
<file path=[Content_Types].xml><?xml version="1.0" encoding="utf-8"?>
<Types xmlns="http://schemas.openxmlformats.org/package/2006/content-types">
  <Default Extension="png" ContentType="image/png"/>
  <Default Extension="mp3" ContentType="audio/unknown"/>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701" r:id="rId2"/>
    <p:sldMasterId id="2147483714" r:id="rId3"/>
    <p:sldMasterId id="2147483727" r:id="rId4"/>
    <p:sldMasterId id="2147483740" r:id="rId5"/>
  </p:sldMasterIdLst>
  <p:notesMasterIdLst>
    <p:notesMasterId r:id="rId33"/>
  </p:notesMasterIdLst>
  <p:sldIdLst>
    <p:sldId id="753" r:id="rId6"/>
    <p:sldId id="754" r:id="rId7"/>
    <p:sldId id="755" r:id="rId8"/>
    <p:sldId id="756" r:id="rId9"/>
    <p:sldId id="757" r:id="rId10"/>
    <p:sldId id="758" r:id="rId11"/>
    <p:sldId id="759" r:id="rId12"/>
    <p:sldId id="760" r:id="rId13"/>
    <p:sldId id="761" r:id="rId14"/>
    <p:sldId id="762" r:id="rId15"/>
    <p:sldId id="763" r:id="rId16"/>
    <p:sldId id="764" r:id="rId17"/>
    <p:sldId id="765" r:id="rId18"/>
    <p:sldId id="766" r:id="rId19"/>
    <p:sldId id="767" r:id="rId20"/>
    <p:sldId id="277" r:id="rId21"/>
    <p:sldId id="768" r:id="rId22"/>
    <p:sldId id="752" r:id="rId23"/>
    <p:sldId id="742" r:id="rId24"/>
    <p:sldId id="744" r:id="rId25"/>
    <p:sldId id="745" r:id="rId26"/>
    <p:sldId id="746" r:id="rId27"/>
    <p:sldId id="750" r:id="rId28"/>
    <p:sldId id="747" r:id="rId29"/>
    <p:sldId id="738" r:id="rId30"/>
    <p:sldId id="331" r:id="rId31"/>
    <p:sldId id="325" r:id="rId32"/>
  </p:sldIdLst>
  <p:sldSz cx="9144000" cy="5143500" type="screen16x9"/>
  <p:notesSz cx="6858000" cy="9144000"/>
  <p:embeddedFontLst>
    <p:embeddedFont>
      <p:font typeface="Bookman Old Style" pitchFamily="18" charset="0"/>
      <p:regular r:id="rId34"/>
      <p:bold r:id="rId35"/>
      <p:italic r:id="rId36"/>
      <p:boldItalic r:id="rId37"/>
    </p:embeddedFont>
    <p:embeddedFont>
      <p:font typeface="Gill Sans MT" pitchFamily="34" charset="0"/>
      <p:regular r:id="rId38"/>
      <p:bold r:id="rId39"/>
      <p:italic r:id="rId40"/>
      <p:boldItalic r:id="rId41"/>
    </p:embeddedFont>
    <p:embeddedFont>
      <p:font typeface="Wingdings 3" pitchFamily="18" charset="2"/>
      <p:regular r:id="rId42"/>
    </p:embeddedFont>
    <p:embeddedFont>
      <p:font typeface=".VnAristote" pitchFamily="34" charset="0"/>
      <p:regular r:id="rId43"/>
    </p:embeddedFont>
    <p:embeddedFont>
      <p:font typeface="Calibri" pitchFamily="34" charset="0"/>
      <p:regular r:id="rId44"/>
      <p:bold r:id="rId45"/>
      <p:italic r:id="rId46"/>
      <p:boldItalic r:id="rId47"/>
    </p:embeddedFont>
    <p:embeddedFont>
      <p:font typeface="Helvetica" pitchFamily="34" charset="0"/>
      <p:regular r:id="rId48"/>
      <p:bold r:id="rId49"/>
      <p:italic r:id="rId50"/>
      <p:boldItalic r:id="rId51"/>
    </p:embeddedFont>
    <p:embeddedFont>
      <p:font typeface="Montserrat" charset="0"/>
      <p:regular r:id="rId52"/>
      <p:bold r:id="rId53"/>
      <p:italic r:id="rId54"/>
      <p:boldItalic r:id="rId55"/>
    </p:embeddedFont>
    <p:embeddedFont>
      <p:font typeface=".Vn3DH" pitchFamily="34" charset="0"/>
      <p:regular r:id="rId56"/>
    </p:embeddedFont>
    <p:embeddedFont>
      <p:font typeface="Arial Black" pitchFamily="34" charset="0"/>
      <p:bold r:id="rId57"/>
    </p:embeddedFont>
    <p:embeddedFont>
      <p:font typeface="Cambria" pitchFamily="18"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59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0" d="100"/>
          <a:sy n="100" d="100"/>
        </p:scale>
        <p:origin x="-540" y="-60"/>
      </p:cViewPr>
      <p:guideLst>
        <p:guide orient="horz" pos="1597"/>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8.fntdata"/><Relationship Id="rId54" Type="http://schemas.openxmlformats.org/officeDocument/2006/relationships/font" Target="fonts/font21.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font" Target="fonts/font25.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61" Type="http://schemas.openxmlformats.org/officeDocument/2006/relationships/font" Target="fonts/font2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font" Target="fonts/font27.fntdata"/><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18.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font" Target="fonts/font2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85171-5923-4E5B-981D-10C0952E01D8}" type="datetimeFigureOut">
              <a:rPr lang="en-US" smtClean="0"/>
              <a:t>2/11/2023</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5B9BAC-34E0-40B0-A2D7-78D18DE0084B}" type="slidenum">
              <a:rPr lang="en-US" smtClean="0"/>
              <a:t>‹#›</a:t>
            </a:fld>
            <a:endParaRPr lang="en-US"/>
          </a:p>
        </p:txBody>
      </p:sp>
    </p:spTree>
    <p:extLst>
      <p:ext uri="{BB962C8B-B14F-4D97-AF65-F5344CB8AC3E}">
        <p14:creationId xmlns:p14="http://schemas.microsoft.com/office/powerpoint/2010/main" val="3707625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2BF9A2-5CF1-46F8-9DE6-6B5D99C1FC0B}" type="slidenum">
              <a:rPr kumimoji="0" lang="zh-CN" altLang="en-US" sz="1200" b="0" i="0" u="none" strike="noStrike" kern="1200" cap="none" spc="0" normalizeH="0" baseline="0" noProof="0" smtClean="0">
                <a:ln>
                  <a:noFill/>
                </a:ln>
                <a:solidFill>
                  <a:prstClr val="black"/>
                </a:solidFill>
                <a:effectLst/>
                <a:uLnTx/>
                <a:uFillTx/>
                <a:latin typeface="Montserrat" panose="00000500000000000000" charset="0"/>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Montserrat" panose="00000500000000000000" charset="0"/>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defRPr/>
            </a:pPr>
            <a:fld id="{A1B2BFB7-8079-4C23-B60A-DC154F14AD8E}" type="slidenum">
              <a:rPr lang="en-US" smtClean="0">
                <a:solidFill>
                  <a:srgbClr val="000000"/>
                </a:solidFill>
                <a:latin typeface="Arial" charset="0"/>
              </a:rPr>
              <a:pPr>
                <a:defRPr/>
              </a:pPr>
              <a:t>18</a:t>
            </a:fld>
            <a:endParaRPr lang="en-US" smtClean="0">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BA56F9B7-14F9-4140-AB4D-28FB23D02960}" type="datetimeFigureOut">
              <a:rPr lang="zh-CN" altLang="en-US" smtClean="0"/>
              <a:t>2023/2/11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843A80-A85C-41A7-A414-53028EC53AD2}" type="slidenum">
              <a:rPr lang="zh-CN" altLang="en-US" smtClean="0"/>
              <a:t>‹#›</a:t>
            </a:fld>
            <a:endParaRPr lang="zh-CN" altLang="en-US"/>
          </a:p>
        </p:txBody>
      </p:sp>
    </p:spTree>
    <p:extLst>
      <p:ext uri="{BB962C8B-B14F-4D97-AF65-F5344CB8AC3E}">
        <p14:creationId xmlns:p14="http://schemas.microsoft.com/office/powerpoint/2010/main" val="1748616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986A097B-D7AD-4E34-A7BF-B138F204CD1E}" type="slidenum">
              <a:rPr lang="en-US"/>
              <a:pPr>
                <a:defRPr/>
              </a:pPr>
              <a:t>‹#›</a:t>
            </a:fld>
            <a:endParaRPr lang="en-US"/>
          </a:p>
        </p:txBody>
      </p:sp>
    </p:spTree>
    <p:extLst>
      <p:ext uri="{BB962C8B-B14F-4D97-AF65-F5344CB8AC3E}">
        <p14:creationId xmlns:p14="http://schemas.microsoft.com/office/powerpoint/2010/main" val="695797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25912407-19DF-4115-898B-A323BE8030FB}" type="slidenum">
              <a:rPr lang="en-US"/>
              <a:pPr>
                <a:defRPr/>
              </a:pPr>
              <a:t>‹#›</a:t>
            </a:fld>
            <a:endParaRPr lang="en-US"/>
          </a:p>
        </p:txBody>
      </p:sp>
    </p:spTree>
    <p:extLst>
      <p:ext uri="{BB962C8B-B14F-4D97-AF65-F5344CB8AC3E}">
        <p14:creationId xmlns:p14="http://schemas.microsoft.com/office/powerpoint/2010/main" val="513678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AA21F15F-D2DA-456C-9A8D-738901EC7F05}" type="slidenum">
              <a:rPr lang="en-US"/>
              <a:pPr>
                <a:defRPr/>
              </a:pPr>
              <a:t>‹#›</a:t>
            </a:fld>
            <a:endParaRPr lang="en-US"/>
          </a:p>
        </p:txBody>
      </p:sp>
    </p:spTree>
    <p:extLst>
      <p:ext uri="{BB962C8B-B14F-4D97-AF65-F5344CB8AC3E}">
        <p14:creationId xmlns:p14="http://schemas.microsoft.com/office/powerpoint/2010/main" val="2247931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29F81DB2-C888-4157-A07C-D9E504F45C5F}" type="slidenum">
              <a:rPr lang="en-US"/>
              <a:pPr>
                <a:defRPr/>
              </a:pPr>
              <a:t>‹#›</a:t>
            </a:fld>
            <a:endParaRPr lang="en-US"/>
          </a:p>
        </p:txBody>
      </p:sp>
    </p:spTree>
    <p:extLst>
      <p:ext uri="{BB962C8B-B14F-4D97-AF65-F5344CB8AC3E}">
        <p14:creationId xmlns:p14="http://schemas.microsoft.com/office/powerpoint/2010/main" val="2558443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2FBB84CB-C60D-4274-90BD-5BC39F79013B}" type="slidenum">
              <a:rPr lang="en-US"/>
              <a:pPr>
                <a:defRPr/>
              </a:pPr>
              <a:t>‹#›</a:t>
            </a:fld>
            <a:endParaRPr lang="en-US"/>
          </a:p>
        </p:txBody>
      </p:sp>
    </p:spTree>
    <p:extLst>
      <p:ext uri="{BB962C8B-B14F-4D97-AF65-F5344CB8AC3E}">
        <p14:creationId xmlns:p14="http://schemas.microsoft.com/office/powerpoint/2010/main" val="1133320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0FBBD2EA-CB48-457A-989A-E3D1B3B301C3}" type="slidenum">
              <a:rPr lang="en-US"/>
              <a:pPr>
                <a:defRPr/>
              </a:pPr>
              <a:t>‹#›</a:t>
            </a:fld>
            <a:endParaRPr lang="en-US"/>
          </a:p>
        </p:txBody>
      </p:sp>
    </p:spTree>
    <p:extLst>
      <p:ext uri="{BB962C8B-B14F-4D97-AF65-F5344CB8AC3E}">
        <p14:creationId xmlns:p14="http://schemas.microsoft.com/office/powerpoint/2010/main" val="3441514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3500300A-4609-4D2D-8F99-9D8B0D37DBA8}" type="slidenum">
              <a:rPr lang="en-US"/>
              <a:pPr>
                <a:defRPr/>
              </a:pPr>
              <a:t>‹#›</a:t>
            </a:fld>
            <a:endParaRPr lang="en-US"/>
          </a:p>
        </p:txBody>
      </p:sp>
    </p:spTree>
    <p:extLst>
      <p:ext uri="{BB962C8B-B14F-4D97-AF65-F5344CB8AC3E}">
        <p14:creationId xmlns:p14="http://schemas.microsoft.com/office/powerpoint/2010/main" val="4186760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8442ECF4-4CA0-4E86-AC8E-830AC81ACB30}" type="slidenum">
              <a:rPr lang="en-US"/>
              <a:pPr>
                <a:defRPr/>
              </a:pPr>
              <a:t>‹#›</a:t>
            </a:fld>
            <a:endParaRPr lang="en-US"/>
          </a:p>
        </p:txBody>
      </p:sp>
    </p:spTree>
    <p:extLst>
      <p:ext uri="{BB962C8B-B14F-4D97-AF65-F5344CB8AC3E}">
        <p14:creationId xmlns:p14="http://schemas.microsoft.com/office/powerpoint/2010/main" val="4252243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7D23F8EA-97D6-44C1-821C-449A6F11A153}" type="slidenum">
              <a:rPr lang="en-US"/>
              <a:pPr>
                <a:defRPr/>
              </a:pPr>
              <a:t>‹#›</a:t>
            </a:fld>
            <a:endParaRPr lang="en-US"/>
          </a:p>
        </p:txBody>
      </p:sp>
    </p:spTree>
    <p:extLst>
      <p:ext uri="{BB962C8B-B14F-4D97-AF65-F5344CB8AC3E}">
        <p14:creationId xmlns:p14="http://schemas.microsoft.com/office/powerpoint/2010/main" val="275734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E293C34D-AB03-4ED8-94A7-21D4EACCD7AD}" type="slidenum">
              <a:rPr lang="en-US"/>
              <a:pPr>
                <a:defRPr/>
              </a:pPr>
              <a:t>‹#›</a:t>
            </a:fld>
            <a:endParaRPr lang="en-US"/>
          </a:p>
        </p:txBody>
      </p:sp>
    </p:spTree>
    <p:extLst>
      <p:ext uri="{BB962C8B-B14F-4D97-AF65-F5344CB8AC3E}">
        <p14:creationId xmlns:p14="http://schemas.microsoft.com/office/powerpoint/2010/main" val="3818848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A56F9B7-14F9-4140-AB4D-28FB23D02960}" type="datetimeFigureOut">
              <a:rPr lang="zh-CN" altLang="en-US" smtClean="0"/>
              <a:t>2023/2/11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843A80-A85C-41A7-A414-53028EC53AD2}" type="slidenum">
              <a:rPr lang="zh-CN" altLang="en-US" smtClean="0"/>
              <a:t>‹#›</a:t>
            </a:fld>
            <a:endParaRPr lang="zh-CN" altLang="en-US"/>
          </a:p>
        </p:txBody>
      </p:sp>
    </p:spTree>
    <p:extLst>
      <p:ext uri="{BB962C8B-B14F-4D97-AF65-F5344CB8AC3E}">
        <p14:creationId xmlns:p14="http://schemas.microsoft.com/office/powerpoint/2010/main" val="30585007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1AAEF872-D126-49E4-98E1-758BFC6AFCC7}" type="slidenum">
              <a:rPr lang="en-US"/>
              <a:pPr>
                <a:defRPr/>
              </a:pPr>
              <a:t>‹#›</a:t>
            </a:fld>
            <a:endParaRPr lang="en-US"/>
          </a:p>
        </p:txBody>
      </p:sp>
    </p:spTree>
    <p:extLst>
      <p:ext uri="{BB962C8B-B14F-4D97-AF65-F5344CB8AC3E}">
        <p14:creationId xmlns:p14="http://schemas.microsoft.com/office/powerpoint/2010/main" val="4014082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DE18BE28-5E35-4395-8EC0-FA23CE679B02}" type="slidenum">
              <a:rPr lang="en-US"/>
              <a:pPr>
                <a:defRPr/>
              </a:pPr>
              <a:t>‹#›</a:t>
            </a:fld>
            <a:endParaRPr lang="en-US"/>
          </a:p>
        </p:txBody>
      </p:sp>
    </p:spTree>
    <p:extLst>
      <p:ext uri="{BB962C8B-B14F-4D97-AF65-F5344CB8AC3E}">
        <p14:creationId xmlns:p14="http://schemas.microsoft.com/office/powerpoint/2010/main" val="4176674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63B2A2-37B0-4C82-A0B4-5C225125A5E6}" type="slidenum">
              <a:rPr lang="en-US"/>
              <a:pPr>
                <a:defRPr/>
              </a:pPr>
              <a:t>‹#›</a:t>
            </a:fld>
            <a:endParaRPr lang="en-US"/>
          </a:p>
        </p:txBody>
      </p:sp>
    </p:spTree>
    <p:extLst>
      <p:ext uri="{BB962C8B-B14F-4D97-AF65-F5344CB8AC3E}">
        <p14:creationId xmlns:p14="http://schemas.microsoft.com/office/powerpoint/2010/main" val="3997041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AB0DF0-23D7-4F9F-91D9-73CC48C5803B}" type="slidenum">
              <a:rPr lang="en-US"/>
              <a:pPr>
                <a:defRPr/>
              </a:pPr>
              <a:t>‹#›</a:t>
            </a:fld>
            <a:endParaRPr lang="en-US"/>
          </a:p>
        </p:txBody>
      </p:sp>
    </p:spTree>
    <p:extLst>
      <p:ext uri="{BB962C8B-B14F-4D97-AF65-F5344CB8AC3E}">
        <p14:creationId xmlns:p14="http://schemas.microsoft.com/office/powerpoint/2010/main" val="3886130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C65634-1580-4D58-AAFF-841ED467EFF7}" type="slidenum">
              <a:rPr lang="en-US"/>
              <a:pPr>
                <a:defRPr/>
              </a:pPr>
              <a:t>‹#›</a:t>
            </a:fld>
            <a:endParaRPr lang="en-US"/>
          </a:p>
        </p:txBody>
      </p:sp>
    </p:spTree>
    <p:extLst>
      <p:ext uri="{BB962C8B-B14F-4D97-AF65-F5344CB8AC3E}">
        <p14:creationId xmlns:p14="http://schemas.microsoft.com/office/powerpoint/2010/main" val="1163430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11A86A-97CC-4A76-939D-4B1E02E611A8}" type="slidenum">
              <a:rPr lang="en-US"/>
              <a:pPr>
                <a:defRPr/>
              </a:pPr>
              <a:t>‹#›</a:t>
            </a:fld>
            <a:endParaRPr lang="en-US"/>
          </a:p>
        </p:txBody>
      </p:sp>
    </p:spTree>
    <p:extLst>
      <p:ext uri="{BB962C8B-B14F-4D97-AF65-F5344CB8AC3E}">
        <p14:creationId xmlns:p14="http://schemas.microsoft.com/office/powerpoint/2010/main" val="3439259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9520D87-720F-4570-AB48-96146243BBA2}" type="slidenum">
              <a:rPr lang="en-US"/>
              <a:pPr>
                <a:defRPr/>
              </a:pPr>
              <a:t>‹#›</a:t>
            </a:fld>
            <a:endParaRPr lang="en-US"/>
          </a:p>
        </p:txBody>
      </p:sp>
    </p:spTree>
    <p:extLst>
      <p:ext uri="{BB962C8B-B14F-4D97-AF65-F5344CB8AC3E}">
        <p14:creationId xmlns:p14="http://schemas.microsoft.com/office/powerpoint/2010/main" val="858153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A646A5-EEC1-4D7C-AAC2-313C1BBD149D}" type="slidenum">
              <a:rPr lang="en-US"/>
              <a:pPr>
                <a:defRPr/>
              </a:pPr>
              <a:t>‹#›</a:t>
            </a:fld>
            <a:endParaRPr lang="en-US"/>
          </a:p>
        </p:txBody>
      </p:sp>
    </p:spTree>
    <p:extLst>
      <p:ext uri="{BB962C8B-B14F-4D97-AF65-F5344CB8AC3E}">
        <p14:creationId xmlns:p14="http://schemas.microsoft.com/office/powerpoint/2010/main" val="1234452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74F7BDE-FA0A-4900-96EA-E9563962E854}" type="slidenum">
              <a:rPr lang="en-US"/>
              <a:pPr>
                <a:defRPr/>
              </a:pPr>
              <a:t>‹#›</a:t>
            </a:fld>
            <a:endParaRPr lang="en-US"/>
          </a:p>
        </p:txBody>
      </p:sp>
    </p:spTree>
    <p:extLst>
      <p:ext uri="{BB962C8B-B14F-4D97-AF65-F5344CB8AC3E}">
        <p14:creationId xmlns:p14="http://schemas.microsoft.com/office/powerpoint/2010/main" val="1329307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1180F3-3BD3-474B-B986-B4EFC4AC5D25}" type="slidenum">
              <a:rPr lang="en-US"/>
              <a:pPr>
                <a:defRPr/>
              </a:pPr>
              <a:t>‹#›</a:t>
            </a:fld>
            <a:endParaRPr lang="en-US"/>
          </a:p>
        </p:txBody>
      </p:sp>
    </p:spTree>
    <p:extLst>
      <p:ext uri="{BB962C8B-B14F-4D97-AF65-F5344CB8AC3E}">
        <p14:creationId xmlns:p14="http://schemas.microsoft.com/office/powerpoint/2010/main" val="3292079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9"/>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A56F9B7-14F9-4140-AB4D-28FB23D02960}" type="datetimeFigureOut">
              <a:rPr lang="zh-CN" altLang="en-US" smtClean="0"/>
              <a:t>2023/2/11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843A80-A85C-41A7-A414-53028EC53AD2}" type="slidenum">
              <a:rPr lang="zh-CN" altLang="en-US" smtClean="0"/>
              <a:t>‹#›</a:t>
            </a:fld>
            <a:endParaRPr lang="zh-CN" altLang="en-US"/>
          </a:p>
        </p:txBody>
      </p:sp>
    </p:spTree>
    <p:extLst>
      <p:ext uri="{BB962C8B-B14F-4D97-AF65-F5344CB8AC3E}">
        <p14:creationId xmlns:p14="http://schemas.microsoft.com/office/powerpoint/2010/main" val="2239281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8C3BDD-B954-4EED-AE76-4B63E95B2A19}" type="slidenum">
              <a:rPr lang="en-US"/>
              <a:pPr>
                <a:defRPr/>
              </a:pPr>
              <a:t>‹#›</a:t>
            </a:fld>
            <a:endParaRPr lang="en-US"/>
          </a:p>
        </p:txBody>
      </p:sp>
    </p:spTree>
    <p:extLst>
      <p:ext uri="{BB962C8B-B14F-4D97-AF65-F5344CB8AC3E}">
        <p14:creationId xmlns:p14="http://schemas.microsoft.com/office/powerpoint/2010/main" val="1192127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ABB0EF-08AD-4F56-967D-AB08BD584E98}" type="slidenum">
              <a:rPr lang="en-US"/>
              <a:pPr>
                <a:defRPr/>
              </a:pPr>
              <a:t>‹#›</a:t>
            </a:fld>
            <a:endParaRPr lang="en-US"/>
          </a:p>
        </p:txBody>
      </p:sp>
    </p:spTree>
    <p:extLst>
      <p:ext uri="{BB962C8B-B14F-4D97-AF65-F5344CB8AC3E}">
        <p14:creationId xmlns:p14="http://schemas.microsoft.com/office/powerpoint/2010/main" val="468379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CEE2A8-8A8B-41B5-B61B-D032D7B330C8}" type="slidenum">
              <a:rPr lang="en-US"/>
              <a:pPr>
                <a:defRPr/>
              </a:pPr>
              <a:t>‹#›</a:t>
            </a:fld>
            <a:endParaRPr lang="en-US"/>
          </a:p>
        </p:txBody>
      </p:sp>
    </p:spTree>
    <p:extLst>
      <p:ext uri="{BB962C8B-B14F-4D97-AF65-F5344CB8AC3E}">
        <p14:creationId xmlns:p14="http://schemas.microsoft.com/office/powerpoint/2010/main" val="38629084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0FA9401-AFC1-48ED-8E7A-C9C5BF8EF0ED}" type="slidenum">
              <a:rPr lang="en-US"/>
              <a:pPr>
                <a:defRPr/>
              </a:pPr>
              <a:t>‹#›</a:t>
            </a:fld>
            <a:endParaRPr lang="en-US"/>
          </a:p>
        </p:txBody>
      </p:sp>
    </p:spTree>
    <p:extLst>
      <p:ext uri="{BB962C8B-B14F-4D97-AF65-F5344CB8AC3E}">
        <p14:creationId xmlns:p14="http://schemas.microsoft.com/office/powerpoint/2010/main" val="29286318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2736057"/>
            <a:ext cx="7315200" cy="959644"/>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buClrTx/>
              <a:buFontTx/>
              <a:buNone/>
              <a:defRPr/>
            </a:pPr>
            <a:endParaRPr lang="en-US" sz="1800" kern="1200">
              <a:solidFill>
                <a:prstClr val="white"/>
              </a:solidFill>
            </a:endParaRPr>
          </a:p>
        </p:txBody>
      </p:sp>
      <p:sp>
        <p:nvSpPr>
          <p:cNvPr id="5" name="Rectangle 4"/>
          <p:cNvSpPr/>
          <p:nvPr/>
        </p:nvSpPr>
        <p:spPr>
          <a:xfrm>
            <a:off x="914400" y="3786188"/>
            <a:ext cx="7315200" cy="51435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buClrTx/>
              <a:buFontTx/>
              <a:buNone/>
              <a:defRPr/>
            </a:pPr>
            <a:endParaRPr lang="en-US" sz="1800" kern="1200">
              <a:solidFill>
                <a:prstClr val="white"/>
              </a:solidFill>
            </a:endParaRPr>
          </a:p>
        </p:txBody>
      </p:sp>
      <p:sp>
        <p:nvSpPr>
          <p:cNvPr id="6" name="Rectangle 5"/>
          <p:cNvSpPr/>
          <p:nvPr/>
        </p:nvSpPr>
        <p:spPr>
          <a:xfrm>
            <a:off x="904875" y="2736057"/>
            <a:ext cx="228600" cy="95964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buClrTx/>
              <a:buFontTx/>
              <a:buNone/>
              <a:defRPr/>
            </a:pPr>
            <a:endParaRPr lang="en-US" sz="1800" kern="1200">
              <a:solidFill>
                <a:prstClr val="white"/>
              </a:solidFill>
            </a:endParaRPr>
          </a:p>
        </p:txBody>
      </p:sp>
      <p:sp>
        <p:nvSpPr>
          <p:cNvPr id="7" name="Rectangle 6"/>
          <p:cNvSpPr/>
          <p:nvPr/>
        </p:nvSpPr>
        <p:spPr>
          <a:xfrm>
            <a:off x="914400" y="3786188"/>
            <a:ext cx="228600" cy="51435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buClrTx/>
              <a:buFontTx/>
              <a:buNone/>
              <a:defRPr/>
            </a:pPr>
            <a:endParaRPr lang="en-US" sz="1800" kern="1200">
              <a:solidFill>
                <a:prstClr val="white"/>
              </a:solidFill>
            </a:endParaRPr>
          </a:p>
        </p:txBody>
      </p:sp>
      <p:sp>
        <p:nvSpPr>
          <p:cNvPr id="8" name="Title 7"/>
          <p:cNvSpPr>
            <a:spLocks noGrp="1"/>
          </p:cNvSpPr>
          <p:nvPr>
            <p:ph type="ctrTitle"/>
          </p:nvPr>
        </p:nvSpPr>
        <p:spPr>
          <a:xfrm>
            <a:off x="1219200" y="2914650"/>
            <a:ext cx="6858000" cy="74295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3843338"/>
            <a:ext cx="6858000" cy="40005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4766072"/>
            <a:ext cx="2286000" cy="275034"/>
          </a:xfrm>
        </p:spPr>
        <p:txBody>
          <a:bodyPr/>
          <a:lstStyle>
            <a:lvl1pPr>
              <a:defRPr sz="1400"/>
            </a:lvl1pPr>
          </a:lstStyle>
          <a:p>
            <a:pPr>
              <a:defRPr/>
            </a:pPr>
            <a:endParaRPr lang="en-US"/>
          </a:p>
        </p:txBody>
      </p:sp>
      <p:sp>
        <p:nvSpPr>
          <p:cNvPr id="11" name="Footer Placeholder 16"/>
          <p:cNvSpPr>
            <a:spLocks noGrp="1"/>
          </p:cNvSpPr>
          <p:nvPr>
            <p:ph type="ftr" sz="quarter" idx="11"/>
          </p:nvPr>
        </p:nvSpPr>
        <p:spPr>
          <a:xfrm>
            <a:off x="2898775" y="4766072"/>
            <a:ext cx="3475038" cy="275034"/>
          </a:xfrm>
        </p:spPr>
        <p:txBody>
          <a:bodyPr/>
          <a:lstStyle>
            <a:lvl1pPr>
              <a:defRPr/>
            </a:lvl1pPr>
          </a:lstStyle>
          <a:p>
            <a:pPr>
              <a:defRPr/>
            </a:pPr>
            <a:endParaRPr lang="en-US"/>
          </a:p>
        </p:txBody>
      </p:sp>
      <p:sp>
        <p:nvSpPr>
          <p:cNvPr id="12" name="Slide Number Placeholder 28"/>
          <p:cNvSpPr>
            <a:spLocks noGrp="1"/>
          </p:cNvSpPr>
          <p:nvPr>
            <p:ph type="sldNum" sz="quarter" idx="12"/>
          </p:nvPr>
        </p:nvSpPr>
        <p:spPr>
          <a:xfrm>
            <a:off x="1216025" y="4766072"/>
            <a:ext cx="1219200" cy="275034"/>
          </a:xfrm>
        </p:spPr>
        <p:txBody>
          <a:bodyPr/>
          <a:lstStyle>
            <a:lvl1pPr>
              <a:defRPr/>
            </a:lvl1pPr>
          </a:lstStyle>
          <a:p>
            <a:pPr>
              <a:defRPr/>
            </a:pPr>
            <a:fld id="{D201C12F-3AA3-4E0D-ABBF-7F4C74685EFC}" type="slidenum">
              <a:rPr lang="en-US"/>
              <a:pPr>
                <a:defRPr/>
              </a:pPr>
              <a:t>‹#›</a:t>
            </a:fld>
            <a:endParaRPr lang="en-US"/>
          </a:p>
        </p:txBody>
      </p:sp>
    </p:spTree>
    <p:extLst>
      <p:ext uri="{BB962C8B-B14F-4D97-AF65-F5344CB8AC3E}">
        <p14:creationId xmlns:p14="http://schemas.microsoft.com/office/powerpoint/2010/main" val="15255096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914400"/>
            <a:ext cx="8229600" cy="3703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892D3E3-B3DC-475B-800F-D4D9CDBF134B}" type="slidenum">
              <a:rPr lang="en-US"/>
              <a:pPr>
                <a:defRPr/>
              </a:pPr>
              <a:t>‹#›</a:t>
            </a:fld>
            <a:endParaRPr lang="en-US"/>
          </a:p>
        </p:txBody>
      </p:sp>
    </p:spTree>
    <p:extLst>
      <p:ext uri="{BB962C8B-B14F-4D97-AF65-F5344CB8AC3E}">
        <p14:creationId xmlns:p14="http://schemas.microsoft.com/office/powerpoint/2010/main" val="36107054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914400" y="2114550"/>
            <a:ext cx="7315200" cy="959644"/>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buClrTx/>
              <a:buFontTx/>
              <a:buNone/>
              <a:defRPr/>
            </a:pPr>
            <a:endParaRPr lang="en-US" sz="1800" kern="1200">
              <a:solidFill>
                <a:prstClr val="white"/>
              </a:solidFill>
            </a:endParaRPr>
          </a:p>
        </p:txBody>
      </p:sp>
      <p:sp>
        <p:nvSpPr>
          <p:cNvPr id="5" name="Rectangle 4"/>
          <p:cNvSpPr/>
          <p:nvPr/>
        </p:nvSpPr>
        <p:spPr>
          <a:xfrm>
            <a:off x="914400" y="2114550"/>
            <a:ext cx="228600" cy="95964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buClrTx/>
              <a:buFontTx/>
              <a:buNone/>
              <a:defRPr/>
            </a:pPr>
            <a:endParaRPr lang="en-US" sz="1800" kern="1200">
              <a:solidFill>
                <a:prstClr val="white"/>
              </a:solidFill>
            </a:endParaRPr>
          </a:p>
        </p:txBody>
      </p:sp>
      <p:sp>
        <p:nvSpPr>
          <p:cNvPr id="2" name="Title 1"/>
          <p:cNvSpPr>
            <a:spLocks noGrp="1"/>
          </p:cNvSpPr>
          <p:nvPr>
            <p:ph type="title"/>
          </p:nvPr>
        </p:nvSpPr>
        <p:spPr>
          <a:xfrm>
            <a:off x="1219200" y="2228850"/>
            <a:ext cx="6858000" cy="8001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3200400"/>
            <a:ext cx="6781800" cy="85725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4766072"/>
            <a:ext cx="2286000" cy="275034"/>
          </a:xfrm>
        </p:spPr>
        <p:txBody>
          <a:bodyPr/>
          <a:lstStyle>
            <a:lvl1pPr>
              <a:defRPr>
                <a:solidFill>
                  <a:srgbClr val="DDE9EC"/>
                </a:solidFill>
              </a:defRPr>
            </a:lvl1pPr>
          </a:lstStyle>
          <a:p>
            <a:pPr>
              <a:defRPr/>
            </a:pPr>
            <a:endParaRPr lang="en-US"/>
          </a:p>
        </p:txBody>
      </p:sp>
      <p:sp>
        <p:nvSpPr>
          <p:cNvPr id="7" name="Footer Placeholder 4"/>
          <p:cNvSpPr>
            <a:spLocks noGrp="1"/>
          </p:cNvSpPr>
          <p:nvPr>
            <p:ph type="ftr" sz="quarter" idx="11"/>
          </p:nvPr>
        </p:nvSpPr>
        <p:spPr>
          <a:xfrm>
            <a:off x="2898775" y="4766072"/>
            <a:ext cx="3475038" cy="275034"/>
          </a:xfrm>
        </p:spPr>
        <p:txBody>
          <a:bodyPr/>
          <a:lstStyle>
            <a:lvl1pPr>
              <a:defRPr>
                <a:solidFill>
                  <a:srgbClr val="DDE9EC"/>
                </a:solidFill>
              </a:defRPr>
            </a:lvl1pPr>
          </a:lstStyle>
          <a:p>
            <a:pPr>
              <a:defRPr/>
            </a:pPr>
            <a:endParaRPr lang="en-US"/>
          </a:p>
        </p:txBody>
      </p:sp>
      <p:sp>
        <p:nvSpPr>
          <p:cNvPr id="8" name="Slide Number Placeholder 5"/>
          <p:cNvSpPr>
            <a:spLocks noGrp="1"/>
          </p:cNvSpPr>
          <p:nvPr>
            <p:ph type="sldNum" sz="quarter" idx="12"/>
          </p:nvPr>
        </p:nvSpPr>
        <p:spPr>
          <a:xfrm>
            <a:off x="1069984" y="4766072"/>
            <a:ext cx="1520825" cy="275034"/>
          </a:xfrm>
        </p:spPr>
        <p:txBody>
          <a:bodyPr/>
          <a:lstStyle>
            <a:lvl1pPr>
              <a:defRPr>
                <a:solidFill>
                  <a:srgbClr val="DDE9EC"/>
                </a:solidFill>
              </a:defRPr>
            </a:lvl1pPr>
          </a:lstStyle>
          <a:p>
            <a:pPr>
              <a:defRPr/>
            </a:pPr>
            <a:fld id="{76177085-736E-493F-A6BA-2F9ECA504A3A}" type="slidenum">
              <a:rPr lang="en-US"/>
              <a:pPr>
                <a:defRPr/>
              </a:pPr>
              <a:t>‹#›</a:t>
            </a:fld>
            <a:endParaRPr lang="en-US"/>
          </a:p>
        </p:txBody>
      </p:sp>
    </p:spTree>
    <p:extLst>
      <p:ext uri="{BB962C8B-B14F-4D97-AF65-F5344CB8AC3E}">
        <p14:creationId xmlns:p14="http://schemas.microsoft.com/office/powerpoint/2010/main" val="2977305586"/>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6858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914400"/>
            <a:ext cx="4041648" cy="3703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912114"/>
            <a:ext cx="4041648" cy="3703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81BAE58-4940-48CD-8CCF-82042F3EE010}" type="slidenum">
              <a:rPr lang="en-US"/>
              <a:pPr>
                <a:defRPr/>
              </a:pPr>
              <a:t>‹#›</a:t>
            </a:fld>
            <a:endParaRPr lang="en-US"/>
          </a:p>
        </p:txBody>
      </p:sp>
    </p:spTree>
    <p:extLst>
      <p:ext uri="{BB962C8B-B14F-4D97-AF65-F5344CB8AC3E}">
        <p14:creationId xmlns:p14="http://schemas.microsoft.com/office/powerpoint/2010/main" val="18240825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6858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64406"/>
            <a:ext cx="4040188" cy="51435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9" y="971550"/>
            <a:ext cx="4041775" cy="51435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1600200"/>
            <a:ext cx="4038600" cy="3028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1600200"/>
            <a:ext cx="4038600" cy="3028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7AB807DC-45B3-4AE1-A0B7-8FED2DF2E0E0}" type="slidenum">
              <a:rPr lang="en-US"/>
              <a:pPr>
                <a:defRPr/>
              </a:pPr>
              <a:t>‹#›</a:t>
            </a:fld>
            <a:endParaRPr lang="en-US"/>
          </a:p>
        </p:txBody>
      </p:sp>
    </p:spTree>
    <p:extLst>
      <p:ext uri="{BB962C8B-B14F-4D97-AF65-F5344CB8AC3E}">
        <p14:creationId xmlns:p14="http://schemas.microsoft.com/office/powerpoint/2010/main" val="42817151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42915" y="4835525"/>
            <a:ext cx="142875"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buClrTx/>
              <a:buFontTx/>
              <a:buNone/>
              <a:defRPr/>
            </a:pPr>
            <a:endParaRPr lang="en-US" sz="1800" kern="1200">
              <a:solidFill>
                <a:prstClr val="white"/>
              </a:solidFill>
            </a:endParaRPr>
          </a:p>
        </p:txBody>
      </p:sp>
      <p:sp>
        <p:nvSpPr>
          <p:cNvPr id="2" name="Title 1"/>
          <p:cNvSpPr>
            <a:spLocks noGrp="1"/>
          </p:cNvSpPr>
          <p:nvPr>
            <p:ph type="title"/>
          </p:nvPr>
        </p:nvSpPr>
        <p:spPr>
          <a:xfrm>
            <a:off x="457200" y="171450"/>
            <a:ext cx="8229600" cy="6858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B562B0DB-268E-4BB2-B0AE-4875F4CA15CF}" type="slidenum">
              <a:rPr lang="en-US"/>
              <a:pPr>
                <a:defRPr/>
              </a:pPr>
              <a:t>‹#›</a:t>
            </a:fld>
            <a:endParaRPr lang="en-US"/>
          </a:p>
        </p:txBody>
      </p:sp>
    </p:spTree>
    <p:extLst>
      <p:ext uri="{BB962C8B-B14F-4D97-AF65-F5344CB8AC3E}">
        <p14:creationId xmlns:p14="http://schemas.microsoft.com/office/powerpoint/2010/main" val="2563312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A56F9B7-14F9-4140-AB4D-28FB23D02960}" type="datetimeFigureOut">
              <a:rPr lang="zh-CN" altLang="en-US" smtClean="0"/>
              <a:t>2023/2/11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843A80-A85C-41A7-A414-53028EC53AD2}" type="slidenum">
              <a:rPr lang="zh-CN" altLang="en-US" smtClean="0"/>
              <a:t>‹#›</a:t>
            </a:fld>
            <a:endParaRPr lang="zh-CN" altLang="en-US"/>
          </a:p>
        </p:txBody>
      </p:sp>
    </p:spTree>
    <p:extLst>
      <p:ext uri="{BB962C8B-B14F-4D97-AF65-F5344CB8AC3E}">
        <p14:creationId xmlns:p14="http://schemas.microsoft.com/office/powerpoint/2010/main" val="32051436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0"/>
          <p:cNvSpPr>
            <a:spLocks noChangeShapeType="1"/>
          </p:cNvSpPr>
          <p:nvPr/>
        </p:nvSpPr>
        <p:spPr bwMode="auto">
          <a:xfrm>
            <a:off x="457200" y="4764881"/>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buFontTx/>
              <a:buNone/>
            </a:pPr>
            <a:endParaRPr lang="en-US" sz="1800" kern="1200" smtClean="0">
              <a:solidFill>
                <a:prstClr val="black"/>
              </a:solidFill>
              <a:latin typeface="Arial" charset="0"/>
              <a:ea typeface="+mn-ea"/>
              <a:cs typeface="+mn-cs"/>
            </a:endParaRPr>
          </a:p>
        </p:txBody>
      </p:sp>
      <p:sp>
        <p:nvSpPr>
          <p:cNvPr id="3" name="Isosceles Triangle 2"/>
          <p:cNvSpPr>
            <a:spLocks noChangeAspect="1"/>
          </p:cNvSpPr>
          <p:nvPr/>
        </p:nvSpPr>
        <p:spPr>
          <a:xfrm rot="5400000">
            <a:off x="442915" y="4835525"/>
            <a:ext cx="142875"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buClrTx/>
              <a:buFontTx/>
              <a:buNone/>
              <a:defRPr/>
            </a:pPr>
            <a:endParaRPr lang="en-US" sz="1800" kern="1200">
              <a:solidFill>
                <a:prstClr val="white"/>
              </a:solidFill>
            </a:endParaRPr>
          </a:p>
        </p:txBody>
      </p:sp>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26B2A015-DE94-4657-990F-653E585A3597}" type="slidenum">
              <a:rPr lang="en-US"/>
              <a:pPr>
                <a:defRPr/>
              </a:pPr>
              <a:t>‹#›</a:t>
            </a:fld>
            <a:endParaRPr lang="en-US"/>
          </a:p>
        </p:txBody>
      </p:sp>
    </p:spTree>
    <p:extLst>
      <p:ext uri="{BB962C8B-B14F-4D97-AF65-F5344CB8AC3E}">
        <p14:creationId xmlns:p14="http://schemas.microsoft.com/office/powerpoint/2010/main" val="943938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4764881"/>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buFontTx/>
              <a:buNone/>
            </a:pPr>
            <a:endParaRPr lang="en-US" sz="1800" kern="1200" smtClean="0">
              <a:solidFill>
                <a:prstClr val="black"/>
              </a:solidFill>
              <a:latin typeface="Arial" charset="0"/>
              <a:ea typeface="+mn-ea"/>
              <a:cs typeface="+mn-cs"/>
            </a:endParaRPr>
          </a:p>
        </p:txBody>
      </p:sp>
      <p:sp>
        <p:nvSpPr>
          <p:cNvPr id="6" name="Straight Connector 11"/>
          <p:cNvSpPr>
            <a:spLocks noChangeShapeType="1"/>
          </p:cNvSpPr>
          <p:nvPr/>
        </p:nvSpPr>
        <p:spPr bwMode="auto">
          <a:xfrm rot="5400000">
            <a:off x="3915176" y="2493170"/>
            <a:ext cx="4526756"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buFontTx/>
              <a:buNone/>
            </a:pPr>
            <a:endParaRPr lang="en-US" sz="1800" kern="1200" smtClean="0">
              <a:solidFill>
                <a:prstClr val="black"/>
              </a:solidFill>
              <a:latin typeface="Arial" charset="0"/>
              <a:ea typeface="+mn-ea"/>
              <a:cs typeface="+mn-cs"/>
            </a:endParaRPr>
          </a:p>
        </p:txBody>
      </p:sp>
      <p:sp>
        <p:nvSpPr>
          <p:cNvPr id="7" name="Isosceles Triangle 6"/>
          <p:cNvSpPr>
            <a:spLocks noChangeAspect="1"/>
          </p:cNvSpPr>
          <p:nvPr/>
        </p:nvSpPr>
        <p:spPr>
          <a:xfrm rot="5400000">
            <a:off x="442915" y="4835525"/>
            <a:ext cx="142875"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buClrTx/>
              <a:buFontTx/>
              <a:buNone/>
              <a:defRPr/>
            </a:pPr>
            <a:endParaRPr lang="en-US" sz="1800" kern="1200">
              <a:solidFill>
                <a:prstClr val="white"/>
              </a:solidFill>
            </a:endParaRPr>
          </a:p>
        </p:txBody>
      </p:sp>
      <p:sp>
        <p:nvSpPr>
          <p:cNvPr id="2" name="Title 1"/>
          <p:cNvSpPr>
            <a:spLocks noGrp="1"/>
          </p:cNvSpPr>
          <p:nvPr>
            <p:ph type="title"/>
          </p:nvPr>
        </p:nvSpPr>
        <p:spPr>
          <a:xfrm>
            <a:off x="6324600" y="228600"/>
            <a:ext cx="2514600" cy="62865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914403"/>
            <a:ext cx="2514600" cy="3632597"/>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228600"/>
            <a:ext cx="5715000" cy="4286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8CF16B70-A9B2-499F-B065-BC43E0641333}" type="slidenum">
              <a:rPr lang="en-US"/>
              <a:pPr>
                <a:defRPr/>
              </a:pPr>
              <a:t>‹#›</a:t>
            </a:fld>
            <a:endParaRPr lang="en-US"/>
          </a:p>
        </p:txBody>
      </p:sp>
    </p:spTree>
    <p:extLst>
      <p:ext uri="{BB962C8B-B14F-4D97-AF65-F5344CB8AC3E}">
        <p14:creationId xmlns:p14="http://schemas.microsoft.com/office/powerpoint/2010/main" val="28581790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4764881"/>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buFontTx/>
              <a:buNone/>
            </a:pPr>
            <a:endParaRPr lang="en-US" sz="1800" kern="1200" smtClean="0">
              <a:solidFill>
                <a:prstClr val="white"/>
              </a:solidFill>
              <a:latin typeface="Arial" charset="0"/>
              <a:ea typeface="+mn-ea"/>
              <a:cs typeface="+mn-cs"/>
            </a:endParaRPr>
          </a:p>
        </p:txBody>
      </p:sp>
      <p:sp>
        <p:nvSpPr>
          <p:cNvPr id="6" name="Isosceles Triangle 5"/>
          <p:cNvSpPr>
            <a:spLocks noChangeAspect="1"/>
          </p:cNvSpPr>
          <p:nvPr/>
        </p:nvSpPr>
        <p:spPr>
          <a:xfrm rot="5400000">
            <a:off x="442915" y="4835525"/>
            <a:ext cx="142875"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buClrTx/>
              <a:buFontTx/>
              <a:buNone/>
              <a:defRPr/>
            </a:pPr>
            <a:endParaRPr lang="en-US" sz="1800" kern="1200">
              <a:solidFill>
                <a:prstClr val="white"/>
              </a:solidFill>
            </a:endParaRPr>
          </a:p>
        </p:txBody>
      </p:sp>
      <p:sp>
        <p:nvSpPr>
          <p:cNvPr id="7" name="Rectangle 6"/>
          <p:cNvSpPr/>
          <p:nvPr/>
        </p:nvSpPr>
        <p:spPr>
          <a:xfrm>
            <a:off x="457209" y="375047"/>
            <a:ext cx="182563" cy="51435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buClrTx/>
              <a:buFontTx/>
              <a:buNone/>
              <a:defRPr/>
            </a:pPr>
            <a:endParaRPr lang="en-US" sz="1800" kern="1200">
              <a:solidFill>
                <a:prstClr val="white"/>
              </a:solidFill>
            </a:endParaRPr>
          </a:p>
        </p:txBody>
      </p:sp>
      <p:sp>
        <p:nvSpPr>
          <p:cNvPr id="2" name="Title 1"/>
          <p:cNvSpPr>
            <a:spLocks noGrp="1"/>
          </p:cNvSpPr>
          <p:nvPr>
            <p:ph type="title"/>
          </p:nvPr>
        </p:nvSpPr>
        <p:spPr>
          <a:xfrm>
            <a:off x="457200" y="375642"/>
            <a:ext cx="8229600" cy="506016"/>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428750"/>
            <a:ext cx="8229600" cy="3202686"/>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914400"/>
            <a:ext cx="8229600" cy="40005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solidFill>
                  <a:srgbClr val="DDE9EC"/>
                </a:solidFill>
              </a:defRPr>
            </a:lvl1pPr>
          </a:lstStyle>
          <a:p>
            <a:pPr>
              <a:defRPr/>
            </a:pPr>
            <a:endParaRPr lang="en-US"/>
          </a:p>
        </p:txBody>
      </p:sp>
      <p:sp>
        <p:nvSpPr>
          <p:cNvPr id="9" name="Footer Placeholder 5"/>
          <p:cNvSpPr>
            <a:spLocks noGrp="1"/>
          </p:cNvSpPr>
          <p:nvPr>
            <p:ph type="ftr" sz="quarter" idx="11"/>
          </p:nvPr>
        </p:nvSpPr>
        <p:spPr/>
        <p:txBody>
          <a:bodyPr/>
          <a:lstStyle>
            <a:lvl1pPr>
              <a:defRPr>
                <a:solidFill>
                  <a:srgbClr val="DDE9EC"/>
                </a:solidFill>
              </a:defRPr>
            </a:lvl1pPr>
          </a:lstStyle>
          <a:p>
            <a:pPr>
              <a:defRPr/>
            </a:pPr>
            <a:endParaRPr lang="en-US"/>
          </a:p>
        </p:txBody>
      </p:sp>
      <p:sp>
        <p:nvSpPr>
          <p:cNvPr id="10" name="Slide Number Placeholder 6"/>
          <p:cNvSpPr>
            <a:spLocks noGrp="1"/>
          </p:cNvSpPr>
          <p:nvPr>
            <p:ph type="sldNum" sz="quarter" idx="12"/>
          </p:nvPr>
        </p:nvSpPr>
        <p:spPr/>
        <p:txBody>
          <a:bodyPr/>
          <a:lstStyle>
            <a:lvl1pPr>
              <a:defRPr>
                <a:solidFill>
                  <a:srgbClr val="DDE9EC"/>
                </a:solidFill>
              </a:defRPr>
            </a:lvl1pPr>
          </a:lstStyle>
          <a:p>
            <a:pPr>
              <a:defRPr/>
            </a:pPr>
            <a:fld id="{05F498A3-613D-4F3A-A05A-7DA241BB9A16}" type="slidenum">
              <a:rPr lang="en-US"/>
              <a:pPr>
                <a:defRPr/>
              </a:pPr>
              <a:t>‹#›</a:t>
            </a:fld>
            <a:endParaRPr lang="en-US"/>
          </a:p>
        </p:txBody>
      </p:sp>
    </p:spTree>
    <p:extLst>
      <p:ext uri="{BB962C8B-B14F-4D97-AF65-F5344CB8AC3E}">
        <p14:creationId xmlns:p14="http://schemas.microsoft.com/office/powerpoint/2010/main" val="2597657323"/>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7CAF4AE-C7C7-46D4-8DD4-8D470B6B503F}" type="slidenum">
              <a:rPr lang="en-US"/>
              <a:pPr>
                <a:defRPr/>
              </a:pPr>
              <a:t>‹#›</a:t>
            </a:fld>
            <a:endParaRPr lang="en-US"/>
          </a:p>
        </p:txBody>
      </p:sp>
    </p:spTree>
    <p:extLst>
      <p:ext uri="{BB962C8B-B14F-4D97-AF65-F5344CB8AC3E}">
        <p14:creationId xmlns:p14="http://schemas.microsoft.com/office/powerpoint/2010/main" val="1122831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10"/>
          <p:cNvSpPr>
            <a:spLocks noChangeShapeType="1"/>
          </p:cNvSpPr>
          <p:nvPr/>
        </p:nvSpPr>
        <p:spPr bwMode="auto">
          <a:xfrm>
            <a:off x="457200" y="4764881"/>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buFontTx/>
              <a:buNone/>
            </a:pPr>
            <a:endParaRPr lang="en-US" sz="1800" kern="1200" smtClean="0">
              <a:solidFill>
                <a:prstClr val="black"/>
              </a:solidFill>
              <a:latin typeface="Arial" charset="0"/>
              <a:ea typeface="+mn-ea"/>
              <a:cs typeface="+mn-cs"/>
            </a:endParaRPr>
          </a:p>
        </p:txBody>
      </p:sp>
      <p:sp>
        <p:nvSpPr>
          <p:cNvPr id="5" name="Isosceles Triangle 4"/>
          <p:cNvSpPr>
            <a:spLocks noChangeAspect="1"/>
          </p:cNvSpPr>
          <p:nvPr/>
        </p:nvSpPr>
        <p:spPr>
          <a:xfrm rot="5400000">
            <a:off x="442915" y="4835525"/>
            <a:ext cx="142875"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buClrTx/>
              <a:buFontTx/>
              <a:buNone/>
              <a:defRPr/>
            </a:pPr>
            <a:endParaRPr lang="en-US" sz="1800" kern="1200">
              <a:solidFill>
                <a:prstClr val="white"/>
              </a:solidFill>
            </a:endParaRPr>
          </a:p>
        </p:txBody>
      </p:sp>
      <p:sp>
        <p:nvSpPr>
          <p:cNvPr id="6" name="Straight Connector 14"/>
          <p:cNvSpPr>
            <a:spLocks noChangeShapeType="1"/>
          </p:cNvSpPr>
          <p:nvPr/>
        </p:nvSpPr>
        <p:spPr bwMode="auto">
          <a:xfrm rot="5400000">
            <a:off x="4362057" y="2401491"/>
            <a:ext cx="4388644"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buFontTx/>
              <a:buNone/>
            </a:pPr>
            <a:endParaRPr lang="en-US" sz="1800" kern="1200" smtClean="0">
              <a:solidFill>
                <a:prstClr val="black"/>
              </a:solidFill>
              <a:latin typeface="Arial" charset="0"/>
              <a:ea typeface="+mn-ea"/>
              <a:cs typeface="+mn-cs"/>
            </a:endParaRPr>
          </a:p>
        </p:txBody>
      </p:sp>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169E893-BC7F-4C11-A4BC-D5CD5FF6DBF6}" type="slidenum">
              <a:rPr lang="en-US"/>
              <a:pPr>
                <a:defRPr/>
              </a:pPr>
              <a:t>‹#›</a:t>
            </a:fld>
            <a:endParaRPr lang="en-US"/>
          </a:p>
        </p:txBody>
      </p:sp>
    </p:spTree>
    <p:extLst>
      <p:ext uri="{BB962C8B-B14F-4D97-AF65-F5344CB8AC3E}">
        <p14:creationId xmlns:p14="http://schemas.microsoft.com/office/powerpoint/2010/main" val="3721837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CCD203FF-9144-4C64-864C-4BF61FB487ED}" type="slidenum">
              <a:rPr lang="en-US"/>
              <a:pPr>
                <a:defRPr/>
              </a:pPr>
              <a:t>‹#›</a:t>
            </a:fld>
            <a:endParaRPr lang="en-US"/>
          </a:p>
        </p:txBody>
      </p:sp>
    </p:spTree>
    <p:extLst>
      <p:ext uri="{BB962C8B-B14F-4D97-AF65-F5344CB8AC3E}">
        <p14:creationId xmlns:p14="http://schemas.microsoft.com/office/powerpoint/2010/main" val="29352970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2736057"/>
            <a:ext cx="7315200" cy="959644"/>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buClrTx/>
              <a:buFontTx/>
              <a:buNone/>
              <a:defRPr/>
            </a:pPr>
            <a:endParaRPr lang="en-US" sz="1800" kern="1200">
              <a:solidFill>
                <a:prstClr val="white"/>
              </a:solidFill>
            </a:endParaRPr>
          </a:p>
        </p:txBody>
      </p:sp>
      <p:sp>
        <p:nvSpPr>
          <p:cNvPr id="5" name="Rectangle 4"/>
          <p:cNvSpPr/>
          <p:nvPr/>
        </p:nvSpPr>
        <p:spPr>
          <a:xfrm>
            <a:off x="914400" y="3786188"/>
            <a:ext cx="7315200" cy="51435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buClrTx/>
              <a:buFontTx/>
              <a:buNone/>
              <a:defRPr/>
            </a:pPr>
            <a:endParaRPr lang="en-US" sz="1800" kern="1200">
              <a:solidFill>
                <a:prstClr val="white"/>
              </a:solidFill>
            </a:endParaRPr>
          </a:p>
        </p:txBody>
      </p:sp>
      <p:sp>
        <p:nvSpPr>
          <p:cNvPr id="6" name="Rectangle 5"/>
          <p:cNvSpPr/>
          <p:nvPr/>
        </p:nvSpPr>
        <p:spPr>
          <a:xfrm>
            <a:off x="904875" y="2736057"/>
            <a:ext cx="228600" cy="95964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buClrTx/>
              <a:buFontTx/>
              <a:buNone/>
              <a:defRPr/>
            </a:pPr>
            <a:endParaRPr lang="en-US" sz="1800" kern="1200">
              <a:solidFill>
                <a:prstClr val="white"/>
              </a:solidFill>
            </a:endParaRPr>
          </a:p>
        </p:txBody>
      </p:sp>
      <p:sp>
        <p:nvSpPr>
          <p:cNvPr id="7" name="Rectangle 6"/>
          <p:cNvSpPr/>
          <p:nvPr/>
        </p:nvSpPr>
        <p:spPr>
          <a:xfrm>
            <a:off x="914400" y="3786188"/>
            <a:ext cx="228600" cy="51435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buClrTx/>
              <a:buFontTx/>
              <a:buNone/>
              <a:defRPr/>
            </a:pPr>
            <a:endParaRPr lang="en-US" sz="1800" kern="1200">
              <a:solidFill>
                <a:prstClr val="white"/>
              </a:solidFill>
            </a:endParaRPr>
          </a:p>
        </p:txBody>
      </p:sp>
      <p:sp>
        <p:nvSpPr>
          <p:cNvPr id="8" name="Title 7"/>
          <p:cNvSpPr>
            <a:spLocks noGrp="1"/>
          </p:cNvSpPr>
          <p:nvPr>
            <p:ph type="ctrTitle"/>
          </p:nvPr>
        </p:nvSpPr>
        <p:spPr>
          <a:xfrm>
            <a:off x="1219200" y="2914650"/>
            <a:ext cx="6858000" cy="74295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3843338"/>
            <a:ext cx="6858000" cy="40005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4766072"/>
            <a:ext cx="2286000" cy="275034"/>
          </a:xfrm>
        </p:spPr>
        <p:txBody>
          <a:bodyPr/>
          <a:lstStyle>
            <a:lvl1pPr>
              <a:defRPr sz="1400"/>
            </a:lvl1pPr>
          </a:lstStyle>
          <a:p>
            <a:pPr>
              <a:defRPr/>
            </a:pPr>
            <a:endParaRPr lang="en-US"/>
          </a:p>
        </p:txBody>
      </p:sp>
      <p:sp>
        <p:nvSpPr>
          <p:cNvPr id="11" name="Footer Placeholder 16"/>
          <p:cNvSpPr>
            <a:spLocks noGrp="1"/>
          </p:cNvSpPr>
          <p:nvPr>
            <p:ph type="ftr" sz="quarter" idx="11"/>
          </p:nvPr>
        </p:nvSpPr>
        <p:spPr>
          <a:xfrm>
            <a:off x="2898775" y="4766072"/>
            <a:ext cx="3475038" cy="275034"/>
          </a:xfrm>
        </p:spPr>
        <p:txBody>
          <a:bodyPr/>
          <a:lstStyle>
            <a:lvl1pPr>
              <a:defRPr/>
            </a:lvl1pPr>
          </a:lstStyle>
          <a:p>
            <a:pPr>
              <a:defRPr/>
            </a:pPr>
            <a:endParaRPr lang="en-US"/>
          </a:p>
        </p:txBody>
      </p:sp>
      <p:sp>
        <p:nvSpPr>
          <p:cNvPr id="12" name="Slide Number Placeholder 28"/>
          <p:cNvSpPr>
            <a:spLocks noGrp="1"/>
          </p:cNvSpPr>
          <p:nvPr>
            <p:ph type="sldNum" sz="quarter" idx="12"/>
          </p:nvPr>
        </p:nvSpPr>
        <p:spPr>
          <a:xfrm>
            <a:off x="1216025" y="4766072"/>
            <a:ext cx="1219200" cy="275034"/>
          </a:xfrm>
        </p:spPr>
        <p:txBody>
          <a:bodyPr/>
          <a:lstStyle>
            <a:lvl1pPr>
              <a:defRPr/>
            </a:lvl1pPr>
          </a:lstStyle>
          <a:p>
            <a:pPr>
              <a:defRPr/>
            </a:pPr>
            <a:fld id="{D201C12F-3AA3-4E0D-ABBF-7F4C74685EFC}" type="slidenum">
              <a:rPr lang="en-US"/>
              <a:pPr>
                <a:defRPr/>
              </a:pPr>
              <a:t>‹#›</a:t>
            </a:fld>
            <a:endParaRPr lang="en-US"/>
          </a:p>
        </p:txBody>
      </p:sp>
    </p:spTree>
    <p:extLst>
      <p:ext uri="{BB962C8B-B14F-4D97-AF65-F5344CB8AC3E}">
        <p14:creationId xmlns:p14="http://schemas.microsoft.com/office/powerpoint/2010/main" val="25788357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914400"/>
            <a:ext cx="8229600" cy="3703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892D3E3-B3DC-475B-800F-D4D9CDBF134B}" type="slidenum">
              <a:rPr lang="en-US"/>
              <a:pPr>
                <a:defRPr/>
              </a:pPr>
              <a:t>‹#›</a:t>
            </a:fld>
            <a:endParaRPr lang="en-US"/>
          </a:p>
        </p:txBody>
      </p:sp>
    </p:spTree>
    <p:extLst>
      <p:ext uri="{BB962C8B-B14F-4D97-AF65-F5344CB8AC3E}">
        <p14:creationId xmlns:p14="http://schemas.microsoft.com/office/powerpoint/2010/main" val="8727144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914400" y="2114550"/>
            <a:ext cx="7315200" cy="959644"/>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buClrTx/>
              <a:buFontTx/>
              <a:buNone/>
              <a:defRPr/>
            </a:pPr>
            <a:endParaRPr lang="en-US" sz="1800" kern="1200">
              <a:solidFill>
                <a:prstClr val="white"/>
              </a:solidFill>
            </a:endParaRPr>
          </a:p>
        </p:txBody>
      </p:sp>
      <p:sp>
        <p:nvSpPr>
          <p:cNvPr id="5" name="Rectangle 4"/>
          <p:cNvSpPr/>
          <p:nvPr/>
        </p:nvSpPr>
        <p:spPr>
          <a:xfrm>
            <a:off x="914400" y="2114550"/>
            <a:ext cx="228600" cy="95964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buClrTx/>
              <a:buFontTx/>
              <a:buNone/>
              <a:defRPr/>
            </a:pPr>
            <a:endParaRPr lang="en-US" sz="1800" kern="1200">
              <a:solidFill>
                <a:prstClr val="white"/>
              </a:solidFill>
            </a:endParaRPr>
          </a:p>
        </p:txBody>
      </p:sp>
      <p:sp>
        <p:nvSpPr>
          <p:cNvPr id="2" name="Title 1"/>
          <p:cNvSpPr>
            <a:spLocks noGrp="1"/>
          </p:cNvSpPr>
          <p:nvPr>
            <p:ph type="title"/>
          </p:nvPr>
        </p:nvSpPr>
        <p:spPr>
          <a:xfrm>
            <a:off x="1219200" y="2228850"/>
            <a:ext cx="6858000" cy="8001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3200400"/>
            <a:ext cx="6781800" cy="85725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4766072"/>
            <a:ext cx="2286000" cy="275034"/>
          </a:xfrm>
        </p:spPr>
        <p:txBody>
          <a:bodyPr/>
          <a:lstStyle>
            <a:lvl1pPr>
              <a:defRPr>
                <a:solidFill>
                  <a:srgbClr val="DDE9EC"/>
                </a:solidFill>
              </a:defRPr>
            </a:lvl1pPr>
          </a:lstStyle>
          <a:p>
            <a:pPr>
              <a:defRPr/>
            </a:pPr>
            <a:endParaRPr lang="en-US"/>
          </a:p>
        </p:txBody>
      </p:sp>
      <p:sp>
        <p:nvSpPr>
          <p:cNvPr id="7" name="Footer Placeholder 4"/>
          <p:cNvSpPr>
            <a:spLocks noGrp="1"/>
          </p:cNvSpPr>
          <p:nvPr>
            <p:ph type="ftr" sz="quarter" idx="11"/>
          </p:nvPr>
        </p:nvSpPr>
        <p:spPr>
          <a:xfrm>
            <a:off x="2898775" y="4766072"/>
            <a:ext cx="3475038" cy="275034"/>
          </a:xfrm>
        </p:spPr>
        <p:txBody>
          <a:bodyPr/>
          <a:lstStyle>
            <a:lvl1pPr>
              <a:defRPr>
                <a:solidFill>
                  <a:srgbClr val="DDE9EC"/>
                </a:solidFill>
              </a:defRPr>
            </a:lvl1pPr>
          </a:lstStyle>
          <a:p>
            <a:pPr>
              <a:defRPr/>
            </a:pPr>
            <a:endParaRPr lang="en-US"/>
          </a:p>
        </p:txBody>
      </p:sp>
      <p:sp>
        <p:nvSpPr>
          <p:cNvPr id="8" name="Slide Number Placeholder 5"/>
          <p:cNvSpPr>
            <a:spLocks noGrp="1"/>
          </p:cNvSpPr>
          <p:nvPr>
            <p:ph type="sldNum" sz="quarter" idx="12"/>
          </p:nvPr>
        </p:nvSpPr>
        <p:spPr>
          <a:xfrm>
            <a:off x="1069976" y="4766072"/>
            <a:ext cx="1520825" cy="275034"/>
          </a:xfrm>
        </p:spPr>
        <p:txBody>
          <a:bodyPr/>
          <a:lstStyle>
            <a:lvl1pPr>
              <a:defRPr>
                <a:solidFill>
                  <a:srgbClr val="DDE9EC"/>
                </a:solidFill>
              </a:defRPr>
            </a:lvl1pPr>
          </a:lstStyle>
          <a:p>
            <a:pPr>
              <a:defRPr/>
            </a:pPr>
            <a:fld id="{76177085-736E-493F-A6BA-2F9ECA504A3A}" type="slidenum">
              <a:rPr lang="en-US"/>
              <a:pPr>
                <a:defRPr/>
              </a:pPr>
              <a:t>‹#›</a:t>
            </a:fld>
            <a:endParaRPr lang="en-US"/>
          </a:p>
        </p:txBody>
      </p:sp>
    </p:spTree>
    <p:extLst>
      <p:ext uri="{BB962C8B-B14F-4D97-AF65-F5344CB8AC3E}">
        <p14:creationId xmlns:p14="http://schemas.microsoft.com/office/powerpoint/2010/main" val="2303089058"/>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6858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914400"/>
            <a:ext cx="4041648" cy="3703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912114"/>
            <a:ext cx="4041648" cy="3703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81BAE58-4940-48CD-8CCF-82042F3EE010}" type="slidenum">
              <a:rPr lang="en-US"/>
              <a:pPr>
                <a:defRPr/>
              </a:pPr>
              <a:t>‹#›</a:t>
            </a:fld>
            <a:endParaRPr lang="en-US"/>
          </a:p>
        </p:txBody>
      </p:sp>
    </p:spTree>
    <p:extLst>
      <p:ext uri="{BB962C8B-B14F-4D97-AF65-F5344CB8AC3E}">
        <p14:creationId xmlns:p14="http://schemas.microsoft.com/office/powerpoint/2010/main" val="404754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7"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7"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A56F9B7-14F9-4140-AB4D-28FB23D02960}" type="datetimeFigureOut">
              <a:rPr lang="zh-CN" altLang="en-US" smtClean="0"/>
              <a:t>2023/2/11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A843A80-A85C-41A7-A414-53028EC53AD2}" type="slidenum">
              <a:rPr lang="zh-CN" altLang="en-US" smtClean="0"/>
              <a:t>‹#›</a:t>
            </a:fld>
            <a:endParaRPr lang="zh-CN" altLang="en-US"/>
          </a:p>
        </p:txBody>
      </p:sp>
    </p:spTree>
    <p:extLst>
      <p:ext uri="{BB962C8B-B14F-4D97-AF65-F5344CB8AC3E}">
        <p14:creationId xmlns:p14="http://schemas.microsoft.com/office/powerpoint/2010/main" val="12420386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6858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64406"/>
            <a:ext cx="4040188" cy="51435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1" y="971550"/>
            <a:ext cx="4041775" cy="51435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1600200"/>
            <a:ext cx="4038600" cy="3028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1600200"/>
            <a:ext cx="4038600" cy="3028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7AB807DC-45B3-4AE1-A0B7-8FED2DF2E0E0}" type="slidenum">
              <a:rPr lang="en-US"/>
              <a:pPr>
                <a:defRPr/>
              </a:pPr>
              <a:t>‹#›</a:t>
            </a:fld>
            <a:endParaRPr lang="en-US"/>
          </a:p>
        </p:txBody>
      </p:sp>
    </p:spTree>
    <p:extLst>
      <p:ext uri="{BB962C8B-B14F-4D97-AF65-F5344CB8AC3E}">
        <p14:creationId xmlns:p14="http://schemas.microsoft.com/office/powerpoint/2010/main" val="38343192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42913" y="4835525"/>
            <a:ext cx="142875"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buClrTx/>
              <a:buFontTx/>
              <a:buNone/>
              <a:defRPr/>
            </a:pPr>
            <a:endParaRPr lang="en-US" sz="1800" kern="1200">
              <a:solidFill>
                <a:prstClr val="white"/>
              </a:solidFill>
            </a:endParaRPr>
          </a:p>
        </p:txBody>
      </p:sp>
      <p:sp>
        <p:nvSpPr>
          <p:cNvPr id="2" name="Title 1"/>
          <p:cNvSpPr>
            <a:spLocks noGrp="1"/>
          </p:cNvSpPr>
          <p:nvPr>
            <p:ph type="title"/>
          </p:nvPr>
        </p:nvSpPr>
        <p:spPr>
          <a:xfrm>
            <a:off x="457200" y="171450"/>
            <a:ext cx="8229600" cy="6858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B562B0DB-268E-4BB2-B0AE-4875F4CA15CF}" type="slidenum">
              <a:rPr lang="en-US"/>
              <a:pPr>
                <a:defRPr/>
              </a:pPr>
              <a:t>‹#›</a:t>
            </a:fld>
            <a:endParaRPr lang="en-US"/>
          </a:p>
        </p:txBody>
      </p:sp>
    </p:spTree>
    <p:extLst>
      <p:ext uri="{BB962C8B-B14F-4D97-AF65-F5344CB8AC3E}">
        <p14:creationId xmlns:p14="http://schemas.microsoft.com/office/powerpoint/2010/main" val="225182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0"/>
          <p:cNvSpPr>
            <a:spLocks noChangeShapeType="1"/>
          </p:cNvSpPr>
          <p:nvPr/>
        </p:nvSpPr>
        <p:spPr bwMode="auto">
          <a:xfrm>
            <a:off x="457200" y="4764881"/>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buFontTx/>
              <a:buNone/>
            </a:pPr>
            <a:endParaRPr lang="en-US" sz="1800" kern="1200" smtClean="0">
              <a:solidFill>
                <a:prstClr val="black"/>
              </a:solidFill>
              <a:latin typeface="Arial" charset="0"/>
              <a:ea typeface="+mn-ea"/>
              <a:cs typeface="+mn-cs"/>
            </a:endParaRPr>
          </a:p>
        </p:txBody>
      </p:sp>
      <p:sp>
        <p:nvSpPr>
          <p:cNvPr id="3" name="Isosceles Triangle 2"/>
          <p:cNvSpPr>
            <a:spLocks noChangeAspect="1"/>
          </p:cNvSpPr>
          <p:nvPr/>
        </p:nvSpPr>
        <p:spPr>
          <a:xfrm rot="5400000">
            <a:off x="442913" y="4835525"/>
            <a:ext cx="142875"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buClrTx/>
              <a:buFontTx/>
              <a:buNone/>
              <a:defRPr/>
            </a:pPr>
            <a:endParaRPr lang="en-US" sz="1800" kern="1200">
              <a:solidFill>
                <a:prstClr val="white"/>
              </a:solidFill>
            </a:endParaRPr>
          </a:p>
        </p:txBody>
      </p:sp>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26B2A015-DE94-4657-990F-653E585A3597}" type="slidenum">
              <a:rPr lang="en-US"/>
              <a:pPr>
                <a:defRPr/>
              </a:pPr>
              <a:t>‹#›</a:t>
            </a:fld>
            <a:endParaRPr lang="en-US"/>
          </a:p>
        </p:txBody>
      </p:sp>
    </p:spTree>
    <p:extLst>
      <p:ext uri="{BB962C8B-B14F-4D97-AF65-F5344CB8AC3E}">
        <p14:creationId xmlns:p14="http://schemas.microsoft.com/office/powerpoint/2010/main" val="41621603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4764881"/>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buFontTx/>
              <a:buNone/>
            </a:pPr>
            <a:endParaRPr lang="en-US" sz="1800" kern="1200" smtClean="0">
              <a:solidFill>
                <a:prstClr val="black"/>
              </a:solidFill>
              <a:latin typeface="Arial" charset="0"/>
              <a:ea typeface="+mn-ea"/>
              <a:cs typeface="+mn-cs"/>
            </a:endParaRPr>
          </a:p>
        </p:txBody>
      </p:sp>
      <p:sp>
        <p:nvSpPr>
          <p:cNvPr id="6" name="Straight Connector 11"/>
          <p:cNvSpPr>
            <a:spLocks noChangeShapeType="1"/>
          </p:cNvSpPr>
          <p:nvPr/>
        </p:nvSpPr>
        <p:spPr bwMode="auto">
          <a:xfrm rot="5400000">
            <a:off x="3915172" y="2493170"/>
            <a:ext cx="4526756"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buFontTx/>
              <a:buNone/>
            </a:pPr>
            <a:endParaRPr lang="en-US" sz="1800" kern="1200" smtClean="0">
              <a:solidFill>
                <a:prstClr val="black"/>
              </a:solidFill>
              <a:latin typeface="Arial" charset="0"/>
              <a:ea typeface="+mn-ea"/>
              <a:cs typeface="+mn-cs"/>
            </a:endParaRPr>
          </a:p>
        </p:txBody>
      </p:sp>
      <p:sp>
        <p:nvSpPr>
          <p:cNvPr id="7" name="Isosceles Triangle 6"/>
          <p:cNvSpPr>
            <a:spLocks noChangeAspect="1"/>
          </p:cNvSpPr>
          <p:nvPr/>
        </p:nvSpPr>
        <p:spPr>
          <a:xfrm rot="5400000">
            <a:off x="442913" y="4835525"/>
            <a:ext cx="142875"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buClrTx/>
              <a:buFontTx/>
              <a:buNone/>
              <a:defRPr/>
            </a:pPr>
            <a:endParaRPr lang="en-US" sz="1800" kern="1200">
              <a:solidFill>
                <a:prstClr val="white"/>
              </a:solidFill>
            </a:endParaRPr>
          </a:p>
        </p:txBody>
      </p:sp>
      <p:sp>
        <p:nvSpPr>
          <p:cNvPr id="2" name="Title 1"/>
          <p:cNvSpPr>
            <a:spLocks noGrp="1"/>
          </p:cNvSpPr>
          <p:nvPr>
            <p:ph type="title"/>
          </p:nvPr>
        </p:nvSpPr>
        <p:spPr>
          <a:xfrm>
            <a:off x="6324600" y="228600"/>
            <a:ext cx="2514600" cy="62865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914401"/>
            <a:ext cx="2514600" cy="3632597"/>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228600"/>
            <a:ext cx="5715000" cy="4286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8CF16B70-A9B2-499F-B065-BC43E0641333}" type="slidenum">
              <a:rPr lang="en-US"/>
              <a:pPr>
                <a:defRPr/>
              </a:pPr>
              <a:t>‹#›</a:t>
            </a:fld>
            <a:endParaRPr lang="en-US"/>
          </a:p>
        </p:txBody>
      </p:sp>
    </p:spTree>
    <p:extLst>
      <p:ext uri="{BB962C8B-B14F-4D97-AF65-F5344CB8AC3E}">
        <p14:creationId xmlns:p14="http://schemas.microsoft.com/office/powerpoint/2010/main" val="15435092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4764881"/>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buFontTx/>
              <a:buNone/>
            </a:pPr>
            <a:endParaRPr lang="en-US" sz="1800" kern="1200" smtClean="0">
              <a:solidFill>
                <a:prstClr val="white"/>
              </a:solidFill>
              <a:latin typeface="Arial" charset="0"/>
              <a:ea typeface="+mn-ea"/>
              <a:cs typeface="+mn-cs"/>
            </a:endParaRPr>
          </a:p>
        </p:txBody>
      </p:sp>
      <p:sp>
        <p:nvSpPr>
          <p:cNvPr id="6" name="Isosceles Triangle 5"/>
          <p:cNvSpPr>
            <a:spLocks noChangeAspect="1"/>
          </p:cNvSpPr>
          <p:nvPr/>
        </p:nvSpPr>
        <p:spPr>
          <a:xfrm rot="5400000">
            <a:off x="442913" y="4835525"/>
            <a:ext cx="142875"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buClrTx/>
              <a:buFontTx/>
              <a:buNone/>
              <a:defRPr/>
            </a:pPr>
            <a:endParaRPr lang="en-US" sz="1800" kern="1200">
              <a:solidFill>
                <a:prstClr val="white"/>
              </a:solidFill>
            </a:endParaRPr>
          </a:p>
        </p:txBody>
      </p:sp>
      <p:sp>
        <p:nvSpPr>
          <p:cNvPr id="7" name="Rectangle 6"/>
          <p:cNvSpPr/>
          <p:nvPr/>
        </p:nvSpPr>
        <p:spPr>
          <a:xfrm>
            <a:off x="457201" y="375047"/>
            <a:ext cx="182563" cy="51435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buClrTx/>
              <a:buFontTx/>
              <a:buNone/>
              <a:defRPr/>
            </a:pPr>
            <a:endParaRPr lang="en-US" sz="1800" kern="1200">
              <a:solidFill>
                <a:prstClr val="white"/>
              </a:solidFill>
            </a:endParaRPr>
          </a:p>
        </p:txBody>
      </p:sp>
      <p:sp>
        <p:nvSpPr>
          <p:cNvPr id="2" name="Title 1"/>
          <p:cNvSpPr>
            <a:spLocks noGrp="1"/>
          </p:cNvSpPr>
          <p:nvPr>
            <p:ph type="title"/>
          </p:nvPr>
        </p:nvSpPr>
        <p:spPr>
          <a:xfrm>
            <a:off x="457200" y="375642"/>
            <a:ext cx="8229600" cy="506016"/>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428750"/>
            <a:ext cx="8229600" cy="3202686"/>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914400"/>
            <a:ext cx="8229600" cy="40005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solidFill>
                  <a:srgbClr val="DDE9EC"/>
                </a:solidFill>
              </a:defRPr>
            </a:lvl1pPr>
          </a:lstStyle>
          <a:p>
            <a:pPr>
              <a:defRPr/>
            </a:pPr>
            <a:endParaRPr lang="en-US"/>
          </a:p>
        </p:txBody>
      </p:sp>
      <p:sp>
        <p:nvSpPr>
          <p:cNvPr id="9" name="Footer Placeholder 5"/>
          <p:cNvSpPr>
            <a:spLocks noGrp="1"/>
          </p:cNvSpPr>
          <p:nvPr>
            <p:ph type="ftr" sz="quarter" idx="11"/>
          </p:nvPr>
        </p:nvSpPr>
        <p:spPr/>
        <p:txBody>
          <a:bodyPr/>
          <a:lstStyle>
            <a:lvl1pPr>
              <a:defRPr>
                <a:solidFill>
                  <a:srgbClr val="DDE9EC"/>
                </a:solidFill>
              </a:defRPr>
            </a:lvl1pPr>
          </a:lstStyle>
          <a:p>
            <a:pPr>
              <a:defRPr/>
            </a:pPr>
            <a:endParaRPr lang="en-US"/>
          </a:p>
        </p:txBody>
      </p:sp>
      <p:sp>
        <p:nvSpPr>
          <p:cNvPr id="10" name="Slide Number Placeholder 6"/>
          <p:cNvSpPr>
            <a:spLocks noGrp="1"/>
          </p:cNvSpPr>
          <p:nvPr>
            <p:ph type="sldNum" sz="quarter" idx="12"/>
          </p:nvPr>
        </p:nvSpPr>
        <p:spPr/>
        <p:txBody>
          <a:bodyPr/>
          <a:lstStyle>
            <a:lvl1pPr>
              <a:defRPr>
                <a:solidFill>
                  <a:srgbClr val="DDE9EC"/>
                </a:solidFill>
              </a:defRPr>
            </a:lvl1pPr>
          </a:lstStyle>
          <a:p>
            <a:pPr>
              <a:defRPr/>
            </a:pPr>
            <a:fld id="{05F498A3-613D-4F3A-A05A-7DA241BB9A16}" type="slidenum">
              <a:rPr lang="en-US"/>
              <a:pPr>
                <a:defRPr/>
              </a:pPr>
              <a:t>‹#›</a:t>
            </a:fld>
            <a:endParaRPr lang="en-US"/>
          </a:p>
        </p:txBody>
      </p:sp>
    </p:spTree>
    <p:extLst>
      <p:ext uri="{BB962C8B-B14F-4D97-AF65-F5344CB8AC3E}">
        <p14:creationId xmlns:p14="http://schemas.microsoft.com/office/powerpoint/2010/main" val="3674394649"/>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7CAF4AE-C7C7-46D4-8DD4-8D470B6B503F}" type="slidenum">
              <a:rPr lang="en-US"/>
              <a:pPr>
                <a:defRPr/>
              </a:pPr>
              <a:t>‹#›</a:t>
            </a:fld>
            <a:endParaRPr lang="en-US"/>
          </a:p>
        </p:txBody>
      </p:sp>
    </p:spTree>
    <p:extLst>
      <p:ext uri="{BB962C8B-B14F-4D97-AF65-F5344CB8AC3E}">
        <p14:creationId xmlns:p14="http://schemas.microsoft.com/office/powerpoint/2010/main" val="18648290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10"/>
          <p:cNvSpPr>
            <a:spLocks noChangeShapeType="1"/>
          </p:cNvSpPr>
          <p:nvPr/>
        </p:nvSpPr>
        <p:spPr bwMode="auto">
          <a:xfrm>
            <a:off x="457200" y="4764881"/>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buFontTx/>
              <a:buNone/>
            </a:pPr>
            <a:endParaRPr lang="en-US" sz="1800" kern="1200" smtClean="0">
              <a:solidFill>
                <a:prstClr val="black"/>
              </a:solidFill>
              <a:latin typeface="Arial" charset="0"/>
              <a:ea typeface="+mn-ea"/>
              <a:cs typeface="+mn-cs"/>
            </a:endParaRPr>
          </a:p>
        </p:txBody>
      </p:sp>
      <p:sp>
        <p:nvSpPr>
          <p:cNvPr id="5" name="Isosceles Triangle 4"/>
          <p:cNvSpPr>
            <a:spLocks noChangeAspect="1"/>
          </p:cNvSpPr>
          <p:nvPr/>
        </p:nvSpPr>
        <p:spPr>
          <a:xfrm rot="5400000">
            <a:off x="442913" y="4835525"/>
            <a:ext cx="142875"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buClrTx/>
              <a:buFontTx/>
              <a:buNone/>
              <a:defRPr/>
            </a:pPr>
            <a:endParaRPr lang="en-US" sz="1800" kern="1200">
              <a:solidFill>
                <a:prstClr val="white"/>
              </a:solidFill>
            </a:endParaRPr>
          </a:p>
        </p:txBody>
      </p:sp>
      <p:sp>
        <p:nvSpPr>
          <p:cNvPr id="6" name="Straight Connector 14"/>
          <p:cNvSpPr>
            <a:spLocks noChangeShapeType="1"/>
          </p:cNvSpPr>
          <p:nvPr/>
        </p:nvSpPr>
        <p:spPr bwMode="auto">
          <a:xfrm rot="5400000">
            <a:off x="4362053" y="2401491"/>
            <a:ext cx="4388644"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buFontTx/>
              <a:buNone/>
            </a:pPr>
            <a:endParaRPr lang="en-US" sz="1800" kern="1200" smtClean="0">
              <a:solidFill>
                <a:prstClr val="black"/>
              </a:solidFill>
              <a:latin typeface="Arial" charset="0"/>
              <a:ea typeface="+mn-ea"/>
              <a:cs typeface="+mn-cs"/>
            </a:endParaRPr>
          </a:p>
        </p:txBody>
      </p:sp>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169E893-BC7F-4C11-A4BC-D5CD5FF6DBF6}" type="slidenum">
              <a:rPr lang="en-US"/>
              <a:pPr>
                <a:defRPr/>
              </a:pPr>
              <a:t>‹#›</a:t>
            </a:fld>
            <a:endParaRPr lang="en-US"/>
          </a:p>
        </p:txBody>
      </p:sp>
    </p:spTree>
    <p:extLst>
      <p:ext uri="{BB962C8B-B14F-4D97-AF65-F5344CB8AC3E}">
        <p14:creationId xmlns:p14="http://schemas.microsoft.com/office/powerpoint/2010/main" val="24442886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CCD203FF-9144-4C64-864C-4BF61FB487ED}" type="slidenum">
              <a:rPr lang="en-US"/>
              <a:pPr>
                <a:defRPr/>
              </a:pPr>
              <a:t>‹#›</a:t>
            </a:fld>
            <a:endParaRPr lang="en-US"/>
          </a:p>
        </p:txBody>
      </p:sp>
    </p:spTree>
    <p:extLst>
      <p:ext uri="{BB962C8B-B14F-4D97-AF65-F5344CB8AC3E}">
        <p14:creationId xmlns:p14="http://schemas.microsoft.com/office/powerpoint/2010/main" val="311276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A56F9B7-14F9-4140-AB4D-28FB23D02960}" type="datetimeFigureOut">
              <a:rPr lang="zh-CN" altLang="en-US" smtClean="0"/>
              <a:t>2023/2/11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A843A80-A85C-41A7-A414-53028EC53AD2}" type="slidenum">
              <a:rPr lang="zh-CN" altLang="en-US" smtClean="0"/>
              <a:t>‹#›</a:t>
            </a:fld>
            <a:endParaRPr lang="zh-CN" altLang="en-US"/>
          </a:p>
        </p:txBody>
      </p:sp>
    </p:spTree>
    <p:extLst>
      <p:ext uri="{BB962C8B-B14F-4D97-AF65-F5344CB8AC3E}">
        <p14:creationId xmlns:p14="http://schemas.microsoft.com/office/powerpoint/2010/main" val="2538045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5"/>
          <p:cNvSpPr>
            <a:spLocks noChangeArrowheads="1"/>
          </p:cNvSpPr>
          <p:nvPr userDrawn="1"/>
        </p:nvSpPr>
        <p:spPr bwMode="auto">
          <a:xfrm>
            <a:off x="0" y="0"/>
            <a:ext cx="9144000" cy="5143500"/>
          </a:xfrm>
          <a:prstGeom prst="rect">
            <a:avLst/>
          </a:prstGeom>
          <a:solidFill>
            <a:srgbClr val="F7F2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50">
              <a:cs typeface="Montserrat" panose="00000500000000000000" charset="0"/>
            </a:endParaRPr>
          </a:p>
        </p:txBody>
      </p:sp>
    </p:spTree>
    <p:extLst>
      <p:ext uri="{BB962C8B-B14F-4D97-AF65-F5344CB8AC3E}">
        <p14:creationId xmlns:p14="http://schemas.microsoft.com/office/powerpoint/2010/main" val="4053863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0"/>
            <a:ext cx="9144000" cy="5143500"/>
          </a:xfrm>
          <a:prstGeom prst="rect">
            <a:avLst/>
          </a:prstGeom>
          <a:solidFill>
            <a:srgbClr val="F7F2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50">
              <a:cs typeface="Montserrat" panose="00000500000000000000" charset="0"/>
            </a:endParaRPr>
          </a:p>
        </p:txBody>
      </p:sp>
      <p:grpSp>
        <p:nvGrpSpPr>
          <p:cNvPr id="18" name="组合 17"/>
          <p:cNvGrpSpPr/>
          <p:nvPr userDrawn="1"/>
        </p:nvGrpSpPr>
        <p:grpSpPr>
          <a:xfrm>
            <a:off x="2610459" y="3951754"/>
            <a:ext cx="2213372" cy="1260872"/>
            <a:chOff x="4652963" y="2578100"/>
            <a:chExt cx="2951162" cy="1681163"/>
          </a:xfrm>
        </p:grpSpPr>
        <p:sp>
          <p:nvSpPr>
            <p:cNvPr id="19" name="Freeform 257"/>
            <p:cNvSpPr/>
            <p:nvPr/>
          </p:nvSpPr>
          <p:spPr bwMode="auto">
            <a:xfrm>
              <a:off x="4652963" y="2578100"/>
              <a:ext cx="1938338" cy="1271588"/>
            </a:xfrm>
            <a:custGeom>
              <a:avLst/>
              <a:gdLst>
                <a:gd name="T0" fmla="*/ 449 w 456"/>
                <a:gd name="T1" fmla="*/ 297 h 298"/>
                <a:gd name="T2" fmla="*/ 238 w 456"/>
                <a:gd name="T3" fmla="*/ 6 h 298"/>
                <a:gd name="T4" fmla="*/ 0 w 456"/>
                <a:gd name="T5" fmla="*/ 275 h 298"/>
                <a:gd name="T6" fmla="*/ 0 w 456"/>
                <a:gd name="T7" fmla="*/ 276 h 298"/>
                <a:gd name="T8" fmla="*/ 449 w 456"/>
                <a:gd name="T9" fmla="*/ 298 h 298"/>
                <a:gd name="T10" fmla="*/ 449 w 456"/>
                <a:gd name="T11" fmla="*/ 297 h 298"/>
              </a:gdLst>
              <a:ahLst/>
              <a:cxnLst>
                <a:cxn ang="0">
                  <a:pos x="T0" y="T1"/>
                </a:cxn>
                <a:cxn ang="0">
                  <a:pos x="T2" y="T3"/>
                </a:cxn>
                <a:cxn ang="0">
                  <a:pos x="T4" y="T5"/>
                </a:cxn>
                <a:cxn ang="0">
                  <a:pos x="T6" y="T7"/>
                </a:cxn>
                <a:cxn ang="0">
                  <a:pos x="T8" y="T9"/>
                </a:cxn>
                <a:cxn ang="0">
                  <a:pos x="T10" y="T11"/>
                </a:cxn>
              </a:cxnLst>
              <a:rect l="0" t="0" r="r" b="b"/>
              <a:pathLst>
                <a:path w="456" h="298">
                  <a:moveTo>
                    <a:pt x="449" y="297"/>
                  </a:moveTo>
                  <a:cubicBezTo>
                    <a:pt x="456" y="142"/>
                    <a:pt x="362" y="13"/>
                    <a:pt x="238" y="6"/>
                  </a:cubicBezTo>
                  <a:cubicBezTo>
                    <a:pt x="114" y="0"/>
                    <a:pt x="8" y="120"/>
                    <a:pt x="0" y="275"/>
                  </a:cubicBezTo>
                  <a:cubicBezTo>
                    <a:pt x="0" y="275"/>
                    <a:pt x="0" y="276"/>
                    <a:pt x="0" y="276"/>
                  </a:cubicBezTo>
                  <a:cubicBezTo>
                    <a:pt x="449" y="298"/>
                    <a:pt x="449" y="298"/>
                    <a:pt x="449" y="298"/>
                  </a:cubicBezTo>
                  <a:cubicBezTo>
                    <a:pt x="449" y="298"/>
                    <a:pt x="449" y="297"/>
                    <a:pt x="449" y="297"/>
                  </a:cubicBezTo>
                  <a:close/>
                </a:path>
              </a:pathLst>
            </a:custGeom>
            <a:solidFill>
              <a:srgbClr val="FF8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20" name="Freeform 258"/>
            <p:cNvSpPr/>
            <p:nvPr/>
          </p:nvSpPr>
          <p:spPr bwMode="auto">
            <a:xfrm>
              <a:off x="4818063" y="2782888"/>
              <a:ext cx="1595438" cy="1044575"/>
            </a:xfrm>
            <a:custGeom>
              <a:avLst/>
              <a:gdLst>
                <a:gd name="T0" fmla="*/ 369 w 375"/>
                <a:gd name="T1" fmla="*/ 243 h 245"/>
                <a:gd name="T2" fmla="*/ 195 w 375"/>
                <a:gd name="T3" fmla="*/ 5 h 245"/>
                <a:gd name="T4" fmla="*/ 0 w 375"/>
                <a:gd name="T5" fmla="*/ 225 h 245"/>
                <a:gd name="T6" fmla="*/ 0 w 375"/>
                <a:gd name="T7" fmla="*/ 227 h 245"/>
                <a:gd name="T8" fmla="*/ 368 w 375"/>
                <a:gd name="T9" fmla="*/ 245 h 245"/>
                <a:gd name="T10" fmla="*/ 369 w 375"/>
                <a:gd name="T11" fmla="*/ 243 h 245"/>
              </a:gdLst>
              <a:ahLst/>
              <a:cxnLst>
                <a:cxn ang="0">
                  <a:pos x="T0" y="T1"/>
                </a:cxn>
                <a:cxn ang="0">
                  <a:pos x="T2" y="T3"/>
                </a:cxn>
                <a:cxn ang="0">
                  <a:pos x="T4" y="T5"/>
                </a:cxn>
                <a:cxn ang="0">
                  <a:pos x="T6" y="T7"/>
                </a:cxn>
                <a:cxn ang="0">
                  <a:pos x="T8" y="T9"/>
                </a:cxn>
                <a:cxn ang="0">
                  <a:pos x="T10" y="T11"/>
                </a:cxn>
              </a:cxnLst>
              <a:rect l="0" t="0" r="r" b="b"/>
              <a:pathLst>
                <a:path w="375" h="245">
                  <a:moveTo>
                    <a:pt x="369" y="243"/>
                  </a:moveTo>
                  <a:cubicBezTo>
                    <a:pt x="375" y="116"/>
                    <a:pt x="297" y="10"/>
                    <a:pt x="195" y="5"/>
                  </a:cubicBezTo>
                  <a:cubicBezTo>
                    <a:pt x="94" y="0"/>
                    <a:pt x="6" y="98"/>
                    <a:pt x="0" y="225"/>
                  </a:cubicBezTo>
                  <a:cubicBezTo>
                    <a:pt x="0" y="226"/>
                    <a:pt x="0" y="226"/>
                    <a:pt x="0" y="227"/>
                  </a:cubicBezTo>
                  <a:cubicBezTo>
                    <a:pt x="368" y="245"/>
                    <a:pt x="368" y="245"/>
                    <a:pt x="368" y="245"/>
                  </a:cubicBezTo>
                  <a:cubicBezTo>
                    <a:pt x="368" y="244"/>
                    <a:pt x="368" y="244"/>
                    <a:pt x="369" y="243"/>
                  </a:cubicBezTo>
                  <a:close/>
                </a:path>
              </a:pathLst>
            </a:custGeom>
            <a:solidFill>
              <a:srgbClr val="FFCA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21" name="Freeform 259"/>
            <p:cNvSpPr/>
            <p:nvPr/>
          </p:nvSpPr>
          <p:spPr bwMode="auto">
            <a:xfrm>
              <a:off x="4992688" y="3017838"/>
              <a:ext cx="1249363" cy="809625"/>
            </a:xfrm>
            <a:custGeom>
              <a:avLst/>
              <a:gdLst>
                <a:gd name="T0" fmla="*/ 289 w 294"/>
                <a:gd name="T1" fmla="*/ 189 h 190"/>
                <a:gd name="T2" fmla="*/ 153 w 294"/>
                <a:gd name="T3" fmla="*/ 4 h 190"/>
                <a:gd name="T4" fmla="*/ 0 w 294"/>
                <a:gd name="T5" fmla="*/ 175 h 190"/>
                <a:gd name="T6" fmla="*/ 0 w 294"/>
                <a:gd name="T7" fmla="*/ 176 h 190"/>
                <a:gd name="T8" fmla="*/ 289 w 294"/>
                <a:gd name="T9" fmla="*/ 190 h 190"/>
                <a:gd name="T10" fmla="*/ 289 w 294"/>
                <a:gd name="T11" fmla="*/ 189 h 190"/>
              </a:gdLst>
              <a:ahLst/>
              <a:cxnLst>
                <a:cxn ang="0">
                  <a:pos x="T0" y="T1"/>
                </a:cxn>
                <a:cxn ang="0">
                  <a:pos x="T2" y="T3"/>
                </a:cxn>
                <a:cxn ang="0">
                  <a:pos x="T4" y="T5"/>
                </a:cxn>
                <a:cxn ang="0">
                  <a:pos x="T6" y="T7"/>
                </a:cxn>
                <a:cxn ang="0">
                  <a:pos x="T8" y="T9"/>
                </a:cxn>
                <a:cxn ang="0">
                  <a:pos x="T10" y="T11"/>
                </a:cxn>
              </a:cxnLst>
              <a:rect l="0" t="0" r="r" b="b"/>
              <a:pathLst>
                <a:path w="294" h="190">
                  <a:moveTo>
                    <a:pt x="289" y="189"/>
                  </a:moveTo>
                  <a:cubicBezTo>
                    <a:pt x="294" y="91"/>
                    <a:pt x="233" y="7"/>
                    <a:pt x="153" y="4"/>
                  </a:cubicBezTo>
                  <a:cubicBezTo>
                    <a:pt x="73" y="0"/>
                    <a:pt x="5" y="76"/>
                    <a:pt x="0" y="175"/>
                  </a:cubicBezTo>
                  <a:cubicBezTo>
                    <a:pt x="0" y="175"/>
                    <a:pt x="0" y="176"/>
                    <a:pt x="0" y="176"/>
                  </a:cubicBezTo>
                  <a:cubicBezTo>
                    <a:pt x="289" y="190"/>
                    <a:pt x="289" y="190"/>
                    <a:pt x="289" y="190"/>
                  </a:cubicBezTo>
                  <a:cubicBezTo>
                    <a:pt x="289" y="190"/>
                    <a:pt x="289" y="189"/>
                    <a:pt x="289" y="189"/>
                  </a:cubicBezTo>
                  <a:close/>
                </a:path>
              </a:pathLst>
            </a:custGeom>
            <a:solidFill>
              <a:srgbClr val="FFFF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22" name="Freeform 260"/>
            <p:cNvSpPr/>
            <p:nvPr/>
          </p:nvSpPr>
          <p:spPr bwMode="auto">
            <a:xfrm>
              <a:off x="5213350" y="3217863"/>
              <a:ext cx="803275" cy="563563"/>
            </a:xfrm>
            <a:custGeom>
              <a:avLst/>
              <a:gdLst>
                <a:gd name="T0" fmla="*/ 186 w 189"/>
                <a:gd name="T1" fmla="*/ 131 h 132"/>
                <a:gd name="T2" fmla="*/ 99 w 189"/>
                <a:gd name="T3" fmla="*/ 3 h 132"/>
                <a:gd name="T4" fmla="*/ 0 w 189"/>
                <a:gd name="T5" fmla="*/ 122 h 132"/>
                <a:gd name="T6" fmla="*/ 0 w 189"/>
                <a:gd name="T7" fmla="*/ 123 h 132"/>
                <a:gd name="T8" fmla="*/ 186 w 189"/>
                <a:gd name="T9" fmla="*/ 132 h 132"/>
                <a:gd name="T10" fmla="*/ 186 w 189"/>
                <a:gd name="T11" fmla="*/ 131 h 132"/>
              </a:gdLst>
              <a:ahLst/>
              <a:cxnLst>
                <a:cxn ang="0">
                  <a:pos x="T0" y="T1"/>
                </a:cxn>
                <a:cxn ang="0">
                  <a:pos x="T2" y="T3"/>
                </a:cxn>
                <a:cxn ang="0">
                  <a:pos x="T4" y="T5"/>
                </a:cxn>
                <a:cxn ang="0">
                  <a:pos x="T6" y="T7"/>
                </a:cxn>
                <a:cxn ang="0">
                  <a:pos x="T8" y="T9"/>
                </a:cxn>
                <a:cxn ang="0">
                  <a:pos x="T10" y="T11"/>
                </a:cxn>
              </a:cxnLst>
              <a:rect l="0" t="0" r="r" b="b"/>
              <a:pathLst>
                <a:path w="189" h="132">
                  <a:moveTo>
                    <a:pt x="186" y="131"/>
                  </a:moveTo>
                  <a:cubicBezTo>
                    <a:pt x="189" y="63"/>
                    <a:pt x="150" y="5"/>
                    <a:pt x="99" y="3"/>
                  </a:cubicBezTo>
                  <a:cubicBezTo>
                    <a:pt x="47" y="0"/>
                    <a:pt x="3" y="54"/>
                    <a:pt x="0" y="122"/>
                  </a:cubicBezTo>
                  <a:cubicBezTo>
                    <a:pt x="0" y="122"/>
                    <a:pt x="0" y="122"/>
                    <a:pt x="0" y="123"/>
                  </a:cubicBezTo>
                  <a:cubicBezTo>
                    <a:pt x="186" y="132"/>
                    <a:pt x="186" y="132"/>
                    <a:pt x="186" y="132"/>
                  </a:cubicBezTo>
                  <a:cubicBezTo>
                    <a:pt x="186" y="132"/>
                    <a:pt x="186" y="131"/>
                    <a:pt x="186" y="131"/>
                  </a:cubicBezTo>
                  <a:close/>
                </a:path>
              </a:pathLst>
            </a:custGeom>
            <a:solidFill>
              <a:srgbClr val="B1B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23" name="Freeform 261"/>
            <p:cNvSpPr/>
            <p:nvPr/>
          </p:nvSpPr>
          <p:spPr bwMode="auto">
            <a:xfrm>
              <a:off x="5387975" y="3440113"/>
              <a:ext cx="438150" cy="303213"/>
            </a:xfrm>
            <a:custGeom>
              <a:avLst/>
              <a:gdLst>
                <a:gd name="T0" fmla="*/ 101 w 103"/>
                <a:gd name="T1" fmla="*/ 71 h 71"/>
                <a:gd name="T2" fmla="*/ 54 w 103"/>
                <a:gd name="T3" fmla="*/ 1 h 71"/>
                <a:gd name="T4" fmla="*/ 0 w 103"/>
                <a:gd name="T5" fmla="*/ 66 h 71"/>
                <a:gd name="T6" fmla="*/ 0 w 103"/>
                <a:gd name="T7" fmla="*/ 66 h 71"/>
                <a:gd name="T8" fmla="*/ 101 w 103"/>
                <a:gd name="T9" fmla="*/ 71 h 71"/>
                <a:gd name="T10" fmla="*/ 101 w 103"/>
                <a:gd name="T11" fmla="*/ 71 h 71"/>
              </a:gdLst>
              <a:ahLst/>
              <a:cxnLst>
                <a:cxn ang="0">
                  <a:pos x="T0" y="T1"/>
                </a:cxn>
                <a:cxn ang="0">
                  <a:pos x="T2" y="T3"/>
                </a:cxn>
                <a:cxn ang="0">
                  <a:pos x="T4" y="T5"/>
                </a:cxn>
                <a:cxn ang="0">
                  <a:pos x="T6" y="T7"/>
                </a:cxn>
                <a:cxn ang="0">
                  <a:pos x="T8" y="T9"/>
                </a:cxn>
                <a:cxn ang="0">
                  <a:pos x="T10" y="T11"/>
                </a:cxn>
              </a:cxnLst>
              <a:rect l="0" t="0" r="r" b="b"/>
              <a:pathLst>
                <a:path w="103" h="71">
                  <a:moveTo>
                    <a:pt x="101" y="71"/>
                  </a:moveTo>
                  <a:cubicBezTo>
                    <a:pt x="103" y="34"/>
                    <a:pt x="82" y="3"/>
                    <a:pt x="54" y="1"/>
                  </a:cubicBezTo>
                  <a:cubicBezTo>
                    <a:pt x="26" y="0"/>
                    <a:pt x="2" y="29"/>
                    <a:pt x="0" y="66"/>
                  </a:cubicBezTo>
                  <a:cubicBezTo>
                    <a:pt x="0" y="66"/>
                    <a:pt x="0" y="66"/>
                    <a:pt x="0" y="66"/>
                  </a:cubicBezTo>
                  <a:cubicBezTo>
                    <a:pt x="101" y="71"/>
                    <a:pt x="101" y="71"/>
                    <a:pt x="101" y="71"/>
                  </a:cubicBezTo>
                  <a:cubicBezTo>
                    <a:pt x="101" y="71"/>
                    <a:pt x="101" y="71"/>
                    <a:pt x="101" y="71"/>
                  </a:cubicBezTo>
                  <a:close/>
                </a:path>
              </a:pathLst>
            </a:custGeom>
            <a:solidFill>
              <a:srgbClr val="607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24" name="Freeform 262"/>
            <p:cNvSpPr/>
            <p:nvPr/>
          </p:nvSpPr>
          <p:spPr bwMode="auto">
            <a:xfrm>
              <a:off x="6229350" y="3294063"/>
              <a:ext cx="1374775" cy="965200"/>
            </a:xfrm>
            <a:custGeom>
              <a:avLst/>
              <a:gdLst>
                <a:gd name="T0" fmla="*/ 306 w 323"/>
                <a:gd name="T1" fmla="*/ 225 h 226"/>
                <a:gd name="T2" fmla="*/ 187 w 323"/>
                <a:gd name="T3" fmla="*/ 16 h 226"/>
                <a:gd name="T4" fmla="*/ 0 w 323"/>
                <a:gd name="T5" fmla="*/ 168 h 226"/>
                <a:gd name="T6" fmla="*/ 0 w 323"/>
                <a:gd name="T7" fmla="*/ 169 h 226"/>
                <a:gd name="T8" fmla="*/ 306 w 323"/>
                <a:gd name="T9" fmla="*/ 226 h 226"/>
                <a:gd name="T10" fmla="*/ 306 w 323"/>
                <a:gd name="T11" fmla="*/ 225 h 226"/>
              </a:gdLst>
              <a:ahLst/>
              <a:cxnLst>
                <a:cxn ang="0">
                  <a:pos x="T0" y="T1"/>
                </a:cxn>
                <a:cxn ang="0">
                  <a:pos x="T2" y="T3"/>
                </a:cxn>
                <a:cxn ang="0">
                  <a:pos x="T4" y="T5"/>
                </a:cxn>
                <a:cxn ang="0">
                  <a:pos x="T6" y="T7"/>
                </a:cxn>
                <a:cxn ang="0">
                  <a:pos x="T8" y="T9"/>
                </a:cxn>
                <a:cxn ang="0">
                  <a:pos x="T10" y="T11"/>
                </a:cxn>
              </a:cxnLst>
              <a:rect l="0" t="0" r="r" b="b"/>
              <a:pathLst>
                <a:path w="323" h="226">
                  <a:moveTo>
                    <a:pt x="306" y="225"/>
                  </a:moveTo>
                  <a:cubicBezTo>
                    <a:pt x="323" y="137"/>
                    <a:pt x="271" y="31"/>
                    <a:pt x="187" y="16"/>
                  </a:cubicBezTo>
                  <a:cubicBezTo>
                    <a:pt x="102" y="0"/>
                    <a:pt x="16" y="80"/>
                    <a:pt x="0" y="168"/>
                  </a:cubicBezTo>
                  <a:cubicBezTo>
                    <a:pt x="0" y="168"/>
                    <a:pt x="0" y="168"/>
                    <a:pt x="0" y="169"/>
                  </a:cubicBezTo>
                  <a:cubicBezTo>
                    <a:pt x="306" y="226"/>
                    <a:pt x="306" y="226"/>
                    <a:pt x="306" y="226"/>
                  </a:cubicBezTo>
                  <a:cubicBezTo>
                    <a:pt x="306" y="225"/>
                    <a:pt x="306" y="225"/>
                    <a:pt x="306" y="225"/>
                  </a:cubicBezTo>
                  <a:close/>
                </a:path>
              </a:pathLst>
            </a:custGeom>
            <a:solidFill>
              <a:srgbClr val="F783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25" name="Freeform 263"/>
            <p:cNvSpPr/>
            <p:nvPr/>
          </p:nvSpPr>
          <p:spPr bwMode="auto">
            <a:xfrm>
              <a:off x="6335713" y="3465513"/>
              <a:ext cx="1127125" cy="788988"/>
            </a:xfrm>
            <a:custGeom>
              <a:avLst/>
              <a:gdLst>
                <a:gd name="T0" fmla="*/ 251 w 265"/>
                <a:gd name="T1" fmla="*/ 184 h 185"/>
                <a:gd name="T2" fmla="*/ 153 w 265"/>
                <a:gd name="T3" fmla="*/ 13 h 185"/>
                <a:gd name="T4" fmla="*/ 1 w 265"/>
                <a:gd name="T5" fmla="*/ 138 h 185"/>
                <a:gd name="T6" fmla="*/ 0 w 265"/>
                <a:gd name="T7" fmla="*/ 139 h 185"/>
                <a:gd name="T8" fmla="*/ 251 w 265"/>
                <a:gd name="T9" fmla="*/ 185 h 185"/>
                <a:gd name="T10" fmla="*/ 251 w 265"/>
                <a:gd name="T11" fmla="*/ 184 h 185"/>
              </a:gdLst>
              <a:ahLst/>
              <a:cxnLst>
                <a:cxn ang="0">
                  <a:pos x="T0" y="T1"/>
                </a:cxn>
                <a:cxn ang="0">
                  <a:pos x="T2" y="T3"/>
                </a:cxn>
                <a:cxn ang="0">
                  <a:pos x="T4" y="T5"/>
                </a:cxn>
                <a:cxn ang="0">
                  <a:pos x="T6" y="T7"/>
                </a:cxn>
                <a:cxn ang="0">
                  <a:pos x="T8" y="T9"/>
                </a:cxn>
                <a:cxn ang="0">
                  <a:pos x="T10" y="T11"/>
                </a:cxn>
              </a:cxnLst>
              <a:rect l="0" t="0" r="r" b="b"/>
              <a:pathLst>
                <a:path w="265" h="185">
                  <a:moveTo>
                    <a:pt x="251" y="184"/>
                  </a:moveTo>
                  <a:cubicBezTo>
                    <a:pt x="265" y="112"/>
                    <a:pt x="223" y="26"/>
                    <a:pt x="153" y="13"/>
                  </a:cubicBezTo>
                  <a:cubicBezTo>
                    <a:pt x="84" y="0"/>
                    <a:pt x="14" y="66"/>
                    <a:pt x="1" y="138"/>
                  </a:cubicBezTo>
                  <a:cubicBezTo>
                    <a:pt x="1" y="138"/>
                    <a:pt x="1" y="138"/>
                    <a:pt x="0" y="139"/>
                  </a:cubicBezTo>
                  <a:cubicBezTo>
                    <a:pt x="251" y="185"/>
                    <a:pt x="251" y="185"/>
                    <a:pt x="251" y="185"/>
                  </a:cubicBezTo>
                  <a:cubicBezTo>
                    <a:pt x="251" y="185"/>
                    <a:pt x="251" y="185"/>
                    <a:pt x="251" y="184"/>
                  </a:cubicBezTo>
                  <a:close/>
                </a:path>
              </a:pathLst>
            </a:custGeom>
            <a:solidFill>
              <a:srgbClr val="FFFF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26" name="Freeform 264"/>
            <p:cNvSpPr/>
            <p:nvPr/>
          </p:nvSpPr>
          <p:spPr bwMode="auto">
            <a:xfrm>
              <a:off x="6510338" y="3619500"/>
              <a:ext cx="769938" cy="531813"/>
            </a:xfrm>
            <a:custGeom>
              <a:avLst/>
              <a:gdLst>
                <a:gd name="T0" fmla="*/ 172 w 181"/>
                <a:gd name="T1" fmla="*/ 124 h 125"/>
                <a:gd name="T2" fmla="*/ 105 w 181"/>
                <a:gd name="T3" fmla="*/ 9 h 125"/>
                <a:gd name="T4" fmla="*/ 1 w 181"/>
                <a:gd name="T5" fmla="*/ 92 h 125"/>
                <a:gd name="T6" fmla="*/ 0 w 181"/>
                <a:gd name="T7" fmla="*/ 93 h 125"/>
                <a:gd name="T8" fmla="*/ 172 w 181"/>
                <a:gd name="T9" fmla="*/ 125 h 125"/>
                <a:gd name="T10" fmla="*/ 172 w 181"/>
                <a:gd name="T11" fmla="*/ 124 h 125"/>
              </a:gdLst>
              <a:ahLst/>
              <a:cxnLst>
                <a:cxn ang="0">
                  <a:pos x="T0" y="T1"/>
                </a:cxn>
                <a:cxn ang="0">
                  <a:pos x="T2" y="T3"/>
                </a:cxn>
                <a:cxn ang="0">
                  <a:pos x="T4" y="T5"/>
                </a:cxn>
                <a:cxn ang="0">
                  <a:pos x="T6" y="T7"/>
                </a:cxn>
                <a:cxn ang="0">
                  <a:pos x="T8" y="T9"/>
                </a:cxn>
                <a:cxn ang="0">
                  <a:pos x="T10" y="T11"/>
                </a:cxn>
              </a:cxnLst>
              <a:rect l="0" t="0" r="r" b="b"/>
              <a:pathLst>
                <a:path w="181" h="125">
                  <a:moveTo>
                    <a:pt x="172" y="124"/>
                  </a:moveTo>
                  <a:cubicBezTo>
                    <a:pt x="181" y="76"/>
                    <a:pt x="152" y="18"/>
                    <a:pt x="105" y="9"/>
                  </a:cubicBezTo>
                  <a:cubicBezTo>
                    <a:pt x="57" y="0"/>
                    <a:pt x="10" y="44"/>
                    <a:pt x="1" y="92"/>
                  </a:cubicBezTo>
                  <a:cubicBezTo>
                    <a:pt x="0" y="92"/>
                    <a:pt x="0" y="92"/>
                    <a:pt x="0" y="93"/>
                  </a:cubicBezTo>
                  <a:cubicBezTo>
                    <a:pt x="172" y="125"/>
                    <a:pt x="172" y="125"/>
                    <a:pt x="172" y="125"/>
                  </a:cubicBezTo>
                  <a:cubicBezTo>
                    <a:pt x="172" y="124"/>
                    <a:pt x="172" y="124"/>
                    <a:pt x="172" y="124"/>
                  </a:cubicBezTo>
                  <a:close/>
                </a:path>
              </a:pathLst>
            </a:custGeom>
            <a:solidFill>
              <a:srgbClr val="886D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27" name="Freeform 265"/>
            <p:cNvSpPr/>
            <p:nvPr/>
          </p:nvSpPr>
          <p:spPr bwMode="auto">
            <a:xfrm>
              <a:off x="6638925" y="3756025"/>
              <a:ext cx="496888" cy="369888"/>
            </a:xfrm>
            <a:custGeom>
              <a:avLst/>
              <a:gdLst>
                <a:gd name="T0" fmla="*/ 110 w 117"/>
                <a:gd name="T1" fmla="*/ 86 h 87"/>
                <a:gd name="T2" fmla="*/ 68 w 117"/>
                <a:gd name="T3" fmla="*/ 5 h 87"/>
                <a:gd name="T4" fmla="*/ 0 w 117"/>
                <a:gd name="T5" fmla="*/ 66 h 87"/>
                <a:gd name="T6" fmla="*/ 0 w 117"/>
                <a:gd name="T7" fmla="*/ 66 h 87"/>
                <a:gd name="T8" fmla="*/ 110 w 117"/>
                <a:gd name="T9" fmla="*/ 87 h 87"/>
                <a:gd name="T10" fmla="*/ 110 w 117"/>
                <a:gd name="T11" fmla="*/ 86 h 87"/>
              </a:gdLst>
              <a:ahLst/>
              <a:cxnLst>
                <a:cxn ang="0">
                  <a:pos x="T0" y="T1"/>
                </a:cxn>
                <a:cxn ang="0">
                  <a:pos x="T2" y="T3"/>
                </a:cxn>
                <a:cxn ang="0">
                  <a:pos x="T4" y="T5"/>
                </a:cxn>
                <a:cxn ang="0">
                  <a:pos x="T6" y="T7"/>
                </a:cxn>
                <a:cxn ang="0">
                  <a:pos x="T8" y="T9"/>
                </a:cxn>
                <a:cxn ang="0">
                  <a:pos x="T10" y="T11"/>
                </a:cxn>
              </a:cxnLst>
              <a:rect l="0" t="0" r="r" b="b"/>
              <a:pathLst>
                <a:path w="117" h="87">
                  <a:moveTo>
                    <a:pt x="110" y="86"/>
                  </a:moveTo>
                  <a:cubicBezTo>
                    <a:pt x="117" y="52"/>
                    <a:pt x="99" y="11"/>
                    <a:pt x="68" y="5"/>
                  </a:cubicBezTo>
                  <a:cubicBezTo>
                    <a:pt x="38" y="0"/>
                    <a:pt x="7" y="31"/>
                    <a:pt x="0" y="66"/>
                  </a:cubicBezTo>
                  <a:cubicBezTo>
                    <a:pt x="0" y="66"/>
                    <a:pt x="0" y="66"/>
                    <a:pt x="0" y="66"/>
                  </a:cubicBezTo>
                  <a:cubicBezTo>
                    <a:pt x="110" y="87"/>
                    <a:pt x="110" y="87"/>
                    <a:pt x="110" y="87"/>
                  </a:cubicBezTo>
                  <a:cubicBezTo>
                    <a:pt x="110" y="87"/>
                    <a:pt x="110" y="86"/>
                    <a:pt x="110" y="86"/>
                  </a:cubicBezTo>
                  <a:close/>
                </a:path>
              </a:pathLst>
            </a:custGeom>
            <a:solidFill>
              <a:srgbClr val="ACA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28" name="Freeform 266"/>
            <p:cNvSpPr/>
            <p:nvPr/>
          </p:nvSpPr>
          <p:spPr bwMode="auto">
            <a:xfrm>
              <a:off x="5605463" y="3187700"/>
              <a:ext cx="768350" cy="639763"/>
            </a:xfrm>
            <a:custGeom>
              <a:avLst/>
              <a:gdLst>
                <a:gd name="T0" fmla="*/ 120 w 181"/>
                <a:gd name="T1" fmla="*/ 15 h 150"/>
                <a:gd name="T2" fmla="*/ 0 w 181"/>
                <a:gd name="T3" fmla="*/ 102 h 150"/>
                <a:gd name="T4" fmla="*/ 171 w 181"/>
                <a:gd name="T5" fmla="*/ 150 h 150"/>
                <a:gd name="T6" fmla="*/ 120 w 181"/>
                <a:gd name="T7" fmla="*/ 15 h 150"/>
              </a:gdLst>
              <a:ahLst/>
              <a:cxnLst>
                <a:cxn ang="0">
                  <a:pos x="T0" y="T1"/>
                </a:cxn>
                <a:cxn ang="0">
                  <a:pos x="T2" y="T3"/>
                </a:cxn>
                <a:cxn ang="0">
                  <a:pos x="T4" y="T5"/>
                </a:cxn>
                <a:cxn ang="0">
                  <a:pos x="T6" y="T7"/>
                </a:cxn>
              </a:cxnLst>
              <a:rect l="0" t="0" r="r" b="b"/>
              <a:pathLst>
                <a:path w="181" h="150">
                  <a:moveTo>
                    <a:pt x="120" y="15"/>
                  </a:moveTo>
                  <a:cubicBezTo>
                    <a:pt x="77" y="0"/>
                    <a:pt x="26" y="39"/>
                    <a:pt x="0" y="102"/>
                  </a:cubicBezTo>
                  <a:cubicBezTo>
                    <a:pt x="171" y="150"/>
                    <a:pt x="171" y="150"/>
                    <a:pt x="171" y="150"/>
                  </a:cubicBezTo>
                  <a:cubicBezTo>
                    <a:pt x="181" y="86"/>
                    <a:pt x="161" y="29"/>
                    <a:pt x="120" y="15"/>
                  </a:cubicBezTo>
                  <a:close/>
                </a:path>
              </a:pathLst>
            </a:custGeom>
            <a:solidFill>
              <a:srgbClr val="E36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29" name="Freeform 267"/>
            <p:cNvSpPr/>
            <p:nvPr/>
          </p:nvSpPr>
          <p:spPr bwMode="auto">
            <a:xfrm>
              <a:off x="5711825" y="3346450"/>
              <a:ext cx="555625" cy="455613"/>
            </a:xfrm>
            <a:custGeom>
              <a:avLst/>
              <a:gdLst>
                <a:gd name="T0" fmla="*/ 87 w 131"/>
                <a:gd name="T1" fmla="*/ 11 h 107"/>
                <a:gd name="T2" fmla="*/ 0 w 131"/>
                <a:gd name="T3" fmla="*/ 72 h 107"/>
                <a:gd name="T4" fmla="*/ 126 w 131"/>
                <a:gd name="T5" fmla="*/ 107 h 107"/>
                <a:gd name="T6" fmla="*/ 87 w 131"/>
                <a:gd name="T7" fmla="*/ 11 h 107"/>
              </a:gdLst>
              <a:ahLst/>
              <a:cxnLst>
                <a:cxn ang="0">
                  <a:pos x="T0" y="T1"/>
                </a:cxn>
                <a:cxn ang="0">
                  <a:pos x="T2" y="T3"/>
                </a:cxn>
                <a:cxn ang="0">
                  <a:pos x="T4" y="T5"/>
                </a:cxn>
                <a:cxn ang="0">
                  <a:pos x="T6" y="T7"/>
                </a:cxn>
              </a:cxnLst>
              <a:rect l="0" t="0" r="r" b="b"/>
              <a:pathLst>
                <a:path w="131" h="107">
                  <a:moveTo>
                    <a:pt x="87" y="11"/>
                  </a:moveTo>
                  <a:cubicBezTo>
                    <a:pt x="56" y="0"/>
                    <a:pt x="20" y="27"/>
                    <a:pt x="0" y="72"/>
                  </a:cubicBezTo>
                  <a:cubicBezTo>
                    <a:pt x="126" y="107"/>
                    <a:pt x="126" y="107"/>
                    <a:pt x="126" y="107"/>
                  </a:cubicBezTo>
                  <a:cubicBezTo>
                    <a:pt x="131" y="61"/>
                    <a:pt x="117" y="21"/>
                    <a:pt x="87" y="11"/>
                  </a:cubicBezTo>
                  <a:close/>
                </a:path>
              </a:pathLst>
            </a:custGeom>
            <a:solidFill>
              <a:srgbClr val="FFFC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30" name="Freeform 268"/>
            <p:cNvSpPr/>
            <p:nvPr/>
          </p:nvSpPr>
          <p:spPr bwMode="auto">
            <a:xfrm>
              <a:off x="5803900" y="3511550"/>
              <a:ext cx="366713" cy="269875"/>
            </a:xfrm>
            <a:custGeom>
              <a:avLst/>
              <a:gdLst>
                <a:gd name="T0" fmla="*/ 57 w 86"/>
                <a:gd name="T1" fmla="*/ 7 h 63"/>
                <a:gd name="T2" fmla="*/ 0 w 86"/>
                <a:gd name="T3" fmla="*/ 39 h 63"/>
                <a:gd name="T4" fmla="*/ 86 w 86"/>
                <a:gd name="T5" fmla="*/ 63 h 63"/>
                <a:gd name="T6" fmla="*/ 57 w 86"/>
                <a:gd name="T7" fmla="*/ 7 h 63"/>
              </a:gdLst>
              <a:ahLst/>
              <a:cxnLst>
                <a:cxn ang="0">
                  <a:pos x="T0" y="T1"/>
                </a:cxn>
                <a:cxn ang="0">
                  <a:pos x="T2" y="T3"/>
                </a:cxn>
                <a:cxn ang="0">
                  <a:pos x="T4" y="T5"/>
                </a:cxn>
                <a:cxn ang="0">
                  <a:pos x="T6" y="T7"/>
                </a:cxn>
              </a:cxnLst>
              <a:rect l="0" t="0" r="r" b="b"/>
              <a:pathLst>
                <a:path w="86" h="63">
                  <a:moveTo>
                    <a:pt x="57" y="7"/>
                  </a:moveTo>
                  <a:cubicBezTo>
                    <a:pt x="38" y="0"/>
                    <a:pt x="15" y="14"/>
                    <a:pt x="0" y="39"/>
                  </a:cubicBezTo>
                  <a:cubicBezTo>
                    <a:pt x="86" y="63"/>
                    <a:pt x="86" y="63"/>
                    <a:pt x="86" y="63"/>
                  </a:cubicBezTo>
                  <a:cubicBezTo>
                    <a:pt x="86" y="36"/>
                    <a:pt x="76" y="13"/>
                    <a:pt x="57" y="7"/>
                  </a:cubicBezTo>
                  <a:close/>
                </a:path>
              </a:pathLst>
            </a:custGeom>
            <a:solidFill>
              <a:srgbClr val="799D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31" name="Freeform 269"/>
            <p:cNvSpPr/>
            <p:nvPr/>
          </p:nvSpPr>
          <p:spPr bwMode="auto">
            <a:xfrm>
              <a:off x="5915025" y="3635375"/>
              <a:ext cx="179388" cy="123825"/>
            </a:xfrm>
            <a:custGeom>
              <a:avLst/>
              <a:gdLst>
                <a:gd name="T0" fmla="*/ 28 w 42"/>
                <a:gd name="T1" fmla="*/ 2 h 29"/>
                <a:gd name="T2" fmla="*/ 0 w 42"/>
                <a:gd name="T3" fmla="*/ 18 h 29"/>
                <a:gd name="T4" fmla="*/ 42 w 42"/>
                <a:gd name="T5" fmla="*/ 29 h 29"/>
                <a:gd name="T6" fmla="*/ 28 w 42"/>
                <a:gd name="T7" fmla="*/ 2 h 29"/>
              </a:gdLst>
              <a:ahLst/>
              <a:cxnLst>
                <a:cxn ang="0">
                  <a:pos x="T0" y="T1"/>
                </a:cxn>
                <a:cxn ang="0">
                  <a:pos x="T2" y="T3"/>
                </a:cxn>
                <a:cxn ang="0">
                  <a:pos x="T4" y="T5"/>
                </a:cxn>
                <a:cxn ang="0">
                  <a:pos x="T6" y="T7"/>
                </a:cxn>
              </a:cxnLst>
              <a:rect l="0" t="0" r="r" b="b"/>
              <a:pathLst>
                <a:path w="42" h="29">
                  <a:moveTo>
                    <a:pt x="28" y="2"/>
                  </a:moveTo>
                  <a:cubicBezTo>
                    <a:pt x="19" y="0"/>
                    <a:pt x="9" y="6"/>
                    <a:pt x="0" y="18"/>
                  </a:cubicBezTo>
                  <a:cubicBezTo>
                    <a:pt x="42" y="29"/>
                    <a:pt x="42" y="29"/>
                    <a:pt x="42" y="29"/>
                  </a:cubicBezTo>
                  <a:cubicBezTo>
                    <a:pt x="41" y="15"/>
                    <a:pt x="36" y="5"/>
                    <a:pt x="28" y="2"/>
                  </a:cubicBezTo>
                  <a:close/>
                </a:path>
              </a:pathLst>
            </a:custGeom>
            <a:solidFill>
              <a:srgbClr val="A779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grpSp>
      <p:grpSp>
        <p:nvGrpSpPr>
          <p:cNvPr id="9" name="组合 8"/>
          <p:cNvGrpSpPr/>
          <p:nvPr userDrawn="1"/>
        </p:nvGrpSpPr>
        <p:grpSpPr>
          <a:xfrm>
            <a:off x="3988293" y="3548785"/>
            <a:ext cx="5171186" cy="1617866"/>
            <a:chOff x="7275512" y="5344229"/>
            <a:chExt cx="4937126" cy="1544638"/>
          </a:xfrm>
        </p:grpSpPr>
        <p:sp>
          <p:nvSpPr>
            <p:cNvPr id="10" name="Freeform 229"/>
            <p:cNvSpPr/>
            <p:nvPr/>
          </p:nvSpPr>
          <p:spPr bwMode="auto">
            <a:xfrm>
              <a:off x="7275512" y="5344229"/>
              <a:ext cx="4929188" cy="1539875"/>
            </a:xfrm>
            <a:custGeom>
              <a:avLst/>
              <a:gdLst>
                <a:gd name="T0" fmla="*/ 1162 w 1162"/>
                <a:gd name="T1" fmla="*/ 183 h 359"/>
                <a:gd name="T2" fmla="*/ 0 w 1162"/>
                <a:gd name="T3" fmla="*/ 359 h 359"/>
                <a:gd name="T4" fmla="*/ 1158 w 1162"/>
                <a:gd name="T5" fmla="*/ 359 h 359"/>
                <a:gd name="T6" fmla="*/ 1162 w 1162"/>
                <a:gd name="T7" fmla="*/ 183 h 359"/>
              </a:gdLst>
              <a:ahLst/>
              <a:cxnLst>
                <a:cxn ang="0">
                  <a:pos x="T0" y="T1"/>
                </a:cxn>
                <a:cxn ang="0">
                  <a:pos x="T2" y="T3"/>
                </a:cxn>
                <a:cxn ang="0">
                  <a:pos x="T4" y="T5"/>
                </a:cxn>
                <a:cxn ang="0">
                  <a:pos x="T6" y="T7"/>
                </a:cxn>
              </a:cxnLst>
              <a:rect l="0" t="0" r="r" b="b"/>
              <a:pathLst>
                <a:path w="1162" h="359">
                  <a:moveTo>
                    <a:pt x="1162" y="183"/>
                  </a:moveTo>
                  <a:cubicBezTo>
                    <a:pt x="1162" y="183"/>
                    <a:pt x="601" y="0"/>
                    <a:pt x="0" y="359"/>
                  </a:cubicBezTo>
                  <a:cubicBezTo>
                    <a:pt x="1158" y="359"/>
                    <a:pt x="1158" y="359"/>
                    <a:pt x="1158" y="359"/>
                  </a:cubicBezTo>
                  <a:lnTo>
                    <a:pt x="1162" y="183"/>
                  </a:lnTo>
                  <a:close/>
                </a:path>
              </a:pathLst>
            </a:custGeom>
            <a:solidFill>
              <a:srgbClr val="F7A2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11" name="Freeform 230"/>
            <p:cNvSpPr/>
            <p:nvPr/>
          </p:nvSpPr>
          <p:spPr bwMode="auto">
            <a:xfrm>
              <a:off x="8039100" y="5777617"/>
              <a:ext cx="4173538" cy="1106488"/>
            </a:xfrm>
            <a:custGeom>
              <a:avLst/>
              <a:gdLst>
                <a:gd name="T0" fmla="*/ 984 w 984"/>
                <a:gd name="T1" fmla="*/ 136 h 258"/>
                <a:gd name="T2" fmla="*/ 0 w 984"/>
                <a:gd name="T3" fmla="*/ 258 h 258"/>
                <a:gd name="T4" fmla="*/ 979 w 984"/>
                <a:gd name="T5" fmla="*/ 258 h 258"/>
                <a:gd name="T6" fmla="*/ 984 w 984"/>
                <a:gd name="T7" fmla="*/ 136 h 258"/>
              </a:gdLst>
              <a:ahLst/>
              <a:cxnLst>
                <a:cxn ang="0">
                  <a:pos x="T0" y="T1"/>
                </a:cxn>
                <a:cxn ang="0">
                  <a:pos x="T2" y="T3"/>
                </a:cxn>
                <a:cxn ang="0">
                  <a:pos x="T4" y="T5"/>
                </a:cxn>
                <a:cxn ang="0">
                  <a:pos x="T6" y="T7"/>
                </a:cxn>
              </a:cxnLst>
              <a:rect l="0" t="0" r="r" b="b"/>
              <a:pathLst>
                <a:path w="984" h="258">
                  <a:moveTo>
                    <a:pt x="984" y="136"/>
                  </a:moveTo>
                  <a:cubicBezTo>
                    <a:pt x="984" y="136"/>
                    <a:pt x="508" y="0"/>
                    <a:pt x="0" y="258"/>
                  </a:cubicBezTo>
                  <a:cubicBezTo>
                    <a:pt x="979" y="258"/>
                    <a:pt x="979" y="258"/>
                    <a:pt x="979" y="258"/>
                  </a:cubicBezTo>
                  <a:lnTo>
                    <a:pt x="984" y="136"/>
                  </a:lnTo>
                  <a:close/>
                </a:path>
              </a:pathLst>
            </a:custGeom>
            <a:solidFill>
              <a:srgbClr val="FAE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12" name="Freeform 231"/>
            <p:cNvSpPr/>
            <p:nvPr/>
          </p:nvSpPr>
          <p:spPr bwMode="auto">
            <a:xfrm>
              <a:off x="8870950" y="6163379"/>
              <a:ext cx="3321050" cy="725488"/>
            </a:xfrm>
            <a:custGeom>
              <a:avLst/>
              <a:gdLst>
                <a:gd name="T0" fmla="*/ 780 w 783"/>
                <a:gd name="T1" fmla="*/ 106 h 169"/>
                <a:gd name="T2" fmla="*/ 0 w 783"/>
                <a:gd name="T3" fmla="*/ 169 h 169"/>
                <a:gd name="T4" fmla="*/ 783 w 783"/>
                <a:gd name="T5" fmla="*/ 165 h 169"/>
                <a:gd name="T6" fmla="*/ 780 w 783"/>
                <a:gd name="T7" fmla="*/ 106 h 169"/>
              </a:gdLst>
              <a:ahLst/>
              <a:cxnLst>
                <a:cxn ang="0">
                  <a:pos x="T0" y="T1"/>
                </a:cxn>
                <a:cxn ang="0">
                  <a:pos x="T2" y="T3"/>
                </a:cxn>
                <a:cxn ang="0">
                  <a:pos x="T4" y="T5"/>
                </a:cxn>
                <a:cxn ang="0">
                  <a:pos x="T6" y="T7"/>
                </a:cxn>
              </a:cxnLst>
              <a:rect l="0" t="0" r="r" b="b"/>
              <a:pathLst>
                <a:path w="783" h="169">
                  <a:moveTo>
                    <a:pt x="780" y="106"/>
                  </a:moveTo>
                  <a:cubicBezTo>
                    <a:pt x="780" y="106"/>
                    <a:pt x="402" y="0"/>
                    <a:pt x="0" y="169"/>
                  </a:cubicBezTo>
                  <a:cubicBezTo>
                    <a:pt x="783" y="165"/>
                    <a:pt x="783" y="165"/>
                    <a:pt x="783" y="165"/>
                  </a:cubicBezTo>
                  <a:lnTo>
                    <a:pt x="780" y="106"/>
                  </a:lnTo>
                  <a:close/>
                </a:path>
              </a:pathLst>
            </a:custGeom>
            <a:solidFill>
              <a:srgbClr val="74A4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grpSp>
      <p:grpSp>
        <p:nvGrpSpPr>
          <p:cNvPr id="13" name="组合 12"/>
          <p:cNvGrpSpPr/>
          <p:nvPr userDrawn="1"/>
        </p:nvGrpSpPr>
        <p:grpSpPr>
          <a:xfrm>
            <a:off x="-19618" y="3693875"/>
            <a:ext cx="4391706" cy="1488655"/>
            <a:chOff x="4124326" y="2625725"/>
            <a:chExt cx="3943350" cy="1336676"/>
          </a:xfrm>
        </p:grpSpPr>
        <p:sp>
          <p:nvSpPr>
            <p:cNvPr id="14" name="Freeform 235"/>
            <p:cNvSpPr/>
            <p:nvPr/>
          </p:nvSpPr>
          <p:spPr bwMode="auto">
            <a:xfrm>
              <a:off x="4137026" y="2625725"/>
              <a:ext cx="3930650" cy="1316038"/>
            </a:xfrm>
            <a:custGeom>
              <a:avLst/>
              <a:gdLst>
                <a:gd name="T0" fmla="*/ 1 w 926"/>
                <a:gd name="T1" fmla="*/ 68 h 307"/>
                <a:gd name="T2" fmla="*/ 926 w 926"/>
                <a:gd name="T3" fmla="*/ 307 h 307"/>
                <a:gd name="T4" fmla="*/ 0 w 926"/>
                <a:gd name="T5" fmla="*/ 307 h 307"/>
                <a:gd name="T6" fmla="*/ 1 w 926"/>
                <a:gd name="T7" fmla="*/ 68 h 307"/>
              </a:gdLst>
              <a:ahLst/>
              <a:cxnLst>
                <a:cxn ang="0">
                  <a:pos x="T0" y="T1"/>
                </a:cxn>
                <a:cxn ang="0">
                  <a:pos x="T2" y="T3"/>
                </a:cxn>
                <a:cxn ang="0">
                  <a:pos x="T4" y="T5"/>
                </a:cxn>
                <a:cxn ang="0">
                  <a:pos x="T6" y="T7"/>
                </a:cxn>
              </a:cxnLst>
              <a:rect l="0" t="0" r="r" b="b"/>
              <a:pathLst>
                <a:path w="926" h="307">
                  <a:moveTo>
                    <a:pt x="1" y="68"/>
                  </a:moveTo>
                  <a:cubicBezTo>
                    <a:pt x="1" y="68"/>
                    <a:pt x="536" y="0"/>
                    <a:pt x="926" y="307"/>
                  </a:cubicBezTo>
                  <a:cubicBezTo>
                    <a:pt x="0" y="307"/>
                    <a:pt x="0" y="307"/>
                    <a:pt x="0" y="307"/>
                  </a:cubicBezTo>
                  <a:lnTo>
                    <a:pt x="1" y="68"/>
                  </a:lnTo>
                  <a:close/>
                </a:path>
              </a:pathLst>
            </a:custGeom>
            <a:solidFill>
              <a:srgbClr val="FF58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15" name="Freeform 236"/>
            <p:cNvSpPr/>
            <p:nvPr/>
          </p:nvSpPr>
          <p:spPr bwMode="auto">
            <a:xfrm>
              <a:off x="4129088" y="2998788"/>
              <a:ext cx="3241675" cy="950913"/>
            </a:xfrm>
            <a:custGeom>
              <a:avLst/>
              <a:gdLst>
                <a:gd name="T0" fmla="*/ 0 w 764"/>
                <a:gd name="T1" fmla="*/ 49 h 222"/>
                <a:gd name="T2" fmla="*/ 764 w 764"/>
                <a:gd name="T3" fmla="*/ 222 h 222"/>
                <a:gd name="T4" fmla="*/ 0 w 764"/>
                <a:gd name="T5" fmla="*/ 222 h 222"/>
                <a:gd name="T6" fmla="*/ 0 w 764"/>
                <a:gd name="T7" fmla="*/ 49 h 222"/>
              </a:gdLst>
              <a:ahLst/>
              <a:cxnLst>
                <a:cxn ang="0">
                  <a:pos x="T0" y="T1"/>
                </a:cxn>
                <a:cxn ang="0">
                  <a:pos x="T2" y="T3"/>
                </a:cxn>
                <a:cxn ang="0">
                  <a:pos x="T4" y="T5"/>
                </a:cxn>
                <a:cxn ang="0">
                  <a:pos x="T6" y="T7"/>
                </a:cxn>
              </a:cxnLst>
              <a:rect l="0" t="0" r="r" b="b"/>
              <a:pathLst>
                <a:path w="764" h="222">
                  <a:moveTo>
                    <a:pt x="0" y="49"/>
                  </a:moveTo>
                  <a:cubicBezTo>
                    <a:pt x="0" y="49"/>
                    <a:pt x="442" y="0"/>
                    <a:pt x="764" y="222"/>
                  </a:cubicBezTo>
                  <a:cubicBezTo>
                    <a:pt x="0" y="222"/>
                    <a:pt x="0" y="222"/>
                    <a:pt x="0" y="222"/>
                  </a:cubicBezTo>
                  <a:lnTo>
                    <a:pt x="0" y="49"/>
                  </a:lnTo>
                  <a:close/>
                </a:path>
              </a:pathLst>
            </a:custGeom>
            <a:solidFill>
              <a:srgbClr val="B3D2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16" name="Freeform 237"/>
            <p:cNvSpPr/>
            <p:nvPr/>
          </p:nvSpPr>
          <p:spPr bwMode="auto">
            <a:xfrm>
              <a:off x="4129088" y="3302000"/>
              <a:ext cx="2767013" cy="647700"/>
            </a:xfrm>
            <a:custGeom>
              <a:avLst/>
              <a:gdLst>
                <a:gd name="T0" fmla="*/ 1 w 652"/>
                <a:gd name="T1" fmla="*/ 34 h 151"/>
                <a:gd name="T2" fmla="*/ 652 w 652"/>
                <a:gd name="T3" fmla="*/ 151 h 151"/>
                <a:gd name="T4" fmla="*/ 0 w 652"/>
                <a:gd name="T5" fmla="*/ 151 h 151"/>
                <a:gd name="T6" fmla="*/ 1 w 652"/>
                <a:gd name="T7" fmla="*/ 34 h 151"/>
              </a:gdLst>
              <a:ahLst/>
              <a:cxnLst>
                <a:cxn ang="0">
                  <a:pos x="T0" y="T1"/>
                </a:cxn>
                <a:cxn ang="0">
                  <a:pos x="T2" y="T3"/>
                </a:cxn>
                <a:cxn ang="0">
                  <a:pos x="T4" y="T5"/>
                </a:cxn>
                <a:cxn ang="0">
                  <a:pos x="T6" y="T7"/>
                </a:cxn>
              </a:cxnLst>
              <a:rect l="0" t="0" r="r" b="b"/>
              <a:pathLst>
                <a:path w="652" h="151">
                  <a:moveTo>
                    <a:pt x="1" y="34"/>
                  </a:moveTo>
                  <a:cubicBezTo>
                    <a:pt x="1" y="34"/>
                    <a:pt x="378" y="0"/>
                    <a:pt x="652" y="151"/>
                  </a:cubicBezTo>
                  <a:cubicBezTo>
                    <a:pt x="0" y="151"/>
                    <a:pt x="0" y="151"/>
                    <a:pt x="0" y="151"/>
                  </a:cubicBezTo>
                  <a:lnTo>
                    <a:pt x="1" y="34"/>
                  </a:lnTo>
                  <a:close/>
                </a:path>
              </a:pathLst>
            </a:custGeom>
            <a:solidFill>
              <a:srgbClr val="BBA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17" name="Freeform 238"/>
            <p:cNvSpPr/>
            <p:nvPr/>
          </p:nvSpPr>
          <p:spPr bwMode="auto">
            <a:xfrm>
              <a:off x="4124326" y="3576638"/>
              <a:ext cx="1970088" cy="385763"/>
            </a:xfrm>
            <a:custGeom>
              <a:avLst/>
              <a:gdLst>
                <a:gd name="T0" fmla="*/ 0 w 464"/>
                <a:gd name="T1" fmla="*/ 20 h 90"/>
                <a:gd name="T2" fmla="*/ 464 w 464"/>
                <a:gd name="T3" fmla="*/ 90 h 90"/>
                <a:gd name="T4" fmla="*/ 0 w 464"/>
                <a:gd name="T5" fmla="*/ 90 h 90"/>
                <a:gd name="T6" fmla="*/ 0 w 464"/>
                <a:gd name="T7" fmla="*/ 20 h 90"/>
              </a:gdLst>
              <a:ahLst/>
              <a:cxnLst>
                <a:cxn ang="0">
                  <a:pos x="T0" y="T1"/>
                </a:cxn>
                <a:cxn ang="0">
                  <a:pos x="T2" y="T3"/>
                </a:cxn>
                <a:cxn ang="0">
                  <a:pos x="T4" y="T5"/>
                </a:cxn>
                <a:cxn ang="0">
                  <a:pos x="T6" y="T7"/>
                </a:cxn>
              </a:cxnLst>
              <a:rect l="0" t="0" r="r" b="b"/>
              <a:pathLst>
                <a:path w="464" h="90">
                  <a:moveTo>
                    <a:pt x="0" y="20"/>
                  </a:moveTo>
                  <a:cubicBezTo>
                    <a:pt x="0" y="20"/>
                    <a:pt x="269" y="0"/>
                    <a:pt x="464" y="90"/>
                  </a:cubicBezTo>
                  <a:cubicBezTo>
                    <a:pt x="0" y="90"/>
                    <a:pt x="0" y="90"/>
                    <a:pt x="0" y="90"/>
                  </a:cubicBezTo>
                  <a:lnTo>
                    <a:pt x="0" y="20"/>
                  </a:lnTo>
                  <a:close/>
                </a:path>
              </a:pathLst>
            </a:custGeom>
            <a:solidFill>
              <a:srgbClr val="FFA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grpSp>
    </p:spTree>
    <p:extLst>
      <p:ext uri="{BB962C8B-B14F-4D97-AF65-F5344CB8AC3E}">
        <p14:creationId xmlns:p14="http://schemas.microsoft.com/office/powerpoint/2010/main" val="201987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0"/>
            <a:ext cx="9144000" cy="5143500"/>
          </a:xfrm>
          <a:prstGeom prst="rect">
            <a:avLst/>
          </a:prstGeom>
          <a:solidFill>
            <a:srgbClr val="F7F2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50">
              <a:cs typeface="Montserrat" panose="00000500000000000000" charset="0"/>
            </a:endParaRPr>
          </a:p>
        </p:txBody>
      </p:sp>
      <p:grpSp>
        <p:nvGrpSpPr>
          <p:cNvPr id="18" name="组合 17"/>
          <p:cNvGrpSpPr/>
          <p:nvPr userDrawn="1"/>
        </p:nvGrpSpPr>
        <p:grpSpPr>
          <a:xfrm>
            <a:off x="140581" y="2695551"/>
            <a:ext cx="660797" cy="1085850"/>
            <a:chOff x="5653088" y="2697163"/>
            <a:chExt cx="881063" cy="1447800"/>
          </a:xfrm>
        </p:grpSpPr>
        <p:sp>
          <p:nvSpPr>
            <p:cNvPr id="19" name="Freeform 244"/>
            <p:cNvSpPr/>
            <p:nvPr/>
          </p:nvSpPr>
          <p:spPr bwMode="auto">
            <a:xfrm>
              <a:off x="5653088" y="2697163"/>
              <a:ext cx="881063" cy="965200"/>
            </a:xfrm>
            <a:custGeom>
              <a:avLst/>
              <a:gdLst>
                <a:gd name="T0" fmla="*/ 82 w 205"/>
                <a:gd name="T1" fmla="*/ 209 h 226"/>
                <a:gd name="T2" fmla="*/ 112 w 205"/>
                <a:gd name="T3" fmla="*/ 218 h 226"/>
                <a:gd name="T4" fmla="*/ 132 w 205"/>
                <a:gd name="T5" fmla="*/ 222 h 226"/>
                <a:gd name="T6" fmla="*/ 156 w 205"/>
                <a:gd name="T7" fmla="*/ 189 h 226"/>
                <a:gd name="T8" fmla="*/ 201 w 205"/>
                <a:gd name="T9" fmla="*/ 151 h 226"/>
                <a:gd name="T10" fmla="*/ 178 w 205"/>
                <a:gd name="T11" fmla="*/ 122 h 226"/>
                <a:gd name="T12" fmla="*/ 187 w 205"/>
                <a:gd name="T13" fmla="*/ 83 h 226"/>
                <a:gd name="T14" fmla="*/ 183 w 205"/>
                <a:gd name="T15" fmla="*/ 42 h 226"/>
                <a:gd name="T16" fmla="*/ 146 w 205"/>
                <a:gd name="T17" fmla="*/ 47 h 226"/>
                <a:gd name="T18" fmla="*/ 126 w 205"/>
                <a:gd name="T19" fmla="*/ 34 h 226"/>
                <a:gd name="T20" fmla="*/ 84 w 205"/>
                <a:gd name="T21" fmla="*/ 5 h 226"/>
                <a:gd name="T22" fmla="*/ 57 w 205"/>
                <a:gd name="T23" fmla="*/ 40 h 226"/>
                <a:gd name="T24" fmla="*/ 40 w 205"/>
                <a:gd name="T25" fmla="*/ 56 h 226"/>
                <a:gd name="T26" fmla="*/ 9 w 205"/>
                <a:gd name="T27" fmla="*/ 65 h 226"/>
                <a:gd name="T28" fmla="*/ 12 w 205"/>
                <a:gd name="T29" fmla="*/ 90 h 226"/>
                <a:gd name="T30" fmla="*/ 31 w 205"/>
                <a:gd name="T31" fmla="*/ 119 h 226"/>
                <a:gd name="T32" fmla="*/ 20 w 205"/>
                <a:gd name="T33" fmla="*/ 151 h 226"/>
                <a:gd name="T34" fmla="*/ 70 w 205"/>
                <a:gd name="T35" fmla="*/ 180 h 226"/>
                <a:gd name="T36" fmla="*/ 82 w 205"/>
                <a:gd name="T37" fmla="*/ 20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 h="226">
                  <a:moveTo>
                    <a:pt x="82" y="209"/>
                  </a:moveTo>
                  <a:cubicBezTo>
                    <a:pt x="90" y="215"/>
                    <a:pt x="103" y="215"/>
                    <a:pt x="112" y="218"/>
                  </a:cubicBezTo>
                  <a:cubicBezTo>
                    <a:pt x="120" y="221"/>
                    <a:pt x="123" y="226"/>
                    <a:pt x="132" y="222"/>
                  </a:cubicBezTo>
                  <a:cubicBezTo>
                    <a:pt x="144" y="216"/>
                    <a:pt x="144" y="196"/>
                    <a:pt x="156" y="189"/>
                  </a:cubicBezTo>
                  <a:cubicBezTo>
                    <a:pt x="172" y="179"/>
                    <a:pt x="205" y="178"/>
                    <a:pt x="201" y="151"/>
                  </a:cubicBezTo>
                  <a:cubicBezTo>
                    <a:pt x="198" y="137"/>
                    <a:pt x="183" y="134"/>
                    <a:pt x="178" y="122"/>
                  </a:cubicBezTo>
                  <a:cubicBezTo>
                    <a:pt x="172" y="108"/>
                    <a:pt x="183" y="96"/>
                    <a:pt x="187" y="83"/>
                  </a:cubicBezTo>
                  <a:cubicBezTo>
                    <a:pt x="190" y="72"/>
                    <a:pt x="194" y="51"/>
                    <a:pt x="183" y="42"/>
                  </a:cubicBezTo>
                  <a:cubicBezTo>
                    <a:pt x="168" y="30"/>
                    <a:pt x="160" y="47"/>
                    <a:pt x="146" y="47"/>
                  </a:cubicBezTo>
                  <a:cubicBezTo>
                    <a:pt x="138" y="46"/>
                    <a:pt x="132" y="40"/>
                    <a:pt x="126" y="34"/>
                  </a:cubicBezTo>
                  <a:cubicBezTo>
                    <a:pt x="115" y="21"/>
                    <a:pt x="104" y="0"/>
                    <a:pt x="84" y="5"/>
                  </a:cubicBezTo>
                  <a:cubicBezTo>
                    <a:pt x="67" y="9"/>
                    <a:pt x="63" y="28"/>
                    <a:pt x="57" y="40"/>
                  </a:cubicBezTo>
                  <a:cubicBezTo>
                    <a:pt x="53" y="48"/>
                    <a:pt x="48" y="53"/>
                    <a:pt x="40" y="56"/>
                  </a:cubicBezTo>
                  <a:cubicBezTo>
                    <a:pt x="29" y="60"/>
                    <a:pt x="17" y="56"/>
                    <a:pt x="9" y="65"/>
                  </a:cubicBezTo>
                  <a:cubicBezTo>
                    <a:pt x="0" y="73"/>
                    <a:pt x="4" y="82"/>
                    <a:pt x="12" y="90"/>
                  </a:cubicBezTo>
                  <a:cubicBezTo>
                    <a:pt x="20" y="99"/>
                    <a:pt x="33" y="105"/>
                    <a:pt x="31" y="119"/>
                  </a:cubicBezTo>
                  <a:cubicBezTo>
                    <a:pt x="30" y="130"/>
                    <a:pt x="17" y="138"/>
                    <a:pt x="20" y="151"/>
                  </a:cubicBezTo>
                  <a:cubicBezTo>
                    <a:pt x="26" y="177"/>
                    <a:pt x="57" y="162"/>
                    <a:pt x="70" y="180"/>
                  </a:cubicBezTo>
                  <a:cubicBezTo>
                    <a:pt x="76" y="189"/>
                    <a:pt x="72" y="201"/>
                    <a:pt x="82" y="209"/>
                  </a:cubicBezTo>
                  <a:close/>
                </a:path>
              </a:pathLst>
            </a:custGeom>
            <a:solidFill>
              <a:srgbClr val="4790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20" name="Freeform 245"/>
            <p:cNvSpPr/>
            <p:nvPr/>
          </p:nvSpPr>
          <p:spPr bwMode="auto">
            <a:xfrm>
              <a:off x="5967413" y="3162300"/>
              <a:ext cx="339725" cy="982663"/>
            </a:xfrm>
            <a:custGeom>
              <a:avLst/>
              <a:gdLst>
                <a:gd name="T0" fmla="*/ 38 w 79"/>
                <a:gd name="T1" fmla="*/ 230 h 230"/>
                <a:gd name="T2" fmla="*/ 36 w 79"/>
                <a:gd name="T3" fmla="*/ 114 h 230"/>
                <a:gd name="T4" fmla="*/ 12 w 79"/>
                <a:gd name="T5" fmla="*/ 60 h 230"/>
                <a:gd name="T6" fmla="*/ 5 w 79"/>
                <a:gd name="T7" fmla="*/ 4 h 230"/>
                <a:gd name="T8" fmla="*/ 13 w 79"/>
                <a:gd name="T9" fmla="*/ 31 h 230"/>
                <a:gd name="T10" fmla="*/ 24 w 79"/>
                <a:gd name="T11" fmla="*/ 58 h 230"/>
                <a:gd name="T12" fmla="*/ 44 w 79"/>
                <a:gd name="T13" fmla="*/ 65 h 230"/>
                <a:gd name="T14" fmla="*/ 60 w 79"/>
                <a:gd name="T15" fmla="*/ 36 h 230"/>
                <a:gd name="T16" fmla="*/ 78 w 79"/>
                <a:gd name="T17" fmla="*/ 22 h 230"/>
                <a:gd name="T18" fmla="*/ 73 w 79"/>
                <a:gd name="T19" fmla="*/ 31 h 230"/>
                <a:gd name="T20" fmla="*/ 57 w 79"/>
                <a:gd name="T21" fmla="*/ 63 h 230"/>
                <a:gd name="T22" fmla="*/ 51 w 79"/>
                <a:gd name="T23" fmla="*/ 113 h 230"/>
                <a:gd name="T24" fmla="*/ 69 w 79"/>
                <a:gd name="T25" fmla="*/ 22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230">
                  <a:moveTo>
                    <a:pt x="38" y="230"/>
                  </a:moveTo>
                  <a:cubicBezTo>
                    <a:pt x="58" y="195"/>
                    <a:pt x="48" y="150"/>
                    <a:pt x="36" y="114"/>
                  </a:cubicBezTo>
                  <a:cubicBezTo>
                    <a:pt x="30" y="95"/>
                    <a:pt x="20" y="78"/>
                    <a:pt x="12" y="60"/>
                  </a:cubicBezTo>
                  <a:cubicBezTo>
                    <a:pt x="5" y="45"/>
                    <a:pt x="0" y="20"/>
                    <a:pt x="5" y="4"/>
                  </a:cubicBezTo>
                  <a:cubicBezTo>
                    <a:pt x="12" y="0"/>
                    <a:pt x="12" y="26"/>
                    <a:pt x="13" y="31"/>
                  </a:cubicBezTo>
                  <a:cubicBezTo>
                    <a:pt x="16" y="40"/>
                    <a:pt x="20" y="50"/>
                    <a:pt x="24" y="58"/>
                  </a:cubicBezTo>
                  <a:cubicBezTo>
                    <a:pt x="29" y="68"/>
                    <a:pt x="36" y="77"/>
                    <a:pt x="44" y="65"/>
                  </a:cubicBezTo>
                  <a:cubicBezTo>
                    <a:pt x="51" y="56"/>
                    <a:pt x="54" y="45"/>
                    <a:pt x="60" y="36"/>
                  </a:cubicBezTo>
                  <a:cubicBezTo>
                    <a:pt x="62" y="33"/>
                    <a:pt x="76" y="12"/>
                    <a:pt x="78" y="22"/>
                  </a:cubicBezTo>
                  <a:cubicBezTo>
                    <a:pt x="79" y="25"/>
                    <a:pt x="75" y="29"/>
                    <a:pt x="73" y="31"/>
                  </a:cubicBezTo>
                  <a:cubicBezTo>
                    <a:pt x="67" y="42"/>
                    <a:pt x="63" y="53"/>
                    <a:pt x="57" y="63"/>
                  </a:cubicBezTo>
                  <a:cubicBezTo>
                    <a:pt x="49" y="79"/>
                    <a:pt x="47" y="94"/>
                    <a:pt x="51" y="113"/>
                  </a:cubicBezTo>
                  <a:cubicBezTo>
                    <a:pt x="58" y="149"/>
                    <a:pt x="69" y="188"/>
                    <a:pt x="69" y="223"/>
                  </a:cubicBezTo>
                </a:path>
              </a:pathLst>
            </a:custGeom>
            <a:solidFill>
              <a:srgbClr val="9556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21" name="Freeform 246"/>
            <p:cNvSpPr/>
            <p:nvPr/>
          </p:nvSpPr>
          <p:spPr bwMode="auto">
            <a:xfrm>
              <a:off x="5902325" y="2906713"/>
              <a:ext cx="112713" cy="109538"/>
            </a:xfrm>
            <a:custGeom>
              <a:avLst/>
              <a:gdLst>
                <a:gd name="T0" fmla="*/ 10 w 26"/>
                <a:gd name="T1" fmla="*/ 23 h 26"/>
                <a:gd name="T2" fmla="*/ 11 w 26"/>
                <a:gd name="T3" fmla="*/ 23 h 26"/>
                <a:gd name="T4" fmla="*/ 11 w 26"/>
                <a:gd name="T5" fmla="*/ 4 h 26"/>
                <a:gd name="T6" fmla="*/ 10 w 26"/>
                <a:gd name="T7" fmla="*/ 23 h 26"/>
              </a:gdLst>
              <a:ahLst/>
              <a:cxnLst>
                <a:cxn ang="0">
                  <a:pos x="T0" y="T1"/>
                </a:cxn>
                <a:cxn ang="0">
                  <a:pos x="T2" y="T3"/>
                </a:cxn>
                <a:cxn ang="0">
                  <a:pos x="T4" y="T5"/>
                </a:cxn>
                <a:cxn ang="0">
                  <a:pos x="T6" y="T7"/>
                </a:cxn>
              </a:cxnLst>
              <a:rect l="0" t="0" r="r" b="b"/>
              <a:pathLst>
                <a:path w="26" h="26">
                  <a:moveTo>
                    <a:pt x="10" y="23"/>
                  </a:moveTo>
                  <a:cubicBezTo>
                    <a:pt x="10" y="23"/>
                    <a:pt x="11" y="23"/>
                    <a:pt x="11" y="23"/>
                  </a:cubicBezTo>
                  <a:cubicBezTo>
                    <a:pt x="26" y="26"/>
                    <a:pt x="24" y="0"/>
                    <a:pt x="11" y="4"/>
                  </a:cubicBezTo>
                  <a:cubicBezTo>
                    <a:pt x="2" y="7"/>
                    <a:pt x="0" y="20"/>
                    <a:pt x="10" y="23"/>
                  </a:cubicBezTo>
                  <a:close/>
                </a:path>
              </a:pathLst>
            </a:custGeom>
            <a:solidFill>
              <a:srgbClr val="FF9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22" name="Freeform 247"/>
            <p:cNvSpPr/>
            <p:nvPr/>
          </p:nvSpPr>
          <p:spPr bwMode="auto">
            <a:xfrm>
              <a:off x="6015038" y="2722563"/>
              <a:ext cx="111125" cy="111125"/>
            </a:xfrm>
            <a:custGeom>
              <a:avLst/>
              <a:gdLst>
                <a:gd name="T0" fmla="*/ 10 w 26"/>
                <a:gd name="T1" fmla="*/ 23 h 26"/>
                <a:gd name="T2" fmla="*/ 11 w 26"/>
                <a:gd name="T3" fmla="*/ 23 h 26"/>
                <a:gd name="T4" fmla="*/ 11 w 26"/>
                <a:gd name="T5" fmla="*/ 4 h 26"/>
                <a:gd name="T6" fmla="*/ 10 w 26"/>
                <a:gd name="T7" fmla="*/ 23 h 26"/>
              </a:gdLst>
              <a:ahLst/>
              <a:cxnLst>
                <a:cxn ang="0">
                  <a:pos x="T0" y="T1"/>
                </a:cxn>
                <a:cxn ang="0">
                  <a:pos x="T2" y="T3"/>
                </a:cxn>
                <a:cxn ang="0">
                  <a:pos x="T4" y="T5"/>
                </a:cxn>
                <a:cxn ang="0">
                  <a:pos x="T6" y="T7"/>
                </a:cxn>
              </a:cxnLst>
              <a:rect l="0" t="0" r="r" b="b"/>
              <a:pathLst>
                <a:path w="26" h="26">
                  <a:moveTo>
                    <a:pt x="10" y="23"/>
                  </a:moveTo>
                  <a:cubicBezTo>
                    <a:pt x="11" y="23"/>
                    <a:pt x="11" y="23"/>
                    <a:pt x="11" y="23"/>
                  </a:cubicBezTo>
                  <a:cubicBezTo>
                    <a:pt x="26" y="26"/>
                    <a:pt x="25" y="0"/>
                    <a:pt x="11" y="4"/>
                  </a:cubicBezTo>
                  <a:cubicBezTo>
                    <a:pt x="2" y="7"/>
                    <a:pt x="0" y="21"/>
                    <a:pt x="10" y="23"/>
                  </a:cubicBezTo>
                  <a:close/>
                </a:path>
              </a:pathLst>
            </a:custGeom>
            <a:solidFill>
              <a:srgbClr val="FF9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23" name="Freeform 248"/>
            <p:cNvSpPr/>
            <p:nvPr/>
          </p:nvSpPr>
          <p:spPr bwMode="auto">
            <a:xfrm>
              <a:off x="6224588" y="2957513"/>
              <a:ext cx="112713" cy="114300"/>
            </a:xfrm>
            <a:custGeom>
              <a:avLst/>
              <a:gdLst>
                <a:gd name="T0" fmla="*/ 10 w 26"/>
                <a:gd name="T1" fmla="*/ 23 h 27"/>
                <a:gd name="T2" fmla="*/ 10 w 26"/>
                <a:gd name="T3" fmla="*/ 23 h 27"/>
                <a:gd name="T4" fmla="*/ 10 w 26"/>
                <a:gd name="T5" fmla="*/ 5 h 27"/>
                <a:gd name="T6" fmla="*/ 10 w 26"/>
                <a:gd name="T7" fmla="*/ 23 h 27"/>
              </a:gdLst>
              <a:ahLst/>
              <a:cxnLst>
                <a:cxn ang="0">
                  <a:pos x="T0" y="T1"/>
                </a:cxn>
                <a:cxn ang="0">
                  <a:pos x="T2" y="T3"/>
                </a:cxn>
                <a:cxn ang="0">
                  <a:pos x="T4" y="T5"/>
                </a:cxn>
                <a:cxn ang="0">
                  <a:pos x="T6" y="T7"/>
                </a:cxn>
              </a:cxnLst>
              <a:rect l="0" t="0" r="r" b="b"/>
              <a:pathLst>
                <a:path w="26" h="27">
                  <a:moveTo>
                    <a:pt x="10" y="23"/>
                  </a:moveTo>
                  <a:cubicBezTo>
                    <a:pt x="10" y="23"/>
                    <a:pt x="10" y="23"/>
                    <a:pt x="10" y="23"/>
                  </a:cubicBezTo>
                  <a:cubicBezTo>
                    <a:pt x="26" y="27"/>
                    <a:pt x="24" y="0"/>
                    <a:pt x="10" y="5"/>
                  </a:cubicBezTo>
                  <a:cubicBezTo>
                    <a:pt x="2" y="7"/>
                    <a:pt x="0" y="21"/>
                    <a:pt x="10" y="23"/>
                  </a:cubicBezTo>
                  <a:close/>
                </a:path>
              </a:pathLst>
            </a:custGeom>
            <a:solidFill>
              <a:srgbClr val="FF9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24" name="Freeform 249"/>
            <p:cNvSpPr/>
            <p:nvPr/>
          </p:nvSpPr>
          <p:spPr bwMode="auto">
            <a:xfrm>
              <a:off x="5705475" y="2974975"/>
              <a:ext cx="111125" cy="114300"/>
            </a:xfrm>
            <a:custGeom>
              <a:avLst/>
              <a:gdLst>
                <a:gd name="T0" fmla="*/ 10 w 26"/>
                <a:gd name="T1" fmla="*/ 24 h 27"/>
                <a:gd name="T2" fmla="*/ 10 w 26"/>
                <a:gd name="T3" fmla="*/ 24 h 27"/>
                <a:gd name="T4" fmla="*/ 10 w 26"/>
                <a:gd name="T5" fmla="*/ 5 h 27"/>
                <a:gd name="T6" fmla="*/ 10 w 26"/>
                <a:gd name="T7" fmla="*/ 24 h 27"/>
              </a:gdLst>
              <a:ahLst/>
              <a:cxnLst>
                <a:cxn ang="0">
                  <a:pos x="T0" y="T1"/>
                </a:cxn>
                <a:cxn ang="0">
                  <a:pos x="T2" y="T3"/>
                </a:cxn>
                <a:cxn ang="0">
                  <a:pos x="T4" y="T5"/>
                </a:cxn>
                <a:cxn ang="0">
                  <a:pos x="T6" y="T7"/>
                </a:cxn>
              </a:cxnLst>
              <a:rect l="0" t="0" r="r" b="b"/>
              <a:pathLst>
                <a:path w="26" h="27">
                  <a:moveTo>
                    <a:pt x="10" y="24"/>
                  </a:moveTo>
                  <a:cubicBezTo>
                    <a:pt x="10" y="24"/>
                    <a:pt x="10" y="24"/>
                    <a:pt x="10" y="24"/>
                  </a:cubicBezTo>
                  <a:cubicBezTo>
                    <a:pt x="26" y="27"/>
                    <a:pt x="24" y="0"/>
                    <a:pt x="10" y="5"/>
                  </a:cubicBezTo>
                  <a:cubicBezTo>
                    <a:pt x="2" y="7"/>
                    <a:pt x="0" y="21"/>
                    <a:pt x="10" y="24"/>
                  </a:cubicBezTo>
                  <a:close/>
                </a:path>
              </a:pathLst>
            </a:custGeom>
            <a:solidFill>
              <a:srgbClr val="FF9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25" name="Freeform 250"/>
            <p:cNvSpPr/>
            <p:nvPr/>
          </p:nvSpPr>
          <p:spPr bwMode="auto">
            <a:xfrm>
              <a:off x="5811838" y="3243263"/>
              <a:ext cx="112713" cy="111125"/>
            </a:xfrm>
            <a:custGeom>
              <a:avLst/>
              <a:gdLst>
                <a:gd name="T0" fmla="*/ 10 w 26"/>
                <a:gd name="T1" fmla="*/ 23 h 26"/>
                <a:gd name="T2" fmla="*/ 10 w 26"/>
                <a:gd name="T3" fmla="*/ 23 h 26"/>
                <a:gd name="T4" fmla="*/ 10 w 26"/>
                <a:gd name="T5" fmla="*/ 4 h 26"/>
                <a:gd name="T6" fmla="*/ 10 w 26"/>
                <a:gd name="T7" fmla="*/ 23 h 26"/>
              </a:gdLst>
              <a:ahLst/>
              <a:cxnLst>
                <a:cxn ang="0">
                  <a:pos x="T0" y="T1"/>
                </a:cxn>
                <a:cxn ang="0">
                  <a:pos x="T2" y="T3"/>
                </a:cxn>
                <a:cxn ang="0">
                  <a:pos x="T4" y="T5"/>
                </a:cxn>
                <a:cxn ang="0">
                  <a:pos x="T6" y="T7"/>
                </a:cxn>
              </a:cxnLst>
              <a:rect l="0" t="0" r="r" b="b"/>
              <a:pathLst>
                <a:path w="26" h="26">
                  <a:moveTo>
                    <a:pt x="10" y="23"/>
                  </a:moveTo>
                  <a:cubicBezTo>
                    <a:pt x="10" y="23"/>
                    <a:pt x="10" y="23"/>
                    <a:pt x="10" y="23"/>
                  </a:cubicBezTo>
                  <a:cubicBezTo>
                    <a:pt x="26" y="26"/>
                    <a:pt x="24" y="0"/>
                    <a:pt x="10" y="4"/>
                  </a:cubicBezTo>
                  <a:cubicBezTo>
                    <a:pt x="2" y="7"/>
                    <a:pt x="0" y="21"/>
                    <a:pt x="10" y="23"/>
                  </a:cubicBezTo>
                  <a:close/>
                </a:path>
              </a:pathLst>
            </a:custGeom>
            <a:solidFill>
              <a:srgbClr val="FF9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26" name="Freeform 251"/>
            <p:cNvSpPr/>
            <p:nvPr/>
          </p:nvSpPr>
          <p:spPr bwMode="auto">
            <a:xfrm>
              <a:off x="6100763" y="3154363"/>
              <a:ext cx="111125" cy="111125"/>
            </a:xfrm>
            <a:custGeom>
              <a:avLst/>
              <a:gdLst>
                <a:gd name="T0" fmla="*/ 10 w 26"/>
                <a:gd name="T1" fmla="*/ 23 h 26"/>
                <a:gd name="T2" fmla="*/ 11 w 26"/>
                <a:gd name="T3" fmla="*/ 23 h 26"/>
                <a:gd name="T4" fmla="*/ 11 w 26"/>
                <a:gd name="T5" fmla="*/ 4 h 26"/>
                <a:gd name="T6" fmla="*/ 10 w 26"/>
                <a:gd name="T7" fmla="*/ 23 h 26"/>
              </a:gdLst>
              <a:ahLst/>
              <a:cxnLst>
                <a:cxn ang="0">
                  <a:pos x="T0" y="T1"/>
                </a:cxn>
                <a:cxn ang="0">
                  <a:pos x="T2" y="T3"/>
                </a:cxn>
                <a:cxn ang="0">
                  <a:pos x="T4" y="T5"/>
                </a:cxn>
                <a:cxn ang="0">
                  <a:pos x="T6" y="T7"/>
                </a:cxn>
              </a:cxnLst>
              <a:rect l="0" t="0" r="r" b="b"/>
              <a:pathLst>
                <a:path w="26" h="26">
                  <a:moveTo>
                    <a:pt x="10" y="23"/>
                  </a:moveTo>
                  <a:cubicBezTo>
                    <a:pt x="10" y="23"/>
                    <a:pt x="10" y="23"/>
                    <a:pt x="11" y="23"/>
                  </a:cubicBezTo>
                  <a:cubicBezTo>
                    <a:pt x="26" y="26"/>
                    <a:pt x="24" y="0"/>
                    <a:pt x="11" y="4"/>
                  </a:cubicBezTo>
                  <a:cubicBezTo>
                    <a:pt x="2" y="7"/>
                    <a:pt x="0" y="20"/>
                    <a:pt x="10" y="23"/>
                  </a:cubicBezTo>
                  <a:close/>
                </a:path>
              </a:pathLst>
            </a:custGeom>
            <a:solidFill>
              <a:srgbClr val="FF9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27" name="Freeform 252"/>
            <p:cNvSpPr/>
            <p:nvPr/>
          </p:nvSpPr>
          <p:spPr bwMode="auto">
            <a:xfrm>
              <a:off x="6357938" y="3303588"/>
              <a:ext cx="111125" cy="111125"/>
            </a:xfrm>
            <a:custGeom>
              <a:avLst/>
              <a:gdLst>
                <a:gd name="T0" fmla="*/ 10 w 26"/>
                <a:gd name="T1" fmla="*/ 23 h 26"/>
                <a:gd name="T2" fmla="*/ 11 w 26"/>
                <a:gd name="T3" fmla="*/ 23 h 26"/>
                <a:gd name="T4" fmla="*/ 11 w 26"/>
                <a:gd name="T5" fmla="*/ 5 h 26"/>
                <a:gd name="T6" fmla="*/ 10 w 26"/>
                <a:gd name="T7" fmla="*/ 23 h 26"/>
              </a:gdLst>
              <a:ahLst/>
              <a:cxnLst>
                <a:cxn ang="0">
                  <a:pos x="T0" y="T1"/>
                </a:cxn>
                <a:cxn ang="0">
                  <a:pos x="T2" y="T3"/>
                </a:cxn>
                <a:cxn ang="0">
                  <a:pos x="T4" y="T5"/>
                </a:cxn>
                <a:cxn ang="0">
                  <a:pos x="T6" y="T7"/>
                </a:cxn>
              </a:cxnLst>
              <a:rect l="0" t="0" r="r" b="b"/>
              <a:pathLst>
                <a:path w="26" h="26">
                  <a:moveTo>
                    <a:pt x="10" y="23"/>
                  </a:moveTo>
                  <a:cubicBezTo>
                    <a:pt x="10" y="23"/>
                    <a:pt x="10" y="23"/>
                    <a:pt x="11" y="23"/>
                  </a:cubicBezTo>
                  <a:cubicBezTo>
                    <a:pt x="26" y="26"/>
                    <a:pt x="24" y="0"/>
                    <a:pt x="11" y="5"/>
                  </a:cubicBezTo>
                  <a:cubicBezTo>
                    <a:pt x="2" y="7"/>
                    <a:pt x="0" y="21"/>
                    <a:pt x="10" y="23"/>
                  </a:cubicBezTo>
                  <a:close/>
                </a:path>
              </a:pathLst>
            </a:custGeom>
            <a:solidFill>
              <a:srgbClr val="FF9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28" name="Freeform 253"/>
            <p:cNvSpPr/>
            <p:nvPr/>
          </p:nvSpPr>
          <p:spPr bwMode="auto">
            <a:xfrm>
              <a:off x="6181725" y="3465513"/>
              <a:ext cx="107950" cy="115888"/>
            </a:xfrm>
            <a:custGeom>
              <a:avLst/>
              <a:gdLst>
                <a:gd name="T0" fmla="*/ 9 w 25"/>
                <a:gd name="T1" fmla="*/ 23 h 27"/>
                <a:gd name="T2" fmla="*/ 10 w 25"/>
                <a:gd name="T3" fmla="*/ 24 h 27"/>
                <a:gd name="T4" fmla="*/ 10 w 25"/>
                <a:gd name="T5" fmla="*/ 5 h 27"/>
                <a:gd name="T6" fmla="*/ 9 w 25"/>
                <a:gd name="T7" fmla="*/ 23 h 27"/>
              </a:gdLst>
              <a:ahLst/>
              <a:cxnLst>
                <a:cxn ang="0">
                  <a:pos x="T0" y="T1"/>
                </a:cxn>
                <a:cxn ang="0">
                  <a:pos x="T2" y="T3"/>
                </a:cxn>
                <a:cxn ang="0">
                  <a:pos x="T4" y="T5"/>
                </a:cxn>
                <a:cxn ang="0">
                  <a:pos x="T6" y="T7"/>
                </a:cxn>
              </a:cxnLst>
              <a:rect l="0" t="0" r="r" b="b"/>
              <a:pathLst>
                <a:path w="25" h="27">
                  <a:moveTo>
                    <a:pt x="9" y="23"/>
                  </a:moveTo>
                  <a:cubicBezTo>
                    <a:pt x="10" y="23"/>
                    <a:pt x="10" y="24"/>
                    <a:pt x="10" y="24"/>
                  </a:cubicBezTo>
                  <a:cubicBezTo>
                    <a:pt x="25" y="27"/>
                    <a:pt x="24" y="0"/>
                    <a:pt x="10" y="5"/>
                  </a:cubicBezTo>
                  <a:cubicBezTo>
                    <a:pt x="1" y="7"/>
                    <a:pt x="0" y="21"/>
                    <a:pt x="9" y="23"/>
                  </a:cubicBezTo>
                  <a:close/>
                </a:path>
              </a:pathLst>
            </a:custGeom>
            <a:solidFill>
              <a:srgbClr val="FF9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grpSp>
      <p:grpSp>
        <p:nvGrpSpPr>
          <p:cNvPr id="29" name="组合 28"/>
          <p:cNvGrpSpPr/>
          <p:nvPr userDrawn="1"/>
        </p:nvGrpSpPr>
        <p:grpSpPr>
          <a:xfrm>
            <a:off x="7038017" y="4197856"/>
            <a:ext cx="2213372" cy="1260872"/>
            <a:chOff x="4652963" y="2578100"/>
            <a:chExt cx="2951162" cy="1681163"/>
          </a:xfrm>
        </p:grpSpPr>
        <p:sp>
          <p:nvSpPr>
            <p:cNvPr id="30" name="Freeform 257"/>
            <p:cNvSpPr/>
            <p:nvPr/>
          </p:nvSpPr>
          <p:spPr bwMode="auto">
            <a:xfrm>
              <a:off x="4652963" y="2578100"/>
              <a:ext cx="1938338" cy="1271588"/>
            </a:xfrm>
            <a:custGeom>
              <a:avLst/>
              <a:gdLst>
                <a:gd name="T0" fmla="*/ 449 w 456"/>
                <a:gd name="T1" fmla="*/ 297 h 298"/>
                <a:gd name="T2" fmla="*/ 238 w 456"/>
                <a:gd name="T3" fmla="*/ 6 h 298"/>
                <a:gd name="T4" fmla="*/ 0 w 456"/>
                <a:gd name="T5" fmla="*/ 275 h 298"/>
                <a:gd name="T6" fmla="*/ 0 w 456"/>
                <a:gd name="T7" fmla="*/ 276 h 298"/>
                <a:gd name="T8" fmla="*/ 449 w 456"/>
                <a:gd name="T9" fmla="*/ 298 h 298"/>
                <a:gd name="T10" fmla="*/ 449 w 456"/>
                <a:gd name="T11" fmla="*/ 297 h 298"/>
              </a:gdLst>
              <a:ahLst/>
              <a:cxnLst>
                <a:cxn ang="0">
                  <a:pos x="T0" y="T1"/>
                </a:cxn>
                <a:cxn ang="0">
                  <a:pos x="T2" y="T3"/>
                </a:cxn>
                <a:cxn ang="0">
                  <a:pos x="T4" y="T5"/>
                </a:cxn>
                <a:cxn ang="0">
                  <a:pos x="T6" y="T7"/>
                </a:cxn>
                <a:cxn ang="0">
                  <a:pos x="T8" y="T9"/>
                </a:cxn>
                <a:cxn ang="0">
                  <a:pos x="T10" y="T11"/>
                </a:cxn>
              </a:cxnLst>
              <a:rect l="0" t="0" r="r" b="b"/>
              <a:pathLst>
                <a:path w="456" h="298">
                  <a:moveTo>
                    <a:pt x="449" y="297"/>
                  </a:moveTo>
                  <a:cubicBezTo>
                    <a:pt x="456" y="142"/>
                    <a:pt x="362" y="13"/>
                    <a:pt x="238" y="6"/>
                  </a:cubicBezTo>
                  <a:cubicBezTo>
                    <a:pt x="114" y="0"/>
                    <a:pt x="8" y="120"/>
                    <a:pt x="0" y="275"/>
                  </a:cubicBezTo>
                  <a:cubicBezTo>
                    <a:pt x="0" y="275"/>
                    <a:pt x="0" y="276"/>
                    <a:pt x="0" y="276"/>
                  </a:cubicBezTo>
                  <a:cubicBezTo>
                    <a:pt x="449" y="298"/>
                    <a:pt x="449" y="298"/>
                    <a:pt x="449" y="298"/>
                  </a:cubicBezTo>
                  <a:cubicBezTo>
                    <a:pt x="449" y="298"/>
                    <a:pt x="449" y="297"/>
                    <a:pt x="449" y="297"/>
                  </a:cubicBezTo>
                  <a:close/>
                </a:path>
              </a:pathLst>
            </a:custGeom>
            <a:solidFill>
              <a:srgbClr val="FF8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31" name="Freeform 258"/>
            <p:cNvSpPr/>
            <p:nvPr/>
          </p:nvSpPr>
          <p:spPr bwMode="auto">
            <a:xfrm>
              <a:off x="4818063" y="2782888"/>
              <a:ext cx="1595438" cy="1044575"/>
            </a:xfrm>
            <a:custGeom>
              <a:avLst/>
              <a:gdLst>
                <a:gd name="T0" fmla="*/ 369 w 375"/>
                <a:gd name="T1" fmla="*/ 243 h 245"/>
                <a:gd name="T2" fmla="*/ 195 w 375"/>
                <a:gd name="T3" fmla="*/ 5 h 245"/>
                <a:gd name="T4" fmla="*/ 0 w 375"/>
                <a:gd name="T5" fmla="*/ 225 h 245"/>
                <a:gd name="T6" fmla="*/ 0 w 375"/>
                <a:gd name="T7" fmla="*/ 227 h 245"/>
                <a:gd name="T8" fmla="*/ 368 w 375"/>
                <a:gd name="T9" fmla="*/ 245 h 245"/>
                <a:gd name="T10" fmla="*/ 369 w 375"/>
                <a:gd name="T11" fmla="*/ 243 h 245"/>
              </a:gdLst>
              <a:ahLst/>
              <a:cxnLst>
                <a:cxn ang="0">
                  <a:pos x="T0" y="T1"/>
                </a:cxn>
                <a:cxn ang="0">
                  <a:pos x="T2" y="T3"/>
                </a:cxn>
                <a:cxn ang="0">
                  <a:pos x="T4" y="T5"/>
                </a:cxn>
                <a:cxn ang="0">
                  <a:pos x="T6" y="T7"/>
                </a:cxn>
                <a:cxn ang="0">
                  <a:pos x="T8" y="T9"/>
                </a:cxn>
                <a:cxn ang="0">
                  <a:pos x="T10" y="T11"/>
                </a:cxn>
              </a:cxnLst>
              <a:rect l="0" t="0" r="r" b="b"/>
              <a:pathLst>
                <a:path w="375" h="245">
                  <a:moveTo>
                    <a:pt x="369" y="243"/>
                  </a:moveTo>
                  <a:cubicBezTo>
                    <a:pt x="375" y="116"/>
                    <a:pt x="297" y="10"/>
                    <a:pt x="195" y="5"/>
                  </a:cubicBezTo>
                  <a:cubicBezTo>
                    <a:pt x="94" y="0"/>
                    <a:pt x="6" y="98"/>
                    <a:pt x="0" y="225"/>
                  </a:cubicBezTo>
                  <a:cubicBezTo>
                    <a:pt x="0" y="226"/>
                    <a:pt x="0" y="226"/>
                    <a:pt x="0" y="227"/>
                  </a:cubicBezTo>
                  <a:cubicBezTo>
                    <a:pt x="368" y="245"/>
                    <a:pt x="368" y="245"/>
                    <a:pt x="368" y="245"/>
                  </a:cubicBezTo>
                  <a:cubicBezTo>
                    <a:pt x="368" y="244"/>
                    <a:pt x="368" y="244"/>
                    <a:pt x="369" y="243"/>
                  </a:cubicBezTo>
                  <a:close/>
                </a:path>
              </a:pathLst>
            </a:custGeom>
            <a:solidFill>
              <a:srgbClr val="FFCA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32" name="Freeform 259"/>
            <p:cNvSpPr/>
            <p:nvPr/>
          </p:nvSpPr>
          <p:spPr bwMode="auto">
            <a:xfrm>
              <a:off x="4992688" y="3017838"/>
              <a:ext cx="1249363" cy="809625"/>
            </a:xfrm>
            <a:custGeom>
              <a:avLst/>
              <a:gdLst>
                <a:gd name="T0" fmla="*/ 289 w 294"/>
                <a:gd name="T1" fmla="*/ 189 h 190"/>
                <a:gd name="T2" fmla="*/ 153 w 294"/>
                <a:gd name="T3" fmla="*/ 4 h 190"/>
                <a:gd name="T4" fmla="*/ 0 w 294"/>
                <a:gd name="T5" fmla="*/ 175 h 190"/>
                <a:gd name="T6" fmla="*/ 0 w 294"/>
                <a:gd name="T7" fmla="*/ 176 h 190"/>
                <a:gd name="T8" fmla="*/ 289 w 294"/>
                <a:gd name="T9" fmla="*/ 190 h 190"/>
                <a:gd name="T10" fmla="*/ 289 w 294"/>
                <a:gd name="T11" fmla="*/ 189 h 190"/>
              </a:gdLst>
              <a:ahLst/>
              <a:cxnLst>
                <a:cxn ang="0">
                  <a:pos x="T0" y="T1"/>
                </a:cxn>
                <a:cxn ang="0">
                  <a:pos x="T2" y="T3"/>
                </a:cxn>
                <a:cxn ang="0">
                  <a:pos x="T4" y="T5"/>
                </a:cxn>
                <a:cxn ang="0">
                  <a:pos x="T6" y="T7"/>
                </a:cxn>
                <a:cxn ang="0">
                  <a:pos x="T8" y="T9"/>
                </a:cxn>
                <a:cxn ang="0">
                  <a:pos x="T10" y="T11"/>
                </a:cxn>
              </a:cxnLst>
              <a:rect l="0" t="0" r="r" b="b"/>
              <a:pathLst>
                <a:path w="294" h="190">
                  <a:moveTo>
                    <a:pt x="289" y="189"/>
                  </a:moveTo>
                  <a:cubicBezTo>
                    <a:pt x="294" y="91"/>
                    <a:pt x="233" y="7"/>
                    <a:pt x="153" y="4"/>
                  </a:cubicBezTo>
                  <a:cubicBezTo>
                    <a:pt x="73" y="0"/>
                    <a:pt x="5" y="76"/>
                    <a:pt x="0" y="175"/>
                  </a:cubicBezTo>
                  <a:cubicBezTo>
                    <a:pt x="0" y="175"/>
                    <a:pt x="0" y="176"/>
                    <a:pt x="0" y="176"/>
                  </a:cubicBezTo>
                  <a:cubicBezTo>
                    <a:pt x="289" y="190"/>
                    <a:pt x="289" y="190"/>
                    <a:pt x="289" y="190"/>
                  </a:cubicBezTo>
                  <a:cubicBezTo>
                    <a:pt x="289" y="190"/>
                    <a:pt x="289" y="189"/>
                    <a:pt x="289" y="189"/>
                  </a:cubicBezTo>
                  <a:close/>
                </a:path>
              </a:pathLst>
            </a:custGeom>
            <a:solidFill>
              <a:srgbClr val="FFFF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33" name="Freeform 260"/>
            <p:cNvSpPr/>
            <p:nvPr/>
          </p:nvSpPr>
          <p:spPr bwMode="auto">
            <a:xfrm>
              <a:off x="5213350" y="3217863"/>
              <a:ext cx="803275" cy="563563"/>
            </a:xfrm>
            <a:custGeom>
              <a:avLst/>
              <a:gdLst>
                <a:gd name="T0" fmla="*/ 186 w 189"/>
                <a:gd name="T1" fmla="*/ 131 h 132"/>
                <a:gd name="T2" fmla="*/ 99 w 189"/>
                <a:gd name="T3" fmla="*/ 3 h 132"/>
                <a:gd name="T4" fmla="*/ 0 w 189"/>
                <a:gd name="T5" fmla="*/ 122 h 132"/>
                <a:gd name="T6" fmla="*/ 0 w 189"/>
                <a:gd name="T7" fmla="*/ 123 h 132"/>
                <a:gd name="T8" fmla="*/ 186 w 189"/>
                <a:gd name="T9" fmla="*/ 132 h 132"/>
                <a:gd name="T10" fmla="*/ 186 w 189"/>
                <a:gd name="T11" fmla="*/ 131 h 132"/>
              </a:gdLst>
              <a:ahLst/>
              <a:cxnLst>
                <a:cxn ang="0">
                  <a:pos x="T0" y="T1"/>
                </a:cxn>
                <a:cxn ang="0">
                  <a:pos x="T2" y="T3"/>
                </a:cxn>
                <a:cxn ang="0">
                  <a:pos x="T4" y="T5"/>
                </a:cxn>
                <a:cxn ang="0">
                  <a:pos x="T6" y="T7"/>
                </a:cxn>
                <a:cxn ang="0">
                  <a:pos x="T8" y="T9"/>
                </a:cxn>
                <a:cxn ang="0">
                  <a:pos x="T10" y="T11"/>
                </a:cxn>
              </a:cxnLst>
              <a:rect l="0" t="0" r="r" b="b"/>
              <a:pathLst>
                <a:path w="189" h="132">
                  <a:moveTo>
                    <a:pt x="186" y="131"/>
                  </a:moveTo>
                  <a:cubicBezTo>
                    <a:pt x="189" y="63"/>
                    <a:pt x="150" y="5"/>
                    <a:pt x="99" y="3"/>
                  </a:cubicBezTo>
                  <a:cubicBezTo>
                    <a:pt x="47" y="0"/>
                    <a:pt x="3" y="54"/>
                    <a:pt x="0" y="122"/>
                  </a:cubicBezTo>
                  <a:cubicBezTo>
                    <a:pt x="0" y="122"/>
                    <a:pt x="0" y="122"/>
                    <a:pt x="0" y="123"/>
                  </a:cubicBezTo>
                  <a:cubicBezTo>
                    <a:pt x="186" y="132"/>
                    <a:pt x="186" y="132"/>
                    <a:pt x="186" y="132"/>
                  </a:cubicBezTo>
                  <a:cubicBezTo>
                    <a:pt x="186" y="132"/>
                    <a:pt x="186" y="131"/>
                    <a:pt x="186" y="131"/>
                  </a:cubicBezTo>
                  <a:close/>
                </a:path>
              </a:pathLst>
            </a:custGeom>
            <a:solidFill>
              <a:srgbClr val="B1B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34" name="Freeform 261"/>
            <p:cNvSpPr/>
            <p:nvPr/>
          </p:nvSpPr>
          <p:spPr bwMode="auto">
            <a:xfrm>
              <a:off x="5387975" y="3440113"/>
              <a:ext cx="438150" cy="303213"/>
            </a:xfrm>
            <a:custGeom>
              <a:avLst/>
              <a:gdLst>
                <a:gd name="T0" fmla="*/ 101 w 103"/>
                <a:gd name="T1" fmla="*/ 71 h 71"/>
                <a:gd name="T2" fmla="*/ 54 w 103"/>
                <a:gd name="T3" fmla="*/ 1 h 71"/>
                <a:gd name="T4" fmla="*/ 0 w 103"/>
                <a:gd name="T5" fmla="*/ 66 h 71"/>
                <a:gd name="T6" fmla="*/ 0 w 103"/>
                <a:gd name="T7" fmla="*/ 66 h 71"/>
                <a:gd name="T8" fmla="*/ 101 w 103"/>
                <a:gd name="T9" fmla="*/ 71 h 71"/>
                <a:gd name="T10" fmla="*/ 101 w 103"/>
                <a:gd name="T11" fmla="*/ 71 h 71"/>
              </a:gdLst>
              <a:ahLst/>
              <a:cxnLst>
                <a:cxn ang="0">
                  <a:pos x="T0" y="T1"/>
                </a:cxn>
                <a:cxn ang="0">
                  <a:pos x="T2" y="T3"/>
                </a:cxn>
                <a:cxn ang="0">
                  <a:pos x="T4" y="T5"/>
                </a:cxn>
                <a:cxn ang="0">
                  <a:pos x="T6" y="T7"/>
                </a:cxn>
                <a:cxn ang="0">
                  <a:pos x="T8" y="T9"/>
                </a:cxn>
                <a:cxn ang="0">
                  <a:pos x="T10" y="T11"/>
                </a:cxn>
              </a:cxnLst>
              <a:rect l="0" t="0" r="r" b="b"/>
              <a:pathLst>
                <a:path w="103" h="71">
                  <a:moveTo>
                    <a:pt x="101" y="71"/>
                  </a:moveTo>
                  <a:cubicBezTo>
                    <a:pt x="103" y="34"/>
                    <a:pt x="82" y="3"/>
                    <a:pt x="54" y="1"/>
                  </a:cubicBezTo>
                  <a:cubicBezTo>
                    <a:pt x="26" y="0"/>
                    <a:pt x="2" y="29"/>
                    <a:pt x="0" y="66"/>
                  </a:cubicBezTo>
                  <a:cubicBezTo>
                    <a:pt x="0" y="66"/>
                    <a:pt x="0" y="66"/>
                    <a:pt x="0" y="66"/>
                  </a:cubicBezTo>
                  <a:cubicBezTo>
                    <a:pt x="101" y="71"/>
                    <a:pt x="101" y="71"/>
                    <a:pt x="101" y="71"/>
                  </a:cubicBezTo>
                  <a:cubicBezTo>
                    <a:pt x="101" y="71"/>
                    <a:pt x="101" y="71"/>
                    <a:pt x="101" y="71"/>
                  </a:cubicBezTo>
                  <a:close/>
                </a:path>
              </a:pathLst>
            </a:custGeom>
            <a:solidFill>
              <a:srgbClr val="6072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35" name="Freeform 262"/>
            <p:cNvSpPr/>
            <p:nvPr/>
          </p:nvSpPr>
          <p:spPr bwMode="auto">
            <a:xfrm>
              <a:off x="6229350" y="3294063"/>
              <a:ext cx="1374775" cy="965200"/>
            </a:xfrm>
            <a:custGeom>
              <a:avLst/>
              <a:gdLst>
                <a:gd name="T0" fmla="*/ 306 w 323"/>
                <a:gd name="T1" fmla="*/ 225 h 226"/>
                <a:gd name="T2" fmla="*/ 187 w 323"/>
                <a:gd name="T3" fmla="*/ 16 h 226"/>
                <a:gd name="T4" fmla="*/ 0 w 323"/>
                <a:gd name="T5" fmla="*/ 168 h 226"/>
                <a:gd name="T6" fmla="*/ 0 w 323"/>
                <a:gd name="T7" fmla="*/ 169 h 226"/>
                <a:gd name="T8" fmla="*/ 306 w 323"/>
                <a:gd name="T9" fmla="*/ 226 h 226"/>
                <a:gd name="T10" fmla="*/ 306 w 323"/>
                <a:gd name="T11" fmla="*/ 225 h 226"/>
              </a:gdLst>
              <a:ahLst/>
              <a:cxnLst>
                <a:cxn ang="0">
                  <a:pos x="T0" y="T1"/>
                </a:cxn>
                <a:cxn ang="0">
                  <a:pos x="T2" y="T3"/>
                </a:cxn>
                <a:cxn ang="0">
                  <a:pos x="T4" y="T5"/>
                </a:cxn>
                <a:cxn ang="0">
                  <a:pos x="T6" y="T7"/>
                </a:cxn>
                <a:cxn ang="0">
                  <a:pos x="T8" y="T9"/>
                </a:cxn>
                <a:cxn ang="0">
                  <a:pos x="T10" y="T11"/>
                </a:cxn>
              </a:cxnLst>
              <a:rect l="0" t="0" r="r" b="b"/>
              <a:pathLst>
                <a:path w="323" h="226">
                  <a:moveTo>
                    <a:pt x="306" y="225"/>
                  </a:moveTo>
                  <a:cubicBezTo>
                    <a:pt x="323" y="137"/>
                    <a:pt x="271" y="31"/>
                    <a:pt x="187" y="16"/>
                  </a:cubicBezTo>
                  <a:cubicBezTo>
                    <a:pt x="102" y="0"/>
                    <a:pt x="16" y="80"/>
                    <a:pt x="0" y="168"/>
                  </a:cubicBezTo>
                  <a:cubicBezTo>
                    <a:pt x="0" y="168"/>
                    <a:pt x="0" y="168"/>
                    <a:pt x="0" y="169"/>
                  </a:cubicBezTo>
                  <a:cubicBezTo>
                    <a:pt x="306" y="226"/>
                    <a:pt x="306" y="226"/>
                    <a:pt x="306" y="226"/>
                  </a:cubicBezTo>
                  <a:cubicBezTo>
                    <a:pt x="306" y="225"/>
                    <a:pt x="306" y="225"/>
                    <a:pt x="306" y="225"/>
                  </a:cubicBezTo>
                  <a:close/>
                </a:path>
              </a:pathLst>
            </a:custGeom>
            <a:solidFill>
              <a:srgbClr val="F783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36" name="Freeform 263"/>
            <p:cNvSpPr/>
            <p:nvPr/>
          </p:nvSpPr>
          <p:spPr bwMode="auto">
            <a:xfrm>
              <a:off x="6335713" y="3465513"/>
              <a:ext cx="1127125" cy="788988"/>
            </a:xfrm>
            <a:custGeom>
              <a:avLst/>
              <a:gdLst>
                <a:gd name="T0" fmla="*/ 251 w 265"/>
                <a:gd name="T1" fmla="*/ 184 h 185"/>
                <a:gd name="T2" fmla="*/ 153 w 265"/>
                <a:gd name="T3" fmla="*/ 13 h 185"/>
                <a:gd name="T4" fmla="*/ 1 w 265"/>
                <a:gd name="T5" fmla="*/ 138 h 185"/>
                <a:gd name="T6" fmla="*/ 0 w 265"/>
                <a:gd name="T7" fmla="*/ 139 h 185"/>
                <a:gd name="T8" fmla="*/ 251 w 265"/>
                <a:gd name="T9" fmla="*/ 185 h 185"/>
                <a:gd name="T10" fmla="*/ 251 w 265"/>
                <a:gd name="T11" fmla="*/ 184 h 185"/>
              </a:gdLst>
              <a:ahLst/>
              <a:cxnLst>
                <a:cxn ang="0">
                  <a:pos x="T0" y="T1"/>
                </a:cxn>
                <a:cxn ang="0">
                  <a:pos x="T2" y="T3"/>
                </a:cxn>
                <a:cxn ang="0">
                  <a:pos x="T4" y="T5"/>
                </a:cxn>
                <a:cxn ang="0">
                  <a:pos x="T6" y="T7"/>
                </a:cxn>
                <a:cxn ang="0">
                  <a:pos x="T8" y="T9"/>
                </a:cxn>
                <a:cxn ang="0">
                  <a:pos x="T10" y="T11"/>
                </a:cxn>
              </a:cxnLst>
              <a:rect l="0" t="0" r="r" b="b"/>
              <a:pathLst>
                <a:path w="265" h="185">
                  <a:moveTo>
                    <a:pt x="251" y="184"/>
                  </a:moveTo>
                  <a:cubicBezTo>
                    <a:pt x="265" y="112"/>
                    <a:pt x="223" y="26"/>
                    <a:pt x="153" y="13"/>
                  </a:cubicBezTo>
                  <a:cubicBezTo>
                    <a:pt x="84" y="0"/>
                    <a:pt x="14" y="66"/>
                    <a:pt x="1" y="138"/>
                  </a:cubicBezTo>
                  <a:cubicBezTo>
                    <a:pt x="1" y="138"/>
                    <a:pt x="1" y="138"/>
                    <a:pt x="0" y="139"/>
                  </a:cubicBezTo>
                  <a:cubicBezTo>
                    <a:pt x="251" y="185"/>
                    <a:pt x="251" y="185"/>
                    <a:pt x="251" y="185"/>
                  </a:cubicBezTo>
                  <a:cubicBezTo>
                    <a:pt x="251" y="185"/>
                    <a:pt x="251" y="185"/>
                    <a:pt x="251" y="184"/>
                  </a:cubicBezTo>
                  <a:close/>
                </a:path>
              </a:pathLst>
            </a:custGeom>
            <a:solidFill>
              <a:srgbClr val="FFFF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37" name="Freeform 264"/>
            <p:cNvSpPr/>
            <p:nvPr/>
          </p:nvSpPr>
          <p:spPr bwMode="auto">
            <a:xfrm>
              <a:off x="6510338" y="3619500"/>
              <a:ext cx="769938" cy="531813"/>
            </a:xfrm>
            <a:custGeom>
              <a:avLst/>
              <a:gdLst>
                <a:gd name="T0" fmla="*/ 172 w 181"/>
                <a:gd name="T1" fmla="*/ 124 h 125"/>
                <a:gd name="T2" fmla="*/ 105 w 181"/>
                <a:gd name="T3" fmla="*/ 9 h 125"/>
                <a:gd name="T4" fmla="*/ 1 w 181"/>
                <a:gd name="T5" fmla="*/ 92 h 125"/>
                <a:gd name="T6" fmla="*/ 0 w 181"/>
                <a:gd name="T7" fmla="*/ 93 h 125"/>
                <a:gd name="T8" fmla="*/ 172 w 181"/>
                <a:gd name="T9" fmla="*/ 125 h 125"/>
                <a:gd name="T10" fmla="*/ 172 w 181"/>
                <a:gd name="T11" fmla="*/ 124 h 125"/>
              </a:gdLst>
              <a:ahLst/>
              <a:cxnLst>
                <a:cxn ang="0">
                  <a:pos x="T0" y="T1"/>
                </a:cxn>
                <a:cxn ang="0">
                  <a:pos x="T2" y="T3"/>
                </a:cxn>
                <a:cxn ang="0">
                  <a:pos x="T4" y="T5"/>
                </a:cxn>
                <a:cxn ang="0">
                  <a:pos x="T6" y="T7"/>
                </a:cxn>
                <a:cxn ang="0">
                  <a:pos x="T8" y="T9"/>
                </a:cxn>
                <a:cxn ang="0">
                  <a:pos x="T10" y="T11"/>
                </a:cxn>
              </a:cxnLst>
              <a:rect l="0" t="0" r="r" b="b"/>
              <a:pathLst>
                <a:path w="181" h="125">
                  <a:moveTo>
                    <a:pt x="172" y="124"/>
                  </a:moveTo>
                  <a:cubicBezTo>
                    <a:pt x="181" y="76"/>
                    <a:pt x="152" y="18"/>
                    <a:pt x="105" y="9"/>
                  </a:cubicBezTo>
                  <a:cubicBezTo>
                    <a:pt x="57" y="0"/>
                    <a:pt x="10" y="44"/>
                    <a:pt x="1" y="92"/>
                  </a:cubicBezTo>
                  <a:cubicBezTo>
                    <a:pt x="0" y="92"/>
                    <a:pt x="0" y="92"/>
                    <a:pt x="0" y="93"/>
                  </a:cubicBezTo>
                  <a:cubicBezTo>
                    <a:pt x="172" y="125"/>
                    <a:pt x="172" y="125"/>
                    <a:pt x="172" y="125"/>
                  </a:cubicBezTo>
                  <a:cubicBezTo>
                    <a:pt x="172" y="124"/>
                    <a:pt x="172" y="124"/>
                    <a:pt x="172" y="124"/>
                  </a:cubicBezTo>
                  <a:close/>
                </a:path>
              </a:pathLst>
            </a:custGeom>
            <a:solidFill>
              <a:srgbClr val="886D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38" name="Freeform 265"/>
            <p:cNvSpPr/>
            <p:nvPr/>
          </p:nvSpPr>
          <p:spPr bwMode="auto">
            <a:xfrm>
              <a:off x="6638925" y="3756025"/>
              <a:ext cx="496888" cy="369888"/>
            </a:xfrm>
            <a:custGeom>
              <a:avLst/>
              <a:gdLst>
                <a:gd name="T0" fmla="*/ 110 w 117"/>
                <a:gd name="T1" fmla="*/ 86 h 87"/>
                <a:gd name="T2" fmla="*/ 68 w 117"/>
                <a:gd name="T3" fmla="*/ 5 h 87"/>
                <a:gd name="T4" fmla="*/ 0 w 117"/>
                <a:gd name="T5" fmla="*/ 66 h 87"/>
                <a:gd name="T6" fmla="*/ 0 w 117"/>
                <a:gd name="T7" fmla="*/ 66 h 87"/>
                <a:gd name="T8" fmla="*/ 110 w 117"/>
                <a:gd name="T9" fmla="*/ 87 h 87"/>
                <a:gd name="T10" fmla="*/ 110 w 117"/>
                <a:gd name="T11" fmla="*/ 86 h 87"/>
              </a:gdLst>
              <a:ahLst/>
              <a:cxnLst>
                <a:cxn ang="0">
                  <a:pos x="T0" y="T1"/>
                </a:cxn>
                <a:cxn ang="0">
                  <a:pos x="T2" y="T3"/>
                </a:cxn>
                <a:cxn ang="0">
                  <a:pos x="T4" y="T5"/>
                </a:cxn>
                <a:cxn ang="0">
                  <a:pos x="T6" y="T7"/>
                </a:cxn>
                <a:cxn ang="0">
                  <a:pos x="T8" y="T9"/>
                </a:cxn>
                <a:cxn ang="0">
                  <a:pos x="T10" y="T11"/>
                </a:cxn>
              </a:cxnLst>
              <a:rect l="0" t="0" r="r" b="b"/>
              <a:pathLst>
                <a:path w="117" h="87">
                  <a:moveTo>
                    <a:pt x="110" y="86"/>
                  </a:moveTo>
                  <a:cubicBezTo>
                    <a:pt x="117" y="52"/>
                    <a:pt x="99" y="11"/>
                    <a:pt x="68" y="5"/>
                  </a:cubicBezTo>
                  <a:cubicBezTo>
                    <a:pt x="38" y="0"/>
                    <a:pt x="7" y="31"/>
                    <a:pt x="0" y="66"/>
                  </a:cubicBezTo>
                  <a:cubicBezTo>
                    <a:pt x="0" y="66"/>
                    <a:pt x="0" y="66"/>
                    <a:pt x="0" y="66"/>
                  </a:cubicBezTo>
                  <a:cubicBezTo>
                    <a:pt x="110" y="87"/>
                    <a:pt x="110" y="87"/>
                    <a:pt x="110" y="87"/>
                  </a:cubicBezTo>
                  <a:cubicBezTo>
                    <a:pt x="110" y="87"/>
                    <a:pt x="110" y="86"/>
                    <a:pt x="110" y="86"/>
                  </a:cubicBezTo>
                  <a:close/>
                </a:path>
              </a:pathLst>
            </a:custGeom>
            <a:solidFill>
              <a:srgbClr val="ACA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39" name="Freeform 266"/>
            <p:cNvSpPr/>
            <p:nvPr/>
          </p:nvSpPr>
          <p:spPr bwMode="auto">
            <a:xfrm>
              <a:off x="5605463" y="3187700"/>
              <a:ext cx="768350" cy="639763"/>
            </a:xfrm>
            <a:custGeom>
              <a:avLst/>
              <a:gdLst>
                <a:gd name="T0" fmla="*/ 120 w 181"/>
                <a:gd name="T1" fmla="*/ 15 h 150"/>
                <a:gd name="T2" fmla="*/ 0 w 181"/>
                <a:gd name="T3" fmla="*/ 102 h 150"/>
                <a:gd name="T4" fmla="*/ 171 w 181"/>
                <a:gd name="T5" fmla="*/ 150 h 150"/>
                <a:gd name="T6" fmla="*/ 120 w 181"/>
                <a:gd name="T7" fmla="*/ 15 h 150"/>
              </a:gdLst>
              <a:ahLst/>
              <a:cxnLst>
                <a:cxn ang="0">
                  <a:pos x="T0" y="T1"/>
                </a:cxn>
                <a:cxn ang="0">
                  <a:pos x="T2" y="T3"/>
                </a:cxn>
                <a:cxn ang="0">
                  <a:pos x="T4" y="T5"/>
                </a:cxn>
                <a:cxn ang="0">
                  <a:pos x="T6" y="T7"/>
                </a:cxn>
              </a:cxnLst>
              <a:rect l="0" t="0" r="r" b="b"/>
              <a:pathLst>
                <a:path w="181" h="150">
                  <a:moveTo>
                    <a:pt x="120" y="15"/>
                  </a:moveTo>
                  <a:cubicBezTo>
                    <a:pt x="77" y="0"/>
                    <a:pt x="26" y="39"/>
                    <a:pt x="0" y="102"/>
                  </a:cubicBezTo>
                  <a:cubicBezTo>
                    <a:pt x="171" y="150"/>
                    <a:pt x="171" y="150"/>
                    <a:pt x="171" y="150"/>
                  </a:cubicBezTo>
                  <a:cubicBezTo>
                    <a:pt x="181" y="86"/>
                    <a:pt x="161" y="29"/>
                    <a:pt x="120" y="15"/>
                  </a:cubicBezTo>
                  <a:close/>
                </a:path>
              </a:pathLst>
            </a:custGeom>
            <a:solidFill>
              <a:srgbClr val="E36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40" name="Freeform 267"/>
            <p:cNvSpPr/>
            <p:nvPr/>
          </p:nvSpPr>
          <p:spPr bwMode="auto">
            <a:xfrm>
              <a:off x="5711825" y="3346450"/>
              <a:ext cx="555625" cy="455613"/>
            </a:xfrm>
            <a:custGeom>
              <a:avLst/>
              <a:gdLst>
                <a:gd name="T0" fmla="*/ 87 w 131"/>
                <a:gd name="T1" fmla="*/ 11 h 107"/>
                <a:gd name="T2" fmla="*/ 0 w 131"/>
                <a:gd name="T3" fmla="*/ 72 h 107"/>
                <a:gd name="T4" fmla="*/ 126 w 131"/>
                <a:gd name="T5" fmla="*/ 107 h 107"/>
                <a:gd name="T6" fmla="*/ 87 w 131"/>
                <a:gd name="T7" fmla="*/ 11 h 107"/>
              </a:gdLst>
              <a:ahLst/>
              <a:cxnLst>
                <a:cxn ang="0">
                  <a:pos x="T0" y="T1"/>
                </a:cxn>
                <a:cxn ang="0">
                  <a:pos x="T2" y="T3"/>
                </a:cxn>
                <a:cxn ang="0">
                  <a:pos x="T4" y="T5"/>
                </a:cxn>
                <a:cxn ang="0">
                  <a:pos x="T6" y="T7"/>
                </a:cxn>
              </a:cxnLst>
              <a:rect l="0" t="0" r="r" b="b"/>
              <a:pathLst>
                <a:path w="131" h="107">
                  <a:moveTo>
                    <a:pt x="87" y="11"/>
                  </a:moveTo>
                  <a:cubicBezTo>
                    <a:pt x="56" y="0"/>
                    <a:pt x="20" y="27"/>
                    <a:pt x="0" y="72"/>
                  </a:cubicBezTo>
                  <a:cubicBezTo>
                    <a:pt x="126" y="107"/>
                    <a:pt x="126" y="107"/>
                    <a:pt x="126" y="107"/>
                  </a:cubicBezTo>
                  <a:cubicBezTo>
                    <a:pt x="131" y="61"/>
                    <a:pt x="117" y="21"/>
                    <a:pt x="87" y="11"/>
                  </a:cubicBezTo>
                  <a:close/>
                </a:path>
              </a:pathLst>
            </a:custGeom>
            <a:solidFill>
              <a:srgbClr val="FFFC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41" name="Freeform 268"/>
            <p:cNvSpPr/>
            <p:nvPr/>
          </p:nvSpPr>
          <p:spPr bwMode="auto">
            <a:xfrm>
              <a:off x="5803900" y="3511550"/>
              <a:ext cx="366713" cy="269875"/>
            </a:xfrm>
            <a:custGeom>
              <a:avLst/>
              <a:gdLst>
                <a:gd name="T0" fmla="*/ 57 w 86"/>
                <a:gd name="T1" fmla="*/ 7 h 63"/>
                <a:gd name="T2" fmla="*/ 0 w 86"/>
                <a:gd name="T3" fmla="*/ 39 h 63"/>
                <a:gd name="T4" fmla="*/ 86 w 86"/>
                <a:gd name="T5" fmla="*/ 63 h 63"/>
                <a:gd name="T6" fmla="*/ 57 w 86"/>
                <a:gd name="T7" fmla="*/ 7 h 63"/>
              </a:gdLst>
              <a:ahLst/>
              <a:cxnLst>
                <a:cxn ang="0">
                  <a:pos x="T0" y="T1"/>
                </a:cxn>
                <a:cxn ang="0">
                  <a:pos x="T2" y="T3"/>
                </a:cxn>
                <a:cxn ang="0">
                  <a:pos x="T4" y="T5"/>
                </a:cxn>
                <a:cxn ang="0">
                  <a:pos x="T6" y="T7"/>
                </a:cxn>
              </a:cxnLst>
              <a:rect l="0" t="0" r="r" b="b"/>
              <a:pathLst>
                <a:path w="86" h="63">
                  <a:moveTo>
                    <a:pt x="57" y="7"/>
                  </a:moveTo>
                  <a:cubicBezTo>
                    <a:pt x="38" y="0"/>
                    <a:pt x="15" y="14"/>
                    <a:pt x="0" y="39"/>
                  </a:cubicBezTo>
                  <a:cubicBezTo>
                    <a:pt x="86" y="63"/>
                    <a:pt x="86" y="63"/>
                    <a:pt x="86" y="63"/>
                  </a:cubicBezTo>
                  <a:cubicBezTo>
                    <a:pt x="86" y="36"/>
                    <a:pt x="76" y="13"/>
                    <a:pt x="57" y="7"/>
                  </a:cubicBezTo>
                  <a:close/>
                </a:path>
              </a:pathLst>
            </a:custGeom>
            <a:solidFill>
              <a:srgbClr val="799D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42" name="Freeform 269"/>
            <p:cNvSpPr/>
            <p:nvPr/>
          </p:nvSpPr>
          <p:spPr bwMode="auto">
            <a:xfrm>
              <a:off x="5915025" y="3635375"/>
              <a:ext cx="179388" cy="123825"/>
            </a:xfrm>
            <a:custGeom>
              <a:avLst/>
              <a:gdLst>
                <a:gd name="T0" fmla="*/ 28 w 42"/>
                <a:gd name="T1" fmla="*/ 2 h 29"/>
                <a:gd name="T2" fmla="*/ 0 w 42"/>
                <a:gd name="T3" fmla="*/ 18 h 29"/>
                <a:gd name="T4" fmla="*/ 42 w 42"/>
                <a:gd name="T5" fmla="*/ 29 h 29"/>
                <a:gd name="T6" fmla="*/ 28 w 42"/>
                <a:gd name="T7" fmla="*/ 2 h 29"/>
              </a:gdLst>
              <a:ahLst/>
              <a:cxnLst>
                <a:cxn ang="0">
                  <a:pos x="T0" y="T1"/>
                </a:cxn>
                <a:cxn ang="0">
                  <a:pos x="T2" y="T3"/>
                </a:cxn>
                <a:cxn ang="0">
                  <a:pos x="T4" y="T5"/>
                </a:cxn>
                <a:cxn ang="0">
                  <a:pos x="T6" y="T7"/>
                </a:cxn>
              </a:cxnLst>
              <a:rect l="0" t="0" r="r" b="b"/>
              <a:pathLst>
                <a:path w="42" h="29">
                  <a:moveTo>
                    <a:pt x="28" y="2"/>
                  </a:moveTo>
                  <a:cubicBezTo>
                    <a:pt x="19" y="0"/>
                    <a:pt x="9" y="6"/>
                    <a:pt x="0" y="18"/>
                  </a:cubicBezTo>
                  <a:cubicBezTo>
                    <a:pt x="42" y="29"/>
                    <a:pt x="42" y="29"/>
                    <a:pt x="42" y="29"/>
                  </a:cubicBezTo>
                  <a:cubicBezTo>
                    <a:pt x="41" y="15"/>
                    <a:pt x="36" y="5"/>
                    <a:pt x="28" y="2"/>
                  </a:cubicBezTo>
                  <a:close/>
                </a:path>
              </a:pathLst>
            </a:custGeom>
            <a:solidFill>
              <a:srgbClr val="A779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grpSp>
      <p:grpSp>
        <p:nvGrpSpPr>
          <p:cNvPr id="43" name="组合 42"/>
          <p:cNvGrpSpPr/>
          <p:nvPr userDrawn="1"/>
        </p:nvGrpSpPr>
        <p:grpSpPr>
          <a:xfrm>
            <a:off x="10" y="3337951"/>
            <a:ext cx="9270547" cy="2062724"/>
            <a:chOff x="2636838" y="2563813"/>
            <a:chExt cx="6913563" cy="1538288"/>
          </a:xfrm>
        </p:grpSpPr>
        <p:sp>
          <p:nvSpPr>
            <p:cNvPr id="44" name="Freeform 273"/>
            <p:cNvSpPr/>
            <p:nvPr/>
          </p:nvSpPr>
          <p:spPr bwMode="auto">
            <a:xfrm>
              <a:off x="2636838" y="2563813"/>
              <a:ext cx="6913563" cy="1538288"/>
            </a:xfrm>
            <a:custGeom>
              <a:avLst/>
              <a:gdLst>
                <a:gd name="T0" fmla="*/ 0 w 1631"/>
                <a:gd name="T1" fmla="*/ 59 h 360"/>
                <a:gd name="T2" fmla="*/ 520 w 1631"/>
                <a:gd name="T3" fmla="*/ 122 h 360"/>
                <a:gd name="T4" fmla="*/ 1631 w 1631"/>
                <a:gd name="T5" fmla="*/ 285 h 360"/>
                <a:gd name="T6" fmla="*/ 1631 w 1631"/>
                <a:gd name="T7" fmla="*/ 360 h 360"/>
                <a:gd name="T8" fmla="*/ 0 w 1631"/>
                <a:gd name="T9" fmla="*/ 360 h 360"/>
                <a:gd name="T10" fmla="*/ 0 w 1631"/>
                <a:gd name="T11" fmla="*/ 59 h 360"/>
              </a:gdLst>
              <a:ahLst/>
              <a:cxnLst>
                <a:cxn ang="0">
                  <a:pos x="T0" y="T1"/>
                </a:cxn>
                <a:cxn ang="0">
                  <a:pos x="T2" y="T3"/>
                </a:cxn>
                <a:cxn ang="0">
                  <a:pos x="T4" y="T5"/>
                </a:cxn>
                <a:cxn ang="0">
                  <a:pos x="T6" y="T7"/>
                </a:cxn>
                <a:cxn ang="0">
                  <a:pos x="T8" y="T9"/>
                </a:cxn>
                <a:cxn ang="0">
                  <a:pos x="T10" y="T11"/>
                </a:cxn>
              </a:cxnLst>
              <a:rect l="0" t="0" r="r" b="b"/>
              <a:pathLst>
                <a:path w="1631" h="360">
                  <a:moveTo>
                    <a:pt x="0" y="59"/>
                  </a:moveTo>
                  <a:cubicBezTo>
                    <a:pt x="0" y="59"/>
                    <a:pt x="225" y="0"/>
                    <a:pt x="520" y="122"/>
                  </a:cubicBezTo>
                  <a:cubicBezTo>
                    <a:pt x="814" y="244"/>
                    <a:pt x="1278" y="294"/>
                    <a:pt x="1631" y="285"/>
                  </a:cubicBezTo>
                  <a:cubicBezTo>
                    <a:pt x="1631" y="360"/>
                    <a:pt x="1631" y="360"/>
                    <a:pt x="1631" y="360"/>
                  </a:cubicBezTo>
                  <a:cubicBezTo>
                    <a:pt x="0" y="360"/>
                    <a:pt x="0" y="360"/>
                    <a:pt x="0" y="360"/>
                  </a:cubicBezTo>
                  <a:lnTo>
                    <a:pt x="0" y="59"/>
                  </a:lnTo>
                  <a:close/>
                </a:path>
              </a:pathLst>
            </a:custGeom>
            <a:solidFill>
              <a:srgbClr val="58A7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45" name="Freeform 274"/>
            <p:cNvSpPr/>
            <p:nvPr/>
          </p:nvSpPr>
          <p:spPr bwMode="auto">
            <a:xfrm>
              <a:off x="2636838" y="2859088"/>
              <a:ext cx="6884988" cy="1243013"/>
            </a:xfrm>
            <a:custGeom>
              <a:avLst/>
              <a:gdLst>
                <a:gd name="T0" fmla="*/ 0 w 1624"/>
                <a:gd name="T1" fmla="*/ 47 h 291"/>
                <a:gd name="T2" fmla="*/ 585 w 1624"/>
                <a:gd name="T3" fmla="*/ 122 h 291"/>
                <a:gd name="T4" fmla="*/ 1624 w 1624"/>
                <a:gd name="T5" fmla="*/ 250 h 291"/>
                <a:gd name="T6" fmla="*/ 1624 w 1624"/>
                <a:gd name="T7" fmla="*/ 291 h 291"/>
                <a:gd name="T8" fmla="*/ 0 w 1624"/>
                <a:gd name="T9" fmla="*/ 291 h 291"/>
                <a:gd name="T10" fmla="*/ 0 w 1624"/>
                <a:gd name="T11" fmla="*/ 47 h 291"/>
              </a:gdLst>
              <a:ahLst/>
              <a:cxnLst>
                <a:cxn ang="0">
                  <a:pos x="T0" y="T1"/>
                </a:cxn>
                <a:cxn ang="0">
                  <a:pos x="T2" y="T3"/>
                </a:cxn>
                <a:cxn ang="0">
                  <a:pos x="T4" y="T5"/>
                </a:cxn>
                <a:cxn ang="0">
                  <a:pos x="T6" y="T7"/>
                </a:cxn>
                <a:cxn ang="0">
                  <a:pos x="T8" y="T9"/>
                </a:cxn>
                <a:cxn ang="0">
                  <a:pos x="T10" y="T11"/>
                </a:cxn>
              </a:cxnLst>
              <a:rect l="0" t="0" r="r" b="b"/>
              <a:pathLst>
                <a:path w="1624" h="291">
                  <a:moveTo>
                    <a:pt x="0" y="47"/>
                  </a:moveTo>
                  <a:cubicBezTo>
                    <a:pt x="0" y="47"/>
                    <a:pt x="261" y="0"/>
                    <a:pt x="585" y="122"/>
                  </a:cubicBezTo>
                  <a:cubicBezTo>
                    <a:pt x="909" y="244"/>
                    <a:pt x="1435" y="288"/>
                    <a:pt x="1624" y="250"/>
                  </a:cubicBezTo>
                  <a:cubicBezTo>
                    <a:pt x="1624" y="291"/>
                    <a:pt x="1624" y="291"/>
                    <a:pt x="1624" y="291"/>
                  </a:cubicBezTo>
                  <a:cubicBezTo>
                    <a:pt x="0" y="291"/>
                    <a:pt x="0" y="291"/>
                    <a:pt x="0" y="291"/>
                  </a:cubicBezTo>
                  <a:lnTo>
                    <a:pt x="0" y="47"/>
                  </a:lnTo>
                  <a:close/>
                </a:path>
              </a:pathLst>
            </a:custGeom>
            <a:solidFill>
              <a:srgbClr val="DDCA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46" name="Freeform 275"/>
            <p:cNvSpPr/>
            <p:nvPr/>
          </p:nvSpPr>
          <p:spPr bwMode="auto">
            <a:xfrm>
              <a:off x="2636838" y="3084513"/>
              <a:ext cx="4510088" cy="1004888"/>
            </a:xfrm>
            <a:custGeom>
              <a:avLst/>
              <a:gdLst>
                <a:gd name="T0" fmla="*/ 585 w 1064"/>
                <a:gd name="T1" fmla="*/ 122 h 235"/>
                <a:gd name="T2" fmla="*/ 0 w 1064"/>
                <a:gd name="T3" fmla="*/ 47 h 235"/>
                <a:gd name="T4" fmla="*/ 0 w 1064"/>
                <a:gd name="T5" fmla="*/ 235 h 235"/>
                <a:gd name="T6" fmla="*/ 1064 w 1064"/>
                <a:gd name="T7" fmla="*/ 235 h 235"/>
                <a:gd name="T8" fmla="*/ 585 w 1064"/>
                <a:gd name="T9" fmla="*/ 122 h 235"/>
              </a:gdLst>
              <a:ahLst/>
              <a:cxnLst>
                <a:cxn ang="0">
                  <a:pos x="T0" y="T1"/>
                </a:cxn>
                <a:cxn ang="0">
                  <a:pos x="T2" y="T3"/>
                </a:cxn>
                <a:cxn ang="0">
                  <a:pos x="T4" y="T5"/>
                </a:cxn>
                <a:cxn ang="0">
                  <a:pos x="T6" y="T7"/>
                </a:cxn>
                <a:cxn ang="0">
                  <a:pos x="T8" y="T9"/>
                </a:cxn>
              </a:cxnLst>
              <a:rect l="0" t="0" r="r" b="b"/>
              <a:pathLst>
                <a:path w="1064" h="235">
                  <a:moveTo>
                    <a:pt x="585" y="122"/>
                  </a:moveTo>
                  <a:cubicBezTo>
                    <a:pt x="261" y="0"/>
                    <a:pt x="0" y="47"/>
                    <a:pt x="0" y="47"/>
                  </a:cubicBezTo>
                  <a:cubicBezTo>
                    <a:pt x="0" y="235"/>
                    <a:pt x="0" y="235"/>
                    <a:pt x="0" y="235"/>
                  </a:cubicBezTo>
                  <a:cubicBezTo>
                    <a:pt x="1064" y="235"/>
                    <a:pt x="1064" y="235"/>
                    <a:pt x="1064" y="235"/>
                  </a:cubicBezTo>
                  <a:cubicBezTo>
                    <a:pt x="895" y="211"/>
                    <a:pt x="722" y="174"/>
                    <a:pt x="585" y="122"/>
                  </a:cubicBezTo>
                  <a:close/>
                </a:path>
              </a:pathLst>
            </a:custGeom>
            <a:solidFill>
              <a:srgbClr val="F6A6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47" name="Freeform 276"/>
            <p:cNvSpPr/>
            <p:nvPr/>
          </p:nvSpPr>
          <p:spPr bwMode="auto">
            <a:xfrm>
              <a:off x="2636838" y="3379788"/>
              <a:ext cx="3733800" cy="704850"/>
            </a:xfrm>
            <a:custGeom>
              <a:avLst/>
              <a:gdLst>
                <a:gd name="T0" fmla="*/ 484 w 881"/>
                <a:gd name="T1" fmla="*/ 86 h 165"/>
                <a:gd name="T2" fmla="*/ 0 w 881"/>
                <a:gd name="T3" fmla="*/ 33 h 165"/>
                <a:gd name="T4" fmla="*/ 0 w 881"/>
                <a:gd name="T5" fmla="*/ 165 h 165"/>
                <a:gd name="T6" fmla="*/ 881 w 881"/>
                <a:gd name="T7" fmla="*/ 165 h 165"/>
                <a:gd name="T8" fmla="*/ 484 w 881"/>
                <a:gd name="T9" fmla="*/ 86 h 165"/>
              </a:gdLst>
              <a:ahLst/>
              <a:cxnLst>
                <a:cxn ang="0">
                  <a:pos x="T0" y="T1"/>
                </a:cxn>
                <a:cxn ang="0">
                  <a:pos x="T2" y="T3"/>
                </a:cxn>
                <a:cxn ang="0">
                  <a:pos x="T4" y="T5"/>
                </a:cxn>
                <a:cxn ang="0">
                  <a:pos x="T6" y="T7"/>
                </a:cxn>
                <a:cxn ang="0">
                  <a:pos x="T8" y="T9"/>
                </a:cxn>
              </a:cxnLst>
              <a:rect l="0" t="0" r="r" b="b"/>
              <a:pathLst>
                <a:path w="881" h="165">
                  <a:moveTo>
                    <a:pt x="484" y="86"/>
                  </a:moveTo>
                  <a:cubicBezTo>
                    <a:pt x="216" y="0"/>
                    <a:pt x="0" y="33"/>
                    <a:pt x="0" y="33"/>
                  </a:cubicBezTo>
                  <a:cubicBezTo>
                    <a:pt x="0" y="165"/>
                    <a:pt x="0" y="165"/>
                    <a:pt x="0" y="165"/>
                  </a:cubicBezTo>
                  <a:cubicBezTo>
                    <a:pt x="881" y="165"/>
                    <a:pt x="881" y="165"/>
                    <a:pt x="881" y="165"/>
                  </a:cubicBezTo>
                  <a:cubicBezTo>
                    <a:pt x="741" y="148"/>
                    <a:pt x="598" y="122"/>
                    <a:pt x="484" y="86"/>
                  </a:cubicBezTo>
                  <a:close/>
                </a:path>
              </a:pathLst>
            </a:custGeom>
            <a:solidFill>
              <a:srgbClr val="9568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sp>
          <p:nvSpPr>
            <p:cNvPr id="48" name="Freeform 277"/>
            <p:cNvSpPr/>
            <p:nvPr/>
          </p:nvSpPr>
          <p:spPr bwMode="auto">
            <a:xfrm>
              <a:off x="2636838" y="3594100"/>
              <a:ext cx="2624138" cy="495300"/>
            </a:xfrm>
            <a:custGeom>
              <a:avLst/>
              <a:gdLst>
                <a:gd name="T0" fmla="*/ 340 w 619"/>
                <a:gd name="T1" fmla="*/ 61 h 116"/>
                <a:gd name="T2" fmla="*/ 0 w 619"/>
                <a:gd name="T3" fmla="*/ 24 h 116"/>
                <a:gd name="T4" fmla="*/ 0 w 619"/>
                <a:gd name="T5" fmla="*/ 116 h 116"/>
                <a:gd name="T6" fmla="*/ 619 w 619"/>
                <a:gd name="T7" fmla="*/ 116 h 116"/>
                <a:gd name="T8" fmla="*/ 340 w 619"/>
                <a:gd name="T9" fmla="*/ 61 h 116"/>
              </a:gdLst>
              <a:ahLst/>
              <a:cxnLst>
                <a:cxn ang="0">
                  <a:pos x="T0" y="T1"/>
                </a:cxn>
                <a:cxn ang="0">
                  <a:pos x="T2" y="T3"/>
                </a:cxn>
                <a:cxn ang="0">
                  <a:pos x="T4" y="T5"/>
                </a:cxn>
                <a:cxn ang="0">
                  <a:pos x="T6" y="T7"/>
                </a:cxn>
                <a:cxn ang="0">
                  <a:pos x="T8" y="T9"/>
                </a:cxn>
              </a:cxnLst>
              <a:rect l="0" t="0" r="r" b="b"/>
              <a:pathLst>
                <a:path w="619" h="116">
                  <a:moveTo>
                    <a:pt x="340" y="61"/>
                  </a:moveTo>
                  <a:cubicBezTo>
                    <a:pt x="152" y="0"/>
                    <a:pt x="0" y="24"/>
                    <a:pt x="0" y="24"/>
                  </a:cubicBezTo>
                  <a:cubicBezTo>
                    <a:pt x="0" y="116"/>
                    <a:pt x="0" y="116"/>
                    <a:pt x="0" y="116"/>
                  </a:cubicBezTo>
                  <a:cubicBezTo>
                    <a:pt x="619" y="116"/>
                    <a:pt x="619" y="116"/>
                    <a:pt x="619" y="116"/>
                  </a:cubicBezTo>
                  <a:cubicBezTo>
                    <a:pt x="521" y="104"/>
                    <a:pt x="420" y="86"/>
                    <a:pt x="340" y="61"/>
                  </a:cubicBezTo>
                  <a:close/>
                </a:path>
              </a:pathLst>
            </a:custGeom>
            <a:solidFill>
              <a:srgbClr val="FFF2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cs typeface="Montserrat" panose="00000500000000000000" charset="0"/>
              </a:endParaRPr>
            </a:p>
          </p:txBody>
        </p:sp>
      </p:grpSp>
    </p:spTree>
    <p:extLst>
      <p:ext uri="{BB962C8B-B14F-4D97-AF65-F5344CB8AC3E}">
        <p14:creationId xmlns:p14="http://schemas.microsoft.com/office/powerpoint/2010/main" val="2997489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latin typeface="Montserrat" panose="00000500000000000000" charset="0"/>
                <a:ea typeface="Montserrat" panose="00000500000000000000" charset="0"/>
                <a:cs typeface="Montserrat" panose="00000500000000000000" charset="0"/>
              </a:defRPr>
            </a:lvl1pPr>
          </a:lstStyle>
          <a:p>
            <a:fld id="{BA56F9B7-14F9-4140-AB4D-28FB23D02960}" type="datetimeFigureOut">
              <a:rPr lang="zh-CN" altLang="en-US" smtClean="0"/>
              <a:t>2023/2/11</a:t>
            </a:fld>
            <a:endParaRPr lang="zh-CN" altLang="en-US"/>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latin typeface="Montserrat" panose="00000500000000000000" charset="0"/>
                <a:ea typeface="Montserrat" panose="00000500000000000000" charset="0"/>
                <a:cs typeface="Montserrat" panose="00000500000000000000" charset="0"/>
              </a:defRPr>
            </a:lvl1pPr>
          </a:lstStyle>
          <a:p>
            <a:endParaRPr lang="zh-CN" altLang="en-US"/>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panose="00000500000000000000" charset="0"/>
                <a:ea typeface="Montserrat" panose="00000500000000000000" charset="0"/>
                <a:cs typeface="Montserrat" panose="00000500000000000000" charset="0"/>
              </a:defRPr>
            </a:lvl1pPr>
          </a:lstStyle>
          <a:p>
            <a:fld id="{EA843A80-A85C-41A7-A414-53028EC53AD2}" type="slidenum">
              <a:rPr lang="zh-CN" altLang="en-US" smtClean="0"/>
              <a:t>‹#›</a:t>
            </a:fld>
            <a:endParaRPr lang="zh-CN" altLang="en-US"/>
          </a:p>
        </p:txBody>
      </p:sp>
    </p:spTree>
    <p:extLst>
      <p:ext uri="{BB962C8B-B14F-4D97-AF65-F5344CB8AC3E}">
        <p14:creationId xmlns:p14="http://schemas.microsoft.com/office/powerpoint/2010/main" val="54903897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txStyles>
    <p:titleStyle>
      <a:lvl1pPr algn="l" defTabSz="685800" rtl="0" eaLnBrk="1" latinLnBrk="0" hangingPunct="1">
        <a:lnSpc>
          <a:spcPct val="90000"/>
        </a:lnSpc>
        <a:spcBef>
          <a:spcPct val="0"/>
        </a:spcBef>
        <a:buNone/>
        <a:defRPr sz="3300" kern="1200">
          <a:solidFill>
            <a:schemeClr val="tx1"/>
          </a:solidFill>
          <a:latin typeface="Montserrat" panose="00000500000000000000" charset="0"/>
          <a:ea typeface="Montserrat" panose="00000500000000000000" charset="0"/>
          <a:cs typeface="Montserrat" panose="00000500000000000000"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ontserrat" panose="00000500000000000000" charset="0"/>
          <a:ea typeface="Montserrat" panose="00000500000000000000" charset="0"/>
          <a:cs typeface="Montserrat" panose="00000500000000000000"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ontserrat" panose="00000500000000000000" charset="0"/>
          <a:ea typeface="Montserrat" panose="00000500000000000000" charset="0"/>
          <a:cs typeface="Montserrat" panose="00000500000000000000"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panose="00000500000000000000" charset="0"/>
          <a:ea typeface="Montserrat" panose="00000500000000000000" charset="0"/>
          <a:cs typeface="Montserrat" panose="00000500000000000000"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panose="00000500000000000000" charset="0"/>
          <a:ea typeface="Montserrat" panose="00000500000000000000" charset="0"/>
          <a:cs typeface="Montserrat" panose="00000500000000000000"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0420" name="Rectangle 4"/>
          <p:cNvSpPr>
            <a:spLocks noGrp="1" noChangeArrowheads="1"/>
          </p:cNvSpPr>
          <p:nvPr>
            <p:ph type="dt" sz="half" idx="2"/>
          </p:nvPr>
        </p:nvSpPr>
        <p:spPr bwMode="auto">
          <a:xfrm>
            <a:off x="457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fontAlgn="base">
              <a:spcBef>
                <a:spcPct val="0"/>
              </a:spcBef>
              <a:spcAft>
                <a:spcPct val="0"/>
              </a:spcAft>
              <a:buClrTx/>
              <a:buFontTx/>
              <a:buNone/>
              <a:defRPr/>
            </a:pPr>
            <a:endParaRPr lang="en-US" kern="1200">
              <a:ea typeface="+mn-ea"/>
            </a:endParaRPr>
          </a:p>
        </p:txBody>
      </p:sp>
      <p:sp>
        <p:nvSpPr>
          <p:cNvPr id="60421" name="Rectangle 5"/>
          <p:cNvSpPr>
            <a:spLocks noGrp="1" noChangeArrowheads="1"/>
          </p:cNvSpPr>
          <p:nvPr>
            <p:ph type="ftr" sz="quarter" idx="3"/>
          </p:nvPr>
        </p:nvSpPr>
        <p:spPr bwMode="auto">
          <a:xfrm>
            <a:off x="3124200" y="4683919"/>
            <a:ext cx="2895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fontAlgn="base">
              <a:spcBef>
                <a:spcPct val="0"/>
              </a:spcBef>
              <a:spcAft>
                <a:spcPct val="0"/>
              </a:spcAft>
              <a:buClrTx/>
              <a:buFontTx/>
              <a:buNone/>
              <a:defRPr/>
            </a:pPr>
            <a:endParaRPr lang="en-US" kern="1200">
              <a:ea typeface="+mn-ea"/>
            </a:endParaRPr>
          </a:p>
        </p:txBody>
      </p:sp>
      <p:sp>
        <p:nvSpPr>
          <p:cNvPr id="60422" name="Rectangle 6"/>
          <p:cNvSpPr>
            <a:spLocks noGrp="1" noChangeArrowheads="1"/>
          </p:cNvSpPr>
          <p:nvPr>
            <p:ph type="sldNum" sz="quarter" idx="4"/>
          </p:nvPr>
        </p:nvSpPr>
        <p:spPr bwMode="auto">
          <a:xfrm>
            <a:off x="6553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fontAlgn="base">
              <a:spcBef>
                <a:spcPct val="0"/>
              </a:spcBef>
              <a:spcAft>
                <a:spcPct val="0"/>
              </a:spcAft>
              <a:buClrTx/>
              <a:buFontTx/>
              <a:buNone/>
              <a:defRPr/>
            </a:pPr>
            <a:fld id="{38C42505-03B2-49D2-A63C-8CED4BEB1C5E}" type="slidenum">
              <a:rPr lang="en-US" kern="1200">
                <a:ea typeface="+mn-ea"/>
              </a:rPr>
              <a:pPr fontAlgn="base">
                <a:spcBef>
                  <a:spcPct val="0"/>
                </a:spcBef>
                <a:spcAft>
                  <a:spcPct val="0"/>
                </a:spcAft>
                <a:buClrTx/>
                <a:buFontTx/>
                <a:buNone/>
                <a:defRPr/>
              </a:pPr>
              <a:t>‹#›</a:t>
            </a:fld>
            <a:endParaRPr lang="en-US" kern="1200">
              <a:ea typeface="+mn-ea"/>
            </a:endParaRPr>
          </a:p>
        </p:txBody>
      </p:sp>
    </p:spTree>
    <p:extLst>
      <p:ext uri="{BB962C8B-B14F-4D97-AF65-F5344CB8AC3E}">
        <p14:creationId xmlns:p14="http://schemas.microsoft.com/office/powerpoint/2010/main" val="78941431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0420" name="Rectangle 4"/>
          <p:cNvSpPr>
            <a:spLocks noGrp="1" noChangeArrowheads="1"/>
          </p:cNvSpPr>
          <p:nvPr>
            <p:ph type="dt" sz="half" idx="2"/>
          </p:nvPr>
        </p:nvSpPr>
        <p:spPr bwMode="auto">
          <a:xfrm>
            <a:off x="457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fontAlgn="base">
              <a:spcBef>
                <a:spcPct val="0"/>
              </a:spcBef>
              <a:spcAft>
                <a:spcPct val="0"/>
              </a:spcAft>
              <a:buClrTx/>
              <a:buFontTx/>
              <a:buNone/>
              <a:defRPr/>
            </a:pPr>
            <a:endParaRPr lang="en-US" kern="1200">
              <a:latin typeface="Arial" charset="0"/>
              <a:ea typeface="+mn-ea"/>
              <a:cs typeface="+mn-cs"/>
            </a:endParaRPr>
          </a:p>
        </p:txBody>
      </p:sp>
      <p:sp>
        <p:nvSpPr>
          <p:cNvPr id="60421" name="Rectangle 5"/>
          <p:cNvSpPr>
            <a:spLocks noGrp="1" noChangeArrowheads="1"/>
          </p:cNvSpPr>
          <p:nvPr>
            <p:ph type="ftr" sz="quarter" idx="3"/>
          </p:nvPr>
        </p:nvSpPr>
        <p:spPr bwMode="auto">
          <a:xfrm>
            <a:off x="3124200" y="4683919"/>
            <a:ext cx="2895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fontAlgn="base">
              <a:spcBef>
                <a:spcPct val="0"/>
              </a:spcBef>
              <a:spcAft>
                <a:spcPct val="0"/>
              </a:spcAft>
              <a:buClrTx/>
              <a:buFontTx/>
              <a:buNone/>
              <a:defRPr/>
            </a:pPr>
            <a:endParaRPr lang="en-US" kern="1200">
              <a:latin typeface="Arial" charset="0"/>
              <a:ea typeface="+mn-ea"/>
              <a:cs typeface="+mn-cs"/>
            </a:endParaRPr>
          </a:p>
        </p:txBody>
      </p:sp>
      <p:sp>
        <p:nvSpPr>
          <p:cNvPr id="60422" name="Rectangle 6"/>
          <p:cNvSpPr>
            <a:spLocks noGrp="1" noChangeArrowheads="1"/>
          </p:cNvSpPr>
          <p:nvPr>
            <p:ph type="sldNum" sz="quarter" idx="4"/>
          </p:nvPr>
        </p:nvSpPr>
        <p:spPr bwMode="auto">
          <a:xfrm>
            <a:off x="6553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buClrTx/>
              <a:buFontTx/>
              <a:buNone/>
              <a:defRPr/>
            </a:pPr>
            <a:fld id="{B8E05154-AA18-45E3-9003-764D3AF1B558}" type="slidenum">
              <a:rPr lang="en-US" kern="1200">
                <a:latin typeface="Arial" charset="0"/>
                <a:ea typeface="+mn-ea"/>
                <a:cs typeface="+mn-cs"/>
              </a:rPr>
              <a:pPr fontAlgn="base">
                <a:spcBef>
                  <a:spcPct val="0"/>
                </a:spcBef>
                <a:spcAft>
                  <a:spcPct val="0"/>
                </a:spcAft>
                <a:buClrTx/>
                <a:buFontTx/>
                <a:buNone/>
                <a:defRPr/>
              </a:pPr>
              <a:t>‹#›</a:t>
            </a:fld>
            <a:endParaRPr lang="en-US" kern="1200">
              <a:latin typeface="Arial" charset="0"/>
              <a:ea typeface="+mn-ea"/>
              <a:cs typeface="+mn-cs"/>
            </a:endParaRPr>
          </a:p>
        </p:txBody>
      </p:sp>
    </p:spTree>
    <p:extLst>
      <p:ext uri="{BB962C8B-B14F-4D97-AF65-F5344CB8AC3E}">
        <p14:creationId xmlns:p14="http://schemas.microsoft.com/office/powerpoint/2010/main" val="29996281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457200" y="114300"/>
            <a:ext cx="8229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457200" y="914401"/>
            <a:ext cx="8229600" cy="368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7" y="4767264"/>
            <a:ext cx="2289175" cy="273844"/>
          </a:xfrm>
          <a:prstGeom prst="rect">
            <a:avLst/>
          </a:prstGeom>
        </p:spPr>
        <p:txBody>
          <a:bodyPr vert="horz"/>
          <a:lstStyle>
            <a:lvl1pPr algn="l" eaLnBrk="1" latinLnBrk="0" hangingPunct="1">
              <a:defRPr kumimoji="0" sz="1400">
                <a:solidFill>
                  <a:srgbClr val="464653"/>
                </a:solidFill>
              </a:defRPr>
            </a:lvl1pPr>
          </a:lstStyle>
          <a:p>
            <a:pPr fontAlgn="base">
              <a:spcBef>
                <a:spcPct val="0"/>
              </a:spcBef>
              <a:spcAft>
                <a:spcPct val="0"/>
              </a:spcAft>
              <a:buClrTx/>
              <a:buFontTx/>
              <a:buNone/>
              <a:defRPr/>
            </a:pPr>
            <a:endParaRPr lang="en-US" kern="1200">
              <a:latin typeface="Arial" charset="0"/>
              <a:ea typeface="+mn-ea"/>
              <a:cs typeface="+mn-cs"/>
            </a:endParaRPr>
          </a:p>
        </p:txBody>
      </p:sp>
      <p:sp>
        <p:nvSpPr>
          <p:cNvPr id="3" name="Footer Placeholder 2"/>
          <p:cNvSpPr>
            <a:spLocks noGrp="1"/>
          </p:cNvSpPr>
          <p:nvPr>
            <p:ph type="ftr" sz="quarter" idx="3"/>
          </p:nvPr>
        </p:nvSpPr>
        <p:spPr>
          <a:xfrm>
            <a:off x="2898775" y="4767264"/>
            <a:ext cx="3505200" cy="273844"/>
          </a:xfrm>
          <a:prstGeom prst="rect">
            <a:avLst/>
          </a:prstGeom>
        </p:spPr>
        <p:txBody>
          <a:bodyPr vert="horz"/>
          <a:lstStyle>
            <a:lvl1pPr algn="r" eaLnBrk="1" latinLnBrk="0" hangingPunct="1">
              <a:defRPr kumimoji="0" sz="1400">
                <a:solidFill>
                  <a:srgbClr val="464653"/>
                </a:solidFill>
              </a:defRPr>
            </a:lvl1pPr>
          </a:lstStyle>
          <a:p>
            <a:pPr fontAlgn="base">
              <a:spcBef>
                <a:spcPct val="0"/>
              </a:spcBef>
              <a:spcAft>
                <a:spcPct val="0"/>
              </a:spcAft>
              <a:buClrTx/>
              <a:buFontTx/>
              <a:buNone/>
              <a:defRPr/>
            </a:pPr>
            <a:endParaRPr lang="en-US" kern="1200">
              <a:latin typeface="Arial" charset="0"/>
              <a:ea typeface="+mn-ea"/>
              <a:cs typeface="+mn-cs"/>
            </a:endParaRPr>
          </a:p>
        </p:txBody>
      </p:sp>
      <p:sp>
        <p:nvSpPr>
          <p:cNvPr id="23" name="Slide Number Placeholder 22"/>
          <p:cNvSpPr>
            <a:spLocks noGrp="1"/>
          </p:cNvSpPr>
          <p:nvPr>
            <p:ph type="sldNum" sz="quarter" idx="4"/>
          </p:nvPr>
        </p:nvSpPr>
        <p:spPr>
          <a:xfrm>
            <a:off x="612775" y="4767264"/>
            <a:ext cx="1981200" cy="273844"/>
          </a:xfrm>
          <a:prstGeom prst="rect">
            <a:avLst/>
          </a:prstGeom>
        </p:spPr>
        <p:txBody>
          <a:bodyPr vert="horz"/>
          <a:lstStyle>
            <a:lvl1pPr algn="l" eaLnBrk="1" latinLnBrk="0" hangingPunct="1">
              <a:defRPr kumimoji="0" sz="1400">
                <a:solidFill>
                  <a:srgbClr val="464653"/>
                </a:solidFill>
              </a:defRPr>
            </a:lvl1pPr>
          </a:lstStyle>
          <a:p>
            <a:pPr fontAlgn="base">
              <a:spcBef>
                <a:spcPct val="0"/>
              </a:spcBef>
              <a:spcAft>
                <a:spcPct val="0"/>
              </a:spcAft>
              <a:buClrTx/>
              <a:buFontTx/>
              <a:buNone/>
              <a:defRPr/>
            </a:pPr>
            <a:fld id="{DEFE366C-8EE9-405F-B0BC-62C1AC8C00C3}" type="slidenum">
              <a:rPr lang="en-US" kern="1200">
                <a:latin typeface="Arial" charset="0"/>
                <a:ea typeface="+mn-ea"/>
                <a:cs typeface="+mn-cs"/>
              </a:rPr>
              <a:pPr fontAlgn="base">
                <a:spcBef>
                  <a:spcPct val="0"/>
                </a:spcBef>
                <a:spcAft>
                  <a:spcPct val="0"/>
                </a:spcAft>
                <a:buClrTx/>
                <a:buFontTx/>
                <a:buNone/>
                <a:defRPr/>
              </a:pPr>
              <a:t>‹#›</a:t>
            </a:fld>
            <a:endParaRPr lang="en-US" kern="1200">
              <a:latin typeface="Arial" charset="0"/>
              <a:ea typeface="+mn-ea"/>
              <a:cs typeface="+mn-cs"/>
            </a:endParaRPr>
          </a:p>
        </p:txBody>
      </p:sp>
      <p:sp>
        <p:nvSpPr>
          <p:cNvPr id="2055" name="Straight Connector 27"/>
          <p:cNvSpPr>
            <a:spLocks noChangeShapeType="1"/>
          </p:cNvSpPr>
          <p:nvPr/>
        </p:nvSpPr>
        <p:spPr bwMode="auto">
          <a:xfrm>
            <a:off x="457200" y="4764881"/>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buFontTx/>
              <a:buNone/>
            </a:pPr>
            <a:endParaRPr lang="en-US" sz="1800" kern="1200" smtClean="0">
              <a:solidFill>
                <a:prstClr val="black"/>
              </a:solidFill>
              <a:latin typeface="Arial" charset="0"/>
              <a:ea typeface="+mn-ea"/>
              <a:cs typeface="+mn-cs"/>
            </a:endParaRPr>
          </a:p>
        </p:txBody>
      </p:sp>
      <p:sp>
        <p:nvSpPr>
          <p:cNvPr id="2056" name="Straight Connector 28"/>
          <p:cNvSpPr>
            <a:spLocks noChangeShapeType="1"/>
          </p:cNvSpPr>
          <p:nvPr/>
        </p:nvSpPr>
        <p:spPr bwMode="auto">
          <a:xfrm>
            <a:off x="457200" y="85725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buFontTx/>
              <a:buNone/>
            </a:pPr>
            <a:endParaRPr lang="en-US" sz="1800" kern="1200" smtClean="0">
              <a:solidFill>
                <a:prstClr val="black"/>
              </a:solidFill>
              <a:latin typeface="Arial" charset="0"/>
              <a:ea typeface="+mn-ea"/>
              <a:cs typeface="+mn-cs"/>
            </a:endParaRPr>
          </a:p>
        </p:txBody>
      </p:sp>
      <p:sp>
        <p:nvSpPr>
          <p:cNvPr id="10" name="Isosceles Triangle 9"/>
          <p:cNvSpPr>
            <a:spLocks noChangeAspect="1"/>
          </p:cNvSpPr>
          <p:nvPr/>
        </p:nvSpPr>
        <p:spPr>
          <a:xfrm rot="5400000">
            <a:off x="442915" y="4835525"/>
            <a:ext cx="142875"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buClrTx/>
              <a:buFontTx/>
              <a:buNone/>
              <a:defRPr/>
            </a:pPr>
            <a:endParaRPr lang="en-US" sz="1800" kern="1200">
              <a:solidFill>
                <a:prstClr val="white"/>
              </a:solidFill>
            </a:endParaRPr>
          </a:p>
        </p:txBody>
      </p:sp>
    </p:spTree>
    <p:extLst>
      <p:ext uri="{BB962C8B-B14F-4D97-AF65-F5344CB8AC3E}">
        <p14:creationId xmlns:p14="http://schemas.microsoft.com/office/powerpoint/2010/main" val="319993055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457200" y="114300"/>
            <a:ext cx="8229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457200" y="914400"/>
            <a:ext cx="8229600" cy="368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1" y="4767263"/>
            <a:ext cx="2289175" cy="273844"/>
          </a:xfrm>
          <a:prstGeom prst="rect">
            <a:avLst/>
          </a:prstGeom>
        </p:spPr>
        <p:txBody>
          <a:bodyPr vert="horz"/>
          <a:lstStyle>
            <a:lvl1pPr algn="l" eaLnBrk="1" latinLnBrk="0" hangingPunct="1">
              <a:defRPr kumimoji="0" sz="1400">
                <a:solidFill>
                  <a:srgbClr val="464653"/>
                </a:solidFill>
              </a:defRPr>
            </a:lvl1pPr>
          </a:lstStyle>
          <a:p>
            <a:pPr fontAlgn="base">
              <a:spcBef>
                <a:spcPct val="0"/>
              </a:spcBef>
              <a:spcAft>
                <a:spcPct val="0"/>
              </a:spcAft>
              <a:buClrTx/>
              <a:buFontTx/>
              <a:buNone/>
              <a:defRPr/>
            </a:pPr>
            <a:endParaRPr lang="en-US" kern="1200">
              <a:latin typeface="Arial" charset="0"/>
              <a:ea typeface="+mn-ea"/>
              <a:cs typeface="+mn-cs"/>
            </a:endParaRPr>
          </a:p>
        </p:txBody>
      </p:sp>
      <p:sp>
        <p:nvSpPr>
          <p:cNvPr id="3" name="Footer Placeholder 2"/>
          <p:cNvSpPr>
            <a:spLocks noGrp="1"/>
          </p:cNvSpPr>
          <p:nvPr>
            <p:ph type="ftr" sz="quarter" idx="3"/>
          </p:nvPr>
        </p:nvSpPr>
        <p:spPr>
          <a:xfrm>
            <a:off x="2898775" y="4767263"/>
            <a:ext cx="3505200" cy="273844"/>
          </a:xfrm>
          <a:prstGeom prst="rect">
            <a:avLst/>
          </a:prstGeom>
        </p:spPr>
        <p:txBody>
          <a:bodyPr vert="horz"/>
          <a:lstStyle>
            <a:lvl1pPr algn="r" eaLnBrk="1" latinLnBrk="0" hangingPunct="1">
              <a:defRPr kumimoji="0" sz="1400">
                <a:solidFill>
                  <a:srgbClr val="464653"/>
                </a:solidFill>
              </a:defRPr>
            </a:lvl1pPr>
          </a:lstStyle>
          <a:p>
            <a:pPr fontAlgn="base">
              <a:spcBef>
                <a:spcPct val="0"/>
              </a:spcBef>
              <a:spcAft>
                <a:spcPct val="0"/>
              </a:spcAft>
              <a:buClrTx/>
              <a:buFontTx/>
              <a:buNone/>
              <a:defRPr/>
            </a:pPr>
            <a:endParaRPr lang="en-US" kern="1200">
              <a:latin typeface="Arial" charset="0"/>
              <a:ea typeface="+mn-ea"/>
              <a:cs typeface="+mn-cs"/>
            </a:endParaRPr>
          </a:p>
        </p:txBody>
      </p:sp>
      <p:sp>
        <p:nvSpPr>
          <p:cNvPr id="23" name="Slide Number Placeholder 22"/>
          <p:cNvSpPr>
            <a:spLocks noGrp="1"/>
          </p:cNvSpPr>
          <p:nvPr>
            <p:ph type="sldNum" sz="quarter" idx="4"/>
          </p:nvPr>
        </p:nvSpPr>
        <p:spPr>
          <a:xfrm>
            <a:off x="612775" y="4767263"/>
            <a:ext cx="1981200" cy="273844"/>
          </a:xfrm>
          <a:prstGeom prst="rect">
            <a:avLst/>
          </a:prstGeom>
        </p:spPr>
        <p:txBody>
          <a:bodyPr vert="horz"/>
          <a:lstStyle>
            <a:lvl1pPr algn="l" eaLnBrk="1" latinLnBrk="0" hangingPunct="1">
              <a:defRPr kumimoji="0" sz="1400">
                <a:solidFill>
                  <a:srgbClr val="464653"/>
                </a:solidFill>
              </a:defRPr>
            </a:lvl1pPr>
          </a:lstStyle>
          <a:p>
            <a:pPr fontAlgn="base">
              <a:spcBef>
                <a:spcPct val="0"/>
              </a:spcBef>
              <a:spcAft>
                <a:spcPct val="0"/>
              </a:spcAft>
              <a:buClrTx/>
              <a:buFontTx/>
              <a:buNone/>
              <a:defRPr/>
            </a:pPr>
            <a:fld id="{DEFE366C-8EE9-405F-B0BC-62C1AC8C00C3}" type="slidenum">
              <a:rPr lang="en-US" kern="1200">
                <a:latin typeface="Arial" charset="0"/>
                <a:ea typeface="+mn-ea"/>
                <a:cs typeface="+mn-cs"/>
              </a:rPr>
              <a:pPr fontAlgn="base">
                <a:spcBef>
                  <a:spcPct val="0"/>
                </a:spcBef>
                <a:spcAft>
                  <a:spcPct val="0"/>
                </a:spcAft>
                <a:buClrTx/>
                <a:buFontTx/>
                <a:buNone/>
                <a:defRPr/>
              </a:pPr>
              <a:t>‹#›</a:t>
            </a:fld>
            <a:endParaRPr lang="en-US" kern="1200">
              <a:latin typeface="Arial" charset="0"/>
              <a:ea typeface="+mn-ea"/>
              <a:cs typeface="+mn-cs"/>
            </a:endParaRPr>
          </a:p>
        </p:txBody>
      </p:sp>
      <p:sp>
        <p:nvSpPr>
          <p:cNvPr id="2055" name="Straight Connector 27"/>
          <p:cNvSpPr>
            <a:spLocks noChangeShapeType="1"/>
          </p:cNvSpPr>
          <p:nvPr/>
        </p:nvSpPr>
        <p:spPr bwMode="auto">
          <a:xfrm>
            <a:off x="457200" y="4764881"/>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buFontTx/>
              <a:buNone/>
            </a:pPr>
            <a:endParaRPr lang="en-US" sz="1800" kern="1200" smtClean="0">
              <a:solidFill>
                <a:prstClr val="black"/>
              </a:solidFill>
              <a:latin typeface="Arial" charset="0"/>
              <a:ea typeface="+mn-ea"/>
              <a:cs typeface="+mn-cs"/>
            </a:endParaRPr>
          </a:p>
        </p:txBody>
      </p:sp>
      <p:sp>
        <p:nvSpPr>
          <p:cNvPr id="2056" name="Straight Connector 28"/>
          <p:cNvSpPr>
            <a:spLocks noChangeShapeType="1"/>
          </p:cNvSpPr>
          <p:nvPr/>
        </p:nvSpPr>
        <p:spPr bwMode="auto">
          <a:xfrm>
            <a:off x="457200" y="85725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buFontTx/>
              <a:buNone/>
            </a:pPr>
            <a:endParaRPr lang="en-US" sz="1800" kern="1200" smtClean="0">
              <a:solidFill>
                <a:prstClr val="black"/>
              </a:solidFill>
              <a:latin typeface="Arial" charset="0"/>
              <a:ea typeface="+mn-ea"/>
              <a:cs typeface="+mn-cs"/>
            </a:endParaRPr>
          </a:p>
        </p:txBody>
      </p:sp>
      <p:sp>
        <p:nvSpPr>
          <p:cNvPr id="10" name="Isosceles Triangle 9"/>
          <p:cNvSpPr>
            <a:spLocks noChangeAspect="1"/>
          </p:cNvSpPr>
          <p:nvPr/>
        </p:nvSpPr>
        <p:spPr>
          <a:xfrm rot="5400000">
            <a:off x="442913" y="4835525"/>
            <a:ext cx="142875"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buClrTx/>
              <a:buFontTx/>
              <a:buNone/>
              <a:defRPr/>
            </a:pPr>
            <a:endParaRPr lang="en-US" sz="1800" kern="1200">
              <a:solidFill>
                <a:prstClr val="white"/>
              </a:solidFill>
            </a:endParaRPr>
          </a:p>
        </p:txBody>
      </p:sp>
    </p:spTree>
    <p:extLst>
      <p:ext uri="{BB962C8B-B14F-4D97-AF65-F5344CB8AC3E}">
        <p14:creationId xmlns:p14="http://schemas.microsoft.com/office/powerpoint/2010/main" val="209529823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23.xml"/><Relationship Id="rId1" Type="http://schemas.openxmlformats.org/officeDocument/2006/relationships/audio" Target="file:///C:\Users\Admin\Downloads\Backstreet%20Boys%20-%20As%20Long%20As%20You%20Love%20Me.mp3" TargetMode="Externa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5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5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8" Type="http://schemas.openxmlformats.org/officeDocument/2006/relationships/audio" Target="../media/media4.mp3"/><Relationship Id="rId13" Type="http://schemas.microsoft.com/office/2007/relationships/media" Target="../media/media7.mp3"/><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17" Type="http://schemas.openxmlformats.org/officeDocument/2006/relationships/image" Target="../media/image21.png"/><Relationship Id="rId2" Type="http://schemas.openxmlformats.org/officeDocument/2006/relationships/audio" Target="../media/media1.mp3"/><Relationship Id="rId16" Type="http://schemas.openxmlformats.org/officeDocument/2006/relationships/notesSlide" Target="../notesSlides/notesSlide1.xml"/><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openxmlformats.org/officeDocument/2006/relationships/slideLayout" Target="../slideLayouts/slideLayout7.xml"/><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audio" Target="../media/media7.mp3"/></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1.gif"/><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WordArt 3"/>
          <p:cNvSpPr>
            <a:spLocks noChangeArrowheads="1" noChangeShapeType="1" noTextEdit="1"/>
          </p:cNvSpPr>
          <p:nvPr/>
        </p:nvSpPr>
        <p:spPr bwMode="auto">
          <a:xfrm>
            <a:off x="609600" y="342900"/>
            <a:ext cx="8229600" cy="3771900"/>
          </a:xfrm>
          <a:prstGeom prst="rect">
            <a:avLst/>
          </a:prstGeom>
        </p:spPr>
        <p:txBody>
          <a:bodyPr spcFirstLastPara="1" wrap="none" fromWordArt="1">
            <a:prstTxWarp prst="textArchUp">
              <a:avLst>
                <a:gd name="adj" fmla="val 10800004"/>
              </a:avLst>
            </a:prstTxWarp>
            <a:scene3d>
              <a:camera prst="legacyObliqueTopRight"/>
              <a:lightRig rig="legacyFlat3" dir="b"/>
            </a:scene3d>
            <a:sp3d extrusionH="430200" prstMaterial="legacyMatte">
              <a:extrusionClr>
                <a:schemeClr val="tx1"/>
              </a:extrusionClr>
            </a:sp3d>
          </a:bodyPr>
          <a:lstStyle/>
          <a:p>
            <a:pPr algn="ctr" fontAlgn="base">
              <a:spcBef>
                <a:spcPct val="0"/>
              </a:spcBef>
              <a:spcAft>
                <a:spcPct val="0"/>
              </a:spcAft>
              <a:buClrTx/>
              <a:buFontTx/>
              <a:buNone/>
            </a:pPr>
            <a:r>
              <a:rPr lang="en-US" sz="4800" b="1" kern="10" smtClean="0">
                <a:ln w="9525">
                  <a:round/>
                  <a:headEnd/>
                  <a:tailEnd/>
                </a:ln>
                <a:solidFill>
                  <a:srgbClr val="FFFF00"/>
                </a:solidFill>
                <a:latin typeface=".VnAristote"/>
                <a:ea typeface="+mn-ea"/>
                <a:cs typeface="+mn-cs"/>
              </a:rPr>
              <a:t>Welcome the Teachers to our class</a:t>
            </a:r>
          </a:p>
        </p:txBody>
      </p:sp>
      <p:grpSp>
        <p:nvGrpSpPr>
          <p:cNvPr id="36868" name="Group 5"/>
          <p:cNvGrpSpPr>
            <a:grpSpLocks/>
          </p:cNvGrpSpPr>
          <p:nvPr/>
        </p:nvGrpSpPr>
        <p:grpSpPr bwMode="auto">
          <a:xfrm rot="-474702">
            <a:off x="2782888" y="1045374"/>
            <a:ext cx="3733800" cy="1860947"/>
            <a:chOff x="1728" y="1440"/>
            <a:chExt cx="2928" cy="1728"/>
          </a:xfrm>
        </p:grpSpPr>
        <p:pic>
          <p:nvPicPr>
            <p:cNvPr id="36888" name="Picture 6" descr="BOO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12031">
              <a:off x="1728" y="1440"/>
              <a:ext cx="2928"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9" name="WordArt 7"/>
            <p:cNvSpPr>
              <a:spLocks noChangeArrowheads="1" noChangeShapeType="1" noTextEdit="1"/>
            </p:cNvSpPr>
            <p:nvPr/>
          </p:nvSpPr>
          <p:spPr bwMode="auto">
            <a:xfrm rot="-1169706">
              <a:off x="2446" y="1725"/>
              <a:ext cx="1202" cy="4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6722"/>
                </a:avLst>
              </a:prstTxWarp>
            </a:bodyPr>
            <a:lstStyle/>
            <a:p>
              <a:pPr algn="ctr" fontAlgn="base">
                <a:spcBef>
                  <a:spcPct val="0"/>
                </a:spcBef>
                <a:spcAft>
                  <a:spcPct val="0"/>
                </a:spcAft>
                <a:buClrTx/>
                <a:buFontTx/>
                <a:buNone/>
              </a:pPr>
              <a:r>
                <a:rPr lang="en-US" sz="3600" kern="10" spc="720" smtClean="0">
                  <a:gradFill rotWithShape="1">
                    <a:gsLst>
                      <a:gs pos="0">
                        <a:srgbClr val="FFFF66"/>
                      </a:gs>
                      <a:gs pos="100000">
                        <a:srgbClr val="FFCC00"/>
                      </a:gs>
                    </a:gsLst>
                    <a:lin ang="5400000" scaled="1"/>
                  </a:gradFill>
                  <a:effectLst>
                    <a:outerShdw dist="45791" dir="3378596" algn="ctr" rotWithShape="0">
                      <a:srgbClr val="4D4D4D">
                        <a:alpha val="79999"/>
                      </a:srgbClr>
                    </a:outerShdw>
                  </a:effectLst>
                  <a:latin typeface="Arial Black"/>
                  <a:ea typeface="+mn-ea"/>
                  <a:cs typeface="+mn-cs"/>
                </a:rPr>
                <a:t>ENGLISH 9</a:t>
              </a:r>
            </a:p>
          </p:txBody>
        </p:sp>
      </p:grpSp>
      <p:pic>
        <p:nvPicPr>
          <p:cNvPr id="36869" name="Picture 1" descr="story_ti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914655"/>
            <a:ext cx="3429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0" descr="SAO'"/>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628651"/>
            <a:ext cx="1524000" cy="80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1" descr="SAO'"/>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1485900"/>
            <a:ext cx="1524000" cy="80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12" descr="SAO'"/>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1485900"/>
            <a:ext cx="1524000" cy="80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13" descr="SAO'"/>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3714751"/>
            <a:ext cx="1524000" cy="80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AutoShape 14"/>
          <p:cNvSpPr>
            <a:spLocks noChangeArrowheads="1"/>
          </p:cNvSpPr>
          <p:nvPr/>
        </p:nvSpPr>
        <p:spPr bwMode="auto">
          <a:xfrm rot="3792358">
            <a:off x="7878967" y="2217544"/>
            <a:ext cx="686991" cy="1052513"/>
          </a:xfrm>
          <a:prstGeom prst="irregularSeal2">
            <a:avLst/>
          </a:prstGeom>
          <a:gradFill rotWithShape="1">
            <a:gsLst>
              <a:gs pos="0">
                <a:srgbClr val="00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buClrTx/>
              <a:buFontTx/>
              <a:buNone/>
            </a:pPr>
            <a:endParaRPr lang="en-US" sz="1800" kern="1200" smtClean="0">
              <a:latin typeface="Arial" charset="0"/>
              <a:ea typeface="+mn-ea"/>
              <a:cs typeface="+mn-cs"/>
            </a:endParaRPr>
          </a:p>
        </p:txBody>
      </p:sp>
      <p:sp>
        <p:nvSpPr>
          <p:cNvPr id="36875" name="AutoShape 15"/>
          <p:cNvSpPr>
            <a:spLocks noChangeArrowheads="1"/>
          </p:cNvSpPr>
          <p:nvPr/>
        </p:nvSpPr>
        <p:spPr bwMode="auto">
          <a:xfrm rot="3792358">
            <a:off x="5288164" y="674494"/>
            <a:ext cx="686991" cy="1052513"/>
          </a:xfrm>
          <a:prstGeom prst="irregularSeal2">
            <a:avLst/>
          </a:prstGeom>
          <a:gradFill rotWithShape="1">
            <a:gsLst>
              <a:gs pos="0">
                <a:srgbClr val="00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buClrTx/>
              <a:buFontTx/>
              <a:buNone/>
            </a:pPr>
            <a:endParaRPr lang="en-US" sz="1800" kern="1200" smtClean="0">
              <a:latin typeface="Arial" charset="0"/>
              <a:ea typeface="+mn-ea"/>
              <a:cs typeface="+mn-cs"/>
            </a:endParaRPr>
          </a:p>
        </p:txBody>
      </p:sp>
      <p:sp>
        <p:nvSpPr>
          <p:cNvPr id="36876" name="AutoShape 16"/>
          <p:cNvSpPr>
            <a:spLocks noChangeArrowheads="1"/>
          </p:cNvSpPr>
          <p:nvPr/>
        </p:nvSpPr>
        <p:spPr bwMode="auto">
          <a:xfrm rot="3792358">
            <a:off x="4754762" y="3932044"/>
            <a:ext cx="686991" cy="1052513"/>
          </a:xfrm>
          <a:prstGeom prst="irregularSeal2">
            <a:avLst/>
          </a:prstGeom>
          <a:gradFill rotWithShape="1">
            <a:gsLst>
              <a:gs pos="0">
                <a:srgbClr val="00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buClrTx/>
              <a:buFontTx/>
              <a:buNone/>
            </a:pPr>
            <a:endParaRPr lang="en-US" sz="1800" kern="1200" smtClean="0">
              <a:latin typeface="Arial" charset="0"/>
              <a:ea typeface="+mn-ea"/>
              <a:cs typeface="+mn-cs"/>
            </a:endParaRPr>
          </a:p>
        </p:txBody>
      </p:sp>
      <p:sp>
        <p:nvSpPr>
          <p:cNvPr id="36877" name="AutoShape 17"/>
          <p:cNvSpPr>
            <a:spLocks noChangeArrowheads="1"/>
          </p:cNvSpPr>
          <p:nvPr/>
        </p:nvSpPr>
        <p:spPr bwMode="auto">
          <a:xfrm rot="3792358">
            <a:off x="563762" y="1931794"/>
            <a:ext cx="686991" cy="1052513"/>
          </a:xfrm>
          <a:prstGeom prst="irregularSeal2">
            <a:avLst/>
          </a:prstGeom>
          <a:gradFill rotWithShape="1">
            <a:gsLst>
              <a:gs pos="0">
                <a:srgbClr val="00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buClrTx/>
              <a:buFontTx/>
              <a:buNone/>
            </a:pPr>
            <a:endParaRPr lang="en-US" sz="1800" kern="1200" smtClean="0">
              <a:latin typeface="Arial" charset="0"/>
              <a:ea typeface="+mn-ea"/>
              <a:cs typeface="+mn-cs"/>
            </a:endParaRPr>
          </a:p>
        </p:txBody>
      </p:sp>
      <p:sp>
        <p:nvSpPr>
          <p:cNvPr id="36878" name="AutoShape 18"/>
          <p:cNvSpPr>
            <a:spLocks noChangeArrowheads="1"/>
          </p:cNvSpPr>
          <p:nvPr/>
        </p:nvSpPr>
        <p:spPr bwMode="auto">
          <a:xfrm rot="3792358">
            <a:off x="7878967" y="45844"/>
            <a:ext cx="686991" cy="1052513"/>
          </a:xfrm>
          <a:prstGeom prst="irregularSeal2">
            <a:avLst/>
          </a:prstGeom>
          <a:gradFill rotWithShape="1">
            <a:gsLst>
              <a:gs pos="0">
                <a:srgbClr val="00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buClrTx/>
              <a:buFontTx/>
              <a:buNone/>
            </a:pPr>
            <a:endParaRPr lang="en-US" sz="1800" kern="1200" smtClean="0">
              <a:latin typeface="Arial" charset="0"/>
              <a:ea typeface="+mn-ea"/>
              <a:cs typeface="+mn-cs"/>
            </a:endParaRPr>
          </a:p>
        </p:txBody>
      </p:sp>
      <p:sp>
        <p:nvSpPr>
          <p:cNvPr id="36879" name="AutoShape 19"/>
          <p:cNvSpPr>
            <a:spLocks noChangeArrowheads="1"/>
          </p:cNvSpPr>
          <p:nvPr/>
        </p:nvSpPr>
        <p:spPr bwMode="auto">
          <a:xfrm rot="3792358">
            <a:off x="563762" y="-182760"/>
            <a:ext cx="686991" cy="1052513"/>
          </a:xfrm>
          <a:prstGeom prst="irregularSeal2">
            <a:avLst/>
          </a:prstGeom>
          <a:gradFill rotWithShape="1">
            <a:gsLst>
              <a:gs pos="0">
                <a:srgbClr val="00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buClrTx/>
              <a:buFontTx/>
              <a:buNone/>
            </a:pPr>
            <a:endParaRPr lang="en-US" sz="1800" kern="1200" smtClean="0">
              <a:latin typeface="Arial" charset="0"/>
              <a:ea typeface="+mn-ea"/>
              <a:cs typeface="+mn-cs"/>
            </a:endParaRPr>
          </a:p>
        </p:txBody>
      </p:sp>
      <p:sp>
        <p:nvSpPr>
          <p:cNvPr id="36880" name="AutoShape 20"/>
          <p:cNvSpPr>
            <a:spLocks noChangeArrowheads="1"/>
          </p:cNvSpPr>
          <p:nvPr/>
        </p:nvSpPr>
        <p:spPr bwMode="auto">
          <a:xfrm rot="3792358">
            <a:off x="2849761" y="1131694"/>
            <a:ext cx="686991" cy="1052513"/>
          </a:xfrm>
          <a:prstGeom prst="irregularSeal2">
            <a:avLst/>
          </a:prstGeom>
          <a:gradFill rotWithShape="1">
            <a:gsLst>
              <a:gs pos="0">
                <a:srgbClr val="00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buClrTx/>
              <a:buFontTx/>
              <a:buNone/>
            </a:pPr>
            <a:endParaRPr lang="en-US" sz="1800" kern="1200" smtClean="0">
              <a:latin typeface="Arial" charset="0"/>
              <a:ea typeface="+mn-ea"/>
              <a:cs typeface="+mn-cs"/>
            </a:endParaRPr>
          </a:p>
        </p:txBody>
      </p:sp>
      <p:pic>
        <p:nvPicPr>
          <p:cNvPr id="36881" name="Picture 21" descr="SAO'"/>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2914651"/>
            <a:ext cx="1524000" cy="80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2" name="Picture 22" descr="SAO'"/>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2400301"/>
            <a:ext cx="1524000" cy="80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3" name="Picture 23" descr="SAO'"/>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914401"/>
            <a:ext cx="1524000" cy="80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4" name="Picture 24" descr="SAO'"/>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428751"/>
            <a:ext cx="1524000" cy="80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517786" y="3022997"/>
            <a:ext cx="6092825" cy="656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3600" b="1" kern="1200" dirty="0">
                <a:solidFill>
                  <a:srgbClr val="FF0000"/>
                </a:solidFill>
              </a:rPr>
              <a:t>Ai Mo secondary school</a:t>
            </a:r>
          </a:p>
        </p:txBody>
      </p:sp>
      <p:sp>
        <p:nvSpPr>
          <p:cNvPr id="3" name="Rectangle 2"/>
          <p:cNvSpPr/>
          <p:nvPr/>
        </p:nvSpPr>
        <p:spPr>
          <a:xfrm>
            <a:off x="3724275" y="4686300"/>
            <a:ext cx="464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400" b="1" kern="1200" dirty="0">
                <a:solidFill>
                  <a:srgbClr val="000000"/>
                </a:solidFill>
              </a:rPr>
              <a:t>The teacher: Vu </a:t>
            </a:r>
            <a:r>
              <a:rPr lang="en-US" sz="2400" b="1" kern="1200" dirty="0" err="1">
                <a:solidFill>
                  <a:srgbClr val="000000"/>
                </a:solidFill>
              </a:rPr>
              <a:t>Thi</a:t>
            </a:r>
            <a:r>
              <a:rPr lang="en-US" sz="2400" b="1" kern="1200" dirty="0">
                <a:solidFill>
                  <a:srgbClr val="000000"/>
                </a:solidFill>
              </a:rPr>
              <a:t> </a:t>
            </a:r>
            <a:r>
              <a:rPr lang="en-US" sz="2400" b="1" kern="1200" dirty="0" err="1">
                <a:solidFill>
                  <a:srgbClr val="000000"/>
                </a:solidFill>
              </a:rPr>
              <a:t>Trang</a:t>
            </a:r>
            <a:endParaRPr lang="en-US" sz="2400" b="1" kern="1200" dirty="0">
              <a:solidFill>
                <a:srgbClr val="000000"/>
              </a:solidFill>
            </a:endParaRPr>
          </a:p>
        </p:txBody>
      </p:sp>
      <p:pic>
        <p:nvPicPr>
          <p:cNvPr id="4" name="Backstreet Boys - As Long As You Love Me.mp3">
            <a:hlinkClick r:id="" action="ppaction://media"/>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7131050" y="259556"/>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2646333"/>
      </p:ext>
    </p:extLst>
  </p:cSld>
  <p:clrMapOvr>
    <a:masterClrMapping/>
  </p:clrMapOvr>
  <p:transition>
    <p:wheel/>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2144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Admin\Pictures\umAUMJ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9144000" cy="49720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23" name="Picture 3" descr="C:\Users\Admin\Pictures\paradise-cave-vietnam-www.thesanetravel.com-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11" y="302078"/>
            <a:ext cx="8619578" cy="48577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4784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barn(inVertical)">
                                      <p:cBhvr>
                                        <p:cTn id="7"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Admin\Pictures\typ9dk7z.jpg.ashx718680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0300" y="685801"/>
            <a:ext cx="4148138"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3" descr="C:\Users\Admin\Pictures\landforms-from-sea-eros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718198"/>
            <a:ext cx="4114800" cy="237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descr="C:\Users\Admin\Pictures\70-meters-stalagmites-son-doong-cav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676526"/>
            <a:ext cx="4794250" cy="245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41550" y="25004"/>
            <a:ext cx="6629400" cy="4572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600" b="1" kern="1200" dirty="0">
                <a:solidFill>
                  <a:srgbClr val="FFFF00"/>
                </a:solidFill>
              </a:rPr>
              <a:t>Match the sentences with pictures</a:t>
            </a:r>
          </a:p>
        </p:txBody>
      </p:sp>
      <p:sp>
        <p:nvSpPr>
          <p:cNvPr id="3" name="Rounded Rectangle 2"/>
          <p:cNvSpPr/>
          <p:nvPr/>
        </p:nvSpPr>
        <p:spPr>
          <a:xfrm>
            <a:off x="-76200" y="482205"/>
            <a:ext cx="4864100" cy="2177653"/>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base">
              <a:spcBef>
                <a:spcPct val="0"/>
              </a:spcBef>
              <a:spcAft>
                <a:spcPct val="0"/>
              </a:spcAft>
              <a:buClrTx/>
              <a:buFontTx/>
              <a:buAutoNum type="alphaLcPeriod"/>
              <a:defRPr/>
            </a:pPr>
            <a:endParaRPr lang="en-US" sz="1800" kern="1200" dirty="0">
              <a:solidFill>
                <a:prstClr val="white"/>
              </a:solidFill>
            </a:endParaRPr>
          </a:p>
          <a:p>
            <a:pPr marL="342900" indent="-342900" algn="ctr" fontAlgn="base">
              <a:spcBef>
                <a:spcPct val="0"/>
              </a:spcBef>
              <a:spcAft>
                <a:spcPct val="0"/>
              </a:spcAft>
              <a:buClrTx/>
              <a:buFontTx/>
              <a:buAutoNum type="alphaLcPeriod"/>
              <a:defRPr/>
            </a:pPr>
            <a:r>
              <a:rPr lang="en-US" sz="1800" b="1" kern="1200" dirty="0">
                <a:solidFill>
                  <a:srgbClr val="002060"/>
                </a:solidFill>
              </a:rPr>
              <a:t>Son </a:t>
            </a:r>
            <a:r>
              <a:rPr lang="en-US" sz="1800" b="1" kern="1200" dirty="0" err="1">
                <a:solidFill>
                  <a:srgbClr val="002060"/>
                </a:solidFill>
              </a:rPr>
              <a:t>Doong</a:t>
            </a:r>
            <a:r>
              <a:rPr lang="en-US" sz="1800" b="1" kern="1200" dirty="0">
                <a:solidFill>
                  <a:srgbClr val="002060"/>
                </a:solidFill>
              </a:rPr>
              <a:t> Cave contains some of the tallest stalagmites in the world. </a:t>
            </a:r>
          </a:p>
          <a:p>
            <a:pPr marL="342900" indent="-342900" algn="ctr" fontAlgn="base">
              <a:spcBef>
                <a:spcPct val="0"/>
              </a:spcBef>
              <a:spcAft>
                <a:spcPct val="0"/>
              </a:spcAft>
              <a:buClrTx/>
              <a:buFontTx/>
              <a:buAutoNum type="alphaLcPeriod"/>
              <a:defRPr/>
            </a:pPr>
            <a:endParaRPr lang="en-US" sz="1800" b="1" kern="1200" dirty="0">
              <a:solidFill>
                <a:srgbClr val="002060"/>
              </a:solidFill>
            </a:endParaRPr>
          </a:p>
          <a:p>
            <a:pPr algn="ctr" fontAlgn="base">
              <a:spcBef>
                <a:spcPct val="0"/>
              </a:spcBef>
              <a:spcAft>
                <a:spcPct val="0"/>
              </a:spcAft>
              <a:buClrTx/>
              <a:buFontTx/>
              <a:buNone/>
              <a:defRPr/>
            </a:pPr>
            <a:r>
              <a:rPr lang="en-US" sz="1800" b="1" kern="1200" dirty="0">
                <a:solidFill>
                  <a:srgbClr val="002060"/>
                </a:solidFill>
              </a:rPr>
              <a:t>b. The American Broadcasting Company aired a live program about Son </a:t>
            </a:r>
            <a:r>
              <a:rPr lang="en-US" sz="1800" b="1" kern="1200" dirty="0" err="1">
                <a:solidFill>
                  <a:srgbClr val="002060"/>
                </a:solidFill>
              </a:rPr>
              <a:t>Doong</a:t>
            </a:r>
            <a:r>
              <a:rPr lang="en-US" sz="1800" b="1" kern="1200" dirty="0">
                <a:solidFill>
                  <a:srgbClr val="002060"/>
                </a:solidFill>
              </a:rPr>
              <a:t> Cave on “Good morning America”. </a:t>
            </a:r>
          </a:p>
          <a:p>
            <a:pPr algn="ctr" fontAlgn="base">
              <a:spcBef>
                <a:spcPct val="0"/>
              </a:spcBef>
              <a:spcAft>
                <a:spcPct val="0"/>
              </a:spcAft>
              <a:buClrTx/>
              <a:buFontTx/>
              <a:buNone/>
              <a:defRPr/>
            </a:pPr>
            <a:endParaRPr lang="en-US" sz="1800" b="1" kern="1200" dirty="0">
              <a:solidFill>
                <a:srgbClr val="002060"/>
              </a:solidFill>
            </a:endParaRPr>
          </a:p>
          <a:p>
            <a:pPr algn="ctr" fontAlgn="base">
              <a:spcBef>
                <a:spcPct val="0"/>
              </a:spcBef>
              <a:spcAft>
                <a:spcPct val="0"/>
              </a:spcAft>
              <a:buClrTx/>
              <a:buFontTx/>
              <a:buNone/>
              <a:defRPr/>
            </a:pPr>
            <a:r>
              <a:rPr lang="en-US" sz="1800" b="1" kern="1200" dirty="0">
                <a:solidFill>
                  <a:srgbClr val="002060"/>
                </a:solidFill>
              </a:rPr>
              <a:t>c. River water erodes weak rock to carve out a cave.</a:t>
            </a:r>
          </a:p>
          <a:p>
            <a:pPr algn="ctr" fontAlgn="base">
              <a:spcBef>
                <a:spcPct val="0"/>
              </a:spcBef>
              <a:spcAft>
                <a:spcPct val="0"/>
              </a:spcAft>
              <a:buClrTx/>
              <a:buFontTx/>
              <a:buNone/>
              <a:defRPr/>
            </a:pPr>
            <a:endParaRPr lang="en-US" sz="1800" kern="1200" dirty="0">
              <a:solidFill>
                <a:prstClr val="white"/>
              </a:solidFill>
            </a:endParaRPr>
          </a:p>
          <a:p>
            <a:pPr algn="ctr" fontAlgn="base">
              <a:spcBef>
                <a:spcPct val="0"/>
              </a:spcBef>
              <a:spcAft>
                <a:spcPct val="0"/>
              </a:spcAft>
              <a:buClrTx/>
              <a:buFontTx/>
              <a:buNone/>
              <a:defRPr/>
            </a:pPr>
            <a:endParaRPr lang="en-US" sz="1800" kern="1200" dirty="0">
              <a:solidFill>
                <a:prstClr val="white"/>
              </a:solidFill>
            </a:endParaRPr>
          </a:p>
        </p:txBody>
      </p:sp>
      <p:sp>
        <p:nvSpPr>
          <p:cNvPr id="4" name="Oval 3"/>
          <p:cNvSpPr/>
          <p:nvPr/>
        </p:nvSpPr>
        <p:spPr>
          <a:xfrm>
            <a:off x="5029200" y="685800"/>
            <a:ext cx="838200" cy="4572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400" b="1" kern="1200" dirty="0">
                <a:solidFill>
                  <a:srgbClr val="FF0000"/>
                </a:solidFill>
                <a:latin typeface="Times New Roman" pitchFamily="18" charset="0"/>
                <a:cs typeface="Times New Roman" pitchFamily="18" charset="0"/>
              </a:rPr>
              <a:t>1</a:t>
            </a:r>
          </a:p>
        </p:txBody>
      </p:sp>
      <p:sp>
        <p:nvSpPr>
          <p:cNvPr id="5" name="Oval 4"/>
          <p:cNvSpPr/>
          <p:nvPr/>
        </p:nvSpPr>
        <p:spPr>
          <a:xfrm>
            <a:off x="228600" y="2800350"/>
            <a:ext cx="914400" cy="40005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400" b="1" kern="1200" dirty="0">
                <a:solidFill>
                  <a:srgbClr val="FF0000"/>
                </a:solidFill>
              </a:rPr>
              <a:t>2</a:t>
            </a:r>
          </a:p>
        </p:txBody>
      </p:sp>
      <p:sp>
        <p:nvSpPr>
          <p:cNvPr id="6" name="Oval 5"/>
          <p:cNvSpPr/>
          <p:nvPr/>
        </p:nvSpPr>
        <p:spPr>
          <a:xfrm>
            <a:off x="4787900" y="2718199"/>
            <a:ext cx="768350" cy="59650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400" b="1" kern="1200" dirty="0">
                <a:solidFill>
                  <a:srgbClr val="FF0000"/>
                </a:solidFill>
              </a:rPr>
              <a:t>3</a:t>
            </a:r>
          </a:p>
        </p:txBody>
      </p:sp>
    </p:spTree>
    <p:extLst>
      <p:ext uri="{BB962C8B-B14F-4D97-AF65-F5344CB8AC3E}">
        <p14:creationId xmlns:p14="http://schemas.microsoft.com/office/powerpoint/2010/main" val="17135788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Admin\Pictures\typ9dk7z.jpg.ashx718680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2" y="285750"/>
            <a:ext cx="9142036" cy="46291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Cloud 1"/>
          <p:cNvSpPr/>
          <p:nvPr/>
        </p:nvSpPr>
        <p:spPr>
          <a:xfrm>
            <a:off x="15875" y="171450"/>
            <a:ext cx="9356725" cy="1371600"/>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400" b="1" kern="1200" dirty="0">
                <a:solidFill>
                  <a:srgbClr val="FF0000"/>
                </a:solidFill>
                <a:latin typeface="Times New Roman"/>
                <a:ea typeface="Times New Roman"/>
              </a:rPr>
              <a:t>b. The American Broadcasting Company aired a live program about Son </a:t>
            </a:r>
            <a:r>
              <a:rPr lang="en-US" sz="2400" b="1" kern="1200" dirty="0" err="1">
                <a:solidFill>
                  <a:srgbClr val="FF0000"/>
                </a:solidFill>
                <a:latin typeface="Times New Roman"/>
                <a:ea typeface="Times New Roman"/>
              </a:rPr>
              <a:t>Doong</a:t>
            </a:r>
            <a:r>
              <a:rPr lang="en-US" sz="2400" b="1" kern="1200" dirty="0">
                <a:solidFill>
                  <a:srgbClr val="FF0000"/>
                </a:solidFill>
                <a:latin typeface="Times New Roman"/>
                <a:ea typeface="Times New Roman"/>
              </a:rPr>
              <a:t> Cave on “Good morning America”. </a:t>
            </a:r>
            <a:endParaRPr lang="en-US" sz="2400" b="1" kern="1200" dirty="0">
              <a:solidFill>
                <a:srgbClr val="FF0000"/>
              </a:solidFill>
            </a:endParaRPr>
          </a:p>
        </p:txBody>
      </p:sp>
      <p:sp>
        <p:nvSpPr>
          <p:cNvPr id="3" name="Oval 2"/>
          <p:cNvSpPr/>
          <p:nvPr/>
        </p:nvSpPr>
        <p:spPr>
          <a:xfrm>
            <a:off x="609600" y="3943350"/>
            <a:ext cx="990600" cy="74295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800" b="1" kern="1200" dirty="0">
                <a:solidFill>
                  <a:srgbClr val="FF0000"/>
                </a:solidFill>
                <a:latin typeface="Times New Roman" pitchFamily="18" charset="0"/>
                <a:cs typeface="Times New Roman" pitchFamily="18" charset="0"/>
              </a:rPr>
              <a:t>1</a:t>
            </a:r>
          </a:p>
        </p:txBody>
      </p:sp>
    </p:spTree>
    <p:extLst>
      <p:ext uri="{BB962C8B-B14F-4D97-AF65-F5344CB8AC3E}">
        <p14:creationId xmlns:p14="http://schemas.microsoft.com/office/powerpoint/2010/main" val="26421489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Admin\Pictures\Son_Doong_cave_-_Quang_Bin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descr="C:\Users\Admin\Pictures\landforms-from-sea-eros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325653"/>
            <a:ext cx="5581650" cy="381784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Pentagon 1"/>
          <p:cNvSpPr/>
          <p:nvPr/>
        </p:nvSpPr>
        <p:spPr>
          <a:xfrm>
            <a:off x="490538" y="182166"/>
            <a:ext cx="8348662" cy="903684"/>
          </a:xfrm>
          <a:prstGeom prst="homePlat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800" b="1" kern="1200" dirty="0">
                <a:solidFill>
                  <a:srgbClr val="DDE9EC">
                    <a:lumMod val="25000"/>
                  </a:srgbClr>
                </a:solidFill>
                <a:latin typeface="Times New Roman"/>
                <a:ea typeface="Times New Roman"/>
              </a:rPr>
              <a:t>c. River water erodes weak rock to carve out a cave.</a:t>
            </a:r>
            <a:endParaRPr lang="en-US" sz="2800" b="1" kern="1200" dirty="0">
              <a:solidFill>
                <a:srgbClr val="DDE9EC">
                  <a:lumMod val="25000"/>
                </a:srgbClr>
              </a:solidFill>
            </a:endParaRPr>
          </a:p>
        </p:txBody>
      </p:sp>
      <p:sp>
        <p:nvSpPr>
          <p:cNvPr id="4" name="Right Arrow 3"/>
          <p:cNvSpPr/>
          <p:nvPr/>
        </p:nvSpPr>
        <p:spPr>
          <a:xfrm>
            <a:off x="5562600" y="2286000"/>
            <a:ext cx="6096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endParaRPr lang="en-US" sz="1800" kern="1200">
              <a:solidFill>
                <a:prstClr val="white"/>
              </a:solidFill>
            </a:endParaRPr>
          </a:p>
        </p:txBody>
      </p:sp>
      <p:sp>
        <p:nvSpPr>
          <p:cNvPr id="5" name="Down Arrow 4"/>
          <p:cNvSpPr/>
          <p:nvPr/>
        </p:nvSpPr>
        <p:spPr>
          <a:xfrm rot="2282915">
            <a:off x="5703888" y="3101580"/>
            <a:ext cx="304800" cy="9108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endParaRPr lang="en-US" sz="1800" kern="1200">
              <a:solidFill>
                <a:prstClr val="white"/>
              </a:solidFill>
            </a:endParaRPr>
          </a:p>
        </p:txBody>
      </p:sp>
      <p:sp>
        <p:nvSpPr>
          <p:cNvPr id="6" name="Right Arrow 5"/>
          <p:cNvSpPr/>
          <p:nvPr/>
        </p:nvSpPr>
        <p:spPr>
          <a:xfrm>
            <a:off x="5362575" y="4743450"/>
            <a:ext cx="857250" cy="1714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endParaRPr lang="en-US" sz="1800" kern="1200">
              <a:solidFill>
                <a:prstClr val="white"/>
              </a:solidFill>
            </a:endParaRPr>
          </a:p>
        </p:txBody>
      </p:sp>
      <p:sp>
        <p:nvSpPr>
          <p:cNvPr id="3" name="Oval 2"/>
          <p:cNvSpPr/>
          <p:nvPr/>
        </p:nvSpPr>
        <p:spPr>
          <a:xfrm>
            <a:off x="3487738" y="1325166"/>
            <a:ext cx="1084262" cy="56078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800" b="1" kern="1200" dirty="0">
                <a:solidFill>
                  <a:srgbClr val="FF0000"/>
                </a:solidFill>
              </a:rPr>
              <a:t>2</a:t>
            </a:r>
          </a:p>
        </p:txBody>
      </p:sp>
    </p:spTree>
    <p:extLst>
      <p:ext uri="{BB962C8B-B14F-4D97-AF65-F5344CB8AC3E}">
        <p14:creationId xmlns:p14="http://schemas.microsoft.com/office/powerpoint/2010/main" val="390597834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fade">
                                      <p:cBhvr>
                                        <p:cTn id="7" dur="1000"/>
                                        <p:tgtEl>
                                          <p:spTgt spid="36867"/>
                                        </p:tgtEl>
                                      </p:cBhvr>
                                    </p:animEffect>
                                    <p:anim calcmode="lin" valueType="num">
                                      <p:cBhvr>
                                        <p:cTn id="8" dur="1000" fill="hold"/>
                                        <p:tgtEl>
                                          <p:spTgt spid="36867"/>
                                        </p:tgtEl>
                                        <p:attrNameLst>
                                          <p:attrName>ppt_x</p:attrName>
                                        </p:attrNameLst>
                                      </p:cBhvr>
                                      <p:tavLst>
                                        <p:tav tm="0">
                                          <p:val>
                                            <p:strVal val="#ppt_x"/>
                                          </p:val>
                                        </p:tav>
                                        <p:tav tm="100000">
                                          <p:val>
                                            <p:strVal val="#ppt_x"/>
                                          </p:val>
                                        </p:tav>
                                      </p:tavLst>
                                    </p:anim>
                                    <p:anim calcmode="lin" valueType="num">
                                      <p:cBhvr>
                                        <p:cTn id="9" dur="1000" fill="hold"/>
                                        <p:tgtEl>
                                          <p:spTgt spid="3686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Admin\Pictures\70-meters-stalagmites-son-doong-ca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172"/>
            <a:ext cx="9144000" cy="46891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Cloud Callout 1"/>
          <p:cNvSpPr/>
          <p:nvPr/>
        </p:nvSpPr>
        <p:spPr>
          <a:xfrm>
            <a:off x="0" y="-1191"/>
            <a:ext cx="8839200" cy="1114426"/>
          </a:xfrm>
          <a:prstGeom prst="cloudCallou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800" b="1" kern="1200" dirty="0">
                <a:solidFill>
                  <a:prstClr val="white"/>
                </a:solidFill>
                <a:latin typeface="Times New Roman"/>
                <a:ea typeface="Times New Roman"/>
              </a:rPr>
              <a:t>a. Son </a:t>
            </a:r>
            <a:r>
              <a:rPr lang="en-US" sz="2800" b="1" kern="1200" dirty="0" err="1">
                <a:solidFill>
                  <a:prstClr val="white"/>
                </a:solidFill>
                <a:latin typeface="Times New Roman"/>
                <a:ea typeface="Times New Roman"/>
              </a:rPr>
              <a:t>Doong</a:t>
            </a:r>
            <a:r>
              <a:rPr lang="en-US" sz="2800" b="1" kern="1200" dirty="0">
                <a:solidFill>
                  <a:prstClr val="white"/>
                </a:solidFill>
                <a:latin typeface="Times New Roman"/>
                <a:ea typeface="Times New Roman"/>
              </a:rPr>
              <a:t> Cave contains some of the tallest </a:t>
            </a:r>
            <a:r>
              <a:rPr lang="en-US" sz="2800" b="1" kern="1200" dirty="0">
                <a:solidFill>
                  <a:srgbClr val="FFFF00"/>
                </a:solidFill>
                <a:latin typeface="Times New Roman"/>
                <a:ea typeface="Times New Roman"/>
              </a:rPr>
              <a:t>stalagmites</a:t>
            </a:r>
            <a:r>
              <a:rPr lang="en-US" sz="2800" b="1" kern="1200" dirty="0">
                <a:solidFill>
                  <a:prstClr val="white"/>
                </a:solidFill>
                <a:latin typeface="Times New Roman"/>
                <a:ea typeface="Times New Roman"/>
              </a:rPr>
              <a:t> in the world. </a:t>
            </a:r>
            <a:endParaRPr lang="en-US" sz="2800" b="1" kern="1200" dirty="0">
              <a:solidFill>
                <a:srgbClr val="FFFF00"/>
              </a:solidFill>
            </a:endParaRPr>
          </a:p>
        </p:txBody>
      </p:sp>
      <p:sp>
        <p:nvSpPr>
          <p:cNvPr id="3" name="Oval 2"/>
          <p:cNvSpPr/>
          <p:nvPr/>
        </p:nvSpPr>
        <p:spPr>
          <a:xfrm>
            <a:off x="304800" y="1314450"/>
            <a:ext cx="1143000" cy="6858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800" b="1" kern="1200" dirty="0">
                <a:solidFill>
                  <a:srgbClr val="FF0000"/>
                </a:solidFill>
              </a:rPr>
              <a:t>3</a:t>
            </a:r>
          </a:p>
        </p:txBody>
      </p:sp>
    </p:spTree>
    <p:extLst>
      <p:ext uri="{BB962C8B-B14F-4D97-AF65-F5344CB8AC3E}">
        <p14:creationId xmlns:p14="http://schemas.microsoft.com/office/powerpoint/2010/main" val="27969574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Admin\Pictures\typ9dk7z.jpg.ashx71868080.jpg">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
            <a:ext cx="49466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descr="C:\Users\Admin\Pictures\landforms-from-sea-eros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0666" y="0"/>
            <a:ext cx="3843337"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descr="C:\Users\Admin\Pictures\70-meters-stalagmites-son-doong-cav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457451"/>
            <a:ext cx="4794250" cy="245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114300"/>
            <a:ext cx="16764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600" b="1" kern="1200" dirty="0">
                <a:solidFill>
                  <a:srgbClr val="FFFF00"/>
                </a:solidFill>
              </a:rPr>
              <a:t>Air a live </a:t>
            </a:r>
          </a:p>
        </p:txBody>
      </p:sp>
      <p:sp>
        <p:nvSpPr>
          <p:cNvPr id="3" name="Rectangle 2"/>
          <p:cNvSpPr/>
          <p:nvPr/>
        </p:nvSpPr>
        <p:spPr>
          <a:xfrm>
            <a:off x="5300666" y="114300"/>
            <a:ext cx="1709737"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500" b="1" kern="1200" dirty="0">
                <a:solidFill>
                  <a:srgbClr val="FFFF00"/>
                </a:solidFill>
              </a:rPr>
              <a:t>Erode</a:t>
            </a:r>
            <a:r>
              <a:rPr lang="en-US" sz="2400" b="1" kern="1200" dirty="0">
                <a:solidFill>
                  <a:srgbClr val="FFFF00"/>
                </a:solidFill>
              </a:rPr>
              <a:t> </a:t>
            </a:r>
            <a:r>
              <a:rPr lang="en-US" sz="2400" b="1" kern="1200" dirty="0">
                <a:solidFill>
                  <a:prstClr val="white"/>
                </a:solidFill>
              </a:rPr>
              <a:t>(v)</a:t>
            </a:r>
            <a:endParaRPr lang="en-US" sz="2000" b="1" kern="1200" dirty="0">
              <a:solidFill>
                <a:prstClr val="white"/>
              </a:solidFill>
            </a:endParaRPr>
          </a:p>
        </p:txBody>
      </p:sp>
      <p:sp>
        <p:nvSpPr>
          <p:cNvPr id="4" name="Rectangle 3"/>
          <p:cNvSpPr/>
          <p:nvPr/>
        </p:nvSpPr>
        <p:spPr>
          <a:xfrm>
            <a:off x="174628" y="2571750"/>
            <a:ext cx="2339975" cy="514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500" b="1" kern="1200" dirty="0">
                <a:solidFill>
                  <a:srgbClr val="FFFF00"/>
                </a:solidFill>
              </a:rPr>
              <a:t>Stalagmite(n)</a:t>
            </a:r>
          </a:p>
        </p:txBody>
      </p:sp>
      <p:sp>
        <p:nvSpPr>
          <p:cNvPr id="5" name="Rectangle 4"/>
          <p:cNvSpPr/>
          <p:nvPr/>
        </p:nvSpPr>
        <p:spPr>
          <a:xfrm>
            <a:off x="6934200" y="114300"/>
            <a:ext cx="22098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800" kern="1200" dirty="0">
                <a:solidFill>
                  <a:prstClr val="white">
                    <a:lumMod val="95000"/>
                  </a:prstClr>
                </a:solidFill>
                <a:latin typeface="Helvetica"/>
              </a:rPr>
              <a:t>/</a:t>
            </a:r>
            <a:r>
              <a:rPr lang="en-US" sz="2800" kern="1200" dirty="0" err="1">
                <a:solidFill>
                  <a:prstClr val="white">
                    <a:lumMod val="95000"/>
                  </a:prstClr>
                </a:solidFill>
                <a:latin typeface="Helvetica"/>
              </a:rPr>
              <a:t>i'roud</a:t>
            </a:r>
            <a:r>
              <a:rPr lang="en-US" sz="2800" kern="1200" dirty="0">
                <a:solidFill>
                  <a:prstClr val="white">
                    <a:lumMod val="95000"/>
                  </a:prstClr>
                </a:solidFill>
                <a:latin typeface="Helvetica"/>
              </a:rPr>
              <a:t>/ </a:t>
            </a:r>
            <a:endParaRPr lang="en-US" sz="1800" kern="1200" dirty="0">
              <a:solidFill>
                <a:prstClr val="white">
                  <a:lumMod val="95000"/>
                </a:prstClr>
              </a:solidFill>
            </a:endParaRPr>
          </a:p>
        </p:txBody>
      </p:sp>
      <p:sp>
        <p:nvSpPr>
          <p:cNvPr id="6" name="Rectangle 5"/>
          <p:cNvSpPr/>
          <p:nvPr/>
        </p:nvSpPr>
        <p:spPr>
          <a:xfrm>
            <a:off x="2514600" y="2571750"/>
            <a:ext cx="2514600" cy="514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400" b="1" kern="1200" dirty="0">
                <a:solidFill>
                  <a:prstClr val="white">
                    <a:lumMod val="95000"/>
                  </a:prstClr>
                </a:solidFill>
              </a:rPr>
              <a:t>['</a:t>
            </a:r>
            <a:r>
              <a:rPr lang="en-US" sz="2400" b="1" kern="1200" dirty="0" err="1">
                <a:solidFill>
                  <a:prstClr val="white">
                    <a:lumMod val="95000"/>
                  </a:prstClr>
                </a:solidFill>
              </a:rPr>
              <a:t>stæləgmait</a:t>
            </a:r>
            <a:r>
              <a:rPr lang="en-US" sz="2400" b="1" kern="1200" dirty="0">
                <a:solidFill>
                  <a:prstClr val="white">
                    <a:lumMod val="95000"/>
                  </a:prstClr>
                </a:solidFill>
              </a:rPr>
              <a:t>] </a:t>
            </a:r>
          </a:p>
        </p:txBody>
      </p:sp>
      <p:sp>
        <p:nvSpPr>
          <p:cNvPr id="7" name="Rectangle 6"/>
          <p:cNvSpPr/>
          <p:nvPr/>
        </p:nvSpPr>
        <p:spPr>
          <a:xfrm>
            <a:off x="5300663" y="571500"/>
            <a:ext cx="1920875"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400" b="1" kern="1200" dirty="0">
                <a:solidFill>
                  <a:srgbClr val="FFFF00"/>
                </a:solidFill>
              </a:rPr>
              <a:t>Erosion (n)</a:t>
            </a:r>
            <a:r>
              <a:rPr lang="en-US" sz="1800" kern="1200" dirty="0">
                <a:solidFill>
                  <a:prstClr val="white"/>
                </a:solidFill>
              </a:rPr>
              <a:t> </a:t>
            </a:r>
          </a:p>
        </p:txBody>
      </p:sp>
      <p:sp>
        <p:nvSpPr>
          <p:cNvPr id="8" name="Rectangle 7"/>
          <p:cNvSpPr/>
          <p:nvPr/>
        </p:nvSpPr>
        <p:spPr>
          <a:xfrm>
            <a:off x="7221538" y="571500"/>
            <a:ext cx="1922462"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400" kern="1200" dirty="0">
                <a:solidFill>
                  <a:srgbClr val="3366FF"/>
                </a:solidFill>
                <a:latin typeface="Times New Roman" pitchFamily="18" charset="0"/>
                <a:cs typeface="Times New Roman" pitchFamily="18" charset="0"/>
              </a:rPr>
              <a:t>/</a:t>
            </a:r>
            <a:r>
              <a:rPr lang="en-US" sz="2400" b="1" kern="1200" dirty="0" err="1">
                <a:solidFill>
                  <a:prstClr val="white"/>
                </a:solidFill>
                <a:latin typeface="Times New Roman" pitchFamily="18" charset="0"/>
                <a:cs typeface="Times New Roman" pitchFamily="18" charset="0"/>
              </a:rPr>
              <a:t>i'rouʒn</a:t>
            </a:r>
            <a:r>
              <a:rPr lang="en-US" sz="2400" b="1" kern="1200" dirty="0">
                <a:solidFill>
                  <a:prstClr val="white"/>
                </a:solidFill>
                <a:latin typeface="Times New Roman" pitchFamily="18" charset="0"/>
                <a:cs typeface="Times New Roman" pitchFamily="18" charset="0"/>
              </a:rPr>
              <a:t>/ </a:t>
            </a:r>
            <a:endParaRPr lang="en-US" sz="1800" b="1" kern="1200" dirty="0">
              <a:solidFill>
                <a:prstClr val="white"/>
              </a:solidFill>
            </a:endParaRPr>
          </a:p>
        </p:txBody>
      </p:sp>
      <p:sp>
        <p:nvSpPr>
          <p:cNvPr id="9" name="Rectangle 8"/>
          <p:cNvSpPr/>
          <p:nvPr/>
        </p:nvSpPr>
        <p:spPr>
          <a:xfrm>
            <a:off x="2087566" y="139304"/>
            <a:ext cx="2941637"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400" b="1" kern="1200" dirty="0" err="1">
                <a:solidFill>
                  <a:prstClr val="white"/>
                </a:solidFill>
                <a:latin typeface="Times New Roman" pitchFamily="18" charset="0"/>
                <a:cs typeface="Times New Roman" pitchFamily="18" charset="0"/>
              </a:rPr>
              <a:t>Phát</a:t>
            </a:r>
            <a:r>
              <a:rPr lang="en-US" sz="2400" b="1" kern="1200" dirty="0">
                <a:solidFill>
                  <a:prstClr val="white"/>
                </a:solidFill>
                <a:latin typeface="Times New Roman" pitchFamily="18" charset="0"/>
                <a:cs typeface="Times New Roman" pitchFamily="18" charset="0"/>
              </a:rPr>
              <a:t> </a:t>
            </a:r>
            <a:r>
              <a:rPr lang="en-US" sz="2400" b="1" kern="1200" dirty="0" err="1">
                <a:solidFill>
                  <a:prstClr val="white"/>
                </a:solidFill>
                <a:latin typeface="Times New Roman" pitchFamily="18" charset="0"/>
                <a:cs typeface="Times New Roman" pitchFamily="18" charset="0"/>
              </a:rPr>
              <a:t>sóng</a:t>
            </a:r>
            <a:r>
              <a:rPr lang="en-US" sz="2400" b="1" kern="1200" dirty="0">
                <a:solidFill>
                  <a:prstClr val="white"/>
                </a:solidFill>
                <a:latin typeface="Times New Roman" pitchFamily="18" charset="0"/>
                <a:cs typeface="Times New Roman" pitchFamily="18" charset="0"/>
              </a:rPr>
              <a:t> </a:t>
            </a:r>
            <a:r>
              <a:rPr lang="en-US" sz="2400" b="1" kern="1200" dirty="0" err="1">
                <a:solidFill>
                  <a:prstClr val="white"/>
                </a:solidFill>
                <a:latin typeface="Times New Roman" pitchFamily="18" charset="0"/>
                <a:cs typeface="Times New Roman" pitchFamily="18" charset="0"/>
              </a:rPr>
              <a:t>trực</a:t>
            </a:r>
            <a:r>
              <a:rPr lang="en-US" sz="2400" b="1" kern="1200" dirty="0">
                <a:solidFill>
                  <a:prstClr val="white"/>
                </a:solidFill>
                <a:latin typeface="Times New Roman" pitchFamily="18" charset="0"/>
                <a:cs typeface="Times New Roman" pitchFamily="18" charset="0"/>
              </a:rPr>
              <a:t> </a:t>
            </a:r>
            <a:r>
              <a:rPr lang="en-US" sz="2400" b="1" kern="1200" dirty="0" err="1">
                <a:solidFill>
                  <a:prstClr val="white"/>
                </a:solidFill>
                <a:latin typeface="Times New Roman" pitchFamily="18" charset="0"/>
                <a:cs typeface="Times New Roman" pitchFamily="18" charset="0"/>
              </a:rPr>
              <a:t>tiếp</a:t>
            </a:r>
            <a:endParaRPr lang="en-US" sz="2400" b="1" kern="1200" dirty="0">
              <a:solidFill>
                <a:prstClr val="white"/>
              </a:solidFill>
              <a:latin typeface="Times New Roman" pitchFamily="18" charset="0"/>
              <a:cs typeface="Times New Roman" pitchFamily="18" charset="0"/>
            </a:endParaRPr>
          </a:p>
        </p:txBody>
      </p:sp>
      <p:sp>
        <p:nvSpPr>
          <p:cNvPr id="10" name="Rectangle 9"/>
          <p:cNvSpPr/>
          <p:nvPr/>
        </p:nvSpPr>
        <p:spPr>
          <a:xfrm>
            <a:off x="5410200" y="971550"/>
            <a:ext cx="3657600" cy="514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400" b="1" kern="1200" dirty="0" err="1">
                <a:solidFill>
                  <a:prstClr val="white"/>
                </a:solidFill>
                <a:latin typeface="Times New Roman" pitchFamily="18" charset="0"/>
                <a:cs typeface="Times New Roman" pitchFamily="18" charset="0"/>
              </a:rPr>
              <a:t>Sự</a:t>
            </a:r>
            <a:r>
              <a:rPr lang="en-US" sz="2400" b="1" kern="1200" dirty="0">
                <a:solidFill>
                  <a:prstClr val="white"/>
                </a:solidFill>
                <a:latin typeface="Times New Roman" pitchFamily="18" charset="0"/>
                <a:cs typeface="Times New Roman" pitchFamily="18" charset="0"/>
              </a:rPr>
              <a:t> </a:t>
            </a:r>
            <a:r>
              <a:rPr lang="en-US" sz="2400" b="1" kern="1200" dirty="0" err="1">
                <a:solidFill>
                  <a:prstClr val="white"/>
                </a:solidFill>
                <a:latin typeface="Times New Roman" pitchFamily="18" charset="0"/>
                <a:cs typeface="Times New Roman" pitchFamily="18" charset="0"/>
              </a:rPr>
              <a:t>xói</a:t>
            </a:r>
            <a:r>
              <a:rPr lang="en-US" sz="2400" b="1" kern="1200" dirty="0">
                <a:solidFill>
                  <a:prstClr val="white"/>
                </a:solidFill>
                <a:latin typeface="Times New Roman" pitchFamily="18" charset="0"/>
                <a:cs typeface="Times New Roman" pitchFamily="18" charset="0"/>
              </a:rPr>
              <a:t> </a:t>
            </a:r>
            <a:r>
              <a:rPr lang="en-US" sz="2400" b="1" kern="1200" dirty="0" err="1">
                <a:solidFill>
                  <a:prstClr val="white"/>
                </a:solidFill>
                <a:latin typeface="Times New Roman" pitchFamily="18" charset="0"/>
                <a:cs typeface="Times New Roman" pitchFamily="18" charset="0"/>
              </a:rPr>
              <a:t>mòn</a:t>
            </a:r>
            <a:endParaRPr lang="en-US" sz="2400" b="1" kern="1200" dirty="0">
              <a:solidFill>
                <a:prstClr val="white"/>
              </a:solidFill>
              <a:latin typeface="Times New Roman" pitchFamily="18" charset="0"/>
              <a:cs typeface="Times New Roman" pitchFamily="18" charset="0"/>
            </a:endParaRPr>
          </a:p>
        </p:txBody>
      </p:sp>
      <p:sp>
        <p:nvSpPr>
          <p:cNvPr id="11" name="Rectangle 10"/>
          <p:cNvSpPr/>
          <p:nvPr/>
        </p:nvSpPr>
        <p:spPr>
          <a:xfrm>
            <a:off x="174628" y="3086100"/>
            <a:ext cx="2187575" cy="514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400" b="1" kern="1200" dirty="0" err="1">
                <a:solidFill>
                  <a:prstClr val="white"/>
                </a:solidFill>
                <a:latin typeface="Times New Roman" pitchFamily="18" charset="0"/>
                <a:cs typeface="Times New Roman" pitchFamily="18" charset="0"/>
              </a:rPr>
              <a:t>Măng</a:t>
            </a:r>
            <a:r>
              <a:rPr lang="en-US" sz="2400" b="1" kern="1200" dirty="0">
                <a:solidFill>
                  <a:prstClr val="white"/>
                </a:solidFill>
                <a:latin typeface="Times New Roman" pitchFamily="18" charset="0"/>
                <a:cs typeface="Times New Roman" pitchFamily="18" charset="0"/>
              </a:rPr>
              <a:t> </a:t>
            </a:r>
            <a:r>
              <a:rPr lang="en-US" sz="2400" b="1" kern="1200" dirty="0" err="1">
                <a:solidFill>
                  <a:prstClr val="white"/>
                </a:solidFill>
                <a:latin typeface="Times New Roman" pitchFamily="18" charset="0"/>
                <a:cs typeface="Times New Roman" pitchFamily="18" charset="0"/>
              </a:rPr>
              <a:t>đá</a:t>
            </a:r>
            <a:r>
              <a:rPr lang="en-US" sz="2400" b="1" kern="1200" dirty="0">
                <a:solidFill>
                  <a:prstClr val="white"/>
                </a:solidFill>
                <a:latin typeface="Times New Roman" pitchFamily="18" charset="0"/>
                <a:cs typeface="Times New Roman" pitchFamily="18" charset="0"/>
              </a:rPr>
              <a:t>  </a:t>
            </a:r>
          </a:p>
        </p:txBody>
      </p:sp>
    </p:spTree>
    <p:extLst>
      <p:ext uri="{BB962C8B-B14F-4D97-AF65-F5344CB8AC3E}">
        <p14:creationId xmlns:p14="http://schemas.microsoft.com/office/powerpoint/2010/main" val="645770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wipe(down)">
                                      <p:cBhvr>
                                        <p:cTn id="7" dur="500"/>
                                        <p:tgtEl>
                                          <p:spTgt spid="52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52227"/>
                                        </p:tgtEl>
                                        <p:attrNameLst>
                                          <p:attrName>style.visibility</p:attrName>
                                        </p:attrNameLst>
                                      </p:cBhvr>
                                      <p:to>
                                        <p:strVal val="visible"/>
                                      </p:to>
                                    </p:set>
                                    <p:anim calcmode="lin" valueType="num">
                                      <p:cBhvr additive="base">
                                        <p:cTn id="22" dur="500" fill="hold"/>
                                        <p:tgtEl>
                                          <p:spTgt spid="52227"/>
                                        </p:tgtEl>
                                        <p:attrNameLst>
                                          <p:attrName>ppt_x</p:attrName>
                                        </p:attrNameLst>
                                      </p:cBhvr>
                                      <p:tavLst>
                                        <p:tav tm="0">
                                          <p:val>
                                            <p:strVal val="#ppt_x"/>
                                          </p:val>
                                        </p:tav>
                                        <p:tav tm="100000">
                                          <p:val>
                                            <p:strVal val="#ppt_x"/>
                                          </p:val>
                                        </p:tav>
                                      </p:tavLst>
                                    </p:anim>
                                    <p:anim calcmode="lin" valueType="num">
                                      <p:cBhvr additive="base">
                                        <p:cTn id="23" dur="500" fill="hold"/>
                                        <p:tgtEl>
                                          <p:spTgt spid="52227"/>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500"/>
                                        <p:tgtEl>
                                          <p:spTgt spid="1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52228"/>
                                        </p:tgtEl>
                                        <p:attrNameLst>
                                          <p:attrName>style.visibility</p:attrName>
                                        </p:attrNameLst>
                                      </p:cBhvr>
                                      <p:to>
                                        <p:strVal val="visible"/>
                                      </p:to>
                                    </p:set>
                                    <p:anim calcmode="lin" valueType="num">
                                      <p:cBhvr additive="base">
                                        <p:cTn id="53" dur="500" fill="hold"/>
                                        <p:tgtEl>
                                          <p:spTgt spid="52228"/>
                                        </p:tgtEl>
                                        <p:attrNameLst>
                                          <p:attrName>ppt_x</p:attrName>
                                        </p:attrNameLst>
                                      </p:cBhvr>
                                      <p:tavLst>
                                        <p:tav tm="0">
                                          <p:val>
                                            <p:strVal val="#ppt_x"/>
                                          </p:val>
                                        </p:tav>
                                        <p:tav tm="100000">
                                          <p:val>
                                            <p:strVal val="#ppt_x"/>
                                          </p:val>
                                        </p:tav>
                                      </p:tavLst>
                                    </p:anim>
                                    <p:anim calcmode="lin" valueType="num">
                                      <p:cBhvr additive="base">
                                        <p:cTn id="54" dur="500" fill="hold"/>
                                        <p:tgtEl>
                                          <p:spTgt spid="52228"/>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ipe(down)">
                                      <p:cBhvr>
                                        <p:cTn id="59" dur="500"/>
                                        <p:tgtEl>
                                          <p:spTgt spid="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barn(inVertical)">
                                      <p:cBhvr>
                                        <p:cTn id="64" dur="500"/>
                                        <p:tgtEl>
                                          <p:spTgt spid="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7" name="组合 566"/>
          <p:cNvGrpSpPr/>
          <p:nvPr/>
        </p:nvGrpSpPr>
        <p:grpSpPr>
          <a:xfrm>
            <a:off x="-23820" y="2172845"/>
            <a:ext cx="1518973" cy="2619777"/>
            <a:chOff x="3857625" y="-3175"/>
            <a:chExt cx="4505325" cy="6861175"/>
          </a:xfrm>
        </p:grpSpPr>
        <p:grpSp>
          <p:nvGrpSpPr>
            <p:cNvPr id="344" name="Group 544"/>
            <p:cNvGrpSpPr/>
            <p:nvPr/>
          </p:nvGrpSpPr>
          <p:grpSpPr bwMode="auto">
            <a:xfrm>
              <a:off x="3857625" y="-3175"/>
              <a:ext cx="4505325" cy="6861175"/>
              <a:chOff x="2430" y="-2"/>
              <a:chExt cx="2838" cy="4322"/>
            </a:xfrm>
          </p:grpSpPr>
          <p:sp>
            <p:nvSpPr>
              <p:cNvPr id="367" name="Freeform 344"/>
              <p:cNvSpPr/>
              <p:nvPr/>
            </p:nvSpPr>
            <p:spPr bwMode="auto">
              <a:xfrm>
                <a:off x="2939" y="1023"/>
                <a:ext cx="147" cy="108"/>
              </a:xfrm>
              <a:custGeom>
                <a:avLst/>
                <a:gdLst>
                  <a:gd name="T0" fmla="*/ 5 w 65"/>
                  <a:gd name="T1" fmla="*/ 0 h 48"/>
                  <a:gd name="T2" fmla="*/ 0 w 65"/>
                  <a:gd name="T3" fmla="*/ 8 h 48"/>
                  <a:gd name="T4" fmla="*/ 61 w 65"/>
                  <a:gd name="T5" fmla="*/ 48 h 48"/>
                  <a:gd name="T6" fmla="*/ 65 w 65"/>
                  <a:gd name="T7" fmla="*/ 37 h 48"/>
                  <a:gd name="T8" fmla="*/ 5 w 65"/>
                  <a:gd name="T9" fmla="*/ 0 h 48"/>
                </a:gdLst>
                <a:ahLst/>
                <a:cxnLst>
                  <a:cxn ang="0">
                    <a:pos x="T0" y="T1"/>
                  </a:cxn>
                  <a:cxn ang="0">
                    <a:pos x="T2" y="T3"/>
                  </a:cxn>
                  <a:cxn ang="0">
                    <a:pos x="T4" y="T5"/>
                  </a:cxn>
                  <a:cxn ang="0">
                    <a:pos x="T6" y="T7"/>
                  </a:cxn>
                  <a:cxn ang="0">
                    <a:pos x="T8" y="T9"/>
                  </a:cxn>
                </a:cxnLst>
                <a:rect l="0" t="0" r="r" b="b"/>
                <a:pathLst>
                  <a:path w="65" h="48">
                    <a:moveTo>
                      <a:pt x="5" y="0"/>
                    </a:moveTo>
                    <a:cubicBezTo>
                      <a:pt x="3" y="3"/>
                      <a:pt x="1" y="5"/>
                      <a:pt x="0" y="8"/>
                    </a:cubicBezTo>
                    <a:cubicBezTo>
                      <a:pt x="61" y="48"/>
                      <a:pt x="61" y="48"/>
                      <a:pt x="61" y="48"/>
                    </a:cubicBezTo>
                    <a:cubicBezTo>
                      <a:pt x="63" y="45"/>
                      <a:pt x="64" y="41"/>
                      <a:pt x="65" y="37"/>
                    </a:cubicBezTo>
                    <a:lnTo>
                      <a:pt x="5" y="0"/>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68" name="Freeform 345"/>
              <p:cNvSpPr/>
              <p:nvPr/>
            </p:nvSpPr>
            <p:spPr bwMode="auto">
              <a:xfrm>
                <a:off x="2903" y="1079"/>
                <a:ext cx="158" cy="118"/>
              </a:xfrm>
              <a:custGeom>
                <a:avLst/>
                <a:gdLst>
                  <a:gd name="T0" fmla="*/ 5 w 70"/>
                  <a:gd name="T1" fmla="*/ 0 h 52"/>
                  <a:gd name="T2" fmla="*/ 0 w 70"/>
                  <a:gd name="T3" fmla="*/ 8 h 52"/>
                  <a:gd name="T4" fmla="*/ 67 w 70"/>
                  <a:gd name="T5" fmla="*/ 52 h 52"/>
                  <a:gd name="T6" fmla="*/ 70 w 70"/>
                  <a:gd name="T7" fmla="*/ 43 h 52"/>
                  <a:gd name="T8" fmla="*/ 5 w 70"/>
                  <a:gd name="T9" fmla="*/ 0 h 52"/>
                </a:gdLst>
                <a:ahLst/>
                <a:cxnLst>
                  <a:cxn ang="0">
                    <a:pos x="T0" y="T1"/>
                  </a:cxn>
                  <a:cxn ang="0">
                    <a:pos x="T2" y="T3"/>
                  </a:cxn>
                  <a:cxn ang="0">
                    <a:pos x="T4" y="T5"/>
                  </a:cxn>
                  <a:cxn ang="0">
                    <a:pos x="T6" y="T7"/>
                  </a:cxn>
                  <a:cxn ang="0">
                    <a:pos x="T8" y="T9"/>
                  </a:cxn>
                </a:cxnLst>
                <a:rect l="0" t="0" r="r" b="b"/>
                <a:pathLst>
                  <a:path w="70" h="52">
                    <a:moveTo>
                      <a:pt x="5" y="0"/>
                    </a:moveTo>
                    <a:cubicBezTo>
                      <a:pt x="3" y="3"/>
                      <a:pt x="2" y="5"/>
                      <a:pt x="0" y="8"/>
                    </a:cubicBezTo>
                    <a:cubicBezTo>
                      <a:pt x="67" y="52"/>
                      <a:pt x="67" y="52"/>
                      <a:pt x="67" y="52"/>
                    </a:cubicBezTo>
                    <a:cubicBezTo>
                      <a:pt x="68" y="49"/>
                      <a:pt x="69" y="46"/>
                      <a:pt x="70" y="43"/>
                    </a:cubicBezTo>
                    <a:lnTo>
                      <a:pt x="5" y="0"/>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69" name="Freeform 346"/>
              <p:cNvSpPr/>
              <p:nvPr/>
            </p:nvSpPr>
            <p:spPr bwMode="auto">
              <a:xfrm>
                <a:off x="2894" y="1097"/>
                <a:ext cx="160" cy="115"/>
              </a:xfrm>
              <a:custGeom>
                <a:avLst/>
                <a:gdLst>
                  <a:gd name="T0" fmla="*/ 71 w 71"/>
                  <a:gd name="T1" fmla="*/ 44 h 51"/>
                  <a:gd name="T2" fmla="*/ 4 w 71"/>
                  <a:gd name="T3" fmla="*/ 0 h 51"/>
                  <a:gd name="T4" fmla="*/ 0 w 71"/>
                  <a:gd name="T5" fmla="*/ 6 h 51"/>
                  <a:gd name="T6" fmla="*/ 68 w 71"/>
                  <a:gd name="T7" fmla="*/ 51 h 51"/>
                  <a:gd name="T8" fmla="*/ 71 w 71"/>
                  <a:gd name="T9" fmla="*/ 44 h 51"/>
                </a:gdLst>
                <a:ahLst/>
                <a:cxnLst>
                  <a:cxn ang="0">
                    <a:pos x="T0" y="T1"/>
                  </a:cxn>
                  <a:cxn ang="0">
                    <a:pos x="T2" y="T3"/>
                  </a:cxn>
                  <a:cxn ang="0">
                    <a:pos x="T4" y="T5"/>
                  </a:cxn>
                  <a:cxn ang="0">
                    <a:pos x="T6" y="T7"/>
                  </a:cxn>
                  <a:cxn ang="0">
                    <a:pos x="T8" y="T9"/>
                  </a:cxn>
                </a:cxnLst>
                <a:rect l="0" t="0" r="r" b="b"/>
                <a:pathLst>
                  <a:path w="71" h="51">
                    <a:moveTo>
                      <a:pt x="71" y="44"/>
                    </a:moveTo>
                    <a:cubicBezTo>
                      <a:pt x="4" y="0"/>
                      <a:pt x="4" y="0"/>
                      <a:pt x="4" y="0"/>
                    </a:cubicBezTo>
                    <a:cubicBezTo>
                      <a:pt x="3" y="2"/>
                      <a:pt x="1" y="4"/>
                      <a:pt x="0" y="6"/>
                    </a:cubicBezTo>
                    <a:cubicBezTo>
                      <a:pt x="68" y="51"/>
                      <a:pt x="68" y="51"/>
                      <a:pt x="68" y="51"/>
                    </a:cubicBezTo>
                    <a:cubicBezTo>
                      <a:pt x="69" y="49"/>
                      <a:pt x="70" y="46"/>
                      <a:pt x="71" y="44"/>
                    </a:cubicBez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70" name="Freeform 347"/>
              <p:cNvSpPr/>
              <p:nvPr/>
            </p:nvSpPr>
            <p:spPr bwMode="auto">
              <a:xfrm>
                <a:off x="2888" y="1111"/>
                <a:ext cx="160" cy="126"/>
              </a:xfrm>
              <a:custGeom>
                <a:avLst/>
                <a:gdLst>
                  <a:gd name="T0" fmla="*/ 67 w 71"/>
                  <a:gd name="T1" fmla="*/ 56 h 56"/>
                  <a:gd name="T2" fmla="*/ 71 w 71"/>
                  <a:gd name="T3" fmla="*/ 45 h 56"/>
                  <a:gd name="T4" fmla="*/ 3 w 71"/>
                  <a:gd name="T5" fmla="*/ 0 h 56"/>
                  <a:gd name="T6" fmla="*/ 0 w 71"/>
                  <a:gd name="T7" fmla="*/ 4 h 56"/>
                  <a:gd name="T8" fmla="*/ 1 w 71"/>
                  <a:gd name="T9" fmla="*/ 11 h 56"/>
                  <a:gd name="T10" fmla="*/ 67 w 71"/>
                  <a:gd name="T11" fmla="*/ 56 h 56"/>
                </a:gdLst>
                <a:ahLst/>
                <a:cxnLst>
                  <a:cxn ang="0">
                    <a:pos x="T0" y="T1"/>
                  </a:cxn>
                  <a:cxn ang="0">
                    <a:pos x="T2" y="T3"/>
                  </a:cxn>
                  <a:cxn ang="0">
                    <a:pos x="T4" y="T5"/>
                  </a:cxn>
                  <a:cxn ang="0">
                    <a:pos x="T6" y="T7"/>
                  </a:cxn>
                  <a:cxn ang="0">
                    <a:pos x="T8" y="T9"/>
                  </a:cxn>
                  <a:cxn ang="0">
                    <a:pos x="T10" y="T11"/>
                  </a:cxn>
                </a:cxnLst>
                <a:rect l="0" t="0" r="r" b="b"/>
                <a:pathLst>
                  <a:path w="71" h="56">
                    <a:moveTo>
                      <a:pt x="67" y="56"/>
                    </a:moveTo>
                    <a:cubicBezTo>
                      <a:pt x="68" y="52"/>
                      <a:pt x="69" y="49"/>
                      <a:pt x="71" y="45"/>
                    </a:cubicBezTo>
                    <a:cubicBezTo>
                      <a:pt x="3" y="0"/>
                      <a:pt x="3" y="0"/>
                      <a:pt x="3" y="0"/>
                    </a:cubicBezTo>
                    <a:cubicBezTo>
                      <a:pt x="2" y="1"/>
                      <a:pt x="1" y="2"/>
                      <a:pt x="0" y="4"/>
                    </a:cubicBezTo>
                    <a:cubicBezTo>
                      <a:pt x="1" y="11"/>
                      <a:pt x="1" y="11"/>
                      <a:pt x="1" y="11"/>
                    </a:cubicBezTo>
                    <a:lnTo>
                      <a:pt x="67" y="56"/>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71" name="Freeform 348"/>
              <p:cNvSpPr/>
              <p:nvPr/>
            </p:nvSpPr>
            <p:spPr bwMode="auto">
              <a:xfrm>
                <a:off x="2890" y="1136"/>
                <a:ext cx="149" cy="121"/>
              </a:xfrm>
              <a:custGeom>
                <a:avLst/>
                <a:gdLst>
                  <a:gd name="T0" fmla="*/ 62 w 66"/>
                  <a:gd name="T1" fmla="*/ 54 h 54"/>
                  <a:gd name="T2" fmla="*/ 66 w 66"/>
                  <a:gd name="T3" fmla="*/ 45 h 54"/>
                  <a:gd name="T4" fmla="*/ 0 w 66"/>
                  <a:gd name="T5" fmla="*/ 0 h 54"/>
                  <a:gd name="T6" fmla="*/ 3 w 66"/>
                  <a:gd name="T7" fmla="*/ 16 h 54"/>
                  <a:gd name="T8" fmla="*/ 62 w 66"/>
                  <a:gd name="T9" fmla="*/ 54 h 54"/>
                </a:gdLst>
                <a:ahLst/>
                <a:cxnLst>
                  <a:cxn ang="0">
                    <a:pos x="T0" y="T1"/>
                  </a:cxn>
                  <a:cxn ang="0">
                    <a:pos x="T2" y="T3"/>
                  </a:cxn>
                  <a:cxn ang="0">
                    <a:pos x="T4" y="T5"/>
                  </a:cxn>
                  <a:cxn ang="0">
                    <a:pos x="T6" y="T7"/>
                  </a:cxn>
                  <a:cxn ang="0">
                    <a:pos x="T8" y="T9"/>
                  </a:cxn>
                </a:cxnLst>
                <a:rect l="0" t="0" r="r" b="b"/>
                <a:pathLst>
                  <a:path w="66" h="54">
                    <a:moveTo>
                      <a:pt x="62" y="54"/>
                    </a:moveTo>
                    <a:cubicBezTo>
                      <a:pt x="63" y="51"/>
                      <a:pt x="64" y="48"/>
                      <a:pt x="66" y="45"/>
                    </a:cubicBezTo>
                    <a:cubicBezTo>
                      <a:pt x="0" y="0"/>
                      <a:pt x="0" y="0"/>
                      <a:pt x="0" y="0"/>
                    </a:cubicBezTo>
                    <a:cubicBezTo>
                      <a:pt x="3" y="16"/>
                      <a:pt x="3" y="16"/>
                      <a:pt x="3" y="16"/>
                    </a:cubicBezTo>
                    <a:lnTo>
                      <a:pt x="62" y="5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72" name="Freeform 349"/>
              <p:cNvSpPr/>
              <p:nvPr/>
            </p:nvSpPr>
            <p:spPr bwMode="auto">
              <a:xfrm>
                <a:off x="2897" y="1172"/>
                <a:ext cx="133" cy="110"/>
              </a:xfrm>
              <a:custGeom>
                <a:avLst/>
                <a:gdLst>
                  <a:gd name="T0" fmla="*/ 54 w 59"/>
                  <a:gd name="T1" fmla="*/ 49 h 49"/>
                  <a:gd name="T2" fmla="*/ 59 w 59"/>
                  <a:gd name="T3" fmla="*/ 38 h 49"/>
                  <a:gd name="T4" fmla="*/ 0 w 59"/>
                  <a:gd name="T5" fmla="*/ 0 h 49"/>
                  <a:gd name="T6" fmla="*/ 3 w 59"/>
                  <a:gd name="T7" fmla="*/ 15 h 49"/>
                  <a:gd name="T8" fmla="*/ 54 w 59"/>
                  <a:gd name="T9" fmla="*/ 49 h 49"/>
                </a:gdLst>
                <a:ahLst/>
                <a:cxnLst>
                  <a:cxn ang="0">
                    <a:pos x="T0" y="T1"/>
                  </a:cxn>
                  <a:cxn ang="0">
                    <a:pos x="T2" y="T3"/>
                  </a:cxn>
                  <a:cxn ang="0">
                    <a:pos x="T4" y="T5"/>
                  </a:cxn>
                  <a:cxn ang="0">
                    <a:pos x="T6" y="T7"/>
                  </a:cxn>
                  <a:cxn ang="0">
                    <a:pos x="T8" y="T9"/>
                  </a:cxn>
                </a:cxnLst>
                <a:rect l="0" t="0" r="r" b="b"/>
                <a:pathLst>
                  <a:path w="59" h="49">
                    <a:moveTo>
                      <a:pt x="54" y="49"/>
                    </a:moveTo>
                    <a:cubicBezTo>
                      <a:pt x="56" y="46"/>
                      <a:pt x="57" y="42"/>
                      <a:pt x="59" y="38"/>
                    </a:cubicBezTo>
                    <a:cubicBezTo>
                      <a:pt x="0" y="0"/>
                      <a:pt x="0" y="0"/>
                      <a:pt x="0" y="0"/>
                    </a:cubicBezTo>
                    <a:cubicBezTo>
                      <a:pt x="3" y="15"/>
                      <a:pt x="3" y="15"/>
                      <a:pt x="3" y="15"/>
                    </a:cubicBezTo>
                    <a:lnTo>
                      <a:pt x="54" y="49"/>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73" name="Freeform 350"/>
              <p:cNvSpPr/>
              <p:nvPr/>
            </p:nvSpPr>
            <p:spPr bwMode="auto">
              <a:xfrm>
                <a:off x="2903" y="1206"/>
                <a:ext cx="115" cy="99"/>
              </a:xfrm>
              <a:custGeom>
                <a:avLst/>
                <a:gdLst>
                  <a:gd name="T0" fmla="*/ 47 w 51"/>
                  <a:gd name="T1" fmla="*/ 44 h 44"/>
                  <a:gd name="T2" fmla="*/ 51 w 51"/>
                  <a:gd name="T3" fmla="*/ 34 h 44"/>
                  <a:gd name="T4" fmla="*/ 0 w 51"/>
                  <a:gd name="T5" fmla="*/ 0 h 44"/>
                  <a:gd name="T6" fmla="*/ 2 w 51"/>
                  <a:gd name="T7" fmla="*/ 15 h 44"/>
                  <a:gd name="T8" fmla="*/ 47 w 51"/>
                  <a:gd name="T9" fmla="*/ 44 h 44"/>
                </a:gdLst>
                <a:ahLst/>
                <a:cxnLst>
                  <a:cxn ang="0">
                    <a:pos x="T0" y="T1"/>
                  </a:cxn>
                  <a:cxn ang="0">
                    <a:pos x="T2" y="T3"/>
                  </a:cxn>
                  <a:cxn ang="0">
                    <a:pos x="T4" y="T5"/>
                  </a:cxn>
                  <a:cxn ang="0">
                    <a:pos x="T6" y="T7"/>
                  </a:cxn>
                  <a:cxn ang="0">
                    <a:pos x="T8" y="T9"/>
                  </a:cxn>
                </a:cxnLst>
                <a:rect l="0" t="0" r="r" b="b"/>
                <a:pathLst>
                  <a:path w="51" h="44">
                    <a:moveTo>
                      <a:pt x="47" y="44"/>
                    </a:moveTo>
                    <a:cubicBezTo>
                      <a:pt x="49" y="40"/>
                      <a:pt x="50" y="37"/>
                      <a:pt x="51" y="34"/>
                    </a:cubicBezTo>
                    <a:cubicBezTo>
                      <a:pt x="0" y="0"/>
                      <a:pt x="0" y="0"/>
                      <a:pt x="0" y="0"/>
                    </a:cubicBezTo>
                    <a:cubicBezTo>
                      <a:pt x="2" y="15"/>
                      <a:pt x="2" y="15"/>
                      <a:pt x="2" y="15"/>
                    </a:cubicBezTo>
                    <a:lnTo>
                      <a:pt x="47" y="4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74" name="Freeform 351"/>
              <p:cNvSpPr/>
              <p:nvPr/>
            </p:nvSpPr>
            <p:spPr bwMode="auto">
              <a:xfrm>
                <a:off x="2908" y="1239"/>
                <a:ext cx="101" cy="91"/>
              </a:xfrm>
              <a:custGeom>
                <a:avLst/>
                <a:gdLst>
                  <a:gd name="T0" fmla="*/ 41 w 45"/>
                  <a:gd name="T1" fmla="*/ 40 h 40"/>
                  <a:gd name="T2" fmla="*/ 45 w 45"/>
                  <a:gd name="T3" fmla="*/ 29 h 40"/>
                  <a:gd name="T4" fmla="*/ 0 w 45"/>
                  <a:gd name="T5" fmla="*/ 0 h 40"/>
                  <a:gd name="T6" fmla="*/ 3 w 45"/>
                  <a:gd name="T7" fmla="*/ 16 h 40"/>
                  <a:gd name="T8" fmla="*/ 41 w 45"/>
                  <a:gd name="T9" fmla="*/ 40 h 40"/>
                </a:gdLst>
                <a:ahLst/>
                <a:cxnLst>
                  <a:cxn ang="0">
                    <a:pos x="T0" y="T1"/>
                  </a:cxn>
                  <a:cxn ang="0">
                    <a:pos x="T2" y="T3"/>
                  </a:cxn>
                  <a:cxn ang="0">
                    <a:pos x="T4" y="T5"/>
                  </a:cxn>
                  <a:cxn ang="0">
                    <a:pos x="T6" y="T7"/>
                  </a:cxn>
                  <a:cxn ang="0">
                    <a:pos x="T8" y="T9"/>
                  </a:cxn>
                </a:cxnLst>
                <a:rect l="0" t="0" r="r" b="b"/>
                <a:pathLst>
                  <a:path w="45" h="40">
                    <a:moveTo>
                      <a:pt x="41" y="40"/>
                    </a:moveTo>
                    <a:cubicBezTo>
                      <a:pt x="42" y="36"/>
                      <a:pt x="44" y="32"/>
                      <a:pt x="45" y="29"/>
                    </a:cubicBezTo>
                    <a:cubicBezTo>
                      <a:pt x="0" y="0"/>
                      <a:pt x="0" y="0"/>
                      <a:pt x="0" y="0"/>
                    </a:cubicBezTo>
                    <a:cubicBezTo>
                      <a:pt x="3" y="16"/>
                      <a:pt x="3" y="16"/>
                      <a:pt x="3" y="16"/>
                    </a:cubicBezTo>
                    <a:lnTo>
                      <a:pt x="41" y="40"/>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75" name="Freeform 352"/>
              <p:cNvSpPr/>
              <p:nvPr/>
            </p:nvSpPr>
            <p:spPr bwMode="auto">
              <a:xfrm>
                <a:off x="2915" y="1276"/>
                <a:ext cx="85" cy="76"/>
              </a:xfrm>
              <a:custGeom>
                <a:avLst/>
                <a:gdLst>
                  <a:gd name="T0" fmla="*/ 34 w 38"/>
                  <a:gd name="T1" fmla="*/ 34 h 34"/>
                  <a:gd name="T2" fmla="*/ 38 w 38"/>
                  <a:gd name="T3" fmla="*/ 24 h 34"/>
                  <a:gd name="T4" fmla="*/ 0 w 38"/>
                  <a:gd name="T5" fmla="*/ 0 h 34"/>
                  <a:gd name="T6" fmla="*/ 3 w 38"/>
                  <a:gd name="T7" fmla="*/ 15 h 34"/>
                  <a:gd name="T8" fmla="*/ 34 w 38"/>
                  <a:gd name="T9" fmla="*/ 34 h 34"/>
                </a:gdLst>
                <a:ahLst/>
                <a:cxnLst>
                  <a:cxn ang="0">
                    <a:pos x="T0" y="T1"/>
                  </a:cxn>
                  <a:cxn ang="0">
                    <a:pos x="T2" y="T3"/>
                  </a:cxn>
                  <a:cxn ang="0">
                    <a:pos x="T4" y="T5"/>
                  </a:cxn>
                  <a:cxn ang="0">
                    <a:pos x="T6" y="T7"/>
                  </a:cxn>
                  <a:cxn ang="0">
                    <a:pos x="T8" y="T9"/>
                  </a:cxn>
                </a:cxnLst>
                <a:rect l="0" t="0" r="r" b="b"/>
                <a:pathLst>
                  <a:path w="38" h="34">
                    <a:moveTo>
                      <a:pt x="34" y="34"/>
                    </a:moveTo>
                    <a:cubicBezTo>
                      <a:pt x="35" y="30"/>
                      <a:pt x="37" y="27"/>
                      <a:pt x="38" y="24"/>
                    </a:cubicBezTo>
                    <a:cubicBezTo>
                      <a:pt x="0" y="0"/>
                      <a:pt x="0" y="0"/>
                      <a:pt x="0" y="0"/>
                    </a:cubicBezTo>
                    <a:cubicBezTo>
                      <a:pt x="3" y="15"/>
                      <a:pt x="3" y="15"/>
                      <a:pt x="3" y="15"/>
                    </a:cubicBezTo>
                    <a:lnTo>
                      <a:pt x="34" y="3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76" name="Freeform 353"/>
              <p:cNvSpPr/>
              <p:nvPr/>
            </p:nvSpPr>
            <p:spPr bwMode="auto">
              <a:xfrm>
                <a:off x="2921" y="1309"/>
                <a:ext cx="70" cy="66"/>
              </a:xfrm>
              <a:custGeom>
                <a:avLst/>
                <a:gdLst>
                  <a:gd name="T0" fmla="*/ 27 w 31"/>
                  <a:gd name="T1" fmla="*/ 29 h 29"/>
                  <a:gd name="T2" fmla="*/ 31 w 31"/>
                  <a:gd name="T3" fmla="*/ 19 h 29"/>
                  <a:gd name="T4" fmla="*/ 0 w 31"/>
                  <a:gd name="T5" fmla="*/ 0 h 29"/>
                  <a:gd name="T6" fmla="*/ 3 w 31"/>
                  <a:gd name="T7" fmla="*/ 14 h 29"/>
                  <a:gd name="T8" fmla="*/ 27 w 31"/>
                  <a:gd name="T9" fmla="*/ 29 h 29"/>
                </a:gdLst>
                <a:ahLst/>
                <a:cxnLst>
                  <a:cxn ang="0">
                    <a:pos x="T0" y="T1"/>
                  </a:cxn>
                  <a:cxn ang="0">
                    <a:pos x="T2" y="T3"/>
                  </a:cxn>
                  <a:cxn ang="0">
                    <a:pos x="T4" y="T5"/>
                  </a:cxn>
                  <a:cxn ang="0">
                    <a:pos x="T6" y="T7"/>
                  </a:cxn>
                  <a:cxn ang="0">
                    <a:pos x="T8" y="T9"/>
                  </a:cxn>
                </a:cxnLst>
                <a:rect l="0" t="0" r="r" b="b"/>
                <a:pathLst>
                  <a:path w="31" h="29">
                    <a:moveTo>
                      <a:pt x="27" y="29"/>
                    </a:moveTo>
                    <a:cubicBezTo>
                      <a:pt x="28" y="26"/>
                      <a:pt x="30" y="22"/>
                      <a:pt x="31" y="19"/>
                    </a:cubicBezTo>
                    <a:cubicBezTo>
                      <a:pt x="0" y="0"/>
                      <a:pt x="0" y="0"/>
                      <a:pt x="0" y="0"/>
                    </a:cubicBezTo>
                    <a:cubicBezTo>
                      <a:pt x="3" y="14"/>
                      <a:pt x="3" y="14"/>
                      <a:pt x="3" y="14"/>
                    </a:cubicBezTo>
                    <a:lnTo>
                      <a:pt x="27" y="29"/>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77" name="Freeform 354"/>
              <p:cNvSpPr/>
              <p:nvPr/>
            </p:nvSpPr>
            <p:spPr bwMode="auto">
              <a:xfrm>
                <a:off x="2928" y="1341"/>
                <a:ext cx="54" cy="54"/>
              </a:xfrm>
              <a:custGeom>
                <a:avLst/>
                <a:gdLst>
                  <a:gd name="T0" fmla="*/ 21 w 24"/>
                  <a:gd name="T1" fmla="*/ 24 h 24"/>
                  <a:gd name="T2" fmla="*/ 24 w 24"/>
                  <a:gd name="T3" fmla="*/ 15 h 24"/>
                  <a:gd name="T4" fmla="*/ 0 w 24"/>
                  <a:gd name="T5" fmla="*/ 0 h 24"/>
                  <a:gd name="T6" fmla="*/ 2 w 24"/>
                  <a:gd name="T7" fmla="*/ 13 h 24"/>
                  <a:gd name="T8" fmla="*/ 21 w 24"/>
                  <a:gd name="T9" fmla="*/ 24 h 24"/>
                </a:gdLst>
                <a:ahLst/>
                <a:cxnLst>
                  <a:cxn ang="0">
                    <a:pos x="T0" y="T1"/>
                  </a:cxn>
                  <a:cxn ang="0">
                    <a:pos x="T2" y="T3"/>
                  </a:cxn>
                  <a:cxn ang="0">
                    <a:pos x="T4" y="T5"/>
                  </a:cxn>
                  <a:cxn ang="0">
                    <a:pos x="T6" y="T7"/>
                  </a:cxn>
                  <a:cxn ang="0">
                    <a:pos x="T8" y="T9"/>
                  </a:cxn>
                </a:cxnLst>
                <a:rect l="0" t="0" r="r" b="b"/>
                <a:pathLst>
                  <a:path w="24" h="24">
                    <a:moveTo>
                      <a:pt x="21" y="24"/>
                    </a:moveTo>
                    <a:cubicBezTo>
                      <a:pt x="22" y="21"/>
                      <a:pt x="23" y="18"/>
                      <a:pt x="24" y="15"/>
                    </a:cubicBezTo>
                    <a:cubicBezTo>
                      <a:pt x="0" y="0"/>
                      <a:pt x="0" y="0"/>
                      <a:pt x="0" y="0"/>
                    </a:cubicBezTo>
                    <a:cubicBezTo>
                      <a:pt x="2" y="13"/>
                      <a:pt x="2" y="13"/>
                      <a:pt x="2" y="13"/>
                    </a:cubicBezTo>
                    <a:lnTo>
                      <a:pt x="21" y="2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78" name="Freeform 355"/>
              <p:cNvSpPr/>
              <p:nvPr/>
            </p:nvSpPr>
            <p:spPr bwMode="auto">
              <a:xfrm>
                <a:off x="2933" y="1370"/>
                <a:ext cx="43" cy="45"/>
              </a:xfrm>
              <a:custGeom>
                <a:avLst/>
                <a:gdLst>
                  <a:gd name="T0" fmla="*/ 19 w 19"/>
                  <a:gd name="T1" fmla="*/ 11 h 20"/>
                  <a:gd name="T2" fmla="*/ 0 w 19"/>
                  <a:gd name="T3" fmla="*/ 0 h 20"/>
                  <a:gd name="T4" fmla="*/ 2 w 19"/>
                  <a:gd name="T5" fmla="*/ 14 h 20"/>
                  <a:gd name="T6" fmla="*/ 16 w 19"/>
                  <a:gd name="T7" fmla="*/ 20 h 20"/>
                  <a:gd name="T8" fmla="*/ 19 w 19"/>
                  <a:gd name="T9" fmla="*/ 11 h 20"/>
                </a:gdLst>
                <a:ahLst/>
                <a:cxnLst>
                  <a:cxn ang="0">
                    <a:pos x="T0" y="T1"/>
                  </a:cxn>
                  <a:cxn ang="0">
                    <a:pos x="T2" y="T3"/>
                  </a:cxn>
                  <a:cxn ang="0">
                    <a:pos x="T4" y="T5"/>
                  </a:cxn>
                  <a:cxn ang="0">
                    <a:pos x="T6" y="T7"/>
                  </a:cxn>
                  <a:cxn ang="0">
                    <a:pos x="T8" y="T9"/>
                  </a:cxn>
                </a:cxnLst>
                <a:rect l="0" t="0" r="r" b="b"/>
                <a:pathLst>
                  <a:path w="19" h="20">
                    <a:moveTo>
                      <a:pt x="19" y="11"/>
                    </a:moveTo>
                    <a:cubicBezTo>
                      <a:pt x="0" y="0"/>
                      <a:pt x="0" y="0"/>
                      <a:pt x="0" y="0"/>
                    </a:cubicBezTo>
                    <a:cubicBezTo>
                      <a:pt x="2" y="14"/>
                      <a:pt x="2" y="14"/>
                      <a:pt x="2" y="14"/>
                    </a:cubicBezTo>
                    <a:cubicBezTo>
                      <a:pt x="16" y="20"/>
                      <a:pt x="16" y="20"/>
                      <a:pt x="16" y="20"/>
                    </a:cubicBezTo>
                    <a:cubicBezTo>
                      <a:pt x="17" y="17"/>
                      <a:pt x="18" y="14"/>
                      <a:pt x="19" y="11"/>
                    </a:cubicBez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79" name="Freeform 356"/>
              <p:cNvSpPr/>
              <p:nvPr/>
            </p:nvSpPr>
            <p:spPr bwMode="auto">
              <a:xfrm>
                <a:off x="2937" y="1402"/>
                <a:ext cx="32" cy="70"/>
              </a:xfrm>
              <a:custGeom>
                <a:avLst/>
                <a:gdLst>
                  <a:gd name="T0" fmla="*/ 14 w 14"/>
                  <a:gd name="T1" fmla="*/ 6 h 31"/>
                  <a:gd name="T2" fmla="*/ 0 w 14"/>
                  <a:gd name="T3" fmla="*/ 0 h 31"/>
                  <a:gd name="T4" fmla="*/ 6 w 14"/>
                  <a:gd name="T5" fmla="*/ 31 h 31"/>
                  <a:gd name="T6" fmla="*/ 14 w 14"/>
                  <a:gd name="T7" fmla="*/ 6 h 31"/>
                </a:gdLst>
                <a:ahLst/>
                <a:cxnLst>
                  <a:cxn ang="0">
                    <a:pos x="T0" y="T1"/>
                  </a:cxn>
                  <a:cxn ang="0">
                    <a:pos x="T2" y="T3"/>
                  </a:cxn>
                  <a:cxn ang="0">
                    <a:pos x="T4" y="T5"/>
                  </a:cxn>
                  <a:cxn ang="0">
                    <a:pos x="T6" y="T7"/>
                  </a:cxn>
                </a:cxnLst>
                <a:rect l="0" t="0" r="r" b="b"/>
                <a:pathLst>
                  <a:path w="14" h="31">
                    <a:moveTo>
                      <a:pt x="14" y="6"/>
                    </a:moveTo>
                    <a:cubicBezTo>
                      <a:pt x="0" y="0"/>
                      <a:pt x="0" y="0"/>
                      <a:pt x="0" y="0"/>
                    </a:cubicBezTo>
                    <a:cubicBezTo>
                      <a:pt x="6" y="31"/>
                      <a:pt x="6" y="31"/>
                      <a:pt x="6" y="31"/>
                    </a:cubicBezTo>
                    <a:cubicBezTo>
                      <a:pt x="8" y="23"/>
                      <a:pt x="11" y="14"/>
                      <a:pt x="14" y="6"/>
                    </a:cubicBez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80" name="Freeform 357"/>
              <p:cNvSpPr/>
              <p:nvPr/>
            </p:nvSpPr>
            <p:spPr bwMode="auto">
              <a:xfrm>
                <a:off x="2915" y="1057"/>
                <a:ext cx="155" cy="119"/>
              </a:xfrm>
              <a:custGeom>
                <a:avLst/>
                <a:gdLst>
                  <a:gd name="T0" fmla="*/ 6 w 69"/>
                  <a:gd name="T1" fmla="*/ 0 h 53"/>
                  <a:gd name="T2" fmla="*/ 0 w 69"/>
                  <a:gd name="T3" fmla="*/ 10 h 53"/>
                  <a:gd name="T4" fmla="*/ 65 w 69"/>
                  <a:gd name="T5" fmla="*/ 53 h 53"/>
                  <a:gd name="T6" fmla="*/ 69 w 69"/>
                  <a:gd name="T7" fmla="*/ 42 h 53"/>
                  <a:gd name="T8" fmla="*/ 6 w 69"/>
                  <a:gd name="T9" fmla="*/ 0 h 53"/>
                </a:gdLst>
                <a:ahLst/>
                <a:cxnLst>
                  <a:cxn ang="0">
                    <a:pos x="T0" y="T1"/>
                  </a:cxn>
                  <a:cxn ang="0">
                    <a:pos x="T2" y="T3"/>
                  </a:cxn>
                  <a:cxn ang="0">
                    <a:pos x="T4" y="T5"/>
                  </a:cxn>
                  <a:cxn ang="0">
                    <a:pos x="T6" y="T7"/>
                  </a:cxn>
                  <a:cxn ang="0">
                    <a:pos x="T8" y="T9"/>
                  </a:cxn>
                </a:cxnLst>
                <a:rect l="0" t="0" r="r" b="b"/>
                <a:pathLst>
                  <a:path w="69" h="53">
                    <a:moveTo>
                      <a:pt x="6" y="0"/>
                    </a:moveTo>
                    <a:cubicBezTo>
                      <a:pt x="4" y="4"/>
                      <a:pt x="2" y="7"/>
                      <a:pt x="0" y="10"/>
                    </a:cubicBezTo>
                    <a:cubicBezTo>
                      <a:pt x="65" y="53"/>
                      <a:pt x="65" y="53"/>
                      <a:pt x="65" y="53"/>
                    </a:cubicBezTo>
                    <a:cubicBezTo>
                      <a:pt x="67" y="49"/>
                      <a:pt x="68" y="46"/>
                      <a:pt x="69" y="42"/>
                    </a:cubicBezTo>
                    <a:lnTo>
                      <a:pt x="6" y="0"/>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81" name="Freeform 358"/>
              <p:cNvSpPr/>
              <p:nvPr/>
            </p:nvSpPr>
            <p:spPr bwMode="auto">
              <a:xfrm>
                <a:off x="2928" y="1041"/>
                <a:ext cx="149" cy="111"/>
              </a:xfrm>
              <a:custGeom>
                <a:avLst/>
                <a:gdLst>
                  <a:gd name="T0" fmla="*/ 5 w 66"/>
                  <a:gd name="T1" fmla="*/ 0 h 49"/>
                  <a:gd name="T2" fmla="*/ 0 w 66"/>
                  <a:gd name="T3" fmla="*/ 7 h 49"/>
                  <a:gd name="T4" fmla="*/ 63 w 66"/>
                  <a:gd name="T5" fmla="*/ 49 h 49"/>
                  <a:gd name="T6" fmla="*/ 66 w 66"/>
                  <a:gd name="T7" fmla="*/ 40 h 49"/>
                  <a:gd name="T8" fmla="*/ 5 w 66"/>
                  <a:gd name="T9" fmla="*/ 0 h 49"/>
                </a:gdLst>
                <a:ahLst/>
                <a:cxnLst>
                  <a:cxn ang="0">
                    <a:pos x="T0" y="T1"/>
                  </a:cxn>
                  <a:cxn ang="0">
                    <a:pos x="T2" y="T3"/>
                  </a:cxn>
                  <a:cxn ang="0">
                    <a:pos x="T4" y="T5"/>
                  </a:cxn>
                  <a:cxn ang="0">
                    <a:pos x="T6" y="T7"/>
                  </a:cxn>
                  <a:cxn ang="0">
                    <a:pos x="T8" y="T9"/>
                  </a:cxn>
                </a:cxnLst>
                <a:rect l="0" t="0" r="r" b="b"/>
                <a:pathLst>
                  <a:path w="66" h="49">
                    <a:moveTo>
                      <a:pt x="5" y="0"/>
                    </a:moveTo>
                    <a:cubicBezTo>
                      <a:pt x="3" y="2"/>
                      <a:pt x="2" y="5"/>
                      <a:pt x="0" y="7"/>
                    </a:cubicBezTo>
                    <a:cubicBezTo>
                      <a:pt x="63" y="49"/>
                      <a:pt x="63" y="49"/>
                      <a:pt x="63" y="49"/>
                    </a:cubicBezTo>
                    <a:cubicBezTo>
                      <a:pt x="64" y="46"/>
                      <a:pt x="65" y="43"/>
                      <a:pt x="66" y="40"/>
                    </a:cubicBezTo>
                    <a:lnTo>
                      <a:pt x="5" y="0"/>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82" name="Freeform 359"/>
              <p:cNvSpPr/>
              <p:nvPr/>
            </p:nvSpPr>
            <p:spPr bwMode="auto">
              <a:xfrm>
                <a:off x="2951" y="931"/>
                <a:ext cx="180" cy="176"/>
              </a:xfrm>
              <a:custGeom>
                <a:avLst/>
                <a:gdLst>
                  <a:gd name="T0" fmla="*/ 0 w 80"/>
                  <a:gd name="T1" fmla="*/ 41 h 78"/>
                  <a:gd name="T2" fmla="*/ 60 w 80"/>
                  <a:gd name="T3" fmla="*/ 78 h 78"/>
                  <a:gd name="T4" fmla="*/ 61 w 80"/>
                  <a:gd name="T5" fmla="*/ 76 h 78"/>
                  <a:gd name="T6" fmla="*/ 80 w 80"/>
                  <a:gd name="T7" fmla="*/ 15 h 78"/>
                  <a:gd name="T8" fmla="*/ 21 w 80"/>
                  <a:gd name="T9" fmla="*/ 0 h 78"/>
                  <a:gd name="T10" fmla="*/ 0 w 80"/>
                  <a:gd name="T11" fmla="*/ 41 h 78"/>
                </a:gdLst>
                <a:ahLst/>
                <a:cxnLst>
                  <a:cxn ang="0">
                    <a:pos x="T0" y="T1"/>
                  </a:cxn>
                  <a:cxn ang="0">
                    <a:pos x="T2" y="T3"/>
                  </a:cxn>
                  <a:cxn ang="0">
                    <a:pos x="T4" y="T5"/>
                  </a:cxn>
                  <a:cxn ang="0">
                    <a:pos x="T6" y="T7"/>
                  </a:cxn>
                  <a:cxn ang="0">
                    <a:pos x="T8" y="T9"/>
                  </a:cxn>
                  <a:cxn ang="0">
                    <a:pos x="T10" y="T11"/>
                  </a:cxn>
                </a:cxnLst>
                <a:rect l="0" t="0" r="r" b="b"/>
                <a:pathLst>
                  <a:path w="80" h="78">
                    <a:moveTo>
                      <a:pt x="0" y="41"/>
                    </a:moveTo>
                    <a:cubicBezTo>
                      <a:pt x="60" y="78"/>
                      <a:pt x="60" y="78"/>
                      <a:pt x="60" y="78"/>
                    </a:cubicBezTo>
                    <a:cubicBezTo>
                      <a:pt x="60" y="77"/>
                      <a:pt x="61" y="77"/>
                      <a:pt x="61" y="76"/>
                    </a:cubicBezTo>
                    <a:cubicBezTo>
                      <a:pt x="68" y="55"/>
                      <a:pt x="74" y="35"/>
                      <a:pt x="80" y="15"/>
                    </a:cubicBezTo>
                    <a:cubicBezTo>
                      <a:pt x="21" y="0"/>
                      <a:pt x="21" y="0"/>
                      <a:pt x="21" y="0"/>
                    </a:cubicBezTo>
                    <a:cubicBezTo>
                      <a:pt x="14" y="14"/>
                      <a:pt x="7" y="28"/>
                      <a:pt x="0" y="41"/>
                    </a:cubicBezTo>
                    <a:close/>
                  </a:path>
                </a:pathLst>
              </a:custGeom>
              <a:solidFill>
                <a:srgbClr val="6F3D2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83" name="Freeform 360"/>
              <p:cNvSpPr/>
              <p:nvPr/>
            </p:nvSpPr>
            <p:spPr bwMode="auto">
              <a:xfrm>
                <a:off x="2998" y="672"/>
                <a:ext cx="201" cy="293"/>
              </a:xfrm>
              <a:custGeom>
                <a:avLst/>
                <a:gdLst>
                  <a:gd name="T0" fmla="*/ 0 w 89"/>
                  <a:gd name="T1" fmla="*/ 115 h 130"/>
                  <a:gd name="T2" fmla="*/ 59 w 89"/>
                  <a:gd name="T3" fmla="*/ 130 h 130"/>
                  <a:gd name="T4" fmla="*/ 89 w 89"/>
                  <a:gd name="T5" fmla="*/ 25 h 130"/>
                  <a:gd name="T6" fmla="*/ 50 w 89"/>
                  <a:gd name="T7" fmla="*/ 0 h 130"/>
                  <a:gd name="T8" fmla="*/ 0 w 89"/>
                  <a:gd name="T9" fmla="*/ 115 h 130"/>
                </a:gdLst>
                <a:ahLst/>
                <a:cxnLst>
                  <a:cxn ang="0">
                    <a:pos x="T0" y="T1"/>
                  </a:cxn>
                  <a:cxn ang="0">
                    <a:pos x="T2" y="T3"/>
                  </a:cxn>
                  <a:cxn ang="0">
                    <a:pos x="T4" y="T5"/>
                  </a:cxn>
                  <a:cxn ang="0">
                    <a:pos x="T6" y="T7"/>
                  </a:cxn>
                  <a:cxn ang="0">
                    <a:pos x="T8" y="T9"/>
                  </a:cxn>
                </a:cxnLst>
                <a:rect l="0" t="0" r="r" b="b"/>
                <a:pathLst>
                  <a:path w="89" h="130">
                    <a:moveTo>
                      <a:pt x="0" y="115"/>
                    </a:moveTo>
                    <a:cubicBezTo>
                      <a:pt x="59" y="130"/>
                      <a:pt x="59" y="130"/>
                      <a:pt x="59" y="130"/>
                    </a:cubicBezTo>
                    <a:cubicBezTo>
                      <a:pt x="69" y="95"/>
                      <a:pt x="78" y="60"/>
                      <a:pt x="89" y="25"/>
                    </a:cubicBezTo>
                    <a:cubicBezTo>
                      <a:pt x="50" y="0"/>
                      <a:pt x="50" y="0"/>
                      <a:pt x="50" y="0"/>
                    </a:cubicBezTo>
                    <a:cubicBezTo>
                      <a:pt x="35" y="38"/>
                      <a:pt x="19" y="78"/>
                      <a:pt x="0" y="115"/>
                    </a:cubicBezTo>
                    <a:close/>
                  </a:path>
                </a:pathLst>
              </a:custGeom>
              <a:solidFill>
                <a:srgbClr val="9DB8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84" name="Freeform 361"/>
              <p:cNvSpPr/>
              <p:nvPr/>
            </p:nvSpPr>
            <p:spPr bwMode="auto">
              <a:xfrm>
                <a:off x="3111" y="487"/>
                <a:ext cx="151" cy="241"/>
              </a:xfrm>
              <a:custGeom>
                <a:avLst/>
                <a:gdLst>
                  <a:gd name="T0" fmla="*/ 20 w 67"/>
                  <a:gd name="T1" fmla="*/ 31 h 107"/>
                  <a:gd name="T2" fmla="*/ 0 w 67"/>
                  <a:gd name="T3" fmla="*/ 82 h 107"/>
                  <a:gd name="T4" fmla="*/ 39 w 67"/>
                  <a:gd name="T5" fmla="*/ 107 h 107"/>
                  <a:gd name="T6" fmla="*/ 41 w 67"/>
                  <a:gd name="T7" fmla="*/ 100 h 107"/>
                  <a:gd name="T8" fmla="*/ 67 w 67"/>
                  <a:gd name="T9" fmla="*/ 12 h 107"/>
                  <a:gd name="T10" fmla="*/ 31 w 67"/>
                  <a:gd name="T11" fmla="*/ 0 h 107"/>
                  <a:gd name="T12" fmla="*/ 20 w 67"/>
                  <a:gd name="T13" fmla="*/ 31 h 107"/>
                </a:gdLst>
                <a:ahLst/>
                <a:cxnLst>
                  <a:cxn ang="0">
                    <a:pos x="T0" y="T1"/>
                  </a:cxn>
                  <a:cxn ang="0">
                    <a:pos x="T2" y="T3"/>
                  </a:cxn>
                  <a:cxn ang="0">
                    <a:pos x="T4" y="T5"/>
                  </a:cxn>
                  <a:cxn ang="0">
                    <a:pos x="T6" y="T7"/>
                  </a:cxn>
                  <a:cxn ang="0">
                    <a:pos x="T8" y="T9"/>
                  </a:cxn>
                  <a:cxn ang="0">
                    <a:pos x="T10" y="T11"/>
                  </a:cxn>
                  <a:cxn ang="0">
                    <a:pos x="T12" y="T13"/>
                  </a:cxn>
                </a:cxnLst>
                <a:rect l="0" t="0" r="r" b="b"/>
                <a:pathLst>
                  <a:path w="67" h="107">
                    <a:moveTo>
                      <a:pt x="20" y="31"/>
                    </a:moveTo>
                    <a:cubicBezTo>
                      <a:pt x="13" y="48"/>
                      <a:pt x="7" y="65"/>
                      <a:pt x="0" y="82"/>
                    </a:cubicBezTo>
                    <a:cubicBezTo>
                      <a:pt x="39" y="107"/>
                      <a:pt x="39" y="107"/>
                      <a:pt x="39" y="107"/>
                    </a:cubicBezTo>
                    <a:cubicBezTo>
                      <a:pt x="39" y="105"/>
                      <a:pt x="40" y="103"/>
                      <a:pt x="41" y="100"/>
                    </a:cubicBezTo>
                    <a:cubicBezTo>
                      <a:pt x="49" y="71"/>
                      <a:pt x="58" y="42"/>
                      <a:pt x="67" y="12"/>
                    </a:cubicBezTo>
                    <a:cubicBezTo>
                      <a:pt x="31" y="0"/>
                      <a:pt x="31" y="0"/>
                      <a:pt x="31" y="0"/>
                    </a:cubicBezTo>
                    <a:cubicBezTo>
                      <a:pt x="28" y="10"/>
                      <a:pt x="24" y="20"/>
                      <a:pt x="20" y="31"/>
                    </a:cubicBezTo>
                    <a:close/>
                  </a:path>
                </a:pathLst>
              </a:custGeom>
              <a:solidFill>
                <a:srgbClr val="FFD9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85" name="Freeform 362"/>
              <p:cNvSpPr/>
              <p:nvPr/>
            </p:nvSpPr>
            <p:spPr bwMode="auto">
              <a:xfrm>
                <a:off x="3284" y="-2"/>
                <a:ext cx="111" cy="144"/>
              </a:xfrm>
              <a:custGeom>
                <a:avLst/>
                <a:gdLst>
                  <a:gd name="T0" fmla="*/ 49 w 49"/>
                  <a:gd name="T1" fmla="*/ 0 h 64"/>
                  <a:gd name="T2" fmla="*/ 19 w 49"/>
                  <a:gd name="T3" fmla="*/ 2 h 64"/>
                  <a:gd name="T4" fmla="*/ 0 w 49"/>
                  <a:gd name="T5" fmla="*/ 59 h 64"/>
                  <a:gd name="T6" fmla="*/ 36 w 49"/>
                  <a:gd name="T7" fmla="*/ 64 h 64"/>
                  <a:gd name="T8" fmla="*/ 49 w 49"/>
                  <a:gd name="T9" fmla="*/ 0 h 64"/>
                </a:gdLst>
                <a:ahLst/>
                <a:cxnLst>
                  <a:cxn ang="0">
                    <a:pos x="T0" y="T1"/>
                  </a:cxn>
                  <a:cxn ang="0">
                    <a:pos x="T2" y="T3"/>
                  </a:cxn>
                  <a:cxn ang="0">
                    <a:pos x="T4" y="T5"/>
                  </a:cxn>
                  <a:cxn ang="0">
                    <a:pos x="T6" y="T7"/>
                  </a:cxn>
                  <a:cxn ang="0">
                    <a:pos x="T8" y="T9"/>
                  </a:cxn>
                </a:cxnLst>
                <a:rect l="0" t="0" r="r" b="b"/>
                <a:pathLst>
                  <a:path w="49" h="64">
                    <a:moveTo>
                      <a:pt x="49" y="0"/>
                    </a:moveTo>
                    <a:cubicBezTo>
                      <a:pt x="40" y="0"/>
                      <a:pt x="29" y="1"/>
                      <a:pt x="19" y="2"/>
                    </a:cubicBezTo>
                    <a:cubicBezTo>
                      <a:pt x="11" y="20"/>
                      <a:pt x="5" y="39"/>
                      <a:pt x="0" y="59"/>
                    </a:cubicBezTo>
                    <a:cubicBezTo>
                      <a:pt x="36" y="64"/>
                      <a:pt x="36" y="64"/>
                      <a:pt x="36" y="64"/>
                    </a:cubicBezTo>
                    <a:cubicBezTo>
                      <a:pt x="41" y="43"/>
                      <a:pt x="45" y="21"/>
                      <a:pt x="49" y="0"/>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86" name="Freeform 363"/>
              <p:cNvSpPr/>
              <p:nvPr/>
            </p:nvSpPr>
            <p:spPr bwMode="auto">
              <a:xfrm>
                <a:off x="3264" y="131"/>
                <a:ext cx="102" cy="79"/>
              </a:xfrm>
              <a:custGeom>
                <a:avLst/>
                <a:gdLst>
                  <a:gd name="T0" fmla="*/ 9 w 45"/>
                  <a:gd name="T1" fmla="*/ 0 h 35"/>
                  <a:gd name="T2" fmla="*/ 0 w 45"/>
                  <a:gd name="T3" fmla="*/ 30 h 35"/>
                  <a:gd name="T4" fmla="*/ 38 w 45"/>
                  <a:gd name="T5" fmla="*/ 35 h 35"/>
                  <a:gd name="T6" fmla="*/ 45 w 45"/>
                  <a:gd name="T7" fmla="*/ 5 h 35"/>
                  <a:gd name="T8" fmla="*/ 9 w 45"/>
                  <a:gd name="T9" fmla="*/ 0 h 35"/>
                </a:gdLst>
                <a:ahLst/>
                <a:cxnLst>
                  <a:cxn ang="0">
                    <a:pos x="T0" y="T1"/>
                  </a:cxn>
                  <a:cxn ang="0">
                    <a:pos x="T2" y="T3"/>
                  </a:cxn>
                  <a:cxn ang="0">
                    <a:pos x="T4" y="T5"/>
                  </a:cxn>
                  <a:cxn ang="0">
                    <a:pos x="T6" y="T7"/>
                  </a:cxn>
                  <a:cxn ang="0">
                    <a:pos x="T8" y="T9"/>
                  </a:cxn>
                </a:cxnLst>
                <a:rect l="0" t="0" r="r" b="b"/>
                <a:pathLst>
                  <a:path w="45" h="35">
                    <a:moveTo>
                      <a:pt x="9" y="0"/>
                    </a:moveTo>
                    <a:cubicBezTo>
                      <a:pt x="6" y="10"/>
                      <a:pt x="3" y="20"/>
                      <a:pt x="0" y="30"/>
                    </a:cubicBezTo>
                    <a:cubicBezTo>
                      <a:pt x="38" y="35"/>
                      <a:pt x="38" y="35"/>
                      <a:pt x="38" y="35"/>
                    </a:cubicBezTo>
                    <a:cubicBezTo>
                      <a:pt x="40" y="25"/>
                      <a:pt x="42" y="15"/>
                      <a:pt x="45" y="5"/>
                    </a:cubicBezTo>
                    <a:lnTo>
                      <a:pt x="9" y="0"/>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87" name="Freeform 364"/>
              <p:cNvSpPr/>
              <p:nvPr/>
            </p:nvSpPr>
            <p:spPr bwMode="auto">
              <a:xfrm>
                <a:off x="3203" y="198"/>
                <a:ext cx="147" cy="208"/>
              </a:xfrm>
              <a:custGeom>
                <a:avLst/>
                <a:gdLst>
                  <a:gd name="T0" fmla="*/ 27 w 65"/>
                  <a:gd name="T1" fmla="*/ 0 h 92"/>
                  <a:gd name="T2" fmla="*/ 20 w 65"/>
                  <a:gd name="T3" fmla="*/ 23 h 92"/>
                  <a:gd name="T4" fmla="*/ 0 w 65"/>
                  <a:gd name="T5" fmla="*/ 92 h 92"/>
                  <a:gd name="T6" fmla="*/ 41 w 65"/>
                  <a:gd name="T7" fmla="*/ 91 h 92"/>
                  <a:gd name="T8" fmla="*/ 65 w 65"/>
                  <a:gd name="T9" fmla="*/ 5 h 92"/>
                  <a:gd name="T10" fmla="*/ 27 w 65"/>
                  <a:gd name="T11" fmla="*/ 0 h 92"/>
                </a:gdLst>
                <a:ahLst/>
                <a:cxnLst>
                  <a:cxn ang="0">
                    <a:pos x="T0" y="T1"/>
                  </a:cxn>
                  <a:cxn ang="0">
                    <a:pos x="T2" y="T3"/>
                  </a:cxn>
                  <a:cxn ang="0">
                    <a:pos x="T4" y="T5"/>
                  </a:cxn>
                  <a:cxn ang="0">
                    <a:pos x="T6" y="T7"/>
                  </a:cxn>
                  <a:cxn ang="0">
                    <a:pos x="T8" y="T9"/>
                  </a:cxn>
                  <a:cxn ang="0">
                    <a:pos x="T10" y="T11"/>
                  </a:cxn>
                </a:cxnLst>
                <a:rect l="0" t="0" r="r" b="b"/>
                <a:pathLst>
                  <a:path w="65" h="92">
                    <a:moveTo>
                      <a:pt x="27" y="0"/>
                    </a:moveTo>
                    <a:cubicBezTo>
                      <a:pt x="25" y="8"/>
                      <a:pt x="22" y="16"/>
                      <a:pt x="20" y="23"/>
                    </a:cubicBezTo>
                    <a:cubicBezTo>
                      <a:pt x="13" y="47"/>
                      <a:pt x="7" y="70"/>
                      <a:pt x="0" y="92"/>
                    </a:cubicBezTo>
                    <a:cubicBezTo>
                      <a:pt x="41" y="91"/>
                      <a:pt x="41" y="91"/>
                      <a:pt x="41" y="91"/>
                    </a:cubicBezTo>
                    <a:cubicBezTo>
                      <a:pt x="49" y="62"/>
                      <a:pt x="57" y="33"/>
                      <a:pt x="65" y="5"/>
                    </a:cubicBezTo>
                    <a:lnTo>
                      <a:pt x="27" y="0"/>
                    </a:lnTo>
                    <a:close/>
                  </a:path>
                </a:pathLst>
              </a:custGeom>
              <a:solidFill>
                <a:srgbClr val="FF4C8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88" name="Freeform 365"/>
              <p:cNvSpPr/>
              <p:nvPr/>
            </p:nvSpPr>
            <p:spPr bwMode="auto">
              <a:xfrm>
                <a:off x="3181" y="403"/>
                <a:ext cx="115" cy="111"/>
              </a:xfrm>
              <a:custGeom>
                <a:avLst/>
                <a:gdLst>
                  <a:gd name="T0" fmla="*/ 10 w 51"/>
                  <a:gd name="T1" fmla="*/ 1 h 49"/>
                  <a:gd name="T2" fmla="*/ 0 w 51"/>
                  <a:gd name="T3" fmla="*/ 37 h 49"/>
                  <a:gd name="T4" fmla="*/ 36 w 51"/>
                  <a:gd name="T5" fmla="*/ 49 h 49"/>
                  <a:gd name="T6" fmla="*/ 51 w 51"/>
                  <a:gd name="T7" fmla="*/ 0 h 49"/>
                  <a:gd name="T8" fmla="*/ 10 w 51"/>
                  <a:gd name="T9" fmla="*/ 1 h 49"/>
                </a:gdLst>
                <a:ahLst/>
                <a:cxnLst>
                  <a:cxn ang="0">
                    <a:pos x="T0" y="T1"/>
                  </a:cxn>
                  <a:cxn ang="0">
                    <a:pos x="T2" y="T3"/>
                  </a:cxn>
                  <a:cxn ang="0">
                    <a:pos x="T4" y="T5"/>
                  </a:cxn>
                  <a:cxn ang="0">
                    <a:pos x="T6" y="T7"/>
                  </a:cxn>
                  <a:cxn ang="0">
                    <a:pos x="T8" y="T9"/>
                  </a:cxn>
                </a:cxnLst>
                <a:rect l="0" t="0" r="r" b="b"/>
                <a:pathLst>
                  <a:path w="51" h="49">
                    <a:moveTo>
                      <a:pt x="10" y="1"/>
                    </a:moveTo>
                    <a:cubicBezTo>
                      <a:pt x="7" y="13"/>
                      <a:pt x="4" y="25"/>
                      <a:pt x="0" y="37"/>
                    </a:cubicBezTo>
                    <a:cubicBezTo>
                      <a:pt x="36" y="49"/>
                      <a:pt x="36" y="49"/>
                      <a:pt x="36" y="49"/>
                    </a:cubicBezTo>
                    <a:cubicBezTo>
                      <a:pt x="41" y="33"/>
                      <a:pt x="46" y="16"/>
                      <a:pt x="51" y="0"/>
                    </a:cubicBezTo>
                    <a:lnTo>
                      <a:pt x="10" y="1"/>
                    </a:lnTo>
                    <a:close/>
                  </a:path>
                </a:pathLst>
              </a:custGeom>
              <a:solidFill>
                <a:srgbClr val="3FA9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89" name="Freeform 366"/>
              <p:cNvSpPr/>
              <p:nvPr/>
            </p:nvSpPr>
            <p:spPr bwMode="auto">
              <a:xfrm>
                <a:off x="3357" y="3457"/>
                <a:ext cx="1109" cy="347"/>
              </a:xfrm>
              <a:custGeom>
                <a:avLst/>
                <a:gdLst>
                  <a:gd name="T0" fmla="*/ 3 w 492"/>
                  <a:gd name="T1" fmla="*/ 0 h 154"/>
                  <a:gd name="T2" fmla="*/ 3 w 492"/>
                  <a:gd name="T3" fmla="*/ 56 h 154"/>
                  <a:gd name="T4" fmla="*/ 142 w 492"/>
                  <a:gd name="T5" fmla="*/ 151 h 154"/>
                  <a:gd name="T6" fmla="*/ 483 w 492"/>
                  <a:gd name="T7" fmla="*/ 50 h 154"/>
                  <a:gd name="T8" fmla="*/ 490 w 492"/>
                  <a:gd name="T9" fmla="*/ 3 h 154"/>
                </a:gdLst>
                <a:ahLst/>
                <a:cxnLst>
                  <a:cxn ang="0">
                    <a:pos x="T0" y="T1"/>
                  </a:cxn>
                  <a:cxn ang="0">
                    <a:pos x="T2" y="T3"/>
                  </a:cxn>
                  <a:cxn ang="0">
                    <a:pos x="T4" y="T5"/>
                  </a:cxn>
                  <a:cxn ang="0">
                    <a:pos x="T6" y="T7"/>
                  </a:cxn>
                  <a:cxn ang="0">
                    <a:pos x="T8" y="T9"/>
                  </a:cxn>
                </a:cxnLst>
                <a:rect l="0" t="0" r="r" b="b"/>
                <a:pathLst>
                  <a:path w="492" h="154">
                    <a:moveTo>
                      <a:pt x="3" y="0"/>
                    </a:moveTo>
                    <a:cubicBezTo>
                      <a:pt x="3" y="0"/>
                      <a:pt x="0" y="41"/>
                      <a:pt x="3" y="56"/>
                    </a:cubicBezTo>
                    <a:cubicBezTo>
                      <a:pt x="6" y="71"/>
                      <a:pt x="124" y="149"/>
                      <a:pt x="142" y="151"/>
                    </a:cubicBezTo>
                    <a:cubicBezTo>
                      <a:pt x="160" y="154"/>
                      <a:pt x="475" y="62"/>
                      <a:pt x="483" y="50"/>
                    </a:cubicBezTo>
                    <a:cubicBezTo>
                      <a:pt x="492" y="37"/>
                      <a:pt x="490" y="3"/>
                      <a:pt x="490" y="3"/>
                    </a:cubicBezTo>
                  </a:path>
                </a:pathLst>
              </a:custGeom>
              <a:solidFill>
                <a:srgbClr val="7468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90" name="Freeform 367"/>
              <p:cNvSpPr/>
              <p:nvPr/>
            </p:nvSpPr>
            <p:spPr bwMode="auto">
              <a:xfrm>
                <a:off x="3363" y="3401"/>
                <a:ext cx="442" cy="299"/>
              </a:xfrm>
              <a:custGeom>
                <a:avLst/>
                <a:gdLst>
                  <a:gd name="T0" fmla="*/ 0 w 196"/>
                  <a:gd name="T1" fmla="*/ 25 h 133"/>
                  <a:gd name="T2" fmla="*/ 143 w 196"/>
                  <a:gd name="T3" fmla="*/ 130 h 133"/>
                  <a:gd name="T4" fmla="*/ 196 w 196"/>
                  <a:gd name="T5" fmla="*/ 117 h 133"/>
                  <a:gd name="T6" fmla="*/ 112 w 196"/>
                  <a:gd name="T7" fmla="*/ 0 h 133"/>
                  <a:gd name="T8" fmla="*/ 0 w 196"/>
                  <a:gd name="T9" fmla="*/ 25 h 133"/>
                </a:gdLst>
                <a:ahLst/>
                <a:cxnLst>
                  <a:cxn ang="0">
                    <a:pos x="T0" y="T1"/>
                  </a:cxn>
                  <a:cxn ang="0">
                    <a:pos x="T2" y="T3"/>
                  </a:cxn>
                  <a:cxn ang="0">
                    <a:pos x="T4" y="T5"/>
                  </a:cxn>
                  <a:cxn ang="0">
                    <a:pos x="T6" y="T7"/>
                  </a:cxn>
                  <a:cxn ang="0">
                    <a:pos x="T8" y="T9"/>
                  </a:cxn>
                </a:cxnLst>
                <a:rect l="0" t="0" r="r" b="b"/>
                <a:pathLst>
                  <a:path w="196" h="133">
                    <a:moveTo>
                      <a:pt x="0" y="25"/>
                    </a:moveTo>
                    <a:cubicBezTo>
                      <a:pt x="0" y="41"/>
                      <a:pt x="125" y="133"/>
                      <a:pt x="143" y="130"/>
                    </a:cubicBezTo>
                    <a:cubicBezTo>
                      <a:pt x="147" y="129"/>
                      <a:pt x="167" y="124"/>
                      <a:pt x="196" y="117"/>
                    </a:cubicBezTo>
                    <a:cubicBezTo>
                      <a:pt x="112" y="0"/>
                      <a:pt x="112" y="0"/>
                      <a:pt x="112" y="0"/>
                    </a:cubicBezTo>
                    <a:cubicBezTo>
                      <a:pt x="50" y="14"/>
                      <a:pt x="0" y="25"/>
                      <a:pt x="0" y="25"/>
                    </a:cubicBezTo>
                    <a:close/>
                  </a:path>
                </a:pathLst>
              </a:custGeom>
              <a:solidFill>
                <a:srgbClr val="DE2B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91" name="Freeform 368"/>
              <p:cNvSpPr/>
              <p:nvPr/>
            </p:nvSpPr>
            <p:spPr bwMode="auto">
              <a:xfrm>
                <a:off x="3616" y="3342"/>
                <a:ext cx="642" cy="322"/>
              </a:xfrm>
              <a:custGeom>
                <a:avLst/>
                <a:gdLst>
                  <a:gd name="T0" fmla="*/ 0 w 285"/>
                  <a:gd name="T1" fmla="*/ 26 h 143"/>
                  <a:gd name="T2" fmla="*/ 84 w 285"/>
                  <a:gd name="T3" fmla="*/ 143 h 143"/>
                  <a:gd name="T4" fmla="*/ 285 w 285"/>
                  <a:gd name="T5" fmla="*/ 86 h 143"/>
                  <a:gd name="T6" fmla="*/ 114 w 285"/>
                  <a:gd name="T7" fmla="*/ 0 h 143"/>
                  <a:gd name="T8" fmla="*/ 0 w 285"/>
                  <a:gd name="T9" fmla="*/ 26 h 143"/>
                </a:gdLst>
                <a:ahLst/>
                <a:cxnLst>
                  <a:cxn ang="0">
                    <a:pos x="T0" y="T1"/>
                  </a:cxn>
                  <a:cxn ang="0">
                    <a:pos x="T2" y="T3"/>
                  </a:cxn>
                  <a:cxn ang="0">
                    <a:pos x="T4" y="T5"/>
                  </a:cxn>
                  <a:cxn ang="0">
                    <a:pos x="T6" y="T7"/>
                  </a:cxn>
                  <a:cxn ang="0">
                    <a:pos x="T8" y="T9"/>
                  </a:cxn>
                </a:cxnLst>
                <a:rect l="0" t="0" r="r" b="b"/>
                <a:pathLst>
                  <a:path w="285" h="143">
                    <a:moveTo>
                      <a:pt x="0" y="26"/>
                    </a:moveTo>
                    <a:cubicBezTo>
                      <a:pt x="84" y="143"/>
                      <a:pt x="84" y="143"/>
                      <a:pt x="84" y="143"/>
                    </a:cubicBezTo>
                    <a:cubicBezTo>
                      <a:pt x="137" y="128"/>
                      <a:pt x="220" y="105"/>
                      <a:pt x="285" y="86"/>
                    </a:cubicBezTo>
                    <a:cubicBezTo>
                      <a:pt x="114" y="0"/>
                      <a:pt x="114" y="0"/>
                      <a:pt x="114" y="0"/>
                    </a:cubicBezTo>
                    <a:cubicBezTo>
                      <a:pt x="77" y="8"/>
                      <a:pt x="36" y="18"/>
                      <a:pt x="0" y="26"/>
                    </a:cubicBezTo>
                    <a:close/>
                  </a:path>
                </a:pathLst>
              </a:custGeom>
              <a:solidFill>
                <a:srgbClr val="886D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92" name="Freeform 369"/>
              <p:cNvSpPr/>
              <p:nvPr/>
            </p:nvSpPr>
            <p:spPr bwMode="auto">
              <a:xfrm>
                <a:off x="3918" y="3299"/>
                <a:ext cx="288" cy="81"/>
              </a:xfrm>
              <a:custGeom>
                <a:avLst/>
                <a:gdLst>
                  <a:gd name="T0" fmla="*/ 114 w 128"/>
                  <a:gd name="T1" fmla="*/ 0 h 36"/>
                  <a:gd name="T2" fmla="*/ 0 w 128"/>
                  <a:gd name="T3" fmla="*/ 29 h 36"/>
                  <a:gd name="T4" fmla="*/ 14 w 128"/>
                  <a:gd name="T5" fmla="*/ 36 h 36"/>
                  <a:gd name="T6" fmla="*/ 128 w 128"/>
                  <a:gd name="T7" fmla="*/ 7 h 36"/>
                  <a:gd name="T8" fmla="*/ 114 w 128"/>
                  <a:gd name="T9" fmla="*/ 0 h 36"/>
                </a:gdLst>
                <a:ahLst/>
                <a:cxnLst>
                  <a:cxn ang="0">
                    <a:pos x="T0" y="T1"/>
                  </a:cxn>
                  <a:cxn ang="0">
                    <a:pos x="T2" y="T3"/>
                  </a:cxn>
                  <a:cxn ang="0">
                    <a:pos x="T4" y="T5"/>
                  </a:cxn>
                  <a:cxn ang="0">
                    <a:pos x="T6" y="T7"/>
                  </a:cxn>
                  <a:cxn ang="0">
                    <a:pos x="T8" y="T9"/>
                  </a:cxn>
                </a:cxnLst>
                <a:rect l="0" t="0" r="r" b="b"/>
                <a:pathLst>
                  <a:path w="128" h="36">
                    <a:moveTo>
                      <a:pt x="114" y="0"/>
                    </a:moveTo>
                    <a:cubicBezTo>
                      <a:pt x="0" y="29"/>
                      <a:pt x="0" y="29"/>
                      <a:pt x="0" y="29"/>
                    </a:cubicBezTo>
                    <a:cubicBezTo>
                      <a:pt x="14" y="36"/>
                      <a:pt x="14" y="36"/>
                      <a:pt x="14" y="36"/>
                    </a:cubicBezTo>
                    <a:cubicBezTo>
                      <a:pt x="128" y="7"/>
                      <a:pt x="128" y="7"/>
                      <a:pt x="128" y="7"/>
                    </a:cubicBezTo>
                    <a:cubicBezTo>
                      <a:pt x="123" y="5"/>
                      <a:pt x="118" y="2"/>
                      <a:pt x="114"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93" name="Freeform 370"/>
              <p:cNvSpPr/>
              <p:nvPr/>
            </p:nvSpPr>
            <p:spPr bwMode="auto">
              <a:xfrm>
                <a:off x="3949" y="3315"/>
                <a:ext cx="282" cy="83"/>
              </a:xfrm>
              <a:custGeom>
                <a:avLst/>
                <a:gdLst>
                  <a:gd name="T0" fmla="*/ 114 w 125"/>
                  <a:gd name="T1" fmla="*/ 0 h 37"/>
                  <a:gd name="T2" fmla="*/ 0 w 125"/>
                  <a:gd name="T3" fmla="*/ 29 h 37"/>
                  <a:gd name="T4" fmla="*/ 16 w 125"/>
                  <a:gd name="T5" fmla="*/ 37 h 37"/>
                  <a:gd name="T6" fmla="*/ 125 w 125"/>
                  <a:gd name="T7" fmla="*/ 6 h 37"/>
                  <a:gd name="T8" fmla="*/ 114 w 125"/>
                  <a:gd name="T9" fmla="*/ 0 h 37"/>
                </a:gdLst>
                <a:ahLst/>
                <a:cxnLst>
                  <a:cxn ang="0">
                    <a:pos x="T0" y="T1"/>
                  </a:cxn>
                  <a:cxn ang="0">
                    <a:pos x="T2" y="T3"/>
                  </a:cxn>
                  <a:cxn ang="0">
                    <a:pos x="T4" y="T5"/>
                  </a:cxn>
                  <a:cxn ang="0">
                    <a:pos x="T6" y="T7"/>
                  </a:cxn>
                  <a:cxn ang="0">
                    <a:pos x="T8" y="T9"/>
                  </a:cxn>
                </a:cxnLst>
                <a:rect l="0" t="0" r="r" b="b"/>
                <a:pathLst>
                  <a:path w="125" h="37">
                    <a:moveTo>
                      <a:pt x="114" y="0"/>
                    </a:moveTo>
                    <a:cubicBezTo>
                      <a:pt x="0" y="29"/>
                      <a:pt x="0" y="29"/>
                      <a:pt x="0" y="29"/>
                    </a:cubicBezTo>
                    <a:cubicBezTo>
                      <a:pt x="16" y="37"/>
                      <a:pt x="16" y="37"/>
                      <a:pt x="16" y="37"/>
                    </a:cubicBezTo>
                    <a:cubicBezTo>
                      <a:pt x="125" y="6"/>
                      <a:pt x="125" y="6"/>
                      <a:pt x="125" y="6"/>
                    </a:cubicBezTo>
                    <a:cubicBezTo>
                      <a:pt x="121" y="4"/>
                      <a:pt x="118" y="2"/>
                      <a:pt x="114"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94" name="Freeform 371"/>
              <p:cNvSpPr/>
              <p:nvPr/>
            </p:nvSpPr>
            <p:spPr bwMode="auto">
              <a:xfrm>
                <a:off x="3985" y="3328"/>
                <a:ext cx="282" cy="91"/>
              </a:xfrm>
              <a:custGeom>
                <a:avLst/>
                <a:gdLst>
                  <a:gd name="T0" fmla="*/ 109 w 125"/>
                  <a:gd name="T1" fmla="*/ 0 h 40"/>
                  <a:gd name="T2" fmla="*/ 0 w 125"/>
                  <a:gd name="T3" fmla="*/ 31 h 40"/>
                  <a:gd name="T4" fmla="*/ 17 w 125"/>
                  <a:gd name="T5" fmla="*/ 40 h 40"/>
                  <a:gd name="T6" fmla="*/ 125 w 125"/>
                  <a:gd name="T7" fmla="*/ 8 h 40"/>
                  <a:gd name="T8" fmla="*/ 109 w 125"/>
                  <a:gd name="T9" fmla="*/ 0 h 40"/>
                </a:gdLst>
                <a:ahLst/>
                <a:cxnLst>
                  <a:cxn ang="0">
                    <a:pos x="T0" y="T1"/>
                  </a:cxn>
                  <a:cxn ang="0">
                    <a:pos x="T2" y="T3"/>
                  </a:cxn>
                  <a:cxn ang="0">
                    <a:pos x="T4" y="T5"/>
                  </a:cxn>
                  <a:cxn ang="0">
                    <a:pos x="T6" y="T7"/>
                  </a:cxn>
                  <a:cxn ang="0">
                    <a:pos x="T8" y="T9"/>
                  </a:cxn>
                </a:cxnLst>
                <a:rect l="0" t="0" r="r" b="b"/>
                <a:pathLst>
                  <a:path w="125" h="40">
                    <a:moveTo>
                      <a:pt x="109" y="0"/>
                    </a:moveTo>
                    <a:cubicBezTo>
                      <a:pt x="0" y="31"/>
                      <a:pt x="0" y="31"/>
                      <a:pt x="0" y="31"/>
                    </a:cubicBezTo>
                    <a:cubicBezTo>
                      <a:pt x="17" y="40"/>
                      <a:pt x="17" y="40"/>
                      <a:pt x="17" y="40"/>
                    </a:cubicBezTo>
                    <a:cubicBezTo>
                      <a:pt x="125" y="8"/>
                      <a:pt x="125" y="8"/>
                      <a:pt x="125" y="8"/>
                    </a:cubicBezTo>
                    <a:cubicBezTo>
                      <a:pt x="119" y="5"/>
                      <a:pt x="114" y="3"/>
                      <a:pt x="109"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95" name="Freeform 372"/>
              <p:cNvSpPr/>
              <p:nvPr/>
            </p:nvSpPr>
            <p:spPr bwMode="auto">
              <a:xfrm>
                <a:off x="4024" y="3346"/>
                <a:ext cx="275" cy="84"/>
              </a:xfrm>
              <a:custGeom>
                <a:avLst/>
                <a:gdLst>
                  <a:gd name="T0" fmla="*/ 122 w 122"/>
                  <a:gd name="T1" fmla="*/ 7 h 37"/>
                  <a:gd name="T2" fmla="*/ 108 w 122"/>
                  <a:gd name="T3" fmla="*/ 0 h 37"/>
                  <a:gd name="T4" fmla="*/ 0 w 122"/>
                  <a:gd name="T5" fmla="*/ 32 h 37"/>
                  <a:gd name="T6" fmla="*/ 11 w 122"/>
                  <a:gd name="T7" fmla="*/ 37 h 37"/>
                  <a:gd name="T8" fmla="*/ 122 w 122"/>
                  <a:gd name="T9" fmla="*/ 7 h 37"/>
                </a:gdLst>
                <a:ahLst/>
                <a:cxnLst>
                  <a:cxn ang="0">
                    <a:pos x="T0" y="T1"/>
                  </a:cxn>
                  <a:cxn ang="0">
                    <a:pos x="T2" y="T3"/>
                  </a:cxn>
                  <a:cxn ang="0">
                    <a:pos x="T4" y="T5"/>
                  </a:cxn>
                  <a:cxn ang="0">
                    <a:pos x="T6" y="T7"/>
                  </a:cxn>
                  <a:cxn ang="0">
                    <a:pos x="T8" y="T9"/>
                  </a:cxn>
                </a:cxnLst>
                <a:rect l="0" t="0" r="r" b="b"/>
                <a:pathLst>
                  <a:path w="122" h="37">
                    <a:moveTo>
                      <a:pt x="122" y="7"/>
                    </a:moveTo>
                    <a:cubicBezTo>
                      <a:pt x="117" y="5"/>
                      <a:pt x="113" y="3"/>
                      <a:pt x="108" y="0"/>
                    </a:cubicBezTo>
                    <a:cubicBezTo>
                      <a:pt x="0" y="32"/>
                      <a:pt x="0" y="32"/>
                      <a:pt x="0" y="32"/>
                    </a:cubicBezTo>
                    <a:cubicBezTo>
                      <a:pt x="11" y="37"/>
                      <a:pt x="11" y="37"/>
                      <a:pt x="11" y="37"/>
                    </a:cubicBezTo>
                    <a:lnTo>
                      <a:pt x="122" y="7"/>
                    </a:ln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96" name="Freeform 373"/>
              <p:cNvSpPr/>
              <p:nvPr/>
            </p:nvSpPr>
            <p:spPr bwMode="auto">
              <a:xfrm>
                <a:off x="4082" y="3378"/>
                <a:ext cx="386" cy="158"/>
              </a:xfrm>
              <a:custGeom>
                <a:avLst/>
                <a:gdLst>
                  <a:gd name="T0" fmla="*/ 108 w 171"/>
                  <a:gd name="T1" fmla="*/ 0 h 70"/>
                  <a:gd name="T2" fmla="*/ 0 w 171"/>
                  <a:gd name="T3" fmla="*/ 31 h 70"/>
                  <a:gd name="T4" fmla="*/ 78 w 171"/>
                  <a:gd name="T5" fmla="*/ 70 h 70"/>
                  <a:gd name="T6" fmla="*/ 171 w 171"/>
                  <a:gd name="T7" fmla="*/ 38 h 70"/>
                  <a:gd name="T8" fmla="*/ 108 w 171"/>
                  <a:gd name="T9" fmla="*/ 0 h 70"/>
                </a:gdLst>
                <a:ahLst/>
                <a:cxnLst>
                  <a:cxn ang="0">
                    <a:pos x="T0" y="T1"/>
                  </a:cxn>
                  <a:cxn ang="0">
                    <a:pos x="T2" y="T3"/>
                  </a:cxn>
                  <a:cxn ang="0">
                    <a:pos x="T4" y="T5"/>
                  </a:cxn>
                  <a:cxn ang="0">
                    <a:pos x="T6" y="T7"/>
                  </a:cxn>
                  <a:cxn ang="0">
                    <a:pos x="T8" y="T9"/>
                  </a:cxn>
                </a:cxnLst>
                <a:rect l="0" t="0" r="r" b="b"/>
                <a:pathLst>
                  <a:path w="171" h="70">
                    <a:moveTo>
                      <a:pt x="108" y="0"/>
                    </a:moveTo>
                    <a:cubicBezTo>
                      <a:pt x="0" y="31"/>
                      <a:pt x="0" y="31"/>
                      <a:pt x="0" y="31"/>
                    </a:cubicBezTo>
                    <a:cubicBezTo>
                      <a:pt x="78" y="70"/>
                      <a:pt x="78" y="70"/>
                      <a:pt x="78" y="70"/>
                    </a:cubicBezTo>
                    <a:cubicBezTo>
                      <a:pt x="131" y="55"/>
                      <a:pt x="171" y="42"/>
                      <a:pt x="171" y="38"/>
                    </a:cubicBezTo>
                    <a:cubicBezTo>
                      <a:pt x="171" y="34"/>
                      <a:pt x="141" y="17"/>
                      <a:pt x="108"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97" name="Freeform 374"/>
              <p:cNvSpPr/>
              <p:nvPr/>
            </p:nvSpPr>
            <p:spPr bwMode="auto">
              <a:xfrm>
                <a:off x="4049" y="3362"/>
                <a:ext cx="277" cy="86"/>
              </a:xfrm>
              <a:custGeom>
                <a:avLst/>
                <a:gdLst>
                  <a:gd name="T0" fmla="*/ 111 w 123"/>
                  <a:gd name="T1" fmla="*/ 0 h 38"/>
                  <a:gd name="T2" fmla="*/ 0 w 123"/>
                  <a:gd name="T3" fmla="*/ 30 h 38"/>
                  <a:gd name="T4" fmla="*/ 15 w 123"/>
                  <a:gd name="T5" fmla="*/ 38 h 38"/>
                  <a:gd name="T6" fmla="*/ 123 w 123"/>
                  <a:gd name="T7" fmla="*/ 7 h 38"/>
                  <a:gd name="T8" fmla="*/ 111 w 123"/>
                  <a:gd name="T9" fmla="*/ 0 h 38"/>
                </a:gdLst>
                <a:ahLst/>
                <a:cxnLst>
                  <a:cxn ang="0">
                    <a:pos x="T0" y="T1"/>
                  </a:cxn>
                  <a:cxn ang="0">
                    <a:pos x="T2" y="T3"/>
                  </a:cxn>
                  <a:cxn ang="0">
                    <a:pos x="T4" y="T5"/>
                  </a:cxn>
                  <a:cxn ang="0">
                    <a:pos x="T6" y="T7"/>
                  </a:cxn>
                  <a:cxn ang="0">
                    <a:pos x="T8" y="T9"/>
                  </a:cxn>
                </a:cxnLst>
                <a:rect l="0" t="0" r="r" b="b"/>
                <a:pathLst>
                  <a:path w="123" h="38">
                    <a:moveTo>
                      <a:pt x="111" y="0"/>
                    </a:moveTo>
                    <a:cubicBezTo>
                      <a:pt x="0" y="30"/>
                      <a:pt x="0" y="30"/>
                      <a:pt x="0" y="30"/>
                    </a:cubicBezTo>
                    <a:cubicBezTo>
                      <a:pt x="15" y="38"/>
                      <a:pt x="15" y="38"/>
                      <a:pt x="15" y="38"/>
                    </a:cubicBezTo>
                    <a:cubicBezTo>
                      <a:pt x="123" y="7"/>
                      <a:pt x="123" y="7"/>
                      <a:pt x="123" y="7"/>
                    </a:cubicBezTo>
                    <a:cubicBezTo>
                      <a:pt x="119" y="5"/>
                      <a:pt x="115" y="3"/>
                      <a:pt x="111"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98" name="Freeform 375"/>
              <p:cNvSpPr/>
              <p:nvPr/>
            </p:nvSpPr>
            <p:spPr bwMode="auto">
              <a:xfrm>
                <a:off x="3873" y="3283"/>
                <a:ext cx="302" cy="82"/>
              </a:xfrm>
              <a:custGeom>
                <a:avLst/>
                <a:gdLst>
                  <a:gd name="T0" fmla="*/ 120 w 134"/>
                  <a:gd name="T1" fmla="*/ 0 h 36"/>
                  <a:gd name="T2" fmla="*/ 0 w 134"/>
                  <a:gd name="T3" fmla="*/ 26 h 36"/>
                  <a:gd name="T4" fmla="*/ 20 w 134"/>
                  <a:gd name="T5" fmla="*/ 36 h 36"/>
                  <a:gd name="T6" fmla="*/ 134 w 134"/>
                  <a:gd name="T7" fmla="*/ 7 h 36"/>
                  <a:gd name="T8" fmla="*/ 120 w 134"/>
                  <a:gd name="T9" fmla="*/ 0 h 36"/>
                </a:gdLst>
                <a:ahLst/>
                <a:cxnLst>
                  <a:cxn ang="0">
                    <a:pos x="T0" y="T1"/>
                  </a:cxn>
                  <a:cxn ang="0">
                    <a:pos x="T2" y="T3"/>
                  </a:cxn>
                  <a:cxn ang="0">
                    <a:pos x="T4" y="T5"/>
                  </a:cxn>
                  <a:cxn ang="0">
                    <a:pos x="T6" y="T7"/>
                  </a:cxn>
                  <a:cxn ang="0">
                    <a:pos x="T8" y="T9"/>
                  </a:cxn>
                </a:cxnLst>
                <a:rect l="0" t="0" r="r" b="b"/>
                <a:pathLst>
                  <a:path w="134" h="36">
                    <a:moveTo>
                      <a:pt x="120" y="0"/>
                    </a:moveTo>
                    <a:cubicBezTo>
                      <a:pt x="111" y="2"/>
                      <a:pt x="60" y="13"/>
                      <a:pt x="0" y="26"/>
                    </a:cubicBezTo>
                    <a:cubicBezTo>
                      <a:pt x="20" y="36"/>
                      <a:pt x="20" y="36"/>
                      <a:pt x="20" y="36"/>
                    </a:cubicBezTo>
                    <a:cubicBezTo>
                      <a:pt x="134" y="7"/>
                      <a:pt x="134" y="7"/>
                      <a:pt x="134" y="7"/>
                    </a:cubicBezTo>
                    <a:cubicBezTo>
                      <a:pt x="126" y="3"/>
                      <a:pt x="120" y="0"/>
                      <a:pt x="120"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99" name="Freeform 376"/>
              <p:cNvSpPr/>
              <p:nvPr/>
            </p:nvSpPr>
            <p:spPr bwMode="auto">
              <a:xfrm>
                <a:off x="2788" y="944"/>
                <a:ext cx="97" cy="190"/>
              </a:xfrm>
              <a:custGeom>
                <a:avLst/>
                <a:gdLst>
                  <a:gd name="T0" fmla="*/ 39 w 43"/>
                  <a:gd name="T1" fmla="*/ 62 h 84"/>
                  <a:gd name="T2" fmla="*/ 33 w 43"/>
                  <a:gd name="T3" fmla="*/ 29 h 84"/>
                  <a:gd name="T4" fmla="*/ 27 w 43"/>
                  <a:gd name="T5" fmla="*/ 0 h 84"/>
                  <a:gd name="T6" fmla="*/ 5 w 43"/>
                  <a:gd name="T7" fmla="*/ 15 h 84"/>
                  <a:gd name="T8" fmla="*/ 4 w 43"/>
                  <a:gd name="T9" fmla="*/ 63 h 84"/>
                  <a:gd name="T10" fmla="*/ 4 w 43"/>
                  <a:gd name="T11" fmla="*/ 84 h 84"/>
                  <a:gd name="T12" fmla="*/ 43 w 43"/>
                  <a:gd name="T13" fmla="*/ 79 h 84"/>
                  <a:gd name="T14" fmla="*/ 39 w 43"/>
                  <a:gd name="T15" fmla="*/ 62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4">
                    <a:moveTo>
                      <a:pt x="39" y="62"/>
                    </a:moveTo>
                    <a:cubicBezTo>
                      <a:pt x="37" y="51"/>
                      <a:pt x="35" y="40"/>
                      <a:pt x="33" y="29"/>
                    </a:cubicBezTo>
                    <a:cubicBezTo>
                      <a:pt x="31" y="20"/>
                      <a:pt x="32" y="8"/>
                      <a:pt x="27" y="0"/>
                    </a:cubicBezTo>
                    <a:cubicBezTo>
                      <a:pt x="5" y="15"/>
                      <a:pt x="5" y="15"/>
                      <a:pt x="5" y="15"/>
                    </a:cubicBezTo>
                    <a:cubicBezTo>
                      <a:pt x="0" y="31"/>
                      <a:pt x="4" y="47"/>
                      <a:pt x="4" y="63"/>
                    </a:cubicBezTo>
                    <a:cubicBezTo>
                      <a:pt x="4" y="70"/>
                      <a:pt x="4" y="77"/>
                      <a:pt x="4" y="84"/>
                    </a:cubicBezTo>
                    <a:cubicBezTo>
                      <a:pt x="43" y="79"/>
                      <a:pt x="43" y="79"/>
                      <a:pt x="43" y="79"/>
                    </a:cubicBezTo>
                    <a:cubicBezTo>
                      <a:pt x="42" y="73"/>
                      <a:pt x="41" y="67"/>
                      <a:pt x="39" y="62"/>
                    </a:cubicBezTo>
                    <a:close/>
                  </a:path>
                </a:pathLst>
              </a:custGeom>
              <a:solidFill>
                <a:srgbClr val="749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00" name="Freeform 377"/>
              <p:cNvSpPr/>
              <p:nvPr/>
            </p:nvSpPr>
            <p:spPr bwMode="auto">
              <a:xfrm>
                <a:off x="2797" y="1122"/>
                <a:ext cx="167" cy="307"/>
              </a:xfrm>
              <a:custGeom>
                <a:avLst/>
                <a:gdLst>
                  <a:gd name="T0" fmla="*/ 51 w 74"/>
                  <a:gd name="T1" fmla="*/ 48 h 136"/>
                  <a:gd name="T2" fmla="*/ 39 w 74"/>
                  <a:gd name="T3" fmla="*/ 0 h 136"/>
                  <a:gd name="T4" fmla="*/ 0 w 74"/>
                  <a:gd name="T5" fmla="*/ 5 h 136"/>
                  <a:gd name="T6" fmla="*/ 3 w 74"/>
                  <a:gd name="T7" fmla="*/ 40 h 136"/>
                  <a:gd name="T8" fmla="*/ 22 w 74"/>
                  <a:gd name="T9" fmla="*/ 136 h 136"/>
                  <a:gd name="T10" fmla="*/ 74 w 74"/>
                  <a:gd name="T11" fmla="*/ 134 h 136"/>
                  <a:gd name="T12" fmla="*/ 51 w 74"/>
                  <a:gd name="T13" fmla="*/ 48 h 136"/>
                </a:gdLst>
                <a:ahLst/>
                <a:cxnLst>
                  <a:cxn ang="0">
                    <a:pos x="T0" y="T1"/>
                  </a:cxn>
                  <a:cxn ang="0">
                    <a:pos x="T2" y="T3"/>
                  </a:cxn>
                  <a:cxn ang="0">
                    <a:pos x="T4" y="T5"/>
                  </a:cxn>
                  <a:cxn ang="0">
                    <a:pos x="T6" y="T7"/>
                  </a:cxn>
                  <a:cxn ang="0">
                    <a:pos x="T8" y="T9"/>
                  </a:cxn>
                  <a:cxn ang="0">
                    <a:pos x="T10" y="T11"/>
                  </a:cxn>
                  <a:cxn ang="0">
                    <a:pos x="T12" y="T13"/>
                  </a:cxn>
                </a:cxnLst>
                <a:rect l="0" t="0" r="r" b="b"/>
                <a:pathLst>
                  <a:path w="74" h="136">
                    <a:moveTo>
                      <a:pt x="51" y="48"/>
                    </a:moveTo>
                    <a:cubicBezTo>
                      <a:pt x="47" y="32"/>
                      <a:pt x="43" y="16"/>
                      <a:pt x="39" y="0"/>
                    </a:cubicBezTo>
                    <a:cubicBezTo>
                      <a:pt x="0" y="5"/>
                      <a:pt x="0" y="5"/>
                      <a:pt x="0" y="5"/>
                    </a:cubicBezTo>
                    <a:cubicBezTo>
                      <a:pt x="0" y="16"/>
                      <a:pt x="1" y="28"/>
                      <a:pt x="3" y="40"/>
                    </a:cubicBezTo>
                    <a:cubicBezTo>
                      <a:pt x="8" y="72"/>
                      <a:pt x="15" y="104"/>
                      <a:pt x="22" y="136"/>
                    </a:cubicBezTo>
                    <a:cubicBezTo>
                      <a:pt x="74" y="134"/>
                      <a:pt x="74" y="134"/>
                      <a:pt x="74" y="134"/>
                    </a:cubicBezTo>
                    <a:cubicBezTo>
                      <a:pt x="65" y="106"/>
                      <a:pt x="57" y="77"/>
                      <a:pt x="51" y="48"/>
                    </a:cubicBezTo>
                    <a:close/>
                  </a:path>
                </a:pathLst>
              </a:custGeom>
              <a:solidFill>
                <a:srgbClr val="7451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01" name="Freeform 378"/>
              <p:cNvSpPr/>
              <p:nvPr/>
            </p:nvSpPr>
            <p:spPr bwMode="auto">
              <a:xfrm>
                <a:off x="2856" y="1494"/>
                <a:ext cx="293" cy="311"/>
              </a:xfrm>
              <a:custGeom>
                <a:avLst/>
                <a:gdLst>
                  <a:gd name="T0" fmla="*/ 112 w 130"/>
                  <a:gd name="T1" fmla="*/ 107 h 138"/>
                  <a:gd name="T2" fmla="*/ 59 w 130"/>
                  <a:gd name="T3" fmla="*/ 7 h 138"/>
                  <a:gd name="T4" fmla="*/ 57 w 130"/>
                  <a:gd name="T5" fmla="*/ 0 h 138"/>
                  <a:gd name="T6" fmla="*/ 0 w 130"/>
                  <a:gd name="T7" fmla="*/ 4 h 138"/>
                  <a:gd name="T8" fmla="*/ 13 w 130"/>
                  <a:gd name="T9" fmla="*/ 34 h 138"/>
                  <a:gd name="T10" fmla="*/ 31 w 130"/>
                  <a:gd name="T11" fmla="*/ 85 h 138"/>
                  <a:gd name="T12" fmla="*/ 50 w 130"/>
                  <a:gd name="T13" fmla="*/ 112 h 138"/>
                  <a:gd name="T14" fmla="*/ 65 w 130"/>
                  <a:gd name="T15" fmla="*/ 121 h 138"/>
                  <a:gd name="T16" fmla="*/ 87 w 130"/>
                  <a:gd name="T17" fmla="*/ 132 h 138"/>
                  <a:gd name="T18" fmla="*/ 102 w 130"/>
                  <a:gd name="T19" fmla="*/ 134 h 138"/>
                  <a:gd name="T20" fmla="*/ 126 w 130"/>
                  <a:gd name="T21" fmla="*/ 129 h 138"/>
                  <a:gd name="T22" fmla="*/ 112 w 130"/>
                  <a:gd name="T2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38">
                    <a:moveTo>
                      <a:pt x="112" y="107"/>
                    </a:moveTo>
                    <a:cubicBezTo>
                      <a:pt x="89" y="80"/>
                      <a:pt x="73" y="40"/>
                      <a:pt x="59" y="7"/>
                    </a:cubicBezTo>
                    <a:cubicBezTo>
                      <a:pt x="58" y="5"/>
                      <a:pt x="58" y="3"/>
                      <a:pt x="57" y="0"/>
                    </a:cubicBezTo>
                    <a:cubicBezTo>
                      <a:pt x="0" y="4"/>
                      <a:pt x="0" y="4"/>
                      <a:pt x="0" y="4"/>
                    </a:cubicBezTo>
                    <a:cubicBezTo>
                      <a:pt x="3" y="13"/>
                      <a:pt x="10" y="25"/>
                      <a:pt x="13" y="34"/>
                    </a:cubicBezTo>
                    <a:cubicBezTo>
                      <a:pt x="19" y="51"/>
                      <a:pt x="22" y="70"/>
                      <a:pt x="31" y="85"/>
                    </a:cubicBezTo>
                    <a:cubicBezTo>
                      <a:pt x="36" y="94"/>
                      <a:pt x="44" y="103"/>
                      <a:pt x="50" y="112"/>
                    </a:cubicBezTo>
                    <a:cubicBezTo>
                      <a:pt x="55" y="119"/>
                      <a:pt x="58" y="118"/>
                      <a:pt x="65" y="121"/>
                    </a:cubicBezTo>
                    <a:cubicBezTo>
                      <a:pt x="73" y="124"/>
                      <a:pt x="79" y="130"/>
                      <a:pt x="87" y="132"/>
                    </a:cubicBezTo>
                    <a:cubicBezTo>
                      <a:pt x="92" y="134"/>
                      <a:pt x="97" y="133"/>
                      <a:pt x="102" y="134"/>
                    </a:cubicBezTo>
                    <a:cubicBezTo>
                      <a:pt x="109" y="134"/>
                      <a:pt x="123" y="138"/>
                      <a:pt x="126" y="129"/>
                    </a:cubicBezTo>
                    <a:cubicBezTo>
                      <a:pt x="130" y="121"/>
                      <a:pt x="116" y="112"/>
                      <a:pt x="112" y="107"/>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02" name="Freeform 379"/>
              <p:cNvSpPr/>
              <p:nvPr/>
            </p:nvSpPr>
            <p:spPr bwMode="auto">
              <a:xfrm>
                <a:off x="2847" y="1424"/>
                <a:ext cx="140" cy="79"/>
              </a:xfrm>
              <a:custGeom>
                <a:avLst/>
                <a:gdLst>
                  <a:gd name="T0" fmla="*/ 52 w 62"/>
                  <a:gd name="T1" fmla="*/ 0 h 35"/>
                  <a:gd name="T2" fmla="*/ 0 w 62"/>
                  <a:gd name="T3" fmla="*/ 2 h 35"/>
                  <a:gd name="T4" fmla="*/ 4 w 62"/>
                  <a:gd name="T5" fmla="*/ 20 h 35"/>
                  <a:gd name="T6" fmla="*/ 8 w 62"/>
                  <a:gd name="T7" fmla="*/ 35 h 35"/>
                  <a:gd name="T8" fmla="*/ 62 w 62"/>
                  <a:gd name="T9" fmla="*/ 31 h 35"/>
                  <a:gd name="T10" fmla="*/ 52 w 62"/>
                  <a:gd name="T11" fmla="*/ 0 h 35"/>
                </a:gdLst>
                <a:ahLst/>
                <a:cxnLst>
                  <a:cxn ang="0">
                    <a:pos x="T0" y="T1"/>
                  </a:cxn>
                  <a:cxn ang="0">
                    <a:pos x="T2" y="T3"/>
                  </a:cxn>
                  <a:cxn ang="0">
                    <a:pos x="T4" y="T5"/>
                  </a:cxn>
                  <a:cxn ang="0">
                    <a:pos x="T6" y="T7"/>
                  </a:cxn>
                  <a:cxn ang="0">
                    <a:pos x="T8" y="T9"/>
                  </a:cxn>
                  <a:cxn ang="0">
                    <a:pos x="T10" y="T11"/>
                  </a:cxn>
                </a:cxnLst>
                <a:rect l="0" t="0" r="r" b="b"/>
                <a:pathLst>
                  <a:path w="62" h="35">
                    <a:moveTo>
                      <a:pt x="52" y="0"/>
                    </a:moveTo>
                    <a:cubicBezTo>
                      <a:pt x="0" y="2"/>
                      <a:pt x="0" y="2"/>
                      <a:pt x="0" y="2"/>
                    </a:cubicBezTo>
                    <a:cubicBezTo>
                      <a:pt x="2" y="8"/>
                      <a:pt x="3" y="14"/>
                      <a:pt x="4" y="20"/>
                    </a:cubicBezTo>
                    <a:cubicBezTo>
                      <a:pt x="5" y="27"/>
                      <a:pt x="6" y="29"/>
                      <a:pt x="8" y="35"/>
                    </a:cubicBezTo>
                    <a:cubicBezTo>
                      <a:pt x="62" y="31"/>
                      <a:pt x="62" y="31"/>
                      <a:pt x="62" y="31"/>
                    </a:cubicBezTo>
                    <a:cubicBezTo>
                      <a:pt x="58" y="21"/>
                      <a:pt x="56" y="11"/>
                      <a:pt x="52" y="0"/>
                    </a:cubicBez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03" name="Freeform 380"/>
              <p:cNvSpPr/>
              <p:nvPr/>
            </p:nvSpPr>
            <p:spPr bwMode="auto">
              <a:xfrm>
                <a:off x="2919" y="1846"/>
                <a:ext cx="586" cy="248"/>
              </a:xfrm>
              <a:custGeom>
                <a:avLst/>
                <a:gdLst>
                  <a:gd name="T0" fmla="*/ 1 w 260"/>
                  <a:gd name="T1" fmla="*/ 0 h 110"/>
                  <a:gd name="T2" fmla="*/ 2 w 260"/>
                  <a:gd name="T3" fmla="*/ 48 h 110"/>
                  <a:gd name="T4" fmla="*/ 6 w 260"/>
                  <a:gd name="T5" fmla="*/ 102 h 110"/>
                  <a:gd name="T6" fmla="*/ 185 w 260"/>
                  <a:gd name="T7" fmla="*/ 110 h 110"/>
                  <a:gd name="T8" fmla="*/ 185 w 260"/>
                  <a:gd name="T9" fmla="*/ 110 h 110"/>
                  <a:gd name="T10" fmla="*/ 260 w 260"/>
                  <a:gd name="T11" fmla="*/ 47 h 110"/>
                  <a:gd name="T12" fmla="*/ 38 w 260"/>
                  <a:gd name="T13" fmla="*/ 9 h 110"/>
                  <a:gd name="T14" fmla="*/ 1 w 260"/>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110">
                    <a:moveTo>
                      <a:pt x="1" y="0"/>
                    </a:moveTo>
                    <a:cubicBezTo>
                      <a:pt x="0" y="16"/>
                      <a:pt x="2" y="32"/>
                      <a:pt x="2" y="48"/>
                    </a:cubicBezTo>
                    <a:cubicBezTo>
                      <a:pt x="2" y="65"/>
                      <a:pt x="3" y="84"/>
                      <a:pt x="6" y="102"/>
                    </a:cubicBezTo>
                    <a:cubicBezTo>
                      <a:pt x="65" y="101"/>
                      <a:pt x="125" y="104"/>
                      <a:pt x="185" y="110"/>
                    </a:cubicBezTo>
                    <a:cubicBezTo>
                      <a:pt x="185" y="110"/>
                      <a:pt x="185" y="110"/>
                      <a:pt x="185" y="110"/>
                    </a:cubicBezTo>
                    <a:cubicBezTo>
                      <a:pt x="203" y="84"/>
                      <a:pt x="234" y="64"/>
                      <a:pt x="260" y="47"/>
                    </a:cubicBezTo>
                    <a:cubicBezTo>
                      <a:pt x="186" y="37"/>
                      <a:pt x="112" y="29"/>
                      <a:pt x="38" y="9"/>
                    </a:cubicBezTo>
                    <a:cubicBezTo>
                      <a:pt x="26" y="6"/>
                      <a:pt x="13" y="3"/>
                      <a:pt x="1" y="0"/>
                    </a:cubicBezTo>
                    <a:close/>
                  </a:path>
                </a:pathLst>
              </a:custGeom>
              <a:solidFill>
                <a:srgbClr val="FF90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04" name="Freeform 381"/>
              <p:cNvSpPr/>
              <p:nvPr/>
            </p:nvSpPr>
            <p:spPr bwMode="auto">
              <a:xfrm>
                <a:off x="2921" y="1701"/>
                <a:ext cx="228" cy="199"/>
              </a:xfrm>
              <a:custGeom>
                <a:avLst/>
                <a:gdLst>
                  <a:gd name="T0" fmla="*/ 79 w 101"/>
                  <a:gd name="T1" fmla="*/ 20 h 88"/>
                  <a:gd name="T2" fmla="*/ 23 w 101"/>
                  <a:gd name="T3" fmla="*/ 0 h 88"/>
                  <a:gd name="T4" fmla="*/ 1 w 101"/>
                  <a:gd name="T5" fmla="*/ 51 h 88"/>
                  <a:gd name="T6" fmla="*/ 0 w 101"/>
                  <a:gd name="T7" fmla="*/ 64 h 88"/>
                  <a:gd name="T8" fmla="*/ 37 w 101"/>
                  <a:gd name="T9" fmla="*/ 73 h 88"/>
                  <a:gd name="T10" fmla="*/ 101 w 101"/>
                  <a:gd name="T11" fmla="*/ 88 h 88"/>
                  <a:gd name="T12" fmla="*/ 86 w 101"/>
                  <a:gd name="T13" fmla="*/ 21 h 88"/>
                  <a:gd name="T14" fmla="*/ 79 w 101"/>
                  <a:gd name="T15" fmla="*/ 2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88">
                    <a:moveTo>
                      <a:pt x="79" y="20"/>
                    </a:moveTo>
                    <a:cubicBezTo>
                      <a:pt x="59" y="17"/>
                      <a:pt x="42" y="5"/>
                      <a:pt x="23" y="0"/>
                    </a:cubicBezTo>
                    <a:cubicBezTo>
                      <a:pt x="16" y="19"/>
                      <a:pt x="4" y="32"/>
                      <a:pt x="1" y="51"/>
                    </a:cubicBezTo>
                    <a:cubicBezTo>
                      <a:pt x="0" y="56"/>
                      <a:pt x="0" y="60"/>
                      <a:pt x="0" y="64"/>
                    </a:cubicBezTo>
                    <a:cubicBezTo>
                      <a:pt x="12" y="67"/>
                      <a:pt x="25" y="70"/>
                      <a:pt x="37" y="73"/>
                    </a:cubicBezTo>
                    <a:cubicBezTo>
                      <a:pt x="59" y="79"/>
                      <a:pt x="80" y="84"/>
                      <a:pt x="101" y="88"/>
                    </a:cubicBezTo>
                    <a:cubicBezTo>
                      <a:pt x="86" y="21"/>
                      <a:pt x="86" y="21"/>
                      <a:pt x="86" y="21"/>
                    </a:cubicBezTo>
                    <a:cubicBezTo>
                      <a:pt x="84" y="21"/>
                      <a:pt x="81" y="21"/>
                      <a:pt x="79" y="20"/>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05" name="Freeform 382"/>
              <p:cNvSpPr/>
              <p:nvPr/>
            </p:nvSpPr>
            <p:spPr bwMode="auto">
              <a:xfrm>
                <a:off x="3115" y="1706"/>
                <a:ext cx="408" cy="246"/>
              </a:xfrm>
              <a:custGeom>
                <a:avLst/>
                <a:gdLst>
                  <a:gd name="T0" fmla="*/ 60 w 181"/>
                  <a:gd name="T1" fmla="*/ 13 h 109"/>
                  <a:gd name="T2" fmla="*/ 0 w 181"/>
                  <a:gd name="T3" fmla="*/ 19 h 109"/>
                  <a:gd name="T4" fmla="*/ 15 w 181"/>
                  <a:gd name="T5" fmla="*/ 86 h 109"/>
                  <a:gd name="T6" fmla="*/ 173 w 181"/>
                  <a:gd name="T7" fmla="*/ 109 h 109"/>
                  <a:gd name="T8" fmla="*/ 174 w 181"/>
                  <a:gd name="T9" fmla="*/ 109 h 109"/>
                  <a:gd name="T10" fmla="*/ 181 w 181"/>
                  <a:gd name="T11" fmla="*/ 105 h 109"/>
                  <a:gd name="T12" fmla="*/ 117 w 181"/>
                  <a:gd name="T13" fmla="*/ 0 h 109"/>
                  <a:gd name="T14" fmla="*/ 60 w 181"/>
                  <a:gd name="T15" fmla="*/ 13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109">
                    <a:moveTo>
                      <a:pt x="60" y="13"/>
                    </a:moveTo>
                    <a:cubicBezTo>
                      <a:pt x="41" y="17"/>
                      <a:pt x="20" y="20"/>
                      <a:pt x="0" y="19"/>
                    </a:cubicBezTo>
                    <a:cubicBezTo>
                      <a:pt x="15" y="86"/>
                      <a:pt x="15" y="86"/>
                      <a:pt x="15" y="86"/>
                    </a:cubicBezTo>
                    <a:cubicBezTo>
                      <a:pt x="68" y="96"/>
                      <a:pt x="121" y="102"/>
                      <a:pt x="173" y="109"/>
                    </a:cubicBezTo>
                    <a:cubicBezTo>
                      <a:pt x="174" y="109"/>
                      <a:pt x="174" y="109"/>
                      <a:pt x="174" y="109"/>
                    </a:cubicBezTo>
                    <a:cubicBezTo>
                      <a:pt x="176" y="108"/>
                      <a:pt x="178" y="106"/>
                      <a:pt x="181" y="105"/>
                    </a:cubicBezTo>
                    <a:cubicBezTo>
                      <a:pt x="117" y="0"/>
                      <a:pt x="117" y="0"/>
                      <a:pt x="117" y="0"/>
                    </a:cubicBezTo>
                    <a:cubicBezTo>
                      <a:pt x="98" y="5"/>
                      <a:pt x="79" y="10"/>
                      <a:pt x="60" y="13"/>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06" name="Freeform 383"/>
              <p:cNvSpPr/>
              <p:nvPr/>
            </p:nvSpPr>
            <p:spPr bwMode="auto">
              <a:xfrm>
                <a:off x="3379" y="1672"/>
                <a:ext cx="228" cy="271"/>
              </a:xfrm>
              <a:custGeom>
                <a:avLst/>
                <a:gdLst>
                  <a:gd name="T0" fmla="*/ 11 w 101"/>
                  <a:gd name="T1" fmla="*/ 12 h 120"/>
                  <a:gd name="T2" fmla="*/ 0 w 101"/>
                  <a:gd name="T3" fmla="*/ 15 h 120"/>
                  <a:gd name="T4" fmla="*/ 64 w 101"/>
                  <a:gd name="T5" fmla="*/ 120 h 120"/>
                  <a:gd name="T6" fmla="*/ 101 w 101"/>
                  <a:gd name="T7" fmla="*/ 96 h 120"/>
                  <a:gd name="T8" fmla="*/ 58 w 101"/>
                  <a:gd name="T9" fmla="*/ 0 h 120"/>
                  <a:gd name="T10" fmla="*/ 11 w 101"/>
                  <a:gd name="T11" fmla="*/ 12 h 120"/>
                </a:gdLst>
                <a:ahLst/>
                <a:cxnLst>
                  <a:cxn ang="0">
                    <a:pos x="T0" y="T1"/>
                  </a:cxn>
                  <a:cxn ang="0">
                    <a:pos x="T2" y="T3"/>
                  </a:cxn>
                  <a:cxn ang="0">
                    <a:pos x="T4" y="T5"/>
                  </a:cxn>
                  <a:cxn ang="0">
                    <a:pos x="T6" y="T7"/>
                  </a:cxn>
                  <a:cxn ang="0">
                    <a:pos x="T8" y="T9"/>
                  </a:cxn>
                  <a:cxn ang="0">
                    <a:pos x="T10" y="T11"/>
                  </a:cxn>
                </a:cxnLst>
                <a:rect l="0" t="0" r="r" b="b"/>
                <a:pathLst>
                  <a:path w="101" h="120">
                    <a:moveTo>
                      <a:pt x="11" y="12"/>
                    </a:moveTo>
                    <a:cubicBezTo>
                      <a:pt x="8" y="13"/>
                      <a:pt x="4" y="14"/>
                      <a:pt x="0" y="15"/>
                    </a:cubicBezTo>
                    <a:cubicBezTo>
                      <a:pt x="64" y="120"/>
                      <a:pt x="64" y="120"/>
                      <a:pt x="64" y="120"/>
                    </a:cubicBezTo>
                    <a:cubicBezTo>
                      <a:pt x="76" y="112"/>
                      <a:pt x="88" y="104"/>
                      <a:pt x="101" y="96"/>
                    </a:cubicBezTo>
                    <a:cubicBezTo>
                      <a:pt x="58" y="0"/>
                      <a:pt x="58" y="0"/>
                      <a:pt x="58" y="0"/>
                    </a:cubicBezTo>
                    <a:cubicBezTo>
                      <a:pt x="42" y="4"/>
                      <a:pt x="27" y="8"/>
                      <a:pt x="11" y="12"/>
                    </a:cubicBezTo>
                    <a:close/>
                  </a:path>
                </a:pathLst>
              </a:custGeom>
              <a:solidFill>
                <a:srgbClr val="E8812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07" name="Freeform 384"/>
              <p:cNvSpPr/>
              <p:nvPr/>
            </p:nvSpPr>
            <p:spPr bwMode="auto">
              <a:xfrm>
                <a:off x="3510" y="1607"/>
                <a:ext cx="372" cy="281"/>
              </a:xfrm>
              <a:custGeom>
                <a:avLst/>
                <a:gdLst>
                  <a:gd name="T0" fmla="*/ 0 w 165"/>
                  <a:gd name="T1" fmla="*/ 29 h 125"/>
                  <a:gd name="T2" fmla="*/ 43 w 165"/>
                  <a:gd name="T3" fmla="*/ 125 h 125"/>
                  <a:gd name="T4" fmla="*/ 92 w 165"/>
                  <a:gd name="T5" fmla="*/ 94 h 125"/>
                  <a:gd name="T6" fmla="*/ 165 w 165"/>
                  <a:gd name="T7" fmla="*/ 53 h 125"/>
                  <a:gd name="T8" fmla="*/ 98 w 165"/>
                  <a:gd name="T9" fmla="*/ 0 h 125"/>
                  <a:gd name="T10" fmla="*/ 0 w 165"/>
                  <a:gd name="T11" fmla="*/ 29 h 125"/>
                </a:gdLst>
                <a:ahLst/>
                <a:cxnLst>
                  <a:cxn ang="0">
                    <a:pos x="T0" y="T1"/>
                  </a:cxn>
                  <a:cxn ang="0">
                    <a:pos x="T2" y="T3"/>
                  </a:cxn>
                  <a:cxn ang="0">
                    <a:pos x="T4" y="T5"/>
                  </a:cxn>
                  <a:cxn ang="0">
                    <a:pos x="T6" y="T7"/>
                  </a:cxn>
                  <a:cxn ang="0">
                    <a:pos x="T8" y="T9"/>
                  </a:cxn>
                  <a:cxn ang="0">
                    <a:pos x="T10" y="T11"/>
                  </a:cxn>
                </a:cxnLst>
                <a:rect l="0" t="0" r="r" b="b"/>
                <a:pathLst>
                  <a:path w="165" h="125">
                    <a:moveTo>
                      <a:pt x="0" y="29"/>
                    </a:moveTo>
                    <a:cubicBezTo>
                      <a:pt x="43" y="125"/>
                      <a:pt x="43" y="125"/>
                      <a:pt x="43" y="125"/>
                    </a:cubicBezTo>
                    <a:cubicBezTo>
                      <a:pt x="59" y="114"/>
                      <a:pt x="75" y="104"/>
                      <a:pt x="92" y="94"/>
                    </a:cubicBezTo>
                    <a:cubicBezTo>
                      <a:pt x="116" y="80"/>
                      <a:pt x="140" y="66"/>
                      <a:pt x="165" y="53"/>
                    </a:cubicBezTo>
                    <a:cubicBezTo>
                      <a:pt x="98" y="0"/>
                      <a:pt x="98" y="0"/>
                      <a:pt x="98" y="0"/>
                    </a:cubicBezTo>
                    <a:cubicBezTo>
                      <a:pt x="65" y="10"/>
                      <a:pt x="32" y="20"/>
                      <a:pt x="0" y="29"/>
                    </a:cubicBezTo>
                    <a:close/>
                  </a:path>
                </a:pathLst>
              </a:custGeom>
              <a:solidFill>
                <a:srgbClr val="A78B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08" name="Freeform 385"/>
              <p:cNvSpPr/>
              <p:nvPr/>
            </p:nvSpPr>
            <p:spPr bwMode="auto">
              <a:xfrm>
                <a:off x="3731" y="1514"/>
                <a:ext cx="340" cy="212"/>
              </a:xfrm>
              <a:custGeom>
                <a:avLst/>
                <a:gdLst>
                  <a:gd name="T0" fmla="*/ 3 w 151"/>
                  <a:gd name="T1" fmla="*/ 40 h 94"/>
                  <a:gd name="T2" fmla="*/ 0 w 151"/>
                  <a:gd name="T3" fmla="*/ 41 h 94"/>
                  <a:gd name="T4" fmla="*/ 67 w 151"/>
                  <a:gd name="T5" fmla="*/ 94 h 94"/>
                  <a:gd name="T6" fmla="*/ 151 w 151"/>
                  <a:gd name="T7" fmla="*/ 52 h 94"/>
                  <a:gd name="T8" fmla="*/ 134 w 151"/>
                  <a:gd name="T9" fmla="*/ 0 h 94"/>
                  <a:gd name="T10" fmla="*/ 3 w 151"/>
                  <a:gd name="T11" fmla="*/ 40 h 94"/>
                </a:gdLst>
                <a:ahLst/>
                <a:cxnLst>
                  <a:cxn ang="0">
                    <a:pos x="T0" y="T1"/>
                  </a:cxn>
                  <a:cxn ang="0">
                    <a:pos x="T2" y="T3"/>
                  </a:cxn>
                  <a:cxn ang="0">
                    <a:pos x="T4" y="T5"/>
                  </a:cxn>
                  <a:cxn ang="0">
                    <a:pos x="T6" y="T7"/>
                  </a:cxn>
                  <a:cxn ang="0">
                    <a:pos x="T8" y="T9"/>
                  </a:cxn>
                  <a:cxn ang="0">
                    <a:pos x="T10" y="T11"/>
                  </a:cxn>
                </a:cxnLst>
                <a:rect l="0" t="0" r="r" b="b"/>
                <a:pathLst>
                  <a:path w="151" h="94">
                    <a:moveTo>
                      <a:pt x="3" y="40"/>
                    </a:moveTo>
                    <a:cubicBezTo>
                      <a:pt x="2" y="40"/>
                      <a:pt x="1" y="41"/>
                      <a:pt x="0" y="41"/>
                    </a:cubicBezTo>
                    <a:cubicBezTo>
                      <a:pt x="67" y="94"/>
                      <a:pt x="67" y="94"/>
                      <a:pt x="67" y="94"/>
                    </a:cubicBezTo>
                    <a:cubicBezTo>
                      <a:pt x="95" y="79"/>
                      <a:pt x="123" y="65"/>
                      <a:pt x="151" y="52"/>
                    </a:cubicBezTo>
                    <a:cubicBezTo>
                      <a:pt x="134" y="0"/>
                      <a:pt x="134" y="0"/>
                      <a:pt x="134" y="0"/>
                    </a:cubicBezTo>
                    <a:cubicBezTo>
                      <a:pt x="90" y="13"/>
                      <a:pt x="47" y="27"/>
                      <a:pt x="3" y="40"/>
                    </a:cubicBezTo>
                    <a:close/>
                  </a:path>
                </a:pathLst>
              </a:custGeom>
              <a:solidFill>
                <a:srgbClr val="BDCA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09" name="Freeform 386"/>
              <p:cNvSpPr/>
              <p:nvPr/>
            </p:nvSpPr>
            <p:spPr bwMode="auto">
              <a:xfrm>
                <a:off x="4033" y="1417"/>
                <a:ext cx="347" cy="215"/>
              </a:xfrm>
              <a:custGeom>
                <a:avLst/>
                <a:gdLst>
                  <a:gd name="T0" fmla="*/ 0 w 154"/>
                  <a:gd name="T1" fmla="*/ 43 h 95"/>
                  <a:gd name="T2" fmla="*/ 17 w 154"/>
                  <a:gd name="T3" fmla="*/ 95 h 95"/>
                  <a:gd name="T4" fmla="*/ 49 w 154"/>
                  <a:gd name="T5" fmla="*/ 80 h 95"/>
                  <a:gd name="T6" fmla="*/ 154 w 154"/>
                  <a:gd name="T7" fmla="*/ 43 h 95"/>
                  <a:gd name="T8" fmla="*/ 151 w 154"/>
                  <a:gd name="T9" fmla="*/ 0 h 95"/>
                  <a:gd name="T10" fmla="*/ 0 w 154"/>
                  <a:gd name="T11" fmla="*/ 43 h 95"/>
                </a:gdLst>
                <a:ahLst/>
                <a:cxnLst>
                  <a:cxn ang="0">
                    <a:pos x="T0" y="T1"/>
                  </a:cxn>
                  <a:cxn ang="0">
                    <a:pos x="T2" y="T3"/>
                  </a:cxn>
                  <a:cxn ang="0">
                    <a:pos x="T4" y="T5"/>
                  </a:cxn>
                  <a:cxn ang="0">
                    <a:pos x="T6" y="T7"/>
                  </a:cxn>
                  <a:cxn ang="0">
                    <a:pos x="T8" y="T9"/>
                  </a:cxn>
                  <a:cxn ang="0">
                    <a:pos x="T10" y="T11"/>
                  </a:cxn>
                </a:cxnLst>
                <a:rect l="0" t="0" r="r" b="b"/>
                <a:pathLst>
                  <a:path w="154" h="95">
                    <a:moveTo>
                      <a:pt x="0" y="43"/>
                    </a:moveTo>
                    <a:cubicBezTo>
                      <a:pt x="17" y="95"/>
                      <a:pt x="17" y="95"/>
                      <a:pt x="17" y="95"/>
                    </a:cubicBezTo>
                    <a:cubicBezTo>
                      <a:pt x="28" y="90"/>
                      <a:pt x="39" y="85"/>
                      <a:pt x="49" y="80"/>
                    </a:cubicBezTo>
                    <a:cubicBezTo>
                      <a:pt x="84" y="65"/>
                      <a:pt x="119" y="54"/>
                      <a:pt x="154" y="43"/>
                    </a:cubicBezTo>
                    <a:cubicBezTo>
                      <a:pt x="151" y="0"/>
                      <a:pt x="151" y="0"/>
                      <a:pt x="151" y="0"/>
                    </a:cubicBezTo>
                    <a:cubicBezTo>
                      <a:pt x="101" y="14"/>
                      <a:pt x="50" y="28"/>
                      <a:pt x="0" y="43"/>
                    </a:cubicBezTo>
                    <a:close/>
                  </a:path>
                </a:pathLst>
              </a:custGeom>
              <a:solidFill>
                <a:srgbClr val="FF56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10" name="Freeform 387"/>
              <p:cNvSpPr/>
              <p:nvPr/>
            </p:nvSpPr>
            <p:spPr bwMode="auto">
              <a:xfrm>
                <a:off x="4373" y="1388"/>
                <a:ext cx="158" cy="126"/>
              </a:xfrm>
              <a:custGeom>
                <a:avLst/>
                <a:gdLst>
                  <a:gd name="T0" fmla="*/ 16 w 70"/>
                  <a:gd name="T1" fmla="*/ 9 h 56"/>
                  <a:gd name="T2" fmla="*/ 0 w 70"/>
                  <a:gd name="T3" fmla="*/ 13 h 56"/>
                  <a:gd name="T4" fmla="*/ 3 w 70"/>
                  <a:gd name="T5" fmla="*/ 56 h 56"/>
                  <a:gd name="T6" fmla="*/ 70 w 70"/>
                  <a:gd name="T7" fmla="*/ 37 h 56"/>
                  <a:gd name="T8" fmla="*/ 47 w 70"/>
                  <a:gd name="T9" fmla="*/ 0 h 56"/>
                  <a:gd name="T10" fmla="*/ 16 w 70"/>
                  <a:gd name="T11" fmla="*/ 9 h 56"/>
                </a:gdLst>
                <a:ahLst/>
                <a:cxnLst>
                  <a:cxn ang="0">
                    <a:pos x="T0" y="T1"/>
                  </a:cxn>
                  <a:cxn ang="0">
                    <a:pos x="T2" y="T3"/>
                  </a:cxn>
                  <a:cxn ang="0">
                    <a:pos x="T4" y="T5"/>
                  </a:cxn>
                  <a:cxn ang="0">
                    <a:pos x="T6" y="T7"/>
                  </a:cxn>
                  <a:cxn ang="0">
                    <a:pos x="T8" y="T9"/>
                  </a:cxn>
                  <a:cxn ang="0">
                    <a:pos x="T10" y="T11"/>
                  </a:cxn>
                </a:cxnLst>
                <a:rect l="0" t="0" r="r" b="b"/>
                <a:pathLst>
                  <a:path w="70" h="56">
                    <a:moveTo>
                      <a:pt x="16" y="9"/>
                    </a:moveTo>
                    <a:cubicBezTo>
                      <a:pt x="10" y="10"/>
                      <a:pt x="5" y="12"/>
                      <a:pt x="0" y="13"/>
                    </a:cubicBezTo>
                    <a:cubicBezTo>
                      <a:pt x="3" y="56"/>
                      <a:pt x="3" y="56"/>
                      <a:pt x="3" y="56"/>
                    </a:cubicBezTo>
                    <a:cubicBezTo>
                      <a:pt x="25" y="49"/>
                      <a:pt x="48" y="43"/>
                      <a:pt x="70" y="37"/>
                    </a:cubicBezTo>
                    <a:cubicBezTo>
                      <a:pt x="47" y="0"/>
                      <a:pt x="47" y="0"/>
                      <a:pt x="47" y="0"/>
                    </a:cubicBezTo>
                    <a:cubicBezTo>
                      <a:pt x="37" y="3"/>
                      <a:pt x="26" y="6"/>
                      <a:pt x="16" y="9"/>
                    </a:cubicBezTo>
                    <a:close/>
                  </a:path>
                </a:pathLst>
              </a:custGeom>
              <a:solidFill>
                <a:srgbClr val="81383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11" name="Freeform 388"/>
              <p:cNvSpPr/>
              <p:nvPr/>
            </p:nvSpPr>
            <p:spPr bwMode="auto">
              <a:xfrm>
                <a:off x="4479" y="1327"/>
                <a:ext cx="320" cy="145"/>
              </a:xfrm>
              <a:custGeom>
                <a:avLst/>
                <a:gdLst>
                  <a:gd name="T0" fmla="*/ 0 w 142"/>
                  <a:gd name="T1" fmla="*/ 27 h 64"/>
                  <a:gd name="T2" fmla="*/ 23 w 142"/>
                  <a:gd name="T3" fmla="*/ 64 h 64"/>
                  <a:gd name="T4" fmla="*/ 90 w 142"/>
                  <a:gd name="T5" fmla="*/ 45 h 64"/>
                  <a:gd name="T6" fmla="*/ 140 w 142"/>
                  <a:gd name="T7" fmla="*/ 31 h 64"/>
                  <a:gd name="T8" fmla="*/ 142 w 142"/>
                  <a:gd name="T9" fmla="*/ 0 h 64"/>
                  <a:gd name="T10" fmla="*/ 0 w 142"/>
                  <a:gd name="T11" fmla="*/ 27 h 64"/>
                </a:gdLst>
                <a:ahLst/>
                <a:cxnLst>
                  <a:cxn ang="0">
                    <a:pos x="T0" y="T1"/>
                  </a:cxn>
                  <a:cxn ang="0">
                    <a:pos x="T2" y="T3"/>
                  </a:cxn>
                  <a:cxn ang="0">
                    <a:pos x="T4" y="T5"/>
                  </a:cxn>
                  <a:cxn ang="0">
                    <a:pos x="T6" y="T7"/>
                  </a:cxn>
                  <a:cxn ang="0">
                    <a:pos x="T8" y="T9"/>
                  </a:cxn>
                  <a:cxn ang="0">
                    <a:pos x="T10" y="T11"/>
                  </a:cxn>
                </a:cxnLst>
                <a:rect l="0" t="0" r="r" b="b"/>
                <a:pathLst>
                  <a:path w="142" h="64">
                    <a:moveTo>
                      <a:pt x="0" y="27"/>
                    </a:moveTo>
                    <a:cubicBezTo>
                      <a:pt x="23" y="64"/>
                      <a:pt x="23" y="64"/>
                      <a:pt x="23" y="64"/>
                    </a:cubicBezTo>
                    <a:cubicBezTo>
                      <a:pt x="46" y="58"/>
                      <a:pt x="68" y="52"/>
                      <a:pt x="90" y="45"/>
                    </a:cubicBezTo>
                    <a:cubicBezTo>
                      <a:pt x="107" y="40"/>
                      <a:pt x="124" y="35"/>
                      <a:pt x="140" y="31"/>
                    </a:cubicBezTo>
                    <a:cubicBezTo>
                      <a:pt x="142" y="0"/>
                      <a:pt x="142" y="0"/>
                      <a:pt x="142" y="0"/>
                    </a:cubicBezTo>
                    <a:cubicBezTo>
                      <a:pt x="94" y="6"/>
                      <a:pt x="47" y="16"/>
                      <a:pt x="0" y="27"/>
                    </a:cubicBezTo>
                    <a:close/>
                  </a:path>
                </a:pathLst>
              </a:custGeom>
              <a:solidFill>
                <a:srgbClr val="5BAC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12" name="Freeform 389"/>
              <p:cNvSpPr/>
              <p:nvPr/>
            </p:nvSpPr>
            <p:spPr bwMode="auto">
              <a:xfrm>
                <a:off x="4795" y="1309"/>
                <a:ext cx="203" cy="88"/>
              </a:xfrm>
              <a:custGeom>
                <a:avLst/>
                <a:gdLst>
                  <a:gd name="T0" fmla="*/ 2 w 90"/>
                  <a:gd name="T1" fmla="*/ 8 h 39"/>
                  <a:gd name="T2" fmla="*/ 0 w 90"/>
                  <a:gd name="T3" fmla="*/ 39 h 39"/>
                  <a:gd name="T4" fmla="*/ 48 w 90"/>
                  <a:gd name="T5" fmla="*/ 32 h 39"/>
                  <a:gd name="T6" fmla="*/ 90 w 90"/>
                  <a:gd name="T7" fmla="*/ 29 h 39"/>
                  <a:gd name="T8" fmla="*/ 81 w 90"/>
                  <a:gd name="T9" fmla="*/ 0 h 39"/>
                  <a:gd name="T10" fmla="*/ 2 w 90"/>
                  <a:gd name="T11" fmla="*/ 8 h 39"/>
                </a:gdLst>
                <a:ahLst/>
                <a:cxnLst>
                  <a:cxn ang="0">
                    <a:pos x="T0" y="T1"/>
                  </a:cxn>
                  <a:cxn ang="0">
                    <a:pos x="T2" y="T3"/>
                  </a:cxn>
                  <a:cxn ang="0">
                    <a:pos x="T4" y="T5"/>
                  </a:cxn>
                  <a:cxn ang="0">
                    <a:pos x="T6" y="T7"/>
                  </a:cxn>
                  <a:cxn ang="0">
                    <a:pos x="T8" y="T9"/>
                  </a:cxn>
                  <a:cxn ang="0">
                    <a:pos x="T10" y="T11"/>
                  </a:cxn>
                </a:cxnLst>
                <a:rect l="0" t="0" r="r" b="b"/>
                <a:pathLst>
                  <a:path w="90" h="39">
                    <a:moveTo>
                      <a:pt x="2" y="8"/>
                    </a:moveTo>
                    <a:cubicBezTo>
                      <a:pt x="0" y="39"/>
                      <a:pt x="0" y="39"/>
                      <a:pt x="0" y="39"/>
                    </a:cubicBezTo>
                    <a:cubicBezTo>
                      <a:pt x="16" y="36"/>
                      <a:pt x="32" y="33"/>
                      <a:pt x="48" y="32"/>
                    </a:cubicBezTo>
                    <a:cubicBezTo>
                      <a:pt x="62" y="32"/>
                      <a:pt x="76" y="31"/>
                      <a:pt x="90" y="29"/>
                    </a:cubicBezTo>
                    <a:cubicBezTo>
                      <a:pt x="81" y="0"/>
                      <a:pt x="81" y="0"/>
                      <a:pt x="81" y="0"/>
                    </a:cubicBezTo>
                    <a:cubicBezTo>
                      <a:pt x="55" y="2"/>
                      <a:pt x="28" y="4"/>
                      <a:pt x="2" y="8"/>
                    </a:cubicBezTo>
                    <a:close/>
                  </a:path>
                </a:pathLst>
              </a:custGeom>
              <a:solidFill>
                <a:srgbClr val="AC4E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13" name="Freeform 390"/>
              <p:cNvSpPr/>
              <p:nvPr/>
            </p:nvSpPr>
            <p:spPr bwMode="auto">
              <a:xfrm>
                <a:off x="4977" y="1287"/>
                <a:ext cx="291" cy="88"/>
              </a:xfrm>
              <a:custGeom>
                <a:avLst/>
                <a:gdLst>
                  <a:gd name="T0" fmla="*/ 47 w 129"/>
                  <a:gd name="T1" fmla="*/ 9 h 39"/>
                  <a:gd name="T2" fmla="*/ 0 w 129"/>
                  <a:gd name="T3" fmla="*/ 10 h 39"/>
                  <a:gd name="T4" fmla="*/ 9 w 129"/>
                  <a:gd name="T5" fmla="*/ 39 h 39"/>
                  <a:gd name="T6" fmla="*/ 119 w 129"/>
                  <a:gd name="T7" fmla="*/ 29 h 39"/>
                  <a:gd name="T8" fmla="*/ 47 w 129"/>
                  <a:gd name="T9" fmla="*/ 9 h 39"/>
                </a:gdLst>
                <a:ahLst/>
                <a:cxnLst>
                  <a:cxn ang="0">
                    <a:pos x="T0" y="T1"/>
                  </a:cxn>
                  <a:cxn ang="0">
                    <a:pos x="T2" y="T3"/>
                  </a:cxn>
                  <a:cxn ang="0">
                    <a:pos x="T4" y="T5"/>
                  </a:cxn>
                  <a:cxn ang="0">
                    <a:pos x="T6" y="T7"/>
                  </a:cxn>
                  <a:cxn ang="0">
                    <a:pos x="T8" y="T9"/>
                  </a:cxn>
                </a:cxnLst>
                <a:rect l="0" t="0" r="r" b="b"/>
                <a:pathLst>
                  <a:path w="129" h="39">
                    <a:moveTo>
                      <a:pt x="47" y="9"/>
                    </a:moveTo>
                    <a:cubicBezTo>
                      <a:pt x="31" y="9"/>
                      <a:pt x="16" y="9"/>
                      <a:pt x="0" y="10"/>
                    </a:cubicBezTo>
                    <a:cubicBezTo>
                      <a:pt x="9" y="39"/>
                      <a:pt x="9" y="39"/>
                      <a:pt x="9" y="39"/>
                    </a:cubicBezTo>
                    <a:cubicBezTo>
                      <a:pt x="46" y="36"/>
                      <a:pt x="82" y="32"/>
                      <a:pt x="119" y="29"/>
                    </a:cubicBezTo>
                    <a:cubicBezTo>
                      <a:pt x="129" y="0"/>
                      <a:pt x="65" y="9"/>
                      <a:pt x="47" y="9"/>
                    </a:cubicBezTo>
                    <a:close/>
                  </a:path>
                </a:pathLst>
              </a:custGeom>
              <a:solidFill>
                <a:srgbClr val="AEC5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14" name="Freeform 391"/>
              <p:cNvSpPr/>
              <p:nvPr/>
            </p:nvSpPr>
            <p:spPr bwMode="auto">
              <a:xfrm>
                <a:off x="2933" y="2073"/>
                <a:ext cx="403" cy="386"/>
              </a:xfrm>
              <a:custGeom>
                <a:avLst/>
                <a:gdLst>
                  <a:gd name="T0" fmla="*/ 0 w 179"/>
                  <a:gd name="T1" fmla="*/ 1 h 171"/>
                  <a:gd name="T2" fmla="*/ 23 w 179"/>
                  <a:gd name="T3" fmla="*/ 79 h 171"/>
                  <a:gd name="T4" fmla="*/ 85 w 179"/>
                  <a:gd name="T5" fmla="*/ 159 h 171"/>
                  <a:gd name="T6" fmla="*/ 127 w 179"/>
                  <a:gd name="T7" fmla="*/ 115 h 171"/>
                  <a:gd name="T8" fmla="*/ 179 w 179"/>
                  <a:gd name="T9" fmla="*/ 9 h 171"/>
                  <a:gd name="T10" fmla="*/ 0 w 179"/>
                  <a:gd name="T11" fmla="*/ 1 h 171"/>
                </a:gdLst>
                <a:ahLst/>
                <a:cxnLst>
                  <a:cxn ang="0">
                    <a:pos x="T0" y="T1"/>
                  </a:cxn>
                  <a:cxn ang="0">
                    <a:pos x="T2" y="T3"/>
                  </a:cxn>
                  <a:cxn ang="0">
                    <a:pos x="T4" y="T5"/>
                  </a:cxn>
                  <a:cxn ang="0">
                    <a:pos x="T6" y="T7"/>
                  </a:cxn>
                  <a:cxn ang="0">
                    <a:pos x="T8" y="T9"/>
                  </a:cxn>
                  <a:cxn ang="0">
                    <a:pos x="T10" y="T11"/>
                  </a:cxn>
                </a:cxnLst>
                <a:rect l="0" t="0" r="r" b="b"/>
                <a:pathLst>
                  <a:path w="179" h="171">
                    <a:moveTo>
                      <a:pt x="0" y="1"/>
                    </a:moveTo>
                    <a:cubicBezTo>
                      <a:pt x="3" y="29"/>
                      <a:pt x="11" y="56"/>
                      <a:pt x="23" y="79"/>
                    </a:cubicBezTo>
                    <a:cubicBezTo>
                      <a:pt x="34" y="101"/>
                      <a:pt x="61" y="150"/>
                      <a:pt x="85" y="159"/>
                    </a:cubicBezTo>
                    <a:cubicBezTo>
                      <a:pt x="116" y="171"/>
                      <a:pt x="120" y="136"/>
                      <a:pt x="127" y="115"/>
                    </a:cubicBezTo>
                    <a:cubicBezTo>
                      <a:pt x="139" y="79"/>
                      <a:pt x="156" y="40"/>
                      <a:pt x="179" y="9"/>
                    </a:cubicBezTo>
                    <a:cubicBezTo>
                      <a:pt x="119" y="3"/>
                      <a:pt x="59" y="0"/>
                      <a:pt x="0" y="1"/>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15" name="Freeform 392"/>
              <p:cNvSpPr/>
              <p:nvPr/>
            </p:nvSpPr>
            <p:spPr bwMode="auto">
              <a:xfrm>
                <a:off x="2793" y="1134"/>
                <a:ext cx="140" cy="292"/>
              </a:xfrm>
              <a:custGeom>
                <a:avLst/>
                <a:gdLst>
                  <a:gd name="T0" fmla="*/ 33 w 62"/>
                  <a:gd name="T1" fmla="*/ 0 h 130"/>
                  <a:gd name="T2" fmla="*/ 9 w 62"/>
                  <a:gd name="T3" fmla="*/ 2 h 130"/>
                  <a:gd name="T4" fmla="*/ 16 w 62"/>
                  <a:gd name="T5" fmla="*/ 130 h 130"/>
                  <a:gd name="T6" fmla="*/ 62 w 62"/>
                  <a:gd name="T7" fmla="*/ 130 h 130"/>
                  <a:gd name="T8" fmla="*/ 33 w 62"/>
                  <a:gd name="T9" fmla="*/ 0 h 130"/>
                </a:gdLst>
                <a:ahLst/>
                <a:cxnLst>
                  <a:cxn ang="0">
                    <a:pos x="T0" y="T1"/>
                  </a:cxn>
                  <a:cxn ang="0">
                    <a:pos x="T2" y="T3"/>
                  </a:cxn>
                  <a:cxn ang="0">
                    <a:pos x="T4" y="T5"/>
                  </a:cxn>
                  <a:cxn ang="0">
                    <a:pos x="T6" y="T7"/>
                  </a:cxn>
                  <a:cxn ang="0">
                    <a:pos x="T8" y="T9"/>
                  </a:cxn>
                </a:cxnLst>
                <a:rect l="0" t="0" r="r" b="b"/>
                <a:pathLst>
                  <a:path w="62" h="130">
                    <a:moveTo>
                      <a:pt x="33" y="0"/>
                    </a:moveTo>
                    <a:cubicBezTo>
                      <a:pt x="9" y="2"/>
                      <a:pt x="9" y="2"/>
                      <a:pt x="9" y="2"/>
                    </a:cubicBezTo>
                    <a:cubicBezTo>
                      <a:pt x="0" y="42"/>
                      <a:pt x="9" y="88"/>
                      <a:pt x="16" y="130"/>
                    </a:cubicBezTo>
                    <a:cubicBezTo>
                      <a:pt x="62" y="130"/>
                      <a:pt x="62" y="130"/>
                      <a:pt x="62" y="130"/>
                    </a:cubicBezTo>
                    <a:cubicBezTo>
                      <a:pt x="53" y="86"/>
                      <a:pt x="44" y="43"/>
                      <a:pt x="33" y="0"/>
                    </a:cubicBezTo>
                    <a:close/>
                  </a:path>
                </a:pathLst>
              </a:custGeom>
              <a:solidFill>
                <a:srgbClr val="FF749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16" name="Freeform 393"/>
              <p:cNvSpPr/>
              <p:nvPr/>
            </p:nvSpPr>
            <p:spPr bwMode="auto">
              <a:xfrm>
                <a:off x="2829" y="1426"/>
                <a:ext cx="117" cy="82"/>
              </a:xfrm>
              <a:custGeom>
                <a:avLst/>
                <a:gdLst>
                  <a:gd name="T0" fmla="*/ 46 w 52"/>
                  <a:gd name="T1" fmla="*/ 0 h 36"/>
                  <a:gd name="T2" fmla="*/ 0 w 52"/>
                  <a:gd name="T3" fmla="*/ 0 h 36"/>
                  <a:gd name="T4" fmla="*/ 3 w 52"/>
                  <a:gd name="T5" fmla="*/ 18 h 36"/>
                  <a:gd name="T6" fmla="*/ 6 w 52"/>
                  <a:gd name="T7" fmla="*/ 36 h 36"/>
                  <a:gd name="T8" fmla="*/ 52 w 52"/>
                  <a:gd name="T9" fmla="*/ 31 h 36"/>
                  <a:gd name="T10" fmla="*/ 46 w 52"/>
                  <a:gd name="T11" fmla="*/ 0 h 36"/>
                </a:gdLst>
                <a:ahLst/>
                <a:cxnLst>
                  <a:cxn ang="0">
                    <a:pos x="T0" y="T1"/>
                  </a:cxn>
                  <a:cxn ang="0">
                    <a:pos x="T2" y="T3"/>
                  </a:cxn>
                  <a:cxn ang="0">
                    <a:pos x="T4" y="T5"/>
                  </a:cxn>
                  <a:cxn ang="0">
                    <a:pos x="T6" y="T7"/>
                  </a:cxn>
                  <a:cxn ang="0">
                    <a:pos x="T8" y="T9"/>
                  </a:cxn>
                  <a:cxn ang="0">
                    <a:pos x="T10" y="T11"/>
                  </a:cxn>
                </a:cxnLst>
                <a:rect l="0" t="0" r="r" b="b"/>
                <a:pathLst>
                  <a:path w="52" h="36">
                    <a:moveTo>
                      <a:pt x="46" y="0"/>
                    </a:moveTo>
                    <a:cubicBezTo>
                      <a:pt x="0" y="0"/>
                      <a:pt x="0" y="0"/>
                      <a:pt x="0" y="0"/>
                    </a:cubicBezTo>
                    <a:cubicBezTo>
                      <a:pt x="1" y="6"/>
                      <a:pt x="2" y="12"/>
                      <a:pt x="3" y="18"/>
                    </a:cubicBezTo>
                    <a:cubicBezTo>
                      <a:pt x="4" y="24"/>
                      <a:pt x="5" y="30"/>
                      <a:pt x="6" y="36"/>
                    </a:cubicBezTo>
                    <a:cubicBezTo>
                      <a:pt x="52" y="31"/>
                      <a:pt x="52" y="31"/>
                      <a:pt x="52" y="31"/>
                    </a:cubicBezTo>
                    <a:cubicBezTo>
                      <a:pt x="50" y="21"/>
                      <a:pt x="48" y="10"/>
                      <a:pt x="46" y="0"/>
                    </a:cubicBez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17" name="Freeform 394"/>
              <p:cNvSpPr/>
              <p:nvPr/>
            </p:nvSpPr>
            <p:spPr bwMode="auto">
              <a:xfrm>
                <a:off x="2858" y="1625"/>
                <a:ext cx="129" cy="216"/>
              </a:xfrm>
              <a:custGeom>
                <a:avLst/>
                <a:gdLst>
                  <a:gd name="T0" fmla="*/ 0 w 57"/>
                  <a:gd name="T1" fmla="*/ 0 h 96"/>
                  <a:gd name="T2" fmla="*/ 12 w 57"/>
                  <a:gd name="T3" fmla="*/ 96 h 96"/>
                  <a:gd name="T4" fmla="*/ 57 w 57"/>
                  <a:gd name="T5" fmla="*/ 34 h 96"/>
                  <a:gd name="T6" fmla="*/ 54 w 57"/>
                  <a:gd name="T7" fmla="*/ 18 h 96"/>
                  <a:gd name="T8" fmla="*/ 0 w 57"/>
                  <a:gd name="T9" fmla="*/ 0 h 96"/>
                </a:gdLst>
                <a:ahLst/>
                <a:cxnLst>
                  <a:cxn ang="0">
                    <a:pos x="T0" y="T1"/>
                  </a:cxn>
                  <a:cxn ang="0">
                    <a:pos x="T2" y="T3"/>
                  </a:cxn>
                  <a:cxn ang="0">
                    <a:pos x="T4" y="T5"/>
                  </a:cxn>
                  <a:cxn ang="0">
                    <a:pos x="T6" y="T7"/>
                  </a:cxn>
                  <a:cxn ang="0">
                    <a:pos x="T8" y="T9"/>
                  </a:cxn>
                </a:cxnLst>
                <a:rect l="0" t="0" r="r" b="b"/>
                <a:pathLst>
                  <a:path w="57" h="96">
                    <a:moveTo>
                      <a:pt x="0" y="0"/>
                    </a:moveTo>
                    <a:cubicBezTo>
                      <a:pt x="5" y="33"/>
                      <a:pt x="9" y="65"/>
                      <a:pt x="12" y="96"/>
                    </a:cubicBezTo>
                    <a:cubicBezTo>
                      <a:pt x="25" y="74"/>
                      <a:pt x="40" y="54"/>
                      <a:pt x="57" y="34"/>
                    </a:cubicBezTo>
                    <a:cubicBezTo>
                      <a:pt x="56" y="29"/>
                      <a:pt x="55" y="24"/>
                      <a:pt x="54" y="18"/>
                    </a:cubicBezTo>
                    <a:lnTo>
                      <a:pt x="0" y="0"/>
                    </a:lnTo>
                    <a:close/>
                  </a:path>
                </a:pathLst>
              </a:custGeom>
              <a:solidFill>
                <a:srgbClr val="FF68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18" name="Freeform 395"/>
              <p:cNvSpPr/>
              <p:nvPr/>
            </p:nvSpPr>
            <p:spPr bwMode="auto">
              <a:xfrm>
                <a:off x="2843" y="1496"/>
                <a:ext cx="137" cy="169"/>
              </a:xfrm>
              <a:custGeom>
                <a:avLst/>
                <a:gdLst>
                  <a:gd name="T0" fmla="*/ 60 w 61"/>
                  <a:gd name="T1" fmla="*/ 73 h 75"/>
                  <a:gd name="T2" fmla="*/ 46 w 61"/>
                  <a:gd name="T3" fmla="*/ 0 h 75"/>
                  <a:gd name="T4" fmla="*/ 0 w 61"/>
                  <a:gd name="T5" fmla="*/ 5 h 75"/>
                  <a:gd name="T6" fmla="*/ 7 w 61"/>
                  <a:gd name="T7" fmla="*/ 57 h 75"/>
                  <a:gd name="T8" fmla="*/ 61 w 61"/>
                  <a:gd name="T9" fmla="*/ 75 h 75"/>
                  <a:gd name="T10" fmla="*/ 60 w 61"/>
                  <a:gd name="T11" fmla="*/ 73 h 75"/>
                </a:gdLst>
                <a:ahLst/>
                <a:cxnLst>
                  <a:cxn ang="0">
                    <a:pos x="T0" y="T1"/>
                  </a:cxn>
                  <a:cxn ang="0">
                    <a:pos x="T2" y="T3"/>
                  </a:cxn>
                  <a:cxn ang="0">
                    <a:pos x="T4" y="T5"/>
                  </a:cxn>
                  <a:cxn ang="0">
                    <a:pos x="T6" y="T7"/>
                  </a:cxn>
                  <a:cxn ang="0">
                    <a:pos x="T8" y="T9"/>
                  </a:cxn>
                  <a:cxn ang="0">
                    <a:pos x="T10" y="T11"/>
                  </a:cxn>
                </a:cxnLst>
                <a:rect l="0" t="0" r="r" b="b"/>
                <a:pathLst>
                  <a:path w="61" h="75">
                    <a:moveTo>
                      <a:pt x="60" y="73"/>
                    </a:moveTo>
                    <a:cubicBezTo>
                      <a:pt x="55" y="49"/>
                      <a:pt x="51" y="24"/>
                      <a:pt x="46" y="0"/>
                    </a:cubicBezTo>
                    <a:cubicBezTo>
                      <a:pt x="0" y="5"/>
                      <a:pt x="0" y="5"/>
                      <a:pt x="0" y="5"/>
                    </a:cubicBezTo>
                    <a:cubicBezTo>
                      <a:pt x="3" y="22"/>
                      <a:pt x="5" y="40"/>
                      <a:pt x="7" y="57"/>
                    </a:cubicBezTo>
                    <a:cubicBezTo>
                      <a:pt x="61" y="75"/>
                      <a:pt x="61" y="75"/>
                      <a:pt x="61" y="75"/>
                    </a:cubicBezTo>
                    <a:cubicBezTo>
                      <a:pt x="60" y="75"/>
                      <a:pt x="60" y="74"/>
                      <a:pt x="60" y="73"/>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19" name="Freeform 396"/>
              <p:cNvSpPr/>
              <p:nvPr/>
            </p:nvSpPr>
            <p:spPr bwMode="auto">
              <a:xfrm>
                <a:off x="2885" y="1701"/>
                <a:ext cx="142" cy="178"/>
              </a:xfrm>
              <a:custGeom>
                <a:avLst/>
                <a:gdLst>
                  <a:gd name="T0" fmla="*/ 0 w 63"/>
                  <a:gd name="T1" fmla="*/ 62 h 79"/>
                  <a:gd name="T2" fmla="*/ 0 w 63"/>
                  <a:gd name="T3" fmla="*/ 66 h 79"/>
                  <a:gd name="T4" fmla="*/ 63 w 63"/>
                  <a:gd name="T5" fmla="*/ 79 h 79"/>
                  <a:gd name="T6" fmla="*/ 45 w 63"/>
                  <a:gd name="T7" fmla="*/ 0 h 79"/>
                  <a:gd name="T8" fmla="*/ 0 w 63"/>
                  <a:gd name="T9" fmla="*/ 62 h 79"/>
                </a:gdLst>
                <a:ahLst/>
                <a:cxnLst>
                  <a:cxn ang="0">
                    <a:pos x="T0" y="T1"/>
                  </a:cxn>
                  <a:cxn ang="0">
                    <a:pos x="T2" y="T3"/>
                  </a:cxn>
                  <a:cxn ang="0">
                    <a:pos x="T4" y="T5"/>
                  </a:cxn>
                  <a:cxn ang="0">
                    <a:pos x="T6" y="T7"/>
                  </a:cxn>
                  <a:cxn ang="0">
                    <a:pos x="T8" y="T9"/>
                  </a:cxn>
                </a:cxnLst>
                <a:rect l="0" t="0" r="r" b="b"/>
                <a:pathLst>
                  <a:path w="63" h="79">
                    <a:moveTo>
                      <a:pt x="0" y="62"/>
                    </a:moveTo>
                    <a:cubicBezTo>
                      <a:pt x="0" y="63"/>
                      <a:pt x="0" y="64"/>
                      <a:pt x="0" y="66"/>
                    </a:cubicBezTo>
                    <a:cubicBezTo>
                      <a:pt x="63" y="79"/>
                      <a:pt x="63" y="79"/>
                      <a:pt x="63" y="79"/>
                    </a:cubicBezTo>
                    <a:cubicBezTo>
                      <a:pt x="60" y="62"/>
                      <a:pt x="52" y="35"/>
                      <a:pt x="45" y="0"/>
                    </a:cubicBezTo>
                    <a:cubicBezTo>
                      <a:pt x="28" y="20"/>
                      <a:pt x="13" y="40"/>
                      <a:pt x="0" y="62"/>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20" name="Freeform 397"/>
              <p:cNvSpPr/>
              <p:nvPr/>
            </p:nvSpPr>
            <p:spPr bwMode="auto">
              <a:xfrm>
                <a:off x="2890" y="1850"/>
                <a:ext cx="167" cy="228"/>
              </a:xfrm>
              <a:custGeom>
                <a:avLst/>
                <a:gdLst>
                  <a:gd name="T0" fmla="*/ 63 w 74"/>
                  <a:gd name="T1" fmla="*/ 31 h 101"/>
                  <a:gd name="T2" fmla="*/ 61 w 74"/>
                  <a:gd name="T3" fmla="*/ 12 h 101"/>
                  <a:gd name="T4" fmla="*/ 1 w 74"/>
                  <a:gd name="T5" fmla="*/ 0 h 101"/>
                  <a:gd name="T6" fmla="*/ 0 w 74"/>
                  <a:gd name="T7" fmla="*/ 12 h 101"/>
                  <a:gd name="T8" fmla="*/ 2 w 74"/>
                  <a:gd name="T9" fmla="*/ 99 h 101"/>
                  <a:gd name="T10" fmla="*/ 74 w 74"/>
                  <a:gd name="T11" fmla="*/ 101 h 101"/>
                  <a:gd name="T12" fmla="*/ 63 w 74"/>
                  <a:gd name="T13" fmla="*/ 31 h 101"/>
                </a:gdLst>
                <a:ahLst/>
                <a:cxnLst>
                  <a:cxn ang="0">
                    <a:pos x="T0" y="T1"/>
                  </a:cxn>
                  <a:cxn ang="0">
                    <a:pos x="T2" y="T3"/>
                  </a:cxn>
                  <a:cxn ang="0">
                    <a:pos x="T4" y="T5"/>
                  </a:cxn>
                  <a:cxn ang="0">
                    <a:pos x="T6" y="T7"/>
                  </a:cxn>
                  <a:cxn ang="0">
                    <a:pos x="T8" y="T9"/>
                  </a:cxn>
                  <a:cxn ang="0">
                    <a:pos x="T10" y="T11"/>
                  </a:cxn>
                  <a:cxn ang="0">
                    <a:pos x="T12" y="T13"/>
                  </a:cxn>
                </a:cxnLst>
                <a:rect l="0" t="0" r="r" b="b"/>
                <a:pathLst>
                  <a:path w="74" h="101">
                    <a:moveTo>
                      <a:pt x="63" y="31"/>
                    </a:moveTo>
                    <a:cubicBezTo>
                      <a:pt x="62" y="24"/>
                      <a:pt x="62" y="19"/>
                      <a:pt x="61" y="12"/>
                    </a:cubicBezTo>
                    <a:cubicBezTo>
                      <a:pt x="1" y="0"/>
                      <a:pt x="1" y="0"/>
                      <a:pt x="1" y="0"/>
                    </a:cubicBezTo>
                    <a:cubicBezTo>
                      <a:pt x="1" y="5"/>
                      <a:pt x="0" y="7"/>
                      <a:pt x="0" y="12"/>
                    </a:cubicBezTo>
                    <a:cubicBezTo>
                      <a:pt x="2" y="34"/>
                      <a:pt x="1" y="66"/>
                      <a:pt x="2" y="99"/>
                    </a:cubicBezTo>
                    <a:cubicBezTo>
                      <a:pt x="74" y="101"/>
                      <a:pt x="74" y="101"/>
                      <a:pt x="74" y="101"/>
                    </a:cubicBezTo>
                    <a:cubicBezTo>
                      <a:pt x="69" y="78"/>
                      <a:pt x="66" y="55"/>
                      <a:pt x="63" y="31"/>
                    </a:cubicBezTo>
                    <a:close/>
                  </a:path>
                </a:pathLst>
              </a:custGeom>
              <a:solidFill>
                <a:srgbClr val="FF90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21" name="Freeform 398"/>
              <p:cNvSpPr/>
              <p:nvPr/>
            </p:nvSpPr>
            <p:spPr bwMode="auto">
              <a:xfrm>
                <a:off x="2894" y="2073"/>
                <a:ext cx="197" cy="122"/>
              </a:xfrm>
              <a:custGeom>
                <a:avLst/>
                <a:gdLst>
                  <a:gd name="T0" fmla="*/ 84 w 87"/>
                  <a:gd name="T1" fmla="*/ 42 h 54"/>
                  <a:gd name="T2" fmla="*/ 72 w 87"/>
                  <a:gd name="T3" fmla="*/ 2 h 54"/>
                  <a:gd name="T4" fmla="*/ 0 w 87"/>
                  <a:gd name="T5" fmla="*/ 0 h 54"/>
                  <a:gd name="T6" fmla="*/ 6 w 87"/>
                  <a:gd name="T7" fmla="*/ 54 h 54"/>
                  <a:gd name="T8" fmla="*/ 87 w 87"/>
                  <a:gd name="T9" fmla="*/ 46 h 54"/>
                  <a:gd name="T10" fmla="*/ 84 w 87"/>
                  <a:gd name="T11" fmla="*/ 42 h 54"/>
                </a:gdLst>
                <a:ahLst/>
                <a:cxnLst>
                  <a:cxn ang="0">
                    <a:pos x="T0" y="T1"/>
                  </a:cxn>
                  <a:cxn ang="0">
                    <a:pos x="T2" y="T3"/>
                  </a:cxn>
                  <a:cxn ang="0">
                    <a:pos x="T4" y="T5"/>
                  </a:cxn>
                  <a:cxn ang="0">
                    <a:pos x="T6" y="T7"/>
                  </a:cxn>
                  <a:cxn ang="0">
                    <a:pos x="T8" y="T9"/>
                  </a:cxn>
                  <a:cxn ang="0">
                    <a:pos x="T10" y="T11"/>
                  </a:cxn>
                </a:cxnLst>
                <a:rect l="0" t="0" r="r" b="b"/>
                <a:pathLst>
                  <a:path w="87" h="54">
                    <a:moveTo>
                      <a:pt x="84" y="42"/>
                    </a:moveTo>
                    <a:cubicBezTo>
                      <a:pt x="80" y="31"/>
                      <a:pt x="75" y="13"/>
                      <a:pt x="72" y="2"/>
                    </a:cubicBezTo>
                    <a:cubicBezTo>
                      <a:pt x="0" y="0"/>
                      <a:pt x="0" y="0"/>
                      <a:pt x="0" y="0"/>
                    </a:cubicBezTo>
                    <a:cubicBezTo>
                      <a:pt x="1" y="18"/>
                      <a:pt x="3" y="37"/>
                      <a:pt x="6" y="54"/>
                    </a:cubicBezTo>
                    <a:cubicBezTo>
                      <a:pt x="87" y="46"/>
                      <a:pt x="87" y="46"/>
                      <a:pt x="87" y="46"/>
                    </a:cubicBezTo>
                    <a:cubicBezTo>
                      <a:pt x="86" y="46"/>
                      <a:pt x="85" y="42"/>
                      <a:pt x="84" y="42"/>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22" name="Freeform 399"/>
              <p:cNvSpPr/>
              <p:nvPr/>
            </p:nvSpPr>
            <p:spPr bwMode="auto">
              <a:xfrm>
                <a:off x="2910" y="2159"/>
                <a:ext cx="187" cy="70"/>
              </a:xfrm>
              <a:custGeom>
                <a:avLst/>
                <a:gdLst>
                  <a:gd name="T0" fmla="*/ 80 w 83"/>
                  <a:gd name="T1" fmla="*/ 21 h 31"/>
                  <a:gd name="T2" fmla="*/ 83 w 83"/>
                  <a:gd name="T3" fmla="*/ 0 h 31"/>
                  <a:gd name="T4" fmla="*/ 80 w 83"/>
                  <a:gd name="T5" fmla="*/ 3 h 31"/>
                  <a:gd name="T6" fmla="*/ 0 w 83"/>
                  <a:gd name="T7" fmla="*/ 18 h 31"/>
                  <a:gd name="T8" fmla="*/ 4 w 83"/>
                  <a:gd name="T9" fmla="*/ 31 h 31"/>
                  <a:gd name="T10" fmla="*/ 80 w 83"/>
                  <a:gd name="T11" fmla="*/ 21 h 31"/>
                </a:gdLst>
                <a:ahLst/>
                <a:cxnLst>
                  <a:cxn ang="0">
                    <a:pos x="T0" y="T1"/>
                  </a:cxn>
                  <a:cxn ang="0">
                    <a:pos x="T2" y="T3"/>
                  </a:cxn>
                  <a:cxn ang="0">
                    <a:pos x="T4" y="T5"/>
                  </a:cxn>
                  <a:cxn ang="0">
                    <a:pos x="T6" y="T7"/>
                  </a:cxn>
                  <a:cxn ang="0">
                    <a:pos x="T8" y="T9"/>
                  </a:cxn>
                  <a:cxn ang="0">
                    <a:pos x="T10" y="T11"/>
                  </a:cxn>
                </a:cxnLst>
                <a:rect l="0" t="0" r="r" b="b"/>
                <a:pathLst>
                  <a:path w="83" h="31">
                    <a:moveTo>
                      <a:pt x="80" y="21"/>
                    </a:moveTo>
                    <a:cubicBezTo>
                      <a:pt x="82" y="13"/>
                      <a:pt x="83" y="6"/>
                      <a:pt x="83" y="0"/>
                    </a:cubicBezTo>
                    <a:cubicBezTo>
                      <a:pt x="81" y="0"/>
                      <a:pt x="81" y="3"/>
                      <a:pt x="80" y="3"/>
                    </a:cubicBezTo>
                    <a:cubicBezTo>
                      <a:pt x="0" y="18"/>
                      <a:pt x="0" y="18"/>
                      <a:pt x="0" y="18"/>
                    </a:cubicBezTo>
                    <a:cubicBezTo>
                      <a:pt x="1" y="22"/>
                      <a:pt x="2" y="27"/>
                      <a:pt x="4" y="31"/>
                    </a:cubicBezTo>
                    <a:lnTo>
                      <a:pt x="80" y="21"/>
                    </a:ln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23" name="Freeform 400"/>
              <p:cNvSpPr/>
              <p:nvPr/>
            </p:nvSpPr>
            <p:spPr bwMode="auto">
              <a:xfrm>
                <a:off x="2915" y="2204"/>
                <a:ext cx="182" cy="56"/>
              </a:xfrm>
              <a:custGeom>
                <a:avLst/>
                <a:gdLst>
                  <a:gd name="T0" fmla="*/ 81 w 81"/>
                  <a:gd name="T1" fmla="*/ 0 h 25"/>
                  <a:gd name="T2" fmla="*/ 0 w 81"/>
                  <a:gd name="T3" fmla="*/ 10 h 25"/>
                  <a:gd name="T4" fmla="*/ 6 w 81"/>
                  <a:gd name="T5" fmla="*/ 25 h 25"/>
                  <a:gd name="T6" fmla="*/ 80 w 81"/>
                  <a:gd name="T7" fmla="*/ 16 h 25"/>
                  <a:gd name="T8" fmla="*/ 81 w 81"/>
                  <a:gd name="T9" fmla="*/ 0 h 25"/>
                </a:gdLst>
                <a:ahLst/>
                <a:cxnLst>
                  <a:cxn ang="0">
                    <a:pos x="T0" y="T1"/>
                  </a:cxn>
                  <a:cxn ang="0">
                    <a:pos x="T2" y="T3"/>
                  </a:cxn>
                  <a:cxn ang="0">
                    <a:pos x="T4" y="T5"/>
                  </a:cxn>
                  <a:cxn ang="0">
                    <a:pos x="T6" y="T7"/>
                  </a:cxn>
                  <a:cxn ang="0">
                    <a:pos x="T8" y="T9"/>
                  </a:cxn>
                </a:cxnLst>
                <a:rect l="0" t="0" r="r" b="b"/>
                <a:pathLst>
                  <a:path w="81" h="25">
                    <a:moveTo>
                      <a:pt x="81" y="0"/>
                    </a:moveTo>
                    <a:cubicBezTo>
                      <a:pt x="0" y="10"/>
                      <a:pt x="0" y="10"/>
                      <a:pt x="0" y="10"/>
                    </a:cubicBezTo>
                    <a:cubicBezTo>
                      <a:pt x="1" y="14"/>
                      <a:pt x="4" y="22"/>
                      <a:pt x="6" y="25"/>
                    </a:cubicBezTo>
                    <a:cubicBezTo>
                      <a:pt x="80" y="16"/>
                      <a:pt x="80" y="16"/>
                      <a:pt x="80" y="16"/>
                    </a:cubicBezTo>
                    <a:cubicBezTo>
                      <a:pt x="81" y="11"/>
                      <a:pt x="80" y="4"/>
                      <a:pt x="81" y="0"/>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24" name="Freeform 401"/>
              <p:cNvSpPr/>
              <p:nvPr/>
            </p:nvSpPr>
            <p:spPr bwMode="auto">
              <a:xfrm>
                <a:off x="2928" y="2240"/>
                <a:ext cx="154" cy="56"/>
              </a:xfrm>
              <a:custGeom>
                <a:avLst/>
                <a:gdLst>
                  <a:gd name="T0" fmla="*/ 68 w 68"/>
                  <a:gd name="T1" fmla="*/ 0 h 25"/>
                  <a:gd name="T2" fmla="*/ 0 w 68"/>
                  <a:gd name="T3" fmla="*/ 10 h 25"/>
                  <a:gd name="T4" fmla="*/ 10 w 68"/>
                  <a:gd name="T5" fmla="*/ 25 h 25"/>
                  <a:gd name="T6" fmla="*/ 58 w 68"/>
                  <a:gd name="T7" fmla="*/ 20 h 25"/>
                  <a:gd name="T8" fmla="*/ 68 w 68"/>
                  <a:gd name="T9" fmla="*/ 0 h 25"/>
                </a:gdLst>
                <a:ahLst/>
                <a:cxnLst>
                  <a:cxn ang="0">
                    <a:pos x="T0" y="T1"/>
                  </a:cxn>
                  <a:cxn ang="0">
                    <a:pos x="T2" y="T3"/>
                  </a:cxn>
                  <a:cxn ang="0">
                    <a:pos x="T4" y="T5"/>
                  </a:cxn>
                  <a:cxn ang="0">
                    <a:pos x="T6" y="T7"/>
                  </a:cxn>
                  <a:cxn ang="0">
                    <a:pos x="T8" y="T9"/>
                  </a:cxn>
                </a:cxnLst>
                <a:rect l="0" t="0" r="r" b="b"/>
                <a:pathLst>
                  <a:path w="68" h="25">
                    <a:moveTo>
                      <a:pt x="68" y="0"/>
                    </a:moveTo>
                    <a:cubicBezTo>
                      <a:pt x="0" y="10"/>
                      <a:pt x="0" y="10"/>
                      <a:pt x="0" y="10"/>
                    </a:cubicBezTo>
                    <a:cubicBezTo>
                      <a:pt x="3" y="18"/>
                      <a:pt x="5" y="19"/>
                      <a:pt x="10" y="25"/>
                    </a:cubicBezTo>
                    <a:cubicBezTo>
                      <a:pt x="58" y="20"/>
                      <a:pt x="58" y="20"/>
                      <a:pt x="58" y="20"/>
                    </a:cubicBezTo>
                    <a:cubicBezTo>
                      <a:pt x="61" y="13"/>
                      <a:pt x="66" y="8"/>
                      <a:pt x="68" y="0"/>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25" name="Freeform 402"/>
              <p:cNvSpPr/>
              <p:nvPr/>
            </p:nvSpPr>
            <p:spPr bwMode="auto">
              <a:xfrm>
                <a:off x="2951" y="2285"/>
                <a:ext cx="108" cy="65"/>
              </a:xfrm>
              <a:custGeom>
                <a:avLst/>
                <a:gdLst>
                  <a:gd name="T0" fmla="*/ 0 w 48"/>
                  <a:gd name="T1" fmla="*/ 5 h 29"/>
                  <a:gd name="T2" fmla="*/ 9 w 48"/>
                  <a:gd name="T3" fmla="*/ 15 h 29"/>
                  <a:gd name="T4" fmla="*/ 48 w 48"/>
                  <a:gd name="T5" fmla="*/ 0 h 29"/>
                  <a:gd name="T6" fmla="*/ 0 w 48"/>
                  <a:gd name="T7" fmla="*/ 5 h 29"/>
                </a:gdLst>
                <a:ahLst/>
                <a:cxnLst>
                  <a:cxn ang="0">
                    <a:pos x="T0" y="T1"/>
                  </a:cxn>
                  <a:cxn ang="0">
                    <a:pos x="T2" y="T3"/>
                  </a:cxn>
                  <a:cxn ang="0">
                    <a:pos x="T4" y="T5"/>
                  </a:cxn>
                  <a:cxn ang="0">
                    <a:pos x="T6" y="T7"/>
                  </a:cxn>
                </a:cxnLst>
                <a:rect l="0" t="0" r="r" b="b"/>
                <a:pathLst>
                  <a:path w="48" h="29">
                    <a:moveTo>
                      <a:pt x="0" y="5"/>
                    </a:moveTo>
                    <a:cubicBezTo>
                      <a:pt x="2" y="9"/>
                      <a:pt x="6" y="12"/>
                      <a:pt x="9" y="15"/>
                    </a:cubicBezTo>
                    <a:cubicBezTo>
                      <a:pt x="25" y="29"/>
                      <a:pt x="38" y="17"/>
                      <a:pt x="48" y="0"/>
                    </a:cubicBezTo>
                    <a:lnTo>
                      <a:pt x="0" y="5"/>
                    </a:ln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26" name="Freeform 403"/>
              <p:cNvSpPr/>
              <p:nvPr/>
            </p:nvSpPr>
            <p:spPr bwMode="auto">
              <a:xfrm>
                <a:off x="2757" y="1618"/>
                <a:ext cx="11" cy="34"/>
              </a:xfrm>
              <a:custGeom>
                <a:avLst/>
                <a:gdLst>
                  <a:gd name="T0" fmla="*/ 0 w 5"/>
                  <a:gd name="T1" fmla="*/ 15 h 15"/>
                  <a:gd name="T2" fmla="*/ 5 w 5"/>
                  <a:gd name="T3" fmla="*/ 1 h 15"/>
                  <a:gd name="T4" fmla="*/ 3 w 5"/>
                  <a:gd name="T5" fmla="*/ 0 h 15"/>
                  <a:gd name="T6" fmla="*/ 0 w 5"/>
                  <a:gd name="T7" fmla="*/ 15 h 15"/>
                </a:gdLst>
                <a:ahLst/>
                <a:cxnLst>
                  <a:cxn ang="0">
                    <a:pos x="T0" y="T1"/>
                  </a:cxn>
                  <a:cxn ang="0">
                    <a:pos x="T2" y="T3"/>
                  </a:cxn>
                  <a:cxn ang="0">
                    <a:pos x="T4" y="T5"/>
                  </a:cxn>
                  <a:cxn ang="0">
                    <a:pos x="T6" y="T7"/>
                  </a:cxn>
                </a:cxnLst>
                <a:rect l="0" t="0" r="r" b="b"/>
                <a:pathLst>
                  <a:path w="5" h="15">
                    <a:moveTo>
                      <a:pt x="0" y="15"/>
                    </a:moveTo>
                    <a:cubicBezTo>
                      <a:pt x="1" y="14"/>
                      <a:pt x="5" y="1"/>
                      <a:pt x="5" y="1"/>
                    </a:cubicBezTo>
                    <a:cubicBezTo>
                      <a:pt x="5" y="1"/>
                      <a:pt x="4" y="1"/>
                      <a:pt x="3" y="0"/>
                    </a:cubicBezTo>
                    <a:cubicBezTo>
                      <a:pt x="0" y="11"/>
                      <a:pt x="0" y="15"/>
                      <a:pt x="0"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27" name="Freeform 404"/>
              <p:cNvSpPr/>
              <p:nvPr/>
            </p:nvSpPr>
            <p:spPr bwMode="auto">
              <a:xfrm>
                <a:off x="2667" y="4023"/>
                <a:ext cx="297" cy="297"/>
              </a:xfrm>
              <a:custGeom>
                <a:avLst/>
                <a:gdLst>
                  <a:gd name="T0" fmla="*/ 13 w 132"/>
                  <a:gd name="T1" fmla="*/ 0 h 132"/>
                  <a:gd name="T2" fmla="*/ 11 w 132"/>
                  <a:gd name="T3" fmla="*/ 1 h 132"/>
                  <a:gd name="T4" fmla="*/ 0 w 132"/>
                  <a:gd name="T5" fmla="*/ 132 h 132"/>
                  <a:gd name="T6" fmla="*/ 2 w 132"/>
                  <a:gd name="T7" fmla="*/ 131 h 132"/>
                  <a:gd name="T8" fmla="*/ 132 w 132"/>
                  <a:gd name="T9" fmla="*/ 22 h 132"/>
                  <a:gd name="T10" fmla="*/ 13 w 132"/>
                  <a:gd name="T11" fmla="*/ 0 h 132"/>
                </a:gdLst>
                <a:ahLst/>
                <a:cxnLst>
                  <a:cxn ang="0">
                    <a:pos x="T0" y="T1"/>
                  </a:cxn>
                  <a:cxn ang="0">
                    <a:pos x="T2" y="T3"/>
                  </a:cxn>
                  <a:cxn ang="0">
                    <a:pos x="T4" y="T5"/>
                  </a:cxn>
                  <a:cxn ang="0">
                    <a:pos x="T6" y="T7"/>
                  </a:cxn>
                  <a:cxn ang="0">
                    <a:pos x="T8" y="T9"/>
                  </a:cxn>
                  <a:cxn ang="0">
                    <a:pos x="T10" y="T11"/>
                  </a:cxn>
                </a:cxnLst>
                <a:rect l="0" t="0" r="r" b="b"/>
                <a:pathLst>
                  <a:path w="132" h="132">
                    <a:moveTo>
                      <a:pt x="13" y="0"/>
                    </a:moveTo>
                    <a:cubicBezTo>
                      <a:pt x="11" y="1"/>
                      <a:pt x="11" y="1"/>
                      <a:pt x="11" y="1"/>
                    </a:cubicBezTo>
                    <a:cubicBezTo>
                      <a:pt x="4" y="80"/>
                      <a:pt x="0" y="132"/>
                      <a:pt x="0" y="132"/>
                    </a:cubicBezTo>
                    <a:cubicBezTo>
                      <a:pt x="2" y="131"/>
                      <a:pt x="2" y="131"/>
                      <a:pt x="2" y="131"/>
                    </a:cubicBezTo>
                    <a:cubicBezTo>
                      <a:pt x="132" y="22"/>
                      <a:pt x="132" y="22"/>
                      <a:pt x="132" y="22"/>
                    </a:cubicBezTo>
                    <a:lnTo>
                      <a:pt x="13" y="0"/>
                    </a:lnTo>
                    <a:close/>
                  </a:path>
                </a:pathLst>
              </a:custGeom>
              <a:solidFill>
                <a:srgbClr val="FFB15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28" name="Freeform 405"/>
              <p:cNvSpPr/>
              <p:nvPr/>
            </p:nvSpPr>
            <p:spPr bwMode="auto">
              <a:xfrm>
                <a:off x="2980" y="4074"/>
                <a:ext cx="194" cy="199"/>
              </a:xfrm>
              <a:custGeom>
                <a:avLst/>
                <a:gdLst>
                  <a:gd name="T0" fmla="*/ 117 w 194"/>
                  <a:gd name="T1" fmla="*/ 21 h 199"/>
                  <a:gd name="T2" fmla="*/ 0 w 194"/>
                  <a:gd name="T3" fmla="*/ 0 h 199"/>
                  <a:gd name="T4" fmla="*/ 194 w 194"/>
                  <a:gd name="T5" fmla="*/ 199 h 199"/>
                  <a:gd name="T6" fmla="*/ 117 w 194"/>
                  <a:gd name="T7" fmla="*/ 21 h 199"/>
                </a:gdLst>
                <a:ahLst/>
                <a:cxnLst>
                  <a:cxn ang="0">
                    <a:pos x="T0" y="T1"/>
                  </a:cxn>
                  <a:cxn ang="0">
                    <a:pos x="T2" y="T3"/>
                  </a:cxn>
                  <a:cxn ang="0">
                    <a:pos x="T4" y="T5"/>
                  </a:cxn>
                  <a:cxn ang="0">
                    <a:pos x="T6" y="T7"/>
                  </a:cxn>
                </a:cxnLst>
                <a:rect l="0" t="0" r="r" b="b"/>
                <a:pathLst>
                  <a:path w="194" h="199">
                    <a:moveTo>
                      <a:pt x="117" y="21"/>
                    </a:moveTo>
                    <a:lnTo>
                      <a:pt x="0" y="0"/>
                    </a:lnTo>
                    <a:lnTo>
                      <a:pt x="194" y="199"/>
                    </a:lnTo>
                    <a:lnTo>
                      <a:pt x="117" y="21"/>
                    </a:lnTo>
                    <a:close/>
                  </a:path>
                </a:pathLst>
              </a:custGeom>
              <a:solidFill>
                <a:srgbClr val="6D9FA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29" name="Freeform 406"/>
              <p:cNvSpPr/>
              <p:nvPr/>
            </p:nvSpPr>
            <p:spPr bwMode="auto">
              <a:xfrm>
                <a:off x="2671" y="4072"/>
                <a:ext cx="505" cy="246"/>
              </a:xfrm>
              <a:custGeom>
                <a:avLst/>
                <a:gdLst>
                  <a:gd name="T0" fmla="*/ 309 w 505"/>
                  <a:gd name="T1" fmla="*/ 2 h 246"/>
                  <a:gd name="T2" fmla="*/ 293 w 505"/>
                  <a:gd name="T3" fmla="*/ 0 h 246"/>
                  <a:gd name="T4" fmla="*/ 0 w 505"/>
                  <a:gd name="T5" fmla="*/ 246 h 246"/>
                  <a:gd name="T6" fmla="*/ 505 w 505"/>
                  <a:gd name="T7" fmla="*/ 207 h 246"/>
                  <a:gd name="T8" fmla="*/ 503 w 505"/>
                  <a:gd name="T9" fmla="*/ 201 h 246"/>
                  <a:gd name="T10" fmla="*/ 309 w 505"/>
                  <a:gd name="T11" fmla="*/ 2 h 246"/>
                </a:gdLst>
                <a:ahLst/>
                <a:cxnLst>
                  <a:cxn ang="0">
                    <a:pos x="T0" y="T1"/>
                  </a:cxn>
                  <a:cxn ang="0">
                    <a:pos x="T2" y="T3"/>
                  </a:cxn>
                  <a:cxn ang="0">
                    <a:pos x="T4" y="T5"/>
                  </a:cxn>
                  <a:cxn ang="0">
                    <a:pos x="T6" y="T7"/>
                  </a:cxn>
                  <a:cxn ang="0">
                    <a:pos x="T8" y="T9"/>
                  </a:cxn>
                  <a:cxn ang="0">
                    <a:pos x="T10" y="T11"/>
                  </a:cxn>
                </a:cxnLst>
                <a:rect l="0" t="0" r="r" b="b"/>
                <a:pathLst>
                  <a:path w="505" h="246">
                    <a:moveTo>
                      <a:pt x="309" y="2"/>
                    </a:moveTo>
                    <a:lnTo>
                      <a:pt x="293" y="0"/>
                    </a:lnTo>
                    <a:lnTo>
                      <a:pt x="0" y="246"/>
                    </a:lnTo>
                    <a:lnTo>
                      <a:pt x="505" y="207"/>
                    </a:lnTo>
                    <a:lnTo>
                      <a:pt x="503" y="201"/>
                    </a:lnTo>
                    <a:lnTo>
                      <a:pt x="309" y="2"/>
                    </a:lnTo>
                    <a:close/>
                  </a:path>
                </a:pathLst>
              </a:custGeom>
              <a:solidFill>
                <a:srgbClr val="7451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30" name="Freeform 407"/>
              <p:cNvSpPr/>
              <p:nvPr/>
            </p:nvSpPr>
            <p:spPr bwMode="auto">
              <a:xfrm>
                <a:off x="2696" y="3840"/>
                <a:ext cx="401" cy="255"/>
              </a:xfrm>
              <a:custGeom>
                <a:avLst/>
                <a:gdLst>
                  <a:gd name="T0" fmla="*/ 128 w 178"/>
                  <a:gd name="T1" fmla="*/ 0 h 113"/>
                  <a:gd name="T2" fmla="*/ 104 w 178"/>
                  <a:gd name="T3" fmla="*/ 1 h 113"/>
                  <a:gd name="T4" fmla="*/ 0 w 178"/>
                  <a:gd name="T5" fmla="*/ 81 h 113"/>
                  <a:gd name="T6" fmla="*/ 178 w 178"/>
                  <a:gd name="T7" fmla="*/ 113 h 113"/>
                  <a:gd name="T8" fmla="*/ 128 w 178"/>
                  <a:gd name="T9" fmla="*/ 0 h 113"/>
                </a:gdLst>
                <a:ahLst/>
                <a:cxnLst>
                  <a:cxn ang="0">
                    <a:pos x="T0" y="T1"/>
                  </a:cxn>
                  <a:cxn ang="0">
                    <a:pos x="T2" y="T3"/>
                  </a:cxn>
                  <a:cxn ang="0">
                    <a:pos x="T4" y="T5"/>
                  </a:cxn>
                  <a:cxn ang="0">
                    <a:pos x="T6" y="T7"/>
                  </a:cxn>
                  <a:cxn ang="0">
                    <a:pos x="T8" y="T9"/>
                  </a:cxn>
                </a:cxnLst>
                <a:rect l="0" t="0" r="r" b="b"/>
                <a:pathLst>
                  <a:path w="178" h="113">
                    <a:moveTo>
                      <a:pt x="128" y="0"/>
                    </a:moveTo>
                    <a:cubicBezTo>
                      <a:pt x="120" y="0"/>
                      <a:pt x="112" y="1"/>
                      <a:pt x="104" y="1"/>
                    </a:cubicBezTo>
                    <a:cubicBezTo>
                      <a:pt x="0" y="81"/>
                      <a:pt x="0" y="81"/>
                      <a:pt x="0" y="81"/>
                    </a:cubicBezTo>
                    <a:cubicBezTo>
                      <a:pt x="178" y="113"/>
                      <a:pt x="178" y="113"/>
                      <a:pt x="178" y="113"/>
                    </a:cubicBezTo>
                    <a:lnTo>
                      <a:pt x="128" y="0"/>
                    </a:lnTo>
                    <a:close/>
                  </a:path>
                </a:pathLst>
              </a:custGeom>
              <a:solidFill>
                <a:srgbClr val="936D9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31" name="Freeform 408"/>
              <p:cNvSpPr/>
              <p:nvPr/>
            </p:nvSpPr>
            <p:spPr bwMode="auto">
              <a:xfrm>
                <a:off x="2985" y="3822"/>
                <a:ext cx="220" cy="457"/>
              </a:xfrm>
              <a:custGeom>
                <a:avLst/>
                <a:gdLst>
                  <a:gd name="T0" fmla="*/ 98 w 98"/>
                  <a:gd name="T1" fmla="*/ 202 h 203"/>
                  <a:gd name="T2" fmla="*/ 84 w 98"/>
                  <a:gd name="T3" fmla="*/ 0 h 203"/>
                  <a:gd name="T4" fmla="*/ 59 w 98"/>
                  <a:gd name="T5" fmla="*/ 3 h 203"/>
                  <a:gd name="T6" fmla="*/ 0 w 98"/>
                  <a:gd name="T7" fmla="*/ 8 h 203"/>
                  <a:gd name="T8" fmla="*/ 85 w 98"/>
                  <a:gd name="T9" fmla="*/ 203 h 203"/>
                  <a:gd name="T10" fmla="*/ 98 w 98"/>
                  <a:gd name="T11" fmla="*/ 202 h 203"/>
                </a:gdLst>
                <a:ahLst/>
                <a:cxnLst>
                  <a:cxn ang="0">
                    <a:pos x="T0" y="T1"/>
                  </a:cxn>
                  <a:cxn ang="0">
                    <a:pos x="T2" y="T3"/>
                  </a:cxn>
                  <a:cxn ang="0">
                    <a:pos x="T4" y="T5"/>
                  </a:cxn>
                  <a:cxn ang="0">
                    <a:pos x="T6" y="T7"/>
                  </a:cxn>
                  <a:cxn ang="0">
                    <a:pos x="T8" y="T9"/>
                  </a:cxn>
                  <a:cxn ang="0">
                    <a:pos x="T10" y="T11"/>
                  </a:cxn>
                </a:cxnLst>
                <a:rect l="0" t="0" r="r" b="b"/>
                <a:pathLst>
                  <a:path w="98" h="203">
                    <a:moveTo>
                      <a:pt x="98" y="202"/>
                    </a:moveTo>
                    <a:cubicBezTo>
                      <a:pt x="98" y="202"/>
                      <a:pt x="91" y="112"/>
                      <a:pt x="84" y="0"/>
                    </a:cubicBezTo>
                    <a:cubicBezTo>
                      <a:pt x="75" y="1"/>
                      <a:pt x="67" y="2"/>
                      <a:pt x="59" y="3"/>
                    </a:cubicBezTo>
                    <a:cubicBezTo>
                      <a:pt x="39" y="5"/>
                      <a:pt x="20" y="6"/>
                      <a:pt x="0" y="8"/>
                    </a:cubicBezTo>
                    <a:cubicBezTo>
                      <a:pt x="85" y="203"/>
                      <a:pt x="85" y="203"/>
                      <a:pt x="85" y="203"/>
                    </a:cubicBezTo>
                    <a:lnTo>
                      <a:pt x="98" y="202"/>
                    </a:lnTo>
                    <a:close/>
                  </a:path>
                </a:pathLst>
              </a:custGeom>
              <a:solidFill>
                <a:srgbClr val="A4BB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32" name="Freeform 409"/>
              <p:cNvSpPr/>
              <p:nvPr/>
            </p:nvSpPr>
            <p:spPr bwMode="auto">
              <a:xfrm>
                <a:off x="2692" y="3842"/>
                <a:ext cx="238" cy="183"/>
              </a:xfrm>
              <a:custGeom>
                <a:avLst/>
                <a:gdLst>
                  <a:gd name="T0" fmla="*/ 6 w 106"/>
                  <a:gd name="T1" fmla="*/ 8 h 81"/>
                  <a:gd name="T2" fmla="*/ 0 w 106"/>
                  <a:gd name="T3" fmla="*/ 81 h 81"/>
                  <a:gd name="T4" fmla="*/ 106 w 106"/>
                  <a:gd name="T5" fmla="*/ 0 h 81"/>
                  <a:gd name="T6" fmla="*/ 6 w 106"/>
                  <a:gd name="T7" fmla="*/ 8 h 81"/>
                </a:gdLst>
                <a:ahLst/>
                <a:cxnLst>
                  <a:cxn ang="0">
                    <a:pos x="T0" y="T1"/>
                  </a:cxn>
                  <a:cxn ang="0">
                    <a:pos x="T2" y="T3"/>
                  </a:cxn>
                  <a:cxn ang="0">
                    <a:pos x="T4" y="T5"/>
                  </a:cxn>
                  <a:cxn ang="0">
                    <a:pos x="T6" y="T7"/>
                  </a:cxn>
                </a:cxnLst>
                <a:rect l="0" t="0" r="r" b="b"/>
                <a:pathLst>
                  <a:path w="106" h="81">
                    <a:moveTo>
                      <a:pt x="6" y="8"/>
                    </a:moveTo>
                    <a:cubicBezTo>
                      <a:pt x="4" y="34"/>
                      <a:pt x="2" y="59"/>
                      <a:pt x="0" y="81"/>
                    </a:cubicBezTo>
                    <a:cubicBezTo>
                      <a:pt x="106" y="0"/>
                      <a:pt x="106" y="0"/>
                      <a:pt x="106" y="0"/>
                    </a:cubicBezTo>
                    <a:cubicBezTo>
                      <a:pt x="73" y="2"/>
                      <a:pt x="40" y="4"/>
                      <a:pt x="6" y="8"/>
                    </a:cubicBezTo>
                    <a:close/>
                  </a:path>
                </a:pathLst>
              </a:custGeom>
              <a:solidFill>
                <a:srgbClr val="FF88A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33" name="Freeform 410"/>
              <p:cNvSpPr/>
              <p:nvPr/>
            </p:nvSpPr>
            <p:spPr bwMode="auto">
              <a:xfrm>
                <a:off x="2705" y="3648"/>
                <a:ext cx="469" cy="212"/>
              </a:xfrm>
              <a:custGeom>
                <a:avLst/>
                <a:gdLst>
                  <a:gd name="T0" fmla="*/ 0 w 208"/>
                  <a:gd name="T1" fmla="*/ 94 h 94"/>
                  <a:gd name="T2" fmla="*/ 183 w 208"/>
                  <a:gd name="T3" fmla="*/ 80 h 94"/>
                  <a:gd name="T4" fmla="*/ 208 w 208"/>
                  <a:gd name="T5" fmla="*/ 77 h 94"/>
                  <a:gd name="T6" fmla="*/ 204 w 208"/>
                  <a:gd name="T7" fmla="*/ 17 h 94"/>
                  <a:gd name="T8" fmla="*/ 8 w 208"/>
                  <a:gd name="T9" fmla="*/ 0 h 94"/>
                  <a:gd name="T10" fmla="*/ 0 w 208"/>
                  <a:gd name="T11" fmla="*/ 94 h 94"/>
                </a:gdLst>
                <a:ahLst/>
                <a:cxnLst>
                  <a:cxn ang="0">
                    <a:pos x="T0" y="T1"/>
                  </a:cxn>
                  <a:cxn ang="0">
                    <a:pos x="T2" y="T3"/>
                  </a:cxn>
                  <a:cxn ang="0">
                    <a:pos x="T4" y="T5"/>
                  </a:cxn>
                  <a:cxn ang="0">
                    <a:pos x="T6" y="T7"/>
                  </a:cxn>
                  <a:cxn ang="0">
                    <a:pos x="T8" y="T9"/>
                  </a:cxn>
                  <a:cxn ang="0">
                    <a:pos x="T10" y="T11"/>
                  </a:cxn>
                </a:cxnLst>
                <a:rect l="0" t="0" r="r" b="b"/>
                <a:pathLst>
                  <a:path w="208" h="94">
                    <a:moveTo>
                      <a:pt x="0" y="94"/>
                    </a:moveTo>
                    <a:cubicBezTo>
                      <a:pt x="62" y="87"/>
                      <a:pt x="122" y="87"/>
                      <a:pt x="183" y="80"/>
                    </a:cubicBezTo>
                    <a:cubicBezTo>
                      <a:pt x="191" y="79"/>
                      <a:pt x="199" y="78"/>
                      <a:pt x="208" y="77"/>
                    </a:cubicBezTo>
                    <a:cubicBezTo>
                      <a:pt x="206" y="58"/>
                      <a:pt x="205" y="38"/>
                      <a:pt x="204" y="17"/>
                    </a:cubicBezTo>
                    <a:cubicBezTo>
                      <a:pt x="138" y="13"/>
                      <a:pt x="73" y="6"/>
                      <a:pt x="8" y="0"/>
                    </a:cubicBezTo>
                    <a:cubicBezTo>
                      <a:pt x="5" y="33"/>
                      <a:pt x="3" y="65"/>
                      <a:pt x="0" y="94"/>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34" name="Freeform 411"/>
              <p:cNvSpPr/>
              <p:nvPr/>
            </p:nvSpPr>
            <p:spPr bwMode="auto">
              <a:xfrm>
                <a:off x="2786" y="2785"/>
                <a:ext cx="354" cy="81"/>
              </a:xfrm>
              <a:custGeom>
                <a:avLst/>
                <a:gdLst>
                  <a:gd name="T0" fmla="*/ 157 w 157"/>
                  <a:gd name="T1" fmla="*/ 24 h 36"/>
                  <a:gd name="T2" fmla="*/ 1 w 157"/>
                  <a:gd name="T3" fmla="*/ 0 h 36"/>
                  <a:gd name="T4" fmla="*/ 0 w 157"/>
                  <a:gd name="T5" fmla="*/ 17 h 36"/>
                  <a:gd name="T6" fmla="*/ 156 w 157"/>
                  <a:gd name="T7" fmla="*/ 36 h 36"/>
                  <a:gd name="T8" fmla="*/ 157 w 157"/>
                  <a:gd name="T9" fmla="*/ 24 h 36"/>
                </a:gdLst>
                <a:ahLst/>
                <a:cxnLst>
                  <a:cxn ang="0">
                    <a:pos x="T0" y="T1"/>
                  </a:cxn>
                  <a:cxn ang="0">
                    <a:pos x="T2" y="T3"/>
                  </a:cxn>
                  <a:cxn ang="0">
                    <a:pos x="T4" y="T5"/>
                  </a:cxn>
                  <a:cxn ang="0">
                    <a:pos x="T6" y="T7"/>
                  </a:cxn>
                  <a:cxn ang="0">
                    <a:pos x="T8" y="T9"/>
                  </a:cxn>
                </a:cxnLst>
                <a:rect l="0" t="0" r="r" b="b"/>
                <a:pathLst>
                  <a:path w="157" h="36">
                    <a:moveTo>
                      <a:pt x="157" y="24"/>
                    </a:moveTo>
                    <a:cubicBezTo>
                      <a:pt x="1" y="0"/>
                      <a:pt x="1" y="0"/>
                      <a:pt x="1" y="0"/>
                    </a:cubicBezTo>
                    <a:cubicBezTo>
                      <a:pt x="1" y="5"/>
                      <a:pt x="0" y="11"/>
                      <a:pt x="0" y="17"/>
                    </a:cubicBezTo>
                    <a:cubicBezTo>
                      <a:pt x="156" y="36"/>
                      <a:pt x="156" y="36"/>
                      <a:pt x="156" y="36"/>
                    </a:cubicBezTo>
                    <a:cubicBezTo>
                      <a:pt x="156" y="32"/>
                      <a:pt x="157" y="28"/>
                      <a:pt x="157" y="24"/>
                    </a:cubicBezTo>
                    <a:close/>
                  </a:path>
                </a:pathLst>
              </a:custGeom>
              <a:solidFill>
                <a:srgbClr val="8B68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35" name="Freeform 412"/>
              <p:cNvSpPr/>
              <p:nvPr/>
            </p:nvSpPr>
            <p:spPr bwMode="auto">
              <a:xfrm>
                <a:off x="2784" y="2824"/>
                <a:ext cx="354" cy="67"/>
              </a:xfrm>
              <a:custGeom>
                <a:avLst/>
                <a:gdLst>
                  <a:gd name="T0" fmla="*/ 157 w 157"/>
                  <a:gd name="T1" fmla="*/ 19 h 30"/>
                  <a:gd name="T2" fmla="*/ 1 w 157"/>
                  <a:gd name="T3" fmla="*/ 0 h 30"/>
                  <a:gd name="T4" fmla="*/ 0 w 157"/>
                  <a:gd name="T5" fmla="*/ 21 h 30"/>
                  <a:gd name="T6" fmla="*/ 157 w 157"/>
                  <a:gd name="T7" fmla="*/ 30 h 30"/>
                  <a:gd name="T8" fmla="*/ 157 w 157"/>
                  <a:gd name="T9" fmla="*/ 19 h 30"/>
                </a:gdLst>
                <a:ahLst/>
                <a:cxnLst>
                  <a:cxn ang="0">
                    <a:pos x="T0" y="T1"/>
                  </a:cxn>
                  <a:cxn ang="0">
                    <a:pos x="T2" y="T3"/>
                  </a:cxn>
                  <a:cxn ang="0">
                    <a:pos x="T4" y="T5"/>
                  </a:cxn>
                  <a:cxn ang="0">
                    <a:pos x="T6" y="T7"/>
                  </a:cxn>
                  <a:cxn ang="0">
                    <a:pos x="T8" y="T9"/>
                  </a:cxn>
                </a:cxnLst>
                <a:rect l="0" t="0" r="r" b="b"/>
                <a:pathLst>
                  <a:path w="157" h="30">
                    <a:moveTo>
                      <a:pt x="157" y="19"/>
                    </a:moveTo>
                    <a:cubicBezTo>
                      <a:pt x="1" y="0"/>
                      <a:pt x="1" y="0"/>
                      <a:pt x="1" y="0"/>
                    </a:cubicBezTo>
                    <a:cubicBezTo>
                      <a:pt x="1" y="7"/>
                      <a:pt x="0" y="14"/>
                      <a:pt x="0" y="21"/>
                    </a:cubicBezTo>
                    <a:cubicBezTo>
                      <a:pt x="157" y="30"/>
                      <a:pt x="157" y="30"/>
                      <a:pt x="157" y="30"/>
                    </a:cubicBezTo>
                    <a:cubicBezTo>
                      <a:pt x="157" y="26"/>
                      <a:pt x="157" y="23"/>
                      <a:pt x="157" y="19"/>
                    </a:cubicBezTo>
                    <a:close/>
                  </a:path>
                </a:pathLst>
              </a:custGeom>
              <a:solidFill>
                <a:srgbClr val="95BB9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36" name="Freeform 413"/>
              <p:cNvSpPr/>
              <p:nvPr/>
            </p:nvSpPr>
            <p:spPr bwMode="auto">
              <a:xfrm>
                <a:off x="2779" y="2871"/>
                <a:ext cx="359" cy="45"/>
              </a:xfrm>
              <a:custGeom>
                <a:avLst/>
                <a:gdLst>
                  <a:gd name="T0" fmla="*/ 2 w 159"/>
                  <a:gd name="T1" fmla="*/ 0 h 20"/>
                  <a:gd name="T2" fmla="*/ 0 w 159"/>
                  <a:gd name="T3" fmla="*/ 20 h 20"/>
                  <a:gd name="T4" fmla="*/ 158 w 159"/>
                  <a:gd name="T5" fmla="*/ 17 h 20"/>
                  <a:gd name="T6" fmla="*/ 159 w 159"/>
                  <a:gd name="T7" fmla="*/ 9 h 20"/>
                  <a:gd name="T8" fmla="*/ 2 w 159"/>
                  <a:gd name="T9" fmla="*/ 0 h 20"/>
                </a:gdLst>
                <a:ahLst/>
                <a:cxnLst>
                  <a:cxn ang="0">
                    <a:pos x="T0" y="T1"/>
                  </a:cxn>
                  <a:cxn ang="0">
                    <a:pos x="T2" y="T3"/>
                  </a:cxn>
                  <a:cxn ang="0">
                    <a:pos x="T4" y="T5"/>
                  </a:cxn>
                  <a:cxn ang="0">
                    <a:pos x="T6" y="T7"/>
                  </a:cxn>
                  <a:cxn ang="0">
                    <a:pos x="T8" y="T9"/>
                  </a:cxn>
                </a:cxnLst>
                <a:rect l="0" t="0" r="r" b="b"/>
                <a:pathLst>
                  <a:path w="159" h="20">
                    <a:moveTo>
                      <a:pt x="2" y="0"/>
                    </a:moveTo>
                    <a:cubicBezTo>
                      <a:pt x="1" y="7"/>
                      <a:pt x="1" y="13"/>
                      <a:pt x="0" y="20"/>
                    </a:cubicBezTo>
                    <a:cubicBezTo>
                      <a:pt x="53" y="19"/>
                      <a:pt x="105" y="18"/>
                      <a:pt x="158" y="17"/>
                    </a:cubicBezTo>
                    <a:cubicBezTo>
                      <a:pt x="158" y="14"/>
                      <a:pt x="158" y="11"/>
                      <a:pt x="159" y="9"/>
                    </a:cubicBezTo>
                    <a:lnTo>
                      <a:pt x="2" y="0"/>
                    </a:lnTo>
                    <a:close/>
                  </a:path>
                </a:pathLst>
              </a:custGeom>
              <a:solidFill>
                <a:srgbClr val="8B68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37" name="Freeform 414"/>
              <p:cNvSpPr/>
              <p:nvPr/>
            </p:nvSpPr>
            <p:spPr bwMode="auto">
              <a:xfrm>
                <a:off x="2777" y="2909"/>
                <a:ext cx="359" cy="36"/>
              </a:xfrm>
              <a:custGeom>
                <a:avLst/>
                <a:gdLst>
                  <a:gd name="T0" fmla="*/ 1 w 159"/>
                  <a:gd name="T1" fmla="*/ 3 h 16"/>
                  <a:gd name="T2" fmla="*/ 0 w 159"/>
                  <a:gd name="T3" fmla="*/ 16 h 16"/>
                  <a:gd name="T4" fmla="*/ 159 w 159"/>
                  <a:gd name="T5" fmla="*/ 10 h 16"/>
                  <a:gd name="T6" fmla="*/ 159 w 159"/>
                  <a:gd name="T7" fmla="*/ 7 h 16"/>
                  <a:gd name="T8" fmla="*/ 159 w 159"/>
                  <a:gd name="T9" fmla="*/ 0 h 16"/>
                  <a:gd name="T10" fmla="*/ 1 w 159"/>
                  <a:gd name="T11" fmla="*/ 3 h 16"/>
                </a:gdLst>
                <a:ahLst/>
                <a:cxnLst>
                  <a:cxn ang="0">
                    <a:pos x="T0" y="T1"/>
                  </a:cxn>
                  <a:cxn ang="0">
                    <a:pos x="T2" y="T3"/>
                  </a:cxn>
                  <a:cxn ang="0">
                    <a:pos x="T4" y="T5"/>
                  </a:cxn>
                  <a:cxn ang="0">
                    <a:pos x="T6" y="T7"/>
                  </a:cxn>
                  <a:cxn ang="0">
                    <a:pos x="T8" y="T9"/>
                  </a:cxn>
                  <a:cxn ang="0">
                    <a:pos x="T10" y="T11"/>
                  </a:cxn>
                </a:cxnLst>
                <a:rect l="0" t="0" r="r" b="b"/>
                <a:pathLst>
                  <a:path w="159" h="16">
                    <a:moveTo>
                      <a:pt x="1" y="3"/>
                    </a:moveTo>
                    <a:cubicBezTo>
                      <a:pt x="1" y="7"/>
                      <a:pt x="1" y="12"/>
                      <a:pt x="0" y="16"/>
                    </a:cubicBezTo>
                    <a:cubicBezTo>
                      <a:pt x="159" y="10"/>
                      <a:pt x="159" y="10"/>
                      <a:pt x="159" y="10"/>
                    </a:cubicBezTo>
                    <a:cubicBezTo>
                      <a:pt x="159" y="9"/>
                      <a:pt x="159" y="8"/>
                      <a:pt x="159" y="7"/>
                    </a:cubicBezTo>
                    <a:cubicBezTo>
                      <a:pt x="159" y="5"/>
                      <a:pt x="159" y="2"/>
                      <a:pt x="159" y="0"/>
                    </a:cubicBezTo>
                    <a:cubicBezTo>
                      <a:pt x="106" y="1"/>
                      <a:pt x="54" y="2"/>
                      <a:pt x="1" y="3"/>
                    </a:cubicBezTo>
                    <a:close/>
                  </a:path>
                </a:pathLst>
              </a:custGeom>
              <a:solidFill>
                <a:srgbClr val="95BB9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38" name="Freeform 415"/>
              <p:cNvSpPr/>
              <p:nvPr/>
            </p:nvSpPr>
            <p:spPr bwMode="auto">
              <a:xfrm>
                <a:off x="2788" y="2749"/>
                <a:ext cx="354" cy="90"/>
              </a:xfrm>
              <a:custGeom>
                <a:avLst/>
                <a:gdLst>
                  <a:gd name="T0" fmla="*/ 157 w 157"/>
                  <a:gd name="T1" fmla="*/ 27 h 40"/>
                  <a:gd name="T2" fmla="*/ 1 w 157"/>
                  <a:gd name="T3" fmla="*/ 0 h 40"/>
                  <a:gd name="T4" fmla="*/ 0 w 157"/>
                  <a:gd name="T5" fmla="*/ 16 h 40"/>
                  <a:gd name="T6" fmla="*/ 156 w 157"/>
                  <a:gd name="T7" fmla="*/ 40 h 40"/>
                  <a:gd name="T8" fmla="*/ 157 w 157"/>
                  <a:gd name="T9" fmla="*/ 27 h 40"/>
                </a:gdLst>
                <a:ahLst/>
                <a:cxnLst>
                  <a:cxn ang="0">
                    <a:pos x="T0" y="T1"/>
                  </a:cxn>
                  <a:cxn ang="0">
                    <a:pos x="T2" y="T3"/>
                  </a:cxn>
                  <a:cxn ang="0">
                    <a:pos x="T4" y="T5"/>
                  </a:cxn>
                  <a:cxn ang="0">
                    <a:pos x="T6" y="T7"/>
                  </a:cxn>
                  <a:cxn ang="0">
                    <a:pos x="T8" y="T9"/>
                  </a:cxn>
                </a:cxnLst>
                <a:rect l="0" t="0" r="r" b="b"/>
                <a:pathLst>
                  <a:path w="157" h="40">
                    <a:moveTo>
                      <a:pt x="157" y="27"/>
                    </a:moveTo>
                    <a:cubicBezTo>
                      <a:pt x="1" y="0"/>
                      <a:pt x="1" y="0"/>
                      <a:pt x="1" y="0"/>
                    </a:cubicBezTo>
                    <a:cubicBezTo>
                      <a:pt x="1" y="5"/>
                      <a:pt x="1" y="10"/>
                      <a:pt x="0" y="16"/>
                    </a:cubicBezTo>
                    <a:cubicBezTo>
                      <a:pt x="156" y="40"/>
                      <a:pt x="156" y="40"/>
                      <a:pt x="156" y="40"/>
                    </a:cubicBezTo>
                    <a:cubicBezTo>
                      <a:pt x="156" y="36"/>
                      <a:pt x="157" y="31"/>
                      <a:pt x="157" y="27"/>
                    </a:cubicBezTo>
                    <a:close/>
                  </a:path>
                </a:pathLst>
              </a:custGeom>
              <a:solidFill>
                <a:srgbClr val="95BB9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39" name="Freeform 416"/>
              <p:cNvSpPr/>
              <p:nvPr/>
            </p:nvSpPr>
            <p:spPr bwMode="auto">
              <a:xfrm>
                <a:off x="2809" y="2405"/>
                <a:ext cx="401" cy="162"/>
              </a:xfrm>
              <a:custGeom>
                <a:avLst/>
                <a:gdLst>
                  <a:gd name="T0" fmla="*/ 0 w 178"/>
                  <a:gd name="T1" fmla="*/ 25 h 72"/>
                  <a:gd name="T2" fmla="*/ 165 w 178"/>
                  <a:gd name="T3" fmla="*/ 72 h 72"/>
                  <a:gd name="T4" fmla="*/ 178 w 178"/>
                  <a:gd name="T5" fmla="*/ 16 h 72"/>
                  <a:gd name="T6" fmla="*/ 1 w 178"/>
                  <a:gd name="T7" fmla="*/ 0 h 72"/>
                  <a:gd name="T8" fmla="*/ 0 w 178"/>
                  <a:gd name="T9" fmla="*/ 25 h 72"/>
                </a:gdLst>
                <a:ahLst/>
                <a:cxnLst>
                  <a:cxn ang="0">
                    <a:pos x="T0" y="T1"/>
                  </a:cxn>
                  <a:cxn ang="0">
                    <a:pos x="T2" y="T3"/>
                  </a:cxn>
                  <a:cxn ang="0">
                    <a:pos x="T4" y="T5"/>
                  </a:cxn>
                  <a:cxn ang="0">
                    <a:pos x="T6" y="T7"/>
                  </a:cxn>
                  <a:cxn ang="0">
                    <a:pos x="T8" y="T9"/>
                  </a:cxn>
                </a:cxnLst>
                <a:rect l="0" t="0" r="r" b="b"/>
                <a:pathLst>
                  <a:path w="178" h="72">
                    <a:moveTo>
                      <a:pt x="0" y="25"/>
                    </a:moveTo>
                    <a:cubicBezTo>
                      <a:pt x="165" y="72"/>
                      <a:pt x="165" y="72"/>
                      <a:pt x="165" y="72"/>
                    </a:cubicBezTo>
                    <a:cubicBezTo>
                      <a:pt x="169" y="52"/>
                      <a:pt x="174" y="34"/>
                      <a:pt x="178" y="16"/>
                    </a:cubicBezTo>
                    <a:cubicBezTo>
                      <a:pt x="1" y="0"/>
                      <a:pt x="1" y="0"/>
                      <a:pt x="1" y="0"/>
                    </a:cubicBezTo>
                    <a:cubicBezTo>
                      <a:pt x="1" y="8"/>
                      <a:pt x="0" y="16"/>
                      <a:pt x="0" y="25"/>
                    </a:cubicBezTo>
                    <a:close/>
                  </a:path>
                </a:pathLst>
              </a:custGeom>
              <a:solidFill>
                <a:srgbClr val="FFD4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40" name="Freeform 417"/>
              <p:cNvSpPr/>
              <p:nvPr/>
            </p:nvSpPr>
            <p:spPr bwMode="auto">
              <a:xfrm>
                <a:off x="2430" y="872"/>
                <a:ext cx="63" cy="322"/>
              </a:xfrm>
              <a:custGeom>
                <a:avLst/>
                <a:gdLst>
                  <a:gd name="T0" fmla="*/ 28 w 28"/>
                  <a:gd name="T1" fmla="*/ 139 h 143"/>
                  <a:gd name="T2" fmla="*/ 0 w 28"/>
                  <a:gd name="T3" fmla="*/ 0 h 143"/>
                  <a:gd name="T4" fmla="*/ 0 w 28"/>
                  <a:gd name="T5" fmla="*/ 118 h 143"/>
                  <a:gd name="T6" fmla="*/ 6 w 28"/>
                  <a:gd name="T7" fmla="*/ 143 h 143"/>
                  <a:gd name="T8" fmla="*/ 28 w 28"/>
                  <a:gd name="T9" fmla="*/ 139 h 143"/>
                </a:gdLst>
                <a:ahLst/>
                <a:cxnLst>
                  <a:cxn ang="0">
                    <a:pos x="T0" y="T1"/>
                  </a:cxn>
                  <a:cxn ang="0">
                    <a:pos x="T2" y="T3"/>
                  </a:cxn>
                  <a:cxn ang="0">
                    <a:pos x="T4" y="T5"/>
                  </a:cxn>
                  <a:cxn ang="0">
                    <a:pos x="T6" y="T7"/>
                  </a:cxn>
                  <a:cxn ang="0">
                    <a:pos x="T8" y="T9"/>
                  </a:cxn>
                </a:cxnLst>
                <a:rect l="0" t="0" r="r" b="b"/>
                <a:pathLst>
                  <a:path w="28" h="143">
                    <a:moveTo>
                      <a:pt x="28" y="139"/>
                    </a:moveTo>
                    <a:cubicBezTo>
                      <a:pt x="10" y="79"/>
                      <a:pt x="0" y="0"/>
                      <a:pt x="0" y="0"/>
                    </a:cubicBezTo>
                    <a:cubicBezTo>
                      <a:pt x="0" y="118"/>
                      <a:pt x="0" y="118"/>
                      <a:pt x="0" y="118"/>
                    </a:cubicBezTo>
                    <a:cubicBezTo>
                      <a:pt x="2" y="126"/>
                      <a:pt x="4" y="134"/>
                      <a:pt x="6" y="143"/>
                    </a:cubicBezTo>
                    <a:lnTo>
                      <a:pt x="28" y="139"/>
                    </a:lnTo>
                    <a:close/>
                  </a:path>
                </a:pathLst>
              </a:custGeom>
              <a:solidFill>
                <a:srgbClr val="FF97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41" name="Freeform 418"/>
              <p:cNvSpPr/>
              <p:nvPr/>
            </p:nvSpPr>
            <p:spPr bwMode="auto">
              <a:xfrm>
                <a:off x="2444" y="1185"/>
                <a:ext cx="171" cy="262"/>
              </a:xfrm>
              <a:custGeom>
                <a:avLst/>
                <a:gdLst>
                  <a:gd name="T0" fmla="*/ 22 w 76"/>
                  <a:gd name="T1" fmla="*/ 0 h 116"/>
                  <a:gd name="T2" fmla="*/ 0 w 76"/>
                  <a:gd name="T3" fmla="*/ 4 h 116"/>
                  <a:gd name="T4" fmla="*/ 32 w 76"/>
                  <a:gd name="T5" fmla="*/ 116 h 116"/>
                  <a:gd name="T6" fmla="*/ 76 w 76"/>
                  <a:gd name="T7" fmla="*/ 114 h 116"/>
                  <a:gd name="T8" fmla="*/ 60 w 76"/>
                  <a:gd name="T9" fmla="*/ 87 h 116"/>
                  <a:gd name="T10" fmla="*/ 22 w 76"/>
                  <a:gd name="T11" fmla="*/ 0 h 116"/>
                </a:gdLst>
                <a:ahLst/>
                <a:cxnLst>
                  <a:cxn ang="0">
                    <a:pos x="T0" y="T1"/>
                  </a:cxn>
                  <a:cxn ang="0">
                    <a:pos x="T2" y="T3"/>
                  </a:cxn>
                  <a:cxn ang="0">
                    <a:pos x="T4" y="T5"/>
                  </a:cxn>
                  <a:cxn ang="0">
                    <a:pos x="T6" y="T7"/>
                  </a:cxn>
                  <a:cxn ang="0">
                    <a:pos x="T8" y="T9"/>
                  </a:cxn>
                  <a:cxn ang="0">
                    <a:pos x="T10" y="T11"/>
                  </a:cxn>
                </a:cxnLst>
                <a:rect l="0" t="0" r="r" b="b"/>
                <a:pathLst>
                  <a:path w="76" h="116">
                    <a:moveTo>
                      <a:pt x="22" y="0"/>
                    </a:moveTo>
                    <a:cubicBezTo>
                      <a:pt x="0" y="4"/>
                      <a:pt x="0" y="4"/>
                      <a:pt x="0" y="4"/>
                    </a:cubicBezTo>
                    <a:cubicBezTo>
                      <a:pt x="9" y="39"/>
                      <a:pt x="20" y="79"/>
                      <a:pt x="32" y="116"/>
                    </a:cubicBezTo>
                    <a:cubicBezTo>
                      <a:pt x="76" y="114"/>
                      <a:pt x="76" y="114"/>
                      <a:pt x="76" y="114"/>
                    </a:cubicBezTo>
                    <a:cubicBezTo>
                      <a:pt x="71" y="106"/>
                      <a:pt x="66" y="97"/>
                      <a:pt x="60" y="87"/>
                    </a:cubicBezTo>
                    <a:cubicBezTo>
                      <a:pt x="43" y="58"/>
                      <a:pt x="31" y="28"/>
                      <a:pt x="22" y="0"/>
                    </a:cubicBezTo>
                    <a:close/>
                  </a:path>
                </a:pathLst>
              </a:custGeom>
              <a:solidFill>
                <a:srgbClr val="7C7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42" name="Freeform 419"/>
              <p:cNvSpPr/>
              <p:nvPr/>
            </p:nvSpPr>
            <p:spPr bwMode="auto">
              <a:xfrm>
                <a:off x="2516" y="1442"/>
                <a:ext cx="162" cy="102"/>
              </a:xfrm>
              <a:custGeom>
                <a:avLst/>
                <a:gdLst>
                  <a:gd name="T0" fmla="*/ 0 w 72"/>
                  <a:gd name="T1" fmla="*/ 2 h 45"/>
                  <a:gd name="T2" fmla="*/ 16 w 72"/>
                  <a:gd name="T3" fmla="*/ 45 h 45"/>
                  <a:gd name="T4" fmla="*/ 72 w 72"/>
                  <a:gd name="T5" fmla="*/ 38 h 45"/>
                  <a:gd name="T6" fmla="*/ 44 w 72"/>
                  <a:gd name="T7" fmla="*/ 0 h 45"/>
                  <a:gd name="T8" fmla="*/ 0 w 72"/>
                  <a:gd name="T9" fmla="*/ 2 h 45"/>
                </a:gdLst>
                <a:ahLst/>
                <a:cxnLst>
                  <a:cxn ang="0">
                    <a:pos x="T0" y="T1"/>
                  </a:cxn>
                  <a:cxn ang="0">
                    <a:pos x="T2" y="T3"/>
                  </a:cxn>
                  <a:cxn ang="0">
                    <a:pos x="T4" y="T5"/>
                  </a:cxn>
                  <a:cxn ang="0">
                    <a:pos x="T6" y="T7"/>
                  </a:cxn>
                  <a:cxn ang="0">
                    <a:pos x="T8" y="T9"/>
                  </a:cxn>
                </a:cxnLst>
                <a:rect l="0" t="0" r="r" b="b"/>
                <a:pathLst>
                  <a:path w="72" h="45">
                    <a:moveTo>
                      <a:pt x="0" y="2"/>
                    </a:moveTo>
                    <a:cubicBezTo>
                      <a:pt x="5" y="17"/>
                      <a:pt x="10" y="32"/>
                      <a:pt x="16" y="45"/>
                    </a:cubicBezTo>
                    <a:cubicBezTo>
                      <a:pt x="72" y="38"/>
                      <a:pt x="72" y="38"/>
                      <a:pt x="72" y="38"/>
                    </a:cubicBezTo>
                    <a:cubicBezTo>
                      <a:pt x="64" y="28"/>
                      <a:pt x="55" y="16"/>
                      <a:pt x="44" y="0"/>
                    </a:cubicBezTo>
                    <a:lnTo>
                      <a:pt x="0" y="2"/>
                    </a:ln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43" name="Freeform 420"/>
              <p:cNvSpPr/>
              <p:nvPr/>
            </p:nvSpPr>
            <p:spPr bwMode="auto">
              <a:xfrm>
                <a:off x="2707" y="892"/>
                <a:ext cx="140" cy="52"/>
              </a:xfrm>
              <a:custGeom>
                <a:avLst/>
                <a:gdLst>
                  <a:gd name="T0" fmla="*/ 0 w 62"/>
                  <a:gd name="T1" fmla="*/ 0 h 23"/>
                  <a:gd name="T2" fmla="*/ 2 w 62"/>
                  <a:gd name="T3" fmla="*/ 22 h 23"/>
                  <a:gd name="T4" fmla="*/ 62 w 62"/>
                  <a:gd name="T5" fmla="*/ 23 h 23"/>
                  <a:gd name="T6" fmla="*/ 61 w 62"/>
                  <a:gd name="T7" fmla="*/ 8 h 23"/>
                  <a:gd name="T8" fmla="*/ 0 w 62"/>
                  <a:gd name="T9" fmla="*/ 0 h 23"/>
                </a:gdLst>
                <a:ahLst/>
                <a:cxnLst>
                  <a:cxn ang="0">
                    <a:pos x="T0" y="T1"/>
                  </a:cxn>
                  <a:cxn ang="0">
                    <a:pos x="T2" y="T3"/>
                  </a:cxn>
                  <a:cxn ang="0">
                    <a:pos x="T4" y="T5"/>
                  </a:cxn>
                  <a:cxn ang="0">
                    <a:pos x="T6" y="T7"/>
                  </a:cxn>
                  <a:cxn ang="0">
                    <a:pos x="T8" y="T9"/>
                  </a:cxn>
                </a:cxnLst>
                <a:rect l="0" t="0" r="r" b="b"/>
                <a:pathLst>
                  <a:path w="62" h="23">
                    <a:moveTo>
                      <a:pt x="0" y="0"/>
                    </a:moveTo>
                    <a:cubicBezTo>
                      <a:pt x="0" y="7"/>
                      <a:pt x="1" y="15"/>
                      <a:pt x="2" y="22"/>
                    </a:cubicBezTo>
                    <a:cubicBezTo>
                      <a:pt x="62" y="23"/>
                      <a:pt x="62" y="23"/>
                      <a:pt x="62" y="23"/>
                    </a:cubicBezTo>
                    <a:cubicBezTo>
                      <a:pt x="62" y="18"/>
                      <a:pt x="61" y="13"/>
                      <a:pt x="61" y="8"/>
                    </a:cubicBezTo>
                    <a:lnTo>
                      <a:pt x="0" y="0"/>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44" name="Freeform 421"/>
              <p:cNvSpPr/>
              <p:nvPr/>
            </p:nvSpPr>
            <p:spPr bwMode="auto">
              <a:xfrm>
                <a:off x="2696" y="690"/>
                <a:ext cx="133" cy="103"/>
              </a:xfrm>
              <a:custGeom>
                <a:avLst/>
                <a:gdLst>
                  <a:gd name="T0" fmla="*/ 56 w 59"/>
                  <a:gd name="T1" fmla="*/ 7 h 46"/>
                  <a:gd name="T2" fmla="*/ 2 w 59"/>
                  <a:gd name="T3" fmla="*/ 0 h 46"/>
                  <a:gd name="T4" fmla="*/ 0 w 59"/>
                  <a:gd name="T5" fmla="*/ 17 h 46"/>
                  <a:gd name="T6" fmla="*/ 1 w 59"/>
                  <a:gd name="T7" fmla="*/ 46 h 46"/>
                  <a:gd name="T8" fmla="*/ 59 w 59"/>
                  <a:gd name="T9" fmla="*/ 33 h 46"/>
                  <a:gd name="T10" fmla="*/ 56 w 59"/>
                  <a:gd name="T11" fmla="*/ 7 h 46"/>
                </a:gdLst>
                <a:ahLst/>
                <a:cxnLst>
                  <a:cxn ang="0">
                    <a:pos x="T0" y="T1"/>
                  </a:cxn>
                  <a:cxn ang="0">
                    <a:pos x="T2" y="T3"/>
                  </a:cxn>
                  <a:cxn ang="0">
                    <a:pos x="T4" y="T5"/>
                  </a:cxn>
                  <a:cxn ang="0">
                    <a:pos x="T6" y="T7"/>
                  </a:cxn>
                  <a:cxn ang="0">
                    <a:pos x="T8" y="T9"/>
                  </a:cxn>
                  <a:cxn ang="0">
                    <a:pos x="T10" y="T11"/>
                  </a:cxn>
                </a:cxnLst>
                <a:rect l="0" t="0" r="r" b="b"/>
                <a:pathLst>
                  <a:path w="59" h="46">
                    <a:moveTo>
                      <a:pt x="56" y="7"/>
                    </a:moveTo>
                    <a:cubicBezTo>
                      <a:pt x="2" y="0"/>
                      <a:pt x="2" y="0"/>
                      <a:pt x="2" y="0"/>
                    </a:cubicBezTo>
                    <a:cubicBezTo>
                      <a:pt x="1" y="7"/>
                      <a:pt x="1" y="13"/>
                      <a:pt x="0" y="17"/>
                    </a:cubicBezTo>
                    <a:cubicBezTo>
                      <a:pt x="0" y="23"/>
                      <a:pt x="0" y="33"/>
                      <a:pt x="1" y="46"/>
                    </a:cubicBezTo>
                    <a:cubicBezTo>
                      <a:pt x="59" y="33"/>
                      <a:pt x="59" y="33"/>
                      <a:pt x="59" y="33"/>
                    </a:cubicBezTo>
                    <a:cubicBezTo>
                      <a:pt x="58" y="24"/>
                      <a:pt x="57" y="15"/>
                      <a:pt x="56" y="7"/>
                    </a:cubicBezTo>
                    <a:close/>
                  </a:path>
                </a:pathLst>
              </a:custGeom>
              <a:solidFill>
                <a:srgbClr val="60A4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45" name="Freeform 422"/>
              <p:cNvSpPr/>
              <p:nvPr/>
            </p:nvSpPr>
            <p:spPr bwMode="auto">
              <a:xfrm>
                <a:off x="2698" y="764"/>
                <a:ext cx="142" cy="108"/>
              </a:xfrm>
              <a:custGeom>
                <a:avLst/>
                <a:gdLst>
                  <a:gd name="T0" fmla="*/ 58 w 63"/>
                  <a:gd name="T1" fmla="*/ 0 h 48"/>
                  <a:gd name="T2" fmla="*/ 0 w 63"/>
                  <a:gd name="T3" fmla="*/ 13 h 48"/>
                  <a:gd name="T4" fmla="*/ 1 w 63"/>
                  <a:gd name="T5" fmla="*/ 26 h 48"/>
                  <a:gd name="T6" fmla="*/ 63 w 63"/>
                  <a:gd name="T7" fmla="*/ 48 h 48"/>
                  <a:gd name="T8" fmla="*/ 58 w 63"/>
                  <a:gd name="T9" fmla="*/ 0 h 48"/>
                </a:gdLst>
                <a:ahLst/>
                <a:cxnLst>
                  <a:cxn ang="0">
                    <a:pos x="T0" y="T1"/>
                  </a:cxn>
                  <a:cxn ang="0">
                    <a:pos x="T2" y="T3"/>
                  </a:cxn>
                  <a:cxn ang="0">
                    <a:pos x="T4" y="T5"/>
                  </a:cxn>
                  <a:cxn ang="0">
                    <a:pos x="T6" y="T7"/>
                  </a:cxn>
                  <a:cxn ang="0">
                    <a:pos x="T8" y="T9"/>
                  </a:cxn>
                </a:cxnLst>
                <a:rect l="0" t="0" r="r" b="b"/>
                <a:pathLst>
                  <a:path w="63" h="48">
                    <a:moveTo>
                      <a:pt x="58" y="0"/>
                    </a:moveTo>
                    <a:cubicBezTo>
                      <a:pt x="0" y="13"/>
                      <a:pt x="0" y="13"/>
                      <a:pt x="0" y="13"/>
                    </a:cubicBezTo>
                    <a:cubicBezTo>
                      <a:pt x="0" y="17"/>
                      <a:pt x="0" y="22"/>
                      <a:pt x="1" y="26"/>
                    </a:cubicBezTo>
                    <a:cubicBezTo>
                      <a:pt x="63" y="48"/>
                      <a:pt x="63" y="48"/>
                      <a:pt x="63" y="48"/>
                    </a:cubicBezTo>
                    <a:cubicBezTo>
                      <a:pt x="61" y="31"/>
                      <a:pt x="59" y="15"/>
                      <a:pt x="58" y="0"/>
                    </a:cubicBezTo>
                    <a:close/>
                  </a:path>
                </a:pathLst>
              </a:custGeom>
              <a:solidFill>
                <a:srgbClr val="926A4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46" name="Freeform 423"/>
              <p:cNvSpPr/>
              <p:nvPr/>
            </p:nvSpPr>
            <p:spPr bwMode="auto">
              <a:xfrm>
                <a:off x="2701" y="823"/>
                <a:ext cx="144" cy="87"/>
              </a:xfrm>
              <a:custGeom>
                <a:avLst/>
                <a:gdLst>
                  <a:gd name="T0" fmla="*/ 0 w 64"/>
                  <a:gd name="T1" fmla="*/ 0 h 39"/>
                  <a:gd name="T2" fmla="*/ 3 w 64"/>
                  <a:gd name="T3" fmla="*/ 31 h 39"/>
                  <a:gd name="T4" fmla="*/ 64 w 64"/>
                  <a:gd name="T5" fmla="*/ 39 h 39"/>
                  <a:gd name="T6" fmla="*/ 62 w 64"/>
                  <a:gd name="T7" fmla="*/ 22 h 39"/>
                  <a:gd name="T8" fmla="*/ 0 w 64"/>
                  <a:gd name="T9" fmla="*/ 0 h 39"/>
                </a:gdLst>
                <a:ahLst/>
                <a:cxnLst>
                  <a:cxn ang="0">
                    <a:pos x="T0" y="T1"/>
                  </a:cxn>
                  <a:cxn ang="0">
                    <a:pos x="T2" y="T3"/>
                  </a:cxn>
                  <a:cxn ang="0">
                    <a:pos x="T4" y="T5"/>
                  </a:cxn>
                  <a:cxn ang="0">
                    <a:pos x="T6" y="T7"/>
                  </a:cxn>
                  <a:cxn ang="0">
                    <a:pos x="T8" y="T9"/>
                  </a:cxn>
                </a:cxnLst>
                <a:rect l="0" t="0" r="r" b="b"/>
                <a:pathLst>
                  <a:path w="64" h="39">
                    <a:moveTo>
                      <a:pt x="0" y="0"/>
                    </a:moveTo>
                    <a:cubicBezTo>
                      <a:pt x="1" y="9"/>
                      <a:pt x="2" y="20"/>
                      <a:pt x="3" y="31"/>
                    </a:cubicBezTo>
                    <a:cubicBezTo>
                      <a:pt x="64" y="39"/>
                      <a:pt x="64" y="39"/>
                      <a:pt x="64" y="39"/>
                    </a:cubicBezTo>
                    <a:cubicBezTo>
                      <a:pt x="63" y="33"/>
                      <a:pt x="62" y="27"/>
                      <a:pt x="62" y="22"/>
                    </a:cubicBezTo>
                    <a:lnTo>
                      <a:pt x="0" y="0"/>
                    </a:lnTo>
                    <a:close/>
                  </a:path>
                </a:pathLst>
              </a:custGeom>
              <a:solidFill>
                <a:srgbClr val="FFE6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47" name="Freeform 424"/>
              <p:cNvSpPr/>
              <p:nvPr/>
            </p:nvSpPr>
            <p:spPr bwMode="auto">
              <a:xfrm>
                <a:off x="2701" y="604"/>
                <a:ext cx="121" cy="101"/>
              </a:xfrm>
              <a:custGeom>
                <a:avLst/>
                <a:gdLst>
                  <a:gd name="T0" fmla="*/ 51 w 54"/>
                  <a:gd name="T1" fmla="*/ 0 h 45"/>
                  <a:gd name="T2" fmla="*/ 1 w 54"/>
                  <a:gd name="T3" fmla="*/ 17 h 45"/>
                  <a:gd name="T4" fmla="*/ 0 w 54"/>
                  <a:gd name="T5" fmla="*/ 38 h 45"/>
                  <a:gd name="T6" fmla="*/ 54 w 54"/>
                  <a:gd name="T7" fmla="*/ 45 h 45"/>
                  <a:gd name="T8" fmla="*/ 51 w 54"/>
                  <a:gd name="T9" fmla="*/ 0 h 45"/>
                </a:gdLst>
                <a:ahLst/>
                <a:cxnLst>
                  <a:cxn ang="0">
                    <a:pos x="T0" y="T1"/>
                  </a:cxn>
                  <a:cxn ang="0">
                    <a:pos x="T2" y="T3"/>
                  </a:cxn>
                  <a:cxn ang="0">
                    <a:pos x="T4" y="T5"/>
                  </a:cxn>
                  <a:cxn ang="0">
                    <a:pos x="T6" y="T7"/>
                  </a:cxn>
                  <a:cxn ang="0">
                    <a:pos x="T8" y="T9"/>
                  </a:cxn>
                </a:cxnLst>
                <a:rect l="0" t="0" r="r" b="b"/>
                <a:pathLst>
                  <a:path w="54" h="45">
                    <a:moveTo>
                      <a:pt x="51" y="0"/>
                    </a:moveTo>
                    <a:cubicBezTo>
                      <a:pt x="1" y="17"/>
                      <a:pt x="1" y="17"/>
                      <a:pt x="1" y="17"/>
                    </a:cubicBezTo>
                    <a:cubicBezTo>
                      <a:pt x="1" y="25"/>
                      <a:pt x="0" y="32"/>
                      <a:pt x="0" y="38"/>
                    </a:cubicBezTo>
                    <a:cubicBezTo>
                      <a:pt x="54" y="45"/>
                      <a:pt x="54" y="45"/>
                      <a:pt x="54" y="45"/>
                    </a:cubicBezTo>
                    <a:cubicBezTo>
                      <a:pt x="53" y="28"/>
                      <a:pt x="52" y="13"/>
                      <a:pt x="51" y="0"/>
                    </a:cubicBezTo>
                    <a:close/>
                  </a:path>
                </a:pathLst>
              </a:custGeom>
              <a:solidFill>
                <a:srgbClr val="FF8D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48" name="Freeform 425"/>
              <p:cNvSpPr/>
              <p:nvPr/>
            </p:nvSpPr>
            <p:spPr bwMode="auto">
              <a:xfrm>
                <a:off x="2703" y="435"/>
                <a:ext cx="113" cy="207"/>
              </a:xfrm>
              <a:custGeom>
                <a:avLst/>
                <a:gdLst>
                  <a:gd name="T0" fmla="*/ 49 w 50"/>
                  <a:gd name="T1" fmla="*/ 2 h 92"/>
                  <a:gd name="T2" fmla="*/ 3 w 50"/>
                  <a:gd name="T3" fmla="*/ 0 h 92"/>
                  <a:gd name="T4" fmla="*/ 0 w 50"/>
                  <a:gd name="T5" fmla="*/ 92 h 92"/>
                  <a:gd name="T6" fmla="*/ 50 w 50"/>
                  <a:gd name="T7" fmla="*/ 75 h 92"/>
                  <a:gd name="T8" fmla="*/ 50 w 50"/>
                  <a:gd name="T9" fmla="*/ 54 h 92"/>
                  <a:gd name="T10" fmla="*/ 49 w 50"/>
                  <a:gd name="T11" fmla="*/ 2 h 92"/>
                </a:gdLst>
                <a:ahLst/>
                <a:cxnLst>
                  <a:cxn ang="0">
                    <a:pos x="T0" y="T1"/>
                  </a:cxn>
                  <a:cxn ang="0">
                    <a:pos x="T2" y="T3"/>
                  </a:cxn>
                  <a:cxn ang="0">
                    <a:pos x="T4" y="T5"/>
                  </a:cxn>
                  <a:cxn ang="0">
                    <a:pos x="T6" y="T7"/>
                  </a:cxn>
                  <a:cxn ang="0">
                    <a:pos x="T8" y="T9"/>
                  </a:cxn>
                  <a:cxn ang="0">
                    <a:pos x="T10" y="T11"/>
                  </a:cxn>
                </a:cxnLst>
                <a:rect l="0" t="0" r="r" b="b"/>
                <a:pathLst>
                  <a:path w="50" h="92">
                    <a:moveTo>
                      <a:pt x="49" y="2"/>
                    </a:moveTo>
                    <a:cubicBezTo>
                      <a:pt x="3" y="0"/>
                      <a:pt x="3" y="0"/>
                      <a:pt x="3" y="0"/>
                    </a:cubicBezTo>
                    <a:cubicBezTo>
                      <a:pt x="2" y="31"/>
                      <a:pt x="1" y="65"/>
                      <a:pt x="0" y="92"/>
                    </a:cubicBezTo>
                    <a:cubicBezTo>
                      <a:pt x="50" y="75"/>
                      <a:pt x="50" y="75"/>
                      <a:pt x="50" y="75"/>
                    </a:cubicBezTo>
                    <a:cubicBezTo>
                      <a:pt x="50" y="67"/>
                      <a:pt x="50" y="60"/>
                      <a:pt x="50" y="54"/>
                    </a:cubicBezTo>
                    <a:cubicBezTo>
                      <a:pt x="50" y="34"/>
                      <a:pt x="50" y="17"/>
                      <a:pt x="49" y="2"/>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49" name="Freeform 426"/>
              <p:cNvSpPr/>
              <p:nvPr/>
            </p:nvSpPr>
            <p:spPr bwMode="auto">
              <a:xfrm>
                <a:off x="2714" y="9"/>
                <a:ext cx="95" cy="113"/>
              </a:xfrm>
              <a:custGeom>
                <a:avLst/>
                <a:gdLst>
                  <a:gd name="T0" fmla="*/ 41 w 42"/>
                  <a:gd name="T1" fmla="*/ 0 h 50"/>
                  <a:gd name="T2" fmla="*/ 4 w 42"/>
                  <a:gd name="T3" fmla="*/ 0 h 50"/>
                  <a:gd name="T4" fmla="*/ 2 w 42"/>
                  <a:gd name="T5" fmla="*/ 6 h 50"/>
                  <a:gd name="T6" fmla="*/ 0 w 42"/>
                  <a:gd name="T7" fmla="*/ 50 h 50"/>
                  <a:gd name="T8" fmla="*/ 42 w 42"/>
                  <a:gd name="T9" fmla="*/ 40 h 50"/>
                  <a:gd name="T10" fmla="*/ 41 w 42"/>
                  <a:gd name="T11" fmla="*/ 0 h 50"/>
                </a:gdLst>
                <a:ahLst/>
                <a:cxnLst>
                  <a:cxn ang="0">
                    <a:pos x="T0" y="T1"/>
                  </a:cxn>
                  <a:cxn ang="0">
                    <a:pos x="T2" y="T3"/>
                  </a:cxn>
                  <a:cxn ang="0">
                    <a:pos x="T4" y="T5"/>
                  </a:cxn>
                  <a:cxn ang="0">
                    <a:pos x="T6" y="T7"/>
                  </a:cxn>
                  <a:cxn ang="0">
                    <a:pos x="T8" y="T9"/>
                  </a:cxn>
                  <a:cxn ang="0">
                    <a:pos x="T10" y="T11"/>
                  </a:cxn>
                </a:cxnLst>
                <a:rect l="0" t="0" r="r" b="b"/>
                <a:pathLst>
                  <a:path w="42" h="50">
                    <a:moveTo>
                      <a:pt x="41" y="0"/>
                    </a:moveTo>
                    <a:cubicBezTo>
                      <a:pt x="4" y="0"/>
                      <a:pt x="4" y="0"/>
                      <a:pt x="4" y="0"/>
                    </a:cubicBezTo>
                    <a:cubicBezTo>
                      <a:pt x="3" y="2"/>
                      <a:pt x="2" y="4"/>
                      <a:pt x="2" y="6"/>
                    </a:cubicBezTo>
                    <a:cubicBezTo>
                      <a:pt x="1" y="9"/>
                      <a:pt x="0" y="26"/>
                      <a:pt x="0" y="50"/>
                    </a:cubicBezTo>
                    <a:cubicBezTo>
                      <a:pt x="42" y="40"/>
                      <a:pt x="42" y="40"/>
                      <a:pt x="42" y="40"/>
                    </a:cubicBezTo>
                    <a:cubicBezTo>
                      <a:pt x="41" y="21"/>
                      <a:pt x="41" y="6"/>
                      <a:pt x="41" y="0"/>
                    </a:cubicBezTo>
                    <a:close/>
                  </a:path>
                </a:pathLst>
              </a:custGeom>
              <a:solidFill>
                <a:srgbClr val="83B1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50" name="Freeform 427"/>
              <p:cNvSpPr/>
              <p:nvPr/>
            </p:nvSpPr>
            <p:spPr bwMode="auto">
              <a:xfrm>
                <a:off x="2714" y="99"/>
                <a:ext cx="95" cy="75"/>
              </a:xfrm>
              <a:custGeom>
                <a:avLst/>
                <a:gdLst>
                  <a:gd name="T0" fmla="*/ 0 w 42"/>
                  <a:gd name="T1" fmla="*/ 10 h 33"/>
                  <a:gd name="T2" fmla="*/ 0 w 42"/>
                  <a:gd name="T3" fmla="*/ 33 h 33"/>
                  <a:gd name="T4" fmla="*/ 42 w 42"/>
                  <a:gd name="T5" fmla="*/ 19 h 33"/>
                  <a:gd name="T6" fmla="*/ 42 w 42"/>
                  <a:gd name="T7" fmla="*/ 0 h 33"/>
                  <a:gd name="T8" fmla="*/ 0 w 42"/>
                  <a:gd name="T9" fmla="*/ 10 h 33"/>
                </a:gdLst>
                <a:ahLst/>
                <a:cxnLst>
                  <a:cxn ang="0">
                    <a:pos x="T0" y="T1"/>
                  </a:cxn>
                  <a:cxn ang="0">
                    <a:pos x="T2" y="T3"/>
                  </a:cxn>
                  <a:cxn ang="0">
                    <a:pos x="T4" y="T5"/>
                  </a:cxn>
                  <a:cxn ang="0">
                    <a:pos x="T6" y="T7"/>
                  </a:cxn>
                  <a:cxn ang="0">
                    <a:pos x="T8" y="T9"/>
                  </a:cxn>
                </a:cxnLst>
                <a:rect l="0" t="0" r="r" b="b"/>
                <a:pathLst>
                  <a:path w="42" h="33">
                    <a:moveTo>
                      <a:pt x="0" y="10"/>
                    </a:moveTo>
                    <a:cubicBezTo>
                      <a:pt x="0" y="17"/>
                      <a:pt x="0" y="25"/>
                      <a:pt x="0" y="33"/>
                    </a:cubicBezTo>
                    <a:cubicBezTo>
                      <a:pt x="42" y="19"/>
                      <a:pt x="42" y="19"/>
                      <a:pt x="42" y="19"/>
                    </a:cubicBezTo>
                    <a:cubicBezTo>
                      <a:pt x="42" y="12"/>
                      <a:pt x="42" y="6"/>
                      <a:pt x="42" y="0"/>
                    </a:cubicBezTo>
                    <a:lnTo>
                      <a:pt x="0" y="10"/>
                    </a:lnTo>
                    <a:close/>
                  </a:path>
                </a:pathLst>
              </a:custGeom>
              <a:solidFill>
                <a:srgbClr val="D751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51" name="Freeform 428"/>
              <p:cNvSpPr/>
              <p:nvPr/>
            </p:nvSpPr>
            <p:spPr bwMode="auto">
              <a:xfrm>
                <a:off x="2710" y="142"/>
                <a:ext cx="103" cy="297"/>
              </a:xfrm>
              <a:custGeom>
                <a:avLst/>
                <a:gdLst>
                  <a:gd name="T0" fmla="*/ 2 w 46"/>
                  <a:gd name="T1" fmla="*/ 14 h 132"/>
                  <a:gd name="T2" fmla="*/ 0 w 46"/>
                  <a:gd name="T3" fmla="*/ 130 h 132"/>
                  <a:gd name="T4" fmla="*/ 46 w 46"/>
                  <a:gd name="T5" fmla="*/ 132 h 132"/>
                  <a:gd name="T6" fmla="*/ 44 w 46"/>
                  <a:gd name="T7" fmla="*/ 0 h 132"/>
                  <a:gd name="T8" fmla="*/ 2 w 46"/>
                  <a:gd name="T9" fmla="*/ 14 h 132"/>
                </a:gdLst>
                <a:ahLst/>
                <a:cxnLst>
                  <a:cxn ang="0">
                    <a:pos x="T0" y="T1"/>
                  </a:cxn>
                  <a:cxn ang="0">
                    <a:pos x="T2" y="T3"/>
                  </a:cxn>
                  <a:cxn ang="0">
                    <a:pos x="T4" y="T5"/>
                  </a:cxn>
                  <a:cxn ang="0">
                    <a:pos x="T6" y="T7"/>
                  </a:cxn>
                  <a:cxn ang="0">
                    <a:pos x="T8" y="T9"/>
                  </a:cxn>
                </a:cxnLst>
                <a:rect l="0" t="0" r="r" b="b"/>
                <a:pathLst>
                  <a:path w="46" h="132">
                    <a:moveTo>
                      <a:pt x="2" y="14"/>
                    </a:moveTo>
                    <a:cubicBezTo>
                      <a:pt x="1" y="57"/>
                      <a:pt x="1" y="109"/>
                      <a:pt x="0" y="130"/>
                    </a:cubicBezTo>
                    <a:cubicBezTo>
                      <a:pt x="46" y="132"/>
                      <a:pt x="46" y="132"/>
                      <a:pt x="46" y="132"/>
                    </a:cubicBezTo>
                    <a:cubicBezTo>
                      <a:pt x="46" y="94"/>
                      <a:pt x="45" y="41"/>
                      <a:pt x="44" y="0"/>
                    </a:cubicBezTo>
                    <a:lnTo>
                      <a:pt x="2" y="14"/>
                    </a:lnTo>
                    <a:close/>
                  </a:path>
                </a:pathLst>
              </a:custGeom>
              <a:solidFill>
                <a:srgbClr val="B6BB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52" name="Freeform 429"/>
              <p:cNvSpPr/>
              <p:nvPr/>
            </p:nvSpPr>
            <p:spPr bwMode="auto">
              <a:xfrm>
                <a:off x="2712" y="942"/>
                <a:ext cx="158" cy="203"/>
              </a:xfrm>
              <a:custGeom>
                <a:avLst/>
                <a:gdLst>
                  <a:gd name="T0" fmla="*/ 0 w 70"/>
                  <a:gd name="T1" fmla="*/ 0 h 90"/>
                  <a:gd name="T2" fmla="*/ 11 w 70"/>
                  <a:gd name="T3" fmla="*/ 90 h 90"/>
                  <a:gd name="T4" fmla="*/ 70 w 70"/>
                  <a:gd name="T5" fmla="*/ 80 h 90"/>
                  <a:gd name="T6" fmla="*/ 60 w 70"/>
                  <a:gd name="T7" fmla="*/ 1 h 90"/>
                  <a:gd name="T8" fmla="*/ 0 w 70"/>
                  <a:gd name="T9" fmla="*/ 0 h 90"/>
                </a:gdLst>
                <a:ahLst/>
                <a:cxnLst>
                  <a:cxn ang="0">
                    <a:pos x="T0" y="T1"/>
                  </a:cxn>
                  <a:cxn ang="0">
                    <a:pos x="T2" y="T3"/>
                  </a:cxn>
                  <a:cxn ang="0">
                    <a:pos x="T4" y="T5"/>
                  </a:cxn>
                  <a:cxn ang="0">
                    <a:pos x="T6" y="T7"/>
                  </a:cxn>
                  <a:cxn ang="0">
                    <a:pos x="T8" y="T9"/>
                  </a:cxn>
                </a:cxnLst>
                <a:rect l="0" t="0" r="r" b="b"/>
                <a:pathLst>
                  <a:path w="70" h="90">
                    <a:moveTo>
                      <a:pt x="0" y="0"/>
                    </a:moveTo>
                    <a:cubicBezTo>
                      <a:pt x="3" y="28"/>
                      <a:pt x="7" y="59"/>
                      <a:pt x="11" y="90"/>
                    </a:cubicBezTo>
                    <a:cubicBezTo>
                      <a:pt x="70" y="80"/>
                      <a:pt x="70" y="80"/>
                      <a:pt x="70" y="80"/>
                    </a:cubicBezTo>
                    <a:cubicBezTo>
                      <a:pt x="67" y="54"/>
                      <a:pt x="64" y="27"/>
                      <a:pt x="60" y="1"/>
                    </a:cubicBezTo>
                    <a:lnTo>
                      <a:pt x="0" y="0"/>
                    </a:lnTo>
                    <a:close/>
                  </a:path>
                </a:pathLst>
              </a:custGeom>
              <a:solidFill>
                <a:srgbClr val="749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53" name="Freeform 430"/>
              <p:cNvSpPr/>
              <p:nvPr/>
            </p:nvSpPr>
            <p:spPr bwMode="auto">
              <a:xfrm>
                <a:off x="2737" y="1122"/>
                <a:ext cx="173" cy="314"/>
              </a:xfrm>
              <a:custGeom>
                <a:avLst/>
                <a:gdLst>
                  <a:gd name="T0" fmla="*/ 0 w 77"/>
                  <a:gd name="T1" fmla="*/ 10 h 139"/>
                  <a:gd name="T2" fmla="*/ 13 w 77"/>
                  <a:gd name="T3" fmla="*/ 139 h 139"/>
                  <a:gd name="T4" fmla="*/ 77 w 77"/>
                  <a:gd name="T5" fmla="*/ 136 h 139"/>
                  <a:gd name="T6" fmla="*/ 59 w 77"/>
                  <a:gd name="T7" fmla="*/ 0 h 139"/>
                  <a:gd name="T8" fmla="*/ 0 w 77"/>
                  <a:gd name="T9" fmla="*/ 10 h 139"/>
                </a:gdLst>
                <a:ahLst/>
                <a:cxnLst>
                  <a:cxn ang="0">
                    <a:pos x="T0" y="T1"/>
                  </a:cxn>
                  <a:cxn ang="0">
                    <a:pos x="T2" y="T3"/>
                  </a:cxn>
                  <a:cxn ang="0">
                    <a:pos x="T4" y="T5"/>
                  </a:cxn>
                  <a:cxn ang="0">
                    <a:pos x="T6" y="T7"/>
                  </a:cxn>
                  <a:cxn ang="0">
                    <a:pos x="T8" y="T9"/>
                  </a:cxn>
                </a:cxnLst>
                <a:rect l="0" t="0" r="r" b="b"/>
                <a:pathLst>
                  <a:path w="77" h="139">
                    <a:moveTo>
                      <a:pt x="0" y="10"/>
                    </a:moveTo>
                    <a:cubicBezTo>
                      <a:pt x="5" y="56"/>
                      <a:pt x="10" y="102"/>
                      <a:pt x="13" y="139"/>
                    </a:cubicBezTo>
                    <a:cubicBezTo>
                      <a:pt x="77" y="136"/>
                      <a:pt x="77" y="136"/>
                      <a:pt x="77" y="136"/>
                    </a:cubicBezTo>
                    <a:cubicBezTo>
                      <a:pt x="72" y="98"/>
                      <a:pt x="66" y="50"/>
                      <a:pt x="59" y="0"/>
                    </a:cubicBezTo>
                    <a:lnTo>
                      <a:pt x="0" y="10"/>
                    </a:lnTo>
                    <a:close/>
                  </a:path>
                </a:pathLst>
              </a:custGeom>
              <a:solidFill>
                <a:srgbClr val="FF749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54" name="Freeform 431"/>
              <p:cNvSpPr/>
              <p:nvPr/>
            </p:nvSpPr>
            <p:spPr bwMode="auto">
              <a:xfrm>
                <a:off x="2766" y="1429"/>
                <a:ext cx="151" cy="90"/>
              </a:xfrm>
              <a:custGeom>
                <a:avLst/>
                <a:gdLst>
                  <a:gd name="T0" fmla="*/ 0 w 67"/>
                  <a:gd name="T1" fmla="*/ 3 h 40"/>
                  <a:gd name="T2" fmla="*/ 2 w 67"/>
                  <a:gd name="T3" fmla="*/ 40 h 40"/>
                  <a:gd name="T4" fmla="*/ 67 w 67"/>
                  <a:gd name="T5" fmla="*/ 32 h 40"/>
                  <a:gd name="T6" fmla="*/ 64 w 67"/>
                  <a:gd name="T7" fmla="*/ 0 h 40"/>
                  <a:gd name="T8" fmla="*/ 0 w 67"/>
                  <a:gd name="T9" fmla="*/ 3 h 40"/>
                </a:gdLst>
                <a:ahLst/>
                <a:cxnLst>
                  <a:cxn ang="0">
                    <a:pos x="T0" y="T1"/>
                  </a:cxn>
                  <a:cxn ang="0">
                    <a:pos x="T2" y="T3"/>
                  </a:cxn>
                  <a:cxn ang="0">
                    <a:pos x="T4" y="T5"/>
                  </a:cxn>
                  <a:cxn ang="0">
                    <a:pos x="T6" y="T7"/>
                  </a:cxn>
                  <a:cxn ang="0">
                    <a:pos x="T8" y="T9"/>
                  </a:cxn>
                </a:cxnLst>
                <a:rect l="0" t="0" r="r" b="b"/>
                <a:pathLst>
                  <a:path w="67" h="40">
                    <a:moveTo>
                      <a:pt x="0" y="3"/>
                    </a:moveTo>
                    <a:cubicBezTo>
                      <a:pt x="1" y="17"/>
                      <a:pt x="2" y="29"/>
                      <a:pt x="2" y="40"/>
                    </a:cubicBezTo>
                    <a:cubicBezTo>
                      <a:pt x="67" y="32"/>
                      <a:pt x="67" y="32"/>
                      <a:pt x="67" y="32"/>
                    </a:cubicBezTo>
                    <a:cubicBezTo>
                      <a:pt x="66" y="22"/>
                      <a:pt x="65" y="12"/>
                      <a:pt x="64" y="0"/>
                    </a:cubicBezTo>
                    <a:lnTo>
                      <a:pt x="0" y="3"/>
                    </a:ln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55" name="Freeform 432"/>
              <p:cNvSpPr/>
              <p:nvPr/>
            </p:nvSpPr>
            <p:spPr bwMode="auto">
              <a:xfrm>
                <a:off x="2552" y="1528"/>
                <a:ext cx="146" cy="182"/>
              </a:xfrm>
              <a:custGeom>
                <a:avLst/>
                <a:gdLst>
                  <a:gd name="T0" fmla="*/ 65 w 65"/>
                  <a:gd name="T1" fmla="*/ 12 h 81"/>
                  <a:gd name="T2" fmla="*/ 56 w 65"/>
                  <a:gd name="T3" fmla="*/ 0 h 81"/>
                  <a:gd name="T4" fmla="*/ 0 w 65"/>
                  <a:gd name="T5" fmla="*/ 7 h 81"/>
                  <a:gd name="T6" fmla="*/ 6 w 65"/>
                  <a:gd name="T7" fmla="*/ 24 h 81"/>
                  <a:gd name="T8" fmla="*/ 37 w 65"/>
                  <a:gd name="T9" fmla="*/ 81 h 81"/>
                  <a:gd name="T10" fmla="*/ 60 w 65"/>
                  <a:gd name="T11" fmla="*/ 23 h 81"/>
                  <a:gd name="T12" fmla="*/ 65 w 65"/>
                  <a:gd name="T13" fmla="*/ 12 h 81"/>
                </a:gdLst>
                <a:ahLst/>
                <a:cxnLst>
                  <a:cxn ang="0">
                    <a:pos x="T0" y="T1"/>
                  </a:cxn>
                  <a:cxn ang="0">
                    <a:pos x="T2" y="T3"/>
                  </a:cxn>
                  <a:cxn ang="0">
                    <a:pos x="T4" y="T5"/>
                  </a:cxn>
                  <a:cxn ang="0">
                    <a:pos x="T6" y="T7"/>
                  </a:cxn>
                  <a:cxn ang="0">
                    <a:pos x="T8" y="T9"/>
                  </a:cxn>
                  <a:cxn ang="0">
                    <a:pos x="T10" y="T11"/>
                  </a:cxn>
                  <a:cxn ang="0">
                    <a:pos x="T12" y="T13"/>
                  </a:cxn>
                </a:cxnLst>
                <a:rect l="0" t="0" r="r" b="b"/>
                <a:pathLst>
                  <a:path w="65" h="81">
                    <a:moveTo>
                      <a:pt x="65" y="12"/>
                    </a:moveTo>
                    <a:cubicBezTo>
                      <a:pt x="62" y="8"/>
                      <a:pt x="59" y="4"/>
                      <a:pt x="56" y="0"/>
                    </a:cubicBezTo>
                    <a:cubicBezTo>
                      <a:pt x="0" y="7"/>
                      <a:pt x="0" y="7"/>
                      <a:pt x="0" y="7"/>
                    </a:cubicBezTo>
                    <a:cubicBezTo>
                      <a:pt x="2" y="13"/>
                      <a:pt x="4" y="19"/>
                      <a:pt x="6" y="24"/>
                    </a:cubicBezTo>
                    <a:cubicBezTo>
                      <a:pt x="15" y="45"/>
                      <a:pt x="26" y="63"/>
                      <a:pt x="37" y="81"/>
                    </a:cubicBezTo>
                    <a:cubicBezTo>
                      <a:pt x="43" y="61"/>
                      <a:pt x="50" y="41"/>
                      <a:pt x="60" y="23"/>
                    </a:cubicBezTo>
                    <a:cubicBezTo>
                      <a:pt x="62" y="19"/>
                      <a:pt x="64" y="16"/>
                      <a:pt x="65" y="12"/>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56" name="Freeform 433"/>
              <p:cNvSpPr/>
              <p:nvPr/>
            </p:nvSpPr>
            <p:spPr bwMode="auto">
              <a:xfrm>
                <a:off x="2635" y="1555"/>
                <a:ext cx="104" cy="264"/>
              </a:xfrm>
              <a:custGeom>
                <a:avLst/>
                <a:gdLst>
                  <a:gd name="T0" fmla="*/ 28 w 46"/>
                  <a:gd name="T1" fmla="*/ 0 h 117"/>
                  <a:gd name="T2" fmla="*/ 23 w 46"/>
                  <a:gd name="T3" fmla="*/ 11 h 117"/>
                  <a:gd name="T4" fmla="*/ 0 w 46"/>
                  <a:gd name="T5" fmla="*/ 69 h 117"/>
                  <a:gd name="T6" fmla="*/ 26 w 46"/>
                  <a:gd name="T7" fmla="*/ 113 h 117"/>
                  <a:gd name="T8" fmla="*/ 46 w 46"/>
                  <a:gd name="T9" fmla="*/ 117 h 117"/>
                  <a:gd name="T10" fmla="*/ 44 w 46"/>
                  <a:gd name="T11" fmla="*/ 19 h 117"/>
                  <a:gd name="T12" fmla="*/ 28 w 46"/>
                  <a:gd name="T13" fmla="*/ 0 h 117"/>
                </a:gdLst>
                <a:ahLst/>
                <a:cxnLst>
                  <a:cxn ang="0">
                    <a:pos x="T0" y="T1"/>
                  </a:cxn>
                  <a:cxn ang="0">
                    <a:pos x="T2" y="T3"/>
                  </a:cxn>
                  <a:cxn ang="0">
                    <a:pos x="T4" y="T5"/>
                  </a:cxn>
                  <a:cxn ang="0">
                    <a:pos x="T6" y="T7"/>
                  </a:cxn>
                  <a:cxn ang="0">
                    <a:pos x="T8" y="T9"/>
                  </a:cxn>
                  <a:cxn ang="0">
                    <a:pos x="T10" y="T11"/>
                  </a:cxn>
                  <a:cxn ang="0">
                    <a:pos x="T12" y="T13"/>
                  </a:cxn>
                </a:cxnLst>
                <a:rect l="0" t="0" r="r" b="b"/>
                <a:pathLst>
                  <a:path w="46" h="117">
                    <a:moveTo>
                      <a:pt x="28" y="0"/>
                    </a:moveTo>
                    <a:cubicBezTo>
                      <a:pt x="27" y="4"/>
                      <a:pt x="25" y="7"/>
                      <a:pt x="23" y="11"/>
                    </a:cubicBezTo>
                    <a:cubicBezTo>
                      <a:pt x="13" y="29"/>
                      <a:pt x="6" y="49"/>
                      <a:pt x="0" y="69"/>
                    </a:cubicBezTo>
                    <a:cubicBezTo>
                      <a:pt x="9" y="83"/>
                      <a:pt x="18" y="97"/>
                      <a:pt x="26" y="113"/>
                    </a:cubicBezTo>
                    <a:cubicBezTo>
                      <a:pt x="46" y="117"/>
                      <a:pt x="46" y="117"/>
                      <a:pt x="46" y="117"/>
                    </a:cubicBezTo>
                    <a:cubicBezTo>
                      <a:pt x="46" y="84"/>
                      <a:pt x="46" y="51"/>
                      <a:pt x="44" y="19"/>
                    </a:cubicBezTo>
                    <a:cubicBezTo>
                      <a:pt x="38" y="13"/>
                      <a:pt x="33" y="7"/>
                      <a:pt x="28" y="0"/>
                    </a:cubicBezTo>
                    <a:close/>
                  </a:path>
                </a:pathLst>
              </a:custGeom>
              <a:solidFill>
                <a:srgbClr val="9ACDD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57" name="Freeform 434"/>
              <p:cNvSpPr/>
              <p:nvPr/>
            </p:nvSpPr>
            <p:spPr bwMode="auto">
              <a:xfrm>
                <a:off x="2881" y="1771"/>
                <a:ext cx="56" cy="90"/>
              </a:xfrm>
              <a:custGeom>
                <a:avLst/>
                <a:gdLst>
                  <a:gd name="T0" fmla="*/ 25 w 25"/>
                  <a:gd name="T1" fmla="*/ 40 h 40"/>
                  <a:gd name="T2" fmla="*/ 22 w 25"/>
                  <a:gd name="T3" fmla="*/ 0 h 40"/>
                  <a:gd name="T4" fmla="*/ 0 w 25"/>
                  <a:gd name="T5" fmla="*/ 34 h 40"/>
                  <a:gd name="T6" fmla="*/ 25 w 25"/>
                  <a:gd name="T7" fmla="*/ 40 h 40"/>
                </a:gdLst>
                <a:ahLst/>
                <a:cxnLst>
                  <a:cxn ang="0">
                    <a:pos x="T0" y="T1"/>
                  </a:cxn>
                  <a:cxn ang="0">
                    <a:pos x="T2" y="T3"/>
                  </a:cxn>
                  <a:cxn ang="0">
                    <a:pos x="T4" y="T5"/>
                  </a:cxn>
                  <a:cxn ang="0">
                    <a:pos x="T6" y="T7"/>
                  </a:cxn>
                </a:cxnLst>
                <a:rect l="0" t="0" r="r" b="b"/>
                <a:pathLst>
                  <a:path w="25" h="40">
                    <a:moveTo>
                      <a:pt x="25" y="40"/>
                    </a:moveTo>
                    <a:cubicBezTo>
                      <a:pt x="24" y="26"/>
                      <a:pt x="23" y="13"/>
                      <a:pt x="22" y="0"/>
                    </a:cubicBezTo>
                    <a:cubicBezTo>
                      <a:pt x="14" y="11"/>
                      <a:pt x="7" y="23"/>
                      <a:pt x="0" y="34"/>
                    </a:cubicBezTo>
                    <a:lnTo>
                      <a:pt x="25" y="40"/>
                    </a:ln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58" name="Freeform 435"/>
              <p:cNvSpPr/>
              <p:nvPr/>
            </p:nvSpPr>
            <p:spPr bwMode="auto">
              <a:xfrm>
                <a:off x="2768" y="1501"/>
                <a:ext cx="158" cy="146"/>
              </a:xfrm>
              <a:custGeom>
                <a:avLst/>
                <a:gdLst>
                  <a:gd name="T0" fmla="*/ 3 w 70"/>
                  <a:gd name="T1" fmla="*/ 36 h 65"/>
                  <a:gd name="T2" fmla="*/ 2 w 70"/>
                  <a:gd name="T3" fmla="*/ 42 h 65"/>
                  <a:gd name="T4" fmla="*/ 70 w 70"/>
                  <a:gd name="T5" fmla="*/ 65 h 65"/>
                  <a:gd name="T6" fmla="*/ 69 w 70"/>
                  <a:gd name="T7" fmla="*/ 41 h 65"/>
                  <a:gd name="T8" fmla="*/ 66 w 70"/>
                  <a:gd name="T9" fmla="*/ 0 h 65"/>
                  <a:gd name="T10" fmla="*/ 1 w 70"/>
                  <a:gd name="T11" fmla="*/ 8 h 65"/>
                  <a:gd name="T12" fmla="*/ 0 w 70"/>
                  <a:gd name="T13" fmla="*/ 42 h 65"/>
                  <a:gd name="T14" fmla="*/ 2 w 70"/>
                  <a:gd name="T15" fmla="*/ 42 h 65"/>
                  <a:gd name="T16" fmla="*/ 3 w 70"/>
                  <a:gd name="T17" fmla="*/ 3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65">
                    <a:moveTo>
                      <a:pt x="3" y="36"/>
                    </a:moveTo>
                    <a:cubicBezTo>
                      <a:pt x="2" y="38"/>
                      <a:pt x="2" y="40"/>
                      <a:pt x="2" y="42"/>
                    </a:cubicBezTo>
                    <a:cubicBezTo>
                      <a:pt x="70" y="65"/>
                      <a:pt x="70" y="65"/>
                      <a:pt x="70" y="65"/>
                    </a:cubicBezTo>
                    <a:cubicBezTo>
                      <a:pt x="70" y="56"/>
                      <a:pt x="69" y="48"/>
                      <a:pt x="69" y="41"/>
                    </a:cubicBezTo>
                    <a:cubicBezTo>
                      <a:pt x="69" y="31"/>
                      <a:pt x="68" y="17"/>
                      <a:pt x="66" y="0"/>
                    </a:cubicBezTo>
                    <a:cubicBezTo>
                      <a:pt x="66" y="0"/>
                      <a:pt x="1" y="7"/>
                      <a:pt x="1" y="8"/>
                    </a:cubicBezTo>
                    <a:cubicBezTo>
                      <a:pt x="2" y="7"/>
                      <a:pt x="1" y="28"/>
                      <a:pt x="0" y="42"/>
                    </a:cubicBezTo>
                    <a:cubicBezTo>
                      <a:pt x="2" y="42"/>
                      <a:pt x="2" y="42"/>
                      <a:pt x="2" y="42"/>
                    </a:cubicBezTo>
                    <a:cubicBezTo>
                      <a:pt x="2" y="40"/>
                      <a:pt x="2" y="38"/>
                      <a:pt x="3" y="36"/>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59" name="Freeform 436"/>
              <p:cNvSpPr/>
              <p:nvPr/>
            </p:nvSpPr>
            <p:spPr bwMode="auto">
              <a:xfrm>
                <a:off x="2734" y="1596"/>
                <a:ext cx="113" cy="245"/>
              </a:xfrm>
              <a:custGeom>
                <a:avLst/>
                <a:gdLst>
                  <a:gd name="T0" fmla="*/ 26 w 50"/>
                  <a:gd name="T1" fmla="*/ 34 h 109"/>
                  <a:gd name="T2" fmla="*/ 17 w 50"/>
                  <a:gd name="T3" fmla="*/ 0 h 109"/>
                  <a:gd name="T4" fmla="*/ 15 w 50"/>
                  <a:gd name="T5" fmla="*/ 0 h 109"/>
                  <a:gd name="T6" fmla="*/ 14 w 50"/>
                  <a:gd name="T7" fmla="*/ 12 h 109"/>
                  <a:gd name="T8" fmla="*/ 0 w 50"/>
                  <a:gd name="T9" fmla="*/ 1 h 109"/>
                  <a:gd name="T10" fmla="*/ 2 w 50"/>
                  <a:gd name="T11" fmla="*/ 99 h 109"/>
                  <a:gd name="T12" fmla="*/ 50 w 50"/>
                  <a:gd name="T13" fmla="*/ 109 h 109"/>
                  <a:gd name="T14" fmla="*/ 31 w 50"/>
                  <a:gd name="T15" fmla="*/ 52 h 109"/>
                  <a:gd name="T16" fmla="*/ 26 w 50"/>
                  <a:gd name="T17" fmla="*/ 3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09">
                    <a:moveTo>
                      <a:pt x="26" y="34"/>
                    </a:moveTo>
                    <a:cubicBezTo>
                      <a:pt x="22" y="24"/>
                      <a:pt x="17" y="12"/>
                      <a:pt x="17" y="0"/>
                    </a:cubicBezTo>
                    <a:cubicBezTo>
                      <a:pt x="15" y="0"/>
                      <a:pt x="15" y="0"/>
                      <a:pt x="15" y="0"/>
                    </a:cubicBezTo>
                    <a:cubicBezTo>
                      <a:pt x="14" y="6"/>
                      <a:pt x="14" y="10"/>
                      <a:pt x="14" y="12"/>
                    </a:cubicBezTo>
                    <a:cubicBezTo>
                      <a:pt x="9" y="9"/>
                      <a:pt x="4" y="5"/>
                      <a:pt x="0" y="1"/>
                    </a:cubicBezTo>
                    <a:cubicBezTo>
                      <a:pt x="2" y="33"/>
                      <a:pt x="2" y="66"/>
                      <a:pt x="2" y="99"/>
                    </a:cubicBezTo>
                    <a:cubicBezTo>
                      <a:pt x="50" y="109"/>
                      <a:pt x="50" y="109"/>
                      <a:pt x="50" y="109"/>
                    </a:cubicBezTo>
                    <a:cubicBezTo>
                      <a:pt x="44" y="90"/>
                      <a:pt x="37" y="71"/>
                      <a:pt x="31" y="52"/>
                    </a:cubicBezTo>
                    <a:cubicBezTo>
                      <a:pt x="30" y="46"/>
                      <a:pt x="28" y="39"/>
                      <a:pt x="26" y="34"/>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60" name="Freeform 437"/>
              <p:cNvSpPr/>
              <p:nvPr/>
            </p:nvSpPr>
            <p:spPr bwMode="auto">
              <a:xfrm>
                <a:off x="2773" y="1596"/>
                <a:ext cx="157" cy="252"/>
              </a:xfrm>
              <a:custGeom>
                <a:avLst/>
                <a:gdLst>
                  <a:gd name="T0" fmla="*/ 0 w 70"/>
                  <a:gd name="T1" fmla="*/ 0 h 112"/>
                  <a:gd name="T2" fmla="*/ 9 w 70"/>
                  <a:gd name="T3" fmla="*/ 34 h 112"/>
                  <a:gd name="T4" fmla="*/ 14 w 70"/>
                  <a:gd name="T5" fmla="*/ 52 h 112"/>
                  <a:gd name="T6" fmla="*/ 33 w 70"/>
                  <a:gd name="T7" fmla="*/ 109 h 112"/>
                  <a:gd name="T8" fmla="*/ 48 w 70"/>
                  <a:gd name="T9" fmla="*/ 112 h 112"/>
                  <a:gd name="T10" fmla="*/ 70 w 70"/>
                  <a:gd name="T11" fmla="*/ 78 h 112"/>
                  <a:gd name="T12" fmla="*/ 68 w 70"/>
                  <a:gd name="T13" fmla="*/ 23 h 112"/>
                  <a:gd name="T14" fmla="*/ 0 w 70"/>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12">
                    <a:moveTo>
                      <a:pt x="0" y="0"/>
                    </a:moveTo>
                    <a:cubicBezTo>
                      <a:pt x="0" y="12"/>
                      <a:pt x="5" y="24"/>
                      <a:pt x="9" y="34"/>
                    </a:cubicBezTo>
                    <a:cubicBezTo>
                      <a:pt x="11" y="39"/>
                      <a:pt x="13" y="46"/>
                      <a:pt x="14" y="52"/>
                    </a:cubicBezTo>
                    <a:cubicBezTo>
                      <a:pt x="20" y="71"/>
                      <a:pt x="27" y="90"/>
                      <a:pt x="33" y="109"/>
                    </a:cubicBezTo>
                    <a:cubicBezTo>
                      <a:pt x="48" y="112"/>
                      <a:pt x="48" y="112"/>
                      <a:pt x="48" y="112"/>
                    </a:cubicBezTo>
                    <a:cubicBezTo>
                      <a:pt x="55" y="101"/>
                      <a:pt x="62" y="89"/>
                      <a:pt x="70" y="78"/>
                    </a:cubicBezTo>
                    <a:cubicBezTo>
                      <a:pt x="69" y="58"/>
                      <a:pt x="68" y="39"/>
                      <a:pt x="68" y="23"/>
                    </a:cubicBezTo>
                    <a:lnTo>
                      <a:pt x="0" y="0"/>
                    </a:lnTo>
                    <a:close/>
                  </a:path>
                </a:pathLst>
              </a:custGeom>
              <a:solidFill>
                <a:srgbClr val="FF68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61" name="Freeform 438"/>
              <p:cNvSpPr/>
              <p:nvPr/>
            </p:nvSpPr>
            <p:spPr bwMode="auto">
              <a:xfrm>
                <a:off x="2694" y="1810"/>
                <a:ext cx="261" cy="263"/>
              </a:xfrm>
              <a:custGeom>
                <a:avLst/>
                <a:gdLst>
                  <a:gd name="T0" fmla="*/ 0 w 116"/>
                  <a:gd name="T1" fmla="*/ 0 h 117"/>
                  <a:gd name="T2" fmla="*/ 44 w 116"/>
                  <a:gd name="T3" fmla="*/ 116 h 117"/>
                  <a:gd name="T4" fmla="*/ 116 w 116"/>
                  <a:gd name="T5" fmla="*/ 117 h 117"/>
                  <a:gd name="T6" fmla="*/ 108 w 116"/>
                  <a:gd name="T7" fmla="*/ 23 h 117"/>
                  <a:gd name="T8" fmla="*/ 0 w 116"/>
                  <a:gd name="T9" fmla="*/ 0 h 117"/>
                </a:gdLst>
                <a:ahLst/>
                <a:cxnLst>
                  <a:cxn ang="0">
                    <a:pos x="T0" y="T1"/>
                  </a:cxn>
                  <a:cxn ang="0">
                    <a:pos x="T2" y="T3"/>
                  </a:cxn>
                  <a:cxn ang="0">
                    <a:pos x="T4" y="T5"/>
                  </a:cxn>
                  <a:cxn ang="0">
                    <a:pos x="T6" y="T7"/>
                  </a:cxn>
                  <a:cxn ang="0">
                    <a:pos x="T8" y="T9"/>
                  </a:cxn>
                </a:cxnLst>
                <a:rect l="0" t="0" r="r" b="b"/>
                <a:pathLst>
                  <a:path w="116" h="117">
                    <a:moveTo>
                      <a:pt x="0" y="0"/>
                    </a:moveTo>
                    <a:cubicBezTo>
                      <a:pt x="18" y="30"/>
                      <a:pt x="34" y="65"/>
                      <a:pt x="44" y="116"/>
                    </a:cubicBezTo>
                    <a:cubicBezTo>
                      <a:pt x="116" y="117"/>
                      <a:pt x="116" y="117"/>
                      <a:pt x="116" y="117"/>
                    </a:cubicBezTo>
                    <a:cubicBezTo>
                      <a:pt x="113" y="87"/>
                      <a:pt x="110" y="54"/>
                      <a:pt x="108" y="23"/>
                    </a:cubicBezTo>
                    <a:lnTo>
                      <a:pt x="0" y="0"/>
                    </a:lnTo>
                    <a:close/>
                  </a:path>
                </a:pathLst>
              </a:custGeom>
              <a:solidFill>
                <a:srgbClr val="FF90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62" name="Freeform 439"/>
              <p:cNvSpPr/>
              <p:nvPr/>
            </p:nvSpPr>
            <p:spPr bwMode="auto">
              <a:xfrm>
                <a:off x="2793" y="2071"/>
                <a:ext cx="178" cy="144"/>
              </a:xfrm>
              <a:custGeom>
                <a:avLst/>
                <a:gdLst>
                  <a:gd name="T0" fmla="*/ 0 w 79"/>
                  <a:gd name="T1" fmla="*/ 0 h 64"/>
                  <a:gd name="T2" fmla="*/ 7 w 79"/>
                  <a:gd name="T3" fmla="*/ 64 h 64"/>
                  <a:gd name="T4" fmla="*/ 79 w 79"/>
                  <a:gd name="T5" fmla="*/ 52 h 64"/>
                  <a:gd name="T6" fmla="*/ 72 w 79"/>
                  <a:gd name="T7" fmla="*/ 1 h 64"/>
                  <a:gd name="T8" fmla="*/ 0 w 79"/>
                  <a:gd name="T9" fmla="*/ 0 h 64"/>
                </a:gdLst>
                <a:ahLst/>
                <a:cxnLst>
                  <a:cxn ang="0">
                    <a:pos x="T0" y="T1"/>
                  </a:cxn>
                  <a:cxn ang="0">
                    <a:pos x="T2" y="T3"/>
                  </a:cxn>
                  <a:cxn ang="0">
                    <a:pos x="T4" y="T5"/>
                  </a:cxn>
                  <a:cxn ang="0">
                    <a:pos x="T6" y="T7"/>
                  </a:cxn>
                  <a:cxn ang="0">
                    <a:pos x="T8" y="T9"/>
                  </a:cxn>
                </a:cxnLst>
                <a:rect l="0" t="0" r="r" b="b"/>
                <a:pathLst>
                  <a:path w="79" h="64">
                    <a:moveTo>
                      <a:pt x="0" y="0"/>
                    </a:moveTo>
                    <a:cubicBezTo>
                      <a:pt x="3" y="19"/>
                      <a:pt x="6" y="40"/>
                      <a:pt x="7" y="64"/>
                    </a:cubicBezTo>
                    <a:cubicBezTo>
                      <a:pt x="79" y="52"/>
                      <a:pt x="79" y="52"/>
                      <a:pt x="79" y="52"/>
                    </a:cubicBezTo>
                    <a:cubicBezTo>
                      <a:pt x="76" y="37"/>
                      <a:pt x="74" y="19"/>
                      <a:pt x="72" y="1"/>
                    </a:cubicBezTo>
                    <a:lnTo>
                      <a:pt x="0" y="0"/>
                    </a:ln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63" name="Freeform 440"/>
              <p:cNvSpPr/>
              <p:nvPr/>
            </p:nvSpPr>
            <p:spPr bwMode="auto">
              <a:xfrm>
                <a:off x="3086" y="2076"/>
                <a:ext cx="219" cy="92"/>
              </a:xfrm>
              <a:custGeom>
                <a:avLst/>
                <a:gdLst>
                  <a:gd name="T0" fmla="*/ 15 w 97"/>
                  <a:gd name="T1" fmla="*/ 0 h 41"/>
                  <a:gd name="T2" fmla="*/ 0 w 97"/>
                  <a:gd name="T3" fmla="*/ 41 h 41"/>
                  <a:gd name="T4" fmla="*/ 92 w 97"/>
                  <a:gd name="T5" fmla="*/ 25 h 41"/>
                  <a:gd name="T6" fmla="*/ 97 w 97"/>
                  <a:gd name="T7" fmla="*/ 10 h 41"/>
                  <a:gd name="T8" fmla="*/ 15 w 97"/>
                  <a:gd name="T9" fmla="*/ 0 h 41"/>
                </a:gdLst>
                <a:ahLst/>
                <a:cxnLst>
                  <a:cxn ang="0">
                    <a:pos x="T0" y="T1"/>
                  </a:cxn>
                  <a:cxn ang="0">
                    <a:pos x="T2" y="T3"/>
                  </a:cxn>
                  <a:cxn ang="0">
                    <a:pos x="T4" y="T5"/>
                  </a:cxn>
                  <a:cxn ang="0">
                    <a:pos x="T6" y="T7"/>
                  </a:cxn>
                  <a:cxn ang="0">
                    <a:pos x="T8" y="T9"/>
                  </a:cxn>
                </a:cxnLst>
                <a:rect l="0" t="0" r="r" b="b"/>
                <a:pathLst>
                  <a:path w="97" h="41">
                    <a:moveTo>
                      <a:pt x="15" y="0"/>
                    </a:moveTo>
                    <a:cubicBezTo>
                      <a:pt x="10" y="15"/>
                      <a:pt x="5" y="29"/>
                      <a:pt x="0" y="41"/>
                    </a:cubicBezTo>
                    <a:cubicBezTo>
                      <a:pt x="92" y="25"/>
                      <a:pt x="92" y="25"/>
                      <a:pt x="92" y="25"/>
                    </a:cubicBezTo>
                    <a:cubicBezTo>
                      <a:pt x="93" y="18"/>
                      <a:pt x="96" y="19"/>
                      <a:pt x="97" y="10"/>
                    </a:cubicBezTo>
                    <a:lnTo>
                      <a:pt x="15" y="0"/>
                    </a:ln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64" name="Freeform 441"/>
              <p:cNvSpPr/>
              <p:nvPr/>
            </p:nvSpPr>
            <p:spPr bwMode="auto">
              <a:xfrm>
                <a:off x="2809" y="2188"/>
                <a:ext cx="167" cy="54"/>
              </a:xfrm>
              <a:custGeom>
                <a:avLst/>
                <a:gdLst>
                  <a:gd name="T0" fmla="*/ 74 w 74"/>
                  <a:gd name="T1" fmla="*/ 14 h 24"/>
                  <a:gd name="T2" fmla="*/ 72 w 74"/>
                  <a:gd name="T3" fmla="*/ 0 h 24"/>
                  <a:gd name="T4" fmla="*/ 0 w 74"/>
                  <a:gd name="T5" fmla="*/ 12 h 24"/>
                  <a:gd name="T6" fmla="*/ 1 w 74"/>
                  <a:gd name="T7" fmla="*/ 24 h 24"/>
                  <a:gd name="T8" fmla="*/ 74 w 74"/>
                  <a:gd name="T9" fmla="*/ 14 h 24"/>
                </a:gdLst>
                <a:ahLst/>
                <a:cxnLst>
                  <a:cxn ang="0">
                    <a:pos x="T0" y="T1"/>
                  </a:cxn>
                  <a:cxn ang="0">
                    <a:pos x="T2" y="T3"/>
                  </a:cxn>
                  <a:cxn ang="0">
                    <a:pos x="T4" y="T5"/>
                  </a:cxn>
                  <a:cxn ang="0">
                    <a:pos x="T6" y="T7"/>
                  </a:cxn>
                  <a:cxn ang="0">
                    <a:pos x="T8" y="T9"/>
                  </a:cxn>
                </a:cxnLst>
                <a:rect l="0" t="0" r="r" b="b"/>
                <a:pathLst>
                  <a:path w="74" h="24">
                    <a:moveTo>
                      <a:pt x="74" y="14"/>
                    </a:moveTo>
                    <a:cubicBezTo>
                      <a:pt x="73" y="9"/>
                      <a:pt x="72" y="5"/>
                      <a:pt x="72" y="0"/>
                    </a:cubicBezTo>
                    <a:cubicBezTo>
                      <a:pt x="0" y="12"/>
                      <a:pt x="0" y="12"/>
                      <a:pt x="0" y="12"/>
                    </a:cubicBezTo>
                    <a:cubicBezTo>
                      <a:pt x="1" y="16"/>
                      <a:pt x="1" y="20"/>
                      <a:pt x="1" y="24"/>
                    </a:cubicBezTo>
                    <a:lnTo>
                      <a:pt x="74" y="14"/>
                    </a:ln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65" name="Freeform 442"/>
              <p:cNvSpPr/>
              <p:nvPr/>
            </p:nvSpPr>
            <p:spPr bwMode="auto">
              <a:xfrm>
                <a:off x="3054" y="2177"/>
                <a:ext cx="228" cy="70"/>
              </a:xfrm>
              <a:custGeom>
                <a:avLst/>
                <a:gdLst>
                  <a:gd name="T0" fmla="*/ 101 w 101"/>
                  <a:gd name="T1" fmla="*/ 0 h 31"/>
                  <a:gd name="T2" fmla="*/ 7 w 101"/>
                  <a:gd name="T3" fmla="*/ 13 h 31"/>
                  <a:gd name="T4" fmla="*/ 0 w 101"/>
                  <a:gd name="T5" fmla="*/ 31 h 31"/>
                  <a:gd name="T6" fmla="*/ 96 w 101"/>
                  <a:gd name="T7" fmla="*/ 19 h 31"/>
                  <a:gd name="T8" fmla="*/ 101 w 101"/>
                  <a:gd name="T9" fmla="*/ 0 h 31"/>
                </a:gdLst>
                <a:ahLst/>
                <a:cxnLst>
                  <a:cxn ang="0">
                    <a:pos x="T0" y="T1"/>
                  </a:cxn>
                  <a:cxn ang="0">
                    <a:pos x="T2" y="T3"/>
                  </a:cxn>
                  <a:cxn ang="0">
                    <a:pos x="T4" y="T5"/>
                  </a:cxn>
                  <a:cxn ang="0">
                    <a:pos x="T6" y="T7"/>
                  </a:cxn>
                  <a:cxn ang="0">
                    <a:pos x="T8" y="T9"/>
                  </a:cxn>
                </a:cxnLst>
                <a:rect l="0" t="0" r="r" b="b"/>
                <a:pathLst>
                  <a:path w="101" h="31">
                    <a:moveTo>
                      <a:pt x="101" y="0"/>
                    </a:moveTo>
                    <a:cubicBezTo>
                      <a:pt x="7" y="13"/>
                      <a:pt x="7" y="13"/>
                      <a:pt x="7" y="13"/>
                    </a:cubicBezTo>
                    <a:cubicBezTo>
                      <a:pt x="5" y="19"/>
                      <a:pt x="2" y="25"/>
                      <a:pt x="0" y="31"/>
                    </a:cubicBezTo>
                    <a:cubicBezTo>
                      <a:pt x="96" y="19"/>
                      <a:pt x="96" y="19"/>
                      <a:pt x="96" y="19"/>
                    </a:cubicBezTo>
                    <a:cubicBezTo>
                      <a:pt x="97" y="13"/>
                      <a:pt x="99" y="6"/>
                      <a:pt x="101" y="0"/>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66" name="Freeform 443"/>
              <p:cNvSpPr/>
              <p:nvPr/>
            </p:nvSpPr>
            <p:spPr bwMode="auto">
              <a:xfrm>
                <a:off x="2811" y="2220"/>
                <a:ext cx="171" cy="56"/>
              </a:xfrm>
              <a:custGeom>
                <a:avLst/>
                <a:gdLst>
                  <a:gd name="T0" fmla="*/ 76 w 76"/>
                  <a:gd name="T1" fmla="*/ 16 h 25"/>
                  <a:gd name="T2" fmla="*/ 73 w 76"/>
                  <a:gd name="T3" fmla="*/ 0 h 25"/>
                  <a:gd name="T4" fmla="*/ 0 w 76"/>
                  <a:gd name="T5" fmla="*/ 10 h 25"/>
                  <a:gd name="T6" fmla="*/ 1 w 76"/>
                  <a:gd name="T7" fmla="*/ 25 h 25"/>
                  <a:gd name="T8" fmla="*/ 76 w 76"/>
                  <a:gd name="T9" fmla="*/ 16 h 25"/>
                </a:gdLst>
                <a:ahLst/>
                <a:cxnLst>
                  <a:cxn ang="0">
                    <a:pos x="T0" y="T1"/>
                  </a:cxn>
                  <a:cxn ang="0">
                    <a:pos x="T2" y="T3"/>
                  </a:cxn>
                  <a:cxn ang="0">
                    <a:pos x="T4" y="T5"/>
                  </a:cxn>
                  <a:cxn ang="0">
                    <a:pos x="T6" y="T7"/>
                  </a:cxn>
                  <a:cxn ang="0">
                    <a:pos x="T8" y="T9"/>
                  </a:cxn>
                </a:cxnLst>
                <a:rect l="0" t="0" r="r" b="b"/>
                <a:pathLst>
                  <a:path w="76" h="25">
                    <a:moveTo>
                      <a:pt x="76" y="16"/>
                    </a:moveTo>
                    <a:cubicBezTo>
                      <a:pt x="75" y="11"/>
                      <a:pt x="74" y="6"/>
                      <a:pt x="73" y="0"/>
                    </a:cubicBezTo>
                    <a:cubicBezTo>
                      <a:pt x="0" y="10"/>
                      <a:pt x="0" y="10"/>
                      <a:pt x="0" y="10"/>
                    </a:cubicBezTo>
                    <a:cubicBezTo>
                      <a:pt x="0" y="15"/>
                      <a:pt x="0" y="20"/>
                      <a:pt x="1" y="25"/>
                    </a:cubicBezTo>
                    <a:lnTo>
                      <a:pt x="76" y="16"/>
                    </a:ln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67" name="Freeform 444"/>
              <p:cNvSpPr/>
              <p:nvPr/>
            </p:nvSpPr>
            <p:spPr bwMode="auto">
              <a:xfrm>
                <a:off x="2813" y="2256"/>
                <a:ext cx="181" cy="47"/>
              </a:xfrm>
              <a:custGeom>
                <a:avLst/>
                <a:gdLst>
                  <a:gd name="T0" fmla="*/ 75 w 80"/>
                  <a:gd name="T1" fmla="*/ 0 h 21"/>
                  <a:gd name="T2" fmla="*/ 0 w 80"/>
                  <a:gd name="T3" fmla="*/ 9 h 21"/>
                  <a:gd name="T4" fmla="*/ 0 w 80"/>
                  <a:gd name="T5" fmla="*/ 21 h 21"/>
                  <a:gd name="T6" fmla="*/ 80 w 80"/>
                  <a:gd name="T7" fmla="*/ 15 h 21"/>
                  <a:gd name="T8" fmla="*/ 75 w 80"/>
                  <a:gd name="T9" fmla="*/ 0 h 21"/>
                </a:gdLst>
                <a:ahLst/>
                <a:cxnLst>
                  <a:cxn ang="0">
                    <a:pos x="T0" y="T1"/>
                  </a:cxn>
                  <a:cxn ang="0">
                    <a:pos x="T2" y="T3"/>
                  </a:cxn>
                  <a:cxn ang="0">
                    <a:pos x="T4" y="T5"/>
                  </a:cxn>
                  <a:cxn ang="0">
                    <a:pos x="T6" y="T7"/>
                  </a:cxn>
                  <a:cxn ang="0">
                    <a:pos x="T8" y="T9"/>
                  </a:cxn>
                </a:cxnLst>
                <a:rect l="0" t="0" r="r" b="b"/>
                <a:pathLst>
                  <a:path w="80" h="21">
                    <a:moveTo>
                      <a:pt x="75" y="0"/>
                    </a:moveTo>
                    <a:cubicBezTo>
                      <a:pt x="0" y="9"/>
                      <a:pt x="0" y="9"/>
                      <a:pt x="0" y="9"/>
                    </a:cubicBezTo>
                    <a:cubicBezTo>
                      <a:pt x="0" y="13"/>
                      <a:pt x="0" y="17"/>
                      <a:pt x="0" y="21"/>
                    </a:cubicBezTo>
                    <a:cubicBezTo>
                      <a:pt x="80" y="15"/>
                      <a:pt x="80" y="15"/>
                      <a:pt x="80" y="15"/>
                    </a:cubicBezTo>
                    <a:cubicBezTo>
                      <a:pt x="78" y="11"/>
                      <a:pt x="77" y="6"/>
                      <a:pt x="75" y="0"/>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68" name="Freeform 445"/>
              <p:cNvSpPr/>
              <p:nvPr/>
            </p:nvSpPr>
            <p:spPr bwMode="auto">
              <a:xfrm>
                <a:off x="3034" y="2220"/>
                <a:ext cx="237" cy="67"/>
              </a:xfrm>
              <a:custGeom>
                <a:avLst/>
                <a:gdLst>
                  <a:gd name="T0" fmla="*/ 105 w 105"/>
                  <a:gd name="T1" fmla="*/ 0 h 30"/>
                  <a:gd name="T2" fmla="*/ 9 w 105"/>
                  <a:gd name="T3" fmla="*/ 12 h 30"/>
                  <a:gd name="T4" fmla="*/ 0 w 105"/>
                  <a:gd name="T5" fmla="*/ 30 h 30"/>
                  <a:gd name="T6" fmla="*/ 98 w 105"/>
                  <a:gd name="T7" fmla="*/ 23 h 30"/>
                  <a:gd name="T8" fmla="*/ 105 w 105"/>
                  <a:gd name="T9" fmla="*/ 0 h 30"/>
                </a:gdLst>
                <a:ahLst/>
                <a:cxnLst>
                  <a:cxn ang="0">
                    <a:pos x="T0" y="T1"/>
                  </a:cxn>
                  <a:cxn ang="0">
                    <a:pos x="T2" y="T3"/>
                  </a:cxn>
                  <a:cxn ang="0">
                    <a:pos x="T4" y="T5"/>
                  </a:cxn>
                  <a:cxn ang="0">
                    <a:pos x="T6" y="T7"/>
                  </a:cxn>
                  <a:cxn ang="0">
                    <a:pos x="T8" y="T9"/>
                  </a:cxn>
                </a:cxnLst>
                <a:rect l="0" t="0" r="r" b="b"/>
                <a:pathLst>
                  <a:path w="105" h="30">
                    <a:moveTo>
                      <a:pt x="105" y="0"/>
                    </a:moveTo>
                    <a:cubicBezTo>
                      <a:pt x="9" y="12"/>
                      <a:pt x="9" y="12"/>
                      <a:pt x="9" y="12"/>
                    </a:cubicBezTo>
                    <a:cubicBezTo>
                      <a:pt x="6" y="19"/>
                      <a:pt x="2" y="25"/>
                      <a:pt x="0" y="30"/>
                    </a:cubicBezTo>
                    <a:cubicBezTo>
                      <a:pt x="98" y="23"/>
                      <a:pt x="98" y="23"/>
                      <a:pt x="98" y="23"/>
                    </a:cubicBezTo>
                    <a:cubicBezTo>
                      <a:pt x="101" y="15"/>
                      <a:pt x="103" y="8"/>
                      <a:pt x="105" y="0"/>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69" name="Freeform 446"/>
              <p:cNvSpPr/>
              <p:nvPr/>
            </p:nvSpPr>
            <p:spPr bwMode="auto">
              <a:xfrm>
                <a:off x="2813" y="2272"/>
                <a:ext cx="442" cy="56"/>
              </a:xfrm>
              <a:custGeom>
                <a:avLst/>
                <a:gdLst>
                  <a:gd name="T0" fmla="*/ 196 w 196"/>
                  <a:gd name="T1" fmla="*/ 0 h 25"/>
                  <a:gd name="T2" fmla="*/ 98 w 196"/>
                  <a:gd name="T3" fmla="*/ 7 h 25"/>
                  <a:gd name="T4" fmla="*/ 85 w 196"/>
                  <a:gd name="T5" fmla="*/ 18 h 25"/>
                  <a:gd name="T6" fmla="*/ 80 w 196"/>
                  <a:gd name="T7" fmla="*/ 8 h 25"/>
                  <a:gd name="T8" fmla="*/ 0 w 196"/>
                  <a:gd name="T9" fmla="*/ 14 h 25"/>
                  <a:gd name="T10" fmla="*/ 0 w 196"/>
                  <a:gd name="T11" fmla="*/ 23 h 25"/>
                  <a:gd name="T12" fmla="*/ 189 w 196"/>
                  <a:gd name="T13" fmla="*/ 25 h 25"/>
                  <a:gd name="T14" fmla="*/ 196 w 196"/>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25">
                    <a:moveTo>
                      <a:pt x="196" y="0"/>
                    </a:moveTo>
                    <a:cubicBezTo>
                      <a:pt x="98" y="7"/>
                      <a:pt x="98" y="7"/>
                      <a:pt x="98" y="7"/>
                    </a:cubicBezTo>
                    <a:cubicBezTo>
                      <a:pt x="92" y="16"/>
                      <a:pt x="88" y="20"/>
                      <a:pt x="85" y="18"/>
                    </a:cubicBezTo>
                    <a:cubicBezTo>
                      <a:pt x="83" y="16"/>
                      <a:pt x="81" y="13"/>
                      <a:pt x="80" y="8"/>
                    </a:cubicBezTo>
                    <a:cubicBezTo>
                      <a:pt x="0" y="14"/>
                      <a:pt x="0" y="14"/>
                      <a:pt x="0" y="14"/>
                    </a:cubicBezTo>
                    <a:cubicBezTo>
                      <a:pt x="0" y="17"/>
                      <a:pt x="0" y="20"/>
                      <a:pt x="0" y="23"/>
                    </a:cubicBezTo>
                    <a:cubicBezTo>
                      <a:pt x="189" y="25"/>
                      <a:pt x="189" y="25"/>
                      <a:pt x="189" y="25"/>
                    </a:cubicBezTo>
                    <a:cubicBezTo>
                      <a:pt x="192" y="17"/>
                      <a:pt x="194" y="8"/>
                      <a:pt x="196" y="0"/>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70" name="Freeform 447"/>
              <p:cNvSpPr/>
              <p:nvPr/>
            </p:nvSpPr>
            <p:spPr bwMode="auto">
              <a:xfrm>
                <a:off x="2813" y="2323"/>
                <a:ext cx="426" cy="57"/>
              </a:xfrm>
              <a:custGeom>
                <a:avLst/>
                <a:gdLst>
                  <a:gd name="T0" fmla="*/ 189 w 189"/>
                  <a:gd name="T1" fmla="*/ 2 h 25"/>
                  <a:gd name="T2" fmla="*/ 0 w 189"/>
                  <a:gd name="T3" fmla="*/ 0 h 25"/>
                  <a:gd name="T4" fmla="*/ 0 w 189"/>
                  <a:gd name="T5" fmla="*/ 12 h 25"/>
                  <a:gd name="T6" fmla="*/ 183 w 189"/>
                  <a:gd name="T7" fmla="*/ 25 h 25"/>
                  <a:gd name="T8" fmla="*/ 189 w 189"/>
                  <a:gd name="T9" fmla="*/ 2 h 25"/>
                </a:gdLst>
                <a:ahLst/>
                <a:cxnLst>
                  <a:cxn ang="0">
                    <a:pos x="T0" y="T1"/>
                  </a:cxn>
                  <a:cxn ang="0">
                    <a:pos x="T2" y="T3"/>
                  </a:cxn>
                  <a:cxn ang="0">
                    <a:pos x="T4" y="T5"/>
                  </a:cxn>
                  <a:cxn ang="0">
                    <a:pos x="T6" y="T7"/>
                  </a:cxn>
                  <a:cxn ang="0">
                    <a:pos x="T8" y="T9"/>
                  </a:cxn>
                </a:cxnLst>
                <a:rect l="0" t="0" r="r" b="b"/>
                <a:pathLst>
                  <a:path w="189" h="25">
                    <a:moveTo>
                      <a:pt x="189" y="2"/>
                    </a:moveTo>
                    <a:cubicBezTo>
                      <a:pt x="0" y="0"/>
                      <a:pt x="0" y="0"/>
                      <a:pt x="0" y="0"/>
                    </a:cubicBezTo>
                    <a:cubicBezTo>
                      <a:pt x="0" y="4"/>
                      <a:pt x="0" y="8"/>
                      <a:pt x="0" y="12"/>
                    </a:cubicBezTo>
                    <a:cubicBezTo>
                      <a:pt x="183" y="25"/>
                      <a:pt x="183" y="25"/>
                      <a:pt x="183" y="25"/>
                    </a:cubicBezTo>
                    <a:cubicBezTo>
                      <a:pt x="185" y="18"/>
                      <a:pt x="187" y="10"/>
                      <a:pt x="189" y="2"/>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71" name="Freeform 448"/>
              <p:cNvSpPr/>
              <p:nvPr/>
            </p:nvSpPr>
            <p:spPr bwMode="auto">
              <a:xfrm>
                <a:off x="2811" y="2350"/>
                <a:ext cx="415" cy="66"/>
              </a:xfrm>
              <a:custGeom>
                <a:avLst/>
                <a:gdLst>
                  <a:gd name="T0" fmla="*/ 184 w 184"/>
                  <a:gd name="T1" fmla="*/ 13 h 29"/>
                  <a:gd name="T2" fmla="*/ 1 w 184"/>
                  <a:gd name="T3" fmla="*/ 0 h 29"/>
                  <a:gd name="T4" fmla="*/ 0 w 184"/>
                  <a:gd name="T5" fmla="*/ 13 h 29"/>
                  <a:gd name="T6" fmla="*/ 180 w 184"/>
                  <a:gd name="T7" fmla="*/ 29 h 29"/>
                  <a:gd name="T8" fmla="*/ 184 w 184"/>
                  <a:gd name="T9" fmla="*/ 13 h 29"/>
                </a:gdLst>
                <a:ahLst/>
                <a:cxnLst>
                  <a:cxn ang="0">
                    <a:pos x="T0" y="T1"/>
                  </a:cxn>
                  <a:cxn ang="0">
                    <a:pos x="T2" y="T3"/>
                  </a:cxn>
                  <a:cxn ang="0">
                    <a:pos x="T4" y="T5"/>
                  </a:cxn>
                  <a:cxn ang="0">
                    <a:pos x="T6" y="T7"/>
                  </a:cxn>
                  <a:cxn ang="0">
                    <a:pos x="T8" y="T9"/>
                  </a:cxn>
                </a:cxnLst>
                <a:rect l="0" t="0" r="r" b="b"/>
                <a:pathLst>
                  <a:path w="184" h="29">
                    <a:moveTo>
                      <a:pt x="184" y="13"/>
                    </a:moveTo>
                    <a:cubicBezTo>
                      <a:pt x="1" y="0"/>
                      <a:pt x="1" y="0"/>
                      <a:pt x="1" y="0"/>
                    </a:cubicBezTo>
                    <a:cubicBezTo>
                      <a:pt x="1" y="4"/>
                      <a:pt x="0" y="9"/>
                      <a:pt x="0" y="13"/>
                    </a:cubicBezTo>
                    <a:cubicBezTo>
                      <a:pt x="180" y="29"/>
                      <a:pt x="180" y="29"/>
                      <a:pt x="180" y="29"/>
                    </a:cubicBezTo>
                    <a:cubicBezTo>
                      <a:pt x="181" y="23"/>
                      <a:pt x="183" y="18"/>
                      <a:pt x="184" y="13"/>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72" name="Freeform 449"/>
              <p:cNvSpPr/>
              <p:nvPr/>
            </p:nvSpPr>
            <p:spPr bwMode="auto">
              <a:xfrm>
                <a:off x="2811" y="2380"/>
                <a:ext cx="406" cy="61"/>
              </a:xfrm>
              <a:custGeom>
                <a:avLst/>
                <a:gdLst>
                  <a:gd name="T0" fmla="*/ 0 w 180"/>
                  <a:gd name="T1" fmla="*/ 0 h 27"/>
                  <a:gd name="T2" fmla="*/ 0 w 180"/>
                  <a:gd name="T3" fmla="*/ 7 h 27"/>
                  <a:gd name="T4" fmla="*/ 0 w 180"/>
                  <a:gd name="T5" fmla="*/ 11 h 27"/>
                  <a:gd name="T6" fmla="*/ 177 w 180"/>
                  <a:gd name="T7" fmla="*/ 27 h 27"/>
                  <a:gd name="T8" fmla="*/ 180 w 180"/>
                  <a:gd name="T9" fmla="*/ 16 h 27"/>
                  <a:gd name="T10" fmla="*/ 0 w 180"/>
                  <a:gd name="T11" fmla="*/ 0 h 27"/>
                </a:gdLst>
                <a:ahLst/>
                <a:cxnLst>
                  <a:cxn ang="0">
                    <a:pos x="T0" y="T1"/>
                  </a:cxn>
                  <a:cxn ang="0">
                    <a:pos x="T2" y="T3"/>
                  </a:cxn>
                  <a:cxn ang="0">
                    <a:pos x="T4" y="T5"/>
                  </a:cxn>
                  <a:cxn ang="0">
                    <a:pos x="T6" y="T7"/>
                  </a:cxn>
                  <a:cxn ang="0">
                    <a:pos x="T8" y="T9"/>
                  </a:cxn>
                  <a:cxn ang="0">
                    <a:pos x="T10" y="T11"/>
                  </a:cxn>
                </a:cxnLst>
                <a:rect l="0" t="0" r="r" b="b"/>
                <a:pathLst>
                  <a:path w="180" h="27">
                    <a:moveTo>
                      <a:pt x="0" y="0"/>
                    </a:moveTo>
                    <a:cubicBezTo>
                      <a:pt x="0" y="2"/>
                      <a:pt x="0" y="4"/>
                      <a:pt x="0" y="7"/>
                    </a:cubicBezTo>
                    <a:cubicBezTo>
                      <a:pt x="0" y="8"/>
                      <a:pt x="0" y="10"/>
                      <a:pt x="0" y="11"/>
                    </a:cubicBezTo>
                    <a:cubicBezTo>
                      <a:pt x="177" y="27"/>
                      <a:pt x="177" y="27"/>
                      <a:pt x="177" y="27"/>
                    </a:cubicBezTo>
                    <a:cubicBezTo>
                      <a:pt x="178" y="23"/>
                      <a:pt x="179" y="19"/>
                      <a:pt x="180" y="16"/>
                    </a:cubicBezTo>
                    <a:lnTo>
                      <a:pt x="0" y="0"/>
                    </a:ln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73" name="Freeform 450"/>
              <p:cNvSpPr/>
              <p:nvPr/>
            </p:nvSpPr>
            <p:spPr bwMode="auto">
              <a:xfrm>
                <a:off x="3070" y="2130"/>
                <a:ext cx="237" cy="76"/>
              </a:xfrm>
              <a:custGeom>
                <a:avLst/>
                <a:gdLst>
                  <a:gd name="T0" fmla="*/ 104 w 105"/>
                  <a:gd name="T1" fmla="*/ 2 h 34"/>
                  <a:gd name="T2" fmla="*/ 99 w 105"/>
                  <a:gd name="T3" fmla="*/ 1 h 34"/>
                  <a:gd name="T4" fmla="*/ 7 w 105"/>
                  <a:gd name="T5" fmla="*/ 17 h 34"/>
                  <a:gd name="T6" fmla="*/ 0 w 105"/>
                  <a:gd name="T7" fmla="*/ 34 h 34"/>
                  <a:gd name="T8" fmla="*/ 94 w 105"/>
                  <a:gd name="T9" fmla="*/ 21 h 34"/>
                  <a:gd name="T10" fmla="*/ 104 w 105"/>
                  <a:gd name="T11" fmla="*/ 2 h 34"/>
                </a:gdLst>
                <a:ahLst/>
                <a:cxnLst>
                  <a:cxn ang="0">
                    <a:pos x="T0" y="T1"/>
                  </a:cxn>
                  <a:cxn ang="0">
                    <a:pos x="T2" y="T3"/>
                  </a:cxn>
                  <a:cxn ang="0">
                    <a:pos x="T4" y="T5"/>
                  </a:cxn>
                  <a:cxn ang="0">
                    <a:pos x="T6" y="T7"/>
                  </a:cxn>
                  <a:cxn ang="0">
                    <a:pos x="T8" y="T9"/>
                  </a:cxn>
                  <a:cxn ang="0">
                    <a:pos x="T10" y="T11"/>
                  </a:cxn>
                </a:cxnLst>
                <a:rect l="0" t="0" r="r" b="b"/>
                <a:pathLst>
                  <a:path w="105" h="34">
                    <a:moveTo>
                      <a:pt x="104" y="2"/>
                    </a:moveTo>
                    <a:cubicBezTo>
                      <a:pt x="105" y="0"/>
                      <a:pt x="98" y="4"/>
                      <a:pt x="99" y="1"/>
                    </a:cubicBezTo>
                    <a:cubicBezTo>
                      <a:pt x="7" y="17"/>
                      <a:pt x="7" y="17"/>
                      <a:pt x="7" y="17"/>
                    </a:cubicBezTo>
                    <a:cubicBezTo>
                      <a:pt x="5" y="23"/>
                      <a:pt x="3" y="29"/>
                      <a:pt x="0" y="34"/>
                    </a:cubicBezTo>
                    <a:cubicBezTo>
                      <a:pt x="94" y="21"/>
                      <a:pt x="94" y="21"/>
                      <a:pt x="94" y="21"/>
                    </a:cubicBezTo>
                    <a:cubicBezTo>
                      <a:pt x="95" y="17"/>
                      <a:pt x="103" y="6"/>
                      <a:pt x="104" y="2"/>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74" name="Freeform 451"/>
              <p:cNvSpPr/>
              <p:nvPr/>
            </p:nvSpPr>
            <p:spPr bwMode="auto">
              <a:xfrm>
                <a:off x="2804" y="2461"/>
                <a:ext cx="54" cy="74"/>
              </a:xfrm>
              <a:custGeom>
                <a:avLst/>
                <a:gdLst>
                  <a:gd name="T0" fmla="*/ 2 w 24"/>
                  <a:gd name="T1" fmla="*/ 0 h 33"/>
                  <a:gd name="T2" fmla="*/ 0 w 24"/>
                  <a:gd name="T3" fmla="*/ 27 h 33"/>
                  <a:gd name="T4" fmla="*/ 20 w 24"/>
                  <a:gd name="T5" fmla="*/ 33 h 33"/>
                  <a:gd name="T6" fmla="*/ 24 w 24"/>
                  <a:gd name="T7" fmla="*/ 6 h 33"/>
                  <a:gd name="T8" fmla="*/ 2 w 24"/>
                  <a:gd name="T9" fmla="*/ 0 h 33"/>
                </a:gdLst>
                <a:ahLst/>
                <a:cxnLst>
                  <a:cxn ang="0">
                    <a:pos x="T0" y="T1"/>
                  </a:cxn>
                  <a:cxn ang="0">
                    <a:pos x="T2" y="T3"/>
                  </a:cxn>
                  <a:cxn ang="0">
                    <a:pos x="T4" y="T5"/>
                  </a:cxn>
                  <a:cxn ang="0">
                    <a:pos x="T6" y="T7"/>
                  </a:cxn>
                  <a:cxn ang="0">
                    <a:pos x="T8" y="T9"/>
                  </a:cxn>
                </a:cxnLst>
                <a:rect l="0" t="0" r="r" b="b"/>
                <a:pathLst>
                  <a:path w="24" h="33">
                    <a:moveTo>
                      <a:pt x="2" y="0"/>
                    </a:moveTo>
                    <a:cubicBezTo>
                      <a:pt x="1" y="9"/>
                      <a:pt x="1" y="18"/>
                      <a:pt x="0" y="27"/>
                    </a:cubicBezTo>
                    <a:cubicBezTo>
                      <a:pt x="20" y="33"/>
                      <a:pt x="20" y="33"/>
                      <a:pt x="20" y="33"/>
                    </a:cubicBezTo>
                    <a:cubicBezTo>
                      <a:pt x="24" y="6"/>
                      <a:pt x="24" y="6"/>
                      <a:pt x="24" y="6"/>
                    </a:cubicBezTo>
                    <a:lnTo>
                      <a:pt x="2"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75" name="Freeform 452"/>
              <p:cNvSpPr/>
              <p:nvPr/>
            </p:nvSpPr>
            <p:spPr bwMode="auto">
              <a:xfrm>
                <a:off x="2849" y="2474"/>
                <a:ext cx="72" cy="77"/>
              </a:xfrm>
              <a:custGeom>
                <a:avLst/>
                <a:gdLst>
                  <a:gd name="T0" fmla="*/ 9 w 72"/>
                  <a:gd name="T1" fmla="*/ 0 h 77"/>
                  <a:gd name="T2" fmla="*/ 0 w 72"/>
                  <a:gd name="T3" fmla="*/ 61 h 77"/>
                  <a:gd name="T4" fmla="*/ 63 w 72"/>
                  <a:gd name="T5" fmla="*/ 77 h 77"/>
                  <a:gd name="T6" fmla="*/ 72 w 72"/>
                  <a:gd name="T7" fmla="*/ 18 h 77"/>
                  <a:gd name="T8" fmla="*/ 9 w 72"/>
                  <a:gd name="T9" fmla="*/ 0 h 77"/>
                </a:gdLst>
                <a:ahLst/>
                <a:cxnLst>
                  <a:cxn ang="0">
                    <a:pos x="T0" y="T1"/>
                  </a:cxn>
                  <a:cxn ang="0">
                    <a:pos x="T2" y="T3"/>
                  </a:cxn>
                  <a:cxn ang="0">
                    <a:pos x="T4" y="T5"/>
                  </a:cxn>
                  <a:cxn ang="0">
                    <a:pos x="T6" y="T7"/>
                  </a:cxn>
                  <a:cxn ang="0">
                    <a:pos x="T8" y="T9"/>
                  </a:cxn>
                </a:cxnLst>
                <a:rect l="0" t="0" r="r" b="b"/>
                <a:pathLst>
                  <a:path w="72" h="77">
                    <a:moveTo>
                      <a:pt x="9" y="0"/>
                    </a:moveTo>
                    <a:lnTo>
                      <a:pt x="0" y="61"/>
                    </a:lnTo>
                    <a:lnTo>
                      <a:pt x="63" y="77"/>
                    </a:lnTo>
                    <a:lnTo>
                      <a:pt x="72" y="18"/>
                    </a:lnTo>
                    <a:lnTo>
                      <a:pt x="9"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76" name="Freeform 453"/>
              <p:cNvSpPr/>
              <p:nvPr/>
            </p:nvSpPr>
            <p:spPr bwMode="auto">
              <a:xfrm>
                <a:off x="2912" y="2492"/>
                <a:ext cx="66" cy="73"/>
              </a:xfrm>
              <a:custGeom>
                <a:avLst/>
                <a:gdLst>
                  <a:gd name="T0" fmla="*/ 9 w 66"/>
                  <a:gd name="T1" fmla="*/ 0 h 73"/>
                  <a:gd name="T2" fmla="*/ 0 w 66"/>
                  <a:gd name="T3" fmla="*/ 59 h 73"/>
                  <a:gd name="T4" fmla="*/ 59 w 66"/>
                  <a:gd name="T5" fmla="*/ 73 h 73"/>
                  <a:gd name="T6" fmla="*/ 66 w 66"/>
                  <a:gd name="T7" fmla="*/ 16 h 73"/>
                  <a:gd name="T8" fmla="*/ 9 w 66"/>
                  <a:gd name="T9" fmla="*/ 0 h 73"/>
                </a:gdLst>
                <a:ahLst/>
                <a:cxnLst>
                  <a:cxn ang="0">
                    <a:pos x="T0" y="T1"/>
                  </a:cxn>
                  <a:cxn ang="0">
                    <a:pos x="T2" y="T3"/>
                  </a:cxn>
                  <a:cxn ang="0">
                    <a:pos x="T4" y="T5"/>
                  </a:cxn>
                  <a:cxn ang="0">
                    <a:pos x="T6" y="T7"/>
                  </a:cxn>
                  <a:cxn ang="0">
                    <a:pos x="T8" y="T9"/>
                  </a:cxn>
                </a:cxnLst>
                <a:rect l="0" t="0" r="r" b="b"/>
                <a:pathLst>
                  <a:path w="66" h="73">
                    <a:moveTo>
                      <a:pt x="9" y="0"/>
                    </a:moveTo>
                    <a:lnTo>
                      <a:pt x="0" y="59"/>
                    </a:lnTo>
                    <a:lnTo>
                      <a:pt x="59" y="73"/>
                    </a:lnTo>
                    <a:lnTo>
                      <a:pt x="66" y="16"/>
                    </a:lnTo>
                    <a:lnTo>
                      <a:pt x="9"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77" name="Freeform 454"/>
              <p:cNvSpPr/>
              <p:nvPr/>
            </p:nvSpPr>
            <p:spPr bwMode="auto">
              <a:xfrm>
                <a:off x="3039" y="2528"/>
                <a:ext cx="79" cy="73"/>
              </a:xfrm>
              <a:custGeom>
                <a:avLst/>
                <a:gdLst>
                  <a:gd name="T0" fmla="*/ 6 w 79"/>
                  <a:gd name="T1" fmla="*/ 0 h 73"/>
                  <a:gd name="T2" fmla="*/ 0 w 79"/>
                  <a:gd name="T3" fmla="*/ 55 h 73"/>
                  <a:gd name="T4" fmla="*/ 70 w 79"/>
                  <a:gd name="T5" fmla="*/ 73 h 73"/>
                  <a:gd name="T6" fmla="*/ 79 w 79"/>
                  <a:gd name="T7" fmla="*/ 21 h 73"/>
                  <a:gd name="T8" fmla="*/ 6 w 79"/>
                  <a:gd name="T9" fmla="*/ 0 h 73"/>
                </a:gdLst>
                <a:ahLst/>
                <a:cxnLst>
                  <a:cxn ang="0">
                    <a:pos x="T0" y="T1"/>
                  </a:cxn>
                  <a:cxn ang="0">
                    <a:pos x="T2" y="T3"/>
                  </a:cxn>
                  <a:cxn ang="0">
                    <a:pos x="T4" y="T5"/>
                  </a:cxn>
                  <a:cxn ang="0">
                    <a:pos x="T6" y="T7"/>
                  </a:cxn>
                  <a:cxn ang="0">
                    <a:pos x="T8" y="T9"/>
                  </a:cxn>
                </a:cxnLst>
                <a:rect l="0" t="0" r="r" b="b"/>
                <a:pathLst>
                  <a:path w="79" h="73">
                    <a:moveTo>
                      <a:pt x="6" y="0"/>
                    </a:moveTo>
                    <a:lnTo>
                      <a:pt x="0" y="55"/>
                    </a:lnTo>
                    <a:lnTo>
                      <a:pt x="70" y="73"/>
                    </a:lnTo>
                    <a:lnTo>
                      <a:pt x="79" y="21"/>
                    </a:lnTo>
                    <a:lnTo>
                      <a:pt x="6"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78" name="Freeform 455"/>
              <p:cNvSpPr/>
              <p:nvPr/>
            </p:nvSpPr>
            <p:spPr bwMode="auto">
              <a:xfrm>
                <a:off x="3109" y="2549"/>
                <a:ext cx="72" cy="67"/>
              </a:xfrm>
              <a:custGeom>
                <a:avLst/>
                <a:gdLst>
                  <a:gd name="T0" fmla="*/ 32 w 32"/>
                  <a:gd name="T1" fmla="*/ 8 h 30"/>
                  <a:gd name="T2" fmla="*/ 4 w 32"/>
                  <a:gd name="T3" fmla="*/ 0 h 30"/>
                  <a:gd name="T4" fmla="*/ 0 w 32"/>
                  <a:gd name="T5" fmla="*/ 23 h 30"/>
                  <a:gd name="T6" fmla="*/ 28 w 32"/>
                  <a:gd name="T7" fmla="*/ 30 h 30"/>
                  <a:gd name="T8" fmla="*/ 32 w 32"/>
                  <a:gd name="T9" fmla="*/ 8 h 30"/>
                </a:gdLst>
                <a:ahLst/>
                <a:cxnLst>
                  <a:cxn ang="0">
                    <a:pos x="T0" y="T1"/>
                  </a:cxn>
                  <a:cxn ang="0">
                    <a:pos x="T2" y="T3"/>
                  </a:cxn>
                  <a:cxn ang="0">
                    <a:pos x="T4" y="T5"/>
                  </a:cxn>
                  <a:cxn ang="0">
                    <a:pos x="T6" y="T7"/>
                  </a:cxn>
                  <a:cxn ang="0">
                    <a:pos x="T8" y="T9"/>
                  </a:cxn>
                </a:cxnLst>
                <a:rect l="0" t="0" r="r" b="b"/>
                <a:pathLst>
                  <a:path w="32" h="30">
                    <a:moveTo>
                      <a:pt x="32" y="8"/>
                    </a:moveTo>
                    <a:cubicBezTo>
                      <a:pt x="4" y="0"/>
                      <a:pt x="4" y="0"/>
                      <a:pt x="4" y="0"/>
                    </a:cubicBezTo>
                    <a:cubicBezTo>
                      <a:pt x="0" y="23"/>
                      <a:pt x="0" y="23"/>
                      <a:pt x="0" y="23"/>
                    </a:cubicBezTo>
                    <a:cubicBezTo>
                      <a:pt x="28" y="30"/>
                      <a:pt x="28" y="30"/>
                      <a:pt x="28" y="30"/>
                    </a:cubicBezTo>
                    <a:cubicBezTo>
                      <a:pt x="29" y="22"/>
                      <a:pt x="31" y="15"/>
                      <a:pt x="32" y="8"/>
                    </a:cubicBez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79" name="Freeform 456"/>
              <p:cNvSpPr/>
              <p:nvPr/>
            </p:nvSpPr>
            <p:spPr bwMode="auto">
              <a:xfrm>
                <a:off x="2971" y="2508"/>
                <a:ext cx="74" cy="75"/>
              </a:xfrm>
              <a:custGeom>
                <a:avLst/>
                <a:gdLst>
                  <a:gd name="T0" fmla="*/ 7 w 74"/>
                  <a:gd name="T1" fmla="*/ 0 h 75"/>
                  <a:gd name="T2" fmla="*/ 0 w 74"/>
                  <a:gd name="T3" fmla="*/ 57 h 75"/>
                  <a:gd name="T4" fmla="*/ 68 w 74"/>
                  <a:gd name="T5" fmla="*/ 75 h 75"/>
                  <a:gd name="T6" fmla="*/ 74 w 74"/>
                  <a:gd name="T7" fmla="*/ 20 h 75"/>
                  <a:gd name="T8" fmla="*/ 7 w 74"/>
                  <a:gd name="T9" fmla="*/ 0 h 75"/>
                </a:gdLst>
                <a:ahLst/>
                <a:cxnLst>
                  <a:cxn ang="0">
                    <a:pos x="T0" y="T1"/>
                  </a:cxn>
                  <a:cxn ang="0">
                    <a:pos x="T2" y="T3"/>
                  </a:cxn>
                  <a:cxn ang="0">
                    <a:pos x="T4" y="T5"/>
                  </a:cxn>
                  <a:cxn ang="0">
                    <a:pos x="T6" y="T7"/>
                  </a:cxn>
                  <a:cxn ang="0">
                    <a:pos x="T8" y="T9"/>
                  </a:cxn>
                </a:cxnLst>
                <a:rect l="0" t="0" r="r" b="b"/>
                <a:pathLst>
                  <a:path w="74" h="75">
                    <a:moveTo>
                      <a:pt x="7" y="0"/>
                    </a:moveTo>
                    <a:lnTo>
                      <a:pt x="0" y="57"/>
                    </a:lnTo>
                    <a:lnTo>
                      <a:pt x="68" y="75"/>
                    </a:lnTo>
                    <a:lnTo>
                      <a:pt x="74" y="20"/>
                    </a:lnTo>
                    <a:lnTo>
                      <a:pt x="7"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80" name="Freeform 457"/>
              <p:cNvSpPr/>
              <p:nvPr/>
            </p:nvSpPr>
            <p:spPr bwMode="auto">
              <a:xfrm>
                <a:off x="2802" y="2522"/>
                <a:ext cx="370" cy="135"/>
              </a:xfrm>
              <a:custGeom>
                <a:avLst/>
                <a:gdLst>
                  <a:gd name="T0" fmla="*/ 164 w 164"/>
                  <a:gd name="T1" fmla="*/ 42 h 60"/>
                  <a:gd name="T2" fmla="*/ 1 w 164"/>
                  <a:gd name="T3" fmla="*/ 0 h 60"/>
                  <a:gd name="T4" fmla="*/ 0 w 164"/>
                  <a:gd name="T5" fmla="*/ 21 h 60"/>
                  <a:gd name="T6" fmla="*/ 160 w 164"/>
                  <a:gd name="T7" fmla="*/ 60 h 60"/>
                  <a:gd name="T8" fmla="*/ 164 w 164"/>
                  <a:gd name="T9" fmla="*/ 42 h 60"/>
                </a:gdLst>
                <a:ahLst/>
                <a:cxnLst>
                  <a:cxn ang="0">
                    <a:pos x="T0" y="T1"/>
                  </a:cxn>
                  <a:cxn ang="0">
                    <a:pos x="T2" y="T3"/>
                  </a:cxn>
                  <a:cxn ang="0">
                    <a:pos x="T4" y="T5"/>
                  </a:cxn>
                  <a:cxn ang="0">
                    <a:pos x="T6" y="T7"/>
                  </a:cxn>
                  <a:cxn ang="0">
                    <a:pos x="T8" y="T9"/>
                  </a:cxn>
                </a:cxnLst>
                <a:rect l="0" t="0" r="r" b="b"/>
                <a:pathLst>
                  <a:path w="164" h="60">
                    <a:moveTo>
                      <a:pt x="164" y="42"/>
                    </a:moveTo>
                    <a:cubicBezTo>
                      <a:pt x="1" y="0"/>
                      <a:pt x="1" y="0"/>
                      <a:pt x="1" y="0"/>
                    </a:cubicBezTo>
                    <a:cubicBezTo>
                      <a:pt x="1" y="7"/>
                      <a:pt x="1" y="14"/>
                      <a:pt x="0" y="21"/>
                    </a:cubicBezTo>
                    <a:cubicBezTo>
                      <a:pt x="160" y="60"/>
                      <a:pt x="160" y="60"/>
                      <a:pt x="160" y="60"/>
                    </a:cubicBezTo>
                    <a:cubicBezTo>
                      <a:pt x="161" y="54"/>
                      <a:pt x="162" y="48"/>
                      <a:pt x="164" y="42"/>
                    </a:cubicBezTo>
                    <a:close/>
                  </a:path>
                </a:pathLst>
              </a:custGeom>
              <a:solidFill>
                <a:srgbClr val="5B83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81" name="Freeform 458"/>
              <p:cNvSpPr/>
              <p:nvPr/>
            </p:nvSpPr>
            <p:spPr bwMode="auto">
              <a:xfrm>
                <a:off x="2795" y="2569"/>
                <a:ext cx="368" cy="192"/>
              </a:xfrm>
              <a:custGeom>
                <a:avLst/>
                <a:gdLst>
                  <a:gd name="T0" fmla="*/ 3 w 163"/>
                  <a:gd name="T1" fmla="*/ 0 h 85"/>
                  <a:gd name="T2" fmla="*/ 0 w 163"/>
                  <a:gd name="T3" fmla="*/ 54 h 85"/>
                  <a:gd name="T4" fmla="*/ 157 w 163"/>
                  <a:gd name="T5" fmla="*/ 85 h 85"/>
                  <a:gd name="T6" fmla="*/ 163 w 163"/>
                  <a:gd name="T7" fmla="*/ 39 h 85"/>
                  <a:gd name="T8" fmla="*/ 3 w 163"/>
                  <a:gd name="T9" fmla="*/ 0 h 85"/>
                </a:gdLst>
                <a:ahLst/>
                <a:cxnLst>
                  <a:cxn ang="0">
                    <a:pos x="T0" y="T1"/>
                  </a:cxn>
                  <a:cxn ang="0">
                    <a:pos x="T2" y="T3"/>
                  </a:cxn>
                  <a:cxn ang="0">
                    <a:pos x="T4" y="T5"/>
                  </a:cxn>
                  <a:cxn ang="0">
                    <a:pos x="T6" y="T7"/>
                  </a:cxn>
                  <a:cxn ang="0">
                    <a:pos x="T8" y="T9"/>
                  </a:cxn>
                </a:cxnLst>
                <a:rect l="0" t="0" r="r" b="b"/>
                <a:pathLst>
                  <a:path w="163" h="85">
                    <a:moveTo>
                      <a:pt x="3" y="0"/>
                    </a:moveTo>
                    <a:cubicBezTo>
                      <a:pt x="2" y="17"/>
                      <a:pt x="1" y="35"/>
                      <a:pt x="0" y="54"/>
                    </a:cubicBezTo>
                    <a:cubicBezTo>
                      <a:pt x="157" y="85"/>
                      <a:pt x="157" y="85"/>
                      <a:pt x="157" y="85"/>
                    </a:cubicBezTo>
                    <a:cubicBezTo>
                      <a:pt x="159" y="69"/>
                      <a:pt x="161" y="54"/>
                      <a:pt x="163" y="39"/>
                    </a:cubicBezTo>
                    <a:lnTo>
                      <a:pt x="3" y="0"/>
                    </a:lnTo>
                    <a:close/>
                  </a:path>
                </a:pathLst>
              </a:custGeom>
              <a:solidFill>
                <a:srgbClr val="74688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82" name="Freeform 459"/>
              <p:cNvSpPr/>
              <p:nvPr/>
            </p:nvSpPr>
            <p:spPr bwMode="auto">
              <a:xfrm>
                <a:off x="2791" y="2691"/>
                <a:ext cx="58" cy="67"/>
              </a:xfrm>
              <a:custGeom>
                <a:avLst/>
                <a:gdLst>
                  <a:gd name="T0" fmla="*/ 2 w 26"/>
                  <a:gd name="T1" fmla="*/ 0 h 30"/>
                  <a:gd name="T2" fmla="*/ 0 w 26"/>
                  <a:gd name="T3" fmla="*/ 26 h 30"/>
                  <a:gd name="T4" fmla="*/ 26 w 26"/>
                  <a:gd name="T5" fmla="*/ 30 h 30"/>
                  <a:gd name="T6" fmla="*/ 26 w 26"/>
                  <a:gd name="T7" fmla="*/ 5 h 30"/>
                  <a:gd name="T8" fmla="*/ 2 w 26"/>
                  <a:gd name="T9" fmla="*/ 0 h 30"/>
                </a:gdLst>
                <a:ahLst/>
                <a:cxnLst>
                  <a:cxn ang="0">
                    <a:pos x="T0" y="T1"/>
                  </a:cxn>
                  <a:cxn ang="0">
                    <a:pos x="T2" y="T3"/>
                  </a:cxn>
                  <a:cxn ang="0">
                    <a:pos x="T4" y="T5"/>
                  </a:cxn>
                  <a:cxn ang="0">
                    <a:pos x="T6" y="T7"/>
                  </a:cxn>
                  <a:cxn ang="0">
                    <a:pos x="T8" y="T9"/>
                  </a:cxn>
                </a:cxnLst>
                <a:rect l="0" t="0" r="r" b="b"/>
                <a:pathLst>
                  <a:path w="26" h="30">
                    <a:moveTo>
                      <a:pt x="2" y="0"/>
                    </a:moveTo>
                    <a:cubicBezTo>
                      <a:pt x="1" y="8"/>
                      <a:pt x="1" y="17"/>
                      <a:pt x="0" y="26"/>
                    </a:cubicBezTo>
                    <a:cubicBezTo>
                      <a:pt x="26" y="30"/>
                      <a:pt x="26" y="30"/>
                      <a:pt x="26" y="30"/>
                    </a:cubicBezTo>
                    <a:cubicBezTo>
                      <a:pt x="26" y="5"/>
                      <a:pt x="26" y="5"/>
                      <a:pt x="26" y="5"/>
                    </a:cubicBezTo>
                    <a:lnTo>
                      <a:pt x="2"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83" name="Freeform 460"/>
              <p:cNvSpPr/>
              <p:nvPr/>
            </p:nvSpPr>
            <p:spPr bwMode="auto">
              <a:xfrm>
                <a:off x="2849" y="2702"/>
                <a:ext cx="66" cy="68"/>
              </a:xfrm>
              <a:custGeom>
                <a:avLst/>
                <a:gdLst>
                  <a:gd name="T0" fmla="*/ 0 w 66"/>
                  <a:gd name="T1" fmla="*/ 0 h 68"/>
                  <a:gd name="T2" fmla="*/ 0 w 66"/>
                  <a:gd name="T3" fmla="*/ 56 h 68"/>
                  <a:gd name="T4" fmla="*/ 61 w 66"/>
                  <a:gd name="T5" fmla="*/ 68 h 68"/>
                  <a:gd name="T6" fmla="*/ 66 w 66"/>
                  <a:gd name="T7" fmla="*/ 11 h 68"/>
                  <a:gd name="T8" fmla="*/ 0 w 66"/>
                  <a:gd name="T9" fmla="*/ 0 h 68"/>
                </a:gdLst>
                <a:ahLst/>
                <a:cxnLst>
                  <a:cxn ang="0">
                    <a:pos x="T0" y="T1"/>
                  </a:cxn>
                  <a:cxn ang="0">
                    <a:pos x="T2" y="T3"/>
                  </a:cxn>
                  <a:cxn ang="0">
                    <a:pos x="T4" y="T5"/>
                  </a:cxn>
                  <a:cxn ang="0">
                    <a:pos x="T6" y="T7"/>
                  </a:cxn>
                  <a:cxn ang="0">
                    <a:pos x="T8" y="T9"/>
                  </a:cxn>
                </a:cxnLst>
                <a:rect l="0" t="0" r="r" b="b"/>
                <a:pathLst>
                  <a:path w="66" h="68">
                    <a:moveTo>
                      <a:pt x="0" y="0"/>
                    </a:moveTo>
                    <a:lnTo>
                      <a:pt x="0" y="56"/>
                    </a:lnTo>
                    <a:lnTo>
                      <a:pt x="61" y="68"/>
                    </a:lnTo>
                    <a:lnTo>
                      <a:pt x="66" y="11"/>
                    </a:lnTo>
                    <a:lnTo>
                      <a:pt x="0"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84" name="Freeform 461"/>
              <p:cNvSpPr/>
              <p:nvPr/>
            </p:nvSpPr>
            <p:spPr bwMode="auto">
              <a:xfrm>
                <a:off x="2910" y="2713"/>
                <a:ext cx="66" cy="68"/>
              </a:xfrm>
              <a:custGeom>
                <a:avLst/>
                <a:gdLst>
                  <a:gd name="T0" fmla="*/ 5 w 66"/>
                  <a:gd name="T1" fmla="*/ 0 h 68"/>
                  <a:gd name="T2" fmla="*/ 0 w 66"/>
                  <a:gd name="T3" fmla="*/ 57 h 68"/>
                  <a:gd name="T4" fmla="*/ 59 w 66"/>
                  <a:gd name="T5" fmla="*/ 68 h 68"/>
                  <a:gd name="T6" fmla="*/ 66 w 66"/>
                  <a:gd name="T7" fmla="*/ 14 h 68"/>
                  <a:gd name="T8" fmla="*/ 5 w 66"/>
                  <a:gd name="T9" fmla="*/ 0 h 68"/>
                </a:gdLst>
                <a:ahLst/>
                <a:cxnLst>
                  <a:cxn ang="0">
                    <a:pos x="T0" y="T1"/>
                  </a:cxn>
                  <a:cxn ang="0">
                    <a:pos x="T2" y="T3"/>
                  </a:cxn>
                  <a:cxn ang="0">
                    <a:pos x="T4" y="T5"/>
                  </a:cxn>
                  <a:cxn ang="0">
                    <a:pos x="T6" y="T7"/>
                  </a:cxn>
                  <a:cxn ang="0">
                    <a:pos x="T8" y="T9"/>
                  </a:cxn>
                </a:cxnLst>
                <a:rect l="0" t="0" r="r" b="b"/>
                <a:pathLst>
                  <a:path w="66" h="68">
                    <a:moveTo>
                      <a:pt x="5" y="0"/>
                    </a:moveTo>
                    <a:lnTo>
                      <a:pt x="0" y="57"/>
                    </a:lnTo>
                    <a:lnTo>
                      <a:pt x="59" y="68"/>
                    </a:lnTo>
                    <a:lnTo>
                      <a:pt x="66" y="14"/>
                    </a:lnTo>
                    <a:lnTo>
                      <a:pt x="5"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85" name="Freeform 462"/>
              <p:cNvSpPr/>
              <p:nvPr/>
            </p:nvSpPr>
            <p:spPr bwMode="auto">
              <a:xfrm>
                <a:off x="2969" y="2727"/>
                <a:ext cx="72" cy="65"/>
              </a:xfrm>
              <a:custGeom>
                <a:avLst/>
                <a:gdLst>
                  <a:gd name="T0" fmla="*/ 7 w 72"/>
                  <a:gd name="T1" fmla="*/ 0 h 65"/>
                  <a:gd name="T2" fmla="*/ 0 w 72"/>
                  <a:gd name="T3" fmla="*/ 54 h 65"/>
                  <a:gd name="T4" fmla="*/ 67 w 72"/>
                  <a:gd name="T5" fmla="*/ 65 h 65"/>
                  <a:gd name="T6" fmla="*/ 72 w 72"/>
                  <a:gd name="T7" fmla="*/ 11 h 65"/>
                  <a:gd name="T8" fmla="*/ 7 w 72"/>
                  <a:gd name="T9" fmla="*/ 0 h 65"/>
                </a:gdLst>
                <a:ahLst/>
                <a:cxnLst>
                  <a:cxn ang="0">
                    <a:pos x="T0" y="T1"/>
                  </a:cxn>
                  <a:cxn ang="0">
                    <a:pos x="T2" y="T3"/>
                  </a:cxn>
                  <a:cxn ang="0">
                    <a:pos x="T4" y="T5"/>
                  </a:cxn>
                  <a:cxn ang="0">
                    <a:pos x="T6" y="T7"/>
                  </a:cxn>
                  <a:cxn ang="0">
                    <a:pos x="T8" y="T9"/>
                  </a:cxn>
                </a:cxnLst>
                <a:rect l="0" t="0" r="r" b="b"/>
                <a:pathLst>
                  <a:path w="72" h="65">
                    <a:moveTo>
                      <a:pt x="7" y="0"/>
                    </a:moveTo>
                    <a:lnTo>
                      <a:pt x="0" y="54"/>
                    </a:lnTo>
                    <a:lnTo>
                      <a:pt x="67" y="65"/>
                    </a:lnTo>
                    <a:lnTo>
                      <a:pt x="72" y="11"/>
                    </a:lnTo>
                    <a:lnTo>
                      <a:pt x="7"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86" name="Freeform 463"/>
              <p:cNvSpPr/>
              <p:nvPr/>
            </p:nvSpPr>
            <p:spPr bwMode="auto">
              <a:xfrm>
                <a:off x="3095" y="2752"/>
                <a:ext cx="54" cy="58"/>
              </a:xfrm>
              <a:custGeom>
                <a:avLst/>
                <a:gdLst>
                  <a:gd name="T0" fmla="*/ 24 w 24"/>
                  <a:gd name="T1" fmla="*/ 4 h 26"/>
                  <a:gd name="T2" fmla="*/ 3 w 24"/>
                  <a:gd name="T3" fmla="*/ 0 h 26"/>
                  <a:gd name="T4" fmla="*/ 0 w 24"/>
                  <a:gd name="T5" fmla="*/ 22 h 26"/>
                  <a:gd name="T6" fmla="*/ 21 w 24"/>
                  <a:gd name="T7" fmla="*/ 26 h 26"/>
                  <a:gd name="T8" fmla="*/ 24 w 24"/>
                  <a:gd name="T9" fmla="*/ 4 h 26"/>
                </a:gdLst>
                <a:ahLst/>
                <a:cxnLst>
                  <a:cxn ang="0">
                    <a:pos x="T0" y="T1"/>
                  </a:cxn>
                  <a:cxn ang="0">
                    <a:pos x="T2" y="T3"/>
                  </a:cxn>
                  <a:cxn ang="0">
                    <a:pos x="T4" y="T5"/>
                  </a:cxn>
                  <a:cxn ang="0">
                    <a:pos x="T6" y="T7"/>
                  </a:cxn>
                  <a:cxn ang="0">
                    <a:pos x="T8" y="T9"/>
                  </a:cxn>
                </a:cxnLst>
                <a:rect l="0" t="0" r="r" b="b"/>
                <a:pathLst>
                  <a:path w="24" h="26">
                    <a:moveTo>
                      <a:pt x="24" y="4"/>
                    </a:moveTo>
                    <a:cubicBezTo>
                      <a:pt x="3" y="0"/>
                      <a:pt x="3" y="0"/>
                      <a:pt x="3" y="0"/>
                    </a:cubicBezTo>
                    <a:cubicBezTo>
                      <a:pt x="0" y="22"/>
                      <a:pt x="0" y="22"/>
                      <a:pt x="0" y="22"/>
                    </a:cubicBezTo>
                    <a:cubicBezTo>
                      <a:pt x="21" y="26"/>
                      <a:pt x="21" y="26"/>
                      <a:pt x="21" y="26"/>
                    </a:cubicBezTo>
                    <a:cubicBezTo>
                      <a:pt x="22" y="18"/>
                      <a:pt x="23" y="11"/>
                      <a:pt x="24" y="4"/>
                    </a:cubicBez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87" name="Freeform 464"/>
              <p:cNvSpPr/>
              <p:nvPr/>
            </p:nvSpPr>
            <p:spPr bwMode="auto">
              <a:xfrm>
                <a:off x="3036" y="2738"/>
                <a:ext cx="66" cy="63"/>
              </a:xfrm>
              <a:custGeom>
                <a:avLst/>
                <a:gdLst>
                  <a:gd name="T0" fmla="*/ 5 w 66"/>
                  <a:gd name="T1" fmla="*/ 0 h 63"/>
                  <a:gd name="T2" fmla="*/ 0 w 66"/>
                  <a:gd name="T3" fmla="*/ 54 h 63"/>
                  <a:gd name="T4" fmla="*/ 59 w 66"/>
                  <a:gd name="T5" fmla="*/ 63 h 63"/>
                  <a:gd name="T6" fmla="*/ 66 w 66"/>
                  <a:gd name="T7" fmla="*/ 14 h 63"/>
                  <a:gd name="T8" fmla="*/ 5 w 66"/>
                  <a:gd name="T9" fmla="*/ 0 h 63"/>
                </a:gdLst>
                <a:ahLst/>
                <a:cxnLst>
                  <a:cxn ang="0">
                    <a:pos x="T0" y="T1"/>
                  </a:cxn>
                  <a:cxn ang="0">
                    <a:pos x="T2" y="T3"/>
                  </a:cxn>
                  <a:cxn ang="0">
                    <a:pos x="T4" y="T5"/>
                  </a:cxn>
                  <a:cxn ang="0">
                    <a:pos x="T6" y="T7"/>
                  </a:cxn>
                  <a:cxn ang="0">
                    <a:pos x="T8" y="T9"/>
                  </a:cxn>
                </a:cxnLst>
                <a:rect l="0" t="0" r="r" b="b"/>
                <a:pathLst>
                  <a:path w="66" h="63">
                    <a:moveTo>
                      <a:pt x="5" y="0"/>
                    </a:moveTo>
                    <a:lnTo>
                      <a:pt x="0" y="54"/>
                    </a:lnTo>
                    <a:lnTo>
                      <a:pt x="59" y="63"/>
                    </a:lnTo>
                    <a:lnTo>
                      <a:pt x="66" y="14"/>
                    </a:lnTo>
                    <a:lnTo>
                      <a:pt x="5"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88" name="Freeform 465"/>
              <p:cNvSpPr/>
              <p:nvPr/>
            </p:nvSpPr>
            <p:spPr bwMode="auto">
              <a:xfrm>
                <a:off x="2768" y="2932"/>
                <a:ext cx="368" cy="144"/>
              </a:xfrm>
              <a:custGeom>
                <a:avLst/>
                <a:gdLst>
                  <a:gd name="T0" fmla="*/ 163 w 163"/>
                  <a:gd name="T1" fmla="*/ 0 h 64"/>
                  <a:gd name="T2" fmla="*/ 4 w 163"/>
                  <a:gd name="T3" fmla="*/ 6 h 64"/>
                  <a:gd name="T4" fmla="*/ 0 w 163"/>
                  <a:gd name="T5" fmla="*/ 64 h 64"/>
                  <a:gd name="T6" fmla="*/ 163 w 163"/>
                  <a:gd name="T7" fmla="*/ 62 h 64"/>
                  <a:gd name="T8" fmla="*/ 163 w 163"/>
                  <a:gd name="T9" fmla="*/ 0 h 64"/>
                </a:gdLst>
                <a:ahLst/>
                <a:cxnLst>
                  <a:cxn ang="0">
                    <a:pos x="T0" y="T1"/>
                  </a:cxn>
                  <a:cxn ang="0">
                    <a:pos x="T2" y="T3"/>
                  </a:cxn>
                  <a:cxn ang="0">
                    <a:pos x="T4" y="T5"/>
                  </a:cxn>
                  <a:cxn ang="0">
                    <a:pos x="T6" y="T7"/>
                  </a:cxn>
                  <a:cxn ang="0">
                    <a:pos x="T8" y="T9"/>
                  </a:cxn>
                </a:cxnLst>
                <a:rect l="0" t="0" r="r" b="b"/>
                <a:pathLst>
                  <a:path w="163" h="64">
                    <a:moveTo>
                      <a:pt x="163" y="0"/>
                    </a:moveTo>
                    <a:cubicBezTo>
                      <a:pt x="4" y="6"/>
                      <a:pt x="4" y="6"/>
                      <a:pt x="4" y="6"/>
                    </a:cubicBezTo>
                    <a:cubicBezTo>
                      <a:pt x="3" y="25"/>
                      <a:pt x="1" y="45"/>
                      <a:pt x="0" y="64"/>
                    </a:cubicBezTo>
                    <a:cubicBezTo>
                      <a:pt x="163" y="62"/>
                      <a:pt x="163" y="62"/>
                      <a:pt x="163" y="62"/>
                    </a:cubicBezTo>
                    <a:cubicBezTo>
                      <a:pt x="162" y="38"/>
                      <a:pt x="162" y="17"/>
                      <a:pt x="163" y="0"/>
                    </a:cubicBezTo>
                    <a:close/>
                  </a:path>
                </a:pathLst>
              </a:cu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89" name="Freeform 466"/>
              <p:cNvSpPr/>
              <p:nvPr/>
            </p:nvSpPr>
            <p:spPr bwMode="auto">
              <a:xfrm>
                <a:off x="2761" y="3072"/>
                <a:ext cx="379" cy="178"/>
              </a:xfrm>
              <a:custGeom>
                <a:avLst/>
                <a:gdLst>
                  <a:gd name="T0" fmla="*/ 166 w 168"/>
                  <a:gd name="T1" fmla="*/ 0 h 79"/>
                  <a:gd name="T2" fmla="*/ 3 w 168"/>
                  <a:gd name="T3" fmla="*/ 2 h 79"/>
                  <a:gd name="T4" fmla="*/ 0 w 168"/>
                  <a:gd name="T5" fmla="*/ 41 h 79"/>
                  <a:gd name="T6" fmla="*/ 168 w 168"/>
                  <a:gd name="T7" fmla="*/ 79 h 79"/>
                  <a:gd name="T8" fmla="*/ 166 w 168"/>
                  <a:gd name="T9" fmla="*/ 0 h 79"/>
                </a:gdLst>
                <a:ahLst/>
                <a:cxnLst>
                  <a:cxn ang="0">
                    <a:pos x="T0" y="T1"/>
                  </a:cxn>
                  <a:cxn ang="0">
                    <a:pos x="T2" y="T3"/>
                  </a:cxn>
                  <a:cxn ang="0">
                    <a:pos x="T4" y="T5"/>
                  </a:cxn>
                  <a:cxn ang="0">
                    <a:pos x="T6" y="T7"/>
                  </a:cxn>
                  <a:cxn ang="0">
                    <a:pos x="T8" y="T9"/>
                  </a:cxn>
                </a:cxnLst>
                <a:rect l="0" t="0" r="r" b="b"/>
                <a:pathLst>
                  <a:path w="168" h="79">
                    <a:moveTo>
                      <a:pt x="166" y="0"/>
                    </a:moveTo>
                    <a:cubicBezTo>
                      <a:pt x="3" y="2"/>
                      <a:pt x="3" y="2"/>
                      <a:pt x="3" y="2"/>
                    </a:cubicBezTo>
                    <a:cubicBezTo>
                      <a:pt x="2" y="15"/>
                      <a:pt x="1" y="28"/>
                      <a:pt x="0" y="41"/>
                    </a:cubicBezTo>
                    <a:cubicBezTo>
                      <a:pt x="168" y="79"/>
                      <a:pt x="168" y="79"/>
                      <a:pt x="168" y="79"/>
                    </a:cubicBezTo>
                    <a:cubicBezTo>
                      <a:pt x="167" y="51"/>
                      <a:pt x="166" y="24"/>
                      <a:pt x="166" y="0"/>
                    </a:cubicBezTo>
                    <a:close/>
                  </a:path>
                </a:pathLst>
              </a:cu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90" name="Freeform 467"/>
              <p:cNvSpPr/>
              <p:nvPr/>
            </p:nvSpPr>
            <p:spPr bwMode="auto">
              <a:xfrm>
                <a:off x="2755" y="3164"/>
                <a:ext cx="394" cy="275"/>
              </a:xfrm>
              <a:custGeom>
                <a:avLst/>
                <a:gdLst>
                  <a:gd name="T0" fmla="*/ 3 w 175"/>
                  <a:gd name="T1" fmla="*/ 0 h 122"/>
                  <a:gd name="T2" fmla="*/ 0 w 175"/>
                  <a:gd name="T3" fmla="*/ 44 h 122"/>
                  <a:gd name="T4" fmla="*/ 175 w 175"/>
                  <a:gd name="T5" fmla="*/ 122 h 122"/>
                  <a:gd name="T6" fmla="*/ 171 w 175"/>
                  <a:gd name="T7" fmla="*/ 38 h 122"/>
                  <a:gd name="T8" fmla="*/ 3 w 175"/>
                  <a:gd name="T9" fmla="*/ 0 h 122"/>
                </a:gdLst>
                <a:ahLst/>
                <a:cxnLst>
                  <a:cxn ang="0">
                    <a:pos x="T0" y="T1"/>
                  </a:cxn>
                  <a:cxn ang="0">
                    <a:pos x="T2" y="T3"/>
                  </a:cxn>
                  <a:cxn ang="0">
                    <a:pos x="T4" y="T5"/>
                  </a:cxn>
                  <a:cxn ang="0">
                    <a:pos x="T6" y="T7"/>
                  </a:cxn>
                  <a:cxn ang="0">
                    <a:pos x="T8" y="T9"/>
                  </a:cxn>
                </a:cxnLst>
                <a:rect l="0" t="0" r="r" b="b"/>
                <a:pathLst>
                  <a:path w="175" h="122">
                    <a:moveTo>
                      <a:pt x="3" y="0"/>
                    </a:moveTo>
                    <a:cubicBezTo>
                      <a:pt x="2" y="14"/>
                      <a:pt x="1" y="29"/>
                      <a:pt x="0" y="44"/>
                    </a:cubicBezTo>
                    <a:cubicBezTo>
                      <a:pt x="175" y="122"/>
                      <a:pt x="175" y="122"/>
                      <a:pt x="175" y="122"/>
                    </a:cubicBezTo>
                    <a:cubicBezTo>
                      <a:pt x="174" y="93"/>
                      <a:pt x="172" y="65"/>
                      <a:pt x="171" y="38"/>
                    </a:cubicBezTo>
                    <a:lnTo>
                      <a:pt x="3" y="0"/>
                    </a:lnTo>
                    <a:close/>
                  </a:path>
                </a:pathLst>
              </a:cu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91" name="Freeform 468"/>
              <p:cNvSpPr/>
              <p:nvPr/>
            </p:nvSpPr>
            <p:spPr bwMode="auto">
              <a:xfrm>
                <a:off x="2723" y="3263"/>
                <a:ext cx="442" cy="424"/>
              </a:xfrm>
              <a:custGeom>
                <a:avLst/>
                <a:gdLst>
                  <a:gd name="T0" fmla="*/ 14 w 196"/>
                  <a:gd name="T1" fmla="*/ 0 h 188"/>
                  <a:gd name="T2" fmla="*/ 0 w 196"/>
                  <a:gd name="T3" fmla="*/ 171 h 188"/>
                  <a:gd name="T4" fmla="*/ 196 w 196"/>
                  <a:gd name="T5" fmla="*/ 188 h 188"/>
                  <a:gd name="T6" fmla="*/ 189 w 196"/>
                  <a:gd name="T7" fmla="*/ 78 h 188"/>
                  <a:gd name="T8" fmla="*/ 14 w 196"/>
                  <a:gd name="T9" fmla="*/ 0 h 188"/>
                </a:gdLst>
                <a:ahLst/>
                <a:cxnLst>
                  <a:cxn ang="0">
                    <a:pos x="T0" y="T1"/>
                  </a:cxn>
                  <a:cxn ang="0">
                    <a:pos x="T2" y="T3"/>
                  </a:cxn>
                  <a:cxn ang="0">
                    <a:pos x="T4" y="T5"/>
                  </a:cxn>
                  <a:cxn ang="0">
                    <a:pos x="T6" y="T7"/>
                  </a:cxn>
                  <a:cxn ang="0">
                    <a:pos x="T8" y="T9"/>
                  </a:cxn>
                </a:cxnLst>
                <a:rect l="0" t="0" r="r" b="b"/>
                <a:pathLst>
                  <a:path w="196" h="188">
                    <a:moveTo>
                      <a:pt x="14" y="0"/>
                    </a:moveTo>
                    <a:cubicBezTo>
                      <a:pt x="9" y="58"/>
                      <a:pt x="5" y="116"/>
                      <a:pt x="0" y="171"/>
                    </a:cubicBezTo>
                    <a:cubicBezTo>
                      <a:pt x="65" y="177"/>
                      <a:pt x="130" y="184"/>
                      <a:pt x="196" y="188"/>
                    </a:cubicBezTo>
                    <a:cubicBezTo>
                      <a:pt x="193" y="152"/>
                      <a:pt x="191" y="114"/>
                      <a:pt x="189" y="78"/>
                    </a:cubicBezTo>
                    <a:lnTo>
                      <a:pt x="14" y="0"/>
                    </a:lnTo>
                    <a:close/>
                  </a:path>
                </a:pathLst>
              </a:custGeom>
              <a:solidFill>
                <a:srgbClr val="AC9D9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92" name="Freeform 469"/>
              <p:cNvSpPr/>
              <p:nvPr/>
            </p:nvSpPr>
            <p:spPr bwMode="auto">
              <a:xfrm>
                <a:off x="2732" y="3317"/>
                <a:ext cx="117" cy="217"/>
              </a:xfrm>
              <a:custGeom>
                <a:avLst/>
                <a:gdLst>
                  <a:gd name="T0" fmla="*/ 8 w 52"/>
                  <a:gd name="T1" fmla="*/ 0 h 96"/>
                  <a:gd name="T2" fmla="*/ 7 w 52"/>
                  <a:gd name="T3" fmla="*/ 0 h 96"/>
                  <a:gd name="T4" fmla="*/ 0 w 52"/>
                  <a:gd name="T5" fmla="*/ 95 h 96"/>
                  <a:gd name="T6" fmla="*/ 8 w 52"/>
                  <a:gd name="T7" fmla="*/ 96 h 96"/>
                  <a:gd name="T8" fmla="*/ 52 w 52"/>
                  <a:gd name="T9" fmla="*/ 48 h 96"/>
                  <a:gd name="T10" fmla="*/ 8 w 52"/>
                  <a:gd name="T11" fmla="*/ 0 h 96"/>
                </a:gdLst>
                <a:ahLst/>
                <a:cxnLst>
                  <a:cxn ang="0">
                    <a:pos x="T0" y="T1"/>
                  </a:cxn>
                  <a:cxn ang="0">
                    <a:pos x="T2" y="T3"/>
                  </a:cxn>
                  <a:cxn ang="0">
                    <a:pos x="T4" y="T5"/>
                  </a:cxn>
                  <a:cxn ang="0">
                    <a:pos x="T6" y="T7"/>
                  </a:cxn>
                  <a:cxn ang="0">
                    <a:pos x="T8" y="T9"/>
                  </a:cxn>
                  <a:cxn ang="0">
                    <a:pos x="T10" y="T11"/>
                  </a:cxn>
                </a:cxnLst>
                <a:rect l="0" t="0" r="r" b="b"/>
                <a:pathLst>
                  <a:path w="52" h="96">
                    <a:moveTo>
                      <a:pt x="8" y="0"/>
                    </a:moveTo>
                    <a:cubicBezTo>
                      <a:pt x="8" y="0"/>
                      <a:pt x="8" y="0"/>
                      <a:pt x="7" y="0"/>
                    </a:cubicBezTo>
                    <a:cubicBezTo>
                      <a:pt x="0" y="95"/>
                      <a:pt x="0" y="95"/>
                      <a:pt x="0" y="95"/>
                    </a:cubicBezTo>
                    <a:cubicBezTo>
                      <a:pt x="2" y="95"/>
                      <a:pt x="5" y="96"/>
                      <a:pt x="8" y="96"/>
                    </a:cubicBezTo>
                    <a:cubicBezTo>
                      <a:pt x="32" y="96"/>
                      <a:pt x="52" y="74"/>
                      <a:pt x="52" y="48"/>
                    </a:cubicBezTo>
                    <a:cubicBezTo>
                      <a:pt x="52" y="22"/>
                      <a:pt x="32" y="0"/>
                      <a:pt x="8"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93" name="Freeform 470"/>
              <p:cNvSpPr/>
              <p:nvPr/>
            </p:nvSpPr>
            <p:spPr bwMode="auto">
              <a:xfrm>
                <a:off x="2752" y="3597"/>
                <a:ext cx="176" cy="69"/>
              </a:xfrm>
              <a:custGeom>
                <a:avLst/>
                <a:gdLst>
                  <a:gd name="T0" fmla="*/ 37 w 78"/>
                  <a:gd name="T1" fmla="*/ 0 h 31"/>
                  <a:gd name="T2" fmla="*/ 0 w 78"/>
                  <a:gd name="T3" fmla="*/ 24 h 31"/>
                  <a:gd name="T4" fmla="*/ 78 w 78"/>
                  <a:gd name="T5" fmla="*/ 31 h 31"/>
                  <a:gd name="T6" fmla="*/ 37 w 78"/>
                  <a:gd name="T7" fmla="*/ 0 h 31"/>
                </a:gdLst>
                <a:ahLst/>
                <a:cxnLst>
                  <a:cxn ang="0">
                    <a:pos x="T0" y="T1"/>
                  </a:cxn>
                  <a:cxn ang="0">
                    <a:pos x="T2" y="T3"/>
                  </a:cxn>
                  <a:cxn ang="0">
                    <a:pos x="T4" y="T5"/>
                  </a:cxn>
                  <a:cxn ang="0">
                    <a:pos x="T6" y="T7"/>
                  </a:cxn>
                </a:cxnLst>
                <a:rect l="0" t="0" r="r" b="b"/>
                <a:pathLst>
                  <a:path w="78" h="31">
                    <a:moveTo>
                      <a:pt x="37" y="0"/>
                    </a:moveTo>
                    <a:cubicBezTo>
                      <a:pt x="21" y="0"/>
                      <a:pt x="7" y="9"/>
                      <a:pt x="0" y="24"/>
                    </a:cubicBezTo>
                    <a:cubicBezTo>
                      <a:pt x="78" y="31"/>
                      <a:pt x="78" y="31"/>
                      <a:pt x="78" y="31"/>
                    </a:cubicBezTo>
                    <a:cubicBezTo>
                      <a:pt x="72" y="13"/>
                      <a:pt x="56" y="0"/>
                      <a:pt x="37"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94" name="Freeform 471"/>
              <p:cNvSpPr/>
              <p:nvPr/>
            </p:nvSpPr>
            <p:spPr bwMode="auto">
              <a:xfrm>
                <a:off x="2962" y="3358"/>
                <a:ext cx="176" cy="124"/>
              </a:xfrm>
              <a:custGeom>
                <a:avLst/>
                <a:gdLst>
                  <a:gd name="T0" fmla="*/ 78 w 78"/>
                  <a:gd name="T1" fmla="*/ 34 h 55"/>
                  <a:gd name="T2" fmla="*/ 0 w 78"/>
                  <a:gd name="T3" fmla="*/ 0 h 55"/>
                  <a:gd name="T4" fmla="*/ 0 w 78"/>
                  <a:gd name="T5" fmla="*/ 7 h 55"/>
                  <a:gd name="T6" fmla="*/ 43 w 78"/>
                  <a:gd name="T7" fmla="*/ 55 h 55"/>
                  <a:gd name="T8" fmla="*/ 78 w 78"/>
                  <a:gd name="T9" fmla="*/ 35 h 55"/>
                  <a:gd name="T10" fmla="*/ 78 w 78"/>
                  <a:gd name="T11" fmla="*/ 34 h 55"/>
                </a:gdLst>
                <a:ahLst/>
                <a:cxnLst>
                  <a:cxn ang="0">
                    <a:pos x="T0" y="T1"/>
                  </a:cxn>
                  <a:cxn ang="0">
                    <a:pos x="T2" y="T3"/>
                  </a:cxn>
                  <a:cxn ang="0">
                    <a:pos x="T4" y="T5"/>
                  </a:cxn>
                  <a:cxn ang="0">
                    <a:pos x="T6" y="T7"/>
                  </a:cxn>
                  <a:cxn ang="0">
                    <a:pos x="T8" y="T9"/>
                  </a:cxn>
                  <a:cxn ang="0">
                    <a:pos x="T10" y="T11"/>
                  </a:cxn>
                </a:cxnLst>
                <a:rect l="0" t="0" r="r" b="b"/>
                <a:pathLst>
                  <a:path w="78" h="55">
                    <a:moveTo>
                      <a:pt x="78" y="34"/>
                    </a:moveTo>
                    <a:cubicBezTo>
                      <a:pt x="0" y="0"/>
                      <a:pt x="0" y="0"/>
                      <a:pt x="0" y="0"/>
                    </a:cubicBezTo>
                    <a:cubicBezTo>
                      <a:pt x="0" y="2"/>
                      <a:pt x="0" y="5"/>
                      <a:pt x="0" y="7"/>
                    </a:cubicBezTo>
                    <a:cubicBezTo>
                      <a:pt x="0" y="34"/>
                      <a:pt x="19" y="55"/>
                      <a:pt x="43" y="55"/>
                    </a:cubicBezTo>
                    <a:cubicBezTo>
                      <a:pt x="58" y="55"/>
                      <a:pt x="71" y="47"/>
                      <a:pt x="78" y="35"/>
                    </a:cubicBezTo>
                    <a:lnTo>
                      <a:pt x="78" y="34"/>
                    </a:ln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95" name="Oval 472"/>
              <p:cNvSpPr>
                <a:spLocks noChangeArrowheads="1"/>
              </p:cNvSpPr>
              <p:nvPr/>
            </p:nvSpPr>
            <p:spPr bwMode="auto">
              <a:xfrm>
                <a:off x="2892" y="3475"/>
                <a:ext cx="108" cy="119"/>
              </a:xfrm>
              <a:prstGeom prst="ellipse">
                <a:avLst/>
              </a:pr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96" name="Freeform 473"/>
              <p:cNvSpPr/>
              <p:nvPr/>
            </p:nvSpPr>
            <p:spPr bwMode="auto">
              <a:xfrm>
                <a:off x="3043" y="3545"/>
                <a:ext cx="117" cy="144"/>
              </a:xfrm>
              <a:custGeom>
                <a:avLst/>
                <a:gdLst>
                  <a:gd name="T0" fmla="*/ 44 w 52"/>
                  <a:gd name="T1" fmla="*/ 0 h 64"/>
                  <a:gd name="T2" fmla="*/ 0 w 52"/>
                  <a:gd name="T3" fmla="*/ 48 h 64"/>
                  <a:gd name="T4" fmla="*/ 2 w 52"/>
                  <a:gd name="T5" fmla="*/ 59 h 64"/>
                  <a:gd name="T6" fmla="*/ 52 w 52"/>
                  <a:gd name="T7" fmla="*/ 64 h 64"/>
                  <a:gd name="T8" fmla="*/ 47 w 52"/>
                  <a:gd name="T9" fmla="*/ 0 h 64"/>
                  <a:gd name="T10" fmla="*/ 44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44" y="0"/>
                    </a:moveTo>
                    <a:cubicBezTo>
                      <a:pt x="20" y="0"/>
                      <a:pt x="0" y="21"/>
                      <a:pt x="0" y="48"/>
                    </a:cubicBezTo>
                    <a:cubicBezTo>
                      <a:pt x="0" y="52"/>
                      <a:pt x="1" y="56"/>
                      <a:pt x="2" y="59"/>
                    </a:cubicBezTo>
                    <a:cubicBezTo>
                      <a:pt x="52" y="64"/>
                      <a:pt x="52" y="64"/>
                      <a:pt x="52" y="64"/>
                    </a:cubicBezTo>
                    <a:cubicBezTo>
                      <a:pt x="47" y="0"/>
                      <a:pt x="47" y="0"/>
                      <a:pt x="47" y="0"/>
                    </a:cubicBezTo>
                    <a:cubicBezTo>
                      <a:pt x="46" y="0"/>
                      <a:pt x="45" y="0"/>
                      <a:pt x="44"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97" name="Oval 474"/>
              <p:cNvSpPr>
                <a:spLocks noChangeArrowheads="1"/>
              </p:cNvSpPr>
              <p:nvPr/>
            </p:nvSpPr>
            <p:spPr bwMode="auto">
              <a:xfrm>
                <a:off x="2746" y="3673"/>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98" name="Oval 475"/>
              <p:cNvSpPr>
                <a:spLocks noChangeArrowheads="1"/>
              </p:cNvSpPr>
              <p:nvPr/>
            </p:nvSpPr>
            <p:spPr bwMode="auto">
              <a:xfrm>
                <a:off x="2955" y="3709"/>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99" name="Oval 476"/>
              <p:cNvSpPr>
                <a:spLocks noChangeArrowheads="1"/>
              </p:cNvSpPr>
              <p:nvPr/>
            </p:nvSpPr>
            <p:spPr bwMode="auto">
              <a:xfrm>
                <a:off x="2854" y="3698"/>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00" name="Oval 477"/>
              <p:cNvSpPr>
                <a:spLocks noChangeArrowheads="1"/>
              </p:cNvSpPr>
              <p:nvPr/>
            </p:nvSpPr>
            <p:spPr bwMode="auto">
              <a:xfrm>
                <a:off x="2775" y="3741"/>
                <a:ext cx="29"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01" name="Oval 478"/>
              <p:cNvSpPr>
                <a:spLocks noChangeArrowheads="1"/>
              </p:cNvSpPr>
              <p:nvPr/>
            </p:nvSpPr>
            <p:spPr bwMode="auto">
              <a:xfrm>
                <a:off x="2874" y="3795"/>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02" name="Oval 479"/>
              <p:cNvSpPr>
                <a:spLocks noChangeArrowheads="1"/>
              </p:cNvSpPr>
              <p:nvPr/>
            </p:nvSpPr>
            <p:spPr bwMode="auto">
              <a:xfrm>
                <a:off x="2716" y="3806"/>
                <a:ext cx="30"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03" name="Oval 480"/>
              <p:cNvSpPr>
                <a:spLocks noChangeArrowheads="1"/>
              </p:cNvSpPr>
              <p:nvPr/>
            </p:nvSpPr>
            <p:spPr bwMode="auto">
              <a:xfrm>
                <a:off x="3003" y="3784"/>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04" name="Oval 481"/>
              <p:cNvSpPr>
                <a:spLocks noChangeArrowheads="1"/>
              </p:cNvSpPr>
              <p:nvPr/>
            </p:nvSpPr>
            <p:spPr bwMode="auto">
              <a:xfrm>
                <a:off x="3093" y="3700"/>
                <a:ext cx="27" cy="30"/>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05" name="Oval 482"/>
              <p:cNvSpPr>
                <a:spLocks noChangeArrowheads="1"/>
              </p:cNvSpPr>
              <p:nvPr/>
            </p:nvSpPr>
            <p:spPr bwMode="auto">
              <a:xfrm>
                <a:off x="3131" y="3795"/>
                <a:ext cx="29"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06" name="Oval 483"/>
              <p:cNvSpPr>
                <a:spLocks noChangeArrowheads="1"/>
              </p:cNvSpPr>
              <p:nvPr/>
            </p:nvSpPr>
            <p:spPr bwMode="auto">
              <a:xfrm>
                <a:off x="2809" y="2995"/>
                <a:ext cx="31"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07" name="Oval 484"/>
              <p:cNvSpPr>
                <a:spLocks noChangeArrowheads="1"/>
              </p:cNvSpPr>
              <p:nvPr/>
            </p:nvSpPr>
            <p:spPr bwMode="auto">
              <a:xfrm>
                <a:off x="2809" y="3112"/>
                <a:ext cx="31" cy="32"/>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08" name="Oval 485"/>
              <p:cNvSpPr>
                <a:spLocks noChangeArrowheads="1"/>
              </p:cNvSpPr>
              <p:nvPr/>
            </p:nvSpPr>
            <p:spPr bwMode="auto">
              <a:xfrm>
                <a:off x="2888" y="3123"/>
                <a:ext cx="31" cy="32"/>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09" name="Oval 486"/>
              <p:cNvSpPr>
                <a:spLocks noChangeArrowheads="1"/>
              </p:cNvSpPr>
              <p:nvPr/>
            </p:nvSpPr>
            <p:spPr bwMode="auto">
              <a:xfrm>
                <a:off x="2973" y="3128"/>
                <a:ext cx="32" cy="31"/>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10" name="Oval 487"/>
              <p:cNvSpPr>
                <a:spLocks noChangeArrowheads="1"/>
              </p:cNvSpPr>
              <p:nvPr/>
            </p:nvSpPr>
            <p:spPr bwMode="auto">
              <a:xfrm>
                <a:off x="3068" y="3144"/>
                <a:ext cx="32" cy="31"/>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11" name="Oval 488"/>
              <p:cNvSpPr>
                <a:spLocks noChangeArrowheads="1"/>
              </p:cNvSpPr>
              <p:nvPr/>
            </p:nvSpPr>
            <p:spPr bwMode="auto">
              <a:xfrm>
                <a:off x="2899" y="2990"/>
                <a:ext cx="31" cy="32"/>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12" name="Oval 489"/>
              <p:cNvSpPr>
                <a:spLocks noChangeArrowheads="1"/>
              </p:cNvSpPr>
              <p:nvPr/>
            </p:nvSpPr>
            <p:spPr bwMode="auto">
              <a:xfrm>
                <a:off x="2985" y="2990"/>
                <a:ext cx="31" cy="32"/>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13" name="Oval 490"/>
              <p:cNvSpPr>
                <a:spLocks noChangeArrowheads="1"/>
              </p:cNvSpPr>
              <p:nvPr/>
            </p:nvSpPr>
            <p:spPr bwMode="auto">
              <a:xfrm>
                <a:off x="3086" y="2984"/>
                <a:ext cx="32"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14" name="Oval 491"/>
              <p:cNvSpPr>
                <a:spLocks noChangeArrowheads="1"/>
              </p:cNvSpPr>
              <p:nvPr/>
            </p:nvSpPr>
            <p:spPr bwMode="auto">
              <a:xfrm>
                <a:off x="2782" y="3211"/>
                <a:ext cx="31" cy="30"/>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15" name="Oval 492"/>
              <p:cNvSpPr>
                <a:spLocks noChangeArrowheads="1"/>
              </p:cNvSpPr>
              <p:nvPr/>
            </p:nvSpPr>
            <p:spPr bwMode="auto">
              <a:xfrm>
                <a:off x="2872" y="3250"/>
                <a:ext cx="31"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16" name="Oval 493"/>
              <p:cNvSpPr>
                <a:spLocks noChangeArrowheads="1"/>
              </p:cNvSpPr>
              <p:nvPr/>
            </p:nvSpPr>
            <p:spPr bwMode="auto">
              <a:xfrm>
                <a:off x="2978" y="3292"/>
                <a:ext cx="31" cy="32"/>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17" name="Oval 494"/>
              <p:cNvSpPr>
                <a:spLocks noChangeArrowheads="1"/>
              </p:cNvSpPr>
              <p:nvPr/>
            </p:nvSpPr>
            <p:spPr bwMode="auto">
              <a:xfrm>
                <a:off x="3086" y="3324"/>
                <a:ext cx="32"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18" name="Freeform 495"/>
              <p:cNvSpPr/>
              <p:nvPr/>
            </p:nvSpPr>
            <p:spPr bwMode="auto">
              <a:xfrm>
                <a:off x="2809" y="2395"/>
                <a:ext cx="372" cy="172"/>
              </a:xfrm>
              <a:custGeom>
                <a:avLst/>
                <a:gdLst>
                  <a:gd name="T0" fmla="*/ 2 w 372"/>
                  <a:gd name="T1" fmla="*/ 0 h 172"/>
                  <a:gd name="T2" fmla="*/ 47 w 372"/>
                  <a:gd name="T3" fmla="*/ 82 h 172"/>
                  <a:gd name="T4" fmla="*/ 110 w 372"/>
                  <a:gd name="T5" fmla="*/ 12 h 172"/>
                  <a:gd name="T6" fmla="*/ 151 w 372"/>
                  <a:gd name="T7" fmla="*/ 104 h 172"/>
                  <a:gd name="T8" fmla="*/ 227 w 372"/>
                  <a:gd name="T9" fmla="*/ 28 h 172"/>
                  <a:gd name="T10" fmla="*/ 263 w 372"/>
                  <a:gd name="T11" fmla="*/ 140 h 172"/>
                  <a:gd name="T12" fmla="*/ 351 w 372"/>
                  <a:gd name="T13" fmla="*/ 41 h 172"/>
                  <a:gd name="T14" fmla="*/ 372 w 372"/>
                  <a:gd name="T15" fmla="*/ 172 h 172"/>
                  <a:gd name="T16" fmla="*/ 0 w 372"/>
                  <a:gd name="T17" fmla="*/ 66 h 172"/>
                  <a:gd name="T18" fmla="*/ 2 w 372"/>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2" h="172">
                    <a:moveTo>
                      <a:pt x="2" y="0"/>
                    </a:moveTo>
                    <a:lnTo>
                      <a:pt x="47" y="82"/>
                    </a:lnTo>
                    <a:lnTo>
                      <a:pt x="110" y="12"/>
                    </a:lnTo>
                    <a:lnTo>
                      <a:pt x="151" y="104"/>
                    </a:lnTo>
                    <a:lnTo>
                      <a:pt x="227" y="28"/>
                    </a:lnTo>
                    <a:lnTo>
                      <a:pt x="263" y="140"/>
                    </a:lnTo>
                    <a:lnTo>
                      <a:pt x="351" y="41"/>
                    </a:lnTo>
                    <a:lnTo>
                      <a:pt x="372" y="172"/>
                    </a:lnTo>
                    <a:lnTo>
                      <a:pt x="0" y="66"/>
                    </a:lnTo>
                    <a:lnTo>
                      <a:pt x="2" y="0"/>
                    </a:lnTo>
                    <a:close/>
                  </a:path>
                </a:pathLst>
              </a:custGeom>
              <a:solidFill>
                <a:srgbClr val="FF7E3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19" name="Freeform 496"/>
              <p:cNvSpPr/>
              <p:nvPr/>
            </p:nvSpPr>
            <p:spPr bwMode="auto">
              <a:xfrm>
                <a:off x="2802" y="2522"/>
                <a:ext cx="361" cy="142"/>
              </a:xfrm>
              <a:custGeom>
                <a:avLst/>
                <a:gdLst>
                  <a:gd name="T0" fmla="*/ 142 w 160"/>
                  <a:gd name="T1" fmla="*/ 36 h 63"/>
                  <a:gd name="T2" fmla="*/ 136 w 160"/>
                  <a:gd name="T3" fmla="*/ 35 h 63"/>
                  <a:gd name="T4" fmla="*/ 108 w 160"/>
                  <a:gd name="T5" fmla="*/ 43 h 63"/>
                  <a:gd name="T6" fmla="*/ 98 w 160"/>
                  <a:gd name="T7" fmla="*/ 25 h 63"/>
                  <a:gd name="T8" fmla="*/ 95 w 160"/>
                  <a:gd name="T9" fmla="*/ 24 h 63"/>
                  <a:gd name="T10" fmla="*/ 71 w 160"/>
                  <a:gd name="T11" fmla="*/ 34 h 63"/>
                  <a:gd name="T12" fmla="*/ 53 w 160"/>
                  <a:gd name="T13" fmla="*/ 14 h 63"/>
                  <a:gd name="T14" fmla="*/ 48 w 160"/>
                  <a:gd name="T15" fmla="*/ 12 h 63"/>
                  <a:gd name="T16" fmla="*/ 23 w 160"/>
                  <a:gd name="T17" fmla="*/ 22 h 63"/>
                  <a:gd name="T18" fmla="*/ 2 w 160"/>
                  <a:gd name="T19" fmla="*/ 1 h 63"/>
                  <a:gd name="T20" fmla="*/ 1 w 160"/>
                  <a:gd name="T21" fmla="*/ 0 h 63"/>
                  <a:gd name="T22" fmla="*/ 0 w 160"/>
                  <a:gd name="T23" fmla="*/ 20 h 63"/>
                  <a:gd name="T24" fmla="*/ 24 w 160"/>
                  <a:gd name="T25" fmla="*/ 33 h 63"/>
                  <a:gd name="T26" fmla="*/ 48 w 160"/>
                  <a:gd name="T27" fmla="*/ 23 h 63"/>
                  <a:gd name="T28" fmla="*/ 66 w 160"/>
                  <a:gd name="T29" fmla="*/ 45 h 63"/>
                  <a:gd name="T30" fmla="*/ 91 w 160"/>
                  <a:gd name="T31" fmla="*/ 35 h 63"/>
                  <a:gd name="T32" fmla="*/ 109 w 160"/>
                  <a:gd name="T33" fmla="*/ 53 h 63"/>
                  <a:gd name="T34" fmla="*/ 137 w 160"/>
                  <a:gd name="T35" fmla="*/ 45 h 63"/>
                  <a:gd name="T36" fmla="*/ 159 w 160"/>
                  <a:gd name="T37" fmla="*/ 63 h 63"/>
                  <a:gd name="T38" fmla="*/ 160 w 160"/>
                  <a:gd name="T39" fmla="*/ 54 h 63"/>
                  <a:gd name="T40" fmla="*/ 142 w 160"/>
                  <a:gd name="T41" fmla="*/ 3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 h="63">
                    <a:moveTo>
                      <a:pt x="142" y="36"/>
                    </a:moveTo>
                    <a:cubicBezTo>
                      <a:pt x="136" y="35"/>
                      <a:pt x="136" y="35"/>
                      <a:pt x="136" y="35"/>
                    </a:cubicBezTo>
                    <a:cubicBezTo>
                      <a:pt x="129" y="41"/>
                      <a:pt x="118" y="49"/>
                      <a:pt x="108" y="43"/>
                    </a:cubicBezTo>
                    <a:cubicBezTo>
                      <a:pt x="99" y="38"/>
                      <a:pt x="98" y="31"/>
                      <a:pt x="98" y="25"/>
                    </a:cubicBezTo>
                    <a:cubicBezTo>
                      <a:pt x="95" y="24"/>
                      <a:pt x="95" y="24"/>
                      <a:pt x="95" y="24"/>
                    </a:cubicBezTo>
                    <a:cubicBezTo>
                      <a:pt x="91" y="29"/>
                      <a:pt x="83" y="35"/>
                      <a:pt x="71" y="34"/>
                    </a:cubicBezTo>
                    <a:cubicBezTo>
                      <a:pt x="59" y="32"/>
                      <a:pt x="55" y="21"/>
                      <a:pt x="53" y="14"/>
                    </a:cubicBezTo>
                    <a:cubicBezTo>
                      <a:pt x="48" y="12"/>
                      <a:pt x="48" y="12"/>
                      <a:pt x="48" y="12"/>
                    </a:cubicBezTo>
                    <a:cubicBezTo>
                      <a:pt x="44" y="18"/>
                      <a:pt x="36" y="23"/>
                      <a:pt x="23" y="22"/>
                    </a:cubicBezTo>
                    <a:cubicBezTo>
                      <a:pt x="8" y="21"/>
                      <a:pt x="3" y="9"/>
                      <a:pt x="2" y="1"/>
                    </a:cubicBezTo>
                    <a:cubicBezTo>
                      <a:pt x="1" y="0"/>
                      <a:pt x="1" y="0"/>
                      <a:pt x="1" y="0"/>
                    </a:cubicBezTo>
                    <a:cubicBezTo>
                      <a:pt x="0" y="20"/>
                      <a:pt x="0" y="20"/>
                      <a:pt x="0" y="20"/>
                    </a:cubicBezTo>
                    <a:cubicBezTo>
                      <a:pt x="0" y="20"/>
                      <a:pt x="8" y="34"/>
                      <a:pt x="24" y="33"/>
                    </a:cubicBezTo>
                    <a:cubicBezTo>
                      <a:pt x="40" y="32"/>
                      <a:pt x="48" y="23"/>
                      <a:pt x="48" y="23"/>
                    </a:cubicBezTo>
                    <a:cubicBezTo>
                      <a:pt x="48" y="23"/>
                      <a:pt x="49" y="42"/>
                      <a:pt x="66" y="45"/>
                    </a:cubicBezTo>
                    <a:cubicBezTo>
                      <a:pt x="83" y="47"/>
                      <a:pt x="91" y="35"/>
                      <a:pt x="91" y="35"/>
                    </a:cubicBezTo>
                    <a:cubicBezTo>
                      <a:pt x="91" y="35"/>
                      <a:pt x="95" y="50"/>
                      <a:pt x="109" y="53"/>
                    </a:cubicBezTo>
                    <a:cubicBezTo>
                      <a:pt x="123" y="57"/>
                      <a:pt x="137" y="45"/>
                      <a:pt x="137" y="45"/>
                    </a:cubicBezTo>
                    <a:cubicBezTo>
                      <a:pt x="143" y="60"/>
                      <a:pt x="159" y="63"/>
                      <a:pt x="159" y="63"/>
                    </a:cubicBezTo>
                    <a:cubicBezTo>
                      <a:pt x="160" y="54"/>
                      <a:pt x="160" y="54"/>
                      <a:pt x="160" y="54"/>
                    </a:cubicBezTo>
                    <a:cubicBezTo>
                      <a:pt x="148" y="51"/>
                      <a:pt x="144" y="43"/>
                      <a:pt x="142" y="36"/>
                    </a:cubicBezTo>
                    <a:close/>
                  </a:path>
                </a:pathLst>
              </a:cu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20" name="Freeform 497"/>
              <p:cNvSpPr/>
              <p:nvPr/>
            </p:nvSpPr>
            <p:spPr bwMode="auto">
              <a:xfrm>
                <a:off x="2802" y="2526"/>
                <a:ext cx="358" cy="156"/>
              </a:xfrm>
              <a:custGeom>
                <a:avLst/>
                <a:gdLst>
                  <a:gd name="T0" fmla="*/ 145 w 159"/>
                  <a:gd name="T1" fmla="*/ 51 h 69"/>
                  <a:gd name="T2" fmla="*/ 139 w 159"/>
                  <a:gd name="T3" fmla="*/ 36 h 69"/>
                  <a:gd name="T4" fmla="*/ 107 w 159"/>
                  <a:gd name="T5" fmla="*/ 50 h 69"/>
                  <a:gd name="T6" fmla="*/ 98 w 159"/>
                  <a:gd name="T7" fmla="*/ 41 h 69"/>
                  <a:gd name="T8" fmla="*/ 93 w 159"/>
                  <a:gd name="T9" fmla="*/ 28 h 69"/>
                  <a:gd name="T10" fmla="*/ 70 w 159"/>
                  <a:gd name="T11" fmla="*/ 40 h 69"/>
                  <a:gd name="T12" fmla="*/ 51 w 159"/>
                  <a:gd name="T13" fmla="*/ 15 h 69"/>
                  <a:gd name="T14" fmla="*/ 39 w 159"/>
                  <a:gd name="T15" fmla="*/ 25 h 69"/>
                  <a:gd name="T16" fmla="*/ 22 w 159"/>
                  <a:gd name="T17" fmla="*/ 28 h 69"/>
                  <a:gd name="T18" fmla="*/ 1 w 159"/>
                  <a:gd name="T19" fmla="*/ 0 h 69"/>
                  <a:gd name="T20" fmla="*/ 0 w 159"/>
                  <a:gd name="T21" fmla="*/ 26 h 69"/>
                  <a:gd name="T22" fmla="*/ 23 w 159"/>
                  <a:gd name="T23" fmla="*/ 39 h 69"/>
                  <a:gd name="T24" fmla="*/ 47 w 159"/>
                  <a:gd name="T25" fmla="*/ 29 h 69"/>
                  <a:gd name="T26" fmla="*/ 66 w 159"/>
                  <a:gd name="T27" fmla="*/ 51 h 69"/>
                  <a:gd name="T28" fmla="*/ 91 w 159"/>
                  <a:gd name="T29" fmla="*/ 41 h 69"/>
                  <a:gd name="T30" fmla="*/ 108 w 159"/>
                  <a:gd name="T31" fmla="*/ 59 h 69"/>
                  <a:gd name="T32" fmla="*/ 136 w 159"/>
                  <a:gd name="T33" fmla="*/ 51 h 69"/>
                  <a:gd name="T34" fmla="*/ 159 w 159"/>
                  <a:gd name="T35" fmla="*/ 69 h 69"/>
                  <a:gd name="T36" fmla="*/ 159 w 159"/>
                  <a:gd name="T37" fmla="*/ 60 h 69"/>
                  <a:gd name="T38" fmla="*/ 145 w 159"/>
                  <a:gd name="T39" fmla="*/ 5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69">
                    <a:moveTo>
                      <a:pt x="145" y="51"/>
                    </a:moveTo>
                    <a:cubicBezTo>
                      <a:pt x="142" y="46"/>
                      <a:pt x="139" y="42"/>
                      <a:pt x="139" y="36"/>
                    </a:cubicBezTo>
                    <a:cubicBezTo>
                      <a:pt x="131" y="44"/>
                      <a:pt x="120" y="57"/>
                      <a:pt x="107" y="50"/>
                    </a:cubicBezTo>
                    <a:cubicBezTo>
                      <a:pt x="104" y="48"/>
                      <a:pt x="100" y="44"/>
                      <a:pt x="98" y="41"/>
                    </a:cubicBezTo>
                    <a:cubicBezTo>
                      <a:pt x="97" y="39"/>
                      <a:pt x="92" y="30"/>
                      <a:pt x="93" y="28"/>
                    </a:cubicBezTo>
                    <a:cubicBezTo>
                      <a:pt x="89" y="37"/>
                      <a:pt x="80" y="41"/>
                      <a:pt x="70" y="40"/>
                    </a:cubicBezTo>
                    <a:cubicBezTo>
                      <a:pt x="58" y="38"/>
                      <a:pt x="52" y="26"/>
                      <a:pt x="51" y="15"/>
                    </a:cubicBezTo>
                    <a:cubicBezTo>
                      <a:pt x="46" y="19"/>
                      <a:pt x="44" y="23"/>
                      <a:pt x="39" y="25"/>
                    </a:cubicBezTo>
                    <a:cubicBezTo>
                      <a:pt x="34" y="28"/>
                      <a:pt x="28" y="29"/>
                      <a:pt x="22" y="28"/>
                    </a:cubicBezTo>
                    <a:cubicBezTo>
                      <a:pt x="2" y="26"/>
                      <a:pt x="1" y="5"/>
                      <a:pt x="1" y="0"/>
                    </a:cubicBezTo>
                    <a:cubicBezTo>
                      <a:pt x="0" y="26"/>
                      <a:pt x="0" y="26"/>
                      <a:pt x="0" y="26"/>
                    </a:cubicBezTo>
                    <a:cubicBezTo>
                      <a:pt x="0" y="26"/>
                      <a:pt x="7" y="40"/>
                      <a:pt x="23" y="39"/>
                    </a:cubicBezTo>
                    <a:cubicBezTo>
                      <a:pt x="40" y="38"/>
                      <a:pt x="47" y="29"/>
                      <a:pt x="47" y="29"/>
                    </a:cubicBezTo>
                    <a:cubicBezTo>
                      <a:pt x="47" y="29"/>
                      <a:pt x="49" y="48"/>
                      <a:pt x="66" y="51"/>
                    </a:cubicBezTo>
                    <a:cubicBezTo>
                      <a:pt x="82" y="53"/>
                      <a:pt x="91" y="41"/>
                      <a:pt x="91" y="41"/>
                    </a:cubicBezTo>
                    <a:cubicBezTo>
                      <a:pt x="91" y="41"/>
                      <a:pt x="94" y="56"/>
                      <a:pt x="108" y="59"/>
                    </a:cubicBezTo>
                    <a:cubicBezTo>
                      <a:pt x="123" y="63"/>
                      <a:pt x="136" y="51"/>
                      <a:pt x="136" y="51"/>
                    </a:cubicBezTo>
                    <a:cubicBezTo>
                      <a:pt x="142" y="66"/>
                      <a:pt x="159" y="69"/>
                      <a:pt x="159" y="69"/>
                    </a:cubicBezTo>
                    <a:cubicBezTo>
                      <a:pt x="159" y="60"/>
                      <a:pt x="159" y="60"/>
                      <a:pt x="159" y="60"/>
                    </a:cubicBezTo>
                    <a:cubicBezTo>
                      <a:pt x="159" y="62"/>
                      <a:pt x="146" y="52"/>
                      <a:pt x="145" y="51"/>
                    </a:cubicBezTo>
                    <a:close/>
                  </a:path>
                </a:pathLst>
              </a:custGeom>
              <a:solidFill>
                <a:srgbClr val="D4D2C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21" name="Oval 498"/>
              <p:cNvSpPr>
                <a:spLocks noChangeArrowheads="1"/>
              </p:cNvSpPr>
              <p:nvPr/>
            </p:nvSpPr>
            <p:spPr bwMode="auto">
              <a:xfrm>
                <a:off x="2843" y="2537"/>
                <a:ext cx="15"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22" name="Oval 499"/>
              <p:cNvSpPr>
                <a:spLocks noChangeArrowheads="1"/>
              </p:cNvSpPr>
              <p:nvPr/>
            </p:nvSpPr>
            <p:spPr bwMode="auto">
              <a:xfrm>
                <a:off x="2962" y="2569"/>
                <a:ext cx="16"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23" name="Oval 500"/>
              <p:cNvSpPr>
                <a:spLocks noChangeArrowheads="1"/>
              </p:cNvSpPr>
              <p:nvPr/>
            </p:nvSpPr>
            <p:spPr bwMode="auto">
              <a:xfrm>
                <a:off x="3050" y="2594"/>
                <a:ext cx="16"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24" name="Oval 501"/>
              <p:cNvSpPr>
                <a:spLocks noChangeArrowheads="1"/>
              </p:cNvSpPr>
              <p:nvPr/>
            </p:nvSpPr>
            <p:spPr bwMode="auto">
              <a:xfrm>
                <a:off x="3151" y="2616"/>
                <a:ext cx="16"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25" name="Oval 502"/>
              <p:cNvSpPr>
                <a:spLocks noChangeArrowheads="1"/>
              </p:cNvSpPr>
              <p:nvPr/>
            </p:nvSpPr>
            <p:spPr bwMode="auto">
              <a:xfrm>
                <a:off x="2881" y="2623"/>
                <a:ext cx="16" cy="16"/>
              </a:xfrm>
              <a:prstGeom prst="ellipse">
                <a:avLst/>
              </a:pr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26" name="Oval 503"/>
              <p:cNvSpPr>
                <a:spLocks noChangeArrowheads="1"/>
              </p:cNvSpPr>
              <p:nvPr/>
            </p:nvSpPr>
            <p:spPr bwMode="auto">
              <a:xfrm>
                <a:off x="2991" y="2650"/>
                <a:ext cx="16" cy="16"/>
              </a:xfrm>
              <a:prstGeom prst="ellipse">
                <a:avLst/>
              </a:pr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27" name="Oval 504"/>
              <p:cNvSpPr>
                <a:spLocks noChangeArrowheads="1"/>
              </p:cNvSpPr>
              <p:nvPr/>
            </p:nvSpPr>
            <p:spPr bwMode="auto">
              <a:xfrm>
                <a:off x="3084" y="2668"/>
                <a:ext cx="16" cy="16"/>
              </a:xfrm>
              <a:prstGeom prst="ellipse">
                <a:avLst/>
              </a:pr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28" name="Oval 505"/>
              <p:cNvSpPr>
                <a:spLocks noChangeArrowheads="1"/>
              </p:cNvSpPr>
              <p:nvPr/>
            </p:nvSpPr>
            <p:spPr bwMode="auto">
              <a:xfrm>
                <a:off x="2737" y="1841"/>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29" name="Oval 506"/>
              <p:cNvSpPr>
                <a:spLocks noChangeArrowheads="1"/>
              </p:cNvSpPr>
              <p:nvPr/>
            </p:nvSpPr>
            <p:spPr bwMode="auto">
              <a:xfrm>
                <a:off x="2901" y="1864"/>
                <a:ext cx="25"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30" name="Oval 507"/>
              <p:cNvSpPr>
                <a:spLocks noChangeArrowheads="1"/>
              </p:cNvSpPr>
              <p:nvPr/>
            </p:nvSpPr>
            <p:spPr bwMode="auto">
              <a:xfrm>
                <a:off x="2818" y="1882"/>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31" name="Oval 508"/>
              <p:cNvSpPr>
                <a:spLocks noChangeArrowheads="1"/>
              </p:cNvSpPr>
              <p:nvPr/>
            </p:nvSpPr>
            <p:spPr bwMode="auto">
              <a:xfrm>
                <a:off x="2872" y="1940"/>
                <a:ext cx="25"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32" name="Oval 509"/>
              <p:cNvSpPr>
                <a:spLocks noChangeArrowheads="1"/>
              </p:cNvSpPr>
              <p:nvPr/>
            </p:nvSpPr>
            <p:spPr bwMode="auto">
              <a:xfrm>
                <a:off x="2982" y="1922"/>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33" name="Oval 510"/>
              <p:cNvSpPr>
                <a:spLocks noChangeArrowheads="1"/>
              </p:cNvSpPr>
              <p:nvPr/>
            </p:nvSpPr>
            <p:spPr bwMode="auto">
              <a:xfrm>
                <a:off x="3140" y="1922"/>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34" name="Oval 511"/>
              <p:cNvSpPr>
                <a:spLocks noChangeArrowheads="1"/>
              </p:cNvSpPr>
              <p:nvPr/>
            </p:nvSpPr>
            <p:spPr bwMode="auto">
              <a:xfrm>
                <a:off x="3082" y="1999"/>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35" name="Oval 512"/>
              <p:cNvSpPr>
                <a:spLocks noChangeArrowheads="1"/>
              </p:cNvSpPr>
              <p:nvPr/>
            </p:nvSpPr>
            <p:spPr bwMode="auto">
              <a:xfrm>
                <a:off x="3212" y="2024"/>
                <a:ext cx="25" cy="24"/>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36" name="Oval 513"/>
              <p:cNvSpPr>
                <a:spLocks noChangeArrowheads="1"/>
              </p:cNvSpPr>
              <p:nvPr/>
            </p:nvSpPr>
            <p:spPr bwMode="auto">
              <a:xfrm>
                <a:off x="3282" y="1965"/>
                <a:ext cx="27" cy="25"/>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37" name="Oval 514"/>
              <p:cNvSpPr>
                <a:spLocks noChangeArrowheads="1"/>
              </p:cNvSpPr>
              <p:nvPr/>
            </p:nvSpPr>
            <p:spPr bwMode="auto">
              <a:xfrm>
                <a:off x="3388" y="1983"/>
                <a:ext cx="27" cy="25"/>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38" name="Oval 515"/>
              <p:cNvSpPr>
                <a:spLocks noChangeArrowheads="1"/>
              </p:cNvSpPr>
              <p:nvPr/>
            </p:nvSpPr>
            <p:spPr bwMode="auto">
              <a:xfrm>
                <a:off x="2994" y="2024"/>
                <a:ext cx="27" cy="24"/>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39" name="Oval 516"/>
              <p:cNvSpPr>
                <a:spLocks noChangeArrowheads="1"/>
              </p:cNvSpPr>
              <p:nvPr/>
            </p:nvSpPr>
            <p:spPr bwMode="auto">
              <a:xfrm>
                <a:off x="2813" y="2012"/>
                <a:ext cx="25" cy="25"/>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40" name="Oval 517"/>
              <p:cNvSpPr>
                <a:spLocks noChangeArrowheads="1"/>
              </p:cNvSpPr>
              <p:nvPr/>
            </p:nvSpPr>
            <p:spPr bwMode="auto">
              <a:xfrm>
                <a:off x="2894" y="2024"/>
                <a:ext cx="27" cy="24"/>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41" name="Line 518"/>
              <p:cNvSpPr>
                <a:spLocks noChangeShapeType="1"/>
              </p:cNvSpPr>
              <p:nvPr/>
            </p:nvSpPr>
            <p:spPr bwMode="auto">
              <a:xfrm>
                <a:off x="3124" y="379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42" name="Line 519"/>
              <p:cNvSpPr>
                <a:spLocks noChangeShapeType="1"/>
              </p:cNvSpPr>
              <p:nvPr/>
            </p:nvSpPr>
            <p:spPr bwMode="auto">
              <a:xfrm>
                <a:off x="3124" y="379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43" name="Freeform 520"/>
              <p:cNvSpPr/>
              <p:nvPr/>
            </p:nvSpPr>
            <p:spPr bwMode="auto">
              <a:xfrm>
                <a:off x="2750" y="1122"/>
                <a:ext cx="183" cy="304"/>
              </a:xfrm>
              <a:custGeom>
                <a:avLst/>
                <a:gdLst>
                  <a:gd name="T0" fmla="*/ 120 w 183"/>
                  <a:gd name="T1" fmla="*/ 0 h 304"/>
                  <a:gd name="T2" fmla="*/ 0 w 183"/>
                  <a:gd name="T3" fmla="*/ 88 h 304"/>
                  <a:gd name="T4" fmla="*/ 135 w 183"/>
                  <a:gd name="T5" fmla="*/ 88 h 304"/>
                  <a:gd name="T6" fmla="*/ 11 w 183"/>
                  <a:gd name="T7" fmla="*/ 163 h 304"/>
                  <a:gd name="T8" fmla="*/ 151 w 183"/>
                  <a:gd name="T9" fmla="*/ 187 h 304"/>
                  <a:gd name="T10" fmla="*/ 16 w 183"/>
                  <a:gd name="T11" fmla="*/ 239 h 304"/>
                  <a:gd name="T12" fmla="*/ 183 w 183"/>
                  <a:gd name="T13" fmla="*/ 304 h 304"/>
                  <a:gd name="T14" fmla="*/ 120 w 183"/>
                  <a:gd name="T15" fmla="*/ 0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304">
                    <a:moveTo>
                      <a:pt x="120" y="0"/>
                    </a:moveTo>
                    <a:lnTo>
                      <a:pt x="0" y="88"/>
                    </a:lnTo>
                    <a:lnTo>
                      <a:pt x="135" y="88"/>
                    </a:lnTo>
                    <a:lnTo>
                      <a:pt x="11" y="163"/>
                    </a:lnTo>
                    <a:lnTo>
                      <a:pt x="151" y="187"/>
                    </a:lnTo>
                    <a:lnTo>
                      <a:pt x="16" y="239"/>
                    </a:lnTo>
                    <a:lnTo>
                      <a:pt x="183" y="304"/>
                    </a:lnTo>
                    <a:lnTo>
                      <a:pt x="120" y="0"/>
                    </a:lnTo>
                    <a:close/>
                  </a:path>
                </a:pathLst>
              </a:custGeom>
              <a:solidFill>
                <a:srgbClr val="7451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44" name="Freeform 521"/>
              <p:cNvSpPr/>
              <p:nvPr/>
            </p:nvSpPr>
            <p:spPr bwMode="auto">
              <a:xfrm>
                <a:off x="2813" y="3908"/>
                <a:ext cx="201" cy="135"/>
              </a:xfrm>
              <a:custGeom>
                <a:avLst/>
                <a:gdLst>
                  <a:gd name="T0" fmla="*/ 142 w 201"/>
                  <a:gd name="T1" fmla="*/ 0 h 135"/>
                  <a:gd name="T2" fmla="*/ 0 w 201"/>
                  <a:gd name="T3" fmla="*/ 87 h 135"/>
                  <a:gd name="T4" fmla="*/ 201 w 201"/>
                  <a:gd name="T5" fmla="*/ 135 h 135"/>
                  <a:gd name="T6" fmla="*/ 142 w 201"/>
                  <a:gd name="T7" fmla="*/ 0 h 135"/>
                </a:gdLst>
                <a:ahLst/>
                <a:cxnLst>
                  <a:cxn ang="0">
                    <a:pos x="T0" y="T1"/>
                  </a:cxn>
                  <a:cxn ang="0">
                    <a:pos x="T2" y="T3"/>
                  </a:cxn>
                  <a:cxn ang="0">
                    <a:pos x="T4" y="T5"/>
                  </a:cxn>
                  <a:cxn ang="0">
                    <a:pos x="T6" y="T7"/>
                  </a:cxn>
                </a:cxnLst>
                <a:rect l="0" t="0" r="r" b="b"/>
                <a:pathLst>
                  <a:path w="201" h="135">
                    <a:moveTo>
                      <a:pt x="142" y="0"/>
                    </a:moveTo>
                    <a:lnTo>
                      <a:pt x="0" y="87"/>
                    </a:lnTo>
                    <a:lnTo>
                      <a:pt x="201" y="135"/>
                    </a:lnTo>
                    <a:lnTo>
                      <a:pt x="142" y="0"/>
                    </a:lnTo>
                    <a:close/>
                  </a:path>
                </a:pathLst>
              </a:custGeom>
              <a:solidFill>
                <a:srgbClr val="7451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45" name="Freeform 522"/>
              <p:cNvSpPr/>
              <p:nvPr/>
            </p:nvSpPr>
            <p:spPr bwMode="auto">
              <a:xfrm>
                <a:off x="2820" y="4171"/>
                <a:ext cx="257" cy="106"/>
              </a:xfrm>
              <a:custGeom>
                <a:avLst/>
                <a:gdLst>
                  <a:gd name="T0" fmla="*/ 0 w 257"/>
                  <a:gd name="T1" fmla="*/ 106 h 106"/>
                  <a:gd name="T2" fmla="*/ 153 w 257"/>
                  <a:gd name="T3" fmla="*/ 0 h 106"/>
                  <a:gd name="T4" fmla="*/ 257 w 257"/>
                  <a:gd name="T5" fmla="*/ 95 h 106"/>
                  <a:gd name="T6" fmla="*/ 0 w 257"/>
                  <a:gd name="T7" fmla="*/ 106 h 106"/>
                </a:gdLst>
                <a:ahLst/>
                <a:cxnLst>
                  <a:cxn ang="0">
                    <a:pos x="T0" y="T1"/>
                  </a:cxn>
                  <a:cxn ang="0">
                    <a:pos x="T2" y="T3"/>
                  </a:cxn>
                  <a:cxn ang="0">
                    <a:pos x="T4" y="T5"/>
                  </a:cxn>
                  <a:cxn ang="0">
                    <a:pos x="T6" y="T7"/>
                  </a:cxn>
                </a:cxnLst>
                <a:rect l="0" t="0" r="r" b="b"/>
                <a:pathLst>
                  <a:path w="257" h="106">
                    <a:moveTo>
                      <a:pt x="0" y="106"/>
                    </a:moveTo>
                    <a:lnTo>
                      <a:pt x="153" y="0"/>
                    </a:lnTo>
                    <a:lnTo>
                      <a:pt x="257" y="95"/>
                    </a:lnTo>
                    <a:lnTo>
                      <a:pt x="0" y="106"/>
                    </a:lnTo>
                    <a:close/>
                  </a:path>
                </a:pathLst>
              </a:custGeom>
              <a:solidFill>
                <a:srgbClr val="A7C5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46" name="Freeform 523"/>
              <p:cNvSpPr/>
              <p:nvPr/>
            </p:nvSpPr>
            <p:spPr bwMode="auto">
              <a:xfrm>
                <a:off x="2721" y="4079"/>
                <a:ext cx="140" cy="135"/>
              </a:xfrm>
              <a:custGeom>
                <a:avLst/>
                <a:gdLst>
                  <a:gd name="T0" fmla="*/ 0 w 140"/>
                  <a:gd name="T1" fmla="*/ 0 h 135"/>
                  <a:gd name="T2" fmla="*/ 140 w 140"/>
                  <a:gd name="T3" fmla="*/ 34 h 135"/>
                  <a:gd name="T4" fmla="*/ 4 w 140"/>
                  <a:gd name="T5" fmla="*/ 135 h 135"/>
                  <a:gd name="T6" fmla="*/ 0 w 140"/>
                  <a:gd name="T7" fmla="*/ 0 h 135"/>
                </a:gdLst>
                <a:ahLst/>
                <a:cxnLst>
                  <a:cxn ang="0">
                    <a:pos x="T0" y="T1"/>
                  </a:cxn>
                  <a:cxn ang="0">
                    <a:pos x="T2" y="T3"/>
                  </a:cxn>
                  <a:cxn ang="0">
                    <a:pos x="T4" y="T5"/>
                  </a:cxn>
                  <a:cxn ang="0">
                    <a:pos x="T6" y="T7"/>
                  </a:cxn>
                </a:cxnLst>
                <a:rect l="0" t="0" r="r" b="b"/>
                <a:pathLst>
                  <a:path w="140" h="135">
                    <a:moveTo>
                      <a:pt x="0" y="0"/>
                    </a:moveTo>
                    <a:lnTo>
                      <a:pt x="140" y="34"/>
                    </a:lnTo>
                    <a:lnTo>
                      <a:pt x="4" y="135"/>
                    </a:lnTo>
                    <a:lnTo>
                      <a:pt x="0" y="0"/>
                    </a:lnTo>
                    <a:close/>
                  </a:path>
                </a:pathLst>
              </a:custGeom>
              <a:solidFill>
                <a:srgbClr val="5D908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47" name="Freeform 524"/>
              <p:cNvSpPr/>
              <p:nvPr/>
            </p:nvSpPr>
            <p:spPr bwMode="auto">
              <a:xfrm>
                <a:off x="3066" y="3867"/>
                <a:ext cx="130" cy="304"/>
              </a:xfrm>
              <a:custGeom>
                <a:avLst/>
                <a:gdLst>
                  <a:gd name="T0" fmla="*/ 112 w 130"/>
                  <a:gd name="T1" fmla="*/ 0 h 304"/>
                  <a:gd name="T2" fmla="*/ 0 w 130"/>
                  <a:gd name="T3" fmla="*/ 23 h 304"/>
                  <a:gd name="T4" fmla="*/ 130 w 130"/>
                  <a:gd name="T5" fmla="*/ 304 h 304"/>
                  <a:gd name="T6" fmla="*/ 112 w 130"/>
                  <a:gd name="T7" fmla="*/ 0 h 304"/>
                </a:gdLst>
                <a:ahLst/>
                <a:cxnLst>
                  <a:cxn ang="0">
                    <a:pos x="T0" y="T1"/>
                  </a:cxn>
                  <a:cxn ang="0">
                    <a:pos x="T2" y="T3"/>
                  </a:cxn>
                  <a:cxn ang="0">
                    <a:pos x="T4" y="T5"/>
                  </a:cxn>
                  <a:cxn ang="0">
                    <a:pos x="T6" y="T7"/>
                  </a:cxn>
                </a:cxnLst>
                <a:rect l="0" t="0" r="r" b="b"/>
                <a:pathLst>
                  <a:path w="130" h="304">
                    <a:moveTo>
                      <a:pt x="112" y="0"/>
                    </a:moveTo>
                    <a:lnTo>
                      <a:pt x="0" y="23"/>
                    </a:lnTo>
                    <a:lnTo>
                      <a:pt x="130" y="304"/>
                    </a:lnTo>
                    <a:lnTo>
                      <a:pt x="112" y="0"/>
                    </a:lnTo>
                    <a:close/>
                  </a:path>
                </a:pathLst>
              </a:custGeom>
              <a:solidFill>
                <a:srgbClr val="DE62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48" name="Freeform 525"/>
              <p:cNvSpPr/>
              <p:nvPr/>
            </p:nvSpPr>
            <p:spPr bwMode="auto">
              <a:xfrm>
                <a:off x="2831" y="1661"/>
                <a:ext cx="106" cy="110"/>
              </a:xfrm>
              <a:custGeom>
                <a:avLst/>
                <a:gdLst>
                  <a:gd name="T0" fmla="*/ 0 w 106"/>
                  <a:gd name="T1" fmla="*/ 0 h 110"/>
                  <a:gd name="T2" fmla="*/ 41 w 106"/>
                  <a:gd name="T3" fmla="*/ 110 h 110"/>
                  <a:gd name="T4" fmla="*/ 106 w 106"/>
                  <a:gd name="T5" fmla="*/ 47 h 110"/>
                  <a:gd name="T6" fmla="*/ 0 w 106"/>
                  <a:gd name="T7" fmla="*/ 0 h 110"/>
                </a:gdLst>
                <a:ahLst/>
                <a:cxnLst>
                  <a:cxn ang="0">
                    <a:pos x="T0" y="T1"/>
                  </a:cxn>
                  <a:cxn ang="0">
                    <a:pos x="T2" y="T3"/>
                  </a:cxn>
                  <a:cxn ang="0">
                    <a:pos x="T4" y="T5"/>
                  </a:cxn>
                  <a:cxn ang="0">
                    <a:pos x="T6" y="T7"/>
                  </a:cxn>
                </a:cxnLst>
                <a:rect l="0" t="0" r="r" b="b"/>
                <a:pathLst>
                  <a:path w="106" h="110">
                    <a:moveTo>
                      <a:pt x="0" y="0"/>
                    </a:moveTo>
                    <a:lnTo>
                      <a:pt x="41" y="110"/>
                    </a:lnTo>
                    <a:lnTo>
                      <a:pt x="106" y="47"/>
                    </a:lnTo>
                    <a:lnTo>
                      <a:pt x="0" y="0"/>
                    </a:lnTo>
                    <a:close/>
                  </a:path>
                </a:pathLst>
              </a:custGeom>
              <a:solidFill>
                <a:srgbClr val="8851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49" name="Oval 526"/>
              <p:cNvSpPr>
                <a:spLocks noChangeArrowheads="1"/>
              </p:cNvSpPr>
              <p:nvPr/>
            </p:nvSpPr>
            <p:spPr bwMode="auto">
              <a:xfrm>
                <a:off x="2737" y="974"/>
                <a:ext cx="24" cy="24"/>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50" name="Oval 527"/>
              <p:cNvSpPr>
                <a:spLocks noChangeArrowheads="1"/>
              </p:cNvSpPr>
              <p:nvPr/>
            </p:nvSpPr>
            <p:spPr bwMode="auto">
              <a:xfrm>
                <a:off x="2809" y="980"/>
                <a:ext cx="22" cy="23"/>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51" name="Oval 528"/>
              <p:cNvSpPr>
                <a:spLocks noChangeArrowheads="1"/>
              </p:cNvSpPr>
              <p:nvPr/>
            </p:nvSpPr>
            <p:spPr bwMode="auto">
              <a:xfrm>
                <a:off x="2773" y="1032"/>
                <a:ext cx="24" cy="25"/>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52" name="Oval 529"/>
              <p:cNvSpPr>
                <a:spLocks noChangeArrowheads="1"/>
              </p:cNvSpPr>
              <p:nvPr/>
            </p:nvSpPr>
            <p:spPr bwMode="auto">
              <a:xfrm>
                <a:off x="2831" y="1061"/>
                <a:ext cx="25" cy="25"/>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53" name="Oval 530"/>
              <p:cNvSpPr>
                <a:spLocks noChangeArrowheads="1"/>
              </p:cNvSpPr>
              <p:nvPr/>
            </p:nvSpPr>
            <p:spPr bwMode="auto">
              <a:xfrm>
                <a:off x="2750" y="1097"/>
                <a:ext cx="23" cy="23"/>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54" name="Freeform 531"/>
              <p:cNvSpPr/>
              <p:nvPr/>
            </p:nvSpPr>
            <p:spPr bwMode="auto">
              <a:xfrm>
                <a:off x="2673" y="1602"/>
                <a:ext cx="34" cy="176"/>
              </a:xfrm>
              <a:custGeom>
                <a:avLst/>
                <a:gdLst>
                  <a:gd name="T0" fmla="*/ 0 w 34"/>
                  <a:gd name="T1" fmla="*/ 111 h 176"/>
                  <a:gd name="T2" fmla="*/ 30 w 34"/>
                  <a:gd name="T3" fmla="*/ 0 h 176"/>
                  <a:gd name="T4" fmla="*/ 34 w 34"/>
                  <a:gd name="T5" fmla="*/ 176 h 176"/>
                  <a:gd name="T6" fmla="*/ 5 w 34"/>
                  <a:gd name="T7" fmla="*/ 129 h 176"/>
                  <a:gd name="T8" fmla="*/ 0 w 34"/>
                  <a:gd name="T9" fmla="*/ 111 h 176"/>
                </a:gdLst>
                <a:ahLst/>
                <a:cxnLst>
                  <a:cxn ang="0">
                    <a:pos x="T0" y="T1"/>
                  </a:cxn>
                  <a:cxn ang="0">
                    <a:pos x="T2" y="T3"/>
                  </a:cxn>
                  <a:cxn ang="0">
                    <a:pos x="T4" y="T5"/>
                  </a:cxn>
                  <a:cxn ang="0">
                    <a:pos x="T6" y="T7"/>
                  </a:cxn>
                  <a:cxn ang="0">
                    <a:pos x="T8" y="T9"/>
                  </a:cxn>
                </a:cxnLst>
                <a:rect l="0" t="0" r="r" b="b"/>
                <a:pathLst>
                  <a:path w="34" h="176">
                    <a:moveTo>
                      <a:pt x="0" y="111"/>
                    </a:moveTo>
                    <a:lnTo>
                      <a:pt x="30" y="0"/>
                    </a:lnTo>
                    <a:lnTo>
                      <a:pt x="34" y="176"/>
                    </a:lnTo>
                    <a:lnTo>
                      <a:pt x="5" y="129"/>
                    </a:lnTo>
                    <a:lnTo>
                      <a:pt x="0" y="111"/>
                    </a:lnTo>
                    <a:close/>
                  </a:path>
                </a:pathLst>
              </a:custGeom>
              <a:solidFill>
                <a:srgbClr val="9062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55" name="Freeform 532"/>
              <p:cNvSpPr/>
              <p:nvPr/>
            </p:nvSpPr>
            <p:spPr bwMode="auto">
              <a:xfrm>
                <a:off x="2673" y="1602"/>
                <a:ext cx="34" cy="176"/>
              </a:xfrm>
              <a:custGeom>
                <a:avLst/>
                <a:gdLst>
                  <a:gd name="T0" fmla="*/ 0 w 34"/>
                  <a:gd name="T1" fmla="*/ 111 h 176"/>
                  <a:gd name="T2" fmla="*/ 30 w 34"/>
                  <a:gd name="T3" fmla="*/ 0 h 176"/>
                  <a:gd name="T4" fmla="*/ 34 w 34"/>
                  <a:gd name="T5" fmla="*/ 176 h 176"/>
                  <a:gd name="T6" fmla="*/ 5 w 34"/>
                  <a:gd name="T7" fmla="*/ 129 h 176"/>
                </a:gdLst>
                <a:ahLst/>
                <a:cxnLst>
                  <a:cxn ang="0">
                    <a:pos x="T0" y="T1"/>
                  </a:cxn>
                  <a:cxn ang="0">
                    <a:pos x="T2" y="T3"/>
                  </a:cxn>
                  <a:cxn ang="0">
                    <a:pos x="T4" y="T5"/>
                  </a:cxn>
                  <a:cxn ang="0">
                    <a:pos x="T6" y="T7"/>
                  </a:cxn>
                </a:cxnLst>
                <a:rect l="0" t="0" r="r" b="b"/>
                <a:pathLst>
                  <a:path w="34" h="176">
                    <a:moveTo>
                      <a:pt x="0" y="111"/>
                    </a:moveTo>
                    <a:lnTo>
                      <a:pt x="30" y="0"/>
                    </a:lnTo>
                    <a:lnTo>
                      <a:pt x="34" y="176"/>
                    </a:lnTo>
                    <a:lnTo>
                      <a:pt x="5" y="1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56" name="Freeform 533"/>
              <p:cNvSpPr/>
              <p:nvPr/>
            </p:nvSpPr>
            <p:spPr bwMode="auto">
              <a:xfrm>
                <a:off x="3471" y="3401"/>
                <a:ext cx="334" cy="279"/>
              </a:xfrm>
              <a:custGeom>
                <a:avLst/>
                <a:gdLst>
                  <a:gd name="T0" fmla="*/ 3 w 148"/>
                  <a:gd name="T1" fmla="*/ 17 h 124"/>
                  <a:gd name="T2" fmla="*/ 35 w 148"/>
                  <a:gd name="T3" fmla="*/ 20 h 124"/>
                  <a:gd name="T4" fmla="*/ 25 w 148"/>
                  <a:gd name="T5" fmla="*/ 51 h 124"/>
                  <a:gd name="T6" fmla="*/ 74 w 148"/>
                  <a:gd name="T7" fmla="*/ 50 h 124"/>
                  <a:gd name="T8" fmla="*/ 67 w 148"/>
                  <a:gd name="T9" fmla="*/ 88 h 124"/>
                  <a:gd name="T10" fmla="*/ 124 w 148"/>
                  <a:gd name="T11" fmla="*/ 84 h 124"/>
                  <a:gd name="T12" fmla="*/ 114 w 148"/>
                  <a:gd name="T13" fmla="*/ 124 h 124"/>
                  <a:gd name="T14" fmla="*/ 148 w 148"/>
                  <a:gd name="T15" fmla="*/ 117 h 124"/>
                  <a:gd name="T16" fmla="*/ 64 w 148"/>
                  <a:gd name="T17" fmla="*/ 0 h 124"/>
                  <a:gd name="T18" fmla="*/ 3 w 148"/>
                  <a:gd name="T19" fmla="*/ 14 h 124"/>
                  <a:gd name="T20" fmla="*/ 3 w 148"/>
                  <a:gd name="T21" fmla="*/ 1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124">
                    <a:moveTo>
                      <a:pt x="3" y="17"/>
                    </a:moveTo>
                    <a:cubicBezTo>
                      <a:pt x="35" y="20"/>
                      <a:pt x="35" y="20"/>
                      <a:pt x="35" y="20"/>
                    </a:cubicBezTo>
                    <a:cubicBezTo>
                      <a:pt x="25" y="51"/>
                      <a:pt x="25" y="51"/>
                      <a:pt x="25" y="51"/>
                    </a:cubicBezTo>
                    <a:cubicBezTo>
                      <a:pt x="74" y="50"/>
                      <a:pt x="74" y="50"/>
                      <a:pt x="74" y="50"/>
                    </a:cubicBezTo>
                    <a:cubicBezTo>
                      <a:pt x="67" y="88"/>
                      <a:pt x="67" y="88"/>
                      <a:pt x="67" y="88"/>
                    </a:cubicBezTo>
                    <a:cubicBezTo>
                      <a:pt x="124" y="84"/>
                      <a:pt x="124" y="84"/>
                      <a:pt x="124" y="84"/>
                    </a:cubicBezTo>
                    <a:cubicBezTo>
                      <a:pt x="114" y="124"/>
                      <a:pt x="114" y="124"/>
                      <a:pt x="114" y="124"/>
                    </a:cubicBezTo>
                    <a:cubicBezTo>
                      <a:pt x="148" y="117"/>
                      <a:pt x="148" y="117"/>
                      <a:pt x="148" y="117"/>
                    </a:cubicBezTo>
                    <a:cubicBezTo>
                      <a:pt x="64" y="0"/>
                      <a:pt x="64" y="0"/>
                      <a:pt x="64" y="0"/>
                    </a:cubicBezTo>
                    <a:cubicBezTo>
                      <a:pt x="64" y="0"/>
                      <a:pt x="5" y="13"/>
                      <a:pt x="3" y="14"/>
                    </a:cubicBezTo>
                    <a:cubicBezTo>
                      <a:pt x="0" y="15"/>
                      <a:pt x="3" y="17"/>
                      <a:pt x="3" y="17"/>
                    </a:cubicBezTo>
                    <a:close/>
                  </a:path>
                </a:pathLst>
              </a:custGeom>
              <a:solidFill>
                <a:srgbClr val="9DBB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57" name="Freeform 534"/>
              <p:cNvSpPr/>
              <p:nvPr/>
            </p:nvSpPr>
            <p:spPr bwMode="auto">
              <a:xfrm>
                <a:off x="2987" y="1494"/>
                <a:ext cx="137" cy="259"/>
              </a:xfrm>
              <a:custGeom>
                <a:avLst/>
                <a:gdLst>
                  <a:gd name="T0" fmla="*/ 0 w 61"/>
                  <a:gd name="T1" fmla="*/ 0 h 115"/>
                  <a:gd name="T2" fmla="*/ 0 w 61"/>
                  <a:gd name="T3" fmla="*/ 92 h 115"/>
                  <a:gd name="T4" fmla="*/ 61 w 61"/>
                  <a:gd name="T5" fmla="*/ 115 h 115"/>
                  <a:gd name="T6" fmla="*/ 0 w 61"/>
                  <a:gd name="T7" fmla="*/ 0 h 115"/>
                </a:gdLst>
                <a:ahLst/>
                <a:cxnLst>
                  <a:cxn ang="0">
                    <a:pos x="T0" y="T1"/>
                  </a:cxn>
                  <a:cxn ang="0">
                    <a:pos x="T2" y="T3"/>
                  </a:cxn>
                  <a:cxn ang="0">
                    <a:pos x="T4" y="T5"/>
                  </a:cxn>
                  <a:cxn ang="0">
                    <a:pos x="T6" y="T7"/>
                  </a:cxn>
                </a:cxnLst>
                <a:rect l="0" t="0" r="r" b="b"/>
                <a:pathLst>
                  <a:path w="61" h="115">
                    <a:moveTo>
                      <a:pt x="0" y="0"/>
                    </a:moveTo>
                    <a:cubicBezTo>
                      <a:pt x="0" y="92"/>
                      <a:pt x="0" y="92"/>
                      <a:pt x="0" y="92"/>
                    </a:cubicBezTo>
                    <a:cubicBezTo>
                      <a:pt x="61" y="115"/>
                      <a:pt x="61" y="115"/>
                      <a:pt x="61" y="115"/>
                    </a:cubicBezTo>
                    <a:cubicBezTo>
                      <a:pt x="61" y="115"/>
                      <a:pt x="26" y="72"/>
                      <a:pt x="0" y="0"/>
                    </a:cubicBezTo>
                    <a:close/>
                  </a:path>
                </a:pathLst>
              </a:custGeom>
              <a:solidFill>
                <a:srgbClr val="FFC2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58" name="Freeform 535"/>
              <p:cNvSpPr/>
              <p:nvPr/>
            </p:nvSpPr>
            <p:spPr bwMode="auto">
              <a:xfrm>
                <a:off x="3007" y="1593"/>
                <a:ext cx="65" cy="115"/>
              </a:xfrm>
              <a:custGeom>
                <a:avLst/>
                <a:gdLst>
                  <a:gd name="T0" fmla="*/ 2 w 29"/>
                  <a:gd name="T1" fmla="*/ 0 h 51"/>
                  <a:gd name="T2" fmla="*/ 0 w 29"/>
                  <a:gd name="T3" fmla="*/ 35 h 51"/>
                  <a:gd name="T4" fmla="*/ 29 w 29"/>
                  <a:gd name="T5" fmla="*/ 51 h 51"/>
                  <a:gd name="T6" fmla="*/ 2 w 29"/>
                  <a:gd name="T7" fmla="*/ 0 h 51"/>
                </a:gdLst>
                <a:ahLst/>
                <a:cxnLst>
                  <a:cxn ang="0">
                    <a:pos x="T0" y="T1"/>
                  </a:cxn>
                  <a:cxn ang="0">
                    <a:pos x="T2" y="T3"/>
                  </a:cxn>
                  <a:cxn ang="0">
                    <a:pos x="T4" y="T5"/>
                  </a:cxn>
                  <a:cxn ang="0">
                    <a:pos x="T6" y="T7"/>
                  </a:cxn>
                </a:cxnLst>
                <a:rect l="0" t="0" r="r" b="b"/>
                <a:pathLst>
                  <a:path w="29" h="51">
                    <a:moveTo>
                      <a:pt x="2" y="0"/>
                    </a:moveTo>
                    <a:cubicBezTo>
                      <a:pt x="0" y="35"/>
                      <a:pt x="0" y="35"/>
                      <a:pt x="0" y="35"/>
                    </a:cubicBezTo>
                    <a:cubicBezTo>
                      <a:pt x="29" y="51"/>
                      <a:pt x="29" y="51"/>
                      <a:pt x="29" y="51"/>
                    </a:cubicBezTo>
                    <a:cubicBezTo>
                      <a:pt x="29" y="51"/>
                      <a:pt x="3" y="12"/>
                      <a:pt x="2" y="0"/>
                    </a:cubicBezTo>
                    <a:close/>
                  </a:path>
                </a:pathLst>
              </a:custGeom>
              <a:solidFill>
                <a:srgbClr val="8181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59" name="Freeform 536"/>
              <p:cNvSpPr/>
              <p:nvPr/>
            </p:nvSpPr>
            <p:spPr bwMode="auto">
              <a:xfrm>
                <a:off x="4283" y="1411"/>
                <a:ext cx="122" cy="1990"/>
              </a:xfrm>
              <a:custGeom>
                <a:avLst/>
                <a:gdLst>
                  <a:gd name="T0" fmla="*/ 36 w 54"/>
                  <a:gd name="T1" fmla="*/ 471 h 883"/>
                  <a:gd name="T2" fmla="*/ 44 w 54"/>
                  <a:gd name="T3" fmla="*/ 293 h 883"/>
                  <a:gd name="T4" fmla="*/ 49 w 54"/>
                  <a:gd name="T5" fmla="*/ 131 h 883"/>
                  <a:gd name="T6" fmla="*/ 33 w 54"/>
                  <a:gd name="T7" fmla="*/ 33 h 883"/>
                  <a:gd name="T8" fmla="*/ 19 w 54"/>
                  <a:gd name="T9" fmla="*/ 5 h 883"/>
                  <a:gd name="T10" fmla="*/ 0 w 54"/>
                  <a:gd name="T11" fmla="*/ 13 h 883"/>
                  <a:gd name="T12" fmla="*/ 39 w 54"/>
                  <a:gd name="T13" fmla="*/ 168 h 883"/>
                  <a:gd name="T14" fmla="*/ 32 w 54"/>
                  <a:gd name="T15" fmla="*/ 298 h 883"/>
                  <a:gd name="T16" fmla="*/ 28 w 54"/>
                  <a:gd name="T17" fmla="*/ 367 h 883"/>
                  <a:gd name="T18" fmla="*/ 23 w 54"/>
                  <a:gd name="T19" fmla="*/ 786 h 883"/>
                  <a:gd name="T20" fmla="*/ 22 w 54"/>
                  <a:gd name="T21" fmla="*/ 878 h 883"/>
                  <a:gd name="T22" fmla="*/ 31 w 54"/>
                  <a:gd name="T23" fmla="*/ 883 h 883"/>
                  <a:gd name="T24" fmla="*/ 36 w 54"/>
                  <a:gd name="T25" fmla="*/ 471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883">
                    <a:moveTo>
                      <a:pt x="36" y="471"/>
                    </a:moveTo>
                    <a:cubicBezTo>
                      <a:pt x="38" y="411"/>
                      <a:pt x="42" y="352"/>
                      <a:pt x="44" y="293"/>
                    </a:cubicBezTo>
                    <a:cubicBezTo>
                      <a:pt x="47" y="239"/>
                      <a:pt x="54" y="186"/>
                      <a:pt x="49" y="131"/>
                    </a:cubicBezTo>
                    <a:cubicBezTo>
                      <a:pt x="45" y="98"/>
                      <a:pt x="44" y="65"/>
                      <a:pt x="33" y="33"/>
                    </a:cubicBezTo>
                    <a:cubicBezTo>
                      <a:pt x="30" y="23"/>
                      <a:pt x="27" y="11"/>
                      <a:pt x="19" y="5"/>
                    </a:cubicBezTo>
                    <a:cubicBezTo>
                      <a:pt x="12" y="0"/>
                      <a:pt x="0" y="3"/>
                      <a:pt x="0" y="13"/>
                    </a:cubicBezTo>
                    <a:cubicBezTo>
                      <a:pt x="37" y="0"/>
                      <a:pt x="37" y="138"/>
                      <a:pt x="39" y="168"/>
                    </a:cubicBezTo>
                    <a:cubicBezTo>
                      <a:pt x="42" y="210"/>
                      <a:pt x="36" y="256"/>
                      <a:pt x="32" y="298"/>
                    </a:cubicBezTo>
                    <a:cubicBezTo>
                      <a:pt x="30" y="321"/>
                      <a:pt x="29" y="344"/>
                      <a:pt x="28" y="367"/>
                    </a:cubicBezTo>
                    <a:cubicBezTo>
                      <a:pt x="22" y="505"/>
                      <a:pt x="24" y="647"/>
                      <a:pt x="23" y="786"/>
                    </a:cubicBezTo>
                    <a:cubicBezTo>
                      <a:pt x="22" y="817"/>
                      <a:pt x="23" y="847"/>
                      <a:pt x="22" y="878"/>
                    </a:cubicBezTo>
                    <a:cubicBezTo>
                      <a:pt x="31" y="883"/>
                      <a:pt x="31" y="883"/>
                      <a:pt x="31" y="883"/>
                    </a:cubicBezTo>
                    <a:cubicBezTo>
                      <a:pt x="37" y="745"/>
                      <a:pt x="29" y="608"/>
                      <a:pt x="36" y="471"/>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60" name="Freeform 537"/>
              <p:cNvSpPr/>
              <p:nvPr/>
            </p:nvSpPr>
            <p:spPr bwMode="auto">
              <a:xfrm>
                <a:off x="3368" y="3466"/>
                <a:ext cx="329" cy="228"/>
              </a:xfrm>
              <a:custGeom>
                <a:avLst/>
                <a:gdLst>
                  <a:gd name="T0" fmla="*/ 0 w 146"/>
                  <a:gd name="T1" fmla="*/ 0 h 101"/>
                  <a:gd name="T2" fmla="*/ 52 w 146"/>
                  <a:gd name="T3" fmla="*/ 5 h 101"/>
                  <a:gd name="T4" fmla="*/ 42 w 146"/>
                  <a:gd name="T5" fmla="*/ 41 h 101"/>
                  <a:gd name="T6" fmla="*/ 100 w 146"/>
                  <a:gd name="T7" fmla="*/ 37 h 101"/>
                  <a:gd name="T8" fmla="*/ 94 w 146"/>
                  <a:gd name="T9" fmla="*/ 77 h 101"/>
                  <a:gd name="T10" fmla="*/ 146 w 146"/>
                  <a:gd name="T11" fmla="*/ 72 h 101"/>
                  <a:gd name="T12" fmla="*/ 141 w 146"/>
                  <a:gd name="T13" fmla="*/ 101 h 101"/>
                  <a:gd name="T14" fmla="*/ 0 w 146"/>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101">
                    <a:moveTo>
                      <a:pt x="0" y="0"/>
                    </a:moveTo>
                    <a:cubicBezTo>
                      <a:pt x="52" y="5"/>
                      <a:pt x="52" y="5"/>
                      <a:pt x="52" y="5"/>
                    </a:cubicBezTo>
                    <a:cubicBezTo>
                      <a:pt x="42" y="41"/>
                      <a:pt x="42" y="41"/>
                      <a:pt x="42" y="41"/>
                    </a:cubicBezTo>
                    <a:cubicBezTo>
                      <a:pt x="100" y="37"/>
                      <a:pt x="100" y="37"/>
                      <a:pt x="100" y="37"/>
                    </a:cubicBezTo>
                    <a:cubicBezTo>
                      <a:pt x="94" y="77"/>
                      <a:pt x="94" y="77"/>
                      <a:pt x="94" y="77"/>
                    </a:cubicBezTo>
                    <a:cubicBezTo>
                      <a:pt x="146" y="72"/>
                      <a:pt x="146" y="72"/>
                      <a:pt x="146" y="72"/>
                    </a:cubicBezTo>
                    <a:cubicBezTo>
                      <a:pt x="141" y="101"/>
                      <a:pt x="141" y="101"/>
                      <a:pt x="141" y="101"/>
                    </a:cubicBezTo>
                    <a:cubicBezTo>
                      <a:pt x="141" y="101"/>
                      <a:pt x="81" y="87"/>
                      <a:pt x="0" y="0"/>
                    </a:cubicBezTo>
                    <a:close/>
                  </a:path>
                </a:pathLst>
              </a:custGeom>
              <a:solidFill>
                <a:srgbClr val="FFBB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61" name="Freeform 538"/>
              <p:cNvSpPr/>
              <p:nvPr/>
            </p:nvSpPr>
            <p:spPr bwMode="auto">
              <a:xfrm>
                <a:off x="3634" y="3405"/>
                <a:ext cx="61" cy="61"/>
              </a:xfrm>
              <a:custGeom>
                <a:avLst/>
                <a:gdLst>
                  <a:gd name="T0" fmla="*/ 26 w 27"/>
                  <a:gd name="T1" fmla="*/ 13 h 27"/>
                  <a:gd name="T2" fmla="*/ 8 w 27"/>
                  <a:gd name="T3" fmla="*/ 1 h 27"/>
                  <a:gd name="T4" fmla="*/ 0 w 27"/>
                  <a:gd name="T5" fmla="*/ 4 h 27"/>
                  <a:gd name="T6" fmla="*/ 16 w 27"/>
                  <a:gd name="T7" fmla="*/ 27 h 27"/>
                  <a:gd name="T8" fmla="*/ 26 w 27"/>
                  <a:gd name="T9" fmla="*/ 13 h 27"/>
                </a:gdLst>
                <a:ahLst/>
                <a:cxnLst>
                  <a:cxn ang="0">
                    <a:pos x="T0" y="T1"/>
                  </a:cxn>
                  <a:cxn ang="0">
                    <a:pos x="T2" y="T3"/>
                  </a:cxn>
                  <a:cxn ang="0">
                    <a:pos x="T4" y="T5"/>
                  </a:cxn>
                  <a:cxn ang="0">
                    <a:pos x="T6" y="T7"/>
                  </a:cxn>
                  <a:cxn ang="0">
                    <a:pos x="T8" y="T9"/>
                  </a:cxn>
                </a:cxnLst>
                <a:rect l="0" t="0" r="r" b="b"/>
                <a:pathLst>
                  <a:path w="27" h="27">
                    <a:moveTo>
                      <a:pt x="26" y="13"/>
                    </a:moveTo>
                    <a:cubicBezTo>
                      <a:pt x="25" y="5"/>
                      <a:pt x="17" y="0"/>
                      <a:pt x="8" y="1"/>
                    </a:cubicBezTo>
                    <a:cubicBezTo>
                      <a:pt x="5" y="2"/>
                      <a:pt x="2" y="2"/>
                      <a:pt x="0" y="4"/>
                    </a:cubicBezTo>
                    <a:cubicBezTo>
                      <a:pt x="16" y="27"/>
                      <a:pt x="16" y="27"/>
                      <a:pt x="16" y="27"/>
                    </a:cubicBezTo>
                    <a:cubicBezTo>
                      <a:pt x="22" y="25"/>
                      <a:pt x="27" y="19"/>
                      <a:pt x="26"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62" name="Freeform 539"/>
              <p:cNvSpPr/>
              <p:nvPr/>
            </p:nvSpPr>
            <p:spPr bwMode="auto">
              <a:xfrm>
                <a:off x="3875" y="3491"/>
                <a:ext cx="81" cy="65"/>
              </a:xfrm>
              <a:custGeom>
                <a:avLst/>
                <a:gdLst>
                  <a:gd name="T0" fmla="*/ 35 w 36"/>
                  <a:gd name="T1" fmla="*/ 13 h 29"/>
                  <a:gd name="T2" fmla="*/ 20 w 36"/>
                  <a:gd name="T3" fmla="*/ 28 h 29"/>
                  <a:gd name="T4" fmla="*/ 1 w 36"/>
                  <a:gd name="T5" fmla="*/ 17 h 29"/>
                  <a:gd name="T6" fmla="*/ 16 w 36"/>
                  <a:gd name="T7" fmla="*/ 1 h 29"/>
                  <a:gd name="T8" fmla="*/ 35 w 36"/>
                  <a:gd name="T9" fmla="*/ 13 h 29"/>
                </a:gdLst>
                <a:ahLst/>
                <a:cxnLst>
                  <a:cxn ang="0">
                    <a:pos x="T0" y="T1"/>
                  </a:cxn>
                  <a:cxn ang="0">
                    <a:pos x="T2" y="T3"/>
                  </a:cxn>
                  <a:cxn ang="0">
                    <a:pos x="T4" y="T5"/>
                  </a:cxn>
                  <a:cxn ang="0">
                    <a:pos x="T6" y="T7"/>
                  </a:cxn>
                  <a:cxn ang="0">
                    <a:pos x="T8" y="T9"/>
                  </a:cxn>
                </a:cxnLst>
                <a:rect l="0" t="0" r="r" b="b"/>
                <a:pathLst>
                  <a:path w="36" h="29">
                    <a:moveTo>
                      <a:pt x="35" y="13"/>
                    </a:moveTo>
                    <a:cubicBezTo>
                      <a:pt x="36" y="20"/>
                      <a:pt x="29" y="27"/>
                      <a:pt x="20" y="28"/>
                    </a:cubicBezTo>
                    <a:cubicBezTo>
                      <a:pt x="10" y="29"/>
                      <a:pt x="2" y="24"/>
                      <a:pt x="1" y="17"/>
                    </a:cubicBezTo>
                    <a:cubicBezTo>
                      <a:pt x="0" y="9"/>
                      <a:pt x="7" y="2"/>
                      <a:pt x="16" y="1"/>
                    </a:cubicBezTo>
                    <a:cubicBezTo>
                      <a:pt x="26" y="0"/>
                      <a:pt x="34" y="6"/>
                      <a:pt x="35"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63" name="Freeform 540"/>
              <p:cNvSpPr/>
              <p:nvPr/>
            </p:nvSpPr>
            <p:spPr bwMode="auto">
              <a:xfrm>
                <a:off x="3737" y="3556"/>
                <a:ext cx="68" cy="63"/>
              </a:xfrm>
              <a:custGeom>
                <a:avLst/>
                <a:gdLst>
                  <a:gd name="T0" fmla="*/ 29 w 30"/>
                  <a:gd name="T1" fmla="*/ 13 h 28"/>
                  <a:gd name="T2" fmla="*/ 10 w 30"/>
                  <a:gd name="T3" fmla="*/ 1 h 28"/>
                  <a:gd name="T4" fmla="*/ 0 w 30"/>
                  <a:gd name="T5" fmla="*/ 6 h 28"/>
                  <a:gd name="T6" fmla="*/ 14 w 30"/>
                  <a:gd name="T7" fmla="*/ 28 h 28"/>
                  <a:gd name="T8" fmla="*/ 29 w 30"/>
                  <a:gd name="T9" fmla="*/ 13 h 28"/>
                </a:gdLst>
                <a:ahLst/>
                <a:cxnLst>
                  <a:cxn ang="0">
                    <a:pos x="T0" y="T1"/>
                  </a:cxn>
                  <a:cxn ang="0">
                    <a:pos x="T2" y="T3"/>
                  </a:cxn>
                  <a:cxn ang="0">
                    <a:pos x="T4" y="T5"/>
                  </a:cxn>
                  <a:cxn ang="0">
                    <a:pos x="T6" y="T7"/>
                  </a:cxn>
                  <a:cxn ang="0">
                    <a:pos x="T8" y="T9"/>
                  </a:cxn>
                </a:cxnLst>
                <a:rect l="0" t="0" r="r" b="b"/>
                <a:pathLst>
                  <a:path w="30" h="28">
                    <a:moveTo>
                      <a:pt x="29" y="13"/>
                    </a:moveTo>
                    <a:cubicBezTo>
                      <a:pt x="28" y="6"/>
                      <a:pt x="20" y="0"/>
                      <a:pt x="10" y="1"/>
                    </a:cubicBezTo>
                    <a:cubicBezTo>
                      <a:pt x="6" y="2"/>
                      <a:pt x="2" y="3"/>
                      <a:pt x="0" y="6"/>
                    </a:cubicBezTo>
                    <a:cubicBezTo>
                      <a:pt x="14" y="28"/>
                      <a:pt x="14" y="28"/>
                      <a:pt x="14" y="28"/>
                    </a:cubicBezTo>
                    <a:cubicBezTo>
                      <a:pt x="23" y="27"/>
                      <a:pt x="30" y="20"/>
                      <a:pt x="29"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64" name="Freeform 541"/>
              <p:cNvSpPr/>
              <p:nvPr/>
            </p:nvSpPr>
            <p:spPr bwMode="auto">
              <a:xfrm>
                <a:off x="3762" y="3441"/>
                <a:ext cx="57" cy="47"/>
              </a:xfrm>
              <a:custGeom>
                <a:avLst/>
                <a:gdLst>
                  <a:gd name="T0" fmla="*/ 25 w 25"/>
                  <a:gd name="T1" fmla="*/ 9 h 21"/>
                  <a:gd name="T2" fmla="*/ 14 w 25"/>
                  <a:gd name="T3" fmla="*/ 20 h 21"/>
                  <a:gd name="T4" fmla="*/ 0 w 25"/>
                  <a:gd name="T5" fmla="*/ 11 h 21"/>
                  <a:gd name="T6" fmla="*/ 11 w 25"/>
                  <a:gd name="T7" fmla="*/ 1 h 21"/>
                  <a:gd name="T8" fmla="*/ 25 w 25"/>
                  <a:gd name="T9" fmla="*/ 9 h 21"/>
                </a:gdLst>
                <a:ahLst/>
                <a:cxnLst>
                  <a:cxn ang="0">
                    <a:pos x="T0" y="T1"/>
                  </a:cxn>
                  <a:cxn ang="0">
                    <a:pos x="T2" y="T3"/>
                  </a:cxn>
                  <a:cxn ang="0">
                    <a:pos x="T4" y="T5"/>
                  </a:cxn>
                  <a:cxn ang="0">
                    <a:pos x="T6" y="T7"/>
                  </a:cxn>
                  <a:cxn ang="0">
                    <a:pos x="T8" y="T9"/>
                  </a:cxn>
                </a:cxnLst>
                <a:rect l="0" t="0" r="r" b="b"/>
                <a:pathLst>
                  <a:path w="25" h="21">
                    <a:moveTo>
                      <a:pt x="25" y="9"/>
                    </a:moveTo>
                    <a:cubicBezTo>
                      <a:pt x="25" y="14"/>
                      <a:pt x="20" y="19"/>
                      <a:pt x="14" y="20"/>
                    </a:cubicBezTo>
                    <a:cubicBezTo>
                      <a:pt x="7" y="21"/>
                      <a:pt x="1" y="17"/>
                      <a:pt x="0" y="11"/>
                    </a:cubicBezTo>
                    <a:cubicBezTo>
                      <a:pt x="0" y="6"/>
                      <a:pt x="5" y="1"/>
                      <a:pt x="11" y="1"/>
                    </a:cubicBezTo>
                    <a:cubicBezTo>
                      <a:pt x="18" y="0"/>
                      <a:pt x="24" y="4"/>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65" name="Freeform 542"/>
              <p:cNvSpPr/>
              <p:nvPr/>
            </p:nvSpPr>
            <p:spPr bwMode="auto">
              <a:xfrm>
                <a:off x="3864" y="3590"/>
                <a:ext cx="56" cy="47"/>
              </a:xfrm>
              <a:custGeom>
                <a:avLst/>
                <a:gdLst>
                  <a:gd name="T0" fmla="*/ 25 w 25"/>
                  <a:gd name="T1" fmla="*/ 9 h 21"/>
                  <a:gd name="T2" fmla="*/ 14 w 25"/>
                  <a:gd name="T3" fmla="*/ 20 h 21"/>
                  <a:gd name="T4" fmla="*/ 1 w 25"/>
                  <a:gd name="T5" fmla="*/ 11 h 21"/>
                  <a:gd name="T6" fmla="*/ 11 w 25"/>
                  <a:gd name="T7" fmla="*/ 0 h 21"/>
                  <a:gd name="T8" fmla="*/ 25 w 25"/>
                  <a:gd name="T9" fmla="*/ 9 h 21"/>
                </a:gdLst>
                <a:ahLst/>
                <a:cxnLst>
                  <a:cxn ang="0">
                    <a:pos x="T0" y="T1"/>
                  </a:cxn>
                  <a:cxn ang="0">
                    <a:pos x="T2" y="T3"/>
                  </a:cxn>
                  <a:cxn ang="0">
                    <a:pos x="T4" y="T5"/>
                  </a:cxn>
                  <a:cxn ang="0">
                    <a:pos x="T6" y="T7"/>
                  </a:cxn>
                  <a:cxn ang="0">
                    <a:pos x="T8" y="T9"/>
                  </a:cxn>
                </a:cxnLst>
                <a:rect l="0" t="0" r="r" b="b"/>
                <a:pathLst>
                  <a:path w="25" h="21">
                    <a:moveTo>
                      <a:pt x="25" y="9"/>
                    </a:moveTo>
                    <a:cubicBezTo>
                      <a:pt x="25" y="14"/>
                      <a:pt x="21" y="19"/>
                      <a:pt x="14" y="20"/>
                    </a:cubicBezTo>
                    <a:cubicBezTo>
                      <a:pt x="7" y="21"/>
                      <a:pt x="1" y="17"/>
                      <a:pt x="1" y="11"/>
                    </a:cubicBezTo>
                    <a:cubicBezTo>
                      <a:pt x="0" y="6"/>
                      <a:pt x="5" y="1"/>
                      <a:pt x="11" y="0"/>
                    </a:cubicBezTo>
                    <a:cubicBezTo>
                      <a:pt x="18" y="0"/>
                      <a:pt x="24" y="4"/>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66" name="Freeform 543"/>
              <p:cNvSpPr/>
              <p:nvPr/>
            </p:nvSpPr>
            <p:spPr bwMode="auto">
              <a:xfrm>
                <a:off x="3756" y="3355"/>
                <a:ext cx="58" cy="46"/>
              </a:xfrm>
              <a:custGeom>
                <a:avLst/>
                <a:gdLst>
                  <a:gd name="T0" fmla="*/ 25 w 26"/>
                  <a:gd name="T1" fmla="*/ 9 h 20"/>
                  <a:gd name="T2" fmla="*/ 14 w 26"/>
                  <a:gd name="T3" fmla="*/ 20 h 20"/>
                  <a:gd name="T4" fmla="*/ 1 w 26"/>
                  <a:gd name="T5" fmla="*/ 11 h 20"/>
                  <a:gd name="T6" fmla="*/ 12 w 26"/>
                  <a:gd name="T7" fmla="*/ 0 h 20"/>
                  <a:gd name="T8" fmla="*/ 25 w 26"/>
                  <a:gd name="T9" fmla="*/ 9 h 20"/>
                </a:gdLst>
                <a:ahLst/>
                <a:cxnLst>
                  <a:cxn ang="0">
                    <a:pos x="T0" y="T1"/>
                  </a:cxn>
                  <a:cxn ang="0">
                    <a:pos x="T2" y="T3"/>
                  </a:cxn>
                  <a:cxn ang="0">
                    <a:pos x="T4" y="T5"/>
                  </a:cxn>
                  <a:cxn ang="0">
                    <a:pos x="T6" y="T7"/>
                  </a:cxn>
                  <a:cxn ang="0">
                    <a:pos x="T8" y="T9"/>
                  </a:cxn>
                </a:cxnLst>
                <a:rect l="0" t="0" r="r" b="b"/>
                <a:pathLst>
                  <a:path w="26" h="20">
                    <a:moveTo>
                      <a:pt x="25" y="9"/>
                    </a:moveTo>
                    <a:cubicBezTo>
                      <a:pt x="26" y="14"/>
                      <a:pt x="21" y="19"/>
                      <a:pt x="14" y="20"/>
                    </a:cubicBezTo>
                    <a:cubicBezTo>
                      <a:pt x="8" y="20"/>
                      <a:pt x="2" y="17"/>
                      <a:pt x="1" y="11"/>
                    </a:cubicBezTo>
                    <a:cubicBezTo>
                      <a:pt x="0" y="6"/>
                      <a:pt x="5" y="1"/>
                      <a:pt x="12" y="0"/>
                    </a:cubicBezTo>
                    <a:cubicBezTo>
                      <a:pt x="19" y="0"/>
                      <a:pt x="25" y="3"/>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sp>
          <p:nvSpPr>
            <p:cNvPr id="345" name="Freeform 545"/>
            <p:cNvSpPr/>
            <p:nvPr/>
          </p:nvSpPr>
          <p:spPr bwMode="auto">
            <a:xfrm>
              <a:off x="6870700" y="5394325"/>
              <a:ext cx="39688" cy="33338"/>
            </a:xfrm>
            <a:custGeom>
              <a:avLst/>
              <a:gdLst>
                <a:gd name="T0" fmla="*/ 11 w 11"/>
                <a:gd name="T1" fmla="*/ 5 h 9"/>
                <a:gd name="T2" fmla="*/ 6 w 11"/>
                <a:gd name="T3" fmla="*/ 9 h 9"/>
                <a:gd name="T4" fmla="*/ 1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1" y="7"/>
                    <a:pt x="1" y="5"/>
                  </a:cubicBezTo>
                  <a:cubicBezTo>
                    <a:pt x="0" y="2"/>
                    <a:pt x="3" y="0"/>
                    <a:pt x="5" y="0"/>
                  </a:cubicBezTo>
                  <a:cubicBezTo>
                    <a:pt x="8" y="0"/>
                    <a:pt x="11"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46" name="Oval 546"/>
            <p:cNvSpPr>
              <a:spLocks noChangeArrowheads="1"/>
            </p:cNvSpPr>
            <p:nvPr/>
          </p:nvSpPr>
          <p:spPr bwMode="auto">
            <a:xfrm>
              <a:off x="6696075" y="5437188"/>
              <a:ext cx="34925" cy="33338"/>
            </a:xfrm>
            <a:prstGeom prst="ellipse">
              <a:avLst/>
            </a:pr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47" name="Freeform 547"/>
            <p:cNvSpPr/>
            <p:nvPr/>
          </p:nvSpPr>
          <p:spPr bwMode="auto">
            <a:xfrm>
              <a:off x="6781800" y="5534025"/>
              <a:ext cx="34925" cy="31750"/>
            </a:xfrm>
            <a:custGeom>
              <a:avLst/>
              <a:gdLst>
                <a:gd name="T0" fmla="*/ 10 w 10"/>
                <a:gd name="T1" fmla="*/ 4 h 9"/>
                <a:gd name="T2" fmla="*/ 5 w 10"/>
                <a:gd name="T3" fmla="*/ 9 h 9"/>
                <a:gd name="T4" fmla="*/ 0 w 10"/>
                <a:gd name="T5" fmla="*/ 4 h 9"/>
                <a:gd name="T6" fmla="*/ 5 w 10"/>
                <a:gd name="T7" fmla="*/ 0 h 9"/>
                <a:gd name="T8" fmla="*/ 10 w 10"/>
                <a:gd name="T9" fmla="*/ 4 h 9"/>
              </a:gdLst>
              <a:ahLst/>
              <a:cxnLst>
                <a:cxn ang="0">
                  <a:pos x="T0" y="T1"/>
                </a:cxn>
                <a:cxn ang="0">
                  <a:pos x="T2" y="T3"/>
                </a:cxn>
                <a:cxn ang="0">
                  <a:pos x="T4" y="T5"/>
                </a:cxn>
                <a:cxn ang="0">
                  <a:pos x="T6" y="T7"/>
                </a:cxn>
                <a:cxn ang="0">
                  <a:pos x="T8" y="T9"/>
                </a:cxn>
              </a:cxnLst>
              <a:rect l="0" t="0" r="r" b="b"/>
              <a:pathLst>
                <a:path w="10" h="9">
                  <a:moveTo>
                    <a:pt x="10" y="4"/>
                  </a:moveTo>
                  <a:cubicBezTo>
                    <a:pt x="10" y="7"/>
                    <a:pt x="8" y="9"/>
                    <a:pt x="5" y="9"/>
                  </a:cubicBezTo>
                  <a:cubicBezTo>
                    <a:pt x="3" y="9"/>
                    <a:pt x="0" y="7"/>
                    <a:pt x="0" y="4"/>
                  </a:cubicBezTo>
                  <a:cubicBezTo>
                    <a:pt x="0" y="2"/>
                    <a:pt x="2" y="0"/>
                    <a:pt x="5" y="0"/>
                  </a:cubicBezTo>
                  <a:cubicBezTo>
                    <a:pt x="8" y="0"/>
                    <a:pt x="10" y="2"/>
                    <a:pt x="10"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48" name="Freeform 548"/>
            <p:cNvSpPr/>
            <p:nvPr/>
          </p:nvSpPr>
          <p:spPr bwMode="auto">
            <a:xfrm>
              <a:off x="7024688" y="5473700"/>
              <a:ext cx="39688" cy="31750"/>
            </a:xfrm>
            <a:custGeom>
              <a:avLst/>
              <a:gdLst>
                <a:gd name="T0" fmla="*/ 11 w 11"/>
                <a:gd name="T1" fmla="*/ 5 h 9"/>
                <a:gd name="T2" fmla="*/ 6 w 11"/>
                <a:gd name="T3" fmla="*/ 9 h 9"/>
                <a:gd name="T4" fmla="*/ 0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1" y="7"/>
                    <a:pt x="0" y="5"/>
                  </a:cubicBezTo>
                  <a:cubicBezTo>
                    <a:pt x="0" y="2"/>
                    <a:pt x="2" y="0"/>
                    <a:pt x="5" y="0"/>
                  </a:cubicBezTo>
                  <a:cubicBezTo>
                    <a:pt x="8" y="0"/>
                    <a:pt x="10"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49" name="Freeform 549"/>
            <p:cNvSpPr/>
            <p:nvPr/>
          </p:nvSpPr>
          <p:spPr bwMode="auto">
            <a:xfrm>
              <a:off x="6799263" y="5437188"/>
              <a:ext cx="36513" cy="33338"/>
            </a:xfrm>
            <a:custGeom>
              <a:avLst/>
              <a:gdLst>
                <a:gd name="T0" fmla="*/ 10 w 10"/>
                <a:gd name="T1" fmla="*/ 4 h 9"/>
                <a:gd name="T2" fmla="*/ 5 w 10"/>
                <a:gd name="T3" fmla="*/ 9 h 9"/>
                <a:gd name="T4" fmla="*/ 0 w 10"/>
                <a:gd name="T5" fmla="*/ 4 h 9"/>
                <a:gd name="T6" fmla="*/ 5 w 10"/>
                <a:gd name="T7" fmla="*/ 0 h 9"/>
                <a:gd name="T8" fmla="*/ 10 w 10"/>
                <a:gd name="T9" fmla="*/ 4 h 9"/>
              </a:gdLst>
              <a:ahLst/>
              <a:cxnLst>
                <a:cxn ang="0">
                  <a:pos x="T0" y="T1"/>
                </a:cxn>
                <a:cxn ang="0">
                  <a:pos x="T2" y="T3"/>
                </a:cxn>
                <a:cxn ang="0">
                  <a:pos x="T4" y="T5"/>
                </a:cxn>
                <a:cxn ang="0">
                  <a:pos x="T6" y="T7"/>
                </a:cxn>
                <a:cxn ang="0">
                  <a:pos x="T8" y="T9"/>
                </a:cxn>
              </a:cxnLst>
              <a:rect l="0" t="0" r="r" b="b"/>
              <a:pathLst>
                <a:path w="10" h="9">
                  <a:moveTo>
                    <a:pt x="10" y="4"/>
                  </a:moveTo>
                  <a:cubicBezTo>
                    <a:pt x="10" y="7"/>
                    <a:pt x="8" y="9"/>
                    <a:pt x="5" y="9"/>
                  </a:cubicBezTo>
                  <a:cubicBezTo>
                    <a:pt x="2" y="9"/>
                    <a:pt x="0" y="7"/>
                    <a:pt x="0" y="4"/>
                  </a:cubicBezTo>
                  <a:cubicBezTo>
                    <a:pt x="0" y="2"/>
                    <a:pt x="2" y="0"/>
                    <a:pt x="5" y="0"/>
                  </a:cubicBezTo>
                  <a:cubicBezTo>
                    <a:pt x="7" y="0"/>
                    <a:pt x="10" y="2"/>
                    <a:pt x="10"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50" name="Freeform 550"/>
            <p:cNvSpPr/>
            <p:nvPr/>
          </p:nvSpPr>
          <p:spPr bwMode="auto">
            <a:xfrm>
              <a:off x="6892925" y="5499100"/>
              <a:ext cx="38100" cy="31750"/>
            </a:xfrm>
            <a:custGeom>
              <a:avLst/>
              <a:gdLst>
                <a:gd name="T0" fmla="*/ 11 w 11"/>
                <a:gd name="T1" fmla="*/ 5 h 9"/>
                <a:gd name="T2" fmla="*/ 6 w 11"/>
                <a:gd name="T3" fmla="*/ 9 h 9"/>
                <a:gd name="T4" fmla="*/ 0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0" y="7"/>
                    <a:pt x="0" y="5"/>
                  </a:cubicBezTo>
                  <a:cubicBezTo>
                    <a:pt x="0" y="2"/>
                    <a:pt x="2" y="0"/>
                    <a:pt x="5" y="0"/>
                  </a:cubicBezTo>
                  <a:cubicBezTo>
                    <a:pt x="8" y="0"/>
                    <a:pt x="10"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51" name="Freeform 551"/>
            <p:cNvSpPr/>
            <p:nvPr/>
          </p:nvSpPr>
          <p:spPr bwMode="auto">
            <a:xfrm>
              <a:off x="5475288" y="2608263"/>
              <a:ext cx="211138" cy="3116263"/>
            </a:xfrm>
            <a:custGeom>
              <a:avLst/>
              <a:gdLst>
                <a:gd name="T0" fmla="*/ 45 w 59"/>
                <a:gd name="T1" fmla="*/ 239 h 871"/>
                <a:gd name="T2" fmla="*/ 48 w 59"/>
                <a:gd name="T3" fmla="*/ 113 h 871"/>
                <a:gd name="T4" fmla="*/ 27 w 59"/>
                <a:gd name="T5" fmla="*/ 21 h 871"/>
                <a:gd name="T6" fmla="*/ 0 w 59"/>
                <a:gd name="T7" fmla="*/ 19 h 871"/>
                <a:gd name="T8" fmla="*/ 27 w 59"/>
                <a:gd name="T9" fmla="*/ 357 h 871"/>
                <a:gd name="T10" fmla="*/ 14 w 59"/>
                <a:gd name="T11" fmla="*/ 726 h 871"/>
                <a:gd name="T12" fmla="*/ 20 w 59"/>
                <a:gd name="T13" fmla="*/ 864 h 871"/>
                <a:gd name="T14" fmla="*/ 29 w 59"/>
                <a:gd name="T15" fmla="*/ 871 h 871"/>
                <a:gd name="T16" fmla="*/ 45 w 59"/>
                <a:gd name="T17" fmla="*/ 239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871">
                  <a:moveTo>
                    <a:pt x="45" y="239"/>
                  </a:moveTo>
                  <a:cubicBezTo>
                    <a:pt x="45" y="196"/>
                    <a:pt x="53" y="158"/>
                    <a:pt x="48" y="113"/>
                  </a:cubicBezTo>
                  <a:cubicBezTo>
                    <a:pt x="45" y="85"/>
                    <a:pt x="44" y="42"/>
                    <a:pt x="27" y="21"/>
                  </a:cubicBezTo>
                  <a:cubicBezTo>
                    <a:pt x="12" y="3"/>
                    <a:pt x="13" y="15"/>
                    <a:pt x="0" y="19"/>
                  </a:cubicBezTo>
                  <a:cubicBezTo>
                    <a:pt x="59" y="0"/>
                    <a:pt x="27" y="320"/>
                    <a:pt x="27" y="357"/>
                  </a:cubicBezTo>
                  <a:cubicBezTo>
                    <a:pt x="28" y="481"/>
                    <a:pt x="14" y="602"/>
                    <a:pt x="14" y="726"/>
                  </a:cubicBezTo>
                  <a:cubicBezTo>
                    <a:pt x="14" y="774"/>
                    <a:pt x="17" y="819"/>
                    <a:pt x="20" y="864"/>
                  </a:cubicBezTo>
                  <a:cubicBezTo>
                    <a:pt x="29" y="871"/>
                    <a:pt x="29" y="871"/>
                    <a:pt x="29" y="871"/>
                  </a:cubicBezTo>
                  <a:cubicBezTo>
                    <a:pt x="11" y="662"/>
                    <a:pt x="45" y="450"/>
                    <a:pt x="45" y="239"/>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52" name="Oval 552"/>
            <p:cNvSpPr>
              <a:spLocks noChangeArrowheads="1"/>
            </p:cNvSpPr>
            <p:nvPr/>
          </p:nvSpPr>
          <p:spPr bwMode="auto">
            <a:xfrm>
              <a:off x="4770438" y="1524000"/>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53" name="Oval 553"/>
            <p:cNvSpPr>
              <a:spLocks noChangeArrowheads="1"/>
            </p:cNvSpPr>
            <p:nvPr/>
          </p:nvSpPr>
          <p:spPr bwMode="auto">
            <a:xfrm>
              <a:off x="4895850" y="1538288"/>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54" name="Oval 554"/>
            <p:cNvSpPr>
              <a:spLocks noChangeArrowheads="1"/>
            </p:cNvSpPr>
            <p:nvPr/>
          </p:nvSpPr>
          <p:spPr bwMode="auto">
            <a:xfrm>
              <a:off x="4838700" y="1595438"/>
              <a:ext cx="23813"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55" name="Oval 555"/>
            <p:cNvSpPr>
              <a:spLocks noChangeArrowheads="1"/>
            </p:cNvSpPr>
            <p:nvPr/>
          </p:nvSpPr>
          <p:spPr bwMode="auto">
            <a:xfrm>
              <a:off x="4902200" y="1627188"/>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56" name="Oval 556"/>
            <p:cNvSpPr>
              <a:spLocks noChangeArrowheads="1"/>
            </p:cNvSpPr>
            <p:nvPr/>
          </p:nvSpPr>
          <p:spPr bwMode="auto">
            <a:xfrm>
              <a:off x="4867275" y="1692275"/>
              <a:ext cx="25400" cy="20638"/>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57" name="Oval 557"/>
            <p:cNvSpPr>
              <a:spLocks noChangeArrowheads="1"/>
            </p:cNvSpPr>
            <p:nvPr/>
          </p:nvSpPr>
          <p:spPr bwMode="auto">
            <a:xfrm>
              <a:off x="4781550" y="1646238"/>
              <a:ext cx="20638" cy="23813"/>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58" name="Oval 558"/>
            <p:cNvSpPr>
              <a:spLocks noChangeArrowheads="1"/>
            </p:cNvSpPr>
            <p:nvPr/>
          </p:nvSpPr>
          <p:spPr bwMode="auto">
            <a:xfrm>
              <a:off x="4719638" y="1592263"/>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59" name="Freeform 559"/>
            <p:cNvSpPr/>
            <p:nvPr/>
          </p:nvSpPr>
          <p:spPr bwMode="auto">
            <a:xfrm>
              <a:off x="4759325" y="1066800"/>
              <a:ext cx="271463" cy="411163"/>
            </a:xfrm>
            <a:custGeom>
              <a:avLst/>
              <a:gdLst>
                <a:gd name="T0" fmla="*/ 0 w 76"/>
                <a:gd name="T1" fmla="*/ 115 h 115"/>
                <a:gd name="T2" fmla="*/ 34 w 76"/>
                <a:gd name="T3" fmla="*/ 111 h 115"/>
                <a:gd name="T4" fmla="*/ 16 w 76"/>
                <a:gd name="T5" fmla="*/ 85 h 115"/>
                <a:gd name="T6" fmla="*/ 49 w 76"/>
                <a:gd name="T7" fmla="*/ 82 h 115"/>
                <a:gd name="T8" fmla="*/ 27 w 76"/>
                <a:gd name="T9" fmla="*/ 57 h 115"/>
                <a:gd name="T10" fmla="*/ 63 w 76"/>
                <a:gd name="T11" fmla="*/ 53 h 115"/>
                <a:gd name="T12" fmla="*/ 40 w 76"/>
                <a:gd name="T13" fmla="*/ 29 h 115"/>
                <a:gd name="T14" fmla="*/ 76 w 76"/>
                <a:gd name="T15" fmla="*/ 19 h 115"/>
                <a:gd name="T16" fmla="*/ 50 w 76"/>
                <a:gd name="T17" fmla="*/ 0 h 115"/>
                <a:gd name="T18" fmla="*/ 0 w 76"/>
                <a:gd name="T1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5">
                  <a:moveTo>
                    <a:pt x="0" y="115"/>
                  </a:moveTo>
                  <a:cubicBezTo>
                    <a:pt x="34" y="111"/>
                    <a:pt x="34" y="111"/>
                    <a:pt x="34" y="111"/>
                  </a:cubicBezTo>
                  <a:cubicBezTo>
                    <a:pt x="16" y="85"/>
                    <a:pt x="16" y="85"/>
                    <a:pt x="16" y="85"/>
                  </a:cubicBezTo>
                  <a:cubicBezTo>
                    <a:pt x="49" y="82"/>
                    <a:pt x="49" y="82"/>
                    <a:pt x="49" y="82"/>
                  </a:cubicBezTo>
                  <a:cubicBezTo>
                    <a:pt x="27" y="57"/>
                    <a:pt x="27" y="57"/>
                    <a:pt x="27" y="57"/>
                  </a:cubicBezTo>
                  <a:cubicBezTo>
                    <a:pt x="63" y="53"/>
                    <a:pt x="63" y="53"/>
                    <a:pt x="63" y="53"/>
                  </a:cubicBezTo>
                  <a:cubicBezTo>
                    <a:pt x="40" y="29"/>
                    <a:pt x="40" y="29"/>
                    <a:pt x="40" y="29"/>
                  </a:cubicBezTo>
                  <a:cubicBezTo>
                    <a:pt x="76" y="19"/>
                    <a:pt x="76" y="19"/>
                    <a:pt x="76" y="19"/>
                  </a:cubicBezTo>
                  <a:cubicBezTo>
                    <a:pt x="50" y="0"/>
                    <a:pt x="50" y="0"/>
                    <a:pt x="50" y="0"/>
                  </a:cubicBezTo>
                  <a:cubicBezTo>
                    <a:pt x="50" y="0"/>
                    <a:pt x="11" y="100"/>
                    <a:pt x="0" y="115"/>
                  </a:cubicBezTo>
                  <a:close/>
                </a:path>
              </a:pathLst>
            </a:custGeom>
            <a:solidFill>
              <a:srgbClr val="7751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60" name="Freeform 560"/>
            <p:cNvSpPr/>
            <p:nvPr/>
          </p:nvSpPr>
          <p:spPr bwMode="auto">
            <a:xfrm>
              <a:off x="4899025" y="1181100"/>
              <a:ext cx="171450" cy="311150"/>
            </a:xfrm>
            <a:custGeom>
              <a:avLst/>
              <a:gdLst>
                <a:gd name="T0" fmla="*/ 48 w 48"/>
                <a:gd name="T1" fmla="*/ 0 h 87"/>
                <a:gd name="T2" fmla="*/ 28 w 48"/>
                <a:gd name="T3" fmla="*/ 3 h 87"/>
                <a:gd name="T4" fmla="*/ 41 w 48"/>
                <a:gd name="T5" fmla="*/ 18 h 87"/>
                <a:gd name="T6" fmla="*/ 38 w 48"/>
                <a:gd name="T7" fmla="*/ 33 h 87"/>
                <a:gd name="T8" fmla="*/ 13 w 48"/>
                <a:gd name="T9" fmla="*/ 34 h 87"/>
                <a:gd name="T10" fmla="*/ 32 w 48"/>
                <a:gd name="T11" fmla="*/ 51 h 87"/>
                <a:gd name="T12" fmla="*/ 30 w 48"/>
                <a:gd name="T13" fmla="*/ 62 h 87"/>
                <a:gd name="T14" fmla="*/ 0 w 48"/>
                <a:gd name="T15" fmla="*/ 64 h 87"/>
                <a:gd name="T16" fmla="*/ 22 w 48"/>
                <a:gd name="T17" fmla="*/ 87 h 87"/>
                <a:gd name="T18" fmla="*/ 48 w 48"/>
                <a:gd name="T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7">
                  <a:moveTo>
                    <a:pt x="48" y="0"/>
                  </a:moveTo>
                  <a:cubicBezTo>
                    <a:pt x="28" y="3"/>
                    <a:pt x="28" y="3"/>
                    <a:pt x="28" y="3"/>
                  </a:cubicBezTo>
                  <a:cubicBezTo>
                    <a:pt x="41" y="18"/>
                    <a:pt x="41" y="18"/>
                    <a:pt x="41" y="18"/>
                  </a:cubicBezTo>
                  <a:cubicBezTo>
                    <a:pt x="38" y="33"/>
                    <a:pt x="38" y="33"/>
                    <a:pt x="38" y="33"/>
                  </a:cubicBezTo>
                  <a:cubicBezTo>
                    <a:pt x="13" y="34"/>
                    <a:pt x="13" y="34"/>
                    <a:pt x="13" y="34"/>
                  </a:cubicBezTo>
                  <a:cubicBezTo>
                    <a:pt x="32" y="51"/>
                    <a:pt x="32" y="51"/>
                    <a:pt x="32" y="51"/>
                  </a:cubicBezTo>
                  <a:cubicBezTo>
                    <a:pt x="30" y="62"/>
                    <a:pt x="30" y="62"/>
                    <a:pt x="30" y="62"/>
                  </a:cubicBezTo>
                  <a:cubicBezTo>
                    <a:pt x="0" y="64"/>
                    <a:pt x="0" y="64"/>
                    <a:pt x="0" y="64"/>
                  </a:cubicBezTo>
                  <a:cubicBezTo>
                    <a:pt x="22" y="87"/>
                    <a:pt x="22" y="87"/>
                    <a:pt x="22" y="87"/>
                  </a:cubicBezTo>
                  <a:cubicBezTo>
                    <a:pt x="22" y="87"/>
                    <a:pt x="46" y="3"/>
                    <a:pt x="48" y="0"/>
                  </a:cubicBezTo>
                  <a:close/>
                </a:path>
              </a:pathLst>
            </a:custGeom>
            <a:solidFill>
              <a:srgbClr val="7751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61" name="Freeform 561"/>
            <p:cNvSpPr/>
            <p:nvPr/>
          </p:nvSpPr>
          <p:spPr bwMode="auto">
            <a:xfrm>
              <a:off x="4337050" y="239713"/>
              <a:ext cx="74613" cy="65088"/>
            </a:xfrm>
            <a:custGeom>
              <a:avLst/>
              <a:gdLst>
                <a:gd name="T0" fmla="*/ 0 w 21"/>
                <a:gd name="T1" fmla="*/ 6 h 18"/>
                <a:gd name="T2" fmla="*/ 0 w 21"/>
                <a:gd name="T3" fmla="*/ 7 h 18"/>
                <a:gd name="T4" fmla="*/ 10 w 21"/>
                <a:gd name="T5" fmla="*/ 18 h 18"/>
                <a:gd name="T6" fmla="*/ 21 w 21"/>
                <a:gd name="T7" fmla="*/ 7 h 18"/>
                <a:gd name="T8" fmla="*/ 18 w 21"/>
                <a:gd name="T9" fmla="*/ 0 h 18"/>
                <a:gd name="T10" fmla="*/ 0 w 21"/>
                <a:gd name="T11" fmla="*/ 6 h 18"/>
              </a:gdLst>
              <a:ahLst/>
              <a:cxnLst>
                <a:cxn ang="0">
                  <a:pos x="T0" y="T1"/>
                </a:cxn>
                <a:cxn ang="0">
                  <a:pos x="T2" y="T3"/>
                </a:cxn>
                <a:cxn ang="0">
                  <a:pos x="T4" y="T5"/>
                </a:cxn>
                <a:cxn ang="0">
                  <a:pos x="T6" y="T7"/>
                </a:cxn>
                <a:cxn ang="0">
                  <a:pos x="T8" y="T9"/>
                </a:cxn>
                <a:cxn ang="0">
                  <a:pos x="T10" y="T11"/>
                </a:cxn>
              </a:cxnLst>
              <a:rect l="0" t="0" r="r" b="b"/>
              <a:pathLst>
                <a:path w="21" h="18">
                  <a:moveTo>
                    <a:pt x="0" y="6"/>
                  </a:moveTo>
                  <a:cubicBezTo>
                    <a:pt x="0" y="6"/>
                    <a:pt x="0" y="7"/>
                    <a:pt x="0" y="7"/>
                  </a:cubicBezTo>
                  <a:cubicBezTo>
                    <a:pt x="0" y="13"/>
                    <a:pt x="4" y="18"/>
                    <a:pt x="10" y="18"/>
                  </a:cubicBezTo>
                  <a:cubicBezTo>
                    <a:pt x="16" y="18"/>
                    <a:pt x="21" y="13"/>
                    <a:pt x="21" y="7"/>
                  </a:cubicBezTo>
                  <a:cubicBezTo>
                    <a:pt x="21" y="5"/>
                    <a:pt x="19" y="2"/>
                    <a:pt x="18" y="0"/>
                  </a:cubicBezTo>
                  <a:lnTo>
                    <a:pt x="0" y="6"/>
                  </a:ln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62" name="Freeform 562"/>
            <p:cNvSpPr/>
            <p:nvPr/>
          </p:nvSpPr>
          <p:spPr bwMode="auto">
            <a:xfrm>
              <a:off x="4422775" y="282575"/>
              <a:ext cx="36513" cy="100013"/>
            </a:xfrm>
            <a:custGeom>
              <a:avLst/>
              <a:gdLst>
                <a:gd name="T0" fmla="*/ 0 w 10"/>
                <a:gd name="T1" fmla="*/ 14 h 28"/>
                <a:gd name="T2" fmla="*/ 10 w 10"/>
                <a:gd name="T3" fmla="*/ 28 h 28"/>
                <a:gd name="T4" fmla="*/ 10 w 10"/>
                <a:gd name="T5" fmla="*/ 0 h 28"/>
                <a:gd name="T6" fmla="*/ 0 w 10"/>
                <a:gd name="T7" fmla="*/ 14 h 28"/>
              </a:gdLst>
              <a:ahLst/>
              <a:cxnLst>
                <a:cxn ang="0">
                  <a:pos x="T0" y="T1"/>
                </a:cxn>
                <a:cxn ang="0">
                  <a:pos x="T2" y="T3"/>
                </a:cxn>
                <a:cxn ang="0">
                  <a:pos x="T4" y="T5"/>
                </a:cxn>
                <a:cxn ang="0">
                  <a:pos x="T6" y="T7"/>
                </a:cxn>
              </a:cxnLst>
              <a:rect l="0" t="0" r="r" b="b"/>
              <a:pathLst>
                <a:path w="10" h="28">
                  <a:moveTo>
                    <a:pt x="0" y="14"/>
                  </a:moveTo>
                  <a:cubicBezTo>
                    <a:pt x="0" y="21"/>
                    <a:pt x="4" y="26"/>
                    <a:pt x="10" y="28"/>
                  </a:cubicBezTo>
                  <a:cubicBezTo>
                    <a:pt x="10" y="0"/>
                    <a:pt x="10" y="0"/>
                    <a:pt x="10" y="0"/>
                  </a:cubicBezTo>
                  <a:cubicBezTo>
                    <a:pt x="4" y="2"/>
                    <a:pt x="0" y="8"/>
                    <a:pt x="0" y="14"/>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63" name="Freeform 563"/>
            <p:cNvSpPr/>
            <p:nvPr/>
          </p:nvSpPr>
          <p:spPr bwMode="auto">
            <a:xfrm>
              <a:off x="4305300" y="407988"/>
              <a:ext cx="68263" cy="107950"/>
            </a:xfrm>
            <a:custGeom>
              <a:avLst/>
              <a:gdLst>
                <a:gd name="T0" fmla="*/ 4 w 19"/>
                <a:gd name="T1" fmla="*/ 0 h 30"/>
                <a:gd name="T2" fmla="*/ 1 w 19"/>
                <a:gd name="T3" fmla="*/ 0 h 30"/>
                <a:gd name="T4" fmla="*/ 0 w 19"/>
                <a:gd name="T5" fmla="*/ 29 h 30"/>
                <a:gd name="T6" fmla="*/ 4 w 19"/>
                <a:gd name="T7" fmla="*/ 30 h 30"/>
                <a:gd name="T8" fmla="*/ 19 w 19"/>
                <a:gd name="T9" fmla="*/ 15 h 30"/>
                <a:gd name="T10" fmla="*/ 4 w 19"/>
                <a:gd name="T11" fmla="*/ 0 h 30"/>
              </a:gdLst>
              <a:ahLst/>
              <a:cxnLst>
                <a:cxn ang="0">
                  <a:pos x="T0" y="T1"/>
                </a:cxn>
                <a:cxn ang="0">
                  <a:pos x="T2" y="T3"/>
                </a:cxn>
                <a:cxn ang="0">
                  <a:pos x="T4" y="T5"/>
                </a:cxn>
                <a:cxn ang="0">
                  <a:pos x="T6" y="T7"/>
                </a:cxn>
                <a:cxn ang="0">
                  <a:pos x="T8" y="T9"/>
                </a:cxn>
                <a:cxn ang="0">
                  <a:pos x="T10" y="T11"/>
                </a:cxn>
              </a:cxnLst>
              <a:rect l="0" t="0" r="r" b="b"/>
              <a:pathLst>
                <a:path w="19" h="30">
                  <a:moveTo>
                    <a:pt x="4" y="0"/>
                  </a:moveTo>
                  <a:cubicBezTo>
                    <a:pt x="3" y="0"/>
                    <a:pt x="2" y="0"/>
                    <a:pt x="1" y="0"/>
                  </a:cubicBezTo>
                  <a:cubicBezTo>
                    <a:pt x="0" y="29"/>
                    <a:pt x="0" y="29"/>
                    <a:pt x="0" y="29"/>
                  </a:cubicBezTo>
                  <a:cubicBezTo>
                    <a:pt x="1" y="30"/>
                    <a:pt x="3" y="30"/>
                    <a:pt x="4" y="30"/>
                  </a:cubicBezTo>
                  <a:cubicBezTo>
                    <a:pt x="12" y="30"/>
                    <a:pt x="19" y="23"/>
                    <a:pt x="19" y="15"/>
                  </a:cubicBezTo>
                  <a:cubicBezTo>
                    <a:pt x="19" y="7"/>
                    <a:pt x="12" y="0"/>
                    <a:pt x="4" y="0"/>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64" name="Freeform 564"/>
            <p:cNvSpPr/>
            <p:nvPr/>
          </p:nvSpPr>
          <p:spPr bwMode="auto">
            <a:xfrm>
              <a:off x="4402138" y="515938"/>
              <a:ext cx="60325" cy="88900"/>
            </a:xfrm>
            <a:custGeom>
              <a:avLst/>
              <a:gdLst>
                <a:gd name="T0" fmla="*/ 13 w 17"/>
                <a:gd name="T1" fmla="*/ 0 h 25"/>
                <a:gd name="T2" fmla="*/ 0 w 17"/>
                <a:gd name="T3" fmla="*/ 13 h 25"/>
                <a:gd name="T4" fmla="*/ 13 w 17"/>
                <a:gd name="T5" fmla="*/ 25 h 25"/>
                <a:gd name="T6" fmla="*/ 17 w 17"/>
                <a:gd name="T7" fmla="*/ 25 h 25"/>
                <a:gd name="T8" fmla="*/ 17 w 17"/>
                <a:gd name="T9" fmla="*/ 0 h 25"/>
                <a:gd name="T10" fmla="*/ 13 w 17"/>
                <a:gd name="T11" fmla="*/ 0 h 25"/>
              </a:gdLst>
              <a:ahLst/>
              <a:cxnLst>
                <a:cxn ang="0">
                  <a:pos x="T0" y="T1"/>
                </a:cxn>
                <a:cxn ang="0">
                  <a:pos x="T2" y="T3"/>
                </a:cxn>
                <a:cxn ang="0">
                  <a:pos x="T4" y="T5"/>
                </a:cxn>
                <a:cxn ang="0">
                  <a:pos x="T6" y="T7"/>
                </a:cxn>
                <a:cxn ang="0">
                  <a:pos x="T8" y="T9"/>
                </a:cxn>
                <a:cxn ang="0">
                  <a:pos x="T10" y="T11"/>
                </a:cxn>
              </a:cxnLst>
              <a:rect l="0" t="0" r="r" b="b"/>
              <a:pathLst>
                <a:path w="17" h="25">
                  <a:moveTo>
                    <a:pt x="13" y="0"/>
                  </a:moveTo>
                  <a:cubicBezTo>
                    <a:pt x="6" y="0"/>
                    <a:pt x="0" y="6"/>
                    <a:pt x="0" y="13"/>
                  </a:cubicBezTo>
                  <a:cubicBezTo>
                    <a:pt x="0" y="20"/>
                    <a:pt x="6" y="25"/>
                    <a:pt x="13" y="25"/>
                  </a:cubicBezTo>
                  <a:cubicBezTo>
                    <a:pt x="14" y="25"/>
                    <a:pt x="16" y="25"/>
                    <a:pt x="17" y="25"/>
                  </a:cubicBezTo>
                  <a:cubicBezTo>
                    <a:pt x="17" y="0"/>
                    <a:pt x="17" y="0"/>
                    <a:pt x="17" y="0"/>
                  </a:cubicBezTo>
                  <a:cubicBezTo>
                    <a:pt x="15" y="0"/>
                    <a:pt x="14" y="0"/>
                    <a:pt x="13" y="0"/>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65" name="Freeform 565"/>
            <p:cNvSpPr/>
            <p:nvPr/>
          </p:nvSpPr>
          <p:spPr bwMode="auto">
            <a:xfrm>
              <a:off x="4302125" y="590550"/>
              <a:ext cx="46038" cy="74613"/>
            </a:xfrm>
            <a:custGeom>
              <a:avLst/>
              <a:gdLst>
                <a:gd name="T0" fmla="*/ 3 w 13"/>
                <a:gd name="T1" fmla="*/ 0 h 21"/>
                <a:gd name="T2" fmla="*/ 1 w 13"/>
                <a:gd name="T3" fmla="*/ 0 h 21"/>
                <a:gd name="T4" fmla="*/ 0 w 13"/>
                <a:gd name="T5" fmla="*/ 20 h 21"/>
                <a:gd name="T6" fmla="*/ 3 w 13"/>
                <a:gd name="T7" fmla="*/ 21 h 21"/>
                <a:gd name="T8" fmla="*/ 13 w 13"/>
                <a:gd name="T9" fmla="*/ 10 h 21"/>
                <a:gd name="T10" fmla="*/ 3 w 13"/>
                <a:gd name="T11" fmla="*/ 0 h 21"/>
              </a:gdLst>
              <a:ahLst/>
              <a:cxnLst>
                <a:cxn ang="0">
                  <a:pos x="T0" y="T1"/>
                </a:cxn>
                <a:cxn ang="0">
                  <a:pos x="T2" y="T3"/>
                </a:cxn>
                <a:cxn ang="0">
                  <a:pos x="T4" y="T5"/>
                </a:cxn>
                <a:cxn ang="0">
                  <a:pos x="T6" y="T7"/>
                </a:cxn>
                <a:cxn ang="0">
                  <a:pos x="T8" y="T9"/>
                </a:cxn>
                <a:cxn ang="0">
                  <a:pos x="T10" y="T11"/>
                </a:cxn>
              </a:cxnLst>
              <a:rect l="0" t="0" r="r" b="b"/>
              <a:pathLst>
                <a:path w="13" h="21">
                  <a:moveTo>
                    <a:pt x="3" y="0"/>
                  </a:moveTo>
                  <a:cubicBezTo>
                    <a:pt x="2" y="0"/>
                    <a:pt x="1" y="0"/>
                    <a:pt x="1" y="0"/>
                  </a:cubicBezTo>
                  <a:cubicBezTo>
                    <a:pt x="0" y="20"/>
                    <a:pt x="0" y="20"/>
                    <a:pt x="0" y="20"/>
                  </a:cubicBezTo>
                  <a:cubicBezTo>
                    <a:pt x="1" y="20"/>
                    <a:pt x="2" y="21"/>
                    <a:pt x="3" y="21"/>
                  </a:cubicBezTo>
                  <a:cubicBezTo>
                    <a:pt x="8" y="21"/>
                    <a:pt x="13" y="16"/>
                    <a:pt x="13" y="10"/>
                  </a:cubicBezTo>
                  <a:cubicBezTo>
                    <a:pt x="13" y="4"/>
                    <a:pt x="8" y="0"/>
                    <a:pt x="3" y="0"/>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66" name="Oval 566"/>
            <p:cNvSpPr>
              <a:spLocks noChangeArrowheads="1"/>
            </p:cNvSpPr>
            <p:nvPr/>
          </p:nvSpPr>
          <p:spPr bwMode="auto">
            <a:xfrm>
              <a:off x="4379913" y="379413"/>
              <a:ext cx="50800" cy="49213"/>
            </a:xfrm>
            <a:prstGeom prst="ellipse">
              <a:avLst/>
            </a:pr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grpSp>
        <p:nvGrpSpPr>
          <p:cNvPr id="568" name="组合 567"/>
          <p:cNvGrpSpPr/>
          <p:nvPr/>
        </p:nvGrpSpPr>
        <p:grpSpPr>
          <a:xfrm>
            <a:off x="8344804" y="4177640"/>
            <a:ext cx="351236" cy="446025"/>
            <a:chOff x="5549900" y="1920874"/>
            <a:chExt cx="531813" cy="675336"/>
          </a:xfrm>
        </p:grpSpPr>
        <p:grpSp>
          <p:nvGrpSpPr>
            <p:cNvPr id="569" name="组合 568"/>
            <p:cNvGrpSpPr/>
            <p:nvPr/>
          </p:nvGrpSpPr>
          <p:grpSpPr>
            <a:xfrm>
              <a:off x="5549900" y="1920874"/>
              <a:ext cx="531813" cy="520701"/>
              <a:chOff x="5549900" y="3082925"/>
              <a:chExt cx="531813" cy="520701"/>
            </a:xfrm>
          </p:grpSpPr>
          <p:sp>
            <p:nvSpPr>
              <p:cNvPr id="571" name="Freeform 281"/>
              <p:cNvSpPr/>
              <p:nvPr/>
            </p:nvSpPr>
            <p:spPr bwMode="auto">
              <a:xfrm>
                <a:off x="5626100" y="3082925"/>
                <a:ext cx="327025" cy="174625"/>
              </a:xfrm>
              <a:custGeom>
                <a:avLst/>
                <a:gdLst>
                  <a:gd name="T0" fmla="*/ 65 w 77"/>
                  <a:gd name="T1" fmla="*/ 23 h 41"/>
                  <a:gd name="T2" fmla="*/ 48 w 77"/>
                  <a:gd name="T3" fmla="*/ 12 h 41"/>
                  <a:gd name="T4" fmla="*/ 38 w 77"/>
                  <a:gd name="T5" fmla="*/ 1 h 41"/>
                  <a:gd name="T6" fmla="*/ 26 w 77"/>
                  <a:gd name="T7" fmla="*/ 11 h 41"/>
                  <a:gd name="T8" fmla="*/ 11 w 77"/>
                  <a:gd name="T9" fmla="*/ 25 h 41"/>
                  <a:gd name="T10" fmla="*/ 1 w 77"/>
                  <a:gd name="T11" fmla="*/ 33 h 41"/>
                  <a:gd name="T12" fmla="*/ 27 w 77"/>
                  <a:gd name="T13" fmla="*/ 41 h 41"/>
                  <a:gd name="T14" fmla="*/ 61 w 77"/>
                  <a:gd name="T15" fmla="*/ 38 h 41"/>
                  <a:gd name="T16" fmla="*/ 76 w 77"/>
                  <a:gd name="T17" fmla="*/ 31 h 41"/>
                  <a:gd name="T18" fmla="*/ 65 w 77"/>
                  <a:gd name="T19"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1">
                    <a:moveTo>
                      <a:pt x="65" y="23"/>
                    </a:moveTo>
                    <a:cubicBezTo>
                      <a:pt x="59" y="20"/>
                      <a:pt x="53" y="17"/>
                      <a:pt x="48" y="12"/>
                    </a:cubicBezTo>
                    <a:cubicBezTo>
                      <a:pt x="45" y="9"/>
                      <a:pt x="42" y="1"/>
                      <a:pt x="38" y="1"/>
                    </a:cubicBezTo>
                    <a:cubicBezTo>
                      <a:pt x="31" y="0"/>
                      <a:pt x="29" y="7"/>
                      <a:pt x="26" y="11"/>
                    </a:cubicBezTo>
                    <a:cubicBezTo>
                      <a:pt x="21" y="16"/>
                      <a:pt x="17" y="21"/>
                      <a:pt x="11" y="25"/>
                    </a:cubicBezTo>
                    <a:cubicBezTo>
                      <a:pt x="8" y="27"/>
                      <a:pt x="0" y="29"/>
                      <a:pt x="1" y="33"/>
                    </a:cubicBezTo>
                    <a:cubicBezTo>
                      <a:pt x="3" y="40"/>
                      <a:pt x="22" y="40"/>
                      <a:pt x="27" y="41"/>
                    </a:cubicBezTo>
                    <a:cubicBezTo>
                      <a:pt x="39" y="41"/>
                      <a:pt x="50" y="40"/>
                      <a:pt x="61" y="38"/>
                    </a:cubicBezTo>
                    <a:cubicBezTo>
                      <a:pt x="64" y="37"/>
                      <a:pt x="75" y="35"/>
                      <a:pt x="76" y="31"/>
                    </a:cubicBezTo>
                    <a:cubicBezTo>
                      <a:pt x="77" y="27"/>
                      <a:pt x="68" y="24"/>
                      <a:pt x="65" y="23"/>
                    </a:cubicBezTo>
                    <a:close/>
                  </a:path>
                </a:pathLst>
              </a:custGeom>
              <a:solidFill>
                <a:srgbClr val="326A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72" name="Freeform 282"/>
              <p:cNvSpPr/>
              <p:nvPr/>
            </p:nvSpPr>
            <p:spPr bwMode="auto">
              <a:xfrm>
                <a:off x="5583238" y="3232150"/>
                <a:ext cx="412750" cy="192088"/>
              </a:xfrm>
              <a:custGeom>
                <a:avLst/>
                <a:gdLst>
                  <a:gd name="T0" fmla="*/ 34 w 97"/>
                  <a:gd name="T1" fmla="*/ 0 h 45"/>
                  <a:gd name="T2" fmla="*/ 6 w 97"/>
                  <a:gd name="T3" fmla="*/ 29 h 45"/>
                  <a:gd name="T4" fmla="*/ 5 w 97"/>
                  <a:gd name="T5" fmla="*/ 38 h 45"/>
                  <a:gd name="T6" fmla="*/ 15 w 97"/>
                  <a:gd name="T7" fmla="*/ 41 h 45"/>
                  <a:gd name="T8" fmla="*/ 66 w 97"/>
                  <a:gd name="T9" fmla="*/ 41 h 45"/>
                  <a:gd name="T10" fmla="*/ 90 w 97"/>
                  <a:gd name="T11" fmla="*/ 35 h 45"/>
                  <a:gd name="T12" fmla="*/ 94 w 97"/>
                  <a:gd name="T13" fmla="*/ 28 h 45"/>
                  <a:gd name="T14" fmla="*/ 84 w 97"/>
                  <a:gd name="T15" fmla="*/ 24 h 45"/>
                  <a:gd name="T16" fmla="*/ 75 w 97"/>
                  <a:gd name="T17" fmla="*/ 19 h 45"/>
                  <a:gd name="T18" fmla="*/ 62 w 97"/>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45">
                    <a:moveTo>
                      <a:pt x="34" y="0"/>
                    </a:moveTo>
                    <a:cubicBezTo>
                      <a:pt x="28" y="13"/>
                      <a:pt x="19" y="24"/>
                      <a:pt x="6" y="29"/>
                    </a:cubicBezTo>
                    <a:cubicBezTo>
                      <a:pt x="2" y="32"/>
                      <a:pt x="0" y="34"/>
                      <a:pt x="5" y="38"/>
                    </a:cubicBezTo>
                    <a:cubicBezTo>
                      <a:pt x="8" y="40"/>
                      <a:pt x="11" y="40"/>
                      <a:pt x="15" y="41"/>
                    </a:cubicBezTo>
                    <a:cubicBezTo>
                      <a:pt x="32" y="45"/>
                      <a:pt x="49" y="43"/>
                      <a:pt x="66" y="41"/>
                    </a:cubicBezTo>
                    <a:cubicBezTo>
                      <a:pt x="74" y="41"/>
                      <a:pt x="83" y="40"/>
                      <a:pt x="90" y="35"/>
                    </a:cubicBezTo>
                    <a:cubicBezTo>
                      <a:pt x="94" y="33"/>
                      <a:pt x="97" y="30"/>
                      <a:pt x="94" y="28"/>
                    </a:cubicBezTo>
                    <a:cubicBezTo>
                      <a:pt x="92" y="26"/>
                      <a:pt x="87" y="25"/>
                      <a:pt x="84" y="24"/>
                    </a:cubicBezTo>
                    <a:cubicBezTo>
                      <a:pt x="81" y="23"/>
                      <a:pt x="78" y="21"/>
                      <a:pt x="75" y="19"/>
                    </a:cubicBezTo>
                    <a:cubicBezTo>
                      <a:pt x="70" y="13"/>
                      <a:pt x="66" y="7"/>
                      <a:pt x="62" y="0"/>
                    </a:cubicBezTo>
                  </a:path>
                </a:pathLst>
              </a:custGeom>
              <a:solidFill>
                <a:srgbClr val="326A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73" name="Freeform 283"/>
              <p:cNvSpPr/>
              <p:nvPr/>
            </p:nvSpPr>
            <p:spPr bwMode="auto">
              <a:xfrm>
                <a:off x="5549900" y="3373438"/>
                <a:ext cx="531813" cy="230188"/>
              </a:xfrm>
              <a:custGeom>
                <a:avLst/>
                <a:gdLst>
                  <a:gd name="T0" fmla="*/ 39 w 125"/>
                  <a:gd name="T1" fmla="*/ 3 h 54"/>
                  <a:gd name="T2" fmla="*/ 14 w 125"/>
                  <a:gd name="T3" fmla="*/ 31 h 54"/>
                  <a:gd name="T4" fmla="*/ 3 w 125"/>
                  <a:gd name="T5" fmla="*/ 39 h 54"/>
                  <a:gd name="T6" fmla="*/ 11 w 125"/>
                  <a:gd name="T7" fmla="*/ 47 h 54"/>
                  <a:gd name="T8" fmla="*/ 46 w 125"/>
                  <a:gd name="T9" fmla="*/ 53 h 54"/>
                  <a:gd name="T10" fmla="*/ 94 w 125"/>
                  <a:gd name="T11" fmla="*/ 48 h 54"/>
                  <a:gd name="T12" fmla="*/ 116 w 125"/>
                  <a:gd name="T13" fmla="*/ 38 h 54"/>
                  <a:gd name="T14" fmla="*/ 109 w 125"/>
                  <a:gd name="T15" fmla="*/ 27 h 54"/>
                  <a:gd name="T16" fmla="*/ 80 w 12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54">
                    <a:moveTo>
                      <a:pt x="39" y="3"/>
                    </a:moveTo>
                    <a:cubicBezTo>
                      <a:pt x="31" y="12"/>
                      <a:pt x="24" y="24"/>
                      <a:pt x="14" y="31"/>
                    </a:cubicBezTo>
                    <a:cubicBezTo>
                      <a:pt x="11" y="34"/>
                      <a:pt x="4" y="36"/>
                      <a:pt x="3" y="39"/>
                    </a:cubicBezTo>
                    <a:cubicBezTo>
                      <a:pt x="0" y="44"/>
                      <a:pt x="7" y="46"/>
                      <a:pt x="11" y="47"/>
                    </a:cubicBezTo>
                    <a:cubicBezTo>
                      <a:pt x="21" y="52"/>
                      <a:pt x="35" y="53"/>
                      <a:pt x="46" y="53"/>
                    </a:cubicBezTo>
                    <a:cubicBezTo>
                      <a:pt x="63" y="54"/>
                      <a:pt x="78" y="53"/>
                      <a:pt x="94" y="48"/>
                    </a:cubicBezTo>
                    <a:cubicBezTo>
                      <a:pt x="102" y="46"/>
                      <a:pt x="110" y="43"/>
                      <a:pt x="116" y="38"/>
                    </a:cubicBezTo>
                    <a:cubicBezTo>
                      <a:pt x="125" y="31"/>
                      <a:pt x="116" y="29"/>
                      <a:pt x="109" y="27"/>
                    </a:cubicBezTo>
                    <a:cubicBezTo>
                      <a:pt x="96" y="22"/>
                      <a:pt x="87" y="12"/>
                      <a:pt x="80" y="0"/>
                    </a:cubicBezTo>
                  </a:path>
                </a:pathLst>
              </a:custGeom>
              <a:solidFill>
                <a:srgbClr val="326A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74" name="Oval 284"/>
              <p:cNvSpPr>
                <a:spLocks noChangeArrowheads="1"/>
              </p:cNvSpPr>
              <p:nvPr/>
            </p:nvSpPr>
            <p:spPr bwMode="auto">
              <a:xfrm>
                <a:off x="5749925" y="3163888"/>
                <a:ext cx="20638"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75" name="Oval 285"/>
              <p:cNvSpPr>
                <a:spLocks noChangeArrowheads="1"/>
              </p:cNvSpPr>
              <p:nvPr/>
            </p:nvSpPr>
            <p:spPr bwMode="auto">
              <a:xfrm>
                <a:off x="5864225" y="3198813"/>
                <a:ext cx="17463"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76" name="Oval 286"/>
              <p:cNvSpPr>
                <a:spLocks noChangeArrowheads="1"/>
              </p:cNvSpPr>
              <p:nvPr/>
            </p:nvSpPr>
            <p:spPr bwMode="auto">
              <a:xfrm>
                <a:off x="5775325" y="3100388"/>
                <a:ext cx="17463"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77" name="Oval 287"/>
              <p:cNvSpPr>
                <a:spLocks noChangeArrowheads="1"/>
              </p:cNvSpPr>
              <p:nvPr/>
            </p:nvSpPr>
            <p:spPr bwMode="auto">
              <a:xfrm>
                <a:off x="5673725" y="3211513"/>
                <a:ext cx="15875"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78" name="Oval 288"/>
              <p:cNvSpPr>
                <a:spLocks noChangeArrowheads="1"/>
              </p:cNvSpPr>
              <p:nvPr/>
            </p:nvSpPr>
            <p:spPr bwMode="auto">
              <a:xfrm>
                <a:off x="5770563" y="3271838"/>
                <a:ext cx="17463" cy="15875"/>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79" name="Oval 289"/>
              <p:cNvSpPr>
                <a:spLocks noChangeArrowheads="1"/>
              </p:cNvSpPr>
              <p:nvPr/>
            </p:nvSpPr>
            <p:spPr bwMode="auto">
              <a:xfrm>
                <a:off x="5872163" y="3305175"/>
                <a:ext cx="17463"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80" name="Oval 290"/>
              <p:cNvSpPr>
                <a:spLocks noChangeArrowheads="1"/>
              </p:cNvSpPr>
              <p:nvPr/>
            </p:nvSpPr>
            <p:spPr bwMode="auto">
              <a:xfrm>
                <a:off x="5805488" y="3352800"/>
                <a:ext cx="15875" cy="15875"/>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81" name="Oval 291"/>
              <p:cNvSpPr>
                <a:spLocks noChangeArrowheads="1"/>
              </p:cNvSpPr>
              <p:nvPr/>
            </p:nvSpPr>
            <p:spPr bwMode="auto">
              <a:xfrm>
                <a:off x="5694363" y="3340100"/>
                <a:ext cx="17463" cy="15875"/>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82" name="Oval 292"/>
              <p:cNvSpPr>
                <a:spLocks noChangeArrowheads="1"/>
              </p:cNvSpPr>
              <p:nvPr/>
            </p:nvSpPr>
            <p:spPr bwMode="auto">
              <a:xfrm>
                <a:off x="5613400" y="3373438"/>
                <a:ext cx="20638"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83" name="Oval 293"/>
              <p:cNvSpPr>
                <a:spLocks noChangeArrowheads="1"/>
              </p:cNvSpPr>
              <p:nvPr/>
            </p:nvSpPr>
            <p:spPr bwMode="auto">
              <a:xfrm>
                <a:off x="5924550" y="3355975"/>
                <a:ext cx="15875"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84" name="Oval 294"/>
              <p:cNvSpPr>
                <a:spLocks noChangeArrowheads="1"/>
              </p:cNvSpPr>
              <p:nvPr/>
            </p:nvSpPr>
            <p:spPr bwMode="auto">
              <a:xfrm>
                <a:off x="5724525" y="3441700"/>
                <a:ext cx="15875"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85" name="Oval 295"/>
              <p:cNvSpPr>
                <a:spLocks noChangeArrowheads="1"/>
              </p:cNvSpPr>
              <p:nvPr/>
            </p:nvSpPr>
            <p:spPr bwMode="auto">
              <a:xfrm>
                <a:off x="5826125" y="3459163"/>
                <a:ext cx="20638"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86" name="Oval 296"/>
              <p:cNvSpPr>
                <a:spLocks noChangeArrowheads="1"/>
              </p:cNvSpPr>
              <p:nvPr/>
            </p:nvSpPr>
            <p:spPr bwMode="auto">
              <a:xfrm>
                <a:off x="5894388" y="3429000"/>
                <a:ext cx="20638"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87" name="Oval 297"/>
              <p:cNvSpPr>
                <a:spLocks noChangeArrowheads="1"/>
              </p:cNvSpPr>
              <p:nvPr/>
            </p:nvSpPr>
            <p:spPr bwMode="auto">
              <a:xfrm>
                <a:off x="5765800" y="3519488"/>
                <a:ext cx="17463" cy="15875"/>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88" name="Oval 298"/>
              <p:cNvSpPr>
                <a:spLocks noChangeArrowheads="1"/>
              </p:cNvSpPr>
              <p:nvPr/>
            </p:nvSpPr>
            <p:spPr bwMode="auto">
              <a:xfrm>
                <a:off x="5897563" y="3509963"/>
                <a:ext cx="17463"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89" name="Oval 299"/>
              <p:cNvSpPr>
                <a:spLocks noChangeArrowheads="1"/>
              </p:cNvSpPr>
              <p:nvPr/>
            </p:nvSpPr>
            <p:spPr bwMode="auto">
              <a:xfrm>
                <a:off x="6000750" y="3509963"/>
                <a:ext cx="15875"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90" name="Oval 300"/>
              <p:cNvSpPr>
                <a:spLocks noChangeArrowheads="1"/>
              </p:cNvSpPr>
              <p:nvPr/>
            </p:nvSpPr>
            <p:spPr bwMode="auto">
              <a:xfrm>
                <a:off x="5830888" y="3565525"/>
                <a:ext cx="15875"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91" name="Oval 301"/>
              <p:cNvSpPr>
                <a:spLocks noChangeArrowheads="1"/>
              </p:cNvSpPr>
              <p:nvPr/>
            </p:nvSpPr>
            <p:spPr bwMode="auto">
              <a:xfrm>
                <a:off x="5681663" y="3557588"/>
                <a:ext cx="17463"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92" name="Oval 302"/>
              <p:cNvSpPr>
                <a:spLocks noChangeArrowheads="1"/>
              </p:cNvSpPr>
              <p:nvPr/>
            </p:nvSpPr>
            <p:spPr bwMode="auto">
              <a:xfrm>
                <a:off x="5588000" y="3527425"/>
                <a:ext cx="17463"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93" name="Oval 303"/>
              <p:cNvSpPr>
                <a:spLocks noChangeArrowheads="1"/>
              </p:cNvSpPr>
              <p:nvPr/>
            </p:nvSpPr>
            <p:spPr bwMode="auto">
              <a:xfrm>
                <a:off x="5673725" y="3476625"/>
                <a:ext cx="20638" cy="17463"/>
              </a:xfrm>
              <a:prstGeom prst="ellipse">
                <a:avLst/>
              </a:pr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sp>
          <p:nvSpPr>
            <p:cNvPr id="570" name="Freeform 304"/>
            <p:cNvSpPr/>
            <p:nvPr/>
          </p:nvSpPr>
          <p:spPr bwMode="auto">
            <a:xfrm>
              <a:off x="5745162" y="2412060"/>
              <a:ext cx="141288" cy="184150"/>
            </a:xfrm>
            <a:custGeom>
              <a:avLst/>
              <a:gdLst>
                <a:gd name="T0" fmla="*/ 4 w 33"/>
                <a:gd name="T1" fmla="*/ 0 h 43"/>
                <a:gd name="T2" fmla="*/ 4 w 33"/>
                <a:gd name="T3" fmla="*/ 18 h 43"/>
                <a:gd name="T4" fmla="*/ 0 w 33"/>
                <a:gd name="T5" fmla="*/ 36 h 43"/>
                <a:gd name="T6" fmla="*/ 33 w 33"/>
                <a:gd name="T7" fmla="*/ 35 h 43"/>
                <a:gd name="T8" fmla="*/ 26 w 33"/>
                <a:gd name="T9" fmla="*/ 18 h 43"/>
                <a:gd name="T10" fmla="*/ 24 w 33"/>
                <a:gd name="T11" fmla="*/ 1 h 43"/>
              </a:gdLst>
              <a:ahLst/>
              <a:cxnLst>
                <a:cxn ang="0">
                  <a:pos x="T0" y="T1"/>
                </a:cxn>
                <a:cxn ang="0">
                  <a:pos x="T2" y="T3"/>
                </a:cxn>
                <a:cxn ang="0">
                  <a:pos x="T4" y="T5"/>
                </a:cxn>
                <a:cxn ang="0">
                  <a:pos x="T6" y="T7"/>
                </a:cxn>
                <a:cxn ang="0">
                  <a:pos x="T8" y="T9"/>
                </a:cxn>
                <a:cxn ang="0">
                  <a:pos x="T10" y="T11"/>
                </a:cxn>
              </a:cxnLst>
              <a:rect l="0" t="0" r="r" b="b"/>
              <a:pathLst>
                <a:path w="33" h="43">
                  <a:moveTo>
                    <a:pt x="4" y="0"/>
                  </a:moveTo>
                  <a:cubicBezTo>
                    <a:pt x="4" y="6"/>
                    <a:pt x="4" y="12"/>
                    <a:pt x="4" y="18"/>
                  </a:cubicBezTo>
                  <a:cubicBezTo>
                    <a:pt x="3" y="24"/>
                    <a:pt x="1" y="30"/>
                    <a:pt x="0" y="36"/>
                  </a:cubicBezTo>
                  <a:cubicBezTo>
                    <a:pt x="9" y="43"/>
                    <a:pt x="25" y="39"/>
                    <a:pt x="33" y="35"/>
                  </a:cubicBezTo>
                  <a:cubicBezTo>
                    <a:pt x="32" y="29"/>
                    <a:pt x="27" y="24"/>
                    <a:pt x="26" y="18"/>
                  </a:cubicBezTo>
                  <a:cubicBezTo>
                    <a:pt x="25" y="14"/>
                    <a:pt x="22" y="4"/>
                    <a:pt x="24" y="1"/>
                  </a:cubicBezTo>
                </a:path>
              </a:pathLst>
            </a:custGeom>
            <a:solidFill>
              <a:srgbClr val="326A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grpSp>
        <p:nvGrpSpPr>
          <p:cNvPr id="650" name="组合 649"/>
          <p:cNvGrpSpPr/>
          <p:nvPr/>
        </p:nvGrpSpPr>
        <p:grpSpPr>
          <a:xfrm>
            <a:off x="-96131" y="4662981"/>
            <a:ext cx="1040423" cy="573838"/>
            <a:chOff x="4541838" y="2732088"/>
            <a:chExt cx="2568575" cy="1231900"/>
          </a:xfrm>
        </p:grpSpPr>
        <p:sp>
          <p:nvSpPr>
            <p:cNvPr id="651" name="Freeform 242"/>
            <p:cNvSpPr/>
            <p:nvPr/>
          </p:nvSpPr>
          <p:spPr bwMode="auto">
            <a:xfrm>
              <a:off x="4541838" y="2732088"/>
              <a:ext cx="1497013" cy="1146175"/>
            </a:xfrm>
            <a:custGeom>
              <a:avLst/>
              <a:gdLst>
                <a:gd name="T0" fmla="*/ 176 w 352"/>
                <a:gd name="T1" fmla="*/ 0 h 268"/>
                <a:gd name="T2" fmla="*/ 0 w 352"/>
                <a:gd name="T3" fmla="*/ 262 h 268"/>
                <a:gd name="T4" fmla="*/ 352 w 352"/>
                <a:gd name="T5" fmla="*/ 268 h 268"/>
                <a:gd name="T6" fmla="*/ 352 w 352"/>
                <a:gd name="T7" fmla="*/ 258 h 268"/>
                <a:gd name="T8" fmla="*/ 318 w 352"/>
                <a:gd name="T9" fmla="*/ 254 h 268"/>
                <a:gd name="T10" fmla="*/ 319 w 352"/>
                <a:gd name="T11" fmla="*/ 266 h 268"/>
                <a:gd name="T12" fmla="*/ 38 w 352"/>
                <a:gd name="T13" fmla="*/ 260 h 268"/>
                <a:gd name="T14" fmla="*/ 178 w 352"/>
                <a:gd name="T15" fmla="*/ 47 h 268"/>
                <a:gd name="T16" fmla="*/ 185 w 352"/>
                <a:gd name="T17" fmla="*/ 47 h 268"/>
                <a:gd name="T18" fmla="*/ 310 w 352"/>
                <a:gd name="T19" fmla="*/ 192 h 268"/>
                <a:gd name="T20" fmla="*/ 339 w 352"/>
                <a:gd name="T21" fmla="*/ 167 h 268"/>
                <a:gd name="T22" fmla="*/ 184 w 352"/>
                <a:gd name="T23" fmla="*/ 0 h 268"/>
                <a:gd name="T24" fmla="*/ 176 w 352"/>
                <a:gd name="T25"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268">
                  <a:moveTo>
                    <a:pt x="176" y="0"/>
                  </a:moveTo>
                  <a:cubicBezTo>
                    <a:pt x="32" y="0"/>
                    <a:pt x="0" y="262"/>
                    <a:pt x="0" y="262"/>
                  </a:cubicBezTo>
                  <a:cubicBezTo>
                    <a:pt x="352" y="268"/>
                    <a:pt x="352" y="268"/>
                    <a:pt x="352" y="268"/>
                  </a:cubicBezTo>
                  <a:cubicBezTo>
                    <a:pt x="352" y="266"/>
                    <a:pt x="352" y="262"/>
                    <a:pt x="352" y="258"/>
                  </a:cubicBezTo>
                  <a:cubicBezTo>
                    <a:pt x="318" y="254"/>
                    <a:pt x="318" y="254"/>
                    <a:pt x="318" y="254"/>
                  </a:cubicBezTo>
                  <a:cubicBezTo>
                    <a:pt x="319" y="259"/>
                    <a:pt x="319" y="263"/>
                    <a:pt x="319" y="266"/>
                  </a:cubicBezTo>
                  <a:cubicBezTo>
                    <a:pt x="38" y="260"/>
                    <a:pt x="38" y="260"/>
                    <a:pt x="38" y="260"/>
                  </a:cubicBezTo>
                  <a:cubicBezTo>
                    <a:pt x="38" y="260"/>
                    <a:pt x="63" y="47"/>
                    <a:pt x="178" y="47"/>
                  </a:cubicBezTo>
                  <a:cubicBezTo>
                    <a:pt x="180" y="47"/>
                    <a:pt x="182" y="47"/>
                    <a:pt x="185" y="47"/>
                  </a:cubicBezTo>
                  <a:cubicBezTo>
                    <a:pt x="264" y="53"/>
                    <a:pt x="297" y="130"/>
                    <a:pt x="310" y="192"/>
                  </a:cubicBezTo>
                  <a:cubicBezTo>
                    <a:pt x="318" y="183"/>
                    <a:pt x="328" y="175"/>
                    <a:pt x="339" y="167"/>
                  </a:cubicBezTo>
                  <a:cubicBezTo>
                    <a:pt x="320" y="93"/>
                    <a:pt x="278" y="7"/>
                    <a:pt x="184" y="0"/>
                  </a:cubicBezTo>
                  <a:cubicBezTo>
                    <a:pt x="181" y="0"/>
                    <a:pt x="178" y="0"/>
                    <a:pt x="176" y="0"/>
                  </a:cubicBezTo>
                </a:path>
              </a:pathLst>
            </a:custGeom>
            <a:solidFill>
              <a:srgbClr val="C0DC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52" name="Freeform 243"/>
            <p:cNvSpPr/>
            <p:nvPr/>
          </p:nvSpPr>
          <p:spPr bwMode="auto">
            <a:xfrm>
              <a:off x="4703763" y="2933700"/>
              <a:ext cx="1193800" cy="935038"/>
            </a:xfrm>
            <a:custGeom>
              <a:avLst/>
              <a:gdLst>
                <a:gd name="T0" fmla="*/ 140 w 281"/>
                <a:gd name="T1" fmla="*/ 0 h 219"/>
                <a:gd name="T2" fmla="*/ 0 w 281"/>
                <a:gd name="T3" fmla="*/ 213 h 219"/>
                <a:gd name="T4" fmla="*/ 281 w 281"/>
                <a:gd name="T5" fmla="*/ 219 h 219"/>
                <a:gd name="T6" fmla="*/ 280 w 281"/>
                <a:gd name="T7" fmla="*/ 207 h 219"/>
                <a:gd name="T8" fmla="*/ 244 w 281"/>
                <a:gd name="T9" fmla="*/ 203 h 219"/>
                <a:gd name="T10" fmla="*/ 245 w 281"/>
                <a:gd name="T11" fmla="*/ 216 h 219"/>
                <a:gd name="T12" fmla="*/ 218 w 281"/>
                <a:gd name="T13" fmla="*/ 216 h 219"/>
                <a:gd name="T14" fmla="*/ 218 w 281"/>
                <a:gd name="T15" fmla="*/ 216 h 219"/>
                <a:gd name="T16" fmla="*/ 71 w 281"/>
                <a:gd name="T17" fmla="*/ 213 h 219"/>
                <a:gd name="T18" fmla="*/ 71 w 281"/>
                <a:gd name="T19" fmla="*/ 213 h 219"/>
                <a:gd name="T20" fmla="*/ 40 w 281"/>
                <a:gd name="T21" fmla="*/ 212 h 219"/>
                <a:gd name="T22" fmla="*/ 142 w 281"/>
                <a:gd name="T23" fmla="*/ 56 h 219"/>
                <a:gd name="T24" fmla="*/ 147 w 281"/>
                <a:gd name="T25" fmla="*/ 56 h 219"/>
                <a:gd name="T26" fmla="*/ 242 w 281"/>
                <a:gd name="T27" fmla="*/ 183 h 219"/>
                <a:gd name="T28" fmla="*/ 272 w 281"/>
                <a:gd name="T29" fmla="*/ 145 h 219"/>
                <a:gd name="T30" fmla="*/ 147 w 281"/>
                <a:gd name="T31" fmla="*/ 0 h 219"/>
                <a:gd name="T32" fmla="*/ 140 w 281"/>
                <a:gd name="T3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1" h="219">
                  <a:moveTo>
                    <a:pt x="140" y="0"/>
                  </a:moveTo>
                  <a:cubicBezTo>
                    <a:pt x="25" y="0"/>
                    <a:pt x="0" y="213"/>
                    <a:pt x="0" y="213"/>
                  </a:cubicBezTo>
                  <a:cubicBezTo>
                    <a:pt x="281" y="219"/>
                    <a:pt x="281" y="219"/>
                    <a:pt x="281" y="219"/>
                  </a:cubicBezTo>
                  <a:cubicBezTo>
                    <a:pt x="281" y="216"/>
                    <a:pt x="281" y="212"/>
                    <a:pt x="280" y="207"/>
                  </a:cubicBezTo>
                  <a:cubicBezTo>
                    <a:pt x="244" y="203"/>
                    <a:pt x="244" y="203"/>
                    <a:pt x="244" y="203"/>
                  </a:cubicBezTo>
                  <a:cubicBezTo>
                    <a:pt x="245" y="208"/>
                    <a:pt x="245" y="213"/>
                    <a:pt x="245" y="216"/>
                  </a:cubicBezTo>
                  <a:cubicBezTo>
                    <a:pt x="218" y="216"/>
                    <a:pt x="218" y="216"/>
                    <a:pt x="218" y="216"/>
                  </a:cubicBezTo>
                  <a:cubicBezTo>
                    <a:pt x="218" y="216"/>
                    <a:pt x="218" y="216"/>
                    <a:pt x="218" y="216"/>
                  </a:cubicBezTo>
                  <a:cubicBezTo>
                    <a:pt x="71" y="213"/>
                    <a:pt x="71" y="213"/>
                    <a:pt x="71" y="213"/>
                  </a:cubicBezTo>
                  <a:cubicBezTo>
                    <a:pt x="71" y="213"/>
                    <a:pt x="71" y="213"/>
                    <a:pt x="71" y="213"/>
                  </a:cubicBezTo>
                  <a:cubicBezTo>
                    <a:pt x="40" y="212"/>
                    <a:pt x="40" y="212"/>
                    <a:pt x="40" y="212"/>
                  </a:cubicBezTo>
                  <a:cubicBezTo>
                    <a:pt x="40" y="212"/>
                    <a:pt x="58" y="56"/>
                    <a:pt x="142" y="56"/>
                  </a:cubicBezTo>
                  <a:cubicBezTo>
                    <a:pt x="144" y="56"/>
                    <a:pt x="145" y="56"/>
                    <a:pt x="147" y="56"/>
                  </a:cubicBezTo>
                  <a:cubicBezTo>
                    <a:pt x="214" y="61"/>
                    <a:pt x="236" y="136"/>
                    <a:pt x="242" y="183"/>
                  </a:cubicBezTo>
                  <a:cubicBezTo>
                    <a:pt x="249" y="172"/>
                    <a:pt x="259" y="159"/>
                    <a:pt x="272" y="145"/>
                  </a:cubicBezTo>
                  <a:cubicBezTo>
                    <a:pt x="259" y="83"/>
                    <a:pt x="226" y="6"/>
                    <a:pt x="147" y="0"/>
                  </a:cubicBezTo>
                  <a:cubicBezTo>
                    <a:pt x="144" y="0"/>
                    <a:pt x="142" y="0"/>
                    <a:pt x="140" y="0"/>
                  </a:cubicBezTo>
                </a:path>
              </a:pathLst>
            </a:custGeom>
            <a:solidFill>
              <a:srgbClr val="8B9BA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53" name="Freeform 244"/>
            <p:cNvSpPr/>
            <p:nvPr/>
          </p:nvSpPr>
          <p:spPr bwMode="auto">
            <a:xfrm>
              <a:off x="4873625" y="3173413"/>
              <a:ext cx="871538" cy="682625"/>
            </a:xfrm>
            <a:custGeom>
              <a:avLst/>
              <a:gdLst>
                <a:gd name="T0" fmla="*/ 102 w 205"/>
                <a:gd name="T1" fmla="*/ 0 h 160"/>
                <a:gd name="T2" fmla="*/ 0 w 205"/>
                <a:gd name="T3" fmla="*/ 156 h 160"/>
                <a:gd name="T4" fmla="*/ 31 w 205"/>
                <a:gd name="T5" fmla="*/ 157 h 160"/>
                <a:gd name="T6" fmla="*/ 104 w 205"/>
                <a:gd name="T7" fmla="*/ 45 h 160"/>
                <a:gd name="T8" fmla="*/ 108 w 205"/>
                <a:gd name="T9" fmla="*/ 46 h 160"/>
                <a:gd name="T10" fmla="*/ 178 w 205"/>
                <a:gd name="T11" fmla="*/ 160 h 160"/>
                <a:gd name="T12" fmla="*/ 205 w 205"/>
                <a:gd name="T13" fmla="*/ 160 h 160"/>
                <a:gd name="T14" fmla="*/ 204 w 205"/>
                <a:gd name="T15" fmla="*/ 147 h 160"/>
                <a:gd name="T16" fmla="*/ 192 w 205"/>
                <a:gd name="T17" fmla="*/ 145 h 160"/>
                <a:gd name="T18" fmla="*/ 202 w 205"/>
                <a:gd name="T19" fmla="*/ 127 h 160"/>
                <a:gd name="T20" fmla="*/ 107 w 205"/>
                <a:gd name="T21" fmla="*/ 0 h 160"/>
                <a:gd name="T22" fmla="*/ 102 w 205"/>
                <a:gd name="T2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160">
                  <a:moveTo>
                    <a:pt x="102" y="0"/>
                  </a:moveTo>
                  <a:cubicBezTo>
                    <a:pt x="18" y="0"/>
                    <a:pt x="0" y="156"/>
                    <a:pt x="0" y="156"/>
                  </a:cubicBezTo>
                  <a:cubicBezTo>
                    <a:pt x="31" y="157"/>
                    <a:pt x="31" y="157"/>
                    <a:pt x="31" y="157"/>
                  </a:cubicBezTo>
                  <a:cubicBezTo>
                    <a:pt x="31" y="154"/>
                    <a:pt x="45" y="45"/>
                    <a:pt x="104" y="45"/>
                  </a:cubicBezTo>
                  <a:cubicBezTo>
                    <a:pt x="105" y="45"/>
                    <a:pt x="107" y="45"/>
                    <a:pt x="108" y="46"/>
                  </a:cubicBezTo>
                  <a:cubicBezTo>
                    <a:pt x="171" y="50"/>
                    <a:pt x="178" y="141"/>
                    <a:pt x="178" y="160"/>
                  </a:cubicBezTo>
                  <a:cubicBezTo>
                    <a:pt x="205" y="160"/>
                    <a:pt x="205" y="160"/>
                    <a:pt x="205" y="160"/>
                  </a:cubicBezTo>
                  <a:cubicBezTo>
                    <a:pt x="205" y="157"/>
                    <a:pt x="205" y="152"/>
                    <a:pt x="204" y="147"/>
                  </a:cubicBezTo>
                  <a:cubicBezTo>
                    <a:pt x="192" y="145"/>
                    <a:pt x="192" y="145"/>
                    <a:pt x="192" y="145"/>
                  </a:cubicBezTo>
                  <a:cubicBezTo>
                    <a:pt x="192" y="145"/>
                    <a:pt x="195" y="138"/>
                    <a:pt x="202" y="127"/>
                  </a:cubicBezTo>
                  <a:cubicBezTo>
                    <a:pt x="196" y="80"/>
                    <a:pt x="174" y="5"/>
                    <a:pt x="107" y="0"/>
                  </a:cubicBezTo>
                  <a:cubicBezTo>
                    <a:pt x="105" y="0"/>
                    <a:pt x="104" y="0"/>
                    <a:pt x="102" y="0"/>
                  </a:cubicBezTo>
                </a:path>
              </a:pathLst>
            </a:custGeom>
            <a:solidFill>
              <a:srgbClr val="E0C89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54" name="Freeform 245"/>
            <p:cNvSpPr/>
            <p:nvPr/>
          </p:nvSpPr>
          <p:spPr bwMode="auto">
            <a:xfrm>
              <a:off x="5005388" y="3843338"/>
              <a:ext cx="625475" cy="12700"/>
            </a:xfrm>
            <a:custGeom>
              <a:avLst/>
              <a:gdLst>
                <a:gd name="T0" fmla="*/ 0 w 147"/>
                <a:gd name="T1" fmla="*/ 0 h 3"/>
                <a:gd name="T2" fmla="*/ 0 w 147"/>
                <a:gd name="T3" fmla="*/ 0 h 3"/>
                <a:gd name="T4" fmla="*/ 147 w 147"/>
                <a:gd name="T5" fmla="*/ 3 h 3"/>
                <a:gd name="T6" fmla="*/ 147 w 147"/>
                <a:gd name="T7" fmla="*/ 3 h 3"/>
                <a:gd name="T8" fmla="*/ 0 w 147"/>
                <a:gd name="T9" fmla="*/ 0 h 3"/>
              </a:gdLst>
              <a:ahLst/>
              <a:cxnLst>
                <a:cxn ang="0">
                  <a:pos x="T0" y="T1"/>
                </a:cxn>
                <a:cxn ang="0">
                  <a:pos x="T2" y="T3"/>
                </a:cxn>
                <a:cxn ang="0">
                  <a:pos x="T4" y="T5"/>
                </a:cxn>
                <a:cxn ang="0">
                  <a:pos x="T6" y="T7"/>
                </a:cxn>
                <a:cxn ang="0">
                  <a:pos x="T8" y="T9"/>
                </a:cxn>
              </a:cxnLst>
              <a:rect l="0" t="0" r="r" b="b"/>
              <a:pathLst>
                <a:path w="147" h="3">
                  <a:moveTo>
                    <a:pt x="0" y="0"/>
                  </a:moveTo>
                  <a:cubicBezTo>
                    <a:pt x="0" y="0"/>
                    <a:pt x="0" y="0"/>
                    <a:pt x="0" y="0"/>
                  </a:cubicBezTo>
                  <a:cubicBezTo>
                    <a:pt x="147" y="3"/>
                    <a:pt x="147" y="3"/>
                    <a:pt x="147" y="3"/>
                  </a:cubicBezTo>
                  <a:cubicBezTo>
                    <a:pt x="147" y="3"/>
                    <a:pt x="147" y="3"/>
                    <a:pt x="147" y="3"/>
                  </a:cubicBezTo>
                  <a:cubicBezTo>
                    <a:pt x="0" y="0"/>
                    <a:pt x="0" y="0"/>
                    <a:pt x="0" y="0"/>
                  </a:cubicBezTo>
                </a:path>
              </a:pathLst>
            </a:custGeom>
            <a:solidFill>
              <a:srgbClr val="92707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55" name="Freeform 246"/>
            <p:cNvSpPr/>
            <p:nvPr/>
          </p:nvSpPr>
          <p:spPr bwMode="auto">
            <a:xfrm>
              <a:off x="5005388" y="3365500"/>
              <a:ext cx="625475" cy="490538"/>
            </a:xfrm>
            <a:custGeom>
              <a:avLst/>
              <a:gdLst>
                <a:gd name="T0" fmla="*/ 73 w 147"/>
                <a:gd name="T1" fmla="*/ 0 h 115"/>
                <a:gd name="T2" fmla="*/ 0 w 147"/>
                <a:gd name="T3" fmla="*/ 112 h 115"/>
                <a:gd name="T4" fmla="*/ 147 w 147"/>
                <a:gd name="T5" fmla="*/ 115 h 115"/>
                <a:gd name="T6" fmla="*/ 77 w 147"/>
                <a:gd name="T7" fmla="*/ 1 h 115"/>
                <a:gd name="T8" fmla="*/ 73 w 147"/>
                <a:gd name="T9" fmla="*/ 0 h 115"/>
              </a:gdLst>
              <a:ahLst/>
              <a:cxnLst>
                <a:cxn ang="0">
                  <a:pos x="T0" y="T1"/>
                </a:cxn>
                <a:cxn ang="0">
                  <a:pos x="T2" y="T3"/>
                </a:cxn>
                <a:cxn ang="0">
                  <a:pos x="T4" y="T5"/>
                </a:cxn>
                <a:cxn ang="0">
                  <a:pos x="T6" y="T7"/>
                </a:cxn>
                <a:cxn ang="0">
                  <a:pos x="T8" y="T9"/>
                </a:cxn>
              </a:cxnLst>
              <a:rect l="0" t="0" r="r" b="b"/>
              <a:pathLst>
                <a:path w="147" h="115">
                  <a:moveTo>
                    <a:pt x="73" y="0"/>
                  </a:moveTo>
                  <a:cubicBezTo>
                    <a:pt x="14" y="0"/>
                    <a:pt x="0" y="109"/>
                    <a:pt x="0" y="112"/>
                  </a:cubicBezTo>
                  <a:cubicBezTo>
                    <a:pt x="147" y="115"/>
                    <a:pt x="147" y="115"/>
                    <a:pt x="147" y="115"/>
                  </a:cubicBezTo>
                  <a:cubicBezTo>
                    <a:pt x="147" y="96"/>
                    <a:pt x="140" y="5"/>
                    <a:pt x="77" y="1"/>
                  </a:cubicBezTo>
                  <a:cubicBezTo>
                    <a:pt x="76" y="0"/>
                    <a:pt x="74" y="0"/>
                    <a:pt x="73" y="0"/>
                  </a:cubicBezTo>
                </a:path>
              </a:pathLst>
            </a:custGeom>
            <a:solidFill>
              <a:srgbClr val="A97C6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nvGrpSpPr>
            <p:cNvPr id="656" name="组合 655"/>
            <p:cNvGrpSpPr/>
            <p:nvPr/>
          </p:nvGrpSpPr>
          <p:grpSpPr>
            <a:xfrm>
              <a:off x="5689600" y="3313113"/>
              <a:ext cx="1420813" cy="650875"/>
              <a:chOff x="5689600" y="3313113"/>
              <a:chExt cx="1420813" cy="650875"/>
            </a:xfrm>
          </p:grpSpPr>
          <p:sp>
            <p:nvSpPr>
              <p:cNvPr id="657" name="Freeform 247"/>
              <p:cNvSpPr/>
              <p:nvPr/>
            </p:nvSpPr>
            <p:spPr bwMode="auto">
              <a:xfrm>
                <a:off x="5983288" y="3313113"/>
                <a:ext cx="1127125" cy="650875"/>
              </a:xfrm>
              <a:custGeom>
                <a:avLst/>
                <a:gdLst>
                  <a:gd name="T0" fmla="*/ 92 w 265"/>
                  <a:gd name="T1" fmla="*/ 0 h 152"/>
                  <a:gd name="T2" fmla="*/ 0 w 265"/>
                  <a:gd name="T3" fmla="*/ 31 h 152"/>
                  <a:gd name="T4" fmla="*/ 7 w 265"/>
                  <a:gd name="T5" fmla="*/ 68 h 152"/>
                  <a:gd name="T6" fmla="*/ 95 w 265"/>
                  <a:gd name="T7" fmla="*/ 30 h 152"/>
                  <a:gd name="T8" fmla="*/ 103 w 265"/>
                  <a:gd name="T9" fmla="*/ 30 h 152"/>
                  <a:gd name="T10" fmla="*/ 227 w 265"/>
                  <a:gd name="T11" fmla="*/ 146 h 152"/>
                  <a:gd name="T12" fmla="*/ 13 w 265"/>
                  <a:gd name="T13" fmla="*/ 121 h 152"/>
                  <a:gd name="T14" fmla="*/ 13 w 265"/>
                  <a:gd name="T15" fmla="*/ 122 h 152"/>
                  <a:gd name="T16" fmla="*/ 263 w 265"/>
                  <a:gd name="T17" fmla="*/ 152 h 152"/>
                  <a:gd name="T18" fmla="*/ 103 w 265"/>
                  <a:gd name="T19" fmla="*/ 1 h 152"/>
                  <a:gd name="T20" fmla="*/ 92 w 265"/>
                  <a:gd name="T2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152">
                    <a:moveTo>
                      <a:pt x="92" y="0"/>
                    </a:moveTo>
                    <a:cubicBezTo>
                      <a:pt x="54" y="0"/>
                      <a:pt x="24" y="14"/>
                      <a:pt x="0" y="31"/>
                    </a:cubicBezTo>
                    <a:cubicBezTo>
                      <a:pt x="3" y="44"/>
                      <a:pt x="5" y="56"/>
                      <a:pt x="7" y="68"/>
                    </a:cubicBezTo>
                    <a:cubicBezTo>
                      <a:pt x="28" y="48"/>
                      <a:pt x="57" y="30"/>
                      <a:pt x="95" y="30"/>
                    </a:cubicBezTo>
                    <a:cubicBezTo>
                      <a:pt x="98" y="30"/>
                      <a:pt x="101" y="30"/>
                      <a:pt x="103" y="30"/>
                    </a:cubicBezTo>
                    <a:cubicBezTo>
                      <a:pt x="193" y="36"/>
                      <a:pt x="229" y="128"/>
                      <a:pt x="227" y="146"/>
                    </a:cubicBezTo>
                    <a:cubicBezTo>
                      <a:pt x="13" y="121"/>
                      <a:pt x="13" y="121"/>
                      <a:pt x="13" y="121"/>
                    </a:cubicBezTo>
                    <a:cubicBezTo>
                      <a:pt x="13" y="121"/>
                      <a:pt x="13" y="122"/>
                      <a:pt x="13" y="122"/>
                    </a:cubicBezTo>
                    <a:cubicBezTo>
                      <a:pt x="263" y="152"/>
                      <a:pt x="263" y="152"/>
                      <a:pt x="263" y="152"/>
                    </a:cubicBezTo>
                    <a:cubicBezTo>
                      <a:pt x="265" y="129"/>
                      <a:pt x="219" y="9"/>
                      <a:pt x="103" y="1"/>
                    </a:cubicBezTo>
                    <a:cubicBezTo>
                      <a:pt x="99" y="1"/>
                      <a:pt x="95" y="0"/>
                      <a:pt x="92" y="0"/>
                    </a:cubicBezTo>
                  </a:path>
                </a:pathLst>
              </a:custGeom>
              <a:solidFill>
                <a:srgbClr val="BBCAD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58" name="Freeform 248"/>
              <p:cNvSpPr>
                <a:spLocks noEditPoints="1"/>
              </p:cNvSpPr>
              <p:nvPr/>
            </p:nvSpPr>
            <p:spPr bwMode="auto">
              <a:xfrm>
                <a:off x="5859463" y="3446463"/>
                <a:ext cx="179388" cy="388938"/>
              </a:xfrm>
              <a:custGeom>
                <a:avLst/>
                <a:gdLst>
                  <a:gd name="T0" fmla="*/ 8 w 42"/>
                  <a:gd name="T1" fmla="*/ 86 h 91"/>
                  <a:gd name="T2" fmla="*/ 8 w 42"/>
                  <a:gd name="T3" fmla="*/ 87 h 91"/>
                  <a:gd name="T4" fmla="*/ 42 w 42"/>
                  <a:gd name="T5" fmla="*/ 91 h 91"/>
                  <a:gd name="T6" fmla="*/ 42 w 42"/>
                  <a:gd name="T7" fmla="*/ 90 h 91"/>
                  <a:gd name="T8" fmla="*/ 8 w 42"/>
                  <a:gd name="T9" fmla="*/ 86 h 91"/>
                  <a:gd name="T10" fmla="*/ 29 w 42"/>
                  <a:gd name="T11" fmla="*/ 0 h 91"/>
                  <a:gd name="T12" fmla="*/ 0 w 42"/>
                  <a:gd name="T13" fmla="*/ 25 h 91"/>
                  <a:gd name="T14" fmla="*/ 7 w 42"/>
                  <a:gd name="T15" fmla="*/ 74 h 91"/>
                  <a:gd name="T16" fmla="*/ 36 w 42"/>
                  <a:gd name="T17" fmla="*/ 37 h 91"/>
                  <a:gd name="T18" fmla="*/ 29 w 42"/>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91">
                    <a:moveTo>
                      <a:pt x="8" y="86"/>
                    </a:moveTo>
                    <a:cubicBezTo>
                      <a:pt x="8" y="86"/>
                      <a:pt x="8" y="87"/>
                      <a:pt x="8" y="87"/>
                    </a:cubicBezTo>
                    <a:cubicBezTo>
                      <a:pt x="42" y="91"/>
                      <a:pt x="42" y="91"/>
                      <a:pt x="42" y="91"/>
                    </a:cubicBezTo>
                    <a:cubicBezTo>
                      <a:pt x="42" y="91"/>
                      <a:pt x="42" y="90"/>
                      <a:pt x="42" y="90"/>
                    </a:cubicBezTo>
                    <a:cubicBezTo>
                      <a:pt x="8" y="86"/>
                      <a:pt x="8" y="86"/>
                      <a:pt x="8" y="86"/>
                    </a:cubicBezTo>
                    <a:moveTo>
                      <a:pt x="29" y="0"/>
                    </a:moveTo>
                    <a:cubicBezTo>
                      <a:pt x="18" y="8"/>
                      <a:pt x="8" y="16"/>
                      <a:pt x="0" y="25"/>
                    </a:cubicBezTo>
                    <a:cubicBezTo>
                      <a:pt x="4" y="43"/>
                      <a:pt x="6" y="60"/>
                      <a:pt x="7" y="74"/>
                    </a:cubicBezTo>
                    <a:cubicBezTo>
                      <a:pt x="13" y="64"/>
                      <a:pt x="23" y="50"/>
                      <a:pt x="36" y="37"/>
                    </a:cubicBezTo>
                    <a:cubicBezTo>
                      <a:pt x="34" y="25"/>
                      <a:pt x="32" y="13"/>
                      <a:pt x="29" y="0"/>
                    </a:cubicBezTo>
                  </a:path>
                </a:pathLst>
              </a:custGeom>
              <a:solidFill>
                <a:srgbClr val="AAC0C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59" name="Freeform 249"/>
              <p:cNvSpPr/>
              <p:nvPr/>
            </p:nvSpPr>
            <p:spPr bwMode="auto">
              <a:xfrm>
                <a:off x="5732463" y="3552825"/>
                <a:ext cx="161925" cy="265113"/>
              </a:xfrm>
              <a:custGeom>
                <a:avLst/>
                <a:gdLst>
                  <a:gd name="T0" fmla="*/ 30 w 38"/>
                  <a:gd name="T1" fmla="*/ 0 h 62"/>
                  <a:gd name="T2" fmla="*/ 0 w 38"/>
                  <a:gd name="T3" fmla="*/ 38 h 62"/>
                  <a:gd name="T4" fmla="*/ 2 w 38"/>
                  <a:gd name="T5" fmla="*/ 58 h 62"/>
                  <a:gd name="T6" fmla="*/ 38 w 38"/>
                  <a:gd name="T7" fmla="*/ 62 h 62"/>
                  <a:gd name="T8" fmla="*/ 38 w 38"/>
                  <a:gd name="T9" fmla="*/ 61 h 62"/>
                  <a:gd name="T10" fmla="*/ 31 w 38"/>
                  <a:gd name="T11" fmla="*/ 60 h 62"/>
                  <a:gd name="T12" fmla="*/ 37 w 38"/>
                  <a:gd name="T13" fmla="*/ 49 h 62"/>
                  <a:gd name="T14" fmla="*/ 30 w 38"/>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62">
                    <a:moveTo>
                      <a:pt x="30" y="0"/>
                    </a:moveTo>
                    <a:cubicBezTo>
                      <a:pt x="17" y="14"/>
                      <a:pt x="7" y="27"/>
                      <a:pt x="0" y="38"/>
                    </a:cubicBezTo>
                    <a:cubicBezTo>
                      <a:pt x="1" y="45"/>
                      <a:pt x="2" y="52"/>
                      <a:pt x="2" y="58"/>
                    </a:cubicBezTo>
                    <a:cubicBezTo>
                      <a:pt x="38" y="62"/>
                      <a:pt x="38" y="62"/>
                      <a:pt x="38" y="62"/>
                    </a:cubicBezTo>
                    <a:cubicBezTo>
                      <a:pt x="38" y="62"/>
                      <a:pt x="38" y="61"/>
                      <a:pt x="38" y="61"/>
                    </a:cubicBezTo>
                    <a:cubicBezTo>
                      <a:pt x="31" y="60"/>
                      <a:pt x="31" y="60"/>
                      <a:pt x="31" y="60"/>
                    </a:cubicBezTo>
                    <a:cubicBezTo>
                      <a:pt x="31" y="60"/>
                      <a:pt x="33" y="56"/>
                      <a:pt x="37" y="49"/>
                    </a:cubicBezTo>
                    <a:cubicBezTo>
                      <a:pt x="36" y="35"/>
                      <a:pt x="34" y="18"/>
                      <a:pt x="30" y="0"/>
                    </a:cubicBezTo>
                  </a:path>
                </a:pathLst>
              </a:custGeom>
              <a:solidFill>
                <a:srgbClr val="9CAFC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60" name="Freeform 250"/>
              <p:cNvSpPr/>
              <p:nvPr/>
            </p:nvSpPr>
            <p:spPr bwMode="auto">
              <a:xfrm>
                <a:off x="5689600" y="3714750"/>
                <a:ext cx="50800" cy="85725"/>
              </a:xfrm>
              <a:custGeom>
                <a:avLst/>
                <a:gdLst>
                  <a:gd name="T0" fmla="*/ 10 w 12"/>
                  <a:gd name="T1" fmla="*/ 0 h 20"/>
                  <a:gd name="T2" fmla="*/ 0 w 12"/>
                  <a:gd name="T3" fmla="*/ 18 h 20"/>
                  <a:gd name="T4" fmla="*/ 12 w 12"/>
                  <a:gd name="T5" fmla="*/ 20 h 20"/>
                  <a:gd name="T6" fmla="*/ 10 w 12"/>
                  <a:gd name="T7" fmla="*/ 0 h 20"/>
                </a:gdLst>
                <a:ahLst/>
                <a:cxnLst>
                  <a:cxn ang="0">
                    <a:pos x="T0" y="T1"/>
                  </a:cxn>
                  <a:cxn ang="0">
                    <a:pos x="T2" y="T3"/>
                  </a:cxn>
                  <a:cxn ang="0">
                    <a:pos x="T4" y="T5"/>
                  </a:cxn>
                  <a:cxn ang="0">
                    <a:pos x="T6" y="T7"/>
                  </a:cxn>
                </a:cxnLst>
                <a:rect l="0" t="0" r="r" b="b"/>
                <a:pathLst>
                  <a:path w="12" h="20">
                    <a:moveTo>
                      <a:pt x="10" y="0"/>
                    </a:moveTo>
                    <a:cubicBezTo>
                      <a:pt x="3" y="11"/>
                      <a:pt x="0" y="18"/>
                      <a:pt x="0" y="18"/>
                    </a:cubicBezTo>
                    <a:cubicBezTo>
                      <a:pt x="12" y="20"/>
                      <a:pt x="12" y="20"/>
                      <a:pt x="12" y="20"/>
                    </a:cubicBezTo>
                    <a:cubicBezTo>
                      <a:pt x="12" y="14"/>
                      <a:pt x="11" y="7"/>
                      <a:pt x="10" y="0"/>
                    </a:cubicBezTo>
                  </a:path>
                </a:pathLst>
              </a:custGeom>
              <a:solidFill>
                <a:srgbClr val="B2BBB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61" name="Freeform 251"/>
              <p:cNvSpPr/>
              <p:nvPr/>
            </p:nvSpPr>
            <p:spPr bwMode="auto">
              <a:xfrm>
                <a:off x="6013450" y="3441700"/>
                <a:ext cx="942975" cy="495300"/>
              </a:xfrm>
              <a:custGeom>
                <a:avLst/>
                <a:gdLst>
                  <a:gd name="T0" fmla="*/ 88 w 222"/>
                  <a:gd name="T1" fmla="*/ 0 h 116"/>
                  <a:gd name="T2" fmla="*/ 0 w 222"/>
                  <a:gd name="T3" fmla="*/ 38 h 116"/>
                  <a:gd name="T4" fmla="*/ 5 w 222"/>
                  <a:gd name="T5" fmla="*/ 77 h 116"/>
                  <a:gd name="T6" fmla="*/ 91 w 222"/>
                  <a:gd name="T7" fmla="*/ 24 h 116"/>
                  <a:gd name="T8" fmla="*/ 97 w 222"/>
                  <a:gd name="T9" fmla="*/ 25 h 116"/>
                  <a:gd name="T10" fmla="*/ 191 w 222"/>
                  <a:gd name="T11" fmla="*/ 112 h 116"/>
                  <a:gd name="T12" fmla="*/ 6 w 222"/>
                  <a:gd name="T13" fmla="*/ 91 h 116"/>
                  <a:gd name="T14" fmla="*/ 6 w 222"/>
                  <a:gd name="T15" fmla="*/ 91 h 116"/>
                  <a:gd name="T16" fmla="*/ 220 w 222"/>
                  <a:gd name="T17" fmla="*/ 116 h 116"/>
                  <a:gd name="T18" fmla="*/ 96 w 222"/>
                  <a:gd name="T19" fmla="*/ 0 h 116"/>
                  <a:gd name="T20" fmla="*/ 88 w 222"/>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16">
                    <a:moveTo>
                      <a:pt x="88" y="0"/>
                    </a:moveTo>
                    <a:cubicBezTo>
                      <a:pt x="50" y="0"/>
                      <a:pt x="21" y="18"/>
                      <a:pt x="0" y="38"/>
                    </a:cubicBezTo>
                    <a:cubicBezTo>
                      <a:pt x="3" y="53"/>
                      <a:pt x="4" y="66"/>
                      <a:pt x="5" y="77"/>
                    </a:cubicBezTo>
                    <a:cubicBezTo>
                      <a:pt x="17" y="58"/>
                      <a:pt x="46" y="24"/>
                      <a:pt x="91" y="24"/>
                    </a:cubicBezTo>
                    <a:cubicBezTo>
                      <a:pt x="93" y="24"/>
                      <a:pt x="95" y="25"/>
                      <a:pt x="97" y="25"/>
                    </a:cubicBezTo>
                    <a:cubicBezTo>
                      <a:pt x="165" y="29"/>
                      <a:pt x="192" y="99"/>
                      <a:pt x="191" y="112"/>
                    </a:cubicBezTo>
                    <a:cubicBezTo>
                      <a:pt x="6" y="91"/>
                      <a:pt x="6" y="91"/>
                      <a:pt x="6" y="91"/>
                    </a:cubicBezTo>
                    <a:cubicBezTo>
                      <a:pt x="6" y="91"/>
                      <a:pt x="6" y="91"/>
                      <a:pt x="6" y="91"/>
                    </a:cubicBezTo>
                    <a:cubicBezTo>
                      <a:pt x="220" y="116"/>
                      <a:pt x="220" y="116"/>
                      <a:pt x="220" y="116"/>
                    </a:cubicBezTo>
                    <a:cubicBezTo>
                      <a:pt x="222" y="98"/>
                      <a:pt x="186" y="6"/>
                      <a:pt x="96" y="0"/>
                    </a:cubicBezTo>
                    <a:cubicBezTo>
                      <a:pt x="94" y="0"/>
                      <a:pt x="91" y="0"/>
                      <a:pt x="88" y="0"/>
                    </a:cubicBezTo>
                  </a:path>
                </a:pathLst>
              </a:custGeom>
              <a:solidFill>
                <a:srgbClr val="ECF1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62" name="Freeform 252"/>
              <p:cNvSpPr/>
              <p:nvPr/>
            </p:nvSpPr>
            <p:spPr bwMode="auto">
              <a:xfrm>
                <a:off x="5889625" y="3603625"/>
                <a:ext cx="149225" cy="227013"/>
              </a:xfrm>
              <a:custGeom>
                <a:avLst/>
                <a:gdLst>
                  <a:gd name="T0" fmla="*/ 29 w 35"/>
                  <a:gd name="T1" fmla="*/ 0 h 53"/>
                  <a:gd name="T2" fmla="*/ 0 w 35"/>
                  <a:gd name="T3" fmla="*/ 37 h 53"/>
                  <a:gd name="T4" fmla="*/ 1 w 35"/>
                  <a:gd name="T5" fmla="*/ 49 h 53"/>
                  <a:gd name="T6" fmla="*/ 35 w 35"/>
                  <a:gd name="T7" fmla="*/ 53 h 53"/>
                  <a:gd name="T8" fmla="*/ 35 w 35"/>
                  <a:gd name="T9" fmla="*/ 53 h 53"/>
                  <a:gd name="T10" fmla="*/ 27 w 35"/>
                  <a:gd name="T11" fmla="*/ 52 h 53"/>
                  <a:gd name="T12" fmla="*/ 34 w 35"/>
                  <a:gd name="T13" fmla="*/ 39 h 53"/>
                  <a:gd name="T14" fmla="*/ 29 w 35"/>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3">
                    <a:moveTo>
                      <a:pt x="29" y="0"/>
                    </a:moveTo>
                    <a:cubicBezTo>
                      <a:pt x="16" y="13"/>
                      <a:pt x="6" y="27"/>
                      <a:pt x="0" y="37"/>
                    </a:cubicBezTo>
                    <a:cubicBezTo>
                      <a:pt x="1" y="41"/>
                      <a:pt x="1" y="46"/>
                      <a:pt x="1" y="49"/>
                    </a:cubicBezTo>
                    <a:cubicBezTo>
                      <a:pt x="35" y="53"/>
                      <a:pt x="35" y="53"/>
                      <a:pt x="35" y="53"/>
                    </a:cubicBezTo>
                    <a:cubicBezTo>
                      <a:pt x="35" y="53"/>
                      <a:pt x="35" y="53"/>
                      <a:pt x="35" y="53"/>
                    </a:cubicBezTo>
                    <a:cubicBezTo>
                      <a:pt x="27" y="52"/>
                      <a:pt x="27" y="52"/>
                      <a:pt x="27" y="52"/>
                    </a:cubicBezTo>
                    <a:cubicBezTo>
                      <a:pt x="27" y="52"/>
                      <a:pt x="29" y="47"/>
                      <a:pt x="34" y="39"/>
                    </a:cubicBezTo>
                    <a:cubicBezTo>
                      <a:pt x="33" y="28"/>
                      <a:pt x="32" y="15"/>
                      <a:pt x="29" y="0"/>
                    </a:cubicBezTo>
                  </a:path>
                </a:pathLst>
              </a:custGeom>
              <a:solidFill>
                <a:srgbClr val="E8EEE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63" name="Freeform 253"/>
              <p:cNvSpPr/>
              <p:nvPr/>
            </p:nvSpPr>
            <p:spPr bwMode="auto">
              <a:xfrm>
                <a:off x="5864225" y="3762375"/>
                <a:ext cx="30163" cy="50800"/>
              </a:xfrm>
              <a:custGeom>
                <a:avLst/>
                <a:gdLst>
                  <a:gd name="T0" fmla="*/ 6 w 7"/>
                  <a:gd name="T1" fmla="*/ 0 h 12"/>
                  <a:gd name="T2" fmla="*/ 0 w 7"/>
                  <a:gd name="T3" fmla="*/ 11 h 12"/>
                  <a:gd name="T4" fmla="*/ 7 w 7"/>
                  <a:gd name="T5" fmla="*/ 12 h 12"/>
                  <a:gd name="T6" fmla="*/ 6 w 7"/>
                  <a:gd name="T7" fmla="*/ 0 h 12"/>
                </a:gdLst>
                <a:ahLst/>
                <a:cxnLst>
                  <a:cxn ang="0">
                    <a:pos x="T0" y="T1"/>
                  </a:cxn>
                  <a:cxn ang="0">
                    <a:pos x="T2" y="T3"/>
                  </a:cxn>
                  <a:cxn ang="0">
                    <a:pos x="T4" y="T5"/>
                  </a:cxn>
                  <a:cxn ang="0">
                    <a:pos x="T6" y="T7"/>
                  </a:cxn>
                </a:cxnLst>
                <a:rect l="0" t="0" r="r" b="b"/>
                <a:pathLst>
                  <a:path w="7" h="12">
                    <a:moveTo>
                      <a:pt x="6" y="0"/>
                    </a:moveTo>
                    <a:cubicBezTo>
                      <a:pt x="2" y="7"/>
                      <a:pt x="0" y="11"/>
                      <a:pt x="0" y="11"/>
                    </a:cubicBezTo>
                    <a:cubicBezTo>
                      <a:pt x="7" y="12"/>
                      <a:pt x="7" y="12"/>
                      <a:pt x="7" y="12"/>
                    </a:cubicBezTo>
                    <a:cubicBezTo>
                      <a:pt x="7" y="9"/>
                      <a:pt x="7" y="4"/>
                      <a:pt x="6" y="0"/>
                    </a:cubicBezTo>
                  </a:path>
                </a:pathLst>
              </a:custGeom>
              <a:solidFill>
                <a:srgbClr val="E4E9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64" name="Freeform 254"/>
              <p:cNvSpPr>
                <a:spLocks noEditPoints="1"/>
              </p:cNvSpPr>
              <p:nvPr/>
            </p:nvSpPr>
            <p:spPr bwMode="auto">
              <a:xfrm>
                <a:off x="6034088" y="3544888"/>
                <a:ext cx="795338" cy="376238"/>
              </a:xfrm>
              <a:custGeom>
                <a:avLst/>
                <a:gdLst>
                  <a:gd name="T0" fmla="*/ 151 w 187"/>
                  <a:gd name="T1" fmla="*/ 84 h 88"/>
                  <a:gd name="T2" fmla="*/ 31 w 187"/>
                  <a:gd name="T3" fmla="*/ 70 h 88"/>
                  <a:gd name="T4" fmla="*/ 89 w 187"/>
                  <a:gd name="T5" fmla="*/ 29 h 88"/>
                  <a:gd name="T6" fmla="*/ 93 w 187"/>
                  <a:gd name="T7" fmla="*/ 29 h 88"/>
                  <a:gd name="T8" fmla="*/ 151 w 187"/>
                  <a:gd name="T9" fmla="*/ 84 h 88"/>
                  <a:gd name="T10" fmla="*/ 86 w 187"/>
                  <a:gd name="T11" fmla="*/ 0 h 88"/>
                  <a:gd name="T12" fmla="*/ 0 w 187"/>
                  <a:gd name="T13" fmla="*/ 53 h 88"/>
                  <a:gd name="T14" fmla="*/ 1 w 187"/>
                  <a:gd name="T15" fmla="*/ 67 h 88"/>
                  <a:gd name="T16" fmla="*/ 186 w 187"/>
                  <a:gd name="T17" fmla="*/ 88 h 88"/>
                  <a:gd name="T18" fmla="*/ 92 w 187"/>
                  <a:gd name="T19" fmla="*/ 1 h 88"/>
                  <a:gd name="T20" fmla="*/ 86 w 187"/>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88">
                    <a:moveTo>
                      <a:pt x="151" y="84"/>
                    </a:moveTo>
                    <a:cubicBezTo>
                      <a:pt x="31" y="70"/>
                      <a:pt x="31" y="70"/>
                      <a:pt x="31" y="70"/>
                    </a:cubicBezTo>
                    <a:cubicBezTo>
                      <a:pt x="31" y="70"/>
                      <a:pt x="50" y="29"/>
                      <a:pt x="89" y="29"/>
                    </a:cubicBezTo>
                    <a:cubicBezTo>
                      <a:pt x="91" y="29"/>
                      <a:pt x="92" y="29"/>
                      <a:pt x="93" y="29"/>
                    </a:cubicBezTo>
                    <a:cubicBezTo>
                      <a:pt x="135" y="32"/>
                      <a:pt x="152" y="75"/>
                      <a:pt x="151" y="84"/>
                    </a:cubicBezTo>
                    <a:moveTo>
                      <a:pt x="86" y="0"/>
                    </a:moveTo>
                    <a:cubicBezTo>
                      <a:pt x="41" y="0"/>
                      <a:pt x="12" y="34"/>
                      <a:pt x="0" y="53"/>
                    </a:cubicBezTo>
                    <a:cubicBezTo>
                      <a:pt x="0" y="58"/>
                      <a:pt x="1" y="63"/>
                      <a:pt x="1" y="67"/>
                    </a:cubicBezTo>
                    <a:cubicBezTo>
                      <a:pt x="186" y="88"/>
                      <a:pt x="186" y="88"/>
                      <a:pt x="186" y="88"/>
                    </a:cubicBezTo>
                    <a:cubicBezTo>
                      <a:pt x="187" y="75"/>
                      <a:pt x="160" y="5"/>
                      <a:pt x="92" y="1"/>
                    </a:cubicBezTo>
                    <a:cubicBezTo>
                      <a:pt x="90" y="1"/>
                      <a:pt x="88" y="0"/>
                      <a:pt x="86" y="0"/>
                    </a:cubicBezTo>
                  </a:path>
                </a:pathLst>
              </a:custGeom>
              <a:solidFill>
                <a:srgbClr val="8FC2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65" name="Freeform 255"/>
              <p:cNvSpPr/>
              <p:nvPr/>
            </p:nvSpPr>
            <p:spPr bwMode="auto">
              <a:xfrm>
                <a:off x="6003925" y="3770313"/>
                <a:ext cx="34925" cy="60325"/>
              </a:xfrm>
              <a:custGeom>
                <a:avLst/>
                <a:gdLst>
                  <a:gd name="T0" fmla="*/ 7 w 8"/>
                  <a:gd name="T1" fmla="*/ 0 h 14"/>
                  <a:gd name="T2" fmla="*/ 0 w 8"/>
                  <a:gd name="T3" fmla="*/ 13 h 14"/>
                  <a:gd name="T4" fmla="*/ 8 w 8"/>
                  <a:gd name="T5" fmla="*/ 14 h 14"/>
                  <a:gd name="T6" fmla="*/ 7 w 8"/>
                  <a:gd name="T7" fmla="*/ 0 h 14"/>
                </a:gdLst>
                <a:ahLst/>
                <a:cxnLst>
                  <a:cxn ang="0">
                    <a:pos x="T0" y="T1"/>
                  </a:cxn>
                  <a:cxn ang="0">
                    <a:pos x="T2" y="T3"/>
                  </a:cxn>
                  <a:cxn ang="0">
                    <a:pos x="T4" y="T5"/>
                  </a:cxn>
                  <a:cxn ang="0">
                    <a:pos x="T6" y="T7"/>
                  </a:cxn>
                </a:cxnLst>
                <a:rect l="0" t="0" r="r" b="b"/>
                <a:pathLst>
                  <a:path w="8" h="14">
                    <a:moveTo>
                      <a:pt x="7" y="0"/>
                    </a:moveTo>
                    <a:cubicBezTo>
                      <a:pt x="2" y="8"/>
                      <a:pt x="0" y="13"/>
                      <a:pt x="0" y="13"/>
                    </a:cubicBezTo>
                    <a:cubicBezTo>
                      <a:pt x="8" y="14"/>
                      <a:pt x="8" y="14"/>
                      <a:pt x="8" y="14"/>
                    </a:cubicBezTo>
                    <a:cubicBezTo>
                      <a:pt x="8" y="10"/>
                      <a:pt x="7" y="5"/>
                      <a:pt x="7" y="0"/>
                    </a:cubicBezTo>
                  </a:path>
                </a:pathLst>
              </a:custGeom>
              <a:solidFill>
                <a:srgbClr val="8EC1C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66" name="Freeform 256"/>
              <p:cNvSpPr/>
              <p:nvPr/>
            </p:nvSpPr>
            <p:spPr bwMode="auto">
              <a:xfrm>
                <a:off x="6165850" y="3668713"/>
                <a:ext cx="514350" cy="234950"/>
              </a:xfrm>
              <a:custGeom>
                <a:avLst/>
                <a:gdLst>
                  <a:gd name="T0" fmla="*/ 58 w 121"/>
                  <a:gd name="T1" fmla="*/ 0 h 55"/>
                  <a:gd name="T2" fmla="*/ 0 w 121"/>
                  <a:gd name="T3" fmla="*/ 41 h 55"/>
                  <a:gd name="T4" fmla="*/ 120 w 121"/>
                  <a:gd name="T5" fmla="*/ 55 h 55"/>
                  <a:gd name="T6" fmla="*/ 62 w 121"/>
                  <a:gd name="T7" fmla="*/ 0 h 55"/>
                  <a:gd name="T8" fmla="*/ 58 w 121"/>
                  <a:gd name="T9" fmla="*/ 0 h 55"/>
                </a:gdLst>
                <a:ahLst/>
                <a:cxnLst>
                  <a:cxn ang="0">
                    <a:pos x="T0" y="T1"/>
                  </a:cxn>
                  <a:cxn ang="0">
                    <a:pos x="T2" y="T3"/>
                  </a:cxn>
                  <a:cxn ang="0">
                    <a:pos x="T4" y="T5"/>
                  </a:cxn>
                  <a:cxn ang="0">
                    <a:pos x="T6" y="T7"/>
                  </a:cxn>
                  <a:cxn ang="0">
                    <a:pos x="T8" y="T9"/>
                  </a:cxn>
                </a:cxnLst>
                <a:rect l="0" t="0" r="r" b="b"/>
                <a:pathLst>
                  <a:path w="121" h="55">
                    <a:moveTo>
                      <a:pt x="58" y="0"/>
                    </a:moveTo>
                    <a:cubicBezTo>
                      <a:pt x="19" y="0"/>
                      <a:pt x="0" y="41"/>
                      <a:pt x="0" y="41"/>
                    </a:cubicBezTo>
                    <a:cubicBezTo>
                      <a:pt x="120" y="55"/>
                      <a:pt x="120" y="55"/>
                      <a:pt x="120" y="55"/>
                    </a:cubicBezTo>
                    <a:cubicBezTo>
                      <a:pt x="121" y="46"/>
                      <a:pt x="104" y="3"/>
                      <a:pt x="62" y="0"/>
                    </a:cubicBezTo>
                    <a:cubicBezTo>
                      <a:pt x="61" y="0"/>
                      <a:pt x="60" y="0"/>
                      <a:pt x="58" y="0"/>
                    </a:cubicBezTo>
                  </a:path>
                </a:pathLst>
              </a:custGeom>
              <a:solidFill>
                <a:srgbClr val="B49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grpSp>
      <p:grpSp>
        <p:nvGrpSpPr>
          <p:cNvPr id="667" name="组合 666"/>
          <p:cNvGrpSpPr/>
          <p:nvPr/>
        </p:nvGrpSpPr>
        <p:grpSpPr>
          <a:xfrm>
            <a:off x="6054081" y="4358870"/>
            <a:ext cx="3105407" cy="807780"/>
            <a:chOff x="7275512" y="5344229"/>
            <a:chExt cx="4937126" cy="1544638"/>
          </a:xfrm>
        </p:grpSpPr>
        <p:sp>
          <p:nvSpPr>
            <p:cNvPr id="668" name="Freeform 229"/>
            <p:cNvSpPr/>
            <p:nvPr/>
          </p:nvSpPr>
          <p:spPr bwMode="auto">
            <a:xfrm>
              <a:off x="7275512" y="5344229"/>
              <a:ext cx="4929188" cy="1539875"/>
            </a:xfrm>
            <a:custGeom>
              <a:avLst/>
              <a:gdLst>
                <a:gd name="T0" fmla="*/ 1162 w 1162"/>
                <a:gd name="T1" fmla="*/ 183 h 359"/>
                <a:gd name="T2" fmla="*/ 0 w 1162"/>
                <a:gd name="T3" fmla="*/ 359 h 359"/>
                <a:gd name="T4" fmla="*/ 1158 w 1162"/>
                <a:gd name="T5" fmla="*/ 359 h 359"/>
                <a:gd name="T6" fmla="*/ 1162 w 1162"/>
                <a:gd name="T7" fmla="*/ 183 h 359"/>
              </a:gdLst>
              <a:ahLst/>
              <a:cxnLst>
                <a:cxn ang="0">
                  <a:pos x="T0" y="T1"/>
                </a:cxn>
                <a:cxn ang="0">
                  <a:pos x="T2" y="T3"/>
                </a:cxn>
                <a:cxn ang="0">
                  <a:pos x="T4" y="T5"/>
                </a:cxn>
                <a:cxn ang="0">
                  <a:pos x="T6" y="T7"/>
                </a:cxn>
              </a:cxnLst>
              <a:rect l="0" t="0" r="r" b="b"/>
              <a:pathLst>
                <a:path w="1162" h="359">
                  <a:moveTo>
                    <a:pt x="1162" y="183"/>
                  </a:moveTo>
                  <a:cubicBezTo>
                    <a:pt x="1162" y="183"/>
                    <a:pt x="601" y="0"/>
                    <a:pt x="0" y="359"/>
                  </a:cubicBezTo>
                  <a:cubicBezTo>
                    <a:pt x="1158" y="359"/>
                    <a:pt x="1158" y="359"/>
                    <a:pt x="1158" y="359"/>
                  </a:cubicBezTo>
                  <a:lnTo>
                    <a:pt x="1162" y="183"/>
                  </a:lnTo>
                  <a:close/>
                </a:path>
              </a:pathLst>
            </a:custGeom>
            <a:solidFill>
              <a:srgbClr val="F7A23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69" name="Freeform 230"/>
            <p:cNvSpPr/>
            <p:nvPr/>
          </p:nvSpPr>
          <p:spPr bwMode="auto">
            <a:xfrm>
              <a:off x="8039100" y="5777617"/>
              <a:ext cx="4173538" cy="1106488"/>
            </a:xfrm>
            <a:custGeom>
              <a:avLst/>
              <a:gdLst>
                <a:gd name="T0" fmla="*/ 984 w 984"/>
                <a:gd name="T1" fmla="*/ 136 h 258"/>
                <a:gd name="T2" fmla="*/ 0 w 984"/>
                <a:gd name="T3" fmla="*/ 258 h 258"/>
                <a:gd name="T4" fmla="*/ 979 w 984"/>
                <a:gd name="T5" fmla="*/ 258 h 258"/>
                <a:gd name="T6" fmla="*/ 984 w 984"/>
                <a:gd name="T7" fmla="*/ 136 h 258"/>
              </a:gdLst>
              <a:ahLst/>
              <a:cxnLst>
                <a:cxn ang="0">
                  <a:pos x="T0" y="T1"/>
                </a:cxn>
                <a:cxn ang="0">
                  <a:pos x="T2" y="T3"/>
                </a:cxn>
                <a:cxn ang="0">
                  <a:pos x="T4" y="T5"/>
                </a:cxn>
                <a:cxn ang="0">
                  <a:pos x="T6" y="T7"/>
                </a:cxn>
              </a:cxnLst>
              <a:rect l="0" t="0" r="r" b="b"/>
              <a:pathLst>
                <a:path w="984" h="258">
                  <a:moveTo>
                    <a:pt x="984" y="136"/>
                  </a:moveTo>
                  <a:cubicBezTo>
                    <a:pt x="984" y="136"/>
                    <a:pt x="508" y="0"/>
                    <a:pt x="0" y="258"/>
                  </a:cubicBezTo>
                  <a:cubicBezTo>
                    <a:pt x="979" y="258"/>
                    <a:pt x="979" y="258"/>
                    <a:pt x="979" y="258"/>
                  </a:cubicBezTo>
                  <a:lnTo>
                    <a:pt x="984" y="136"/>
                  </a:lnTo>
                  <a:close/>
                </a:path>
              </a:pathLst>
            </a:custGeom>
            <a:solidFill>
              <a:srgbClr val="FAEBB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70" name="Freeform 231"/>
            <p:cNvSpPr/>
            <p:nvPr/>
          </p:nvSpPr>
          <p:spPr bwMode="auto">
            <a:xfrm>
              <a:off x="8870950" y="6163379"/>
              <a:ext cx="3321050" cy="725488"/>
            </a:xfrm>
            <a:custGeom>
              <a:avLst/>
              <a:gdLst>
                <a:gd name="T0" fmla="*/ 780 w 783"/>
                <a:gd name="T1" fmla="*/ 106 h 169"/>
                <a:gd name="T2" fmla="*/ 0 w 783"/>
                <a:gd name="T3" fmla="*/ 169 h 169"/>
                <a:gd name="T4" fmla="*/ 783 w 783"/>
                <a:gd name="T5" fmla="*/ 165 h 169"/>
                <a:gd name="T6" fmla="*/ 780 w 783"/>
                <a:gd name="T7" fmla="*/ 106 h 169"/>
              </a:gdLst>
              <a:ahLst/>
              <a:cxnLst>
                <a:cxn ang="0">
                  <a:pos x="T0" y="T1"/>
                </a:cxn>
                <a:cxn ang="0">
                  <a:pos x="T2" y="T3"/>
                </a:cxn>
                <a:cxn ang="0">
                  <a:pos x="T4" y="T5"/>
                </a:cxn>
                <a:cxn ang="0">
                  <a:pos x="T6" y="T7"/>
                </a:cxn>
              </a:cxnLst>
              <a:rect l="0" t="0" r="r" b="b"/>
              <a:pathLst>
                <a:path w="783" h="169">
                  <a:moveTo>
                    <a:pt x="780" y="106"/>
                  </a:moveTo>
                  <a:cubicBezTo>
                    <a:pt x="780" y="106"/>
                    <a:pt x="402" y="0"/>
                    <a:pt x="0" y="169"/>
                  </a:cubicBezTo>
                  <a:cubicBezTo>
                    <a:pt x="783" y="165"/>
                    <a:pt x="783" y="165"/>
                    <a:pt x="783" y="165"/>
                  </a:cubicBezTo>
                  <a:lnTo>
                    <a:pt x="780" y="106"/>
                  </a:lnTo>
                  <a:close/>
                </a:path>
              </a:pathLst>
            </a:custGeom>
            <a:solidFill>
              <a:srgbClr val="74A49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sp>
        <p:nvSpPr>
          <p:cNvPr id="336" name="文本框 335"/>
          <p:cNvSpPr txBox="1"/>
          <p:nvPr/>
        </p:nvSpPr>
        <p:spPr>
          <a:xfrm>
            <a:off x="304284" y="53242"/>
            <a:ext cx="3231975" cy="58477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altLang="zh-CN" sz="3200" b="1" i="0" u="none" strike="noStrike" kern="1200" cap="none" spc="0" normalizeH="0" baseline="0" noProof="0" dirty="0">
                <a:ln>
                  <a:noFill/>
                </a:ln>
                <a:solidFill>
                  <a:srgbClr val="FF0000"/>
                </a:solidFill>
                <a:effectLst/>
                <a:uLnTx/>
                <a:uFillTx/>
                <a:latin typeface="Montserrat"/>
                <a:cs typeface="Montserrat" panose="00000500000000000000" charset="0"/>
                <a:sym typeface="Arial"/>
              </a:rPr>
              <a:t>VOCABULARY</a:t>
            </a:r>
            <a:endParaRPr kumimoji="0" lang="zh-CN" altLang="en-US" sz="3200" b="1" i="0" u="none" strike="noStrike" kern="1200" cap="none" spc="0" normalizeH="0" baseline="0" noProof="0" dirty="0">
              <a:ln>
                <a:noFill/>
              </a:ln>
              <a:solidFill>
                <a:srgbClr val="FF0000"/>
              </a:solidFill>
              <a:effectLst/>
              <a:uLnTx/>
              <a:uFillTx/>
              <a:latin typeface="Montserrat"/>
              <a:cs typeface="Montserrat" panose="00000500000000000000" charset="0"/>
              <a:sym typeface="Arial"/>
            </a:endParaRPr>
          </a:p>
        </p:txBody>
      </p:sp>
      <p:sp>
        <p:nvSpPr>
          <p:cNvPr id="275" name="TextBox 274">
            <a:extLst>
              <a:ext uri="{FF2B5EF4-FFF2-40B4-BE49-F238E27FC236}">
                <a16:creationId xmlns:a16="http://schemas.microsoft.com/office/drawing/2014/main" xmlns="" id="{037D8ABB-F39D-4592-B576-03C0478CC1E7}"/>
              </a:ext>
            </a:extLst>
          </p:cNvPr>
          <p:cNvSpPr txBox="1"/>
          <p:nvPr/>
        </p:nvSpPr>
        <p:spPr>
          <a:xfrm>
            <a:off x="1220584" y="612567"/>
            <a:ext cx="3873082" cy="4247317"/>
          </a:xfrm>
          <a:prstGeom prst="rect">
            <a:avLst/>
          </a:prstGeom>
          <a:noFill/>
        </p:spPr>
        <p:txBody>
          <a:bodyPr wrap="square">
            <a:spAutoFit/>
          </a:bodyPr>
          <a:lstStyle/>
          <a:p>
            <a:pPr algn="l">
              <a:lnSpc>
                <a:spcPct val="150000"/>
              </a:lnSpc>
            </a:pPr>
            <a:r>
              <a:rPr lang="vi-VN" sz="1800" b="0" i="0" dirty="0">
                <a:solidFill>
                  <a:schemeClr val="tx1"/>
                </a:solidFill>
                <a:effectLst/>
                <a:latin typeface="Calibri" panose="020F0502020204030204" pitchFamily="34" charset="0"/>
                <a:cs typeface="Calibri" panose="020F0502020204030204" pitchFamily="34" charset="0"/>
              </a:rPr>
              <a:t>- </a:t>
            </a:r>
            <a:r>
              <a:rPr lang="vi-VN" sz="1800" b="1" i="0" dirty="0" err="1">
                <a:solidFill>
                  <a:srgbClr val="FF0000"/>
                </a:solidFill>
                <a:effectLst/>
                <a:latin typeface="Calibri" panose="020F0502020204030204" pitchFamily="34" charset="0"/>
                <a:cs typeface="Calibri" panose="020F0502020204030204" pitchFamily="34" charset="0"/>
              </a:rPr>
              <a:t>magnficence</a:t>
            </a:r>
            <a:r>
              <a:rPr lang="vi-VN" sz="1800" b="0" i="0" dirty="0">
                <a:solidFill>
                  <a:schemeClr val="tx1"/>
                </a:solidFill>
                <a:effectLst/>
                <a:latin typeface="Calibri" panose="020F0502020204030204" pitchFamily="34" charset="0"/>
                <a:cs typeface="Calibri" panose="020F0502020204030204" pitchFamily="34" charset="0"/>
              </a:rPr>
              <a:t>  (n):</a:t>
            </a:r>
            <a:r>
              <a:rPr lang="en-US" sz="1800" b="0" i="0" dirty="0">
                <a:solidFill>
                  <a:schemeClr val="tx1"/>
                </a:solidFill>
                <a:effectLst/>
                <a:latin typeface="Calibri" panose="020F0502020204030204" pitchFamily="34" charset="0"/>
                <a:cs typeface="Calibri" panose="020F0502020204030204" pitchFamily="34" charset="0"/>
              </a:rPr>
              <a:t>/</a:t>
            </a:r>
            <a:r>
              <a:rPr lang="en-US" sz="1800" b="0" i="0" dirty="0" err="1">
                <a:solidFill>
                  <a:schemeClr val="tx1"/>
                </a:solidFill>
                <a:effectLst/>
                <a:latin typeface="Calibri" panose="020F0502020204030204" pitchFamily="34" charset="0"/>
                <a:cs typeface="Calibri" panose="020F0502020204030204" pitchFamily="34" charset="0"/>
              </a:rPr>
              <a:t>mæɡˈ</a:t>
            </a:r>
            <a:r>
              <a:rPr lang="en-US" sz="1800" b="0" i="0" dirty="0" err="1" smtClean="0">
                <a:solidFill>
                  <a:schemeClr val="tx1"/>
                </a:solidFill>
                <a:effectLst/>
                <a:latin typeface="Calibri" panose="020F0502020204030204" pitchFamily="34" charset="0"/>
                <a:cs typeface="Calibri" panose="020F0502020204030204" pitchFamily="34" charset="0"/>
              </a:rPr>
              <a:t>nɪfɪsəns</a:t>
            </a:r>
            <a:r>
              <a:rPr lang="en-US" sz="1800" b="0" i="0" dirty="0">
                <a:solidFill>
                  <a:schemeClr val="tx1"/>
                </a:solidFill>
                <a:effectLst/>
                <a:latin typeface="Calibri" panose="020F0502020204030204" pitchFamily="34" charset="0"/>
                <a:cs typeface="Calibri" panose="020F0502020204030204" pitchFamily="34" charset="0"/>
              </a:rPr>
              <a:t>/</a:t>
            </a:r>
            <a:endParaRPr lang="vi-VN" sz="1800" b="0" i="0" dirty="0">
              <a:solidFill>
                <a:schemeClr val="tx1"/>
              </a:solidFill>
              <a:effectLst/>
              <a:latin typeface="Calibri" panose="020F0502020204030204" pitchFamily="34" charset="0"/>
              <a:cs typeface="Calibri" panose="020F0502020204030204" pitchFamily="34" charset="0"/>
            </a:endParaRPr>
          </a:p>
          <a:p>
            <a:pPr algn="l">
              <a:lnSpc>
                <a:spcPct val="150000"/>
              </a:lnSpc>
            </a:pPr>
            <a:r>
              <a:rPr lang="vi-VN" sz="1800" b="0" i="0" dirty="0">
                <a:solidFill>
                  <a:schemeClr val="tx1"/>
                </a:solidFill>
                <a:effectLst/>
                <a:latin typeface="Calibri" panose="020F0502020204030204" pitchFamily="34" charset="0"/>
                <a:cs typeface="Calibri" panose="020F0502020204030204" pitchFamily="34" charset="0"/>
              </a:rPr>
              <a:t>- </a:t>
            </a:r>
            <a:r>
              <a:rPr lang="vi-VN" sz="1800" b="1" i="0" dirty="0" err="1">
                <a:solidFill>
                  <a:srgbClr val="FF0000"/>
                </a:solidFill>
                <a:effectLst/>
                <a:latin typeface="Calibri" panose="020F0502020204030204" pitchFamily="34" charset="0"/>
                <a:cs typeface="Calibri" panose="020F0502020204030204" pitchFamily="34" charset="0"/>
              </a:rPr>
              <a:t>discover</a:t>
            </a:r>
            <a:r>
              <a:rPr lang="vi-VN" sz="1800" b="0" i="0" dirty="0">
                <a:solidFill>
                  <a:schemeClr val="tx1"/>
                </a:solidFill>
                <a:effectLst/>
                <a:latin typeface="Calibri" panose="020F0502020204030204" pitchFamily="34" charset="0"/>
                <a:cs typeface="Calibri" panose="020F0502020204030204" pitchFamily="34" charset="0"/>
              </a:rPr>
              <a:t> (v): </a:t>
            </a:r>
            <a:r>
              <a:rPr lang="en-US" sz="1800" b="0" i="0" dirty="0">
                <a:solidFill>
                  <a:schemeClr val="tx1"/>
                </a:solidFill>
                <a:effectLst/>
                <a:latin typeface="Calibri" panose="020F0502020204030204" pitchFamily="34" charset="0"/>
                <a:cs typeface="Calibri" panose="020F0502020204030204" pitchFamily="34" charset="0"/>
              </a:rPr>
              <a:t> /</a:t>
            </a:r>
            <a:r>
              <a:rPr lang="en-US" sz="1800" b="0" i="0" dirty="0" err="1">
                <a:solidFill>
                  <a:schemeClr val="tx1"/>
                </a:solidFill>
                <a:effectLst/>
                <a:latin typeface="Calibri" panose="020F0502020204030204" pitchFamily="34" charset="0"/>
                <a:cs typeface="Calibri" panose="020F0502020204030204" pitchFamily="34" charset="0"/>
              </a:rPr>
              <a:t>dɪˈ</a:t>
            </a:r>
            <a:r>
              <a:rPr lang="en-US" sz="1800" b="0" i="0" dirty="0" err="1" smtClean="0">
                <a:solidFill>
                  <a:schemeClr val="tx1"/>
                </a:solidFill>
                <a:effectLst/>
                <a:latin typeface="Calibri" panose="020F0502020204030204" pitchFamily="34" charset="0"/>
                <a:cs typeface="Calibri" panose="020F0502020204030204" pitchFamily="34" charset="0"/>
              </a:rPr>
              <a:t>skʌvər</a:t>
            </a:r>
            <a:r>
              <a:rPr lang="en-US" sz="1800" b="0" i="0" dirty="0">
                <a:solidFill>
                  <a:schemeClr val="tx1"/>
                </a:solidFill>
                <a:effectLst/>
                <a:latin typeface="Calibri" panose="020F0502020204030204" pitchFamily="34" charset="0"/>
                <a:cs typeface="Calibri" panose="020F0502020204030204" pitchFamily="34" charset="0"/>
              </a:rPr>
              <a:t>/</a:t>
            </a:r>
          </a:p>
          <a:p>
            <a:pPr algn="l">
              <a:lnSpc>
                <a:spcPct val="150000"/>
              </a:lnSpc>
            </a:pPr>
            <a:r>
              <a:rPr lang="en-US" sz="1800" b="0" i="0" dirty="0">
                <a:solidFill>
                  <a:schemeClr val="tx1"/>
                </a:solidFill>
                <a:effectLst/>
                <a:latin typeface="Calibri" panose="020F0502020204030204" pitchFamily="34" charset="0"/>
                <a:cs typeface="Calibri" panose="020F0502020204030204" pitchFamily="34" charset="0"/>
              </a:rPr>
              <a:t>- </a:t>
            </a:r>
            <a:r>
              <a:rPr lang="vi-VN" sz="1800" b="1" i="0" dirty="0" err="1">
                <a:solidFill>
                  <a:srgbClr val="FF0000"/>
                </a:solidFill>
                <a:effectLst/>
                <a:latin typeface="Calibri" panose="020F0502020204030204" pitchFamily="34" charset="0"/>
                <a:cs typeface="Calibri" panose="020F0502020204030204" pitchFamily="34" charset="0"/>
              </a:rPr>
              <a:t>internationally</a:t>
            </a:r>
            <a:r>
              <a:rPr lang="vi-VN" sz="1800" b="0" i="0" dirty="0">
                <a:solidFill>
                  <a:schemeClr val="tx1"/>
                </a:solidFill>
                <a:effectLst/>
                <a:latin typeface="Calibri" panose="020F0502020204030204" pitchFamily="34" charset="0"/>
                <a:cs typeface="Calibri" panose="020F0502020204030204" pitchFamily="34" charset="0"/>
              </a:rPr>
              <a:t>  (</a:t>
            </a:r>
            <a:r>
              <a:rPr lang="vi-VN" sz="1800" b="0" i="0" dirty="0" err="1">
                <a:solidFill>
                  <a:schemeClr val="tx1"/>
                </a:solidFill>
                <a:effectLst/>
                <a:latin typeface="Calibri" panose="020F0502020204030204" pitchFamily="34" charset="0"/>
                <a:cs typeface="Calibri" panose="020F0502020204030204" pitchFamily="34" charset="0"/>
              </a:rPr>
              <a:t>adv</a:t>
            </a:r>
            <a:r>
              <a:rPr lang="vi-VN" sz="1800" b="0" i="0" dirty="0">
                <a:solidFill>
                  <a:schemeClr val="tx1"/>
                </a:solidFill>
                <a:effectLst/>
                <a:latin typeface="Calibri" panose="020F0502020204030204" pitchFamily="34" charset="0"/>
                <a:cs typeface="Calibri" panose="020F0502020204030204" pitchFamily="34" charset="0"/>
              </a:rPr>
              <a:t>):</a:t>
            </a:r>
            <a:r>
              <a:rPr lang="en-US" sz="1800" b="0" i="0" dirty="0">
                <a:solidFill>
                  <a:schemeClr val="tx1"/>
                </a:solidFill>
                <a:effectLst/>
                <a:latin typeface="Calibri" panose="020F0502020204030204" pitchFamily="34" charset="0"/>
                <a:cs typeface="Calibri" panose="020F0502020204030204" pitchFamily="34" charset="0"/>
              </a:rPr>
              <a:t> </a:t>
            </a:r>
          </a:p>
          <a:p>
            <a:pPr algn="l">
              <a:lnSpc>
                <a:spcPct val="150000"/>
              </a:lnSpc>
            </a:pPr>
            <a:r>
              <a:rPr lang="en-US" sz="1800" dirty="0">
                <a:solidFill>
                  <a:schemeClr val="tx1"/>
                </a:solidFill>
                <a:latin typeface="Calibri" panose="020F0502020204030204" pitchFamily="34" charset="0"/>
                <a:cs typeface="Calibri" panose="020F0502020204030204" pitchFamily="34" charset="0"/>
              </a:rPr>
              <a:t>  </a:t>
            </a:r>
            <a:r>
              <a:rPr lang="en-US" sz="1800" b="0" i="0" dirty="0">
                <a:solidFill>
                  <a:schemeClr val="tx1"/>
                </a:solidFill>
                <a:effectLst/>
                <a:latin typeface="Calibri" panose="020F0502020204030204" pitchFamily="34" charset="0"/>
                <a:cs typeface="Calibri" panose="020F0502020204030204" pitchFamily="34" charset="0"/>
              </a:rPr>
              <a:t>/ˌ</a:t>
            </a:r>
            <a:r>
              <a:rPr lang="en-US" sz="1800" b="0" i="0" dirty="0" err="1">
                <a:solidFill>
                  <a:schemeClr val="tx1"/>
                </a:solidFill>
                <a:effectLst/>
                <a:latin typeface="Calibri" panose="020F0502020204030204" pitchFamily="34" charset="0"/>
                <a:cs typeface="Calibri" panose="020F0502020204030204" pitchFamily="34" charset="0"/>
              </a:rPr>
              <a:t>ɪn.təˈ</a:t>
            </a:r>
            <a:r>
              <a:rPr lang="en-US" sz="1800" b="0" i="0" dirty="0" err="1" smtClean="0">
                <a:solidFill>
                  <a:schemeClr val="tx1"/>
                </a:solidFill>
                <a:effectLst/>
                <a:latin typeface="Calibri" panose="020F0502020204030204" pitchFamily="34" charset="0"/>
                <a:cs typeface="Calibri" panose="020F0502020204030204" pitchFamily="34" charset="0"/>
              </a:rPr>
              <a:t>næʃənəli</a:t>
            </a:r>
            <a:r>
              <a:rPr lang="en-US" sz="1800" b="0" i="0" dirty="0">
                <a:solidFill>
                  <a:schemeClr val="tx1"/>
                </a:solidFill>
                <a:effectLst/>
                <a:latin typeface="Calibri" panose="020F0502020204030204" pitchFamily="34" charset="0"/>
                <a:cs typeface="Calibri" panose="020F0502020204030204" pitchFamily="34" charset="0"/>
              </a:rPr>
              <a:t>/</a:t>
            </a:r>
          </a:p>
          <a:p>
            <a:pPr algn="l">
              <a:lnSpc>
                <a:spcPct val="150000"/>
              </a:lnSpc>
            </a:pPr>
            <a:r>
              <a:rPr lang="vi-VN" sz="1800" b="0" i="0" dirty="0">
                <a:solidFill>
                  <a:schemeClr val="tx1"/>
                </a:solidFill>
                <a:effectLst/>
                <a:latin typeface="Calibri" panose="020F0502020204030204" pitchFamily="34" charset="0"/>
                <a:cs typeface="Calibri" panose="020F0502020204030204" pitchFamily="34" charset="0"/>
              </a:rPr>
              <a:t>- </a:t>
            </a:r>
            <a:r>
              <a:rPr lang="vi-VN" sz="1800" b="1" i="0" dirty="0" err="1">
                <a:solidFill>
                  <a:srgbClr val="FF0000"/>
                </a:solidFill>
                <a:effectLst/>
                <a:latin typeface="Calibri" panose="020F0502020204030204" pitchFamily="34" charset="0"/>
                <a:cs typeface="Calibri" panose="020F0502020204030204" pitchFamily="34" charset="0"/>
              </a:rPr>
              <a:t>limestone</a:t>
            </a:r>
            <a:r>
              <a:rPr lang="vi-VN" sz="1800" b="0" i="0" dirty="0">
                <a:solidFill>
                  <a:schemeClr val="tx1"/>
                </a:solidFill>
                <a:effectLst/>
                <a:latin typeface="Calibri" panose="020F0502020204030204" pitchFamily="34" charset="0"/>
                <a:cs typeface="Calibri" panose="020F0502020204030204" pitchFamily="34" charset="0"/>
              </a:rPr>
              <a:t> (n): </a:t>
            </a:r>
            <a:r>
              <a:rPr lang="en-US" sz="1800" b="0" i="0" dirty="0">
                <a:solidFill>
                  <a:schemeClr val="tx1"/>
                </a:solidFill>
                <a:effectLst/>
                <a:latin typeface="Calibri" panose="020F0502020204030204" pitchFamily="34" charset="0"/>
                <a:cs typeface="Calibri" panose="020F0502020204030204" pitchFamily="34" charset="0"/>
              </a:rPr>
              <a:t>/ˈ</a:t>
            </a:r>
            <a:r>
              <a:rPr lang="en-US" sz="1800" b="0" i="0" dirty="0" err="1">
                <a:solidFill>
                  <a:schemeClr val="tx1"/>
                </a:solidFill>
                <a:effectLst/>
                <a:latin typeface="Calibri" panose="020F0502020204030204" pitchFamily="34" charset="0"/>
                <a:cs typeface="Calibri" panose="020F0502020204030204" pitchFamily="34" charset="0"/>
              </a:rPr>
              <a:t>laɪm.stəʊn</a:t>
            </a:r>
            <a:r>
              <a:rPr lang="en-US" sz="1800" b="0" i="0" dirty="0">
                <a:solidFill>
                  <a:schemeClr val="tx1"/>
                </a:solidFill>
                <a:effectLst/>
                <a:latin typeface="Calibri" panose="020F0502020204030204" pitchFamily="34" charset="0"/>
                <a:cs typeface="Calibri" panose="020F0502020204030204" pitchFamily="34" charset="0"/>
              </a:rPr>
              <a:t>/</a:t>
            </a:r>
          </a:p>
          <a:p>
            <a:pPr algn="l">
              <a:lnSpc>
                <a:spcPct val="150000"/>
              </a:lnSpc>
            </a:pPr>
            <a:r>
              <a:rPr lang="vi-VN" sz="1800" b="0" i="0" dirty="0">
                <a:solidFill>
                  <a:schemeClr val="tx1"/>
                </a:solidFill>
                <a:effectLst/>
                <a:latin typeface="Calibri" panose="020F0502020204030204" pitchFamily="34" charset="0"/>
                <a:cs typeface="Calibri" panose="020F0502020204030204" pitchFamily="34" charset="0"/>
              </a:rPr>
              <a:t>- </a:t>
            </a:r>
            <a:r>
              <a:rPr lang="vi-VN" sz="1800" b="1" i="0" dirty="0" err="1">
                <a:solidFill>
                  <a:srgbClr val="FF0000"/>
                </a:solidFill>
                <a:effectLst/>
                <a:latin typeface="Calibri" panose="020F0502020204030204" pitchFamily="34" charset="0"/>
                <a:cs typeface="Calibri" panose="020F0502020204030204" pitchFamily="34" charset="0"/>
              </a:rPr>
              <a:t>Stalagmite</a:t>
            </a:r>
            <a:r>
              <a:rPr lang="en-US" sz="1800" b="0" i="0" dirty="0">
                <a:solidFill>
                  <a:schemeClr val="tx1"/>
                </a:solidFill>
                <a:effectLst/>
                <a:latin typeface="Calibri" panose="020F0502020204030204" pitchFamily="34" charset="0"/>
                <a:cs typeface="Calibri" panose="020F0502020204030204" pitchFamily="34" charset="0"/>
              </a:rPr>
              <a:t> (n)</a:t>
            </a:r>
            <a:r>
              <a:rPr lang="vi-VN" sz="1800" b="0" i="0" dirty="0">
                <a:solidFill>
                  <a:schemeClr val="tx1"/>
                </a:solidFill>
                <a:effectLst/>
                <a:latin typeface="Calibri" panose="020F0502020204030204" pitchFamily="34" charset="0"/>
                <a:cs typeface="Calibri" panose="020F0502020204030204" pitchFamily="34" charset="0"/>
              </a:rPr>
              <a:t>: </a:t>
            </a:r>
            <a:r>
              <a:rPr lang="en-US" sz="1800" b="0" i="0" dirty="0">
                <a:solidFill>
                  <a:schemeClr val="tx1"/>
                </a:solidFill>
                <a:effectLst/>
                <a:latin typeface="Calibri" panose="020F0502020204030204" pitchFamily="34" charset="0"/>
                <a:cs typeface="Calibri" panose="020F0502020204030204" pitchFamily="34" charset="0"/>
              </a:rPr>
              <a:t>/ˈ</a:t>
            </a:r>
            <a:r>
              <a:rPr lang="en-US" sz="1800" b="0" i="0" dirty="0" err="1" smtClean="0">
                <a:solidFill>
                  <a:schemeClr val="tx1"/>
                </a:solidFill>
                <a:effectLst/>
                <a:latin typeface="Calibri" panose="020F0502020204030204" pitchFamily="34" charset="0"/>
                <a:cs typeface="Calibri" panose="020F0502020204030204" pitchFamily="34" charset="0"/>
              </a:rPr>
              <a:t>stæləɡmaɪt</a:t>
            </a:r>
            <a:r>
              <a:rPr lang="en-US" sz="1800" b="0" i="0" dirty="0">
                <a:solidFill>
                  <a:schemeClr val="tx1"/>
                </a:solidFill>
                <a:effectLst/>
                <a:latin typeface="Calibri" panose="020F0502020204030204" pitchFamily="34" charset="0"/>
                <a:cs typeface="Calibri" panose="020F0502020204030204" pitchFamily="34" charset="0"/>
              </a:rPr>
              <a:t>/</a:t>
            </a:r>
          </a:p>
          <a:p>
            <a:pPr algn="l">
              <a:lnSpc>
                <a:spcPct val="150000"/>
              </a:lnSpc>
            </a:pPr>
            <a:r>
              <a:rPr lang="vi-VN" sz="1800" b="0" i="0" dirty="0">
                <a:solidFill>
                  <a:schemeClr val="tx1"/>
                </a:solidFill>
                <a:effectLst/>
                <a:latin typeface="Calibri" panose="020F0502020204030204" pitchFamily="34" charset="0"/>
                <a:cs typeface="Calibri" panose="020F0502020204030204" pitchFamily="34" charset="0"/>
              </a:rPr>
              <a:t>- </a:t>
            </a:r>
            <a:r>
              <a:rPr lang="vi-VN" sz="1800" b="1" i="0" dirty="0" err="1">
                <a:solidFill>
                  <a:srgbClr val="FF0000"/>
                </a:solidFill>
                <a:effectLst/>
                <a:latin typeface="Calibri" panose="020F0502020204030204" pitchFamily="34" charset="0"/>
                <a:cs typeface="Calibri" panose="020F0502020204030204" pitchFamily="34" charset="0"/>
              </a:rPr>
              <a:t>access</a:t>
            </a:r>
            <a:r>
              <a:rPr lang="vi-VN" sz="1800" b="1" i="0" dirty="0">
                <a:solidFill>
                  <a:srgbClr val="FF0000"/>
                </a:solidFill>
                <a:effectLst/>
                <a:latin typeface="Calibri" panose="020F0502020204030204" pitchFamily="34" charset="0"/>
                <a:cs typeface="Calibri" panose="020F0502020204030204" pitchFamily="34" charset="0"/>
              </a:rPr>
              <a:t> </a:t>
            </a:r>
            <a:r>
              <a:rPr lang="vi-VN" sz="1800" b="0" i="0" dirty="0">
                <a:solidFill>
                  <a:schemeClr val="tx1"/>
                </a:solidFill>
                <a:effectLst/>
                <a:latin typeface="Calibri" panose="020F0502020204030204" pitchFamily="34" charset="0"/>
                <a:cs typeface="Calibri" panose="020F0502020204030204" pitchFamily="34" charset="0"/>
              </a:rPr>
              <a:t>(v): </a:t>
            </a:r>
            <a:r>
              <a:rPr lang="en-US" sz="1800" b="0" i="0" dirty="0">
                <a:solidFill>
                  <a:schemeClr val="tx1"/>
                </a:solidFill>
                <a:effectLst/>
                <a:latin typeface="Calibri" panose="020F0502020204030204" pitchFamily="34" charset="0"/>
                <a:cs typeface="Calibri" panose="020F0502020204030204" pitchFamily="34" charset="0"/>
              </a:rPr>
              <a:t> /ˈ</a:t>
            </a:r>
            <a:r>
              <a:rPr lang="en-US" sz="1800" b="0" i="0" dirty="0" err="1">
                <a:solidFill>
                  <a:schemeClr val="tx1"/>
                </a:solidFill>
                <a:effectLst/>
                <a:latin typeface="Calibri" panose="020F0502020204030204" pitchFamily="34" charset="0"/>
                <a:cs typeface="Calibri" panose="020F0502020204030204" pitchFamily="34" charset="0"/>
              </a:rPr>
              <a:t>æk.ses</a:t>
            </a:r>
            <a:r>
              <a:rPr lang="en-US" sz="1800" b="0" i="0" dirty="0">
                <a:solidFill>
                  <a:schemeClr val="tx1"/>
                </a:solidFill>
                <a:effectLst/>
                <a:latin typeface="Calibri" panose="020F0502020204030204" pitchFamily="34" charset="0"/>
                <a:cs typeface="Calibri" panose="020F0502020204030204" pitchFamily="34" charset="0"/>
              </a:rPr>
              <a:t>/</a:t>
            </a:r>
          </a:p>
          <a:p>
            <a:pPr algn="l">
              <a:lnSpc>
                <a:spcPct val="150000"/>
              </a:lnSpc>
            </a:pPr>
            <a:r>
              <a:rPr lang="vi-VN" sz="1800" b="0" i="0" dirty="0">
                <a:solidFill>
                  <a:schemeClr val="tx1"/>
                </a:solidFill>
                <a:effectLst/>
                <a:latin typeface="Calibri" panose="020F0502020204030204" pitchFamily="34" charset="0"/>
                <a:cs typeface="Calibri" panose="020F0502020204030204" pitchFamily="34" charset="0"/>
              </a:rPr>
              <a:t>- </a:t>
            </a:r>
            <a:r>
              <a:rPr lang="vi-VN" sz="1800" b="1" i="0" dirty="0" err="1">
                <a:solidFill>
                  <a:srgbClr val="FF0000"/>
                </a:solidFill>
                <a:effectLst/>
                <a:latin typeface="Calibri" panose="020F0502020204030204" pitchFamily="34" charset="0"/>
                <a:cs typeface="Calibri" panose="020F0502020204030204" pitchFamily="34" charset="0"/>
              </a:rPr>
              <a:t>inaccessible</a:t>
            </a:r>
            <a:r>
              <a:rPr lang="vi-VN" sz="1800" b="0" i="0" dirty="0">
                <a:solidFill>
                  <a:schemeClr val="tx1"/>
                </a:solidFill>
                <a:effectLst/>
                <a:latin typeface="Calibri" panose="020F0502020204030204" pitchFamily="34" charset="0"/>
                <a:cs typeface="Calibri" panose="020F0502020204030204" pitchFamily="34" charset="0"/>
              </a:rPr>
              <a:t> (</a:t>
            </a:r>
            <a:r>
              <a:rPr lang="vi-VN" sz="1800" b="0" i="0" dirty="0" err="1">
                <a:solidFill>
                  <a:schemeClr val="tx1"/>
                </a:solidFill>
                <a:effectLst/>
                <a:latin typeface="Calibri" panose="020F0502020204030204" pitchFamily="34" charset="0"/>
                <a:cs typeface="Calibri" panose="020F0502020204030204" pitchFamily="34" charset="0"/>
              </a:rPr>
              <a:t>adj</a:t>
            </a:r>
            <a:r>
              <a:rPr lang="vi-VN" sz="1800" b="0" i="0" dirty="0">
                <a:solidFill>
                  <a:schemeClr val="tx1"/>
                </a:solidFill>
                <a:effectLst/>
                <a:latin typeface="Calibri" panose="020F0502020204030204" pitchFamily="34" charset="0"/>
                <a:cs typeface="Calibri" panose="020F0502020204030204" pitchFamily="34" charset="0"/>
              </a:rPr>
              <a:t>):</a:t>
            </a:r>
            <a:r>
              <a:rPr lang="en-US" sz="1800" b="0" i="0" dirty="0">
                <a:solidFill>
                  <a:schemeClr val="tx1"/>
                </a:solidFill>
                <a:effectLst/>
                <a:latin typeface="Calibri" panose="020F0502020204030204" pitchFamily="34" charset="0"/>
                <a:cs typeface="Calibri" panose="020F0502020204030204" pitchFamily="34" charset="0"/>
              </a:rPr>
              <a:t> /ˌ</a:t>
            </a:r>
            <a:r>
              <a:rPr lang="en-US" sz="1800" b="0" i="0" dirty="0" err="1" smtClean="0">
                <a:solidFill>
                  <a:schemeClr val="tx1"/>
                </a:solidFill>
                <a:effectLst/>
                <a:latin typeface="Calibri" panose="020F0502020204030204" pitchFamily="34" charset="0"/>
                <a:cs typeface="Calibri" panose="020F0502020204030204" pitchFamily="34" charset="0"/>
              </a:rPr>
              <a:t>ɪnək</a:t>
            </a:r>
            <a:r>
              <a:rPr lang="en-US" sz="1800" b="0" i="0" dirty="0" err="1">
                <a:solidFill>
                  <a:schemeClr val="tx1"/>
                </a:solidFill>
                <a:effectLst/>
                <a:latin typeface="Calibri" panose="020F0502020204030204" pitchFamily="34" charset="0"/>
                <a:cs typeface="Calibri" panose="020F0502020204030204" pitchFamily="34" charset="0"/>
              </a:rPr>
              <a:t>ˈ</a:t>
            </a:r>
            <a:r>
              <a:rPr lang="en-US" sz="1800" b="0" i="0" dirty="0" err="1" smtClean="0">
                <a:solidFill>
                  <a:schemeClr val="tx1"/>
                </a:solidFill>
                <a:effectLst/>
                <a:latin typeface="Calibri" panose="020F0502020204030204" pitchFamily="34" charset="0"/>
                <a:cs typeface="Calibri" panose="020F0502020204030204" pitchFamily="34" charset="0"/>
              </a:rPr>
              <a:t>sesəbəl</a:t>
            </a:r>
            <a:r>
              <a:rPr lang="en-US" sz="1800" b="0" i="0" dirty="0">
                <a:solidFill>
                  <a:schemeClr val="tx1"/>
                </a:solidFill>
                <a:effectLst/>
                <a:latin typeface="Calibri" panose="020F0502020204030204" pitchFamily="34" charset="0"/>
                <a:cs typeface="Calibri" panose="020F0502020204030204" pitchFamily="34" charset="0"/>
              </a:rPr>
              <a:t>/</a:t>
            </a:r>
          </a:p>
          <a:p>
            <a:pPr algn="l">
              <a:lnSpc>
                <a:spcPct val="150000"/>
              </a:lnSpc>
            </a:pPr>
            <a:r>
              <a:rPr lang="vi-VN" sz="1800" b="0" i="0" dirty="0">
                <a:solidFill>
                  <a:schemeClr val="tx1"/>
                </a:solidFill>
                <a:effectLst/>
                <a:latin typeface="Calibri" panose="020F0502020204030204" pitchFamily="34" charset="0"/>
                <a:cs typeface="Calibri" panose="020F0502020204030204" pitchFamily="34" charset="0"/>
              </a:rPr>
              <a:t>- </a:t>
            </a:r>
            <a:r>
              <a:rPr lang="vi-VN" sz="1800" b="1" i="0" dirty="0" err="1">
                <a:solidFill>
                  <a:srgbClr val="FF0000"/>
                </a:solidFill>
                <a:effectLst/>
                <a:latin typeface="Calibri" panose="020F0502020204030204" pitchFamily="34" charset="0"/>
                <a:cs typeface="Calibri" panose="020F0502020204030204" pitchFamily="34" charset="0"/>
              </a:rPr>
              <a:t>local</a:t>
            </a:r>
            <a:r>
              <a:rPr lang="vi-VN" sz="1800" b="1" i="0" dirty="0">
                <a:solidFill>
                  <a:srgbClr val="FF0000"/>
                </a:solidFill>
                <a:effectLst/>
                <a:latin typeface="Calibri" panose="020F0502020204030204" pitchFamily="34" charset="0"/>
                <a:cs typeface="Calibri" panose="020F0502020204030204" pitchFamily="34" charset="0"/>
              </a:rPr>
              <a:t> man</a:t>
            </a:r>
            <a:r>
              <a:rPr lang="en-US" sz="1800" b="1" i="0" dirty="0">
                <a:solidFill>
                  <a:srgbClr val="FF0000"/>
                </a:solidFill>
                <a:effectLst/>
                <a:latin typeface="Calibri" panose="020F0502020204030204" pitchFamily="34" charset="0"/>
                <a:cs typeface="Calibri" panose="020F0502020204030204" pitchFamily="34" charset="0"/>
              </a:rPr>
              <a:t> </a:t>
            </a:r>
            <a:r>
              <a:rPr lang="en-US" sz="1800" b="0" i="0" dirty="0">
                <a:solidFill>
                  <a:schemeClr val="tx1"/>
                </a:solidFill>
                <a:effectLst/>
                <a:latin typeface="Calibri" panose="020F0502020204030204" pitchFamily="34" charset="0"/>
                <a:cs typeface="Calibri" panose="020F0502020204030204" pitchFamily="34" charset="0"/>
              </a:rPr>
              <a:t>(n)</a:t>
            </a:r>
            <a:r>
              <a:rPr lang="vi-VN" sz="1800" b="0" i="0" dirty="0">
                <a:solidFill>
                  <a:schemeClr val="tx1"/>
                </a:solidFill>
                <a:effectLst/>
                <a:latin typeface="Calibri" panose="020F0502020204030204" pitchFamily="34" charset="0"/>
                <a:cs typeface="Calibri" panose="020F0502020204030204" pitchFamily="34" charset="0"/>
              </a:rPr>
              <a:t>: </a:t>
            </a:r>
            <a:endParaRPr lang="en-US" sz="1800" b="0" i="0" dirty="0">
              <a:solidFill>
                <a:schemeClr val="tx1"/>
              </a:solidFill>
              <a:effectLst/>
              <a:latin typeface="Calibri" panose="020F0502020204030204" pitchFamily="34" charset="0"/>
              <a:cs typeface="Calibri" panose="020F0502020204030204" pitchFamily="34" charset="0"/>
            </a:endParaRPr>
          </a:p>
          <a:p>
            <a:pPr algn="l">
              <a:lnSpc>
                <a:spcPct val="150000"/>
              </a:lnSpc>
            </a:pPr>
            <a:r>
              <a:rPr lang="vi-VN" sz="1800" b="0" i="0" dirty="0">
                <a:solidFill>
                  <a:schemeClr val="tx1"/>
                </a:solidFill>
                <a:effectLst/>
                <a:latin typeface="Calibri" panose="020F0502020204030204" pitchFamily="34" charset="0"/>
                <a:cs typeface="Calibri" panose="020F0502020204030204" pitchFamily="34" charset="0"/>
              </a:rPr>
              <a:t>- </a:t>
            </a:r>
            <a:r>
              <a:rPr lang="en-US" sz="1800" b="1" dirty="0" smtClean="0">
                <a:solidFill>
                  <a:srgbClr val="FF0000"/>
                </a:solidFill>
                <a:latin typeface="Calibri" panose="020F0502020204030204" pitchFamily="34" charset="0"/>
                <a:cs typeface="Calibri" panose="020F0502020204030204" pitchFamily="34" charset="0"/>
              </a:rPr>
              <a:t>Erode (v) -&gt; erosion (n)</a:t>
            </a:r>
            <a:r>
              <a:rPr lang="vi-VN" sz="1800" b="0" i="0" dirty="0" smtClean="0">
                <a:solidFill>
                  <a:schemeClr val="tx1"/>
                </a:solidFill>
                <a:effectLst/>
                <a:latin typeface="Calibri" panose="020F0502020204030204" pitchFamily="34" charset="0"/>
                <a:cs typeface="Calibri" panose="020F0502020204030204" pitchFamily="34" charset="0"/>
              </a:rPr>
              <a:t>: </a:t>
            </a:r>
            <a:endParaRPr lang="en-US" sz="1800" b="0" i="0" dirty="0">
              <a:solidFill>
                <a:schemeClr val="tx1"/>
              </a:solidFill>
              <a:effectLst/>
              <a:latin typeface="Calibri" panose="020F0502020204030204" pitchFamily="34" charset="0"/>
              <a:cs typeface="Calibri" panose="020F0502020204030204" pitchFamily="34" charset="0"/>
            </a:endParaRPr>
          </a:p>
        </p:txBody>
      </p:sp>
      <p:sp>
        <p:nvSpPr>
          <p:cNvPr id="276" name="TextBox 275">
            <a:extLst>
              <a:ext uri="{FF2B5EF4-FFF2-40B4-BE49-F238E27FC236}">
                <a16:creationId xmlns:a16="http://schemas.microsoft.com/office/drawing/2014/main" xmlns="" id="{0F980B54-DF0C-4544-BC52-87601287F3D7}"/>
              </a:ext>
            </a:extLst>
          </p:cNvPr>
          <p:cNvSpPr txBox="1"/>
          <p:nvPr/>
        </p:nvSpPr>
        <p:spPr>
          <a:xfrm>
            <a:off x="4745768" y="605656"/>
            <a:ext cx="3991465" cy="4247317"/>
          </a:xfrm>
          <a:prstGeom prst="rect">
            <a:avLst/>
          </a:prstGeom>
          <a:noFill/>
        </p:spPr>
        <p:txBody>
          <a:bodyPr wrap="square">
            <a:spAutoFit/>
          </a:bodyPr>
          <a:lstStyle/>
          <a:p>
            <a:pPr>
              <a:lnSpc>
                <a:spcPct val="150000"/>
              </a:lnSpc>
            </a:pPr>
            <a:r>
              <a:rPr lang="vi-VN" sz="1800" b="0" i="0" dirty="0" err="1">
                <a:solidFill>
                  <a:srgbClr val="000000"/>
                </a:solidFill>
                <a:effectLst/>
                <a:latin typeface="OpenSans"/>
              </a:rPr>
              <a:t>điểm</a:t>
            </a:r>
            <a:r>
              <a:rPr lang="vi-VN" sz="1800" b="0" i="0" dirty="0">
                <a:solidFill>
                  <a:srgbClr val="000000"/>
                </a:solidFill>
                <a:effectLst/>
                <a:latin typeface="OpenSans"/>
              </a:rPr>
              <a:t> </a:t>
            </a:r>
            <a:r>
              <a:rPr lang="vi-VN" sz="1800" b="0" i="0" dirty="0" err="1">
                <a:solidFill>
                  <a:srgbClr val="000000"/>
                </a:solidFill>
                <a:effectLst/>
                <a:latin typeface="OpenSans"/>
              </a:rPr>
              <a:t>nổi</a:t>
            </a:r>
            <a:r>
              <a:rPr lang="vi-VN" sz="1800" b="0" i="0" dirty="0">
                <a:solidFill>
                  <a:srgbClr val="000000"/>
                </a:solidFill>
                <a:effectLst/>
                <a:latin typeface="OpenSans"/>
              </a:rPr>
              <a:t> </a:t>
            </a:r>
            <a:r>
              <a:rPr lang="vi-VN" sz="1800" b="0" i="0" dirty="0" err="1">
                <a:solidFill>
                  <a:srgbClr val="000000"/>
                </a:solidFill>
                <a:effectLst/>
                <a:latin typeface="OpenSans"/>
              </a:rPr>
              <a:t>bật</a:t>
            </a:r>
            <a:endParaRPr lang="en-US" sz="1800" b="0" i="0" dirty="0">
              <a:solidFill>
                <a:srgbClr val="000000"/>
              </a:solidFill>
              <a:effectLst/>
              <a:latin typeface="OpenSans"/>
            </a:endParaRPr>
          </a:p>
          <a:p>
            <a:pPr>
              <a:lnSpc>
                <a:spcPct val="150000"/>
              </a:lnSpc>
            </a:pPr>
            <a:r>
              <a:rPr lang="vi-VN" sz="1800" b="0" i="0" dirty="0" err="1">
                <a:solidFill>
                  <a:srgbClr val="000000"/>
                </a:solidFill>
                <a:effectLst/>
                <a:latin typeface="OpenSans"/>
              </a:rPr>
              <a:t>khám</a:t>
            </a:r>
            <a:r>
              <a:rPr lang="vi-VN" sz="1800" b="0" i="0" dirty="0">
                <a:solidFill>
                  <a:srgbClr val="000000"/>
                </a:solidFill>
                <a:effectLst/>
                <a:latin typeface="OpenSans"/>
              </a:rPr>
              <a:t> </a:t>
            </a:r>
            <a:r>
              <a:rPr lang="vi-VN" sz="1800" b="0" i="0" dirty="0" err="1">
                <a:solidFill>
                  <a:srgbClr val="000000"/>
                </a:solidFill>
                <a:effectLst/>
                <a:latin typeface="OpenSans"/>
              </a:rPr>
              <a:t>phá</a:t>
            </a:r>
            <a:endParaRPr lang="vi-VN" sz="1800" b="0" i="0" dirty="0">
              <a:solidFill>
                <a:srgbClr val="000000"/>
              </a:solidFill>
              <a:effectLst/>
              <a:latin typeface="OpenSans"/>
            </a:endParaRPr>
          </a:p>
          <a:p>
            <a:pPr>
              <a:lnSpc>
                <a:spcPct val="150000"/>
              </a:lnSpc>
            </a:pPr>
            <a:r>
              <a:rPr lang="en-US" sz="1800" dirty="0" err="1">
                <a:latin typeface="OpenSans"/>
              </a:rPr>
              <a:t>Thuộc</a:t>
            </a:r>
            <a:r>
              <a:rPr lang="en-US" sz="1800" dirty="0">
                <a:latin typeface="OpenSans"/>
              </a:rPr>
              <a:t> </a:t>
            </a:r>
            <a:r>
              <a:rPr lang="en-US" sz="1800" dirty="0" err="1">
                <a:latin typeface="OpenSans"/>
              </a:rPr>
              <a:t>về</a:t>
            </a:r>
            <a:r>
              <a:rPr lang="en-US" sz="1800" dirty="0">
                <a:latin typeface="OpenSans"/>
              </a:rPr>
              <a:t> </a:t>
            </a:r>
            <a:r>
              <a:rPr lang="vi-VN" sz="1800" b="0" i="0" dirty="0" err="1">
                <a:solidFill>
                  <a:srgbClr val="000000"/>
                </a:solidFill>
                <a:effectLst/>
                <a:latin typeface="OpenSans"/>
              </a:rPr>
              <a:t>quốc</a:t>
            </a:r>
            <a:r>
              <a:rPr lang="vi-VN" sz="1800" b="0" i="0" dirty="0">
                <a:solidFill>
                  <a:srgbClr val="000000"/>
                </a:solidFill>
                <a:effectLst/>
                <a:latin typeface="OpenSans"/>
              </a:rPr>
              <a:t> </a:t>
            </a:r>
            <a:r>
              <a:rPr lang="vi-VN" sz="1800" b="0" i="0" dirty="0" err="1">
                <a:solidFill>
                  <a:srgbClr val="000000"/>
                </a:solidFill>
                <a:effectLst/>
                <a:latin typeface="OpenSans"/>
              </a:rPr>
              <a:t>tế</a:t>
            </a:r>
            <a:endParaRPr lang="en-US" sz="1800" b="0" i="0" dirty="0">
              <a:solidFill>
                <a:srgbClr val="000000"/>
              </a:solidFill>
              <a:effectLst/>
              <a:latin typeface="OpenSans"/>
            </a:endParaRPr>
          </a:p>
          <a:p>
            <a:pPr>
              <a:lnSpc>
                <a:spcPct val="150000"/>
              </a:lnSpc>
            </a:pPr>
            <a:endParaRPr lang="vi-VN" sz="1800" b="0" i="0" dirty="0">
              <a:solidFill>
                <a:srgbClr val="000000"/>
              </a:solidFill>
              <a:effectLst/>
              <a:latin typeface="OpenSans"/>
            </a:endParaRPr>
          </a:p>
          <a:p>
            <a:pPr>
              <a:lnSpc>
                <a:spcPct val="150000"/>
              </a:lnSpc>
            </a:pPr>
            <a:r>
              <a:rPr lang="en-US" sz="1800" dirty="0" err="1">
                <a:latin typeface="OpenSans"/>
              </a:rPr>
              <a:t>Đá</a:t>
            </a:r>
            <a:r>
              <a:rPr lang="en-US" sz="1800" dirty="0">
                <a:latin typeface="OpenSans"/>
              </a:rPr>
              <a:t> </a:t>
            </a:r>
            <a:r>
              <a:rPr lang="en-US" sz="1800" dirty="0" err="1">
                <a:latin typeface="OpenSans"/>
              </a:rPr>
              <a:t>vôi</a:t>
            </a:r>
            <a:endParaRPr lang="en-US" sz="1800" dirty="0">
              <a:latin typeface="OpenSans"/>
            </a:endParaRPr>
          </a:p>
          <a:p>
            <a:pPr>
              <a:lnSpc>
                <a:spcPct val="150000"/>
              </a:lnSpc>
            </a:pPr>
            <a:r>
              <a:rPr lang="en-US" sz="1800" dirty="0" err="1">
                <a:latin typeface="OpenSans"/>
              </a:rPr>
              <a:t>Măng</a:t>
            </a:r>
            <a:r>
              <a:rPr lang="en-US" sz="1800" dirty="0">
                <a:latin typeface="OpenSans"/>
              </a:rPr>
              <a:t> </a:t>
            </a:r>
            <a:r>
              <a:rPr lang="en-US" sz="1800" dirty="0" err="1">
                <a:latin typeface="OpenSans"/>
              </a:rPr>
              <a:t>đá</a:t>
            </a:r>
            <a:endParaRPr lang="en-US" sz="1800" dirty="0">
              <a:latin typeface="OpenSans"/>
            </a:endParaRPr>
          </a:p>
          <a:p>
            <a:pPr>
              <a:lnSpc>
                <a:spcPct val="150000"/>
              </a:lnSpc>
            </a:pPr>
            <a:r>
              <a:rPr lang="vi-VN" sz="1800" b="0" i="0" dirty="0" err="1">
                <a:solidFill>
                  <a:srgbClr val="000000"/>
                </a:solidFill>
                <a:effectLst/>
                <a:latin typeface="OpenSans"/>
              </a:rPr>
              <a:t>có</a:t>
            </a:r>
            <a:r>
              <a:rPr lang="vi-VN" sz="1800" b="0" i="0" dirty="0">
                <a:solidFill>
                  <a:srgbClr val="000000"/>
                </a:solidFill>
                <a:effectLst/>
                <a:latin typeface="OpenSans"/>
              </a:rPr>
              <a:t> liên </a:t>
            </a:r>
            <a:r>
              <a:rPr lang="vi-VN" sz="1800" b="0" i="0" dirty="0" err="1">
                <a:solidFill>
                  <a:srgbClr val="000000"/>
                </a:solidFill>
                <a:effectLst/>
                <a:latin typeface="OpenSans"/>
              </a:rPr>
              <a:t>kết</a:t>
            </a:r>
            <a:r>
              <a:rPr lang="vi-VN" sz="1800" b="0" i="0" dirty="0">
                <a:solidFill>
                  <a:srgbClr val="000000"/>
                </a:solidFill>
                <a:effectLst/>
                <a:latin typeface="OpenSans"/>
              </a:rPr>
              <a:t>, </a:t>
            </a:r>
            <a:r>
              <a:rPr lang="vi-VN" sz="1800" b="0" i="0" dirty="0" err="1">
                <a:solidFill>
                  <a:srgbClr val="000000"/>
                </a:solidFill>
                <a:effectLst/>
                <a:latin typeface="OpenSans"/>
              </a:rPr>
              <a:t>kết</a:t>
            </a:r>
            <a:r>
              <a:rPr lang="vi-VN" sz="1800" b="0" i="0" dirty="0">
                <a:solidFill>
                  <a:srgbClr val="000000"/>
                </a:solidFill>
                <a:effectLst/>
                <a:latin typeface="OpenSans"/>
              </a:rPr>
              <a:t> </a:t>
            </a:r>
            <a:r>
              <a:rPr lang="vi-VN" sz="1800" b="0" i="0" dirty="0" err="1">
                <a:solidFill>
                  <a:srgbClr val="000000"/>
                </a:solidFill>
                <a:effectLst/>
                <a:latin typeface="OpenSans"/>
              </a:rPr>
              <a:t>nối</a:t>
            </a:r>
            <a:endParaRPr lang="vi-VN" sz="1800" b="0" i="0" dirty="0">
              <a:solidFill>
                <a:srgbClr val="000000"/>
              </a:solidFill>
              <a:effectLst/>
              <a:latin typeface="OpenSans"/>
            </a:endParaRPr>
          </a:p>
          <a:p>
            <a:pPr>
              <a:lnSpc>
                <a:spcPct val="150000"/>
              </a:lnSpc>
            </a:pPr>
            <a:r>
              <a:rPr lang="vi-VN" sz="1800" b="0" i="0" dirty="0">
                <a:solidFill>
                  <a:srgbClr val="000000"/>
                </a:solidFill>
                <a:effectLst/>
                <a:latin typeface="OpenSans"/>
              </a:rPr>
              <a:t>không </a:t>
            </a:r>
            <a:r>
              <a:rPr lang="vi-VN" sz="1800" b="0" i="0" dirty="0" err="1">
                <a:solidFill>
                  <a:srgbClr val="000000"/>
                </a:solidFill>
                <a:effectLst/>
                <a:latin typeface="OpenSans"/>
              </a:rPr>
              <a:t>thể</a:t>
            </a:r>
            <a:r>
              <a:rPr lang="vi-VN" sz="1800" b="0" i="0" dirty="0">
                <a:solidFill>
                  <a:srgbClr val="000000"/>
                </a:solidFill>
                <a:effectLst/>
                <a:latin typeface="OpenSans"/>
              </a:rPr>
              <a:t> </a:t>
            </a:r>
            <a:r>
              <a:rPr lang="vi-VN" sz="1800" b="0" i="0" dirty="0" err="1">
                <a:solidFill>
                  <a:srgbClr val="000000"/>
                </a:solidFill>
                <a:effectLst/>
                <a:latin typeface="OpenSans"/>
              </a:rPr>
              <a:t>kết</a:t>
            </a:r>
            <a:r>
              <a:rPr lang="vi-VN" sz="1800" b="0" i="0" dirty="0">
                <a:solidFill>
                  <a:srgbClr val="000000"/>
                </a:solidFill>
                <a:effectLst/>
                <a:latin typeface="OpenSans"/>
              </a:rPr>
              <a:t> </a:t>
            </a:r>
            <a:r>
              <a:rPr lang="vi-VN" sz="1800" b="0" i="0" dirty="0" err="1">
                <a:solidFill>
                  <a:srgbClr val="000000"/>
                </a:solidFill>
                <a:effectLst/>
                <a:latin typeface="OpenSans"/>
              </a:rPr>
              <a:t>nối</a:t>
            </a:r>
            <a:r>
              <a:rPr lang="vi-VN" sz="1800" b="0" i="0" dirty="0">
                <a:solidFill>
                  <a:srgbClr val="000000"/>
                </a:solidFill>
                <a:effectLst/>
                <a:latin typeface="OpenSans"/>
              </a:rPr>
              <a:t> </a:t>
            </a:r>
            <a:r>
              <a:rPr lang="vi-VN" sz="1800" b="0" i="0" dirty="0" err="1">
                <a:solidFill>
                  <a:srgbClr val="000000"/>
                </a:solidFill>
                <a:effectLst/>
                <a:latin typeface="OpenSans"/>
              </a:rPr>
              <a:t>được</a:t>
            </a:r>
            <a:endParaRPr lang="en-US" sz="1800" b="0" i="0" dirty="0">
              <a:solidFill>
                <a:srgbClr val="000000"/>
              </a:solidFill>
              <a:effectLst/>
              <a:latin typeface="OpenSans"/>
            </a:endParaRPr>
          </a:p>
          <a:p>
            <a:pPr>
              <a:lnSpc>
                <a:spcPct val="150000"/>
              </a:lnSpc>
            </a:pPr>
            <a:r>
              <a:rPr lang="vi-VN" sz="1800" b="0" i="0" dirty="0" err="1">
                <a:solidFill>
                  <a:srgbClr val="000000"/>
                </a:solidFill>
                <a:effectLst/>
                <a:latin typeface="OpenSans"/>
              </a:rPr>
              <a:t>người</a:t>
            </a:r>
            <a:r>
              <a:rPr lang="vi-VN" sz="1800" b="0" i="0" dirty="0">
                <a:solidFill>
                  <a:srgbClr val="000000"/>
                </a:solidFill>
                <a:effectLst/>
                <a:latin typeface="OpenSans"/>
              </a:rPr>
              <a:t> </a:t>
            </a:r>
            <a:r>
              <a:rPr lang="vi-VN" sz="1800" b="0" i="0" dirty="0" err="1">
                <a:solidFill>
                  <a:srgbClr val="000000"/>
                </a:solidFill>
                <a:effectLst/>
                <a:latin typeface="OpenSans"/>
              </a:rPr>
              <a:t>địa</a:t>
            </a:r>
            <a:r>
              <a:rPr lang="vi-VN" sz="1800" b="0" i="0" dirty="0">
                <a:solidFill>
                  <a:srgbClr val="000000"/>
                </a:solidFill>
                <a:effectLst/>
                <a:latin typeface="OpenSans"/>
              </a:rPr>
              <a:t> phương</a:t>
            </a:r>
          </a:p>
          <a:p>
            <a:pPr>
              <a:lnSpc>
                <a:spcPct val="150000"/>
              </a:lnSpc>
            </a:pPr>
            <a:r>
              <a:rPr lang="en-US" sz="1800" b="0" i="0" dirty="0" err="1" smtClean="0">
                <a:solidFill>
                  <a:srgbClr val="000000"/>
                </a:solidFill>
                <a:effectLst/>
                <a:latin typeface="OpenSans"/>
              </a:rPr>
              <a:t>Sự</a:t>
            </a:r>
            <a:r>
              <a:rPr lang="en-US" sz="1800" b="0" i="0" dirty="0" smtClean="0">
                <a:solidFill>
                  <a:srgbClr val="000000"/>
                </a:solidFill>
                <a:effectLst/>
                <a:latin typeface="OpenSans"/>
              </a:rPr>
              <a:t> </a:t>
            </a:r>
            <a:r>
              <a:rPr lang="vi-VN" sz="1800" b="0" i="0" dirty="0" smtClean="0">
                <a:solidFill>
                  <a:srgbClr val="000000"/>
                </a:solidFill>
                <a:effectLst/>
                <a:latin typeface="OpenSans"/>
              </a:rPr>
              <a:t>xói </a:t>
            </a:r>
            <a:r>
              <a:rPr lang="vi-VN" sz="1800" b="0" i="0" dirty="0">
                <a:solidFill>
                  <a:srgbClr val="000000"/>
                </a:solidFill>
                <a:effectLst/>
                <a:latin typeface="OpenSans"/>
              </a:rPr>
              <a:t>mòn</a:t>
            </a:r>
          </a:p>
        </p:txBody>
      </p:sp>
      <p:pic>
        <p:nvPicPr>
          <p:cNvPr id="3" name="access">
            <a:hlinkClick r:id="" action="ppaction://media"/>
            <a:extLst>
              <a:ext uri="{FF2B5EF4-FFF2-40B4-BE49-F238E27FC236}">
                <a16:creationId xmlns:a16="http://schemas.microsoft.com/office/drawing/2014/main" xmlns="" id="{47163E08-8339-4F76-A117-36E9F8742C6C}"/>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023884" y="3218462"/>
            <a:ext cx="323671" cy="323671"/>
          </a:xfrm>
          <a:prstGeom prst="rect">
            <a:avLst/>
          </a:prstGeom>
        </p:spPr>
      </p:pic>
      <p:pic>
        <p:nvPicPr>
          <p:cNvPr id="4" name="discover">
            <a:hlinkClick r:id="" action="ppaction://media"/>
            <a:extLst>
              <a:ext uri="{FF2B5EF4-FFF2-40B4-BE49-F238E27FC236}">
                <a16:creationId xmlns:a16="http://schemas.microsoft.com/office/drawing/2014/main" xmlns="" id="{BB33D1C2-1885-4785-A8C2-59A0068B94BF}"/>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950009" y="1122070"/>
            <a:ext cx="323671" cy="323671"/>
          </a:xfrm>
          <a:prstGeom prst="rect">
            <a:avLst/>
          </a:prstGeom>
        </p:spPr>
      </p:pic>
      <p:pic>
        <p:nvPicPr>
          <p:cNvPr id="5" name="inaccessible">
            <a:hlinkClick r:id="" action="ppaction://media"/>
            <a:extLst>
              <a:ext uri="{FF2B5EF4-FFF2-40B4-BE49-F238E27FC236}">
                <a16:creationId xmlns:a16="http://schemas.microsoft.com/office/drawing/2014/main" xmlns="" id="{55C0DC07-9D0C-433E-8DA9-E3A5B1AA11A5}"/>
              </a:ext>
            </a:extLst>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a:off x="1041091" y="3616695"/>
            <a:ext cx="323671" cy="323671"/>
          </a:xfrm>
          <a:prstGeom prst="rect">
            <a:avLst/>
          </a:prstGeom>
        </p:spPr>
      </p:pic>
      <p:pic>
        <p:nvPicPr>
          <p:cNvPr id="6" name="internationally">
            <a:hlinkClick r:id="" action="ppaction://media"/>
            <a:extLst>
              <a:ext uri="{FF2B5EF4-FFF2-40B4-BE49-F238E27FC236}">
                <a16:creationId xmlns:a16="http://schemas.microsoft.com/office/drawing/2014/main" xmlns="" id="{0EBD4ADF-2A57-4E5C-9E28-D92B1A477F10}"/>
              </a:ext>
            </a:extLst>
          </p:cNvPr>
          <p:cNvPicPr>
            <a:picLocks noChangeAspect="1"/>
          </p:cNvPicPr>
          <p:nvPr>
            <a:audioFile r:link="rId8"/>
            <p:extLst>
              <p:ext uri="{DAA4B4D4-6D71-4841-9C94-3DE7FCFB9230}">
                <p14:media xmlns:p14="http://schemas.microsoft.com/office/powerpoint/2010/main" r:embed="rId7"/>
              </p:ext>
            </p:extLst>
          </p:nvPr>
        </p:nvPicPr>
        <p:blipFill>
          <a:blip r:embed="rId17"/>
          <a:stretch>
            <a:fillRect/>
          </a:stretch>
        </p:blipFill>
        <p:spPr>
          <a:xfrm>
            <a:off x="970460" y="1580319"/>
            <a:ext cx="323671" cy="323671"/>
          </a:xfrm>
          <a:prstGeom prst="rect">
            <a:avLst/>
          </a:prstGeom>
        </p:spPr>
      </p:pic>
      <p:pic>
        <p:nvPicPr>
          <p:cNvPr id="7" name="magnificence">
            <a:hlinkClick r:id="" action="ppaction://media"/>
            <a:extLst>
              <a:ext uri="{FF2B5EF4-FFF2-40B4-BE49-F238E27FC236}">
                <a16:creationId xmlns:a16="http://schemas.microsoft.com/office/drawing/2014/main" xmlns="" id="{99E4534B-17F3-4700-9775-76F692CFC14D}"/>
              </a:ext>
            </a:extLst>
          </p:cNvPr>
          <p:cNvPicPr>
            <a:picLocks noChangeAspect="1"/>
          </p:cNvPicPr>
          <p:nvPr>
            <a:audioFile r:link="rId10"/>
            <p:extLst>
              <p:ext uri="{DAA4B4D4-6D71-4841-9C94-3DE7FCFB9230}">
                <p14:media xmlns:p14="http://schemas.microsoft.com/office/powerpoint/2010/main" r:embed="rId9"/>
              </p:ext>
            </p:extLst>
          </p:nvPr>
        </p:nvPicPr>
        <p:blipFill>
          <a:blip r:embed="rId17"/>
          <a:stretch>
            <a:fillRect/>
          </a:stretch>
        </p:blipFill>
        <p:spPr>
          <a:xfrm>
            <a:off x="966326" y="703072"/>
            <a:ext cx="323671" cy="323671"/>
          </a:xfrm>
          <a:prstGeom prst="rect">
            <a:avLst/>
          </a:prstGeom>
        </p:spPr>
      </p:pic>
      <p:pic>
        <p:nvPicPr>
          <p:cNvPr id="8" name="uklilt_013">
            <a:hlinkClick r:id="" action="ppaction://media"/>
            <a:extLst>
              <a:ext uri="{FF2B5EF4-FFF2-40B4-BE49-F238E27FC236}">
                <a16:creationId xmlns:a16="http://schemas.microsoft.com/office/drawing/2014/main" xmlns="" id="{A2D8EB65-B60E-4114-A38B-8AEAA3AEF562}"/>
              </a:ext>
            </a:extLst>
          </p:cNvPr>
          <p:cNvPicPr>
            <a:picLocks noChangeAspect="1"/>
          </p:cNvPicPr>
          <p:nvPr>
            <a:audioFile r:link="rId12"/>
            <p:extLst>
              <p:ext uri="{DAA4B4D4-6D71-4841-9C94-3DE7FCFB9230}">
                <p14:media xmlns:p14="http://schemas.microsoft.com/office/powerpoint/2010/main" r:embed="rId11"/>
              </p:ext>
            </p:extLst>
          </p:nvPr>
        </p:nvPicPr>
        <p:blipFill>
          <a:blip r:embed="rId17"/>
          <a:stretch>
            <a:fillRect/>
          </a:stretch>
        </p:blipFill>
        <p:spPr>
          <a:xfrm>
            <a:off x="1003094" y="2388031"/>
            <a:ext cx="323671" cy="323671"/>
          </a:xfrm>
          <a:prstGeom prst="rect">
            <a:avLst/>
          </a:prstGeom>
        </p:spPr>
      </p:pic>
      <p:pic>
        <p:nvPicPr>
          <p:cNvPr id="9" name="ukstair008">
            <a:hlinkClick r:id="" action="ppaction://media"/>
            <a:extLst>
              <a:ext uri="{FF2B5EF4-FFF2-40B4-BE49-F238E27FC236}">
                <a16:creationId xmlns:a16="http://schemas.microsoft.com/office/drawing/2014/main" xmlns="" id="{EC349463-AB4F-4972-8729-1ED8FAE9AE69}"/>
              </a:ext>
            </a:extLst>
          </p:cNvPr>
          <p:cNvPicPr>
            <a:picLocks noChangeAspect="1"/>
          </p:cNvPicPr>
          <p:nvPr>
            <a:audioFile r:link="rId14"/>
            <p:extLst>
              <p:ext uri="{DAA4B4D4-6D71-4841-9C94-3DE7FCFB9230}">
                <p14:media xmlns:p14="http://schemas.microsoft.com/office/powerpoint/2010/main" r:embed="rId13"/>
              </p:ext>
            </p:extLst>
          </p:nvPr>
        </p:nvPicPr>
        <p:blipFill>
          <a:blip r:embed="rId17"/>
          <a:stretch>
            <a:fillRect/>
          </a:stretch>
        </p:blipFill>
        <p:spPr>
          <a:xfrm>
            <a:off x="1026981" y="2815985"/>
            <a:ext cx="323671" cy="3236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6"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75">
                                            <p:txEl>
                                              <p:pRg st="0" end="0"/>
                                            </p:txEl>
                                          </p:spTgt>
                                        </p:tgtEl>
                                        <p:attrNameLst>
                                          <p:attrName>style.visibility</p:attrName>
                                        </p:attrNameLst>
                                      </p:cBhvr>
                                      <p:to>
                                        <p:strVal val="visible"/>
                                      </p:to>
                                    </p:set>
                                    <p:animEffect transition="in" filter="barn(inVertical)">
                                      <p:cBhvr>
                                        <p:cTn id="11" dur="500"/>
                                        <p:tgtEl>
                                          <p:spTgt spid="27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76">
                                            <p:txEl>
                                              <p:pRg st="0" end="0"/>
                                            </p:txEl>
                                          </p:spTgt>
                                        </p:tgtEl>
                                        <p:attrNameLst>
                                          <p:attrName>style.visibility</p:attrName>
                                        </p:attrNameLst>
                                      </p:cBhvr>
                                      <p:to>
                                        <p:strVal val="visible"/>
                                      </p:to>
                                    </p:set>
                                    <p:animEffect transition="in" filter="barn(inVertical)">
                                      <p:cBhvr>
                                        <p:cTn id="16" dur="500"/>
                                        <p:tgtEl>
                                          <p:spTgt spid="27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792" fill="hold"/>
                                        <p:tgtEl>
                                          <p:spTgt spid="4"/>
                                        </p:tgtEl>
                                      </p:cBhvr>
                                    </p:cmd>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75">
                                            <p:txEl>
                                              <p:pRg st="1" end="1"/>
                                            </p:txEl>
                                          </p:spTgt>
                                        </p:tgtEl>
                                        <p:attrNameLst>
                                          <p:attrName>style.visibility</p:attrName>
                                        </p:attrNameLst>
                                      </p:cBhvr>
                                      <p:to>
                                        <p:strVal val="visible"/>
                                      </p:to>
                                    </p:set>
                                    <p:animEffect transition="in" filter="barn(inVertical)">
                                      <p:cBhvr>
                                        <p:cTn id="25" dur="500"/>
                                        <p:tgtEl>
                                          <p:spTgt spid="27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76">
                                            <p:txEl>
                                              <p:pRg st="1" end="1"/>
                                            </p:txEl>
                                          </p:spTgt>
                                        </p:tgtEl>
                                        <p:attrNameLst>
                                          <p:attrName>style.visibility</p:attrName>
                                        </p:attrNameLst>
                                      </p:cBhvr>
                                      <p:to>
                                        <p:strVal val="visible"/>
                                      </p:to>
                                    </p:set>
                                    <p:animEffect transition="in" filter="wipe(down)">
                                      <p:cBhvr>
                                        <p:cTn id="30" dur="500"/>
                                        <p:tgtEl>
                                          <p:spTgt spid="27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1152" fill="hold"/>
                                        <p:tgtEl>
                                          <p:spTgt spid="6"/>
                                        </p:tgtEl>
                                      </p:cBhvr>
                                    </p:cmd>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75">
                                            <p:txEl>
                                              <p:pRg st="2" end="2"/>
                                            </p:txEl>
                                          </p:spTgt>
                                        </p:tgtEl>
                                        <p:attrNameLst>
                                          <p:attrName>style.visibility</p:attrName>
                                        </p:attrNameLst>
                                      </p:cBhvr>
                                      <p:to>
                                        <p:strVal val="visible"/>
                                      </p:to>
                                    </p:set>
                                    <p:animEffect transition="in" filter="fade">
                                      <p:cBhvr>
                                        <p:cTn id="39" dur="1000"/>
                                        <p:tgtEl>
                                          <p:spTgt spid="275">
                                            <p:txEl>
                                              <p:pRg st="2" end="2"/>
                                            </p:txEl>
                                          </p:spTgt>
                                        </p:tgtEl>
                                      </p:cBhvr>
                                    </p:animEffect>
                                    <p:anim calcmode="lin" valueType="num">
                                      <p:cBhvr>
                                        <p:cTn id="40" dur="1000" fill="hold"/>
                                        <p:tgtEl>
                                          <p:spTgt spid="275">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275">
                                            <p:txEl>
                                              <p:pRg st="2" end="2"/>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75">
                                            <p:txEl>
                                              <p:pRg st="3" end="3"/>
                                            </p:txEl>
                                          </p:spTgt>
                                        </p:tgtEl>
                                        <p:attrNameLst>
                                          <p:attrName>style.visibility</p:attrName>
                                        </p:attrNameLst>
                                      </p:cBhvr>
                                      <p:to>
                                        <p:strVal val="visible"/>
                                      </p:to>
                                    </p:set>
                                    <p:animEffect transition="in" filter="fade">
                                      <p:cBhvr>
                                        <p:cTn id="44" dur="1000"/>
                                        <p:tgtEl>
                                          <p:spTgt spid="275">
                                            <p:txEl>
                                              <p:pRg st="3" end="3"/>
                                            </p:txEl>
                                          </p:spTgt>
                                        </p:tgtEl>
                                      </p:cBhvr>
                                    </p:animEffect>
                                    <p:anim calcmode="lin" valueType="num">
                                      <p:cBhvr>
                                        <p:cTn id="45" dur="1000" fill="hold"/>
                                        <p:tgtEl>
                                          <p:spTgt spid="275">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76">
                                            <p:txEl>
                                              <p:pRg st="2" end="2"/>
                                            </p:txEl>
                                          </p:spTgt>
                                        </p:tgtEl>
                                        <p:attrNameLst>
                                          <p:attrName>style.visibility</p:attrName>
                                        </p:attrNameLst>
                                      </p:cBhvr>
                                      <p:to>
                                        <p:strVal val="visible"/>
                                      </p:to>
                                    </p:set>
                                    <p:animEffect transition="in" filter="barn(inVertical)">
                                      <p:cBhvr>
                                        <p:cTn id="51" dur="500"/>
                                        <p:tgtEl>
                                          <p:spTgt spid="276">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mediacall" presetSubtype="0" fill="hold" nodeType="clickEffect">
                                  <p:stCondLst>
                                    <p:cond delay="0"/>
                                  </p:stCondLst>
                                  <p:childTnLst>
                                    <p:cmd type="call" cmd="playFrom(0.0)">
                                      <p:cBhvr>
                                        <p:cTn id="55" dur="936" fill="hold"/>
                                        <p:tgtEl>
                                          <p:spTgt spid="8"/>
                                        </p:tgtEl>
                                      </p:cBhvr>
                                    </p:cmd>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275">
                                            <p:txEl>
                                              <p:pRg st="4" end="4"/>
                                            </p:txEl>
                                          </p:spTgt>
                                        </p:tgtEl>
                                        <p:attrNameLst>
                                          <p:attrName>style.visibility</p:attrName>
                                        </p:attrNameLst>
                                      </p:cBhvr>
                                      <p:to>
                                        <p:strVal val="visible"/>
                                      </p:to>
                                    </p:set>
                                    <p:animEffect transition="in" filter="barn(inVertical)">
                                      <p:cBhvr>
                                        <p:cTn id="60" dur="500"/>
                                        <p:tgtEl>
                                          <p:spTgt spid="275">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276">
                                            <p:txEl>
                                              <p:pRg st="4" end="4"/>
                                            </p:txEl>
                                          </p:spTgt>
                                        </p:tgtEl>
                                        <p:attrNameLst>
                                          <p:attrName>style.visibility</p:attrName>
                                        </p:attrNameLst>
                                      </p:cBhvr>
                                      <p:to>
                                        <p:strVal val="visible"/>
                                      </p:to>
                                    </p:set>
                                    <p:animEffect transition="in" filter="wipe(down)">
                                      <p:cBhvr>
                                        <p:cTn id="65" dur="500"/>
                                        <p:tgtEl>
                                          <p:spTgt spid="276">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1056" fill="hold"/>
                                        <p:tgtEl>
                                          <p:spTgt spid="9"/>
                                        </p:tgtEl>
                                      </p:cBhvr>
                                    </p:cmd>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275">
                                            <p:txEl>
                                              <p:pRg st="5" end="5"/>
                                            </p:txEl>
                                          </p:spTgt>
                                        </p:tgtEl>
                                        <p:attrNameLst>
                                          <p:attrName>style.visibility</p:attrName>
                                        </p:attrNameLst>
                                      </p:cBhvr>
                                      <p:to>
                                        <p:strVal val="visible"/>
                                      </p:to>
                                    </p:set>
                                    <p:animEffect transition="in" filter="fade">
                                      <p:cBhvr>
                                        <p:cTn id="74" dur="1000"/>
                                        <p:tgtEl>
                                          <p:spTgt spid="275">
                                            <p:txEl>
                                              <p:pRg st="5" end="5"/>
                                            </p:txEl>
                                          </p:spTgt>
                                        </p:tgtEl>
                                      </p:cBhvr>
                                    </p:animEffect>
                                    <p:anim calcmode="lin" valueType="num">
                                      <p:cBhvr>
                                        <p:cTn id="75" dur="1000" fill="hold"/>
                                        <p:tgtEl>
                                          <p:spTgt spid="275">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2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276">
                                            <p:txEl>
                                              <p:pRg st="5" end="5"/>
                                            </p:txEl>
                                          </p:spTgt>
                                        </p:tgtEl>
                                        <p:attrNameLst>
                                          <p:attrName>style.visibility</p:attrName>
                                        </p:attrNameLst>
                                      </p:cBhvr>
                                      <p:to>
                                        <p:strVal val="visible"/>
                                      </p:to>
                                    </p:set>
                                    <p:animEffect transition="in" filter="barn(inVertical)">
                                      <p:cBhvr>
                                        <p:cTn id="81" dur="500"/>
                                        <p:tgtEl>
                                          <p:spTgt spid="276">
                                            <p:txEl>
                                              <p:pRg st="5" end="5"/>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mediacall" presetSubtype="0" fill="hold" nodeType="clickEffect">
                                  <p:stCondLst>
                                    <p:cond delay="0"/>
                                  </p:stCondLst>
                                  <p:childTnLst>
                                    <p:cmd type="call" cmd="playFrom(0.0)">
                                      <p:cBhvr>
                                        <p:cTn id="85" dur="816" fill="hold"/>
                                        <p:tgtEl>
                                          <p:spTgt spid="3"/>
                                        </p:tgtEl>
                                      </p:cBhvr>
                                    </p:cmd>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275">
                                            <p:txEl>
                                              <p:pRg st="6" end="6"/>
                                            </p:txEl>
                                          </p:spTgt>
                                        </p:tgtEl>
                                        <p:attrNameLst>
                                          <p:attrName>style.visibility</p:attrName>
                                        </p:attrNameLst>
                                      </p:cBhvr>
                                      <p:to>
                                        <p:strVal val="visible"/>
                                      </p:to>
                                    </p:set>
                                    <p:anim calcmode="lin" valueType="num">
                                      <p:cBhvr additive="base">
                                        <p:cTn id="90" dur="500" fill="hold"/>
                                        <p:tgtEl>
                                          <p:spTgt spid="275">
                                            <p:txEl>
                                              <p:pRg st="6" end="6"/>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2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nodeType="clickEffect">
                                  <p:stCondLst>
                                    <p:cond delay="0"/>
                                  </p:stCondLst>
                                  <p:childTnLst>
                                    <p:set>
                                      <p:cBhvr>
                                        <p:cTn id="95" dur="1" fill="hold">
                                          <p:stCondLst>
                                            <p:cond delay="0"/>
                                          </p:stCondLst>
                                        </p:cTn>
                                        <p:tgtEl>
                                          <p:spTgt spid="276">
                                            <p:txEl>
                                              <p:pRg st="6" end="6"/>
                                            </p:txEl>
                                          </p:spTgt>
                                        </p:tgtEl>
                                        <p:attrNameLst>
                                          <p:attrName>style.visibility</p:attrName>
                                        </p:attrNameLst>
                                      </p:cBhvr>
                                      <p:to>
                                        <p:strVal val="visible"/>
                                      </p:to>
                                    </p:set>
                                    <p:animEffect transition="in" filter="barn(inVertical)">
                                      <p:cBhvr>
                                        <p:cTn id="96" dur="500"/>
                                        <p:tgtEl>
                                          <p:spTgt spid="276">
                                            <p:txEl>
                                              <p:pRg st="6" end="6"/>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mediacall" presetSubtype="0" fill="hold" nodeType="clickEffect">
                                  <p:stCondLst>
                                    <p:cond delay="0"/>
                                  </p:stCondLst>
                                  <p:childTnLst>
                                    <p:cmd type="call" cmd="playFrom(0.0)">
                                      <p:cBhvr>
                                        <p:cTn id="100" dur="912" fill="hold"/>
                                        <p:tgtEl>
                                          <p:spTgt spid="5"/>
                                        </p:tgtEl>
                                      </p:cBhvr>
                                    </p:cmd>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275">
                                            <p:txEl>
                                              <p:pRg st="7" end="7"/>
                                            </p:txEl>
                                          </p:spTgt>
                                        </p:tgtEl>
                                        <p:attrNameLst>
                                          <p:attrName>style.visibility</p:attrName>
                                        </p:attrNameLst>
                                      </p:cBhvr>
                                      <p:to>
                                        <p:strVal val="visible"/>
                                      </p:to>
                                    </p:set>
                                    <p:animEffect transition="in" filter="fade">
                                      <p:cBhvr>
                                        <p:cTn id="105" dur="1000"/>
                                        <p:tgtEl>
                                          <p:spTgt spid="275">
                                            <p:txEl>
                                              <p:pRg st="7" end="7"/>
                                            </p:txEl>
                                          </p:spTgt>
                                        </p:tgtEl>
                                      </p:cBhvr>
                                    </p:animEffect>
                                    <p:anim calcmode="lin" valueType="num">
                                      <p:cBhvr>
                                        <p:cTn id="106" dur="1000" fill="hold"/>
                                        <p:tgtEl>
                                          <p:spTgt spid="275">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7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276">
                                            <p:txEl>
                                              <p:pRg st="7" end="7"/>
                                            </p:txEl>
                                          </p:spTgt>
                                        </p:tgtEl>
                                        <p:attrNameLst>
                                          <p:attrName>style.visibility</p:attrName>
                                        </p:attrNameLst>
                                      </p:cBhvr>
                                      <p:to>
                                        <p:strVal val="visible"/>
                                      </p:to>
                                    </p:set>
                                    <p:animEffect transition="in" filter="barn(inVertical)">
                                      <p:cBhvr>
                                        <p:cTn id="112" dur="500"/>
                                        <p:tgtEl>
                                          <p:spTgt spid="276">
                                            <p:txEl>
                                              <p:pRg st="7" end="7"/>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nodeType="clickEffect">
                                  <p:stCondLst>
                                    <p:cond delay="0"/>
                                  </p:stCondLst>
                                  <p:childTnLst>
                                    <p:set>
                                      <p:cBhvr>
                                        <p:cTn id="116" dur="1" fill="hold">
                                          <p:stCondLst>
                                            <p:cond delay="0"/>
                                          </p:stCondLst>
                                        </p:cTn>
                                        <p:tgtEl>
                                          <p:spTgt spid="275">
                                            <p:txEl>
                                              <p:pRg st="8" end="8"/>
                                            </p:txEl>
                                          </p:spTgt>
                                        </p:tgtEl>
                                        <p:attrNameLst>
                                          <p:attrName>style.visibility</p:attrName>
                                        </p:attrNameLst>
                                      </p:cBhvr>
                                      <p:to>
                                        <p:strVal val="visible"/>
                                      </p:to>
                                    </p:set>
                                    <p:animEffect transition="in" filter="fade">
                                      <p:cBhvr>
                                        <p:cTn id="117" dur="1000"/>
                                        <p:tgtEl>
                                          <p:spTgt spid="275">
                                            <p:txEl>
                                              <p:pRg st="8" end="8"/>
                                            </p:txEl>
                                          </p:spTgt>
                                        </p:tgtEl>
                                      </p:cBhvr>
                                    </p:animEffect>
                                    <p:anim calcmode="lin" valueType="num">
                                      <p:cBhvr>
                                        <p:cTn id="118" dur="1000" fill="hold"/>
                                        <p:tgtEl>
                                          <p:spTgt spid="275">
                                            <p:txEl>
                                              <p:pRg st="8" end="8"/>
                                            </p:txEl>
                                          </p:spTgt>
                                        </p:tgtEl>
                                        <p:attrNameLst>
                                          <p:attrName>ppt_x</p:attrName>
                                        </p:attrNameLst>
                                      </p:cBhvr>
                                      <p:tavLst>
                                        <p:tav tm="0">
                                          <p:val>
                                            <p:strVal val="#ppt_x"/>
                                          </p:val>
                                        </p:tav>
                                        <p:tav tm="100000">
                                          <p:val>
                                            <p:strVal val="#ppt_x"/>
                                          </p:val>
                                        </p:tav>
                                      </p:tavLst>
                                    </p:anim>
                                    <p:anim calcmode="lin" valueType="num">
                                      <p:cBhvr>
                                        <p:cTn id="119" dur="1000" fill="hold"/>
                                        <p:tgtEl>
                                          <p:spTgt spid="27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nodeType="clickEffect">
                                  <p:stCondLst>
                                    <p:cond delay="0"/>
                                  </p:stCondLst>
                                  <p:childTnLst>
                                    <p:set>
                                      <p:cBhvr>
                                        <p:cTn id="123" dur="1" fill="hold">
                                          <p:stCondLst>
                                            <p:cond delay="0"/>
                                          </p:stCondLst>
                                        </p:cTn>
                                        <p:tgtEl>
                                          <p:spTgt spid="276">
                                            <p:txEl>
                                              <p:pRg st="8" end="8"/>
                                            </p:txEl>
                                          </p:spTgt>
                                        </p:tgtEl>
                                        <p:attrNameLst>
                                          <p:attrName>style.visibility</p:attrName>
                                        </p:attrNameLst>
                                      </p:cBhvr>
                                      <p:to>
                                        <p:strVal val="visible"/>
                                      </p:to>
                                    </p:set>
                                    <p:animEffect transition="in" filter="wipe(down)">
                                      <p:cBhvr>
                                        <p:cTn id="124" dur="500"/>
                                        <p:tgtEl>
                                          <p:spTgt spid="276">
                                            <p:txEl>
                                              <p:pRg st="8" end="8"/>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16" presetClass="entr" presetSubtype="21" fill="hold" nodeType="clickEffect">
                                  <p:stCondLst>
                                    <p:cond delay="0"/>
                                  </p:stCondLst>
                                  <p:childTnLst>
                                    <p:set>
                                      <p:cBhvr>
                                        <p:cTn id="128" dur="1" fill="hold">
                                          <p:stCondLst>
                                            <p:cond delay="0"/>
                                          </p:stCondLst>
                                        </p:cTn>
                                        <p:tgtEl>
                                          <p:spTgt spid="275">
                                            <p:txEl>
                                              <p:pRg st="9" end="9"/>
                                            </p:txEl>
                                          </p:spTgt>
                                        </p:tgtEl>
                                        <p:attrNameLst>
                                          <p:attrName>style.visibility</p:attrName>
                                        </p:attrNameLst>
                                      </p:cBhvr>
                                      <p:to>
                                        <p:strVal val="visible"/>
                                      </p:to>
                                    </p:set>
                                    <p:animEffect transition="in" filter="barn(inVertical)">
                                      <p:cBhvr>
                                        <p:cTn id="129" dur="500"/>
                                        <p:tgtEl>
                                          <p:spTgt spid="275">
                                            <p:txEl>
                                              <p:pRg st="9" end="9"/>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6" presetClass="entr" presetSubtype="16" fill="hold" nodeType="clickEffect">
                                  <p:stCondLst>
                                    <p:cond delay="0"/>
                                  </p:stCondLst>
                                  <p:childTnLst>
                                    <p:set>
                                      <p:cBhvr>
                                        <p:cTn id="133" dur="1" fill="hold">
                                          <p:stCondLst>
                                            <p:cond delay="0"/>
                                          </p:stCondLst>
                                        </p:cTn>
                                        <p:tgtEl>
                                          <p:spTgt spid="276">
                                            <p:txEl>
                                              <p:pRg st="9" end="9"/>
                                            </p:txEl>
                                          </p:spTgt>
                                        </p:tgtEl>
                                        <p:attrNameLst>
                                          <p:attrName>style.visibility</p:attrName>
                                        </p:attrNameLst>
                                      </p:cBhvr>
                                      <p:to>
                                        <p:strVal val="visible"/>
                                      </p:to>
                                    </p:set>
                                    <p:animEffect transition="in" filter="circle(in)">
                                      <p:cBhvr>
                                        <p:cTn id="134" dur="2000"/>
                                        <p:tgtEl>
                                          <p:spTgt spid="27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5" fill="hold" display="0">
                  <p:stCondLst>
                    <p:cond delay="indefinite"/>
                  </p:stCondLst>
                  <p:endCondLst>
                    <p:cond evt="onStopAudio" delay="0">
                      <p:tgtEl>
                        <p:sldTgt/>
                      </p:tgtEl>
                    </p:cond>
                  </p:endCondLst>
                </p:cTn>
                <p:tgtEl>
                  <p:spTgt spid="3"/>
                </p:tgtEl>
              </p:cMediaNode>
            </p:audio>
            <p:audio>
              <p:cMediaNode vol="80000">
                <p:cTn id="136" fill="hold" display="0">
                  <p:stCondLst>
                    <p:cond delay="indefinite"/>
                  </p:stCondLst>
                  <p:endCondLst>
                    <p:cond evt="onStopAudio" delay="0">
                      <p:tgtEl>
                        <p:sldTgt/>
                      </p:tgtEl>
                    </p:cond>
                  </p:endCondLst>
                </p:cTn>
                <p:tgtEl>
                  <p:spTgt spid="4"/>
                </p:tgtEl>
              </p:cMediaNode>
            </p:audio>
            <p:audio>
              <p:cMediaNode vol="80000">
                <p:cTn id="137" fill="hold" display="0">
                  <p:stCondLst>
                    <p:cond delay="indefinite"/>
                  </p:stCondLst>
                  <p:endCondLst>
                    <p:cond evt="onStopAudio" delay="0">
                      <p:tgtEl>
                        <p:sldTgt/>
                      </p:tgtEl>
                    </p:cond>
                  </p:endCondLst>
                </p:cTn>
                <p:tgtEl>
                  <p:spTgt spid="5"/>
                </p:tgtEl>
              </p:cMediaNode>
            </p:audio>
            <p:audio>
              <p:cMediaNode vol="80000">
                <p:cTn id="138" fill="hold" display="0">
                  <p:stCondLst>
                    <p:cond delay="indefinite"/>
                  </p:stCondLst>
                  <p:endCondLst>
                    <p:cond evt="onStopAudio" delay="0">
                      <p:tgtEl>
                        <p:sldTgt/>
                      </p:tgtEl>
                    </p:cond>
                  </p:endCondLst>
                </p:cTn>
                <p:tgtEl>
                  <p:spTgt spid="6"/>
                </p:tgtEl>
              </p:cMediaNode>
            </p:audio>
            <p:audio>
              <p:cMediaNode vol="80000">
                <p:cTn id="139" fill="hold" display="0">
                  <p:stCondLst>
                    <p:cond delay="indefinite"/>
                  </p:stCondLst>
                  <p:endCondLst>
                    <p:cond evt="onStopAudio" delay="0">
                      <p:tgtEl>
                        <p:sldTgt/>
                      </p:tgtEl>
                    </p:cond>
                  </p:endCondLst>
                </p:cTn>
                <p:tgtEl>
                  <p:spTgt spid="7"/>
                </p:tgtEl>
              </p:cMediaNode>
            </p:audio>
            <p:audio>
              <p:cMediaNode vol="80000">
                <p:cTn id="140" fill="hold" display="0">
                  <p:stCondLst>
                    <p:cond delay="indefinite"/>
                  </p:stCondLst>
                  <p:endCondLst>
                    <p:cond evt="onStopAudio" delay="0">
                      <p:tgtEl>
                        <p:sldTgt/>
                      </p:tgtEl>
                    </p:cond>
                  </p:endCondLst>
                </p:cTn>
                <p:tgtEl>
                  <p:spTgt spid="8"/>
                </p:tgtEl>
              </p:cMediaNode>
            </p:audio>
            <p:audio>
              <p:cMediaNode vol="80000">
                <p:cTn id="141" fill="hold" display="0">
                  <p:stCondLst>
                    <p:cond delay="indefinite"/>
                  </p:stCondLst>
                  <p:endCondLst>
                    <p:cond evt="onStopAudio" delay="0">
                      <p:tgtEl>
                        <p:sldTgt/>
                      </p:tgtEl>
                    </p:cond>
                  </p:endCondLst>
                </p:cTn>
                <p:tgtEl>
                  <p:spTgt spid="9"/>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6">
            <a:extLst>
              <a:ext uri="{FF2B5EF4-FFF2-40B4-BE49-F238E27FC236}">
                <a16:creationId xmlns:a16="http://schemas.microsoft.com/office/drawing/2014/main" xmlns="" id="{5526CDDB-C1E9-4E5B-955C-7BE20FB9466B}"/>
              </a:ext>
            </a:extLst>
          </p:cNvPr>
          <p:cNvGrpSpPr/>
          <p:nvPr/>
        </p:nvGrpSpPr>
        <p:grpSpPr>
          <a:xfrm>
            <a:off x="-23820" y="2172845"/>
            <a:ext cx="1518973" cy="2619777"/>
            <a:chOff x="3857625" y="-3175"/>
            <a:chExt cx="4505325" cy="6861175"/>
          </a:xfrm>
        </p:grpSpPr>
        <p:grpSp>
          <p:nvGrpSpPr>
            <p:cNvPr id="3" name="Group 544">
              <a:extLst>
                <a:ext uri="{FF2B5EF4-FFF2-40B4-BE49-F238E27FC236}">
                  <a16:creationId xmlns:a16="http://schemas.microsoft.com/office/drawing/2014/main" xmlns="" id="{119BBE71-C8F8-4DE1-9C4B-BDF0BE196AE5}"/>
                </a:ext>
              </a:extLst>
            </p:cNvPr>
            <p:cNvGrpSpPr/>
            <p:nvPr/>
          </p:nvGrpSpPr>
          <p:grpSpPr bwMode="auto">
            <a:xfrm>
              <a:off x="3857625" y="-3175"/>
              <a:ext cx="4505325" cy="6861175"/>
              <a:chOff x="2430" y="-2"/>
              <a:chExt cx="2838" cy="4322"/>
            </a:xfrm>
          </p:grpSpPr>
          <p:sp>
            <p:nvSpPr>
              <p:cNvPr id="26" name="Freeform 344">
                <a:extLst>
                  <a:ext uri="{FF2B5EF4-FFF2-40B4-BE49-F238E27FC236}">
                    <a16:creationId xmlns:a16="http://schemas.microsoft.com/office/drawing/2014/main" xmlns="" id="{3DAF9A42-13AB-4E55-8CE8-4BFB8B560E65}"/>
                  </a:ext>
                </a:extLst>
              </p:cNvPr>
              <p:cNvSpPr/>
              <p:nvPr/>
            </p:nvSpPr>
            <p:spPr bwMode="auto">
              <a:xfrm>
                <a:off x="2939" y="1023"/>
                <a:ext cx="147" cy="108"/>
              </a:xfrm>
              <a:custGeom>
                <a:avLst/>
                <a:gdLst>
                  <a:gd name="T0" fmla="*/ 5 w 65"/>
                  <a:gd name="T1" fmla="*/ 0 h 48"/>
                  <a:gd name="T2" fmla="*/ 0 w 65"/>
                  <a:gd name="T3" fmla="*/ 8 h 48"/>
                  <a:gd name="T4" fmla="*/ 61 w 65"/>
                  <a:gd name="T5" fmla="*/ 48 h 48"/>
                  <a:gd name="T6" fmla="*/ 65 w 65"/>
                  <a:gd name="T7" fmla="*/ 37 h 48"/>
                  <a:gd name="T8" fmla="*/ 5 w 65"/>
                  <a:gd name="T9" fmla="*/ 0 h 48"/>
                </a:gdLst>
                <a:ahLst/>
                <a:cxnLst>
                  <a:cxn ang="0">
                    <a:pos x="T0" y="T1"/>
                  </a:cxn>
                  <a:cxn ang="0">
                    <a:pos x="T2" y="T3"/>
                  </a:cxn>
                  <a:cxn ang="0">
                    <a:pos x="T4" y="T5"/>
                  </a:cxn>
                  <a:cxn ang="0">
                    <a:pos x="T6" y="T7"/>
                  </a:cxn>
                  <a:cxn ang="0">
                    <a:pos x="T8" y="T9"/>
                  </a:cxn>
                </a:cxnLst>
                <a:rect l="0" t="0" r="r" b="b"/>
                <a:pathLst>
                  <a:path w="65" h="48">
                    <a:moveTo>
                      <a:pt x="5" y="0"/>
                    </a:moveTo>
                    <a:cubicBezTo>
                      <a:pt x="3" y="3"/>
                      <a:pt x="1" y="5"/>
                      <a:pt x="0" y="8"/>
                    </a:cubicBezTo>
                    <a:cubicBezTo>
                      <a:pt x="61" y="48"/>
                      <a:pt x="61" y="48"/>
                      <a:pt x="61" y="48"/>
                    </a:cubicBezTo>
                    <a:cubicBezTo>
                      <a:pt x="63" y="45"/>
                      <a:pt x="64" y="41"/>
                      <a:pt x="65" y="37"/>
                    </a:cubicBezTo>
                    <a:lnTo>
                      <a:pt x="5" y="0"/>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7" name="Freeform 345">
                <a:extLst>
                  <a:ext uri="{FF2B5EF4-FFF2-40B4-BE49-F238E27FC236}">
                    <a16:creationId xmlns:a16="http://schemas.microsoft.com/office/drawing/2014/main" xmlns="" id="{F252D649-1950-4E84-82A4-38C4B49425E9}"/>
                  </a:ext>
                </a:extLst>
              </p:cNvPr>
              <p:cNvSpPr/>
              <p:nvPr/>
            </p:nvSpPr>
            <p:spPr bwMode="auto">
              <a:xfrm>
                <a:off x="2903" y="1079"/>
                <a:ext cx="158" cy="118"/>
              </a:xfrm>
              <a:custGeom>
                <a:avLst/>
                <a:gdLst>
                  <a:gd name="T0" fmla="*/ 5 w 70"/>
                  <a:gd name="T1" fmla="*/ 0 h 52"/>
                  <a:gd name="T2" fmla="*/ 0 w 70"/>
                  <a:gd name="T3" fmla="*/ 8 h 52"/>
                  <a:gd name="T4" fmla="*/ 67 w 70"/>
                  <a:gd name="T5" fmla="*/ 52 h 52"/>
                  <a:gd name="T6" fmla="*/ 70 w 70"/>
                  <a:gd name="T7" fmla="*/ 43 h 52"/>
                  <a:gd name="T8" fmla="*/ 5 w 70"/>
                  <a:gd name="T9" fmla="*/ 0 h 52"/>
                </a:gdLst>
                <a:ahLst/>
                <a:cxnLst>
                  <a:cxn ang="0">
                    <a:pos x="T0" y="T1"/>
                  </a:cxn>
                  <a:cxn ang="0">
                    <a:pos x="T2" y="T3"/>
                  </a:cxn>
                  <a:cxn ang="0">
                    <a:pos x="T4" y="T5"/>
                  </a:cxn>
                  <a:cxn ang="0">
                    <a:pos x="T6" y="T7"/>
                  </a:cxn>
                  <a:cxn ang="0">
                    <a:pos x="T8" y="T9"/>
                  </a:cxn>
                </a:cxnLst>
                <a:rect l="0" t="0" r="r" b="b"/>
                <a:pathLst>
                  <a:path w="70" h="52">
                    <a:moveTo>
                      <a:pt x="5" y="0"/>
                    </a:moveTo>
                    <a:cubicBezTo>
                      <a:pt x="3" y="3"/>
                      <a:pt x="2" y="5"/>
                      <a:pt x="0" y="8"/>
                    </a:cubicBezTo>
                    <a:cubicBezTo>
                      <a:pt x="67" y="52"/>
                      <a:pt x="67" y="52"/>
                      <a:pt x="67" y="52"/>
                    </a:cubicBezTo>
                    <a:cubicBezTo>
                      <a:pt x="68" y="49"/>
                      <a:pt x="69" y="46"/>
                      <a:pt x="70" y="43"/>
                    </a:cubicBezTo>
                    <a:lnTo>
                      <a:pt x="5" y="0"/>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8" name="Freeform 346">
                <a:extLst>
                  <a:ext uri="{FF2B5EF4-FFF2-40B4-BE49-F238E27FC236}">
                    <a16:creationId xmlns:a16="http://schemas.microsoft.com/office/drawing/2014/main" xmlns="" id="{8AC6E0C8-8C2C-43DB-A2B3-6694A9E40366}"/>
                  </a:ext>
                </a:extLst>
              </p:cNvPr>
              <p:cNvSpPr/>
              <p:nvPr/>
            </p:nvSpPr>
            <p:spPr bwMode="auto">
              <a:xfrm>
                <a:off x="2894" y="1097"/>
                <a:ext cx="160" cy="115"/>
              </a:xfrm>
              <a:custGeom>
                <a:avLst/>
                <a:gdLst>
                  <a:gd name="T0" fmla="*/ 71 w 71"/>
                  <a:gd name="T1" fmla="*/ 44 h 51"/>
                  <a:gd name="T2" fmla="*/ 4 w 71"/>
                  <a:gd name="T3" fmla="*/ 0 h 51"/>
                  <a:gd name="T4" fmla="*/ 0 w 71"/>
                  <a:gd name="T5" fmla="*/ 6 h 51"/>
                  <a:gd name="T6" fmla="*/ 68 w 71"/>
                  <a:gd name="T7" fmla="*/ 51 h 51"/>
                  <a:gd name="T8" fmla="*/ 71 w 71"/>
                  <a:gd name="T9" fmla="*/ 44 h 51"/>
                </a:gdLst>
                <a:ahLst/>
                <a:cxnLst>
                  <a:cxn ang="0">
                    <a:pos x="T0" y="T1"/>
                  </a:cxn>
                  <a:cxn ang="0">
                    <a:pos x="T2" y="T3"/>
                  </a:cxn>
                  <a:cxn ang="0">
                    <a:pos x="T4" y="T5"/>
                  </a:cxn>
                  <a:cxn ang="0">
                    <a:pos x="T6" y="T7"/>
                  </a:cxn>
                  <a:cxn ang="0">
                    <a:pos x="T8" y="T9"/>
                  </a:cxn>
                </a:cxnLst>
                <a:rect l="0" t="0" r="r" b="b"/>
                <a:pathLst>
                  <a:path w="71" h="51">
                    <a:moveTo>
                      <a:pt x="71" y="44"/>
                    </a:moveTo>
                    <a:cubicBezTo>
                      <a:pt x="4" y="0"/>
                      <a:pt x="4" y="0"/>
                      <a:pt x="4" y="0"/>
                    </a:cubicBezTo>
                    <a:cubicBezTo>
                      <a:pt x="3" y="2"/>
                      <a:pt x="1" y="4"/>
                      <a:pt x="0" y="6"/>
                    </a:cubicBezTo>
                    <a:cubicBezTo>
                      <a:pt x="68" y="51"/>
                      <a:pt x="68" y="51"/>
                      <a:pt x="68" y="51"/>
                    </a:cubicBezTo>
                    <a:cubicBezTo>
                      <a:pt x="69" y="49"/>
                      <a:pt x="70" y="46"/>
                      <a:pt x="71" y="44"/>
                    </a:cubicBez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9" name="Freeform 347">
                <a:extLst>
                  <a:ext uri="{FF2B5EF4-FFF2-40B4-BE49-F238E27FC236}">
                    <a16:creationId xmlns:a16="http://schemas.microsoft.com/office/drawing/2014/main" xmlns="" id="{987AEB4B-6E3B-45D5-99E4-51F7EE7C9D66}"/>
                  </a:ext>
                </a:extLst>
              </p:cNvPr>
              <p:cNvSpPr/>
              <p:nvPr/>
            </p:nvSpPr>
            <p:spPr bwMode="auto">
              <a:xfrm>
                <a:off x="2888" y="1111"/>
                <a:ext cx="160" cy="126"/>
              </a:xfrm>
              <a:custGeom>
                <a:avLst/>
                <a:gdLst>
                  <a:gd name="T0" fmla="*/ 67 w 71"/>
                  <a:gd name="T1" fmla="*/ 56 h 56"/>
                  <a:gd name="T2" fmla="*/ 71 w 71"/>
                  <a:gd name="T3" fmla="*/ 45 h 56"/>
                  <a:gd name="T4" fmla="*/ 3 w 71"/>
                  <a:gd name="T5" fmla="*/ 0 h 56"/>
                  <a:gd name="T6" fmla="*/ 0 w 71"/>
                  <a:gd name="T7" fmla="*/ 4 h 56"/>
                  <a:gd name="T8" fmla="*/ 1 w 71"/>
                  <a:gd name="T9" fmla="*/ 11 h 56"/>
                  <a:gd name="T10" fmla="*/ 67 w 71"/>
                  <a:gd name="T11" fmla="*/ 56 h 56"/>
                </a:gdLst>
                <a:ahLst/>
                <a:cxnLst>
                  <a:cxn ang="0">
                    <a:pos x="T0" y="T1"/>
                  </a:cxn>
                  <a:cxn ang="0">
                    <a:pos x="T2" y="T3"/>
                  </a:cxn>
                  <a:cxn ang="0">
                    <a:pos x="T4" y="T5"/>
                  </a:cxn>
                  <a:cxn ang="0">
                    <a:pos x="T6" y="T7"/>
                  </a:cxn>
                  <a:cxn ang="0">
                    <a:pos x="T8" y="T9"/>
                  </a:cxn>
                  <a:cxn ang="0">
                    <a:pos x="T10" y="T11"/>
                  </a:cxn>
                </a:cxnLst>
                <a:rect l="0" t="0" r="r" b="b"/>
                <a:pathLst>
                  <a:path w="71" h="56">
                    <a:moveTo>
                      <a:pt x="67" y="56"/>
                    </a:moveTo>
                    <a:cubicBezTo>
                      <a:pt x="68" y="52"/>
                      <a:pt x="69" y="49"/>
                      <a:pt x="71" y="45"/>
                    </a:cubicBezTo>
                    <a:cubicBezTo>
                      <a:pt x="3" y="0"/>
                      <a:pt x="3" y="0"/>
                      <a:pt x="3" y="0"/>
                    </a:cubicBezTo>
                    <a:cubicBezTo>
                      <a:pt x="2" y="1"/>
                      <a:pt x="1" y="2"/>
                      <a:pt x="0" y="4"/>
                    </a:cubicBezTo>
                    <a:cubicBezTo>
                      <a:pt x="1" y="11"/>
                      <a:pt x="1" y="11"/>
                      <a:pt x="1" y="11"/>
                    </a:cubicBezTo>
                    <a:lnTo>
                      <a:pt x="67" y="56"/>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30" name="Freeform 348">
                <a:extLst>
                  <a:ext uri="{FF2B5EF4-FFF2-40B4-BE49-F238E27FC236}">
                    <a16:creationId xmlns:a16="http://schemas.microsoft.com/office/drawing/2014/main" xmlns="" id="{04E6E6B6-59F1-4F0B-B9E5-FB4E571DF267}"/>
                  </a:ext>
                </a:extLst>
              </p:cNvPr>
              <p:cNvSpPr/>
              <p:nvPr/>
            </p:nvSpPr>
            <p:spPr bwMode="auto">
              <a:xfrm>
                <a:off x="2890" y="1136"/>
                <a:ext cx="149" cy="121"/>
              </a:xfrm>
              <a:custGeom>
                <a:avLst/>
                <a:gdLst>
                  <a:gd name="T0" fmla="*/ 62 w 66"/>
                  <a:gd name="T1" fmla="*/ 54 h 54"/>
                  <a:gd name="T2" fmla="*/ 66 w 66"/>
                  <a:gd name="T3" fmla="*/ 45 h 54"/>
                  <a:gd name="T4" fmla="*/ 0 w 66"/>
                  <a:gd name="T5" fmla="*/ 0 h 54"/>
                  <a:gd name="T6" fmla="*/ 3 w 66"/>
                  <a:gd name="T7" fmla="*/ 16 h 54"/>
                  <a:gd name="T8" fmla="*/ 62 w 66"/>
                  <a:gd name="T9" fmla="*/ 54 h 54"/>
                </a:gdLst>
                <a:ahLst/>
                <a:cxnLst>
                  <a:cxn ang="0">
                    <a:pos x="T0" y="T1"/>
                  </a:cxn>
                  <a:cxn ang="0">
                    <a:pos x="T2" y="T3"/>
                  </a:cxn>
                  <a:cxn ang="0">
                    <a:pos x="T4" y="T5"/>
                  </a:cxn>
                  <a:cxn ang="0">
                    <a:pos x="T6" y="T7"/>
                  </a:cxn>
                  <a:cxn ang="0">
                    <a:pos x="T8" y="T9"/>
                  </a:cxn>
                </a:cxnLst>
                <a:rect l="0" t="0" r="r" b="b"/>
                <a:pathLst>
                  <a:path w="66" h="54">
                    <a:moveTo>
                      <a:pt x="62" y="54"/>
                    </a:moveTo>
                    <a:cubicBezTo>
                      <a:pt x="63" y="51"/>
                      <a:pt x="64" y="48"/>
                      <a:pt x="66" y="45"/>
                    </a:cubicBezTo>
                    <a:cubicBezTo>
                      <a:pt x="0" y="0"/>
                      <a:pt x="0" y="0"/>
                      <a:pt x="0" y="0"/>
                    </a:cubicBezTo>
                    <a:cubicBezTo>
                      <a:pt x="3" y="16"/>
                      <a:pt x="3" y="16"/>
                      <a:pt x="3" y="16"/>
                    </a:cubicBezTo>
                    <a:lnTo>
                      <a:pt x="62" y="5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31" name="Freeform 349">
                <a:extLst>
                  <a:ext uri="{FF2B5EF4-FFF2-40B4-BE49-F238E27FC236}">
                    <a16:creationId xmlns:a16="http://schemas.microsoft.com/office/drawing/2014/main" xmlns="" id="{6F7D4189-506E-4CE7-9A40-0D76A36BFE8E}"/>
                  </a:ext>
                </a:extLst>
              </p:cNvPr>
              <p:cNvSpPr/>
              <p:nvPr/>
            </p:nvSpPr>
            <p:spPr bwMode="auto">
              <a:xfrm>
                <a:off x="2897" y="1172"/>
                <a:ext cx="133" cy="110"/>
              </a:xfrm>
              <a:custGeom>
                <a:avLst/>
                <a:gdLst>
                  <a:gd name="T0" fmla="*/ 54 w 59"/>
                  <a:gd name="T1" fmla="*/ 49 h 49"/>
                  <a:gd name="T2" fmla="*/ 59 w 59"/>
                  <a:gd name="T3" fmla="*/ 38 h 49"/>
                  <a:gd name="T4" fmla="*/ 0 w 59"/>
                  <a:gd name="T5" fmla="*/ 0 h 49"/>
                  <a:gd name="T6" fmla="*/ 3 w 59"/>
                  <a:gd name="T7" fmla="*/ 15 h 49"/>
                  <a:gd name="T8" fmla="*/ 54 w 59"/>
                  <a:gd name="T9" fmla="*/ 49 h 49"/>
                </a:gdLst>
                <a:ahLst/>
                <a:cxnLst>
                  <a:cxn ang="0">
                    <a:pos x="T0" y="T1"/>
                  </a:cxn>
                  <a:cxn ang="0">
                    <a:pos x="T2" y="T3"/>
                  </a:cxn>
                  <a:cxn ang="0">
                    <a:pos x="T4" y="T5"/>
                  </a:cxn>
                  <a:cxn ang="0">
                    <a:pos x="T6" y="T7"/>
                  </a:cxn>
                  <a:cxn ang="0">
                    <a:pos x="T8" y="T9"/>
                  </a:cxn>
                </a:cxnLst>
                <a:rect l="0" t="0" r="r" b="b"/>
                <a:pathLst>
                  <a:path w="59" h="49">
                    <a:moveTo>
                      <a:pt x="54" y="49"/>
                    </a:moveTo>
                    <a:cubicBezTo>
                      <a:pt x="56" y="46"/>
                      <a:pt x="57" y="42"/>
                      <a:pt x="59" y="38"/>
                    </a:cubicBezTo>
                    <a:cubicBezTo>
                      <a:pt x="0" y="0"/>
                      <a:pt x="0" y="0"/>
                      <a:pt x="0" y="0"/>
                    </a:cubicBezTo>
                    <a:cubicBezTo>
                      <a:pt x="3" y="15"/>
                      <a:pt x="3" y="15"/>
                      <a:pt x="3" y="15"/>
                    </a:cubicBezTo>
                    <a:lnTo>
                      <a:pt x="54" y="49"/>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32" name="Freeform 350">
                <a:extLst>
                  <a:ext uri="{FF2B5EF4-FFF2-40B4-BE49-F238E27FC236}">
                    <a16:creationId xmlns:a16="http://schemas.microsoft.com/office/drawing/2014/main" xmlns="" id="{C78017F1-C2F6-4A89-BF24-C08D3AC4E1B0}"/>
                  </a:ext>
                </a:extLst>
              </p:cNvPr>
              <p:cNvSpPr/>
              <p:nvPr/>
            </p:nvSpPr>
            <p:spPr bwMode="auto">
              <a:xfrm>
                <a:off x="2903" y="1206"/>
                <a:ext cx="115" cy="99"/>
              </a:xfrm>
              <a:custGeom>
                <a:avLst/>
                <a:gdLst>
                  <a:gd name="T0" fmla="*/ 47 w 51"/>
                  <a:gd name="T1" fmla="*/ 44 h 44"/>
                  <a:gd name="T2" fmla="*/ 51 w 51"/>
                  <a:gd name="T3" fmla="*/ 34 h 44"/>
                  <a:gd name="T4" fmla="*/ 0 w 51"/>
                  <a:gd name="T5" fmla="*/ 0 h 44"/>
                  <a:gd name="T6" fmla="*/ 2 w 51"/>
                  <a:gd name="T7" fmla="*/ 15 h 44"/>
                  <a:gd name="T8" fmla="*/ 47 w 51"/>
                  <a:gd name="T9" fmla="*/ 44 h 44"/>
                </a:gdLst>
                <a:ahLst/>
                <a:cxnLst>
                  <a:cxn ang="0">
                    <a:pos x="T0" y="T1"/>
                  </a:cxn>
                  <a:cxn ang="0">
                    <a:pos x="T2" y="T3"/>
                  </a:cxn>
                  <a:cxn ang="0">
                    <a:pos x="T4" y="T5"/>
                  </a:cxn>
                  <a:cxn ang="0">
                    <a:pos x="T6" y="T7"/>
                  </a:cxn>
                  <a:cxn ang="0">
                    <a:pos x="T8" y="T9"/>
                  </a:cxn>
                </a:cxnLst>
                <a:rect l="0" t="0" r="r" b="b"/>
                <a:pathLst>
                  <a:path w="51" h="44">
                    <a:moveTo>
                      <a:pt x="47" y="44"/>
                    </a:moveTo>
                    <a:cubicBezTo>
                      <a:pt x="49" y="40"/>
                      <a:pt x="50" y="37"/>
                      <a:pt x="51" y="34"/>
                    </a:cubicBezTo>
                    <a:cubicBezTo>
                      <a:pt x="0" y="0"/>
                      <a:pt x="0" y="0"/>
                      <a:pt x="0" y="0"/>
                    </a:cubicBezTo>
                    <a:cubicBezTo>
                      <a:pt x="2" y="15"/>
                      <a:pt x="2" y="15"/>
                      <a:pt x="2" y="15"/>
                    </a:cubicBezTo>
                    <a:lnTo>
                      <a:pt x="47" y="4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33" name="Freeform 351">
                <a:extLst>
                  <a:ext uri="{FF2B5EF4-FFF2-40B4-BE49-F238E27FC236}">
                    <a16:creationId xmlns:a16="http://schemas.microsoft.com/office/drawing/2014/main" xmlns="" id="{8525EC46-0A61-4E01-B559-52936D14D1C3}"/>
                  </a:ext>
                </a:extLst>
              </p:cNvPr>
              <p:cNvSpPr/>
              <p:nvPr/>
            </p:nvSpPr>
            <p:spPr bwMode="auto">
              <a:xfrm>
                <a:off x="2908" y="1239"/>
                <a:ext cx="101" cy="91"/>
              </a:xfrm>
              <a:custGeom>
                <a:avLst/>
                <a:gdLst>
                  <a:gd name="T0" fmla="*/ 41 w 45"/>
                  <a:gd name="T1" fmla="*/ 40 h 40"/>
                  <a:gd name="T2" fmla="*/ 45 w 45"/>
                  <a:gd name="T3" fmla="*/ 29 h 40"/>
                  <a:gd name="T4" fmla="*/ 0 w 45"/>
                  <a:gd name="T5" fmla="*/ 0 h 40"/>
                  <a:gd name="T6" fmla="*/ 3 w 45"/>
                  <a:gd name="T7" fmla="*/ 16 h 40"/>
                  <a:gd name="T8" fmla="*/ 41 w 45"/>
                  <a:gd name="T9" fmla="*/ 40 h 40"/>
                </a:gdLst>
                <a:ahLst/>
                <a:cxnLst>
                  <a:cxn ang="0">
                    <a:pos x="T0" y="T1"/>
                  </a:cxn>
                  <a:cxn ang="0">
                    <a:pos x="T2" y="T3"/>
                  </a:cxn>
                  <a:cxn ang="0">
                    <a:pos x="T4" y="T5"/>
                  </a:cxn>
                  <a:cxn ang="0">
                    <a:pos x="T6" y="T7"/>
                  </a:cxn>
                  <a:cxn ang="0">
                    <a:pos x="T8" y="T9"/>
                  </a:cxn>
                </a:cxnLst>
                <a:rect l="0" t="0" r="r" b="b"/>
                <a:pathLst>
                  <a:path w="45" h="40">
                    <a:moveTo>
                      <a:pt x="41" y="40"/>
                    </a:moveTo>
                    <a:cubicBezTo>
                      <a:pt x="42" y="36"/>
                      <a:pt x="44" y="32"/>
                      <a:pt x="45" y="29"/>
                    </a:cubicBezTo>
                    <a:cubicBezTo>
                      <a:pt x="0" y="0"/>
                      <a:pt x="0" y="0"/>
                      <a:pt x="0" y="0"/>
                    </a:cubicBezTo>
                    <a:cubicBezTo>
                      <a:pt x="3" y="16"/>
                      <a:pt x="3" y="16"/>
                      <a:pt x="3" y="16"/>
                    </a:cubicBezTo>
                    <a:lnTo>
                      <a:pt x="41" y="40"/>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34" name="Freeform 352">
                <a:extLst>
                  <a:ext uri="{FF2B5EF4-FFF2-40B4-BE49-F238E27FC236}">
                    <a16:creationId xmlns:a16="http://schemas.microsoft.com/office/drawing/2014/main" xmlns="" id="{CFEB1811-E775-429E-BC5D-3B396E669B33}"/>
                  </a:ext>
                </a:extLst>
              </p:cNvPr>
              <p:cNvSpPr/>
              <p:nvPr/>
            </p:nvSpPr>
            <p:spPr bwMode="auto">
              <a:xfrm>
                <a:off x="2915" y="1276"/>
                <a:ext cx="85" cy="76"/>
              </a:xfrm>
              <a:custGeom>
                <a:avLst/>
                <a:gdLst>
                  <a:gd name="T0" fmla="*/ 34 w 38"/>
                  <a:gd name="T1" fmla="*/ 34 h 34"/>
                  <a:gd name="T2" fmla="*/ 38 w 38"/>
                  <a:gd name="T3" fmla="*/ 24 h 34"/>
                  <a:gd name="T4" fmla="*/ 0 w 38"/>
                  <a:gd name="T5" fmla="*/ 0 h 34"/>
                  <a:gd name="T6" fmla="*/ 3 w 38"/>
                  <a:gd name="T7" fmla="*/ 15 h 34"/>
                  <a:gd name="T8" fmla="*/ 34 w 38"/>
                  <a:gd name="T9" fmla="*/ 34 h 34"/>
                </a:gdLst>
                <a:ahLst/>
                <a:cxnLst>
                  <a:cxn ang="0">
                    <a:pos x="T0" y="T1"/>
                  </a:cxn>
                  <a:cxn ang="0">
                    <a:pos x="T2" y="T3"/>
                  </a:cxn>
                  <a:cxn ang="0">
                    <a:pos x="T4" y="T5"/>
                  </a:cxn>
                  <a:cxn ang="0">
                    <a:pos x="T6" y="T7"/>
                  </a:cxn>
                  <a:cxn ang="0">
                    <a:pos x="T8" y="T9"/>
                  </a:cxn>
                </a:cxnLst>
                <a:rect l="0" t="0" r="r" b="b"/>
                <a:pathLst>
                  <a:path w="38" h="34">
                    <a:moveTo>
                      <a:pt x="34" y="34"/>
                    </a:moveTo>
                    <a:cubicBezTo>
                      <a:pt x="35" y="30"/>
                      <a:pt x="37" y="27"/>
                      <a:pt x="38" y="24"/>
                    </a:cubicBezTo>
                    <a:cubicBezTo>
                      <a:pt x="0" y="0"/>
                      <a:pt x="0" y="0"/>
                      <a:pt x="0" y="0"/>
                    </a:cubicBezTo>
                    <a:cubicBezTo>
                      <a:pt x="3" y="15"/>
                      <a:pt x="3" y="15"/>
                      <a:pt x="3" y="15"/>
                    </a:cubicBezTo>
                    <a:lnTo>
                      <a:pt x="34" y="3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35" name="Freeform 353">
                <a:extLst>
                  <a:ext uri="{FF2B5EF4-FFF2-40B4-BE49-F238E27FC236}">
                    <a16:creationId xmlns:a16="http://schemas.microsoft.com/office/drawing/2014/main" xmlns="" id="{9CA4E03B-9180-481F-87FB-7EC9227F4EAD}"/>
                  </a:ext>
                </a:extLst>
              </p:cNvPr>
              <p:cNvSpPr/>
              <p:nvPr/>
            </p:nvSpPr>
            <p:spPr bwMode="auto">
              <a:xfrm>
                <a:off x="2921" y="1309"/>
                <a:ext cx="70" cy="66"/>
              </a:xfrm>
              <a:custGeom>
                <a:avLst/>
                <a:gdLst>
                  <a:gd name="T0" fmla="*/ 27 w 31"/>
                  <a:gd name="T1" fmla="*/ 29 h 29"/>
                  <a:gd name="T2" fmla="*/ 31 w 31"/>
                  <a:gd name="T3" fmla="*/ 19 h 29"/>
                  <a:gd name="T4" fmla="*/ 0 w 31"/>
                  <a:gd name="T5" fmla="*/ 0 h 29"/>
                  <a:gd name="T6" fmla="*/ 3 w 31"/>
                  <a:gd name="T7" fmla="*/ 14 h 29"/>
                  <a:gd name="T8" fmla="*/ 27 w 31"/>
                  <a:gd name="T9" fmla="*/ 29 h 29"/>
                </a:gdLst>
                <a:ahLst/>
                <a:cxnLst>
                  <a:cxn ang="0">
                    <a:pos x="T0" y="T1"/>
                  </a:cxn>
                  <a:cxn ang="0">
                    <a:pos x="T2" y="T3"/>
                  </a:cxn>
                  <a:cxn ang="0">
                    <a:pos x="T4" y="T5"/>
                  </a:cxn>
                  <a:cxn ang="0">
                    <a:pos x="T6" y="T7"/>
                  </a:cxn>
                  <a:cxn ang="0">
                    <a:pos x="T8" y="T9"/>
                  </a:cxn>
                </a:cxnLst>
                <a:rect l="0" t="0" r="r" b="b"/>
                <a:pathLst>
                  <a:path w="31" h="29">
                    <a:moveTo>
                      <a:pt x="27" y="29"/>
                    </a:moveTo>
                    <a:cubicBezTo>
                      <a:pt x="28" y="26"/>
                      <a:pt x="30" y="22"/>
                      <a:pt x="31" y="19"/>
                    </a:cubicBezTo>
                    <a:cubicBezTo>
                      <a:pt x="0" y="0"/>
                      <a:pt x="0" y="0"/>
                      <a:pt x="0" y="0"/>
                    </a:cubicBezTo>
                    <a:cubicBezTo>
                      <a:pt x="3" y="14"/>
                      <a:pt x="3" y="14"/>
                      <a:pt x="3" y="14"/>
                    </a:cubicBezTo>
                    <a:lnTo>
                      <a:pt x="27" y="29"/>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36" name="Freeform 354">
                <a:extLst>
                  <a:ext uri="{FF2B5EF4-FFF2-40B4-BE49-F238E27FC236}">
                    <a16:creationId xmlns:a16="http://schemas.microsoft.com/office/drawing/2014/main" xmlns="" id="{767B1923-DD78-4CB8-9DFE-B78C5766527D}"/>
                  </a:ext>
                </a:extLst>
              </p:cNvPr>
              <p:cNvSpPr/>
              <p:nvPr/>
            </p:nvSpPr>
            <p:spPr bwMode="auto">
              <a:xfrm>
                <a:off x="2928" y="1341"/>
                <a:ext cx="54" cy="54"/>
              </a:xfrm>
              <a:custGeom>
                <a:avLst/>
                <a:gdLst>
                  <a:gd name="T0" fmla="*/ 21 w 24"/>
                  <a:gd name="T1" fmla="*/ 24 h 24"/>
                  <a:gd name="T2" fmla="*/ 24 w 24"/>
                  <a:gd name="T3" fmla="*/ 15 h 24"/>
                  <a:gd name="T4" fmla="*/ 0 w 24"/>
                  <a:gd name="T5" fmla="*/ 0 h 24"/>
                  <a:gd name="T6" fmla="*/ 2 w 24"/>
                  <a:gd name="T7" fmla="*/ 13 h 24"/>
                  <a:gd name="T8" fmla="*/ 21 w 24"/>
                  <a:gd name="T9" fmla="*/ 24 h 24"/>
                </a:gdLst>
                <a:ahLst/>
                <a:cxnLst>
                  <a:cxn ang="0">
                    <a:pos x="T0" y="T1"/>
                  </a:cxn>
                  <a:cxn ang="0">
                    <a:pos x="T2" y="T3"/>
                  </a:cxn>
                  <a:cxn ang="0">
                    <a:pos x="T4" y="T5"/>
                  </a:cxn>
                  <a:cxn ang="0">
                    <a:pos x="T6" y="T7"/>
                  </a:cxn>
                  <a:cxn ang="0">
                    <a:pos x="T8" y="T9"/>
                  </a:cxn>
                </a:cxnLst>
                <a:rect l="0" t="0" r="r" b="b"/>
                <a:pathLst>
                  <a:path w="24" h="24">
                    <a:moveTo>
                      <a:pt x="21" y="24"/>
                    </a:moveTo>
                    <a:cubicBezTo>
                      <a:pt x="22" y="21"/>
                      <a:pt x="23" y="18"/>
                      <a:pt x="24" y="15"/>
                    </a:cubicBezTo>
                    <a:cubicBezTo>
                      <a:pt x="0" y="0"/>
                      <a:pt x="0" y="0"/>
                      <a:pt x="0" y="0"/>
                    </a:cubicBezTo>
                    <a:cubicBezTo>
                      <a:pt x="2" y="13"/>
                      <a:pt x="2" y="13"/>
                      <a:pt x="2" y="13"/>
                    </a:cubicBezTo>
                    <a:lnTo>
                      <a:pt x="21" y="2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37" name="Freeform 355">
                <a:extLst>
                  <a:ext uri="{FF2B5EF4-FFF2-40B4-BE49-F238E27FC236}">
                    <a16:creationId xmlns:a16="http://schemas.microsoft.com/office/drawing/2014/main" xmlns="" id="{1B56F67F-A24A-4AE5-888A-DEDD143C144A}"/>
                  </a:ext>
                </a:extLst>
              </p:cNvPr>
              <p:cNvSpPr/>
              <p:nvPr/>
            </p:nvSpPr>
            <p:spPr bwMode="auto">
              <a:xfrm>
                <a:off x="2933" y="1370"/>
                <a:ext cx="43" cy="45"/>
              </a:xfrm>
              <a:custGeom>
                <a:avLst/>
                <a:gdLst>
                  <a:gd name="T0" fmla="*/ 19 w 19"/>
                  <a:gd name="T1" fmla="*/ 11 h 20"/>
                  <a:gd name="T2" fmla="*/ 0 w 19"/>
                  <a:gd name="T3" fmla="*/ 0 h 20"/>
                  <a:gd name="T4" fmla="*/ 2 w 19"/>
                  <a:gd name="T5" fmla="*/ 14 h 20"/>
                  <a:gd name="T6" fmla="*/ 16 w 19"/>
                  <a:gd name="T7" fmla="*/ 20 h 20"/>
                  <a:gd name="T8" fmla="*/ 19 w 19"/>
                  <a:gd name="T9" fmla="*/ 11 h 20"/>
                </a:gdLst>
                <a:ahLst/>
                <a:cxnLst>
                  <a:cxn ang="0">
                    <a:pos x="T0" y="T1"/>
                  </a:cxn>
                  <a:cxn ang="0">
                    <a:pos x="T2" y="T3"/>
                  </a:cxn>
                  <a:cxn ang="0">
                    <a:pos x="T4" y="T5"/>
                  </a:cxn>
                  <a:cxn ang="0">
                    <a:pos x="T6" y="T7"/>
                  </a:cxn>
                  <a:cxn ang="0">
                    <a:pos x="T8" y="T9"/>
                  </a:cxn>
                </a:cxnLst>
                <a:rect l="0" t="0" r="r" b="b"/>
                <a:pathLst>
                  <a:path w="19" h="20">
                    <a:moveTo>
                      <a:pt x="19" y="11"/>
                    </a:moveTo>
                    <a:cubicBezTo>
                      <a:pt x="0" y="0"/>
                      <a:pt x="0" y="0"/>
                      <a:pt x="0" y="0"/>
                    </a:cubicBezTo>
                    <a:cubicBezTo>
                      <a:pt x="2" y="14"/>
                      <a:pt x="2" y="14"/>
                      <a:pt x="2" y="14"/>
                    </a:cubicBezTo>
                    <a:cubicBezTo>
                      <a:pt x="16" y="20"/>
                      <a:pt x="16" y="20"/>
                      <a:pt x="16" y="20"/>
                    </a:cubicBezTo>
                    <a:cubicBezTo>
                      <a:pt x="17" y="17"/>
                      <a:pt x="18" y="14"/>
                      <a:pt x="19" y="11"/>
                    </a:cubicBez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38" name="Freeform 356">
                <a:extLst>
                  <a:ext uri="{FF2B5EF4-FFF2-40B4-BE49-F238E27FC236}">
                    <a16:creationId xmlns:a16="http://schemas.microsoft.com/office/drawing/2014/main" xmlns="" id="{2B00F08C-16B8-4BD6-9563-958C5D732CD4}"/>
                  </a:ext>
                </a:extLst>
              </p:cNvPr>
              <p:cNvSpPr/>
              <p:nvPr/>
            </p:nvSpPr>
            <p:spPr bwMode="auto">
              <a:xfrm>
                <a:off x="2937" y="1402"/>
                <a:ext cx="32" cy="70"/>
              </a:xfrm>
              <a:custGeom>
                <a:avLst/>
                <a:gdLst>
                  <a:gd name="T0" fmla="*/ 14 w 14"/>
                  <a:gd name="T1" fmla="*/ 6 h 31"/>
                  <a:gd name="T2" fmla="*/ 0 w 14"/>
                  <a:gd name="T3" fmla="*/ 0 h 31"/>
                  <a:gd name="T4" fmla="*/ 6 w 14"/>
                  <a:gd name="T5" fmla="*/ 31 h 31"/>
                  <a:gd name="T6" fmla="*/ 14 w 14"/>
                  <a:gd name="T7" fmla="*/ 6 h 31"/>
                </a:gdLst>
                <a:ahLst/>
                <a:cxnLst>
                  <a:cxn ang="0">
                    <a:pos x="T0" y="T1"/>
                  </a:cxn>
                  <a:cxn ang="0">
                    <a:pos x="T2" y="T3"/>
                  </a:cxn>
                  <a:cxn ang="0">
                    <a:pos x="T4" y="T5"/>
                  </a:cxn>
                  <a:cxn ang="0">
                    <a:pos x="T6" y="T7"/>
                  </a:cxn>
                </a:cxnLst>
                <a:rect l="0" t="0" r="r" b="b"/>
                <a:pathLst>
                  <a:path w="14" h="31">
                    <a:moveTo>
                      <a:pt x="14" y="6"/>
                    </a:moveTo>
                    <a:cubicBezTo>
                      <a:pt x="0" y="0"/>
                      <a:pt x="0" y="0"/>
                      <a:pt x="0" y="0"/>
                    </a:cubicBezTo>
                    <a:cubicBezTo>
                      <a:pt x="6" y="31"/>
                      <a:pt x="6" y="31"/>
                      <a:pt x="6" y="31"/>
                    </a:cubicBezTo>
                    <a:cubicBezTo>
                      <a:pt x="8" y="23"/>
                      <a:pt x="11" y="14"/>
                      <a:pt x="14" y="6"/>
                    </a:cubicBez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39" name="Freeform 357">
                <a:extLst>
                  <a:ext uri="{FF2B5EF4-FFF2-40B4-BE49-F238E27FC236}">
                    <a16:creationId xmlns:a16="http://schemas.microsoft.com/office/drawing/2014/main" xmlns="" id="{68D07A0C-4E47-42D9-BEE5-54620062CDAD}"/>
                  </a:ext>
                </a:extLst>
              </p:cNvPr>
              <p:cNvSpPr/>
              <p:nvPr/>
            </p:nvSpPr>
            <p:spPr bwMode="auto">
              <a:xfrm>
                <a:off x="2915" y="1057"/>
                <a:ext cx="155" cy="119"/>
              </a:xfrm>
              <a:custGeom>
                <a:avLst/>
                <a:gdLst>
                  <a:gd name="T0" fmla="*/ 6 w 69"/>
                  <a:gd name="T1" fmla="*/ 0 h 53"/>
                  <a:gd name="T2" fmla="*/ 0 w 69"/>
                  <a:gd name="T3" fmla="*/ 10 h 53"/>
                  <a:gd name="T4" fmla="*/ 65 w 69"/>
                  <a:gd name="T5" fmla="*/ 53 h 53"/>
                  <a:gd name="T6" fmla="*/ 69 w 69"/>
                  <a:gd name="T7" fmla="*/ 42 h 53"/>
                  <a:gd name="T8" fmla="*/ 6 w 69"/>
                  <a:gd name="T9" fmla="*/ 0 h 53"/>
                </a:gdLst>
                <a:ahLst/>
                <a:cxnLst>
                  <a:cxn ang="0">
                    <a:pos x="T0" y="T1"/>
                  </a:cxn>
                  <a:cxn ang="0">
                    <a:pos x="T2" y="T3"/>
                  </a:cxn>
                  <a:cxn ang="0">
                    <a:pos x="T4" y="T5"/>
                  </a:cxn>
                  <a:cxn ang="0">
                    <a:pos x="T6" y="T7"/>
                  </a:cxn>
                  <a:cxn ang="0">
                    <a:pos x="T8" y="T9"/>
                  </a:cxn>
                </a:cxnLst>
                <a:rect l="0" t="0" r="r" b="b"/>
                <a:pathLst>
                  <a:path w="69" h="53">
                    <a:moveTo>
                      <a:pt x="6" y="0"/>
                    </a:moveTo>
                    <a:cubicBezTo>
                      <a:pt x="4" y="4"/>
                      <a:pt x="2" y="7"/>
                      <a:pt x="0" y="10"/>
                    </a:cubicBezTo>
                    <a:cubicBezTo>
                      <a:pt x="65" y="53"/>
                      <a:pt x="65" y="53"/>
                      <a:pt x="65" y="53"/>
                    </a:cubicBezTo>
                    <a:cubicBezTo>
                      <a:pt x="67" y="49"/>
                      <a:pt x="68" y="46"/>
                      <a:pt x="69" y="42"/>
                    </a:cubicBezTo>
                    <a:lnTo>
                      <a:pt x="6" y="0"/>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40" name="Freeform 358">
                <a:extLst>
                  <a:ext uri="{FF2B5EF4-FFF2-40B4-BE49-F238E27FC236}">
                    <a16:creationId xmlns:a16="http://schemas.microsoft.com/office/drawing/2014/main" xmlns="" id="{509AD116-BED1-4029-9920-F685E4A31D69}"/>
                  </a:ext>
                </a:extLst>
              </p:cNvPr>
              <p:cNvSpPr/>
              <p:nvPr/>
            </p:nvSpPr>
            <p:spPr bwMode="auto">
              <a:xfrm>
                <a:off x="2928" y="1041"/>
                <a:ext cx="149" cy="111"/>
              </a:xfrm>
              <a:custGeom>
                <a:avLst/>
                <a:gdLst>
                  <a:gd name="T0" fmla="*/ 5 w 66"/>
                  <a:gd name="T1" fmla="*/ 0 h 49"/>
                  <a:gd name="T2" fmla="*/ 0 w 66"/>
                  <a:gd name="T3" fmla="*/ 7 h 49"/>
                  <a:gd name="T4" fmla="*/ 63 w 66"/>
                  <a:gd name="T5" fmla="*/ 49 h 49"/>
                  <a:gd name="T6" fmla="*/ 66 w 66"/>
                  <a:gd name="T7" fmla="*/ 40 h 49"/>
                  <a:gd name="T8" fmla="*/ 5 w 66"/>
                  <a:gd name="T9" fmla="*/ 0 h 49"/>
                </a:gdLst>
                <a:ahLst/>
                <a:cxnLst>
                  <a:cxn ang="0">
                    <a:pos x="T0" y="T1"/>
                  </a:cxn>
                  <a:cxn ang="0">
                    <a:pos x="T2" y="T3"/>
                  </a:cxn>
                  <a:cxn ang="0">
                    <a:pos x="T4" y="T5"/>
                  </a:cxn>
                  <a:cxn ang="0">
                    <a:pos x="T6" y="T7"/>
                  </a:cxn>
                  <a:cxn ang="0">
                    <a:pos x="T8" y="T9"/>
                  </a:cxn>
                </a:cxnLst>
                <a:rect l="0" t="0" r="r" b="b"/>
                <a:pathLst>
                  <a:path w="66" h="49">
                    <a:moveTo>
                      <a:pt x="5" y="0"/>
                    </a:moveTo>
                    <a:cubicBezTo>
                      <a:pt x="3" y="2"/>
                      <a:pt x="2" y="5"/>
                      <a:pt x="0" y="7"/>
                    </a:cubicBezTo>
                    <a:cubicBezTo>
                      <a:pt x="63" y="49"/>
                      <a:pt x="63" y="49"/>
                      <a:pt x="63" y="49"/>
                    </a:cubicBezTo>
                    <a:cubicBezTo>
                      <a:pt x="64" y="46"/>
                      <a:pt x="65" y="43"/>
                      <a:pt x="66" y="40"/>
                    </a:cubicBezTo>
                    <a:lnTo>
                      <a:pt x="5" y="0"/>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41" name="Freeform 359">
                <a:extLst>
                  <a:ext uri="{FF2B5EF4-FFF2-40B4-BE49-F238E27FC236}">
                    <a16:creationId xmlns:a16="http://schemas.microsoft.com/office/drawing/2014/main" xmlns="" id="{28CE8415-F407-4E1C-B466-E19AC7E8DD51}"/>
                  </a:ext>
                </a:extLst>
              </p:cNvPr>
              <p:cNvSpPr/>
              <p:nvPr/>
            </p:nvSpPr>
            <p:spPr bwMode="auto">
              <a:xfrm>
                <a:off x="2951" y="931"/>
                <a:ext cx="180" cy="176"/>
              </a:xfrm>
              <a:custGeom>
                <a:avLst/>
                <a:gdLst>
                  <a:gd name="T0" fmla="*/ 0 w 80"/>
                  <a:gd name="T1" fmla="*/ 41 h 78"/>
                  <a:gd name="T2" fmla="*/ 60 w 80"/>
                  <a:gd name="T3" fmla="*/ 78 h 78"/>
                  <a:gd name="T4" fmla="*/ 61 w 80"/>
                  <a:gd name="T5" fmla="*/ 76 h 78"/>
                  <a:gd name="T6" fmla="*/ 80 w 80"/>
                  <a:gd name="T7" fmla="*/ 15 h 78"/>
                  <a:gd name="T8" fmla="*/ 21 w 80"/>
                  <a:gd name="T9" fmla="*/ 0 h 78"/>
                  <a:gd name="T10" fmla="*/ 0 w 80"/>
                  <a:gd name="T11" fmla="*/ 41 h 78"/>
                </a:gdLst>
                <a:ahLst/>
                <a:cxnLst>
                  <a:cxn ang="0">
                    <a:pos x="T0" y="T1"/>
                  </a:cxn>
                  <a:cxn ang="0">
                    <a:pos x="T2" y="T3"/>
                  </a:cxn>
                  <a:cxn ang="0">
                    <a:pos x="T4" y="T5"/>
                  </a:cxn>
                  <a:cxn ang="0">
                    <a:pos x="T6" y="T7"/>
                  </a:cxn>
                  <a:cxn ang="0">
                    <a:pos x="T8" y="T9"/>
                  </a:cxn>
                  <a:cxn ang="0">
                    <a:pos x="T10" y="T11"/>
                  </a:cxn>
                </a:cxnLst>
                <a:rect l="0" t="0" r="r" b="b"/>
                <a:pathLst>
                  <a:path w="80" h="78">
                    <a:moveTo>
                      <a:pt x="0" y="41"/>
                    </a:moveTo>
                    <a:cubicBezTo>
                      <a:pt x="60" y="78"/>
                      <a:pt x="60" y="78"/>
                      <a:pt x="60" y="78"/>
                    </a:cubicBezTo>
                    <a:cubicBezTo>
                      <a:pt x="60" y="77"/>
                      <a:pt x="61" y="77"/>
                      <a:pt x="61" y="76"/>
                    </a:cubicBezTo>
                    <a:cubicBezTo>
                      <a:pt x="68" y="55"/>
                      <a:pt x="74" y="35"/>
                      <a:pt x="80" y="15"/>
                    </a:cubicBezTo>
                    <a:cubicBezTo>
                      <a:pt x="21" y="0"/>
                      <a:pt x="21" y="0"/>
                      <a:pt x="21" y="0"/>
                    </a:cubicBezTo>
                    <a:cubicBezTo>
                      <a:pt x="14" y="14"/>
                      <a:pt x="7" y="28"/>
                      <a:pt x="0" y="41"/>
                    </a:cubicBezTo>
                    <a:close/>
                  </a:path>
                </a:pathLst>
              </a:custGeom>
              <a:solidFill>
                <a:srgbClr val="6F3D2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42" name="Freeform 360">
                <a:extLst>
                  <a:ext uri="{FF2B5EF4-FFF2-40B4-BE49-F238E27FC236}">
                    <a16:creationId xmlns:a16="http://schemas.microsoft.com/office/drawing/2014/main" xmlns="" id="{36808319-56F6-4500-9E73-E3CC7C054509}"/>
                  </a:ext>
                </a:extLst>
              </p:cNvPr>
              <p:cNvSpPr/>
              <p:nvPr/>
            </p:nvSpPr>
            <p:spPr bwMode="auto">
              <a:xfrm>
                <a:off x="2998" y="672"/>
                <a:ext cx="201" cy="293"/>
              </a:xfrm>
              <a:custGeom>
                <a:avLst/>
                <a:gdLst>
                  <a:gd name="T0" fmla="*/ 0 w 89"/>
                  <a:gd name="T1" fmla="*/ 115 h 130"/>
                  <a:gd name="T2" fmla="*/ 59 w 89"/>
                  <a:gd name="T3" fmla="*/ 130 h 130"/>
                  <a:gd name="T4" fmla="*/ 89 w 89"/>
                  <a:gd name="T5" fmla="*/ 25 h 130"/>
                  <a:gd name="T6" fmla="*/ 50 w 89"/>
                  <a:gd name="T7" fmla="*/ 0 h 130"/>
                  <a:gd name="T8" fmla="*/ 0 w 89"/>
                  <a:gd name="T9" fmla="*/ 115 h 130"/>
                </a:gdLst>
                <a:ahLst/>
                <a:cxnLst>
                  <a:cxn ang="0">
                    <a:pos x="T0" y="T1"/>
                  </a:cxn>
                  <a:cxn ang="0">
                    <a:pos x="T2" y="T3"/>
                  </a:cxn>
                  <a:cxn ang="0">
                    <a:pos x="T4" y="T5"/>
                  </a:cxn>
                  <a:cxn ang="0">
                    <a:pos x="T6" y="T7"/>
                  </a:cxn>
                  <a:cxn ang="0">
                    <a:pos x="T8" y="T9"/>
                  </a:cxn>
                </a:cxnLst>
                <a:rect l="0" t="0" r="r" b="b"/>
                <a:pathLst>
                  <a:path w="89" h="130">
                    <a:moveTo>
                      <a:pt x="0" y="115"/>
                    </a:moveTo>
                    <a:cubicBezTo>
                      <a:pt x="59" y="130"/>
                      <a:pt x="59" y="130"/>
                      <a:pt x="59" y="130"/>
                    </a:cubicBezTo>
                    <a:cubicBezTo>
                      <a:pt x="69" y="95"/>
                      <a:pt x="78" y="60"/>
                      <a:pt x="89" y="25"/>
                    </a:cubicBezTo>
                    <a:cubicBezTo>
                      <a:pt x="50" y="0"/>
                      <a:pt x="50" y="0"/>
                      <a:pt x="50" y="0"/>
                    </a:cubicBezTo>
                    <a:cubicBezTo>
                      <a:pt x="35" y="38"/>
                      <a:pt x="19" y="78"/>
                      <a:pt x="0" y="115"/>
                    </a:cubicBezTo>
                    <a:close/>
                  </a:path>
                </a:pathLst>
              </a:custGeom>
              <a:solidFill>
                <a:srgbClr val="9DB8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43" name="Freeform 361">
                <a:extLst>
                  <a:ext uri="{FF2B5EF4-FFF2-40B4-BE49-F238E27FC236}">
                    <a16:creationId xmlns:a16="http://schemas.microsoft.com/office/drawing/2014/main" xmlns="" id="{A34DB33D-32BF-419A-8228-A2D655C71F06}"/>
                  </a:ext>
                </a:extLst>
              </p:cNvPr>
              <p:cNvSpPr/>
              <p:nvPr/>
            </p:nvSpPr>
            <p:spPr bwMode="auto">
              <a:xfrm>
                <a:off x="3111" y="487"/>
                <a:ext cx="151" cy="241"/>
              </a:xfrm>
              <a:custGeom>
                <a:avLst/>
                <a:gdLst>
                  <a:gd name="T0" fmla="*/ 20 w 67"/>
                  <a:gd name="T1" fmla="*/ 31 h 107"/>
                  <a:gd name="T2" fmla="*/ 0 w 67"/>
                  <a:gd name="T3" fmla="*/ 82 h 107"/>
                  <a:gd name="T4" fmla="*/ 39 w 67"/>
                  <a:gd name="T5" fmla="*/ 107 h 107"/>
                  <a:gd name="T6" fmla="*/ 41 w 67"/>
                  <a:gd name="T7" fmla="*/ 100 h 107"/>
                  <a:gd name="T8" fmla="*/ 67 w 67"/>
                  <a:gd name="T9" fmla="*/ 12 h 107"/>
                  <a:gd name="T10" fmla="*/ 31 w 67"/>
                  <a:gd name="T11" fmla="*/ 0 h 107"/>
                  <a:gd name="T12" fmla="*/ 20 w 67"/>
                  <a:gd name="T13" fmla="*/ 31 h 107"/>
                </a:gdLst>
                <a:ahLst/>
                <a:cxnLst>
                  <a:cxn ang="0">
                    <a:pos x="T0" y="T1"/>
                  </a:cxn>
                  <a:cxn ang="0">
                    <a:pos x="T2" y="T3"/>
                  </a:cxn>
                  <a:cxn ang="0">
                    <a:pos x="T4" y="T5"/>
                  </a:cxn>
                  <a:cxn ang="0">
                    <a:pos x="T6" y="T7"/>
                  </a:cxn>
                  <a:cxn ang="0">
                    <a:pos x="T8" y="T9"/>
                  </a:cxn>
                  <a:cxn ang="0">
                    <a:pos x="T10" y="T11"/>
                  </a:cxn>
                  <a:cxn ang="0">
                    <a:pos x="T12" y="T13"/>
                  </a:cxn>
                </a:cxnLst>
                <a:rect l="0" t="0" r="r" b="b"/>
                <a:pathLst>
                  <a:path w="67" h="107">
                    <a:moveTo>
                      <a:pt x="20" y="31"/>
                    </a:moveTo>
                    <a:cubicBezTo>
                      <a:pt x="13" y="48"/>
                      <a:pt x="7" y="65"/>
                      <a:pt x="0" y="82"/>
                    </a:cubicBezTo>
                    <a:cubicBezTo>
                      <a:pt x="39" y="107"/>
                      <a:pt x="39" y="107"/>
                      <a:pt x="39" y="107"/>
                    </a:cubicBezTo>
                    <a:cubicBezTo>
                      <a:pt x="39" y="105"/>
                      <a:pt x="40" y="103"/>
                      <a:pt x="41" y="100"/>
                    </a:cubicBezTo>
                    <a:cubicBezTo>
                      <a:pt x="49" y="71"/>
                      <a:pt x="58" y="42"/>
                      <a:pt x="67" y="12"/>
                    </a:cubicBezTo>
                    <a:cubicBezTo>
                      <a:pt x="31" y="0"/>
                      <a:pt x="31" y="0"/>
                      <a:pt x="31" y="0"/>
                    </a:cubicBezTo>
                    <a:cubicBezTo>
                      <a:pt x="28" y="10"/>
                      <a:pt x="24" y="20"/>
                      <a:pt x="20" y="31"/>
                    </a:cubicBezTo>
                    <a:close/>
                  </a:path>
                </a:pathLst>
              </a:custGeom>
              <a:solidFill>
                <a:srgbClr val="FFD9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44" name="Freeform 362">
                <a:extLst>
                  <a:ext uri="{FF2B5EF4-FFF2-40B4-BE49-F238E27FC236}">
                    <a16:creationId xmlns:a16="http://schemas.microsoft.com/office/drawing/2014/main" xmlns="" id="{F3E7EA0E-3C62-4232-84F8-02E3C1768DB9}"/>
                  </a:ext>
                </a:extLst>
              </p:cNvPr>
              <p:cNvSpPr/>
              <p:nvPr/>
            </p:nvSpPr>
            <p:spPr bwMode="auto">
              <a:xfrm>
                <a:off x="3284" y="-2"/>
                <a:ext cx="111" cy="144"/>
              </a:xfrm>
              <a:custGeom>
                <a:avLst/>
                <a:gdLst>
                  <a:gd name="T0" fmla="*/ 49 w 49"/>
                  <a:gd name="T1" fmla="*/ 0 h 64"/>
                  <a:gd name="T2" fmla="*/ 19 w 49"/>
                  <a:gd name="T3" fmla="*/ 2 h 64"/>
                  <a:gd name="T4" fmla="*/ 0 w 49"/>
                  <a:gd name="T5" fmla="*/ 59 h 64"/>
                  <a:gd name="T6" fmla="*/ 36 w 49"/>
                  <a:gd name="T7" fmla="*/ 64 h 64"/>
                  <a:gd name="T8" fmla="*/ 49 w 49"/>
                  <a:gd name="T9" fmla="*/ 0 h 64"/>
                </a:gdLst>
                <a:ahLst/>
                <a:cxnLst>
                  <a:cxn ang="0">
                    <a:pos x="T0" y="T1"/>
                  </a:cxn>
                  <a:cxn ang="0">
                    <a:pos x="T2" y="T3"/>
                  </a:cxn>
                  <a:cxn ang="0">
                    <a:pos x="T4" y="T5"/>
                  </a:cxn>
                  <a:cxn ang="0">
                    <a:pos x="T6" y="T7"/>
                  </a:cxn>
                  <a:cxn ang="0">
                    <a:pos x="T8" y="T9"/>
                  </a:cxn>
                </a:cxnLst>
                <a:rect l="0" t="0" r="r" b="b"/>
                <a:pathLst>
                  <a:path w="49" h="64">
                    <a:moveTo>
                      <a:pt x="49" y="0"/>
                    </a:moveTo>
                    <a:cubicBezTo>
                      <a:pt x="40" y="0"/>
                      <a:pt x="29" y="1"/>
                      <a:pt x="19" y="2"/>
                    </a:cubicBezTo>
                    <a:cubicBezTo>
                      <a:pt x="11" y="20"/>
                      <a:pt x="5" y="39"/>
                      <a:pt x="0" y="59"/>
                    </a:cubicBezTo>
                    <a:cubicBezTo>
                      <a:pt x="36" y="64"/>
                      <a:pt x="36" y="64"/>
                      <a:pt x="36" y="64"/>
                    </a:cubicBezTo>
                    <a:cubicBezTo>
                      <a:pt x="41" y="43"/>
                      <a:pt x="45" y="21"/>
                      <a:pt x="49" y="0"/>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45" name="Freeform 363">
                <a:extLst>
                  <a:ext uri="{FF2B5EF4-FFF2-40B4-BE49-F238E27FC236}">
                    <a16:creationId xmlns:a16="http://schemas.microsoft.com/office/drawing/2014/main" xmlns="" id="{08F7DBF4-73F4-44B8-AEA1-829C2C19B156}"/>
                  </a:ext>
                </a:extLst>
              </p:cNvPr>
              <p:cNvSpPr/>
              <p:nvPr/>
            </p:nvSpPr>
            <p:spPr bwMode="auto">
              <a:xfrm>
                <a:off x="3264" y="131"/>
                <a:ext cx="102" cy="79"/>
              </a:xfrm>
              <a:custGeom>
                <a:avLst/>
                <a:gdLst>
                  <a:gd name="T0" fmla="*/ 9 w 45"/>
                  <a:gd name="T1" fmla="*/ 0 h 35"/>
                  <a:gd name="T2" fmla="*/ 0 w 45"/>
                  <a:gd name="T3" fmla="*/ 30 h 35"/>
                  <a:gd name="T4" fmla="*/ 38 w 45"/>
                  <a:gd name="T5" fmla="*/ 35 h 35"/>
                  <a:gd name="T6" fmla="*/ 45 w 45"/>
                  <a:gd name="T7" fmla="*/ 5 h 35"/>
                  <a:gd name="T8" fmla="*/ 9 w 45"/>
                  <a:gd name="T9" fmla="*/ 0 h 35"/>
                </a:gdLst>
                <a:ahLst/>
                <a:cxnLst>
                  <a:cxn ang="0">
                    <a:pos x="T0" y="T1"/>
                  </a:cxn>
                  <a:cxn ang="0">
                    <a:pos x="T2" y="T3"/>
                  </a:cxn>
                  <a:cxn ang="0">
                    <a:pos x="T4" y="T5"/>
                  </a:cxn>
                  <a:cxn ang="0">
                    <a:pos x="T6" y="T7"/>
                  </a:cxn>
                  <a:cxn ang="0">
                    <a:pos x="T8" y="T9"/>
                  </a:cxn>
                </a:cxnLst>
                <a:rect l="0" t="0" r="r" b="b"/>
                <a:pathLst>
                  <a:path w="45" h="35">
                    <a:moveTo>
                      <a:pt x="9" y="0"/>
                    </a:moveTo>
                    <a:cubicBezTo>
                      <a:pt x="6" y="10"/>
                      <a:pt x="3" y="20"/>
                      <a:pt x="0" y="30"/>
                    </a:cubicBezTo>
                    <a:cubicBezTo>
                      <a:pt x="38" y="35"/>
                      <a:pt x="38" y="35"/>
                      <a:pt x="38" y="35"/>
                    </a:cubicBezTo>
                    <a:cubicBezTo>
                      <a:pt x="40" y="25"/>
                      <a:pt x="42" y="15"/>
                      <a:pt x="45" y="5"/>
                    </a:cubicBezTo>
                    <a:lnTo>
                      <a:pt x="9" y="0"/>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46" name="Freeform 364">
                <a:extLst>
                  <a:ext uri="{FF2B5EF4-FFF2-40B4-BE49-F238E27FC236}">
                    <a16:creationId xmlns:a16="http://schemas.microsoft.com/office/drawing/2014/main" xmlns="" id="{9E0174C7-74A5-4422-BDD1-8987E9E904A2}"/>
                  </a:ext>
                </a:extLst>
              </p:cNvPr>
              <p:cNvSpPr/>
              <p:nvPr/>
            </p:nvSpPr>
            <p:spPr bwMode="auto">
              <a:xfrm>
                <a:off x="3203" y="198"/>
                <a:ext cx="147" cy="208"/>
              </a:xfrm>
              <a:custGeom>
                <a:avLst/>
                <a:gdLst>
                  <a:gd name="T0" fmla="*/ 27 w 65"/>
                  <a:gd name="T1" fmla="*/ 0 h 92"/>
                  <a:gd name="T2" fmla="*/ 20 w 65"/>
                  <a:gd name="T3" fmla="*/ 23 h 92"/>
                  <a:gd name="T4" fmla="*/ 0 w 65"/>
                  <a:gd name="T5" fmla="*/ 92 h 92"/>
                  <a:gd name="T6" fmla="*/ 41 w 65"/>
                  <a:gd name="T7" fmla="*/ 91 h 92"/>
                  <a:gd name="T8" fmla="*/ 65 w 65"/>
                  <a:gd name="T9" fmla="*/ 5 h 92"/>
                  <a:gd name="T10" fmla="*/ 27 w 65"/>
                  <a:gd name="T11" fmla="*/ 0 h 92"/>
                </a:gdLst>
                <a:ahLst/>
                <a:cxnLst>
                  <a:cxn ang="0">
                    <a:pos x="T0" y="T1"/>
                  </a:cxn>
                  <a:cxn ang="0">
                    <a:pos x="T2" y="T3"/>
                  </a:cxn>
                  <a:cxn ang="0">
                    <a:pos x="T4" y="T5"/>
                  </a:cxn>
                  <a:cxn ang="0">
                    <a:pos x="T6" y="T7"/>
                  </a:cxn>
                  <a:cxn ang="0">
                    <a:pos x="T8" y="T9"/>
                  </a:cxn>
                  <a:cxn ang="0">
                    <a:pos x="T10" y="T11"/>
                  </a:cxn>
                </a:cxnLst>
                <a:rect l="0" t="0" r="r" b="b"/>
                <a:pathLst>
                  <a:path w="65" h="92">
                    <a:moveTo>
                      <a:pt x="27" y="0"/>
                    </a:moveTo>
                    <a:cubicBezTo>
                      <a:pt x="25" y="8"/>
                      <a:pt x="22" y="16"/>
                      <a:pt x="20" y="23"/>
                    </a:cubicBezTo>
                    <a:cubicBezTo>
                      <a:pt x="13" y="47"/>
                      <a:pt x="7" y="70"/>
                      <a:pt x="0" y="92"/>
                    </a:cubicBezTo>
                    <a:cubicBezTo>
                      <a:pt x="41" y="91"/>
                      <a:pt x="41" y="91"/>
                      <a:pt x="41" y="91"/>
                    </a:cubicBezTo>
                    <a:cubicBezTo>
                      <a:pt x="49" y="62"/>
                      <a:pt x="57" y="33"/>
                      <a:pt x="65" y="5"/>
                    </a:cubicBezTo>
                    <a:lnTo>
                      <a:pt x="27" y="0"/>
                    </a:lnTo>
                    <a:close/>
                  </a:path>
                </a:pathLst>
              </a:custGeom>
              <a:solidFill>
                <a:srgbClr val="FF4C8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47" name="Freeform 365">
                <a:extLst>
                  <a:ext uri="{FF2B5EF4-FFF2-40B4-BE49-F238E27FC236}">
                    <a16:creationId xmlns:a16="http://schemas.microsoft.com/office/drawing/2014/main" xmlns="" id="{6ABF9164-1181-4927-84C8-4ADCAFABC193}"/>
                  </a:ext>
                </a:extLst>
              </p:cNvPr>
              <p:cNvSpPr/>
              <p:nvPr/>
            </p:nvSpPr>
            <p:spPr bwMode="auto">
              <a:xfrm>
                <a:off x="3181" y="403"/>
                <a:ext cx="115" cy="111"/>
              </a:xfrm>
              <a:custGeom>
                <a:avLst/>
                <a:gdLst>
                  <a:gd name="T0" fmla="*/ 10 w 51"/>
                  <a:gd name="T1" fmla="*/ 1 h 49"/>
                  <a:gd name="T2" fmla="*/ 0 w 51"/>
                  <a:gd name="T3" fmla="*/ 37 h 49"/>
                  <a:gd name="T4" fmla="*/ 36 w 51"/>
                  <a:gd name="T5" fmla="*/ 49 h 49"/>
                  <a:gd name="T6" fmla="*/ 51 w 51"/>
                  <a:gd name="T7" fmla="*/ 0 h 49"/>
                  <a:gd name="T8" fmla="*/ 10 w 51"/>
                  <a:gd name="T9" fmla="*/ 1 h 49"/>
                </a:gdLst>
                <a:ahLst/>
                <a:cxnLst>
                  <a:cxn ang="0">
                    <a:pos x="T0" y="T1"/>
                  </a:cxn>
                  <a:cxn ang="0">
                    <a:pos x="T2" y="T3"/>
                  </a:cxn>
                  <a:cxn ang="0">
                    <a:pos x="T4" y="T5"/>
                  </a:cxn>
                  <a:cxn ang="0">
                    <a:pos x="T6" y="T7"/>
                  </a:cxn>
                  <a:cxn ang="0">
                    <a:pos x="T8" y="T9"/>
                  </a:cxn>
                </a:cxnLst>
                <a:rect l="0" t="0" r="r" b="b"/>
                <a:pathLst>
                  <a:path w="51" h="49">
                    <a:moveTo>
                      <a:pt x="10" y="1"/>
                    </a:moveTo>
                    <a:cubicBezTo>
                      <a:pt x="7" y="13"/>
                      <a:pt x="4" y="25"/>
                      <a:pt x="0" y="37"/>
                    </a:cubicBezTo>
                    <a:cubicBezTo>
                      <a:pt x="36" y="49"/>
                      <a:pt x="36" y="49"/>
                      <a:pt x="36" y="49"/>
                    </a:cubicBezTo>
                    <a:cubicBezTo>
                      <a:pt x="41" y="33"/>
                      <a:pt x="46" y="16"/>
                      <a:pt x="51" y="0"/>
                    </a:cubicBezTo>
                    <a:lnTo>
                      <a:pt x="10" y="1"/>
                    </a:lnTo>
                    <a:close/>
                  </a:path>
                </a:pathLst>
              </a:custGeom>
              <a:solidFill>
                <a:srgbClr val="3FA9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48" name="Freeform 366">
                <a:extLst>
                  <a:ext uri="{FF2B5EF4-FFF2-40B4-BE49-F238E27FC236}">
                    <a16:creationId xmlns:a16="http://schemas.microsoft.com/office/drawing/2014/main" xmlns="" id="{B66096DA-A810-45D3-9E52-79547304DFC8}"/>
                  </a:ext>
                </a:extLst>
              </p:cNvPr>
              <p:cNvSpPr/>
              <p:nvPr/>
            </p:nvSpPr>
            <p:spPr bwMode="auto">
              <a:xfrm>
                <a:off x="3357" y="3457"/>
                <a:ext cx="1109" cy="347"/>
              </a:xfrm>
              <a:custGeom>
                <a:avLst/>
                <a:gdLst>
                  <a:gd name="T0" fmla="*/ 3 w 492"/>
                  <a:gd name="T1" fmla="*/ 0 h 154"/>
                  <a:gd name="T2" fmla="*/ 3 w 492"/>
                  <a:gd name="T3" fmla="*/ 56 h 154"/>
                  <a:gd name="T4" fmla="*/ 142 w 492"/>
                  <a:gd name="T5" fmla="*/ 151 h 154"/>
                  <a:gd name="T6" fmla="*/ 483 w 492"/>
                  <a:gd name="T7" fmla="*/ 50 h 154"/>
                  <a:gd name="T8" fmla="*/ 490 w 492"/>
                  <a:gd name="T9" fmla="*/ 3 h 154"/>
                </a:gdLst>
                <a:ahLst/>
                <a:cxnLst>
                  <a:cxn ang="0">
                    <a:pos x="T0" y="T1"/>
                  </a:cxn>
                  <a:cxn ang="0">
                    <a:pos x="T2" y="T3"/>
                  </a:cxn>
                  <a:cxn ang="0">
                    <a:pos x="T4" y="T5"/>
                  </a:cxn>
                  <a:cxn ang="0">
                    <a:pos x="T6" y="T7"/>
                  </a:cxn>
                  <a:cxn ang="0">
                    <a:pos x="T8" y="T9"/>
                  </a:cxn>
                </a:cxnLst>
                <a:rect l="0" t="0" r="r" b="b"/>
                <a:pathLst>
                  <a:path w="492" h="154">
                    <a:moveTo>
                      <a:pt x="3" y="0"/>
                    </a:moveTo>
                    <a:cubicBezTo>
                      <a:pt x="3" y="0"/>
                      <a:pt x="0" y="41"/>
                      <a:pt x="3" y="56"/>
                    </a:cubicBezTo>
                    <a:cubicBezTo>
                      <a:pt x="6" y="71"/>
                      <a:pt x="124" y="149"/>
                      <a:pt x="142" y="151"/>
                    </a:cubicBezTo>
                    <a:cubicBezTo>
                      <a:pt x="160" y="154"/>
                      <a:pt x="475" y="62"/>
                      <a:pt x="483" y="50"/>
                    </a:cubicBezTo>
                    <a:cubicBezTo>
                      <a:pt x="492" y="37"/>
                      <a:pt x="490" y="3"/>
                      <a:pt x="490" y="3"/>
                    </a:cubicBezTo>
                  </a:path>
                </a:pathLst>
              </a:custGeom>
              <a:solidFill>
                <a:srgbClr val="7468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49" name="Freeform 367">
                <a:extLst>
                  <a:ext uri="{FF2B5EF4-FFF2-40B4-BE49-F238E27FC236}">
                    <a16:creationId xmlns:a16="http://schemas.microsoft.com/office/drawing/2014/main" xmlns="" id="{5E636645-E7DD-45EE-A40E-AEFB6742CBF3}"/>
                  </a:ext>
                </a:extLst>
              </p:cNvPr>
              <p:cNvSpPr/>
              <p:nvPr/>
            </p:nvSpPr>
            <p:spPr bwMode="auto">
              <a:xfrm>
                <a:off x="3363" y="3401"/>
                <a:ext cx="442" cy="299"/>
              </a:xfrm>
              <a:custGeom>
                <a:avLst/>
                <a:gdLst>
                  <a:gd name="T0" fmla="*/ 0 w 196"/>
                  <a:gd name="T1" fmla="*/ 25 h 133"/>
                  <a:gd name="T2" fmla="*/ 143 w 196"/>
                  <a:gd name="T3" fmla="*/ 130 h 133"/>
                  <a:gd name="T4" fmla="*/ 196 w 196"/>
                  <a:gd name="T5" fmla="*/ 117 h 133"/>
                  <a:gd name="T6" fmla="*/ 112 w 196"/>
                  <a:gd name="T7" fmla="*/ 0 h 133"/>
                  <a:gd name="T8" fmla="*/ 0 w 196"/>
                  <a:gd name="T9" fmla="*/ 25 h 133"/>
                </a:gdLst>
                <a:ahLst/>
                <a:cxnLst>
                  <a:cxn ang="0">
                    <a:pos x="T0" y="T1"/>
                  </a:cxn>
                  <a:cxn ang="0">
                    <a:pos x="T2" y="T3"/>
                  </a:cxn>
                  <a:cxn ang="0">
                    <a:pos x="T4" y="T5"/>
                  </a:cxn>
                  <a:cxn ang="0">
                    <a:pos x="T6" y="T7"/>
                  </a:cxn>
                  <a:cxn ang="0">
                    <a:pos x="T8" y="T9"/>
                  </a:cxn>
                </a:cxnLst>
                <a:rect l="0" t="0" r="r" b="b"/>
                <a:pathLst>
                  <a:path w="196" h="133">
                    <a:moveTo>
                      <a:pt x="0" y="25"/>
                    </a:moveTo>
                    <a:cubicBezTo>
                      <a:pt x="0" y="41"/>
                      <a:pt x="125" y="133"/>
                      <a:pt x="143" y="130"/>
                    </a:cubicBezTo>
                    <a:cubicBezTo>
                      <a:pt x="147" y="129"/>
                      <a:pt x="167" y="124"/>
                      <a:pt x="196" y="117"/>
                    </a:cubicBezTo>
                    <a:cubicBezTo>
                      <a:pt x="112" y="0"/>
                      <a:pt x="112" y="0"/>
                      <a:pt x="112" y="0"/>
                    </a:cubicBezTo>
                    <a:cubicBezTo>
                      <a:pt x="50" y="14"/>
                      <a:pt x="0" y="25"/>
                      <a:pt x="0" y="25"/>
                    </a:cubicBezTo>
                    <a:close/>
                  </a:path>
                </a:pathLst>
              </a:custGeom>
              <a:solidFill>
                <a:srgbClr val="DE2B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50" name="Freeform 368">
                <a:extLst>
                  <a:ext uri="{FF2B5EF4-FFF2-40B4-BE49-F238E27FC236}">
                    <a16:creationId xmlns:a16="http://schemas.microsoft.com/office/drawing/2014/main" xmlns="" id="{7EE08DA7-7B8C-40BF-98B8-F40CBB1C0EA5}"/>
                  </a:ext>
                </a:extLst>
              </p:cNvPr>
              <p:cNvSpPr/>
              <p:nvPr/>
            </p:nvSpPr>
            <p:spPr bwMode="auto">
              <a:xfrm>
                <a:off x="3616" y="3342"/>
                <a:ext cx="642" cy="322"/>
              </a:xfrm>
              <a:custGeom>
                <a:avLst/>
                <a:gdLst>
                  <a:gd name="T0" fmla="*/ 0 w 285"/>
                  <a:gd name="T1" fmla="*/ 26 h 143"/>
                  <a:gd name="T2" fmla="*/ 84 w 285"/>
                  <a:gd name="T3" fmla="*/ 143 h 143"/>
                  <a:gd name="T4" fmla="*/ 285 w 285"/>
                  <a:gd name="T5" fmla="*/ 86 h 143"/>
                  <a:gd name="T6" fmla="*/ 114 w 285"/>
                  <a:gd name="T7" fmla="*/ 0 h 143"/>
                  <a:gd name="T8" fmla="*/ 0 w 285"/>
                  <a:gd name="T9" fmla="*/ 26 h 143"/>
                </a:gdLst>
                <a:ahLst/>
                <a:cxnLst>
                  <a:cxn ang="0">
                    <a:pos x="T0" y="T1"/>
                  </a:cxn>
                  <a:cxn ang="0">
                    <a:pos x="T2" y="T3"/>
                  </a:cxn>
                  <a:cxn ang="0">
                    <a:pos x="T4" y="T5"/>
                  </a:cxn>
                  <a:cxn ang="0">
                    <a:pos x="T6" y="T7"/>
                  </a:cxn>
                  <a:cxn ang="0">
                    <a:pos x="T8" y="T9"/>
                  </a:cxn>
                </a:cxnLst>
                <a:rect l="0" t="0" r="r" b="b"/>
                <a:pathLst>
                  <a:path w="285" h="143">
                    <a:moveTo>
                      <a:pt x="0" y="26"/>
                    </a:moveTo>
                    <a:cubicBezTo>
                      <a:pt x="84" y="143"/>
                      <a:pt x="84" y="143"/>
                      <a:pt x="84" y="143"/>
                    </a:cubicBezTo>
                    <a:cubicBezTo>
                      <a:pt x="137" y="128"/>
                      <a:pt x="220" y="105"/>
                      <a:pt x="285" y="86"/>
                    </a:cubicBezTo>
                    <a:cubicBezTo>
                      <a:pt x="114" y="0"/>
                      <a:pt x="114" y="0"/>
                      <a:pt x="114" y="0"/>
                    </a:cubicBezTo>
                    <a:cubicBezTo>
                      <a:pt x="77" y="8"/>
                      <a:pt x="36" y="18"/>
                      <a:pt x="0" y="26"/>
                    </a:cubicBezTo>
                    <a:close/>
                  </a:path>
                </a:pathLst>
              </a:custGeom>
              <a:solidFill>
                <a:srgbClr val="886D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51" name="Freeform 369">
                <a:extLst>
                  <a:ext uri="{FF2B5EF4-FFF2-40B4-BE49-F238E27FC236}">
                    <a16:creationId xmlns:a16="http://schemas.microsoft.com/office/drawing/2014/main" xmlns="" id="{67816B99-511F-4B3E-B4CF-0AB104CA1D6C}"/>
                  </a:ext>
                </a:extLst>
              </p:cNvPr>
              <p:cNvSpPr/>
              <p:nvPr/>
            </p:nvSpPr>
            <p:spPr bwMode="auto">
              <a:xfrm>
                <a:off x="3918" y="3299"/>
                <a:ext cx="288" cy="81"/>
              </a:xfrm>
              <a:custGeom>
                <a:avLst/>
                <a:gdLst>
                  <a:gd name="T0" fmla="*/ 114 w 128"/>
                  <a:gd name="T1" fmla="*/ 0 h 36"/>
                  <a:gd name="T2" fmla="*/ 0 w 128"/>
                  <a:gd name="T3" fmla="*/ 29 h 36"/>
                  <a:gd name="T4" fmla="*/ 14 w 128"/>
                  <a:gd name="T5" fmla="*/ 36 h 36"/>
                  <a:gd name="T6" fmla="*/ 128 w 128"/>
                  <a:gd name="T7" fmla="*/ 7 h 36"/>
                  <a:gd name="T8" fmla="*/ 114 w 128"/>
                  <a:gd name="T9" fmla="*/ 0 h 36"/>
                </a:gdLst>
                <a:ahLst/>
                <a:cxnLst>
                  <a:cxn ang="0">
                    <a:pos x="T0" y="T1"/>
                  </a:cxn>
                  <a:cxn ang="0">
                    <a:pos x="T2" y="T3"/>
                  </a:cxn>
                  <a:cxn ang="0">
                    <a:pos x="T4" y="T5"/>
                  </a:cxn>
                  <a:cxn ang="0">
                    <a:pos x="T6" y="T7"/>
                  </a:cxn>
                  <a:cxn ang="0">
                    <a:pos x="T8" y="T9"/>
                  </a:cxn>
                </a:cxnLst>
                <a:rect l="0" t="0" r="r" b="b"/>
                <a:pathLst>
                  <a:path w="128" h="36">
                    <a:moveTo>
                      <a:pt x="114" y="0"/>
                    </a:moveTo>
                    <a:cubicBezTo>
                      <a:pt x="0" y="29"/>
                      <a:pt x="0" y="29"/>
                      <a:pt x="0" y="29"/>
                    </a:cubicBezTo>
                    <a:cubicBezTo>
                      <a:pt x="14" y="36"/>
                      <a:pt x="14" y="36"/>
                      <a:pt x="14" y="36"/>
                    </a:cubicBezTo>
                    <a:cubicBezTo>
                      <a:pt x="128" y="7"/>
                      <a:pt x="128" y="7"/>
                      <a:pt x="128" y="7"/>
                    </a:cubicBezTo>
                    <a:cubicBezTo>
                      <a:pt x="123" y="5"/>
                      <a:pt x="118" y="2"/>
                      <a:pt x="114"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52" name="Freeform 370">
                <a:extLst>
                  <a:ext uri="{FF2B5EF4-FFF2-40B4-BE49-F238E27FC236}">
                    <a16:creationId xmlns:a16="http://schemas.microsoft.com/office/drawing/2014/main" xmlns="" id="{E934869F-17E8-4B82-BABD-87B5FF5E89AD}"/>
                  </a:ext>
                </a:extLst>
              </p:cNvPr>
              <p:cNvSpPr/>
              <p:nvPr/>
            </p:nvSpPr>
            <p:spPr bwMode="auto">
              <a:xfrm>
                <a:off x="3949" y="3315"/>
                <a:ext cx="282" cy="83"/>
              </a:xfrm>
              <a:custGeom>
                <a:avLst/>
                <a:gdLst>
                  <a:gd name="T0" fmla="*/ 114 w 125"/>
                  <a:gd name="T1" fmla="*/ 0 h 37"/>
                  <a:gd name="T2" fmla="*/ 0 w 125"/>
                  <a:gd name="T3" fmla="*/ 29 h 37"/>
                  <a:gd name="T4" fmla="*/ 16 w 125"/>
                  <a:gd name="T5" fmla="*/ 37 h 37"/>
                  <a:gd name="T6" fmla="*/ 125 w 125"/>
                  <a:gd name="T7" fmla="*/ 6 h 37"/>
                  <a:gd name="T8" fmla="*/ 114 w 125"/>
                  <a:gd name="T9" fmla="*/ 0 h 37"/>
                </a:gdLst>
                <a:ahLst/>
                <a:cxnLst>
                  <a:cxn ang="0">
                    <a:pos x="T0" y="T1"/>
                  </a:cxn>
                  <a:cxn ang="0">
                    <a:pos x="T2" y="T3"/>
                  </a:cxn>
                  <a:cxn ang="0">
                    <a:pos x="T4" y="T5"/>
                  </a:cxn>
                  <a:cxn ang="0">
                    <a:pos x="T6" y="T7"/>
                  </a:cxn>
                  <a:cxn ang="0">
                    <a:pos x="T8" y="T9"/>
                  </a:cxn>
                </a:cxnLst>
                <a:rect l="0" t="0" r="r" b="b"/>
                <a:pathLst>
                  <a:path w="125" h="37">
                    <a:moveTo>
                      <a:pt x="114" y="0"/>
                    </a:moveTo>
                    <a:cubicBezTo>
                      <a:pt x="0" y="29"/>
                      <a:pt x="0" y="29"/>
                      <a:pt x="0" y="29"/>
                    </a:cubicBezTo>
                    <a:cubicBezTo>
                      <a:pt x="16" y="37"/>
                      <a:pt x="16" y="37"/>
                      <a:pt x="16" y="37"/>
                    </a:cubicBezTo>
                    <a:cubicBezTo>
                      <a:pt x="125" y="6"/>
                      <a:pt x="125" y="6"/>
                      <a:pt x="125" y="6"/>
                    </a:cubicBezTo>
                    <a:cubicBezTo>
                      <a:pt x="121" y="4"/>
                      <a:pt x="118" y="2"/>
                      <a:pt x="114"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53" name="Freeform 371">
                <a:extLst>
                  <a:ext uri="{FF2B5EF4-FFF2-40B4-BE49-F238E27FC236}">
                    <a16:creationId xmlns:a16="http://schemas.microsoft.com/office/drawing/2014/main" xmlns="" id="{07950AA3-782E-4395-99B9-B9941612C1F5}"/>
                  </a:ext>
                </a:extLst>
              </p:cNvPr>
              <p:cNvSpPr/>
              <p:nvPr/>
            </p:nvSpPr>
            <p:spPr bwMode="auto">
              <a:xfrm>
                <a:off x="3985" y="3328"/>
                <a:ext cx="282" cy="91"/>
              </a:xfrm>
              <a:custGeom>
                <a:avLst/>
                <a:gdLst>
                  <a:gd name="T0" fmla="*/ 109 w 125"/>
                  <a:gd name="T1" fmla="*/ 0 h 40"/>
                  <a:gd name="T2" fmla="*/ 0 w 125"/>
                  <a:gd name="T3" fmla="*/ 31 h 40"/>
                  <a:gd name="T4" fmla="*/ 17 w 125"/>
                  <a:gd name="T5" fmla="*/ 40 h 40"/>
                  <a:gd name="T6" fmla="*/ 125 w 125"/>
                  <a:gd name="T7" fmla="*/ 8 h 40"/>
                  <a:gd name="T8" fmla="*/ 109 w 125"/>
                  <a:gd name="T9" fmla="*/ 0 h 40"/>
                </a:gdLst>
                <a:ahLst/>
                <a:cxnLst>
                  <a:cxn ang="0">
                    <a:pos x="T0" y="T1"/>
                  </a:cxn>
                  <a:cxn ang="0">
                    <a:pos x="T2" y="T3"/>
                  </a:cxn>
                  <a:cxn ang="0">
                    <a:pos x="T4" y="T5"/>
                  </a:cxn>
                  <a:cxn ang="0">
                    <a:pos x="T6" y="T7"/>
                  </a:cxn>
                  <a:cxn ang="0">
                    <a:pos x="T8" y="T9"/>
                  </a:cxn>
                </a:cxnLst>
                <a:rect l="0" t="0" r="r" b="b"/>
                <a:pathLst>
                  <a:path w="125" h="40">
                    <a:moveTo>
                      <a:pt x="109" y="0"/>
                    </a:moveTo>
                    <a:cubicBezTo>
                      <a:pt x="0" y="31"/>
                      <a:pt x="0" y="31"/>
                      <a:pt x="0" y="31"/>
                    </a:cubicBezTo>
                    <a:cubicBezTo>
                      <a:pt x="17" y="40"/>
                      <a:pt x="17" y="40"/>
                      <a:pt x="17" y="40"/>
                    </a:cubicBezTo>
                    <a:cubicBezTo>
                      <a:pt x="125" y="8"/>
                      <a:pt x="125" y="8"/>
                      <a:pt x="125" y="8"/>
                    </a:cubicBezTo>
                    <a:cubicBezTo>
                      <a:pt x="119" y="5"/>
                      <a:pt x="114" y="3"/>
                      <a:pt x="109"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54" name="Freeform 372">
                <a:extLst>
                  <a:ext uri="{FF2B5EF4-FFF2-40B4-BE49-F238E27FC236}">
                    <a16:creationId xmlns:a16="http://schemas.microsoft.com/office/drawing/2014/main" xmlns="" id="{8A38209F-B03F-46D5-80BF-1588EE008D81}"/>
                  </a:ext>
                </a:extLst>
              </p:cNvPr>
              <p:cNvSpPr/>
              <p:nvPr/>
            </p:nvSpPr>
            <p:spPr bwMode="auto">
              <a:xfrm>
                <a:off x="4024" y="3346"/>
                <a:ext cx="275" cy="84"/>
              </a:xfrm>
              <a:custGeom>
                <a:avLst/>
                <a:gdLst>
                  <a:gd name="T0" fmla="*/ 122 w 122"/>
                  <a:gd name="T1" fmla="*/ 7 h 37"/>
                  <a:gd name="T2" fmla="*/ 108 w 122"/>
                  <a:gd name="T3" fmla="*/ 0 h 37"/>
                  <a:gd name="T4" fmla="*/ 0 w 122"/>
                  <a:gd name="T5" fmla="*/ 32 h 37"/>
                  <a:gd name="T6" fmla="*/ 11 w 122"/>
                  <a:gd name="T7" fmla="*/ 37 h 37"/>
                  <a:gd name="T8" fmla="*/ 122 w 122"/>
                  <a:gd name="T9" fmla="*/ 7 h 37"/>
                </a:gdLst>
                <a:ahLst/>
                <a:cxnLst>
                  <a:cxn ang="0">
                    <a:pos x="T0" y="T1"/>
                  </a:cxn>
                  <a:cxn ang="0">
                    <a:pos x="T2" y="T3"/>
                  </a:cxn>
                  <a:cxn ang="0">
                    <a:pos x="T4" y="T5"/>
                  </a:cxn>
                  <a:cxn ang="0">
                    <a:pos x="T6" y="T7"/>
                  </a:cxn>
                  <a:cxn ang="0">
                    <a:pos x="T8" y="T9"/>
                  </a:cxn>
                </a:cxnLst>
                <a:rect l="0" t="0" r="r" b="b"/>
                <a:pathLst>
                  <a:path w="122" h="37">
                    <a:moveTo>
                      <a:pt x="122" y="7"/>
                    </a:moveTo>
                    <a:cubicBezTo>
                      <a:pt x="117" y="5"/>
                      <a:pt x="113" y="3"/>
                      <a:pt x="108" y="0"/>
                    </a:cubicBezTo>
                    <a:cubicBezTo>
                      <a:pt x="0" y="32"/>
                      <a:pt x="0" y="32"/>
                      <a:pt x="0" y="32"/>
                    </a:cubicBezTo>
                    <a:cubicBezTo>
                      <a:pt x="11" y="37"/>
                      <a:pt x="11" y="37"/>
                      <a:pt x="11" y="37"/>
                    </a:cubicBezTo>
                    <a:lnTo>
                      <a:pt x="122" y="7"/>
                    </a:ln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55" name="Freeform 373">
                <a:extLst>
                  <a:ext uri="{FF2B5EF4-FFF2-40B4-BE49-F238E27FC236}">
                    <a16:creationId xmlns:a16="http://schemas.microsoft.com/office/drawing/2014/main" xmlns="" id="{8DFCF85C-8320-47AA-BF8A-573F1B67DAD8}"/>
                  </a:ext>
                </a:extLst>
              </p:cNvPr>
              <p:cNvSpPr/>
              <p:nvPr/>
            </p:nvSpPr>
            <p:spPr bwMode="auto">
              <a:xfrm>
                <a:off x="4082" y="3378"/>
                <a:ext cx="386" cy="158"/>
              </a:xfrm>
              <a:custGeom>
                <a:avLst/>
                <a:gdLst>
                  <a:gd name="T0" fmla="*/ 108 w 171"/>
                  <a:gd name="T1" fmla="*/ 0 h 70"/>
                  <a:gd name="T2" fmla="*/ 0 w 171"/>
                  <a:gd name="T3" fmla="*/ 31 h 70"/>
                  <a:gd name="T4" fmla="*/ 78 w 171"/>
                  <a:gd name="T5" fmla="*/ 70 h 70"/>
                  <a:gd name="T6" fmla="*/ 171 w 171"/>
                  <a:gd name="T7" fmla="*/ 38 h 70"/>
                  <a:gd name="T8" fmla="*/ 108 w 171"/>
                  <a:gd name="T9" fmla="*/ 0 h 70"/>
                </a:gdLst>
                <a:ahLst/>
                <a:cxnLst>
                  <a:cxn ang="0">
                    <a:pos x="T0" y="T1"/>
                  </a:cxn>
                  <a:cxn ang="0">
                    <a:pos x="T2" y="T3"/>
                  </a:cxn>
                  <a:cxn ang="0">
                    <a:pos x="T4" y="T5"/>
                  </a:cxn>
                  <a:cxn ang="0">
                    <a:pos x="T6" y="T7"/>
                  </a:cxn>
                  <a:cxn ang="0">
                    <a:pos x="T8" y="T9"/>
                  </a:cxn>
                </a:cxnLst>
                <a:rect l="0" t="0" r="r" b="b"/>
                <a:pathLst>
                  <a:path w="171" h="70">
                    <a:moveTo>
                      <a:pt x="108" y="0"/>
                    </a:moveTo>
                    <a:cubicBezTo>
                      <a:pt x="0" y="31"/>
                      <a:pt x="0" y="31"/>
                      <a:pt x="0" y="31"/>
                    </a:cubicBezTo>
                    <a:cubicBezTo>
                      <a:pt x="78" y="70"/>
                      <a:pt x="78" y="70"/>
                      <a:pt x="78" y="70"/>
                    </a:cubicBezTo>
                    <a:cubicBezTo>
                      <a:pt x="131" y="55"/>
                      <a:pt x="171" y="42"/>
                      <a:pt x="171" y="38"/>
                    </a:cubicBezTo>
                    <a:cubicBezTo>
                      <a:pt x="171" y="34"/>
                      <a:pt x="141" y="17"/>
                      <a:pt x="108"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56" name="Freeform 374">
                <a:extLst>
                  <a:ext uri="{FF2B5EF4-FFF2-40B4-BE49-F238E27FC236}">
                    <a16:creationId xmlns:a16="http://schemas.microsoft.com/office/drawing/2014/main" xmlns="" id="{86626616-C2C5-40B2-955D-5247FD51D3FF}"/>
                  </a:ext>
                </a:extLst>
              </p:cNvPr>
              <p:cNvSpPr/>
              <p:nvPr/>
            </p:nvSpPr>
            <p:spPr bwMode="auto">
              <a:xfrm>
                <a:off x="4049" y="3362"/>
                <a:ext cx="277" cy="86"/>
              </a:xfrm>
              <a:custGeom>
                <a:avLst/>
                <a:gdLst>
                  <a:gd name="T0" fmla="*/ 111 w 123"/>
                  <a:gd name="T1" fmla="*/ 0 h 38"/>
                  <a:gd name="T2" fmla="*/ 0 w 123"/>
                  <a:gd name="T3" fmla="*/ 30 h 38"/>
                  <a:gd name="T4" fmla="*/ 15 w 123"/>
                  <a:gd name="T5" fmla="*/ 38 h 38"/>
                  <a:gd name="T6" fmla="*/ 123 w 123"/>
                  <a:gd name="T7" fmla="*/ 7 h 38"/>
                  <a:gd name="T8" fmla="*/ 111 w 123"/>
                  <a:gd name="T9" fmla="*/ 0 h 38"/>
                </a:gdLst>
                <a:ahLst/>
                <a:cxnLst>
                  <a:cxn ang="0">
                    <a:pos x="T0" y="T1"/>
                  </a:cxn>
                  <a:cxn ang="0">
                    <a:pos x="T2" y="T3"/>
                  </a:cxn>
                  <a:cxn ang="0">
                    <a:pos x="T4" y="T5"/>
                  </a:cxn>
                  <a:cxn ang="0">
                    <a:pos x="T6" y="T7"/>
                  </a:cxn>
                  <a:cxn ang="0">
                    <a:pos x="T8" y="T9"/>
                  </a:cxn>
                </a:cxnLst>
                <a:rect l="0" t="0" r="r" b="b"/>
                <a:pathLst>
                  <a:path w="123" h="38">
                    <a:moveTo>
                      <a:pt x="111" y="0"/>
                    </a:moveTo>
                    <a:cubicBezTo>
                      <a:pt x="0" y="30"/>
                      <a:pt x="0" y="30"/>
                      <a:pt x="0" y="30"/>
                    </a:cubicBezTo>
                    <a:cubicBezTo>
                      <a:pt x="15" y="38"/>
                      <a:pt x="15" y="38"/>
                      <a:pt x="15" y="38"/>
                    </a:cubicBezTo>
                    <a:cubicBezTo>
                      <a:pt x="123" y="7"/>
                      <a:pt x="123" y="7"/>
                      <a:pt x="123" y="7"/>
                    </a:cubicBezTo>
                    <a:cubicBezTo>
                      <a:pt x="119" y="5"/>
                      <a:pt x="115" y="3"/>
                      <a:pt x="111"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57" name="Freeform 375">
                <a:extLst>
                  <a:ext uri="{FF2B5EF4-FFF2-40B4-BE49-F238E27FC236}">
                    <a16:creationId xmlns:a16="http://schemas.microsoft.com/office/drawing/2014/main" xmlns="" id="{ED821396-CB87-4578-88C3-0D8649282F22}"/>
                  </a:ext>
                </a:extLst>
              </p:cNvPr>
              <p:cNvSpPr/>
              <p:nvPr/>
            </p:nvSpPr>
            <p:spPr bwMode="auto">
              <a:xfrm>
                <a:off x="3873" y="3283"/>
                <a:ext cx="302" cy="82"/>
              </a:xfrm>
              <a:custGeom>
                <a:avLst/>
                <a:gdLst>
                  <a:gd name="T0" fmla="*/ 120 w 134"/>
                  <a:gd name="T1" fmla="*/ 0 h 36"/>
                  <a:gd name="T2" fmla="*/ 0 w 134"/>
                  <a:gd name="T3" fmla="*/ 26 h 36"/>
                  <a:gd name="T4" fmla="*/ 20 w 134"/>
                  <a:gd name="T5" fmla="*/ 36 h 36"/>
                  <a:gd name="T6" fmla="*/ 134 w 134"/>
                  <a:gd name="T7" fmla="*/ 7 h 36"/>
                  <a:gd name="T8" fmla="*/ 120 w 134"/>
                  <a:gd name="T9" fmla="*/ 0 h 36"/>
                </a:gdLst>
                <a:ahLst/>
                <a:cxnLst>
                  <a:cxn ang="0">
                    <a:pos x="T0" y="T1"/>
                  </a:cxn>
                  <a:cxn ang="0">
                    <a:pos x="T2" y="T3"/>
                  </a:cxn>
                  <a:cxn ang="0">
                    <a:pos x="T4" y="T5"/>
                  </a:cxn>
                  <a:cxn ang="0">
                    <a:pos x="T6" y="T7"/>
                  </a:cxn>
                  <a:cxn ang="0">
                    <a:pos x="T8" y="T9"/>
                  </a:cxn>
                </a:cxnLst>
                <a:rect l="0" t="0" r="r" b="b"/>
                <a:pathLst>
                  <a:path w="134" h="36">
                    <a:moveTo>
                      <a:pt x="120" y="0"/>
                    </a:moveTo>
                    <a:cubicBezTo>
                      <a:pt x="111" y="2"/>
                      <a:pt x="60" y="13"/>
                      <a:pt x="0" y="26"/>
                    </a:cubicBezTo>
                    <a:cubicBezTo>
                      <a:pt x="20" y="36"/>
                      <a:pt x="20" y="36"/>
                      <a:pt x="20" y="36"/>
                    </a:cubicBezTo>
                    <a:cubicBezTo>
                      <a:pt x="134" y="7"/>
                      <a:pt x="134" y="7"/>
                      <a:pt x="134" y="7"/>
                    </a:cubicBezTo>
                    <a:cubicBezTo>
                      <a:pt x="126" y="3"/>
                      <a:pt x="120" y="0"/>
                      <a:pt x="120"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58" name="Freeform 376">
                <a:extLst>
                  <a:ext uri="{FF2B5EF4-FFF2-40B4-BE49-F238E27FC236}">
                    <a16:creationId xmlns:a16="http://schemas.microsoft.com/office/drawing/2014/main" xmlns="" id="{FD64748F-8438-4E2E-AF39-57CF4D7FA31C}"/>
                  </a:ext>
                </a:extLst>
              </p:cNvPr>
              <p:cNvSpPr/>
              <p:nvPr/>
            </p:nvSpPr>
            <p:spPr bwMode="auto">
              <a:xfrm>
                <a:off x="2788" y="944"/>
                <a:ext cx="97" cy="190"/>
              </a:xfrm>
              <a:custGeom>
                <a:avLst/>
                <a:gdLst>
                  <a:gd name="T0" fmla="*/ 39 w 43"/>
                  <a:gd name="T1" fmla="*/ 62 h 84"/>
                  <a:gd name="T2" fmla="*/ 33 w 43"/>
                  <a:gd name="T3" fmla="*/ 29 h 84"/>
                  <a:gd name="T4" fmla="*/ 27 w 43"/>
                  <a:gd name="T5" fmla="*/ 0 h 84"/>
                  <a:gd name="T6" fmla="*/ 5 w 43"/>
                  <a:gd name="T7" fmla="*/ 15 h 84"/>
                  <a:gd name="T8" fmla="*/ 4 w 43"/>
                  <a:gd name="T9" fmla="*/ 63 h 84"/>
                  <a:gd name="T10" fmla="*/ 4 w 43"/>
                  <a:gd name="T11" fmla="*/ 84 h 84"/>
                  <a:gd name="T12" fmla="*/ 43 w 43"/>
                  <a:gd name="T13" fmla="*/ 79 h 84"/>
                  <a:gd name="T14" fmla="*/ 39 w 43"/>
                  <a:gd name="T15" fmla="*/ 62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4">
                    <a:moveTo>
                      <a:pt x="39" y="62"/>
                    </a:moveTo>
                    <a:cubicBezTo>
                      <a:pt x="37" y="51"/>
                      <a:pt x="35" y="40"/>
                      <a:pt x="33" y="29"/>
                    </a:cubicBezTo>
                    <a:cubicBezTo>
                      <a:pt x="31" y="20"/>
                      <a:pt x="32" y="8"/>
                      <a:pt x="27" y="0"/>
                    </a:cubicBezTo>
                    <a:cubicBezTo>
                      <a:pt x="5" y="15"/>
                      <a:pt x="5" y="15"/>
                      <a:pt x="5" y="15"/>
                    </a:cubicBezTo>
                    <a:cubicBezTo>
                      <a:pt x="0" y="31"/>
                      <a:pt x="4" y="47"/>
                      <a:pt x="4" y="63"/>
                    </a:cubicBezTo>
                    <a:cubicBezTo>
                      <a:pt x="4" y="70"/>
                      <a:pt x="4" y="77"/>
                      <a:pt x="4" y="84"/>
                    </a:cubicBezTo>
                    <a:cubicBezTo>
                      <a:pt x="43" y="79"/>
                      <a:pt x="43" y="79"/>
                      <a:pt x="43" y="79"/>
                    </a:cubicBezTo>
                    <a:cubicBezTo>
                      <a:pt x="42" y="73"/>
                      <a:pt x="41" y="67"/>
                      <a:pt x="39" y="62"/>
                    </a:cubicBezTo>
                    <a:close/>
                  </a:path>
                </a:pathLst>
              </a:custGeom>
              <a:solidFill>
                <a:srgbClr val="749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59" name="Freeform 377">
                <a:extLst>
                  <a:ext uri="{FF2B5EF4-FFF2-40B4-BE49-F238E27FC236}">
                    <a16:creationId xmlns:a16="http://schemas.microsoft.com/office/drawing/2014/main" xmlns="" id="{397F1DA4-43D3-48A0-B9DE-CFC9E72D5D82}"/>
                  </a:ext>
                </a:extLst>
              </p:cNvPr>
              <p:cNvSpPr/>
              <p:nvPr/>
            </p:nvSpPr>
            <p:spPr bwMode="auto">
              <a:xfrm>
                <a:off x="2797" y="1122"/>
                <a:ext cx="167" cy="307"/>
              </a:xfrm>
              <a:custGeom>
                <a:avLst/>
                <a:gdLst>
                  <a:gd name="T0" fmla="*/ 51 w 74"/>
                  <a:gd name="T1" fmla="*/ 48 h 136"/>
                  <a:gd name="T2" fmla="*/ 39 w 74"/>
                  <a:gd name="T3" fmla="*/ 0 h 136"/>
                  <a:gd name="T4" fmla="*/ 0 w 74"/>
                  <a:gd name="T5" fmla="*/ 5 h 136"/>
                  <a:gd name="T6" fmla="*/ 3 w 74"/>
                  <a:gd name="T7" fmla="*/ 40 h 136"/>
                  <a:gd name="T8" fmla="*/ 22 w 74"/>
                  <a:gd name="T9" fmla="*/ 136 h 136"/>
                  <a:gd name="T10" fmla="*/ 74 w 74"/>
                  <a:gd name="T11" fmla="*/ 134 h 136"/>
                  <a:gd name="T12" fmla="*/ 51 w 74"/>
                  <a:gd name="T13" fmla="*/ 48 h 136"/>
                </a:gdLst>
                <a:ahLst/>
                <a:cxnLst>
                  <a:cxn ang="0">
                    <a:pos x="T0" y="T1"/>
                  </a:cxn>
                  <a:cxn ang="0">
                    <a:pos x="T2" y="T3"/>
                  </a:cxn>
                  <a:cxn ang="0">
                    <a:pos x="T4" y="T5"/>
                  </a:cxn>
                  <a:cxn ang="0">
                    <a:pos x="T6" y="T7"/>
                  </a:cxn>
                  <a:cxn ang="0">
                    <a:pos x="T8" y="T9"/>
                  </a:cxn>
                  <a:cxn ang="0">
                    <a:pos x="T10" y="T11"/>
                  </a:cxn>
                  <a:cxn ang="0">
                    <a:pos x="T12" y="T13"/>
                  </a:cxn>
                </a:cxnLst>
                <a:rect l="0" t="0" r="r" b="b"/>
                <a:pathLst>
                  <a:path w="74" h="136">
                    <a:moveTo>
                      <a:pt x="51" y="48"/>
                    </a:moveTo>
                    <a:cubicBezTo>
                      <a:pt x="47" y="32"/>
                      <a:pt x="43" y="16"/>
                      <a:pt x="39" y="0"/>
                    </a:cubicBezTo>
                    <a:cubicBezTo>
                      <a:pt x="0" y="5"/>
                      <a:pt x="0" y="5"/>
                      <a:pt x="0" y="5"/>
                    </a:cubicBezTo>
                    <a:cubicBezTo>
                      <a:pt x="0" y="16"/>
                      <a:pt x="1" y="28"/>
                      <a:pt x="3" y="40"/>
                    </a:cubicBezTo>
                    <a:cubicBezTo>
                      <a:pt x="8" y="72"/>
                      <a:pt x="15" y="104"/>
                      <a:pt x="22" y="136"/>
                    </a:cubicBezTo>
                    <a:cubicBezTo>
                      <a:pt x="74" y="134"/>
                      <a:pt x="74" y="134"/>
                      <a:pt x="74" y="134"/>
                    </a:cubicBezTo>
                    <a:cubicBezTo>
                      <a:pt x="65" y="106"/>
                      <a:pt x="57" y="77"/>
                      <a:pt x="51" y="48"/>
                    </a:cubicBezTo>
                    <a:close/>
                  </a:path>
                </a:pathLst>
              </a:custGeom>
              <a:solidFill>
                <a:srgbClr val="7451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60" name="Freeform 378">
                <a:extLst>
                  <a:ext uri="{FF2B5EF4-FFF2-40B4-BE49-F238E27FC236}">
                    <a16:creationId xmlns:a16="http://schemas.microsoft.com/office/drawing/2014/main" xmlns="" id="{26EF18B8-780D-4F70-99DC-53C6FAD2A4B8}"/>
                  </a:ext>
                </a:extLst>
              </p:cNvPr>
              <p:cNvSpPr/>
              <p:nvPr/>
            </p:nvSpPr>
            <p:spPr bwMode="auto">
              <a:xfrm>
                <a:off x="2856" y="1494"/>
                <a:ext cx="293" cy="311"/>
              </a:xfrm>
              <a:custGeom>
                <a:avLst/>
                <a:gdLst>
                  <a:gd name="T0" fmla="*/ 112 w 130"/>
                  <a:gd name="T1" fmla="*/ 107 h 138"/>
                  <a:gd name="T2" fmla="*/ 59 w 130"/>
                  <a:gd name="T3" fmla="*/ 7 h 138"/>
                  <a:gd name="T4" fmla="*/ 57 w 130"/>
                  <a:gd name="T5" fmla="*/ 0 h 138"/>
                  <a:gd name="T6" fmla="*/ 0 w 130"/>
                  <a:gd name="T7" fmla="*/ 4 h 138"/>
                  <a:gd name="T8" fmla="*/ 13 w 130"/>
                  <a:gd name="T9" fmla="*/ 34 h 138"/>
                  <a:gd name="T10" fmla="*/ 31 w 130"/>
                  <a:gd name="T11" fmla="*/ 85 h 138"/>
                  <a:gd name="T12" fmla="*/ 50 w 130"/>
                  <a:gd name="T13" fmla="*/ 112 h 138"/>
                  <a:gd name="T14" fmla="*/ 65 w 130"/>
                  <a:gd name="T15" fmla="*/ 121 h 138"/>
                  <a:gd name="T16" fmla="*/ 87 w 130"/>
                  <a:gd name="T17" fmla="*/ 132 h 138"/>
                  <a:gd name="T18" fmla="*/ 102 w 130"/>
                  <a:gd name="T19" fmla="*/ 134 h 138"/>
                  <a:gd name="T20" fmla="*/ 126 w 130"/>
                  <a:gd name="T21" fmla="*/ 129 h 138"/>
                  <a:gd name="T22" fmla="*/ 112 w 130"/>
                  <a:gd name="T2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38">
                    <a:moveTo>
                      <a:pt x="112" y="107"/>
                    </a:moveTo>
                    <a:cubicBezTo>
                      <a:pt x="89" y="80"/>
                      <a:pt x="73" y="40"/>
                      <a:pt x="59" y="7"/>
                    </a:cubicBezTo>
                    <a:cubicBezTo>
                      <a:pt x="58" y="5"/>
                      <a:pt x="58" y="3"/>
                      <a:pt x="57" y="0"/>
                    </a:cubicBezTo>
                    <a:cubicBezTo>
                      <a:pt x="0" y="4"/>
                      <a:pt x="0" y="4"/>
                      <a:pt x="0" y="4"/>
                    </a:cubicBezTo>
                    <a:cubicBezTo>
                      <a:pt x="3" y="13"/>
                      <a:pt x="10" y="25"/>
                      <a:pt x="13" y="34"/>
                    </a:cubicBezTo>
                    <a:cubicBezTo>
                      <a:pt x="19" y="51"/>
                      <a:pt x="22" y="70"/>
                      <a:pt x="31" y="85"/>
                    </a:cubicBezTo>
                    <a:cubicBezTo>
                      <a:pt x="36" y="94"/>
                      <a:pt x="44" y="103"/>
                      <a:pt x="50" y="112"/>
                    </a:cubicBezTo>
                    <a:cubicBezTo>
                      <a:pt x="55" y="119"/>
                      <a:pt x="58" y="118"/>
                      <a:pt x="65" y="121"/>
                    </a:cubicBezTo>
                    <a:cubicBezTo>
                      <a:pt x="73" y="124"/>
                      <a:pt x="79" y="130"/>
                      <a:pt x="87" y="132"/>
                    </a:cubicBezTo>
                    <a:cubicBezTo>
                      <a:pt x="92" y="134"/>
                      <a:pt x="97" y="133"/>
                      <a:pt x="102" y="134"/>
                    </a:cubicBezTo>
                    <a:cubicBezTo>
                      <a:pt x="109" y="134"/>
                      <a:pt x="123" y="138"/>
                      <a:pt x="126" y="129"/>
                    </a:cubicBezTo>
                    <a:cubicBezTo>
                      <a:pt x="130" y="121"/>
                      <a:pt x="116" y="112"/>
                      <a:pt x="112" y="107"/>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61" name="Freeform 379">
                <a:extLst>
                  <a:ext uri="{FF2B5EF4-FFF2-40B4-BE49-F238E27FC236}">
                    <a16:creationId xmlns:a16="http://schemas.microsoft.com/office/drawing/2014/main" xmlns="" id="{B2A55174-A4BB-4522-95EE-2B4978E81389}"/>
                  </a:ext>
                </a:extLst>
              </p:cNvPr>
              <p:cNvSpPr/>
              <p:nvPr/>
            </p:nvSpPr>
            <p:spPr bwMode="auto">
              <a:xfrm>
                <a:off x="2847" y="1424"/>
                <a:ext cx="140" cy="79"/>
              </a:xfrm>
              <a:custGeom>
                <a:avLst/>
                <a:gdLst>
                  <a:gd name="T0" fmla="*/ 52 w 62"/>
                  <a:gd name="T1" fmla="*/ 0 h 35"/>
                  <a:gd name="T2" fmla="*/ 0 w 62"/>
                  <a:gd name="T3" fmla="*/ 2 h 35"/>
                  <a:gd name="T4" fmla="*/ 4 w 62"/>
                  <a:gd name="T5" fmla="*/ 20 h 35"/>
                  <a:gd name="T6" fmla="*/ 8 w 62"/>
                  <a:gd name="T7" fmla="*/ 35 h 35"/>
                  <a:gd name="T8" fmla="*/ 62 w 62"/>
                  <a:gd name="T9" fmla="*/ 31 h 35"/>
                  <a:gd name="T10" fmla="*/ 52 w 62"/>
                  <a:gd name="T11" fmla="*/ 0 h 35"/>
                </a:gdLst>
                <a:ahLst/>
                <a:cxnLst>
                  <a:cxn ang="0">
                    <a:pos x="T0" y="T1"/>
                  </a:cxn>
                  <a:cxn ang="0">
                    <a:pos x="T2" y="T3"/>
                  </a:cxn>
                  <a:cxn ang="0">
                    <a:pos x="T4" y="T5"/>
                  </a:cxn>
                  <a:cxn ang="0">
                    <a:pos x="T6" y="T7"/>
                  </a:cxn>
                  <a:cxn ang="0">
                    <a:pos x="T8" y="T9"/>
                  </a:cxn>
                  <a:cxn ang="0">
                    <a:pos x="T10" y="T11"/>
                  </a:cxn>
                </a:cxnLst>
                <a:rect l="0" t="0" r="r" b="b"/>
                <a:pathLst>
                  <a:path w="62" h="35">
                    <a:moveTo>
                      <a:pt x="52" y="0"/>
                    </a:moveTo>
                    <a:cubicBezTo>
                      <a:pt x="0" y="2"/>
                      <a:pt x="0" y="2"/>
                      <a:pt x="0" y="2"/>
                    </a:cubicBezTo>
                    <a:cubicBezTo>
                      <a:pt x="2" y="8"/>
                      <a:pt x="3" y="14"/>
                      <a:pt x="4" y="20"/>
                    </a:cubicBezTo>
                    <a:cubicBezTo>
                      <a:pt x="5" y="27"/>
                      <a:pt x="6" y="29"/>
                      <a:pt x="8" y="35"/>
                    </a:cubicBezTo>
                    <a:cubicBezTo>
                      <a:pt x="62" y="31"/>
                      <a:pt x="62" y="31"/>
                      <a:pt x="62" y="31"/>
                    </a:cubicBezTo>
                    <a:cubicBezTo>
                      <a:pt x="58" y="21"/>
                      <a:pt x="56" y="11"/>
                      <a:pt x="52" y="0"/>
                    </a:cubicBez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62" name="Freeform 380">
                <a:extLst>
                  <a:ext uri="{FF2B5EF4-FFF2-40B4-BE49-F238E27FC236}">
                    <a16:creationId xmlns:a16="http://schemas.microsoft.com/office/drawing/2014/main" xmlns="" id="{09DFA53F-3395-4F8C-AA65-EFE6BBBFEF1A}"/>
                  </a:ext>
                </a:extLst>
              </p:cNvPr>
              <p:cNvSpPr/>
              <p:nvPr/>
            </p:nvSpPr>
            <p:spPr bwMode="auto">
              <a:xfrm>
                <a:off x="2919" y="1846"/>
                <a:ext cx="586" cy="248"/>
              </a:xfrm>
              <a:custGeom>
                <a:avLst/>
                <a:gdLst>
                  <a:gd name="T0" fmla="*/ 1 w 260"/>
                  <a:gd name="T1" fmla="*/ 0 h 110"/>
                  <a:gd name="T2" fmla="*/ 2 w 260"/>
                  <a:gd name="T3" fmla="*/ 48 h 110"/>
                  <a:gd name="T4" fmla="*/ 6 w 260"/>
                  <a:gd name="T5" fmla="*/ 102 h 110"/>
                  <a:gd name="T6" fmla="*/ 185 w 260"/>
                  <a:gd name="T7" fmla="*/ 110 h 110"/>
                  <a:gd name="T8" fmla="*/ 185 w 260"/>
                  <a:gd name="T9" fmla="*/ 110 h 110"/>
                  <a:gd name="T10" fmla="*/ 260 w 260"/>
                  <a:gd name="T11" fmla="*/ 47 h 110"/>
                  <a:gd name="T12" fmla="*/ 38 w 260"/>
                  <a:gd name="T13" fmla="*/ 9 h 110"/>
                  <a:gd name="T14" fmla="*/ 1 w 260"/>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110">
                    <a:moveTo>
                      <a:pt x="1" y="0"/>
                    </a:moveTo>
                    <a:cubicBezTo>
                      <a:pt x="0" y="16"/>
                      <a:pt x="2" y="32"/>
                      <a:pt x="2" y="48"/>
                    </a:cubicBezTo>
                    <a:cubicBezTo>
                      <a:pt x="2" y="65"/>
                      <a:pt x="3" y="84"/>
                      <a:pt x="6" y="102"/>
                    </a:cubicBezTo>
                    <a:cubicBezTo>
                      <a:pt x="65" y="101"/>
                      <a:pt x="125" y="104"/>
                      <a:pt x="185" y="110"/>
                    </a:cubicBezTo>
                    <a:cubicBezTo>
                      <a:pt x="185" y="110"/>
                      <a:pt x="185" y="110"/>
                      <a:pt x="185" y="110"/>
                    </a:cubicBezTo>
                    <a:cubicBezTo>
                      <a:pt x="203" y="84"/>
                      <a:pt x="234" y="64"/>
                      <a:pt x="260" y="47"/>
                    </a:cubicBezTo>
                    <a:cubicBezTo>
                      <a:pt x="186" y="37"/>
                      <a:pt x="112" y="29"/>
                      <a:pt x="38" y="9"/>
                    </a:cubicBezTo>
                    <a:cubicBezTo>
                      <a:pt x="26" y="6"/>
                      <a:pt x="13" y="3"/>
                      <a:pt x="1" y="0"/>
                    </a:cubicBezTo>
                    <a:close/>
                  </a:path>
                </a:pathLst>
              </a:custGeom>
              <a:solidFill>
                <a:srgbClr val="FF90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63" name="Freeform 381">
                <a:extLst>
                  <a:ext uri="{FF2B5EF4-FFF2-40B4-BE49-F238E27FC236}">
                    <a16:creationId xmlns:a16="http://schemas.microsoft.com/office/drawing/2014/main" xmlns="" id="{712A465C-4998-4ADC-93D1-2F3A811251B4}"/>
                  </a:ext>
                </a:extLst>
              </p:cNvPr>
              <p:cNvSpPr/>
              <p:nvPr/>
            </p:nvSpPr>
            <p:spPr bwMode="auto">
              <a:xfrm>
                <a:off x="2921" y="1701"/>
                <a:ext cx="228" cy="199"/>
              </a:xfrm>
              <a:custGeom>
                <a:avLst/>
                <a:gdLst>
                  <a:gd name="T0" fmla="*/ 79 w 101"/>
                  <a:gd name="T1" fmla="*/ 20 h 88"/>
                  <a:gd name="T2" fmla="*/ 23 w 101"/>
                  <a:gd name="T3" fmla="*/ 0 h 88"/>
                  <a:gd name="T4" fmla="*/ 1 w 101"/>
                  <a:gd name="T5" fmla="*/ 51 h 88"/>
                  <a:gd name="T6" fmla="*/ 0 w 101"/>
                  <a:gd name="T7" fmla="*/ 64 h 88"/>
                  <a:gd name="T8" fmla="*/ 37 w 101"/>
                  <a:gd name="T9" fmla="*/ 73 h 88"/>
                  <a:gd name="T10" fmla="*/ 101 w 101"/>
                  <a:gd name="T11" fmla="*/ 88 h 88"/>
                  <a:gd name="T12" fmla="*/ 86 w 101"/>
                  <a:gd name="T13" fmla="*/ 21 h 88"/>
                  <a:gd name="T14" fmla="*/ 79 w 101"/>
                  <a:gd name="T15" fmla="*/ 2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88">
                    <a:moveTo>
                      <a:pt x="79" y="20"/>
                    </a:moveTo>
                    <a:cubicBezTo>
                      <a:pt x="59" y="17"/>
                      <a:pt x="42" y="5"/>
                      <a:pt x="23" y="0"/>
                    </a:cubicBezTo>
                    <a:cubicBezTo>
                      <a:pt x="16" y="19"/>
                      <a:pt x="4" y="32"/>
                      <a:pt x="1" y="51"/>
                    </a:cubicBezTo>
                    <a:cubicBezTo>
                      <a:pt x="0" y="56"/>
                      <a:pt x="0" y="60"/>
                      <a:pt x="0" y="64"/>
                    </a:cubicBezTo>
                    <a:cubicBezTo>
                      <a:pt x="12" y="67"/>
                      <a:pt x="25" y="70"/>
                      <a:pt x="37" y="73"/>
                    </a:cubicBezTo>
                    <a:cubicBezTo>
                      <a:pt x="59" y="79"/>
                      <a:pt x="80" y="84"/>
                      <a:pt x="101" y="88"/>
                    </a:cubicBezTo>
                    <a:cubicBezTo>
                      <a:pt x="86" y="21"/>
                      <a:pt x="86" y="21"/>
                      <a:pt x="86" y="21"/>
                    </a:cubicBezTo>
                    <a:cubicBezTo>
                      <a:pt x="84" y="21"/>
                      <a:pt x="81" y="21"/>
                      <a:pt x="79" y="20"/>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64" name="Freeform 382">
                <a:extLst>
                  <a:ext uri="{FF2B5EF4-FFF2-40B4-BE49-F238E27FC236}">
                    <a16:creationId xmlns:a16="http://schemas.microsoft.com/office/drawing/2014/main" xmlns="" id="{2CF705A5-88D2-4FCA-A91D-5DF8669F04F8}"/>
                  </a:ext>
                </a:extLst>
              </p:cNvPr>
              <p:cNvSpPr/>
              <p:nvPr/>
            </p:nvSpPr>
            <p:spPr bwMode="auto">
              <a:xfrm>
                <a:off x="3115" y="1706"/>
                <a:ext cx="408" cy="246"/>
              </a:xfrm>
              <a:custGeom>
                <a:avLst/>
                <a:gdLst>
                  <a:gd name="T0" fmla="*/ 60 w 181"/>
                  <a:gd name="T1" fmla="*/ 13 h 109"/>
                  <a:gd name="T2" fmla="*/ 0 w 181"/>
                  <a:gd name="T3" fmla="*/ 19 h 109"/>
                  <a:gd name="T4" fmla="*/ 15 w 181"/>
                  <a:gd name="T5" fmla="*/ 86 h 109"/>
                  <a:gd name="T6" fmla="*/ 173 w 181"/>
                  <a:gd name="T7" fmla="*/ 109 h 109"/>
                  <a:gd name="T8" fmla="*/ 174 w 181"/>
                  <a:gd name="T9" fmla="*/ 109 h 109"/>
                  <a:gd name="T10" fmla="*/ 181 w 181"/>
                  <a:gd name="T11" fmla="*/ 105 h 109"/>
                  <a:gd name="T12" fmla="*/ 117 w 181"/>
                  <a:gd name="T13" fmla="*/ 0 h 109"/>
                  <a:gd name="T14" fmla="*/ 60 w 181"/>
                  <a:gd name="T15" fmla="*/ 13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109">
                    <a:moveTo>
                      <a:pt x="60" y="13"/>
                    </a:moveTo>
                    <a:cubicBezTo>
                      <a:pt x="41" y="17"/>
                      <a:pt x="20" y="20"/>
                      <a:pt x="0" y="19"/>
                    </a:cubicBezTo>
                    <a:cubicBezTo>
                      <a:pt x="15" y="86"/>
                      <a:pt x="15" y="86"/>
                      <a:pt x="15" y="86"/>
                    </a:cubicBezTo>
                    <a:cubicBezTo>
                      <a:pt x="68" y="96"/>
                      <a:pt x="121" y="102"/>
                      <a:pt x="173" y="109"/>
                    </a:cubicBezTo>
                    <a:cubicBezTo>
                      <a:pt x="174" y="109"/>
                      <a:pt x="174" y="109"/>
                      <a:pt x="174" y="109"/>
                    </a:cubicBezTo>
                    <a:cubicBezTo>
                      <a:pt x="176" y="108"/>
                      <a:pt x="178" y="106"/>
                      <a:pt x="181" y="105"/>
                    </a:cubicBezTo>
                    <a:cubicBezTo>
                      <a:pt x="117" y="0"/>
                      <a:pt x="117" y="0"/>
                      <a:pt x="117" y="0"/>
                    </a:cubicBezTo>
                    <a:cubicBezTo>
                      <a:pt x="98" y="5"/>
                      <a:pt x="79" y="10"/>
                      <a:pt x="60" y="13"/>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65" name="Freeform 383">
                <a:extLst>
                  <a:ext uri="{FF2B5EF4-FFF2-40B4-BE49-F238E27FC236}">
                    <a16:creationId xmlns:a16="http://schemas.microsoft.com/office/drawing/2014/main" xmlns="" id="{00B8EE63-007B-4399-B3AA-80266782C518}"/>
                  </a:ext>
                </a:extLst>
              </p:cNvPr>
              <p:cNvSpPr/>
              <p:nvPr/>
            </p:nvSpPr>
            <p:spPr bwMode="auto">
              <a:xfrm>
                <a:off x="3379" y="1672"/>
                <a:ext cx="228" cy="271"/>
              </a:xfrm>
              <a:custGeom>
                <a:avLst/>
                <a:gdLst>
                  <a:gd name="T0" fmla="*/ 11 w 101"/>
                  <a:gd name="T1" fmla="*/ 12 h 120"/>
                  <a:gd name="T2" fmla="*/ 0 w 101"/>
                  <a:gd name="T3" fmla="*/ 15 h 120"/>
                  <a:gd name="T4" fmla="*/ 64 w 101"/>
                  <a:gd name="T5" fmla="*/ 120 h 120"/>
                  <a:gd name="T6" fmla="*/ 101 w 101"/>
                  <a:gd name="T7" fmla="*/ 96 h 120"/>
                  <a:gd name="T8" fmla="*/ 58 w 101"/>
                  <a:gd name="T9" fmla="*/ 0 h 120"/>
                  <a:gd name="T10" fmla="*/ 11 w 101"/>
                  <a:gd name="T11" fmla="*/ 12 h 120"/>
                </a:gdLst>
                <a:ahLst/>
                <a:cxnLst>
                  <a:cxn ang="0">
                    <a:pos x="T0" y="T1"/>
                  </a:cxn>
                  <a:cxn ang="0">
                    <a:pos x="T2" y="T3"/>
                  </a:cxn>
                  <a:cxn ang="0">
                    <a:pos x="T4" y="T5"/>
                  </a:cxn>
                  <a:cxn ang="0">
                    <a:pos x="T6" y="T7"/>
                  </a:cxn>
                  <a:cxn ang="0">
                    <a:pos x="T8" y="T9"/>
                  </a:cxn>
                  <a:cxn ang="0">
                    <a:pos x="T10" y="T11"/>
                  </a:cxn>
                </a:cxnLst>
                <a:rect l="0" t="0" r="r" b="b"/>
                <a:pathLst>
                  <a:path w="101" h="120">
                    <a:moveTo>
                      <a:pt x="11" y="12"/>
                    </a:moveTo>
                    <a:cubicBezTo>
                      <a:pt x="8" y="13"/>
                      <a:pt x="4" y="14"/>
                      <a:pt x="0" y="15"/>
                    </a:cubicBezTo>
                    <a:cubicBezTo>
                      <a:pt x="64" y="120"/>
                      <a:pt x="64" y="120"/>
                      <a:pt x="64" y="120"/>
                    </a:cubicBezTo>
                    <a:cubicBezTo>
                      <a:pt x="76" y="112"/>
                      <a:pt x="88" y="104"/>
                      <a:pt x="101" y="96"/>
                    </a:cubicBezTo>
                    <a:cubicBezTo>
                      <a:pt x="58" y="0"/>
                      <a:pt x="58" y="0"/>
                      <a:pt x="58" y="0"/>
                    </a:cubicBezTo>
                    <a:cubicBezTo>
                      <a:pt x="42" y="4"/>
                      <a:pt x="27" y="8"/>
                      <a:pt x="11" y="12"/>
                    </a:cubicBezTo>
                    <a:close/>
                  </a:path>
                </a:pathLst>
              </a:custGeom>
              <a:solidFill>
                <a:srgbClr val="E8812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66" name="Freeform 384">
                <a:extLst>
                  <a:ext uri="{FF2B5EF4-FFF2-40B4-BE49-F238E27FC236}">
                    <a16:creationId xmlns:a16="http://schemas.microsoft.com/office/drawing/2014/main" xmlns="" id="{CB558E81-C020-47EC-959D-4E60B1443984}"/>
                  </a:ext>
                </a:extLst>
              </p:cNvPr>
              <p:cNvSpPr/>
              <p:nvPr/>
            </p:nvSpPr>
            <p:spPr bwMode="auto">
              <a:xfrm>
                <a:off x="3510" y="1607"/>
                <a:ext cx="372" cy="281"/>
              </a:xfrm>
              <a:custGeom>
                <a:avLst/>
                <a:gdLst>
                  <a:gd name="T0" fmla="*/ 0 w 165"/>
                  <a:gd name="T1" fmla="*/ 29 h 125"/>
                  <a:gd name="T2" fmla="*/ 43 w 165"/>
                  <a:gd name="T3" fmla="*/ 125 h 125"/>
                  <a:gd name="T4" fmla="*/ 92 w 165"/>
                  <a:gd name="T5" fmla="*/ 94 h 125"/>
                  <a:gd name="T6" fmla="*/ 165 w 165"/>
                  <a:gd name="T7" fmla="*/ 53 h 125"/>
                  <a:gd name="T8" fmla="*/ 98 w 165"/>
                  <a:gd name="T9" fmla="*/ 0 h 125"/>
                  <a:gd name="T10" fmla="*/ 0 w 165"/>
                  <a:gd name="T11" fmla="*/ 29 h 125"/>
                </a:gdLst>
                <a:ahLst/>
                <a:cxnLst>
                  <a:cxn ang="0">
                    <a:pos x="T0" y="T1"/>
                  </a:cxn>
                  <a:cxn ang="0">
                    <a:pos x="T2" y="T3"/>
                  </a:cxn>
                  <a:cxn ang="0">
                    <a:pos x="T4" y="T5"/>
                  </a:cxn>
                  <a:cxn ang="0">
                    <a:pos x="T6" y="T7"/>
                  </a:cxn>
                  <a:cxn ang="0">
                    <a:pos x="T8" y="T9"/>
                  </a:cxn>
                  <a:cxn ang="0">
                    <a:pos x="T10" y="T11"/>
                  </a:cxn>
                </a:cxnLst>
                <a:rect l="0" t="0" r="r" b="b"/>
                <a:pathLst>
                  <a:path w="165" h="125">
                    <a:moveTo>
                      <a:pt x="0" y="29"/>
                    </a:moveTo>
                    <a:cubicBezTo>
                      <a:pt x="43" y="125"/>
                      <a:pt x="43" y="125"/>
                      <a:pt x="43" y="125"/>
                    </a:cubicBezTo>
                    <a:cubicBezTo>
                      <a:pt x="59" y="114"/>
                      <a:pt x="75" y="104"/>
                      <a:pt x="92" y="94"/>
                    </a:cubicBezTo>
                    <a:cubicBezTo>
                      <a:pt x="116" y="80"/>
                      <a:pt x="140" y="66"/>
                      <a:pt x="165" y="53"/>
                    </a:cubicBezTo>
                    <a:cubicBezTo>
                      <a:pt x="98" y="0"/>
                      <a:pt x="98" y="0"/>
                      <a:pt x="98" y="0"/>
                    </a:cubicBezTo>
                    <a:cubicBezTo>
                      <a:pt x="65" y="10"/>
                      <a:pt x="32" y="20"/>
                      <a:pt x="0" y="29"/>
                    </a:cubicBezTo>
                    <a:close/>
                  </a:path>
                </a:pathLst>
              </a:custGeom>
              <a:solidFill>
                <a:srgbClr val="A78B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67" name="Freeform 385">
                <a:extLst>
                  <a:ext uri="{FF2B5EF4-FFF2-40B4-BE49-F238E27FC236}">
                    <a16:creationId xmlns:a16="http://schemas.microsoft.com/office/drawing/2014/main" xmlns="" id="{51D85346-068D-4351-8B5A-753E95856B09}"/>
                  </a:ext>
                </a:extLst>
              </p:cNvPr>
              <p:cNvSpPr/>
              <p:nvPr/>
            </p:nvSpPr>
            <p:spPr bwMode="auto">
              <a:xfrm>
                <a:off x="3731" y="1514"/>
                <a:ext cx="340" cy="212"/>
              </a:xfrm>
              <a:custGeom>
                <a:avLst/>
                <a:gdLst>
                  <a:gd name="T0" fmla="*/ 3 w 151"/>
                  <a:gd name="T1" fmla="*/ 40 h 94"/>
                  <a:gd name="T2" fmla="*/ 0 w 151"/>
                  <a:gd name="T3" fmla="*/ 41 h 94"/>
                  <a:gd name="T4" fmla="*/ 67 w 151"/>
                  <a:gd name="T5" fmla="*/ 94 h 94"/>
                  <a:gd name="T6" fmla="*/ 151 w 151"/>
                  <a:gd name="T7" fmla="*/ 52 h 94"/>
                  <a:gd name="T8" fmla="*/ 134 w 151"/>
                  <a:gd name="T9" fmla="*/ 0 h 94"/>
                  <a:gd name="T10" fmla="*/ 3 w 151"/>
                  <a:gd name="T11" fmla="*/ 40 h 94"/>
                </a:gdLst>
                <a:ahLst/>
                <a:cxnLst>
                  <a:cxn ang="0">
                    <a:pos x="T0" y="T1"/>
                  </a:cxn>
                  <a:cxn ang="0">
                    <a:pos x="T2" y="T3"/>
                  </a:cxn>
                  <a:cxn ang="0">
                    <a:pos x="T4" y="T5"/>
                  </a:cxn>
                  <a:cxn ang="0">
                    <a:pos x="T6" y="T7"/>
                  </a:cxn>
                  <a:cxn ang="0">
                    <a:pos x="T8" y="T9"/>
                  </a:cxn>
                  <a:cxn ang="0">
                    <a:pos x="T10" y="T11"/>
                  </a:cxn>
                </a:cxnLst>
                <a:rect l="0" t="0" r="r" b="b"/>
                <a:pathLst>
                  <a:path w="151" h="94">
                    <a:moveTo>
                      <a:pt x="3" y="40"/>
                    </a:moveTo>
                    <a:cubicBezTo>
                      <a:pt x="2" y="40"/>
                      <a:pt x="1" y="41"/>
                      <a:pt x="0" y="41"/>
                    </a:cubicBezTo>
                    <a:cubicBezTo>
                      <a:pt x="67" y="94"/>
                      <a:pt x="67" y="94"/>
                      <a:pt x="67" y="94"/>
                    </a:cubicBezTo>
                    <a:cubicBezTo>
                      <a:pt x="95" y="79"/>
                      <a:pt x="123" y="65"/>
                      <a:pt x="151" y="52"/>
                    </a:cubicBezTo>
                    <a:cubicBezTo>
                      <a:pt x="134" y="0"/>
                      <a:pt x="134" y="0"/>
                      <a:pt x="134" y="0"/>
                    </a:cubicBezTo>
                    <a:cubicBezTo>
                      <a:pt x="90" y="13"/>
                      <a:pt x="47" y="27"/>
                      <a:pt x="3" y="40"/>
                    </a:cubicBezTo>
                    <a:close/>
                  </a:path>
                </a:pathLst>
              </a:custGeom>
              <a:solidFill>
                <a:srgbClr val="BDCA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68" name="Freeform 386">
                <a:extLst>
                  <a:ext uri="{FF2B5EF4-FFF2-40B4-BE49-F238E27FC236}">
                    <a16:creationId xmlns:a16="http://schemas.microsoft.com/office/drawing/2014/main" xmlns="" id="{77DCAE08-A4F3-4ECC-BA9D-DB2240F79374}"/>
                  </a:ext>
                </a:extLst>
              </p:cNvPr>
              <p:cNvSpPr/>
              <p:nvPr/>
            </p:nvSpPr>
            <p:spPr bwMode="auto">
              <a:xfrm>
                <a:off x="4033" y="1417"/>
                <a:ext cx="347" cy="215"/>
              </a:xfrm>
              <a:custGeom>
                <a:avLst/>
                <a:gdLst>
                  <a:gd name="T0" fmla="*/ 0 w 154"/>
                  <a:gd name="T1" fmla="*/ 43 h 95"/>
                  <a:gd name="T2" fmla="*/ 17 w 154"/>
                  <a:gd name="T3" fmla="*/ 95 h 95"/>
                  <a:gd name="T4" fmla="*/ 49 w 154"/>
                  <a:gd name="T5" fmla="*/ 80 h 95"/>
                  <a:gd name="T6" fmla="*/ 154 w 154"/>
                  <a:gd name="T7" fmla="*/ 43 h 95"/>
                  <a:gd name="T8" fmla="*/ 151 w 154"/>
                  <a:gd name="T9" fmla="*/ 0 h 95"/>
                  <a:gd name="T10" fmla="*/ 0 w 154"/>
                  <a:gd name="T11" fmla="*/ 43 h 95"/>
                </a:gdLst>
                <a:ahLst/>
                <a:cxnLst>
                  <a:cxn ang="0">
                    <a:pos x="T0" y="T1"/>
                  </a:cxn>
                  <a:cxn ang="0">
                    <a:pos x="T2" y="T3"/>
                  </a:cxn>
                  <a:cxn ang="0">
                    <a:pos x="T4" y="T5"/>
                  </a:cxn>
                  <a:cxn ang="0">
                    <a:pos x="T6" y="T7"/>
                  </a:cxn>
                  <a:cxn ang="0">
                    <a:pos x="T8" y="T9"/>
                  </a:cxn>
                  <a:cxn ang="0">
                    <a:pos x="T10" y="T11"/>
                  </a:cxn>
                </a:cxnLst>
                <a:rect l="0" t="0" r="r" b="b"/>
                <a:pathLst>
                  <a:path w="154" h="95">
                    <a:moveTo>
                      <a:pt x="0" y="43"/>
                    </a:moveTo>
                    <a:cubicBezTo>
                      <a:pt x="17" y="95"/>
                      <a:pt x="17" y="95"/>
                      <a:pt x="17" y="95"/>
                    </a:cubicBezTo>
                    <a:cubicBezTo>
                      <a:pt x="28" y="90"/>
                      <a:pt x="39" y="85"/>
                      <a:pt x="49" y="80"/>
                    </a:cubicBezTo>
                    <a:cubicBezTo>
                      <a:pt x="84" y="65"/>
                      <a:pt x="119" y="54"/>
                      <a:pt x="154" y="43"/>
                    </a:cubicBezTo>
                    <a:cubicBezTo>
                      <a:pt x="151" y="0"/>
                      <a:pt x="151" y="0"/>
                      <a:pt x="151" y="0"/>
                    </a:cubicBezTo>
                    <a:cubicBezTo>
                      <a:pt x="101" y="14"/>
                      <a:pt x="50" y="28"/>
                      <a:pt x="0" y="43"/>
                    </a:cubicBezTo>
                    <a:close/>
                  </a:path>
                </a:pathLst>
              </a:custGeom>
              <a:solidFill>
                <a:srgbClr val="FF56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69" name="Freeform 387">
                <a:extLst>
                  <a:ext uri="{FF2B5EF4-FFF2-40B4-BE49-F238E27FC236}">
                    <a16:creationId xmlns:a16="http://schemas.microsoft.com/office/drawing/2014/main" xmlns="" id="{D1C535D6-1ED2-42E6-AC00-B578636E5B16}"/>
                  </a:ext>
                </a:extLst>
              </p:cNvPr>
              <p:cNvSpPr/>
              <p:nvPr/>
            </p:nvSpPr>
            <p:spPr bwMode="auto">
              <a:xfrm>
                <a:off x="4373" y="1388"/>
                <a:ext cx="158" cy="126"/>
              </a:xfrm>
              <a:custGeom>
                <a:avLst/>
                <a:gdLst>
                  <a:gd name="T0" fmla="*/ 16 w 70"/>
                  <a:gd name="T1" fmla="*/ 9 h 56"/>
                  <a:gd name="T2" fmla="*/ 0 w 70"/>
                  <a:gd name="T3" fmla="*/ 13 h 56"/>
                  <a:gd name="T4" fmla="*/ 3 w 70"/>
                  <a:gd name="T5" fmla="*/ 56 h 56"/>
                  <a:gd name="T6" fmla="*/ 70 w 70"/>
                  <a:gd name="T7" fmla="*/ 37 h 56"/>
                  <a:gd name="T8" fmla="*/ 47 w 70"/>
                  <a:gd name="T9" fmla="*/ 0 h 56"/>
                  <a:gd name="T10" fmla="*/ 16 w 70"/>
                  <a:gd name="T11" fmla="*/ 9 h 56"/>
                </a:gdLst>
                <a:ahLst/>
                <a:cxnLst>
                  <a:cxn ang="0">
                    <a:pos x="T0" y="T1"/>
                  </a:cxn>
                  <a:cxn ang="0">
                    <a:pos x="T2" y="T3"/>
                  </a:cxn>
                  <a:cxn ang="0">
                    <a:pos x="T4" y="T5"/>
                  </a:cxn>
                  <a:cxn ang="0">
                    <a:pos x="T6" y="T7"/>
                  </a:cxn>
                  <a:cxn ang="0">
                    <a:pos x="T8" y="T9"/>
                  </a:cxn>
                  <a:cxn ang="0">
                    <a:pos x="T10" y="T11"/>
                  </a:cxn>
                </a:cxnLst>
                <a:rect l="0" t="0" r="r" b="b"/>
                <a:pathLst>
                  <a:path w="70" h="56">
                    <a:moveTo>
                      <a:pt x="16" y="9"/>
                    </a:moveTo>
                    <a:cubicBezTo>
                      <a:pt x="10" y="10"/>
                      <a:pt x="5" y="12"/>
                      <a:pt x="0" y="13"/>
                    </a:cubicBezTo>
                    <a:cubicBezTo>
                      <a:pt x="3" y="56"/>
                      <a:pt x="3" y="56"/>
                      <a:pt x="3" y="56"/>
                    </a:cubicBezTo>
                    <a:cubicBezTo>
                      <a:pt x="25" y="49"/>
                      <a:pt x="48" y="43"/>
                      <a:pt x="70" y="37"/>
                    </a:cubicBezTo>
                    <a:cubicBezTo>
                      <a:pt x="47" y="0"/>
                      <a:pt x="47" y="0"/>
                      <a:pt x="47" y="0"/>
                    </a:cubicBezTo>
                    <a:cubicBezTo>
                      <a:pt x="37" y="3"/>
                      <a:pt x="26" y="6"/>
                      <a:pt x="16" y="9"/>
                    </a:cubicBezTo>
                    <a:close/>
                  </a:path>
                </a:pathLst>
              </a:custGeom>
              <a:solidFill>
                <a:srgbClr val="81383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70" name="Freeform 388">
                <a:extLst>
                  <a:ext uri="{FF2B5EF4-FFF2-40B4-BE49-F238E27FC236}">
                    <a16:creationId xmlns:a16="http://schemas.microsoft.com/office/drawing/2014/main" xmlns="" id="{0A7070AA-8F53-4386-8CD9-0977D6C498A1}"/>
                  </a:ext>
                </a:extLst>
              </p:cNvPr>
              <p:cNvSpPr/>
              <p:nvPr/>
            </p:nvSpPr>
            <p:spPr bwMode="auto">
              <a:xfrm>
                <a:off x="4479" y="1327"/>
                <a:ext cx="320" cy="145"/>
              </a:xfrm>
              <a:custGeom>
                <a:avLst/>
                <a:gdLst>
                  <a:gd name="T0" fmla="*/ 0 w 142"/>
                  <a:gd name="T1" fmla="*/ 27 h 64"/>
                  <a:gd name="T2" fmla="*/ 23 w 142"/>
                  <a:gd name="T3" fmla="*/ 64 h 64"/>
                  <a:gd name="T4" fmla="*/ 90 w 142"/>
                  <a:gd name="T5" fmla="*/ 45 h 64"/>
                  <a:gd name="T6" fmla="*/ 140 w 142"/>
                  <a:gd name="T7" fmla="*/ 31 h 64"/>
                  <a:gd name="T8" fmla="*/ 142 w 142"/>
                  <a:gd name="T9" fmla="*/ 0 h 64"/>
                  <a:gd name="T10" fmla="*/ 0 w 142"/>
                  <a:gd name="T11" fmla="*/ 27 h 64"/>
                </a:gdLst>
                <a:ahLst/>
                <a:cxnLst>
                  <a:cxn ang="0">
                    <a:pos x="T0" y="T1"/>
                  </a:cxn>
                  <a:cxn ang="0">
                    <a:pos x="T2" y="T3"/>
                  </a:cxn>
                  <a:cxn ang="0">
                    <a:pos x="T4" y="T5"/>
                  </a:cxn>
                  <a:cxn ang="0">
                    <a:pos x="T6" y="T7"/>
                  </a:cxn>
                  <a:cxn ang="0">
                    <a:pos x="T8" y="T9"/>
                  </a:cxn>
                  <a:cxn ang="0">
                    <a:pos x="T10" y="T11"/>
                  </a:cxn>
                </a:cxnLst>
                <a:rect l="0" t="0" r="r" b="b"/>
                <a:pathLst>
                  <a:path w="142" h="64">
                    <a:moveTo>
                      <a:pt x="0" y="27"/>
                    </a:moveTo>
                    <a:cubicBezTo>
                      <a:pt x="23" y="64"/>
                      <a:pt x="23" y="64"/>
                      <a:pt x="23" y="64"/>
                    </a:cubicBezTo>
                    <a:cubicBezTo>
                      <a:pt x="46" y="58"/>
                      <a:pt x="68" y="52"/>
                      <a:pt x="90" y="45"/>
                    </a:cubicBezTo>
                    <a:cubicBezTo>
                      <a:pt x="107" y="40"/>
                      <a:pt x="124" y="35"/>
                      <a:pt x="140" y="31"/>
                    </a:cubicBezTo>
                    <a:cubicBezTo>
                      <a:pt x="142" y="0"/>
                      <a:pt x="142" y="0"/>
                      <a:pt x="142" y="0"/>
                    </a:cubicBezTo>
                    <a:cubicBezTo>
                      <a:pt x="94" y="6"/>
                      <a:pt x="47" y="16"/>
                      <a:pt x="0" y="27"/>
                    </a:cubicBezTo>
                    <a:close/>
                  </a:path>
                </a:pathLst>
              </a:custGeom>
              <a:solidFill>
                <a:srgbClr val="5BAC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71" name="Freeform 389">
                <a:extLst>
                  <a:ext uri="{FF2B5EF4-FFF2-40B4-BE49-F238E27FC236}">
                    <a16:creationId xmlns:a16="http://schemas.microsoft.com/office/drawing/2014/main" xmlns="" id="{98F76875-4554-4BC4-B8F2-CEA8C69D72A7}"/>
                  </a:ext>
                </a:extLst>
              </p:cNvPr>
              <p:cNvSpPr/>
              <p:nvPr/>
            </p:nvSpPr>
            <p:spPr bwMode="auto">
              <a:xfrm>
                <a:off x="4795" y="1309"/>
                <a:ext cx="203" cy="88"/>
              </a:xfrm>
              <a:custGeom>
                <a:avLst/>
                <a:gdLst>
                  <a:gd name="T0" fmla="*/ 2 w 90"/>
                  <a:gd name="T1" fmla="*/ 8 h 39"/>
                  <a:gd name="T2" fmla="*/ 0 w 90"/>
                  <a:gd name="T3" fmla="*/ 39 h 39"/>
                  <a:gd name="T4" fmla="*/ 48 w 90"/>
                  <a:gd name="T5" fmla="*/ 32 h 39"/>
                  <a:gd name="T6" fmla="*/ 90 w 90"/>
                  <a:gd name="T7" fmla="*/ 29 h 39"/>
                  <a:gd name="T8" fmla="*/ 81 w 90"/>
                  <a:gd name="T9" fmla="*/ 0 h 39"/>
                  <a:gd name="T10" fmla="*/ 2 w 90"/>
                  <a:gd name="T11" fmla="*/ 8 h 39"/>
                </a:gdLst>
                <a:ahLst/>
                <a:cxnLst>
                  <a:cxn ang="0">
                    <a:pos x="T0" y="T1"/>
                  </a:cxn>
                  <a:cxn ang="0">
                    <a:pos x="T2" y="T3"/>
                  </a:cxn>
                  <a:cxn ang="0">
                    <a:pos x="T4" y="T5"/>
                  </a:cxn>
                  <a:cxn ang="0">
                    <a:pos x="T6" y="T7"/>
                  </a:cxn>
                  <a:cxn ang="0">
                    <a:pos x="T8" y="T9"/>
                  </a:cxn>
                  <a:cxn ang="0">
                    <a:pos x="T10" y="T11"/>
                  </a:cxn>
                </a:cxnLst>
                <a:rect l="0" t="0" r="r" b="b"/>
                <a:pathLst>
                  <a:path w="90" h="39">
                    <a:moveTo>
                      <a:pt x="2" y="8"/>
                    </a:moveTo>
                    <a:cubicBezTo>
                      <a:pt x="0" y="39"/>
                      <a:pt x="0" y="39"/>
                      <a:pt x="0" y="39"/>
                    </a:cubicBezTo>
                    <a:cubicBezTo>
                      <a:pt x="16" y="36"/>
                      <a:pt x="32" y="33"/>
                      <a:pt x="48" y="32"/>
                    </a:cubicBezTo>
                    <a:cubicBezTo>
                      <a:pt x="62" y="32"/>
                      <a:pt x="76" y="31"/>
                      <a:pt x="90" y="29"/>
                    </a:cubicBezTo>
                    <a:cubicBezTo>
                      <a:pt x="81" y="0"/>
                      <a:pt x="81" y="0"/>
                      <a:pt x="81" y="0"/>
                    </a:cubicBezTo>
                    <a:cubicBezTo>
                      <a:pt x="55" y="2"/>
                      <a:pt x="28" y="4"/>
                      <a:pt x="2" y="8"/>
                    </a:cubicBezTo>
                    <a:close/>
                  </a:path>
                </a:pathLst>
              </a:custGeom>
              <a:solidFill>
                <a:srgbClr val="AC4E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72" name="Freeform 390">
                <a:extLst>
                  <a:ext uri="{FF2B5EF4-FFF2-40B4-BE49-F238E27FC236}">
                    <a16:creationId xmlns:a16="http://schemas.microsoft.com/office/drawing/2014/main" xmlns="" id="{A5068D48-AD8D-4CB2-ACF4-4AC77A71B722}"/>
                  </a:ext>
                </a:extLst>
              </p:cNvPr>
              <p:cNvSpPr/>
              <p:nvPr/>
            </p:nvSpPr>
            <p:spPr bwMode="auto">
              <a:xfrm>
                <a:off x="4977" y="1287"/>
                <a:ext cx="291" cy="88"/>
              </a:xfrm>
              <a:custGeom>
                <a:avLst/>
                <a:gdLst>
                  <a:gd name="T0" fmla="*/ 47 w 129"/>
                  <a:gd name="T1" fmla="*/ 9 h 39"/>
                  <a:gd name="T2" fmla="*/ 0 w 129"/>
                  <a:gd name="T3" fmla="*/ 10 h 39"/>
                  <a:gd name="T4" fmla="*/ 9 w 129"/>
                  <a:gd name="T5" fmla="*/ 39 h 39"/>
                  <a:gd name="T6" fmla="*/ 119 w 129"/>
                  <a:gd name="T7" fmla="*/ 29 h 39"/>
                  <a:gd name="T8" fmla="*/ 47 w 129"/>
                  <a:gd name="T9" fmla="*/ 9 h 39"/>
                </a:gdLst>
                <a:ahLst/>
                <a:cxnLst>
                  <a:cxn ang="0">
                    <a:pos x="T0" y="T1"/>
                  </a:cxn>
                  <a:cxn ang="0">
                    <a:pos x="T2" y="T3"/>
                  </a:cxn>
                  <a:cxn ang="0">
                    <a:pos x="T4" y="T5"/>
                  </a:cxn>
                  <a:cxn ang="0">
                    <a:pos x="T6" y="T7"/>
                  </a:cxn>
                  <a:cxn ang="0">
                    <a:pos x="T8" y="T9"/>
                  </a:cxn>
                </a:cxnLst>
                <a:rect l="0" t="0" r="r" b="b"/>
                <a:pathLst>
                  <a:path w="129" h="39">
                    <a:moveTo>
                      <a:pt x="47" y="9"/>
                    </a:moveTo>
                    <a:cubicBezTo>
                      <a:pt x="31" y="9"/>
                      <a:pt x="16" y="9"/>
                      <a:pt x="0" y="10"/>
                    </a:cubicBezTo>
                    <a:cubicBezTo>
                      <a:pt x="9" y="39"/>
                      <a:pt x="9" y="39"/>
                      <a:pt x="9" y="39"/>
                    </a:cubicBezTo>
                    <a:cubicBezTo>
                      <a:pt x="46" y="36"/>
                      <a:pt x="82" y="32"/>
                      <a:pt x="119" y="29"/>
                    </a:cubicBezTo>
                    <a:cubicBezTo>
                      <a:pt x="129" y="0"/>
                      <a:pt x="65" y="9"/>
                      <a:pt x="47" y="9"/>
                    </a:cubicBezTo>
                    <a:close/>
                  </a:path>
                </a:pathLst>
              </a:custGeom>
              <a:solidFill>
                <a:srgbClr val="AEC5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73" name="Freeform 391">
                <a:extLst>
                  <a:ext uri="{FF2B5EF4-FFF2-40B4-BE49-F238E27FC236}">
                    <a16:creationId xmlns:a16="http://schemas.microsoft.com/office/drawing/2014/main" xmlns="" id="{06CDB34B-31E5-46C5-9BA4-0F0B1470CA19}"/>
                  </a:ext>
                </a:extLst>
              </p:cNvPr>
              <p:cNvSpPr/>
              <p:nvPr/>
            </p:nvSpPr>
            <p:spPr bwMode="auto">
              <a:xfrm>
                <a:off x="2933" y="2073"/>
                <a:ext cx="403" cy="386"/>
              </a:xfrm>
              <a:custGeom>
                <a:avLst/>
                <a:gdLst>
                  <a:gd name="T0" fmla="*/ 0 w 179"/>
                  <a:gd name="T1" fmla="*/ 1 h 171"/>
                  <a:gd name="T2" fmla="*/ 23 w 179"/>
                  <a:gd name="T3" fmla="*/ 79 h 171"/>
                  <a:gd name="T4" fmla="*/ 85 w 179"/>
                  <a:gd name="T5" fmla="*/ 159 h 171"/>
                  <a:gd name="T6" fmla="*/ 127 w 179"/>
                  <a:gd name="T7" fmla="*/ 115 h 171"/>
                  <a:gd name="T8" fmla="*/ 179 w 179"/>
                  <a:gd name="T9" fmla="*/ 9 h 171"/>
                  <a:gd name="T10" fmla="*/ 0 w 179"/>
                  <a:gd name="T11" fmla="*/ 1 h 171"/>
                </a:gdLst>
                <a:ahLst/>
                <a:cxnLst>
                  <a:cxn ang="0">
                    <a:pos x="T0" y="T1"/>
                  </a:cxn>
                  <a:cxn ang="0">
                    <a:pos x="T2" y="T3"/>
                  </a:cxn>
                  <a:cxn ang="0">
                    <a:pos x="T4" y="T5"/>
                  </a:cxn>
                  <a:cxn ang="0">
                    <a:pos x="T6" y="T7"/>
                  </a:cxn>
                  <a:cxn ang="0">
                    <a:pos x="T8" y="T9"/>
                  </a:cxn>
                  <a:cxn ang="0">
                    <a:pos x="T10" y="T11"/>
                  </a:cxn>
                </a:cxnLst>
                <a:rect l="0" t="0" r="r" b="b"/>
                <a:pathLst>
                  <a:path w="179" h="171">
                    <a:moveTo>
                      <a:pt x="0" y="1"/>
                    </a:moveTo>
                    <a:cubicBezTo>
                      <a:pt x="3" y="29"/>
                      <a:pt x="11" y="56"/>
                      <a:pt x="23" y="79"/>
                    </a:cubicBezTo>
                    <a:cubicBezTo>
                      <a:pt x="34" y="101"/>
                      <a:pt x="61" y="150"/>
                      <a:pt x="85" y="159"/>
                    </a:cubicBezTo>
                    <a:cubicBezTo>
                      <a:pt x="116" y="171"/>
                      <a:pt x="120" y="136"/>
                      <a:pt x="127" y="115"/>
                    </a:cubicBezTo>
                    <a:cubicBezTo>
                      <a:pt x="139" y="79"/>
                      <a:pt x="156" y="40"/>
                      <a:pt x="179" y="9"/>
                    </a:cubicBezTo>
                    <a:cubicBezTo>
                      <a:pt x="119" y="3"/>
                      <a:pt x="59" y="0"/>
                      <a:pt x="0" y="1"/>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74" name="Freeform 392">
                <a:extLst>
                  <a:ext uri="{FF2B5EF4-FFF2-40B4-BE49-F238E27FC236}">
                    <a16:creationId xmlns:a16="http://schemas.microsoft.com/office/drawing/2014/main" xmlns="" id="{1E4F02C9-57AE-41A3-B337-9C3A920B377F}"/>
                  </a:ext>
                </a:extLst>
              </p:cNvPr>
              <p:cNvSpPr/>
              <p:nvPr/>
            </p:nvSpPr>
            <p:spPr bwMode="auto">
              <a:xfrm>
                <a:off x="2793" y="1134"/>
                <a:ext cx="140" cy="292"/>
              </a:xfrm>
              <a:custGeom>
                <a:avLst/>
                <a:gdLst>
                  <a:gd name="T0" fmla="*/ 33 w 62"/>
                  <a:gd name="T1" fmla="*/ 0 h 130"/>
                  <a:gd name="T2" fmla="*/ 9 w 62"/>
                  <a:gd name="T3" fmla="*/ 2 h 130"/>
                  <a:gd name="T4" fmla="*/ 16 w 62"/>
                  <a:gd name="T5" fmla="*/ 130 h 130"/>
                  <a:gd name="T6" fmla="*/ 62 w 62"/>
                  <a:gd name="T7" fmla="*/ 130 h 130"/>
                  <a:gd name="T8" fmla="*/ 33 w 62"/>
                  <a:gd name="T9" fmla="*/ 0 h 130"/>
                </a:gdLst>
                <a:ahLst/>
                <a:cxnLst>
                  <a:cxn ang="0">
                    <a:pos x="T0" y="T1"/>
                  </a:cxn>
                  <a:cxn ang="0">
                    <a:pos x="T2" y="T3"/>
                  </a:cxn>
                  <a:cxn ang="0">
                    <a:pos x="T4" y="T5"/>
                  </a:cxn>
                  <a:cxn ang="0">
                    <a:pos x="T6" y="T7"/>
                  </a:cxn>
                  <a:cxn ang="0">
                    <a:pos x="T8" y="T9"/>
                  </a:cxn>
                </a:cxnLst>
                <a:rect l="0" t="0" r="r" b="b"/>
                <a:pathLst>
                  <a:path w="62" h="130">
                    <a:moveTo>
                      <a:pt x="33" y="0"/>
                    </a:moveTo>
                    <a:cubicBezTo>
                      <a:pt x="9" y="2"/>
                      <a:pt x="9" y="2"/>
                      <a:pt x="9" y="2"/>
                    </a:cubicBezTo>
                    <a:cubicBezTo>
                      <a:pt x="0" y="42"/>
                      <a:pt x="9" y="88"/>
                      <a:pt x="16" y="130"/>
                    </a:cubicBezTo>
                    <a:cubicBezTo>
                      <a:pt x="62" y="130"/>
                      <a:pt x="62" y="130"/>
                      <a:pt x="62" y="130"/>
                    </a:cubicBezTo>
                    <a:cubicBezTo>
                      <a:pt x="53" y="86"/>
                      <a:pt x="44" y="43"/>
                      <a:pt x="33" y="0"/>
                    </a:cubicBezTo>
                    <a:close/>
                  </a:path>
                </a:pathLst>
              </a:custGeom>
              <a:solidFill>
                <a:srgbClr val="FF749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75" name="Freeform 393">
                <a:extLst>
                  <a:ext uri="{FF2B5EF4-FFF2-40B4-BE49-F238E27FC236}">
                    <a16:creationId xmlns:a16="http://schemas.microsoft.com/office/drawing/2014/main" xmlns="" id="{FC497141-F16C-43E2-8313-0EFDE371EB09}"/>
                  </a:ext>
                </a:extLst>
              </p:cNvPr>
              <p:cNvSpPr/>
              <p:nvPr/>
            </p:nvSpPr>
            <p:spPr bwMode="auto">
              <a:xfrm>
                <a:off x="2829" y="1426"/>
                <a:ext cx="117" cy="82"/>
              </a:xfrm>
              <a:custGeom>
                <a:avLst/>
                <a:gdLst>
                  <a:gd name="T0" fmla="*/ 46 w 52"/>
                  <a:gd name="T1" fmla="*/ 0 h 36"/>
                  <a:gd name="T2" fmla="*/ 0 w 52"/>
                  <a:gd name="T3" fmla="*/ 0 h 36"/>
                  <a:gd name="T4" fmla="*/ 3 w 52"/>
                  <a:gd name="T5" fmla="*/ 18 h 36"/>
                  <a:gd name="T6" fmla="*/ 6 w 52"/>
                  <a:gd name="T7" fmla="*/ 36 h 36"/>
                  <a:gd name="T8" fmla="*/ 52 w 52"/>
                  <a:gd name="T9" fmla="*/ 31 h 36"/>
                  <a:gd name="T10" fmla="*/ 46 w 52"/>
                  <a:gd name="T11" fmla="*/ 0 h 36"/>
                </a:gdLst>
                <a:ahLst/>
                <a:cxnLst>
                  <a:cxn ang="0">
                    <a:pos x="T0" y="T1"/>
                  </a:cxn>
                  <a:cxn ang="0">
                    <a:pos x="T2" y="T3"/>
                  </a:cxn>
                  <a:cxn ang="0">
                    <a:pos x="T4" y="T5"/>
                  </a:cxn>
                  <a:cxn ang="0">
                    <a:pos x="T6" y="T7"/>
                  </a:cxn>
                  <a:cxn ang="0">
                    <a:pos x="T8" y="T9"/>
                  </a:cxn>
                  <a:cxn ang="0">
                    <a:pos x="T10" y="T11"/>
                  </a:cxn>
                </a:cxnLst>
                <a:rect l="0" t="0" r="r" b="b"/>
                <a:pathLst>
                  <a:path w="52" h="36">
                    <a:moveTo>
                      <a:pt x="46" y="0"/>
                    </a:moveTo>
                    <a:cubicBezTo>
                      <a:pt x="0" y="0"/>
                      <a:pt x="0" y="0"/>
                      <a:pt x="0" y="0"/>
                    </a:cubicBezTo>
                    <a:cubicBezTo>
                      <a:pt x="1" y="6"/>
                      <a:pt x="2" y="12"/>
                      <a:pt x="3" y="18"/>
                    </a:cubicBezTo>
                    <a:cubicBezTo>
                      <a:pt x="4" y="24"/>
                      <a:pt x="5" y="30"/>
                      <a:pt x="6" y="36"/>
                    </a:cubicBezTo>
                    <a:cubicBezTo>
                      <a:pt x="52" y="31"/>
                      <a:pt x="52" y="31"/>
                      <a:pt x="52" y="31"/>
                    </a:cubicBezTo>
                    <a:cubicBezTo>
                      <a:pt x="50" y="21"/>
                      <a:pt x="48" y="10"/>
                      <a:pt x="46" y="0"/>
                    </a:cubicBez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76" name="Freeform 394">
                <a:extLst>
                  <a:ext uri="{FF2B5EF4-FFF2-40B4-BE49-F238E27FC236}">
                    <a16:creationId xmlns:a16="http://schemas.microsoft.com/office/drawing/2014/main" xmlns="" id="{B724668A-D04A-4933-AB82-3FDE307BA011}"/>
                  </a:ext>
                </a:extLst>
              </p:cNvPr>
              <p:cNvSpPr/>
              <p:nvPr/>
            </p:nvSpPr>
            <p:spPr bwMode="auto">
              <a:xfrm>
                <a:off x="2858" y="1625"/>
                <a:ext cx="129" cy="216"/>
              </a:xfrm>
              <a:custGeom>
                <a:avLst/>
                <a:gdLst>
                  <a:gd name="T0" fmla="*/ 0 w 57"/>
                  <a:gd name="T1" fmla="*/ 0 h 96"/>
                  <a:gd name="T2" fmla="*/ 12 w 57"/>
                  <a:gd name="T3" fmla="*/ 96 h 96"/>
                  <a:gd name="T4" fmla="*/ 57 w 57"/>
                  <a:gd name="T5" fmla="*/ 34 h 96"/>
                  <a:gd name="T6" fmla="*/ 54 w 57"/>
                  <a:gd name="T7" fmla="*/ 18 h 96"/>
                  <a:gd name="T8" fmla="*/ 0 w 57"/>
                  <a:gd name="T9" fmla="*/ 0 h 96"/>
                </a:gdLst>
                <a:ahLst/>
                <a:cxnLst>
                  <a:cxn ang="0">
                    <a:pos x="T0" y="T1"/>
                  </a:cxn>
                  <a:cxn ang="0">
                    <a:pos x="T2" y="T3"/>
                  </a:cxn>
                  <a:cxn ang="0">
                    <a:pos x="T4" y="T5"/>
                  </a:cxn>
                  <a:cxn ang="0">
                    <a:pos x="T6" y="T7"/>
                  </a:cxn>
                  <a:cxn ang="0">
                    <a:pos x="T8" y="T9"/>
                  </a:cxn>
                </a:cxnLst>
                <a:rect l="0" t="0" r="r" b="b"/>
                <a:pathLst>
                  <a:path w="57" h="96">
                    <a:moveTo>
                      <a:pt x="0" y="0"/>
                    </a:moveTo>
                    <a:cubicBezTo>
                      <a:pt x="5" y="33"/>
                      <a:pt x="9" y="65"/>
                      <a:pt x="12" y="96"/>
                    </a:cubicBezTo>
                    <a:cubicBezTo>
                      <a:pt x="25" y="74"/>
                      <a:pt x="40" y="54"/>
                      <a:pt x="57" y="34"/>
                    </a:cubicBezTo>
                    <a:cubicBezTo>
                      <a:pt x="56" y="29"/>
                      <a:pt x="55" y="24"/>
                      <a:pt x="54" y="18"/>
                    </a:cubicBezTo>
                    <a:lnTo>
                      <a:pt x="0" y="0"/>
                    </a:lnTo>
                    <a:close/>
                  </a:path>
                </a:pathLst>
              </a:custGeom>
              <a:solidFill>
                <a:srgbClr val="FF68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77" name="Freeform 395">
                <a:extLst>
                  <a:ext uri="{FF2B5EF4-FFF2-40B4-BE49-F238E27FC236}">
                    <a16:creationId xmlns:a16="http://schemas.microsoft.com/office/drawing/2014/main" xmlns="" id="{5A0C19EA-0C94-4F3F-B50C-4EAAC54126A0}"/>
                  </a:ext>
                </a:extLst>
              </p:cNvPr>
              <p:cNvSpPr/>
              <p:nvPr/>
            </p:nvSpPr>
            <p:spPr bwMode="auto">
              <a:xfrm>
                <a:off x="2843" y="1496"/>
                <a:ext cx="137" cy="169"/>
              </a:xfrm>
              <a:custGeom>
                <a:avLst/>
                <a:gdLst>
                  <a:gd name="T0" fmla="*/ 60 w 61"/>
                  <a:gd name="T1" fmla="*/ 73 h 75"/>
                  <a:gd name="T2" fmla="*/ 46 w 61"/>
                  <a:gd name="T3" fmla="*/ 0 h 75"/>
                  <a:gd name="T4" fmla="*/ 0 w 61"/>
                  <a:gd name="T5" fmla="*/ 5 h 75"/>
                  <a:gd name="T6" fmla="*/ 7 w 61"/>
                  <a:gd name="T7" fmla="*/ 57 h 75"/>
                  <a:gd name="T8" fmla="*/ 61 w 61"/>
                  <a:gd name="T9" fmla="*/ 75 h 75"/>
                  <a:gd name="T10" fmla="*/ 60 w 61"/>
                  <a:gd name="T11" fmla="*/ 73 h 75"/>
                </a:gdLst>
                <a:ahLst/>
                <a:cxnLst>
                  <a:cxn ang="0">
                    <a:pos x="T0" y="T1"/>
                  </a:cxn>
                  <a:cxn ang="0">
                    <a:pos x="T2" y="T3"/>
                  </a:cxn>
                  <a:cxn ang="0">
                    <a:pos x="T4" y="T5"/>
                  </a:cxn>
                  <a:cxn ang="0">
                    <a:pos x="T6" y="T7"/>
                  </a:cxn>
                  <a:cxn ang="0">
                    <a:pos x="T8" y="T9"/>
                  </a:cxn>
                  <a:cxn ang="0">
                    <a:pos x="T10" y="T11"/>
                  </a:cxn>
                </a:cxnLst>
                <a:rect l="0" t="0" r="r" b="b"/>
                <a:pathLst>
                  <a:path w="61" h="75">
                    <a:moveTo>
                      <a:pt x="60" y="73"/>
                    </a:moveTo>
                    <a:cubicBezTo>
                      <a:pt x="55" y="49"/>
                      <a:pt x="51" y="24"/>
                      <a:pt x="46" y="0"/>
                    </a:cubicBezTo>
                    <a:cubicBezTo>
                      <a:pt x="0" y="5"/>
                      <a:pt x="0" y="5"/>
                      <a:pt x="0" y="5"/>
                    </a:cubicBezTo>
                    <a:cubicBezTo>
                      <a:pt x="3" y="22"/>
                      <a:pt x="5" y="40"/>
                      <a:pt x="7" y="57"/>
                    </a:cubicBezTo>
                    <a:cubicBezTo>
                      <a:pt x="61" y="75"/>
                      <a:pt x="61" y="75"/>
                      <a:pt x="61" y="75"/>
                    </a:cubicBezTo>
                    <a:cubicBezTo>
                      <a:pt x="60" y="75"/>
                      <a:pt x="60" y="74"/>
                      <a:pt x="60" y="73"/>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78" name="Freeform 396">
                <a:extLst>
                  <a:ext uri="{FF2B5EF4-FFF2-40B4-BE49-F238E27FC236}">
                    <a16:creationId xmlns:a16="http://schemas.microsoft.com/office/drawing/2014/main" xmlns="" id="{1172E45F-B290-4700-807E-3B597164C9F8}"/>
                  </a:ext>
                </a:extLst>
              </p:cNvPr>
              <p:cNvSpPr/>
              <p:nvPr/>
            </p:nvSpPr>
            <p:spPr bwMode="auto">
              <a:xfrm>
                <a:off x="2885" y="1701"/>
                <a:ext cx="142" cy="178"/>
              </a:xfrm>
              <a:custGeom>
                <a:avLst/>
                <a:gdLst>
                  <a:gd name="T0" fmla="*/ 0 w 63"/>
                  <a:gd name="T1" fmla="*/ 62 h 79"/>
                  <a:gd name="T2" fmla="*/ 0 w 63"/>
                  <a:gd name="T3" fmla="*/ 66 h 79"/>
                  <a:gd name="T4" fmla="*/ 63 w 63"/>
                  <a:gd name="T5" fmla="*/ 79 h 79"/>
                  <a:gd name="T6" fmla="*/ 45 w 63"/>
                  <a:gd name="T7" fmla="*/ 0 h 79"/>
                  <a:gd name="T8" fmla="*/ 0 w 63"/>
                  <a:gd name="T9" fmla="*/ 62 h 79"/>
                </a:gdLst>
                <a:ahLst/>
                <a:cxnLst>
                  <a:cxn ang="0">
                    <a:pos x="T0" y="T1"/>
                  </a:cxn>
                  <a:cxn ang="0">
                    <a:pos x="T2" y="T3"/>
                  </a:cxn>
                  <a:cxn ang="0">
                    <a:pos x="T4" y="T5"/>
                  </a:cxn>
                  <a:cxn ang="0">
                    <a:pos x="T6" y="T7"/>
                  </a:cxn>
                  <a:cxn ang="0">
                    <a:pos x="T8" y="T9"/>
                  </a:cxn>
                </a:cxnLst>
                <a:rect l="0" t="0" r="r" b="b"/>
                <a:pathLst>
                  <a:path w="63" h="79">
                    <a:moveTo>
                      <a:pt x="0" y="62"/>
                    </a:moveTo>
                    <a:cubicBezTo>
                      <a:pt x="0" y="63"/>
                      <a:pt x="0" y="64"/>
                      <a:pt x="0" y="66"/>
                    </a:cubicBezTo>
                    <a:cubicBezTo>
                      <a:pt x="63" y="79"/>
                      <a:pt x="63" y="79"/>
                      <a:pt x="63" y="79"/>
                    </a:cubicBezTo>
                    <a:cubicBezTo>
                      <a:pt x="60" y="62"/>
                      <a:pt x="52" y="35"/>
                      <a:pt x="45" y="0"/>
                    </a:cubicBezTo>
                    <a:cubicBezTo>
                      <a:pt x="28" y="20"/>
                      <a:pt x="13" y="40"/>
                      <a:pt x="0" y="62"/>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79" name="Freeform 397">
                <a:extLst>
                  <a:ext uri="{FF2B5EF4-FFF2-40B4-BE49-F238E27FC236}">
                    <a16:creationId xmlns:a16="http://schemas.microsoft.com/office/drawing/2014/main" xmlns="" id="{BEBE48B0-A568-4888-9785-B29820D32E74}"/>
                  </a:ext>
                </a:extLst>
              </p:cNvPr>
              <p:cNvSpPr/>
              <p:nvPr/>
            </p:nvSpPr>
            <p:spPr bwMode="auto">
              <a:xfrm>
                <a:off x="2890" y="1850"/>
                <a:ext cx="167" cy="228"/>
              </a:xfrm>
              <a:custGeom>
                <a:avLst/>
                <a:gdLst>
                  <a:gd name="T0" fmla="*/ 63 w 74"/>
                  <a:gd name="T1" fmla="*/ 31 h 101"/>
                  <a:gd name="T2" fmla="*/ 61 w 74"/>
                  <a:gd name="T3" fmla="*/ 12 h 101"/>
                  <a:gd name="T4" fmla="*/ 1 w 74"/>
                  <a:gd name="T5" fmla="*/ 0 h 101"/>
                  <a:gd name="T6" fmla="*/ 0 w 74"/>
                  <a:gd name="T7" fmla="*/ 12 h 101"/>
                  <a:gd name="T8" fmla="*/ 2 w 74"/>
                  <a:gd name="T9" fmla="*/ 99 h 101"/>
                  <a:gd name="T10" fmla="*/ 74 w 74"/>
                  <a:gd name="T11" fmla="*/ 101 h 101"/>
                  <a:gd name="T12" fmla="*/ 63 w 74"/>
                  <a:gd name="T13" fmla="*/ 31 h 101"/>
                </a:gdLst>
                <a:ahLst/>
                <a:cxnLst>
                  <a:cxn ang="0">
                    <a:pos x="T0" y="T1"/>
                  </a:cxn>
                  <a:cxn ang="0">
                    <a:pos x="T2" y="T3"/>
                  </a:cxn>
                  <a:cxn ang="0">
                    <a:pos x="T4" y="T5"/>
                  </a:cxn>
                  <a:cxn ang="0">
                    <a:pos x="T6" y="T7"/>
                  </a:cxn>
                  <a:cxn ang="0">
                    <a:pos x="T8" y="T9"/>
                  </a:cxn>
                  <a:cxn ang="0">
                    <a:pos x="T10" y="T11"/>
                  </a:cxn>
                  <a:cxn ang="0">
                    <a:pos x="T12" y="T13"/>
                  </a:cxn>
                </a:cxnLst>
                <a:rect l="0" t="0" r="r" b="b"/>
                <a:pathLst>
                  <a:path w="74" h="101">
                    <a:moveTo>
                      <a:pt x="63" y="31"/>
                    </a:moveTo>
                    <a:cubicBezTo>
                      <a:pt x="62" y="24"/>
                      <a:pt x="62" y="19"/>
                      <a:pt x="61" y="12"/>
                    </a:cubicBezTo>
                    <a:cubicBezTo>
                      <a:pt x="1" y="0"/>
                      <a:pt x="1" y="0"/>
                      <a:pt x="1" y="0"/>
                    </a:cubicBezTo>
                    <a:cubicBezTo>
                      <a:pt x="1" y="5"/>
                      <a:pt x="0" y="7"/>
                      <a:pt x="0" y="12"/>
                    </a:cubicBezTo>
                    <a:cubicBezTo>
                      <a:pt x="2" y="34"/>
                      <a:pt x="1" y="66"/>
                      <a:pt x="2" y="99"/>
                    </a:cubicBezTo>
                    <a:cubicBezTo>
                      <a:pt x="74" y="101"/>
                      <a:pt x="74" y="101"/>
                      <a:pt x="74" y="101"/>
                    </a:cubicBezTo>
                    <a:cubicBezTo>
                      <a:pt x="69" y="78"/>
                      <a:pt x="66" y="55"/>
                      <a:pt x="63" y="31"/>
                    </a:cubicBezTo>
                    <a:close/>
                  </a:path>
                </a:pathLst>
              </a:custGeom>
              <a:solidFill>
                <a:srgbClr val="FF90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80" name="Freeform 398">
                <a:extLst>
                  <a:ext uri="{FF2B5EF4-FFF2-40B4-BE49-F238E27FC236}">
                    <a16:creationId xmlns:a16="http://schemas.microsoft.com/office/drawing/2014/main" xmlns="" id="{BE3E54AE-8686-4389-87EF-24FE9E56DE03}"/>
                  </a:ext>
                </a:extLst>
              </p:cNvPr>
              <p:cNvSpPr/>
              <p:nvPr/>
            </p:nvSpPr>
            <p:spPr bwMode="auto">
              <a:xfrm>
                <a:off x="2894" y="2073"/>
                <a:ext cx="197" cy="122"/>
              </a:xfrm>
              <a:custGeom>
                <a:avLst/>
                <a:gdLst>
                  <a:gd name="T0" fmla="*/ 84 w 87"/>
                  <a:gd name="T1" fmla="*/ 42 h 54"/>
                  <a:gd name="T2" fmla="*/ 72 w 87"/>
                  <a:gd name="T3" fmla="*/ 2 h 54"/>
                  <a:gd name="T4" fmla="*/ 0 w 87"/>
                  <a:gd name="T5" fmla="*/ 0 h 54"/>
                  <a:gd name="T6" fmla="*/ 6 w 87"/>
                  <a:gd name="T7" fmla="*/ 54 h 54"/>
                  <a:gd name="T8" fmla="*/ 87 w 87"/>
                  <a:gd name="T9" fmla="*/ 46 h 54"/>
                  <a:gd name="T10" fmla="*/ 84 w 87"/>
                  <a:gd name="T11" fmla="*/ 42 h 54"/>
                </a:gdLst>
                <a:ahLst/>
                <a:cxnLst>
                  <a:cxn ang="0">
                    <a:pos x="T0" y="T1"/>
                  </a:cxn>
                  <a:cxn ang="0">
                    <a:pos x="T2" y="T3"/>
                  </a:cxn>
                  <a:cxn ang="0">
                    <a:pos x="T4" y="T5"/>
                  </a:cxn>
                  <a:cxn ang="0">
                    <a:pos x="T6" y="T7"/>
                  </a:cxn>
                  <a:cxn ang="0">
                    <a:pos x="T8" y="T9"/>
                  </a:cxn>
                  <a:cxn ang="0">
                    <a:pos x="T10" y="T11"/>
                  </a:cxn>
                </a:cxnLst>
                <a:rect l="0" t="0" r="r" b="b"/>
                <a:pathLst>
                  <a:path w="87" h="54">
                    <a:moveTo>
                      <a:pt x="84" y="42"/>
                    </a:moveTo>
                    <a:cubicBezTo>
                      <a:pt x="80" y="31"/>
                      <a:pt x="75" y="13"/>
                      <a:pt x="72" y="2"/>
                    </a:cubicBezTo>
                    <a:cubicBezTo>
                      <a:pt x="0" y="0"/>
                      <a:pt x="0" y="0"/>
                      <a:pt x="0" y="0"/>
                    </a:cubicBezTo>
                    <a:cubicBezTo>
                      <a:pt x="1" y="18"/>
                      <a:pt x="3" y="37"/>
                      <a:pt x="6" y="54"/>
                    </a:cubicBezTo>
                    <a:cubicBezTo>
                      <a:pt x="87" y="46"/>
                      <a:pt x="87" y="46"/>
                      <a:pt x="87" y="46"/>
                    </a:cubicBezTo>
                    <a:cubicBezTo>
                      <a:pt x="86" y="46"/>
                      <a:pt x="85" y="42"/>
                      <a:pt x="84" y="42"/>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81" name="Freeform 399">
                <a:extLst>
                  <a:ext uri="{FF2B5EF4-FFF2-40B4-BE49-F238E27FC236}">
                    <a16:creationId xmlns:a16="http://schemas.microsoft.com/office/drawing/2014/main" xmlns="" id="{1A731E27-492D-451B-A833-BADDC5DD63A0}"/>
                  </a:ext>
                </a:extLst>
              </p:cNvPr>
              <p:cNvSpPr/>
              <p:nvPr/>
            </p:nvSpPr>
            <p:spPr bwMode="auto">
              <a:xfrm>
                <a:off x="2910" y="2159"/>
                <a:ext cx="187" cy="70"/>
              </a:xfrm>
              <a:custGeom>
                <a:avLst/>
                <a:gdLst>
                  <a:gd name="T0" fmla="*/ 80 w 83"/>
                  <a:gd name="T1" fmla="*/ 21 h 31"/>
                  <a:gd name="T2" fmla="*/ 83 w 83"/>
                  <a:gd name="T3" fmla="*/ 0 h 31"/>
                  <a:gd name="T4" fmla="*/ 80 w 83"/>
                  <a:gd name="T5" fmla="*/ 3 h 31"/>
                  <a:gd name="T6" fmla="*/ 0 w 83"/>
                  <a:gd name="T7" fmla="*/ 18 h 31"/>
                  <a:gd name="T8" fmla="*/ 4 w 83"/>
                  <a:gd name="T9" fmla="*/ 31 h 31"/>
                  <a:gd name="T10" fmla="*/ 80 w 83"/>
                  <a:gd name="T11" fmla="*/ 21 h 31"/>
                </a:gdLst>
                <a:ahLst/>
                <a:cxnLst>
                  <a:cxn ang="0">
                    <a:pos x="T0" y="T1"/>
                  </a:cxn>
                  <a:cxn ang="0">
                    <a:pos x="T2" y="T3"/>
                  </a:cxn>
                  <a:cxn ang="0">
                    <a:pos x="T4" y="T5"/>
                  </a:cxn>
                  <a:cxn ang="0">
                    <a:pos x="T6" y="T7"/>
                  </a:cxn>
                  <a:cxn ang="0">
                    <a:pos x="T8" y="T9"/>
                  </a:cxn>
                  <a:cxn ang="0">
                    <a:pos x="T10" y="T11"/>
                  </a:cxn>
                </a:cxnLst>
                <a:rect l="0" t="0" r="r" b="b"/>
                <a:pathLst>
                  <a:path w="83" h="31">
                    <a:moveTo>
                      <a:pt x="80" y="21"/>
                    </a:moveTo>
                    <a:cubicBezTo>
                      <a:pt x="82" y="13"/>
                      <a:pt x="83" y="6"/>
                      <a:pt x="83" y="0"/>
                    </a:cubicBezTo>
                    <a:cubicBezTo>
                      <a:pt x="81" y="0"/>
                      <a:pt x="81" y="3"/>
                      <a:pt x="80" y="3"/>
                    </a:cubicBezTo>
                    <a:cubicBezTo>
                      <a:pt x="0" y="18"/>
                      <a:pt x="0" y="18"/>
                      <a:pt x="0" y="18"/>
                    </a:cubicBezTo>
                    <a:cubicBezTo>
                      <a:pt x="1" y="22"/>
                      <a:pt x="2" y="27"/>
                      <a:pt x="4" y="31"/>
                    </a:cubicBezTo>
                    <a:lnTo>
                      <a:pt x="80" y="21"/>
                    </a:ln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82" name="Freeform 400">
                <a:extLst>
                  <a:ext uri="{FF2B5EF4-FFF2-40B4-BE49-F238E27FC236}">
                    <a16:creationId xmlns:a16="http://schemas.microsoft.com/office/drawing/2014/main" xmlns="" id="{9334E2B8-C7BA-411A-9E42-9B1F0980991A}"/>
                  </a:ext>
                </a:extLst>
              </p:cNvPr>
              <p:cNvSpPr/>
              <p:nvPr/>
            </p:nvSpPr>
            <p:spPr bwMode="auto">
              <a:xfrm>
                <a:off x="2915" y="2204"/>
                <a:ext cx="182" cy="56"/>
              </a:xfrm>
              <a:custGeom>
                <a:avLst/>
                <a:gdLst>
                  <a:gd name="T0" fmla="*/ 81 w 81"/>
                  <a:gd name="T1" fmla="*/ 0 h 25"/>
                  <a:gd name="T2" fmla="*/ 0 w 81"/>
                  <a:gd name="T3" fmla="*/ 10 h 25"/>
                  <a:gd name="T4" fmla="*/ 6 w 81"/>
                  <a:gd name="T5" fmla="*/ 25 h 25"/>
                  <a:gd name="T6" fmla="*/ 80 w 81"/>
                  <a:gd name="T7" fmla="*/ 16 h 25"/>
                  <a:gd name="T8" fmla="*/ 81 w 81"/>
                  <a:gd name="T9" fmla="*/ 0 h 25"/>
                </a:gdLst>
                <a:ahLst/>
                <a:cxnLst>
                  <a:cxn ang="0">
                    <a:pos x="T0" y="T1"/>
                  </a:cxn>
                  <a:cxn ang="0">
                    <a:pos x="T2" y="T3"/>
                  </a:cxn>
                  <a:cxn ang="0">
                    <a:pos x="T4" y="T5"/>
                  </a:cxn>
                  <a:cxn ang="0">
                    <a:pos x="T6" y="T7"/>
                  </a:cxn>
                  <a:cxn ang="0">
                    <a:pos x="T8" y="T9"/>
                  </a:cxn>
                </a:cxnLst>
                <a:rect l="0" t="0" r="r" b="b"/>
                <a:pathLst>
                  <a:path w="81" h="25">
                    <a:moveTo>
                      <a:pt x="81" y="0"/>
                    </a:moveTo>
                    <a:cubicBezTo>
                      <a:pt x="0" y="10"/>
                      <a:pt x="0" y="10"/>
                      <a:pt x="0" y="10"/>
                    </a:cubicBezTo>
                    <a:cubicBezTo>
                      <a:pt x="1" y="14"/>
                      <a:pt x="4" y="22"/>
                      <a:pt x="6" y="25"/>
                    </a:cubicBezTo>
                    <a:cubicBezTo>
                      <a:pt x="80" y="16"/>
                      <a:pt x="80" y="16"/>
                      <a:pt x="80" y="16"/>
                    </a:cubicBezTo>
                    <a:cubicBezTo>
                      <a:pt x="81" y="11"/>
                      <a:pt x="80" y="4"/>
                      <a:pt x="81" y="0"/>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83" name="Freeform 401">
                <a:extLst>
                  <a:ext uri="{FF2B5EF4-FFF2-40B4-BE49-F238E27FC236}">
                    <a16:creationId xmlns:a16="http://schemas.microsoft.com/office/drawing/2014/main" xmlns="" id="{0848F758-2B9B-47B2-92DB-6F192EE990EA}"/>
                  </a:ext>
                </a:extLst>
              </p:cNvPr>
              <p:cNvSpPr/>
              <p:nvPr/>
            </p:nvSpPr>
            <p:spPr bwMode="auto">
              <a:xfrm>
                <a:off x="2928" y="2240"/>
                <a:ext cx="154" cy="56"/>
              </a:xfrm>
              <a:custGeom>
                <a:avLst/>
                <a:gdLst>
                  <a:gd name="T0" fmla="*/ 68 w 68"/>
                  <a:gd name="T1" fmla="*/ 0 h 25"/>
                  <a:gd name="T2" fmla="*/ 0 w 68"/>
                  <a:gd name="T3" fmla="*/ 10 h 25"/>
                  <a:gd name="T4" fmla="*/ 10 w 68"/>
                  <a:gd name="T5" fmla="*/ 25 h 25"/>
                  <a:gd name="T6" fmla="*/ 58 w 68"/>
                  <a:gd name="T7" fmla="*/ 20 h 25"/>
                  <a:gd name="T8" fmla="*/ 68 w 68"/>
                  <a:gd name="T9" fmla="*/ 0 h 25"/>
                </a:gdLst>
                <a:ahLst/>
                <a:cxnLst>
                  <a:cxn ang="0">
                    <a:pos x="T0" y="T1"/>
                  </a:cxn>
                  <a:cxn ang="0">
                    <a:pos x="T2" y="T3"/>
                  </a:cxn>
                  <a:cxn ang="0">
                    <a:pos x="T4" y="T5"/>
                  </a:cxn>
                  <a:cxn ang="0">
                    <a:pos x="T6" y="T7"/>
                  </a:cxn>
                  <a:cxn ang="0">
                    <a:pos x="T8" y="T9"/>
                  </a:cxn>
                </a:cxnLst>
                <a:rect l="0" t="0" r="r" b="b"/>
                <a:pathLst>
                  <a:path w="68" h="25">
                    <a:moveTo>
                      <a:pt x="68" y="0"/>
                    </a:moveTo>
                    <a:cubicBezTo>
                      <a:pt x="0" y="10"/>
                      <a:pt x="0" y="10"/>
                      <a:pt x="0" y="10"/>
                    </a:cubicBezTo>
                    <a:cubicBezTo>
                      <a:pt x="3" y="18"/>
                      <a:pt x="5" y="19"/>
                      <a:pt x="10" y="25"/>
                    </a:cubicBezTo>
                    <a:cubicBezTo>
                      <a:pt x="58" y="20"/>
                      <a:pt x="58" y="20"/>
                      <a:pt x="58" y="20"/>
                    </a:cubicBezTo>
                    <a:cubicBezTo>
                      <a:pt x="61" y="13"/>
                      <a:pt x="66" y="8"/>
                      <a:pt x="68" y="0"/>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84" name="Freeform 402">
                <a:extLst>
                  <a:ext uri="{FF2B5EF4-FFF2-40B4-BE49-F238E27FC236}">
                    <a16:creationId xmlns:a16="http://schemas.microsoft.com/office/drawing/2014/main" xmlns="" id="{D9F21787-4ED3-4890-9C3A-F07D713B5CE1}"/>
                  </a:ext>
                </a:extLst>
              </p:cNvPr>
              <p:cNvSpPr/>
              <p:nvPr/>
            </p:nvSpPr>
            <p:spPr bwMode="auto">
              <a:xfrm>
                <a:off x="2951" y="2285"/>
                <a:ext cx="108" cy="65"/>
              </a:xfrm>
              <a:custGeom>
                <a:avLst/>
                <a:gdLst>
                  <a:gd name="T0" fmla="*/ 0 w 48"/>
                  <a:gd name="T1" fmla="*/ 5 h 29"/>
                  <a:gd name="T2" fmla="*/ 9 w 48"/>
                  <a:gd name="T3" fmla="*/ 15 h 29"/>
                  <a:gd name="T4" fmla="*/ 48 w 48"/>
                  <a:gd name="T5" fmla="*/ 0 h 29"/>
                  <a:gd name="T6" fmla="*/ 0 w 48"/>
                  <a:gd name="T7" fmla="*/ 5 h 29"/>
                </a:gdLst>
                <a:ahLst/>
                <a:cxnLst>
                  <a:cxn ang="0">
                    <a:pos x="T0" y="T1"/>
                  </a:cxn>
                  <a:cxn ang="0">
                    <a:pos x="T2" y="T3"/>
                  </a:cxn>
                  <a:cxn ang="0">
                    <a:pos x="T4" y="T5"/>
                  </a:cxn>
                  <a:cxn ang="0">
                    <a:pos x="T6" y="T7"/>
                  </a:cxn>
                </a:cxnLst>
                <a:rect l="0" t="0" r="r" b="b"/>
                <a:pathLst>
                  <a:path w="48" h="29">
                    <a:moveTo>
                      <a:pt x="0" y="5"/>
                    </a:moveTo>
                    <a:cubicBezTo>
                      <a:pt x="2" y="9"/>
                      <a:pt x="6" y="12"/>
                      <a:pt x="9" y="15"/>
                    </a:cubicBezTo>
                    <a:cubicBezTo>
                      <a:pt x="25" y="29"/>
                      <a:pt x="38" y="17"/>
                      <a:pt x="48" y="0"/>
                    </a:cubicBezTo>
                    <a:lnTo>
                      <a:pt x="0" y="5"/>
                    </a:ln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85" name="Freeform 403">
                <a:extLst>
                  <a:ext uri="{FF2B5EF4-FFF2-40B4-BE49-F238E27FC236}">
                    <a16:creationId xmlns:a16="http://schemas.microsoft.com/office/drawing/2014/main" xmlns="" id="{6781B11A-E4CF-4145-8256-7901163885AB}"/>
                  </a:ext>
                </a:extLst>
              </p:cNvPr>
              <p:cNvSpPr/>
              <p:nvPr/>
            </p:nvSpPr>
            <p:spPr bwMode="auto">
              <a:xfrm>
                <a:off x="2757" y="1618"/>
                <a:ext cx="11" cy="34"/>
              </a:xfrm>
              <a:custGeom>
                <a:avLst/>
                <a:gdLst>
                  <a:gd name="T0" fmla="*/ 0 w 5"/>
                  <a:gd name="T1" fmla="*/ 15 h 15"/>
                  <a:gd name="T2" fmla="*/ 5 w 5"/>
                  <a:gd name="T3" fmla="*/ 1 h 15"/>
                  <a:gd name="T4" fmla="*/ 3 w 5"/>
                  <a:gd name="T5" fmla="*/ 0 h 15"/>
                  <a:gd name="T6" fmla="*/ 0 w 5"/>
                  <a:gd name="T7" fmla="*/ 15 h 15"/>
                </a:gdLst>
                <a:ahLst/>
                <a:cxnLst>
                  <a:cxn ang="0">
                    <a:pos x="T0" y="T1"/>
                  </a:cxn>
                  <a:cxn ang="0">
                    <a:pos x="T2" y="T3"/>
                  </a:cxn>
                  <a:cxn ang="0">
                    <a:pos x="T4" y="T5"/>
                  </a:cxn>
                  <a:cxn ang="0">
                    <a:pos x="T6" y="T7"/>
                  </a:cxn>
                </a:cxnLst>
                <a:rect l="0" t="0" r="r" b="b"/>
                <a:pathLst>
                  <a:path w="5" h="15">
                    <a:moveTo>
                      <a:pt x="0" y="15"/>
                    </a:moveTo>
                    <a:cubicBezTo>
                      <a:pt x="1" y="14"/>
                      <a:pt x="5" y="1"/>
                      <a:pt x="5" y="1"/>
                    </a:cubicBezTo>
                    <a:cubicBezTo>
                      <a:pt x="5" y="1"/>
                      <a:pt x="4" y="1"/>
                      <a:pt x="3" y="0"/>
                    </a:cubicBezTo>
                    <a:cubicBezTo>
                      <a:pt x="0" y="11"/>
                      <a:pt x="0" y="15"/>
                      <a:pt x="0"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86" name="Freeform 404">
                <a:extLst>
                  <a:ext uri="{FF2B5EF4-FFF2-40B4-BE49-F238E27FC236}">
                    <a16:creationId xmlns:a16="http://schemas.microsoft.com/office/drawing/2014/main" xmlns="" id="{0015E817-EB8A-48DD-9A35-201689E8DE74}"/>
                  </a:ext>
                </a:extLst>
              </p:cNvPr>
              <p:cNvSpPr/>
              <p:nvPr/>
            </p:nvSpPr>
            <p:spPr bwMode="auto">
              <a:xfrm>
                <a:off x="2667" y="4023"/>
                <a:ext cx="297" cy="297"/>
              </a:xfrm>
              <a:custGeom>
                <a:avLst/>
                <a:gdLst>
                  <a:gd name="T0" fmla="*/ 13 w 132"/>
                  <a:gd name="T1" fmla="*/ 0 h 132"/>
                  <a:gd name="T2" fmla="*/ 11 w 132"/>
                  <a:gd name="T3" fmla="*/ 1 h 132"/>
                  <a:gd name="T4" fmla="*/ 0 w 132"/>
                  <a:gd name="T5" fmla="*/ 132 h 132"/>
                  <a:gd name="T6" fmla="*/ 2 w 132"/>
                  <a:gd name="T7" fmla="*/ 131 h 132"/>
                  <a:gd name="T8" fmla="*/ 132 w 132"/>
                  <a:gd name="T9" fmla="*/ 22 h 132"/>
                  <a:gd name="T10" fmla="*/ 13 w 132"/>
                  <a:gd name="T11" fmla="*/ 0 h 132"/>
                </a:gdLst>
                <a:ahLst/>
                <a:cxnLst>
                  <a:cxn ang="0">
                    <a:pos x="T0" y="T1"/>
                  </a:cxn>
                  <a:cxn ang="0">
                    <a:pos x="T2" y="T3"/>
                  </a:cxn>
                  <a:cxn ang="0">
                    <a:pos x="T4" y="T5"/>
                  </a:cxn>
                  <a:cxn ang="0">
                    <a:pos x="T6" y="T7"/>
                  </a:cxn>
                  <a:cxn ang="0">
                    <a:pos x="T8" y="T9"/>
                  </a:cxn>
                  <a:cxn ang="0">
                    <a:pos x="T10" y="T11"/>
                  </a:cxn>
                </a:cxnLst>
                <a:rect l="0" t="0" r="r" b="b"/>
                <a:pathLst>
                  <a:path w="132" h="132">
                    <a:moveTo>
                      <a:pt x="13" y="0"/>
                    </a:moveTo>
                    <a:cubicBezTo>
                      <a:pt x="11" y="1"/>
                      <a:pt x="11" y="1"/>
                      <a:pt x="11" y="1"/>
                    </a:cubicBezTo>
                    <a:cubicBezTo>
                      <a:pt x="4" y="80"/>
                      <a:pt x="0" y="132"/>
                      <a:pt x="0" y="132"/>
                    </a:cubicBezTo>
                    <a:cubicBezTo>
                      <a:pt x="2" y="131"/>
                      <a:pt x="2" y="131"/>
                      <a:pt x="2" y="131"/>
                    </a:cubicBezTo>
                    <a:cubicBezTo>
                      <a:pt x="132" y="22"/>
                      <a:pt x="132" y="22"/>
                      <a:pt x="132" y="22"/>
                    </a:cubicBezTo>
                    <a:lnTo>
                      <a:pt x="13" y="0"/>
                    </a:lnTo>
                    <a:close/>
                  </a:path>
                </a:pathLst>
              </a:custGeom>
              <a:solidFill>
                <a:srgbClr val="FFB15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87" name="Freeform 405">
                <a:extLst>
                  <a:ext uri="{FF2B5EF4-FFF2-40B4-BE49-F238E27FC236}">
                    <a16:creationId xmlns:a16="http://schemas.microsoft.com/office/drawing/2014/main" xmlns="" id="{FA34CA74-9722-44C2-847D-25FE9C37896A}"/>
                  </a:ext>
                </a:extLst>
              </p:cNvPr>
              <p:cNvSpPr/>
              <p:nvPr/>
            </p:nvSpPr>
            <p:spPr bwMode="auto">
              <a:xfrm>
                <a:off x="2980" y="4074"/>
                <a:ext cx="194" cy="199"/>
              </a:xfrm>
              <a:custGeom>
                <a:avLst/>
                <a:gdLst>
                  <a:gd name="T0" fmla="*/ 117 w 194"/>
                  <a:gd name="T1" fmla="*/ 21 h 199"/>
                  <a:gd name="T2" fmla="*/ 0 w 194"/>
                  <a:gd name="T3" fmla="*/ 0 h 199"/>
                  <a:gd name="T4" fmla="*/ 194 w 194"/>
                  <a:gd name="T5" fmla="*/ 199 h 199"/>
                  <a:gd name="T6" fmla="*/ 117 w 194"/>
                  <a:gd name="T7" fmla="*/ 21 h 199"/>
                </a:gdLst>
                <a:ahLst/>
                <a:cxnLst>
                  <a:cxn ang="0">
                    <a:pos x="T0" y="T1"/>
                  </a:cxn>
                  <a:cxn ang="0">
                    <a:pos x="T2" y="T3"/>
                  </a:cxn>
                  <a:cxn ang="0">
                    <a:pos x="T4" y="T5"/>
                  </a:cxn>
                  <a:cxn ang="0">
                    <a:pos x="T6" y="T7"/>
                  </a:cxn>
                </a:cxnLst>
                <a:rect l="0" t="0" r="r" b="b"/>
                <a:pathLst>
                  <a:path w="194" h="199">
                    <a:moveTo>
                      <a:pt x="117" y="21"/>
                    </a:moveTo>
                    <a:lnTo>
                      <a:pt x="0" y="0"/>
                    </a:lnTo>
                    <a:lnTo>
                      <a:pt x="194" y="199"/>
                    </a:lnTo>
                    <a:lnTo>
                      <a:pt x="117" y="21"/>
                    </a:lnTo>
                    <a:close/>
                  </a:path>
                </a:pathLst>
              </a:custGeom>
              <a:solidFill>
                <a:srgbClr val="6D9FA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88" name="Freeform 406">
                <a:extLst>
                  <a:ext uri="{FF2B5EF4-FFF2-40B4-BE49-F238E27FC236}">
                    <a16:creationId xmlns:a16="http://schemas.microsoft.com/office/drawing/2014/main" xmlns="" id="{1A571A5C-834E-4655-AFF3-6A5A3A82265E}"/>
                  </a:ext>
                </a:extLst>
              </p:cNvPr>
              <p:cNvSpPr/>
              <p:nvPr/>
            </p:nvSpPr>
            <p:spPr bwMode="auto">
              <a:xfrm>
                <a:off x="2671" y="4072"/>
                <a:ext cx="505" cy="246"/>
              </a:xfrm>
              <a:custGeom>
                <a:avLst/>
                <a:gdLst>
                  <a:gd name="T0" fmla="*/ 309 w 505"/>
                  <a:gd name="T1" fmla="*/ 2 h 246"/>
                  <a:gd name="T2" fmla="*/ 293 w 505"/>
                  <a:gd name="T3" fmla="*/ 0 h 246"/>
                  <a:gd name="T4" fmla="*/ 0 w 505"/>
                  <a:gd name="T5" fmla="*/ 246 h 246"/>
                  <a:gd name="T6" fmla="*/ 505 w 505"/>
                  <a:gd name="T7" fmla="*/ 207 h 246"/>
                  <a:gd name="T8" fmla="*/ 503 w 505"/>
                  <a:gd name="T9" fmla="*/ 201 h 246"/>
                  <a:gd name="T10" fmla="*/ 309 w 505"/>
                  <a:gd name="T11" fmla="*/ 2 h 246"/>
                </a:gdLst>
                <a:ahLst/>
                <a:cxnLst>
                  <a:cxn ang="0">
                    <a:pos x="T0" y="T1"/>
                  </a:cxn>
                  <a:cxn ang="0">
                    <a:pos x="T2" y="T3"/>
                  </a:cxn>
                  <a:cxn ang="0">
                    <a:pos x="T4" y="T5"/>
                  </a:cxn>
                  <a:cxn ang="0">
                    <a:pos x="T6" y="T7"/>
                  </a:cxn>
                  <a:cxn ang="0">
                    <a:pos x="T8" y="T9"/>
                  </a:cxn>
                  <a:cxn ang="0">
                    <a:pos x="T10" y="T11"/>
                  </a:cxn>
                </a:cxnLst>
                <a:rect l="0" t="0" r="r" b="b"/>
                <a:pathLst>
                  <a:path w="505" h="246">
                    <a:moveTo>
                      <a:pt x="309" y="2"/>
                    </a:moveTo>
                    <a:lnTo>
                      <a:pt x="293" y="0"/>
                    </a:lnTo>
                    <a:lnTo>
                      <a:pt x="0" y="246"/>
                    </a:lnTo>
                    <a:lnTo>
                      <a:pt x="505" y="207"/>
                    </a:lnTo>
                    <a:lnTo>
                      <a:pt x="503" y="201"/>
                    </a:lnTo>
                    <a:lnTo>
                      <a:pt x="309" y="2"/>
                    </a:lnTo>
                    <a:close/>
                  </a:path>
                </a:pathLst>
              </a:custGeom>
              <a:solidFill>
                <a:srgbClr val="7451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89" name="Freeform 407">
                <a:extLst>
                  <a:ext uri="{FF2B5EF4-FFF2-40B4-BE49-F238E27FC236}">
                    <a16:creationId xmlns:a16="http://schemas.microsoft.com/office/drawing/2014/main" xmlns="" id="{E6FB7D2A-DD74-4C42-868C-2CA96F3A5C95}"/>
                  </a:ext>
                </a:extLst>
              </p:cNvPr>
              <p:cNvSpPr/>
              <p:nvPr/>
            </p:nvSpPr>
            <p:spPr bwMode="auto">
              <a:xfrm>
                <a:off x="2696" y="3840"/>
                <a:ext cx="401" cy="255"/>
              </a:xfrm>
              <a:custGeom>
                <a:avLst/>
                <a:gdLst>
                  <a:gd name="T0" fmla="*/ 128 w 178"/>
                  <a:gd name="T1" fmla="*/ 0 h 113"/>
                  <a:gd name="T2" fmla="*/ 104 w 178"/>
                  <a:gd name="T3" fmla="*/ 1 h 113"/>
                  <a:gd name="T4" fmla="*/ 0 w 178"/>
                  <a:gd name="T5" fmla="*/ 81 h 113"/>
                  <a:gd name="T6" fmla="*/ 178 w 178"/>
                  <a:gd name="T7" fmla="*/ 113 h 113"/>
                  <a:gd name="T8" fmla="*/ 128 w 178"/>
                  <a:gd name="T9" fmla="*/ 0 h 113"/>
                </a:gdLst>
                <a:ahLst/>
                <a:cxnLst>
                  <a:cxn ang="0">
                    <a:pos x="T0" y="T1"/>
                  </a:cxn>
                  <a:cxn ang="0">
                    <a:pos x="T2" y="T3"/>
                  </a:cxn>
                  <a:cxn ang="0">
                    <a:pos x="T4" y="T5"/>
                  </a:cxn>
                  <a:cxn ang="0">
                    <a:pos x="T6" y="T7"/>
                  </a:cxn>
                  <a:cxn ang="0">
                    <a:pos x="T8" y="T9"/>
                  </a:cxn>
                </a:cxnLst>
                <a:rect l="0" t="0" r="r" b="b"/>
                <a:pathLst>
                  <a:path w="178" h="113">
                    <a:moveTo>
                      <a:pt x="128" y="0"/>
                    </a:moveTo>
                    <a:cubicBezTo>
                      <a:pt x="120" y="0"/>
                      <a:pt x="112" y="1"/>
                      <a:pt x="104" y="1"/>
                    </a:cubicBezTo>
                    <a:cubicBezTo>
                      <a:pt x="0" y="81"/>
                      <a:pt x="0" y="81"/>
                      <a:pt x="0" y="81"/>
                    </a:cubicBezTo>
                    <a:cubicBezTo>
                      <a:pt x="178" y="113"/>
                      <a:pt x="178" y="113"/>
                      <a:pt x="178" y="113"/>
                    </a:cubicBezTo>
                    <a:lnTo>
                      <a:pt x="128" y="0"/>
                    </a:lnTo>
                    <a:close/>
                  </a:path>
                </a:pathLst>
              </a:custGeom>
              <a:solidFill>
                <a:srgbClr val="936D9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90" name="Freeform 408">
                <a:extLst>
                  <a:ext uri="{FF2B5EF4-FFF2-40B4-BE49-F238E27FC236}">
                    <a16:creationId xmlns:a16="http://schemas.microsoft.com/office/drawing/2014/main" xmlns="" id="{D34006DD-42DC-49F9-9F70-DF143595EA9F}"/>
                  </a:ext>
                </a:extLst>
              </p:cNvPr>
              <p:cNvSpPr/>
              <p:nvPr/>
            </p:nvSpPr>
            <p:spPr bwMode="auto">
              <a:xfrm>
                <a:off x="2985" y="3822"/>
                <a:ext cx="220" cy="457"/>
              </a:xfrm>
              <a:custGeom>
                <a:avLst/>
                <a:gdLst>
                  <a:gd name="T0" fmla="*/ 98 w 98"/>
                  <a:gd name="T1" fmla="*/ 202 h 203"/>
                  <a:gd name="T2" fmla="*/ 84 w 98"/>
                  <a:gd name="T3" fmla="*/ 0 h 203"/>
                  <a:gd name="T4" fmla="*/ 59 w 98"/>
                  <a:gd name="T5" fmla="*/ 3 h 203"/>
                  <a:gd name="T6" fmla="*/ 0 w 98"/>
                  <a:gd name="T7" fmla="*/ 8 h 203"/>
                  <a:gd name="T8" fmla="*/ 85 w 98"/>
                  <a:gd name="T9" fmla="*/ 203 h 203"/>
                  <a:gd name="T10" fmla="*/ 98 w 98"/>
                  <a:gd name="T11" fmla="*/ 202 h 203"/>
                </a:gdLst>
                <a:ahLst/>
                <a:cxnLst>
                  <a:cxn ang="0">
                    <a:pos x="T0" y="T1"/>
                  </a:cxn>
                  <a:cxn ang="0">
                    <a:pos x="T2" y="T3"/>
                  </a:cxn>
                  <a:cxn ang="0">
                    <a:pos x="T4" y="T5"/>
                  </a:cxn>
                  <a:cxn ang="0">
                    <a:pos x="T6" y="T7"/>
                  </a:cxn>
                  <a:cxn ang="0">
                    <a:pos x="T8" y="T9"/>
                  </a:cxn>
                  <a:cxn ang="0">
                    <a:pos x="T10" y="T11"/>
                  </a:cxn>
                </a:cxnLst>
                <a:rect l="0" t="0" r="r" b="b"/>
                <a:pathLst>
                  <a:path w="98" h="203">
                    <a:moveTo>
                      <a:pt x="98" y="202"/>
                    </a:moveTo>
                    <a:cubicBezTo>
                      <a:pt x="98" y="202"/>
                      <a:pt x="91" y="112"/>
                      <a:pt x="84" y="0"/>
                    </a:cubicBezTo>
                    <a:cubicBezTo>
                      <a:pt x="75" y="1"/>
                      <a:pt x="67" y="2"/>
                      <a:pt x="59" y="3"/>
                    </a:cubicBezTo>
                    <a:cubicBezTo>
                      <a:pt x="39" y="5"/>
                      <a:pt x="20" y="6"/>
                      <a:pt x="0" y="8"/>
                    </a:cubicBezTo>
                    <a:cubicBezTo>
                      <a:pt x="85" y="203"/>
                      <a:pt x="85" y="203"/>
                      <a:pt x="85" y="203"/>
                    </a:cubicBezTo>
                    <a:lnTo>
                      <a:pt x="98" y="202"/>
                    </a:lnTo>
                    <a:close/>
                  </a:path>
                </a:pathLst>
              </a:custGeom>
              <a:solidFill>
                <a:srgbClr val="A4BB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91" name="Freeform 409">
                <a:extLst>
                  <a:ext uri="{FF2B5EF4-FFF2-40B4-BE49-F238E27FC236}">
                    <a16:creationId xmlns:a16="http://schemas.microsoft.com/office/drawing/2014/main" xmlns="" id="{AFE8FBDF-BA53-46A9-9D66-AF2D1D90265B}"/>
                  </a:ext>
                </a:extLst>
              </p:cNvPr>
              <p:cNvSpPr/>
              <p:nvPr/>
            </p:nvSpPr>
            <p:spPr bwMode="auto">
              <a:xfrm>
                <a:off x="2692" y="3842"/>
                <a:ext cx="238" cy="183"/>
              </a:xfrm>
              <a:custGeom>
                <a:avLst/>
                <a:gdLst>
                  <a:gd name="T0" fmla="*/ 6 w 106"/>
                  <a:gd name="T1" fmla="*/ 8 h 81"/>
                  <a:gd name="T2" fmla="*/ 0 w 106"/>
                  <a:gd name="T3" fmla="*/ 81 h 81"/>
                  <a:gd name="T4" fmla="*/ 106 w 106"/>
                  <a:gd name="T5" fmla="*/ 0 h 81"/>
                  <a:gd name="T6" fmla="*/ 6 w 106"/>
                  <a:gd name="T7" fmla="*/ 8 h 81"/>
                </a:gdLst>
                <a:ahLst/>
                <a:cxnLst>
                  <a:cxn ang="0">
                    <a:pos x="T0" y="T1"/>
                  </a:cxn>
                  <a:cxn ang="0">
                    <a:pos x="T2" y="T3"/>
                  </a:cxn>
                  <a:cxn ang="0">
                    <a:pos x="T4" y="T5"/>
                  </a:cxn>
                  <a:cxn ang="0">
                    <a:pos x="T6" y="T7"/>
                  </a:cxn>
                </a:cxnLst>
                <a:rect l="0" t="0" r="r" b="b"/>
                <a:pathLst>
                  <a:path w="106" h="81">
                    <a:moveTo>
                      <a:pt x="6" y="8"/>
                    </a:moveTo>
                    <a:cubicBezTo>
                      <a:pt x="4" y="34"/>
                      <a:pt x="2" y="59"/>
                      <a:pt x="0" y="81"/>
                    </a:cubicBezTo>
                    <a:cubicBezTo>
                      <a:pt x="106" y="0"/>
                      <a:pt x="106" y="0"/>
                      <a:pt x="106" y="0"/>
                    </a:cubicBezTo>
                    <a:cubicBezTo>
                      <a:pt x="73" y="2"/>
                      <a:pt x="40" y="4"/>
                      <a:pt x="6" y="8"/>
                    </a:cubicBezTo>
                    <a:close/>
                  </a:path>
                </a:pathLst>
              </a:custGeom>
              <a:solidFill>
                <a:srgbClr val="FF88A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92" name="Freeform 410">
                <a:extLst>
                  <a:ext uri="{FF2B5EF4-FFF2-40B4-BE49-F238E27FC236}">
                    <a16:creationId xmlns:a16="http://schemas.microsoft.com/office/drawing/2014/main" xmlns="" id="{A547BBB9-7E05-49EE-94E8-C4931CF123E6}"/>
                  </a:ext>
                </a:extLst>
              </p:cNvPr>
              <p:cNvSpPr/>
              <p:nvPr/>
            </p:nvSpPr>
            <p:spPr bwMode="auto">
              <a:xfrm>
                <a:off x="2705" y="3648"/>
                <a:ext cx="469" cy="212"/>
              </a:xfrm>
              <a:custGeom>
                <a:avLst/>
                <a:gdLst>
                  <a:gd name="T0" fmla="*/ 0 w 208"/>
                  <a:gd name="T1" fmla="*/ 94 h 94"/>
                  <a:gd name="T2" fmla="*/ 183 w 208"/>
                  <a:gd name="T3" fmla="*/ 80 h 94"/>
                  <a:gd name="T4" fmla="*/ 208 w 208"/>
                  <a:gd name="T5" fmla="*/ 77 h 94"/>
                  <a:gd name="T6" fmla="*/ 204 w 208"/>
                  <a:gd name="T7" fmla="*/ 17 h 94"/>
                  <a:gd name="T8" fmla="*/ 8 w 208"/>
                  <a:gd name="T9" fmla="*/ 0 h 94"/>
                  <a:gd name="T10" fmla="*/ 0 w 208"/>
                  <a:gd name="T11" fmla="*/ 94 h 94"/>
                </a:gdLst>
                <a:ahLst/>
                <a:cxnLst>
                  <a:cxn ang="0">
                    <a:pos x="T0" y="T1"/>
                  </a:cxn>
                  <a:cxn ang="0">
                    <a:pos x="T2" y="T3"/>
                  </a:cxn>
                  <a:cxn ang="0">
                    <a:pos x="T4" y="T5"/>
                  </a:cxn>
                  <a:cxn ang="0">
                    <a:pos x="T6" y="T7"/>
                  </a:cxn>
                  <a:cxn ang="0">
                    <a:pos x="T8" y="T9"/>
                  </a:cxn>
                  <a:cxn ang="0">
                    <a:pos x="T10" y="T11"/>
                  </a:cxn>
                </a:cxnLst>
                <a:rect l="0" t="0" r="r" b="b"/>
                <a:pathLst>
                  <a:path w="208" h="94">
                    <a:moveTo>
                      <a:pt x="0" y="94"/>
                    </a:moveTo>
                    <a:cubicBezTo>
                      <a:pt x="62" y="87"/>
                      <a:pt x="122" y="87"/>
                      <a:pt x="183" y="80"/>
                    </a:cubicBezTo>
                    <a:cubicBezTo>
                      <a:pt x="191" y="79"/>
                      <a:pt x="199" y="78"/>
                      <a:pt x="208" y="77"/>
                    </a:cubicBezTo>
                    <a:cubicBezTo>
                      <a:pt x="206" y="58"/>
                      <a:pt x="205" y="38"/>
                      <a:pt x="204" y="17"/>
                    </a:cubicBezTo>
                    <a:cubicBezTo>
                      <a:pt x="138" y="13"/>
                      <a:pt x="73" y="6"/>
                      <a:pt x="8" y="0"/>
                    </a:cubicBezTo>
                    <a:cubicBezTo>
                      <a:pt x="5" y="33"/>
                      <a:pt x="3" y="65"/>
                      <a:pt x="0" y="94"/>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93" name="Freeform 411">
                <a:extLst>
                  <a:ext uri="{FF2B5EF4-FFF2-40B4-BE49-F238E27FC236}">
                    <a16:creationId xmlns:a16="http://schemas.microsoft.com/office/drawing/2014/main" xmlns="" id="{5F4190A4-206C-4649-B560-210C13BF00F0}"/>
                  </a:ext>
                </a:extLst>
              </p:cNvPr>
              <p:cNvSpPr/>
              <p:nvPr/>
            </p:nvSpPr>
            <p:spPr bwMode="auto">
              <a:xfrm>
                <a:off x="2786" y="2785"/>
                <a:ext cx="354" cy="81"/>
              </a:xfrm>
              <a:custGeom>
                <a:avLst/>
                <a:gdLst>
                  <a:gd name="T0" fmla="*/ 157 w 157"/>
                  <a:gd name="T1" fmla="*/ 24 h 36"/>
                  <a:gd name="T2" fmla="*/ 1 w 157"/>
                  <a:gd name="T3" fmla="*/ 0 h 36"/>
                  <a:gd name="T4" fmla="*/ 0 w 157"/>
                  <a:gd name="T5" fmla="*/ 17 h 36"/>
                  <a:gd name="T6" fmla="*/ 156 w 157"/>
                  <a:gd name="T7" fmla="*/ 36 h 36"/>
                  <a:gd name="T8" fmla="*/ 157 w 157"/>
                  <a:gd name="T9" fmla="*/ 24 h 36"/>
                </a:gdLst>
                <a:ahLst/>
                <a:cxnLst>
                  <a:cxn ang="0">
                    <a:pos x="T0" y="T1"/>
                  </a:cxn>
                  <a:cxn ang="0">
                    <a:pos x="T2" y="T3"/>
                  </a:cxn>
                  <a:cxn ang="0">
                    <a:pos x="T4" y="T5"/>
                  </a:cxn>
                  <a:cxn ang="0">
                    <a:pos x="T6" y="T7"/>
                  </a:cxn>
                  <a:cxn ang="0">
                    <a:pos x="T8" y="T9"/>
                  </a:cxn>
                </a:cxnLst>
                <a:rect l="0" t="0" r="r" b="b"/>
                <a:pathLst>
                  <a:path w="157" h="36">
                    <a:moveTo>
                      <a:pt x="157" y="24"/>
                    </a:moveTo>
                    <a:cubicBezTo>
                      <a:pt x="1" y="0"/>
                      <a:pt x="1" y="0"/>
                      <a:pt x="1" y="0"/>
                    </a:cubicBezTo>
                    <a:cubicBezTo>
                      <a:pt x="1" y="5"/>
                      <a:pt x="0" y="11"/>
                      <a:pt x="0" y="17"/>
                    </a:cubicBezTo>
                    <a:cubicBezTo>
                      <a:pt x="156" y="36"/>
                      <a:pt x="156" y="36"/>
                      <a:pt x="156" y="36"/>
                    </a:cubicBezTo>
                    <a:cubicBezTo>
                      <a:pt x="156" y="32"/>
                      <a:pt x="157" y="28"/>
                      <a:pt x="157" y="24"/>
                    </a:cubicBezTo>
                    <a:close/>
                  </a:path>
                </a:pathLst>
              </a:custGeom>
              <a:solidFill>
                <a:srgbClr val="8B68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94" name="Freeform 412">
                <a:extLst>
                  <a:ext uri="{FF2B5EF4-FFF2-40B4-BE49-F238E27FC236}">
                    <a16:creationId xmlns:a16="http://schemas.microsoft.com/office/drawing/2014/main" xmlns="" id="{53DD416A-E3B7-4846-BA3D-53BE4370ED8B}"/>
                  </a:ext>
                </a:extLst>
              </p:cNvPr>
              <p:cNvSpPr/>
              <p:nvPr/>
            </p:nvSpPr>
            <p:spPr bwMode="auto">
              <a:xfrm>
                <a:off x="2784" y="2824"/>
                <a:ext cx="354" cy="67"/>
              </a:xfrm>
              <a:custGeom>
                <a:avLst/>
                <a:gdLst>
                  <a:gd name="T0" fmla="*/ 157 w 157"/>
                  <a:gd name="T1" fmla="*/ 19 h 30"/>
                  <a:gd name="T2" fmla="*/ 1 w 157"/>
                  <a:gd name="T3" fmla="*/ 0 h 30"/>
                  <a:gd name="T4" fmla="*/ 0 w 157"/>
                  <a:gd name="T5" fmla="*/ 21 h 30"/>
                  <a:gd name="T6" fmla="*/ 157 w 157"/>
                  <a:gd name="T7" fmla="*/ 30 h 30"/>
                  <a:gd name="T8" fmla="*/ 157 w 157"/>
                  <a:gd name="T9" fmla="*/ 19 h 30"/>
                </a:gdLst>
                <a:ahLst/>
                <a:cxnLst>
                  <a:cxn ang="0">
                    <a:pos x="T0" y="T1"/>
                  </a:cxn>
                  <a:cxn ang="0">
                    <a:pos x="T2" y="T3"/>
                  </a:cxn>
                  <a:cxn ang="0">
                    <a:pos x="T4" y="T5"/>
                  </a:cxn>
                  <a:cxn ang="0">
                    <a:pos x="T6" y="T7"/>
                  </a:cxn>
                  <a:cxn ang="0">
                    <a:pos x="T8" y="T9"/>
                  </a:cxn>
                </a:cxnLst>
                <a:rect l="0" t="0" r="r" b="b"/>
                <a:pathLst>
                  <a:path w="157" h="30">
                    <a:moveTo>
                      <a:pt x="157" y="19"/>
                    </a:moveTo>
                    <a:cubicBezTo>
                      <a:pt x="1" y="0"/>
                      <a:pt x="1" y="0"/>
                      <a:pt x="1" y="0"/>
                    </a:cubicBezTo>
                    <a:cubicBezTo>
                      <a:pt x="1" y="7"/>
                      <a:pt x="0" y="14"/>
                      <a:pt x="0" y="21"/>
                    </a:cubicBezTo>
                    <a:cubicBezTo>
                      <a:pt x="157" y="30"/>
                      <a:pt x="157" y="30"/>
                      <a:pt x="157" y="30"/>
                    </a:cubicBezTo>
                    <a:cubicBezTo>
                      <a:pt x="157" y="26"/>
                      <a:pt x="157" y="23"/>
                      <a:pt x="157" y="19"/>
                    </a:cubicBezTo>
                    <a:close/>
                  </a:path>
                </a:pathLst>
              </a:custGeom>
              <a:solidFill>
                <a:srgbClr val="95BB9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95" name="Freeform 413">
                <a:extLst>
                  <a:ext uri="{FF2B5EF4-FFF2-40B4-BE49-F238E27FC236}">
                    <a16:creationId xmlns:a16="http://schemas.microsoft.com/office/drawing/2014/main" xmlns="" id="{14CF2C46-760F-42E2-A4FC-9157B231D705}"/>
                  </a:ext>
                </a:extLst>
              </p:cNvPr>
              <p:cNvSpPr/>
              <p:nvPr/>
            </p:nvSpPr>
            <p:spPr bwMode="auto">
              <a:xfrm>
                <a:off x="2779" y="2871"/>
                <a:ext cx="359" cy="45"/>
              </a:xfrm>
              <a:custGeom>
                <a:avLst/>
                <a:gdLst>
                  <a:gd name="T0" fmla="*/ 2 w 159"/>
                  <a:gd name="T1" fmla="*/ 0 h 20"/>
                  <a:gd name="T2" fmla="*/ 0 w 159"/>
                  <a:gd name="T3" fmla="*/ 20 h 20"/>
                  <a:gd name="T4" fmla="*/ 158 w 159"/>
                  <a:gd name="T5" fmla="*/ 17 h 20"/>
                  <a:gd name="T6" fmla="*/ 159 w 159"/>
                  <a:gd name="T7" fmla="*/ 9 h 20"/>
                  <a:gd name="T8" fmla="*/ 2 w 159"/>
                  <a:gd name="T9" fmla="*/ 0 h 20"/>
                </a:gdLst>
                <a:ahLst/>
                <a:cxnLst>
                  <a:cxn ang="0">
                    <a:pos x="T0" y="T1"/>
                  </a:cxn>
                  <a:cxn ang="0">
                    <a:pos x="T2" y="T3"/>
                  </a:cxn>
                  <a:cxn ang="0">
                    <a:pos x="T4" y="T5"/>
                  </a:cxn>
                  <a:cxn ang="0">
                    <a:pos x="T6" y="T7"/>
                  </a:cxn>
                  <a:cxn ang="0">
                    <a:pos x="T8" y="T9"/>
                  </a:cxn>
                </a:cxnLst>
                <a:rect l="0" t="0" r="r" b="b"/>
                <a:pathLst>
                  <a:path w="159" h="20">
                    <a:moveTo>
                      <a:pt x="2" y="0"/>
                    </a:moveTo>
                    <a:cubicBezTo>
                      <a:pt x="1" y="7"/>
                      <a:pt x="1" y="13"/>
                      <a:pt x="0" y="20"/>
                    </a:cubicBezTo>
                    <a:cubicBezTo>
                      <a:pt x="53" y="19"/>
                      <a:pt x="105" y="18"/>
                      <a:pt x="158" y="17"/>
                    </a:cubicBezTo>
                    <a:cubicBezTo>
                      <a:pt x="158" y="14"/>
                      <a:pt x="158" y="11"/>
                      <a:pt x="159" y="9"/>
                    </a:cubicBezTo>
                    <a:lnTo>
                      <a:pt x="2" y="0"/>
                    </a:lnTo>
                    <a:close/>
                  </a:path>
                </a:pathLst>
              </a:custGeom>
              <a:solidFill>
                <a:srgbClr val="8B68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96" name="Freeform 414">
                <a:extLst>
                  <a:ext uri="{FF2B5EF4-FFF2-40B4-BE49-F238E27FC236}">
                    <a16:creationId xmlns:a16="http://schemas.microsoft.com/office/drawing/2014/main" xmlns="" id="{4B4ABD5B-15F2-413A-8B20-8DDA7A6438E6}"/>
                  </a:ext>
                </a:extLst>
              </p:cNvPr>
              <p:cNvSpPr/>
              <p:nvPr/>
            </p:nvSpPr>
            <p:spPr bwMode="auto">
              <a:xfrm>
                <a:off x="2777" y="2909"/>
                <a:ext cx="359" cy="36"/>
              </a:xfrm>
              <a:custGeom>
                <a:avLst/>
                <a:gdLst>
                  <a:gd name="T0" fmla="*/ 1 w 159"/>
                  <a:gd name="T1" fmla="*/ 3 h 16"/>
                  <a:gd name="T2" fmla="*/ 0 w 159"/>
                  <a:gd name="T3" fmla="*/ 16 h 16"/>
                  <a:gd name="T4" fmla="*/ 159 w 159"/>
                  <a:gd name="T5" fmla="*/ 10 h 16"/>
                  <a:gd name="T6" fmla="*/ 159 w 159"/>
                  <a:gd name="T7" fmla="*/ 7 h 16"/>
                  <a:gd name="T8" fmla="*/ 159 w 159"/>
                  <a:gd name="T9" fmla="*/ 0 h 16"/>
                  <a:gd name="T10" fmla="*/ 1 w 159"/>
                  <a:gd name="T11" fmla="*/ 3 h 16"/>
                </a:gdLst>
                <a:ahLst/>
                <a:cxnLst>
                  <a:cxn ang="0">
                    <a:pos x="T0" y="T1"/>
                  </a:cxn>
                  <a:cxn ang="0">
                    <a:pos x="T2" y="T3"/>
                  </a:cxn>
                  <a:cxn ang="0">
                    <a:pos x="T4" y="T5"/>
                  </a:cxn>
                  <a:cxn ang="0">
                    <a:pos x="T6" y="T7"/>
                  </a:cxn>
                  <a:cxn ang="0">
                    <a:pos x="T8" y="T9"/>
                  </a:cxn>
                  <a:cxn ang="0">
                    <a:pos x="T10" y="T11"/>
                  </a:cxn>
                </a:cxnLst>
                <a:rect l="0" t="0" r="r" b="b"/>
                <a:pathLst>
                  <a:path w="159" h="16">
                    <a:moveTo>
                      <a:pt x="1" y="3"/>
                    </a:moveTo>
                    <a:cubicBezTo>
                      <a:pt x="1" y="7"/>
                      <a:pt x="1" y="12"/>
                      <a:pt x="0" y="16"/>
                    </a:cubicBezTo>
                    <a:cubicBezTo>
                      <a:pt x="159" y="10"/>
                      <a:pt x="159" y="10"/>
                      <a:pt x="159" y="10"/>
                    </a:cubicBezTo>
                    <a:cubicBezTo>
                      <a:pt x="159" y="9"/>
                      <a:pt x="159" y="8"/>
                      <a:pt x="159" y="7"/>
                    </a:cubicBezTo>
                    <a:cubicBezTo>
                      <a:pt x="159" y="5"/>
                      <a:pt x="159" y="2"/>
                      <a:pt x="159" y="0"/>
                    </a:cubicBezTo>
                    <a:cubicBezTo>
                      <a:pt x="106" y="1"/>
                      <a:pt x="54" y="2"/>
                      <a:pt x="1" y="3"/>
                    </a:cubicBezTo>
                    <a:close/>
                  </a:path>
                </a:pathLst>
              </a:custGeom>
              <a:solidFill>
                <a:srgbClr val="95BB9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97" name="Freeform 415">
                <a:extLst>
                  <a:ext uri="{FF2B5EF4-FFF2-40B4-BE49-F238E27FC236}">
                    <a16:creationId xmlns:a16="http://schemas.microsoft.com/office/drawing/2014/main" xmlns="" id="{D02CBBC4-191D-476A-A839-89717F3E5D25}"/>
                  </a:ext>
                </a:extLst>
              </p:cNvPr>
              <p:cNvSpPr/>
              <p:nvPr/>
            </p:nvSpPr>
            <p:spPr bwMode="auto">
              <a:xfrm>
                <a:off x="2788" y="2749"/>
                <a:ext cx="354" cy="90"/>
              </a:xfrm>
              <a:custGeom>
                <a:avLst/>
                <a:gdLst>
                  <a:gd name="T0" fmla="*/ 157 w 157"/>
                  <a:gd name="T1" fmla="*/ 27 h 40"/>
                  <a:gd name="T2" fmla="*/ 1 w 157"/>
                  <a:gd name="T3" fmla="*/ 0 h 40"/>
                  <a:gd name="T4" fmla="*/ 0 w 157"/>
                  <a:gd name="T5" fmla="*/ 16 h 40"/>
                  <a:gd name="T6" fmla="*/ 156 w 157"/>
                  <a:gd name="T7" fmla="*/ 40 h 40"/>
                  <a:gd name="T8" fmla="*/ 157 w 157"/>
                  <a:gd name="T9" fmla="*/ 27 h 40"/>
                </a:gdLst>
                <a:ahLst/>
                <a:cxnLst>
                  <a:cxn ang="0">
                    <a:pos x="T0" y="T1"/>
                  </a:cxn>
                  <a:cxn ang="0">
                    <a:pos x="T2" y="T3"/>
                  </a:cxn>
                  <a:cxn ang="0">
                    <a:pos x="T4" y="T5"/>
                  </a:cxn>
                  <a:cxn ang="0">
                    <a:pos x="T6" y="T7"/>
                  </a:cxn>
                  <a:cxn ang="0">
                    <a:pos x="T8" y="T9"/>
                  </a:cxn>
                </a:cxnLst>
                <a:rect l="0" t="0" r="r" b="b"/>
                <a:pathLst>
                  <a:path w="157" h="40">
                    <a:moveTo>
                      <a:pt x="157" y="27"/>
                    </a:moveTo>
                    <a:cubicBezTo>
                      <a:pt x="1" y="0"/>
                      <a:pt x="1" y="0"/>
                      <a:pt x="1" y="0"/>
                    </a:cubicBezTo>
                    <a:cubicBezTo>
                      <a:pt x="1" y="5"/>
                      <a:pt x="1" y="10"/>
                      <a:pt x="0" y="16"/>
                    </a:cubicBezTo>
                    <a:cubicBezTo>
                      <a:pt x="156" y="40"/>
                      <a:pt x="156" y="40"/>
                      <a:pt x="156" y="40"/>
                    </a:cubicBezTo>
                    <a:cubicBezTo>
                      <a:pt x="156" y="36"/>
                      <a:pt x="157" y="31"/>
                      <a:pt x="157" y="27"/>
                    </a:cubicBezTo>
                    <a:close/>
                  </a:path>
                </a:pathLst>
              </a:custGeom>
              <a:solidFill>
                <a:srgbClr val="95BB9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98" name="Freeform 416">
                <a:extLst>
                  <a:ext uri="{FF2B5EF4-FFF2-40B4-BE49-F238E27FC236}">
                    <a16:creationId xmlns:a16="http://schemas.microsoft.com/office/drawing/2014/main" xmlns="" id="{2C35DD74-A416-4B26-BFAE-33DFA9CDDA18}"/>
                  </a:ext>
                </a:extLst>
              </p:cNvPr>
              <p:cNvSpPr/>
              <p:nvPr/>
            </p:nvSpPr>
            <p:spPr bwMode="auto">
              <a:xfrm>
                <a:off x="2809" y="2405"/>
                <a:ext cx="401" cy="162"/>
              </a:xfrm>
              <a:custGeom>
                <a:avLst/>
                <a:gdLst>
                  <a:gd name="T0" fmla="*/ 0 w 178"/>
                  <a:gd name="T1" fmla="*/ 25 h 72"/>
                  <a:gd name="T2" fmla="*/ 165 w 178"/>
                  <a:gd name="T3" fmla="*/ 72 h 72"/>
                  <a:gd name="T4" fmla="*/ 178 w 178"/>
                  <a:gd name="T5" fmla="*/ 16 h 72"/>
                  <a:gd name="T6" fmla="*/ 1 w 178"/>
                  <a:gd name="T7" fmla="*/ 0 h 72"/>
                  <a:gd name="T8" fmla="*/ 0 w 178"/>
                  <a:gd name="T9" fmla="*/ 25 h 72"/>
                </a:gdLst>
                <a:ahLst/>
                <a:cxnLst>
                  <a:cxn ang="0">
                    <a:pos x="T0" y="T1"/>
                  </a:cxn>
                  <a:cxn ang="0">
                    <a:pos x="T2" y="T3"/>
                  </a:cxn>
                  <a:cxn ang="0">
                    <a:pos x="T4" y="T5"/>
                  </a:cxn>
                  <a:cxn ang="0">
                    <a:pos x="T6" y="T7"/>
                  </a:cxn>
                  <a:cxn ang="0">
                    <a:pos x="T8" y="T9"/>
                  </a:cxn>
                </a:cxnLst>
                <a:rect l="0" t="0" r="r" b="b"/>
                <a:pathLst>
                  <a:path w="178" h="72">
                    <a:moveTo>
                      <a:pt x="0" y="25"/>
                    </a:moveTo>
                    <a:cubicBezTo>
                      <a:pt x="165" y="72"/>
                      <a:pt x="165" y="72"/>
                      <a:pt x="165" y="72"/>
                    </a:cubicBezTo>
                    <a:cubicBezTo>
                      <a:pt x="169" y="52"/>
                      <a:pt x="174" y="34"/>
                      <a:pt x="178" y="16"/>
                    </a:cubicBezTo>
                    <a:cubicBezTo>
                      <a:pt x="1" y="0"/>
                      <a:pt x="1" y="0"/>
                      <a:pt x="1" y="0"/>
                    </a:cubicBezTo>
                    <a:cubicBezTo>
                      <a:pt x="1" y="8"/>
                      <a:pt x="0" y="16"/>
                      <a:pt x="0" y="25"/>
                    </a:cubicBezTo>
                    <a:close/>
                  </a:path>
                </a:pathLst>
              </a:custGeom>
              <a:solidFill>
                <a:srgbClr val="FFD4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99" name="Freeform 417">
                <a:extLst>
                  <a:ext uri="{FF2B5EF4-FFF2-40B4-BE49-F238E27FC236}">
                    <a16:creationId xmlns:a16="http://schemas.microsoft.com/office/drawing/2014/main" xmlns="" id="{874E0E93-B796-4B44-AC35-8A0B5A2A4E39}"/>
                  </a:ext>
                </a:extLst>
              </p:cNvPr>
              <p:cNvSpPr/>
              <p:nvPr/>
            </p:nvSpPr>
            <p:spPr bwMode="auto">
              <a:xfrm>
                <a:off x="2430" y="872"/>
                <a:ext cx="63" cy="322"/>
              </a:xfrm>
              <a:custGeom>
                <a:avLst/>
                <a:gdLst>
                  <a:gd name="T0" fmla="*/ 28 w 28"/>
                  <a:gd name="T1" fmla="*/ 139 h 143"/>
                  <a:gd name="T2" fmla="*/ 0 w 28"/>
                  <a:gd name="T3" fmla="*/ 0 h 143"/>
                  <a:gd name="T4" fmla="*/ 0 w 28"/>
                  <a:gd name="T5" fmla="*/ 118 h 143"/>
                  <a:gd name="T6" fmla="*/ 6 w 28"/>
                  <a:gd name="T7" fmla="*/ 143 h 143"/>
                  <a:gd name="T8" fmla="*/ 28 w 28"/>
                  <a:gd name="T9" fmla="*/ 139 h 143"/>
                </a:gdLst>
                <a:ahLst/>
                <a:cxnLst>
                  <a:cxn ang="0">
                    <a:pos x="T0" y="T1"/>
                  </a:cxn>
                  <a:cxn ang="0">
                    <a:pos x="T2" y="T3"/>
                  </a:cxn>
                  <a:cxn ang="0">
                    <a:pos x="T4" y="T5"/>
                  </a:cxn>
                  <a:cxn ang="0">
                    <a:pos x="T6" y="T7"/>
                  </a:cxn>
                  <a:cxn ang="0">
                    <a:pos x="T8" y="T9"/>
                  </a:cxn>
                </a:cxnLst>
                <a:rect l="0" t="0" r="r" b="b"/>
                <a:pathLst>
                  <a:path w="28" h="143">
                    <a:moveTo>
                      <a:pt x="28" y="139"/>
                    </a:moveTo>
                    <a:cubicBezTo>
                      <a:pt x="10" y="79"/>
                      <a:pt x="0" y="0"/>
                      <a:pt x="0" y="0"/>
                    </a:cubicBezTo>
                    <a:cubicBezTo>
                      <a:pt x="0" y="118"/>
                      <a:pt x="0" y="118"/>
                      <a:pt x="0" y="118"/>
                    </a:cubicBezTo>
                    <a:cubicBezTo>
                      <a:pt x="2" y="126"/>
                      <a:pt x="4" y="134"/>
                      <a:pt x="6" y="143"/>
                    </a:cubicBezTo>
                    <a:lnTo>
                      <a:pt x="28" y="139"/>
                    </a:lnTo>
                    <a:close/>
                  </a:path>
                </a:pathLst>
              </a:custGeom>
              <a:solidFill>
                <a:srgbClr val="FF97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00" name="Freeform 418">
                <a:extLst>
                  <a:ext uri="{FF2B5EF4-FFF2-40B4-BE49-F238E27FC236}">
                    <a16:creationId xmlns:a16="http://schemas.microsoft.com/office/drawing/2014/main" xmlns="" id="{A548490D-9071-47D4-9842-7BA525CE55B9}"/>
                  </a:ext>
                </a:extLst>
              </p:cNvPr>
              <p:cNvSpPr/>
              <p:nvPr/>
            </p:nvSpPr>
            <p:spPr bwMode="auto">
              <a:xfrm>
                <a:off x="2444" y="1185"/>
                <a:ext cx="171" cy="262"/>
              </a:xfrm>
              <a:custGeom>
                <a:avLst/>
                <a:gdLst>
                  <a:gd name="T0" fmla="*/ 22 w 76"/>
                  <a:gd name="T1" fmla="*/ 0 h 116"/>
                  <a:gd name="T2" fmla="*/ 0 w 76"/>
                  <a:gd name="T3" fmla="*/ 4 h 116"/>
                  <a:gd name="T4" fmla="*/ 32 w 76"/>
                  <a:gd name="T5" fmla="*/ 116 h 116"/>
                  <a:gd name="T6" fmla="*/ 76 w 76"/>
                  <a:gd name="T7" fmla="*/ 114 h 116"/>
                  <a:gd name="T8" fmla="*/ 60 w 76"/>
                  <a:gd name="T9" fmla="*/ 87 h 116"/>
                  <a:gd name="T10" fmla="*/ 22 w 76"/>
                  <a:gd name="T11" fmla="*/ 0 h 116"/>
                </a:gdLst>
                <a:ahLst/>
                <a:cxnLst>
                  <a:cxn ang="0">
                    <a:pos x="T0" y="T1"/>
                  </a:cxn>
                  <a:cxn ang="0">
                    <a:pos x="T2" y="T3"/>
                  </a:cxn>
                  <a:cxn ang="0">
                    <a:pos x="T4" y="T5"/>
                  </a:cxn>
                  <a:cxn ang="0">
                    <a:pos x="T6" y="T7"/>
                  </a:cxn>
                  <a:cxn ang="0">
                    <a:pos x="T8" y="T9"/>
                  </a:cxn>
                  <a:cxn ang="0">
                    <a:pos x="T10" y="T11"/>
                  </a:cxn>
                </a:cxnLst>
                <a:rect l="0" t="0" r="r" b="b"/>
                <a:pathLst>
                  <a:path w="76" h="116">
                    <a:moveTo>
                      <a:pt x="22" y="0"/>
                    </a:moveTo>
                    <a:cubicBezTo>
                      <a:pt x="0" y="4"/>
                      <a:pt x="0" y="4"/>
                      <a:pt x="0" y="4"/>
                    </a:cubicBezTo>
                    <a:cubicBezTo>
                      <a:pt x="9" y="39"/>
                      <a:pt x="20" y="79"/>
                      <a:pt x="32" y="116"/>
                    </a:cubicBezTo>
                    <a:cubicBezTo>
                      <a:pt x="76" y="114"/>
                      <a:pt x="76" y="114"/>
                      <a:pt x="76" y="114"/>
                    </a:cubicBezTo>
                    <a:cubicBezTo>
                      <a:pt x="71" y="106"/>
                      <a:pt x="66" y="97"/>
                      <a:pt x="60" y="87"/>
                    </a:cubicBezTo>
                    <a:cubicBezTo>
                      <a:pt x="43" y="58"/>
                      <a:pt x="31" y="28"/>
                      <a:pt x="22" y="0"/>
                    </a:cubicBezTo>
                    <a:close/>
                  </a:path>
                </a:pathLst>
              </a:custGeom>
              <a:solidFill>
                <a:srgbClr val="7C7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01" name="Freeform 419">
                <a:extLst>
                  <a:ext uri="{FF2B5EF4-FFF2-40B4-BE49-F238E27FC236}">
                    <a16:creationId xmlns:a16="http://schemas.microsoft.com/office/drawing/2014/main" xmlns="" id="{A3CB1A72-3931-4591-A47B-22DD8AAA3896}"/>
                  </a:ext>
                </a:extLst>
              </p:cNvPr>
              <p:cNvSpPr/>
              <p:nvPr/>
            </p:nvSpPr>
            <p:spPr bwMode="auto">
              <a:xfrm>
                <a:off x="2516" y="1442"/>
                <a:ext cx="162" cy="102"/>
              </a:xfrm>
              <a:custGeom>
                <a:avLst/>
                <a:gdLst>
                  <a:gd name="T0" fmla="*/ 0 w 72"/>
                  <a:gd name="T1" fmla="*/ 2 h 45"/>
                  <a:gd name="T2" fmla="*/ 16 w 72"/>
                  <a:gd name="T3" fmla="*/ 45 h 45"/>
                  <a:gd name="T4" fmla="*/ 72 w 72"/>
                  <a:gd name="T5" fmla="*/ 38 h 45"/>
                  <a:gd name="T6" fmla="*/ 44 w 72"/>
                  <a:gd name="T7" fmla="*/ 0 h 45"/>
                  <a:gd name="T8" fmla="*/ 0 w 72"/>
                  <a:gd name="T9" fmla="*/ 2 h 45"/>
                </a:gdLst>
                <a:ahLst/>
                <a:cxnLst>
                  <a:cxn ang="0">
                    <a:pos x="T0" y="T1"/>
                  </a:cxn>
                  <a:cxn ang="0">
                    <a:pos x="T2" y="T3"/>
                  </a:cxn>
                  <a:cxn ang="0">
                    <a:pos x="T4" y="T5"/>
                  </a:cxn>
                  <a:cxn ang="0">
                    <a:pos x="T6" y="T7"/>
                  </a:cxn>
                  <a:cxn ang="0">
                    <a:pos x="T8" y="T9"/>
                  </a:cxn>
                </a:cxnLst>
                <a:rect l="0" t="0" r="r" b="b"/>
                <a:pathLst>
                  <a:path w="72" h="45">
                    <a:moveTo>
                      <a:pt x="0" y="2"/>
                    </a:moveTo>
                    <a:cubicBezTo>
                      <a:pt x="5" y="17"/>
                      <a:pt x="10" y="32"/>
                      <a:pt x="16" y="45"/>
                    </a:cubicBezTo>
                    <a:cubicBezTo>
                      <a:pt x="72" y="38"/>
                      <a:pt x="72" y="38"/>
                      <a:pt x="72" y="38"/>
                    </a:cubicBezTo>
                    <a:cubicBezTo>
                      <a:pt x="64" y="28"/>
                      <a:pt x="55" y="16"/>
                      <a:pt x="44" y="0"/>
                    </a:cubicBezTo>
                    <a:lnTo>
                      <a:pt x="0" y="2"/>
                    </a:ln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02" name="Freeform 420">
                <a:extLst>
                  <a:ext uri="{FF2B5EF4-FFF2-40B4-BE49-F238E27FC236}">
                    <a16:creationId xmlns:a16="http://schemas.microsoft.com/office/drawing/2014/main" xmlns="" id="{D812E0B8-EFE7-493C-AFFB-EA379816A567}"/>
                  </a:ext>
                </a:extLst>
              </p:cNvPr>
              <p:cNvSpPr/>
              <p:nvPr/>
            </p:nvSpPr>
            <p:spPr bwMode="auto">
              <a:xfrm>
                <a:off x="2707" y="892"/>
                <a:ext cx="140" cy="52"/>
              </a:xfrm>
              <a:custGeom>
                <a:avLst/>
                <a:gdLst>
                  <a:gd name="T0" fmla="*/ 0 w 62"/>
                  <a:gd name="T1" fmla="*/ 0 h 23"/>
                  <a:gd name="T2" fmla="*/ 2 w 62"/>
                  <a:gd name="T3" fmla="*/ 22 h 23"/>
                  <a:gd name="T4" fmla="*/ 62 w 62"/>
                  <a:gd name="T5" fmla="*/ 23 h 23"/>
                  <a:gd name="T6" fmla="*/ 61 w 62"/>
                  <a:gd name="T7" fmla="*/ 8 h 23"/>
                  <a:gd name="T8" fmla="*/ 0 w 62"/>
                  <a:gd name="T9" fmla="*/ 0 h 23"/>
                </a:gdLst>
                <a:ahLst/>
                <a:cxnLst>
                  <a:cxn ang="0">
                    <a:pos x="T0" y="T1"/>
                  </a:cxn>
                  <a:cxn ang="0">
                    <a:pos x="T2" y="T3"/>
                  </a:cxn>
                  <a:cxn ang="0">
                    <a:pos x="T4" y="T5"/>
                  </a:cxn>
                  <a:cxn ang="0">
                    <a:pos x="T6" y="T7"/>
                  </a:cxn>
                  <a:cxn ang="0">
                    <a:pos x="T8" y="T9"/>
                  </a:cxn>
                </a:cxnLst>
                <a:rect l="0" t="0" r="r" b="b"/>
                <a:pathLst>
                  <a:path w="62" h="23">
                    <a:moveTo>
                      <a:pt x="0" y="0"/>
                    </a:moveTo>
                    <a:cubicBezTo>
                      <a:pt x="0" y="7"/>
                      <a:pt x="1" y="15"/>
                      <a:pt x="2" y="22"/>
                    </a:cubicBezTo>
                    <a:cubicBezTo>
                      <a:pt x="62" y="23"/>
                      <a:pt x="62" y="23"/>
                      <a:pt x="62" y="23"/>
                    </a:cubicBezTo>
                    <a:cubicBezTo>
                      <a:pt x="62" y="18"/>
                      <a:pt x="61" y="13"/>
                      <a:pt x="61" y="8"/>
                    </a:cubicBezTo>
                    <a:lnTo>
                      <a:pt x="0" y="0"/>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03" name="Freeform 421">
                <a:extLst>
                  <a:ext uri="{FF2B5EF4-FFF2-40B4-BE49-F238E27FC236}">
                    <a16:creationId xmlns:a16="http://schemas.microsoft.com/office/drawing/2014/main" xmlns="" id="{A6CA077B-59B3-4F8E-8638-A95B62E6369C}"/>
                  </a:ext>
                </a:extLst>
              </p:cNvPr>
              <p:cNvSpPr/>
              <p:nvPr/>
            </p:nvSpPr>
            <p:spPr bwMode="auto">
              <a:xfrm>
                <a:off x="2696" y="690"/>
                <a:ext cx="133" cy="103"/>
              </a:xfrm>
              <a:custGeom>
                <a:avLst/>
                <a:gdLst>
                  <a:gd name="T0" fmla="*/ 56 w 59"/>
                  <a:gd name="T1" fmla="*/ 7 h 46"/>
                  <a:gd name="T2" fmla="*/ 2 w 59"/>
                  <a:gd name="T3" fmla="*/ 0 h 46"/>
                  <a:gd name="T4" fmla="*/ 0 w 59"/>
                  <a:gd name="T5" fmla="*/ 17 h 46"/>
                  <a:gd name="T6" fmla="*/ 1 w 59"/>
                  <a:gd name="T7" fmla="*/ 46 h 46"/>
                  <a:gd name="T8" fmla="*/ 59 w 59"/>
                  <a:gd name="T9" fmla="*/ 33 h 46"/>
                  <a:gd name="T10" fmla="*/ 56 w 59"/>
                  <a:gd name="T11" fmla="*/ 7 h 46"/>
                </a:gdLst>
                <a:ahLst/>
                <a:cxnLst>
                  <a:cxn ang="0">
                    <a:pos x="T0" y="T1"/>
                  </a:cxn>
                  <a:cxn ang="0">
                    <a:pos x="T2" y="T3"/>
                  </a:cxn>
                  <a:cxn ang="0">
                    <a:pos x="T4" y="T5"/>
                  </a:cxn>
                  <a:cxn ang="0">
                    <a:pos x="T6" y="T7"/>
                  </a:cxn>
                  <a:cxn ang="0">
                    <a:pos x="T8" y="T9"/>
                  </a:cxn>
                  <a:cxn ang="0">
                    <a:pos x="T10" y="T11"/>
                  </a:cxn>
                </a:cxnLst>
                <a:rect l="0" t="0" r="r" b="b"/>
                <a:pathLst>
                  <a:path w="59" h="46">
                    <a:moveTo>
                      <a:pt x="56" y="7"/>
                    </a:moveTo>
                    <a:cubicBezTo>
                      <a:pt x="2" y="0"/>
                      <a:pt x="2" y="0"/>
                      <a:pt x="2" y="0"/>
                    </a:cubicBezTo>
                    <a:cubicBezTo>
                      <a:pt x="1" y="7"/>
                      <a:pt x="1" y="13"/>
                      <a:pt x="0" y="17"/>
                    </a:cubicBezTo>
                    <a:cubicBezTo>
                      <a:pt x="0" y="23"/>
                      <a:pt x="0" y="33"/>
                      <a:pt x="1" y="46"/>
                    </a:cubicBezTo>
                    <a:cubicBezTo>
                      <a:pt x="59" y="33"/>
                      <a:pt x="59" y="33"/>
                      <a:pt x="59" y="33"/>
                    </a:cubicBezTo>
                    <a:cubicBezTo>
                      <a:pt x="58" y="24"/>
                      <a:pt x="57" y="15"/>
                      <a:pt x="56" y="7"/>
                    </a:cubicBezTo>
                    <a:close/>
                  </a:path>
                </a:pathLst>
              </a:custGeom>
              <a:solidFill>
                <a:srgbClr val="60A4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04" name="Freeform 422">
                <a:extLst>
                  <a:ext uri="{FF2B5EF4-FFF2-40B4-BE49-F238E27FC236}">
                    <a16:creationId xmlns:a16="http://schemas.microsoft.com/office/drawing/2014/main" xmlns="" id="{79A3E222-EBA0-4600-A9E8-D951AAE03585}"/>
                  </a:ext>
                </a:extLst>
              </p:cNvPr>
              <p:cNvSpPr/>
              <p:nvPr/>
            </p:nvSpPr>
            <p:spPr bwMode="auto">
              <a:xfrm>
                <a:off x="2698" y="764"/>
                <a:ext cx="142" cy="108"/>
              </a:xfrm>
              <a:custGeom>
                <a:avLst/>
                <a:gdLst>
                  <a:gd name="T0" fmla="*/ 58 w 63"/>
                  <a:gd name="T1" fmla="*/ 0 h 48"/>
                  <a:gd name="T2" fmla="*/ 0 w 63"/>
                  <a:gd name="T3" fmla="*/ 13 h 48"/>
                  <a:gd name="T4" fmla="*/ 1 w 63"/>
                  <a:gd name="T5" fmla="*/ 26 h 48"/>
                  <a:gd name="T6" fmla="*/ 63 w 63"/>
                  <a:gd name="T7" fmla="*/ 48 h 48"/>
                  <a:gd name="T8" fmla="*/ 58 w 63"/>
                  <a:gd name="T9" fmla="*/ 0 h 48"/>
                </a:gdLst>
                <a:ahLst/>
                <a:cxnLst>
                  <a:cxn ang="0">
                    <a:pos x="T0" y="T1"/>
                  </a:cxn>
                  <a:cxn ang="0">
                    <a:pos x="T2" y="T3"/>
                  </a:cxn>
                  <a:cxn ang="0">
                    <a:pos x="T4" y="T5"/>
                  </a:cxn>
                  <a:cxn ang="0">
                    <a:pos x="T6" y="T7"/>
                  </a:cxn>
                  <a:cxn ang="0">
                    <a:pos x="T8" y="T9"/>
                  </a:cxn>
                </a:cxnLst>
                <a:rect l="0" t="0" r="r" b="b"/>
                <a:pathLst>
                  <a:path w="63" h="48">
                    <a:moveTo>
                      <a:pt x="58" y="0"/>
                    </a:moveTo>
                    <a:cubicBezTo>
                      <a:pt x="0" y="13"/>
                      <a:pt x="0" y="13"/>
                      <a:pt x="0" y="13"/>
                    </a:cubicBezTo>
                    <a:cubicBezTo>
                      <a:pt x="0" y="17"/>
                      <a:pt x="0" y="22"/>
                      <a:pt x="1" y="26"/>
                    </a:cubicBezTo>
                    <a:cubicBezTo>
                      <a:pt x="63" y="48"/>
                      <a:pt x="63" y="48"/>
                      <a:pt x="63" y="48"/>
                    </a:cubicBezTo>
                    <a:cubicBezTo>
                      <a:pt x="61" y="31"/>
                      <a:pt x="59" y="15"/>
                      <a:pt x="58" y="0"/>
                    </a:cubicBezTo>
                    <a:close/>
                  </a:path>
                </a:pathLst>
              </a:custGeom>
              <a:solidFill>
                <a:srgbClr val="926A4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05" name="Freeform 423">
                <a:extLst>
                  <a:ext uri="{FF2B5EF4-FFF2-40B4-BE49-F238E27FC236}">
                    <a16:creationId xmlns:a16="http://schemas.microsoft.com/office/drawing/2014/main" xmlns="" id="{F72E7A62-732E-47D7-913C-EC91F25EB5B2}"/>
                  </a:ext>
                </a:extLst>
              </p:cNvPr>
              <p:cNvSpPr/>
              <p:nvPr/>
            </p:nvSpPr>
            <p:spPr bwMode="auto">
              <a:xfrm>
                <a:off x="2701" y="823"/>
                <a:ext cx="144" cy="87"/>
              </a:xfrm>
              <a:custGeom>
                <a:avLst/>
                <a:gdLst>
                  <a:gd name="T0" fmla="*/ 0 w 64"/>
                  <a:gd name="T1" fmla="*/ 0 h 39"/>
                  <a:gd name="T2" fmla="*/ 3 w 64"/>
                  <a:gd name="T3" fmla="*/ 31 h 39"/>
                  <a:gd name="T4" fmla="*/ 64 w 64"/>
                  <a:gd name="T5" fmla="*/ 39 h 39"/>
                  <a:gd name="T6" fmla="*/ 62 w 64"/>
                  <a:gd name="T7" fmla="*/ 22 h 39"/>
                  <a:gd name="T8" fmla="*/ 0 w 64"/>
                  <a:gd name="T9" fmla="*/ 0 h 39"/>
                </a:gdLst>
                <a:ahLst/>
                <a:cxnLst>
                  <a:cxn ang="0">
                    <a:pos x="T0" y="T1"/>
                  </a:cxn>
                  <a:cxn ang="0">
                    <a:pos x="T2" y="T3"/>
                  </a:cxn>
                  <a:cxn ang="0">
                    <a:pos x="T4" y="T5"/>
                  </a:cxn>
                  <a:cxn ang="0">
                    <a:pos x="T6" y="T7"/>
                  </a:cxn>
                  <a:cxn ang="0">
                    <a:pos x="T8" y="T9"/>
                  </a:cxn>
                </a:cxnLst>
                <a:rect l="0" t="0" r="r" b="b"/>
                <a:pathLst>
                  <a:path w="64" h="39">
                    <a:moveTo>
                      <a:pt x="0" y="0"/>
                    </a:moveTo>
                    <a:cubicBezTo>
                      <a:pt x="1" y="9"/>
                      <a:pt x="2" y="20"/>
                      <a:pt x="3" y="31"/>
                    </a:cubicBezTo>
                    <a:cubicBezTo>
                      <a:pt x="64" y="39"/>
                      <a:pt x="64" y="39"/>
                      <a:pt x="64" y="39"/>
                    </a:cubicBezTo>
                    <a:cubicBezTo>
                      <a:pt x="63" y="33"/>
                      <a:pt x="62" y="27"/>
                      <a:pt x="62" y="22"/>
                    </a:cubicBezTo>
                    <a:lnTo>
                      <a:pt x="0" y="0"/>
                    </a:lnTo>
                    <a:close/>
                  </a:path>
                </a:pathLst>
              </a:custGeom>
              <a:solidFill>
                <a:srgbClr val="FFE6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06" name="Freeform 424">
                <a:extLst>
                  <a:ext uri="{FF2B5EF4-FFF2-40B4-BE49-F238E27FC236}">
                    <a16:creationId xmlns:a16="http://schemas.microsoft.com/office/drawing/2014/main" xmlns="" id="{E70D5D17-B74C-4CF1-A9AD-7758338DE7C6}"/>
                  </a:ext>
                </a:extLst>
              </p:cNvPr>
              <p:cNvSpPr/>
              <p:nvPr/>
            </p:nvSpPr>
            <p:spPr bwMode="auto">
              <a:xfrm>
                <a:off x="2701" y="604"/>
                <a:ext cx="121" cy="101"/>
              </a:xfrm>
              <a:custGeom>
                <a:avLst/>
                <a:gdLst>
                  <a:gd name="T0" fmla="*/ 51 w 54"/>
                  <a:gd name="T1" fmla="*/ 0 h 45"/>
                  <a:gd name="T2" fmla="*/ 1 w 54"/>
                  <a:gd name="T3" fmla="*/ 17 h 45"/>
                  <a:gd name="T4" fmla="*/ 0 w 54"/>
                  <a:gd name="T5" fmla="*/ 38 h 45"/>
                  <a:gd name="T6" fmla="*/ 54 w 54"/>
                  <a:gd name="T7" fmla="*/ 45 h 45"/>
                  <a:gd name="T8" fmla="*/ 51 w 54"/>
                  <a:gd name="T9" fmla="*/ 0 h 45"/>
                </a:gdLst>
                <a:ahLst/>
                <a:cxnLst>
                  <a:cxn ang="0">
                    <a:pos x="T0" y="T1"/>
                  </a:cxn>
                  <a:cxn ang="0">
                    <a:pos x="T2" y="T3"/>
                  </a:cxn>
                  <a:cxn ang="0">
                    <a:pos x="T4" y="T5"/>
                  </a:cxn>
                  <a:cxn ang="0">
                    <a:pos x="T6" y="T7"/>
                  </a:cxn>
                  <a:cxn ang="0">
                    <a:pos x="T8" y="T9"/>
                  </a:cxn>
                </a:cxnLst>
                <a:rect l="0" t="0" r="r" b="b"/>
                <a:pathLst>
                  <a:path w="54" h="45">
                    <a:moveTo>
                      <a:pt x="51" y="0"/>
                    </a:moveTo>
                    <a:cubicBezTo>
                      <a:pt x="1" y="17"/>
                      <a:pt x="1" y="17"/>
                      <a:pt x="1" y="17"/>
                    </a:cubicBezTo>
                    <a:cubicBezTo>
                      <a:pt x="1" y="25"/>
                      <a:pt x="0" y="32"/>
                      <a:pt x="0" y="38"/>
                    </a:cubicBezTo>
                    <a:cubicBezTo>
                      <a:pt x="54" y="45"/>
                      <a:pt x="54" y="45"/>
                      <a:pt x="54" y="45"/>
                    </a:cubicBezTo>
                    <a:cubicBezTo>
                      <a:pt x="53" y="28"/>
                      <a:pt x="52" y="13"/>
                      <a:pt x="51" y="0"/>
                    </a:cubicBezTo>
                    <a:close/>
                  </a:path>
                </a:pathLst>
              </a:custGeom>
              <a:solidFill>
                <a:srgbClr val="FF8D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07" name="Freeform 425">
                <a:extLst>
                  <a:ext uri="{FF2B5EF4-FFF2-40B4-BE49-F238E27FC236}">
                    <a16:creationId xmlns:a16="http://schemas.microsoft.com/office/drawing/2014/main" xmlns="" id="{3E5654C7-8B55-4C2F-915C-D1BE378D30DB}"/>
                  </a:ext>
                </a:extLst>
              </p:cNvPr>
              <p:cNvSpPr/>
              <p:nvPr/>
            </p:nvSpPr>
            <p:spPr bwMode="auto">
              <a:xfrm>
                <a:off x="2703" y="435"/>
                <a:ext cx="113" cy="207"/>
              </a:xfrm>
              <a:custGeom>
                <a:avLst/>
                <a:gdLst>
                  <a:gd name="T0" fmla="*/ 49 w 50"/>
                  <a:gd name="T1" fmla="*/ 2 h 92"/>
                  <a:gd name="T2" fmla="*/ 3 w 50"/>
                  <a:gd name="T3" fmla="*/ 0 h 92"/>
                  <a:gd name="T4" fmla="*/ 0 w 50"/>
                  <a:gd name="T5" fmla="*/ 92 h 92"/>
                  <a:gd name="T6" fmla="*/ 50 w 50"/>
                  <a:gd name="T7" fmla="*/ 75 h 92"/>
                  <a:gd name="T8" fmla="*/ 50 w 50"/>
                  <a:gd name="T9" fmla="*/ 54 h 92"/>
                  <a:gd name="T10" fmla="*/ 49 w 50"/>
                  <a:gd name="T11" fmla="*/ 2 h 92"/>
                </a:gdLst>
                <a:ahLst/>
                <a:cxnLst>
                  <a:cxn ang="0">
                    <a:pos x="T0" y="T1"/>
                  </a:cxn>
                  <a:cxn ang="0">
                    <a:pos x="T2" y="T3"/>
                  </a:cxn>
                  <a:cxn ang="0">
                    <a:pos x="T4" y="T5"/>
                  </a:cxn>
                  <a:cxn ang="0">
                    <a:pos x="T6" y="T7"/>
                  </a:cxn>
                  <a:cxn ang="0">
                    <a:pos x="T8" y="T9"/>
                  </a:cxn>
                  <a:cxn ang="0">
                    <a:pos x="T10" y="T11"/>
                  </a:cxn>
                </a:cxnLst>
                <a:rect l="0" t="0" r="r" b="b"/>
                <a:pathLst>
                  <a:path w="50" h="92">
                    <a:moveTo>
                      <a:pt x="49" y="2"/>
                    </a:moveTo>
                    <a:cubicBezTo>
                      <a:pt x="3" y="0"/>
                      <a:pt x="3" y="0"/>
                      <a:pt x="3" y="0"/>
                    </a:cubicBezTo>
                    <a:cubicBezTo>
                      <a:pt x="2" y="31"/>
                      <a:pt x="1" y="65"/>
                      <a:pt x="0" y="92"/>
                    </a:cubicBezTo>
                    <a:cubicBezTo>
                      <a:pt x="50" y="75"/>
                      <a:pt x="50" y="75"/>
                      <a:pt x="50" y="75"/>
                    </a:cubicBezTo>
                    <a:cubicBezTo>
                      <a:pt x="50" y="67"/>
                      <a:pt x="50" y="60"/>
                      <a:pt x="50" y="54"/>
                    </a:cubicBezTo>
                    <a:cubicBezTo>
                      <a:pt x="50" y="34"/>
                      <a:pt x="50" y="17"/>
                      <a:pt x="49" y="2"/>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08" name="Freeform 426">
                <a:extLst>
                  <a:ext uri="{FF2B5EF4-FFF2-40B4-BE49-F238E27FC236}">
                    <a16:creationId xmlns:a16="http://schemas.microsoft.com/office/drawing/2014/main" xmlns="" id="{81924413-2E9A-451A-911D-F0EC2507BE89}"/>
                  </a:ext>
                </a:extLst>
              </p:cNvPr>
              <p:cNvSpPr/>
              <p:nvPr/>
            </p:nvSpPr>
            <p:spPr bwMode="auto">
              <a:xfrm>
                <a:off x="2714" y="9"/>
                <a:ext cx="95" cy="113"/>
              </a:xfrm>
              <a:custGeom>
                <a:avLst/>
                <a:gdLst>
                  <a:gd name="T0" fmla="*/ 41 w 42"/>
                  <a:gd name="T1" fmla="*/ 0 h 50"/>
                  <a:gd name="T2" fmla="*/ 4 w 42"/>
                  <a:gd name="T3" fmla="*/ 0 h 50"/>
                  <a:gd name="T4" fmla="*/ 2 w 42"/>
                  <a:gd name="T5" fmla="*/ 6 h 50"/>
                  <a:gd name="T6" fmla="*/ 0 w 42"/>
                  <a:gd name="T7" fmla="*/ 50 h 50"/>
                  <a:gd name="T8" fmla="*/ 42 w 42"/>
                  <a:gd name="T9" fmla="*/ 40 h 50"/>
                  <a:gd name="T10" fmla="*/ 41 w 42"/>
                  <a:gd name="T11" fmla="*/ 0 h 50"/>
                </a:gdLst>
                <a:ahLst/>
                <a:cxnLst>
                  <a:cxn ang="0">
                    <a:pos x="T0" y="T1"/>
                  </a:cxn>
                  <a:cxn ang="0">
                    <a:pos x="T2" y="T3"/>
                  </a:cxn>
                  <a:cxn ang="0">
                    <a:pos x="T4" y="T5"/>
                  </a:cxn>
                  <a:cxn ang="0">
                    <a:pos x="T6" y="T7"/>
                  </a:cxn>
                  <a:cxn ang="0">
                    <a:pos x="T8" y="T9"/>
                  </a:cxn>
                  <a:cxn ang="0">
                    <a:pos x="T10" y="T11"/>
                  </a:cxn>
                </a:cxnLst>
                <a:rect l="0" t="0" r="r" b="b"/>
                <a:pathLst>
                  <a:path w="42" h="50">
                    <a:moveTo>
                      <a:pt x="41" y="0"/>
                    </a:moveTo>
                    <a:cubicBezTo>
                      <a:pt x="4" y="0"/>
                      <a:pt x="4" y="0"/>
                      <a:pt x="4" y="0"/>
                    </a:cubicBezTo>
                    <a:cubicBezTo>
                      <a:pt x="3" y="2"/>
                      <a:pt x="2" y="4"/>
                      <a:pt x="2" y="6"/>
                    </a:cubicBezTo>
                    <a:cubicBezTo>
                      <a:pt x="1" y="9"/>
                      <a:pt x="0" y="26"/>
                      <a:pt x="0" y="50"/>
                    </a:cubicBezTo>
                    <a:cubicBezTo>
                      <a:pt x="42" y="40"/>
                      <a:pt x="42" y="40"/>
                      <a:pt x="42" y="40"/>
                    </a:cubicBezTo>
                    <a:cubicBezTo>
                      <a:pt x="41" y="21"/>
                      <a:pt x="41" y="6"/>
                      <a:pt x="41" y="0"/>
                    </a:cubicBezTo>
                    <a:close/>
                  </a:path>
                </a:pathLst>
              </a:custGeom>
              <a:solidFill>
                <a:srgbClr val="83B1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09" name="Freeform 427">
                <a:extLst>
                  <a:ext uri="{FF2B5EF4-FFF2-40B4-BE49-F238E27FC236}">
                    <a16:creationId xmlns:a16="http://schemas.microsoft.com/office/drawing/2014/main" xmlns="" id="{6970BA32-53FB-4C98-8D8D-3DC4C20557EE}"/>
                  </a:ext>
                </a:extLst>
              </p:cNvPr>
              <p:cNvSpPr/>
              <p:nvPr/>
            </p:nvSpPr>
            <p:spPr bwMode="auto">
              <a:xfrm>
                <a:off x="2714" y="99"/>
                <a:ext cx="95" cy="75"/>
              </a:xfrm>
              <a:custGeom>
                <a:avLst/>
                <a:gdLst>
                  <a:gd name="T0" fmla="*/ 0 w 42"/>
                  <a:gd name="T1" fmla="*/ 10 h 33"/>
                  <a:gd name="T2" fmla="*/ 0 w 42"/>
                  <a:gd name="T3" fmla="*/ 33 h 33"/>
                  <a:gd name="T4" fmla="*/ 42 w 42"/>
                  <a:gd name="T5" fmla="*/ 19 h 33"/>
                  <a:gd name="T6" fmla="*/ 42 w 42"/>
                  <a:gd name="T7" fmla="*/ 0 h 33"/>
                  <a:gd name="T8" fmla="*/ 0 w 42"/>
                  <a:gd name="T9" fmla="*/ 10 h 33"/>
                </a:gdLst>
                <a:ahLst/>
                <a:cxnLst>
                  <a:cxn ang="0">
                    <a:pos x="T0" y="T1"/>
                  </a:cxn>
                  <a:cxn ang="0">
                    <a:pos x="T2" y="T3"/>
                  </a:cxn>
                  <a:cxn ang="0">
                    <a:pos x="T4" y="T5"/>
                  </a:cxn>
                  <a:cxn ang="0">
                    <a:pos x="T6" y="T7"/>
                  </a:cxn>
                  <a:cxn ang="0">
                    <a:pos x="T8" y="T9"/>
                  </a:cxn>
                </a:cxnLst>
                <a:rect l="0" t="0" r="r" b="b"/>
                <a:pathLst>
                  <a:path w="42" h="33">
                    <a:moveTo>
                      <a:pt x="0" y="10"/>
                    </a:moveTo>
                    <a:cubicBezTo>
                      <a:pt x="0" y="17"/>
                      <a:pt x="0" y="25"/>
                      <a:pt x="0" y="33"/>
                    </a:cubicBezTo>
                    <a:cubicBezTo>
                      <a:pt x="42" y="19"/>
                      <a:pt x="42" y="19"/>
                      <a:pt x="42" y="19"/>
                    </a:cubicBezTo>
                    <a:cubicBezTo>
                      <a:pt x="42" y="12"/>
                      <a:pt x="42" y="6"/>
                      <a:pt x="42" y="0"/>
                    </a:cubicBezTo>
                    <a:lnTo>
                      <a:pt x="0" y="10"/>
                    </a:lnTo>
                    <a:close/>
                  </a:path>
                </a:pathLst>
              </a:custGeom>
              <a:solidFill>
                <a:srgbClr val="D751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10" name="Freeform 428">
                <a:extLst>
                  <a:ext uri="{FF2B5EF4-FFF2-40B4-BE49-F238E27FC236}">
                    <a16:creationId xmlns:a16="http://schemas.microsoft.com/office/drawing/2014/main" xmlns="" id="{3FBDB000-9BA0-45E2-BFFE-1DDD033CE393}"/>
                  </a:ext>
                </a:extLst>
              </p:cNvPr>
              <p:cNvSpPr/>
              <p:nvPr/>
            </p:nvSpPr>
            <p:spPr bwMode="auto">
              <a:xfrm>
                <a:off x="2710" y="142"/>
                <a:ext cx="103" cy="297"/>
              </a:xfrm>
              <a:custGeom>
                <a:avLst/>
                <a:gdLst>
                  <a:gd name="T0" fmla="*/ 2 w 46"/>
                  <a:gd name="T1" fmla="*/ 14 h 132"/>
                  <a:gd name="T2" fmla="*/ 0 w 46"/>
                  <a:gd name="T3" fmla="*/ 130 h 132"/>
                  <a:gd name="T4" fmla="*/ 46 w 46"/>
                  <a:gd name="T5" fmla="*/ 132 h 132"/>
                  <a:gd name="T6" fmla="*/ 44 w 46"/>
                  <a:gd name="T7" fmla="*/ 0 h 132"/>
                  <a:gd name="T8" fmla="*/ 2 w 46"/>
                  <a:gd name="T9" fmla="*/ 14 h 132"/>
                </a:gdLst>
                <a:ahLst/>
                <a:cxnLst>
                  <a:cxn ang="0">
                    <a:pos x="T0" y="T1"/>
                  </a:cxn>
                  <a:cxn ang="0">
                    <a:pos x="T2" y="T3"/>
                  </a:cxn>
                  <a:cxn ang="0">
                    <a:pos x="T4" y="T5"/>
                  </a:cxn>
                  <a:cxn ang="0">
                    <a:pos x="T6" y="T7"/>
                  </a:cxn>
                  <a:cxn ang="0">
                    <a:pos x="T8" y="T9"/>
                  </a:cxn>
                </a:cxnLst>
                <a:rect l="0" t="0" r="r" b="b"/>
                <a:pathLst>
                  <a:path w="46" h="132">
                    <a:moveTo>
                      <a:pt x="2" y="14"/>
                    </a:moveTo>
                    <a:cubicBezTo>
                      <a:pt x="1" y="57"/>
                      <a:pt x="1" y="109"/>
                      <a:pt x="0" y="130"/>
                    </a:cubicBezTo>
                    <a:cubicBezTo>
                      <a:pt x="46" y="132"/>
                      <a:pt x="46" y="132"/>
                      <a:pt x="46" y="132"/>
                    </a:cubicBezTo>
                    <a:cubicBezTo>
                      <a:pt x="46" y="94"/>
                      <a:pt x="45" y="41"/>
                      <a:pt x="44" y="0"/>
                    </a:cubicBezTo>
                    <a:lnTo>
                      <a:pt x="2" y="14"/>
                    </a:lnTo>
                    <a:close/>
                  </a:path>
                </a:pathLst>
              </a:custGeom>
              <a:solidFill>
                <a:srgbClr val="B6BB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11" name="Freeform 429">
                <a:extLst>
                  <a:ext uri="{FF2B5EF4-FFF2-40B4-BE49-F238E27FC236}">
                    <a16:creationId xmlns:a16="http://schemas.microsoft.com/office/drawing/2014/main" xmlns="" id="{E3619114-8F35-40F0-87C5-ED34FAE1C65C}"/>
                  </a:ext>
                </a:extLst>
              </p:cNvPr>
              <p:cNvSpPr/>
              <p:nvPr/>
            </p:nvSpPr>
            <p:spPr bwMode="auto">
              <a:xfrm>
                <a:off x="2712" y="942"/>
                <a:ext cx="158" cy="203"/>
              </a:xfrm>
              <a:custGeom>
                <a:avLst/>
                <a:gdLst>
                  <a:gd name="T0" fmla="*/ 0 w 70"/>
                  <a:gd name="T1" fmla="*/ 0 h 90"/>
                  <a:gd name="T2" fmla="*/ 11 w 70"/>
                  <a:gd name="T3" fmla="*/ 90 h 90"/>
                  <a:gd name="T4" fmla="*/ 70 w 70"/>
                  <a:gd name="T5" fmla="*/ 80 h 90"/>
                  <a:gd name="T6" fmla="*/ 60 w 70"/>
                  <a:gd name="T7" fmla="*/ 1 h 90"/>
                  <a:gd name="T8" fmla="*/ 0 w 70"/>
                  <a:gd name="T9" fmla="*/ 0 h 90"/>
                </a:gdLst>
                <a:ahLst/>
                <a:cxnLst>
                  <a:cxn ang="0">
                    <a:pos x="T0" y="T1"/>
                  </a:cxn>
                  <a:cxn ang="0">
                    <a:pos x="T2" y="T3"/>
                  </a:cxn>
                  <a:cxn ang="0">
                    <a:pos x="T4" y="T5"/>
                  </a:cxn>
                  <a:cxn ang="0">
                    <a:pos x="T6" y="T7"/>
                  </a:cxn>
                  <a:cxn ang="0">
                    <a:pos x="T8" y="T9"/>
                  </a:cxn>
                </a:cxnLst>
                <a:rect l="0" t="0" r="r" b="b"/>
                <a:pathLst>
                  <a:path w="70" h="90">
                    <a:moveTo>
                      <a:pt x="0" y="0"/>
                    </a:moveTo>
                    <a:cubicBezTo>
                      <a:pt x="3" y="28"/>
                      <a:pt x="7" y="59"/>
                      <a:pt x="11" y="90"/>
                    </a:cubicBezTo>
                    <a:cubicBezTo>
                      <a:pt x="70" y="80"/>
                      <a:pt x="70" y="80"/>
                      <a:pt x="70" y="80"/>
                    </a:cubicBezTo>
                    <a:cubicBezTo>
                      <a:pt x="67" y="54"/>
                      <a:pt x="64" y="27"/>
                      <a:pt x="60" y="1"/>
                    </a:cubicBezTo>
                    <a:lnTo>
                      <a:pt x="0" y="0"/>
                    </a:lnTo>
                    <a:close/>
                  </a:path>
                </a:pathLst>
              </a:custGeom>
              <a:solidFill>
                <a:srgbClr val="749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12" name="Freeform 430">
                <a:extLst>
                  <a:ext uri="{FF2B5EF4-FFF2-40B4-BE49-F238E27FC236}">
                    <a16:creationId xmlns:a16="http://schemas.microsoft.com/office/drawing/2014/main" xmlns="" id="{DF02E3A5-47F4-4042-A449-0D81A0D9C391}"/>
                  </a:ext>
                </a:extLst>
              </p:cNvPr>
              <p:cNvSpPr/>
              <p:nvPr/>
            </p:nvSpPr>
            <p:spPr bwMode="auto">
              <a:xfrm>
                <a:off x="2737" y="1122"/>
                <a:ext cx="173" cy="314"/>
              </a:xfrm>
              <a:custGeom>
                <a:avLst/>
                <a:gdLst>
                  <a:gd name="T0" fmla="*/ 0 w 77"/>
                  <a:gd name="T1" fmla="*/ 10 h 139"/>
                  <a:gd name="T2" fmla="*/ 13 w 77"/>
                  <a:gd name="T3" fmla="*/ 139 h 139"/>
                  <a:gd name="T4" fmla="*/ 77 w 77"/>
                  <a:gd name="T5" fmla="*/ 136 h 139"/>
                  <a:gd name="T6" fmla="*/ 59 w 77"/>
                  <a:gd name="T7" fmla="*/ 0 h 139"/>
                  <a:gd name="T8" fmla="*/ 0 w 77"/>
                  <a:gd name="T9" fmla="*/ 10 h 139"/>
                </a:gdLst>
                <a:ahLst/>
                <a:cxnLst>
                  <a:cxn ang="0">
                    <a:pos x="T0" y="T1"/>
                  </a:cxn>
                  <a:cxn ang="0">
                    <a:pos x="T2" y="T3"/>
                  </a:cxn>
                  <a:cxn ang="0">
                    <a:pos x="T4" y="T5"/>
                  </a:cxn>
                  <a:cxn ang="0">
                    <a:pos x="T6" y="T7"/>
                  </a:cxn>
                  <a:cxn ang="0">
                    <a:pos x="T8" y="T9"/>
                  </a:cxn>
                </a:cxnLst>
                <a:rect l="0" t="0" r="r" b="b"/>
                <a:pathLst>
                  <a:path w="77" h="139">
                    <a:moveTo>
                      <a:pt x="0" y="10"/>
                    </a:moveTo>
                    <a:cubicBezTo>
                      <a:pt x="5" y="56"/>
                      <a:pt x="10" y="102"/>
                      <a:pt x="13" y="139"/>
                    </a:cubicBezTo>
                    <a:cubicBezTo>
                      <a:pt x="77" y="136"/>
                      <a:pt x="77" y="136"/>
                      <a:pt x="77" y="136"/>
                    </a:cubicBezTo>
                    <a:cubicBezTo>
                      <a:pt x="72" y="98"/>
                      <a:pt x="66" y="50"/>
                      <a:pt x="59" y="0"/>
                    </a:cubicBezTo>
                    <a:lnTo>
                      <a:pt x="0" y="10"/>
                    </a:lnTo>
                    <a:close/>
                  </a:path>
                </a:pathLst>
              </a:custGeom>
              <a:solidFill>
                <a:srgbClr val="FF749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13" name="Freeform 431">
                <a:extLst>
                  <a:ext uri="{FF2B5EF4-FFF2-40B4-BE49-F238E27FC236}">
                    <a16:creationId xmlns:a16="http://schemas.microsoft.com/office/drawing/2014/main" xmlns="" id="{7D6FB203-9DBD-42AC-9FDB-22BDDD3B25C3}"/>
                  </a:ext>
                </a:extLst>
              </p:cNvPr>
              <p:cNvSpPr/>
              <p:nvPr/>
            </p:nvSpPr>
            <p:spPr bwMode="auto">
              <a:xfrm>
                <a:off x="2766" y="1429"/>
                <a:ext cx="151" cy="90"/>
              </a:xfrm>
              <a:custGeom>
                <a:avLst/>
                <a:gdLst>
                  <a:gd name="T0" fmla="*/ 0 w 67"/>
                  <a:gd name="T1" fmla="*/ 3 h 40"/>
                  <a:gd name="T2" fmla="*/ 2 w 67"/>
                  <a:gd name="T3" fmla="*/ 40 h 40"/>
                  <a:gd name="T4" fmla="*/ 67 w 67"/>
                  <a:gd name="T5" fmla="*/ 32 h 40"/>
                  <a:gd name="T6" fmla="*/ 64 w 67"/>
                  <a:gd name="T7" fmla="*/ 0 h 40"/>
                  <a:gd name="T8" fmla="*/ 0 w 67"/>
                  <a:gd name="T9" fmla="*/ 3 h 40"/>
                </a:gdLst>
                <a:ahLst/>
                <a:cxnLst>
                  <a:cxn ang="0">
                    <a:pos x="T0" y="T1"/>
                  </a:cxn>
                  <a:cxn ang="0">
                    <a:pos x="T2" y="T3"/>
                  </a:cxn>
                  <a:cxn ang="0">
                    <a:pos x="T4" y="T5"/>
                  </a:cxn>
                  <a:cxn ang="0">
                    <a:pos x="T6" y="T7"/>
                  </a:cxn>
                  <a:cxn ang="0">
                    <a:pos x="T8" y="T9"/>
                  </a:cxn>
                </a:cxnLst>
                <a:rect l="0" t="0" r="r" b="b"/>
                <a:pathLst>
                  <a:path w="67" h="40">
                    <a:moveTo>
                      <a:pt x="0" y="3"/>
                    </a:moveTo>
                    <a:cubicBezTo>
                      <a:pt x="1" y="17"/>
                      <a:pt x="2" y="29"/>
                      <a:pt x="2" y="40"/>
                    </a:cubicBezTo>
                    <a:cubicBezTo>
                      <a:pt x="67" y="32"/>
                      <a:pt x="67" y="32"/>
                      <a:pt x="67" y="32"/>
                    </a:cubicBezTo>
                    <a:cubicBezTo>
                      <a:pt x="66" y="22"/>
                      <a:pt x="65" y="12"/>
                      <a:pt x="64" y="0"/>
                    </a:cubicBezTo>
                    <a:lnTo>
                      <a:pt x="0" y="3"/>
                    </a:ln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14" name="Freeform 432">
                <a:extLst>
                  <a:ext uri="{FF2B5EF4-FFF2-40B4-BE49-F238E27FC236}">
                    <a16:creationId xmlns:a16="http://schemas.microsoft.com/office/drawing/2014/main" xmlns="" id="{B8195232-FCCC-4249-B450-7965F5F1FFAD}"/>
                  </a:ext>
                </a:extLst>
              </p:cNvPr>
              <p:cNvSpPr/>
              <p:nvPr/>
            </p:nvSpPr>
            <p:spPr bwMode="auto">
              <a:xfrm>
                <a:off x="2552" y="1528"/>
                <a:ext cx="146" cy="182"/>
              </a:xfrm>
              <a:custGeom>
                <a:avLst/>
                <a:gdLst>
                  <a:gd name="T0" fmla="*/ 65 w 65"/>
                  <a:gd name="T1" fmla="*/ 12 h 81"/>
                  <a:gd name="T2" fmla="*/ 56 w 65"/>
                  <a:gd name="T3" fmla="*/ 0 h 81"/>
                  <a:gd name="T4" fmla="*/ 0 w 65"/>
                  <a:gd name="T5" fmla="*/ 7 h 81"/>
                  <a:gd name="T6" fmla="*/ 6 w 65"/>
                  <a:gd name="T7" fmla="*/ 24 h 81"/>
                  <a:gd name="T8" fmla="*/ 37 w 65"/>
                  <a:gd name="T9" fmla="*/ 81 h 81"/>
                  <a:gd name="T10" fmla="*/ 60 w 65"/>
                  <a:gd name="T11" fmla="*/ 23 h 81"/>
                  <a:gd name="T12" fmla="*/ 65 w 65"/>
                  <a:gd name="T13" fmla="*/ 12 h 81"/>
                </a:gdLst>
                <a:ahLst/>
                <a:cxnLst>
                  <a:cxn ang="0">
                    <a:pos x="T0" y="T1"/>
                  </a:cxn>
                  <a:cxn ang="0">
                    <a:pos x="T2" y="T3"/>
                  </a:cxn>
                  <a:cxn ang="0">
                    <a:pos x="T4" y="T5"/>
                  </a:cxn>
                  <a:cxn ang="0">
                    <a:pos x="T6" y="T7"/>
                  </a:cxn>
                  <a:cxn ang="0">
                    <a:pos x="T8" y="T9"/>
                  </a:cxn>
                  <a:cxn ang="0">
                    <a:pos x="T10" y="T11"/>
                  </a:cxn>
                  <a:cxn ang="0">
                    <a:pos x="T12" y="T13"/>
                  </a:cxn>
                </a:cxnLst>
                <a:rect l="0" t="0" r="r" b="b"/>
                <a:pathLst>
                  <a:path w="65" h="81">
                    <a:moveTo>
                      <a:pt x="65" y="12"/>
                    </a:moveTo>
                    <a:cubicBezTo>
                      <a:pt x="62" y="8"/>
                      <a:pt x="59" y="4"/>
                      <a:pt x="56" y="0"/>
                    </a:cubicBezTo>
                    <a:cubicBezTo>
                      <a:pt x="0" y="7"/>
                      <a:pt x="0" y="7"/>
                      <a:pt x="0" y="7"/>
                    </a:cubicBezTo>
                    <a:cubicBezTo>
                      <a:pt x="2" y="13"/>
                      <a:pt x="4" y="19"/>
                      <a:pt x="6" y="24"/>
                    </a:cubicBezTo>
                    <a:cubicBezTo>
                      <a:pt x="15" y="45"/>
                      <a:pt x="26" y="63"/>
                      <a:pt x="37" y="81"/>
                    </a:cubicBezTo>
                    <a:cubicBezTo>
                      <a:pt x="43" y="61"/>
                      <a:pt x="50" y="41"/>
                      <a:pt x="60" y="23"/>
                    </a:cubicBezTo>
                    <a:cubicBezTo>
                      <a:pt x="62" y="19"/>
                      <a:pt x="64" y="16"/>
                      <a:pt x="65" y="12"/>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15" name="Freeform 433">
                <a:extLst>
                  <a:ext uri="{FF2B5EF4-FFF2-40B4-BE49-F238E27FC236}">
                    <a16:creationId xmlns:a16="http://schemas.microsoft.com/office/drawing/2014/main" xmlns="" id="{230A9424-DDE2-4A22-8A76-94D4771DF1B7}"/>
                  </a:ext>
                </a:extLst>
              </p:cNvPr>
              <p:cNvSpPr/>
              <p:nvPr/>
            </p:nvSpPr>
            <p:spPr bwMode="auto">
              <a:xfrm>
                <a:off x="2635" y="1555"/>
                <a:ext cx="104" cy="264"/>
              </a:xfrm>
              <a:custGeom>
                <a:avLst/>
                <a:gdLst>
                  <a:gd name="T0" fmla="*/ 28 w 46"/>
                  <a:gd name="T1" fmla="*/ 0 h 117"/>
                  <a:gd name="T2" fmla="*/ 23 w 46"/>
                  <a:gd name="T3" fmla="*/ 11 h 117"/>
                  <a:gd name="T4" fmla="*/ 0 w 46"/>
                  <a:gd name="T5" fmla="*/ 69 h 117"/>
                  <a:gd name="T6" fmla="*/ 26 w 46"/>
                  <a:gd name="T7" fmla="*/ 113 h 117"/>
                  <a:gd name="T8" fmla="*/ 46 w 46"/>
                  <a:gd name="T9" fmla="*/ 117 h 117"/>
                  <a:gd name="T10" fmla="*/ 44 w 46"/>
                  <a:gd name="T11" fmla="*/ 19 h 117"/>
                  <a:gd name="T12" fmla="*/ 28 w 46"/>
                  <a:gd name="T13" fmla="*/ 0 h 117"/>
                </a:gdLst>
                <a:ahLst/>
                <a:cxnLst>
                  <a:cxn ang="0">
                    <a:pos x="T0" y="T1"/>
                  </a:cxn>
                  <a:cxn ang="0">
                    <a:pos x="T2" y="T3"/>
                  </a:cxn>
                  <a:cxn ang="0">
                    <a:pos x="T4" y="T5"/>
                  </a:cxn>
                  <a:cxn ang="0">
                    <a:pos x="T6" y="T7"/>
                  </a:cxn>
                  <a:cxn ang="0">
                    <a:pos x="T8" y="T9"/>
                  </a:cxn>
                  <a:cxn ang="0">
                    <a:pos x="T10" y="T11"/>
                  </a:cxn>
                  <a:cxn ang="0">
                    <a:pos x="T12" y="T13"/>
                  </a:cxn>
                </a:cxnLst>
                <a:rect l="0" t="0" r="r" b="b"/>
                <a:pathLst>
                  <a:path w="46" h="117">
                    <a:moveTo>
                      <a:pt x="28" y="0"/>
                    </a:moveTo>
                    <a:cubicBezTo>
                      <a:pt x="27" y="4"/>
                      <a:pt x="25" y="7"/>
                      <a:pt x="23" y="11"/>
                    </a:cubicBezTo>
                    <a:cubicBezTo>
                      <a:pt x="13" y="29"/>
                      <a:pt x="6" y="49"/>
                      <a:pt x="0" y="69"/>
                    </a:cubicBezTo>
                    <a:cubicBezTo>
                      <a:pt x="9" y="83"/>
                      <a:pt x="18" y="97"/>
                      <a:pt x="26" y="113"/>
                    </a:cubicBezTo>
                    <a:cubicBezTo>
                      <a:pt x="46" y="117"/>
                      <a:pt x="46" y="117"/>
                      <a:pt x="46" y="117"/>
                    </a:cubicBezTo>
                    <a:cubicBezTo>
                      <a:pt x="46" y="84"/>
                      <a:pt x="46" y="51"/>
                      <a:pt x="44" y="19"/>
                    </a:cubicBezTo>
                    <a:cubicBezTo>
                      <a:pt x="38" y="13"/>
                      <a:pt x="33" y="7"/>
                      <a:pt x="28" y="0"/>
                    </a:cubicBezTo>
                    <a:close/>
                  </a:path>
                </a:pathLst>
              </a:custGeom>
              <a:solidFill>
                <a:srgbClr val="9ACDD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16" name="Freeform 434">
                <a:extLst>
                  <a:ext uri="{FF2B5EF4-FFF2-40B4-BE49-F238E27FC236}">
                    <a16:creationId xmlns:a16="http://schemas.microsoft.com/office/drawing/2014/main" xmlns="" id="{55DC85DA-D4F5-4D39-9AE5-55217A74897C}"/>
                  </a:ext>
                </a:extLst>
              </p:cNvPr>
              <p:cNvSpPr/>
              <p:nvPr/>
            </p:nvSpPr>
            <p:spPr bwMode="auto">
              <a:xfrm>
                <a:off x="2881" y="1771"/>
                <a:ext cx="56" cy="90"/>
              </a:xfrm>
              <a:custGeom>
                <a:avLst/>
                <a:gdLst>
                  <a:gd name="T0" fmla="*/ 25 w 25"/>
                  <a:gd name="T1" fmla="*/ 40 h 40"/>
                  <a:gd name="T2" fmla="*/ 22 w 25"/>
                  <a:gd name="T3" fmla="*/ 0 h 40"/>
                  <a:gd name="T4" fmla="*/ 0 w 25"/>
                  <a:gd name="T5" fmla="*/ 34 h 40"/>
                  <a:gd name="T6" fmla="*/ 25 w 25"/>
                  <a:gd name="T7" fmla="*/ 40 h 40"/>
                </a:gdLst>
                <a:ahLst/>
                <a:cxnLst>
                  <a:cxn ang="0">
                    <a:pos x="T0" y="T1"/>
                  </a:cxn>
                  <a:cxn ang="0">
                    <a:pos x="T2" y="T3"/>
                  </a:cxn>
                  <a:cxn ang="0">
                    <a:pos x="T4" y="T5"/>
                  </a:cxn>
                  <a:cxn ang="0">
                    <a:pos x="T6" y="T7"/>
                  </a:cxn>
                </a:cxnLst>
                <a:rect l="0" t="0" r="r" b="b"/>
                <a:pathLst>
                  <a:path w="25" h="40">
                    <a:moveTo>
                      <a:pt x="25" y="40"/>
                    </a:moveTo>
                    <a:cubicBezTo>
                      <a:pt x="24" y="26"/>
                      <a:pt x="23" y="13"/>
                      <a:pt x="22" y="0"/>
                    </a:cubicBezTo>
                    <a:cubicBezTo>
                      <a:pt x="14" y="11"/>
                      <a:pt x="7" y="23"/>
                      <a:pt x="0" y="34"/>
                    </a:cubicBezTo>
                    <a:lnTo>
                      <a:pt x="25" y="40"/>
                    </a:ln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17" name="Freeform 435">
                <a:extLst>
                  <a:ext uri="{FF2B5EF4-FFF2-40B4-BE49-F238E27FC236}">
                    <a16:creationId xmlns:a16="http://schemas.microsoft.com/office/drawing/2014/main" xmlns="" id="{C3205651-BD46-4F07-9D3B-7FB2B301E610}"/>
                  </a:ext>
                </a:extLst>
              </p:cNvPr>
              <p:cNvSpPr/>
              <p:nvPr/>
            </p:nvSpPr>
            <p:spPr bwMode="auto">
              <a:xfrm>
                <a:off x="2768" y="1501"/>
                <a:ext cx="158" cy="146"/>
              </a:xfrm>
              <a:custGeom>
                <a:avLst/>
                <a:gdLst>
                  <a:gd name="T0" fmla="*/ 3 w 70"/>
                  <a:gd name="T1" fmla="*/ 36 h 65"/>
                  <a:gd name="T2" fmla="*/ 2 w 70"/>
                  <a:gd name="T3" fmla="*/ 42 h 65"/>
                  <a:gd name="T4" fmla="*/ 70 w 70"/>
                  <a:gd name="T5" fmla="*/ 65 h 65"/>
                  <a:gd name="T6" fmla="*/ 69 w 70"/>
                  <a:gd name="T7" fmla="*/ 41 h 65"/>
                  <a:gd name="T8" fmla="*/ 66 w 70"/>
                  <a:gd name="T9" fmla="*/ 0 h 65"/>
                  <a:gd name="T10" fmla="*/ 1 w 70"/>
                  <a:gd name="T11" fmla="*/ 8 h 65"/>
                  <a:gd name="T12" fmla="*/ 0 w 70"/>
                  <a:gd name="T13" fmla="*/ 42 h 65"/>
                  <a:gd name="T14" fmla="*/ 2 w 70"/>
                  <a:gd name="T15" fmla="*/ 42 h 65"/>
                  <a:gd name="T16" fmla="*/ 3 w 70"/>
                  <a:gd name="T17" fmla="*/ 3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65">
                    <a:moveTo>
                      <a:pt x="3" y="36"/>
                    </a:moveTo>
                    <a:cubicBezTo>
                      <a:pt x="2" y="38"/>
                      <a:pt x="2" y="40"/>
                      <a:pt x="2" y="42"/>
                    </a:cubicBezTo>
                    <a:cubicBezTo>
                      <a:pt x="70" y="65"/>
                      <a:pt x="70" y="65"/>
                      <a:pt x="70" y="65"/>
                    </a:cubicBezTo>
                    <a:cubicBezTo>
                      <a:pt x="70" y="56"/>
                      <a:pt x="69" y="48"/>
                      <a:pt x="69" y="41"/>
                    </a:cubicBezTo>
                    <a:cubicBezTo>
                      <a:pt x="69" y="31"/>
                      <a:pt x="68" y="17"/>
                      <a:pt x="66" y="0"/>
                    </a:cubicBezTo>
                    <a:cubicBezTo>
                      <a:pt x="66" y="0"/>
                      <a:pt x="1" y="7"/>
                      <a:pt x="1" y="8"/>
                    </a:cubicBezTo>
                    <a:cubicBezTo>
                      <a:pt x="2" y="7"/>
                      <a:pt x="1" y="28"/>
                      <a:pt x="0" y="42"/>
                    </a:cubicBezTo>
                    <a:cubicBezTo>
                      <a:pt x="2" y="42"/>
                      <a:pt x="2" y="42"/>
                      <a:pt x="2" y="42"/>
                    </a:cubicBezTo>
                    <a:cubicBezTo>
                      <a:pt x="2" y="40"/>
                      <a:pt x="2" y="38"/>
                      <a:pt x="3" y="36"/>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18" name="Freeform 436">
                <a:extLst>
                  <a:ext uri="{FF2B5EF4-FFF2-40B4-BE49-F238E27FC236}">
                    <a16:creationId xmlns:a16="http://schemas.microsoft.com/office/drawing/2014/main" xmlns="" id="{3B8F9948-13DC-4FAE-B155-BFA2B46D9DFC}"/>
                  </a:ext>
                </a:extLst>
              </p:cNvPr>
              <p:cNvSpPr/>
              <p:nvPr/>
            </p:nvSpPr>
            <p:spPr bwMode="auto">
              <a:xfrm>
                <a:off x="2734" y="1596"/>
                <a:ext cx="113" cy="245"/>
              </a:xfrm>
              <a:custGeom>
                <a:avLst/>
                <a:gdLst>
                  <a:gd name="T0" fmla="*/ 26 w 50"/>
                  <a:gd name="T1" fmla="*/ 34 h 109"/>
                  <a:gd name="T2" fmla="*/ 17 w 50"/>
                  <a:gd name="T3" fmla="*/ 0 h 109"/>
                  <a:gd name="T4" fmla="*/ 15 w 50"/>
                  <a:gd name="T5" fmla="*/ 0 h 109"/>
                  <a:gd name="T6" fmla="*/ 14 w 50"/>
                  <a:gd name="T7" fmla="*/ 12 h 109"/>
                  <a:gd name="T8" fmla="*/ 0 w 50"/>
                  <a:gd name="T9" fmla="*/ 1 h 109"/>
                  <a:gd name="T10" fmla="*/ 2 w 50"/>
                  <a:gd name="T11" fmla="*/ 99 h 109"/>
                  <a:gd name="T12" fmla="*/ 50 w 50"/>
                  <a:gd name="T13" fmla="*/ 109 h 109"/>
                  <a:gd name="T14" fmla="*/ 31 w 50"/>
                  <a:gd name="T15" fmla="*/ 52 h 109"/>
                  <a:gd name="T16" fmla="*/ 26 w 50"/>
                  <a:gd name="T17" fmla="*/ 3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09">
                    <a:moveTo>
                      <a:pt x="26" y="34"/>
                    </a:moveTo>
                    <a:cubicBezTo>
                      <a:pt x="22" y="24"/>
                      <a:pt x="17" y="12"/>
                      <a:pt x="17" y="0"/>
                    </a:cubicBezTo>
                    <a:cubicBezTo>
                      <a:pt x="15" y="0"/>
                      <a:pt x="15" y="0"/>
                      <a:pt x="15" y="0"/>
                    </a:cubicBezTo>
                    <a:cubicBezTo>
                      <a:pt x="14" y="6"/>
                      <a:pt x="14" y="10"/>
                      <a:pt x="14" y="12"/>
                    </a:cubicBezTo>
                    <a:cubicBezTo>
                      <a:pt x="9" y="9"/>
                      <a:pt x="4" y="5"/>
                      <a:pt x="0" y="1"/>
                    </a:cubicBezTo>
                    <a:cubicBezTo>
                      <a:pt x="2" y="33"/>
                      <a:pt x="2" y="66"/>
                      <a:pt x="2" y="99"/>
                    </a:cubicBezTo>
                    <a:cubicBezTo>
                      <a:pt x="50" y="109"/>
                      <a:pt x="50" y="109"/>
                      <a:pt x="50" y="109"/>
                    </a:cubicBezTo>
                    <a:cubicBezTo>
                      <a:pt x="44" y="90"/>
                      <a:pt x="37" y="71"/>
                      <a:pt x="31" y="52"/>
                    </a:cubicBezTo>
                    <a:cubicBezTo>
                      <a:pt x="30" y="46"/>
                      <a:pt x="28" y="39"/>
                      <a:pt x="26" y="34"/>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19" name="Freeform 437">
                <a:extLst>
                  <a:ext uri="{FF2B5EF4-FFF2-40B4-BE49-F238E27FC236}">
                    <a16:creationId xmlns:a16="http://schemas.microsoft.com/office/drawing/2014/main" xmlns="" id="{F204849D-64D9-45CA-B387-BE693E92DA37}"/>
                  </a:ext>
                </a:extLst>
              </p:cNvPr>
              <p:cNvSpPr/>
              <p:nvPr/>
            </p:nvSpPr>
            <p:spPr bwMode="auto">
              <a:xfrm>
                <a:off x="2773" y="1596"/>
                <a:ext cx="157" cy="252"/>
              </a:xfrm>
              <a:custGeom>
                <a:avLst/>
                <a:gdLst>
                  <a:gd name="T0" fmla="*/ 0 w 70"/>
                  <a:gd name="T1" fmla="*/ 0 h 112"/>
                  <a:gd name="T2" fmla="*/ 9 w 70"/>
                  <a:gd name="T3" fmla="*/ 34 h 112"/>
                  <a:gd name="T4" fmla="*/ 14 w 70"/>
                  <a:gd name="T5" fmla="*/ 52 h 112"/>
                  <a:gd name="T6" fmla="*/ 33 w 70"/>
                  <a:gd name="T7" fmla="*/ 109 h 112"/>
                  <a:gd name="T8" fmla="*/ 48 w 70"/>
                  <a:gd name="T9" fmla="*/ 112 h 112"/>
                  <a:gd name="T10" fmla="*/ 70 w 70"/>
                  <a:gd name="T11" fmla="*/ 78 h 112"/>
                  <a:gd name="T12" fmla="*/ 68 w 70"/>
                  <a:gd name="T13" fmla="*/ 23 h 112"/>
                  <a:gd name="T14" fmla="*/ 0 w 70"/>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12">
                    <a:moveTo>
                      <a:pt x="0" y="0"/>
                    </a:moveTo>
                    <a:cubicBezTo>
                      <a:pt x="0" y="12"/>
                      <a:pt x="5" y="24"/>
                      <a:pt x="9" y="34"/>
                    </a:cubicBezTo>
                    <a:cubicBezTo>
                      <a:pt x="11" y="39"/>
                      <a:pt x="13" y="46"/>
                      <a:pt x="14" y="52"/>
                    </a:cubicBezTo>
                    <a:cubicBezTo>
                      <a:pt x="20" y="71"/>
                      <a:pt x="27" y="90"/>
                      <a:pt x="33" y="109"/>
                    </a:cubicBezTo>
                    <a:cubicBezTo>
                      <a:pt x="48" y="112"/>
                      <a:pt x="48" y="112"/>
                      <a:pt x="48" y="112"/>
                    </a:cubicBezTo>
                    <a:cubicBezTo>
                      <a:pt x="55" y="101"/>
                      <a:pt x="62" y="89"/>
                      <a:pt x="70" y="78"/>
                    </a:cubicBezTo>
                    <a:cubicBezTo>
                      <a:pt x="69" y="58"/>
                      <a:pt x="68" y="39"/>
                      <a:pt x="68" y="23"/>
                    </a:cubicBezTo>
                    <a:lnTo>
                      <a:pt x="0" y="0"/>
                    </a:lnTo>
                    <a:close/>
                  </a:path>
                </a:pathLst>
              </a:custGeom>
              <a:solidFill>
                <a:srgbClr val="FF68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20" name="Freeform 438">
                <a:extLst>
                  <a:ext uri="{FF2B5EF4-FFF2-40B4-BE49-F238E27FC236}">
                    <a16:creationId xmlns:a16="http://schemas.microsoft.com/office/drawing/2014/main" xmlns="" id="{8643DF40-D59A-4BE0-AA38-958B22FC02DA}"/>
                  </a:ext>
                </a:extLst>
              </p:cNvPr>
              <p:cNvSpPr/>
              <p:nvPr/>
            </p:nvSpPr>
            <p:spPr bwMode="auto">
              <a:xfrm>
                <a:off x="2694" y="1810"/>
                <a:ext cx="261" cy="263"/>
              </a:xfrm>
              <a:custGeom>
                <a:avLst/>
                <a:gdLst>
                  <a:gd name="T0" fmla="*/ 0 w 116"/>
                  <a:gd name="T1" fmla="*/ 0 h 117"/>
                  <a:gd name="T2" fmla="*/ 44 w 116"/>
                  <a:gd name="T3" fmla="*/ 116 h 117"/>
                  <a:gd name="T4" fmla="*/ 116 w 116"/>
                  <a:gd name="T5" fmla="*/ 117 h 117"/>
                  <a:gd name="T6" fmla="*/ 108 w 116"/>
                  <a:gd name="T7" fmla="*/ 23 h 117"/>
                  <a:gd name="T8" fmla="*/ 0 w 116"/>
                  <a:gd name="T9" fmla="*/ 0 h 117"/>
                </a:gdLst>
                <a:ahLst/>
                <a:cxnLst>
                  <a:cxn ang="0">
                    <a:pos x="T0" y="T1"/>
                  </a:cxn>
                  <a:cxn ang="0">
                    <a:pos x="T2" y="T3"/>
                  </a:cxn>
                  <a:cxn ang="0">
                    <a:pos x="T4" y="T5"/>
                  </a:cxn>
                  <a:cxn ang="0">
                    <a:pos x="T6" y="T7"/>
                  </a:cxn>
                  <a:cxn ang="0">
                    <a:pos x="T8" y="T9"/>
                  </a:cxn>
                </a:cxnLst>
                <a:rect l="0" t="0" r="r" b="b"/>
                <a:pathLst>
                  <a:path w="116" h="117">
                    <a:moveTo>
                      <a:pt x="0" y="0"/>
                    </a:moveTo>
                    <a:cubicBezTo>
                      <a:pt x="18" y="30"/>
                      <a:pt x="34" y="65"/>
                      <a:pt x="44" y="116"/>
                    </a:cubicBezTo>
                    <a:cubicBezTo>
                      <a:pt x="116" y="117"/>
                      <a:pt x="116" y="117"/>
                      <a:pt x="116" y="117"/>
                    </a:cubicBezTo>
                    <a:cubicBezTo>
                      <a:pt x="113" y="87"/>
                      <a:pt x="110" y="54"/>
                      <a:pt x="108" y="23"/>
                    </a:cubicBezTo>
                    <a:lnTo>
                      <a:pt x="0" y="0"/>
                    </a:lnTo>
                    <a:close/>
                  </a:path>
                </a:pathLst>
              </a:custGeom>
              <a:solidFill>
                <a:srgbClr val="FF90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21" name="Freeform 439">
                <a:extLst>
                  <a:ext uri="{FF2B5EF4-FFF2-40B4-BE49-F238E27FC236}">
                    <a16:creationId xmlns:a16="http://schemas.microsoft.com/office/drawing/2014/main" xmlns="" id="{685D8CBF-8476-441A-AF2D-51A7AACE05EB}"/>
                  </a:ext>
                </a:extLst>
              </p:cNvPr>
              <p:cNvSpPr/>
              <p:nvPr/>
            </p:nvSpPr>
            <p:spPr bwMode="auto">
              <a:xfrm>
                <a:off x="2793" y="2071"/>
                <a:ext cx="178" cy="144"/>
              </a:xfrm>
              <a:custGeom>
                <a:avLst/>
                <a:gdLst>
                  <a:gd name="T0" fmla="*/ 0 w 79"/>
                  <a:gd name="T1" fmla="*/ 0 h 64"/>
                  <a:gd name="T2" fmla="*/ 7 w 79"/>
                  <a:gd name="T3" fmla="*/ 64 h 64"/>
                  <a:gd name="T4" fmla="*/ 79 w 79"/>
                  <a:gd name="T5" fmla="*/ 52 h 64"/>
                  <a:gd name="T6" fmla="*/ 72 w 79"/>
                  <a:gd name="T7" fmla="*/ 1 h 64"/>
                  <a:gd name="T8" fmla="*/ 0 w 79"/>
                  <a:gd name="T9" fmla="*/ 0 h 64"/>
                </a:gdLst>
                <a:ahLst/>
                <a:cxnLst>
                  <a:cxn ang="0">
                    <a:pos x="T0" y="T1"/>
                  </a:cxn>
                  <a:cxn ang="0">
                    <a:pos x="T2" y="T3"/>
                  </a:cxn>
                  <a:cxn ang="0">
                    <a:pos x="T4" y="T5"/>
                  </a:cxn>
                  <a:cxn ang="0">
                    <a:pos x="T6" y="T7"/>
                  </a:cxn>
                  <a:cxn ang="0">
                    <a:pos x="T8" y="T9"/>
                  </a:cxn>
                </a:cxnLst>
                <a:rect l="0" t="0" r="r" b="b"/>
                <a:pathLst>
                  <a:path w="79" h="64">
                    <a:moveTo>
                      <a:pt x="0" y="0"/>
                    </a:moveTo>
                    <a:cubicBezTo>
                      <a:pt x="3" y="19"/>
                      <a:pt x="6" y="40"/>
                      <a:pt x="7" y="64"/>
                    </a:cubicBezTo>
                    <a:cubicBezTo>
                      <a:pt x="79" y="52"/>
                      <a:pt x="79" y="52"/>
                      <a:pt x="79" y="52"/>
                    </a:cubicBezTo>
                    <a:cubicBezTo>
                      <a:pt x="76" y="37"/>
                      <a:pt x="74" y="19"/>
                      <a:pt x="72" y="1"/>
                    </a:cubicBezTo>
                    <a:lnTo>
                      <a:pt x="0" y="0"/>
                    </a:ln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22" name="Freeform 440">
                <a:extLst>
                  <a:ext uri="{FF2B5EF4-FFF2-40B4-BE49-F238E27FC236}">
                    <a16:creationId xmlns:a16="http://schemas.microsoft.com/office/drawing/2014/main" xmlns="" id="{FA54E55E-BB30-4B2B-9E9A-1D279C2C2A0F}"/>
                  </a:ext>
                </a:extLst>
              </p:cNvPr>
              <p:cNvSpPr/>
              <p:nvPr/>
            </p:nvSpPr>
            <p:spPr bwMode="auto">
              <a:xfrm>
                <a:off x="3086" y="2076"/>
                <a:ext cx="219" cy="92"/>
              </a:xfrm>
              <a:custGeom>
                <a:avLst/>
                <a:gdLst>
                  <a:gd name="T0" fmla="*/ 15 w 97"/>
                  <a:gd name="T1" fmla="*/ 0 h 41"/>
                  <a:gd name="T2" fmla="*/ 0 w 97"/>
                  <a:gd name="T3" fmla="*/ 41 h 41"/>
                  <a:gd name="T4" fmla="*/ 92 w 97"/>
                  <a:gd name="T5" fmla="*/ 25 h 41"/>
                  <a:gd name="T6" fmla="*/ 97 w 97"/>
                  <a:gd name="T7" fmla="*/ 10 h 41"/>
                  <a:gd name="T8" fmla="*/ 15 w 97"/>
                  <a:gd name="T9" fmla="*/ 0 h 41"/>
                </a:gdLst>
                <a:ahLst/>
                <a:cxnLst>
                  <a:cxn ang="0">
                    <a:pos x="T0" y="T1"/>
                  </a:cxn>
                  <a:cxn ang="0">
                    <a:pos x="T2" y="T3"/>
                  </a:cxn>
                  <a:cxn ang="0">
                    <a:pos x="T4" y="T5"/>
                  </a:cxn>
                  <a:cxn ang="0">
                    <a:pos x="T6" y="T7"/>
                  </a:cxn>
                  <a:cxn ang="0">
                    <a:pos x="T8" y="T9"/>
                  </a:cxn>
                </a:cxnLst>
                <a:rect l="0" t="0" r="r" b="b"/>
                <a:pathLst>
                  <a:path w="97" h="41">
                    <a:moveTo>
                      <a:pt x="15" y="0"/>
                    </a:moveTo>
                    <a:cubicBezTo>
                      <a:pt x="10" y="15"/>
                      <a:pt x="5" y="29"/>
                      <a:pt x="0" y="41"/>
                    </a:cubicBezTo>
                    <a:cubicBezTo>
                      <a:pt x="92" y="25"/>
                      <a:pt x="92" y="25"/>
                      <a:pt x="92" y="25"/>
                    </a:cubicBezTo>
                    <a:cubicBezTo>
                      <a:pt x="93" y="18"/>
                      <a:pt x="96" y="19"/>
                      <a:pt x="97" y="10"/>
                    </a:cubicBezTo>
                    <a:lnTo>
                      <a:pt x="15" y="0"/>
                    </a:ln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23" name="Freeform 441">
                <a:extLst>
                  <a:ext uri="{FF2B5EF4-FFF2-40B4-BE49-F238E27FC236}">
                    <a16:creationId xmlns:a16="http://schemas.microsoft.com/office/drawing/2014/main" xmlns="" id="{5FB26513-F4E8-47D5-B21A-6CAE9F15A869}"/>
                  </a:ext>
                </a:extLst>
              </p:cNvPr>
              <p:cNvSpPr/>
              <p:nvPr/>
            </p:nvSpPr>
            <p:spPr bwMode="auto">
              <a:xfrm>
                <a:off x="2809" y="2188"/>
                <a:ext cx="167" cy="54"/>
              </a:xfrm>
              <a:custGeom>
                <a:avLst/>
                <a:gdLst>
                  <a:gd name="T0" fmla="*/ 74 w 74"/>
                  <a:gd name="T1" fmla="*/ 14 h 24"/>
                  <a:gd name="T2" fmla="*/ 72 w 74"/>
                  <a:gd name="T3" fmla="*/ 0 h 24"/>
                  <a:gd name="T4" fmla="*/ 0 w 74"/>
                  <a:gd name="T5" fmla="*/ 12 h 24"/>
                  <a:gd name="T6" fmla="*/ 1 w 74"/>
                  <a:gd name="T7" fmla="*/ 24 h 24"/>
                  <a:gd name="T8" fmla="*/ 74 w 74"/>
                  <a:gd name="T9" fmla="*/ 14 h 24"/>
                </a:gdLst>
                <a:ahLst/>
                <a:cxnLst>
                  <a:cxn ang="0">
                    <a:pos x="T0" y="T1"/>
                  </a:cxn>
                  <a:cxn ang="0">
                    <a:pos x="T2" y="T3"/>
                  </a:cxn>
                  <a:cxn ang="0">
                    <a:pos x="T4" y="T5"/>
                  </a:cxn>
                  <a:cxn ang="0">
                    <a:pos x="T6" y="T7"/>
                  </a:cxn>
                  <a:cxn ang="0">
                    <a:pos x="T8" y="T9"/>
                  </a:cxn>
                </a:cxnLst>
                <a:rect l="0" t="0" r="r" b="b"/>
                <a:pathLst>
                  <a:path w="74" h="24">
                    <a:moveTo>
                      <a:pt x="74" y="14"/>
                    </a:moveTo>
                    <a:cubicBezTo>
                      <a:pt x="73" y="9"/>
                      <a:pt x="72" y="5"/>
                      <a:pt x="72" y="0"/>
                    </a:cubicBezTo>
                    <a:cubicBezTo>
                      <a:pt x="0" y="12"/>
                      <a:pt x="0" y="12"/>
                      <a:pt x="0" y="12"/>
                    </a:cubicBezTo>
                    <a:cubicBezTo>
                      <a:pt x="1" y="16"/>
                      <a:pt x="1" y="20"/>
                      <a:pt x="1" y="24"/>
                    </a:cubicBezTo>
                    <a:lnTo>
                      <a:pt x="74" y="14"/>
                    </a:ln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24" name="Freeform 442">
                <a:extLst>
                  <a:ext uri="{FF2B5EF4-FFF2-40B4-BE49-F238E27FC236}">
                    <a16:creationId xmlns:a16="http://schemas.microsoft.com/office/drawing/2014/main" xmlns="" id="{22F0FABD-7388-4F66-BB54-6E55934A070F}"/>
                  </a:ext>
                </a:extLst>
              </p:cNvPr>
              <p:cNvSpPr/>
              <p:nvPr/>
            </p:nvSpPr>
            <p:spPr bwMode="auto">
              <a:xfrm>
                <a:off x="3054" y="2177"/>
                <a:ext cx="228" cy="70"/>
              </a:xfrm>
              <a:custGeom>
                <a:avLst/>
                <a:gdLst>
                  <a:gd name="T0" fmla="*/ 101 w 101"/>
                  <a:gd name="T1" fmla="*/ 0 h 31"/>
                  <a:gd name="T2" fmla="*/ 7 w 101"/>
                  <a:gd name="T3" fmla="*/ 13 h 31"/>
                  <a:gd name="T4" fmla="*/ 0 w 101"/>
                  <a:gd name="T5" fmla="*/ 31 h 31"/>
                  <a:gd name="T6" fmla="*/ 96 w 101"/>
                  <a:gd name="T7" fmla="*/ 19 h 31"/>
                  <a:gd name="T8" fmla="*/ 101 w 101"/>
                  <a:gd name="T9" fmla="*/ 0 h 31"/>
                </a:gdLst>
                <a:ahLst/>
                <a:cxnLst>
                  <a:cxn ang="0">
                    <a:pos x="T0" y="T1"/>
                  </a:cxn>
                  <a:cxn ang="0">
                    <a:pos x="T2" y="T3"/>
                  </a:cxn>
                  <a:cxn ang="0">
                    <a:pos x="T4" y="T5"/>
                  </a:cxn>
                  <a:cxn ang="0">
                    <a:pos x="T6" y="T7"/>
                  </a:cxn>
                  <a:cxn ang="0">
                    <a:pos x="T8" y="T9"/>
                  </a:cxn>
                </a:cxnLst>
                <a:rect l="0" t="0" r="r" b="b"/>
                <a:pathLst>
                  <a:path w="101" h="31">
                    <a:moveTo>
                      <a:pt x="101" y="0"/>
                    </a:moveTo>
                    <a:cubicBezTo>
                      <a:pt x="7" y="13"/>
                      <a:pt x="7" y="13"/>
                      <a:pt x="7" y="13"/>
                    </a:cubicBezTo>
                    <a:cubicBezTo>
                      <a:pt x="5" y="19"/>
                      <a:pt x="2" y="25"/>
                      <a:pt x="0" y="31"/>
                    </a:cubicBezTo>
                    <a:cubicBezTo>
                      <a:pt x="96" y="19"/>
                      <a:pt x="96" y="19"/>
                      <a:pt x="96" y="19"/>
                    </a:cubicBezTo>
                    <a:cubicBezTo>
                      <a:pt x="97" y="13"/>
                      <a:pt x="99" y="6"/>
                      <a:pt x="101" y="0"/>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25" name="Freeform 443">
                <a:extLst>
                  <a:ext uri="{FF2B5EF4-FFF2-40B4-BE49-F238E27FC236}">
                    <a16:creationId xmlns:a16="http://schemas.microsoft.com/office/drawing/2014/main" xmlns="" id="{6F812289-358B-4156-BF4B-BE4178F1CF06}"/>
                  </a:ext>
                </a:extLst>
              </p:cNvPr>
              <p:cNvSpPr/>
              <p:nvPr/>
            </p:nvSpPr>
            <p:spPr bwMode="auto">
              <a:xfrm>
                <a:off x="2811" y="2220"/>
                <a:ext cx="171" cy="56"/>
              </a:xfrm>
              <a:custGeom>
                <a:avLst/>
                <a:gdLst>
                  <a:gd name="T0" fmla="*/ 76 w 76"/>
                  <a:gd name="T1" fmla="*/ 16 h 25"/>
                  <a:gd name="T2" fmla="*/ 73 w 76"/>
                  <a:gd name="T3" fmla="*/ 0 h 25"/>
                  <a:gd name="T4" fmla="*/ 0 w 76"/>
                  <a:gd name="T5" fmla="*/ 10 h 25"/>
                  <a:gd name="T6" fmla="*/ 1 w 76"/>
                  <a:gd name="T7" fmla="*/ 25 h 25"/>
                  <a:gd name="T8" fmla="*/ 76 w 76"/>
                  <a:gd name="T9" fmla="*/ 16 h 25"/>
                </a:gdLst>
                <a:ahLst/>
                <a:cxnLst>
                  <a:cxn ang="0">
                    <a:pos x="T0" y="T1"/>
                  </a:cxn>
                  <a:cxn ang="0">
                    <a:pos x="T2" y="T3"/>
                  </a:cxn>
                  <a:cxn ang="0">
                    <a:pos x="T4" y="T5"/>
                  </a:cxn>
                  <a:cxn ang="0">
                    <a:pos x="T6" y="T7"/>
                  </a:cxn>
                  <a:cxn ang="0">
                    <a:pos x="T8" y="T9"/>
                  </a:cxn>
                </a:cxnLst>
                <a:rect l="0" t="0" r="r" b="b"/>
                <a:pathLst>
                  <a:path w="76" h="25">
                    <a:moveTo>
                      <a:pt x="76" y="16"/>
                    </a:moveTo>
                    <a:cubicBezTo>
                      <a:pt x="75" y="11"/>
                      <a:pt x="74" y="6"/>
                      <a:pt x="73" y="0"/>
                    </a:cubicBezTo>
                    <a:cubicBezTo>
                      <a:pt x="0" y="10"/>
                      <a:pt x="0" y="10"/>
                      <a:pt x="0" y="10"/>
                    </a:cubicBezTo>
                    <a:cubicBezTo>
                      <a:pt x="0" y="15"/>
                      <a:pt x="0" y="20"/>
                      <a:pt x="1" y="25"/>
                    </a:cubicBezTo>
                    <a:lnTo>
                      <a:pt x="76" y="16"/>
                    </a:ln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26" name="Freeform 444">
                <a:extLst>
                  <a:ext uri="{FF2B5EF4-FFF2-40B4-BE49-F238E27FC236}">
                    <a16:creationId xmlns:a16="http://schemas.microsoft.com/office/drawing/2014/main" xmlns="" id="{513F2D4E-2166-4E8F-BB4A-94326C0FAA9A}"/>
                  </a:ext>
                </a:extLst>
              </p:cNvPr>
              <p:cNvSpPr/>
              <p:nvPr/>
            </p:nvSpPr>
            <p:spPr bwMode="auto">
              <a:xfrm>
                <a:off x="2813" y="2256"/>
                <a:ext cx="181" cy="47"/>
              </a:xfrm>
              <a:custGeom>
                <a:avLst/>
                <a:gdLst>
                  <a:gd name="T0" fmla="*/ 75 w 80"/>
                  <a:gd name="T1" fmla="*/ 0 h 21"/>
                  <a:gd name="T2" fmla="*/ 0 w 80"/>
                  <a:gd name="T3" fmla="*/ 9 h 21"/>
                  <a:gd name="T4" fmla="*/ 0 w 80"/>
                  <a:gd name="T5" fmla="*/ 21 h 21"/>
                  <a:gd name="T6" fmla="*/ 80 w 80"/>
                  <a:gd name="T7" fmla="*/ 15 h 21"/>
                  <a:gd name="T8" fmla="*/ 75 w 80"/>
                  <a:gd name="T9" fmla="*/ 0 h 21"/>
                </a:gdLst>
                <a:ahLst/>
                <a:cxnLst>
                  <a:cxn ang="0">
                    <a:pos x="T0" y="T1"/>
                  </a:cxn>
                  <a:cxn ang="0">
                    <a:pos x="T2" y="T3"/>
                  </a:cxn>
                  <a:cxn ang="0">
                    <a:pos x="T4" y="T5"/>
                  </a:cxn>
                  <a:cxn ang="0">
                    <a:pos x="T6" y="T7"/>
                  </a:cxn>
                  <a:cxn ang="0">
                    <a:pos x="T8" y="T9"/>
                  </a:cxn>
                </a:cxnLst>
                <a:rect l="0" t="0" r="r" b="b"/>
                <a:pathLst>
                  <a:path w="80" h="21">
                    <a:moveTo>
                      <a:pt x="75" y="0"/>
                    </a:moveTo>
                    <a:cubicBezTo>
                      <a:pt x="0" y="9"/>
                      <a:pt x="0" y="9"/>
                      <a:pt x="0" y="9"/>
                    </a:cubicBezTo>
                    <a:cubicBezTo>
                      <a:pt x="0" y="13"/>
                      <a:pt x="0" y="17"/>
                      <a:pt x="0" y="21"/>
                    </a:cubicBezTo>
                    <a:cubicBezTo>
                      <a:pt x="80" y="15"/>
                      <a:pt x="80" y="15"/>
                      <a:pt x="80" y="15"/>
                    </a:cubicBezTo>
                    <a:cubicBezTo>
                      <a:pt x="78" y="11"/>
                      <a:pt x="77" y="6"/>
                      <a:pt x="75" y="0"/>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27" name="Freeform 445">
                <a:extLst>
                  <a:ext uri="{FF2B5EF4-FFF2-40B4-BE49-F238E27FC236}">
                    <a16:creationId xmlns:a16="http://schemas.microsoft.com/office/drawing/2014/main" xmlns="" id="{858FED91-C566-402E-853F-039BF8086C21}"/>
                  </a:ext>
                </a:extLst>
              </p:cNvPr>
              <p:cNvSpPr/>
              <p:nvPr/>
            </p:nvSpPr>
            <p:spPr bwMode="auto">
              <a:xfrm>
                <a:off x="3034" y="2220"/>
                <a:ext cx="237" cy="67"/>
              </a:xfrm>
              <a:custGeom>
                <a:avLst/>
                <a:gdLst>
                  <a:gd name="T0" fmla="*/ 105 w 105"/>
                  <a:gd name="T1" fmla="*/ 0 h 30"/>
                  <a:gd name="T2" fmla="*/ 9 w 105"/>
                  <a:gd name="T3" fmla="*/ 12 h 30"/>
                  <a:gd name="T4" fmla="*/ 0 w 105"/>
                  <a:gd name="T5" fmla="*/ 30 h 30"/>
                  <a:gd name="T6" fmla="*/ 98 w 105"/>
                  <a:gd name="T7" fmla="*/ 23 h 30"/>
                  <a:gd name="T8" fmla="*/ 105 w 105"/>
                  <a:gd name="T9" fmla="*/ 0 h 30"/>
                </a:gdLst>
                <a:ahLst/>
                <a:cxnLst>
                  <a:cxn ang="0">
                    <a:pos x="T0" y="T1"/>
                  </a:cxn>
                  <a:cxn ang="0">
                    <a:pos x="T2" y="T3"/>
                  </a:cxn>
                  <a:cxn ang="0">
                    <a:pos x="T4" y="T5"/>
                  </a:cxn>
                  <a:cxn ang="0">
                    <a:pos x="T6" y="T7"/>
                  </a:cxn>
                  <a:cxn ang="0">
                    <a:pos x="T8" y="T9"/>
                  </a:cxn>
                </a:cxnLst>
                <a:rect l="0" t="0" r="r" b="b"/>
                <a:pathLst>
                  <a:path w="105" h="30">
                    <a:moveTo>
                      <a:pt x="105" y="0"/>
                    </a:moveTo>
                    <a:cubicBezTo>
                      <a:pt x="9" y="12"/>
                      <a:pt x="9" y="12"/>
                      <a:pt x="9" y="12"/>
                    </a:cubicBezTo>
                    <a:cubicBezTo>
                      <a:pt x="6" y="19"/>
                      <a:pt x="2" y="25"/>
                      <a:pt x="0" y="30"/>
                    </a:cubicBezTo>
                    <a:cubicBezTo>
                      <a:pt x="98" y="23"/>
                      <a:pt x="98" y="23"/>
                      <a:pt x="98" y="23"/>
                    </a:cubicBezTo>
                    <a:cubicBezTo>
                      <a:pt x="101" y="15"/>
                      <a:pt x="103" y="8"/>
                      <a:pt x="105" y="0"/>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28" name="Freeform 446">
                <a:extLst>
                  <a:ext uri="{FF2B5EF4-FFF2-40B4-BE49-F238E27FC236}">
                    <a16:creationId xmlns:a16="http://schemas.microsoft.com/office/drawing/2014/main" xmlns="" id="{C4DFB071-FB0D-42B6-8FC0-DAB75CF7BE2A}"/>
                  </a:ext>
                </a:extLst>
              </p:cNvPr>
              <p:cNvSpPr/>
              <p:nvPr/>
            </p:nvSpPr>
            <p:spPr bwMode="auto">
              <a:xfrm>
                <a:off x="2813" y="2272"/>
                <a:ext cx="442" cy="56"/>
              </a:xfrm>
              <a:custGeom>
                <a:avLst/>
                <a:gdLst>
                  <a:gd name="T0" fmla="*/ 196 w 196"/>
                  <a:gd name="T1" fmla="*/ 0 h 25"/>
                  <a:gd name="T2" fmla="*/ 98 w 196"/>
                  <a:gd name="T3" fmla="*/ 7 h 25"/>
                  <a:gd name="T4" fmla="*/ 85 w 196"/>
                  <a:gd name="T5" fmla="*/ 18 h 25"/>
                  <a:gd name="T6" fmla="*/ 80 w 196"/>
                  <a:gd name="T7" fmla="*/ 8 h 25"/>
                  <a:gd name="T8" fmla="*/ 0 w 196"/>
                  <a:gd name="T9" fmla="*/ 14 h 25"/>
                  <a:gd name="T10" fmla="*/ 0 w 196"/>
                  <a:gd name="T11" fmla="*/ 23 h 25"/>
                  <a:gd name="T12" fmla="*/ 189 w 196"/>
                  <a:gd name="T13" fmla="*/ 25 h 25"/>
                  <a:gd name="T14" fmla="*/ 196 w 196"/>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25">
                    <a:moveTo>
                      <a:pt x="196" y="0"/>
                    </a:moveTo>
                    <a:cubicBezTo>
                      <a:pt x="98" y="7"/>
                      <a:pt x="98" y="7"/>
                      <a:pt x="98" y="7"/>
                    </a:cubicBezTo>
                    <a:cubicBezTo>
                      <a:pt x="92" y="16"/>
                      <a:pt x="88" y="20"/>
                      <a:pt x="85" y="18"/>
                    </a:cubicBezTo>
                    <a:cubicBezTo>
                      <a:pt x="83" y="16"/>
                      <a:pt x="81" y="13"/>
                      <a:pt x="80" y="8"/>
                    </a:cubicBezTo>
                    <a:cubicBezTo>
                      <a:pt x="0" y="14"/>
                      <a:pt x="0" y="14"/>
                      <a:pt x="0" y="14"/>
                    </a:cubicBezTo>
                    <a:cubicBezTo>
                      <a:pt x="0" y="17"/>
                      <a:pt x="0" y="20"/>
                      <a:pt x="0" y="23"/>
                    </a:cubicBezTo>
                    <a:cubicBezTo>
                      <a:pt x="189" y="25"/>
                      <a:pt x="189" y="25"/>
                      <a:pt x="189" y="25"/>
                    </a:cubicBezTo>
                    <a:cubicBezTo>
                      <a:pt x="192" y="17"/>
                      <a:pt x="194" y="8"/>
                      <a:pt x="196" y="0"/>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29" name="Freeform 447">
                <a:extLst>
                  <a:ext uri="{FF2B5EF4-FFF2-40B4-BE49-F238E27FC236}">
                    <a16:creationId xmlns:a16="http://schemas.microsoft.com/office/drawing/2014/main" xmlns="" id="{CD8BFBB2-7545-4933-86FA-A4D2F5AE2579}"/>
                  </a:ext>
                </a:extLst>
              </p:cNvPr>
              <p:cNvSpPr/>
              <p:nvPr/>
            </p:nvSpPr>
            <p:spPr bwMode="auto">
              <a:xfrm>
                <a:off x="2813" y="2323"/>
                <a:ext cx="426" cy="57"/>
              </a:xfrm>
              <a:custGeom>
                <a:avLst/>
                <a:gdLst>
                  <a:gd name="T0" fmla="*/ 189 w 189"/>
                  <a:gd name="T1" fmla="*/ 2 h 25"/>
                  <a:gd name="T2" fmla="*/ 0 w 189"/>
                  <a:gd name="T3" fmla="*/ 0 h 25"/>
                  <a:gd name="T4" fmla="*/ 0 w 189"/>
                  <a:gd name="T5" fmla="*/ 12 h 25"/>
                  <a:gd name="T6" fmla="*/ 183 w 189"/>
                  <a:gd name="T7" fmla="*/ 25 h 25"/>
                  <a:gd name="T8" fmla="*/ 189 w 189"/>
                  <a:gd name="T9" fmla="*/ 2 h 25"/>
                </a:gdLst>
                <a:ahLst/>
                <a:cxnLst>
                  <a:cxn ang="0">
                    <a:pos x="T0" y="T1"/>
                  </a:cxn>
                  <a:cxn ang="0">
                    <a:pos x="T2" y="T3"/>
                  </a:cxn>
                  <a:cxn ang="0">
                    <a:pos x="T4" y="T5"/>
                  </a:cxn>
                  <a:cxn ang="0">
                    <a:pos x="T6" y="T7"/>
                  </a:cxn>
                  <a:cxn ang="0">
                    <a:pos x="T8" y="T9"/>
                  </a:cxn>
                </a:cxnLst>
                <a:rect l="0" t="0" r="r" b="b"/>
                <a:pathLst>
                  <a:path w="189" h="25">
                    <a:moveTo>
                      <a:pt x="189" y="2"/>
                    </a:moveTo>
                    <a:cubicBezTo>
                      <a:pt x="0" y="0"/>
                      <a:pt x="0" y="0"/>
                      <a:pt x="0" y="0"/>
                    </a:cubicBezTo>
                    <a:cubicBezTo>
                      <a:pt x="0" y="4"/>
                      <a:pt x="0" y="8"/>
                      <a:pt x="0" y="12"/>
                    </a:cubicBezTo>
                    <a:cubicBezTo>
                      <a:pt x="183" y="25"/>
                      <a:pt x="183" y="25"/>
                      <a:pt x="183" y="25"/>
                    </a:cubicBezTo>
                    <a:cubicBezTo>
                      <a:pt x="185" y="18"/>
                      <a:pt x="187" y="10"/>
                      <a:pt x="189" y="2"/>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30" name="Freeform 448">
                <a:extLst>
                  <a:ext uri="{FF2B5EF4-FFF2-40B4-BE49-F238E27FC236}">
                    <a16:creationId xmlns:a16="http://schemas.microsoft.com/office/drawing/2014/main" xmlns="" id="{02EC9410-C92C-4C13-AF6A-693EE04FDD48}"/>
                  </a:ext>
                </a:extLst>
              </p:cNvPr>
              <p:cNvSpPr/>
              <p:nvPr/>
            </p:nvSpPr>
            <p:spPr bwMode="auto">
              <a:xfrm>
                <a:off x="2811" y="2350"/>
                <a:ext cx="415" cy="66"/>
              </a:xfrm>
              <a:custGeom>
                <a:avLst/>
                <a:gdLst>
                  <a:gd name="T0" fmla="*/ 184 w 184"/>
                  <a:gd name="T1" fmla="*/ 13 h 29"/>
                  <a:gd name="T2" fmla="*/ 1 w 184"/>
                  <a:gd name="T3" fmla="*/ 0 h 29"/>
                  <a:gd name="T4" fmla="*/ 0 w 184"/>
                  <a:gd name="T5" fmla="*/ 13 h 29"/>
                  <a:gd name="T6" fmla="*/ 180 w 184"/>
                  <a:gd name="T7" fmla="*/ 29 h 29"/>
                  <a:gd name="T8" fmla="*/ 184 w 184"/>
                  <a:gd name="T9" fmla="*/ 13 h 29"/>
                </a:gdLst>
                <a:ahLst/>
                <a:cxnLst>
                  <a:cxn ang="0">
                    <a:pos x="T0" y="T1"/>
                  </a:cxn>
                  <a:cxn ang="0">
                    <a:pos x="T2" y="T3"/>
                  </a:cxn>
                  <a:cxn ang="0">
                    <a:pos x="T4" y="T5"/>
                  </a:cxn>
                  <a:cxn ang="0">
                    <a:pos x="T6" y="T7"/>
                  </a:cxn>
                  <a:cxn ang="0">
                    <a:pos x="T8" y="T9"/>
                  </a:cxn>
                </a:cxnLst>
                <a:rect l="0" t="0" r="r" b="b"/>
                <a:pathLst>
                  <a:path w="184" h="29">
                    <a:moveTo>
                      <a:pt x="184" y="13"/>
                    </a:moveTo>
                    <a:cubicBezTo>
                      <a:pt x="1" y="0"/>
                      <a:pt x="1" y="0"/>
                      <a:pt x="1" y="0"/>
                    </a:cubicBezTo>
                    <a:cubicBezTo>
                      <a:pt x="1" y="4"/>
                      <a:pt x="0" y="9"/>
                      <a:pt x="0" y="13"/>
                    </a:cubicBezTo>
                    <a:cubicBezTo>
                      <a:pt x="180" y="29"/>
                      <a:pt x="180" y="29"/>
                      <a:pt x="180" y="29"/>
                    </a:cubicBezTo>
                    <a:cubicBezTo>
                      <a:pt x="181" y="23"/>
                      <a:pt x="183" y="18"/>
                      <a:pt x="184" y="13"/>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31" name="Freeform 449">
                <a:extLst>
                  <a:ext uri="{FF2B5EF4-FFF2-40B4-BE49-F238E27FC236}">
                    <a16:creationId xmlns:a16="http://schemas.microsoft.com/office/drawing/2014/main" xmlns="" id="{142ECEF1-3DDB-43CC-ADE0-E54789DF2CF2}"/>
                  </a:ext>
                </a:extLst>
              </p:cNvPr>
              <p:cNvSpPr/>
              <p:nvPr/>
            </p:nvSpPr>
            <p:spPr bwMode="auto">
              <a:xfrm>
                <a:off x="2811" y="2380"/>
                <a:ext cx="406" cy="61"/>
              </a:xfrm>
              <a:custGeom>
                <a:avLst/>
                <a:gdLst>
                  <a:gd name="T0" fmla="*/ 0 w 180"/>
                  <a:gd name="T1" fmla="*/ 0 h 27"/>
                  <a:gd name="T2" fmla="*/ 0 w 180"/>
                  <a:gd name="T3" fmla="*/ 7 h 27"/>
                  <a:gd name="T4" fmla="*/ 0 w 180"/>
                  <a:gd name="T5" fmla="*/ 11 h 27"/>
                  <a:gd name="T6" fmla="*/ 177 w 180"/>
                  <a:gd name="T7" fmla="*/ 27 h 27"/>
                  <a:gd name="T8" fmla="*/ 180 w 180"/>
                  <a:gd name="T9" fmla="*/ 16 h 27"/>
                  <a:gd name="T10" fmla="*/ 0 w 180"/>
                  <a:gd name="T11" fmla="*/ 0 h 27"/>
                </a:gdLst>
                <a:ahLst/>
                <a:cxnLst>
                  <a:cxn ang="0">
                    <a:pos x="T0" y="T1"/>
                  </a:cxn>
                  <a:cxn ang="0">
                    <a:pos x="T2" y="T3"/>
                  </a:cxn>
                  <a:cxn ang="0">
                    <a:pos x="T4" y="T5"/>
                  </a:cxn>
                  <a:cxn ang="0">
                    <a:pos x="T6" y="T7"/>
                  </a:cxn>
                  <a:cxn ang="0">
                    <a:pos x="T8" y="T9"/>
                  </a:cxn>
                  <a:cxn ang="0">
                    <a:pos x="T10" y="T11"/>
                  </a:cxn>
                </a:cxnLst>
                <a:rect l="0" t="0" r="r" b="b"/>
                <a:pathLst>
                  <a:path w="180" h="27">
                    <a:moveTo>
                      <a:pt x="0" y="0"/>
                    </a:moveTo>
                    <a:cubicBezTo>
                      <a:pt x="0" y="2"/>
                      <a:pt x="0" y="4"/>
                      <a:pt x="0" y="7"/>
                    </a:cubicBezTo>
                    <a:cubicBezTo>
                      <a:pt x="0" y="8"/>
                      <a:pt x="0" y="10"/>
                      <a:pt x="0" y="11"/>
                    </a:cubicBezTo>
                    <a:cubicBezTo>
                      <a:pt x="177" y="27"/>
                      <a:pt x="177" y="27"/>
                      <a:pt x="177" y="27"/>
                    </a:cubicBezTo>
                    <a:cubicBezTo>
                      <a:pt x="178" y="23"/>
                      <a:pt x="179" y="19"/>
                      <a:pt x="180" y="16"/>
                    </a:cubicBezTo>
                    <a:lnTo>
                      <a:pt x="0" y="0"/>
                    </a:ln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32" name="Freeform 450">
                <a:extLst>
                  <a:ext uri="{FF2B5EF4-FFF2-40B4-BE49-F238E27FC236}">
                    <a16:creationId xmlns:a16="http://schemas.microsoft.com/office/drawing/2014/main" xmlns="" id="{CE0198A7-F23E-45C3-ABDD-A61862573E67}"/>
                  </a:ext>
                </a:extLst>
              </p:cNvPr>
              <p:cNvSpPr/>
              <p:nvPr/>
            </p:nvSpPr>
            <p:spPr bwMode="auto">
              <a:xfrm>
                <a:off x="3070" y="2130"/>
                <a:ext cx="237" cy="76"/>
              </a:xfrm>
              <a:custGeom>
                <a:avLst/>
                <a:gdLst>
                  <a:gd name="T0" fmla="*/ 104 w 105"/>
                  <a:gd name="T1" fmla="*/ 2 h 34"/>
                  <a:gd name="T2" fmla="*/ 99 w 105"/>
                  <a:gd name="T3" fmla="*/ 1 h 34"/>
                  <a:gd name="T4" fmla="*/ 7 w 105"/>
                  <a:gd name="T5" fmla="*/ 17 h 34"/>
                  <a:gd name="T6" fmla="*/ 0 w 105"/>
                  <a:gd name="T7" fmla="*/ 34 h 34"/>
                  <a:gd name="T8" fmla="*/ 94 w 105"/>
                  <a:gd name="T9" fmla="*/ 21 h 34"/>
                  <a:gd name="T10" fmla="*/ 104 w 105"/>
                  <a:gd name="T11" fmla="*/ 2 h 34"/>
                </a:gdLst>
                <a:ahLst/>
                <a:cxnLst>
                  <a:cxn ang="0">
                    <a:pos x="T0" y="T1"/>
                  </a:cxn>
                  <a:cxn ang="0">
                    <a:pos x="T2" y="T3"/>
                  </a:cxn>
                  <a:cxn ang="0">
                    <a:pos x="T4" y="T5"/>
                  </a:cxn>
                  <a:cxn ang="0">
                    <a:pos x="T6" y="T7"/>
                  </a:cxn>
                  <a:cxn ang="0">
                    <a:pos x="T8" y="T9"/>
                  </a:cxn>
                  <a:cxn ang="0">
                    <a:pos x="T10" y="T11"/>
                  </a:cxn>
                </a:cxnLst>
                <a:rect l="0" t="0" r="r" b="b"/>
                <a:pathLst>
                  <a:path w="105" h="34">
                    <a:moveTo>
                      <a:pt x="104" y="2"/>
                    </a:moveTo>
                    <a:cubicBezTo>
                      <a:pt x="105" y="0"/>
                      <a:pt x="98" y="4"/>
                      <a:pt x="99" y="1"/>
                    </a:cubicBezTo>
                    <a:cubicBezTo>
                      <a:pt x="7" y="17"/>
                      <a:pt x="7" y="17"/>
                      <a:pt x="7" y="17"/>
                    </a:cubicBezTo>
                    <a:cubicBezTo>
                      <a:pt x="5" y="23"/>
                      <a:pt x="3" y="29"/>
                      <a:pt x="0" y="34"/>
                    </a:cubicBezTo>
                    <a:cubicBezTo>
                      <a:pt x="94" y="21"/>
                      <a:pt x="94" y="21"/>
                      <a:pt x="94" y="21"/>
                    </a:cubicBezTo>
                    <a:cubicBezTo>
                      <a:pt x="95" y="17"/>
                      <a:pt x="103" y="6"/>
                      <a:pt x="104" y="2"/>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33" name="Freeform 451">
                <a:extLst>
                  <a:ext uri="{FF2B5EF4-FFF2-40B4-BE49-F238E27FC236}">
                    <a16:creationId xmlns:a16="http://schemas.microsoft.com/office/drawing/2014/main" xmlns="" id="{0D9D88F8-8076-42A2-A415-3F749D2AABCB}"/>
                  </a:ext>
                </a:extLst>
              </p:cNvPr>
              <p:cNvSpPr/>
              <p:nvPr/>
            </p:nvSpPr>
            <p:spPr bwMode="auto">
              <a:xfrm>
                <a:off x="2804" y="2461"/>
                <a:ext cx="54" cy="74"/>
              </a:xfrm>
              <a:custGeom>
                <a:avLst/>
                <a:gdLst>
                  <a:gd name="T0" fmla="*/ 2 w 24"/>
                  <a:gd name="T1" fmla="*/ 0 h 33"/>
                  <a:gd name="T2" fmla="*/ 0 w 24"/>
                  <a:gd name="T3" fmla="*/ 27 h 33"/>
                  <a:gd name="T4" fmla="*/ 20 w 24"/>
                  <a:gd name="T5" fmla="*/ 33 h 33"/>
                  <a:gd name="T6" fmla="*/ 24 w 24"/>
                  <a:gd name="T7" fmla="*/ 6 h 33"/>
                  <a:gd name="T8" fmla="*/ 2 w 24"/>
                  <a:gd name="T9" fmla="*/ 0 h 33"/>
                </a:gdLst>
                <a:ahLst/>
                <a:cxnLst>
                  <a:cxn ang="0">
                    <a:pos x="T0" y="T1"/>
                  </a:cxn>
                  <a:cxn ang="0">
                    <a:pos x="T2" y="T3"/>
                  </a:cxn>
                  <a:cxn ang="0">
                    <a:pos x="T4" y="T5"/>
                  </a:cxn>
                  <a:cxn ang="0">
                    <a:pos x="T6" y="T7"/>
                  </a:cxn>
                  <a:cxn ang="0">
                    <a:pos x="T8" y="T9"/>
                  </a:cxn>
                </a:cxnLst>
                <a:rect l="0" t="0" r="r" b="b"/>
                <a:pathLst>
                  <a:path w="24" h="33">
                    <a:moveTo>
                      <a:pt x="2" y="0"/>
                    </a:moveTo>
                    <a:cubicBezTo>
                      <a:pt x="1" y="9"/>
                      <a:pt x="1" y="18"/>
                      <a:pt x="0" y="27"/>
                    </a:cubicBezTo>
                    <a:cubicBezTo>
                      <a:pt x="20" y="33"/>
                      <a:pt x="20" y="33"/>
                      <a:pt x="20" y="33"/>
                    </a:cubicBezTo>
                    <a:cubicBezTo>
                      <a:pt x="24" y="6"/>
                      <a:pt x="24" y="6"/>
                      <a:pt x="24" y="6"/>
                    </a:cubicBezTo>
                    <a:lnTo>
                      <a:pt x="2"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34" name="Freeform 452">
                <a:extLst>
                  <a:ext uri="{FF2B5EF4-FFF2-40B4-BE49-F238E27FC236}">
                    <a16:creationId xmlns:a16="http://schemas.microsoft.com/office/drawing/2014/main" xmlns="" id="{ED4E3848-6E1A-4B42-875C-D9ABC5E98880}"/>
                  </a:ext>
                </a:extLst>
              </p:cNvPr>
              <p:cNvSpPr/>
              <p:nvPr/>
            </p:nvSpPr>
            <p:spPr bwMode="auto">
              <a:xfrm>
                <a:off x="2849" y="2474"/>
                <a:ext cx="72" cy="77"/>
              </a:xfrm>
              <a:custGeom>
                <a:avLst/>
                <a:gdLst>
                  <a:gd name="T0" fmla="*/ 9 w 72"/>
                  <a:gd name="T1" fmla="*/ 0 h 77"/>
                  <a:gd name="T2" fmla="*/ 0 w 72"/>
                  <a:gd name="T3" fmla="*/ 61 h 77"/>
                  <a:gd name="T4" fmla="*/ 63 w 72"/>
                  <a:gd name="T5" fmla="*/ 77 h 77"/>
                  <a:gd name="T6" fmla="*/ 72 w 72"/>
                  <a:gd name="T7" fmla="*/ 18 h 77"/>
                  <a:gd name="T8" fmla="*/ 9 w 72"/>
                  <a:gd name="T9" fmla="*/ 0 h 77"/>
                </a:gdLst>
                <a:ahLst/>
                <a:cxnLst>
                  <a:cxn ang="0">
                    <a:pos x="T0" y="T1"/>
                  </a:cxn>
                  <a:cxn ang="0">
                    <a:pos x="T2" y="T3"/>
                  </a:cxn>
                  <a:cxn ang="0">
                    <a:pos x="T4" y="T5"/>
                  </a:cxn>
                  <a:cxn ang="0">
                    <a:pos x="T6" y="T7"/>
                  </a:cxn>
                  <a:cxn ang="0">
                    <a:pos x="T8" y="T9"/>
                  </a:cxn>
                </a:cxnLst>
                <a:rect l="0" t="0" r="r" b="b"/>
                <a:pathLst>
                  <a:path w="72" h="77">
                    <a:moveTo>
                      <a:pt x="9" y="0"/>
                    </a:moveTo>
                    <a:lnTo>
                      <a:pt x="0" y="61"/>
                    </a:lnTo>
                    <a:lnTo>
                      <a:pt x="63" y="77"/>
                    </a:lnTo>
                    <a:lnTo>
                      <a:pt x="72" y="18"/>
                    </a:lnTo>
                    <a:lnTo>
                      <a:pt x="9"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35" name="Freeform 453">
                <a:extLst>
                  <a:ext uri="{FF2B5EF4-FFF2-40B4-BE49-F238E27FC236}">
                    <a16:creationId xmlns:a16="http://schemas.microsoft.com/office/drawing/2014/main" xmlns="" id="{A2748BC3-425F-4910-AA9E-4475EE600744}"/>
                  </a:ext>
                </a:extLst>
              </p:cNvPr>
              <p:cNvSpPr/>
              <p:nvPr/>
            </p:nvSpPr>
            <p:spPr bwMode="auto">
              <a:xfrm>
                <a:off x="2912" y="2492"/>
                <a:ext cx="66" cy="73"/>
              </a:xfrm>
              <a:custGeom>
                <a:avLst/>
                <a:gdLst>
                  <a:gd name="T0" fmla="*/ 9 w 66"/>
                  <a:gd name="T1" fmla="*/ 0 h 73"/>
                  <a:gd name="T2" fmla="*/ 0 w 66"/>
                  <a:gd name="T3" fmla="*/ 59 h 73"/>
                  <a:gd name="T4" fmla="*/ 59 w 66"/>
                  <a:gd name="T5" fmla="*/ 73 h 73"/>
                  <a:gd name="T6" fmla="*/ 66 w 66"/>
                  <a:gd name="T7" fmla="*/ 16 h 73"/>
                  <a:gd name="T8" fmla="*/ 9 w 66"/>
                  <a:gd name="T9" fmla="*/ 0 h 73"/>
                </a:gdLst>
                <a:ahLst/>
                <a:cxnLst>
                  <a:cxn ang="0">
                    <a:pos x="T0" y="T1"/>
                  </a:cxn>
                  <a:cxn ang="0">
                    <a:pos x="T2" y="T3"/>
                  </a:cxn>
                  <a:cxn ang="0">
                    <a:pos x="T4" y="T5"/>
                  </a:cxn>
                  <a:cxn ang="0">
                    <a:pos x="T6" y="T7"/>
                  </a:cxn>
                  <a:cxn ang="0">
                    <a:pos x="T8" y="T9"/>
                  </a:cxn>
                </a:cxnLst>
                <a:rect l="0" t="0" r="r" b="b"/>
                <a:pathLst>
                  <a:path w="66" h="73">
                    <a:moveTo>
                      <a:pt x="9" y="0"/>
                    </a:moveTo>
                    <a:lnTo>
                      <a:pt x="0" y="59"/>
                    </a:lnTo>
                    <a:lnTo>
                      <a:pt x="59" y="73"/>
                    </a:lnTo>
                    <a:lnTo>
                      <a:pt x="66" y="16"/>
                    </a:lnTo>
                    <a:lnTo>
                      <a:pt x="9"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36" name="Freeform 454">
                <a:extLst>
                  <a:ext uri="{FF2B5EF4-FFF2-40B4-BE49-F238E27FC236}">
                    <a16:creationId xmlns:a16="http://schemas.microsoft.com/office/drawing/2014/main" xmlns="" id="{185E2CD2-03E9-4F6E-B73F-172BE30EB38A}"/>
                  </a:ext>
                </a:extLst>
              </p:cNvPr>
              <p:cNvSpPr/>
              <p:nvPr/>
            </p:nvSpPr>
            <p:spPr bwMode="auto">
              <a:xfrm>
                <a:off x="3039" y="2528"/>
                <a:ext cx="79" cy="73"/>
              </a:xfrm>
              <a:custGeom>
                <a:avLst/>
                <a:gdLst>
                  <a:gd name="T0" fmla="*/ 6 w 79"/>
                  <a:gd name="T1" fmla="*/ 0 h 73"/>
                  <a:gd name="T2" fmla="*/ 0 w 79"/>
                  <a:gd name="T3" fmla="*/ 55 h 73"/>
                  <a:gd name="T4" fmla="*/ 70 w 79"/>
                  <a:gd name="T5" fmla="*/ 73 h 73"/>
                  <a:gd name="T6" fmla="*/ 79 w 79"/>
                  <a:gd name="T7" fmla="*/ 21 h 73"/>
                  <a:gd name="T8" fmla="*/ 6 w 79"/>
                  <a:gd name="T9" fmla="*/ 0 h 73"/>
                </a:gdLst>
                <a:ahLst/>
                <a:cxnLst>
                  <a:cxn ang="0">
                    <a:pos x="T0" y="T1"/>
                  </a:cxn>
                  <a:cxn ang="0">
                    <a:pos x="T2" y="T3"/>
                  </a:cxn>
                  <a:cxn ang="0">
                    <a:pos x="T4" y="T5"/>
                  </a:cxn>
                  <a:cxn ang="0">
                    <a:pos x="T6" y="T7"/>
                  </a:cxn>
                  <a:cxn ang="0">
                    <a:pos x="T8" y="T9"/>
                  </a:cxn>
                </a:cxnLst>
                <a:rect l="0" t="0" r="r" b="b"/>
                <a:pathLst>
                  <a:path w="79" h="73">
                    <a:moveTo>
                      <a:pt x="6" y="0"/>
                    </a:moveTo>
                    <a:lnTo>
                      <a:pt x="0" y="55"/>
                    </a:lnTo>
                    <a:lnTo>
                      <a:pt x="70" y="73"/>
                    </a:lnTo>
                    <a:lnTo>
                      <a:pt x="79" y="21"/>
                    </a:lnTo>
                    <a:lnTo>
                      <a:pt x="6"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37" name="Freeform 455">
                <a:extLst>
                  <a:ext uri="{FF2B5EF4-FFF2-40B4-BE49-F238E27FC236}">
                    <a16:creationId xmlns:a16="http://schemas.microsoft.com/office/drawing/2014/main" xmlns="" id="{897AAA83-32C5-42D7-9DD8-067032FB685C}"/>
                  </a:ext>
                </a:extLst>
              </p:cNvPr>
              <p:cNvSpPr/>
              <p:nvPr/>
            </p:nvSpPr>
            <p:spPr bwMode="auto">
              <a:xfrm>
                <a:off x="3109" y="2549"/>
                <a:ext cx="72" cy="67"/>
              </a:xfrm>
              <a:custGeom>
                <a:avLst/>
                <a:gdLst>
                  <a:gd name="T0" fmla="*/ 32 w 32"/>
                  <a:gd name="T1" fmla="*/ 8 h 30"/>
                  <a:gd name="T2" fmla="*/ 4 w 32"/>
                  <a:gd name="T3" fmla="*/ 0 h 30"/>
                  <a:gd name="T4" fmla="*/ 0 w 32"/>
                  <a:gd name="T5" fmla="*/ 23 h 30"/>
                  <a:gd name="T6" fmla="*/ 28 w 32"/>
                  <a:gd name="T7" fmla="*/ 30 h 30"/>
                  <a:gd name="T8" fmla="*/ 32 w 32"/>
                  <a:gd name="T9" fmla="*/ 8 h 30"/>
                </a:gdLst>
                <a:ahLst/>
                <a:cxnLst>
                  <a:cxn ang="0">
                    <a:pos x="T0" y="T1"/>
                  </a:cxn>
                  <a:cxn ang="0">
                    <a:pos x="T2" y="T3"/>
                  </a:cxn>
                  <a:cxn ang="0">
                    <a:pos x="T4" y="T5"/>
                  </a:cxn>
                  <a:cxn ang="0">
                    <a:pos x="T6" y="T7"/>
                  </a:cxn>
                  <a:cxn ang="0">
                    <a:pos x="T8" y="T9"/>
                  </a:cxn>
                </a:cxnLst>
                <a:rect l="0" t="0" r="r" b="b"/>
                <a:pathLst>
                  <a:path w="32" h="30">
                    <a:moveTo>
                      <a:pt x="32" y="8"/>
                    </a:moveTo>
                    <a:cubicBezTo>
                      <a:pt x="4" y="0"/>
                      <a:pt x="4" y="0"/>
                      <a:pt x="4" y="0"/>
                    </a:cubicBezTo>
                    <a:cubicBezTo>
                      <a:pt x="0" y="23"/>
                      <a:pt x="0" y="23"/>
                      <a:pt x="0" y="23"/>
                    </a:cubicBezTo>
                    <a:cubicBezTo>
                      <a:pt x="28" y="30"/>
                      <a:pt x="28" y="30"/>
                      <a:pt x="28" y="30"/>
                    </a:cubicBezTo>
                    <a:cubicBezTo>
                      <a:pt x="29" y="22"/>
                      <a:pt x="31" y="15"/>
                      <a:pt x="32" y="8"/>
                    </a:cubicBez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38" name="Freeform 456">
                <a:extLst>
                  <a:ext uri="{FF2B5EF4-FFF2-40B4-BE49-F238E27FC236}">
                    <a16:creationId xmlns:a16="http://schemas.microsoft.com/office/drawing/2014/main" xmlns="" id="{0E45006B-57CD-4812-8CB4-9FC5C4AC4BCB}"/>
                  </a:ext>
                </a:extLst>
              </p:cNvPr>
              <p:cNvSpPr/>
              <p:nvPr/>
            </p:nvSpPr>
            <p:spPr bwMode="auto">
              <a:xfrm>
                <a:off x="2971" y="2508"/>
                <a:ext cx="74" cy="75"/>
              </a:xfrm>
              <a:custGeom>
                <a:avLst/>
                <a:gdLst>
                  <a:gd name="T0" fmla="*/ 7 w 74"/>
                  <a:gd name="T1" fmla="*/ 0 h 75"/>
                  <a:gd name="T2" fmla="*/ 0 w 74"/>
                  <a:gd name="T3" fmla="*/ 57 h 75"/>
                  <a:gd name="T4" fmla="*/ 68 w 74"/>
                  <a:gd name="T5" fmla="*/ 75 h 75"/>
                  <a:gd name="T6" fmla="*/ 74 w 74"/>
                  <a:gd name="T7" fmla="*/ 20 h 75"/>
                  <a:gd name="T8" fmla="*/ 7 w 74"/>
                  <a:gd name="T9" fmla="*/ 0 h 75"/>
                </a:gdLst>
                <a:ahLst/>
                <a:cxnLst>
                  <a:cxn ang="0">
                    <a:pos x="T0" y="T1"/>
                  </a:cxn>
                  <a:cxn ang="0">
                    <a:pos x="T2" y="T3"/>
                  </a:cxn>
                  <a:cxn ang="0">
                    <a:pos x="T4" y="T5"/>
                  </a:cxn>
                  <a:cxn ang="0">
                    <a:pos x="T6" y="T7"/>
                  </a:cxn>
                  <a:cxn ang="0">
                    <a:pos x="T8" y="T9"/>
                  </a:cxn>
                </a:cxnLst>
                <a:rect l="0" t="0" r="r" b="b"/>
                <a:pathLst>
                  <a:path w="74" h="75">
                    <a:moveTo>
                      <a:pt x="7" y="0"/>
                    </a:moveTo>
                    <a:lnTo>
                      <a:pt x="0" y="57"/>
                    </a:lnTo>
                    <a:lnTo>
                      <a:pt x="68" y="75"/>
                    </a:lnTo>
                    <a:lnTo>
                      <a:pt x="74" y="20"/>
                    </a:lnTo>
                    <a:lnTo>
                      <a:pt x="7"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39" name="Freeform 457">
                <a:extLst>
                  <a:ext uri="{FF2B5EF4-FFF2-40B4-BE49-F238E27FC236}">
                    <a16:creationId xmlns:a16="http://schemas.microsoft.com/office/drawing/2014/main" xmlns="" id="{6839E8D2-0C12-49B2-8725-37132B15E95F}"/>
                  </a:ext>
                </a:extLst>
              </p:cNvPr>
              <p:cNvSpPr/>
              <p:nvPr/>
            </p:nvSpPr>
            <p:spPr bwMode="auto">
              <a:xfrm>
                <a:off x="2802" y="2522"/>
                <a:ext cx="370" cy="135"/>
              </a:xfrm>
              <a:custGeom>
                <a:avLst/>
                <a:gdLst>
                  <a:gd name="T0" fmla="*/ 164 w 164"/>
                  <a:gd name="T1" fmla="*/ 42 h 60"/>
                  <a:gd name="T2" fmla="*/ 1 w 164"/>
                  <a:gd name="T3" fmla="*/ 0 h 60"/>
                  <a:gd name="T4" fmla="*/ 0 w 164"/>
                  <a:gd name="T5" fmla="*/ 21 h 60"/>
                  <a:gd name="T6" fmla="*/ 160 w 164"/>
                  <a:gd name="T7" fmla="*/ 60 h 60"/>
                  <a:gd name="T8" fmla="*/ 164 w 164"/>
                  <a:gd name="T9" fmla="*/ 42 h 60"/>
                </a:gdLst>
                <a:ahLst/>
                <a:cxnLst>
                  <a:cxn ang="0">
                    <a:pos x="T0" y="T1"/>
                  </a:cxn>
                  <a:cxn ang="0">
                    <a:pos x="T2" y="T3"/>
                  </a:cxn>
                  <a:cxn ang="0">
                    <a:pos x="T4" y="T5"/>
                  </a:cxn>
                  <a:cxn ang="0">
                    <a:pos x="T6" y="T7"/>
                  </a:cxn>
                  <a:cxn ang="0">
                    <a:pos x="T8" y="T9"/>
                  </a:cxn>
                </a:cxnLst>
                <a:rect l="0" t="0" r="r" b="b"/>
                <a:pathLst>
                  <a:path w="164" h="60">
                    <a:moveTo>
                      <a:pt x="164" y="42"/>
                    </a:moveTo>
                    <a:cubicBezTo>
                      <a:pt x="1" y="0"/>
                      <a:pt x="1" y="0"/>
                      <a:pt x="1" y="0"/>
                    </a:cubicBezTo>
                    <a:cubicBezTo>
                      <a:pt x="1" y="7"/>
                      <a:pt x="1" y="14"/>
                      <a:pt x="0" y="21"/>
                    </a:cubicBezTo>
                    <a:cubicBezTo>
                      <a:pt x="160" y="60"/>
                      <a:pt x="160" y="60"/>
                      <a:pt x="160" y="60"/>
                    </a:cubicBezTo>
                    <a:cubicBezTo>
                      <a:pt x="161" y="54"/>
                      <a:pt x="162" y="48"/>
                      <a:pt x="164" y="42"/>
                    </a:cubicBezTo>
                    <a:close/>
                  </a:path>
                </a:pathLst>
              </a:custGeom>
              <a:solidFill>
                <a:srgbClr val="5B83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40" name="Freeform 458">
                <a:extLst>
                  <a:ext uri="{FF2B5EF4-FFF2-40B4-BE49-F238E27FC236}">
                    <a16:creationId xmlns:a16="http://schemas.microsoft.com/office/drawing/2014/main" xmlns="" id="{F7AB16CF-2385-4C56-BB88-B40B98E9D46E}"/>
                  </a:ext>
                </a:extLst>
              </p:cNvPr>
              <p:cNvSpPr/>
              <p:nvPr/>
            </p:nvSpPr>
            <p:spPr bwMode="auto">
              <a:xfrm>
                <a:off x="2795" y="2569"/>
                <a:ext cx="368" cy="192"/>
              </a:xfrm>
              <a:custGeom>
                <a:avLst/>
                <a:gdLst>
                  <a:gd name="T0" fmla="*/ 3 w 163"/>
                  <a:gd name="T1" fmla="*/ 0 h 85"/>
                  <a:gd name="T2" fmla="*/ 0 w 163"/>
                  <a:gd name="T3" fmla="*/ 54 h 85"/>
                  <a:gd name="T4" fmla="*/ 157 w 163"/>
                  <a:gd name="T5" fmla="*/ 85 h 85"/>
                  <a:gd name="T6" fmla="*/ 163 w 163"/>
                  <a:gd name="T7" fmla="*/ 39 h 85"/>
                  <a:gd name="T8" fmla="*/ 3 w 163"/>
                  <a:gd name="T9" fmla="*/ 0 h 85"/>
                </a:gdLst>
                <a:ahLst/>
                <a:cxnLst>
                  <a:cxn ang="0">
                    <a:pos x="T0" y="T1"/>
                  </a:cxn>
                  <a:cxn ang="0">
                    <a:pos x="T2" y="T3"/>
                  </a:cxn>
                  <a:cxn ang="0">
                    <a:pos x="T4" y="T5"/>
                  </a:cxn>
                  <a:cxn ang="0">
                    <a:pos x="T6" y="T7"/>
                  </a:cxn>
                  <a:cxn ang="0">
                    <a:pos x="T8" y="T9"/>
                  </a:cxn>
                </a:cxnLst>
                <a:rect l="0" t="0" r="r" b="b"/>
                <a:pathLst>
                  <a:path w="163" h="85">
                    <a:moveTo>
                      <a:pt x="3" y="0"/>
                    </a:moveTo>
                    <a:cubicBezTo>
                      <a:pt x="2" y="17"/>
                      <a:pt x="1" y="35"/>
                      <a:pt x="0" y="54"/>
                    </a:cubicBezTo>
                    <a:cubicBezTo>
                      <a:pt x="157" y="85"/>
                      <a:pt x="157" y="85"/>
                      <a:pt x="157" y="85"/>
                    </a:cubicBezTo>
                    <a:cubicBezTo>
                      <a:pt x="159" y="69"/>
                      <a:pt x="161" y="54"/>
                      <a:pt x="163" y="39"/>
                    </a:cubicBezTo>
                    <a:lnTo>
                      <a:pt x="3" y="0"/>
                    </a:lnTo>
                    <a:close/>
                  </a:path>
                </a:pathLst>
              </a:custGeom>
              <a:solidFill>
                <a:srgbClr val="74688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41" name="Freeform 459">
                <a:extLst>
                  <a:ext uri="{FF2B5EF4-FFF2-40B4-BE49-F238E27FC236}">
                    <a16:creationId xmlns:a16="http://schemas.microsoft.com/office/drawing/2014/main" xmlns="" id="{3E369292-8EE7-43D4-8F47-9CD4D5F465D4}"/>
                  </a:ext>
                </a:extLst>
              </p:cNvPr>
              <p:cNvSpPr/>
              <p:nvPr/>
            </p:nvSpPr>
            <p:spPr bwMode="auto">
              <a:xfrm>
                <a:off x="2791" y="2691"/>
                <a:ext cx="58" cy="67"/>
              </a:xfrm>
              <a:custGeom>
                <a:avLst/>
                <a:gdLst>
                  <a:gd name="T0" fmla="*/ 2 w 26"/>
                  <a:gd name="T1" fmla="*/ 0 h 30"/>
                  <a:gd name="T2" fmla="*/ 0 w 26"/>
                  <a:gd name="T3" fmla="*/ 26 h 30"/>
                  <a:gd name="T4" fmla="*/ 26 w 26"/>
                  <a:gd name="T5" fmla="*/ 30 h 30"/>
                  <a:gd name="T6" fmla="*/ 26 w 26"/>
                  <a:gd name="T7" fmla="*/ 5 h 30"/>
                  <a:gd name="T8" fmla="*/ 2 w 26"/>
                  <a:gd name="T9" fmla="*/ 0 h 30"/>
                </a:gdLst>
                <a:ahLst/>
                <a:cxnLst>
                  <a:cxn ang="0">
                    <a:pos x="T0" y="T1"/>
                  </a:cxn>
                  <a:cxn ang="0">
                    <a:pos x="T2" y="T3"/>
                  </a:cxn>
                  <a:cxn ang="0">
                    <a:pos x="T4" y="T5"/>
                  </a:cxn>
                  <a:cxn ang="0">
                    <a:pos x="T6" y="T7"/>
                  </a:cxn>
                  <a:cxn ang="0">
                    <a:pos x="T8" y="T9"/>
                  </a:cxn>
                </a:cxnLst>
                <a:rect l="0" t="0" r="r" b="b"/>
                <a:pathLst>
                  <a:path w="26" h="30">
                    <a:moveTo>
                      <a:pt x="2" y="0"/>
                    </a:moveTo>
                    <a:cubicBezTo>
                      <a:pt x="1" y="8"/>
                      <a:pt x="1" y="17"/>
                      <a:pt x="0" y="26"/>
                    </a:cubicBezTo>
                    <a:cubicBezTo>
                      <a:pt x="26" y="30"/>
                      <a:pt x="26" y="30"/>
                      <a:pt x="26" y="30"/>
                    </a:cubicBezTo>
                    <a:cubicBezTo>
                      <a:pt x="26" y="5"/>
                      <a:pt x="26" y="5"/>
                      <a:pt x="26" y="5"/>
                    </a:cubicBezTo>
                    <a:lnTo>
                      <a:pt x="2"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42" name="Freeform 460">
                <a:extLst>
                  <a:ext uri="{FF2B5EF4-FFF2-40B4-BE49-F238E27FC236}">
                    <a16:creationId xmlns:a16="http://schemas.microsoft.com/office/drawing/2014/main" xmlns="" id="{A6915C18-7A10-4684-9040-501259BF4505}"/>
                  </a:ext>
                </a:extLst>
              </p:cNvPr>
              <p:cNvSpPr/>
              <p:nvPr/>
            </p:nvSpPr>
            <p:spPr bwMode="auto">
              <a:xfrm>
                <a:off x="2849" y="2702"/>
                <a:ext cx="66" cy="68"/>
              </a:xfrm>
              <a:custGeom>
                <a:avLst/>
                <a:gdLst>
                  <a:gd name="T0" fmla="*/ 0 w 66"/>
                  <a:gd name="T1" fmla="*/ 0 h 68"/>
                  <a:gd name="T2" fmla="*/ 0 w 66"/>
                  <a:gd name="T3" fmla="*/ 56 h 68"/>
                  <a:gd name="T4" fmla="*/ 61 w 66"/>
                  <a:gd name="T5" fmla="*/ 68 h 68"/>
                  <a:gd name="T6" fmla="*/ 66 w 66"/>
                  <a:gd name="T7" fmla="*/ 11 h 68"/>
                  <a:gd name="T8" fmla="*/ 0 w 66"/>
                  <a:gd name="T9" fmla="*/ 0 h 68"/>
                </a:gdLst>
                <a:ahLst/>
                <a:cxnLst>
                  <a:cxn ang="0">
                    <a:pos x="T0" y="T1"/>
                  </a:cxn>
                  <a:cxn ang="0">
                    <a:pos x="T2" y="T3"/>
                  </a:cxn>
                  <a:cxn ang="0">
                    <a:pos x="T4" y="T5"/>
                  </a:cxn>
                  <a:cxn ang="0">
                    <a:pos x="T6" y="T7"/>
                  </a:cxn>
                  <a:cxn ang="0">
                    <a:pos x="T8" y="T9"/>
                  </a:cxn>
                </a:cxnLst>
                <a:rect l="0" t="0" r="r" b="b"/>
                <a:pathLst>
                  <a:path w="66" h="68">
                    <a:moveTo>
                      <a:pt x="0" y="0"/>
                    </a:moveTo>
                    <a:lnTo>
                      <a:pt x="0" y="56"/>
                    </a:lnTo>
                    <a:lnTo>
                      <a:pt x="61" y="68"/>
                    </a:lnTo>
                    <a:lnTo>
                      <a:pt x="66" y="11"/>
                    </a:lnTo>
                    <a:lnTo>
                      <a:pt x="0"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43" name="Freeform 461">
                <a:extLst>
                  <a:ext uri="{FF2B5EF4-FFF2-40B4-BE49-F238E27FC236}">
                    <a16:creationId xmlns:a16="http://schemas.microsoft.com/office/drawing/2014/main" xmlns="" id="{9E3848CF-E91E-4C7C-8D66-0965FE9AFCF0}"/>
                  </a:ext>
                </a:extLst>
              </p:cNvPr>
              <p:cNvSpPr/>
              <p:nvPr/>
            </p:nvSpPr>
            <p:spPr bwMode="auto">
              <a:xfrm>
                <a:off x="2910" y="2713"/>
                <a:ext cx="66" cy="68"/>
              </a:xfrm>
              <a:custGeom>
                <a:avLst/>
                <a:gdLst>
                  <a:gd name="T0" fmla="*/ 5 w 66"/>
                  <a:gd name="T1" fmla="*/ 0 h 68"/>
                  <a:gd name="T2" fmla="*/ 0 w 66"/>
                  <a:gd name="T3" fmla="*/ 57 h 68"/>
                  <a:gd name="T4" fmla="*/ 59 w 66"/>
                  <a:gd name="T5" fmla="*/ 68 h 68"/>
                  <a:gd name="T6" fmla="*/ 66 w 66"/>
                  <a:gd name="T7" fmla="*/ 14 h 68"/>
                  <a:gd name="T8" fmla="*/ 5 w 66"/>
                  <a:gd name="T9" fmla="*/ 0 h 68"/>
                </a:gdLst>
                <a:ahLst/>
                <a:cxnLst>
                  <a:cxn ang="0">
                    <a:pos x="T0" y="T1"/>
                  </a:cxn>
                  <a:cxn ang="0">
                    <a:pos x="T2" y="T3"/>
                  </a:cxn>
                  <a:cxn ang="0">
                    <a:pos x="T4" y="T5"/>
                  </a:cxn>
                  <a:cxn ang="0">
                    <a:pos x="T6" y="T7"/>
                  </a:cxn>
                  <a:cxn ang="0">
                    <a:pos x="T8" y="T9"/>
                  </a:cxn>
                </a:cxnLst>
                <a:rect l="0" t="0" r="r" b="b"/>
                <a:pathLst>
                  <a:path w="66" h="68">
                    <a:moveTo>
                      <a:pt x="5" y="0"/>
                    </a:moveTo>
                    <a:lnTo>
                      <a:pt x="0" y="57"/>
                    </a:lnTo>
                    <a:lnTo>
                      <a:pt x="59" y="68"/>
                    </a:lnTo>
                    <a:lnTo>
                      <a:pt x="66" y="14"/>
                    </a:lnTo>
                    <a:lnTo>
                      <a:pt x="5"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44" name="Freeform 462">
                <a:extLst>
                  <a:ext uri="{FF2B5EF4-FFF2-40B4-BE49-F238E27FC236}">
                    <a16:creationId xmlns:a16="http://schemas.microsoft.com/office/drawing/2014/main" xmlns="" id="{36FB7726-60A1-48DD-B3AD-D97A5783DAF7}"/>
                  </a:ext>
                </a:extLst>
              </p:cNvPr>
              <p:cNvSpPr/>
              <p:nvPr/>
            </p:nvSpPr>
            <p:spPr bwMode="auto">
              <a:xfrm>
                <a:off x="2969" y="2727"/>
                <a:ext cx="72" cy="65"/>
              </a:xfrm>
              <a:custGeom>
                <a:avLst/>
                <a:gdLst>
                  <a:gd name="T0" fmla="*/ 7 w 72"/>
                  <a:gd name="T1" fmla="*/ 0 h 65"/>
                  <a:gd name="T2" fmla="*/ 0 w 72"/>
                  <a:gd name="T3" fmla="*/ 54 h 65"/>
                  <a:gd name="T4" fmla="*/ 67 w 72"/>
                  <a:gd name="T5" fmla="*/ 65 h 65"/>
                  <a:gd name="T6" fmla="*/ 72 w 72"/>
                  <a:gd name="T7" fmla="*/ 11 h 65"/>
                  <a:gd name="T8" fmla="*/ 7 w 72"/>
                  <a:gd name="T9" fmla="*/ 0 h 65"/>
                </a:gdLst>
                <a:ahLst/>
                <a:cxnLst>
                  <a:cxn ang="0">
                    <a:pos x="T0" y="T1"/>
                  </a:cxn>
                  <a:cxn ang="0">
                    <a:pos x="T2" y="T3"/>
                  </a:cxn>
                  <a:cxn ang="0">
                    <a:pos x="T4" y="T5"/>
                  </a:cxn>
                  <a:cxn ang="0">
                    <a:pos x="T6" y="T7"/>
                  </a:cxn>
                  <a:cxn ang="0">
                    <a:pos x="T8" y="T9"/>
                  </a:cxn>
                </a:cxnLst>
                <a:rect l="0" t="0" r="r" b="b"/>
                <a:pathLst>
                  <a:path w="72" h="65">
                    <a:moveTo>
                      <a:pt x="7" y="0"/>
                    </a:moveTo>
                    <a:lnTo>
                      <a:pt x="0" y="54"/>
                    </a:lnTo>
                    <a:lnTo>
                      <a:pt x="67" y="65"/>
                    </a:lnTo>
                    <a:lnTo>
                      <a:pt x="72" y="11"/>
                    </a:lnTo>
                    <a:lnTo>
                      <a:pt x="7"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45" name="Freeform 463">
                <a:extLst>
                  <a:ext uri="{FF2B5EF4-FFF2-40B4-BE49-F238E27FC236}">
                    <a16:creationId xmlns:a16="http://schemas.microsoft.com/office/drawing/2014/main" xmlns="" id="{581F26A8-1391-4B41-806F-7C676701BC34}"/>
                  </a:ext>
                </a:extLst>
              </p:cNvPr>
              <p:cNvSpPr/>
              <p:nvPr/>
            </p:nvSpPr>
            <p:spPr bwMode="auto">
              <a:xfrm>
                <a:off x="3095" y="2752"/>
                <a:ext cx="54" cy="58"/>
              </a:xfrm>
              <a:custGeom>
                <a:avLst/>
                <a:gdLst>
                  <a:gd name="T0" fmla="*/ 24 w 24"/>
                  <a:gd name="T1" fmla="*/ 4 h 26"/>
                  <a:gd name="T2" fmla="*/ 3 w 24"/>
                  <a:gd name="T3" fmla="*/ 0 h 26"/>
                  <a:gd name="T4" fmla="*/ 0 w 24"/>
                  <a:gd name="T5" fmla="*/ 22 h 26"/>
                  <a:gd name="T6" fmla="*/ 21 w 24"/>
                  <a:gd name="T7" fmla="*/ 26 h 26"/>
                  <a:gd name="T8" fmla="*/ 24 w 24"/>
                  <a:gd name="T9" fmla="*/ 4 h 26"/>
                </a:gdLst>
                <a:ahLst/>
                <a:cxnLst>
                  <a:cxn ang="0">
                    <a:pos x="T0" y="T1"/>
                  </a:cxn>
                  <a:cxn ang="0">
                    <a:pos x="T2" y="T3"/>
                  </a:cxn>
                  <a:cxn ang="0">
                    <a:pos x="T4" y="T5"/>
                  </a:cxn>
                  <a:cxn ang="0">
                    <a:pos x="T6" y="T7"/>
                  </a:cxn>
                  <a:cxn ang="0">
                    <a:pos x="T8" y="T9"/>
                  </a:cxn>
                </a:cxnLst>
                <a:rect l="0" t="0" r="r" b="b"/>
                <a:pathLst>
                  <a:path w="24" h="26">
                    <a:moveTo>
                      <a:pt x="24" y="4"/>
                    </a:moveTo>
                    <a:cubicBezTo>
                      <a:pt x="3" y="0"/>
                      <a:pt x="3" y="0"/>
                      <a:pt x="3" y="0"/>
                    </a:cubicBezTo>
                    <a:cubicBezTo>
                      <a:pt x="0" y="22"/>
                      <a:pt x="0" y="22"/>
                      <a:pt x="0" y="22"/>
                    </a:cubicBezTo>
                    <a:cubicBezTo>
                      <a:pt x="21" y="26"/>
                      <a:pt x="21" y="26"/>
                      <a:pt x="21" y="26"/>
                    </a:cubicBezTo>
                    <a:cubicBezTo>
                      <a:pt x="22" y="18"/>
                      <a:pt x="23" y="11"/>
                      <a:pt x="24" y="4"/>
                    </a:cubicBez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46" name="Freeform 464">
                <a:extLst>
                  <a:ext uri="{FF2B5EF4-FFF2-40B4-BE49-F238E27FC236}">
                    <a16:creationId xmlns:a16="http://schemas.microsoft.com/office/drawing/2014/main" xmlns="" id="{7D62EB77-BFC7-4644-96A3-E76E2A7410C1}"/>
                  </a:ext>
                </a:extLst>
              </p:cNvPr>
              <p:cNvSpPr/>
              <p:nvPr/>
            </p:nvSpPr>
            <p:spPr bwMode="auto">
              <a:xfrm>
                <a:off x="3036" y="2738"/>
                <a:ext cx="66" cy="63"/>
              </a:xfrm>
              <a:custGeom>
                <a:avLst/>
                <a:gdLst>
                  <a:gd name="T0" fmla="*/ 5 w 66"/>
                  <a:gd name="T1" fmla="*/ 0 h 63"/>
                  <a:gd name="T2" fmla="*/ 0 w 66"/>
                  <a:gd name="T3" fmla="*/ 54 h 63"/>
                  <a:gd name="T4" fmla="*/ 59 w 66"/>
                  <a:gd name="T5" fmla="*/ 63 h 63"/>
                  <a:gd name="T6" fmla="*/ 66 w 66"/>
                  <a:gd name="T7" fmla="*/ 14 h 63"/>
                  <a:gd name="T8" fmla="*/ 5 w 66"/>
                  <a:gd name="T9" fmla="*/ 0 h 63"/>
                </a:gdLst>
                <a:ahLst/>
                <a:cxnLst>
                  <a:cxn ang="0">
                    <a:pos x="T0" y="T1"/>
                  </a:cxn>
                  <a:cxn ang="0">
                    <a:pos x="T2" y="T3"/>
                  </a:cxn>
                  <a:cxn ang="0">
                    <a:pos x="T4" y="T5"/>
                  </a:cxn>
                  <a:cxn ang="0">
                    <a:pos x="T6" y="T7"/>
                  </a:cxn>
                  <a:cxn ang="0">
                    <a:pos x="T8" y="T9"/>
                  </a:cxn>
                </a:cxnLst>
                <a:rect l="0" t="0" r="r" b="b"/>
                <a:pathLst>
                  <a:path w="66" h="63">
                    <a:moveTo>
                      <a:pt x="5" y="0"/>
                    </a:moveTo>
                    <a:lnTo>
                      <a:pt x="0" y="54"/>
                    </a:lnTo>
                    <a:lnTo>
                      <a:pt x="59" y="63"/>
                    </a:lnTo>
                    <a:lnTo>
                      <a:pt x="66" y="14"/>
                    </a:lnTo>
                    <a:lnTo>
                      <a:pt x="5"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47" name="Freeform 465">
                <a:extLst>
                  <a:ext uri="{FF2B5EF4-FFF2-40B4-BE49-F238E27FC236}">
                    <a16:creationId xmlns:a16="http://schemas.microsoft.com/office/drawing/2014/main" xmlns="" id="{E2C4453C-2E7C-4E66-A421-92F3E6A430CE}"/>
                  </a:ext>
                </a:extLst>
              </p:cNvPr>
              <p:cNvSpPr/>
              <p:nvPr/>
            </p:nvSpPr>
            <p:spPr bwMode="auto">
              <a:xfrm>
                <a:off x="2768" y="2932"/>
                <a:ext cx="368" cy="144"/>
              </a:xfrm>
              <a:custGeom>
                <a:avLst/>
                <a:gdLst>
                  <a:gd name="T0" fmla="*/ 163 w 163"/>
                  <a:gd name="T1" fmla="*/ 0 h 64"/>
                  <a:gd name="T2" fmla="*/ 4 w 163"/>
                  <a:gd name="T3" fmla="*/ 6 h 64"/>
                  <a:gd name="T4" fmla="*/ 0 w 163"/>
                  <a:gd name="T5" fmla="*/ 64 h 64"/>
                  <a:gd name="T6" fmla="*/ 163 w 163"/>
                  <a:gd name="T7" fmla="*/ 62 h 64"/>
                  <a:gd name="T8" fmla="*/ 163 w 163"/>
                  <a:gd name="T9" fmla="*/ 0 h 64"/>
                </a:gdLst>
                <a:ahLst/>
                <a:cxnLst>
                  <a:cxn ang="0">
                    <a:pos x="T0" y="T1"/>
                  </a:cxn>
                  <a:cxn ang="0">
                    <a:pos x="T2" y="T3"/>
                  </a:cxn>
                  <a:cxn ang="0">
                    <a:pos x="T4" y="T5"/>
                  </a:cxn>
                  <a:cxn ang="0">
                    <a:pos x="T6" y="T7"/>
                  </a:cxn>
                  <a:cxn ang="0">
                    <a:pos x="T8" y="T9"/>
                  </a:cxn>
                </a:cxnLst>
                <a:rect l="0" t="0" r="r" b="b"/>
                <a:pathLst>
                  <a:path w="163" h="64">
                    <a:moveTo>
                      <a:pt x="163" y="0"/>
                    </a:moveTo>
                    <a:cubicBezTo>
                      <a:pt x="4" y="6"/>
                      <a:pt x="4" y="6"/>
                      <a:pt x="4" y="6"/>
                    </a:cubicBezTo>
                    <a:cubicBezTo>
                      <a:pt x="3" y="25"/>
                      <a:pt x="1" y="45"/>
                      <a:pt x="0" y="64"/>
                    </a:cubicBezTo>
                    <a:cubicBezTo>
                      <a:pt x="163" y="62"/>
                      <a:pt x="163" y="62"/>
                      <a:pt x="163" y="62"/>
                    </a:cubicBezTo>
                    <a:cubicBezTo>
                      <a:pt x="162" y="38"/>
                      <a:pt x="162" y="17"/>
                      <a:pt x="163" y="0"/>
                    </a:cubicBezTo>
                    <a:close/>
                  </a:path>
                </a:pathLst>
              </a:cu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48" name="Freeform 466">
                <a:extLst>
                  <a:ext uri="{FF2B5EF4-FFF2-40B4-BE49-F238E27FC236}">
                    <a16:creationId xmlns:a16="http://schemas.microsoft.com/office/drawing/2014/main" xmlns="" id="{CAA73F22-8190-4550-BB21-6A339028E913}"/>
                  </a:ext>
                </a:extLst>
              </p:cNvPr>
              <p:cNvSpPr/>
              <p:nvPr/>
            </p:nvSpPr>
            <p:spPr bwMode="auto">
              <a:xfrm>
                <a:off x="2761" y="3072"/>
                <a:ext cx="379" cy="178"/>
              </a:xfrm>
              <a:custGeom>
                <a:avLst/>
                <a:gdLst>
                  <a:gd name="T0" fmla="*/ 166 w 168"/>
                  <a:gd name="T1" fmla="*/ 0 h 79"/>
                  <a:gd name="T2" fmla="*/ 3 w 168"/>
                  <a:gd name="T3" fmla="*/ 2 h 79"/>
                  <a:gd name="T4" fmla="*/ 0 w 168"/>
                  <a:gd name="T5" fmla="*/ 41 h 79"/>
                  <a:gd name="T6" fmla="*/ 168 w 168"/>
                  <a:gd name="T7" fmla="*/ 79 h 79"/>
                  <a:gd name="T8" fmla="*/ 166 w 168"/>
                  <a:gd name="T9" fmla="*/ 0 h 79"/>
                </a:gdLst>
                <a:ahLst/>
                <a:cxnLst>
                  <a:cxn ang="0">
                    <a:pos x="T0" y="T1"/>
                  </a:cxn>
                  <a:cxn ang="0">
                    <a:pos x="T2" y="T3"/>
                  </a:cxn>
                  <a:cxn ang="0">
                    <a:pos x="T4" y="T5"/>
                  </a:cxn>
                  <a:cxn ang="0">
                    <a:pos x="T6" y="T7"/>
                  </a:cxn>
                  <a:cxn ang="0">
                    <a:pos x="T8" y="T9"/>
                  </a:cxn>
                </a:cxnLst>
                <a:rect l="0" t="0" r="r" b="b"/>
                <a:pathLst>
                  <a:path w="168" h="79">
                    <a:moveTo>
                      <a:pt x="166" y="0"/>
                    </a:moveTo>
                    <a:cubicBezTo>
                      <a:pt x="3" y="2"/>
                      <a:pt x="3" y="2"/>
                      <a:pt x="3" y="2"/>
                    </a:cubicBezTo>
                    <a:cubicBezTo>
                      <a:pt x="2" y="15"/>
                      <a:pt x="1" y="28"/>
                      <a:pt x="0" y="41"/>
                    </a:cubicBezTo>
                    <a:cubicBezTo>
                      <a:pt x="168" y="79"/>
                      <a:pt x="168" y="79"/>
                      <a:pt x="168" y="79"/>
                    </a:cubicBezTo>
                    <a:cubicBezTo>
                      <a:pt x="167" y="51"/>
                      <a:pt x="166" y="24"/>
                      <a:pt x="166" y="0"/>
                    </a:cubicBezTo>
                    <a:close/>
                  </a:path>
                </a:pathLst>
              </a:cu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49" name="Freeform 467">
                <a:extLst>
                  <a:ext uri="{FF2B5EF4-FFF2-40B4-BE49-F238E27FC236}">
                    <a16:creationId xmlns:a16="http://schemas.microsoft.com/office/drawing/2014/main" xmlns="" id="{88DF8C45-2F9D-4CBB-A6A9-A1C2EC3891F8}"/>
                  </a:ext>
                </a:extLst>
              </p:cNvPr>
              <p:cNvSpPr/>
              <p:nvPr/>
            </p:nvSpPr>
            <p:spPr bwMode="auto">
              <a:xfrm>
                <a:off x="2755" y="3164"/>
                <a:ext cx="394" cy="275"/>
              </a:xfrm>
              <a:custGeom>
                <a:avLst/>
                <a:gdLst>
                  <a:gd name="T0" fmla="*/ 3 w 175"/>
                  <a:gd name="T1" fmla="*/ 0 h 122"/>
                  <a:gd name="T2" fmla="*/ 0 w 175"/>
                  <a:gd name="T3" fmla="*/ 44 h 122"/>
                  <a:gd name="T4" fmla="*/ 175 w 175"/>
                  <a:gd name="T5" fmla="*/ 122 h 122"/>
                  <a:gd name="T6" fmla="*/ 171 w 175"/>
                  <a:gd name="T7" fmla="*/ 38 h 122"/>
                  <a:gd name="T8" fmla="*/ 3 w 175"/>
                  <a:gd name="T9" fmla="*/ 0 h 122"/>
                </a:gdLst>
                <a:ahLst/>
                <a:cxnLst>
                  <a:cxn ang="0">
                    <a:pos x="T0" y="T1"/>
                  </a:cxn>
                  <a:cxn ang="0">
                    <a:pos x="T2" y="T3"/>
                  </a:cxn>
                  <a:cxn ang="0">
                    <a:pos x="T4" y="T5"/>
                  </a:cxn>
                  <a:cxn ang="0">
                    <a:pos x="T6" y="T7"/>
                  </a:cxn>
                  <a:cxn ang="0">
                    <a:pos x="T8" y="T9"/>
                  </a:cxn>
                </a:cxnLst>
                <a:rect l="0" t="0" r="r" b="b"/>
                <a:pathLst>
                  <a:path w="175" h="122">
                    <a:moveTo>
                      <a:pt x="3" y="0"/>
                    </a:moveTo>
                    <a:cubicBezTo>
                      <a:pt x="2" y="14"/>
                      <a:pt x="1" y="29"/>
                      <a:pt x="0" y="44"/>
                    </a:cubicBezTo>
                    <a:cubicBezTo>
                      <a:pt x="175" y="122"/>
                      <a:pt x="175" y="122"/>
                      <a:pt x="175" y="122"/>
                    </a:cubicBezTo>
                    <a:cubicBezTo>
                      <a:pt x="174" y="93"/>
                      <a:pt x="172" y="65"/>
                      <a:pt x="171" y="38"/>
                    </a:cubicBezTo>
                    <a:lnTo>
                      <a:pt x="3" y="0"/>
                    </a:lnTo>
                    <a:close/>
                  </a:path>
                </a:pathLst>
              </a:cu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50" name="Freeform 468">
                <a:extLst>
                  <a:ext uri="{FF2B5EF4-FFF2-40B4-BE49-F238E27FC236}">
                    <a16:creationId xmlns:a16="http://schemas.microsoft.com/office/drawing/2014/main" xmlns="" id="{CE4AE83F-1B3D-4FF3-8A56-FA4D37F97502}"/>
                  </a:ext>
                </a:extLst>
              </p:cNvPr>
              <p:cNvSpPr/>
              <p:nvPr/>
            </p:nvSpPr>
            <p:spPr bwMode="auto">
              <a:xfrm>
                <a:off x="2723" y="3263"/>
                <a:ext cx="442" cy="424"/>
              </a:xfrm>
              <a:custGeom>
                <a:avLst/>
                <a:gdLst>
                  <a:gd name="T0" fmla="*/ 14 w 196"/>
                  <a:gd name="T1" fmla="*/ 0 h 188"/>
                  <a:gd name="T2" fmla="*/ 0 w 196"/>
                  <a:gd name="T3" fmla="*/ 171 h 188"/>
                  <a:gd name="T4" fmla="*/ 196 w 196"/>
                  <a:gd name="T5" fmla="*/ 188 h 188"/>
                  <a:gd name="T6" fmla="*/ 189 w 196"/>
                  <a:gd name="T7" fmla="*/ 78 h 188"/>
                  <a:gd name="T8" fmla="*/ 14 w 196"/>
                  <a:gd name="T9" fmla="*/ 0 h 188"/>
                </a:gdLst>
                <a:ahLst/>
                <a:cxnLst>
                  <a:cxn ang="0">
                    <a:pos x="T0" y="T1"/>
                  </a:cxn>
                  <a:cxn ang="0">
                    <a:pos x="T2" y="T3"/>
                  </a:cxn>
                  <a:cxn ang="0">
                    <a:pos x="T4" y="T5"/>
                  </a:cxn>
                  <a:cxn ang="0">
                    <a:pos x="T6" y="T7"/>
                  </a:cxn>
                  <a:cxn ang="0">
                    <a:pos x="T8" y="T9"/>
                  </a:cxn>
                </a:cxnLst>
                <a:rect l="0" t="0" r="r" b="b"/>
                <a:pathLst>
                  <a:path w="196" h="188">
                    <a:moveTo>
                      <a:pt x="14" y="0"/>
                    </a:moveTo>
                    <a:cubicBezTo>
                      <a:pt x="9" y="58"/>
                      <a:pt x="5" y="116"/>
                      <a:pt x="0" y="171"/>
                    </a:cubicBezTo>
                    <a:cubicBezTo>
                      <a:pt x="65" y="177"/>
                      <a:pt x="130" y="184"/>
                      <a:pt x="196" y="188"/>
                    </a:cubicBezTo>
                    <a:cubicBezTo>
                      <a:pt x="193" y="152"/>
                      <a:pt x="191" y="114"/>
                      <a:pt x="189" y="78"/>
                    </a:cubicBezTo>
                    <a:lnTo>
                      <a:pt x="14" y="0"/>
                    </a:lnTo>
                    <a:close/>
                  </a:path>
                </a:pathLst>
              </a:custGeom>
              <a:solidFill>
                <a:srgbClr val="AC9D9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51" name="Freeform 469">
                <a:extLst>
                  <a:ext uri="{FF2B5EF4-FFF2-40B4-BE49-F238E27FC236}">
                    <a16:creationId xmlns:a16="http://schemas.microsoft.com/office/drawing/2014/main" xmlns="" id="{00332C31-379B-41B9-9588-1034EE98CFB7}"/>
                  </a:ext>
                </a:extLst>
              </p:cNvPr>
              <p:cNvSpPr/>
              <p:nvPr/>
            </p:nvSpPr>
            <p:spPr bwMode="auto">
              <a:xfrm>
                <a:off x="2732" y="3317"/>
                <a:ext cx="117" cy="217"/>
              </a:xfrm>
              <a:custGeom>
                <a:avLst/>
                <a:gdLst>
                  <a:gd name="T0" fmla="*/ 8 w 52"/>
                  <a:gd name="T1" fmla="*/ 0 h 96"/>
                  <a:gd name="T2" fmla="*/ 7 w 52"/>
                  <a:gd name="T3" fmla="*/ 0 h 96"/>
                  <a:gd name="T4" fmla="*/ 0 w 52"/>
                  <a:gd name="T5" fmla="*/ 95 h 96"/>
                  <a:gd name="T6" fmla="*/ 8 w 52"/>
                  <a:gd name="T7" fmla="*/ 96 h 96"/>
                  <a:gd name="T8" fmla="*/ 52 w 52"/>
                  <a:gd name="T9" fmla="*/ 48 h 96"/>
                  <a:gd name="T10" fmla="*/ 8 w 52"/>
                  <a:gd name="T11" fmla="*/ 0 h 96"/>
                </a:gdLst>
                <a:ahLst/>
                <a:cxnLst>
                  <a:cxn ang="0">
                    <a:pos x="T0" y="T1"/>
                  </a:cxn>
                  <a:cxn ang="0">
                    <a:pos x="T2" y="T3"/>
                  </a:cxn>
                  <a:cxn ang="0">
                    <a:pos x="T4" y="T5"/>
                  </a:cxn>
                  <a:cxn ang="0">
                    <a:pos x="T6" y="T7"/>
                  </a:cxn>
                  <a:cxn ang="0">
                    <a:pos x="T8" y="T9"/>
                  </a:cxn>
                  <a:cxn ang="0">
                    <a:pos x="T10" y="T11"/>
                  </a:cxn>
                </a:cxnLst>
                <a:rect l="0" t="0" r="r" b="b"/>
                <a:pathLst>
                  <a:path w="52" h="96">
                    <a:moveTo>
                      <a:pt x="8" y="0"/>
                    </a:moveTo>
                    <a:cubicBezTo>
                      <a:pt x="8" y="0"/>
                      <a:pt x="8" y="0"/>
                      <a:pt x="7" y="0"/>
                    </a:cubicBezTo>
                    <a:cubicBezTo>
                      <a:pt x="0" y="95"/>
                      <a:pt x="0" y="95"/>
                      <a:pt x="0" y="95"/>
                    </a:cubicBezTo>
                    <a:cubicBezTo>
                      <a:pt x="2" y="95"/>
                      <a:pt x="5" y="96"/>
                      <a:pt x="8" y="96"/>
                    </a:cubicBezTo>
                    <a:cubicBezTo>
                      <a:pt x="32" y="96"/>
                      <a:pt x="52" y="74"/>
                      <a:pt x="52" y="48"/>
                    </a:cubicBezTo>
                    <a:cubicBezTo>
                      <a:pt x="52" y="22"/>
                      <a:pt x="32" y="0"/>
                      <a:pt x="8"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52" name="Freeform 470">
                <a:extLst>
                  <a:ext uri="{FF2B5EF4-FFF2-40B4-BE49-F238E27FC236}">
                    <a16:creationId xmlns:a16="http://schemas.microsoft.com/office/drawing/2014/main" xmlns="" id="{7998C5FC-EE0C-4E74-AE83-605FF95FD924}"/>
                  </a:ext>
                </a:extLst>
              </p:cNvPr>
              <p:cNvSpPr/>
              <p:nvPr/>
            </p:nvSpPr>
            <p:spPr bwMode="auto">
              <a:xfrm>
                <a:off x="2752" y="3597"/>
                <a:ext cx="176" cy="69"/>
              </a:xfrm>
              <a:custGeom>
                <a:avLst/>
                <a:gdLst>
                  <a:gd name="T0" fmla="*/ 37 w 78"/>
                  <a:gd name="T1" fmla="*/ 0 h 31"/>
                  <a:gd name="T2" fmla="*/ 0 w 78"/>
                  <a:gd name="T3" fmla="*/ 24 h 31"/>
                  <a:gd name="T4" fmla="*/ 78 w 78"/>
                  <a:gd name="T5" fmla="*/ 31 h 31"/>
                  <a:gd name="T6" fmla="*/ 37 w 78"/>
                  <a:gd name="T7" fmla="*/ 0 h 31"/>
                </a:gdLst>
                <a:ahLst/>
                <a:cxnLst>
                  <a:cxn ang="0">
                    <a:pos x="T0" y="T1"/>
                  </a:cxn>
                  <a:cxn ang="0">
                    <a:pos x="T2" y="T3"/>
                  </a:cxn>
                  <a:cxn ang="0">
                    <a:pos x="T4" y="T5"/>
                  </a:cxn>
                  <a:cxn ang="0">
                    <a:pos x="T6" y="T7"/>
                  </a:cxn>
                </a:cxnLst>
                <a:rect l="0" t="0" r="r" b="b"/>
                <a:pathLst>
                  <a:path w="78" h="31">
                    <a:moveTo>
                      <a:pt x="37" y="0"/>
                    </a:moveTo>
                    <a:cubicBezTo>
                      <a:pt x="21" y="0"/>
                      <a:pt x="7" y="9"/>
                      <a:pt x="0" y="24"/>
                    </a:cubicBezTo>
                    <a:cubicBezTo>
                      <a:pt x="78" y="31"/>
                      <a:pt x="78" y="31"/>
                      <a:pt x="78" y="31"/>
                    </a:cubicBezTo>
                    <a:cubicBezTo>
                      <a:pt x="72" y="13"/>
                      <a:pt x="56" y="0"/>
                      <a:pt x="37"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53" name="Freeform 471">
                <a:extLst>
                  <a:ext uri="{FF2B5EF4-FFF2-40B4-BE49-F238E27FC236}">
                    <a16:creationId xmlns:a16="http://schemas.microsoft.com/office/drawing/2014/main" xmlns="" id="{132A3194-CFBF-4BEA-AE40-3B4C0FB39BBD}"/>
                  </a:ext>
                </a:extLst>
              </p:cNvPr>
              <p:cNvSpPr/>
              <p:nvPr/>
            </p:nvSpPr>
            <p:spPr bwMode="auto">
              <a:xfrm>
                <a:off x="2962" y="3358"/>
                <a:ext cx="176" cy="124"/>
              </a:xfrm>
              <a:custGeom>
                <a:avLst/>
                <a:gdLst>
                  <a:gd name="T0" fmla="*/ 78 w 78"/>
                  <a:gd name="T1" fmla="*/ 34 h 55"/>
                  <a:gd name="T2" fmla="*/ 0 w 78"/>
                  <a:gd name="T3" fmla="*/ 0 h 55"/>
                  <a:gd name="T4" fmla="*/ 0 w 78"/>
                  <a:gd name="T5" fmla="*/ 7 h 55"/>
                  <a:gd name="T6" fmla="*/ 43 w 78"/>
                  <a:gd name="T7" fmla="*/ 55 h 55"/>
                  <a:gd name="T8" fmla="*/ 78 w 78"/>
                  <a:gd name="T9" fmla="*/ 35 h 55"/>
                  <a:gd name="T10" fmla="*/ 78 w 78"/>
                  <a:gd name="T11" fmla="*/ 34 h 55"/>
                </a:gdLst>
                <a:ahLst/>
                <a:cxnLst>
                  <a:cxn ang="0">
                    <a:pos x="T0" y="T1"/>
                  </a:cxn>
                  <a:cxn ang="0">
                    <a:pos x="T2" y="T3"/>
                  </a:cxn>
                  <a:cxn ang="0">
                    <a:pos x="T4" y="T5"/>
                  </a:cxn>
                  <a:cxn ang="0">
                    <a:pos x="T6" y="T7"/>
                  </a:cxn>
                  <a:cxn ang="0">
                    <a:pos x="T8" y="T9"/>
                  </a:cxn>
                  <a:cxn ang="0">
                    <a:pos x="T10" y="T11"/>
                  </a:cxn>
                </a:cxnLst>
                <a:rect l="0" t="0" r="r" b="b"/>
                <a:pathLst>
                  <a:path w="78" h="55">
                    <a:moveTo>
                      <a:pt x="78" y="34"/>
                    </a:moveTo>
                    <a:cubicBezTo>
                      <a:pt x="0" y="0"/>
                      <a:pt x="0" y="0"/>
                      <a:pt x="0" y="0"/>
                    </a:cubicBezTo>
                    <a:cubicBezTo>
                      <a:pt x="0" y="2"/>
                      <a:pt x="0" y="5"/>
                      <a:pt x="0" y="7"/>
                    </a:cubicBezTo>
                    <a:cubicBezTo>
                      <a:pt x="0" y="34"/>
                      <a:pt x="19" y="55"/>
                      <a:pt x="43" y="55"/>
                    </a:cubicBezTo>
                    <a:cubicBezTo>
                      <a:pt x="58" y="55"/>
                      <a:pt x="71" y="47"/>
                      <a:pt x="78" y="35"/>
                    </a:cubicBezTo>
                    <a:lnTo>
                      <a:pt x="78" y="34"/>
                    </a:ln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54" name="Oval 472">
                <a:extLst>
                  <a:ext uri="{FF2B5EF4-FFF2-40B4-BE49-F238E27FC236}">
                    <a16:creationId xmlns:a16="http://schemas.microsoft.com/office/drawing/2014/main" xmlns="" id="{B2F7386E-A96E-48C4-BBD3-B94737548FF8}"/>
                  </a:ext>
                </a:extLst>
              </p:cNvPr>
              <p:cNvSpPr>
                <a:spLocks noChangeArrowheads="1"/>
              </p:cNvSpPr>
              <p:nvPr/>
            </p:nvSpPr>
            <p:spPr bwMode="auto">
              <a:xfrm>
                <a:off x="2892" y="3475"/>
                <a:ext cx="108" cy="119"/>
              </a:xfrm>
              <a:prstGeom prst="ellipse">
                <a:avLst/>
              </a:pr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55" name="Freeform 473">
                <a:extLst>
                  <a:ext uri="{FF2B5EF4-FFF2-40B4-BE49-F238E27FC236}">
                    <a16:creationId xmlns:a16="http://schemas.microsoft.com/office/drawing/2014/main" xmlns="" id="{05B0855E-BD4C-4CF3-BC43-C0DB56C8FAF6}"/>
                  </a:ext>
                </a:extLst>
              </p:cNvPr>
              <p:cNvSpPr/>
              <p:nvPr/>
            </p:nvSpPr>
            <p:spPr bwMode="auto">
              <a:xfrm>
                <a:off x="3043" y="3545"/>
                <a:ext cx="117" cy="144"/>
              </a:xfrm>
              <a:custGeom>
                <a:avLst/>
                <a:gdLst>
                  <a:gd name="T0" fmla="*/ 44 w 52"/>
                  <a:gd name="T1" fmla="*/ 0 h 64"/>
                  <a:gd name="T2" fmla="*/ 0 w 52"/>
                  <a:gd name="T3" fmla="*/ 48 h 64"/>
                  <a:gd name="T4" fmla="*/ 2 w 52"/>
                  <a:gd name="T5" fmla="*/ 59 h 64"/>
                  <a:gd name="T6" fmla="*/ 52 w 52"/>
                  <a:gd name="T7" fmla="*/ 64 h 64"/>
                  <a:gd name="T8" fmla="*/ 47 w 52"/>
                  <a:gd name="T9" fmla="*/ 0 h 64"/>
                  <a:gd name="T10" fmla="*/ 44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44" y="0"/>
                    </a:moveTo>
                    <a:cubicBezTo>
                      <a:pt x="20" y="0"/>
                      <a:pt x="0" y="21"/>
                      <a:pt x="0" y="48"/>
                    </a:cubicBezTo>
                    <a:cubicBezTo>
                      <a:pt x="0" y="52"/>
                      <a:pt x="1" y="56"/>
                      <a:pt x="2" y="59"/>
                    </a:cubicBezTo>
                    <a:cubicBezTo>
                      <a:pt x="52" y="64"/>
                      <a:pt x="52" y="64"/>
                      <a:pt x="52" y="64"/>
                    </a:cubicBezTo>
                    <a:cubicBezTo>
                      <a:pt x="47" y="0"/>
                      <a:pt x="47" y="0"/>
                      <a:pt x="47" y="0"/>
                    </a:cubicBezTo>
                    <a:cubicBezTo>
                      <a:pt x="46" y="0"/>
                      <a:pt x="45" y="0"/>
                      <a:pt x="44"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56" name="Oval 474">
                <a:extLst>
                  <a:ext uri="{FF2B5EF4-FFF2-40B4-BE49-F238E27FC236}">
                    <a16:creationId xmlns:a16="http://schemas.microsoft.com/office/drawing/2014/main" xmlns="" id="{FFC7A2CC-1C6F-40F2-B55B-D5E4229D7ABA}"/>
                  </a:ext>
                </a:extLst>
              </p:cNvPr>
              <p:cNvSpPr>
                <a:spLocks noChangeArrowheads="1"/>
              </p:cNvSpPr>
              <p:nvPr/>
            </p:nvSpPr>
            <p:spPr bwMode="auto">
              <a:xfrm>
                <a:off x="2746" y="3673"/>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57" name="Oval 475">
                <a:extLst>
                  <a:ext uri="{FF2B5EF4-FFF2-40B4-BE49-F238E27FC236}">
                    <a16:creationId xmlns:a16="http://schemas.microsoft.com/office/drawing/2014/main" xmlns="" id="{24AD7512-6AD8-4032-9CD8-473BE7CD52DE}"/>
                  </a:ext>
                </a:extLst>
              </p:cNvPr>
              <p:cNvSpPr>
                <a:spLocks noChangeArrowheads="1"/>
              </p:cNvSpPr>
              <p:nvPr/>
            </p:nvSpPr>
            <p:spPr bwMode="auto">
              <a:xfrm>
                <a:off x="2955" y="3709"/>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58" name="Oval 476">
                <a:extLst>
                  <a:ext uri="{FF2B5EF4-FFF2-40B4-BE49-F238E27FC236}">
                    <a16:creationId xmlns:a16="http://schemas.microsoft.com/office/drawing/2014/main" xmlns="" id="{10A6BCB0-61E4-4DC1-814A-D918B05E19EF}"/>
                  </a:ext>
                </a:extLst>
              </p:cNvPr>
              <p:cNvSpPr>
                <a:spLocks noChangeArrowheads="1"/>
              </p:cNvSpPr>
              <p:nvPr/>
            </p:nvSpPr>
            <p:spPr bwMode="auto">
              <a:xfrm>
                <a:off x="2854" y="3698"/>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59" name="Oval 477">
                <a:extLst>
                  <a:ext uri="{FF2B5EF4-FFF2-40B4-BE49-F238E27FC236}">
                    <a16:creationId xmlns:a16="http://schemas.microsoft.com/office/drawing/2014/main" xmlns="" id="{4D3E0F01-8D1F-4DFE-B40F-F1AF920CACCD}"/>
                  </a:ext>
                </a:extLst>
              </p:cNvPr>
              <p:cNvSpPr>
                <a:spLocks noChangeArrowheads="1"/>
              </p:cNvSpPr>
              <p:nvPr/>
            </p:nvSpPr>
            <p:spPr bwMode="auto">
              <a:xfrm>
                <a:off x="2775" y="3741"/>
                <a:ext cx="29"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60" name="Oval 478">
                <a:extLst>
                  <a:ext uri="{FF2B5EF4-FFF2-40B4-BE49-F238E27FC236}">
                    <a16:creationId xmlns:a16="http://schemas.microsoft.com/office/drawing/2014/main" xmlns="" id="{0DED0A3F-E790-4CE0-8159-7A1DB295F6CB}"/>
                  </a:ext>
                </a:extLst>
              </p:cNvPr>
              <p:cNvSpPr>
                <a:spLocks noChangeArrowheads="1"/>
              </p:cNvSpPr>
              <p:nvPr/>
            </p:nvSpPr>
            <p:spPr bwMode="auto">
              <a:xfrm>
                <a:off x="2874" y="3795"/>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61" name="Oval 479">
                <a:extLst>
                  <a:ext uri="{FF2B5EF4-FFF2-40B4-BE49-F238E27FC236}">
                    <a16:creationId xmlns:a16="http://schemas.microsoft.com/office/drawing/2014/main" xmlns="" id="{1C681BAC-D370-4905-B176-BE8E4FB33D8E}"/>
                  </a:ext>
                </a:extLst>
              </p:cNvPr>
              <p:cNvSpPr>
                <a:spLocks noChangeArrowheads="1"/>
              </p:cNvSpPr>
              <p:nvPr/>
            </p:nvSpPr>
            <p:spPr bwMode="auto">
              <a:xfrm>
                <a:off x="2716" y="3806"/>
                <a:ext cx="30"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62" name="Oval 480">
                <a:extLst>
                  <a:ext uri="{FF2B5EF4-FFF2-40B4-BE49-F238E27FC236}">
                    <a16:creationId xmlns:a16="http://schemas.microsoft.com/office/drawing/2014/main" xmlns="" id="{160D4330-2003-4E9B-AF49-A9ACEC02793E}"/>
                  </a:ext>
                </a:extLst>
              </p:cNvPr>
              <p:cNvSpPr>
                <a:spLocks noChangeArrowheads="1"/>
              </p:cNvSpPr>
              <p:nvPr/>
            </p:nvSpPr>
            <p:spPr bwMode="auto">
              <a:xfrm>
                <a:off x="3003" y="3784"/>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63" name="Oval 481">
                <a:extLst>
                  <a:ext uri="{FF2B5EF4-FFF2-40B4-BE49-F238E27FC236}">
                    <a16:creationId xmlns:a16="http://schemas.microsoft.com/office/drawing/2014/main" xmlns="" id="{97EB00A4-2642-422A-8D70-F235F326A554}"/>
                  </a:ext>
                </a:extLst>
              </p:cNvPr>
              <p:cNvSpPr>
                <a:spLocks noChangeArrowheads="1"/>
              </p:cNvSpPr>
              <p:nvPr/>
            </p:nvSpPr>
            <p:spPr bwMode="auto">
              <a:xfrm>
                <a:off x="3093" y="3700"/>
                <a:ext cx="27" cy="30"/>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64" name="Oval 482">
                <a:extLst>
                  <a:ext uri="{FF2B5EF4-FFF2-40B4-BE49-F238E27FC236}">
                    <a16:creationId xmlns:a16="http://schemas.microsoft.com/office/drawing/2014/main" xmlns="" id="{A20D9088-8661-4CBD-871D-3C64AC512D3D}"/>
                  </a:ext>
                </a:extLst>
              </p:cNvPr>
              <p:cNvSpPr>
                <a:spLocks noChangeArrowheads="1"/>
              </p:cNvSpPr>
              <p:nvPr/>
            </p:nvSpPr>
            <p:spPr bwMode="auto">
              <a:xfrm>
                <a:off x="3131" y="3795"/>
                <a:ext cx="29"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65" name="Oval 483">
                <a:extLst>
                  <a:ext uri="{FF2B5EF4-FFF2-40B4-BE49-F238E27FC236}">
                    <a16:creationId xmlns:a16="http://schemas.microsoft.com/office/drawing/2014/main" xmlns="" id="{BAF1458B-9EFA-49F1-B451-D5A3672491EF}"/>
                  </a:ext>
                </a:extLst>
              </p:cNvPr>
              <p:cNvSpPr>
                <a:spLocks noChangeArrowheads="1"/>
              </p:cNvSpPr>
              <p:nvPr/>
            </p:nvSpPr>
            <p:spPr bwMode="auto">
              <a:xfrm>
                <a:off x="2809" y="2995"/>
                <a:ext cx="31"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66" name="Oval 484">
                <a:extLst>
                  <a:ext uri="{FF2B5EF4-FFF2-40B4-BE49-F238E27FC236}">
                    <a16:creationId xmlns:a16="http://schemas.microsoft.com/office/drawing/2014/main" xmlns="" id="{EED5918B-02D0-42A7-8C3E-5E643CE72E0A}"/>
                  </a:ext>
                </a:extLst>
              </p:cNvPr>
              <p:cNvSpPr>
                <a:spLocks noChangeArrowheads="1"/>
              </p:cNvSpPr>
              <p:nvPr/>
            </p:nvSpPr>
            <p:spPr bwMode="auto">
              <a:xfrm>
                <a:off x="2809" y="3112"/>
                <a:ext cx="31" cy="32"/>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67" name="Oval 485">
                <a:extLst>
                  <a:ext uri="{FF2B5EF4-FFF2-40B4-BE49-F238E27FC236}">
                    <a16:creationId xmlns:a16="http://schemas.microsoft.com/office/drawing/2014/main" xmlns="" id="{504E7C92-7FA7-45E6-A9DF-CED19E7736F4}"/>
                  </a:ext>
                </a:extLst>
              </p:cNvPr>
              <p:cNvSpPr>
                <a:spLocks noChangeArrowheads="1"/>
              </p:cNvSpPr>
              <p:nvPr/>
            </p:nvSpPr>
            <p:spPr bwMode="auto">
              <a:xfrm>
                <a:off x="2888" y="3123"/>
                <a:ext cx="31" cy="32"/>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68" name="Oval 486">
                <a:extLst>
                  <a:ext uri="{FF2B5EF4-FFF2-40B4-BE49-F238E27FC236}">
                    <a16:creationId xmlns:a16="http://schemas.microsoft.com/office/drawing/2014/main" xmlns="" id="{E5299261-BAB4-4354-96EC-371A5E259389}"/>
                  </a:ext>
                </a:extLst>
              </p:cNvPr>
              <p:cNvSpPr>
                <a:spLocks noChangeArrowheads="1"/>
              </p:cNvSpPr>
              <p:nvPr/>
            </p:nvSpPr>
            <p:spPr bwMode="auto">
              <a:xfrm>
                <a:off x="2973" y="3128"/>
                <a:ext cx="32" cy="31"/>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69" name="Oval 487">
                <a:extLst>
                  <a:ext uri="{FF2B5EF4-FFF2-40B4-BE49-F238E27FC236}">
                    <a16:creationId xmlns:a16="http://schemas.microsoft.com/office/drawing/2014/main" xmlns="" id="{70ED4B9F-AD9E-448A-BE8A-81C568745AC6}"/>
                  </a:ext>
                </a:extLst>
              </p:cNvPr>
              <p:cNvSpPr>
                <a:spLocks noChangeArrowheads="1"/>
              </p:cNvSpPr>
              <p:nvPr/>
            </p:nvSpPr>
            <p:spPr bwMode="auto">
              <a:xfrm>
                <a:off x="3068" y="3144"/>
                <a:ext cx="32" cy="31"/>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70" name="Oval 488">
                <a:extLst>
                  <a:ext uri="{FF2B5EF4-FFF2-40B4-BE49-F238E27FC236}">
                    <a16:creationId xmlns:a16="http://schemas.microsoft.com/office/drawing/2014/main" xmlns="" id="{8FF81D59-CC21-45AB-970E-86961C4B9DED}"/>
                  </a:ext>
                </a:extLst>
              </p:cNvPr>
              <p:cNvSpPr>
                <a:spLocks noChangeArrowheads="1"/>
              </p:cNvSpPr>
              <p:nvPr/>
            </p:nvSpPr>
            <p:spPr bwMode="auto">
              <a:xfrm>
                <a:off x="2899" y="2990"/>
                <a:ext cx="31" cy="32"/>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71" name="Oval 489">
                <a:extLst>
                  <a:ext uri="{FF2B5EF4-FFF2-40B4-BE49-F238E27FC236}">
                    <a16:creationId xmlns:a16="http://schemas.microsoft.com/office/drawing/2014/main" xmlns="" id="{E587ABB2-D9A6-4541-800D-5DDDBBF24806}"/>
                  </a:ext>
                </a:extLst>
              </p:cNvPr>
              <p:cNvSpPr>
                <a:spLocks noChangeArrowheads="1"/>
              </p:cNvSpPr>
              <p:nvPr/>
            </p:nvSpPr>
            <p:spPr bwMode="auto">
              <a:xfrm>
                <a:off x="2985" y="2990"/>
                <a:ext cx="31" cy="32"/>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72" name="Oval 490">
                <a:extLst>
                  <a:ext uri="{FF2B5EF4-FFF2-40B4-BE49-F238E27FC236}">
                    <a16:creationId xmlns:a16="http://schemas.microsoft.com/office/drawing/2014/main" xmlns="" id="{A355BD6D-C44D-4699-8F53-C9743C225CC0}"/>
                  </a:ext>
                </a:extLst>
              </p:cNvPr>
              <p:cNvSpPr>
                <a:spLocks noChangeArrowheads="1"/>
              </p:cNvSpPr>
              <p:nvPr/>
            </p:nvSpPr>
            <p:spPr bwMode="auto">
              <a:xfrm>
                <a:off x="3086" y="2984"/>
                <a:ext cx="32"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73" name="Oval 491">
                <a:extLst>
                  <a:ext uri="{FF2B5EF4-FFF2-40B4-BE49-F238E27FC236}">
                    <a16:creationId xmlns:a16="http://schemas.microsoft.com/office/drawing/2014/main" xmlns="" id="{D496EAB6-C454-4DBA-8A9F-6B8BC4EC8F5F}"/>
                  </a:ext>
                </a:extLst>
              </p:cNvPr>
              <p:cNvSpPr>
                <a:spLocks noChangeArrowheads="1"/>
              </p:cNvSpPr>
              <p:nvPr/>
            </p:nvSpPr>
            <p:spPr bwMode="auto">
              <a:xfrm>
                <a:off x="2782" y="3211"/>
                <a:ext cx="31" cy="30"/>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74" name="Oval 492">
                <a:extLst>
                  <a:ext uri="{FF2B5EF4-FFF2-40B4-BE49-F238E27FC236}">
                    <a16:creationId xmlns:a16="http://schemas.microsoft.com/office/drawing/2014/main" xmlns="" id="{EBF3AB98-8341-414C-89C9-4A6933DAC7B2}"/>
                  </a:ext>
                </a:extLst>
              </p:cNvPr>
              <p:cNvSpPr>
                <a:spLocks noChangeArrowheads="1"/>
              </p:cNvSpPr>
              <p:nvPr/>
            </p:nvSpPr>
            <p:spPr bwMode="auto">
              <a:xfrm>
                <a:off x="2872" y="3250"/>
                <a:ext cx="31"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75" name="Oval 493">
                <a:extLst>
                  <a:ext uri="{FF2B5EF4-FFF2-40B4-BE49-F238E27FC236}">
                    <a16:creationId xmlns:a16="http://schemas.microsoft.com/office/drawing/2014/main" xmlns="" id="{E0028439-1055-4B90-B8CB-744F41B0AEE5}"/>
                  </a:ext>
                </a:extLst>
              </p:cNvPr>
              <p:cNvSpPr>
                <a:spLocks noChangeArrowheads="1"/>
              </p:cNvSpPr>
              <p:nvPr/>
            </p:nvSpPr>
            <p:spPr bwMode="auto">
              <a:xfrm>
                <a:off x="2978" y="3292"/>
                <a:ext cx="31" cy="32"/>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76" name="Oval 494">
                <a:extLst>
                  <a:ext uri="{FF2B5EF4-FFF2-40B4-BE49-F238E27FC236}">
                    <a16:creationId xmlns:a16="http://schemas.microsoft.com/office/drawing/2014/main" xmlns="" id="{845A5E9F-B6FC-4FBB-9024-56BC6B478769}"/>
                  </a:ext>
                </a:extLst>
              </p:cNvPr>
              <p:cNvSpPr>
                <a:spLocks noChangeArrowheads="1"/>
              </p:cNvSpPr>
              <p:nvPr/>
            </p:nvSpPr>
            <p:spPr bwMode="auto">
              <a:xfrm>
                <a:off x="3086" y="3324"/>
                <a:ext cx="32"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77" name="Freeform 495">
                <a:extLst>
                  <a:ext uri="{FF2B5EF4-FFF2-40B4-BE49-F238E27FC236}">
                    <a16:creationId xmlns:a16="http://schemas.microsoft.com/office/drawing/2014/main" xmlns="" id="{563CB8BB-1AF8-498A-A051-4116646057CE}"/>
                  </a:ext>
                </a:extLst>
              </p:cNvPr>
              <p:cNvSpPr/>
              <p:nvPr/>
            </p:nvSpPr>
            <p:spPr bwMode="auto">
              <a:xfrm>
                <a:off x="2809" y="2395"/>
                <a:ext cx="372" cy="172"/>
              </a:xfrm>
              <a:custGeom>
                <a:avLst/>
                <a:gdLst>
                  <a:gd name="T0" fmla="*/ 2 w 372"/>
                  <a:gd name="T1" fmla="*/ 0 h 172"/>
                  <a:gd name="T2" fmla="*/ 47 w 372"/>
                  <a:gd name="T3" fmla="*/ 82 h 172"/>
                  <a:gd name="T4" fmla="*/ 110 w 372"/>
                  <a:gd name="T5" fmla="*/ 12 h 172"/>
                  <a:gd name="T6" fmla="*/ 151 w 372"/>
                  <a:gd name="T7" fmla="*/ 104 h 172"/>
                  <a:gd name="T8" fmla="*/ 227 w 372"/>
                  <a:gd name="T9" fmla="*/ 28 h 172"/>
                  <a:gd name="T10" fmla="*/ 263 w 372"/>
                  <a:gd name="T11" fmla="*/ 140 h 172"/>
                  <a:gd name="T12" fmla="*/ 351 w 372"/>
                  <a:gd name="T13" fmla="*/ 41 h 172"/>
                  <a:gd name="T14" fmla="*/ 372 w 372"/>
                  <a:gd name="T15" fmla="*/ 172 h 172"/>
                  <a:gd name="T16" fmla="*/ 0 w 372"/>
                  <a:gd name="T17" fmla="*/ 66 h 172"/>
                  <a:gd name="T18" fmla="*/ 2 w 372"/>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2" h="172">
                    <a:moveTo>
                      <a:pt x="2" y="0"/>
                    </a:moveTo>
                    <a:lnTo>
                      <a:pt x="47" y="82"/>
                    </a:lnTo>
                    <a:lnTo>
                      <a:pt x="110" y="12"/>
                    </a:lnTo>
                    <a:lnTo>
                      <a:pt x="151" y="104"/>
                    </a:lnTo>
                    <a:lnTo>
                      <a:pt x="227" y="28"/>
                    </a:lnTo>
                    <a:lnTo>
                      <a:pt x="263" y="140"/>
                    </a:lnTo>
                    <a:lnTo>
                      <a:pt x="351" y="41"/>
                    </a:lnTo>
                    <a:lnTo>
                      <a:pt x="372" y="172"/>
                    </a:lnTo>
                    <a:lnTo>
                      <a:pt x="0" y="66"/>
                    </a:lnTo>
                    <a:lnTo>
                      <a:pt x="2" y="0"/>
                    </a:lnTo>
                    <a:close/>
                  </a:path>
                </a:pathLst>
              </a:custGeom>
              <a:solidFill>
                <a:srgbClr val="FF7E3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78" name="Freeform 496">
                <a:extLst>
                  <a:ext uri="{FF2B5EF4-FFF2-40B4-BE49-F238E27FC236}">
                    <a16:creationId xmlns:a16="http://schemas.microsoft.com/office/drawing/2014/main" xmlns="" id="{7D704CE5-860F-4F8A-8323-B4D54DADFEBA}"/>
                  </a:ext>
                </a:extLst>
              </p:cNvPr>
              <p:cNvSpPr/>
              <p:nvPr/>
            </p:nvSpPr>
            <p:spPr bwMode="auto">
              <a:xfrm>
                <a:off x="2802" y="2522"/>
                <a:ext cx="361" cy="142"/>
              </a:xfrm>
              <a:custGeom>
                <a:avLst/>
                <a:gdLst>
                  <a:gd name="T0" fmla="*/ 142 w 160"/>
                  <a:gd name="T1" fmla="*/ 36 h 63"/>
                  <a:gd name="T2" fmla="*/ 136 w 160"/>
                  <a:gd name="T3" fmla="*/ 35 h 63"/>
                  <a:gd name="T4" fmla="*/ 108 w 160"/>
                  <a:gd name="T5" fmla="*/ 43 h 63"/>
                  <a:gd name="T6" fmla="*/ 98 w 160"/>
                  <a:gd name="T7" fmla="*/ 25 h 63"/>
                  <a:gd name="T8" fmla="*/ 95 w 160"/>
                  <a:gd name="T9" fmla="*/ 24 h 63"/>
                  <a:gd name="T10" fmla="*/ 71 w 160"/>
                  <a:gd name="T11" fmla="*/ 34 h 63"/>
                  <a:gd name="T12" fmla="*/ 53 w 160"/>
                  <a:gd name="T13" fmla="*/ 14 h 63"/>
                  <a:gd name="T14" fmla="*/ 48 w 160"/>
                  <a:gd name="T15" fmla="*/ 12 h 63"/>
                  <a:gd name="T16" fmla="*/ 23 w 160"/>
                  <a:gd name="T17" fmla="*/ 22 h 63"/>
                  <a:gd name="T18" fmla="*/ 2 w 160"/>
                  <a:gd name="T19" fmla="*/ 1 h 63"/>
                  <a:gd name="T20" fmla="*/ 1 w 160"/>
                  <a:gd name="T21" fmla="*/ 0 h 63"/>
                  <a:gd name="T22" fmla="*/ 0 w 160"/>
                  <a:gd name="T23" fmla="*/ 20 h 63"/>
                  <a:gd name="T24" fmla="*/ 24 w 160"/>
                  <a:gd name="T25" fmla="*/ 33 h 63"/>
                  <a:gd name="T26" fmla="*/ 48 w 160"/>
                  <a:gd name="T27" fmla="*/ 23 h 63"/>
                  <a:gd name="T28" fmla="*/ 66 w 160"/>
                  <a:gd name="T29" fmla="*/ 45 h 63"/>
                  <a:gd name="T30" fmla="*/ 91 w 160"/>
                  <a:gd name="T31" fmla="*/ 35 h 63"/>
                  <a:gd name="T32" fmla="*/ 109 w 160"/>
                  <a:gd name="T33" fmla="*/ 53 h 63"/>
                  <a:gd name="T34" fmla="*/ 137 w 160"/>
                  <a:gd name="T35" fmla="*/ 45 h 63"/>
                  <a:gd name="T36" fmla="*/ 159 w 160"/>
                  <a:gd name="T37" fmla="*/ 63 h 63"/>
                  <a:gd name="T38" fmla="*/ 160 w 160"/>
                  <a:gd name="T39" fmla="*/ 54 h 63"/>
                  <a:gd name="T40" fmla="*/ 142 w 160"/>
                  <a:gd name="T41" fmla="*/ 3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 h="63">
                    <a:moveTo>
                      <a:pt x="142" y="36"/>
                    </a:moveTo>
                    <a:cubicBezTo>
                      <a:pt x="136" y="35"/>
                      <a:pt x="136" y="35"/>
                      <a:pt x="136" y="35"/>
                    </a:cubicBezTo>
                    <a:cubicBezTo>
                      <a:pt x="129" y="41"/>
                      <a:pt x="118" y="49"/>
                      <a:pt x="108" y="43"/>
                    </a:cubicBezTo>
                    <a:cubicBezTo>
                      <a:pt x="99" y="38"/>
                      <a:pt x="98" y="31"/>
                      <a:pt x="98" y="25"/>
                    </a:cubicBezTo>
                    <a:cubicBezTo>
                      <a:pt x="95" y="24"/>
                      <a:pt x="95" y="24"/>
                      <a:pt x="95" y="24"/>
                    </a:cubicBezTo>
                    <a:cubicBezTo>
                      <a:pt x="91" y="29"/>
                      <a:pt x="83" y="35"/>
                      <a:pt x="71" y="34"/>
                    </a:cubicBezTo>
                    <a:cubicBezTo>
                      <a:pt x="59" y="32"/>
                      <a:pt x="55" y="21"/>
                      <a:pt x="53" y="14"/>
                    </a:cubicBezTo>
                    <a:cubicBezTo>
                      <a:pt x="48" y="12"/>
                      <a:pt x="48" y="12"/>
                      <a:pt x="48" y="12"/>
                    </a:cubicBezTo>
                    <a:cubicBezTo>
                      <a:pt x="44" y="18"/>
                      <a:pt x="36" y="23"/>
                      <a:pt x="23" y="22"/>
                    </a:cubicBezTo>
                    <a:cubicBezTo>
                      <a:pt x="8" y="21"/>
                      <a:pt x="3" y="9"/>
                      <a:pt x="2" y="1"/>
                    </a:cubicBezTo>
                    <a:cubicBezTo>
                      <a:pt x="1" y="0"/>
                      <a:pt x="1" y="0"/>
                      <a:pt x="1" y="0"/>
                    </a:cubicBezTo>
                    <a:cubicBezTo>
                      <a:pt x="0" y="20"/>
                      <a:pt x="0" y="20"/>
                      <a:pt x="0" y="20"/>
                    </a:cubicBezTo>
                    <a:cubicBezTo>
                      <a:pt x="0" y="20"/>
                      <a:pt x="8" y="34"/>
                      <a:pt x="24" y="33"/>
                    </a:cubicBezTo>
                    <a:cubicBezTo>
                      <a:pt x="40" y="32"/>
                      <a:pt x="48" y="23"/>
                      <a:pt x="48" y="23"/>
                    </a:cubicBezTo>
                    <a:cubicBezTo>
                      <a:pt x="48" y="23"/>
                      <a:pt x="49" y="42"/>
                      <a:pt x="66" y="45"/>
                    </a:cubicBezTo>
                    <a:cubicBezTo>
                      <a:pt x="83" y="47"/>
                      <a:pt x="91" y="35"/>
                      <a:pt x="91" y="35"/>
                    </a:cubicBezTo>
                    <a:cubicBezTo>
                      <a:pt x="91" y="35"/>
                      <a:pt x="95" y="50"/>
                      <a:pt x="109" y="53"/>
                    </a:cubicBezTo>
                    <a:cubicBezTo>
                      <a:pt x="123" y="57"/>
                      <a:pt x="137" y="45"/>
                      <a:pt x="137" y="45"/>
                    </a:cubicBezTo>
                    <a:cubicBezTo>
                      <a:pt x="143" y="60"/>
                      <a:pt x="159" y="63"/>
                      <a:pt x="159" y="63"/>
                    </a:cubicBezTo>
                    <a:cubicBezTo>
                      <a:pt x="160" y="54"/>
                      <a:pt x="160" y="54"/>
                      <a:pt x="160" y="54"/>
                    </a:cubicBezTo>
                    <a:cubicBezTo>
                      <a:pt x="148" y="51"/>
                      <a:pt x="144" y="43"/>
                      <a:pt x="142" y="36"/>
                    </a:cubicBezTo>
                    <a:close/>
                  </a:path>
                </a:pathLst>
              </a:cu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79" name="Freeform 497">
                <a:extLst>
                  <a:ext uri="{FF2B5EF4-FFF2-40B4-BE49-F238E27FC236}">
                    <a16:creationId xmlns:a16="http://schemas.microsoft.com/office/drawing/2014/main" xmlns="" id="{61B2B709-41F3-41F6-9A17-D94EFE84961A}"/>
                  </a:ext>
                </a:extLst>
              </p:cNvPr>
              <p:cNvSpPr/>
              <p:nvPr/>
            </p:nvSpPr>
            <p:spPr bwMode="auto">
              <a:xfrm>
                <a:off x="2802" y="2526"/>
                <a:ext cx="358" cy="156"/>
              </a:xfrm>
              <a:custGeom>
                <a:avLst/>
                <a:gdLst>
                  <a:gd name="T0" fmla="*/ 145 w 159"/>
                  <a:gd name="T1" fmla="*/ 51 h 69"/>
                  <a:gd name="T2" fmla="*/ 139 w 159"/>
                  <a:gd name="T3" fmla="*/ 36 h 69"/>
                  <a:gd name="T4" fmla="*/ 107 w 159"/>
                  <a:gd name="T5" fmla="*/ 50 h 69"/>
                  <a:gd name="T6" fmla="*/ 98 w 159"/>
                  <a:gd name="T7" fmla="*/ 41 h 69"/>
                  <a:gd name="T8" fmla="*/ 93 w 159"/>
                  <a:gd name="T9" fmla="*/ 28 h 69"/>
                  <a:gd name="T10" fmla="*/ 70 w 159"/>
                  <a:gd name="T11" fmla="*/ 40 h 69"/>
                  <a:gd name="T12" fmla="*/ 51 w 159"/>
                  <a:gd name="T13" fmla="*/ 15 h 69"/>
                  <a:gd name="T14" fmla="*/ 39 w 159"/>
                  <a:gd name="T15" fmla="*/ 25 h 69"/>
                  <a:gd name="T16" fmla="*/ 22 w 159"/>
                  <a:gd name="T17" fmla="*/ 28 h 69"/>
                  <a:gd name="T18" fmla="*/ 1 w 159"/>
                  <a:gd name="T19" fmla="*/ 0 h 69"/>
                  <a:gd name="T20" fmla="*/ 0 w 159"/>
                  <a:gd name="T21" fmla="*/ 26 h 69"/>
                  <a:gd name="T22" fmla="*/ 23 w 159"/>
                  <a:gd name="T23" fmla="*/ 39 h 69"/>
                  <a:gd name="T24" fmla="*/ 47 w 159"/>
                  <a:gd name="T25" fmla="*/ 29 h 69"/>
                  <a:gd name="T26" fmla="*/ 66 w 159"/>
                  <a:gd name="T27" fmla="*/ 51 h 69"/>
                  <a:gd name="T28" fmla="*/ 91 w 159"/>
                  <a:gd name="T29" fmla="*/ 41 h 69"/>
                  <a:gd name="T30" fmla="*/ 108 w 159"/>
                  <a:gd name="T31" fmla="*/ 59 h 69"/>
                  <a:gd name="T32" fmla="*/ 136 w 159"/>
                  <a:gd name="T33" fmla="*/ 51 h 69"/>
                  <a:gd name="T34" fmla="*/ 159 w 159"/>
                  <a:gd name="T35" fmla="*/ 69 h 69"/>
                  <a:gd name="T36" fmla="*/ 159 w 159"/>
                  <a:gd name="T37" fmla="*/ 60 h 69"/>
                  <a:gd name="T38" fmla="*/ 145 w 159"/>
                  <a:gd name="T39" fmla="*/ 5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69">
                    <a:moveTo>
                      <a:pt x="145" y="51"/>
                    </a:moveTo>
                    <a:cubicBezTo>
                      <a:pt x="142" y="46"/>
                      <a:pt x="139" y="42"/>
                      <a:pt x="139" y="36"/>
                    </a:cubicBezTo>
                    <a:cubicBezTo>
                      <a:pt x="131" y="44"/>
                      <a:pt x="120" y="57"/>
                      <a:pt x="107" y="50"/>
                    </a:cubicBezTo>
                    <a:cubicBezTo>
                      <a:pt x="104" y="48"/>
                      <a:pt x="100" y="44"/>
                      <a:pt x="98" y="41"/>
                    </a:cubicBezTo>
                    <a:cubicBezTo>
                      <a:pt x="97" y="39"/>
                      <a:pt x="92" y="30"/>
                      <a:pt x="93" y="28"/>
                    </a:cubicBezTo>
                    <a:cubicBezTo>
                      <a:pt x="89" y="37"/>
                      <a:pt x="80" y="41"/>
                      <a:pt x="70" y="40"/>
                    </a:cubicBezTo>
                    <a:cubicBezTo>
                      <a:pt x="58" y="38"/>
                      <a:pt x="52" y="26"/>
                      <a:pt x="51" y="15"/>
                    </a:cubicBezTo>
                    <a:cubicBezTo>
                      <a:pt x="46" y="19"/>
                      <a:pt x="44" y="23"/>
                      <a:pt x="39" y="25"/>
                    </a:cubicBezTo>
                    <a:cubicBezTo>
                      <a:pt x="34" y="28"/>
                      <a:pt x="28" y="29"/>
                      <a:pt x="22" y="28"/>
                    </a:cubicBezTo>
                    <a:cubicBezTo>
                      <a:pt x="2" y="26"/>
                      <a:pt x="1" y="5"/>
                      <a:pt x="1" y="0"/>
                    </a:cubicBezTo>
                    <a:cubicBezTo>
                      <a:pt x="0" y="26"/>
                      <a:pt x="0" y="26"/>
                      <a:pt x="0" y="26"/>
                    </a:cubicBezTo>
                    <a:cubicBezTo>
                      <a:pt x="0" y="26"/>
                      <a:pt x="7" y="40"/>
                      <a:pt x="23" y="39"/>
                    </a:cubicBezTo>
                    <a:cubicBezTo>
                      <a:pt x="40" y="38"/>
                      <a:pt x="47" y="29"/>
                      <a:pt x="47" y="29"/>
                    </a:cubicBezTo>
                    <a:cubicBezTo>
                      <a:pt x="47" y="29"/>
                      <a:pt x="49" y="48"/>
                      <a:pt x="66" y="51"/>
                    </a:cubicBezTo>
                    <a:cubicBezTo>
                      <a:pt x="82" y="53"/>
                      <a:pt x="91" y="41"/>
                      <a:pt x="91" y="41"/>
                    </a:cubicBezTo>
                    <a:cubicBezTo>
                      <a:pt x="91" y="41"/>
                      <a:pt x="94" y="56"/>
                      <a:pt x="108" y="59"/>
                    </a:cubicBezTo>
                    <a:cubicBezTo>
                      <a:pt x="123" y="63"/>
                      <a:pt x="136" y="51"/>
                      <a:pt x="136" y="51"/>
                    </a:cubicBezTo>
                    <a:cubicBezTo>
                      <a:pt x="142" y="66"/>
                      <a:pt x="159" y="69"/>
                      <a:pt x="159" y="69"/>
                    </a:cubicBezTo>
                    <a:cubicBezTo>
                      <a:pt x="159" y="60"/>
                      <a:pt x="159" y="60"/>
                      <a:pt x="159" y="60"/>
                    </a:cubicBezTo>
                    <a:cubicBezTo>
                      <a:pt x="159" y="62"/>
                      <a:pt x="146" y="52"/>
                      <a:pt x="145" y="51"/>
                    </a:cubicBezTo>
                    <a:close/>
                  </a:path>
                </a:pathLst>
              </a:custGeom>
              <a:solidFill>
                <a:srgbClr val="D4D2C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80" name="Oval 498">
                <a:extLst>
                  <a:ext uri="{FF2B5EF4-FFF2-40B4-BE49-F238E27FC236}">
                    <a16:creationId xmlns:a16="http://schemas.microsoft.com/office/drawing/2014/main" xmlns="" id="{56A2446C-426B-403D-A676-BDD1D6704EB2}"/>
                  </a:ext>
                </a:extLst>
              </p:cNvPr>
              <p:cNvSpPr>
                <a:spLocks noChangeArrowheads="1"/>
              </p:cNvSpPr>
              <p:nvPr/>
            </p:nvSpPr>
            <p:spPr bwMode="auto">
              <a:xfrm>
                <a:off x="2843" y="2537"/>
                <a:ext cx="15"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81" name="Oval 499">
                <a:extLst>
                  <a:ext uri="{FF2B5EF4-FFF2-40B4-BE49-F238E27FC236}">
                    <a16:creationId xmlns:a16="http://schemas.microsoft.com/office/drawing/2014/main" xmlns="" id="{C01FC0A0-049D-48FB-833A-A3BB9D38C585}"/>
                  </a:ext>
                </a:extLst>
              </p:cNvPr>
              <p:cNvSpPr>
                <a:spLocks noChangeArrowheads="1"/>
              </p:cNvSpPr>
              <p:nvPr/>
            </p:nvSpPr>
            <p:spPr bwMode="auto">
              <a:xfrm>
                <a:off x="2962" y="2569"/>
                <a:ext cx="16"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82" name="Oval 500">
                <a:extLst>
                  <a:ext uri="{FF2B5EF4-FFF2-40B4-BE49-F238E27FC236}">
                    <a16:creationId xmlns:a16="http://schemas.microsoft.com/office/drawing/2014/main" xmlns="" id="{BE139A91-9F23-4CA9-9DA0-7B8344B81811}"/>
                  </a:ext>
                </a:extLst>
              </p:cNvPr>
              <p:cNvSpPr>
                <a:spLocks noChangeArrowheads="1"/>
              </p:cNvSpPr>
              <p:nvPr/>
            </p:nvSpPr>
            <p:spPr bwMode="auto">
              <a:xfrm>
                <a:off x="3050" y="2594"/>
                <a:ext cx="16"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83" name="Oval 501">
                <a:extLst>
                  <a:ext uri="{FF2B5EF4-FFF2-40B4-BE49-F238E27FC236}">
                    <a16:creationId xmlns:a16="http://schemas.microsoft.com/office/drawing/2014/main" xmlns="" id="{C4E5C351-34DE-4801-9BF3-1FB3701078B9}"/>
                  </a:ext>
                </a:extLst>
              </p:cNvPr>
              <p:cNvSpPr>
                <a:spLocks noChangeArrowheads="1"/>
              </p:cNvSpPr>
              <p:nvPr/>
            </p:nvSpPr>
            <p:spPr bwMode="auto">
              <a:xfrm>
                <a:off x="3151" y="2616"/>
                <a:ext cx="16"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84" name="Oval 502">
                <a:extLst>
                  <a:ext uri="{FF2B5EF4-FFF2-40B4-BE49-F238E27FC236}">
                    <a16:creationId xmlns:a16="http://schemas.microsoft.com/office/drawing/2014/main" xmlns="" id="{1EF52D9E-241D-431E-9BB0-15E60BB1AEEA}"/>
                  </a:ext>
                </a:extLst>
              </p:cNvPr>
              <p:cNvSpPr>
                <a:spLocks noChangeArrowheads="1"/>
              </p:cNvSpPr>
              <p:nvPr/>
            </p:nvSpPr>
            <p:spPr bwMode="auto">
              <a:xfrm>
                <a:off x="2881" y="2623"/>
                <a:ext cx="16" cy="16"/>
              </a:xfrm>
              <a:prstGeom prst="ellipse">
                <a:avLst/>
              </a:pr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85" name="Oval 503">
                <a:extLst>
                  <a:ext uri="{FF2B5EF4-FFF2-40B4-BE49-F238E27FC236}">
                    <a16:creationId xmlns:a16="http://schemas.microsoft.com/office/drawing/2014/main" xmlns="" id="{066A1DB0-2A72-4191-BEF4-71CA380385F3}"/>
                  </a:ext>
                </a:extLst>
              </p:cNvPr>
              <p:cNvSpPr>
                <a:spLocks noChangeArrowheads="1"/>
              </p:cNvSpPr>
              <p:nvPr/>
            </p:nvSpPr>
            <p:spPr bwMode="auto">
              <a:xfrm>
                <a:off x="2991" y="2650"/>
                <a:ext cx="16" cy="16"/>
              </a:xfrm>
              <a:prstGeom prst="ellipse">
                <a:avLst/>
              </a:pr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86" name="Oval 504">
                <a:extLst>
                  <a:ext uri="{FF2B5EF4-FFF2-40B4-BE49-F238E27FC236}">
                    <a16:creationId xmlns:a16="http://schemas.microsoft.com/office/drawing/2014/main" xmlns="" id="{C7CC4549-CDE8-4D63-BA56-75227496BC8D}"/>
                  </a:ext>
                </a:extLst>
              </p:cNvPr>
              <p:cNvSpPr>
                <a:spLocks noChangeArrowheads="1"/>
              </p:cNvSpPr>
              <p:nvPr/>
            </p:nvSpPr>
            <p:spPr bwMode="auto">
              <a:xfrm>
                <a:off x="3084" y="2668"/>
                <a:ext cx="16" cy="16"/>
              </a:xfrm>
              <a:prstGeom prst="ellipse">
                <a:avLst/>
              </a:pr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87" name="Oval 505">
                <a:extLst>
                  <a:ext uri="{FF2B5EF4-FFF2-40B4-BE49-F238E27FC236}">
                    <a16:creationId xmlns:a16="http://schemas.microsoft.com/office/drawing/2014/main" xmlns="" id="{1BE31E76-D31A-49CE-B930-AC80256989A1}"/>
                  </a:ext>
                </a:extLst>
              </p:cNvPr>
              <p:cNvSpPr>
                <a:spLocks noChangeArrowheads="1"/>
              </p:cNvSpPr>
              <p:nvPr/>
            </p:nvSpPr>
            <p:spPr bwMode="auto">
              <a:xfrm>
                <a:off x="2737" y="1841"/>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88" name="Oval 506">
                <a:extLst>
                  <a:ext uri="{FF2B5EF4-FFF2-40B4-BE49-F238E27FC236}">
                    <a16:creationId xmlns:a16="http://schemas.microsoft.com/office/drawing/2014/main" xmlns="" id="{585F46D2-9319-40F2-932E-7DF3B825B356}"/>
                  </a:ext>
                </a:extLst>
              </p:cNvPr>
              <p:cNvSpPr>
                <a:spLocks noChangeArrowheads="1"/>
              </p:cNvSpPr>
              <p:nvPr/>
            </p:nvSpPr>
            <p:spPr bwMode="auto">
              <a:xfrm>
                <a:off x="2901" y="1864"/>
                <a:ext cx="25"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89" name="Oval 507">
                <a:extLst>
                  <a:ext uri="{FF2B5EF4-FFF2-40B4-BE49-F238E27FC236}">
                    <a16:creationId xmlns:a16="http://schemas.microsoft.com/office/drawing/2014/main" xmlns="" id="{39BAA470-AADA-43BE-A0FD-4A1E476D6C49}"/>
                  </a:ext>
                </a:extLst>
              </p:cNvPr>
              <p:cNvSpPr>
                <a:spLocks noChangeArrowheads="1"/>
              </p:cNvSpPr>
              <p:nvPr/>
            </p:nvSpPr>
            <p:spPr bwMode="auto">
              <a:xfrm>
                <a:off x="2818" y="1882"/>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90" name="Oval 508">
                <a:extLst>
                  <a:ext uri="{FF2B5EF4-FFF2-40B4-BE49-F238E27FC236}">
                    <a16:creationId xmlns:a16="http://schemas.microsoft.com/office/drawing/2014/main" xmlns="" id="{A1722705-AE70-4FC9-9E34-0FFED30A9729}"/>
                  </a:ext>
                </a:extLst>
              </p:cNvPr>
              <p:cNvSpPr>
                <a:spLocks noChangeArrowheads="1"/>
              </p:cNvSpPr>
              <p:nvPr/>
            </p:nvSpPr>
            <p:spPr bwMode="auto">
              <a:xfrm>
                <a:off x="2872" y="1940"/>
                <a:ext cx="25"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91" name="Oval 509">
                <a:extLst>
                  <a:ext uri="{FF2B5EF4-FFF2-40B4-BE49-F238E27FC236}">
                    <a16:creationId xmlns:a16="http://schemas.microsoft.com/office/drawing/2014/main" xmlns="" id="{2CFDD865-32CE-4298-8F7A-9BBED9A1B236}"/>
                  </a:ext>
                </a:extLst>
              </p:cNvPr>
              <p:cNvSpPr>
                <a:spLocks noChangeArrowheads="1"/>
              </p:cNvSpPr>
              <p:nvPr/>
            </p:nvSpPr>
            <p:spPr bwMode="auto">
              <a:xfrm>
                <a:off x="2982" y="1922"/>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92" name="Oval 510">
                <a:extLst>
                  <a:ext uri="{FF2B5EF4-FFF2-40B4-BE49-F238E27FC236}">
                    <a16:creationId xmlns:a16="http://schemas.microsoft.com/office/drawing/2014/main" xmlns="" id="{C3C5C4D8-94F5-4EDE-9DD8-BE2055AA509D}"/>
                  </a:ext>
                </a:extLst>
              </p:cNvPr>
              <p:cNvSpPr>
                <a:spLocks noChangeArrowheads="1"/>
              </p:cNvSpPr>
              <p:nvPr/>
            </p:nvSpPr>
            <p:spPr bwMode="auto">
              <a:xfrm>
                <a:off x="3140" y="1922"/>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93" name="Oval 511">
                <a:extLst>
                  <a:ext uri="{FF2B5EF4-FFF2-40B4-BE49-F238E27FC236}">
                    <a16:creationId xmlns:a16="http://schemas.microsoft.com/office/drawing/2014/main" xmlns="" id="{A815A177-B7E4-40AD-ABFB-B23F27CA2E1D}"/>
                  </a:ext>
                </a:extLst>
              </p:cNvPr>
              <p:cNvSpPr>
                <a:spLocks noChangeArrowheads="1"/>
              </p:cNvSpPr>
              <p:nvPr/>
            </p:nvSpPr>
            <p:spPr bwMode="auto">
              <a:xfrm>
                <a:off x="3082" y="1999"/>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94" name="Oval 512">
                <a:extLst>
                  <a:ext uri="{FF2B5EF4-FFF2-40B4-BE49-F238E27FC236}">
                    <a16:creationId xmlns:a16="http://schemas.microsoft.com/office/drawing/2014/main" xmlns="" id="{EA807C48-0C98-494A-AFCD-6213A513D884}"/>
                  </a:ext>
                </a:extLst>
              </p:cNvPr>
              <p:cNvSpPr>
                <a:spLocks noChangeArrowheads="1"/>
              </p:cNvSpPr>
              <p:nvPr/>
            </p:nvSpPr>
            <p:spPr bwMode="auto">
              <a:xfrm>
                <a:off x="3212" y="2024"/>
                <a:ext cx="25" cy="24"/>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95" name="Oval 513">
                <a:extLst>
                  <a:ext uri="{FF2B5EF4-FFF2-40B4-BE49-F238E27FC236}">
                    <a16:creationId xmlns:a16="http://schemas.microsoft.com/office/drawing/2014/main" xmlns="" id="{696F4AF2-4986-4B92-BDF8-79C6625474D9}"/>
                  </a:ext>
                </a:extLst>
              </p:cNvPr>
              <p:cNvSpPr>
                <a:spLocks noChangeArrowheads="1"/>
              </p:cNvSpPr>
              <p:nvPr/>
            </p:nvSpPr>
            <p:spPr bwMode="auto">
              <a:xfrm>
                <a:off x="3282" y="1965"/>
                <a:ext cx="27" cy="25"/>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96" name="Oval 514">
                <a:extLst>
                  <a:ext uri="{FF2B5EF4-FFF2-40B4-BE49-F238E27FC236}">
                    <a16:creationId xmlns:a16="http://schemas.microsoft.com/office/drawing/2014/main" xmlns="" id="{533C83C1-CE9C-48E1-93C7-43841D2E8238}"/>
                  </a:ext>
                </a:extLst>
              </p:cNvPr>
              <p:cNvSpPr>
                <a:spLocks noChangeArrowheads="1"/>
              </p:cNvSpPr>
              <p:nvPr/>
            </p:nvSpPr>
            <p:spPr bwMode="auto">
              <a:xfrm>
                <a:off x="3388" y="1983"/>
                <a:ext cx="27" cy="25"/>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97" name="Oval 515">
                <a:extLst>
                  <a:ext uri="{FF2B5EF4-FFF2-40B4-BE49-F238E27FC236}">
                    <a16:creationId xmlns:a16="http://schemas.microsoft.com/office/drawing/2014/main" xmlns="" id="{9BF27838-46D2-4207-A86C-41D0EF46B674}"/>
                  </a:ext>
                </a:extLst>
              </p:cNvPr>
              <p:cNvSpPr>
                <a:spLocks noChangeArrowheads="1"/>
              </p:cNvSpPr>
              <p:nvPr/>
            </p:nvSpPr>
            <p:spPr bwMode="auto">
              <a:xfrm>
                <a:off x="2994" y="2024"/>
                <a:ext cx="27" cy="24"/>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98" name="Oval 516">
                <a:extLst>
                  <a:ext uri="{FF2B5EF4-FFF2-40B4-BE49-F238E27FC236}">
                    <a16:creationId xmlns:a16="http://schemas.microsoft.com/office/drawing/2014/main" xmlns="" id="{2DE5F249-7729-466F-A47B-5673A6AF53E6}"/>
                  </a:ext>
                </a:extLst>
              </p:cNvPr>
              <p:cNvSpPr>
                <a:spLocks noChangeArrowheads="1"/>
              </p:cNvSpPr>
              <p:nvPr/>
            </p:nvSpPr>
            <p:spPr bwMode="auto">
              <a:xfrm>
                <a:off x="2813" y="2012"/>
                <a:ext cx="25" cy="25"/>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99" name="Oval 517">
                <a:extLst>
                  <a:ext uri="{FF2B5EF4-FFF2-40B4-BE49-F238E27FC236}">
                    <a16:creationId xmlns:a16="http://schemas.microsoft.com/office/drawing/2014/main" xmlns="" id="{A67A2D24-E088-4F25-A535-88835C4DF070}"/>
                  </a:ext>
                </a:extLst>
              </p:cNvPr>
              <p:cNvSpPr>
                <a:spLocks noChangeArrowheads="1"/>
              </p:cNvSpPr>
              <p:nvPr/>
            </p:nvSpPr>
            <p:spPr bwMode="auto">
              <a:xfrm>
                <a:off x="2894" y="2024"/>
                <a:ext cx="27" cy="24"/>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00" name="Line 518">
                <a:extLst>
                  <a:ext uri="{FF2B5EF4-FFF2-40B4-BE49-F238E27FC236}">
                    <a16:creationId xmlns:a16="http://schemas.microsoft.com/office/drawing/2014/main" xmlns="" id="{3D816AD7-9417-4388-928B-E52A149B953F}"/>
                  </a:ext>
                </a:extLst>
              </p:cNvPr>
              <p:cNvSpPr>
                <a:spLocks noChangeShapeType="1"/>
              </p:cNvSpPr>
              <p:nvPr/>
            </p:nvSpPr>
            <p:spPr bwMode="auto">
              <a:xfrm>
                <a:off x="3124" y="379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01" name="Line 519">
                <a:extLst>
                  <a:ext uri="{FF2B5EF4-FFF2-40B4-BE49-F238E27FC236}">
                    <a16:creationId xmlns:a16="http://schemas.microsoft.com/office/drawing/2014/main" xmlns="" id="{98F5FE94-AA20-4169-97AD-DF70A7AA1944}"/>
                  </a:ext>
                </a:extLst>
              </p:cNvPr>
              <p:cNvSpPr>
                <a:spLocks noChangeShapeType="1"/>
              </p:cNvSpPr>
              <p:nvPr/>
            </p:nvSpPr>
            <p:spPr bwMode="auto">
              <a:xfrm>
                <a:off x="3124" y="379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02" name="Freeform 520">
                <a:extLst>
                  <a:ext uri="{FF2B5EF4-FFF2-40B4-BE49-F238E27FC236}">
                    <a16:creationId xmlns:a16="http://schemas.microsoft.com/office/drawing/2014/main" xmlns="" id="{63AEF69F-6D69-4FE5-A4B5-917DD0667E92}"/>
                  </a:ext>
                </a:extLst>
              </p:cNvPr>
              <p:cNvSpPr/>
              <p:nvPr/>
            </p:nvSpPr>
            <p:spPr bwMode="auto">
              <a:xfrm>
                <a:off x="2750" y="1122"/>
                <a:ext cx="183" cy="304"/>
              </a:xfrm>
              <a:custGeom>
                <a:avLst/>
                <a:gdLst>
                  <a:gd name="T0" fmla="*/ 120 w 183"/>
                  <a:gd name="T1" fmla="*/ 0 h 304"/>
                  <a:gd name="T2" fmla="*/ 0 w 183"/>
                  <a:gd name="T3" fmla="*/ 88 h 304"/>
                  <a:gd name="T4" fmla="*/ 135 w 183"/>
                  <a:gd name="T5" fmla="*/ 88 h 304"/>
                  <a:gd name="T6" fmla="*/ 11 w 183"/>
                  <a:gd name="T7" fmla="*/ 163 h 304"/>
                  <a:gd name="T8" fmla="*/ 151 w 183"/>
                  <a:gd name="T9" fmla="*/ 187 h 304"/>
                  <a:gd name="T10" fmla="*/ 16 w 183"/>
                  <a:gd name="T11" fmla="*/ 239 h 304"/>
                  <a:gd name="T12" fmla="*/ 183 w 183"/>
                  <a:gd name="T13" fmla="*/ 304 h 304"/>
                  <a:gd name="T14" fmla="*/ 120 w 183"/>
                  <a:gd name="T15" fmla="*/ 0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304">
                    <a:moveTo>
                      <a:pt x="120" y="0"/>
                    </a:moveTo>
                    <a:lnTo>
                      <a:pt x="0" y="88"/>
                    </a:lnTo>
                    <a:lnTo>
                      <a:pt x="135" y="88"/>
                    </a:lnTo>
                    <a:lnTo>
                      <a:pt x="11" y="163"/>
                    </a:lnTo>
                    <a:lnTo>
                      <a:pt x="151" y="187"/>
                    </a:lnTo>
                    <a:lnTo>
                      <a:pt x="16" y="239"/>
                    </a:lnTo>
                    <a:lnTo>
                      <a:pt x="183" y="304"/>
                    </a:lnTo>
                    <a:lnTo>
                      <a:pt x="120" y="0"/>
                    </a:lnTo>
                    <a:close/>
                  </a:path>
                </a:pathLst>
              </a:custGeom>
              <a:solidFill>
                <a:srgbClr val="7451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03" name="Freeform 521">
                <a:extLst>
                  <a:ext uri="{FF2B5EF4-FFF2-40B4-BE49-F238E27FC236}">
                    <a16:creationId xmlns:a16="http://schemas.microsoft.com/office/drawing/2014/main" xmlns="" id="{16947137-F4EF-42AD-9FF6-E08E1D9EC17E}"/>
                  </a:ext>
                </a:extLst>
              </p:cNvPr>
              <p:cNvSpPr/>
              <p:nvPr/>
            </p:nvSpPr>
            <p:spPr bwMode="auto">
              <a:xfrm>
                <a:off x="2813" y="3908"/>
                <a:ext cx="201" cy="135"/>
              </a:xfrm>
              <a:custGeom>
                <a:avLst/>
                <a:gdLst>
                  <a:gd name="T0" fmla="*/ 142 w 201"/>
                  <a:gd name="T1" fmla="*/ 0 h 135"/>
                  <a:gd name="T2" fmla="*/ 0 w 201"/>
                  <a:gd name="T3" fmla="*/ 87 h 135"/>
                  <a:gd name="T4" fmla="*/ 201 w 201"/>
                  <a:gd name="T5" fmla="*/ 135 h 135"/>
                  <a:gd name="T6" fmla="*/ 142 w 201"/>
                  <a:gd name="T7" fmla="*/ 0 h 135"/>
                </a:gdLst>
                <a:ahLst/>
                <a:cxnLst>
                  <a:cxn ang="0">
                    <a:pos x="T0" y="T1"/>
                  </a:cxn>
                  <a:cxn ang="0">
                    <a:pos x="T2" y="T3"/>
                  </a:cxn>
                  <a:cxn ang="0">
                    <a:pos x="T4" y="T5"/>
                  </a:cxn>
                  <a:cxn ang="0">
                    <a:pos x="T6" y="T7"/>
                  </a:cxn>
                </a:cxnLst>
                <a:rect l="0" t="0" r="r" b="b"/>
                <a:pathLst>
                  <a:path w="201" h="135">
                    <a:moveTo>
                      <a:pt x="142" y="0"/>
                    </a:moveTo>
                    <a:lnTo>
                      <a:pt x="0" y="87"/>
                    </a:lnTo>
                    <a:lnTo>
                      <a:pt x="201" y="135"/>
                    </a:lnTo>
                    <a:lnTo>
                      <a:pt x="142" y="0"/>
                    </a:lnTo>
                    <a:close/>
                  </a:path>
                </a:pathLst>
              </a:custGeom>
              <a:solidFill>
                <a:srgbClr val="7451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04" name="Freeform 522">
                <a:extLst>
                  <a:ext uri="{FF2B5EF4-FFF2-40B4-BE49-F238E27FC236}">
                    <a16:creationId xmlns:a16="http://schemas.microsoft.com/office/drawing/2014/main" xmlns="" id="{03BA873E-7768-4EA3-964E-2CFC6CA66C06}"/>
                  </a:ext>
                </a:extLst>
              </p:cNvPr>
              <p:cNvSpPr/>
              <p:nvPr/>
            </p:nvSpPr>
            <p:spPr bwMode="auto">
              <a:xfrm>
                <a:off x="2820" y="4171"/>
                <a:ext cx="257" cy="106"/>
              </a:xfrm>
              <a:custGeom>
                <a:avLst/>
                <a:gdLst>
                  <a:gd name="T0" fmla="*/ 0 w 257"/>
                  <a:gd name="T1" fmla="*/ 106 h 106"/>
                  <a:gd name="T2" fmla="*/ 153 w 257"/>
                  <a:gd name="T3" fmla="*/ 0 h 106"/>
                  <a:gd name="T4" fmla="*/ 257 w 257"/>
                  <a:gd name="T5" fmla="*/ 95 h 106"/>
                  <a:gd name="T6" fmla="*/ 0 w 257"/>
                  <a:gd name="T7" fmla="*/ 106 h 106"/>
                </a:gdLst>
                <a:ahLst/>
                <a:cxnLst>
                  <a:cxn ang="0">
                    <a:pos x="T0" y="T1"/>
                  </a:cxn>
                  <a:cxn ang="0">
                    <a:pos x="T2" y="T3"/>
                  </a:cxn>
                  <a:cxn ang="0">
                    <a:pos x="T4" y="T5"/>
                  </a:cxn>
                  <a:cxn ang="0">
                    <a:pos x="T6" y="T7"/>
                  </a:cxn>
                </a:cxnLst>
                <a:rect l="0" t="0" r="r" b="b"/>
                <a:pathLst>
                  <a:path w="257" h="106">
                    <a:moveTo>
                      <a:pt x="0" y="106"/>
                    </a:moveTo>
                    <a:lnTo>
                      <a:pt x="153" y="0"/>
                    </a:lnTo>
                    <a:lnTo>
                      <a:pt x="257" y="95"/>
                    </a:lnTo>
                    <a:lnTo>
                      <a:pt x="0" y="106"/>
                    </a:lnTo>
                    <a:close/>
                  </a:path>
                </a:pathLst>
              </a:custGeom>
              <a:solidFill>
                <a:srgbClr val="A7C5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05" name="Freeform 523">
                <a:extLst>
                  <a:ext uri="{FF2B5EF4-FFF2-40B4-BE49-F238E27FC236}">
                    <a16:creationId xmlns:a16="http://schemas.microsoft.com/office/drawing/2014/main" xmlns="" id="{CFA9F0DC-3E09-41AB-A293-4F87051159A0}"/>
                  </a:ext>
                </a:extLst>
              </p:cNvPr>
              <p:cNvSpPr/>
              <p:nvPr/>
            </p:nvSpPr>
            <p:spPr bwMode="auto">
              <a:xfrm>
                <a:off x="2721" y="4079"/>
                <a:ext cx="140" cy="135"/>
              </a:xfrm>
              <a:custGeom>
                <a:avLst/>
                <a:gdLst>
                  <a:gd name="T0" fmla="*/ 0 w 140"/>
                  <a:gd name="T1" fmla="*/ 0 h 135"/>
                  <a:gd name="T2" fmla="*/ 140 w 140"/>
                  <a:gd name="T3" fmla="*/ 34 h 135"/>
                  <a:gd name="T4" fmla="*/ 4 w 140"/>
                  <a:gd name="T5" fmla="*/ 135 h 135"/>
                  <a:gd name="T6" fmla="*/ 0 w 140"/>
                  <a:gd name="T7" fmla="*/ 0 h 135"/>
                </a:gdLst>
                <a:ahLst/>
                <a:cxnLst>
                  <a:cxn ang="0">
                    <a:pos x="T0" y="T1"/>
                  </a:cxn>
                  <a:cxn ang="0">
                    <a:pos x="T2" y="T3"/>
                  </a:cxn>
                  <a:cxn ang="0">
                    <a:pos x="T4" y="T5"/>
                  </a:cxn>
                  <a:cxn ang="0">
                    <a:pos x="T6" y="T7"/>
                  </a:cxn>
                </a:cxnLst>
                <a:rect l="0" t="0" r="r" b="b"/>
                <a:pathLst>
                  <a:path w="140" h="135">
                    <a:moveTo>
                      <a:pt x="0" y="0"/>
                    </a:moveTo>
                    <a:lnTo>
                      <a:pt x="140" y="34"/>
                    </a:lnTo>
                    <a:lnTo>
                      <a:pt x="4" y="135"/>
                    </a:lnTo>
                    <a:lnTo>
                      <a:pt x="0" y="0"/>
                    </a:lnTo>
                    <a:close/>
                  </a:path>
                </a:pathLst>
              </a:custGeom>
              <a:solidFill>
                <a:srgbClr val="5D908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06" name="Freeform 524">
                <a:extLst>
                  <a:ext uri="{FF2B5EF4-FFF2-40B4-BE49-F238E27FC236}">
                    <a16:creationId xmlns:a16="http://schemas.microsoft.com/office/drawing/2014/main" xmlns="" id="{B41E11C6-AEEC-4B07-B769-B3F00A503482}"/>
                  </a:ext>
                </a:extLst>
              </p:cNvPr>
              <p:cNvSpPr/>
              <p:nvPr/>
            </p:nvSpPr>
            <p:spPr bwMode="auto">
              <a:xfrm>
                <a:off x="3066" y="3867"/>
                <a:ext cx="130" cy="304"/>
              </a:xfrm>
              <a:custGeom>
                <a:avLst/>
                <a:gdLst>
                  <a:gd name="T0" fmla="*/ 112 w 130"/>
                  <a:gd name="T1" fmla="*/ 0 h 304"/>
                  <a:gd name="T2" fmla="*/ 0 w 130"/>
                  <a:gd name="T3" fmla="*/ 23 h 304"/>
                  <a:gd name="T4" fmla="*/ 130 w 130"/>
                  <a:gd name="T5" fmla="*/ 304 h 304"/>
                  <a:gd name="T6" fmla="*/ 112 w 130"/>
                  <a:gd name="T7" fmla="*/ 0 h 304"/>
                </a:gdLst>
                <a:ahLst/>
                <a:cxnLst>
                  <a:cxn ang="0">
                    <a:pos x="T0" y="T1"/>
                  </a:cxn>
                  <a:cxn ang="0">
                    <a:pos x="T2" y="T3"/>
                  </a:cxn>
                  <a:cxn ang="0">
                    <a:pos x="T4" y="T5"/>
                  </a:cxn>
                  <a:cxn ang="0">
                    <a:pos x="T6" y="T7"/>
                  </a:cxn>
                </a:cxnLst>
                <a:rect l="0" t="0" r="r" b="b"/>
                <a:pathLst>
                  <a:path w="130" h="304">
                    <a:moveTo>
                      <a:pt x="112" y="0"/>
                    </a:moveTo>
                    <a:lnTo>
                      <a:pt x="0" y="23"/>
                    </a:lnTo>
                    <a:lnTo>
                      <a:pt x="130" y="304"/>
                    </a:lnTo>
                    <a:lnTo>
                      <a:pt x="112" y="0"/>
                    </a:lnTo>
                    <a:close/>
                  </a:path>
                </a:pathLst>
              </a:custGeom>
              <a:solidFill>
                <a:srgbClr val="DE62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07" name="Freeform 525">
                <a:extLst>
                  <a:ext uri="{FF2B5EF4-FFF2-40B4-BE49-F238E27FC236}">
                    <a16:creationId xmlns:a16="http://schemas.microsoft.com/office/drawing/2014/main" xmlns="" id="{1C44B04E-571E-4C68-84D1-FC615943358F}"/>
                  </a:ext>
                </a:extLst>
              </p:cNvPr>
              <p:cNvSpPr/>
              <p:nvPr/>
            </p:nvSpPr>
            <p:spPr bwMode="auto">
              <a:xfrm>
                <a:off x="2831" y="1661"/>
                <a:ext cx="106" cy="110"/>
              </a:xfrm>
              <a:custGeom>
                <a:avLst/>
                <a:gdLst>
                  <a:gd name="T0" fmla="*/ 0 w 106"/>
                  <a:gd name="T1" fmla="*/ 0 h 110"/>
                  <a:gd name="T2" fmla="*/ 41 w 106"/>
                  <a:gd name="T3" fmla="*/ 110 h 110"/>
                  <a:gd name="T4" fmla="*/ 106 w 106"/>
                  <a:gd name="T5" fmla="*/ 47 h 110"/>
                  <a:gd name="T6" fmla="*/ 0 w 106"/>
                  <a:gd name="T7" fmla="*/ 0 h 110"/>
                </a:gdLst>
                <a:ahLst/>
                <a:cxnLst>
                  <a:cxn ang="0">
                    <a:pos x="T0" y="T1"/>
                  </a:cxn>
                  <a:cxn ang="0">
                    <a:pos x="T2" y="T3"/>
                  </a:cxn>
                  <a:cxn ang="0">
                    <a:pos x="T4" y="T5"/>
                  </a:cxn>
                  <a:cxn ang="0">
                    <a:pos x="T6" y="T7"/>
                  </a:cxn>
                </a:cxnLst>
                <a:rect l="0" t="0" r="r" b="b"/>
                <a:pathLst>
                  <a:path w="106" h="110">
                    <a:moveTo>
                      <a:pt x="0" y="0"/>
                    </a:moveTo>
                    <a:lnTo>
                      <a:pt x="41" y="110"/>
                    </a:lnTo>
                    <a:lnTo>
                      <a:pt x="106" y="47"/>
                    </a:lnTo>
                    <a:lnTo>
                      <a:pt x="0" y="0"/>
                    </a:lnTo>
                    <a:close/>
                  </a:path>
                </a:pathLst>
              </a:custGeom>
              <a:solidFill>
                <a:srgbClr val="8851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08" name="Oval 526">
                <a:extLst>
                  <a:ext uri="{FF2B5EF4-FFF2-40B4-BE49-F238E27FC236}">
                    <a16:creationId xmlns:a16="http://schemas.microsoft.com/office/drawing/2014/main" xmlns="" id="{5D4CC790-8A1B-4E38-B69E-D481A9EA23EF}"/>
                  </a:ext>
                </a:extLst>
              </p:cNvPr>
              <p:cNvSpPr>
                <a:spLocks noChangeArrowheads="1"/>
              </p:cNvSpPr>
              <p:nvPr/>
            </p:nvSpPr>
            <p:spPr bwMode="auto">
              <a:xfrm>
                <a:off x="2737" y="974"/>
                <a:ext cx="24" cy="24"/>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09" name="Oval 527">
                <a:extLst>
                  <a:ext uri="{FF2B5EF4-FFF2-40B4-BE49-F238E27FC236}">
                    <a16:creationId xmlns:a16="http://schemas.microsoft.com/office/drawing/2014/main" xmlns="" id="{02CBA511-92E1-4899-9A7E-0AAF8FC0BE9C}"/>
                  </a:ext>
                </a:extLst>
              </p:cNvPr>
              <p:cNvSpPr>
                <a:spLocks noChangeArrowheads="1"/>
              </p:cNvSpPr>
              <p:nvPr/>
            </p:nvSpPr>
            <p:spPr bwMode="auto">
              <a:xfrm>
                <a:off x="2809" y="980"/>
                <a:ext cx="22" cy="23"/>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10" name="Oval 528">
                <a:extLst>
                  <a:ext uri="{FF2B5EF4-FFF2-40B4-BE49-F238E27FC236}">
                    <a16:creationId xmlns:a16="http://schemas.microsoft.com/office/drawing/2014/main" xmlns="" id="{7A26E57B-7944-4C42-935D-4AE413270DC1}"/>
                  </a:ext>
                </a:extLst>
              </p:cNvPr>
              <p:cNvSpPr>
                <a:spLocks noChangeArrowheads="1"/>
              </p:cNvSpPr>
              <p:nvPr/>
            </p:nvSpPr>
            <p:spPr bwMode="auto">
              <a:xfrm>
                <a:off x="2773" y="1032"/>
                <a:ext cx="24" cy="25"/>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11" name="Oval 529">
                <a:extLst>
                  <a:ext uri="{FF2B5EF4-FFF2-40B4-BE49-F238E27FC236}">
                    <a16:creationId xmlns:a16="http://schemas.microsoft.com/office/drawing/2014/main" xmlns="" id="{F78B6056-FE0E-42B1-A454-128F3ECF0FEF}"/>
                  </a:ext>
                </a:extLst>
              </p:cNvPr>
              <p:cNvSpPr>
                <a:spLocks noChangeArrowheads="1"/>
              </p:cNvSpPr>
              <p:nvPr/>
            </p:nvSpPr>
            <p:spPr bwMode="auto">
              <a:xfrm>
                <a:off x="2831" y="1061"/>
                <a:ext cx="25" cy="25"/>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12" name="Oval 530">
                <a:extLst>
                  <a:ext uri="{FF2B5EF4-FFF2-40B4-BE49-F238E27FC236}">
                    <a16:creationId xmlns:a16="http://schemas.microsoft.com/office/drawing/2014/main" xmlns="" id="{A8E49B66-4315-432C-8581-244A63E0A0AB}"/>
                  </a:ext>
                </a:extLst>
              </p:cNvPr>
              <p:cNvSpPr>
                <a:spLocks noChangeArrowheads="1"/>
              </p:cNvSpPr>
              <p:nvPr/>
            </p:nvSpPr>
            <p:spPr bwMode="auto">
              <a:xfrm>
                <a:off x="2750" y="1097"/>
                <a:ext cx="23" cy="23"/>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13" name="Freeform 531">
                <a:extLst>
                  <a:ext uri="{FF2B5EF4-FFF2-40B4-BE49-F238E27FC236}">
                    <a16:creationId xmlns:a16="http://schemas.microsoft.com/office/drawing/2014/main" xmlns="" id="{5F2A8D50-653D-4C26-B2D9-6E4300A07777}"/>
                  </a:ext>
                </a:extLst>
              </p:cNvPr>
              <p:cNvSpPr/>
              <p:nvPr/>
            </p:nvSpPr>
            <p:spPr bwMode="auto">
              <a:xfrm>
                <a:off x="2673" y="1602"/>
                <a:ext cx="34" cy="176"/>
              </a:xfrm>
              <a:custGeom>
                <a:avLst/>
                <a:gdLst>
                  <a:gd name="T0" fmla="*/ 0 w 34"/>
                  <a:gd name="T1" fmla="*/ 111 h 176"/>
                  <a:gd name="T2" fmla="*/ 30 w 34"/>
                  <a:gd name="T3" fmla="*/ 0 h 176"/>
                  <a:gd name="T4" fmla="*/ 34 w 34"/>
                  <a:gd name="T5" fmla="*/ 176 h 176"/>
                  <a:gd name="T6" fmla="*/ 5 w 34"/>
                  <a:gd name="T7" fmla="*/ 129 h 176"/>
                  <a:gd name="T8" fmla="*/ 0 w 34"/>
                  <a:gd name="T9" fmla="*/ 111 h 176"/>
                </a:gdLst>
                <a:ahLst/>
                <a:cxnLst>
                  <a:cxn ang="0">
                    <a:pos x="T0" y="T1"/>
                  </a:cxn>
                  <a:cxn ang="0">
                    <a:pos x="T2" y="T3"/>
                  </a:cxn>
                  <a:cxn ang="0">
                    <a:pos x="T4" y="T5"/>
                  </a:cxn>
                  <a:cxn ang="0">
                    <a:pos x="T6" y="T7"/>
                  </a:cxn>
                  <a:cxn ang="0">
                    <a:pos x="T8" y="T9"/>
                  </a:cxn>
                </a:cxnLst>
                <a:rect l="0" t="0" r="r" b="b"/>
                <a:pathLst>
                  <a:path w="34" h="176">
                    <a:moveTo>
                      <a:pt x="0" y="111"/>
                    </a:moveTo>
                    <a:lnTo>
                      <a:pt x="30" y="0"/>
                    </a:lnTo>
                    <a:lnTo>
                      <a:pt x="34" y="176"/>
                    </a:lnTo>
                    <a:lnTo>
                      <a:pt x="5" y="129"/>
                    </a:lnTo>
                    <a:lnTo>
                      <a:pt x="0" y="111"/>
                    </a:lnTo>
                    <a:close/>
                  </a:path>
                </a:pathLst>
              </a:custGeom>
              <a:solidFill>
                <a:srgbClr val="9062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14" name="Freeform 532">
                <a:extLst>
                  <a:ext uri="{FF2B5EF4-FFF2-40B4-BE49-F238E27FC236}">
                    <a16:creationId xmlns:a16="http://schemas.microsoft.com/office/drawing/2014/main" xmlns="" id="{BB028B1C-91A1-4DC6-950D-8C430608625A}"/>
                  </a:ext>
                </a:extLst>
              </p:cNvPr>
              <p:cNvSpPr/>
              <p:nvPr/>
            </p:nvSpPr>
            <p:spPr bwMode="auto">
              <a:xfrm>
                <a:off x="2673" y="1602"/>
                <a:ext cx="34" cy="176"/>
              </a:xfrm>
              <a:custGeom>
                <a:avLst/>
                <a:gdLst>
                  <a:gd name="T0" fmla="*/ 0 w 34"/>
                  <a:gd name="T1" fmla="*/ 111 h 176"/>
                  <a:gd name="T2" fmla="*/ 30 w 34"/>
                  <a:gd name="T3" fmla="*/ 0 h 176"/>
                  <a:gd name="T4" fmla="*/ 34 w 34"/>
                  <a:gd name="T5" fmla="*/ 176 h 176"/>
                  <a:gd name="T6" fmla="*/ 5 w 34"/>
                  <a:gd name="T7" fmla="*/ 129 h 176"/>
                </a:gdLst>
                <a:ahLst/>
                <a:cxnLst>
                  <a:cxn ang="0">
                    <a:pos x="T0" y="T1"/>
                  </a:cxn>
                  <a:cxn ang="0">
                    <a:pos x="T2" y="T3"/>
                  </a:cxn>
                  <a:cxn ang="0">
                    <a:pos x="T4" y="T5"/>
                  </a:cxn>
                  <a:cxn ang="0">
                    <a:pos x="T6" y="T7"/>
                  </a:cxn>
                </a:cxnLst>
                <a:rect l="0" t="0" r="r" b="b"/>
                <a:pathLst>
                  <a:path w="34" h="176">
                    <a:moveTo>
                      <a:pt x="0" y="111"/>
                    </a:moveTo>
                    <a:lnTo>
                      <a:pt x="30" y="0"/>
                    </a:lnTo>
                    <a:lnTo>
                      <a:pt x="34" y="176"/>
                    </a:lnTo>
                    <a:lnTo>
                      <a:pt x="5" y="1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15" name="Freeform 533">
                <a:extLst>
                  <a:ext uri="{FF2B5EF4-FFF2-40B4-BE49-F238E27FC236}">
                    <a16:creationId xmlns:a16="http://schemas.microsoft.com/office/drawing/2014/main" xmlns="" id="{D2D11B88-F713-4CA6-9BC9-83A8F9BA875E}"/>
                  </a:ext>
                </a:extLst>
              </p:cNvPr>
              <p:cNvSpPr/>
              <p:nvPr/>
            </p:nvSpPr>
            <p:spPr bwMode="auto">
              <a:xfrm>
                <a:off x="3471" y="3401"/>
                <a:ext cx="334" cy="279"/>
              </a:xfrm>
              <a:custGeom>
                <a:avLst/>
                <a:gdLst>
                  <a:gd name="T0" fmla="*/ 3 w 148"/>
                  <a:gd name="T1" fmla="*/ 17 h 124"/>
                  <a:gd name="T2" fmla="*/ 35 w 148"/>
                  <a:gd name="T3" fmla="*/ 20 h 124"/>
                  <a:gd name="T4" fmla="*/ 25 w 148"/>
                  <a:gd name="T5" fmla="*/ 51 h 124"/>
                  <a:gd name="T6" fmla="*/ 74 w 148"/>
                  <a:gd name="T7" fmla="*/ 50 h 124"/>
                  <a:gd name="T8" fmla="*/ 67 w 148"/>
                  <a:gd name="T9" fmla="*/ 88 h 124"/>
                  <a:gd name="T10" fmla="*/ 124 w 148"/>
                  <a:gd name="T11" fmla="*/ 84 h 124"/>
                  <a:gd name="T12" fmla="*/ 114 w 148"/>
                  <a:gd name="T13" fmla="*/ 124 h 124"/>
                  <a:gd name="T14" fmla="*/ 148 w 148"/>
                  <a:gd name="T15" fmla="*/ 117 h 124"/>
                  <a:gd name="T16" fmla="*/ 64 w 148"/>
                  <a:gd name="T17" fmla="*/ 0 h 124"/>
                  <a:gd name="T18" fmla="*/ 3 w 148"/>
                  <a:gd name="T19" fmla="*/ 14 h 124"/>
                  <a:gd name="T20" fmla="*/ 3 w 148"/>
                  <a:gd name="T21" fmla="*/ 1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124">
                    <a:moveTo>
                      <a:pt x="3" y="17"/>
                    </a:moveTo>
                    <a:cubicBezTo>
                      <a:pt x="35" y="20"/>
                      <a:pt x="35" y="20"/>
                      <a:pt x="35" y="20"/>
                    </a:cubicBezTo>
                    <a:cubicBezTo>
                      <a:pt x="25" y="51"/>
                      <a:pt x="25" y="51"/>
                      <a:pt x="25" y="51"/>
                    </a:cubicBezTo>
                    <a:cubicBezTo>
                      <a:pt x="74" y="50"/>
                      <a:pt x="74" y="50"/>
                      <a:pt x="74" y="50"/>
                    </a:cubicBezTo>
                    <a:cubicBezTo>
                      <a:pt x="67" y="88"/>
                      <a:pt x="67" y="88"/>
                      <a:pt x="67" y="88"/>
                    </a:cubicBezTo>
                    <a:cubicBezTo>
                      <a:pt x="124" y="84"/>
                      <a:pt x="124" y="84"/>
                      <a:pt x="124" y="84"/>
                    </a:cubicBezTo>
                    <a:cubicBezTo>
                      <a:pt x="114" y="124"/>
                      <a:pt x="114" y="124"/>
                      <a:pt x="114" y="124"/>
                    </a:cubicBezTo>
                    <a:cubicBezTo>
                      <a:pt x="148" y="117"/>
                      <a:pt x="148" y="117"/>
                      <a:pt x="148" y="117"/>
                    </a:cubicBezTo>
                    <a:cubicBezTo>
                      <a:pt x="64" y="0"/>
                      <a:pt x="64" y="0"/>
                      <a:pt x="64" y="0"/>
                    </a:cubicBezTo>
                    <a:cubicBezTo>
                      <a:pt x="64" y="0"/>
                      <a:pt x="5" y="13"/>
                      <a:pt x="3" y="14"/>
                    </a:cubicBezTo>
                    <a:cubicBezTo>
                      <a:pt x="0" y="15"/>
                      <a:pt x="3" y="17"/>
                      <a:pt x="3" y="17"/>
                    </a:cubicBezTo>
                    <a:close/>
                  </a:path>
                </a:pathLst>
              </a:custGeom>
              <a:solidFill>
                <a:srgbClr val="9DBB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16" name="Freeform 534">
                <a:extLst>
                  <a:ext uri="{FF2B5EF4-FFF2-40B4-BE49-F238E27FC236}">
                    <a16:creationId xmlns:a16="http://schemas.microsoft.com/office/drawing/2014/main" xmlns="" id="{1C6CAFE1-1E6A-460C-8179-DF5513A17C3A}"/>
                  </a:ext>
                </a:extLst>
              </p:cNvPr>
              <p:cNvSpPr/>
              <p:nvPr/>
            </p:nvSpPr>
            <p:spPr bwMode="auto">
              <a:xfrm>
                <a:off x="2987" y="1494"/>
                <a:ext cx="137" cy="259"/>
              </a:xfrm>
              <a:custGeom>
                <a:avLst/>
                <a:gdLst>
                  <a:gd name="T0" fmla="*/ 0 w 61"/>
                  <a:gd name="T1" fmla="*/ 0 h 115"/>
                  <a:gd name="T2" fmla="*/ 0 w 61"/>
                  <a:gd name="T3" fmla="*/ 92 h 115"/>
                  <a:gd name="T4" fmla="*/ 61 w 61"/>
                  <a:gd name="T5" fmla="*/ 115 h 115"/>
                  <a:gd name="T6" fmla="*/ 0 w 61"/>
                  <a:gd name="T7" fmla="*/ 0 h 115"/>
                </a:gdLst>
                <a:ahLst/>
                <a:cxnLst>
                  <a:cxn ang="0">
                    <a:pos x="T0" y="T1"/>
                  </a:cxn>
                  <a:cxn ang="0">
                    <a:pos x="T2" y="T3"/>
                  </a:cxn>
                  <a:cxn ang="0">
                    <a:pos x="T4" y="T5"/>
                  </a:cxn>
                  <a:cxn ang="0">
                    <a:pos x="T6" y="T7"/>
                  </a:cxn>
                </a:cxnLst>
                <a:rect l="0" t="0" r="r" b="b"/>
                <a:pathLst>
                  <a:path w="61" h="115">
                    <a:moveTo>
                      <a:pt x="0" y="0"/>
                    </a:moveTo>
                    <a:cubicBezTo>
                      <a:pt x="0" y="92"/>
                      <a:pt x="0" y="92"/>
                      <a:pt x="0" y="92"/>
                    </a:cubicBezTo>
                    <a:cubicBezTo>
                      <a:pt x="61" y="115"/>
                      <a:pt x="61" y="115"/>
                      <a:pt x="61" y="115"/>
                    </a:cubicBezTo>
                    <a:cubicBezTo>
                      <a:pt x="61" y="115"/>
                      <a:pt x="26" y="72"/>
                      <a:pt x="0" y="0"/>
                    </a:cubicBezTo>
                    <a:close/>
                  </a:path>
                </a:pathLst>
              </a:custGeom>
              <a:solidFill>
                <a:srgbClr val="FFC2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17" name="Freeform 535">
                <a:extLst>
                  <a:ext uri="{FF2B5EF4-FFF2-40B4-BE49-F238E27FC236}">
                    <a16:creationId xmlns:a16="http://schemas.microsoft.com/office/drawing/2014/main" xmlns="" id="{7029CA0A-0B66-4AF8-8EBB-6AFA515BBAEA}"/>
                  </a:ext>
                </a:extLst>
              </p:cNvPr>
              <p:cNvSpPr/>
              <p:nvPr/>
            </p:nvSpPr>
            <p:spPr bwMode="auto">
              <a:xfrm>
                <a:off x="3007" y="1593"/>
                <a:ext cx="65" cy="115"/>
              </a:xfrm>
              <a:custGeom>
                <a:avLst/>
                <a:gdLst>
                  <a:gd name="T0" fmla="*/ 2 w 29"/>
                  <a:gd name="T1" fmla="*/ 0 h 51"/>
                  <a:gd name="T2" fmla="*/ 0 w 29"/>
                  <a:gd name="T3" fmla="*/ 35 h 51"/>
                  <a:gd name="T4" fmla="*/ 29 w 29"/>
                  <a:gd name="T5" fmla="*/ 51 h 51"/>
                  <a:gd name="T6" fmla="*/ 2 w 29"/>
                  <a:gd name="T7" fmla="*/ 0 h 51"/>
                </a:gdLst>
                <a:ahLst/>
                <a:cxnLst>
                  <a:cxn ang="0">
                    <a:pos x="T0" y="T1"/>
                  </a:cxn>
                  <a:cxn ang="0">
                    <a:pos x="T2" y="T3"/>
                  </a:cxn>
                  <a:cxn ang="0">
                    <a:pos x="T4" y="T5"/>
                  </a:cxn>
                  <a:cxn ang="0">
                    <a:pos x="T6" y="T7"/>
                  </a:cxn>
                </a:cxnLst>
                <a:rect l="0" t="0" r="r" b="b"/>
                <a:pathLst>
                  <a:path w="29" h="51">
                    <a:moveTo>
                      <a:pt x="2" y="0"/>
                    </a:moveTo>
                    <a:cubicBezTo>
                      <a:pt x="0" y="35"/>
                      <a:pt x="0" y="35"/>
                      <a:pt x="0" y="35"/>
                    </a:cubicBezTo>
                    <a:cubicBezTo>
                      <a:pt x="29" y="51"/>
                      <a:pt x="29" y="51"/>
                      <a:pt x="29" y="51"/>
                    </a:cubicBezTo>
                    <a:cubicBezTo>
                      <a:pt x="29" y="51"/>
                      <a:pt x="3" y="12"/>
                      <a:pt x="2" y="0"/>
                    </a:cubicBezTo>
                    <a:close/>
                  </a:path>
                </a:pathLst>
              </a:custGeom>
              <a:solidFill>
                <a:srgbClr val="8181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18" name="Freeform 536">
                <a:extLst>
                  <a:ext uri="{FF2B5EF4-FFF2-40B4-BE49-F238E27FC236}">
                    <a16:creationId xmlns:a16="http://schemas.microsoft.com/office/drawing/2014/main" xmlns="" id="{CFBF8A36-AA5B-4999-890B-9F1EB943988C}"/>
                  </a:ext>
                </a:extLst>
              </p:cNvPr>
              <p:cNvSpPr/>
              <p:nvPr/>
            </p:nvSpPr>
            <p:spPr bwMode="auto">
              <a:xfrm>
                <a:off x="4283" y="1411"/>
                <a:ext cx="122" cy="1990"/>
              </a:xfrm>
              <a:custGeom>
                <a:avLst/>
                <a:gdLst>
                  <a:gd name="T0" fmla="*/ 36 w 54"/>
                  <a:gd name="T1" fmla="*/ 471 h 883"/>
                  <a:gd name="T2" fmla="*/ 44 w 54"/>
                  <a:gd name="T3" fmla="*/ 293 h 883"/>
                  <a:gd name="T4" fmla="*/ 49 w 54"/>
                  <a:gd name="T5" fmla="*/ 131 h 883"/>
                  <a:gd name="T6" fmla="*/ 33 w 54"/>
                  <a:gd name="T7" fmla="*/ 33 h 883"/>
                  <a:gd name="T8" fmla="*/ 19 w 54"/>
                  <a:gd name="T9" fmla="*/ 5 h 883"/>
                  <a:gd name="T10" fmla="*/ 0 w 54"/>
                  <a:gd name="T11" fmla="*/ 13 h 883"/>
                  <a:gd name="T12" fmla="*/ 39 w 54"/>
                  <a:gd name="T13" fmla="*/ 168 h 883"/>
                  <a:gd name="T14" fmla="*/ 32 w 54"/>
                  <a:gd name="T15" fmla="*/ 298 h 883"/>
                  <a:gd name="T16" fmla="*/ 28 w 54"/>
                  <a:gd name="T17" fmla="*/ 367 h 883"/>
                  <a:gd name="T18" fmla="*/ 23 w 54"/>
                  <a:gd name="T19" fmla="*/ 786 h 883"/>
                  <a:gd name="T20" fmla="*/ 22 w 54"/>
                  <a:gd name="T21" fmla="*/ 878 h 883"/>
                  <a:gd name="T22" fmla="*/ 31 w 54"/>
                  <a:gd name="T23" fmla="*/ 883 h 883"/>
                  <a:gd name="T24" fmla="*/ 36 w 54"/>
                  <a:gd name="T25" fmla="*/ 471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883">
                    <a:moveTo>
                      <a:pt x="36" y="471"/>
                    </a:moveTo>
                    <a:cubicBezTo>
                      <a:pt x="38" y="411"/>
                      <a:pt x="42" y="352"/>
                      <a:pt x="44" y="293"/>
                    </a:cubicBezTo>
                    <a:cubicBezTo>
                      <a:pt x="47" y="239"/>
                      <a:pt x="54" y="186"/>
                      <a:pt x="49" y="131"/>
                    </a:cubicBezTo>
                    <a:cubicBezTo>
                      <a:pt x="45" y="98"/>
                      <a:pt x="44" y="65"/>
                      <a:pt x="33" y="33"/>
                    </a:cubicBezTo>
                    <a:cubicBezTo>
                      <a:pt x="30" y="23"/>
                      <a:pt x="27" y="11"/>
                      <a:pt x="19" y="5"/>
                    </a:cubicBezTo>
                    <a:cubicBezTo>
                      <a:pt x="12" y="0"/>
                      <a:pt x="0" y="3"/>
                      <a:pt x="0" y="13"/>
                    </a:cubicBezTo>
                    <a:cubicBezTo>
                      <a:pt x="37" y="0"/>
                      <a:pt x="37" y="138"/>
                      <a:pt x="39" y="168"/>
                    </a:cubicBezTo>
                    <a:cubicBezTo>
                      <a:pt x="42" y="210"/>
                      <a:pt x="36" y="256"/>
                      <a:pt x="32" y="298"/>
                    </a:cubicBezTo>
                    <a:cubicBezTo>
                      <a:pt x="30" y="321"/>
                      <a:pt x="29" y="344"/>
                      <a:pt x="28" y="367"/>
                    </a:cubicBezTo>
                    <a:cubicBezTo>
                      <a:pt x="22" y="505"/>
                      <a:pt x="24" y="647"/>
                      <a:pt x="23" y="786"/>
                    </a:cubicBezTo>
                    <a:cubicBezTo>
                      <a:pt x="22" y="817"/>
                      <a:pt x="23" y="847"/>
                      <a:pt x="22" y="878"/>
                    </a:cubicBezTo>
                    <a:cubicBezTo>
                      <a:pt x="31" y="883"/>
                      <a:pt x="31" y="883"/>
                      <a:pt x="31" y="883"/>
                    </a:cubicBezTo>
                    <a:cubicBezTo>
                      <a:pt x="37" y="745"/>
                      <a:pt x="29" y="608"/>
                      <a:pt x="36" y="471"/>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19" name="Freeform 537">
                <a:extLst>
                  <a:ext uri="{FF2B5EF4-FFF2-40B4-BE49-F238E27FC236}">
                    <a16:creationId xmlns:a16="http://schemas.microsoft.com/office/drawing/2014/main" xmlns="" id="{332F7AB7-2196-498F-A544-4953CA4FE6D5}"/>
                  </a:ext>
                </a:extLst>
              </p:cNvPr>
              <p:cNvSpPr/>
              <p:nvPr/>
            </p:nvSpPr>
            <p:spPr bwMode="auto">
              <a:xfrm>
                <a:off x="3368" y="3466"/>
                <a:ext cx="329" cy="228"/>
              </a:xfrm>
              <a:custGeom>
                <a:avLst/>
                <a:gdLst>
                  <a:gd name="T0" fmla="*/ 0 w 146"/>
                  <a:gd name="T1" fmla="*/ 0 h 101"/>
                  <a:gd name="T2" fmla="*/ 52 w 146"/>
                  <a:gd name="T3" fmla="*/ 5 h 101"/>
                  <a:gd name="T4" fmla="*/ 42 w 146"/>
                  <a:gd name="T5" fmla="*/ 41 h 101"/>
                  <a:gd name="T6" fmla="*/ 100 w 146"/>
                  <a:gd name="T7" fmla="*/ 37 h 101"/>
                  <a:gd name="T8" fmla="*/ 94 w 146"/>
                  <a:gd name="T9" fmla="*/ 77 h 101"/>
                  <a:gd name="T10" fmla="*/ 146 w 146"/>
                  <a:gd name="T11" fmla="*/ 72 h 101"/>
                  <a:gd name="T12" fmla="*/ 141 w 146"/>
                  <a:gd name="T13" fmla="*/ 101 h 101"/>
                  <a:gd name="T14" fmla="*/ 0 w 146"/>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101">
                    <a:moveTo>
                      <a:pt x="0" y="0"/>
                    </a:moveTo>
                    <a:cubicBezTo>
                      <a:pt x="52" y="5"/>
                      <a:pt x="52" y="5"/>
                      <a:pt x="52" y="5"/>
                    </a:cubicBezTo>
                    <a:cubicBezTo>
                      <a:pt x="42" y="41"/>
                      <a:pt x="42" y="41"/>
                      <a:pt x="42" y="41"/>
                    </a:cubicBezTo>
                    <a:cubicBezTo>
                      <a:pt x="100" y="37"/>
                      <a:pt x="100" y="37"/>
                      <a:pt x="100" y="37"/>
                    </a:cubicBezTo>
                    <a:cubicBezTo>
                      <a:pt x="94" y="77"/>
                      <a:pt x="94" y="77"/>
                      <a:pt x="94" y="77"/>
                    </a:cubicBezTo>
                    <a:cubicBezTo>
                      <a:pt x="146" y="72"/>
                      <a:pt x="146" y="72"/>
                      <a:pt x="146" y="72"/>
                    </a:cubicBezTo>
                    <a:cubicBezTo>
                      <a:pt x="141" y="101"/>
                      <a:pt x="141" y="101"/>
                      <a:pt x="141" y="101"/>
                    </a:cubicBezTo>
                    <a:cubicBezTo>
                      <a:pt x="141" y="101"/>
                      <a:pt x="81" y="87"/>
                      <a:pt x="0" y="0"/>
                    </a:cubicBezTo>
                    <a:close/>
                  </a:path>
                </a:pathLst>
              </a:custGeom>
              <a:solidFill>
                <a:srgbClr val="FFBB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20" name="Freeform 538">
                <a:extLst>
                  <a:ext uri="{FF2B5EF4-FFF2-40B4-BE49-F238E27FC236}">
                    <a16:creationId xmlns:a16="http://schemas.microsoft.com/office/drawing/2014/main" xmlns="" id="{9C67EF38-753D-4CC8-8AF2-F2D162778130}"/>
                  </a:ext>
                </a:extLst>
              </p:cNvPr>
              <p:cNvSpPr/>
              <p:nvPr/>
            </p:nvSpPr>
            <p:spPr bwMode="auto">
              <a:xfrm>
                <a:off x="3634" y="3405"/>
                <a:ext cx="61" cy="61"/>
              </a:xfrm>
              <a:custGeom>
                <a:avLst/>
                <a:gdLst>
                  <a:gd name="T0" fmla="*/ 26 w 27"/>
                  <a:gd name="T1" fmla="*/ 13 h 27"/>
                  <a:gd name="T2" fmla="*/ 8 w 27"/>
                  <a:gd name="T3" fmla="*/ 1 h 27"/>
                  <a:gd name="T4" fmla="*/ 0 w 27"/>
                  <a:gd name="T5" fmla="*/ 4 h 27"/>
                  <a:gd name="T6" fmla="*/ 16 w 27"/>
                  <a:gd name="T7" fmla="*/ 27 h 27"/>
                  <a:gd name="T8" fmla="*/ 26 w 27"/>
                  <a:gd name="T9" fmla="*/ 13 h 27"/>
                </a:gdLst>
                <a:ahLst/>
                <a:cxnLst>
                  <a:cxn ang="0">
                    <a:pos x="T0" y="T1"/>
                  </a:cxn>
                  <a:cxn ang="0">
                    <a:pos x="T2" y="T3"/>
                  </a:cxn>
                  <a:cxn ang="0">
                    <a:pos x="T4" y="T5"/>
                  </a:cxn>
                  <a:cxn ang="0">
                    <a:pos x="T6" y="T7"/>
                  </a:cxn>
                  <a:cxn ang="0">
                    <a:pos x="T8" y="T9"/>
                  </a:cxn>
                </a:cxnLst>
                <a:rect l="0" t="0" r="r" b="b"/>
                <a:pathLst>
                  <a:path w="27" h="27">
                    <a:moveTo>
                      <a:pt x="26" y="13"/>
                    </a:moveTo>
                    <a:cubicBezTo>
                      <a:pt x="25" y="5"/>
                      <a:pt x="17" y="0"/>
                      <a:pt x="8" y="1"/>
                    </a:cubicBezTo>
                    <a:cubicBezTo>
                      <a:pt x="5" y="2"/>
                      <a:pt x="2" y="2"/>
                      <a:pt x="0" y="4"/>
                    </a:cubicBezTo>
                    <a:cubicBezTo>
                      <a:pt x="16" y="27"/>
                      <a:pt x="16" y="27"/>
                      <a:pt x="16" y="27"/>
                    </a:cubicBezTo>
                    <a:cubicBezTo>
                      <a:pt x="22" y="25"/>
                      <a:pt x="27" y="19"/>
                      <a:pt x="26"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21" name="Freeform 539">
                <a:extLst>
                  <a:ext uri="{FF2B5EF4-FFF2-40B4-BE49-F238E27FC236}">
                    <a16:creationId xmlns:a16="http://schemas.microsoft.com/office/drawing/2014/main" xmlns="" id="{5E027603-D8CC-46A1-B4E9-0FE8FCD94ED2}"/>
                  </a:ext>
                </a:extLst>
              </p:cNvPr>
              <p:cNvSpPr/>
              <p:nvPr/>
            </p:nvSpPr>
            <p:spPr bwMode="auto">
              <a:xfrm>
                <a:off x="3875" y="3491"/>
                <a:ext cx="81" cy="65"/>
              </a:xfrm>
              <a:custGeom>
                <a:avLst/>
                <a:gdLst>
                  <a:gd name="T0" fmla="*/ 35 w 36"/>
                  <a:gd name="T1" fmla="*/ 13 h 29"/>
                  <a:gd name="T2" fmla="*/ 20 w 36"/>
                  <a:gd name="T3" fmla="*/ 28 h 29"/>
                  <a:gd name="T4" fmla="*/ 1 w 36"/>
                  <a:gd name="T5" fmla="*/ 17 h 29"/>
                  <a:gd name="T6" fmla="*/ 16 w 36"/>
                  <a:gd name="T7" fmla="*/ 1 h 29"/>
                  <a:gd name="T8" fmla="*/ 35 w 36"/>
                  <a:gd name="T9" fmla="*/ 13 h 29"/>
                </a:gdLst>
                <a:ahLst/>
                <a:cxnLst>
                  <a:cxn ang="0">
                    <a:pos x="T0" y="T1"/>
                  </a:cxn>
                  <a:cxn ang="0">
                    <a:pos x="T2" y="T3"/>
                  </a:cxn>
                  <a:cxn ang="0">
                    <a:pos x="T4" y="T5"/>
                  </a:cxn>
                  <a:cxn ang="0">
                    <a:pos x="T6" y="T7"/>
                  </a:cxn>
                  <a:cxn ang="0">
                    <a:pos x="T8" y="T9"/>
                  </a:cxn>
                </a:cxnLst>
                <a:rect l="0" t="0" r="r" b="b"/>
                <a:pathLst>
                  <a:path w="36" h="29">
                    <a:moveTo>
                      <a:pt x="35" y="13"/>
                    </a:moveTo>
                    <a:cubicBezTo>
                      <a:pt x="36" y="20"/>
                      <a:pt x="29" y="27"/>
                      <a:pt x="20" y="28"/>
                    </a:cubicBezTo>
                    <a:cubicBezTo>
                      <a:pt x="10" y="29"/>
                      <a:pt x="2" y="24"/>
                      <a:pt x="1" y="17"/>
                    </a:cubicBezTo>
                    <a:cubicBezTo>
                      <a:pt x="0" y="9"/>
                      <a:pt x="7" y="2"/>
                      <a:pt x="16" y="1"/>
                    </a:cubicBezTo>
                    <a:cubicBezTo>
                      <a:pt x="26" y="0"/>
                      <a:pt x="34" y="6"/>
                      <a:pt x="35"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22" name="Freeform 540">
                <a:extLst>
                  <a:ext uri="{FF2B5EF4-FFF2-40B4-BE49-F238E27FC236}">
                    <a16:creationId xmlns:a16="http://schemas.microsoft.com/office/drawing/2014/main" xmlns="" id="{F99F176F-CFA8-444B-9C06-F4E96D2B6E07}"/>
                  </a:ext>
                </a:extLst>
              </p:cNvPr>
              <p:cNvSpPr/>
              <p:nvPr/>
            </p:nvSpPr>
            <p:spPr bwMode="auto">
              <a:xfrm>
                <a:off x="3737" y="3556"/>
                <a:ext cx="68" cy="63"/>
              </a:xfrm>
              <a:custGeom>
                <a:avLst/>
                <a:gdLst>
                  <a:gd name="T0" fmla="*/ 29 w 30"/>
                  <a:gd name="T1" fmla="*/ 13 h 28"/>
                  <a:gd name="T2" fmla="*/ 10 w 30"/>
                  <a:gd name="T3" fmla="*/ 1 h 28"/>
                  <a:gd name="T4" fmla="*/ 0 w 30"/>
                  <a:gd name="T5" fmla="*/ 6 h 28"/>
                  <a:gd name="T6" fmla="*/ 14 w 30"/>
                  <a:gd name="T7" fmla="*/ 28 h 28"/>
                  <a:gd name="T8" fmla="*/ 29 w 30"/>
                  <a:gd name="T9" fmla="*/ 13 h 28"/>
                </a:gdLst>
                <a:ahLst/>
                <a:cxnLst>
                  <a:cxn ang="0">
                    <a:pos x="T0" y="T1"/>
                  </a:cxn>
                  <a:cxn ang="0">
                    <a:pos x="T2" y="T3"/>
                  </a:cxn>
                  <a:cxn ang="0">
                    <a:pos x="T4" y="T5"/>
                  </a:cxn>
                  <a:cxn ang="0">
                    <a:pos x="T6" y="T7"/>
                  </a:cxn>
                  <a:cxn ang="0">
                    <a:pos x="T8" y="T9"/>
                  </a:cxn>
                </a:cxnLst>
                <a:rect l="0" t="0" r="r" b="b"/>
                <a:pathLst>
                  <a:path w="30" h="28">
                    <a:moveTo>
                      <a:pt x="29" y="13"/>
                    </a:moveTo>
                    <a:cubicBezTo>
                      <a:pt x="28" y="6"/>
                      <a:pt x="20" y="0"/>
                      <a:pt x="10" y="1"/>
                    </a:cubicBezTo>
                    <a:cubicBezTo>
                      <a:pt x="6" y="2"/>
                      <a:pt x="2" y="3"/>
                      <a:pt x="0" y="6"/>
                    </a:cubicBezTo>
                    <a:cubicBezTo>
                      <a:pt x="14" y="28"/>
                      <a:pt x="14" y="28"/>
                      <a:pt x="14" y="28"/>
                    </a:cubicBezTo>
                    <a:cubicBezTo>
                      <a:pt x="23" y="27"/>
                      <a:pt x="30" y="20"/>
                      <a:pt x="29"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23" name="Freeform 541">
                <a:extLst>
                  <a:ext uri="{FF2B5EF4-FFF2-40B4-BE49-F238E27FC236}">
                    <a16:creationId xmlns:a16="http://schemas.microsoft.com/office/drawing/2014/main" xmlns="" id="{0BB7F8F7-08CE-4A9D-BDFF-6A5E931220A9}"/>
                  </a:ext>
                </a:extLst>
              </p:cNvPr>
              <p:cNvSpPr/>
              <p:nvPr/>
            </p:nvSpPr>
            <p:spPr bwMode="auto">
              <a:xfrm>
                <a:off x="3762" y="3441"/>
                <a:ext cx="57" cy="47"/>
              </a:xfrm>
              <a:custGeom>
                <a:avLst/>
                <a:gdLst>
                  <a:gd name="T0" fmla="*/ 25 w 25"/>
                  <a:gd name="T1" fmla="*/ 9 h 21"/>
                  <a:gd name="T2" fmla="*/ 14 w 25"/>
                  <a:gd name="T3" fmla="*/ 20 h 21"/>
                  <a:gd name="T4" fmla="*/ 0 w 25"/>
                  <a:gd name="T5" fmla="*/ 11 h 21"/>
                  <a:gd name="T6" fmla="*/ 11 w 25"/>
                  <a:gd name="T7" fmla="*/ 1 h 21"/>
                  <a:gd name="T8" fmla="*/ 25 w 25"/>
                  <a:gd name="T9" fmla="*/ 9 h 21"/>
                </a:gdLst>
                <a:ahLst/>
                <a:cxnLst>
                  <a:cxn ang="0">
                    <a:pos x="T0" y="T1"/>
                  </a:cxn>
                  <a:cxn ang="0">
                    <a:pos x="T2" y="T3"/>
                  </a:cxn>
                  <a:cxn ang="0">
                    <a:pos x="T4" y="T5"/>
                  </a:cxn>
                  <a:cxn ang="0">
                    <a:pos x="T6" y="T7"/>
                  </a:cxn>
                  <a:cxn ang="0">
                    <a:pos x="T8" y="T9"/>
                  </a:cxn>
                </a:cxnLst>
                <a:rect l="0" t="0" r="r" b="b"/>
                <a:pathLst>
                  <a:path w="25" h="21">
                    <a:moveTo>
                      <a:pt x="25" y="9"/>
                    </a:moveTo>
                    <a:cubicBezTo>
                      <a:pt x="25" y="14"/>
                      <a:pt x="20" y="19"/>
                      <a:pt x="14" y="20"/>
                    </a:cubicBezTo>
                    <a:cubicBezTo>
                      <a:pt x="7" y="21"/>
                      <a:pt x="1" y="17"/>
                      <a:pt x="0" y="11"/>
                    </a:cubicBezTo>
                    <a:cubicBezTo>
                      <a:pt x="0" y="6"/>
                      <a:pt x="5" y="1"/>
                      <a:pt x="11" y="1"/>
                    </a:cubicBezTo>
                    <a:cubicBezTo>
                      <a:pt x="18" y="0"/>
                      <a:pt x="24" y="4"/>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24" name="Freeform 542">
                <a:extLst>
                  <a:ext uri="{FF2B5EF4-FFF2-40B4-BE49-F238E27FC236}">
                    <a16:creationId xmlns:a16="http://schemas.microsoft.com/office/drawing/2014/main" xmlns="" id="{07008756-8A01-40E5-8287-247C08E40ADE}"/>
                  </a:ext>
                </a:extLst>
              </p:cNvPr>
              <p:cNvSpPr/>
              <p:nvPr/>
            </p:nvSpPr>
            <p:spPr bwMode="auto">
              <a:xfrm>
                <a:off x="3864" y="3590"/>
                <a:ext cx="56" cy="47"/>
              </a:xfrm>
              <a:custGeom>
                <a:avLst/>
                <a:gdLst>
                  <a:gd name="T0" fmla="*/ 25 w 25"/>
                  <a:gd name="T1" fmla="*/ 9 h 21"/>
                  <a:gd name="T2" fmla="*/ 14 w 25"/>
                  <a:gd name="T3" fmla="*/ 20 h 21"/>
                  <a:gd name="T4" fmla="*/ 1 w 25"/>
                  <a:gd name="T5" fmla="*/ 11 h 21"/>
                  <a:gd name="T6" fmla="*/ 11 w 25"/>
                  <a:gd name="T7" fmla="*/ 0 h 21"/>
                  <a:gd name="T8" fmla="*/ 25 w 25"/>
                  <a:gd name="T9" fmla="*/ 9 h 21"/>
                </a:gdLst>
                <a:ahLst/>
                <a:cxnLst>
                  <a:cxn ang="0">
                    <a:pos x="T0" y="T1"/>
                  </a:cxn>
                  <a:cxn ang="0">
                    <a:pos x="T2" y="T3"/>
                  </a:cxn>
                  <a:cxn ang="0">
                    <a:pos x="T4" y="T5"/>
                  </a:cxn>
                  <a:cxn ang="0">
                    <a:pos x="T6" y="T7"/>
                  </a:cxn>
                  <a:cxn ang="0">
                    <a:pos x="T8" y="T9"/>
                  </a:cxn>
                </a:cxnLst>
                <a:rect l="0" t="0" r="r" b="b"/>
                <a:pathLst>
                  <a:path w="25" h="21">
                    <a:moveTo>
                      <a:pt x="25" y="9"/>
                    </a:moveTo>
                    <a:cubicBezTo>
                      <a:pt x="25" y="14"/>
                      <a:pt x="21" y="19"/>
                      <a:pt x="14" y="20"/>
                    </a:cubicBezTo>
                    <a:cubicBezTo>
                      <a:pt x="7" y="21"/>
                      <a:pt x="1" y="17"/>
                      <a:pt x="1" y="11"/>
                    </a:cubicBezTo>
                    <a:cubicBezTo>
                      <a:pt x="0" y="6"/>
                      <a:pt x="5" y="1"/>
                      <a:pt x="11" y="0"/>
                    </a:cubicBezTo>
                    <a:cubicBezTo>
                      <a:pt x="18" y="0"/>
                      <a:pt x="24" y="4"/>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25" name="Freeform 543">
                <a:extLst>
                  <a:ext uri="{FF2B5EF4-FFF2-40B4-BE49-F238E27FC236}">
                    <a16:creationId xmlns:a16="http://schemas.microsoft.com/office/drawing/2014/main" xmlns="" id="{2CDDBB87-2B74-4F7C-B51C-00362315EBB5}"/>
                  </a:ext>
                </a:extLst>
              </p:cNvPr>
              <p:cNvSpPr/>
              <p:nvPr/>
            </p:nvSpPr>
            <p:spPr bwMode="auto">
              <a:xfrm>
                <a:off x="3756" y="3355"/>
                <a:ext cx="58" cy="46"/>
              </a:xfrm>
              <a:custGeom>
                <a:avLst/>
                <a:gdLst>
                  <a:gd name="T0" fmla="*/ 25 w 26"/>
                  <a:gd name="T1" fmla="*/ 9 h 20"/>
                  <a:gd name="T2" fmla="*/ 14 w 26"/>
                  <a:gd name="T3" fmla="*/ 20 h 20"/>
                  <a:gd name="T4" fmla="*/ 1 w 26"/>
                  <a:gd name="T5" fmla="*/ 11 h 20"/>
                  <a:gd name="T6" fmla="*/ 12 w 26"/>
                  <a:gd name="T7" fmla="*/ 0 h 20"/>
                  <a:gd name="T8" fmla="*/ 25 w 26"/>
                  <a:gd name="T9" fmla="*/ 9 h 20"/>
                </a:gdLst>
                <a:ahLst/>
                <a:cxnLst>
                  <a:cxn ang="0">
                    <a:pos x="T0" y="T1"/>
                  </a:cxn>
                  <a:cxn ang="0">
                    <a:pos x="T2" y="T3"/>
                  </a:cxn>
                  <a:cxn ang="0">
                    <a:pos x="T4" y="T5"/>
                  </a:cxn>
                  <a:cxn ang="0">
                    <a:pos x="T6" y="T7"/>
                  </a:cxn>
                  <a:cxn ang="0">
                    <a:pos x="T8" y="T9"/>
                  </a:cxn>
                </a:cxnLst>
                <a:rect l="0" t="0" r="r" b="b"/>
                <a:pathLst>
                  <a:path w="26" h="20">
                    <a:moveTo>
                      <a:pt x="25" y="9"/>
                    </a:moveTo>
                    <a:cubicBezTo>
                      <a:pt x="26" y="14"/>
                      <a:pt x="21" y="19"/>
                      <a:pt x="14" y="20"/>
                    </a:cubicBezTo>
                    <a:cubicBezTo>
                      <a:pt x="8" y="20"/>
                      <a:pt x="2" y="17"/>
                      <a:pt x="1" y="11"/>
                    </a:cubicBezTo>
                    <a:cubicBezTo>
                      <a:pt x="0" y="6"/>
                      <a:pt x="5" y="1"/>
                      <a:pt x="12" y="0"/>
                    </a:cubicBezTo>
                    <a:cubicBezTo>
                      <a:pt x="19" y="0"/>
                      <a:pt x="25" y="3"/>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grpSp>
        <p:sp>
          <p:nvSpPr>
            <p:cNvPr id="4" name="Freeform 545">
              <a:extLst>
                <a:ext uri="{FF2B5EF4-FFF2-40B4-BE49-F238E27FC236}">
                  <a16:creationId xmlns:a16="http://schemas.microsoft.com/office/drawing/2014/main" xmlns="" id="{E9051E52-E4D2-42E9-A07C-BA1E11FC0BF4}"/>
                </a:ext>
              </a:extLst>
            </p:cNvPr>
            <p:cNvSpPr/>
            <p:nvPr/>
          </p:nvSpPr>
          <p:spPr bwMode="auto">
            <a:xfrm>
              <a:off x="6870700" y="5394325"/>
              <a:ext cx="39688" cy="33338"/>
            </a:xfrm>
            <a:custGeom>
              <a:avLst/>
              <a:gdLst>
                <a:gd name="T0" fmla="*/ 11 w 11"/>
                <a:gd name="T1" fmla="*/ 5 h 9"/>
                <a:gd name="T2" fmla="*/ 6 w 11"/>
                <a:gd name="T3" fmla="*/ 9 h 9"/>
                <a:gd name="T4" fmla="*/ 1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1" y="7"/>
                    <a:pt x="1" y="5"/>
                  </a:cubicBezTo>
                  <a:cubicBezTo>
                    <a:pt x="0" y="2"/>
                    <a:pt x="3" y="0"/>
                    <a:pt x="5" y="0"/>
                  </a:cubicBezTo>
                  <a:cubicBezTo>
                    <a:pt x="8" y="0"/>
                    <a:pt x="11"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5" name="Oval 546">
              <a:extLst>
                <a:ext uri="{FF2B5EF4-FFF2-40B4-BE49-F238E27FC236}">
                  <a16:creationId xmlns:a16="http://schemas.microsoft.com/office/drawing/2014/main" xmlns="" id="{99C51630-A5E0-4BBE-9304-AF4A395B53D1}"/>
                </a:ext>
              </a:extLst>
            </p:cNvPr>
            <p:cNvSpPr>
              <a:spLocks noChangeArrowheads="1"/>
            </p:cNvSpPr>
            <p:nvPr/>
          </p:nvSpPr>
          <p:spPr bwMode="auto">
            <a:xfrm>
              <a:off x="6696075" y="5437188"/>
              <a:ext cx="34925" cy="33338"/>
            </a:xfrm>
            <a:prstGeom prst="ellipse">
              <a:avLst/>
            </a:pr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6" name="Freeform 547">
              <a:extLst>
                <a:ext uri="{FF2B5EF4-FFF2-40B4-BE49-F238E27FC236}">
                  <a16:creationId xmlns:a16="http://schemas.microsoft.com/office/drawing/2014/main" xmlns="" id="{476CE66C-DA74-4F36-BF7A-9FC8EE1F23A4}"/>
                </a:ext>
              </a:extLst>
            </p:cNvPr>
            <p:cNvSpPr/>
            <p:nvPr/>
          </p:nvSpPr>
          <p:spPr bwMode="auto">
            <a:xfrm>
              <a:off x="6781800" y="5534025"/>
              <a:ext cx="34925" cy="31750"/>
            </a:xfrm>
            <a:custGeom>
              <a:avLst/>
              <a:gdLst>
                <a:gd name="T0" fmla="*/ 10 w 10"/>
                <a:gd name="T1" fmla="*/ 4 h 9"/>
                <a:gd name="T2" fmla="*/ 5 w 10"/>
                <a:gd name="T3" fmla="*/ 9 h 9"/>
                <a:gd name="T4" fmla="*/ 0 w 10"/>
                <a:gd name="T5" fmla="*/ 4 h 9"/>
                <a:gd name="T6" fmla="*/ 5 w 10"/>
                <a:gd name="T7" fmla="*/ 0 h 9"/>
                <a:gd name="T8" fmla="*/ 10 w 10"/>
                <a:gd name="T9" fmla="*/ 4 h 9"/>
              </a:gdLst>
              <a:ahLst/>
              <a:cxnLst>
                <a:cxn ang="0">
                  <a:pos x="T0" y="T1"/>
                </a:cxn>
                <a:cxn ang="0">
                  <a:pos x="T2" y="T3"/>
                </a:cxn>
                <a:cxn ang="0">
                  <a:pos x="T4" y="T5"/>
                </a:cxn>
                <a:cxn ang="0">
                  <a:pos x="T6" y="T7"/>
                </a:cxn>
                <a:cxn ang="0">
                  <a:pos x="T8" y="T9"/>
                </a:cxn>
              </a:cxnLst>
              <a:rect l="0" t="0" r="r" b="b"/>
              <a:pathLst>
                <a:path w="10" h="9">
                  <a:moveTo>
                    <a:pt x="10" y="4"/>
                  </a:moveTo>
                  <a:cubicBezTo>
                    <a:pt x="10" y="7"/>
                    <a:pt x="8" y="9"/>
                    <a:pt x="5" y="9"/>
                  </a:cubicBezTo>
                  <a:cubicBezTo>
                    <a:pt x="3" y="9"/>
                    <a:pt x="0" y="7"/>
                    <a:pt x="0" y="4"/>
                  </a:cubicBezTo>
                  <a:cubicBezTo>
                    <a:pt x="0" y="2"/>
                    <a:pt x="2" y="0"/>
                    <a:pt x="5" y="0"/>
                  </a:cubicBezTo>
                  <a:cubicBezTo>
                    <a:pt x="8" y="0"/>
                    <a:pt x="10" y="2"/>
                    <a:pt x="10"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7" name="Freeform 548">
              <a:extLst>
                <a:ext uri="{FF2B5EF4-FFF2-40B4-BE49-F238E27FC236}">
                  <a16:creationId xmlns:a16="http://schemas.microsoft.com/office/drawing/2014/main" xmlns="" id="{EEDC6466-7421-42BA-BDB4-2B368DE4E185}"/>
                </a:ext>
              </a:extLst>
            </p:cNvPr>
            <p:cNvSpPr/>
            <p:nvPr/>
          </p:nvSpPr>
          <p:spPr bwMode="auto">
            <a:xfrm>
              <a:off x="7024688" y="5473700"/>
              <a:ext cx="39688" cy="31750"/>
            </a:xfrm>
            <a:custGeom>
              <a:avLst/>
              <a:gdLst>
                <a:gd name="T0" fmla="*/ 11 w 11"/>
                <a:gd name="T1" fmla="*/ 5 h 9"/>
                <a:gd name="T2" fmla="*/ 6 w 11"/>
                <a:gd name="T3" fmla="*/ 9 h 9"/>
                <a:gd name="T4" fmla="*/ 0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1" y="7"/>
                    <a:pt x="0" y="5"/>
                  </a:cubicBezTo>
                  <a:cubicBezTo>
                    <a:pt x="0" y="2"/>
                    <a:pt x="2" y="0"/>
                    <a:pt x="5" y="0"/>
                  </a:cubicBezTo>
                  <a:cubicBezTo>
                    <a:pt x="8" y="0"/>
                    <a:pt x="10"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8" name="Freeform 549">
              <a:extLst>
                <a:ext uri="{FF2B5EF4-FFF2-40B4-BE49-F238E27FC236}">
                  <a16:creationId xmlns:a16="http://schemas.microsoft.com/office/drawing/2014/main" xmlns="" id="{3D13F38E-F594-4ED6-B898-549380B3A82B}"/>
                </a:ext>
              </a:extLst>
            </p:cNvPr>
            <p:cNvSpPr/>
            <p:nvPr/>
          </p:nvSpPr>
          <p:spPr bwMode="auto">
            <a:xfrm>
              <a:off x="6799263" y="5437188"/>
              <a:ext cx="36513" cy="33338"/>
            </a:xfrm>
            <a:custGeom>
              <a:avLst/>
              <a:gdLst>
                <a:gd name="T0" fmla="*/ 10 w 10"/>
                <a:gd name="T1" fmla="*/ 4 h 9"/>
                <a:gd name="T2" fmla="*/ 5 w 10"/>
                <a:gd name="T3" fmla="*/ 9 h 9"/>
                <a:gd name="T4" fmla="*/ 0 w 10"/>
                <a:gd name="T5" fmla="*/ 4 h 9"/>
                <a:gd name="T6" fmla="*/ 5 w 10"/>
                <a:gd name="T7" fmla="*/ 0 h 9"/>
                <a:gd name="T8" fmla="*/ 10 w 10"/>
                <a:gd name="T9" fmla="*/ 4 h 9"/>
              </a:gdLst>
              <a:ahLst/>
              <a:cxnLst>
                <a:cxn ang="0">
                  <a:pos x="T0" y="T1"/>
                </a:cxn>
                <a:cxn ang="0">
                  <a:pos x="T2" y="T3"/>
                </a:cxn>
                <a:cxn ang="0">
                  <a:pos x="T4" y="T5"/>
                </a:cxn>
                <a:cxn ang="0">
                  <a:pos x="T6" y="T7"/>
                </a:cxn>
                <a:cxn ang="0">
                  <a:pos x="T8" y="T9"/>
                </a:cxn>
              </a:cxnLst>
              <a:rect l="0" t="0" r="r" b="b"/>
              <a:pathLst>
                <a:path w="10" h="9">
                  <a:moveTo>
                    <a:pt x="10" y="4"/>
                  </a:moveTo>
                  <a:cubicBezTo>
                    <a:pt x="10" y="7"/>
                    <a:pt x="8" y="9"/>
                    <a:pt x="5" y="9"/>
                  </a:cubicBezTo>
                  <a:cubicBezTo>
                    <a:pt x="2" y="9"/>
                    <a:pt x="0" y="7"/>
                    <a:pt x="0" y="4"/>
                  </a:cubicBezTo>
                  <a:cubicBezTo>
                    <a:pt x="0" y="2"/>
                    <a:pt x="2" y="0"/>
                    <a:pt x="5" y="0"/>
                  </a:cubicBezTo>
                  <a:cubicBezTo>
                    <a:pt x="7" y="0"/>
                    <a:pt x="10" y="2"/>
                    <a:pt x="10"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9" name="Freeform 550">
              <a:extLst>
                <a:ext uri="{FF2B5EF4-FFF2-40B4-BE49-F238E27FC236}">
                  <a16:creationId xmlns:a16="http://schemas.microsoft.com/office/drawing/2014/main" xmlns="" id="{10E5576D-6183-4190-8DEE-469CD89F87BE}"/>
                </a:ext>
              </a:extLst>
            </p:cNvPr>
            <p:cNvSpPr/>
            <p:nvPr/>
          </p:nvSpPr>
          <p:spPr bwMode="auto">
            <a:xfrm>
              <a:off x="6892925" y="5499100"/>
              <a:ext cx="38100" cy="31750"/>
            </a:xfrm>
            <a:custGeom>
              <a:avLst/>
              <a:gdLst>
                <a:gd name="T0" fmla="*/ 11 w 11"/>
                <a:gd name="T1" fmla="*/ 5 h 9"/>
                <a:gd name="T2" fmla="*/ 6 w 11"/>
                <a:gd name="T3" fmla="*/ 9 h 9"/>
                <a:gd name="T4" fmla="*/ 0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0" y="7"/>
                    <a:pt x="0" y="5"/>
                  </a:cubicBezTo>
                  <a:cubicBezTo>
                    <a:pt x="0" y="2"/>
                    <a:pt x="2" y="0"/>
                    <a:pt x="5" y="0"/>
                  </a:cubicBezTo>
                  <a:cubicBezTo>
                    <a:pt x="8" y="0"/>
                    <a:pt x="10"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0" name="Freeform 551">
              <a:extLst>
                <a:ext uri="{FF2B5EF4-FFF2-40B4-BE49-F238E27FC236}">
                  <a16:creationId xmlns:a16="http://schemas.microsoft.com/office/drawing/2014/main" xmlns="" id="{49200DC5-22D9-4C61-A5C1-D53485EBDFCB}"/>
                </a:ext>
              </a:extLst>
            </p:cNvPr>
            <p:cNvSpPr/>
            <p:nvPr/>
          </p:nvSpPr>
          <p:spPr bwMode="auto">
            <a:xfrm>
              <a:off x="5475288" y="2608263"/>
              <a:ext cx="211138" cy="3116263"/>
            </a:xfrm>
            <a:custGeom>
              <a:avLst/>
              <a:gdLst>
                <a:gd name="T0" fmla="*/ 45 w 59"/>
                <a:gd name="T1" fmla="*/ 239 h 871"/>
                <a:gd name="T2" fmla="*/ 48 w 59"/>
                <a:gd name="T3" fmla="*/ 113 h 871"/>
                <a:gd name="T4" fmla="*/ 27 w 59"/>
                <a:gd name="T5" fmla="*/ 21 h 871"/>
                <a:gd name="T6" fmla="*/ 0 w 59"/>
                <a:gd name="T7" fmla="*/ 19 h 871"/>
                <a:gd name="T8" fmla="*/ 27 w 59"/>
                <a:gd name="T9" fmla="*/ 357 h 871"/>
                <a:gd name="T10" fmla="*/ 14 w 59"/>
                <a:gd name="T11" fmla="*/ 726 h 871"/>
                <a:gd name="T12" fmla="*/ 20 w 59"/>
                <a:gd name="T13" fmla="*/ 864 h 871"/>
                <a:gd name="T14" fmla="*/ 29 w 59"/>
                <a:gd name="T15" fmla="*/ 871 h 871"/>
                <a:gd name="T16" fmla="*/ 45 w 59"/>
                <a:gd name="T17" fmla="*/ 239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871">
                  <a:moveTo>
                    <a:pt x="45" y="239"/>
                  </a:moveTo>
                  <a:cubicBezTo>
                    <a:pt x="45" y="196"/>
                    <a:pt x="53" y="158"/>
                    <a:pt x="48" y="113"/>
                  </a:cubicBezTo>
                  <a:cubicBezTo>
                    <a:pt x="45" y="85"/>
                    <a:pt x="44" y="42"/>
                    <a:pt x="27" y="21"/>
                  </a:cubicBezTo>
                  <a:cubicBezTo>
                    <a:pt x="12" y="3"/>
                    <a:pt x="13" y="15"/>
                    <a:pt x="0" y="19"/>
                  </a:cubicBezTo>
                  <a:cubicBezTo>
                    <a:pt x="59" y="0"/>
                    <a:pt x="27" y="320"/>
                    <a:pt x="27" y="357"/>
                  </a:cubicBezTo>
                  <a:cubicBezTo>
                    <a:pt x="28" y="481"/>
                    <a:pt x="14" y="602"/>
                    <a:pt x="14" y="726"/>
                  </a:cubicBezTo>
                  <a:cubicBezTo>
                    <a:pt x="14" y="774"/>
                    <a:pt x="17" y="819"/>
                    <a:pt x="20" y="864"/>
                  </a:cubicBezTo>
                  <a:cubicBezTo>
                    <a:pt x="29" y="871"/>
                    <a:pt x="29" y="871"/>
                    <a:pt x="29" y="871"/>
                  </a:cubicBezTo>
                  <a:cubicBezTo>
                    <a:pt x="11" y="662"/>
                    <a:pt x="45" y="450"/>
                    <a:pt x="45" y="239"/>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1" name="Oval 552">
              <a:extLst>
                <a:ext uri="{FF2B5EF4-FFF2-40B4-BE49-F238E27FC236}">
                  <a16:creationId xmlns:a16="http://schemas.microsoft.com/office/drawing/2014/main" xmlns="" id="{23386A2A-1656-42FE-B407-B0A6CD96D9A0}"/>
                </a:ext>
              </a:extLst>
            </p:cNvPr>
            <p:cNvSpPr>
              <a:spLocks noChangeArrowheads="1"/>
            </p:cNvSpPr>
            <p:nvPr/>
          </p:nvSpPr>
          <p:spPr bwMode="auto">
            <a:xfrm>
              <a:off x="4770438" y="1524000"/>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2" name="Oval 553">
              <a:extLst>
                <a:ext uri="{FF2B5EF4-FFF2-40B4-BE49-F238E27FC236}">
                  <a16:creationId xmlns:a16="http://schemas.microsoft.com/office/drawing/2014/main" xmlns="" id="{AB80B3AE-6BBC-47A1-8724-358B4F4DDDCC}"/>
                </a:ext>
              </a:extLst>
            </p:cNvPr>
            <p:cNvSpPr>
              <a:spLocks noChangeArrowheads="1"/>
            </p:cNvSpPr>
            <p:nvPr/>
          </p:nvSpPr>
          <p:spPr bwMode="auto">
            <a:xfrm>
              <a:off x="4895850" y="1538288"/>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3" name="Oval 554">
              <a:extLst>
                <a:ext uri="{FF2B5EF4-FFF2-40B4-BE49-F238E27FC236}">
                  <a16:creationId xmlns:a16="http://schemas.microsoft.com/office/drawing/2014/main" xmlns="" id="{598ECBE4-03A6-4D04-800A-A21894644644}"/>
                </a:ext>
              </a:extLst>
            </p:cNvPr>
            <p:cNvSpPr>
              <a:spLocks noChangeArrowheads="1"/>
            </p:cNvSpPr>
            <p:nvPr/>
          </p:nvSpPr>
          <p:spPr bwMode="auto">
            <a:xfrm>
              <a:off x="4838700" y="1595438"/>
              <a:ext cx="23813"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4" name="Oval 555">
              <a:extLst>
                <a:ext uri="{FF2B5EF4-FFF2-40B4-BE49-F238E27FC236}">
                  <a16:creationId xmlns:a16="http://schemas.microsoft.com/office/drawing/2014/main" xmlns="" id="{5B1D1A4A-9331-485E-9A3E-AD7E8D108A63}"/>
                </a:ext>
              </a:extLst>
            </p:cNvPr>
            <p:cNvSpPr>
              <a:spLocks noChangeArrowheads="1"/>
            </p:cNvSpPr>
            <p:nvPr/>
          </p:nvSpPr>
          <p:spPr bwMode="auto">
            <a:xfrm>
              <a:off x="4902200" y="1627188"/>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5" name="Oval 556">
              <a:extLst>
                <a:ext uri="{FF2B5EF4-FFF2-40B4-BE49-F238E27FC236}">
                  <a16:creationId xmlns:a16="http://schemas.microsoft.com/office/drawing/2014/main" xmlns="" id="{8FD99DA1-1519-4CF6-B4B3-BBB4057705E8}"/>
                </a:ext>
              </a:extLst>
            </p:cNvPr>
            <p:cNvSpPr>
              <a:spLocks noChangeArrowheads="1"/>
            </p:cNvSpPr>
            <p:nvPr/>
          </p:nvSpPr>
          <p:spPr bwMode="auto">
            <a:xfrm>
              <a:off x="4867275" y="1692275"/>
              <a:ext cx="25400" cy="20638"/>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6" name="Oval 557">
              <a:extLst>
                <a:ext uri="{FF2B5EF4-FFF2-40B4-BE49-F238E27FC236}">
                  <a16:creationId xmlns:a16="http://schemas.microsoft.com/office/drawing/2014/main" xmlns="" id="{B8BF8D96-F122-4F66-A022-E4EA96F92B4A}"/>
                </a:ext>
              </a:extLst>
            </p:cNvPr>
            <p:cNvSpPr>
              <a:spLocks noChangeArrowheads="1"/>
            </p:cNvSpPr>
            <p:nvPr/>
          </p:nvSpPr>
          <p:spPr bwMode="auto">
            <a:xfrm>
              <a:off x="4781550" y="1646238"/>
              <a:ext cx="20638" cy="23813"/>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7" name="Oval 558">
              <a:extLst>
                <a:ext uri="{FF2B5EF4-FFF2-40B4-BE49-F238E27FC236}">
                  <a16:creationId xmlns:a16="http://schemas.microsoft.com/office/drawing/2014/main" xmlns="" id="{DBD70051-99E7-4B35-A89B-5CFF7C5AFA74}"/>
                </a:ext>
              </a:extLst>
            </p:cNvPr>
            <p:cNvSpPr>
              <a:spLocks noChangeArrowheads="1"/>
            </p:cNvSpPr>
            <p:nvPr/>
          </p:nvSpPr>
          <p:spPr bwMode="auto">
            <a:xfrm>
              <a:off x="4719638" y="1592263"/>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8" name="Freeform 559">
              <a:extLst>
                <a:ext uri="{FF2B5EF4-FFF2-40B4-BE49-F238E27FC236}">
                  <a16:creationId xmlns:a16="http://schemas.microsoft.com/office/drawing/2014/main" xmlns="" id="{A11759AE-9F07-4474-8FB1-809D4765284F}"/>
                </a:ext>
              </a:extLst>
            </p:cNvPr>
            <p:cNvSpPr/>
            <p:nvPr/>
          </p:nvSpPr>
          <p:spPr bwMode="auto">
            <a:xfrm>
              <a:off x="4759325" y="1066800"/>
              <a:ext cx="271463" cy="411163"/>
            </a:xfrm>
            <a:custGeom>
              <a:avLst/>
              <a:gdLst>
                <a:gd name="T0" fmla="*/ 0 w 76"/>
                <a:gd name="T1" fmla="*/ 115 h 115"/>
                <a:gd name="T2" fmla="*/ 34 w 76"/>
                <a:gd name="T3" fmla="*/ 111 h 115"/>
                <a:gd name="T4" fmla="*/ 16 w 76"/>
                <a:gd name="T5" fmla="*/ 85 h 115"/>
                <a:gd name="T6" fmla="*/ 49 w 76"/>
                <a:gd name="T7" fmla="*/ 82 h 115"/>
                <a:gd name="T8" fmla="*/ 27 w 76"/>
                <a:gd name="T9" fmla="*/ 57 h 115"/>
                <a:gd name="T10" fmla="*/ 63 w 76"/>
                <a:gd name="T11" fmla="*/ 53 h 115"/>
                <a:gd name="T12" fmla="*/ 40 w 76"/>
                <a:gd name="T13" fmla="*/ 29 h 115"/>
                <a:gd name="T14" fmla="*/ 76 w 76"/>
                <a:gd name="T15" fmla="*/ 19 h 115"/>
                <a:gd name="T16" fmla="*/ 50 w 76"/>
                <a:gd name="T17" fmla="*/ 0 h 115"/>
                <a:gd name="T18" fmla="*/ 0 w 76"/>
                <a:gd name="T1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5">
                  <a:moveTo>
                    <a:pt x="0" y="115"/>
                  </a:moveTo>
                  <a:cubicBezTo>
                    <a:pt x="34" y="111"/>
                    <a:pt x="34" y="111"/>
                    <a:pt x="34" y="111"/>
                  </a:cubicBezTo>
                  <a:cubicBezTo>
                    <a:pt x="16" y="85"/>
                    <a:pt x="16" y="85"/>
                    <a:pt x="16" y="85"/>
                  </a:cubicBezTo>
                  <a:cubicBezTo>
                    <a:pt x="49" y="82"/>
                    <a:pt x="49" y="82"/>
                    <a:pt x="49" y="82"/>
                  </a:cubicBezTo>
                  <a:cubicBezTo>
                    <a:pt x="27" y="57"/>
                    <a:pt x="27" y="57"/>
                    <a:pt x="27" y="57"/>
                  </a:cubicBezTo>
                  <a:cubicBezTo>
                    <a:pt x="63" y="53"/>
                    <a:pt x="63" y="53"/>
                    <a:pt x="63" y="53"/>
                  </a:cubicBezTo>
                  <a:cubicBezTo>
                    <a:pt x="40" y="29"/>
                    <a:pt x="40" y="29"/>
                    <a:pt x="40" y="29"/>
                  </a:cubicBezTo>
                  <a:cubicBezTo>
                    <a:pt x="76" y="19"/>
                    <a:pt x="76" y="19"/>
                    <a:pt x="76" y="19"/>
                  </a:cubicBezTo>
                  <a:cubicBezTo>
                    <a:pt x="50" y="0"/>
                    <a:pt x="50" y="0"/>
                    <a:pt x="50" y="0"/>
                  </a:cubicBezTo>
                  <a:cubicBezTo>
                    <a:pt x="50" y="0"/>
                    <a:pt x="11" y="100"/>
                    <a:pt x="0" y="115"/>
                  </a:cubicBezTo>
                  <a:close/>
                </a:path>
              </a:pathLst>
            </a:custGeom>
            <a:solidFill>
              <a:srgbClr val="7751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19" name="Freeform 560">
              <a:extLst>
                <a:ext uri="{FF2B5EF4-FFF2-40B4-BE49-F238E27FC236}">
                  <a16:creationId xmlns:a16="http://schemas.microsoft.com/office/drawing/2014/main" xmlns="" id="{D26A4685-D82E-4139-857D-EE18F9EF2AF7}"/>
                </a:ext>
              </a:extLst>
            </p:cNvPr>
            <p:cNvSpPr/>
            <p:nvPr/>
          </p:nvSpPr>
          <p:spPr bwMode="auto">
            <a:xfrm>
              <a:off x="4899025" y="1181100"/>
              <a:ext cx="171450" cy="311150"/>
            </a:xfrm>
            <a:custGeom>
              <a:avLst/>
              <a:gdLst>
                <a:gd name="T0" fmla="*/ 48 w 48"/>
                <a:gd name="T1" fmla="*/ 0 h 87"/>
                <a:gd name="T2" fmla="*/ 28 w 48"/>
                <a:gd name="T3" fmla="*/ 3 h 87"/>
                <a:gd name="T4" fmla="*/ 41 w 48"/>
                <a:gd name="T5" fmla="*/ 18 h 87"/>
                <a:gd name="T6" fmla="*/ 38 w 48"/>
                <a:gd name="T7" fmla="*/ 33 h 87"/>
                <a:gd name="T8" fmla="*/ 13 w 48"/>
                <a:gd name="T9" fmla="*/ 34 h 87"/>
                <a:gd name="T10" fmla="*/ 32 w 48"/>
                <a:gd name="T11" fmla="*/ 51 h 87"/>
                <a:gd name="T12" fmla="*/ 30 w 48"/>
                <a:gd name="T13" fmla="*/ 62 h 87"/>
                <a:gd name="T14" fmla="*/ 0 w 48"/>
                <a:gd name="T15" fmla="*/ 64 h 87"/>
                <a:gd name="T16" fmla="*/ 22 w 48"/>
                <a:gd name="T17" fmla="*/ 87 h 87"/>
                <a:gd name="T18" fmla="*/ 48 w 48"/>
                <a:gd name="T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7">
                  <a:moveTo>
                    <a:pt x="48" y="0"/>
                  </a:moveTo>
                  <a:cubicBezTo>
                    <a:pt x="28" y="3"/>
                    <a:pt x="28" y="3"/>
                    <a:pt x="28" y="3"/>
                  </a:cubicBezTo>
                  <a:cubicBezTo>
                    <a:pt x="41" y="18"/>
                    <a:pt x="41" y="18"/>
                    <a:pt x="41" y="18"/>
                  </a:cubicBezTo>
                  <a:cubicBezTo>
                    <a:pt x="38" y="33"/>
                    <a:pt x="38" y="33"/>
                    <a:pt x="38" y="33"/>
                  </a:cubicBezTo>
                  <a:cubicBezTo>
                    <a:pt x="13" y="34"/>
                    <a:pt x="13" y="34"/>
                    <a:pt x="13" y="34"/>
                  </a:cubicBezTo>
                  <a:cubicBezTo>
                    <a:pt x="32" y="51"/>
                    <a:pt x="32" y="51"/>
                    <a:pt x="32" y="51"/>
                  </a:cubicBezTo>
                  <a:cubicBezTo>
                    <a:pt x="30" y="62"/>
                    <a:pt x="30" y="62"/>
                    <a:pt x="30" y="62"/>
                  </a:cubicBezTo>
                  <a:cubicBezTo>
                    <a:pt x="0" y="64"/>
                    <a:pt x="0" y="64"/>
                    <a:pt x="0" y="64"/>
                  </a:cubicBezTo>
                  <a:cubicBezTo>
                    <a:pt x="22" y="87"/>
                    <a:pt x="22" y="87"/>
                    <a:pt x="22" y="87"/>
                  </a:cubicBezTo>
                  <a:cubicBezTo>
                    <a:pt x="22" y="87"/>
                    <a:pt x="46" y="3"/>
                    <a:pt x="48" y="0"/>
                  </a:cubicBezTo>
                  <a:close/>
                </a:path>
              </a:pathLst>
            </a:custGeom>
            <a:solidFill>
              <a:srgbClr val="7751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0" name="Freeform 561">
              <a:extLst>
                <a:ext uri="{FF2B5EF4-FFF2-40B4-BE49-F238E27FC236}">
                  <a16:creationId xmlns:a16="http://schemas.microsoft.com/office/drawing/2014/main" xmlns="" id="{2276CB24-E0E2-42AD-9784-999578650CF4}"/>
                </a:ext>
              </a:extLst>
            </p:cNvPr>
            <p:cNvSpPr/>
            <p:nvPr/>
          </p:nvSpPr>
          <p:spPr bwMode="auto">
            <a:xfrm>
              <a:off x="4337050" y="239713"/>
              <a:ext cx="74613" cy="65088"/>
            </a:xfrm>
            <a:custGeom>
              <a:avLst/>
              <a:gdLst>
                <a:gd name="T0" fmla="*/ 0 w 21"/>
                <a:gd name="T1" fmla="*/ 6 h 18"/>
                <a:gd name="T2" fmla="*/ 0 w 21"/>
                <a:gd name="T3" fmla="*/ 7 h 18"/>
                <a:gd name="T4" fmla="*/ 10 w 21"/>
                <a:gd name="T5" fmla="*/ 18 h 18"/>
                <a:gd name="T6" fmla="*/ 21 w 21"/>
                <a:gd name="T7" fmla="*/ 7 h 18"/>
                <a:gd name="T8" fmla="*/ 18 w 21"/>
                <a:gd name="T9" fmla="*/ 0 h 18"/>
                <a:gd name="T10" fmla="*/ 0 w 21"/>
                <a:gd name="T11" fmla="*/ 6 h 18"/>
              </a:gdLst>
              <a:ahLst/>
              <a:cxnLst>
                <a:cxn ang="0">
                  <a:pos x="T0" y="T1"/>
                </a:cxn>
                <a:cxn ang="0">
                  <a:pos x="T2" y="T3"/>
                </a:cxn>
                <a:cxn ang="0">
                  <a:pos x="T4" y="T5"/>
                </a:cxn>
                <a:cxn ang="0">
                  <a:pos x="T6" y="T7"/>
                </a:cxn>
                <a:cxn ang="0">
                  <a:pos x="T8" y="T9"/>
                </a:cxn>
                <a:cxn ang="0">
                  <a:pos x="T10" y="T11"/>
                </a:cxn>
              </a:cxnLst>
              <a:rect l="0" t="0" r="r" b="b"/>
              <a:pathLst>
                <a:path w="21" h="18">
                  <a:moveTo>
                    <a:pt x="0" y="6"/>
                  </a:moveTo>
                  <a:cubicBezTo>
                    <a:pt x="0" y="6"/>
                    <a:pt x="0" y="7"/>
                    <a:pt x="0" y="7"/>
                  </a:cubicBezTo>
                  <a:cubicBezTo>
                    <a:pt x="0" y="13"/>
                    <a:pt x="4" y="18"/>
                    <a:pt x="10" y="18"/>
                  </a:cubicBezTo>
                  <a:cubicBezTo>
                    <a:pt x="16" y="18"/>
                    <a:pt x="21" y="13"/>
                    <a:pt x="21" y="7"/>
                  </a:cubicBezTo>
                  <a:cubicBezTo>
                    <a:pt x="21" y="5"/>
                    <a:pt x="19" y="2"/>
                    <a:pt x="18" y="0"/>
                  </a:cubicBezTo>
                  <a:lnTo>
                    <a:pt x="0" y="6"/>
                  </a:ln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1" name="Freeform 562">
              <a:extLst>
                <a:ext uri="{FF2B5EF4-FFF2-40B4-BE49-F238E27FC236}">
                  <a16:creationId xmlns:a16="http://schemas.microsoft.com/office/drawing/2014/main" xmlns="" id="{46A827B7-0762-45D8-90B5-B676C7390EE7}"/>
                </a:ext>
              </a:extLst>
            </p:cNvPr>
            <p:cNvSpPr/>
            <p:nvPr/>
          </p:nvSpPr>
          <p:spPr bwMode="auto">
            <a:xfrm>
              <a:off x="4422775" y="282575"/>
              <a:ext cx="36513" cy="100013"/>
            </a:xfrm>
            <a:custGeom>
              <a:avLst/>
              <a:gdLst>
                <a:gd name="T0" fmla="*/ 0 w 10"/>
                <a:gd name="T1" fmla="*/ 14 h 28"/>
                <a:gd name="T2" fmla="*/ 10 w 10"/>
                <a:gd name="T3" fmla="*/ 28 h 28"/>
                <a:gd name="T4" fmla="*/ 10 w 10"/>
                <a:gd name="T5" fmla="*/ 0 h 28"/>
                <a:gd name="T6" fmla="*/ 0 w 10"/>
                <a:gd name="T7" fmla="*/ 14 h 28"/>
              </a:gdLst>
              <a:ahLst/>
              <a:cxnLst>
                <a:cxn ang="0">
                  <a:pos x="T0" y="T1"/>
                </a:cxn>
                <a:cxn ang="0">
                  <a:pos x="T2" y="T3"/>
                </a:cxn>
                <a:cxn ang="0">
                  <a:pos x="T4" y="T5"/>
                </a:cxn>
                <a:cxn ang="0">
                  <a:pos x="T6" y="T7"/>
                </a:cxn>
              </a:cxnLst>
              <a:rect l="0" t="0" r="r" b="b"/>
              <a:pathLst>
                <a:path w="10" h="28">
                  <a:moveTo>
                    <a:pt x="0" y="14"/>
                  </a:moveTo>
                  <a:cubicBezTo>
                    <a:pt x="0" y="21"/>
                    <a:pt x="4" y="26"/>
                    <a:pt x="10" y="28"/>
                  </a:cubicBezTo>
                  <a:cubicBezTo>
                    <a:pt x="10" y="0"/>
                    <a:pt x="10" y="0"/>
                    <a:pt x="10" y="0"/>
                  </a:cubicBezTo>
                  <a:cubicBezTo>
                    <a:pt x="4" y="2"/>
                    <a:pt x="0" y="8"/>
                    <a:pt x="0" y="14"/>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2" name="Freeform 563">
              <a:extLst>
                <a:ext uri="{FF2B5EF4-FFF2-40B4-BE49-F238E27FC236}">
                  <a16:creationId xmlns:a16="http://schemas.microsoft.com/office/drawing/2014/main" xmlns="" id="{8ED1A1AA-502E-4602-A619-57D30FE397BB}"/>
                </a:ext>
              </a:extLst>
            </p:cNvPr>
            <p:cNvSpPr/>
            <p:nvPr/>
          </p:nvSpPr>
          <p:spPr bwMode="auto">
            <a:xfrm>
              <a:off x="4305300" y="407988"/>
              <a:ext cx="68263" cy="107950"/>
            </a:xfrm>
            <a:custGeom>
              <a:avLst/>
              <a:gdLst>
                <a:gd name="T0" fmla="*/ 4 w 19"/>
                <a:gd name="T1" fmla="*/ 0 h 30"/>
                <a:gd name="T2" fmla="*/ 1 w 19"/>
                <a:gd name="T3" fmla="*/ 0 h 30"/>
                <a:gd name="T4" fmla="*/ 0 w 19"/>
                <a:gd name="T5" fmla="*/ 29 h 30"/>
                <a:gd name="T6" fmla="*/ 4 w 19"/>
                <a:gd name="T7" fmla="*/ 30 h 30"/>
                <a:gd name="T8" fmla="*/ 19 w 19"/>
                <a:gd name="T9" fmla="*/ 15 h 30"/>
                <a:gd name="T10" fmla="*/ 4 w 19"/>
                <a:gd name="T11" fmla="*/ 0 h 30"/>
              </a:gdLst>
              <a:ahLst/>
              <a:cxnLst>
                <a:cxn ang="0">
                  <a:pos x="T0" y="T1"/>
                </a:cxn>
                <a:cxn ang="0">
                  <a:pos x="T2" y="T3"/>
                </a:cxn>
                <a:cxn ang="0">
                  <a:pos x="T4" y="T5"/>
                </a:cxn>
                <a:cxn ang="0">
                  <a:pos x="T6" y="T7"/>
                </a:cxn>
                <a:cxn ang="0">
                  <a:pos x="T8" y="T9"/>
                </a:cxn>
                <a:cxn ang="0">
                  <a:pos x="T10" y="T11"/>
                </a:cxn>
              </a:cxnLst>
              <a:rect l="0" t="0" r="r" b="b"/>
              <a:pathLst>
                <a:path w="19" h="30">
                  <a:moveTo>
                    <a:pt x="4" y="0"/>
                  </a:moveTo>
                  <a:cubicBezTo>
                    <a:pt x="3" y="0"/>
                    <a:pt x="2" y="0"/>
                    <a:pt x="1" y="0"/>
                  </a:cubicBezTo>
                  <a:cubicBezTo>
                    <a:pt x="0" y="29"/>
                    <a:pt x="0" y="29"/>
                    <a:pt x="0" y="29"/>
                  </a:cubicBezTo>
                  <a:cubicBezTo>
                    <a:pt x="1" y="30"/>
                    <a:pt x="3" y="30"/>
                    <a:pt x="4" y="30"/>
                  </a:cubicBezTo>
                  <a:cubicBezTo>
                    <a:pt x="12" y="30"/>
                    <a:pt x="19" y="23"/>
                    <a:pt x="19" y="15"/>
                  </a:cubicBezTo>
                  <a:cubicBezTo>
                    <a:pt x="19" y="7"/>
                    <a:pt x="12" y="0"/>
                    <a:pt x="4" y="0"/>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3" name="Freeform 564">
              <a:extLst>
                <a:ext uri="{FF2B5EF4-FFF2-40B4-BE49-F238E27FC236}">
                  <a16:creationId xmlns:a16="http://schemas.microsoft.com/office/drawing/2014/main" xmlns="" id="{B8641D51-9804-43D7-A54A-6A66E48BA7E9}"/>
                </a:ext>
              </a:extLst>
            </p:cNvPr>
            <p:cNvSpPr/>
            <p:nvPr/>
          </p:nvSpPr>
          <p:spPr bwMode="auto">
            <a:xfrm>
              <a:off x="4402138" y="515938"/>
              <a:ext cx="60325" cy="88900"/>
            </a:xfrm>
            <a:custGeom>
              <a:avLst/>
              <a:gdLst>
                <a:gd name="T0" fmla="*/ 13 w 17"/>
                <a:gd name="T1" fmla="*/ 0 h 25"/>
                <a:gd name="T2" fmla="*/ 0 w 17"/>
                <a:gd name="T3" fmla="*/ 13 h 25"/>
                <a:gd name="T4" fmla="*/ 13 w 17"/>
                <a:gd name="T5" fmla="*/ 25 h 25"/>
                <a:gd name="T6" fmla="*/ 17 w 17"/>
                <a:gd name="T7" fmla="*/ 25 h 25"/>
                <a:gd name="T8" fmla="*/ 17 w 17"/>
                <a:gd name="T9" fmla="*/ 0 h 25"/>
                <a:gd name="T10" fmla="*/ 13 w 17"/>
                <a:gd name="T11" fmla="*/ 0 h 25"/>
              </a:gdLst>
              <a:ahLst/>
              <a:cxnLst>
                <a:cxn ang="0">
                  <a:pos x="T0" y="T1"/>
                </a:cxn>
                <a:cxn ang="0">
                  <a:pos x="T2" y="T3"/>
                </a:cxn>
                <a:cxn ang="0">
                  <a:pos x="T4" y="T5"/>
                </a:cxn>
                <a:cxn ang="0">
                  <a:pos x="T6" y="T7"/>
                </a:cxn>
                <a:cxn ang="0">
                  <a:pos x="T8" y="T9"/>
                </a:cxn>
                <a:cxn ang="0">
                  <a:pos x="T10" y="T11"/>
                </a:cxn>
              </a:cxnLst>
              <a:rect l="0" t="0" r="r" b="b"/>
              <a:pathLst>
                <a:path w="17" h="25">
                  <a:moveTo>
                    <a:pt x="13" y="0"/>
                  </a:moveTo>
                  <a:cubicBezTo>
                    <a:pt x="6" y="0"/>
                    <a:pt x="0" y="6"/>
                    <a:pt x="0" y="13"/>
                  </a:cubicBezTo>
                  <a:cubicBezTo>
                    <a:pt x="0" y="20"/>
                    <a:pt x="6" y="25"/>
                    <a:pt x="13" y="25"/>
                  </a:cubicBezTo>
                  <a:cubicBezTo>
                    <a:pt x="14" y="25"/>
                    <a:pt x="16" y="25"/>
                    <a:pt x="17" y="25"/>
                  </a:cubicBezTo>
                  <a:cubicBezTo>
                    <a:pt x="17" y="0"/>
                    <a:pt x="17" y="0"/>
                    <a:pt x="17" y="0"/>
                  </a:cubicBezTo>
                  <a:cubicBezTo>
                    <a:pt x="15" y="0"/>
                    <a:pt x="14" y="0"/>
                    <a:pt x="13" y="0"/>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4" name="Freeform 565">
              <a:extLst>
                <a:ext uri="{FF2B5EF4-FFF2-40B4-BE49-F238E27FC236}">
                  <a16:creationId xmlns:a16="http://schemas.microsoft.com/office/drawing/2014/main" xmlns="" id="{85DC743E-F640-4B48-B945-C45BFE473D9D}"/>
                </a:ext>
              </a:extLst>
            </p:cNvPr>
            <p:cNvSpPr/>
            <p:nvPr/>
          </p:nvSpPr>
          <p:spPr bwMode="auto">
            <a:xfrm>
              <a:off x="4302125" y="590550"/>
              <a:ext cx="46038" cy="74613"/>
            </a:xfrm>
            <a:custGeom>
              <a:avLst/>
              <a:gdLst>
                <a:gd name="T0" fmla="*/ 3 w 13"/>
                <a:gd name="T1" fmla="*/ 0 h 21"/>
                <a:gd name="T2" fmla="*/ 1 w 13"/>
                <a:gd name="T3" fmla="*/ 0 h 21"/>
                <a:gd name="T4" fmla="*/ 0 w 13"/>
                <a:gd name="T5" fmla="*/ 20 h 21"/>
                <a:gd name="T6" fmla="*/ 3 w 13"/>
                <a:gd name="T7" fmla="*/ 21 h 21"/>
                <a:gd name="T8" fmla="*/ 13 w 13"/>
                <a:gd name="T9" fmla="*/ 10 h 21"/>
                <a:gd name="T10" fmla="*/ 3 w 13"/>
                <a:gd name="T11" fmla="*/ 0 h 21"/>
              </a:gdLst>
              <a:ahLst/>
              <a:cxnLst>
                <a:cxn ang="0">
                  <a:pos x="T0" y="T1"/>
                </a:cxn>
                <a:cxn ang="0">
                  <a:pos x="T2" y="T3"/>
                </a:cxn>
                <a:cxn ang="0">
                  <a:pos x="T4" y="T5"/>
                </a:cxn>
                <a:cxn ang="0">
                  <a:pos x="T6" y="T7"/>
                </a:cxn>
                <a:cxn ang="0">
                  <a:pos x="T8" y="T9"/>
                </a:cxn>
                <a:cxn ang="0">
                  <a:pos x="T10" y="T11"/>
                </a:cxn>
              </a:cxnLst>
              <a:rect l="0" t="0" r="r" b="b"/>
              <a:pathLst>
                <a:path w="13" h="21">
                  <a:moveTo>
                    <a:pt x="3" y="0"/>
                  </a:moveTo>
                  <a:cubicBezTo>
                    <a:pt x="2" y="0"/>
                    <a:pt x="1" y="0"/>
                    <a:pt x="1" y="0"/>
                  </a:cubicBezTo>
                  <a:cubicBezTo>
                    <a:pt x="0" y="20"/>
                    <a:pt x="0" y="20"/>
                    <a:pt x="0" y="20"/>
                  </a:cubicBezTo>
                  <a:cubicBezTo>
                    <a:pt x="1" y="20"/>
                    <a:pt x="2" y="21"/>
                    <a:pt x="3" y="21"/>
                  </a:cubicBezTo>
                  <a:cubicBezTo>
                    <a:pt x="8" y="21"/>
                    <a:pt x="13" y="16"/>
                    <a:pt x="13" y="10"/>
                  </a:cubicBezTo>
                  <a:cubicBezTo>
                    <a:pt x="13" y="4"/>
                    <a:pt x="8" y="0"/>
                    <a:pt x="3" y="0"/>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5" name="Oval 566">
              <a:extLst>
                <a:ext uri="{FF2B5EF4-FFF2-40B4-BE49-F238E27FC236}">
                  <a16:creationId xmlns:a16="http://schemas.microsoft.com/office/drawing/2014/main" xmlns="" id="{CB975C95-63C5-46E8-87FF-B312D46014D4}"/>
                </a:ext>
              </a:extLst>
            </p:cNvPr>
            <p:cNvSpPr>
              <a:spLocks noChangeArrowheads="1"/>
            </p:cNvSpPr>
            <p:nvPr/>
          </p:nvSpPr>
          <p:spPr bwMode="auto">
            <a:xfrm>
              <a:off x="4379913" y="379413"/>
              <a:ext cx="50800" cy="49213"/>
            </a:xfrm>
            <a:prstGeom prst="ellipse">
              <a:avLst/>
            </a:pr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grpSp>
      <p:grpSp>
        <p:nvGrpSpPr>
          <p:cNvPr id="226" name="组合 593">
            <a:extLst>
              <a:ext uri="{FF2B5EF4-FFF2-40B4-BE49-F238E27FC236}">
                <a16:creationId xmlns:a16="http://schemas.microsoft.com/office/drawing/2014/main" xmlns="" id="{88E0B5C8-A60D-462D-A820-EDA8DC0E93C8}"/>
              </a:ext>
            </a:extLst>
          </p:cNvPr>
          <p:cNvGrpSpPr/>
          <p:nvPr/>
        </p:nvGrpSpPr>
        <p:grpSpPr>
          <a:xfrm>
            <a:off x="888042" y="4675249"/>
            <a:ext cx="393166" cy="502909"/>
            <a:chOff x="7016750" y="3297238"/>
            <a:chExt cx="654050" cy="836613"/>
          </a:xfrm>
        </p:grpSpPr>
        <p:sp>
          <p:nvSpPr>
            <p:cNvPr id="227" name="Freeform 257">
              <a:extLst>
                <a:ext uri="{FF2B5EF4-FFF2-40B4-BE49-F238E27FC236}">
                  <a16:creationId xmlns:a16="http://schemas.microsoft.com/office/drawing/2014/main" xmlns="" id="{59F3C358-55E3-401F-AFE5-B06822EDEB21}"/>
                </a:ext>
              </a:extLst>
            </p:cNvPr>
            <p:cNvSpPr/>
            <p:nvPr/>
          </p:nvSpPr>
          <p:spPr bwMode="auto">
            <a:xfrm>
              <a:off x="7156450" y="3297238"/>
              <a:ext cx="395288" cy="217488"/>
            </a:xfrm>
            <a:custGeom>
              <a:avLst/>
              <a:gdLst>
                <a:gd name="T0" fmla="*/ 79 w 93"/>
                <a:gd name="T1" fmla="*/ 31 h 51"/>
                <a:gd name="T2" fmla="*/ 61 w 93"/>
                <a:gd name="T3" fmla="*/ 17 h 51"/>
                <a:gd name="T4" fmla="*/ 49 w 93"/>
                <a:gd name="T5" fmla="*/ 1 h 51"/>
                <a:gd name="T6" fmla="*/ 33 w 93"/>
                <a:gd name="T7" fmla="*/ 12 h 51"/>
                <a:gd name="T8" fmla="*/ 13 w 93"/>
                <a:gd name="T9" fmla="*/ 27 h 51"/>
                <a:gd name="T10" fmla="*/ 1 w 93"/>
                <a:gd name="T11" fmla="*/ 36 h 51"/>
                <a:gd name="T12" fmla="*/ 31 w 93"/>
                <a:gd name="T13" fmla="*/ 49 h 51"/>
                <a:gd name="T14" fmla="*/ 73 w 93"/>
                <a:gd name="T15" fmla="*/ 49 h 51"/>
                <a:gd name="T16" fmla="*/ 92 w 93"/>
                <a:gd name="T17" fmla="*/ 43 h 51"/>
                <a:gd name="T18" fmla="*/ 79 w 93"/>
                <a:gd name="T19"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51">
                  <a:moveTo>
                    <a:pt x="79" y="31"/>
                  </a:moveTo>
                  <a:cubicBezTo>
                    <a:pt x="73" y="27"/>
                    <a:pt x="66" y="22"/>
                    <a:pt x="61" y="17"/>
                  </a:cubicBezTo>
                  <a:cubicBezTo>
                    <a:pt x="57" y="12"/>
                    <a:pt x="54" y="3"/>
                    <a:pt x="49" y="1"/>
                  </a:cubicBezTo>
                  <a:cubicBezTo>
                    <a:pt x="42" y="0"/>
                    <a:pt x="38" y="7"/>
                    <a:pt x="33" y="12"/>
                  </a:cubicBezTo>
                  <a:cubicBezTo>
                    <a:pt x="27" y="18"/>
                    <a:pt x="21" y="23"/>
                    <a:pt x="13" y="27"/>
                  </a:cubicBezTo>
                  <a:cubicBezTo>
                    <a:pt x="9" y="29"/>
                    <a:pt x="0" y="30"/>
                    <a:pt x="1" y="36"/>
                  </a:cubicBezTo>
                  <a:cubicBezTo>
                    <a:pt x="2" y="45"/>
                    <a:pt x="25" y="48"/>
                    <a:pt x="31" y="49"/>
                  </a:cubicBezTo>
                  <a:cubicBezTo>
                    <a:pt x="45" y="51"/>
                    <a:pt x="59" y="51"/>
                    <a:pt x="73" y="49"/>
                  </a:cubicBezTo>
                  <a:cubicBezTo>
                    <a:pt x="77" y="49"/>
                    <a:pt x="90" y="48"/>
                    <a:pt x="92" y="43"/>
                  </a:cubicBezTo>
                  <a:cubicBezTo>
                    <a:pt x="93" y="38"/>
                    <a:pt x="84" y="34"/>
                    <a:pt x="79" y="31"/>
                  </a:cubicBezTo>
                  <a:close/>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28" name="Freeform 258">
              <a:extLst>
                <a:ext uri="{FF2B5EF4-FFF2-40B4-BE49-F238E27FC236}">
                  <a16:creationId xmlns:a16="http://schemas.microsoft.com/office/drawing/2014/main" xmlns="" id="{30A51673-F8C2-4259-8B6C-8D56A3289A3A}"/>
                </a:ext>
              </a:extLst>
            </p:cNvPr>
            <p:cNvSpPr/>
            <p:nvPr/>
          </p:nvSpPr>
          <p:spPr bwMode="auto">
            <a:xfrm>
              <a:off x="7080250" y="3471863"/>
              <a:ext cx="504825" cy="234950"/>
            </a:xfrm>
            <a:custGeom>
              <a:avLst/>
              <a:gdLst>
                <a:gd name="T0" fmla="*/ 46 w 119"/>
                <a:gd name="T1" fmla="*/ 0 h 55"/>
                <a:gd name="T2" fmla="*/ 8 w 119"/>
                <a:gd name="T3" fmla="*/ 32 h 55"/>
                <a:gd name="T4" fmla="*/ 6 w 119"/>
                <a:gd name="T5" fmla="*/ 42 h 55"/>
                <a:gd name="T6" fmla="*/ 17 w 119"/>
                <a:gd name="T7" fmla="*/ 48 h 55"/>
                <a:gd name="T8" fmla="*/ 80 w 119"/>
                <a:gd name="T9" fmla="*/ 55 h 55"/>
                <a:gd name="T10" fmla="*/ 110 w 119"/>
                <a:gd name="T11" fmla="*/ 51 h 55"/>
                <a:gd name="T12" fmla="*/ 115 w 119"/>
                <a:gd name="T13" fmla="*/ 42 h 55"/>
                <a:gd name="T14" fmla="*/ 104 w 119"/>
                <a:gd name="T15" fmla="*/ 36 h 55"/>
                <a:gd name="T16" fmla="*/ 94 w 119"/>
                <a:gd name="T17" fmla="*/ 28 h 55"/>
                <a:gd name="T18" fmla="*/ 80 w 119"/>
                <a:gd name="T1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55">
                  <a:moveTo>
                    <a:pt x="46" y="0"/>
                  </a:moveTo>
                  <a:cubicBezTo>
                    <a:pt x="37" y="15"/>
                    <a:pt x="25" y="27"/>
                    <a:pt x="8" y="32"/>
                  </a:cubicBezTo>
                  <a:cubicBezTo>
                    <a:pt x="3" y="34"/>
                    <a:pt x="0" y="37"/>
                    <a:pt x="6" y="42"/>
                  </a:cubicBezTo>
                  <a:cubicBezTo>
                    <a:pt x="9" y="46"/>
                    <a:pt x="13" y="46"/>
                    <a:pt x="17" y="48"/>
                  </a:cubicBezTo>
                  <a:cubicBezTo>
                    <a:pt x="37" y="55"/>
                    <a:pt x="59" y="55"/>
                    <a:pt x="80" y="55"/>
                  </a:cubicBezTo>
                  <a:cubicBezTo>
                    <a:pt x="90" y="55"/>
                    <a:pt x="101" y="55"/>
                    <a:pt x="110" y="51"/>
                  </a:cubicBezTo>
                  <a:cubicBezTo>
                    <a:pt x="115" y="49"/>
                    <a:pt x="119" y="46"/>
                    <a:pt x="115" y="42"/>
                  </a:cubicBezTo>
                  <a:cubicBezTo>
                    <a:pt x="113" y="39"/>
                    <a:pt x="107" y="38"/>
                    <a:pt x="104" y="36"/>
                  </a:cubicBezTo>
                  <a:cubicBezTo>
                    <a:pt x="100" y="34"/>
                    <a:pt x="97" y="32"/>
                    <a:pt x="94" y="28"/>
                  </a:cubicBezTo>
                  <a:cubicBezTo>
                    <a:pt x="88" y="21"/>
                    <a:pt x="84" y="12"/>
                    <a:pt x="80" y="3"/>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29" name="Freeform 259">
              <a:extLst>
                <a:ext uri="{FF2B5EF4-FFF2-40B4-BE49-F238E27FC236}">
                  <a16:creationId xmlns:a16="http://schemas.microsoft.com/office/drawing/2014/main" xmlns="" id="{47279643-6492-4C64-B6C5-9BF0C2325BD9}"/>
                </a:ext>
              </a:extLst>
            </p:cNvPr>
            <p:cNvSpPr/>
            <p:nvPr/>
          </p:nvSpPr>
          <p:spPr bwMode="auto">
            <a:xfrm>
              <a:off x="7016750" y="3656013"/>
              <a:ext cx="654050" cy="280988"/>
            </a:xfrm>
            <a:custGeom>
              <a:avLst/>
              <a:gdLst>
                <a:gd name="T0" fmla="*/ 52 w 154"/>
                <a:gd name="T1" fmla="*/ 0 h 66"/>
                <a:gd name="T2" fmla="*/ 18 w 154"/>
                <a:gd name="T3" fmla="*/ 32 h 66"/>
                <a:gd name="T4" fmla="*/ 3 w 154"/>
                <a:gd name="T5" fmla="*/ 40 h 66"/>
                <a:gd name="T6" fmla="*/ 12 w 154"/>
                <a:gd name="T7" fmla="*/ 51 h 66"/>
                <a:gd name="T8" fmla="*/ 54 w 154"/>
                <a:gd name="T9" fmla="*/ 63 h 66"/>
                <a:gd name="T10" fmla="*/ 114 w 154"/>
                <a:gd name="T11" fmla="*/ 63 h 66"/>
                <a:gd name="T12" fmla="*/ 142 w 154"/>
                <a:gd name="T13" fmla="*/ 54 h 66"/>
                <a:gd name="T14" fmla="*/ 135 w 154"/>
                <a:gd name="T15" fmla="*/ 39 h 66"/>
                <a:gd name="T16" fmla="*/ 103 w 154"/>
                <a:gd name="T1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66">
                  <a:moveTo>
                    <a:pt x="52" y="0"/>
                  </a:moveTo>
                  <a:cubicBezTo>
                    <a:pt x="41" y="10"/>
                    <a:pt x="31" y="24"/>
                    <a:pt x="18" y="32"/>
                  </a:cubicBezTo>
                  <a:cubicBezTo>
                    <a:pt x="14" y="34"/>
                    <a:pt x="6" y="36"/>
                    <a:pt x="3" y="40"/>
                  </a:cubicBezTo>
                  <a:cubicBezTo>
                    <a:pt x="0" y="45"/>
                    <a:pt x="8" y="48"/>
                    <a:pt x="12" y="51"/>
                  </a:cubicBezTo>
                  <a:cubicBezTo>
                    <a:pt x="25" y="58"/>
                    <a:pt x="41" y="61"/>
                    <a:pt x="54" y="63"/>
                  </a:cubicBezTo>
                  <a:cubicBezTo>
                    <a:pt x="76" y="66"/>
                    <a:pt x="94" y="66"/>
                    <a:pt x="114" y="63"/>
                  </a:cubicBezTo>
                  <a:cubicBezTo>
                    <a:pt x="124" y="61"/>
                    <a:pt x="134" y="59"/>
                    <a:pt x="142" y="54"/>
                  </a:cubicBezTo>
                  <a:cubicBezTo>
                    <a:pt x="154" y="47"/>
                    <a:pt x="143" y="43"/>
                    <a:pt x="135" y="39"/>
                  </a:cubicBezTo>
                  <a:cubicBezTo>
                    <a:pt x="119" y="31"/>
                    <a:pt x="110" y="18"/>
                    <a:pt x="103" y="2"/>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30" name="Freeform 260">
              <a:extLst>
                <a:ext uri="{FF2B5EF4-FFF2-40B4-BE49-F238E27FC236}">
                  <a16:creationId xmlns:a16="http://schemas.microsoft.com/office/drawing/2014/main" xmlns="" id="{FB7C545C-ACD1-4CA0-A5F5-7683215B5226}"/>
                </a:ext>
              </a:extLst>
            </p:cNvPr>
            <p:cNvSpPr/>
            <p:nvPr/>
          </p:nvSpPr>
          <p:spPr bwMode="auto">
            <a:xfrm>
              <a:off x="7308850" y="3395663"/>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31" name="Freeform 261">
              <a:extLst>
                <a:ext uri="{FF2B5EF4-FFF2-40B4-BE49-F238E27FC236}">
                  <a16:creationId xmlns:a16="http://schemas.microsoft.com/office/drawing/2014/main" xmlns="" id="{805E6086-1AFF-47DD-B13D-995CEC92BF59}"/>
                </a:ext>
              </a:extLst>
            </p:cNvPr>
            <p:cNvSpPr/>
            <p:nvPr/>
          </p:nvSpPr>
          <p:spPr bwMode="auto">
            <a:xfrm>
              <a:off x="7440613" y="34512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3"/>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32" name="Freeform 262">
              <a:extLst>
                <a:ext uri="{FF2B5EF4-FFF2-40B4-BE49-F238E27FC236}">
                  <a16:creationId xmlns:a16="http://schemas.microsoft.com/office/drawing/2014/main" xmlns="" id="{2702C10D-2068-49CA-ADEC-0EED4572ADD7}"/>
                </a:ext>
              </a:extLst>
            </p:cNvPr>
            <p:cNvSpPr/>
            <p:nvPr/>
          </p:nvSpPr>
          <p:spPr bwMode="auto">
            <a:xfrm>
              <a:off x="7346950" y="3317875"/>
              <a:ext cx="26988" cy="25400"/>
            </a:xfrm>
            <a:custGeom>
              <a:avLst/>
              <a:gdLst>
                <a:gd name="T0" fmla="*/ 5 w 6"/>
                <a:gd name="T1" fmla="*/ 3 h 6"/>
                <a:gd name="T2" fmla="*/ 3 w 6"/>
                <a:gd name="T3" fmla="*/ 5 h 6"/>
                <a:gd name="T4" fmla="*/ 0 w 6"/>
                <a:gd name="T5" fmla="*/ 3 h 6"/>
                <a:gd name="T6" fmla="*/ 3 w 6"/>
                <a:gd name="T7" fmla="*/ 0 h 6"/>
                <a:gd name="T8" fmla="*/ 5 w 6"/>
                <a:gd name="T9" fmla="*/ 3 h 6"/>
              </a:gdLst>
              <a:ahLst/>
              <a:cxnLst>
                <a:cxn ang="0">
                  <a:pos x="T0" y="T1"/>
                </a:cxn>
                <a:cxn ang="0">
                  <a:pos x="T2" y="T3"/>
                </a:cxn>
                <a:cxn ang="0">
                  <a:pos x="T4" y="T5"/>
                </a:cxn>
                <a:cxn ang="0">
                  <a:pos x="T6" y="T7"/>
                </a:cxn>
                <a:cxn ang="0">
                  <a:pos x="T8" y="T9"/>
                </a:cxn>
              </a:cxnLst>
              <a:rect l="0" t="0" r="r" b="b"/>
              <a:pathLst>
                <a:path w="6" h="6">
                  <a:moveTo>
                    <a:pt x="5" y="3"/>
                  </a:moveTo>
                  <a:cubicBezTo>
                    <a:pt x="5" y="5"/>
                    <a:pt x="4" y="6"/>
                    <a:pt x="3" y="5"/>
                  </a:cubicBezTo>
                  <a:cubicBezTo>
                    <a:pt x="1" y="5"/>
                    <a:pt x="0" y="4"/>
                    <a:pt x="0" y="3"/>
                  </a:cubicBezTo>
                  <a:cubicBezTo>
                    <a:pt x="1" y="1"/>
                    <a:pt x="2" y="0"/>
                    <a:pt x="3" y="0"/>
                  </a:cubicBezTo>
                  <a:cubicBezTo>
                    <a:pt x="5" y="1"/>
                    <a:pt x="6"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33" name="Freeform 263">
              <a:extLst>
                <a:ext uri="{FF2B5EF4-FFF2-40B4-BE49-F238E27FC236}">
                  <a16:creationId xmlns:a16="http://schemas.microsoft.com/office/drawing/2014/main" xmlns="" id="{0B91B966-4D2D-4EAE-9A14-986C241AF62D}"/>
                </a:ext>
              </a:extLst>
            </p:cNvPr>
            <p:cNvSpPr/>
            <p:nvPr/>
          </p:nvSpPr>
          <p:spPr bwMode="auto">
            <a:xfrm>
              <a:off x="7207250" y="34385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34" name="Freeform 264">
              <a:extLst>
                <a:ext uri="{FF2B5EF4-FFF2-40B4-BE49-F238E27FC236}">
                  <a16:creationId xmlns:a16="http://schemas.microsoft.com/office/drawing/2014/main" xmlns="" id="{339ADCFB-A82F-4D09-AE43-E8106D9CDF87}"/>
                </a:ext>
              </a:extLst>
            </p:cNvPr>
            <p:cNvSpPr/>
            <p:nvPr/>
          </p:nvSpPr>
          <p:spPr bwMode="auto">
            <a:xfrm>
              <a:off x="7321550" y="3527425"/>
              <a:ext cx="22225" cy="22225"/>
            </a:xfrm>
            <a:custGeom>
              <a:avLst/>
              <a:gdLst>
                <a:gd name="T0" fmla="*/ 5 w 5"/>
                <a:gd name="T1" fmla="*/ 2 h 5"/>
                <a:gd name="T2" fmla="*/ 2 w 5"/>
                <a:gd name="T3" fmla="*/ 5 h 5"/>
                <a:gd name="T4" fmla="*/ 0 w 5"/>
                <a:gd name="T5" fmla="*/ 2 h 5"/>
                <a:gd name="T6" fmla="*/ 3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4"/>
                    <a:pt x="4" y="5"/>
                    <a:pt x="2" y="5"/>
                  </a:cubicBezTo>
                  <a:cubicBezTo>
                    <a:pt x="1" y="5"/>
                    <a:pt x="0" y="3"/>
                    <a:pt x="0" y="2"/>
                  </a:cubicBezTo>
                  <a:cubicBezTo>
                    <a:pt x="0" y="1"/>
                    <a:pt x="1" y="0"/>
                    <a:pt x="3" y="0"/>
                  </a:cubicBezTo>
                  <a:cubicBezTo>
                    <a:pt x="4" y="0"/>
                    <a:pt x="5"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35" name="Freeform 265">
              <a:extLst>
                <a:ext uri="{FF2B5EF4-FFF2-40B4-BE49-F238E27FC236}">
                  <a16:creationId xmlns:a16="http://schemas.microsoft.com/office/drawing/2014/main" xmlns="" id="{15B45C87-C7E3-43E0-89D5-B6A9A270534F}"/>
                </a:ext>
              </a:extLst>
            </p:cNvPr>
            <p:cNvSpPr/>
            <p:nvPr/>
          </p:nvSpPr>
          <p:spPr bwMode="auto">
            <a:xfrm>
              <a:off x="7440613" y="3582988"/>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36" name="Freeform 266">
              <a:extLst>
                <a:ext uri="{FF2B5EF4-FFF2-40B4-BE49-F238E27FC236}">
                  <a16:creationId xmlns:a16="http://schemas.microsoft.com/office/drawing/2014/main" xmlns="" id="{8E7185F0-681A-4355-8AC9-4A876772DFEB}"/>
                </a:ext>
              </a:extLst>
            </p:cNvPr>
            <p:cNvSpPr/>
            <p:nvPr/>
          </p:nvSpPr>
          <p:spPr bwMode="auto">
            <a:xfrm>
              <a:off x="7351713" y="3630613"/>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37" name="Freeform 267">
              <a:extLst>
                <a:ext uri="{FF2B5EF4-FFF2-40B4-BE49-F238E27FC236}">
                  <a16:creationId xmlns:a16="http://schemas.microsoft.com/office/drawing/2014/main" xmlns="" id="{AE1D3E29-3E58-4157-B1FD-C4287E007DBF}"/>
                </a:ext>
              </a:extLst>
            </p:cNvPr>
            <p:cNvSpPr/>
            <p:nvPr/>
          </p:nvSpPr>
          <p:spPr bwMode="auto">
            <a:xfrm>
              <a:off x="7215188" y="3600450"/>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38" name="Freeform 268">
              <a:extLst>
                <a:ext uri="{FF2B5EF4-FFF2-40B4-BE49-F238E27FC236}">
                  <a16:creationId xmlns:a16="http://schemas.microsoft.com/office/drawing/2014/main" xmlns="" id="{8E1B1DF3-4291-41A2-86C0-3A4577491480}"/>
                </a:ext>
              </a:extLst>
            </p:cNvPr>
            <p:cNvSpPr/>
            <p:nvPr/>
          </p:nvSpPr>
          <p:spPr bwMode="auto">
            <a:xfrm>
              <a:off x="7118350" y="363061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39" name="Freeform 269">
              <a:extLst>
                <a:ext uri="{FF2B5EF4-FFF2-40B4-BE49-F238E27FC236}">
                  <a16:creationId xmlns:a16="http://schemas.microsoft.com/office/drawing/2014/main" xmlns="" id="{D46A7349-1361-475F-912C-45F483BBA865}"/>
                </a:ext>
              </a:extLst>
            </p:cNvPr>
            <p:cNvSpPr/>
            <p:nvPr/>
          </p:nvSpPr>
          <p:spPr bwMode="auto">
            <a:xfrm>
              <a:off x="7496175" y="3646488"/>
              <a:ext cx="22225" cy="22225"/>
            </a:xfrm>
            <a:custGeom>
              <a:avLst/>
              <a:gdLst>
                <a:gd name="T0" fmla="*/ 5 w 5"/>
                <a:gd name="T1" fmla="*/ 3 h 5"/>
                <a:gd name="T2" fmla="*/ 2 w 5"/>
                <a:gd name="T3" fmla="*/ 5 h 5"/>
                <a:gd name="T4" fmla="*/ 0 w 5"/>
                <a:gd name="T5" fmla="*/ 3 h 5"/>
                <a:gd name="T6" fmla="*/ 2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3"/>
                  </a:cubicBezTo>
                  <a:cubicBezTo>
                    <a:pt x="0" y="1"/>
                    <a:pt x="1" y="0"/>
                    <a:pt x="2"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40" name="Freeform 270">
              <a:extLst>
                <a:ext uri="{FF2B5EF4-FFF2-40B4-BE49-F238E27FC236}">
                  <a16:creationId xmlns:a16="http://schemas.microsoft.com/office/drawing/2014/main" xmlns="" id="{EDF86201-A36D-4E7C-BA1B-AE0CB87C5424}"/>
                </a:ext>
              </a:extLst>
            </p:cNvPr>
            <p:cNvSpPr/>
            <p:nvPr/>
          </p:nvSpPr>
          <p:spPr bwMode="auto">
            <a:xfrm>
              <a:off x="7242175" y="3729038"/>
              <a:ext cx="25400" cy="20638"/>
            </a:xfrm>
            <a:custGeom>
              <a:avLst/>
              <a:gdLst>
                <a:gd name="T0" fmla="*/ 5 w 6"/>
                <a:gd name="T1" fmla="*/ 2 h 5"/>
                <a:gd name="T2" fmla="*/ 3 w 6"/>
                <a:gd name="T3" fmla="*/ 5 h 5"/>
                <a:gd name="T4" fmla="*/ 0 w 6"/>
                <a:gd name="T5" fmla="*/ 2 h 5"/>
                <a:gd name="T6" fmla="*/ 3 w 6"/>
                <a:gd name="T7" fmla="*/ 0 h 5"/>
                <a:gd name="T8" fmla="*/ 5 w 6"/>
                <a:gd name="T9" fmla="*/ 2 h 5"/>
              </a:gdLst>
              <a:ahLst/>
              <a:cxnLst>
                <a:cxn ang="0">
                  <a:pos x="T0" y="T1"/>
                </a:cxn>
                <a:cxn ang="0">
                  <a:pos x="T2" y="T3"/>
                </a:cxn>
                <a:cxn ang="0">
                  <a:pos x="T4" y="T5"/>
                </a:cxn>
                <a:cxn ang="0">
                  <a:pos x="T6" y="T7"/>
                </a:cxn>
                <a:cxn ang="0">
                  <a:pos x="T8" y="T9"/>
                </a:cxn>
              </a:cxnLst>
              <a:rect l="0" t="0" r="r" b="b"/>
              <a:pathLst>
                <a:path w="6" h="5">
                  <a:moveTo>
                    <a:pt x="5" y="2"/>
                  </a:moveTo>
                  <a:cubicBezTo>
                    <a:pt x="5" y="4"/>
                    <a:pt x="4" y="5"/>
                    <a:pt x="3" y="5"/>
                  </a:cubicBezTo>
                  <a:cubicBezTo>
                    <a:pt x="1" y="5"/>
                    <a:pt x="0" y="3"/>
                    <a:pt x="0" y="2"/>
                  </a:cubicBezTo>
                  <a:cubicBezTo>
                    <a:pt x="1" y="1"/>
                    <a:pt x="2" y="0"/>
                    <a:pt x="3" y="0"/>
                  </a:cubicBezTo>
                  <a:cubicBezTo>
                    <a:pt x="5" y="0"/>
                    <a:pt x="6"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41" name="Freeform 271">
              <a:extLst>
                <a:ext uri="{FF2B5EF4-FFF2-40B4-BE49-F238E27FC236}">
                  <a16:creationId xmlns:a16="http://schemas.microsoft.com/office/drawing/2014/main" xmlns="" id="{3A36D5D6-859F-4F75-B41E-303C36490167}"/>
                </a:ext>
              </a:extLst>
            </p:cNvPr>
            <p:cNvSpPr/>
            <p:nvPr/>
          </p:nvSpPr>
          <p:spPr bwMode="auto">
            <a:xfrm>
              <a:off x="7364413" y="3762375"/>
              <a:ext cx="25400" cy="22225"/>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1"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42" name="Freeform 272">
              <a:extLst>
                <a:ext uri="{FF2B5EF4-FFF2-40B4-BE49-F238E27FC236}">
                  <a16:creationId xmlns:a16="http://schemas.microsoft.com/office/drawing/2014/main" xmlns="" id="{D2FBB83B-1330-464A-8D4B-5BE4F0E5B5A6}"/>
                </a:ext>
              </a:extLst>
            </p:cNvPr>
            <p:cNvSpPr/>
            <p:nvPr/>
          </p:nvSpPr>
          <p:spPr bwMode="auto">
            <a:xfrm>
              <a:off x="7453313" y="3736975"/>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3"/>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43" name="Freeform 273">
              <a:extLst>
                <a:ext uri="{FF2B5EF4-FFF2-40B4-BE49-F238E27FC236}">
                  <a16:creationId xmlns:a16="http://schemas.microsoft.com/office/drawing/2014/main" xmlns="" id="{8734BD44-8860-4F3B-97DB-F11C390B0198}"/>
                </a:ext>
              </a:extLst>
            </p:cNvPr>
            <p:cNvSpPr/>
            <p:nvPr/>
          </p:nvSpPr>
          <p:spPr bwMode="auto">
            <a:xfrm>
              <a:off x="7280275" y="3825875"/>
              <a:ext cx="20638" cy="26988"/>
            </a:xfrm>
            <a:custGeom>
              <a:avLst/>
              <a:gdLst>
                <a:gd name="T0" fmla="*/ 5 w 5"/>
                <a:gd name="T1" fmla="*/ 3 h 6"/>
                <a:gd name="T2" fmla="*/ 3 w 5"/>
                <a:gd name="T3" fmla="*/ 6 h 6"/>
                <a:gd name="T4" fmla="*/ 0 w 5"/>
                <a:gd name="T5" fmla="*/ 3 h 6"/>
                <a:gd name="T6" fmla="*/ 3 w 5"/>
                <a:gd name="T7" fmla="*/ 1 h 6"/>
                <a:gd name="T8" fmla="*/ 5 w 5"/>
                <a:gd name="T9" fmla="*/ 3 h 6"/>
              </a:gdLst>
              <a:ahLst/>
              <a:cxnLst>
                <a:cxn ang="0">
                  <a:pos x="T0" y="T1"/>
                </a:cxn>
                <a:cxn ang="0">
                  <a:pos x="T2" y="T3"/>
                </a:cxn>
                <a:cxn ang="0">
                  <a:pos x="T4" y="T5"/>
                </a:cxn>
                <a:cxn ang="0">
                  <a:pos x="T6" y="T7"/>
                </a:cxn>
                <a:cxn ang="0">
                  <a:pos x="T8" y="T9"/>
                </a:cxn>
              </a:cxnLst>
              <a:rect l="0" t="0" r="r" b="b"/>
              <a:pathLst>
                <a:path w="5" h="6">
                  <a:moveTo>
                    <a:pt x="5" y="3"/>
                  </a:moveTo>
                  <a:cubicBezTo>
                    <a:pt x="5" y="5"/>
                    <a:pt x="4" y="6"/>
                    <a:pt x="3" y="6"/>
                  </a:cubicBezTo>
                  <a:cubicBezTo>
                    <a:pt x="1" y="5"/>
                    <a:pt x="0" y="4"/>
                    <a:pt x="0" y="3"/>
                  </a:cubicBezTo>
                  <a:cubicBezTo>
                    <a:pt x="0" y="1"/>
                    <a:pt x="2" y="0"/>
                    <a:pt x="3" y="1"/>
                  </a:cubicBezTo>
                  <a:cubicBezTo>
                    <a:pt x="4" y="1"/>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44" name="Freeform 274">
              <a:extLst>
                <a:ext uri="{FF2B5EF4-FFF2-40B4-BE49-F238E27FC236}">
                  <a16:creationId xmlns:a16="http://schemas.microsoft.com/office/drawing/2014/main" xmlns="" id="{59CCE01D-D52F-45C3-8DD3-F63322AB8F1C}"/>
                </a:ext>
              </a:extLst>
            </p:cNvPr>
            <p:cNvSpPr/>
            <p:nvPr/>
          </p:nvSpPr>
          <p:spPr bwMode="auto">
            <a:xfrm>
              <a:off x="7445375" y="3835400"/>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45" name="Freeform 275">
              <a:extLst>
                <a:ext uri="{FF2B5EF4-FFF2-40B4-BE49-F238E27FC236}">
                  <a16:creationId xmlns:a16="http://schemas.microsoft.com/office/drawing/2014/main" xmlns="" id="{D511F51C-45D8-4420-956C-24BECA0E98CE}"/>
                </a:ext>
              </a:extLst>
            </p:cNvPr>
            <p:cNvSpPr/>
            <p:nvPr/>
          </p:nvSpPr>
          <p:spPr bwMode="auto">
            <a:xfrm>
              <a:off x="7569200" y="3848100"/>
              <a:ext cx="25400" cy="25400"/>
            </a:xfrm>
            <a:custGeom>
              <a:avLst/>
              <a:gdLst>
                <a:gd name="T0" fmla="*/ 6 w 6"/>
                <a:gd name="T1" fmla="*/ 3 h 6"/>
                <a:gd name="T2" fmla="*/ 3 w 6"/>
                <a:gd name="T3" fmla="*/ 5 h 6"/>
                <a:gd name="T4" fmla="*/ 1 w 6"/>
                <a:gd name="T5" fmla="*/ 3 h 6"/>
                <a:gd name="T6" fmla="*/ 3 w 6"/>
                <a:gd name="T7" fmla="*/ 0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5" y="5"/>
                    <a:pt x="4" y="6"/>
                    <a:pt x="3" y="5"/>
                  </a:cubicBezTo>
                  <a:cubicBezTo>
                    <a:pt x="1" y="5"/>
                    <a:pt x="0" y="4"/>
                    <a:pt x="1" y="3"/>
                  </a:cubicBezTo>
                  <a:cubicBezTo>
                    <a:pt x="1" y="1"/>
                    <a:pt x="2" y="0"/>
                    <a:pt x="3" y="0"/>
                  </a:cubicBezTo>
                  <a:cubicBezTo>
                    <a:pt x="5" y="1"/>
                    <a:pt x="6" y="2"/>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46" name="Freeform 276">
              <a:extLst>
                <a:ext uri="{FF2B5EF4-FFF2-40B4-BE49-F238E27FC236}">
                  <a16:creationId xmlns:a16="http://schemas.microsoft.com/office/drawing/2014/main" xmlns="" id="{B652984E-4A35-43EC-9E6B-F2C923BF88B6}"/>
                </a:ext>
              </a:extLst>
            </p:cNvPr>
            <p:cNvSpPr/>
            <p:nvPr/>
          </p:nvSpPr>
          <p:spPr bwMode="auto">
            <a:xfrm>
              <a:off x="7356475" y="389096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47" name="Freeform 277">
              <a:extLst>
                <a:ext uri="{FF2B5EF4-FFF2-40B4-BE49-F238E27FC236}">
                  <a16:creationId xmlns:a16="http://schemas.microsoft.com/office/drawing/2014/main" xmlns="" id="{E2D58AB0-C725-47A6-AFF2-2D58E65806C3}"/>
                </a:ext>
              </a:extLst>
            </p:cNvPr>
            <p:cNvSpPr/>
            <p:nvPr/>
          </p:nvSpPr>
          <p:spPr bwMode="auto">
            <a:xfrm>
              <a:off x="7173913" y="3860800"/>
              <a:ext cx="25400" cy="20638"/>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0"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48" name="Freeform 278">
              <a:extLst>
                <a:ext uri="{FF2B5EF4-FFF2-40B4-BE49-F238E27FC236}">
                  <a16:creationId xmlns:a16="http://schemas.microsoft.com/office/drawing/2014/main" xmlns="" id="{9879CBBC-A079-4684-B7C4-15923D719D75}"/>
                </a:ext>
              </a:extLst>
            </p:cNvPr>
            <p:cNvSpPr/>
            <p:nvPr/>
          </p:nvSpPr>
          <p:spPr bwMode="auto">
            <a:xfrm>
              <a:off x="7067550" y="3813175"/>
              <a:ext cx="20638"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49" name="Freeform 279">
              <a:extLst>
                <a:ext uri="{FF2B5EF4-FFF2-40B4-BE49-F238E27FC236}">
                  <a16:creationId xmlns:a16="http://schemas.microsoft.com/office/drawing/2014/main" xmlns="" id="{DB9C9EA2-0D3A-4177-A74B-AEE8BE02D4A6}"/>
                </a:ext>
              </a:extLst>
            </p:cNvPr>
            <p:cNvSpPr/>
            <p:nvPr/>
          </p:nvSpPr>
          <p:spPr bwMode="auto">
            <a:xfrm>
              <a:off x="7177088" y="3762375"/>
              <a:ext cx="22225"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50" name="Freeform 280">
              <a:extLst>
                <a:ext uri="{FF2B5EF4-FFF2-40B4-BE49-F238E27FC236}">
                  <a16:creationId xmlns:a16="http://schemas.microsoft.com/office/drawing/2014/main" xmlns="" id="{C9A21FB3-0451-43E2-BAE8-5C0FC4CC0FB3}"/>
                </a:ext>
              </a:extLst>
            </p:cNvPr>
            <p:cNvSpPr/>
            <p:nvPr/>
          </p:nvSpPr>
          <p:spPr bwMode="auto">
            <a:xfrm>
              <a:off x="7242175" y="3903663"/>
              <a:ext cx="173038" cy="230188"/>
            </a:xfrm>
            <a:custGeom>
              <a:avLst/>
              <a:gdLst>
                <a:gd name="T0" fmla="*/ 9 w 41"/>
                <a:gd name="T1" fmla="*/ 0 h 54"/>
                <a:gd name="T2" fmla="*/ 7 w 41"/>
                <a:gd name="T3" fmla="*/ 23 h 54"/>
                <a:gd name="T4" fmla="*/ 0 w 41"/>
                <a:gd name="T5" fmla="*/ 44 h 54"/>
                <a:gd name="T6" fmla="*/ 41 w 41"/>
                <a:gd name="T7" fmla="*/ 47 h 54"/>
                <a:gd name="T8" fmla="*/ 34 w 41"/>
                <a:gd name="T9" fmla="*/ 25 h 54"/>
                <a:gd name="T10" fmla="*/ 34 w 41"/>
                <a:gd name="T11" fmla="*/ 5 h 54"/>
              </a:gdLst>
              <a:ahLst/>
              <a:cxnLst>
                <a:cxn ang="0">
                  <a:pos x="T0" y="T1"/>
                </a:cxn>
                <a:cxn ang="0">
                  <a:pos x="T2" y="T3"/>
                </a:cxn>
                <a:cxn ang="0">
                  <a:pos x="T4" y="T5"/>
                </a:cxn>
                <a:cxn ang="0">
                  <a:pos x="T6" y="T7"/>
                </a:cxn>
                <a:cxn ang="0">
                  <a:pos x="T8" y="T9"/>
                </a:cxn>
                <a:cxn ang="0">
                  <a:pos x="T10" y="T11"/>
                </a:cxn>
              </a:cxnLst>
              <a:rect l="0" t="0" r="r" b="b"/>
              <a:pathLst>
                <a:path w="41" h="54">
                  <a:moveTo>
                    <a:pt x="9" y="0"/>
                  </a:moveTo>
                  <a:cubicBezTo>
                    <a:pt x="8" y="8"/>
                    <a:pt x="8" y="15"/>
                    <a:pt x="7" y="23"/>
                  </a:cubicBezTo>
                  <a:cubicBezTo>
                    <a:pt x="6" y="30"/>
                    <a:pt x="2" y="37"/>
                    <a:pt x="0" y="44"/>
                  </a:cubicBezTo>
                  <a:cubicBezTo>
                    <a:pt x="10" y="54"/>
                    <a:pt x="29" y="51"/>
                    <a:pt x="41" y="47"/>
                  </a:cubicBezTo>
                  <a:cubicBezTo>
                    <a:pt x="40" y="40"/>
                    <a:pt x="35" y="32"/>
                    <a:pt x="34" y="25"/>
                  </a:cubicBezTo>
                  <a:cubicBezTo>
                    <a:pt x="33" y="21"/>
                    <a:pt x="31" y="8"/>
                    <a:pt x="34" y="5"/>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grpSp>
      <p:grpSp>
        <p:nvGrpSpPr>
          <p:cNvPr id="251" name="组合 649">
            <a:extLst>
              <a:ext uri="{FF2B5EF4-FFF2-40B4-BE49-F238E27FC236}">
                <a16:creationId xmlns:a16="http://schemas.microsoft.com/office/drawing/2014/main" xmlns="" id="{40751EB2-406B-4C8A-BE7C-9EE001CB9758}"/>
              </a:ext>
            </a:extLst>
          </p:cNvPr>
          <p:cNvGrpSpPr/>
          <p:nvPr/>
        </p:nvGrpSpPr>
        <p:grpSpPr>
          <a:xfrm>
            <a:off x="-96131" y="4662981"/>
            <a:ext cx="1040423" cy="573838"/>
            <a:chOff x="4541838" y="2732088"/>
            <a:chExt cx="2568575" cy="1231900"/>
          </a:xfrm>
        </p:grpSpPr>
        <p:sp>
          <p:nvSpPr>
            <p:cNvPr id="252" name="Freeform 242">
              <a:extLst>
                <a:ext uri="{FF2B5EF4-FFF2-40B4-BE49-F238E27FC236}">
                  <a16:creationId xmlns:a16="http://schemas.microsoft.com/office/drawing/2014/main" xmlns="" id="{3913B9D5-FEBA-4BE0-88DF-C2AF0A24A527}"/>
                </a:ext>
              </a:extLst>
            </p:cNvPr>
            <p:cNvSpPr/>
            <p:nvPr/>
          </p:nvSpPr>
          <p:spPr bwMode="auto">
            <a:xfrm>
              <a:off x="4541838" y="2732088"/>
              <a:ext cx="1497013" cy="1146175"/>
            </a:xfrm>
            <a:custGeom>
              <a:avLst/>
              <a:gdLst>
                <a:gd name="T0" fmla="*/ 176 w 352"/>
                <a:gd name="T1" fmla="*/ 0 h 268"/>
                <a:gd name="T2" fmla="*/ 0 w 352"/>
                <a:gd name="T3" fmla="*/ 262 h 268"/>
                <a:gd name="T4" fmla="*/ 352 w 352"/>
                <a:gd name="T5" fmla="*/ 268 h 268"/>
                <a:gd name="T6" fmla="*/ 352 w 352"/>
                <a:gd name="T7" fmla="*/ 258 h 268"/>
                <a:gd name="T8" fmla="*/ 318 w 352"/>
                <a:gd name="T9" fmla="*/ 254 h 268"/>
                <a:gd name="T10" fmla="*/ 319 w 352"/>
                <a:gd name="T11" fmla="*/ 266 h 268"/>
                <a:gd name="T12" fmla="*/ 38 w 352"/>
                <a:gd name="T13" fmla="*/ 260 h 268"/>
                <a:gd name="T14" fmla="*/ 178 w 352"/>
                <a:gd name="T15" fmla="*/ 47 h 268"/>
                <a:gd name="T16" fmla="*/ 185 w 352"/>
                <a:gd name="T17" fmla="*/ 47 h 268"/>
                <a:gd name="T18" fmla="*/ 310 w 352"/>
                <a:gd name="T19" fmla="*/ 192 h 268"/>
                <a:gd name="T20" fmla="*/ 339 w 352"/>
                <a:gd name="T21" fmla="*/ 167 h 268"/>
                <a:gd name="T22" fmla="*/ 184 w 352"/>
                <a:gd name="T23" fmla="*/ 0 h 268"/>
                <a:gd name="T24" fmla="*/ 176 w 352"/>
                <a:gd name="T25"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268">
                  <a:moveTo>
                    <a:pt x="176" y="0"/>
                  </a:moveTo>
                  <a:cubicBezTo>
                    <a:pt x="32" y="0"/>
                    <a:pt x="0" y="262"/>
                    <a:pt x="0" y="262"/>
                  </a:cubicBezTo>
                  <a:cubicBezTo>
                    <a:pt x="352" y="268"/>
                    <a:pt x="352" y="268"/>
                    <a:pt x="352" y="268"/>
                  </a:cubicBezTo>
                  <a:cubicBezTo>
                    <a:pt x="352" y="266"/>
                    <a:pt x="352" y="262"/>
                    <a:pt x="352" y="258"/>
                  </a:cubicBezTo>
                  <a:cubicBezTo>
                    <a:pt x="318" y="254"/>
                    <a:pt x="318" y="254"/>
                    <a:pt x="318" y="254"/>
                  </a:cubicBezTo>
                  <a:cubicBezTo>
                    <a:pt x="319" y="259"/>
                    <a:pt x="319" y="263"/>
                    <a:pt x="319" y="266"/>
                  </a:cubicBezTo>
                  <a:cubicBezTo>
                    <a:pt x="38" y="260"/>
                    <a:pt x="38" y="260"/>
                    <a:pt x="38" y="260"/>
                  </a:cubicBezTo>
                  <a:cubicBezTo>
                    <a:pt x="38" y="260"/>
                    <a:pt x="63" y="47"/>
                    <a:pt x="178" y="47"/>
                  </a:cubicBezTo>
                  <a:cubicBezTo>
                    <a:pt x="180" y="47"/>
                    <a:pt x="182" y="47"/>
                    <a:pt x="185" y="47"/>
                  </a:cubicBezTo>
                  <a:cubicBezTo>
                    <a:pt x="264" y="53"/>
                    <a:pt x="297" y="130"/>
                    <a:pt x="310" y="192"/>
                  </a:cubicBezTo>
                  <a:cubicBezTo>
                    <a:pt x="318" y="183"/>
                    <a:pt x="328" y="175"/>
                    <a:pt x="339" y="167"/>
                  </a:cubicBezTo>
                  <a:cubicBezTo>
                    <a:pt x="320" y="93"/>
                    <a:pt x="278" y="7"/>
                    <a:pt x="184" y="0"/>
                  </a:cubicBezTo>
                  <a:cubicBezTo>
                    <a:pt x="181" y="0"/>
                    <a:pt x="178" y="0"/>
                    <a:pt x="176" y="0"/>
                  </a:cubicBezTo>
                </a:path>
              </a:pathLst>
            </a:custGeom>
            <a:solidFill>
              <a:srgbClr val="C0DC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53" name="Freeform 243">
              <a:extLst>
                <a:ext uri="{FF2B5EF4-FFF2-40B4-BE49-F238E27FC236}">
                  <a16:creationId xmlns:a16="http://schemas.microsoft.com/office/drawing/2014/main" xmlns="" id="{25A16574-A3FE-4DA2-8EA9-EE3876EF53A4}"/>
                </a:ext>
              </a:extLst>
            </p:cNvPr>
            <p:cNvSpPr/>
            <p:nvPr/>
          </p:nvSpPr>
          <p:spPr bwMode="auto">
            <a:xfrm>
              <a:off x="4703763" y="2933700"/>
              <a:ext cx="1193800" cy="935038"/>
            </a:xfrm>
            <a:custGeom>
              <a:avLst/>
              <a:gdLst>
                <a:gd name="T0" fmla="*/ 140 w 281"/>
                <a:gd name="T1" fmla="*/ 0 h 219"/>
                <a:gd name="T2" fmla="*/ 0 w 281"/>
                <a:gd name="T3" fmla="*/ 213 h 219"/>
                <a:gd name="T4" fmla="*/ 281 w 281"/>
                <a:gd name="T5" fmla="*/ 219 h 219"/>
                <a:gd name="T6" fmla="*/ 280 w 281"/>
                <a:gd name="T7" fmla="*/ 207 h 219"/>
                <a:gd name="T8" fmla="*/ 244 w 281"/>
                <a:gd name="T9" fmla="*/ 203 h 219"/>
                <a:gd name="T10" fmla="*/ 245 w 281"/>
                <a:gd name="T11" fmla="*/ 216 h 219"/>
                <a:gd name="T12" fmla="*/ 218 w 281"/>
                <a:gd name="T13" fmla="*/ 216 h 219"/>
                <a:gd name="T14" fmla="*/ 218 w 281"/>
                <a:gd name="T15" fmla="*/ 216 h 219"/>
                <a:gd name="T16" fmla="*/ 71 w 281"/>
                <a:gd name="T17" fmla="*/ 213 h 219"/>
                <a:gd name="T18" fmla="*/ 71 w 281"/>
                <a:gd name="T19" fmla="*/ 213 h 219"/>
                <a:gd name="T20" fmla="*/ 40 w 281"/>
                <a:gd name="T21" fmla="*/ 212 h 219"/>
                <a:gd name="T22" fmla="*/ 142 w 281"/>
                <a:gd name="T23" fmla="*/ 56 h 219"/>
                <a:gd name="T24" fmla="*/ 147 w 281"/>
                <a:gd name="T25" fmla="*/ 56 h 219"/>
                <a:gd name="T26" fmla="*/ 242 w 281"/>
                <a:gd name="T27" fmla="*/ 183 h 219"/>
                <a:gd name="T28" fmla="*/ 272 w 281"/>
                <a:gd name="T29" fmla="*/ 145 h 219"/>
                <a:gd name="T30" fmla="*/ 147 w 281"/>
                <a:gd name="T31" fmla="*/ 0 h 219"/>
                <a:gd name="T32" fmla="*/ 140 w 281"/>
                <a:gd name="T3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1" h="219">
                  <a:moveTo>
                    <a:pt x="140" y="0"/>
                  </a:moveTo>
                  <a:cubicBezTo>
                    <a:pt x="25" y="0"/>
                    <a:pt x="0" y="213"/>
                    <a:pt x="0" y="213"/>
                  </a:cubicBezTo>
                  <a:cubicBezTo>
                    <a:pt x="281" y="219"/>
                    <a:pt x="281" y="219"/>
                    <a:pt x="281" y="219"/>
                  </a:cubicBezTo>
                  <a:cubicBezTo>
                    <a:pt x="281" y="216"/>
                    <a:pt x="281" y="212"/>
                    <a:pt x="280" y="207"/>
                  </a:cubicBezTo>
                  <a:cubicBezTo>
                    <a:pt x="244" y="203"/>
                    <a:pt x="244" y="203"/>
                    <a:pt x="244" y="203"/>
                  </a:cubicBezTo>
                  <a:cubicBezTo>
                    <a:pt x="245" y="208"/>
                    <a:pt x="245" y="213"/>
                    <a:pt x="245" y="216"/>
                  </a:cubicBezTo>
                  <a:cubicBezTo>
                    <a:pt x="218" y="216"/>
                    <a:pt x="218" y="216"/>
                    <a:pt x="218" y="216"/>
                  </a:cubicBezTo>
                  <a:cubicBezTo>
                    <a:pt x="218" y="216"/>
                    <a:pt x="218" y="216"/>
                    <a:pt x="218" y="216"/>
                  </a:cubicBezTo>
                  <a:cubicBezTo>
                    <a:pt x="71" y="213"/>
                    <a:pt x="71" y="213"/>
                    <a:pt x="71" y="213"/>
                  </a:cubicBezTo>
                  <a:cubicBezTo>
                    <a:pt x="71" y="213"/>
                    <a:pt x="71" y="213"/>
                    <a:pt x="71" y="213"/>
                  </a:cubicBezTo>
                  <a:cubicBezTo>
                    <a:pt x="40" y="212"/>
                    <a:pt x="40" y="212"/>
                    <a:pt x="40" y="212"/>
                  </a:cubicBezTo>
                  <a:cubicBezTo>
                    <a:pt x="40" y="212"/>
                    <a:pt x="58" y="56"/>
                    <a:pt x="142" y="56"/>
                  </a:cubicBezTo>
                  <a:cubicBezTo>
                    <a:pt x="144" y="56"/>
                    <a:pt x="145" y="56"/>
                    <a:pt x="147" y="56"/>
                  </a:cubicBezTo>
                  <a:cubicBezTo>
                    <a:pt x="214" y="61"/>
                    <a:pt x="236" y="136"/>
                    <a:pt x="242" y="183"/>
                  </a:cubicBezTo>
                  <a:cubicBezTo>
                    <a:pt x="249" y="172"/>
                    <a:pt x="259" y="159"/>
                    <a:pt x="272" y="145"/>
                  </a:cubicBezTo>
                  <a:cubicBezTo>
                    <a:pt x="259" y="83"/>
                    <a:pt x="226" y="6"/>
                    <a:pt x="147" y="0"/>
                  </a:cubicBezTo>
                  <a:cubicBezTo>
                    <a:pt x="144" y="0"/>
                    <a:pt x="142" y="0"/>
                    <a:pt x="140" y="0"/>
                  </a:cubicBezTo>
                </a:path>
              </a:pathLst>
            </a:custGeom>
            <a:solidFill>
              <a:srgbClr val="8B9BA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54" name="Freeform 244">
              <a:extLst>
                <a:ext uri="{FF2B5EF4-FFF2-40B4-BE49-F238E27FC236}">
                  <a16:creationId xmlns:a16="http://schemas.microsoft.com/office/drawing/2014/main" xmlns="" id="{D3396A2A-DA12-4F3E-A950-3EFB1565A0A9}"/>
                </a:ext>
              </a:extLst>
            </p:cNvPr>
            <p:cNvSpPr/>
            <p:nvPr/>
          </p:nvSpPr>
          <p:spPr bwMode="auto">
            <a:xfrm>
              <a:off x="4873625" y="3173413"/>
              <a:ext cx="871538" cy="682625"/>
            </a:xfrm>
            <a:custGeom>
              <a:avLst/>
              <a:gdLst>
                <a:gd name="T0" fmla="*/ 102 w 205"/>
                <a:gd name="T1" fmla="*/ 0 h 160"/>
                <a:gd name="T2" fmla="*/ 0 w 205"/>
                <a:gd name="T3" fmla="*/ 156 h 160"/>
                <a:gd name="T4" fmla="*/ 31 w 205"/>
                <a:gd name="T5" fmla="*/ 157 h 160"/>
                <a:gd name="T6" fmla="*/ 104 w 205"/>
                <a:gd name="T7" fmla="*/ 45 h 160"/>
                <a:gd name="T8" fmla="*/ 108 w 205"/>
                <a:gd name="T9" fmla="*/ 46 h 160"/>
                <a:gd name="T10" fmla="*/ 178 w 205"/>
                <a:gd name="T11" fmla="*/ 160 h 160"/>
                <a:gd name="T12" fmla="*/ 205 w 205"/>
                <a:gd name="T13" fmla="*/ 160 h 160"/>
                <a:gd name="T14" fmla="*/ 204 w 205"/>
                <a:gd name="T15" fmla="*/ 147 h 160"/>
                <a:gd name="T16" fmla="*/ 192 w 205"/>
                <a:gd name="T17" fmla="*/ 145 h 160"/>
                <a:gd name="T18" fmla="*/ 202 w 205"/>
                <a:gd name="T19" fmla="*/ 127 h 160"/>
                <a:gd name="T20" fmla="*/ 107 w 205"/>
                <a:gd name="T21" fmla="*/ 0 h 160"/>
                <a:gd name="T22" fmla="*/ 102 w 205"/>
                <a:gd name="T2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160">
                  <a:moveTo>
                    <a:pt x="102" y="0"/>
                  </a:moveTo>
                  <a:cubicBezTo>
                    <a:pt x="18" y="0"/>
                    <a:pt x="0" y="156"/>
                    <a:pt x="0" y="156"/>
                  </a:cubicBezTo>
                  <a:cubicBezTo>
                    <a:pt x="31" y="157"/>
                    <a:pt x="31" y="157"/>
                    <a:pt x="31" y="157"/>
                  </a:cubicBezTo>
                  <a:cubicBezTo>
                    <a:pt x="31" y="154"/>
                    <a:pt x="45" y="45"/>
                    <a:pt x="104" y="45"/>
                  </a:cubicBezTo>
                  <a:cubicBezTo>
                    <a:pt x="105" y="45"/>
                    <a:pt x="107" y="45"/>
                    <a:pt x="108" y="46"/>
                  </a:cubicBezTo>
                  <a:cubicBezTo>
                    <a:pt x="171" y="50"/>
                    <a:pt x="178" y="141"/>
                    <a:pt x="178" y="160"/>
                  </a:cubicBezTo>
                  <a:cubicBezTo>
                    <a:pt x="205" y="160"/>
                    <a:pt x="205" y="160"/>
                    <a:pt x="205" y="160"/>
                  </a:cubicBezTo>
                  <a:cubicBezTo>
                    <a:pt x="205" y="157"/>
                    <a:pt x="205" y="152"/>
                    <a:pt x="204" y="147"/>
                  </a:cubicBezTo>
                  <a:cubicBezTo>
                    <a:pt x="192" y="145"/>
                    <a:pt x="192" y="145"/>
                    <a:pt x="192" y="145"/>
                  </a:cubicBezTo>
                  <a:cubicBezTo>
                    <a:pt x="192" y="145"/>
                    <a:pt x="195" y="138"/>
                    <a:pt x="202" y="127"/>
                  </a:cubicBezTo>
                  <a:cubicBezTo>
                    <a:pt x="196" y="80"/>
                    <a:pt x="174" y="5"/>
                    <a:pt x="107" y="0"/>
                  </a:cubicBezTo>
                  <a:cubicBezTo>
                    <a:pt x="105" y="0"/>
                    <a:pt x="104" y="0"/>
                    <a:pt x="102" y="0"/>
                  </a:cubicBezTo>
                </a:path>
              </a:pathLst>
            </a:custGeom>
            <a:solidFill>
              <a:srgbClr val="E0C89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55" name="Freeform 245">
              <a:extLst>
                <a:ext uri="{FF2B5EF4-FFF2-40B4-BE49-F238E27FC236}">
                  <a16:creationId xmlns:a16="http://schemas.microsoft.com/office/drawing/2014/main" xmlns="" id="{A71617E3-2391-414C-9A0C-D282678DE17E}"/>
                </a:ext>
              </a:extLst>
            </p:cNvPr>
            <p:cNvSpPr/>
            <p:nvPr/>
          </p:nvSpPr>
          <p:spPr bwMode="auto">
            <a:xfrm>
              <a:off x="5005388" y="3843338"/>
              <a:ext cx="625475" cy="12700"/>
            </a:xfrm>
            <a:custGeom>
              <a:avLst/>
              <a:gdLst>
                <a:gd name="T0" fmla="*/ 0 w 147"/>
                <a:gd name="T1" fmla="*/ 0 h 3"/>
                <a:gd name="T2" fmla="*/ 0 w 147"/>
                <a:gd name="T3" fmla="*/ 0 h 3"/>
                <a:gd name="T4" fmla="*/ 147 w 147"/>
                <a:gd name="T5" fmla="*/ 3 h 3"/>
                <a:gd name="T6" fmla="*/ 147 w 147"/>
                <a:gd name="T7" fmla="*/ 3 h 3"/>
                <a:gd name="T8" fmla="*/ 0 w 147"/>
                <a:gd name="T9" fmla="*/ 0 h 3"/>
              </a:gdLst>
              <a:ahLst/>
              <a:cxnLst>
                <a:cxn ang="0">
                  <a:pos x="T0" y="T1"/>
                </a:cxn>
                <a:cxn ang="0">
                  <a:pos x="T2" y="T3"/>
                </a:cxn>
                <a:cxn ang="0">
                  <a:pos x="T4" y="T5"/>
                </a:cxn>
                <a:cxn ang="0">
                  <a:pos x="T6" y="T7"/>
                </a:cxn>
                <a:cxn ang="0">
                  <a:pos x="T8" y="T9"/>
                </a:cxn>
              </a:cxnLst>
              <a:rect l="0" t="0" r="r" b="b"/>
              <a:pathLst>
                <a:path w="147" h="3">
                  <a:moveTo>
                    <a:pt x="0" y="0"/>
                  </a:moveTo>
                  <a:cubicBezTo>
                    <a:pt x="0" y="0"/>
                    <a:pt x="0" y="0"/>
                    <a:pt x="0" y="0"/>
                  </a:cubicBezTo>
                  <a:cubicBezTo>
                    <a:pt x="147" y="3"/>
                    <a:pt x="147" y="3"/>
                    <a:pt x="147" y="3"/>
                  </a:cubicBezTo>
                  <a:cubicBezTo>
                    <a:pt x="147" y="3"/>
                    <a:pt x="147" y="3"/>
                    <a:pt x="147" y="3"/>
                  </a:cubicBezTo>
                  <a:cubicBezTo>
                    <a:pt x="0" y="0"/>
                    <a:pt x="0" y="0"/>
                    <a:pt x="0" y="0"/>
                  </a:cubicBezTo>
                </a:path>
              </a:pathLst>
            </a:custGeom>
            <a:solidFill>
              <a:srgbClr val="92707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56" name="Freeform 246">
              <a:extLst>
                <a:ext uri="{FF2B5EF4-FFF2-40B4-BE49-F238E27FC236}">
                  <a16:creationId xmlns:a16="http://schemas.microsoft.com/office/drawing/2014/main" xmlns="" id="{DDAF20FD-0C86-4503-8E60-C384B0242D53}"/>
                </a:ext>
              </a:extLst>
            </p:cNvPr>
            <p:cNvSpPr/>
            <p:nvPr/>
          </p:nvSpPr>
          <p:spPr bwMode="auto">
            <a:xfrm>
              <a:off x="5005388" y="3365500"/>
              <a:ext cx="625475" cy="490538"/>
            </a:xfrm>
            <a:custGeom>
              <a:avLst/>
              <a:gdLst>
                <a:gd name="T0" fmla="*/ 73 w 147"/>
                <a:gd name="T1" fmla="*/ 0 h 115"/>
                <a:gd name="T2" fmla="*/ 0 w 147"/>
                <a:gd name="T3" fmla="*/ 112 h 115"/>
                <a:gd name="T4" fmla="*/ 147 w 147"/>
                <a:gd name="T5" fmla="*/ 115 h 115"/>
                <a:gd name="T6" fmla="*/ 77 w 147"/>
                <a:gd name="T7" fmla="*/ 1 h 115"/>
                <a:gd name="T8" fmla="*/ 73 w 147"/>
                <a:gd name="T9" fmla="*/ 0 h 115"/>
              </a:gdLst>
              <a:ahLst/>
              <a:cxnLst>
                <a:cxn ang="0">
                  <a:pos x="T0" y="T1"/>
                </a:cxn>
                <a:cxn ang="0">
                  <a:pos x="T2" y="T3"/>
                </a:cxn>
                <a:cxn ang="0">
                  <a:pos x="T4" y="T5"/>
                </a:cxn>
                <a:cxn ang="0">
                  <a:pos x="T6" y="T7"/>
                </a:cxn>
                <a:cxn ang="0">
                  <a:pos x="T8" y="T9"/>
                </a:cxn>
              </a:cxnLst>
              <a:rect l="0" t="0" r="r" b="b"/>
              <a:pathLst>
                <a:path w="147" h="115">
                  <a:moveTo>
                    <a:pt x="73" y="0"/>
                  </a:moveTo>
                  <a:cubicBezTo>
                    <a:pt x="14" y="0"/>
                    <a:pt x="0" y="109"/>
                    <a:pt x="0" y="112"/>
                  </a:cubicBezTo>
                  <a:cubicBezTo>
                    <a:pt x="147" y="115"/>
                    <a:pt x="147" y="115"/>
                    <a:pt x="147" y="115"/>
                  </a:cubicBezTo>
                  <a:cubicBezTo>
                    <a:pt x="147" y="96"/>
                    <a:pt x="140" y="5"/>
                    <a:pt x="77" y="1"/>
                  </a:cubicBezTo>
                  <a:cubicBezTo>
                    <a:pt x="76" y="0"/>
                    <a:pt x="74" y="0"/>
                    <a:pt x="73" y="0"/>
                  </a:cubicBezTo>
                </a:path>
              </a:pathLst>
            </a:custGeom>
            <a:solidFill>
              <a:srgbClr val="A97C6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grpSp>
          <p:nvGrpSpPr>
            <p:cNvPr id="257" name="组合 655">
              <a:extLst>
                <a:ext uri="{FF2B5EF4-FFF2-40B4-BE49-F238E27FC236}">
                  <a16:creationId xmlns:a16="http://schemas.microsoft.com/office/drawing/2014/main" xmlns="" id="{AC0E8622-5842-4680-876C-381C34BA31FD}"/>
                </a:ext>
              </a:extLst>
            </p:cNvPr>
            <p:cNvGrpSpPr/>
            <p:nvPr/>
          </p:nvGrpSpPr>
          <p:grpSpPr>
            <a:xfrm>
              <a:off x="5689600" y="3313113"/>
              <a:ext cx="1420813" cy="650875"/>
              <a:chOff x="5689600" y="3313113"/>
              <a:chExt cx="1420813" cy="650875"/>
            </a:xfrm>
          </p:grpSpPr>
          <p:sp>
            <p:nvSpPr>
              <p:cNvPr id="258" name="Freeform 247">
                <a:extLst>
                  <a:ext uri="{FF2B5EF4-FFF2-40B4-BE49-F238E27FC236}">
                    <a16:creationId xmlns:a16="http://schemas.microsoft.com/office/drawing/2014/main" xmlns="" id="{05AAA414-13A4-42A2-9B93-4C11A36B74D7}"/>
                  </a:ext>
                </a:extLst>
              </p:cNvPr>
              <p:cNvSpPr/>
              <p:nvPr/>
            </p:nvSpPr>
            <p:spPr bwMode="auto">
              <a:xfrm>
                <a:off x="5983288" y="3313113"/>
                <a:ext cx="1127125" cy="650875"/>
              </a:xfrm>
              <a:custGeom>
                <a:avLst/>
                <a:gdLst>
                  <a:gd name="T0" fmla="*/ 92 w 265"/>
                  <a:gd name="T1" fmla="*/ 0 h 152"/>
                  <a:gd name="T2" fmla="*/ 0 w 265"/>
                  <a:gd name="T3" fmla="*/ 31 h 152"/>
                  <a:gd name="T4" fmla="*/ 7 w 265"/>
                  <a:gd name="T5" fmla="*/ 68 h 152"/>
                  <a:gd name="T6" fmla="*/ 95 w 265"/>
                  <a:gd name="T7" fmla="*/ 30 h 152"/>
                  <a:gd name="T8" fmla="*/ 103 w 265"/>
                  <a:gd name="T9" fmla="*/ 30 h 152"/>
                  <a:gd name="T10" fmla="*/ 227 w 265"/>
                  <a:gd name="T11" fmla="*/ 146 h 152"/>
                  <a:gd name="T12" fmla="*/ 13 w 265"/>
                  <a:gd name="T13" fmla="*/ 121 h 152"/>
                  <a:gd name="T14" fmla="*/ 13 w 265"/>
                  <a:gd name="T15" fmla="*/ 122 h 152"/>
                  <a:gd name="T16" fmla="*/ 263 w 265"/>
                  <a:gd name="T17" fmla="*/ 152 h 152"/>
                  <a:gd name="T18" fmla="*/ 103 w 265"/>
                  <a:gd name="T19" fmla="*/ 1 h 152"/>
                  <a:gd name="T20" fmla="*/ 92 w 265"/>
                  <a:gd name="T2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152">
                    <a:moveTo>
                      <a:pt x="92" y="0"/>
                    </a:moveTo>
                    <a:cubicBezTo>
                      <a:pt x="54" y="0"/>
                      <a:pt x="24" y="14"/>
                      <a:pt x="0" y="31"/>
                    </a:cubicBezTo>
                    <a:cubicBezTo>
                      <a:pt x="3" y="44"/>
                      <a:pt x="5" y="56"/>
                      <a:pt x="7" y="68"/>
                    </a:cubicBezTo>
                    <a:cubicBezTo>
                      <a:pt x="28" y="48"/>
                      <a:pt x="57" y="30"/>
                      <a:pt x="95" y="30"/>
                    </a:cubicBezTo>
                    <a:cubicBezTo>
                      <a:pt x="98" y="30"/>
                      <a:pt x="101" y="30"/>
                      <a:pt x="103" y="30"/>
                    </a:cubicBezTo>
                    <a:cubicBezTo>
                      <a:pt x="193" y="36"/>
                      <a:pt x="229" y="128"/>
                      <a:pt x="227" y="146"/>
                    </a:cubicBezTo>
                    <a:cubicBezTo>
                      <a:pt x="13" y="121"/>
                      <a:pt x="13" y="121"/>
                      <a:pt x="13" y="121"/>
                    </a:cubicBezTo>
                    <a:cubicBezTo>
                      <a:pt x="13" y="121"/>
                      <a:pt x="13" y="122"/>
                      <a:pt x="13" y="122"/>
                    </a:cubicBezTo>
                    <a:cubicBezTo>
                      <a:pt x="263" y="152"/>
                      <a:pt x="263" y="152"/>
                      <a:pt x="263" y="152"/>
                    </a:cubicBezTo>
                    <a:cubicBezTo>
                      <a:pt x="265" y="129"/>
                      <a:pt x="219" y="9"/>
                      <a:pt x="103" y="1"/>
                    </a:cubicBezTo>
                    <a:cubicBezTo>
                      <a:pt x="99" y="1"/>
                      <a:pt x="95" y="0"/>
                      <a:pt x="92" y="0"/>
                    </a:cubicBezTo>
                  </a:path>
                </a:pathLst>
              </a:custGeom>
              <a:solidFill>
                <a:srgbClr val="BBCAD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59" name="Freeform 248">
                <a:extLst>
                  <a:ext uri="{FF2B5EF4-FFF2-40B4-BE49-F238E27FC236}">
                    <a16:creationId xmlns:a16="http://schemas.microsoft.com/office/drawing/2014/main" xmlns="" id="{5D0CC9D2-8F6A-49FB-B876-AFF6F938F09E}"/>
                  </a:ext>
                </a:extLst>
              </p:cNvPr>
              <p:cNvSpPr>
                <a:spLocks noEditPoints="1"/>
              </p:cNvSpPr>
              <p:nvPr/>
            </p:nvSpPr>
            <p:spPr bwMode="auto">
              <a:xfrm>
                <a:off x="5859463" y="3446463"/>
                <a:ext cx="179388" cy="388938"/>
              </a:xfrm>
              <a:custGeom>
                <a:avLst/>
                <a:gdLst>
                  <a:gd name="T0" fmla="*/ 8 w 42"/>
                  <a:gd name="T1" fmla="*/ 86 h 91"/>
                  <a:gd name="T2" fmla="*/ 8 w 42"/>
                  <a:gd name="T3" fmla="*/ 87 h 91"/>
                  <a:gd name="T4" fmla="*/ 42 w 42"/>
                  <a:gd name="T5" fmla="*/ 91 h 91"/>
                  <a:gd name="T6" fmla="*/ 42 w 42"/>
                  <a:gd name="T7" fmla="*/ 90 h 91"/>
                  <a:gd name="T8" fmla="*/ 8 w 42"/>
                  <a:gd name="T9" fmla="*/ 86 h 91"/>
                  <a:gd name="T10" fmla="*/ 29 w 42"/>
                  <a:gd name="T11" fmla="*/ 0 h 91"/>
                  <a:gd name="T12" fmla="*/ 0 w 42"/>
                  <a:gd name="T13" fmla="*/ 25 h 91"/>
                  <a:gd name="T14" fmla="*/ 7 w 42"/>
                  <a:gd name="T15" fmla="*/ 74 h 91"/>
                  <a:gd name="T16" fmla="*/ 36 w 42"/>
                  <a:gd name="T17" fmla="*/ 37 h 91"/>
                  <a:gd name="T18" fmla="*/ 29 w 42"/>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91">
                    <a:moveTo>
                      <a:pt x="8" y="86"/>
                    </a:moveTo>
                    <a:cubicBezTo>
                      <a:pt x="8" y="86"/>
                      <a:pt x="8" y="87"/>
                      <a:pt x="8" y="87"/>
                    </a:cubicBezTo>
                    <a:cubicBezTo>
                      <a:pt x="42" y="91"/>
                      <a:pt x="42" y="91"/>
                      <a:pt x="42" y="91"/>
                    </a:cubicBezTo>
                    <a:cubicBezTo>
                      <a:pt x="42" y="91"/>
                      <a:pt x="42" y="90"/>
                      <a:pt x="42" y="90"/>
                    </a:cubicBezTo>
                    <a:cubicBezTo>
                      <a:pt x="8" y="86"/>
                      <a:pt x="8" y="86"/>
                      <a:pt x="8" y="86"/>
                    </a:cubicBezTo>
                    <a:moveTo>
                      <a:pt x="29" y="0"/>
                    </a:moveTo>
                    <a:cubicBezTo>
                      <a:pt x="18" y="8"/>
                      <a:pt x="8" y="16"/>
                      <a:pt x="0" y="25"/>
                    </a:cubicBezTo>
                    <a:cubicBezTo>
                      <a:pt x="4" y="43"/>
                      <a:pt x="6" y="60"/>
                      <a:pt x="7" y="74"/>
                    </a:cubicBezTo>
                    <a:cubicBezTo>
                      <a:pt x="13" y="64"/>
                      <a:pt x="23" y="50"/>
                      <a:pt x="36" y="37"/>
                    </a:cubicBezTo>
                    <a:cubicBezTo>
                      <a:pt x="34" y="25"/>
                      <a:pt x="32" y="13"/>
                      <a:pt x="29" y="0"/>
                    </a:cubicBezTo>
                  </a:path>
                </a:pathLst>
              </a:custGeom>
              <a:solidFill>
                <a:srgbClr val="AAC0C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60" name="Freeform 249">
                <a:extLst>
                  <a:ext uri="{FF2B5EF4-FFF2-40B4-BE49-F238E27FC236}">
                    <a16:creationId xmlns:a16="http://schemas.microsoft.com/office/drawing/2014/main" xmlns="" id="{828C9ADA-B491-475A-B85D-0930EC7C85CA}"/>
                  </a:ext>
                </a:extLst>
              </p:cNvPr>
              <p:cNvSpPr/>
              <p:nvPr/>
            </p:nvSpPr>
            <p:spPr bwMode="auto">
              <a:xfrm>
                <a:off x="5732463" y="3552825"/>
                <a:ext cx="161925" cy="265113"/>
              </a:xfrm>
              <a:custGeom>
                <a:avLst/>
                <a:gdLst>
                  <a:gd name="T0" fmla="*/ 30 w 38"/>
                  <a:gd name="T1" fmla="*/ 0 h 62"/>
                  <a:gd name="T2" fmla="*/ 0 w 38"/>
                  <a:gd name="T3" fmla="*/ 38 h 62"/>
                  <a:gd name="T4" fmla="*/ 2 w 38"/>
                  <a:gd name="T5" fmla="*/ 58 h 62"/>
                  <a:gd name="T6" fmla="*/ 38 w 38"/>
                  <a:gd name="T7" fmla="*/ 62 h 62"/>
                  <a:gd name="T8" fmla="*/ 38 w 38"/>
                  <a:gd name="T9" fmla="*/ 61 h 62"/>
                  <a:gd name="T10" fmla="*/ 31 w 38"/>
                  <a:gd name="T11" fmla="*/ 60 h 62"/>
                  <a:gd name="T12" fmla="*/ 37 w 38"/>
                  <a:gd name="T13" fmla="*/ 49 h 62"/>
                  <a:gd name="T14" fmla="*/ 30 w 38"/>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62">
                    <a:moveTo>
                      <a:pt x="30" y="0"/>
                    </a:moveTo>
                    <a:cubicBezTo>
                      <a:pt x="17" y="14"/>
                      <a:pt x="7" y="27"/>
                      <a:pt x="0" y="38"/>
                    </a:cubicBezTo>
                    <a:cubicBezTo>
                      <a:pt x="1" y="45"/>
                      <a:pt x="2" y="52"/>
                      <a:pt x="2" y="58"/>
                    </a:cubicBezTo>
                    <a:cubicBezTo>
                      <a:pt x="38" y="62"/>
                      <a:pt x="38" y="62"/>
                      <a:pt x="38" y="62"/>
                    </a:cubicBezTo>
                    <a:cubicBezTo>
                      <a:pt x="38" y="62"/>
                      <a:pt x="38" y="61"/>
                      <a:pt x="38" y="61"/>
                    </a:cubicBezTo>
                    <a:cubicBezTo>
                      <a:pt x="31" y="60"/>
                      <a:pt x="31" y="60"/>
                      <a:pt x="31" y="60"/>
                    </a:cubicBezTo>
                    <a:cubicBezTo>
                      <a:pt x="31" y="60"/>
                      <a:pt x="33" y="56"/>
                      <a:pt x="37" y="49"/>
                    </a:cubicBezTo>
                    <a:cubicBezTo>
                      <a:pt x="36" y="35"/>
                      <a:pt x="34" y="18"/>
                      <a:pt x="30" y="0"/>
                    </a:cubicBezTo>
                  </a:path>
                </a:pathLst>
              </a:custGeom>
              <a:solidFill>
                <a:srgbClr val="9CAFC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61" name="Freeform 250">
                <a:extLst>
                  <a:ext uri="{FF2B5EF4-FFF2-40B4-BE49-F238E27FC236}">
                    <a16:creationId xmlns:a16="http://schemas.microsoft.com/office/drawing/2014/main" xmlns="" id="{E6737D75-48C0-46B6-88BB-F9D94CAFD9C2}"/>
                  </a:ext>
                </a:extLst>
              </p:cNvPr>
              <p:cNvSpPr/>
              <p:nvPr/>
            </p:nvSpPr>
            <p:spPr bwMode="auto">
              <a:xfrm>
                <a:off x="5689600" y="3714750"/>
                <a:ext cx="50800" cy="85725"/>
              </a:xfrm>
              <a:custGeom>
                <a:avLst/>
                <a:gdLst>
                  <a:gd name="T0" fmla="*/ 10 w 12"/>
                  <a:gd name="T1" fmla="*/ 0 h 20"/>
                  <a:gd name="T2" fmla="*/ 0 w 12"/>
                  <a:gd name="T3" fmla="*/ 18 h 20"/>
                  <a:gd name="T4" fmla="*/ 12 w 12"/>
                  <a:gd name="T5" fmla="*/ 20 h 20"/>
                  <a:gd name="T6" fmla="*/ 10 w 12"/>
                  <a:gd name="T7" fmla="*/ 0 h 20"/>
                </a:gdLst>
                <a:ahLst/>
                <a:cxnLst>
                  <a:cxn ang="0">
                    <a:pos x="T0" y="T1"/>
                  </a:cxn>
                  <a:cxn ang="0">
                    <a:pos x="T2" y="T3"/>
                  </a:cxn>
                  <a:cxn ang="0">
                    <a:pos x="T4" y="T5"/>
                  </a:cxn>
                  <a:cxn ang="0">
                    <a:pos x="T6" y="T7"/>
                  </a:cxn>
                </a:cxnLst>
                <a:rect l="0" t="0" r="r" b="b"/>
                <a:pathLst>
                  <a:path w="12" h="20">
                    <a:moveTo>
                      <a:pt x="10" y="0"/>
                    </a:moveTo>
                    <a:cubicBezTo>
                      <a:pt x="3" y="11"/>
                      <a:pt x="0" y="18"/>
                      <a:pt x="0" y="18"/>
                    </a:cubicBezTo>
                    <a:cubicBezTo>
                      <a:pt x="12" y="20"/>
                      <a:pt x="12" y="20"/>
                      <a:pt x="12" y="20"/>
                    </a:cubicBezTo>
                    <a:cubicBezTo>
                      <a:pt x="12" y="14"/>
                      <a:pt x="11" y="7"/>
                      <a:pt x="10" y="0"/>
                    </a:cubicBezTo>
                  </a:path>
                </a:pathLst>
              </a:custGeom>
              <a:solidFill>
                <a:srgbClr val="B2BBB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62" name="Freeform 251">
                <a:extLst>
                  <a:ext uri="{FF2B5EF4-FFF2-40B4-BE49-F238E27FC236}">
                    <a16:creationId xmlns:a16="http://schemas.microsoft.com/office/drawing/2014/main" xmlns="" id="{4965D15F-ECB1-4FD0-AF83-67333034B4DF}"/>
                  </a:ext>
                </a:extLst>
              </p:cNvPr>
              <p:cNvSpPr/>
              <p:nvPr/>
            </p:nvSpPr>
            <p:spPr bwMode="auto">
              <a:xfrm>
                <a:off x="6013450" y="3441700"/>
                <a:ext cx="942975" cy="495300"/>
              </a:xfrm>
              <a:custGeom>
                <a:avLst/>
                <a:gdLst>
                  <a:gd name="T0" fmla="*/ 88 w 222"/>
                  <a:gd name="T1" fmla="*/ 0 h 116"/>
                  <a:gd name="T2" fmla="*/ 0 w 222"/>
                  <a:gd name="T3" fmla="*/ 38 h 116"/>
                  <a:gd name="T4" fmla="*/ 5 w 222"/>
                  <a:gd name="T5" fmla="*/ 77 h 116"/>
                  <a:gd name="T6" fmla="*/ 91 w 222"/>
                  <a:gd name="T7" fmla="*/ 24 h 116"/>
                  <a:gd name="T8" fmla="*/ 97 w 222"/>
                  <a:gd name="T9" fmla="*/ 25 h 116"/>
                  <a:gd name="T10" fmla="*/ 191 w 222"/>
                  <a:gd name="T11" fmla="*/ 112 h 116"/>
                  <a:gd name="T12" fmla="*/ 6 w 222"/>
                  <a:gd name="T13" fmla="*/ 91 h 116"/>
                  <a:gd name="T14" fmla="*/ 6 w 222"/>
                  <a:gd name="T15" fmla="*/ 91 h 116"/>
                  <a:gd name="T16" fmla="*/ 220 w 222"/>
                  <a:gd name="T17" fmla="*/ 116 h 116"/>
                  <a:gd name="T18" fmla="*/ 96 w 222"/>
                  <a:gd name="T19" fmla="*/ 0 h 116"/>
                  <a:gd name="T20" fmla="*/ 88 w 222"/>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16">
                    <a:moveTo>
                      <a:pt x="88" y="0"/>
                    </a:moveTo>
                    <a:cubicBezTo>
                      <a:pt x="50" y="0"/>
                      <a:pt x="21" y="18"/>
                      <a:pt x="0" y="38"/>
                    </a:cubicBezTo>
                    <a:cubicBezTo>
                      <a:pt x="3" y="53"/>
                      <a:pt x="4" y="66"/>
                      <a:pt x="5" y="77"/>
                    </a:cubicBezTo>
                    <a:cubicBezTo>
                      <a:pt x="17" y="58"/>
                      <a:pt x="46" y="24"/>
                      <a:pt x="91" y="24"/>
                    </a:cubicBezTo>
                    <a:cubicBezTo>
                      <a:pt x="93" y="24"/>
                      <a:pt x="95" y="25"/>
                      <a:pt x="97" y="25"/>
                    </a:cubicBezTo>
                    <a:cubicBezTo>
                      <a:pt x="165" y="29"/>
                      <a:pt x="192" y="99"/>
                      <a:pt x="191" y="112"/>
                    </a:cubicBezTo>
                    <a:cubicBezTo>
                      <a:pt x="6" y="91"/>
                      <a:pt x="6" y="91"/>
                      <a:pt x="6" y="91"/>
                    </a:cubicBezTo>
                    <a:cubicBezTo>
                      <a:pt x="6" y="91"/>
                      <a:pt x="6" y="91"/>
                      <a:pt x="6" y="91"/>
                    </a:cubicBezTo>
                    <a:cubicBezTo>
                      <a:pt x="220" y="116"/>
                      <a:pt x="220" y="116"/>
                      <a:pt x="220" y="116"/>
                    </a:cubicBezTo>
                    <a:cubicBezTo>
                      <a:pt x="222" y="98"/>
                      <a:pt x="186" y="6"/>
                      <a:pt x="96" y="0"/>
                    </a:cubicBezTo>
                    <a:cubicBezTo>
                      <a:pt x="94" y="0"/>
                      <a:pt x="91" y="0"/>
                      <a:pt x="88" y="0"/>
                    </a:cubicBezTo>
                  </a:path>
                </a:pathLst>
              </a:custGeom>
              <a:solidFill>
                <a:srgbClr val="ECF1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63" name="Freeform 252">
                <a:extLst>
                  <a:ext uri="{FF2B5EF4-FFF2-40B4-BE49-F238E27FC236}">
                    <a16:creationId xmlns:a16="http://schemas.microsoft.com/office/drawing/2014/main" xmlns="" id="{25958A9E-4B55-49AA-8273-1903E3F38F26}"/>
                  </a:ext>
                </a:extLst>
              </p:cNvPr>
              <p:cNvSpPr/>
              <p:nvPr/>
            </p:nvSpPr>
            <p:spPr bwMode="auto">
              <a:xfrm>
                <a:off x="5889625" y="3603625"/>
                <a:ext cx="149225" cy="227013"/>
              </a:xfrm>
              <a:custGeom>
                <a:avLst/>
                <a:gdLst>
                  <a:gd name="T0" fmla="*/ 29 w 35"/>
                  <a:gd name="T1" fmla="*/ 0 h 53"/>
                  <a:gd name="T2" fmla="*/ 0 w 35"/>
                  <a:gd name="T3" fmla="*/ 37 h 53"/>
                  <a:gd name="T4" fmla="*/ 1 w 35"/>
                  <a:gd name="T5" fmla="*/ 49 h 53"/>
                  <a:gd name="T6" fmla="*/ 35 w 35"/>
                  <a:gd name="T7" fmla="*/ 53 h 53"/>
                  <a:gd name="T8" fmla="*/ 35 w 35"/>
                  <a:gd name="T9" fmla="*/ 53 h 53"/>
                  <a:gd name="T10" fmla="*/ 27 w 35"/>
                  <a:gd name="T11" fmla="*/ 52 h 53"/>
                  <a:gd name="T12" fmla="*/ 34 w 35"/>
                  <a:gd name="T13" fmla="*/ 39 h 53"/>
                  <a:gd name="T14" fmla="*/ 29 w 35"/>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3">
                    <a:moveTo>
                      <a:pt x="29" y="0"/>
                    </a:moveTo>
                    <a:cubicBezTo>
                      <a:pt x="16" y="13"/>
                      <a:pt x="6" y="27"/>
                      <a:pt x="0" y="37"/>
                    </a:cubicBezTo>
                    <a:cubicBezTo>
                      <a:pt x="1" y="41"/>
                      <a:pt x="1" y="46"/>
                      <a:pt x="1" y="49"/>
                    </a:cubicBezTo>
                    <a:cubicBezTo>
                      <a:pt x="35" y="53"/>
                      <a:pt x="35" y="53"/>
                      <a:pt x="35" y="53"/>
                    </a:cubicBezTo>
                    <a:cubicBezTo>
                      <a:pt x="35" y="53"/>
                      <a:pt x="35" y="53"/>
                      <a:pt x="35" y="53"/>
                    </a:cubicBezTo>
                    <a:cubicBezTo>
                      <a:pt x="27" y="52"/>
                      <a:pt x="27" y="52"/>
                      <a:pt x="27" y="52"/>
                    </a:cubicBezTo>
                    <a:cubicBezTo>
                      <a:pt x="27" y="52"/>
                      <a:pt x="29" y="47"/>
                      <a:pt x="34" y="39"/>
                    </a:cubicBezTo>
                    <a:cubicBezTo>
                      <a:pt x="33" y="28"/>
                      <a:pt x="32" y="15"/>
                      <a:pt x="29" y="0"/>
                    </a:cubicBezTo>
                  </a:path>
                </a:pathLst>
              </a:custGeom>
              <a:solidFill>
                <a:srgbClr val="E8EEE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64" name="Freeform 253">
                <a:extLst>
                  <a:ext uri="{FF2B5EF4-FFF2-40B4-BE49-F238E27FC236}">
                    <a16:creationId xmlns:a16="http://schemas.microsoft.com/office/drawing/2014/main" xmlns="" id="{BA2352B7-732A-43D1-A260-73FF32DFA598}"/>
                  </a:ext>
                </a:extLst>
              </p:cNvPr>
              <p:cNvSpPr/>
              <p:nvPr/>
            </p:nvSpPr>
            <p:spPr bwMode="auto">
              <a:xfrm>
                <a:off x="5864225" y="3762375"/>
                <a:ext cx="30163" cy="50800"/>
              </a:xfrm>
              <a:custGeom>
                <a:avLst/>
                <a:gdLst>
                  <a:gd name="T0" fmla="*/ 6 w 7"/>
                  <a:gd name="T1" fmla="*/ 0 h 12"/>
                  <a:gd name="T2" fmla="*/ 0 w 7"/>
                  <a:gd name="T3" fmla="*/ 11 h 12"/>
                  <a:gd name="T4" fmla="*/ 7 w 7"/>
                  <a:gd name="T5" fmla="*/ 12 h 12"/>
                  <a:gd name="T6" fmla="*/ 6 w 7"/>
                  <a:gd name="T7" fmla="*/ 0 h 12"/>
                </a:gdLst>
                <a:ahLst/>
                <a:cxnLst>
                  <a:cxn ang="0">
                    <a:pos x="T0" y="T1"/>
                  </a:cxn>
                  <a:cxn ang="0">
                    <a:pos x="T2" y="T3"/>
                  </a:cxn>
                  <a:cxn ang="0">
                    <a:pos x="T4" y="T5"/>
                  </a:cxn>
                  <a:cxn ang="0">
                    <a:pos x="T6" y="T7"/>
                  </a:cxn>
                </a:cxnLst>
                <a:rect l="0" t="0" r="r" b="b"/>
                <a:pathLst>
                  <a:path w="7" h="12">
                    <a:moveTo>
                      <a:pt x="6" y="0"/>
                    </a:moveTo>
                    <a:cubicBezTo>
                      <a:pt x="2" y="7"/>
                      <a:pt x="0" y="11"/>
                      <a:pt x="0" y="11"/>
                    </a:cubicBezTo>
                    <a:cubicBezTo>
                      <a:pt x="7" y="12"/>
                      <a:pt x="7" y="12"/>
                      <a:pt x="7" y="12"/>
                    </a:cubicBezTo>
                    <a:cubicBezTo>
                      <a:pt x="7" y="9"/>
                      <a:pt x="7" y="4"/>
                      <a:pt x="6" y="0"/>
                    </a:cubicBezTo>
                  </a:path>
                </a:pathLst>
              </a:custGeom>
              <a:solidFill>
                <a:srgbClr val="E4E9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65" name="Freeform 254">
                <a:extLst>
                  <a:ext uri="{FF2B5EF4-FFF2-40B4-BE49-F238E27FC236}">
                    <a16:creationId xmlns:a16="http://schemas.microsoft.com/office/drawing/2014/main" xmlns="" id="{263322FE-165C-4CA2-BD12-80A7CDCD8EB6}"/>
                  </a:ext>
                </a:extLst>
              </p:cNvPr>
              <p:cNvSpPr>
                <a:spLocks noEditPoints="1"/>
              </p:cNvSpPr>
              <p:nvPr/>
            </p:nvSpPr>
            <p:spPr bwMode="auto">
              <a:xfrm>
                <a:off x="6034088" y="3544888"/>
                <a:ext cx="795338" cy="376238"/>
              </a:xfrm>
              <a:custGeom>
                <a:avLst/>
                <a:gdLst>
                  <a:gd name="T0" fmla="*/ 151 w 187"/>
                  <a:gd name="T1" fmla="*/ 84 h 88"/>
                  <a:gd name="T2" fmla="*/ 31 w 187"/>
                  <a:gd name="T3" fmla="*/ 70 h 88"/>
                  <a:gd name="T4" fmla="*/ 89 w 187"/>
                  <a:gd name="T5" fmla="*/ 29 h 88"/>
                  <a:gd name="T6" fmla="*/ 93 w 187"/>
                  <a:gd name="T7" fmla="*/ 29 h 88"/>
                  <a:gd name="T8" fmla="*/ 151 w 187"/>
                  <a:gd name="T9" fmla="*/ 84 h 88"/>
                  <a:gd name="T10" fmla="*/ 86 w 187"/>
                  <a:gd name="T11" fmla="*/ 0 h 88"/>
                  <a:gd name="T12" fmla="*/ 0 w 187"/>
                  <a:gd name="T13" fmla="*/ 53 h 88"/>
                  <a:gd name="T14" fmla="*/ 1 w 187"/>
                  <a:gd name="T15" fmla="*/ 67 h 88"/>
                  <a:gd name="T16" fmla="*/ 186 w 187"/>
                  <a:gd name="T17" fmla="*/ 88 h 88"/>
                  <a:gd name="T18" fmla="*/ 92 w 187"/>
                  <a:gd name="T19" fmla="*/ 1 h 88"/>
                  <a:gd name="T20" fmla="*/ 86 w 187"/>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88">
                    <a:moveTo>
                      <a:pt x="151" y="84"/>
                    </a:moveTo>
                    <a:cubicBezTo>
                      <a:pt x="31" y="70"/>
                      <a:pt x="31" y="70"/>
                      <a:pt x="31" y="70"/>
                    </a:cubicBezTo>
                    <a:cubicBezTo>
                      <a:pt x="31" y="70"/>
                      <a:pt x="50" y="29"/>
                      <a:pt x="89" y="29"/>
                    </a:cubicBezTo>
                    <a:cubicBezTo>
                      <a:pt x="91" y="29"/>
                      <a:pt x="92" y="29"/>
                      <a:pt x="93" y="29"/>
                    </a:cubicBezTo>
                    <a:cubicBezTo>
                      <a:pt x="135" y="32"/>
                      <a:pt x="152" y="75"/>
                      <a:pt x="151" y="84"/>
                    </a:cubicBezTo>
                    <a:moveTo>
                      <a:pt x="86" y="0"/>
                    </a:moveTo>
                    <a:cubicBezTo>
                      <a:pt x="41" y="0"/>
                      <a:pt x="12" y="34"/>
                      <a:pt x="0" y="53"/>
                    </a:cubicBezTo>
                    <a:cubicBezTo>
                      <a:pt x="0" y="58"/>
                      <a:pt x="1" y="63"/>
                      <a:pt x="1" y="67"/>
                    </a:cubicBezTo>
                    <a:cubicBezTo>
                      <a:pt x="186" y="88"/>
                      <a:pt x="186" y="88"/>
                      <a:pt x="186" y="88"/>
                    </a:cubicBezTo>
                    <a:cubicBezTo>
                      <a:pt x="187" y="75"/>
                      <a:pt x="160" y="5"/>
                      <a:pt x="92" y="1"/>
                    </a:cubicBezTo>
                    <a:cubicBezTo>
                      <a:pt x="90" y="1"/>
                      <a:pt x="88" y="0"/>
                      <a:pt x="86" y="0"/>
                    </a:cubicBezTo>
                  </a:path>
                </a:pathLst>
              </a:custGeom>
              <a:solidFill>
                <a:srgbClr val="8FC2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66" name="Freeform 255">
                <a:extLst>
                  <a:ext uri="{FF2B5EF4-FFF2-40B4-BE49-F238E27FC236}">
                    <a16:creationId xmlns:a16="http://schemas.microsoft.com/office/drawing/2014/main" xmlns="" id="{1ABB5C57-8ACE-494E-BD6F-3694605FD91C}"/>
                  </a:ext>
                </a:extLst>
              </p:cNvPr>
              <p:cNvSpPr/>
              <p:nvPr/>
            </p:nvSpPr>
            <p:spPr bwMode="auto">
              <a:xfrm>
                <a:off x="6003925" y="3770313"/>
                <a:ext cx="34925" cy="60325"/>
              </a:xfrm>
              <a:custGeom>
                <a:avLst/>
                <a:gdLst>
                  <a:gd name="T0" fmla="*/ 7 w 8"/>
                  <a:gd name="T1" fmla="*/ 0 h 14"/>
                  <a:gd name="T2" fmla="*/ 0 w 8"/>
                  <a:gd name="T3" fmla="*/ 13 h 14"/>
                  <a:gd name="T4" fmla="*/ 8 w 8"/>
                  <a:gd name="T5" fmla="*/ 14 h 14"/>
                  <a:gd name="T6" fmla="*/ 7 w 8"/>
                  <a:gd name="T7" fmla="*/ 0 h 14"/>
                </a:gdLst>
                <a:ahLst/>
                <a:cxnLst>
                  <a:cxn ang="0">
                    <a:pos x="T0" y="T1"/>
                  </a:cxn>
                  <a:cxn ang="0">
                    <a:pos x="T2" y="T3"/>
                  </a:cxn>
                  <a:cxn ang="0">
                    <a:pos x="T4" y="T5"/>
                  </a:cxn>
                  <a:cxn ang="0">
                    <a:pos x="T6" y="T7"/>
                  </a:cxn>
                </a:cxnLst>
                <a:rect l="0" t="0" r="r" b="b"/>
                <a:pathLst>
                  <a:path w="8" h="14">
                    <a:moveTo>
                      <a:pt x="7" y="0"/>
                    </a:moveTo>
                    <a:cubicBezTo>
                      <a:pt x="2" y="8"/>
                      <a:pt x="0" y="13"/>
                      <a:pt x="0" y="13"/>
                    </a:cubicBezTo>
                    <a:cubicBezTo>
                      <a:pt x="8" y="14"/>
                      <a:pt x="8" y="14"/>
                      <a:pt x="8" y="14"/>
                    </a:cubicBezTo>
                    <a:cubicBezTo>
                      <a:pt x="8" y="10"/>
                      <a:pt x="7" y="5"/>
                      <a:pt x="7" y="0"/>
                    </a:cubicBezTo>
                  </a:path>
                </a:pathLst>
              </a:custGeom>
              <a:solidFill>
                <a:srgbClr val="8EC1C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67" name="Freeform 256">
                <a:extLst>
                  <a:ext uri="{FF2B5EF4-FFF2-40B4-BE49-F238E27FC236}">
                    <a16:creationId xmlns:a16="http://schemas.microsoft.com/office/drawing/2014/main" xmlns="" id="{4D317655-7B97-423D-9A22-D5DD7C7A6E39}"/>
                  </a:ext>
                </a:extLst>
              </p:cNvPr>
              <p:cNvSpPr/>
              <p:nvPr/>
            </p:nvSpPr>
            <p:spPr bwMode="auto">
              <a:xfrm>
                <a:off x="6165850" y="3668713"/>
                <a:ext cx="514350" cy="234950"/>
              </a:xfrm>
              <a:custGeom>
                <a:avLst/>
                <a:gdLst>
                  <a:gd name="T0" fmla="*/ 58 w 121"/>
                  <a:gd name="T1" fmla="*/ 0 h 55"/>
                  <a:gd name="T2" fmla="*/ 0 w 121"/>
                  <a:gd name="T3" fmla="*/ 41 h 55"/>
                  <a:gd name="T4" fmla="*/ 120 w 121"/>
                  <a:gd name="T5" fmla="*/ 55 h 55"/>
                  <a:gd name="T6" fmla="*/ 62 w 121"/>
                  <a:gd name="T7" fmla="*/ 0 h 55"/>
                  <a:gd name="T8" fmla="*/ 58 w 121"/>
                  <a:gd name="T9" fmla="*/ 0 h 55"/>
                </a:gdLst>
                <a:ahLst/>
                <a:cxnLst>
                  <a:cxn ang="0">
                    <a:pos x="T0" y="T1"/>
                  </a:cxn>
                  <a:cxn ang="0">
                    <a:pos x="T2" y="T3"/>
                  </a:cxn>
                  <a:cxn ang="0">
                    <a:pos x="T4" y="T5"/>
                  </a:cxn>
                  <a:cxn ang="0">
                    <a:pos x="T6" y="T7"/>
                  </a:cxn>
                  <a:cxn ang="0">
                    <a:pos x="T8" y="T9"/>
                  </a:cxn>
                </a:cxnLst>
                <a:rect l="0" t="0" r="r" b="b"/>
                <a:pathLst>
                  <a:path w="121" h="55">
                    <a:moveTo>
                      <a:pt x="58" y="0"/>
                    </a:moveTo>
                    <a:cubicBezTo>
                      <a:pt x="19" y="0"/>
                      <a:pt x="0" y="41"/>
                      <a:pt x="0" y="41"/>
                    </a:cubicBezTo>
                    <a:cubicBezTo>
                      <a:pt x="120" y="55"/>
                      <a:pt x="120" y="55"/>
                      <a:pt x="120" y="55"/>
                    </a:cubicBezTo>
                    <a:cubicBezTo>
                      <a:pt x="121" y="46"/>
                      <a:pt x="104" y="3"/>
                      <a:pt x="62" y="0"/>
                    </a:cubicBezTo>
                    <a:cubicBezTo>
                      <a:pt x="61" y="0"/>
                      <a:pt x="60" y="0"/>
                      <a:pt x="58" y="0"/>
                    </a:cubicBezTo>
                  </a:path>
                </a:pathLst>
              </a:custGeom>
              <a:solidFill>
                <a:srgbClr val="B49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grpSp>
      </p:grpSp>
      <p:grpSp>
        <p:nvGrpSpPr>
          <p:cNvPr id="268" name="组合 666">
            <a:extLst>
              <a:ext uri="{FF2B5EF4-FFF2-40B4-BE49-F238E27FC236}">
                <a16:creationId xmlns:a16="http://schemas.microsoft.com/office/drawing/2014/main" xmlns="" id="{87C3706A-E27B-461C-976C-8120E318EB70}"/>
              </a:ext>
            </a:extLst>
          </p:cNvPr>
          <p:cNvGrpSpPr/>
          <p:nvPr/>
        </p:nvGrpSpPr>
        <p:grpSpPr>
          <a:xfrm>
            <a:off x="6054081" y="4358870"/>
            <a:ext cx="3105407" cy="807780"/>
            <a:chOff x="7275512" y="5344229"/>
            <a:chExt cx="4937126" cy="1544638"/>
          </a:xfrm>
        </p:grpSpPr>
        <p:sp>
          <p:nvSpPr>
            <p:cNvPr id="269" name="Freeform 229">
              <a:extLst>
                <a:ext uri="{FF2B5EF4-FFF2-40B4-BE49-F238E27FC236}">
                  <a16:creationId xmlns:a16="http://schemas.microsoft.com/office/drawing/2014/main" xmlns="" id="{FF42CDDC-D6BE-4839-A283-3A0E9F3C8E26}"/>
                </a:ext>
              </a:extLst>
            </p:cNvPr>
            <p:cNvSpPr/>
            <p:nvPr/>
          </p:nvSpPr>
          <p:spPr bwMode="auto">
            <a:xfrm>
              <a:off x="7275512" y="5344229"/>
              <a:ext cx="4929188" cy="1539875"/>
            </a:xfrm>
            <a:custGeom>
              <a:avLst/>
              <a:gdLst>
                <a:gd name="T0" fmla="*/ 1162 w 1162"/>
                <a:gd name="T1" fmla="*/ 183 h 359"/>
                <a:gd name="T2" fmla="*/ 0 w 1162"/>
                <a:gd name="T3" fmla="*/ 359 h 359"/>
                <a:gd name="T4" fmla="*/ 1158 w 1162"/>
                <a:gd name="T5" fmla="*/ 359 h 359"/>
                <a:gd name="T6" fmla="*/ 1162 w 1162"/>
                <a:gd name="T7" fmla="*/ 183 h 359"/>
              </a:gdLst>
              <a:ahLst/>
              <a:cxnLst>
                <a:cxn ang="0">
                  <a:pos x="T0" y="T1"/>
                </a:cxn>
                <a:cxn ang="0">
                  <a:pos x="T2" y="T3"/>
                </a:cxn>
                <a:cxn ang="0">
                  <a:pos x="T4" y="T5"/>
                </a:cxn>
                <a:cxn ang="0">
                  <a:pos x="T6" y="T7"/>
                </a:cxn>
              </a:cxnLst>
              <a:rect l="0" t="0" r="r" b="b"/>
              <a:pathLst>
                <a:path w="1162" h="359">
                  <a:moveTo>
                    <a:pt x="1162" y="183"/>
                  </a:moveTo>
                  <a:cubicBezTo>
                    <a:pt x="1162" y="183"/>
                    <a:pt x="601" y="0"/>
                    <a:pt x="0" y="359"/>
                  </a:cubicBezTo>
                  <a:cubicBezTo>
                    <a:pt x="1158" y="359"/>
                    <a:pt x="1158" y="359"/>
                    <a:pt x="1158" y="359"/>
                  </a:cubicBezTo>
                  <a:lnTo>
                    <a:pt x="1162" y="183"/>
                  </a:lnTo>
                  <a:close/>
                </a:path>
              </a:pathLst>
            </a:custGeom>
            <a:solidFill>
              <a:srgbClr val="F7A23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70" name="Freeform 230">
              <a:extLst>
                <a:ext uri="{FF2B5EF4-FFF2-40B4-BE49-F238E27FC236}">
                  <a16:creationId xmlns:a16="http://schemas.microsoft.com/office/drawing/2014/main" xmlns="" id="{4C68621B-2735-4591-A34D-B3EA1720CA16}"/>
                </a:ext>
              </a:extLst>
            </p:cNvPr>
            <p:cNvSpPr/>
            <p:nvPr/>
          </p:nvSpPr>
          <p:spPr bwMode="auto">
            <a:xfrm>
              <a:off x="8039100" y="5777617"/>
              <a:ext cx="4173538" cy="1106488"/>
            </a:xfrm>
            <a:custGeom>
              <a:avLst/>
              <a:gdLst>
                <a:gd name="T0" fmla="*/ 984 w 984"/>
                <a:gd name="T1" fmla="*/ 136 h 258"/>
                <a:gd name="T2" fmla="*/ 0 w 984"/>
                <a:gd name="T3" fmla="*/ 258 h 258"/>
                <a:gd name="T4" fmla="*/ 979 w 984"/>
                <a:gd name="T5" fmla="*/ 258 h 258"/>
                <a:gd name="T6" fmla="*/ 984 w 984"/>
                <a:gd name="T7" fmla="*/ 136 h 258"/>
              </a:gdLst>
              <a:ahLst/>
              <a:cxnLst>
                <a:cxn ang="0">
                  <a:pos x="T0" y="T1"/>
                </a:cxn>
                <a:cxn ang="0">
                  <a:pos x="T2" y="T3"/>
                </a:cxn>
                <a:cxn ang="0">
                  <a:pos x="T4" y="T5"/>
                </a:cxn>
                <a:cxn ang="0">
                  <a:pos x="T6" y="T7"/>
                </a:cxn>
              </a:cxnLst>
              <a:rect l="0" t="0" r="r" b="b"/>
              <a:pathLst>
                <a:path w="984" h="258">
                  <a:moveTo>
                    <a:pt x="984" y="136"/>
                  </a:moveTo>
                  <a:cubicBezTo>
                    <a:pt x="984" y="136"/>
                    <a:pt x="508" y="0"/>
                    <a:pt x="0" y="258"/>
                  </a:cubicBezTo>
                  <a:cubicBezTo>
                    <a:pt x="979" y="258"/>
                    <a:pt x="979" y="258"/>
                    <a:pt x="979" y="258"/>
                  </a:cubicBezTo>
                  <a:lnTo>
                    <a:pt x="984" y="136"/>
                  </a:lnTo>
                  <a:close/>
                </a:path>
              </a:pathLst>
            </a:custGeom>
            <a:solidFill>
              <a:srgbClr val="FAEBB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sp>
          <p:nvSpPr>
            <p:cNvPr id="271" name="Freeform 231">
              <a:extLst>
                <a:ext uri="{FF2B5EF4-FFF2-40B4-BE49-F238E27FC236}">
                  <a16:creationId xmlns:a16="http://schemas.microsoft.com/office/drawing/2014/main" xmlns="" id="{0D761014-BA3C-45BE-9EBA-DF9D42208F7C}"/>
                </a:ext>
              </a:extLst>
            </p:cNvPr>
            <p:cNvSpPr/>
            <p:nvPr/>
          </p:nvSpPr>
          <p:spPr bwMode="auto">
            <a:xfrm>
              <a:off x="8870950" y="6163379"/>
              <a:ext cx="3321050" cy="725488"/>
            </a:xfrm>
            <a:custGeom>
              <a:avLst/>
              <a:gdLst>
                <a:gd name="T0" fmla="*/ 780 w 783"/>
                <a:gd name="T1" fmla="*/ 106 h 169"/>
                <a:gd name="T2" fmla="*/ 0 w 783"/>
                <a:gd name="T3" fmla="*/ 169 h 169"/>
                <a:gd name="T4" fmla="*/ 783 w 783"/>
                <a:gd name="T5" fmla="*/ 165 h 169"/>
                <a:gd name="T6" fmla="*/ 780 w 783"/>
                <a:gd name="T7" fmla="*/ 106 h 169"/>
              </a:gdLst>
              <a:ahLst/>
              <a:cxnLst>
                <a:cxn ang="0">
                  <a:pos x="T0" y="T1"/>
                </a:cxn>
                <a:cxn ang="0">
                  <a:pos x="T2" y="T3"/>
                </a:cxn>
                <a:cxn ang="0">
                  <a:pos x="T4" y="T5"/>
                </a:cxn>
                <a:cxn ang="0">
                  <a:pos x="T6" y="T7"/>
                </a:cxn>
              </a:cxnLst>
              <a:rect l="0" t="0" r="r" b="b"/>
              <a:pathLst>
                <a:path w="783" h="169">
                  <a:moveTo>
                    <a:pt x="780" y="106"/>
                  </a:moveTo>
                  <a:cubicBezTo>
                    <a:pt x="780" y="106"/>
                    <a:pt x="402" y="0"/>
                    <a:pt x="0" y="169"/>
                  </a:cubicBezTo>
                  <a:cubicBezTo>
                    <a:pt x="783" y="165"/>
                    <a:pt x="783" y="165"/>
                    <a:pt x="783" y="165"/>
                  </a:cubicBezTo>
                  <a:lnTo>
                    <a:pt x="780" y="106"/>
                  </a:lnTo>
                  <a:close/>
                </a:path>
              </a:pathLst>
            </a:custGeom>
            <a:solidFill>
              <a:srgbClr val="74A49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defRPr/>
              </a:pPr>
              <a:endParaRPr lang="zh-CN" altLang="en-US" sz="1350" kern="1200">
                <a:solidFill>
                  <a:prstClr val="black"/>
                </a:solidFill>
                <a:latin typeface="Montserrat"/>
                <a:cs typeface="Montserrat" panose="00000500000000000000" charset="0"/>
              </a:endParaRPr>
            </a:p>
          </p:txBody>
        </p:sp>
      </p:grpSp>
      <p:sp>
        <p:nvSpPr>
          <p:cNvPr id="273" name="TextBox 272">
            <a:extLst>
              <a:ext uri="{FF2B5EF4-FFF2-40B4-BE49-F238E27FC236}">
                <a16:creationId xmlns:a16="http://schemas.microsoft.com/office/drawing/2014/main" xmlns="" id="{4C9D564B-9397-4789-AF0A-243C8F18DE85}"/>
              </a:ext>
            </a:extLst>
          </p:cNvPr>
          <p:cNvSpPr txBox="1"/>
          <p:nvPr/>
        </p:nvSpPr>
        <p:spPr>
          <a:xfrm>
            <a:off x="996867" y="268801"/>
            <a:ext cx="7543743" cy="4401205"/>
          </a:xfrm>
          <a:prstGeom prst="rect">
            <a:avLst/>
          </a:prstGeom>
          <a:noFill/>
        </p:spPr>
        <p:txBody>
          <a:bodyPr wrap="square">
            <a:spAutoFit/>
          </a:bodyPr>
          <a:lstStyle/>
          <a:p>
            <a:r>
              <a:rPr lang="en-US" sz="2400" b="1" dirty="0">
                <a:solidFill>
                  <a:srgbClr val="FF0000"/>
                </a:solidFill>
                <a:latin typeface="Calibri"/>
              </a:rPr>
              <a:t>Now read the passage and check the information.</a:t>
            </a:r>
            <a:r>
              <a:rPr lang="en-US" sz="1600" dirty="0">
                <a:latin typeface="Calibri"/>
              </a:rPr>
              <a:t/>
            </a:r>
            <a:br>
              <a:rPr lang="en-US" sz="1600" dirty="0">
                <a:latin typeface="Calibri"/>
              </a:rPr>
            </a:br>
            <a:r>
              <a:rPr lang="en-US" sz="1600" b="1" dirty="0">
                <a:solidFill>
                  <a:srgbClr val="002060"/>
                </a:solidFill>
                <a:latin typeface="Calibri"/>
              </a:rPr>
              <a:t>Son </a:t>
            </a:r>
            <a:r>
              <a:rPr lang="en-US" sz="1600" b="1" dirty="0" err="1">
                <a:solidFill>
                  <a:srgbClr val="002060"/>
                </a:solidFill>
                <a:latin typeface="Calibri"/>
              </a:rPr>
              <a:t>Doong</a:t>
            </a:r>
            <a:r>
              <a:rPr lang="en-US" sz="1600" b="1" dirty="0">
                <a:solidFill>
                  <a:srgbClr val="002060"/>
                </a:solidFill>
                <a:latin typeface="Calibri"/>
              </a:rPr>
              <a:t> </a:t>
            </a:r>
            <a:r>
              <a:rPr lang="en-US" sz="1600" dirty="0">
                <a:solidFill>
                  <a:srgbClr val="333333"/>
                </a:solidFill>
                <a:latin typeface="Calibri"/>
              </a:rPr>
              <a:t>Cave has become more famous after the American Broadcasting Company (ABC) </a:t>
            </a:r>
            <a:r>
              <a:rPr lang="en-US" sz="1600" b="1" dirty="0">
                <a:solidFill>
                  <a:srgbClr val="002060"/>
                </a:solidFill>
                <a:latin typeface="Calibri"/>
              </a:rPr>
              <a:t>aired a live </a:t>
            </a:r>
            <a:r>
              <a:rPr lang="en-US" sz="1600" dirty="0" err="1">
                <a:solidFill>
                  <a:srgbClr val="333333"/>
                </a:solidFill>
                <a:latin typeface="Calibri"/>
              </a:rPr>
              <a:t>programme</a:t>
            </a:r>
            <a:r>
              <a:rPr lang="en-US" sz="1600" dirty="0">
                <a:solidFill>
                  <a:srgbClr val="333333"/>
                </a:solidFill>
                <a:latin typeface="Calibri"/>
              </a:rPr>
              <a:t> featuring its </a:t>
            </a:r>
            <a:r>
              <a:rPr lang="en-US" sz="1600" b="1" dirty="0">
                <a:solidFill>
                  <a:srgbClr val="002060"/>
                </a:solidFill>
                <a:latin typeface="Calibri"/>
              </a:rPr>
              <a:t>magnificence</a:t>
            </a:r>
            <a:r>
              <a:rPr lang="en-US" sz="1600" dirty="0">
                <a:solidFill>
                  <a:srgbClr val="333333"/>
                </a:solidFill>
                <a:latin typeface="Calibri"/>
              </a:rPr>
              <a:t> on ‘Good Morning America' in </a:t>
            </a:r>
            <a:r>
              <a:rPr lang="en-US" sz="1600" b="1" dirty="0">
                <a:solidFill>
                  <a:srgbClr val="FF0000"/>
                </a:solidFill>
                <a:latin typeface="Calibri"/>
              </a:rPr>
              <a:t>May 2015</a:t>
            </a:r>
            <a:r>
              <a:rPr lang="en-US" sz="1600" dirty="0">
                <a:solidFill>
                  <a:srgbClr val="333333"/>
                </a:solidFill>
                <a:latin typeface="Calibri"/>
              </a:rPr>
              <a:t>.</a:t>
            </a:r>
            <a:r>
              <a:rPr lang="en-US" sz="1600" dirty="0">
                <a:latin typeface="Calibri"/>
              </a:rPr>
              <a:t/>
            </a:r>
            <a:br>
              <a:rPr lang="en-US" sz="1600" dirty="0">
                <a:latin typeface="Calibri"/>
              </a:rPr>
            </a:br>
            <a:r>
              <a:rPr lang="en-US" sz="1600" b="1" dirty="0">
                <a:solidFill>
                  <a:srgbClr val="002060"/>
                </a:solidFill>
                <a:latin typeface="Calibri"/>
              </a:rPr>
              <a:t>Located</a:t>
            </a:r>
            <a:r>
              <a:rPr lang="en-US" sz="1600" dirty="0">
                <a:solidFill>
                  <a:srgbClr val="333333"/>
                </a:solidFill>
                <a:latin typeface="Calibri"/>
              </a:rPr>
              <a:t> in Quang </a:t>
            </a:r>
            <a:r>
              <a:rPr lang="en-US" sz="1600" dirty="0" err="1">
                <a:solidFill>
                  <a:srgbClr val="333333"/>
                </a:solidFill>
                <a:latin typeface="Calibri"/>
              </a:rPr>
              <a:t>Binh</a:t>
            </a:r>
            <a:r>
              <a:rPr lang="en-US" sz="1600" dirty="0">
                <a:solidFill>
                  <a:srgbClr val="333333"/>
                </a:solidFill>
                <a:latin typeface="Calibri"/>
              </a:rPr>
              <a:t> Province, Son </a:t>
            </a:r>
            <a:r>
              <a:rPr lang="en-US" sz="1600" dirty="0" err="1">
                <a:solidFill>
                  <a:srgbClr val="333333"/>
                </a:solidFill>
                <a:latin typeface="Calibri"/>
              </a:rPr>
              <a:t>Doong</a:t>
            </a:r>
            <a:r>
              <a:rPr lang="en-US" sz="1600" dirty="0">
                <a:solidFill>
                  <a:srgbClr val="333333"/>
                </a:solidFill>
                <a:latin typeface="Calibri"/>
              </a:rPr>
              <a:t> Cave </a:t>
            </a:r>
            <a:r>
              <a:rPr lang="en-US" sz="1600" b="1" dirty="0">
                <a:solidFill>
                  <a:srgbClr val="333333"/>
                </a:solidFill>
                <a:latin typeface="Calibri"/>
              </a:rPr>
              <a:t>was discovered </a:t>
            </a:r>
            <a:r>
              <a:rPr lang="en-US" sz="1600" dirty="0">
                <a:solidFill>
                  <a:srgbClr val="333333"/>
                </a:solidFill>
                <a:latin typeface="Calibri"/>
              </a:rPr>
              <a:t>by a local man named Ho </a:t>
            </a:r>
            <a:r>
              <a:rPr lang="en-US" sz="1600" dirty="0" err="1">
                <a:solidFill>
                  <a:srgbClr val="333333"/>
                </a:solidFill>
                <a:latin typeface="Calibri"/>
              </a:rPr>
              <a:t>Khanh</a:t>
            </a:r>
            <a:r>
              <a:rPr lang="en-US" sz="1600" dirty="0">
                <a:solidFill>
                  <a:srgbClr val="333333"/>
                </a:solidFill>
                <a:latin typeface="Calibri"/>
              </a:rPr>
              <a:t> </a:t>
            </a:r>
            <a:r>
              <a:rPr lang="en-US" sz="1600" b="1" dirty="0">
                <a:solidFill>
                  <a:srgbClr val="FF0000"/>
                </a:solidFill>
                <a:latin typeface="Calibri"/>
              </a:rPr>
              <a:t>in 1991</a:t>
            </a:r>
            <a:r>
              <a:rPr lang="en-US" sz="1600" dirty="0">
                <a:solidFill>
                  <a:srgbClr val="333333"/>
                </a:solidFill>
                <a:latin typeface="Calibri"/>
              </a:rPr>
              <a:t>, and became known internationally </a:t>
            </a:r>
            <a:r>
              <a:rPr lang="en-US" sz="1600" b="1" dirty="0">
                <a:solidFill>
                  <a:srgbClr val="FF0000"/>
                </a:solidFill>
                <a:latin typeface="Calibri"/>
              </a:rPr>
              <a:t>in 2009 </a:t>
            </a:r>
            <a:r>
              <a:rPr lang="en-US" sz="1600" dirty="0">
                <a:solidFill>
                  <a:srgbClr val="333333"/>
                </a:solidFill>
                <a:latin typeface="Calibri"/>
              </a:rPr>
              <a:t>thanks to British cavers, led by Howard </a:t>
            </a:r>
            <a:r>
              <a:rPr lang="en-US" sz="1600" dirty="0" err="1">
                <a:solidFill>
                  <a:srgbClr val="333333"/>
                </a:solidFill>
                <a:latin typeface="Calibri"/>
              </a:rPr>
              <a:t>Limbert</a:t>
            </a:r>
            <a:r>
              <a:rPr lang="en-US" sz="1600" dirty="0">
                <a:solidFill>
                  <a:srgbClr val="333333"/>
                </a:solidFill>
                <a:latin typeface="Calibri"/>
              </a:rPr>
              <a:t>. The cave </a:t>
            </a:r>
            <a:r>
              <a:rPr lang="en-US" sz="1600" b="1" dirty="0">
                <a:solidFill>
                  <a:srgbClr val="333333"/>
                </a:solidFill>
                <a:latin typeface="Calibri"/>
              </a:rPr>
              <a:t>was formed </a:t>
            </a:r>
            <a:r>
              <a:rPr lang="en-US" sz="1600" dirty="0">
                <a:solidFill>
                  <a:srgbClr val="333333"/>
                </a:solidFill>
                <a:latin typeface="Calibri"/>
              </a:rPr>
              <a:t>about 2 to 5 million years ago by river water </a:t>
            </a:r>
            <a:r>
              <a:rPr lang="en-US" sz="1600" b="1" dirty="0">
                <a:solidFill>
                  <a:srgbClr val="002060"/>
                </a:solidFill>
                <a:latin typeface="Calibri"/>
              </a:rPr>
              <a:t>eroding away </a:t>
            </a:r>
            <a:r>
              <a:rPr lang="en-US" sz="1600" dirty="0">
                <a:solidFill>
                  <a:srgbClr val="333333"/>
                </a:solidFill>
                <a:latin typeface="Calibri"/>
              </a:rPr>
              <a:t>the </a:t>
            </a:r>
            <a:r>
              <a:rPr lang="en-US" sz="1600" b="1" dirty="0">
                <a:solidFill>
                  <a:srgbClr val="002060"/>
                </a:solidFill>
                <a:latin typeface="Calibri"/>
              </a:rPr>
              <a:t>limestone</a:t>
            </a:r>
            <a:r>
              <a:rPr lang="en-US" sz="1600" dirty="0">
                <a:solidFill>
                  <a:srgbClr val="333333"/>
                </a:solidFill>
                <a:latin typeface="Calibri"/>
              </a:rPr>
              <a:t> underneath the mountain. It contains some of the tallest known </a:t>
            </a:r>
            <a:r>
              <a:rPr lang="en-US" sz="1600" b="1" dirty="0">
                <a:solidFill>
                  <a:srgbClr val="002060"/>
                </a:solidFill>
                <a:latin typeface="Calibri"/>
              </a:rPr>
              <a:t>stalagmites</a:t>
            </a:r>
            <a:r>
              <a:rPr lang="en-US" sz="1600" dirty="0">
                <a:solidFill>
                  <a:srgbClr val="333333"/>
                </a:solidFill>
                <a:latin typeface="Calibri"/>
              </a:rPr>
              <a:t> in the world - up to 70 </a:t>
            </a:r>
            <a:r>
              <a:rPr lang="en-US" sz="1600" dirty="0" err="1">
                <a:solidFill>
                  <a:srgbClr val="333333"/>
                </a:solidFill>
                <a:latin typeface="Calibri"/>
              </a:rPr>
              <a:t>metres</a:t>
            </a:r>
            <a:r>
              <a:rPr lang="en-US" sz="1600" dirty="0">
                <a:solidFill>
                  <a:srgbClr val="333333"/>
                </a:solidFill>
                <a:latin typeface="Calibri"/>
              </a:rPr>
              <a:t> tall. The cave is more than 200 </a:t>
            </a:r>
            <a:r>
              <a:rPr lang="en-US" sz="1600" dirty="0" err="1">
                <a:solidFill>
                  <a:srgbClr val="333333"/>
                </a:solidFill>
                <a:latin typeface="Calibri"/>
              </a:rPr>
              <a:t>metres</a:t>
            </a:r>
            <a:r>
              <a:rPr lang="en-US" sz="1600" dirty="0">
                <a:solidFill>
                  <a:srgbClr val="333333"/>
                </a:solidFill>
                <a:latin typeface="Calibri"/>
              </a:rPr>
              <a:t> wide, 150 </a:t>
            </a:r>
            <a:r>
              <a:rPr lang="en-US" sz="1600" dirty="0" err="1">
                <a:solidFill>
                  <a:srgbClr val="333333"/>
                </a:solidFill>
                <a:latin typeface="Calibri"/>
              </a:rPr>
              <a:t>metres</a:t>
            </a:r>
            <a:r>
              <a:rPr lang="en-US" sz="1600" dirty="0">
                <a:solidFill>
                  <a:srgbClr val="333333"/>
                </a:solidFill>
                <a:latin typeface="Calibri"/>
              </a:rPr>
              <a:t> high, and nearly 9 </a:t>
            </a:r>
            <a:r>
              <a:rPr lang="en-US" sz="1600" dirty="0" err="1">
                <a:solidFill>
                  <a:srgbClr val="333333"/>
                </a:solidFill>
                <a:latin typeface="Calibri"/>
              </a:rPr>
              <a:t>kilometres</a:t>
            </a:r>
            <a:r>
              <a:rPr lang="en-US" sz="1600" dirty="0">
                <a:solidFill>
                  <a:srgbClr val="333333"/>
                </a:solidFill>
                <a:latin typeface="Calibri"/>
              </a:rPr>
              <a:t> long, with caverns big enough to fit an entire street inside them. Son </a:t>
            </a:r>
            <a:r>
              <a:rPr lang="en-US" sz="1600" dirty="0" err="1">
                <a:solidFill>
                  <a:srgbClr val="333333"/>
                </a:solidFill>
                <a:latin typeface="Calibri"/>
              </a:rPr>
              <a:t>Doong</a:t>
            </a:r>
            <a:r>
              <a:rPr lang="en-US" sz="1600" dirty="0">
                <a:solidFill>
                  <a:srgbClr val="333333"/>
                </a:solidFill>
                <a:latin typeface="Calibri"/>
              </a:rPr>
              <a:t> Cave </a:t>
            </a:r>
            <a:r>
              <a:rPr lang="en-US" sz="1600" b="1" dirty="0">
                <a:solidFill>
                  <a:srgbClr val="002060"/>
                </a:solidFill>
                <a:latin typeface="Calibri"/>
              </a:rPr>
              <a:t>is </a:t>
            </a:r>
            <a:r>
              <a:rPr lang="en-US" sz="1600" b="1" dirty="0" err="1">
                <a:solidFill>
                  <a:srgbClr val="002060"/>
                </a:solidFill>
                <a:latin typeface="Calibri"/>
              </a:rPr>
              <a:t>recognised</a:t>
            </a:r>
            <a:r>
              <a:rPr lang="en-US" sz="1600" b="1" dirty="0">
                <a:solidFill>
                  <a:srgbClr val="002060"/>
                </a:solidFill>
                <a:latin typeface="Calibri"/>
              </a:rPr>
              <a:t> </a:t>
            </a:r>
            <a:r>
              <a:rPr lang="en-US" sz="1600" dirty="0">
                <a:solidFill>
                  <a:srgbClr val="333333"/>
                </a:solidFill>
                <a:latin typeface="Calibri"/>
              </a:rPr>
              <a:t>as the largest cave in the world by BCRA (British Cave Research Association) and selected as one of the most beautiful on earth by the BBC (British Broadcasting Corporation).</a:t>
            </a:r>
            <a:r>
              <a:rPr lang="en-US" sz="1600" dirty="0">
                <a:latin typeface="Calibri"/>
              </a:rPr>
              <a:t/>
            </a:r>
            <a:br>
              <a:rPr lang="en-US" sz="1600" dirty="0">
                <a:latin typeface="Calibri"/>
              </a:rPr>
            </a:br>
            <a:r>
              <a:rPr lang="en-US" sz="1600" dirty="0">
                <a:solidFill>
                  <a:srgbClr val="333333"/>
                </a:solidFill>
                <a:latin typeface="Calibri"/>
              </a:rPr>
              <a:t>In August </a:t>
            </a:r>
            <a:r>
              <a:rPr lang="en-US" sz="1600" b="1" dirty="0">
                <a:solidFill>
                  <a:srgbClr val="FF0000"/>
                </a:solidFill>
                <a:latin typeface="Calibri"/>
              </a:rPr>
              <a:t>2013</a:t>
            </a:r>
            <a:r>
              <a:rPr lang="en-US" sz="1600" dirty="0">
                <a:solidFill>
                  <a:srgbClr val="333333"/>
                </a:solidFill>
                <a:latin typeface="Calibri"/>
              </a:rPr>
              <a:t>, the first tourist group explored the cave on a guided tour. Permits are now required to </a:t>
            </a:r>
            <a:r>
              <a:rPr lang="en-US" sz="1600" b="1" dirty="0">
                <a:solidFill>
                  <a:srgbClr val="002060"/>
                </a:solidFill>
                <a:latin typeface="Calibri"/>
              </a:rPr>
              <a:t>access</a:t>
            </a:r>
            <a:r>
              <a:rPr lang="en-US" sz="1600" dirty="0">
                <a:solidFill>
                  <a:srgbClr val="333333"/>
                </a:solidFill>
                <a:latin typeface="Calibri"/>
              </a:rPr>
              <a:t> the cave and are made available on a limited basis. Only 500 permits were issued for the 2015 season, which runs from February to August. After August, heavy rains cause river levels to rise and make the cave largely </a:t>
            </a:r>
            <a:r>
              <a:rPr lang="en-US" sz="1600" b="1" u="sng" dirty="0">
                <a:solidFill>
                  <a:srgbClr val="333333"/>
                </a:solidFill>
                <a:latin typeface="Calibri"/>
              </a:rPr>
              <a:t>inaccessible</a:t>
            </a:r>
            <a:r>
              <a:rPr lang="en-US" sz="1600" dirty="0">
                <a:solidFill>
                  <a:srgbClr val="333333"/>
                </a:solidFill>
                <a:latin typeface="Calibri"/>
              </a:rPr>
              <a:t>.</a:t>
            </a:r>
            <a:endParaRPr lang="en-US" sz="1600" dirty="0">
              <a:latin typeface="Calibri"/>
            </a:endParaRPr>
          </a:p>
        </p:txBody>
      </p:sp>
    </p:spTree>
    <p:extLst>
      <p:ext uri="{BB962C8B-B14F-4D97-AF65-F5344CB8AC3E}">
        <p14:creationId xmlns:p14="http://schemas.microsoft.com/office/powerpoint/2010/main" val="2110846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05978"/>
            <a:ext cx="8229600" cy="594122"/>
          </a:xfrm>
        </p:spPr>
        <p:txBody>
          <a:bodyPr/>
          <a:lstStyle/>
          <a:p>
            <a:pPr algn="l">
              <a:defRPr/>
            </a:pPr>
            <a:r>
              <a:rPr lang="en-US" sz="3200" b="1" kern="1200" dirty="0" smtClean="0">
                <a:solidFill>
                  <a:srgbClr val="FF0000"/>
                </a:solidFill>
                <a:latin typeface="Times New Roman" pitchFamily="18" charset="0"/>
                <a:cs typeface="Times New Roman" pitchFamily="18" charset="0"/>
              </a:rPr>
              <a:t>1/Match the information with the time marks or measurements </a:t>
            </a:r>
            <a:r>
              <a:rPr lang="en-US" sz="2800" dirty="0" smtClean="0"/>
              <a:t> </a:t>
            </a:r>
            <a:endParaRPr lang="en-US" sz="2800" b="1" dirty="0" smtClean="0">
              <a:solidFill>
                <a:srgbClr val="FF0000"/>
              </a:solidFill>
            </a:endParaRPr>
          </a:p>
        </p:txBody>
      </p:sp>
      <p:sp>
        <p:nvSpPr>
          <p:cNvPr id="28675" name="Content Placeholder 2"/>
          <p:cNvSpPr>
            <a:spLocks noGrp="1"/>
          </p:cNvSpPr>
          <p:nvPr>
            <p:ph idx="1"/>
          </p:nvPr>
        </p:nvSpPr>
        <p:spPr>
          <a:xfrm>
            <a:off x="381000" y="800100"/>
            <a:ext cx="8458200" cy="4171950"/>
          </a:xfrm>
        </p:spPr>
        <p:txBody>
          <a:bodyPr/>
          <a:lstStyle/>
          <a:p>
            <a:endParaRPr lang="en-US" smtClean="0"/>
          </a:p>
        </p:txBody>
      </p:sp>
      <p:sp>
        <p:nvSpPr>
          <p:cNvPr id="4" name="Pentagon 3"/>
          <p:cNvSpPr/>
          <p:nvPr/>
        </p:nvSpPr>
        <p:spPr>
          <a:xfrm>
            <a:off x="2" y="1371600"/>
            <a:ext cx="1985963" cy="457200"/>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400" b="1" kern="1200" dirty="0">
                <a:solidFill>
                  <a:srgbClr val="000000">
                    <a:lumMod val="95000"/>
                    <a:lumOff val="5000"/>
                  </a:srgbClr>
                </a:solidFill>
              </a:rPr>
              <a:t>b. In2009</a:t>
            </a:r>
          </a:p>
        </p:txBody>
      </p:sp>
      <p:sp>
        <p:nvSpPr>
          <p:cNvPr id="5" name="Pentagon 4"/>
          <p:cNvSpPr/>
          <p:nvPr/>
        </p:nvSpPr>
        <p:spPr>
          <a:xfrm>
            <a:off x="0" y="1943102"/>
            <a:ext cx="2019300" cy="485775"/>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400" b="1" kern="1200" dirty="0">
                <a:solidFill>
                  <a:srgbClr val="000000">
                    <a:lumMod val="95000"/>
                    <a:lumOff val="5000"/>
                  </a:srgbClr>
                </a:solidFill>
              </a:rPr>
              <a:t>c. In 2013</a:t>
            </a:r>
          </a:p>
        </p:txBody>
      </p:sp>
      <p:sp>
        <p:nvSpPr>
          <p:cNvPr id="6" name="Pentagon 5"/>
          <p:cNvSpPr/>
          <p:nvPr/>
        </p:nvSpPr>
        <p:spPr>
          <a:xfrm>
            <a:off x="2" y="857250"/>
            <a:ext cx="1985963" cy="457200"/>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400" b="1" kern="1200" dirty="0">
                <a:solidFill>
                  <a:srgbClr val="000000">
                    <a:lumMod val="95000"/>
                    <a:lumOff val="5000"/>
                  </a:srgbClr>
                </a:solidFill>
              </a:rPr>
              <a:t>a. In 1991</a:t>
            </a:r>
          </a:p>
        </p:txBody>
      </p:sp>
      <p:sp>
        <p:nvSpPr>
          <p:cNvPr id="9" name="Rounded Rectangle 8"/>
          <p:cNvSpPr/>
          <p:nvPr/>
        </p:nvSpPr>
        <p:spPr>
          <a:xfrm>
            <a:off x="4611689" y="783439"/>
            <a:ext cx="3527425" cy="53101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000" b="1" kern="1200" dirty="0">
                <a:solidFill>
                  <a:srgbClr val="000000">
                    <a:lumMod val="95000"/>
                    <a:lumOff val="5000"/>
                  </a:srgbClr>
                </a:solidFill>
              </a:rPr>
              <a:t>The height of stalagmite</a:t>
            </a:r>
          </a:p>
        </p:txBody>
      </p:sp>
      <p:sp>
        <p:nvSpPr>
          <p:cNvPr id="10" name="Rounded Rectangle 9"/>
          <p:cNvSpPr/>
          <p:nvPr/>
        </p:nvSpPr>
        <p:spPr>
          <a:xfrm>
            <a:off x="4633913" y="1371608"/>
            <a:ext cx="3505200" cy="5464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000" b="1" kern="1200" dirty="0">
                <a:solidFill>
                  <a:srgbClr val="000000">
                    <a:lumMod val="95000"/>
                    <a:lumOff val="5000"/>
                  </a:srgbClr>
                </a:solidFill>
              </a:rPr>
              <a:t>Son </a:t>
            </a:r>
            <a:r>
              <a:rPr lang="en-US" sz="2000" b="1" kern="1200" dirty="0" err="1">
                <a:solidFill>
                  <a:srgbClr val="000000">
                    <a:lumMod val="95000"/>
                    <a:lumOff val="5000"/>
                  </a:srgbClr>
                </a:solidFill>
              </a:rPr>
              <a:t>Doong</a:t>
            </a:r>
            <a:r>
              <a:rPr lang="en-US" sz="2000" b="1" kern="1200" dirty="0">
                <a:solidFill>
                  <a:srgbClr val="000000">
                    <a:lumMod val="95000"/>
                    <a:lumOff val="5000"/>
                  </a:srgbClr>
                </a:solidFill>
              </a:rPr>
              <a:t> cave was discovered.</a:t>
            </a:r>
          </a:p>
        </p:txBody>
      </p:sp>
      <p:sp>
        <p:nvSpPr>
          <p:cNvPr id="11" name="Rounded Rectangle 10"/>
          <p:cNvSpPr/>
          <p:nvPr/>
        </p:nvSpPr>
        <p:spPr>
          <a:xfrm>
            <a:off x="4633913" y="1918097"/>
            <a:ext cx="3505200" cy="4655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000" b="1" kern="1200" dirty="0">
                <a:solidFill>
                  <a:srgbClr val="000000">
                    <a:lumMod val="95000"/>
                    <a:lumOff val="5000"/>
                  </a:srgbClr>
                </a:solidFill>
              </a:rPr>
              <a:t>The height of the cave</a:t>
            </a:r>
          </a:p>
        </p:txBody>
      </p:sp>
      <p:sp>
        <p:nvSpPr>
          <p:cNvPr id="12" name="Rounded Rectangle 11"/>
          <p:cNvSpPr/>
          <p:nvPr/>
        </p:nvSpPr>
        <p:spPr>
          <a:xfrm>
            <a:off x="4646626" y="2428875"/>
            <a:ext cx="3508375" cy="494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000" b="1" kern="1200" dirty="0">
                <a:solidFill>
                  <a:srgbClr val="000000">
                    <a:lumMod val="95000"/>
                    <a:lumOff val="5000"/>
                  </a:srgbClr>
                </a:solidFill>
              </a:rPr>
              <a:t>The cave became known worldwide.</a:t>
            </a:r>
          </a:p>
        </p:txBody>
      </p:sp>
      <p:sp>
        <p:nvSpPr>
          <p:cNvPr id="3" name="Pentagon 2"/>
          <p:cNvSpPr/>
          <p:nvPr/>
        </p:nvSpPr>
        <p:spPr>
          <a:xfrm>
            <a:off x="8" y="2591991"/>
            <a:ext cx="2011363" cy="5143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800" b="1" kern="1200" dirty="0">
                <a:solidFill>
                  <a:srgbClr val="FF0066"/>
                </a:solidFill>
              </a:rPr>
              <a:t>d. 200m</a:t>
            </a:r>
          </a:p>
        </p:txBody>
      </p:sp>
      <p:sp>
        <p:nvSpPr>
          <p:cNvPr id="8" name="Pentagon 7"/>
          <p:cNvSpPr/>
          <p:nvPr/>
        </p:nvSpPr>
        <p:spPr>
          <a:xfrm>
            <a:off x="0" y="3149204"/>
            <a:ext cx="2000250" cy="54292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800" b="1" kern="1200" dirty="0">
                <a:solidFill>
                  <a:srgbClr val="FF0066"/>
                </a:solidFill>
              </a:rPr>
              <a:t>e. 150m</a:t>
            </a:r>
          </a:p>
        </p:txBody>
      </p:sp>
      <p:sp>
        <p:nvSpPr>
          <p:cNvPr id="13" name="Pentagon 12"/>
          <p:cNvSpPr/>
          <p:nvPr/>
        </p:nvSpPr>
        <p:spPr>
          <a:xfrm>
            <a:off x="8" y="3718323"/>
            <a:ext cx="2022475" cy="56792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3200" b="1" kern="1200" dirty="0">
                <a:solidFill>
                  <a:srgbClr val="FF0066"/>
                </a:solidFill>
              </a:rPr>
              <a:t>f.70m</a:t>
            </a:r>
          </a:p>
        </p:txBody>
      </p:sp>
      <p:sp>
        <p:nvSpPr>
          <p:cNvPr id="14" name="Pentagon 13"/>
          <p:cNvSpPr/>
          <p:nvPr/>
        </p:nvSpPr>
        <p:spPr>
          <a:xfrm>
            <a:off x="0" y="4364839"/>
            <a:ext cx="2095500" cy="48934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3200" b="1" kern="1200" dirty="0">
                <a:solidFill>
                  <a:srgbClr val="FF0066"/>
                </a:solidFill>
              </a:rPr>
              <a:t>j. 9km</a:t>
            </a:r>
          </a:p>
        </p:txBody>
      </p:sp>
      <p:sp>
        <p:nvSpPr>
          <p:cNvPr id="15" name="Rectangle 14"/>
          <p:cNvSpPr/>
          <p:nvPr/>
        </p:nvSpPr>
        <p:spPr>
          <a:xfrm>
            <a:off x="4611696" y="3028951"/>
            <a:ext cx="3532187" cy="585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000" b="1" kern="1200" dirty="0">
                <a:solidFill>
                  <a:srgbClr val="000000">
                    <a:lumMod val="95000"/>
                    <a:lumOff val="5000"/>
                  </a:srgbClr>
                </a:solidFill>
              </a:rPr>
              <a:t>The width of the cave</a:t>
            </a:r>
          </a:p>
        </p:txBody>
      </p:sp>
      <p:sp>
        <p:nvSpPr>
          <p:cNvPr id="16" name="Rectangle 15"/>
          <p:cNvSpPr/>
          <p:nvPr/>
        </p:nvSpPr>
        <p:spPr>
          <a:xfrm>
            <a:off x="4608513" y="3692130"/>
            <a:ext cx="3530600" cy="567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000" b="1" kern="1200" dirty="0">
                <a:solidFill>
                  <a:srgbClr val="000000">
                    <a:lumMod val="95000"/>
                    <a:lumOff val="5000"/>
                  </a:srgbClr>
                </a:solidFill>
              </a:rPr>
              <a:t>The length of the cave</a:t>
            </a:r>
          </a:p>
        </p:txBody>
      </p:sp>
      <p:sp>
        <p:nvSpPr>
          <p:cNvPr id="17" name="Rectangle 16"/>
          <p:cNvSpPr/>
          <p:nvPr/>
        </p:nvSpPr>
        <p:spPr>
          <a:xfrm>
            <a:off x="4611696" y="4345789"/>
            <a:ext cx="3532187" cy="4893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1800" b="1" kern="1200" dirty="0">
                <a:solidFill>
                  <a:srgbClr val="000000"/>
                </a:solidFill>
              </a:rPr>
              <a:t>The first tourists explored the cave</a:t>
            </a:r>
          </a:p>
        </p:txBody>
      </p:sp>
    </p:spTree>
    <p:custDataLst>
      <p:tags r:id="rId1"/>
    </p:custDataLst>
    <p:extLst>
      <p:ext uri="{BB962C8B-B14F-4D97-AF65-F5344CB8AC3E}">
        <p14:creationId xmlns:p14="http://schemas.microsoft.com/office/powerpoint/2010/main" val="30344087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path" presetSubtype="0" accel="50000" decel="50000" fill="hold" grpId="0" nodeType="clickEffect">
                                  <p:stCondLst>
                                    <p:cond delay="0"/>
                                  </p:stCondLst>
                                  <p:childTnLst>
                                    <p:animMotion origin="layout" path="M 3.33333E-6 0 L 0.29166 0.11667 " pathEditMode="relative" rAng="0" ptsTypes="AA">
                                      <p:cBhvr>
                                        <p:cTn id="6" dur="2000" fill="hold"/>
                                        <p:tgtEl>
                                          <p:spTgt spid="6"/>
                                        </p:tgtEl>
                                        <p:attrNameLst>
                                          <p:attrName>ppt_x</p:attrName>
                                          <p:attrName>ppt_y</p:attrName>
                                        </p:attrNameLst>
                                      </p:cBhvr>
                                      <p:rCtr x="14583" y="5833"/>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9" presetClass="path" presetSubtype="0" accel="50000" decel="50000" fill="hold" grpId="0" nodeType="clickEffect">
                                  <p:stCondLst>
                                    <p:cond delay="0"/>
                                  </p:stCondLst>
                                  <p:childTnLst>
                                    <p:animMotion origin="layout" path="M 0.04341 -0.03333 L 0.29341 0.21667 " pathEditMode="relative" rAng="0" ptsTypes="AA">
                                      <p:cBhvr>
                                        <p:cTn id="10" dur="2000" fill="hold"/>
                                        <p:tgtEl>
                                          <p:spTgt spid="4"/>
                                        </p:tgtEl>
                                        <p:attrNameLst>
                                          <p:attrName>ppt_x</p:attrName>
                                          <p:attrName>ppt_y</p:attrName>
                                        </p:attrNameLst>
                                      </p:cBhvr>
                                      <p:rCtr x="12500" y="1250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path" presetSubtype="0" accel="50000" decel="50000" fill="hold" grpId="0" nodeType="clickEffect">
                                  <p:stCondLst>
                                    <p:cond delay="0"/>
                                  </p:stCondLst>
                                  <p:childTnLst>
                                    <p:animMotion origin="layout" path="M 0.06875 0.00833 L 0.28542 0.46389 " pathEditMode="relative" rAng="0" ptsTypes="AA">
                                      <p:cBhvr>
                                        <p:cTn id="14" dur="2000" fill="hold"/>
                                        <p:tgtEl>
                                          <p:spTgt spid="5"/>
                                        </p:tgtEl>
                                        <p:attrNameLst>
                                          <p:attrName>ppt_x</p:attrName>
                                          <p:attrName>ppt_y</p:attrName>
                                        </p:attrNameLst>
                                      </p:cBhvr>
                                      <p:rCtr x="10833" y="22778"/>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path" presetSubtype="0" accel="50000" decel="50000" fill="hold" grpId="0" nodeType="clickEffect">
                                  <p:stCondLst>
                                    <p:cond delay="0"/>
                                  </p:stCondLst>
                                  <p:childTnLst>
                                    <p:animMotion origin="layout" path="M -3.61111E-6 4.81481E-6 L 0.26858 0.10162 " pathEditMode="relative" rAng="0" ptsTypes="AA">
                                      <p:cBhvr>
                                        <p:cTn id="18" dur="2000" fill="hold"/>
                                        <p:tgtEl>
                                          <p:spTgt spid="3"/>
                                        </p:tgtEl>
                                        <p:attrNameLst>
                                          <p:attrName>ppt_x</p:attrName>
                                          <p:attrName>ppt_y</p:attrName>
                                        </p:attrNameLst>
                                      </p:cBhvr>
                                      <p:rCtr x="13420" y="5069"/>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path" presetSubtype="0" accel="50000" decel="50000" fill="hold" grpId="0" nodeType="clickEffect">
                                  <p:stCondLst>
                                    <p:cond delay="0"/>
                                  </p:stCondLst>
                                  <p:childTnLst>
                                    <p:animMotion origin="layout" path="M 1.66667E-6 3.7037E-6 L 0.27812 -0.24283 " pathEditMode="relative" rAng="0" ptsTypes="AA">
                                      <p:cBhvr>
                                        <p:cTn id="22" dur="2000" fill="hold"/>
                                        <p:tgtEl>
                                          <p:spTgt spid="8"/>
                                        </p:tgtEl>
                                        <p:attrNameLst>
                                          <p:attrName>ppt_x</p:attrName>
                                          <p:attrName>ppt_y</p:attrName>
                                        </p:attrNameLst>
                                      </p:cBhvr>
                                      <p:rCtr x="13906" y="-12153"/>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56" presetClass="path" presetSubtype="0" accel="50000" decel="50000" fill="hold" grpId="0" nodeType="clickEffect">
                                  <p:stCondLst>
                                    <p:cond delay="0"/>
                                  </p:stCondLst>
                                  <p:childTnLst>
                                    <p:animMotion origin="layout" path="M 1.11111E-6 7.40741E-7 L 0.29236 -0.5669 " pathEditMode="relative" rAng="0" ptsTypes="AA">
                                      <p:cBhvr>
                                        <p:cTn id="26" dur="2000" fill="hold"/>
                                        <p:tgtEl>
                                          <p:spTgt spid="13"/>
                                        </p:tgtEl>
                                        <p:attrNameLst>
                                          <p:attrName>ppt_x</p:attrName>
                                          <p:attrName>ppt_y</p:attrName>
                                        </p:attrNameLst>
                                      </p:cBhvr>
                                      <p:rCtr x="14618" y="-28356"/>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path" presetSubtype="0" accel="50000" decel="50000" fill="hold" grpId="0" nodeType="clickEffect">
                                  <p:stCondLst>
                                    <p:cond delay="0"/>
                                  </p:stCondLst>
                                  <p:childTnLst>
                                    <p:animMotion origin="layout" path="M 4.72222E-6 -4.81481E-6 L 0.26753 -0.11828 " pathEditMode="relative" rAng="0" ptsTypes="AA">
                                      <p:cBhvr>
                                        <p:cTn id="30" dur="2000" fill="hold"/>
                                        <p:tgtEl>
                                          <p:spTgt spid="14"/>
                                        </p:tgtEl>
                                        <p:attrNameLst>
                                          <p:attrName>ppt_x</p:attrName>
                                          <p:attrName>ppt_y</p:attrName>
                                        </p:attrNameLst>
                                      </p:cBhvr>
                                      <p:rCtr x="13368" y="-5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 grpId="0" animBg="1"/>
      <p:bldP spid="8"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6">
            <a:extLst>
              <a:ext uri="{FF2B5EF4-FFF2-40B4-BE49-F238E27FC236}">
                <a16:creationId xmlns:a16="http://schemas.microsoft.com/office/drawing/2014/main" xmlns="" id="{5526CDDB-C1E9-4E5B-955C-7BE20FB9466B}"/>
              </a:ext>
            </a:extLst>
          </p:cNvPr>
          <p:cNvGrpSpPr/>
          <p:nvPr/>
        </p:nvGrpSpPr>
        <p:grpSpPr>
          <a:xfrm>
            <a:off x="-39298" y="2079527"/>
            <a:ext cx="1518973" cy="2619777"/>
            <a:chOff x="3857625" y="-3175"/>
            <a:chExt cx="4505325" cy="6861175"/>
          </a:xfrm>
        </p:grpSpPr>
        <p:grpSp>
          <p:nvGrpSpPr>
            <p:cNvPr id="3" name="Group 544">
              <a:extLst>
                <a:ext uri="{FF2B5EF4-FFF2-40B4-BE49-F238E27FC236}">
                  <a16:creationId xmlns:a16="http://schemas.microsoft.com/office/drawing/2014/main" xmlns="" id="{119BBE71-C8F8-4DE1-9C4B-BDF0BE196AE5}"/>
                </a:ext>
              </a:extLst>
            </p:cNvPr>
            <p:cNvGrpSpPr/>
            <p:nvPr/>
          </p:nvGrpSpPr>
          <p:grpSpPr bwMode="auto">
            <a:xfrm>
              <a:off x="3857625" y="-3175"/>
              <a:ext cx="4505325" cy="6861175"/>
              <a:chOff x="2430" y="-2"/>
              <a:chExt cx="2838" cy="4322"/>
            </a:xfrm>
          </p:grpSpPr>
          <p:sp>
            <p:nvSpPr>
              <p:cNvPr id="26" name="Freeform 344">
                <a:extLst>
                  <a:ext uri="{FF2B5EF4-FFF2-40B4-BE49-F238E27FC236}">
                    <a16:creationId xmlns:a16="http://schemas.microsoft.com/office/drawing/2014/main" xmlns="" id="{3DAF9A42-13AB-4E55-8CE8-4BFB8B560E65}"/>
                  </a:ext>
                </a:extLst>
              </p:cNvPr>
              <p:cNvSpPr/>
              <p:nvPr/>
            </p:nvSpPr>
            <p:spPr bwMode="auto">
              <a:xfrm>
                <a:off x="2939" y="1023"/>
                <a:ext cx="147" cy="108"/>
              </a:xfrm>
              <a:custGeom>
                <a:avLst/>
                <a:gdLst>
                  <a:gd name="T0" fmla="*/ 5 w 65"/>
                  <a:gd name="T1" fmla="*/ 0 h 48"/>
                  <a:gd name="T2" fmla="*/ 0 w 65"/>
                  <a:gd name="T3" fmla="*/ 8 h 48"/>
                  <a:gd name="T4" fmla="*/ 61 w 65"/>
                  <a:gd name="T5" fmla="*/ 48 h 48"/>
                  <a:gd name="T6" fmla="*/ 65 w 65"/>
                  <a:gd name="T7" fmla="*/ 37 h 48"/>
                  <a:gd name="T8" fmla="*/ 5 w 65"/>
                  <a:gd name="T9" fmla="*/ 0 h 48"/>
                </a:gdLst>
                <a:ahLst/>
                <a:cxnLst>
                  <a:cxn ang="0">
                    <a:pos x="T0" y="T1"/>
                  </a:cxn>
                  <a:cxn ang="0">
                    <a:pos x="T2" y="T3"/>
                  </a:cxn>
                  <a:cxn ang="0">
                    <a:pos x="T4" y="T5"/>
                  </a:cxn>
                  <a:cxn ang="0">
                    <a:pos x="T6" y="T7"/>
                  </a:cxn>
                  <a:cxn ang="0">
                    <a:pos x="T8" y="T9"/>
                  </a:cxn>
                </a:cxnLst>
                <a:rect l="0" t="0" r="r" b="b"/>
                <a:pathLst>
                  <a:path w="65" h="48">
                    <a:moveTo>
                      <a:pt x="5" y="0"/>
                    </a:moveTo>
                    <a:cubicBezTo>
                      <a:pt x="3" y="3"/>
                      <a:pt x="1" y="5"/>
                      <a:pt x="0" y="8"/>
                    </a:cubicBezTo>
                    <a:cubicBezTo>
                      <a:pt x="61" y="48"/>
                      <a:pt x="61" y="48"/>
                      <a:pt x="61" y="48"/>
                    </a:cubicBezTo>
                    <a:cubicBezTo>
                      <a:pt x="63" y="45"/>
                      <a:pt x="64" y="41"/>
                      <a:pt x="65" y="37"/>
                    </a:cubicBezTo>
                    <a:lnTo>
                      <a:pt x="5" y="0"/>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7" name="Freeform 345">
                <a:extLst>
                  <a:ext uri="{FF2B5EF4-FFF2-40B4-BE49-F238E27FC236}">
                    <a16:creationId xmlns:a16="http://schemas.microsoft.com/office/drawing/2014/main" xmlns="" id="{F252D649-1950-4E84-82A4-38C4B49425E9}"/>
                  </a:ext>
                </a:extLst>
              </p:cNvPr>
              <p:cNvSpPr/>
              <p:nvPr/>
            </p:nvSpPr>
            <p:spPr bwMode="auto">
              <a:xfrm>
                <a:off x="2903" y="1079"/>
                <a:ext cx="158" cy="118"/>
              </a:xfrm>
              <a:custGeom>
                <a:avLst/>
                <a:gdLst>
                  <a:gd name="T0" fmla="*/ 5 w 70"/>
                  <a:gd name="T1" fmla="*/ 0 h 52"/>
                  <a:gd name="T2" fmla="*/ 0 w 70"/>
                  <a:gd name="T3" fmla="*/ 8 h 52"/>
                  <a:gd name="T4" fmla="*/ 67 w 70"/>
                  <a:gd name="T5" fmla="*/ 52 h 52"/>
                  <a:gd name="T6" fmla="*/ 70 w 70"/>
                  <a:gd name="T7" fmla="*/ 43 h 52"/>
                  <a:gd name="T8" fmla="*/ 5 w 70"/>
                  <a:gd name="T9" fmla="*/ 0 h 52"/>
                </a:gdLst>
                <a:ahLst/>
                <a:cxnLst>
                  <a:cxn ang="0">
                    <a:pos x="T0" y="T1"/>
                  </a:cxn>
                  <a:cxn ang="0">
                    <a:pos x="T2" y="T3"/>
                  </a:cxn>
                  <a:cxn ang="0">
                    <a:pos x="T4" y="T5"/>
                  </a:cxn>
                  <a:cxn ang="0">
                    <a:pos x="T6" y="T7"/>
                  </a:cxn>
                  <a:cxn ang="0">
                    <a:pos x="T8" y="T9"/>
                  </a:cxn>
                </a:cxnLst>
                <a:rect l="0" t="0" r="r" b="b"/>
                <a:pathLst>
                  <a:path w="70" h="52">
                    <a:moveTo>
                      <a:pt x="5" y="0"/>
                    </a:moveTo>
                    <a:cubicBezTo>
                      <a:pt x="3" y="3"/>
                      <a:pt x="2" y="5"/>
                      <a:pt x="0" y="8"/>
                    </a:cubicBezTo>
                    <a:cubicBezTo>
                      <a:pt x="67" y="52"/>
                      <a:pt x="67" y="52"/>
                      <a:pt x="67" y="52"/>
                    </a:cubicBezTo>
                    <a:cubicBezTo>
                      <a:pt x="68" y="49"/>
                      <a:pt x="69" y="46"/>
                      <a:pt x="70" y="43"/>
                    </a:cubicBezTo>
                    <a:lnTo>
                      <a:pt x="5" y="0"/>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8" name="Freeform 346">
                <a:extLst>
                  <a:ext uri="{FF2B5EF4-FFF2-40B4-BE49-F238E27FC236}">
                    <a16:creationId xmlns:a16="http://schemas.microsoft.com/office/drawing/2014/main" xmlns="" id="{8AC6E0C8-8C2C-43DB-A2B3-6694A9E40366}"/>
                  </a:ext>
                </a:extLst>
              </p:cNvPr>
              <p:cNvSpPr/>
              <p:nvPr/>
            </p:nvSpPr>
            <p:spPr bwMode="auto">
              <a:xfrm>
                <a:off x="2894" y="1097"/>
                <a:ext cx="160" cy="115"/>
              </a:xfrm>
              <a:custGeom>
                <a:avLst/>
                <a:gdLst>
                  <a:gd name="T0" fmla="*/ 71 w 71"/>
                  <a:gd name="T1" fmla="*/ 44 h 51"/>
                  <a:gd name="T2" fmla="*/ 4 w 71"/>
                  <a:gd name="T3" fmla="*/ 0 h 51"/>
                  <a:gd name="T4" fmla="*/ 0 w 71"/>
                  <a:gd name="T5" fmla="*/ 6 h 51"/>
                  <a:gd name="T6" fmla="*/ 68 w 71"/>
                  <a:gd name="T7" fmla="*/ 51 h 51"/>
                  <a:gd name="T8" fmla="*/ 71 w 71"/>
                  <a:gd name="T9" fmla="*/ 44 h 51"/>
                </a:gdLst>
                <a:ahLst/>
                <a:cxnLst>
                  <a:cxn ang="0">
                    <a:pos x="T0" y="T1"/>
                  </a:cxn>
                  <a:cxn ang="0">
                    <a:pos x="T2" y="T3"/>
                  </a:cxn>
                  <a:cxn ang="0">
                    <a:pos x="T4" y="T5"/>
                  </a:cxn>
                  <a:cxn ang="0">
                    <a:pos x="T6" y="T7"/>
                  </a:cxn>
                  <a:cxn ang="0">
                    <a:pos x="T8" y="T9"/>
                  </a:cxn>
                </a:cxnLst>
                <a:rect l="0" t="0" r="r" b="b"/>
                <a:pathLst>
                  <a:path w="71" h="51">
                    <a:moveTo>
                      <a:pt x="71" y="44"/>
                    </a:moveTo>
                    <a:cubicBezTo>
                      <a:pt x="4" y="0"/>
                      <a:pt x="4" y="0"/>
                      <a:pt x="4" y="0"/>
                    </a:cubicBezTo>
                    <a:cubicBezTo>
                      <a:pt x="3" y="2"/>
                      <a:pt x="1" y="4"/>
                      <a:pt x="0" y="6"/>
                    </a:cubicBezTo>
                    <a:cubicBezTo>
                      <a:pt x="68" y="51"/>
                      <a:pt x="68" y="51"/>
                      <a:pt x="68" y="51"/>
                    </a:cubicBezTo>
                    <a:cubicBezTo>
                      <a:pt x="69" y="49"/>
                      <a:pt x="70" y="46"/>
                      <a:pt x="71" y="44"/>
                    </a:cubicBez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9" name="Freeform 347">
                <a:extLst>
                  <a:ext uri="{FF2B5EF4-FFF2-40B4-BE49-F238E27FC236}">
                    <a16:creationId xmlns:a16="http://schemas.microsoft.com/office/drawing/2014/main" xmlns="" id="{987AEB4B-6E3B-45D5-99E4-51F7EE7C9D66}"/>
                  </a:ext>
                </a:extLst>
              </p:cNvPr>
              <p:cNvSpPr/>
              <p:nvPr/>
            </p:nvSpPr>
            <p:spPr bwMode="auto">
              <a:xfrm>
                <a:off x="2888" y="1111"/>
                <a:ext cx="160" cy="126"/>
              </a:xfrm>
              <a:custGeom>
                <a:avLst/>
                <a:gdLst>
                  <a:gd name="T0" fmla="*/ 67 w 71"/>
                  <a:gd name="T1" fmla="*/ 56 h 56"/>
                  <a:gd name="T2" fmla="*/ 71 w 71"/>
                  <a:gd name="T3" fmla="*/ 45 h 56"/>
                  <a:gd name="T4" fmla="*/ 3 w 71"/>
                  <a:gd name="T5" fmla="*/ 0 h 56"/>
                  <a:gd name="T6" fmla="*/ 0 w 71"/>
                  <a:gd name="T7" fmla="*/ 4 h 56"/>
                  <a:gd name="T8" fmla="*/ 1 w 71"/>
                  <a:gd name="T9" fmla="*/ 11 h 56"/>
                  <a:gd name="T10" fmla="*/ 67 w 71"/>
                  <a:gd name="T11" fmla="*/ 56 h 56"/>
                </a:gdLst>
                <a:ahLst/>
                <a:cxnLst>
                  <a:cxn ang="0">
                    <a:pos x="T0" y="T1"/>
                  </a:cxn>
                  <a:cxn ang="0">
                    <a:pos x="T2" y="T3"/>
                  </a:cxn>
                  <a:cxn ang="0">
                    <a:pos x="T4" y="T5"/>
                  </a:cxn>
                  <a:cxn ang="0">
                    <a:pos x="T6" y="T7"/>
                  </a:cxn>
                  <a:cxn ang="0">
                    <a:pos x="T8" y="T9"/>
                  </a:cxn>
                  <a:cxn ang="0">
                    <a:pos x="T10" y="T11"/>
                  </a:cxn>
                </a:cxnLst>
                <a:rect l="0" t="0" r="r" b="b"/>
                <a:pathLst>
                  <a:path w="71" h="56">
                    <a:moveTo>
                      <a:pt x="67" y="56"/>
                    </a:moveTo>
                    <a:cubicBezTo>
                      <a:pt x="68" y="52"/>
                      <a:pt x="69" y="49"/>
                      <a:pt x="71" y="45"/>
                    </a:cubicBezTo>
                    <a:cubicBezTo>
                      <a:pt x="3" y="0"/>
                      <a:pt x="3" y="0"/>
                      <a:pt x="3" y="0"/>
                    </a:cubicBezTo>
                    <a:cubicBezTo>
                      <a:pt x="2" y="1"/>
                      <a:pt x="1" y="2"/>
                      <a:pt x="0" y="4"/>
                    </a:cubicBezTo>
                    <a:cubicBezTo>
                      <a:pt x="1" y="11"/>
                      <a:pt x="1" y="11"/>
                      <a:pt x="1" y="11"/>
                    </a:cubicBezTo>
                    <a:lnTo>
                      <a:pt x="67" y="56"/>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30" name="Freeform 348">
                <a:extLst>
                  <a:ext uri="{FF2B5EF4-FFF2-40B4-BE49-F238E27FC236}">
                    <a16:creationId xmlns:a16="http://schemas.microsoft.com/office/drawing/2014/main" xmlns="" id="{04E6E6B6-59F1-4F0B-B9E5-FB4E571DF267}"/>
                  </a:ext>
                </a:extLst>
              </p:cNvPr>
              <p:cNvSpPr/>
              <p:nvPr/>
            </p:nvSpPr>
            <p:spPr bwMode="auto">
              <a:xfrm>
                <a:off x="2890" y="1136"/>
                <a:ext cx="149" cy="121"/>
              </a:xfrm>
              <a:custGeom>
                <a:avLst/>
                <a:gdLst>
                  <a:gd name="T0" fmla="*/ 62 w 66"/>
                  <a:gd name="T1" fmla="*/ 54 h 54"/>
                  <a:gd name="T2" fmla="*/ 66 w 66"/>
                  <a:gd name="T3" fmla="*/ 45 h 54"/>
                  <a:gd name="T4" fmla="*/ 0 w 66"/>
                  <a:gd name="T5" fmla="*/ 0 h 54"/>
                  <a:gd name="T6" fmla="*/ 3 w 66"/>
                  <a:gd name="T7" fmla="*/ 16 h 54"/>
                  <a:gd name="T8" fmla="*/ 62 w 66"/>
                  <a:gd name="T9" fmla="*/ 54 h 54"/>
                </a:gdLst>
                <a:ahLst/>
                <a:cxnLst>
                  <a:cxn ang="0">
                    <a:pos x="T0" y="T1"/>
                  </a:cxn>
                  <a:cxn ang="0">
                    <a:pos x="T2" y="T3"/>
                  </a:cxn>
                  <a:cxn ang="0">
                    <a:pos x="T4" y="T5"/>
                  </a:cxn>
                  <a:cxn ang="0">
                    <a:pos x="T6" y="T7"/>
                  </a:cxn>
                  <a:cxn ang="0">
                    <a:pos x="T8" y="T9"/>
                  </a:cxn>
                </a:cxnLst>
                <a:rect l="0" t="0" r="r" b="b"/>
                <a:pathLst>
                  <a:path w="66" h="54">
                    <a:moveTo>
                      <a:pt x="62" y="54"/>
                    </a:moveTo>
                    <a:cubicBezTo>
                      <a:pt x="63" y="51"/>
                      <a:pt x="64" y="48"/>
                      <a:pt x="66" y="45"/>
                    </a:cubicBezTo>
                    <a:cubicBezTo>
                      <a:pt x="0" y="0"/>
                      <a:pt x="0" y="0"/>
                      <a:pt x="0" y="0"/>
                    </a:cubicBezTo>
                    <a:cubicBezTo>
                      <a:pt x="3" y="16"/>
                      <a:pt x="3" y="16"/>
                      <a:pt x="3" y="16"/>
                    </a:cubicBezTo>
                    <a:lnTo>
                      <a:pt x="62" y="5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31" name="Freeform 349">
                <a:extLst>
                  <a:ext uri="{FF2B5EF4-FFF2-40B4-BE49-F238E27FC236}">
                    <a16:creationId xmlns:a16="http://schemas.microsoft.com/office/drawing/2014/main" xmlns="" id="{6F7D4189-506E-4CE7-9A40-0D76A36BFE8E}"/>
                  </a:ext>
                </a:extLst>
              </p:cNvPr>
              <p:cNvSpPr/>
              <p:nvPr/>
            </p:nvSpPr>
            <p:spPr bwMode="auto">
              <a:xfrm>
                <a:off x="2897" y="1172"/>
                <a:ext cx="133" cy="110"/>
              </a:xfrm>
              <a:custGeom>
                <a:avLst/>
                <a:gdLst>
                  <a:gd name="T0" fmla="*/ 54 w 59"/>
                  <a:gd name="T1" fmla="*/ 49 h 49"/>
                  <a:gd name="T2" fmla="*/ 59 w 59"/>
                  <a:gd name="T3" fmla="*/ 38 h 49"/>
                  <a:gd name="T4" fmla="*/ 0 w 59"/>
                  <a:gd name="T5" fmla="*/ 0 h 49"/>
                  <a:gd name="T6" fmla="*/ 3 w 59"/>
                  <a:gd name="T7" fmla="*/ 15 h 49"/>
                  <a:gd name="T8" fmla="*/ 54 w 59"/>
                  <a:gd name="T9" fmla="*/ 49 h 49"/>
                </a:gdLst>
                <a:ahLst/>
                <a:cxnLst>
                  <a:cxn ang="0">
                    <a:pos x="T0" y="T1"/>
                  </a:cxn>
                  <a:cxn ang="0">
                    <a:pos x="T2" y="T3"/>
                  </a:cxn>
                  <a:cxn ang="0">
                    <a:pos x="T4" y="T5"/>
                  </a:cxn>
                  <a:cxn ang="0">
                    <a:pos x="T6" y="T7"/>
                  </a:cxn>
                  <a:cxn ang="0">
                    <a:pos x="T8" y="T9"/>
                  </a:cxn>
                </a:cxnLst>
                <a:rect l="0" t="0" r="r" b="b"/>
                <a:pathLst>
                  <a:path w="59" h="49">
                    <a:moveTo>
                      <a:pt x="54" y="49"/>
                    </a:moveTo>
                    <a:cubicBezTo>
                      <a:pt x="56" y="46"/>
                      <a:pt x="57" y="42"/>
                      <a:pt x="59" y="38"/>
                    </a:cubicBezTo>
                    <a:cubicBezTo>
                      <a:pt x="0" y="0"/>
                      <a:pt x="0" y="0"/>
                      <a:pt x="0" y="0"/>
                    </a:cubicBezTo>
                    <a:cubicBezTo>
                      <a:pt x="3" y="15"/>
                      <a:pt x="3" y="15"/>
                      <a:pt x="3" y="15"/>
                    </a:cubicBezTo>
                    <a:lnTo>
                      <a:pt x="54" y="49"/>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32" name="Freeform 350">
                <a:extLst>
                  <a:ext uri="{FF2B5EF4-FFF2-40B4-BE49-F238E27FC236}">
                    <a16:creationId xmlns:a16="http://schemas.microsoft.com/office/drawing/2014/main" xmlns="" id="{C78017F1-C2F6-4A89-BF24-C08D3AC4E1B0}"/>
                  </a:ext>
                </a:extLst>
              </p:cNvPr>
              <p:cNvSpPr/>
              <p:nvPr/>
            </p:nvSpPr>
            <p:spPr bwMode="auto">
              <a:xfrm>
                <a:off x="2903" y="1206"/>
                <a:ext cx="115" cy="99"/>
              </a:xfrm>
              <a:custGeom>
                <a:avLst/>
                <a:gdLst>
                  <a:gd name="T0" fmla="*/ 47 w 51"/>
                  <a:gd name="T1" fmla="*/ 44 h 44"/>
                  <a:gd name="T2" fmla="*/ 51 w 51"/>
                  <a:gd name="T3" fmla="*/ 34 h 44"/>
                  <a:gd name="T4" fmla="*/ 0 w 51"/>
                  <a:gd name="T5" fmla="*/ 0 h 44"/>
                  <a:gd name="T6" fmla="*/ 2 w 51"/>
                  <a:gd name="T7" fmla="*/ 15 h 44"/>
                  <a:gd name="T8" fmla="*/ 47 w 51"/>
                  <a:gd name="T9" fmla="*/ 44 h 44"/>
                </a:gdLst>
                <a:ahLst/>
                <a:cxnLst>
                  <a:cxn ang="0">
                    <a:pos x="T0" y="T1"/>
                  </a:cxn>
                  <a:cxn ang="0">
                    <a:pos x="T2" y="T3"/>
                  </a:cxn>
                  <a:cxn ang="0">
                    <a:pos x="T4" y="T5"/>
                  </a:cxn>
                  <a:cxn ang="0">
                    <a:pos x="T6" y="T7"/>
                  </a:cxn>
                  <a:cxn ang="0">
                    <a:pos x="T8" y="T9"/>
                  </a:cxn>
                </a:cxnLst>
                <a:rect l="0" t="0" r="r" b="b"/>
                <a:pathLst>
                  <a:path w="51" h="44">
                    <a:moveTo>
                      <a:pt x="47" y="44"/>
                    </a:moveTo>
                    <a:cubicBezTo>
                      <a:pt x="49" y="40"/>
                      <a:pt x="50" y="37"/>
                      <a:pt x="51" y="34"/>
                    </a:cubicBezTo>
                    <a:cubicBezTo>
                      <a:pt x="0" y="0"/>
                      <a:pt x="0" y="0"/>
                      <a:pt x="0" y="0"/>
                    </a:cubicBezTo>
                    <a:cubicBezTo>
                      <a:pt x="2" y="15"/>
                      <a:pt x="2" y="15"/>
                      <a:pt x="2" y="15"/>
                    </a:cubicBezTo>
                    <a:lnTo>
                      <a:pt x="47" y="4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33" name="Freeform 351">
                <a:extLst>
                  <a:ext uri="{FF2B5EF4-FFF2-40B4-BE49-F238E27FC236}">
                    <a16:creationId xmlns:a16="http://schemas.microsoft.com/office/drawing/2014/main" xmlns="" id="{8525EC46-0A61-4E01-B559-52936D14D1C3}"/>
                  </a:ext>
                </a:extLst>
              </p:cNvPr>
              <p:cNvSpPr/>
              <p:nvPr/>
            </p:nvSpPr>
            <p:spPr bwMode="auto">
              <a:xfrm>
                <a:off x="2908" y="1239"/>
                <a:ext cx="101" cy="91"/>
              </a:xfrm>
              <a:custGeom>
                <a:avLst/>
                <a:gdLst>
                  <a:gd name="T0" fmla="*/ 41 w 45"/>
                  <a:gd name="T1" fmla="*/ 40 h 40"/>
                  <a:gd name="T2" fmla="*/ 45 w 45"/>
                  <a:gd name="T3" fmla="*/ 29 h 40"/>
                  <a:gd name="T4" fmla="*/ 0 w 45"/>
                  <a:gd name="T5" fmla="*/ 0 h 40"/>
                  <a:gd name="T6" fmla="*/ 3 w 45"/>
                  <a:gd name="T7" fmla="*/ 16 h 40"/>
                  <a:gd name="T8" fmla="*/ 41 w 45"/>
                  <a:gd name="T9" fmla="*/ 40 h 40"/>
                </a:gdLst>
                <a:ahLst/>
                <a:cxnLst>
                  <a:cxn ang="0">
                    <a:pos x="T0" y="T1"/>
                  </a:cxn>
                  <a:cxn ang="0">
                    <a:pos x="T2" y="T3"/>
                  </a:cxn>
                  <a:cxn ang="0">
                    <a:pos x="T4" y="T5"/>
                  </a:cxn>
                  <a:cxn ang="0">
                    <a:pos x="T6" y="T7"/>
                  </a:cxn>
                  <a:cxn ang="0">
                    <a:pos x="T8" y="T9"/>
                  </a:cxn>
                </a:cxnLst>
                <a:rect l="0" t="0" r="r" b="b"/>
                <a:pathLst>
                  <a:path w="45" h="40">
                    <a:moveTo>
                      <a:pt x="41" y="40"/>
                    </a:moveTo>
                    <a:cubicBezTo>
                      <a:pt x="42" y="36"/>
                      <a:pt x="44" y="32"/>
                      <a:pt x="45" y="29"/>
                    </a:cubicBezTo>
                    <a:cubicBezTo>
                      <a:pt x="0" y="0"/>
                      <a:pt x="0" y="0"/>
                      <a:pt x="0" y="0"/>
                    </a:cubicBezTo>
                    <a:cubicBezTo>
                      <a:pt x="3" y="16"/>
                      <a:pt x="3" y="16"/>
                      <a:pt x="3" y="16"/>
                    </a:cubicBezTo>
                    <a:lnTo>
                      <a:pt x="41" y="40"/>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34" name="Freeform 352">
                <a:extLst>
                  <a:ext uri="{FF2B5EF4-FFF2-40B4-BE49-F238E27FC236}">
                    <a16:creationId xmlns:a16="http://schemas.microsoft.com/office/drawing/2014/main" xmlns="" id="{CFEB1811-E775-429E-BC5D-3B396E669B33}"/>
                  </a:ext>
                </a:extLst>
              </p:cNvPr>
              <p:cNvSpPr/>
              <p:nvPr/>
            </p:nvSpPr>
            <p:spPr bwMode="auto">
              <a:xfrm>
                <a:off x="2915" y="1276"/>
                <a:ext cx="85" cy="76"/>
              </a:xfrm>
              <a:custGeom>
                <a:avLst/>
                <a:gdLst>
                  <a:gd name="T0" fmla="*/ 34 w 38"/>
                  <a:gd name="T1" fmla="*/ 34 h 34"/>
                  <a:gd name="T2" fmla="*/ 38 w 38"/>
                  <a:gd name="T3" fmla="*/ 24 h 34"/>
                  <a:gd name="T4" fmla="*/ 0 w 38"/>
                  <a:gd name="T5" fmla="*/ 0 h 34"/>
                  <a:gd name="T6" fmla="*/ 3 w 38"/>
                  <a:gd name="T7" fmla="*/ 15 h 34"/>
                  <a:gd name="T8" fmla="*/ 34 w 38"/>
                  <a:gd name="T9" fmla="*/ 34 h 34"/>
                </a:gdLst>
                <a:ahLst/>
                <a:cxnLst>
                  <a:cxn ang="0">
                    <a:pos x="T0" y="T1"/>
                  </a:cxn>
                  <a:cxn ang="0">
                    <a:pos x="T2" y="T3"/>
                  </a:cxn>
                  <a:cxn ang="0">
                    <a:pos x="T4" y="T5"/>
                  </a:cxn>
                  <a:cxn ang="0">
                    <a:pos x="T6" y="T7"/>
                  </a:cxn>
                  <a:cxn ang="0">
                    <a:pos x="T8" y="T9"/>
                  </a:cxn>
                </a:cxnLst>
                <a:rect l="0" t="0" r="r" b="b"/>
                <a:pathLst>
                  <a:path w="38" h="34">
                    <a:moveTo>
                      <a:pt x="34" y="34"/>
                    </a:moveTo>
                    <a:cubicBezTo>
                      <a:pt x="35" y="30"/>
                      <a:pt x="37" y="27"/>
                      <a:pt x="38" y="24"/>
                    </a:cubicBezTo>
                    <a:cubicBezTo>
                      <a:pt x="0" y="0"/>
                      <a:pt x="0" y="0"/>
                      <a:pt x="0" y="0"/>
                    </a:cubicBezTo>
                    <a:cubicBezTo>
                      <a:pt x="3" y="15"/>
                      <a:pt x="3" y="15"/>
                      <a:pt x="3" y="15"/>
                    </a:cubicBezTo>
                    <a:lnTo>
                      <a:pt x="34" y="3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35" name="Freeform 353">
                <a:extLst>
                  <a:ext uri="{FF2B5EF4-FFF2-40B4-BE49-F238E27FC236}">
                    <a16:creationId xmlns:a16="http://schemas.microsoft.com/office/drawing/2014/main" xmlns="" id="{9CA4E03B-9180-481F-87FB-7EC9227F4EAD}"/>
                  </a:ext>
                </a:extLst>
              </p:cNvPr>
              <p:cNvSpPr/>
              <p:nvPr/>
            </p:nvSpPr>
            <p:spPr bwMode="auto">
              <a:xfrm>
                <a:off x="2921" y="1309"/>
                <a:ext cx="70" cy="66"/>
              </a:xfrm>
              <a:custGeom>
                <a:avLst/>
                <a:gdLst>
                  <a:gd name="T0" fmla="*/ 27 w 31"/>
                  <a:gd name="T1" fmla="*/ 29 h 29"/>
                  <a:gd name="T2" fmla="*/ 31 w 31"/>
                  <a:gd name="T3" fmla="*/ 19 h 29"/>
                  <a:gd name="T4" fmla="*/ 0 w 31"/>
                  <a:gd name="T5" fmla="*/ 0 h 29"/>
                  <a:gd name="T6" fmla="*/ 3 w 31"/>
                  <a:gd name="T7" fmla="*/ 14 h 29"/>
                  <a:gd name="T8" fmla="*/ 27 w 31"/>
                  <a:gd name="T9" fmla="*/ 29 h 29"/>
                </a:gdLst>
                <a:ahLst/>
                <a:cxnLst>
                  <a:cxn ang="0">
                    <a:pos x="T0" y="T1"/>
                  </a:cxn>
                  <a:cxn ang="0">
                    <a:pos x="T2" y="T3"/>
                  </a:cxn>
                  <a:cxn ang="0">
                    <a:pos x="T4" y="T5"/>
                  </a:cxn>
                  <a:cxn ang="0">
                    <a:pos x="T6" y="T7"/>
                  </a:cxn>
                  <a:cxn ang="0">
                    <a:pos x="T8" y="T9"/>
                  </a:cxn>
                </a:cxnLst>
                <a:rect l="0" t="0" r="r" b="b"/>
                <a:pathLst>
                  <a:path w="31" h="29">
                    <a:moveTo>
                      <a:pt x="27" y="29"/>
                    </a:moveTo>
                    <a:cubicBezTo>
                      <a:pt x="28" y="26"/>
                      <a:pt x="30" y="22"/>
                      <a:pt x="31" y="19"/>
                    </a:cubicBezTo>
                    <a:cubicBezTo>
                      <a:pt x="0" y="0"/>
                      <a:pt x="0" y="0"/>
                      <a:pt x="0" y="0"/>
                    </a:cubicBezTo>
                    <a:cubicBezTo>
                      <a:pt x="3" y="14"/>
                      <a:pt x="3" y="14"/>
                      <a:pt x="3" y="14"/>
                    </a:cubicBezTo>
                    <a:lnTo>
                      <a:pt x="27" y="29"/>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36" name="Freeform 354">
                <a:extLst>
                  <a:ext uri="{FF2B5EF4-FFF2-40B4-BE49-F238E27FC236}">
                    <a16:creationId xmlns:a16="http://schemas.microsoft.com/office/drawing/2014/main" xmlns="" id="{767B1923-DD78-4CB8-9DFE-B78C5766527D}"/>
                  </a:ext>
                </a:extLst>
              </p:cNvPr>
              <p:cNvSpPr/>
              <p:nvPr/>
            </p:nvSpPr>
            <p:spPr bwMode="auto">
              <a:xfrm>
                <a:off x="2928" y="1341"/>
                <a:ext cx="54" cy="54"/>
              </a:xfrm>
              <a:custGeom>
                <a:avLst/>
                <a:gdLst>
                  <a:gd name="T0" fmla="*/ 21 w 24"/>
                  <a:gd name="T1" fmla="*/ 24 h 24"/>
                  <a:gd name="T2" fmla="*/ 24 w 24"/>
                  <a:gd name="T3" fmla="*/ 15 h 24"/>
                  <a:gd name="T4" fmla="*/ 0 w 24"/>
                  <a:gd name="T5" fmla="*/ 0 h 24"/>
                  <a:gd name="T6" fmla="*/ 2 w 24"/>
                  <a:gd name="T7" fmla="*/ 13 h 24"/>
                  <a:gd name="T8" fmla="*/ 21 w 24"/>
                  <a:gd name="T9" fmla="*/ 24 h 24"/>
                </a:gdLst>
                <a:ahLst/>
                <a:cxnLst>
                  <a:cxn ang="0">
                    <a:pos x="T0" y="T1"/>
                  </a:cxn>
                  <a:cxn ang="0">
                    <a:pos x="T2" y="T3"/>
                  </a:cxn>
                  <a:cxn ang="0">
                    <a:pos x="T4" y="T5"/>
                  </a:cxn>
                  <a:cxn ang="0">
                    <a:pos x="T6" y="T7"/>
                  </a:cxn>
                  <a:cxn ang="0">
                    <a:pos x="T8" y="T9"/>
                  </a:cxn>
                </a:cxnLst>
                <a:rect l="0" t="0" r="r" b="b"/>
                <a:pathLst>
                  <a:path w="24" h="24">
                    <a:moveTo>
                      <a:pt x="21" y="24"/>
                    </a:moveTo>
                    <a:cubicBezTo>
                      <a:pt x="22" y="21"/>
                      <a:pt x="23" y="18"/>
                      <a:pt x="24" y="15"/>
                    </a:cubicBezTo>
                    <a:cubicBezTo>
                      <a:pt x="0" y="0"/>
                      <a:pt x="0" y="0"/>
                      <a:pt x="0" y="0"/>
                    </a:cubicBezTo>
                    <a:cubicBezTo>
                      <a:pt x="2" y="13"/>
                      <a:pt x="2" y="13"/>
                      <a:pt x="2" y="13"/>
                    </a:cubicBezTo>
                    <a:lnTo>
                      <a:pt x="21" y="2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37" name="Freeform 355">
                <a:extLst>
                  <a:ext uri="{FF2B5EF4-FFF2-40B4-BE49-F238E27FC236}">
                    <a16:creationId xmlns:a16="http://schemas.microsoft.com/office/drawing/2014/main" xmlns="" id="{1B56F67F-A24A-4AE5-888A-DEDD143C144A}"/>
                  </a:ext>
                </a:extLst>
              </p:cNvPr>
              <p:cNvSpPr/>
              <p:nvPr/>
            </p:nvSpPr>
            <p:spPr bwMode="auto">
              <a:xfrm>
                <a:off x="2933" y="1370"/>
                <a:ext cx="43" cy="45"/>
              </a:xfrm>
              <a:custGeom>
                <a:avLst/>
                <a:gdLst>
                  <a:gd name="T0" fmla="*/ 19 w 19"/>
                  <a:gd name="T1" fmla="*/ 11 h 20"/>
                  <a:gd name="T2" fmla="*/ 0 w 19"/>
                  <a:gd name="T3" fmla="*/ 0 h 20"/>
                  <a:gd name="T4" fmla="*/ 2 w 19"/>
                  <a:gd name="T5" fmla="*/ 14 h 20"/>
                  <a:gd name="T6" fmla="*/ 16 w 19"/>
                  <a:gd name="T7" fmla="*/ 20 h 20"/>
                  <a:gd name="T8" fmla="*/ 19 w 19"/>
                  <a:gd name="T9" fmla="*/ 11 h 20"/>
                </a:gdLst>
                <a:ahLst/>
                <a:cxnLst>
                  <a:cxn ang="0">
                    <a:pos x="T0" y="T1"/>
                  </a:cxn>
                  <a:cxn ang="0">
                    <a:pos x="T2" y="T3"/>
                  </a:cxn>
                  <a:cxn ang="0">
                    <a:pos x="T4" y="T5"/>
                  </a:cxn>
                  <a:cxn ang="0">
                    <a:pos x="T6" y="T7"/>
                  </a:cxn>
                  <a:cxn ang="0">
                    <a:pos x="T8" y="T9"/>
                  </a:cxn>
                </a:cxnLst>
                <a:rect l="0" t="0" r="r" b="b"/>
                <a:pathLst>
                  <a:path w="19" h="20">
                    <a:moveTo>
                      <a:pt x="19" y="11"/>
                    </a:moveTo>
                    <a:cubicBezTo>
                      <a:pt x="0" y="0"/>
                      <a:pt x="0" y="0"/>
                      <a:pt x="0" y="0"/>
                    </a:cubicBezTo>
                    <a:cubicBezTo>
                      <a:pt x="2" y="14"/>
                      <a:pt x="2" y="14"/>
                      <a:pt x="2" y="14"/>
                    </a:cubicBezTo>
                    <a:cubicBezTo>
                      <a:pt x="16" y="20"/>
                      <a:pt x="16" y="20"/>
                      <a:pt x="16" y="20"/>
                    </a:cubicBezTo>
                    <a:cubicBezTo>
                      <a:pt x="17" y="17"/>
                      <a:pt x="18" y="14"/>
                      <a:pt x="19" y="11"/>
                    </a:cubicBez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38" name="Freeform 356">
                <a:extLst>
                  <a:ext uri="{FF2B5EF4-FFF2-40B4-BE49-F238E27FC236}">
                    <a16:creationId xmlns:a16="http://schemas.microsoft.com/office/drawing/2014/main" xmlns="" id="{2B00F08C-16B8-4BD6-9563-958C5D732CD4}"/>
                  </a:ext>
                </a:extLst>
              </p:cNvPr>
              <p:cNvSpPr/>
              <p:nvPr/>
            </p:nvSpPr>
            <p:spPr bwMode="auto">
              <a:xfrm>
                <a:off x="2937" y="1402"/>
                <a:ext cx="32" cy="70"/>
              </a:xfrm>
              <a:custGeom>
                <a:avLst/>
                <a:gdLst>
                  <a:gd name="T0" fmla="*/ 14 w 14"/>
                  <a:gd name="T1" fmla="*/ 6 h 31"/>
                  <a:gd name="T2" fmla="*/ 0 w 14"/>
                  <a:gd name="T3" fmla="*/ 0 h 31"/>
                  <a:gd name="T4" fmla="*/ 6 w 14"/>
                  <a:gd name="T5" fmla="*/ 31 h 31"/>
                  <a:gd name="T6" fmla="*/ 14 w 14"/>
                  <a:gd name="T7" fmla="*/ 6 h 31"/>
                </a:gdLst>
                <a:ahLst/>
                <a:cxnLst>
                  <a:cxn ang="0">
                    <a:pos x="T0" y="T1"/>
                  </a:cxn>
                  <a:cxn ang="0">
                    <a:pos x="T2" y="T3"/>
                  </a:cxn>
                  <a:cxn ang="0">
                    <a:pos x="T4" y="T5"/>
                  </a:cxn>
                  <a:cxn ang="0">
                    <a:pos x="T6" y="T7"/>
                  </a:cxn>
                </a:cxnLst>
                <a:rect l="0" t="0" r="r" b="b"/>
                <a:pathLst>
                  <a:path w="14" h="31">
                    <a:moveTo>
                      <a:pt x="14" y="6"/>
                    </a:moveTo>
                    <a:cubicBezTo>
                      <a:pt x="0" y="0"/>
                      <a:pt x="0" y="0"/>
                      <a:pt x="0" y="0"/>
                    </a:cubicBezTo>
                    <a:cubicBezTo>
                      <a:pt x="6" y="31"/>
                      <a:pt x="6" y="31"/>
                      <a:pt x="6" y="31"/>
                    </a:cubicBezTo>
                    <a:cubicBezTo>
                      <a:pt x="8" y="23"/>
                      <a:pt x="11" y="14"/>
                      <a:pt x="14" y="6"/>
                    </a:cubicBez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39" name="Freeform 357">
                <a:extLst>
                  <a:ext uri="{FF2B5EF4-FFF2-40B4-BE49-F238E27FC236}">
                    <a16:creationId xmlns:a16="http://schemas.microsoft.com/office/drawing/2014/main" xmlns="" id="{68D07A0C-4E47-42D9-BEE5-54620062CDAD}"/>
                  </a:ext>
                </a:extLst>
              </p:cNvPr>
              <p:cNvSpPr/>
              <p:nvPr/>
            </p:nvSpPr>
            <p:spPr bwMode="auto">
              <a:xfrm>
                <a:off x="2915" y="1057"/>
                <a:ext cx="155" cy="119"/>
              </a:xfrm>
              <a:custGeom>
                <a:avLst/>
                <a:gdLst>
                  <a:gd name="T0" fmla="*/ 6 w 69"/>
                  <a:gd name="T1" fmla="*/ 0 h 53"/>
                  <a:gd name="T2" fmla="*/ 0 w 69"/>
                  <a:gd name="T3" fmla="*/ 10 h 53"/>
                  <a:gd name="T4" fmla="*/ 65 w 69"/>
                  <a:gd name="T5" fmla="*/ 53 h 53"/>
                  <a:gd name="T6" fmla="*/ 69 w 69"/>
                  <a:gd name="T7" fmla="*/ 42 h 53"/>
                  <a:gd name="T8" fmla="*/ 6 w 69"/>
                  <a:gd name="T9" fmla="*/ 0 h 53"/>
                </a:gdLst>
                <a:ahLst/>
                <a:cxnLst>
                  <a:cxn ang="0">
                    <a:pos x="T0" y="T1"/>
                  </a:cxn>
                  <a:cxn ang="0">
                    <a:pos x="T2" y="T3"/>
                  </a:cxn>
                  <a:cxn ang="0">
                    <a:pos x="T4" y="T5"/>
                  </a:cxn>
                  <a:cxn ang="0">
                    <a:pos x="T6" y="T7"/>
                  </a:cxn>
                  <a:cxn ang="0">
                    <a:pos x="T8" y="T9"/>
                  </a:cxn>
                </a:cxnLst>
                <a:rect l="0" t="0" r="r" b="b"/>
                <a:pathLst>
                  <a:path w="69" h="53">
                    <a:moveTo>
                      <a:pt x="6" y="0"/>
                    </a:moveTo>
                    <a:cubicBezTo>
                      <a:pt x="4" y="4"/>
                      <a:pt x="2" y="7"/>
                      <a:pt x="0" y="10"/>
                    </a:cubicBezTo>
                    <a:cubicBezTo>
                      <a:pt x="65" y="53"/>
                      <a:pt x="65" y="53"/>
                      <a:pt x="65" y="53"/>
                    </a:cubicBezTo>
                    <a:cubicBezTo>
                      <a:pt x="67" y="49"/>
                      <a:pt x="68" y="46"/>
                      <a:pt x="69" y="42"/>
                    </a:cubicBezTo>
                    <a:lnTo>
                      <a:pt x="6" y="0"/>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40" name="Freeform 358">
                <a:extLst>
                  <a:ext uri="{FF2B5EF4-FFF2-40B4-BE49-F238E27FC236}">
                    <a16:creationId xmlns:a16="http://schemas.microsoft.com/office/drawing/2014/main" xmlns="" id="{509AD116-BED1-4029-9920-F685E4A31D69}"/>
                  </a:ext>
                </a:extLst>
              </p:cNvPr>
              <p:cNvSpPr/>
              <p:nvPr/>
            </p:nvSpPr>
            <p:spPr bwMode="auto">
              <a:xfrm>
                <a:off x="2928" y="1041"/>
                <a:ext cx="149" cy="111"/>
              </a:xfrm>
              <a:custGeom>
                <a:avLst/>
                <a:gdLst>
                  <a:gd name="T0" fmla="*/ 5 w 66"/>
                  <a:gd name="T1" fmla="*/ 0 h 49"/>
                  <a:gd name="T2" fmla="*/ 0 w 66"/>
                  <a:gd name="T3" fmla="*/ 7 h 49"/>
                  <a:gd name="T4" fmla="*/ 63 w 66"/>
                  <a:gd name="T5" fmla="*/ 49 h 49"/>
                  <a:gd name="T6" fmla="*/ 66 w 66"/>
                  <a:gd name="T7" fmla="*/ 40 h 49"/>
                  <a:gd name="T8" fmla="*/ 5 w 66"/>
                  <a:gd name="T9" fmla="*/ 0 h 49"/>
                </a:gdLst>
                <a:ahLst/>
                <a:cxnLst>
                  <a:cxn ang="0">
                    <a:pos x="T0" y="T1"/>
                  </a:cxn>
                  <a:cxn ang="0">
                    <a:pos x="T2" y="T3"/>
                  </a:cxn>
                  <a:cxn ang="0">
                    <a:pos x="T4" y="T5"/>
                  </a:cxn>
                  <a:cxn ang="0">
                    <a:pos x="T6" y="T7"/>
                  </a:cxn>
                  <a:cxn ang="0">
                    <a:pos x="T8" y="T9"/>
                  </a:cxn>
                </a:cxnLst>
                <a:rect l="0" t="0" r="r" b="b"/>
                <a:pathLst>
                  <a:path w="66" h="49">
                    <a:moveTo>
                      <a:pt x="5" y="0"/>
                    </a:moveTo>
                    <a:cubicBezTo>
                      <a:pt x="3" y="2"/>
                      <a:pt x="2" y="5"/>
                      <a:pt x="0" y="7"/>
                    </a:cubicBezTo>
                    <a:cubicBezTo>
                      <a:pt x="63" y="49"/>
                      <a:pt x="63" y="49"/>
                      <a:pt x="63" y="49"/>
                    </a:cubicBezTo>
                    <a:cubicBezTo>
                      <a:pt x="64" y="46"/>
                      <a:pt x="65" y="43"/>
                      <a:pt x="66" y="40"/>
                    </a:cubicBezTo>
                    <a:lnTo>
                      <a:pt x="5" y="0"/>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41" name="Freeform 359">
                <a:extLst>
                  <a:ext uri="{FF2B5EF4-FFF2-40B4-BE49-F238E27FC236}">
                    <a16:creationId xmlns:a16="http://schemas.microsoft.com/office/drawing/2014/main" xmlns="" id="{28CE8415-F407-4E1C-B466-E19AC7E8DD51}"/>
                  </a:ext>
                </a:extLst>
              </p:cNvPr>
              <p:cNvSpPr/>
              <p:nvPr/>
            </p:nvSpPr>
            <p:spPr bwMode="auto">
              <a:xfrm>
                <a:off x="2951" y="931"/>
                <a:ext cx="180" cy="176"/>
              </a:xfrm>
              <a:custGeom>
                <a:avLst/>
                <a:gdLst>
                  <a:gd name="T0" fmla="*/ 0 w 80"/>
                  <a:gd name="T1" fmla="*/ 41 h 78"/>
                  <a:gd name="T2" fmla="*/ 60 w 80"/>
                  <a:gd name="T3" fmla="*/ 78 h 78"/>
                  <a:gd name="T4" fmla="*/ 61 w 80"/>
                  <a:gd name="T5" fmla="*/ 76 h 78"/>
                  <a:gd name="T6" fmla="*/ 80 w 80"/>
                  <a:gd name="T7" fmla="*/ 15 h 78"/>
                  <a:gd name="T8" fmla="*/ 21 w 80"/>
                  <a:gd name="T9" fmla="*/ 0 h 78"/>
                  <a:gd name="T10" fmla="*/ 0 w 80"/>
                  <a:gd name="T11" fmla="*/ 41 h 78"/>
                </a:gdLst>
                <a:ahLst/>
                <a:cxnLst>
                  <a:cxn ang="0">
                    <a:pos x="T0" y="T1"/>
                  </a:cxn>
                  <a:cxn ang="0">
                    <a:pos x="T2" y="T3"/>
                  </a:cxn>
                  <a:cxn ang="0">
                    <a:pos x="T4" y="T5"/>
                  </a:cxn>
                  <a:cxn ang="0">
                    <a:pos x="T6" y="T7"/>
                  </a:cxn>
                  <a:cxn ang="0">
                    <a:pos x="T8" y="T9"/>
                  </a:cxn>
                  <a:cxn ang="0">
                    <a:pos x="T10" y="T11"/>
                  </a:cxn>
                </a:cxnLst>
                <a:rect l="0" t="0" r="r" b="b"/>
                <a:pathLst>
                  <a:path w="80" h="78">
                    <a:moveTo>
                      <a:pt x="0" y="41"/>
                    </a:moveTo>
                    <a:cubicBezTo>
                      <a:pt x="60" y="78"/>
                      <a:pt x="60" y="78"/>
                      <a:pt x="60" y="78"/>
                    </a:cubicBezTo>
                    <a:cubicBezTo>
                      <a:pt x="60" y="77"/>
                      <a:pt x="61" y="77"/>
                      <a:pt x="61" y="76"/>
                    </a:cubicBezTo>
                    <a:cubicBezTo>
                      <a:pt x="68" y="55"/>
                      <a:pt x="74" y="35"/>
                      <a:pt x="80" y="15"/>
                    </a:cubicBezTo>
                    <a:cubicBezTo>
                      <a:pt x="21" y="0"/>
                      <a:pt x="21" y="0"/>
                      <a:pt x="21" y="0"/>
                    </a:cubicBezTo>
                    <a:cubicBezTo>
                      <a:pt x="14" y="14"/>
                      <a:pt x="7" y="28"/>
                      <a:pt x="0" y="41"/>
                    </a:cubicBezTo>
                    <a:close/>
                  </a:path>
                </a:pathLst>
              </a:custGeom>
              <a:solidFill>
                <a:srgbClr val="6F3D2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42" name="Freeform 360">
                <a:extLst>
                  <a:ext uri="{FF2B5EF4-FFF2-40B4-BE49-F238E27FC236}">
                    <a16:creationId xmlns:a16="http://schemas.microsoft.com/office/drawing/2014/main" xmlns="" id="{36808319-56F6-4500-9E73-E3CC7C054509}"/>
                  </a:ext>
                </a:extLst>
              </p:cNvPr>
              <p:cNvSpPr/>
              <p:nvPr/>
            </p:nvSpPr>
            <p:spPr bwMode="auto">
              <a:xfrm>
                <a:off x="2998" y="672"/>
                <a:ext cx="201" cy="293"/>
              </a:xfrm>
              <a:custGeom>
                <a:avLst/>
                <a:gdLst>
                  <a:gd name="T0" fmla="*/ 0 w 89"/>
                  <a:gd name="T1" fmla="*/ 115 h 130"/>
                  <a:gd name="T2" fmla="*/ 59 w 89"/>
                  <a:gd name="T3" fmla="*/ 130 h 130"/>
                  <a:gd name="T4" fmla="*/ 89 w 89"/>
                  <a:gd name="T5" fmla="*/ 25 h 130"/>
                  <a:gd name="T6" fmla="*/ 50 w 89"/>
                  <a:gd name="T7" fmla="*/ 0 h 130"/>
                  <a:gd name="T8" fmla="*/ 0 w 89"/>
                  <a:gd name="T9" fmla="*/ 115 h 130"/>
                </a:gdLst>
                <a:ahLst/>
                <a:cxnLst>
                  <a:cxn ang="0">
                    <a:pos x="T0" y="T1"/>
                  </a:cxn>
                  <a:cxn ang="0">
                    <a:pos x="T2" y="T3"/>
                  </a:cxn>
                  <a:cxn ang="0">
                    <a:pos x="T4" y="T5"/>
                  </a:cxn>
                  <a:cxn ang="0">
                    <a:pos x="T6" y="T7"/>
                  </a:cxn>
                  <a:cxn ang="0">
                    <a:pos x="T8" y="T9"/>
                  </a:cxn>
                </a:cxnLst>
                <a:rect l="0" t="0" r="r" b="b"/>
                <a:pathLst>
                  <a:path w="89" h="130">
                    <a:moveTo>
                      <a:pt x="0" y="115"/>
                    </a:moveTo>
                    <a:cubicBezTo>
                      <a:pt x="59" y="130"/>
                      <a:pt x="59" y="130"/>
                      <a:pt x="59" y="130"/>
                    </a:cubicBezTo>
                    <a:cubicBezTo>
                      <a:pt x="69" y="95"/>
                      <a:pt x="78" y="60"/>
                      <a:pt x="89" y="25"/>
                    </a:cubicBezTo>
                    <a:cubicBezTo>
                      <a:pt x="50" y="0"/>
                      <a:pt x="50" y="0"/>
                      <a:pt x="50" y="0"/>
                    </a:cubicBezTo>
                    <a:cubicBezTo>
                      <a:pt x="35" y="38"/>
                      <a:pt x="19" y="78"/>
                      <a:pt x="0" y="115"/>
                    </a:cubicBezTo>
                    <a:close/>
                  </a:path>
                </a:pathLst>
              </a:custGeom>
              <a:solidFill>
                <a:srgbClr val="9DB8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43" name="Freeform 361">
                <a:extLst>
                  <a:ext uri="{FF2B5EF4-FFF2-40B4-BE49-F238E27FC236}">
                    <a16:creationId xmlns:a16="http://schemas.microsoft.com/office/drawing/2014/main" xmlns="" id="{A34DB33D-32BF-419A-8228-A2D655C71F06}"/>
                  </a:ext>
                </a:extLst>
              </p:cNvPr>
              <p:cNvSpPr/>
              <p:nvPr/>
            </p:nvSpPr>
            <p:spPr bwMode="auto">
              <a:xfrm>
                <a:off x="3111" y="487"/>
                <a:ext cx="151" cy="241"/>
              </a:xfrm>
              <a:custGeom>
                <a:avLst/>
                <a:gdLst>
                  <a:gd name="T0" fmla="*/ 20 w 67"/>
                  <a:gd name="T1" fmla="*/ 31 h 107"/>
                  <a:gd name="T2" fmla="*/ 0 w 67"/>
                  <a:gd name="T3" fmla="*/ 82 h 107"/>
                  <a:gd name="T4" fmla="*/ 39 w 67"/>
                  <a:gd name="T5" fmla="*/ 107 h 107"/>
                  <a:gd name="T6" fmla="*/ 41 w 67"/>
                  <a:gd name="T7" fmla="*/ 100 h 107"/>
                  <a:gd name="T8" fmla="*/ 67 w 67"/>
                  <a:gd name="T9" fmla="*/ 12 h 107"/>
                  <a:gd name="T10" fmla="*/ 31 w 67"/>
                  <a:gd name="T11" fmla="*/ 0 h 107"/>
                  <a:gd name="T12" fmla="*/ 20 w 67"/>
                  <a:gd name="T13" fmla="*/ 31 h 107"/>
                </a:gdLst>
                <a:ahLst/>
                <a:cxnLst>
                  <a:cxn ang="0">
                    <a:pos x="T0" y="T1"/>
                  </a:cxn>
                  <a:cxn ang="0">
                    <a:pos x="T2" y="T3"/>
                  </a:cxn>
                  <a:cxn ang="0">
                    <a:pos x="T4" y="T5"/>
                  </a:cxn>
                  <a:cxn ang="0">
                    <a:pos x="T6" y="T7"/>
                  </a:cxn>
                  <a:cxn ang="0">
                    <a:pos x="T8" y="T9"/>
                  </a:cxn>
                  <a:cxn ang="0">
                    <a:pos x="T10" y="T11"/>
                  </a:cxn>
                  <a:cxn ang="0">
                    <a:pos x="T12" y="T13"/>
                  </a:cxn>
                </a:cxnLst>
                <a:rect l="0" t="0" r="r" b="b"/>
                <a:pathLst>
                  <a:path w="67" h="107">
                    <a:moveTo>
                      <a:pt x="20" y="31"/>
                    </a:moveTo>
                    <a:cubicBezTo>
                      <a:pt x="13" y="48"/>
                      <a:pt x="7" y="65"/>
                      <a:pt x="0" y="82"/>
                    </a:cubicBezTo>
                    <a:cubicBezTo>
                      <a:pt x="39" y="107"/>
                      <a:pt x="39" y="107"/>
                      <a:pt x="39" y="107"/>
                    </a:cubicBezTo>
                    <a:cubicBezTo>
                      <a:pt x="39" y="105"/>
                      <a:pt x="40" y="103"/>
                      <a:pt x="41" y="100"/>
                    </a:cubicBezTo>
                    <a:cubicBezTo>
                      <a:pt x="49" y="71"/>
                      <a:pt x="58" y="42"/>
                      <a:pt x="67" y="12"/>
                    </a:cubicBezTo>
                    <a:cubicBezTo>
                      <a:pt x="31" y="0"/>
                      <a:pt x="31" y="0"/>
                      <a:pt x="31" y="0"/>
                    </a:cubicBezTo>
                    <a:cubicBezTo>
                      <a:pt x="28" y="10"/>
                      <a:pt x="24" y="20"/>
                      <a:pt x="20" y="31"/>
                    </a:cubicBezTo>
                    <a:close/>
                  </a:path>
                </a:pathLst>
              </a:custGeom>
              <a:solidFill>
                <a:srgbClr val="FFD9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44" name="Freeform 362">
                <a:extLst>
                  <a:ext uri="{FF2B5EF4-FFF2-40B4-BE49-F238E27FC236}">
                    <a16:creationId xmlns:a16="http://schemas.microsoft.com/office/drawing/2014/main" xmlns="" id="{F3E7EA0E-3C62-4232-84F8-02E3C1768DB9}"/>
                  </a:ext>
                </a:extLst>
              </p:cNvPr>
              <p:cNvSpPr/>
              <p:nvPr/>
            </p:nvSpPr>
            <p:spPr bwMode="auto">
              <a:xfrm>
                <a:off x="3284" y="-2"/>
                <a:ext cx="111" cy="144"/>
              </a:xfrm>
              <a:custGeom>
                <a:avLst/>
                <a:gdLst>
                  <a:gd name="T0" fmla="*/ 49 w 49"/>
                  <a:gd name="T1" fmla="*/ 0 h 64"/>
                  <a:gd name="T2" fmla="*/ 19 w 49"/>
                  <a:gd name="T3" fmla="*/ 2 h 64"/>
                  <a:gd name="T4" fmla="*/ 0 w 49"/>
                  <a:gd name="T5" fmla="*/ 59 h 64"/>
                  <a:gd name="T6" fmla="*/ 36 w 49"/>
                  <a:gd name="T7" fmla="*/ 64 h 64"/>
                  <a:gd name="T8" fmla="*/ 49 w 49"/>
                  <a:gd name="T9" fmla="*/ 0 h 64"/>
                </a:gdLst>
                <a:ahLst/>
                <a:cxnLst>
                  <a:cxn ang="0">
                    <a:pos x="T0" y="T1"/>
                  </a:cxn>
                  <a:cxn ang="0">
                    <a:pos x="T2" y="T3"/>
                  </a:cxn>
                  <a:cxn ang="0">
                    <a:pos x="T4" y="T5"/>
                  </a:cxn>
                  <a:cxn ang="0">
                    <a:pos x="T6" y="T7"/>
                  </a:cxn>
                  <a:cxn ang="0">
                    <a:pos x="T8" y="T9"/>
                  </a:cxn>
                </a:cxnLst>
                <a:rect l="0" t="0" r="r" b="b"/>
                <a:pathLst>
                  <a:path w="49" h="64">
                    <a:moveTo>
                      <a:pt x="49" y="0"/>
                    </a:moveTo>
                    <a:cubicBezTo>
                      <a:pt x="40" y="0"/>
                      <a:pt x="29" y="1"/>
                      <a:pt x="19" y="2"/>
                    </a:cubicBezTo>
                    <a:cubicBezTo>
                      <a:pt x="11" y="20"/>
                      <a:pt x="5" y="39"/>
                      <a:pt x="0" y="59"/>
                    </a:cubicBezTo>
                    <a:cubicBezTo>
                      <a:pt x="36" y="64"/>
                      <a:pt x="36" y="64"/>
                      <a:pt x="36" y="64"/>
                    </a:cubicBezTo>
                    <a:cubicBezTo>
                      <a:pt x="41" y="43"/>
                      <a:pt x="45" y="21"/>
                      <a:pt x="49" y="0"/>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45" name="Freeform 363">
                <a:extLst>
                  <a:ext uri="{FF2B5EF4-FFF2-40B4-BE49-F238E27FC236}">
                    <a16:creationId xmlns:a16="http://schemas.microsoft.com/office/drawing/2014/main" xmlns="" id="{08F7DBF4-73F4-44B8-AEA1-829C2C19B156}"/>
                  </a:ext>
                </a:extLst>
              </p:cNvPr>
              <p:cNvSpPr/>
              <p:nvPr/>
            </p:nvSpPr>
            <p:spPr bwMode="auto">
              <a:xfrm>
                <a:off x="3264" y="131"/>
                <a:ext cx="102" cy="79"/>
              </a:xfrm>
              <a:custGeom>
                <a:avLst/>
                <a:gdLst>
                  <a:gd name="T0" fmla="*/ 9 w 45"/>
                  <a:gd name="T1" fmla="*/ 0 h 35"/>
                  <a:gd name="T2" fmla="*/ 0 w 45"/>
                  <a:gd name="T3" fmla="*/ 30 h 35"/>
                  <a:gd name="T4" fmla="*/ 38 w 45"/>
                  <a:gd name="T5" fmla="*/ 35 h 35"/>
                  <a:gd name="T6" fmla="*/ 45 w 45"/>
                  <a:gd name="T7" fmla="*/ 5 h 35"/>
                  <a:gd name="T8" fmla="*/ 9 w 45"/>
                  <a:gd name="T9" fmla="*/ 0 h 35"/>
                </a:gdLst>
                <a:ahLst/>
                <a:cxnLst>
                  <a:cxn ang="0">
                    <a:pos x="T0" y="T1"/>
                  </a:cxn>
                  <a:cxn ang="0">
                    <a:pos x="T2" y="T3"/>
                  </a:cxn>
                  <a:cxn ang="0">
                    <a:pos x="T4" y="T5"/>
                  </a:cxn>
                  <a:cxn ang="0">
                    <a:pos x="T6" y="T7"/>
                  </a:cxn>
                  <a:cxn ang="0">
                    <a:pos x="T8" y="T9"/>
                  </a:cxn>
                </a:cxnLst>
                <a:rect l="0" t="0" r="r" b="b"/>
                <a:pathLst>
                  <a:path w="45" h="35">
                    <a:moveTo>
                      <a:pt x="9" y="0"/>
                    </a:moveTo>
                    <a:cubicBezTo>
                      <a:pt x="6" y="10"/>
                      <a:pt x="3" y="20"/>
                      <a:pt x="0" y="30"/>
                    </a:cubicBezTo>
                    <a:cubicBezTo>
                      <a:pt x="38" y="35"/>
                      <a:pt x="38" y="35"/>
                      <a:pt x="38" y="35"/>
                    </a:cubicBezTo>
                    <a:cubicBezTo>
                      <a:pt x="40" y="25"/>
                      <a:pt x="42" y="15"/>
                      <a:pt x="45" y="5"/>
                    </a:cubicBezTo>
                    <a:lnTo>
                      <a:pt x="9" y="0"/>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46" name="Freeform 364">
                <a:extLst>
                  <a:ext uri="{FF2B5EF4-FFF2-40B4-BE49-F238E27FC236}">
                    <a16:creationId xmlns:a16="http://schemas.microsoft.com/office/drawing/2014/main" xmlns="" id="{9E0174C7-74A5-4422-BDD1-8987E9E904A2}"/>
                  </a:ext>
                </a:extLst>
              </p:cNvPr>
              <p:cNvSpPr/>
              <p:nvPr/>
            </p:nvSpPr>
            <p:spPr bwMode="auto">
              <a:xfrm>
                <a:off x="3203" y="198"/>
                <a:ext cx="147" cy="208"/>
              </a:xfrm>
              <a:custGeom>
                <a:avLst/>
                <a:gdLst>
                  <a:gd name="T0" fmla="*/ 27 w 65"/>
                  <a:gd name="T1" fmla="*/ 0 h 92"/>
                  <a:gd name="T2" fmla="*/ 20 w 65"/>
                  <a:gd name="T3" fmla="*/ 23 h 92"/>
                  <a:gd name="T4" fmla="*/ 0 w 65"/>
                  <a:gd name="T5" fmla="*/ 92 h 92"/>
                  <a:gd name="T6" fmla="*/ 41 w 65"/>
                  <a:gd name="T7" fmla="*/ 91 h 92"/>
                  <a:gd name="T8" fmla="*/ 65 w 65"/>
                  <a:gd name="T9" fmla="*/ 5 h 92"/>
                  <a:gd name="T10" fmla="*/ 27 w 65"/>
                  <a:gd name="T11" fmla="*/ 0 h 92"/>
                </a:gdLst>
                <a:ahLst/>
                <a:cxnLst>
                  <a:cxn ang="0">
                    <a:pos x="T0" y="T1"/>
                  </a:cxn>
                  <a:cxn ang="0">
                    <a:pos x="T2" y="T3"/>
                  </a:cxn>
                  <a:cxn ang="0">
                    <a:pos x="T4" y="T5"/>
                  </a:cxn>
                  <a:cxn ang="0">
                    <a:pos x="T6" y="T7"/>
                  </a:cxn>
                  <a:cxn ang="0">
                    <a:pos x="T8" y="T9"/>
                  </a:cxn>
                  <a:cxn ang="0">
                    <a:pos x="T10" y="T11"/>
                  </a:cxn>
                </a:cxnLst>
                <a:rect l="0" t="0" r="r" b="b"/>
                <a:pathLst>
                  <a:path w="65" h="92">
                    <a:moveTo>
                      <a:pt x="27" y="0"/>
                    </a:moveTo>
                    <a:cubicBezTo>
                      <a:pt x="25" y="8"/>
                      <a:pt x="22" y="16"/>
                      <a:pt x="20" y="23"/>
                    </a:cubicBezTo>
                    <a:cubicBezTo>
                      <a:pt x="13" y="47"/>
                      <a:pt x="7" y="70"/>
                      <a:pt x="0" y="92"/>
                    </a:cubicBezTo>
                    <a:cubicBezTo>
                      <a:pt x="41" y="91"/>
                      <a:pt x="41" y="91"/>
                      <a:pt x="41" y="91"/>
                    </a:cubicBezTo>
                    <a:cubicBezTo>
                      <a:pt x="49" y="62"/>
                      <a:pt x="57" y="33"/>
                      <a:pt x="65" y="5"/>
                    </a:cubicBezTo>
                    <a:lnTo>
                      <a:pt x="27" y="0"/>
                    </a:lnTo>
                    <a:close/>
                  </a:path>
                </a:pathLst>
              </a:custGeom>
              <a:solidFill>
                <a:srgbClr val="FF4C8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47" name="Freeform 365">
                <a:extLst>
                  <a:ext uri="{FF2B5EF4-FFF2-40B4-BE49-F238E27FC236}">
                    <a16:creationId xmlns:a16="http://schemas.microsoft.com/office/drawing/2014/main" xmlns="" id="{6ABF9164-1181-4927-84C8-4ADCAFABC193}"/>
                  </a:ext>
                </a:extLst>
              </p:cNvPr>
              <p:cNvSpPr/>
              <p:nvPr/>
            </p:nvSpPr>
            <p:spPr bwMode="auto">
              <a:xfrm>
                <a:off x="3181" y="403"/>
                <a:ext cx="115" cy="111"/>
              </a:xfrm>
              <a:custGeom>
                <a:avLst/>
                <a:gdLst>
                  <a:gd name="T0" fmla="*/ 10 w 51"/>
                  <a:gd name="T1" fmla="*/ 1 h 49"/>
                  <a:gd name="T2" fmla="*/ 0 w 51"/>
                  <a:gd name="T3" fmla="*/ 37 h 49"/>
                  <a:gd name="T4" fmla="*/ 36 w 51"/>
                  <a:gd name="T5" fmla="*/ 49 h 49"/>
                  <a:gd name="T6" fmla="*/ 51 w 51"/>
                  <a:gd name="T7" fmla="*/ 0 h 49"/>
                  <a:gd name="T8" fmla="*/ 10 w 51"/>
                  <a:gd name="T9" fmla="*/ 1 h 49"/>
                </a:gdLst>
                <a:ahLst/>
                <a:cxnLst>
                  <a:cxn ang="0">
                    <a:pos x="T0" y="T1"/>
                  </a:cxn>
                  <a:cxn ang="0">
                    <a:pos x="T2" y="T3"/>
                  </a:cxn>
                  <a:cxn ang="0">
                    <a:pos x="T4" y="T5"/>
                  </a:cxn>
                  <a:cxn ang="0">
                    <a:pos x="T6" y="T7"/>
                  </a:cxn>
                  <a:cxn ang="0">
                    <a:pos x="T8" y="T9"/>
                  </a:cxn>
                </a:cxnLst>
                <a:rect l="0" t="0" r="r" b="b"/>
                <a:pathLst>
                  <a:path w="51" h="49">
                    <a:moveTo>
                      <a:pt x="10" y="1"/>
                    </a:moveTo>
                    <a:cubicBezTo>
                      <a:pt x="7" y="13"/>
                      <a:pt x="4" y="25"/>
                      <a:pt x="0" y="37"/>
                    </a:cubicBezTo>
                    <a:cubicBezTo>
                      <a:pt x="36" y="49"/>
                      <a:pt x="36" y="49"/>
                      <a:pt x="36" y="49"/>
                    </a:cubicBezTo>
                    <a:cubicBezTo>
                      <a:pt x="41" y="33"/>
                      <a:pt x="46" y="16"/>
                      <a:pt x="51" y="0"/>
                    </a:cubicBezTo>
                    <a:lnTo>
                      <a:pt x="10" y="1"/>
                    </a:lnTo>
                    <a:close/>
                  </a:path>
                </a:pathLst>
              </a:custGeom>
              <a:solidFill>
                <a:srgbClr val="3FA9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48" name="Freeform 366">
                <a:extLst>
                  <a:ext uri="{FF2B5EF4-FFF2-40B4-BE49-F238E27FC236}">
                    <a16:creationId xmlns:a16="http://schemas.microsoft.com/office/drawing/2014/main" xmlns="" id="{B66096DA-A810-45D3-9E52-79547304DFC8}"/>
                  </a:ext>
                </a:extLst>
              </p:cNvPr>
              <p:cNvSpPr/>
              <p:nvPr/>
            </p:nvSpPr>
            <p:spPr bwMode="auto">
              <a:xfrm>
                <a:off x="3357" y="3457"/>
                <a:ext cx="1109" cy="347"/>
              </a:xfrm>
              <a:custGeom>
                <a:avLst/>
                <a:gdLst>
                  <a:gd name="T0" fmla="*/ 3 w 492"/>
                  <a:gd name="T1" fmla="*/ 0 h 154"/>
                  <a:gd name="T2" fmla="*/ 3 w 492"/>
                  <a:gd name="T3" fmla="*/ 56 h 154"/>
                  <a:gd name="T4" fmla="*/ 142 w 492"/>
                  <a:gd name="T5" fmla="*/ 151 h 154"/>
                  <a:gd name="T6" fmla="*/ 483 w 492"/>
                  <a:gd name="T7" fmla="*/ 50 h 154"/>
                  <a:gd name="T8" fmla="*/ 490 w 492"/>
                  <a:gd name="T9" fmla="*/ 3 h 154"/>
                </a:gdLst>
                <a:ahLst/>
                <a:cxnLst>
                  <a:cxn ang="0">
                    <a:pos x="T0" y="T1"/>
                  </a:cxn>
                  <a:cxn ang="0">
                    <a:pos x="T2" y="T3"/>
                  </a:cxn>
                  <a:cxn ang="0">
                    <a:pos x="T4" y="T5"/>
                  </a:cxn>
                  <a:cxn ang="0">
                    <a:pos x="T6" y="T7"/>
                  </a:cxn>
                  <a:cxn ang="0">
                    <a:pos x="T8" y="T9"/>
                  </a:cxn>
                </a:cxnLst>
                <a:rect l="0" t="0" r="r" b="b"/>
                <a:pathLst>
                  <a:path w="492" h="154">
                    <a:moveTo>
                      <a:pt x="3" y="0"/>
                    </a:moveTo>
                    <a:cubicBezTo>
                      <a:pt x="3" y="0"/>
                      <a:pt x="0" y="41"/>
                      <a:pt x="3" y="56"/>
                    </a:cubicBezTo>
                    <a:cubicBezTo>
                      <a:pt x="6" y="71"/>
                      <a:pt x="124" y="149"/>
                      <a:pt x="142" y="151"/>
                    </a:cubicBezTo>
                    <a:cubicBezTo>
                      <a:pt x="160" y="154"/>
                      <a:pt x="475" y="62"/>
                      <a:pt x="483" y="50"/>
                    </a:cubicBezTo>
                    <a:cubicBezTo>
                      <a:pt x="492" y="37"/>
                      <a:pt x="490" y="3"/>
                      <a:pt x="490" y="3"/>
                    </a:cubicBezTo>
                  </a:path>
                </a:pathLst>
              </a:custGeom>
              <a:solidFill>
                <a:srgbClr val="7468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49" name="Freeform 367">
                <a:extLst>
                  <a:ext uri="{FF2B5EF4-FFF2-40B4-BE49-F238E27FC236}">
                    <a16:creationId xmlns:a16="http://schemas.microsoft.com/office/drawing/2014/main" xmlns="" id="{5E636645-E7DD-45EE-A40E-AEFB6742CBF3}"/>
                  </a:ext>
                </a:extLst>
              </p:cNvPr>
              <p:cNvSpPr/>
              <p:nvPr/>
            </p:nvSpPr>
            <p:spPr bwMode="auto">
              <a:xfrm>
                <a:off x="3363" y="3401"/>
                <a:ext cx="442" cy="299"/>
              </a:xfrm>
              <a:custGeom>
                <a:avLst/>
                <a:gdLst>
                  <a:gd name="T0" fmla="*/ 0 w 196"/>
                  <a:gd name="T1" fmla="*/ 25 h 133"/>
                  <a:gd name="T2" fmla="*/ 143 w 196"/>
                  <a:gd name="T3" fmla="*/ 130 h 133"/>
                  <a:gd name="T4" fmla="*/ 196 w 196"/>
                  <a:gd name="T5" fmla="*/ 117 h 133"/>
                  <a:gd name="T6" fmla="*/ 112 w 196"/>
                  <a:gd name="T7" fmla="*/ 0 h 133"/>
                  <a:gd name="T8" fmla="*/ 0 w 196"/>
                  <a:gd name="T9" fmla="*/ 25 h 133"/>
                </a:gdLst>
                <a:ahLst/>
                <a:cxnLst>
                  <a:cxn ang="0">
                    <a:pos x="T0" y="T1"/>
                  </a:cxn>
                  <a:cxn ang="0">
                    <a:pos x="T2" y="T3"/>
                  </a:cxn>
                  <a:cxn ang="0">
                    <a:pos x="T4" y="T5"/>
                  </a:cxn>
                  <a:cxn ang="0">
                    <a:pos x="T6" y="T7"/>
                  </a:cxn>
                  <a:cxn ang="0">
                    <a:pos x="T8" y="T9"/>
                  </a:cxn>
                </a:cxnLst>
                <a:rect l="0" t="0" r="r" b="b"/>
                <a:pathLst>
                  <a:path w="196" h="133">
                    <a:moveTo>
                      <a:pt x="0" y="25"/>
                    </a:moveTo>
                    <a:cubicBezTo>
                      <a:pt x="0" y="41"/>
                      <a:pt x="125" y="133"/>
                      <a:pt x="143" y="130"/>
                    </a:cubicBezTo>
                    <a:cubicBezTo>
                      <a:pt x="147" y="129"/>
                      <a:pt x="167" y="124"/>
                      <a:pt x="196" y="117"/>
                    </a:cubicBezTo>
                    <a:cubicBezTo>
                      <a:pt x="112" y="0"/>
                      <a:pt x="112" y="0"/>
                      <a:pt x="112" y="0"/>
                    </a:cubicBezTo>
                    <a:cubicBezTo>
                      <a:pt x="50" y="14"/>
                      <a:pt x="0" y="25"/>
                      <a:pt x="0" y="25"/>
                    </a:cubicBezTo>
                    <a:close/>
                  </a:path>
                </a:pathLst>
              </a:custGeom>
              <a:solidFill>
                <a:srgbClr val="DE2B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50" name="Freeform 368">
                <a:extLst>
                  <a:ext uri="{FF2B5EF4-FFF2-40B4-BE49-F238E27FC236}">
                    <a16:creationId xmlns:a16="http://schemas.microsoft.com/office/drawing/2014/main" xmlns="" id="{7EE08DA7-7B8C-40BF-98B8-F40CBB1C0EA5}"/>
                  </a:ext>
                </a:extLst>
              </p:cNvPr>
              <p:cNvSpPr/>
              <p:nvPr/>
            </p:nvSpPr>
            <p:spPr bwMode="auto">
              <a:xfrm>
                <a:off x="3616" y="3342"/>
                <a:ext cx="642" cy="322"/>
              </a:xfrm>
              <a:custGeom>
                <a:avLst/>
                <a:gdLst>
                  <a:gd name="T0" fmla="*/ 0 w 285"/>
                  <a:gd name="T1" fmla="*/ 26 h 143"/>
                  <a:gd name="T2" fmla="*/ 84 w 285"/>
                  <a:gd name="T3" fmla="*/ 143 h 143"/>
                  <a:gd name="T4" fmla="*/ 285 w 285"/>
                  <a:gd name="T5" fmla="*/ 86 h 143"/>
                  <a:gd name="T6" fmla="*/ 114 w 285"/>
                  <a:gd name="T7" fmla="*/ 0 h 143"/>
                  <a:gd name="T8" fmla="*/ 0 w 285"/>
                  <a:gd name="T9" fmla="*/ 26 h 143"/>
                </a:gdLst>
                <a:ahLst/>
                <a:cxnLst>
                  <a:cxn ang="0">
                    <a:pos x="T0" y="T1"/>
                  </a:cxn>
                  <a:cxn ang="0">
                    <a:pos x="T2" y="T3"/>
                  </a:cxn>
                  <a:cxn ang="0">
                    <a:pos x="T4" y="T5"/>
                  </a:cxn>
                  <a:cxn ang="0">
                    <a:pos x="T6" y="T7"/>
                  </a:cxn>
                  <a:cxn ang="0">
                    <a:pos x="T8" y="T9"/>
                  </a:cxn>
                </a:cxnLst>
                <a:rect l="0" t="0" r="r" b="b"/>
                <a:pathLst>
                  <a:path w="285" h="143">
                    <a:moveTo>
                      <a:pt x="0" y="26"/>
                    </a:moveTo>
                    <a:cubicBezTo>
                      <a:pt x="84" y="143"/>
                      <a:pt x="84" y="143"/>
                      <a:pt x="84" y="143"/>
                    </a:cubicBezTo>
                    <a:cubicBezTo>
                      <a:pt x="137" y="128"/>
                      <a:pt x="220" y="105"/>
                      <a:pt x="285" y="86"/>
                    </a:cubicBezTo>
                    <a:cubicBezTo>
                      <a:pt x="114" y="0"/>
                      <a:pt x="114" y="0"/>
                      <a:pt x="114" y="0"/>
                    </a:cubicBezTo>
                    <a:cubicBezTo>
                      <a:pt x="77" y="8"/>
                      <a:pt x="36" y="18"/>
                      <a:pt x="0" y="26"/>
                    </a:cubicBezTo>
                    <a:close/>
                  </a:path>
                </a:pathLst>
              </a:custGeom>
              <a:solidFill>
                <a:srgbClr val="886D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51" name="Freeform 369">
                <a:extLst>
                  <a:ext uri="{FF2B5EF4-FFF2-40B4-BE49-F238E27FC236}">
                    <a16:creationId xmlns:a16="http://schemas.microsoft.com/office/drawing/2014/main" xmlns="" id="{67816B99-511F-4B3E-B4CF-0AB104CA1D6C}"/>
                  </a:ext>
                </a:extLst>
              </p:cNvPr>
              <p:cNvSpPr/>
              <p:nvPr/>
            </p:nvSpPr>
            <p:spPr bwMode="auto">
              <a:xfrm>
                <a:off x="3918" y="3299"/>
                <a:ext cx="288" cy="81"/>
              </a:xfrm>
              <a:custGeom>
                <a:avLst/>
                <a:gdLst>
                  <a:gd name="T0" fmla="*/ 114 w 128"/>
                  <a:gd name="T1" fmla="*/ 0 h 36"/>
                  <a:gd name="T2" fmla="*/ 0 w 128"/>
                  <a:gd name="T3" fmla="*/ 29 h 36"/>
                  <a:gd name="T4" fmla="*/ 14 w 128"/>
                  <a:gd name="T5" fmla="*/ 36 h 36"/>
                  <a:gd name="T6" fmla="*/ 128 w 128"/>
                  <a:gd name="T7" fmla="*/ 7 h 36"/>
                  <a:gd name="T8" fmla="*/ 114 w 128"/>
                  <a:gd name="T9" fmla="*/ 0 h 36"/>
                </a:gdLst>
                <a:ahLst/>
                <a:cxnLst>
                  <a:cxn ang="0">
                    <a:pos x="T0" y="T1"/>
                  </a:cxn>
                  <a:cxn ang="0">
                    <a:pos x="T2" y="T3"/>
                  </a:cxn>
                  <a:cxn ang="0">
                    <a:pos x="T4" y="T5"/>
                  </a:cxn>
                  <a:cxn ang="0">
                    <a:pos x="T6" y="T7"/>
                  </a:cxn>
                  <a:cxn ang="0">
                    <a:pos x="T8" y="T9"/>
                  </a:cxn>
                </a:cxnLst>
                <a:rect l="0" t="0" r="r" b="b"/>
                <a:pathLst>
                  <a:path w="128" h="36">
                    <a:moveTo>
                      <a:pt x="114" y="0"/>
                    </a:moveTo>
                    <a:cubicBezTo>
                      <a:pt x="0" y="29"/>
                      <a:pt x="0" y="29"/>
                      <a:pt x="0" y="29"/>
                    </a:cubicBezTo>
                    <a:cubicBezTo>
                      <a:pt x="14" y="36"/>
                      <a:pt x="14" y="36"/>
                      <a:pt x="14" y="36"/>
                    </a:cubicBezTo>
                    <a:cubicBezTo>
                      <a:pt x="128" y="7"/>
                      <a:pt x="128" y="7"/>
                      <a:pt x="128" y="7"/>
                    </a:cubicBezTo>
                    <a:cubicBezTo>
                      <a:pt x="123" y="5"/>
                      <a:pt x="118" y="2"/>
                      <a:pt x="114"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52" name="Freeform 370">
                <a:extLst>
                  <a:ext uri="{FF2B5EF4-FFF2-40B4-BE49-F238E27FC236}">
                    <a16:creationId xmlns:a16="http://schemas.microsoft.com/office/drawing/2014/main" xmlns="" id="{E934869F-17E8-4B82-BABD-87B5FF5E89AD}"/>
                  </a:ext>
                </a:extLst>
              </p:cNvPr>
              <p:cNvSpPr/>
              <p:nvPr/>
            </p:nvSpPr>
            <p:spPr bwMode="auto">
              <a:xfrm>
                <a:off x="3949" y="3315"/>
                <a:ext cx="282" cy="83"/>
              </a:xfrm>
              <a:custGeom>
                <a:avLst/>
                <a:gdLst>
                  <a:gd name="T0" fmla="*/ 114 w 125"/>
                  <a:gd name="T1" fmla="*/ 0 h 37"/>
                  <a:gd name="T2" fmla="*/ 0 w 125"/>
                  <a:gd name="T3" fmla="*/ 29 h 37"/>
                  <a:gd name="T4" fmla="*/ 16 w 125"/>
                  <a:gd name="T5" fmla="*/ 37 h 37"/>
                  <a:gd name="T6" fmla="*/ 125 w 125"/>
                  <a:gd name="T7" fmla="*/ 6 h 37"/>
                  <a:gd name="T8" fmla="*/ 114 w 125"/>
                  <a:gd name="T9" fmla="*/ 0 h 37"/>
                </a:gdLst>
                <a:ahLst/>
                <a:cxnLst>
                  <a:cxn ang="0">
                    <a:pos x="T0" y="T1"/>
                  </a:cxn>
                  <a:cxn ang="0">
                    <a:pos x="T2" y="T3"/>
                  </a:cxn>
                  <a:cxn ang="0">
                    <a:pos x="T4" y="T5"/>
                  </a:cxn>
                  <a:cxn ang="0">
                    <a:pos x="T6" y="T7"/>
                  </a:cxn>
                  <a:cxn ang="0">
                    <a:pos x="T8" y="T9"/>
                  </a:cxn>
                </a:cxnLst>
                <a:rect l="0" t="0" r="r" b="b"/>
                <a:pathLst>
                  <a:path w="125" h="37">
                    <a:moveTo>
                      <a:pt x="114" y="0"/>
                    </a:moveTo>
                    <a:cubicBezTo>
                      <a:pt x="0" y="29"/>
                      <a:pt x="0" y="29"/>
                      <a:pt x="0" y="29"/>
                    </a:cubicBezTo>
                    <a:cubicBezTo>
                      <a:pt x="16" y="37"/>
                      <a:pt x="16" y="37"/>
                      <a:pt x="16" y="37"/>
                    </a:cubicBezTo>
                    <a:cubicBezTo>
                      <a:pt x="125" y="6"/>
                      <a:pt x="125" y="6"/>
                      <a:pt x="125" y="6"/>
                    </a:cubicBezTo>
                    <a:cubicBezTo>
                      <a:pt x="121" y="4"/>
                      <a:pt x="118" y="2"/>
                      <a:pt x="114"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53" name="Freeform 371">
                <a:extLst>
                  <a:ext uri="{FF2B5EF4-FFF2-40B4-BE49-F238E27FC236}">
                    <a16:creationId xmlns:a16="http://schemas.microsoft.com/office/drawing/2014/main" xmlns="" id="{07950AA3-782E-4395-99B9-B9941612C1F5}"/>
                  </a:ext>
                </a:extLst>
              </p:cNvPr>
              <p:cNvSpPr/>
              <p:nvPr/>
            </p:nvSpPr>
            <p:spPr bwMode="auto">
              <a:xfrm>
                <a:off x="3985" y="3328"/>
                <a:ext cx="282" cy="91"/>
              </a:xfrm>
              <a:custGeom>
                <a:avLst/>
                <a:gdLst>
                  <a:gd name="T0" fmla="*/ 109 w 125"/>
                  <a:gd name="T1" fmla="*/ 0 h 40"/>
                  <a:gd name="T2" fmla="*/ 0 w 125"/>
                  <a:gd name="T3" fmla="*/ 31 h 40"/>
                  <a:gd name="T4" fmla="*/ 17 w 125"/>
                  <a:gd name="T5" fmla="*/ 40 h 40"/>
                  <a:gd name="T6" fmla="*/ 125 w 125"/>
                  <a:gd name="T7" fmla="*/ 8 h 40"/>
                  <a:gd name="T8" fmla="*/ 109 w 125"/>
                  <a:gd name="T9" fmla="*/ 0 h 40"/>
                </a:gdLst>
                <a:ahLst/>
                <a:cxnLst>
                  <a:cxn ang="0">
                    <a:pos x="T0" y="T1"/>
                  </a:cxn>
                  <a:cxn ang="0">
                    <a:pos x="T2" y="T3"/>
                  </a:cxn>
                  <a:cxn ang="0">
                    <a:pos x="T4" y="T5"/>
                  </a:cxn>
                  <a:cxn ang="0">
                    <a:pos x="T6" y="T7"/>
                  </a:cxn>
                  <a:cxn ang="0">
                    <a:pos x="T8" y="T9"/>
                  </a:cxn>
                </a:cxnLst>
                <a:rect l="0" t="0" r="r" b="b"/>
                <a:pathLst>
                  <a:path w="125" h="40">
                    <a:moveTo>
                      <a:pt x="109" y="0"/>
                    </a:moveTo>
                    <a:cubicBezTo>
                      <a:pt x="0" y="31"/>
                      <a:pt x="0" y="31"/>
                      <a:pt x="0" y="31"/>
                    </a:cubicBezTo>
                    <a:cubicBezTo>
                      <a:pt x="17" y="40"/>
                      <a:pt x="17" y="40"/>
                      <a:pt x="17" y="40"/>
                    </a:cubicBezTo>
                    <a:cubicBezTo>
                      <a:pt x="125" y="8"/>
                      <a:pt x="125" y="8"/>
                      <a:pt x="125" y="8"/>
                    </a:cubicBezTo>
                    <a:cubicBezTo>
                      <a:pt x="119" y="5"/>
                      <a:pt x="114" y="3"/>
                      <a:pt x="109"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54" name="Freeform 372">
                <a:extLst>
                  <a:ext uri="{FF2B5EF4-FFF2-40B4-BE49-F238E27FC236}">
                    <a16:creationId xmlns:a16="http://schemas.microsoft.com/office/drawing/2014/main" xmlns="" id="{8A38209F-B03F-46D5-80BF-1588EE008D81}"/>
                  </a:ext>
                </a:extLst>
              </p:cNvPr>
              <p:cNvSpPr/>
              <p:nvPr/>
            </p:nvSpPr>
            <p:spPr bwMode="auto">
              <a:xfrm>
                <a:off x="4024" y="3346"/>
                <a:ext cx="275" cy="84"/>
              </a:xfrm>
              <a:custGeom>
                <a:avLst/>
                <a:gdLst>
                  <a:gd name="T0" fmla="*/ 122 w 122"/>
                  <a:gd name="T1" fmla="*/ 7 h 37"/>
                  <a:gd name="T2" fmla="*/ 108 w 122"/>
                  <a:gd name="T3" fmla="*/ 0 h 37"/>
                  <a:gd name="T4" fmla="*/ 0 w 122"/>
                  <a:gd name="T5" fmla="*/ 32 h 37"/>
                  <a:gd name="T6" fmla="*/ 11 w 122"/>
                  <a:gd name="T7" fmla="*/ 37 h 37"/>
                  <a:gd name="T8" fmla="*/ 122 w 122"/>
                  <a:gd name="T9" fmla="*/ 7 h 37"/>
                </a:gdLst>
                <a:ahLst/>
                <a:cxnLst>
                  <a:cxn ang="0">
                    <a:pos x="T0" y="T1"/>
                  </a:cxn>
                  <a:cxn ang="0">
                    <a:pos x="T2" y="T3"/>
                  </a:cxn>
                  <a:cxn ang="0">
                    <a:pos x="T4" y="T5"/>
                  </a:cxn>
                  <a:cxn ang="0">
                    <a:pos x="T6" y="T7"/>
                  </a:cxn>
                  <a:cxn ang="0">
                    <a:pos x="T8" y="T9"/>
                  </a:cxn>
                </a:cxnLst>
                <a:rect l="0" t="0" r="r" b="b"/>
                <a:pathLst>
                  <a:path w="122" h="37">
                    <a:moveTo>
                      <a:pt x="122" y="7"/>
                    </a:moveTo>
                    <a:cubicBezTo>
                      <a:pt x="117" y="5"/>
                      <a:pt x="113" y="3"/>
                      <a:pt x="108" y="0"/>
                    </a:cubicBezTo>
                    <a:cubicBezTo>
                      <a:pt x="0" y="32"/>
                      <a:pt x="0" y="32"/>
                      <a:pt x="0" y="32"/>
                    </a:cubicBezTo>
                    <a:cubicBezTo>
                      <a:pt x="11" y="37"/>
                      <a:pt x="11" y="37"/>
                      <a:pt x="11" y="37"/>
                    </a:cubicBezTo>
                    <a:lnTo>
                      <a:pt x="122" y="7"/>
                    </a:ln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55" name="Freeform 373">
                <a:extLst>
                  <a:ext uri="{FF2B5EF4-FFF2-40B4-BE49-F238E27FC236}">
                    <a16:creationId xmlns:a16="http://schemas.microsoft.com/office/drawing/2014/main" xmlns="" id="{8DFCF85C-8320-47AA-BF8A-573F1B67DAD8}"/>
                  </a:ext>
                </a:extLst>
              </p:cNvPr>
              <p:cNvSpPr/>
              <p:nvPr/>
            </p:nvSpPr>
            <p:spPr bwMode="auto">
              <a:xfrm>
                <a:off x="4082" y="3378"/>
                <a:ext cx="386" cy="158"/>
              </a:xfrm>
              <a:custGeom>
                <a:avLst/>
                <a:gdLst>
                  <a:gd name="T0" fmla="*/ 108 w 171"/>
                  <a:gd name="T1" fmla="*/ 0 h 70"/>
                  <a:gd name="T2" fmla="*/ 0 w 171"/>
                  <a:gd name="T3" fmla="*/ 31 h 70"/>
                  <a:gd name="T4" fmla="*/ 78 w 171"/>
                  <a:gd name="T5" fmla="*/ 70 h 70"/>
                  <a:gd name="T6" fmla="*/ 171 w 171"/>
                  <a:gd name="T7" fmla="*/ 38 h 70"/>
                  <a:gd name="T8" fmla="*/ 108 w 171"/>
                  <a:gd name="T9" fmla="*/ 0 h 70"/>
                </a:gdLst>
                <a:ahLst/>
                <a:cxnLst>
                  <a:cxn ang="0">
                    <a:pos x="T0" y="T1"/>
                  </a:cxn>
                  <a:cxn ang="0">
                    <a:pos x="T2" y="T3"/>
                  </a:cxn>
                  <a:cxn ang="0">
                    <a:pos x="T4" y="T5"/>
                  </a:cxn>
                  <a:cxn ang="0">
                    <a:pos x="T6" y="T7"/>
                  </a:cxn>
                  <a:cxn ang="0">
                    <a:pos x="T8" y="T9"/>
                  </a:cxn>
                </a:cxnLst>
                <a:rect l="0" t="0" r="r" b="b"/>
                <a:pathLst>
                  <a:path w="171" h="70">
                    <a:moveTo>
                      <a:pt x="108" y="0"/>
                    </a:moveTo>
                    <a:cubicBezTo>
                      <a:pt x="0" y="31"/>
                      <a:pt x="0" y="31"/>
                      <a:pt x="0" y="31"/>
                    </a:cubicBezTo>
                    <a:cubicBezTo>
                      <a:pt x="78" y="70"/>
                      <a:pt x="78" y="70"/>
                      <a:pt x="78" y="70"/>
                    </a:cubicBezTo>
                    <a:cubicBezTo>
                      <a:pt x="131" y="55"/>
                      <a:pt x="171" y="42"/>
                      <a:pt x="171" y="38"/>
                    </a:cubicBezTo>
                    <a:cubicBezTo>
                      <a:pt x="171" y="34"/>
                      <a:pt x="141" y="17"/>
                      <a:pt x="108"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56" name="Freeform 374">
                <a:extLst>
                  <a:ext uri="{FF2B5EF4-FFF2-40B4-BE49-F238E27FC236}">
                    <a16:creationId xmlns:a16="http://schemas.microsoft.com/office/drawing/2014/main" xmlns="" id="{86626616-C2C5-40B2-955D-5247FD51D3FF}"/>
                  </a:ext>
                </a:extLst>
              </p:cNvPr>
              <p:cNvSpPr/>
              <p:nvPr/>
            </p:nvSpPr>
            <p:spPr bwMode="auto">
              <a:xfrm>
                <a:off x="4049" y="3362"/>
                <a:ext cx="277" cy="86"/>
              </a:xfrm>
              <a:custGeom>
                <a:avLst/>
                <a:gdLst>
                  <a:gd name="T0" fmla="*/ 111 w 123"/>
                  <a:gd name="T1" fmla="*/ 0 h 38"/>
                  <a:gd name="T2" fmla="*/ 0 w 123"/>
                  <a:gd name="T3" fmla="*/ 30 h 38"/>
                  <a:gd name="T4" fmla="*/ 15 w 123"/>
                  <a:gd name="T5" fmla="*/ 38 h 38"/>
                  <a:gd name="T6" fmla="*/ 123 w 123"/>
                  <a:gd name="T7" fmla="*/ 7 h 38"/>
                  <a:gd name="T8" fmla="*/ 111 w 123"/>
                  <a:gd name="T9" fmla="*/ 0 h 38"/>
                </a:gdLst>
                <a:ahLst/>
                <a:cxnLst>
                  <a:cxn ang="0">
                    <a:pos x="T0" y="T1"/>
                  </a:cxn>
                  <a:cxn ang="0">
                    <a:pos x="T2" y="T3"/>
                  </a:cxn>
                  <a:cxn ang="0">
                    <a:pos x="T4" y="T5"/>
                  </a:cxn>
                  <a:cxn ang="0">
                    <a:pos x="T6" y="T7"/>
                  </a:cxn>
                  <a:cxn ang="0">
                    <a:pos x="T8" y="T9"/>
                  </a:cxn>
                </a:cxnLst>
                <a:rect l="0" t="0" r="r" b="b"/>
                <a:pathLst>
                  <a:path w="123" h="38">
                    <a:moveTo>
                      <a:pt x="111" y="0"/>
                    </a:moveTo>
                    <a:cubicBezTo>
                      <a:pt x="0" y="30"/>
                      <a:pt x="0" y="30"/>
                      <a:pt x="0" y="30"/>
                    </a:cubicBezTo>
                    <a:cubicBezTo>
                      <a:pt x="15" y="38"/>
                      <a:pt x="15" y="38"/>
                      <a:pt x="15" y="38"/>
                    </a:cubicBezTo>
                    <a:cubicBezTo>
                      <a:pt x="123" y="7"/>
                      <a:pt x="123" y="7"/>
                      <a:pt x="123" y="7"/>
                    </a:cubicBezTo>
                    <a:cubicBezTo>
                      <a:pt x="119" y="5"/>
                      <a:pt x="115" y="3"/>
                      <a:pt x="111"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57" name="Freeform 375">
                <a:extLst>
                  <a:ext uri="{FF2B5EF4-FFF2-40B4-BE49-F238E27FC236}">
                    <a16:creationId xmlns:a16="http://schemas.microsoft.com/office/drawing/2014/main" xmlns="" id="{ED821396-CB87-4578-88C3-0D8649282F22}"/>
                  </a:ext>
                </a:extLst>
              </p:cNvPr>
              <p:cNvSpPr/>
              <p:nvPr/>
            </p:nvSpPr>
            <p:spPr bwMode="auto">
              <a:xfrm>
                <a:off x="3873" y="3283"/>
                <a:ext cx="302" cy="82"/>
              </a:xfrm>
              <a:custGeom>
                <a:avLst/>
                <a:gdLst>
                  <a:gd name="T0" fmla="*/ 120 w 134"/>
                  <a:gd name="T1" fmla="*/ 0 h 36"/>
                  <a:gd name="T2" fmla="*/ 0 w 134"/>
                  <a:gd name="T3" fmla="*/ 26 h 36"/>
                  <a:gd name="T4" fmla="*/ 20 w 134"/>
                  <a:gd name="T5" fmla="*/ 36 h 36"/>
                  <a:gd name="T6" fmla="*/ 134 w 134"/>
                  <a:gd name="T7" fmla="*/ 7 h 36"/>
                  <a:gd name="T8" fmla="*/ 120 w 134"/>
                  <a:gd name="T9" fmla="*/ 0 h 36"/>
                </a:gdLst>
                <a:ahLst/>
                <a:cxnLst>
                  <a:cxn ang="0">
                    <a:pos x="T0" y="T1"/>
                  </a:cxn>
                  <a:cxn ang="0">
                    <a:pos x="T2" y="T3"/>
                  </a:cxn>
                  <a:cxn ang="0">
                    <a:pos x="T4" y="T5"/>
                  </a:cxn>
                  <a:cxn ang="0">
                    <a:pos x="T6" y="T7"/>
                  </a:cxn>
                  <a:cxn ang="0">
                    <a:pos x="T8" y="T9"/>
                  </a:cxn>
                </a:cxnLst>
                <a:rect l="0" t="0" r="r" b="b"/>
                <a:pathLst>
                  <a:path w="134" h="36">
                    <a:moveTo>
                      <a:pt x="120" y="0"/>
                    </a:moveTo>
                    <a:cubicBezTo>
                      <a:pt x="111" y="2"/>
                      <a:pt x="60" y="13"/>
                      <a:pt x="0" y="26"/>
                    </a:cubicBezTo>
                    <a:cubicBezTo>
                      <a:pt x="20" y="36"/>
                      <a:pt x="20" y="36"/>
                      <a:pt x="20" y="36"/>
                    </a:cubicBezTo>
                    <a:cubicBezTo>
                      <a:pt x="134" y="7"/>
                      <a:pt x="134" y="7"/>
                      <a:pt x="134" y="7"/>
                    </a:cubicBezTo>
                    <a:cubicBezTo>
                      <a:pt x="126" y="3"/>
                      <a:pt x="120" y="0"/>
                      <a:pt x="120"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58" name="Freeform 376">
                <a:extLst>
                  <a:ext uri="{FF2B5EF4-FFF2-40B4-BE49-F238E27FC236}">
                    <a16:creationId xmlns:a16="http://schemas.microsoft.com/office/drawing/2014/main" xmlns="" id="{FD64748F-8438-4E2E-AF39-57CF4D7FA31C}"/>
                  </a:ext>
                </a:extLst>
              </p:cNvPr>
              <p:cNvSpPr/>
              <p:nvPr/>
            </p:nvSpPr>
            <p:spPr bwMode="auto">
              <a:xfrm>
                <a:off x="2788" y="944"/>
                <a:ext cx="97" cy="190"/>
              </a:xfrm>
              <a:custGeom>
                <a:avLst/>
                <a:gdLst>
                  <a:gd name="T0" fmla="*/ 39 w 43"/>
                  <a:gd name="T1" fmla="*/ 62 h 84"/>
                  <a:gd name="T2" fmla="*/ 33 w 43"/>
                  <a:gd name="T3" fmla="*/ 29 h 84"/>
                  <a:gd name="T4" fmla="*/ 27 w 43"/>
                  <a:gd name="T5" fmla="*/ 0 h 84"/>
                  <a:gd name="T6" fmla="*/ 5 w 43"/>
                  <a:gd name="T7" fmla="*/ 15 h 84"/>
                  <a:gd name="T8" fmla="*/ 4 w 43"/>
                  <a:gd name="T9" fmla="*/ 63 h 84"/>
                  <a:gd name="T10" fmla="*/ 4 w 43"/>
                  <a:gd name="T11" fmla="*/ 84 h 84"/>
                  <a:gd name="T12" fmla="*/ 43 w 43"/>
                  <a:gd name="T13" fmla="*/ 79 h 84"/>
                  <a:gd name="T14" fmla="*/ 39 w 43"/>
                  <a:gd name="T15" fmla="*/ 62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4">
                    <a:moveTo>
                      <a:pt x="39" y="62"/>
                    </a:moveTo>
                    <a:cubicBezTo>
                      <a:pt x="37" y="51"/>
                      <a:pt x="35" y="40"/>
                      <a:pt x="33" y="29"/>
                    </a:cubicBezTo>
                    <a:cubicBezTo>
                      <a:pt x="31" y="20"/>
                      <a:pt x="32" y="8"/>
                      <a:pt x="27" y="0"/>
                    </a:cubicBezTo>
                    <a:cubicBezTo>
                      <a:pt x="5" y="15"/>
                      <a:pt x="5" y="15"/>
                      <a:pt x="5" y="15"/>
                    </a:cubicBezTo>
                    <a:cubicBezTo>
                      <a:pt x="0" y="31"/>
                      <a:pt x="4" y="47"/>
                      <a:pt x="4" y="63"/>
                    </a:cubicBezTo>
                    <a:cubicBezTo>
                      <a:pt x="4" y="70"/>
                      <a:pt x="4" y="77"/>
                      <a:pt x="4" y="84"/>
                    </a:cubicBezTo>
                    <a:cubicBezTo>
                      <a:pt x="43" y="79"/>
                      <a:pt x="43" y="79"/>
                      <a:pt x="43" y="79"/>
                    </a:cubicBezTo>
                    <a:cubicBezTo>
                      <a:pt x="42" y="73"/>
                      <a:pt x="41" y="67"/>
                      <a:pt x="39" y="62"/>
                    </a:cubicBezTo>
                    <a:close/>
                  </a:path>
                </a:pathLst>
              </a:custGeom>
              <a:solidFill>
                <a:srgbClr val="749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59" name="Freeform 377">
                <a:extLst>
                  <a:ext uri="{FF2B5EF4-FFF2-40B4-BE49-F238E27FC236}">
                    <a16:creationId xmlns:a16="http://schemas.microsoft.com/office/drawing/2014/main" xmlns="" id="{397F1DA4-43D3-48A0-B9DE-CFC9E72D5D82}"/>
                  </a:ext>
                </a:extLst>
              </p:cNvPr>
              <p:cNvSpPr/>
              <p:nvPr/>
            </p:nvSpPr>
            <p:spPr bwMode="auto">
              <a:xfrm>
                <a:off x="2797" y="1122"/>
                <a:ext cx="167" cy="307"/>
              </a:xfrm>
              <a:custGeom>
                <a:avLst/>
                <a:gdLst>
                  <a:gd name="T0" fmla="*/ 51 w 74"/>
                  <a:gd name="T1" fmla="*/ 48 h 136"/>
                  <a:gd name="T2" fmla="*/ 39 w 74"/>
                  <a:gd name="T3" fmla="*/ 0 h 136"/>
                  <a:gd name="T4" fmla="*/ 0 w 74"/>
                  <a:gd name="T5" fmla="*/ 5 h 136"/>
                  <a:gd name="T6" fmla="*/ 3 w 74"/>
                  <a:gd name="T7" fmla="*/ 40 h 136"/>
                  <a:gd name="T8" fmla="*/ 22 w 74"/>
                  <a:gd name="T9" fmla="*/ 136 h 136"/>
                  <a:gd name="T10" fmla="*/ 74 w 74"/>
                  <a:gd name="T11" fmla="*/ 134 h 136"/>
                  <a:gd name="T12" fmla="*/ 51 w 74"/>
                  <a:gd name="T13" fmla="*/ 48 h 136"/>
                </a:gdLst>
                <a:ahLst/>
                <a:cxnLst>
                  <a:cxn ang="0">
                    <a:pos x="T0" y="T1"/>
                  </a:cxn>
                  <a:cxn ang="0">
                    <a:pos x="T2" y="T3"/>
                  </a:cxn>
                  <a:cxn ang="0">
                    <a:pos x="T4" y="T5"/>
                  </a:cxn>
                  <a:cxn ang="0">
                    <a:pos x="T6" y="T7"/>
                  </a:cxn>
                  <a:cxn ang="0">
                    <a:pos x="T8" y="T9"/>
                  </a:cxn>
                  <a:cxn ang="0">
                    <a:pos x="T10" y="T11"/>
                  </a:cxn>
                  <a:cxn ang="0">
                    <a:pos x="T12" y="T13"/>
                  </a:cxn>
                </a:cxnLst>
                <a:rect l="0" t="0" r="r" b="b"/>
                <a:pathLst>
                  <a:path w="74" h="136">
                    <a:moveTo>
                      <a:pt x="51" y="48"/>
                    </a:moveTo>
                    <a:cubicBezTo>
                      <a:pt x="47" y="32"/>
                      <a:pt x="43" y="16"/>
                      <a:pt x="39" y="0"/>
                    </a:cubicBezTo>
                    <a:cubicBezTo>
                      <a:pt x="0" y="5"/>
                      <a:pt x="0" y="5"/>
                      <a:pt x="0" y="5"/>
                    </a:cubicBezTo>
                    <a:cubicBezTo>
                      <a:pt x="0" y="16"/>
                      <a:pt x="1" y="28"/>
                      <a:pt x="3" y="40"/>
                    </a:cubicBezTo>
                    <a:cubicBezTo>
                      <a:pt x="8" y="72"/>
                      <a:pt x="15" y="104"/>
                      <a:pt x="22" y="136"/>
                    </a:cubicBezTo>
                    <a:cubicBezTo>
                      <a:pt x="74" y="134"/>
                      <a:pt x="74" y="134"/>
                      <a:pt x="74" y="134"/>
                    </a:cubicBezTo>
                    <a:cubicBezTo>
                      <a:pt x="65" y="106"/>
                      <a:pt x="57" y="77"/>
                      <a:pt x="51" y="48"/>
                    </a:cubicBezTo>
                    <a:close/>
                  </a:path>
                </a:pathLst>
              </a:custGeom>
              <a:solidFill>
                <a:srgbClr val="7451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60" name="Freeform 378">
                <a:extLst>
                  <a:ext uri="{FF2B5EF4-FFF2-40B4-BE49-F238E27FC236}">
                    <a16:creationId xmlns:a16="http://schemas.microsoft.com/office/drawing/2014/main" xmlns="" id="{26EF18B8-780D-4F70-99DC-53C6FAD2A4B8}"/>
                  </a:ext>
                </a:extLst>
              </p:cNvPr>
              <p:cNvSpPr/>
              <p:nvPr/>
            </p:nvSpPr>
            <p:spPr bwMode="auto">
              <a:xfrm>
                <a:off x="2856" y="1494"/>
                <a:ext cx="293" cy="311"/>
              </a:xfrm>
              <a:custGeom>
                <a:avLst/>
                <a:gdLst>
                  <a:gd name="T0" fmla="*/ 112 w 130"/>
                  <a:gd name="T1" fmla="*/ 107 h 138"/>
                  <a:gd name="T2" fmla="*/ 59 w 130"/>
                  <a:gd name="T3" fmla="*/ 7 h 138"/>
                  <a:gd name="T4" fmla="*/ 57 w 130"/>
                  <a:gd name="T5" fmla="*/ 0 h 138"/>
                  <a:gd name="T6" fmla="*/ 0 w 130"/>
                  <a:gd name="T7" fmla="*/ 4 h 138"/>
                  <a:gd name="T8" fmla="*/ 13 w 130"/>
                  <a:gd name="T9" fmla="*/ 34 h 138"/>
                  <a:gd name="T10" fmla="*/ 31 w 130"/>
                  <a:gd name="T11" fmla="*/ 85 h 138"/>
                  <a:gd name="T12" fmla="*/ 50 w 130"/>
                  <a:gd name="T13" fmla="*/ 112 h 138"/>
                  <a:gd name="T14" fmla="*/ 65 w 130"/>
                  <a:gd name="T15" fmla="*/ 121 h 138"/>
                  <a:gd name="T16" fmla="*/ 87 w 130"/>
                  <a:gd name="T17" fmla="*/ 132 h 138"/>
                  <a:gd name="T18" fmla="*/ 102 w 130"/>
                  <a:gd name="T19" fmla="*/ 134 h 138"/>
                  <a:gd name="T20" fmla="*/ 126 w 130"/>
                  <a:gd name="T21" fmla="*/ 129 h 138"/>
                  <a:gd name="T22" fmla="*/ 112 w 130"/>
                  <a:gd name="T2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38">
                    <a:moveTo>
                      <a:pt x="112" y="107"/>
                    </a:moveTo>
                    <a:cubicBezTo>
                      <a:pt x="89" y="80"/>
                      <a:pt x="73" y="40"/>
                      <a:pt x="59" y="7"/>
                    </a:cubicBezTo>
                    <a:cubicBezTo>
                      <a:pt x="58" y="5"/>
                      <a:pt x="58" y="3"/>
                      <a:pt x="57" y="0"/>
                    </a:cubicBezTo>
                    <a:cubicBezTo>
                      <a:pt x="0" y="4"/>
                      <a:pt x="0" y="4"/>
                      <a:pt x="0" y="4"/>
                    </a:cubicBezTo>
                    <a:cubicBezTo>
                      <a:pt x="3" y="13"/>
                      <a:pt x="10" y="25"/>
                      <a:pt x="13" y="34"/>
                    </a:cubicBezTo>
                    <a:cubicBezTo>
                      <a:pt x="19" y="51"/>
                      <a:pt x="22" y="70"/>
                      <a:pt x="31" y="85"/>
                    </a:cubicBezTo>
                    <a:cubicBezTo>
                      <a:pt x="36" y="94"/>
                      <a:pt x="44" y="103"/>
                      <a:pt x="50" y="112"/>
                    </a:cubicBezTo>
                    <a:cubicBezTo>
                      <a:pt x="55" y="119"/>
                      <a:pt x="58" y="118"/>
                      <a:pt x="65" y="121"/>
                    </a:cubicBezTo>
                    <a:cubicBezTo>
                      <a:pt x="73" y="124"/>
                      <a:pt x="79" y="130"/>
                      <a:pt x="87" y="132"/>
                    </a:cubicBezTo>
                    <a:cubicBezTo>
                      <a:pt x="92" y="134"/>
                      <a:pt x="97" y="133"/>
                      <a:pt x="102" y="134"/>
                    </a:cubicBezTo>
                    <a:cubicBezTo>
                      <a:pt x="109" y="134"/>
                      <a:pt x="123" y="138"/>
                      <a:pt x="126" y="129"/>
                    </a:cubicBezTo>
                    <a:cubicBezTo>
                      <a:pt x="130" y="121"/>
                      <a:pt x="116" y="112"/>
                      <a:pt x="112" y="107"/>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61" name="Freeform 379">
                <a:extLst>
                  <a:ext uri="{FF2B5EF4-FFF2-40B4-BE49-F238E27FC236}">
                    <a16:creationId xmlns:a16="http://schemas.microsoft.com/office/drawing/2014/main" xmlns="" id="{B2A55174-A4BB-4522-95EE-2B4978E81389}"/>
                  </a:ext>
                </a:extLst>
              </p:cNvPr>
              <p:cNvSpPr/>
              <p:nvPr/>
            </p:nvSpPr>
            <p:spPr bwMode="auto">
              <a:xfrm>
                <a:off x="2847" y="1424"/>
                <a:ext cx="140" cy="79"/>
              </a:xfrm>
              <a:custGeom>
                <a:avLst/>
                <a:gdLst>
                  <a:gd name="T0" fmla="*/ 52 w 62"/>
                  <a:gd name="T1" fmla="*/ 0 h 35"/>
                  <a:gd name="T2" fmla="*/ 0 w 62"/>
                  <a:gd name="T3" fmla="*/ 2 h 35"/>
                  <a:gd name="T4" fmla="*/ 4 w 62"/>
                  <a:gd name="T5" fmla="*/ 20 h 35"/>
                  <a:gd name="T6" fmla="*/ 8 w 62"/>
                  <a:gd name="T7" fmla="*/ 35 h 35"/>
                  <a:gd name="T8" fmla="*/ 62 w 62"/>
                  <a:gd name="T9" fmla="*/ 31 h 35"/>
                  <a:gd name="T10" fmla="*/ 52 w 62"/>
                  <a:gd name="T11" fmla="*/ 0 h 35"/>
                </a:gdLst>
                <a:ahLst/>
                <a:cxnLst>
                  <a:cxn ang="0">
                    <a:pos x="T0" y="T1"/>
                  </a:cxn>
                  <a:cxn ang="0">
                    <a:pos x="T2" y="T3"/>
                  </a:cxn>
                  <a:cxn ang="0">
                    <a:pos x="T4" y="T5"/>
                  </a:cxn>
                  <a:cxn ang="0">
                    <a:pos x="T6" y="T7"/>
                  </a:cxn>
                  <a:cxn ang="0">
                    <a:pos x="T8" y="T9"/>
                  </a:cxn>
                  <a:cxn ang="0">
                    <a:pos x="T10" y="T11"/>
                  </a:cxn>
                </a:cxnLst>
                <a:rect l="0" t="0" r="r" b="b"/>
                <a:pathLst>
                  <a:path w="62" h="35">
                    <a:moveTo>
                      <a:pt x="52" y="0"/>
                    </a:moveTo>
                    <a:cubicBezTo>
                      <a:pt x="0" y="2"/>
                      <a:pt x="0" y="2"/>
                      <a:pt x="0" y="2"/>
                    </a:cubicBezTo>
                    <a:cubicBezTo>
                      <a:pt x="2" y="8"/>
                      <a:pt x="3" y="14"/>
                      <a:pt x="4" y="20"/>
                    </a:cubicBezTo>
                    <a:cubicBezTo>
                      <a:pt x="5" y="27"/>
                      <a:pt x="6" y="29"/>
                      <a:pt x="8" y="35"/>
                    </a:cubicBezTo>
                    <a:cubicBezTo>
                      <a:pt x="62" y="31"/>
                      <a:pt x="62" y="31"/>
                      <a:pt x="62" y="31"/>
                    </a:cubicBezTo>
                    <a:cubicBezTo>
                      <a:pt x="58" y="21"/>
                      <a:pt x="56" y="11"/>
                      <a:pt x="52" y="0"/>
                    </a:cubicBez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62" name="Freeform 380">
                <a:extLst>
                  <a:ext uri="{FF2B5EF4-FFF2-40B4-BE49-F238E27FC236}">
                    <a16:creationId xmlns:a16="http://schemas.microsoft.com/office/drawing/2014/main" xmlns="" id="{09DFA53F-3395-4F8C-AA65-EFE6BBBFEF1A}"/>
                  </a:ext>
                </a:extLst>
              </p:cNvPr>
              <p:cNvSpPr/>
              <p:nvPr/>
            </p:nvSpPr>
            <p:spPr bwMode="auto">
              <a:xfrm>
                <a:off x="2919" y="1846"/>
                <a:ext cx="586" cy="248"/>
              </a:xfrm>
              <a:custGeom>
                <a:avLst/>
                <a:gdLst>
                  <a:gd name="T0" fmla="*/ 1 w 260"/>
                  <a:gd name="T1" fmla="*/ 0 h 110"/>
                  <a:gd name="T2" fmla="*/ 2 w 260"/>
                  <a:gd name="T3" fmla="*/ 48 h 110"/>
                  <a:gd name="T4" fmla="*/ 6 w 260"/>
                  <a:gd name="T5" fmla="*/ 102 h 110"/>
                  <a:gd name="T6" fmla="*/ 185 w 260"/>
                  <a:gd name="T7" fmla="*/ 110 h 110"/>
                  <a:gd name="T8" fmla="*/ 185 w 260"/>
                  <a:gd name="T9" fmla="*/ 110 h 110"/>
                  <a:gd name="T10" fmla="*/ 260 w 260"/>
                  <a:gd name="T11" fmla="*/ 47 h 110"/>
                  <a:gd name="T12" fmla="*/ 38 w 260"/>
                  <a:gd name="T13" fmla="*/ 9 h 110"/>
                  <a:gd name="T14" fmla="*/ 1 w 260"/>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110">
                    <a:moveTo>
                      <a:pt x="1" y="0"/>
                    </a:moveTo>
                    <a:cubicBezTo>
                      <a:pt x="0" y="16"/>
                      <a:pt x="2" y="32"/>
                      <a:pt x="2" y="48"/>
                    </a:cubicBezTo>
                    <a:cubicBezTo>
                      <a:pt x="2" y="65"/>
                      <a:pt x="3" y="84"/>
                      <a:pt x="6" y="102"/>
                    </a:cubicBezTo>
                    <a:cubicBezTo>
                      <a:pt x="65" y="101"/>
                      <a:pt x="125" y="104"/>
                      <a:pt x="185" y="110"/>
                    </a:cubicBezTo>
                    <a:cubicBezTo>
                      <a:pt x="185" y="110"/>
                      <a:pt x="185" y="110"/>
                      <a:pt x="185" y="110"/>
                    </a:cubicBezTo>
                    <a:cubicBezTo>
                      <a:pt x="203" y="84"/>
                      <a:pt x="234" y="64"/>
                      <a:pt x="260" y="47"/>
                    </a:cubicBezTo>
                    <a:cubicBezTo>
                      <a:pt x="186" y="37"/>
                      <a:pt x="112" y="29"/>
                      <a:pt x="38" y="9"/>
                    </a:cubicBezTo>
                    <a:cubicBezTo>
                      <a:pt x="26" y="6"/>
                      <a:pt x="13" y="3"/>
                      <a:pt x="1" y="0"/>
                    </a:cubicBezTo>
                    <a:close/>
                  </a:path>
                </a:pathLst>
              </a:custGeom>
              <a:solidFill>
                <a:srgbClr val="FF90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63" name="Freeform 381">
                <a:extLst>
                  <a:ext uri="{FF2B5EF4-FFF2-40B4-BE49-F238E27FC236}">
                    <a16:creationId xmlns:a16="http://schemas.microsoft.com/office/drawing/2014/main" xmlns="" id="{712A465C-4998-4ADC-93D1-2F3A811251B4}"/>
                  </a:ext>
                </a:extLst>
              </p:cNvPr>
              <p:cNvSpPr/>
              <p:nvPr/>
            </p:nvSpPr>
            <p:spPr bwMode="auto">
              <a:xfrm>
                <a:off x="2921" y="1701"/>
                <a:ext cx="228" cy="199"/>
              </a:xfrm>
              <a:custGeom>
                <a:avLst/>
                <a:gdLst>
                  <a:gd name="T0" fmla="*/ 79 w 101"/>
                  <a:gd name="T1" fmla="*/ 20 h 88"/>
                  <a:gd name="T2" fmla="*/ 23 w 101"/>
                  <a:gd name="T3" fmla="*/ 0 h 88"/>
                  <a:gd name="T4" fmla="*/ 1 w 101"/>
                  <a:gd name="T5" fmla="*/ 51 h 88"/>
                  <a:gd name="T6" fmla="*/ 0 w 101"/>
                  <a:gd name="T7" fmla="*/ 64 h 88"/>
                  <a:gd name="T8" fmla="*/ 37 w 101"/>
                  <a:gd name="T9" fmla="*/ 73 h 88"/>
                  <a:gd name="T10" fmla="*/ 101 w 101"/>
                  <a:gd name="T11" fmla="*/ 88 h 88"/>
                  <a:gd name="T12" fmla="*/ 86 w 101"/>
                  <a:gd name="T13" fmla="*/ 21 h 88"/>
                  <a:gd name="T14" fmla="*/ 79 w 101"/>
                  <a:gd name="T15" fmla="*/ 2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88">
                    <a:moveTo>
                      <a:pt x="79" y="20"/>
                    </a:moveTo>
                    <a:cubicBezTo>
                      <a:pt x="59" y="17"/>
                      <a:pt x="42" y="5"/>
                      <a:pt x="23" y="0"/>
                    </a:cubicBezTo>
                    <a:cubicBezTo>
                      <a:pt x="16" y="19"/>
                      <a:pt x="4" y="32"/>
                      <a:pt x="1" y="51"/>
                    </a:cubicBezTo>
                    <a:cubicBezTo>
                      <a:pt x="0" y="56"/>
                      <a:pt x="0" y="60"/>
                      <a:pt x="0" y="64"/>
                    </a:cubicBezTo>
                    <a:cubicBezTo>
                      <a:pt x="12" y="67"/>
                      <a:pt x="25" y="70"/>
                      <a:pt x="37" y="73"/>
                    </a:cubicBezTo>
                    <a:cubicBezTo>
                      <a:pt x="59" y="79"/>
                      <a:pt x="80" y="84"/>
                      <a:pt x="101" y="88"/>
                    </a:cubicBezTo>
                    <a:cubicBezTo>
                      <a:pt x="86" y="21"/>
                      <a:pt x="86" y="21"/>
                      <a:pt x="86" y="21"/>
                    </a:cubicBezTo>
                    <a:cubicBezTo>
                      <a:pt x="84" y="21"/>
                      <a:pt x="81" y="21"/>
                      <a:pt x="79" y="20"/>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64" name="Freeform 382">
                <a:extLst>
                  <a:ext uri="{FF2B5EF4-FFF2-40B4-BE49-F238E27FC236}">
                    <a16:creationId xmlns:a16="http://schemas.microsoft.com/office/drawing/2014/main" xmlns="" id="{2CF705A5-88D2-4FCA-A91D-5DF8669F04F8}"/>
                  </a:ext>
                </a:extLst>
              </p:cNvPr>
              <p:cNvSpPr/>
              <p:nvPr/>
            </p:nvSpPr>
            <p:spPr bwMode="auto">
              <a:xfrm>
                <a:off x="3115" y="1706"/>
                <a:ext cx="408" cy="246"/>
              </a:xfrm>
              <a:custGeom>
                <a:avLst/>
                <a:gdLst>
                  <a:gd name="T0" fmla="*/ 60 w 181"/>
                  <a:gd name="T1" fmla="*/ 13 h 109"/>
                  <a:gd name="T2" fmla="*/ 0 w 181"/>
                  <a:gd name="T3" fmla="*/ 19 h 109"/>
                  <a:gd name="T4" fmla="*/ 15 w 181"/>
                  <a:gd name="T5" fmla="*/ 86 h 109"/>
                  <a:gd name="T6" fmla="*/ 173 w 181"/>
                  <a:gd name="T7" fmla="*/ 109 h 109"/>
                  <a:gd name="T8" fmla="*/ 174 w 181"/>
                  <a:gd name="T9" fmla="*/ 109 h 109"/>
                  <a:gd name="T10" fmla="*/ 181 w 181"/>
                  <a:gd name="T11" fmla="*/ 105 h 109"/>
                  <a:gd name="T12" fmla="*/ 117 w 181"/>
                  <a:gd name="T13" fmla="*/ 0 h 109"/>
                  <a:gd name="T14" fmla="*/ 60 w 181"/>
                  <a:gd name="T15" fmla="*/ 13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109">
                    <a:moveTo>
                      <a:pt x="60" y="13"/>
                    </a:moveTo>
                    <a:cubicBezTo>
                      <a:pt x="41" y="17"/>
                      <a:pt x="20" y="20"/>
                      <a:pt x="0" y="19"/>
                    </a:cubicBezTo>
                    <a:cubicBezTo>
                      <a:pt x="15" y="86"/>
                      <a:pt x="15" y="86"/>
                      <a:pt x="15" y="86"/>
                    </a:cubicBezTo>
                    <a:cubicBezTo>
                      <a:pt x="68" y="96"/>
                      <a:pt x="121" y="102"/>
                      <a:pt x="173" y="109"/>
                    </a:cubicBezTo>
                    <a:cubicBezTo>
                      <a:pt x="174" y="109"/>
                      <a:pt x="174" y="109"/>
                      <a:pt x="174" y="109"/>
                    </a:cubicBezTo>
                    <a:cubicBezTo>
                      <a:pt x="176" y="108"/>
                      <a:pt x="178" y="106"/>
                      <a:pt x="181" y="105"/>
                    </a:cubicBezTo>
                    <a:cubicBezTo>
                      <a:pt x="117" y="0"/>
                      <a:pt x="117" y="0"/>
                      <a:pt x="117" y="0"/>
                    </a:cubicBezTo>
                    <a:cubicBezTo>
                      <a:pt x="98" y="5"/>
                      <a:pt x="79" y="10"/>
                      <a:pt x="60" y="13"/>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65" name="Freeform 383">
                <a:extLst>
                  <a:ext uri="{FF2B5EF4-FFF2-40B4-BE49-F238E27FC236}">
                    <a16:creationId xmlns:a16="http://schemas.microsoft.com/office/drawing/2014/main" xmlns="" id="{00B8EE63-007B-4399-B3AA-80266782C518}"/>
                  </a:ext>
                </a:extLst>
              </p:cNvPr>
              <p:cNvSpPr/>
              <p:nvPr/>
            </p:nvSpPr>
            <p:spPr bwMode="auto">
              <a:xfrm>
                <a:off x="3379" y="1672"/>
                <a:ext cx="228" cy="271"/>
              </a:xfrm>
              <a:custGeom>
                <a:avLst/>
                <a:gdLst>
                  <a:gd name="T0" fmla="*/ 11 w 101"/>
                  <a:gd name="T1" fmla="*/ 12 h 120"/>
                  <a:gd name="T2" fmla="*/ 0 w 101"/>
                  <a:gd name="T3" fmla="*/ 15 h 120"/>
                  <a:gd name="T4" fmla="*/ 64 w 101"/>
                  <a:gd name="T5" fmla="*/ 120 h 120"/>
                  <a:gd name="T6" fmla="*/ 101 w 101"/>
                  <a:gd name="T7" fmla="*/ 96 h 120"/>
                  <a:gd name="T8" fmla="*/ 58 w 101"/>
                  <a:gd name="T9" fmla="*/ 0 h 120"/>
                  <a:gd name="T10" fmla="*/ 11 w 101"/>
                  <a:gd name="T11" fmla="*/ 12 h 120"/>
                </a:gdLst>
                <a:ahLst/>
                <a:cxnLst>
                  <a:cxn ang="0">
                    <a:pos x="T0" y="T1"/>
                  </a:cxn>
                  <a:cxn ang="0">
                    <a:pos x="T2" y="T3"/>
                  </a:cxn>
                  <a:cxn ang="0">
                    <a:pos x="T4" y="T5"/>
                  </a:cxn>
                  <a:cxn ang="0">
                    <a:pos x="T6" y="T7"/>
                  </a:cxn>
                  <a:cxn ang="0">
                    <a:pos x="T8" y="T9"/>
                  </a:cxn>
                  <a:cxn ang="0">
                    <a:pos x="T10" y="T11"/>
                  </a:cxn>
                </a:cxnLst>
                <a:rect l="0" t="0" r="r" b="b"/>
                <a:pathLst>
                  <a:path w="101" h="120">
                    <a:moveTo>
                      <a:pt x="11" y="12"/>
                    </a:moveTo>
                    <a:cubicBezTo>
                      <a:pt x="8" y="13"/>
                      <a:pt x="4" y="14"/>
                      <a:pt x="0" y="15"/>
                    </a:cubicBezTo>
                    <a:cubicBezTo>
                      <a:pt x="64" y="120"/>
                      <a:pt x="64" y="120"/>
                      <a:pt x="64" y="120"/>
                    </a:cubicBezTo>
                    <a:cubicBezTo>
                      <a:pt x="76" y="112"/>
                      <a:pt x="88" y="104"/>
                      <a:pt x="101" y="96"/>
                    </a:cubicBezTo>
                    <a:cubicBezTo>
                      <a:pt x="58" y="0"/>
                      <a:pt x="58" y="0"/>
                      <a:pt x="58" y="0"/>
                    </a:cubicBezTo>
                    <a:cubicBezTo>
                      <a:pt x="42" y="4"/>
                      <a:pt x="27" y="8"/>
                      <a:pt x="11" y="12"/>
                    </a:cubicBezTo>
                    <a:close/>
                  </a:path>
                </a:pathLst>
              </a:custGeom>
              <a:solidFill>
                <a:srgbClr val="E8812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66" name="Freeform 384">
                <a:extLst>
                  <a:ext uri="{FF2B5EF4-FFF2-40B4-BE49-F238E27FC236}">
                    <a16:creationId xmlns:a16="http://schemas.microsoft.com/office/drawing/2014/main" xmlns="" id="{CB558E81-C020-47EC-959D-4E60B1443984}"/>
                  </a:ext>
                </a:extLst>
              </p:cNvPr>
              <p:cNvSpPr/>
              <p:nvPr/>
            </p:nvSpPr>
            <p:spPr bwMode="auto">
              <a:xfrm>
                <a:off x="3510" y="1607"/>
                <a:ext cx="372" cy="281"/>
              </a:xfrm>
              <a:custGeom>
                <a:avLst/>
                <a:gdLst>
                  <a:gd name="T0" fmla="*/ 0 w 165"/>
                  <a:gd name="T1" fmla="*/ 29 h 125"/>
                  <a:gd name="T2" fmla="*/ 43 w 165"/>
                  <a:gd name="T3" fmla="*/ 125 h 125"/>
                  <a:gd name="T4" fmla="*/ 92 w 165"/>
                  <a:gd name="T5" fmla="*/ 94 h 125"/>
                  <a:gd name="T6" fmla="*/ 165 w 165"/>
                  <a:gd name="T7" fmla="*/ 53 h 125"/>
                  <a:gd name="T8" fmla="*/ 98 w 165"/>
                  <a:gd name="T9" fmla="*/ 0 h 125"/>
                  <a:gd name="T10" fmla="*/ 0 w 165"/>
                  <a:gd name="T11" fmla="*/ 29 h 125"/>
                </a:gdLst>
                <a:ahLst/>
                <a:cxnLst>
                  <a:cxn ang="0">
                    <a:pos x="T0" y="T1"/>
                  </a:cxn>
                  <a:cxn ang="0">
                    <a:pos x="T2" y="T3"/>
                  </a:cxn>
                  <a:cxn ang="0">
                    <a:pos x="T4" y="T5"/>
                  </a:cxn>
                  <a:cxn ang="0">
                    <a:pos x="T6" y="T7"/>
                  </a:cxn>
                  <a:cxn ang="0">
                    <a:pos x="T8" y="T9"/>
                  </a:cxn>
                  <a:cxn ang="0">
                    <a:pos x="T10" y="T11"/>
                  </a:cxn>
                </a:cxnLst>
                <a:rect l="0" t="0" r="r" b="b"/>
                <a:pathLst>
                  <a:path w="165" h="125">
                    <a:moveTo>
                      <a:pt x="0" y="29"/>
                    </a:moveTo>
                    <a:cubicBezTo>
                      <a:pt x="43" y="125"/>
                      <a:pt x="43" y="125"/>
                      <a:pt x="43" y="125"/>
                    </a:cubicBezTo>
                    <a:cubicBezTo>
                      <a:pt x="59" y="114"/>
                      <a:pt x="75" y="104"/>
                      <a:pt x="92" y="94"/>
                    </a:cubicBezTo>
                    <a:cubicBezTo>
                      <a:pt x="116" y="80"/>
                      <a:pt x="140" y="66"/>
                      <a:pt x="165" y="53"/>
                    </a:cubicBezTo>
                    <a:cubicBezTo>
                      <a:pt x="98" y="0"/>
                      <a:pt x="98" y="0"/>
                      <a:pt x="98" y="0"/>
                    </a:cubicBezTo>
                    <a:cubicBezTo>
                      <a:pt x="65" y="10"/>
                      <a:pt x="32" y="20"/>
                      <a:pt x="0" y="29"/>
                    </a:cubicBezTo>
                    <a:close/>
                  </a:path>
                </a:pathLst>
              </a:custGeom>
              <a:solidFill>
                <a:srgbClr val="A78B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67" name="Freeform 385">
                <a:extLst>
                  <a:ext uri="{FF2B5EF4-FFF2-40B4-BE49-F238E27FC236}">
                    <a16:creationId xmlns:a16="http://schemas.microsoft.com/office/drawing/2014/main" xmlns="" id="{51D85346-068D-4351-8B5A-753E95856B09}"/>
                  </a:ext>
                </a:extLst>
              </p:cNvPr>
              <p:cNvSpPr/>
              <p:nvPr/>
            </p:nvSpPr>
            <p:spPr bwMode="auto">
              <a:xfrm>
                <a:off x="3731" y="1514"/>
                <a:ext cx="340" cy="212"/>
              </a:xfrm>
              <a:custGeom>
                <a:avLst/>
                <a:gdLst>
                  <a:gd name="T0" fmla="*/ 3 w 151"/>
                  <a:gd name="T1" fmla="*/ 40 h 94"/>
                  <a:gd name="T2" fmla="*/ 0 w 151"/>
                  <a:gd name="T3" fmla="*/ 41 h 94"/>
                  <a:gd name="T4" fmla="*/ 67 w 151"/>
                  <a:gd name="T5" fmla="*/ 94 h 94"/>
                  <a:gd name="T6" fmla="*/ 151 w 151"/>
                  <a:gd name="T7" fmla="*/ 52 h 94"/>
                  <a:gd name="T8" fmla="*/ 134 w 151"/>
                  <a:gd name="T9" fmla="*/ 0 h 94"/>
                  <a:gd name="T10" fmla="*/ 3 w 151"/>
                  <a:gd name="T11" fmla="*/ 40 h 94"/>
                </a:gdLst>
                <a:ahLst/>
                <a:cxnLst>
                  <a:cxn ang="0">
                    <a:pos x="T0" y="T1"/>
                  </a:cxn>
                  <a:cxn ang="0">
                    <a:pos x="T2" y="T3"/>
                  </a:cxn>
                  <a:cxn ang="0">
                    <a:pos x="T4" y="T5"/>
                  </a:cxn>
                  <a:cxn ang="0">
                    <a:pos x="T6" y="T7"/>
                  </a:cxn>
                  <a:cxn ang="0">
                    <a:pos x="T8" y="T9"/>
                  </a:cxn>
                  <a:cxn ang="0">
                    <a:pos x="T10" y="T11"/>
                  </a:cxn>
                </a:cxnLst>
                <a:rect l="0" t="0" r="r" b="b"/>
                <a:pathLst>
                  <a:path w="151" h="94">
                    <a:moveTo>
                      <a:pt x="3" y="40"/>
                    </a:moveTo>
                    <a:cubicBezTo>
                      <a:pt x="2" y="40"/>
                      <a:pt x="1" y="41"/>
                      <a:pt x="0" y="41"/>
                    </a:cubicBezTo>
                    <a:cubicBezTo>
                      <a:pt x="67" y="94"/>
                      <a:pt x="67" y="94"/>
                      <a:pt x="67" y="94"/>
                    </a:cubicBezTo>
                    <a:cubicBezTo>
                      <a:pt x="95" y="79"/>
                      <a:pt x="123" y="65"/>
                      <a:pt x="151" y="52"/>
                    </a:cubicBezTo>
                    <a:cubicBezTo>
                      <a:pt x="134" y="0"/>
                      <a:pt x="134" y="0"/>
                      <a:pt x="134" y="0"/>
                    </a:cubicBezTo>
                    <a:cubicBezTo>
                      <a:pt x="90" y="13"/>
                      <a:pt x="47" y="27"/>
                      <a:pt x="3" y="40"/>
                    </a:cubicBezTo>
                    <a:close/>
                  </a:path>
                </a:pathLst>
              </a:custGeom>
              <a:solidFill>
                <a:srgbClr val="BDCA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68" name="Freeform 386">
                <a:extLst>
                  <a:ext uri="{FF2B5EF4-FFF2-40B4-BE49-F238E27FC236}">
                    <a16:creationId xmlns:a16="http://schemas.microsoft.com/office/drawing/2014/main" xmlns="" id="{77DCAE08-A4F3-4ECC-BA9D-DB2240F79374}"/>
                  </a:ext>
                </a:extLst>
              </p:cNvPr>
              <p:cNvSpPr/>
              <p:nvPr/>
            </p:nvSpPr>
            <p:spPr bwMode="auto">
              <a:xfrm>
                <a:off x="4033" y="1417"/>
                <a:ext cx="347" cy="215"/>
              </a:xfrm>
              <a:custGeom>
                <a:avLst/>
                <a:gdLst>
                  <a:gd name="T0" fmla="*/ 0 w 154"/>
                  <a:gd name="T1" fmla="*/ 43 h 95"/>
                  <a:gd name="T2" fmla="*/ 17 w 154"/>
                  <a:gd name="T3" fmla="*/ 95 h 95"/>
                  <a:gd name="T4" fmla="*/ 49 w 154"/>
                  <a:gd name="T5" fmla="*/ 80 h 95"/>
                  <a:gd name="T6" fmla="*/ 154 w 154"/>
                  <a:gd name="T7" fmla="*/ 43 h 95"/>
                  <a:gd name="T8" fmla="*/ 151 w 154"/>
                  <a:gd name="T9" fmla="*/ 0 h 95"/>
                  <a:gd name="T10" fmla="*/ 0 w 154"/>
                  <a:gd name="T11" fmla="*/ 43 h 95"/>
                </a:gdLst>
                <a:ahLst/>
                <a:cxnLst>
                  <a:cxn ang="0">
                    <a:pos x="T0" y="T1"/>
                  </a:cxn>
                  <a:cxn ang="0">
                    <a:pos x="T2" y="T3"/>
                  </a:cxn>
                  <a:cxn ang="0">
                    <a:pos x="T4" y="T5"/>
                  </a:cxn>
                  <a:cxn ang="0">
                    <a:pos x="T6" y="T7"/>
                  </a:cxn>
                  <a:cxn ang="0">
                    <a:pos x="T8" y="T9"/>
                  </a:cxn>
                  <a:cxn ang="0">
                    <a:pos x="T10" y="T11"/>
                  </a:cxn>
                </a:cxnLst>
                <a:rect l="0" t="0" r="r" b="b"/>
                <a:pathLst>
                  <a:path w="154" h="95">
                    <a:moveTo>
                      <a:pt x="0" y="43"/>
                    </a:moveTo>
                    <a:cubicBezTo>
                      <a:pt x="17" y="95"/>
                      <a:pt x="17" y="95"/>
                      <a:pt x="17" y="95"/>
                    </a:cubicBezTo>
                    <a:cubicBezTo>
                      <a:pt x="28" y="90"/>
                      <a:pt x="39" y="85"/>
                      <a:pt x="49" y="80"/>
                    </a:cubicBezTo>
                    <a:cubicBezTo>
                      <a:pt x="84" y="65"/>
                      <a:pt x="119" y="54"/>
                      <a:pt x="154" y="43"/>
                    </a:cubicBezTo>
                    <a:cubicBezTo>
                      <a:pt x="151" y="0"/>
                      <a:pt x="151" y="0"/>
                      <a:pt x="151" y="0"/>
                    </a:cubicBezTo>
                    <a:cubicBezTo>
                      <a:pt x="101" y="14"/>
                      <a:pt x="50" y="28"/>
                      <a:pt x="0" y="43"/>
                    </a:cubicBezTo>
                    <a:close/>
                  </a:path>
                </a:pathLst>
              </a:custGeom>
              <a:solidFill>
                <a:srgbClr val="FF56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69" name="Freeform 387">
                <a:extLst>
                  <a:ext uri="{FF2B5EF4-FFF2-40B4-BE49-F238E27FC236}">
                    <a16:creationId xmlns:a16="http://schemas.microsoft.com/office/drawing/2014/main" xmlns="" id="{D1C535D6-1ED2-42E6-AC00-B578636E5B16}"/>
                  </a:ext>
                </a:extLst>
              </p:cNvPr>
              <p:cNvSpPr/>
              <p:nvPr/>
            </p:nvSpPr>
            <p:spPr bwMode="auto">
              <a:xfrm>
                <a:off x="4373" y="1388"/>
                <a:ext cx="158" cy="126"/>
              </a:xfrm>
              <a:custGeom>
                <a:avLst/>
                <a:gdLst>
                  <a:gd name="T0" fmla="*/ 16 w 70"/>
                  <a:gd name="T1" fmla="*/ 9 h 56"/>
                  <a:gd name="T2" fmla="*/ 0 w 70"/>
                  <a:gd name="T3" fmla="*/ 13 h 56"/>
                  <a:gd name="T4" fmla="*/ 3 w 70"/>
                  <a:gd name="T5" fmla="*/ 56 h 56"/>
                  <a:gd name="T6" fmla="*/ 70 w 70"/>
                  <a:gd name="T7" fmla="*/ 37 h 56"/>
                  <a:gd name="T8" fmla="*/ 47 w 70"/>
                  <a:gd name="T9" fmla="*/ 0 h 56"/>
                  <a:gd name="T10" fmla="*/ 16 w 70"/>
                  <a:gd name="T11" fmla="*/ 9 h 56"/>
                </a:gdLst>
                <a:ahLst/>
                <a:cxnLst>
                  <a:cxn ang="0">
                    <a:pos x="T0" y="T1"/>
                  </a:cxn>
                  <a:cxn ang="0">
                    <a:pos x="T2" y="T3"/>
                  </a:cxn>
                  <a:cxn ang="0">
                    <a:pos x="T4" y="T5"/>
                  </a:cxn>
                  <a:cxn ang="0">
                    <a:pos x="T6" y="T7"/>
                  </a:cxn>
                  <a:cxn ang="0">
                    <a:pos x="T8" y="T9"/>
                  </a:cxn>
                  <a:cxn ang="0">
                    <a:pos x="T10" y="T11"/>
                  </a:cxn>
                </a:cxnLst>
                <a:rect l="0" t="0" r="r" b="b"/>
                <a:pathLst>
                  <a:path w="70" h="56">
                    <a:moveTo>
                      <a:pt x="16" y="9"/>
                    </a:moveTo>
                    <a:cubicBezTo>
                      <a:pt x="10" y="10"/>
                      <a:pt x="5" y="12"/>
                      <a:pt x="0" y="13"/>
                    </a:cubicBezTo>
                    <a:cubicBezTo>
                      <a:pt x="3" y="56"/>
                      <a:pt x="3" y="56"/>
                      <a:pt x="3" y="56"/>
                    </a:cubicBezTo>
                    <a:cubicBezTo>
                      <a:pt x="25" y="49"/>
                      <a:pt x="48" y="43"/>
                      <a:pt x="70" y="37"/>
                    </a:cubicBezTo>
                    <a:cubicBezTo>
                      <a:pt x="47" y="0"/>
                      <a:pt x="47" y="0"/>
                      <a:pt x="47" y="0"/>
                    </a:cubicBezTo>
                    <a:cubicBezTo>
                      <a:pt x="37" y="3"/>
                      <a:pt x="26" y="6"/>
                      <a:pt x="16" y="9"/>
                    </a:cubicBezTo>
                    <a:close/>
                  </a:path>
                </a:pathLst>
              </a:custGeom>
              <a:solidFill>
                <a:srgbClr val="81383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70" name="Freeform 388">
                <a:extLst>
                  <a:ext uri="{FF2B5EF4-FFF2-40B4-BE49-F238E27FC236}">
                    <a16:creationId xmlns:a16="http://schemas.microsoft.com/office/drawing/2014/main" xmlns="" id="{0A7070AA-8F53-4386-8CD9-0977D6C498A1}"/>
                  </a:ext>
                </a:extLst>
              </p:cNvPr>
              <p:cNvSpPr/>
              <p:nvPr/>
            </p:nvSpPr>
            <p:spPr bwMode="auto">
              <a:xfrm>
                <a:off x="4479" y="1327"/>
                <a:ext cx="320" cy="145"/>
              </a:xfrm>
              <a:custGeom>
                <a:avLst/>
                <a:gdLst>
                  <a:gd name="T0" fmla="*/ 0 w 142"/>
                  <a:gd name="T1" fmla="*/ 27 h 64"/>
                  <a:gd name="T2" fmla="*/ 23 w 142"/>
                  <a:gd name="T3" fmla="*/ 64 h 64"/>
                  <a:gd name="T4" fmla="*/ 90 w 142"/>
                  <a:gd name="T5" fmla="*/ 45 h 64"/>
                  <a:gd name="T6" fmla="*/ 140 w 142"/>
                  <a:gd name="T7" fmla="*/ 31 h 64"/>
                  <a:gd name="T8" fmla="*/ 142 w 142"/>
                  <a:gd name="T9" fmla="*/ 0 h 64"/>
                  <a:gd name="T10" fmla="*/ 0 w 142"/>
                  <a:gd name="T11" fmla="*/ 27 h 64"/>
                </a:gdLst>
                <a:ahLst/>
                <a:cxnLst>
                  <a:cxn ang="0">
                    <a:pos x="T0" y="T1"/>
                  </a:cxn>
                  <a:cxn ang="0">
                    <a:pos x="T2" y="T3"/>
                  </a:cxn>
                  <a:cxn ang="0">
                    <a:pos x="T4" y="T5"/>
                  </a:cxn>
                  <a:cxn ang="0">
                    <a:pos x="T6" y="T7"/>
                  </a:cxn>
                  <a:cxn ang="0">
                    <a:pos x="T8" y="T9"/>
                  </a:cxn>
                  <a:cxn ang="0">
                    <a:pos x="T10" y="T11"/>
                  </a:cxn>
                </a:cxnLst>
                <a:rect l="0" t="0" r="r" b="b"/>
                <a:pathLst>
                  <a:path w="142" h="64">
                    <a:moveTo>
                      <a:pt x="0" y="27"/>
                    </a:moveTo>
                    <a:cubicBezTo>
                      <a:pt x="23" y="64"/>
                      <a:pt x="23" y="64"/>
                      <a:pt x="23" y="64"/>
                    </a:cubicBezTo>
                    <a:cubicBezTo>
                      <a:pt x="46" y="58"/>
                      <a:pt x="68" y="52"/>
                      <a:pt x="90" y="45"/>
                    </a:cubicBezTo>
                    <a:cubicBezTo>
                      <a:pt x="107" y="40"/>
                      <a:pt x="124" y="35"/>
                      <a:pt x="140" y="31"/>
                    </a:cubicBezTo>
                    <a:cubicBezTo>
                      <a:pt x="142" y="0"/>
                      <a:pt x="142" y="0"/>
                      <a:pt x="142" y="0"/>
                    </a:cubicBezTo>
                    <a:cubicBezTo>
                      <a:pt x="94" y="6"/>
                      <a:pt x="47" y="16"/>
                      <a:pt x="0" y="27"/>
                    </a:cubicBezTo>
                    <a:close/>
                  </a:path>
                </a:pathLst>
              </a:custGeom>
              <a:solidFill>
                <a:srgbClr val="5BAC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71" name="Freeform 389">
                <a:extLst>
                  <a:ext uri="{FF2B5EF4-FFF2-40B4-BE49-F238E27FC236}">
                    <a16:creationId xmlns:a16="http://schemas.microsoft.com/office/drawing/2014/main" xmlns="" id="{98F76875-4554-4BC4-B8F2-CEA8C69D72A7}"/>
                  </a:ext>
                </a:extLst>
              </p:cNvPr>
              <p:cNvSpPr/>
              <p:nvPr/>
            </p:nvSpPr>
            <p:spPr bwMode="auto">
              <a:xfrm>
                <a:off x="4795" y="1309"/>
                <a:ext cx="203" cy="88"/>
              </a:xfrm>
              <a:custGeom>
                <a:avLst/>
                <a:gdLst>
                  <a:gd name="T0" fmla="*/ 2 w 90"/>
                  <a:gd name="T1" fmla="*/ 8 h 39"/>
                  <a:gd name="T2" fmla="*/ 0 w 90"/>
                  <a:gd name="T3" fmla="*/ 39 h 39"/>
                  <a:gd name="T4" fmla="*/ 48 w 90"/>
                  <a:gd name="T5" fmla="*/ 32 h 39"/>
                  <a:gd name="T6" fmla="*/ 90 w 90"/>
                  <a:gd name="T7" fmla="*/ 29 h 39"/>
                  <a:gd name="T8" fmla="*/ 81 w 90"/>
                  <a:gd name="T9" fmla="*/ 0 h 39"/>
                  <a:gd name="T10" fmla="*/ 2 w 90"/>
                  <a:gd name="T11" fmla="*/ 8 h 39"/>
                </a:gdLst>
                <a:ahLst/>
                <a:cxnLst>
                  <a:cxn ang="0">
                    <a:pos x="T0" y="T1"/>
                  </a:cxn>
                  <a:cxn ang="0">
                    <a:pos x="T2" y="T3"/>
                  </a:cxn>
                  <a:cxn ang="0">
                    <a:pos x="T4" y="T5"/>
                  </a:cxn>
                  <a:cxn ang="0">
                    <a:pos x="T6" y="T7"/>
                  </a:cxn>
                  <a:cxn ang="0">
                    <a:pos x="T8" y="T9"/>
                  </a:cxn>
                  <a:cxn ang="0">
                    <a:pos x="T10" y="T11"/>
                  </a:cxn>
                </a:cxnLst>
                <a:rect l="0" t="0" r="r" b="b"/>
                <a:pathLst>
                  <a:path w="90" h="39">
                    <a:moveTo>
                      <a:pt x="2" y="8"/>
                    </a:moveTo>
                    <a:cubicBezTo>
                      <a:pt x="0" y="39"/>
                      <a:pt x="0" y="39"/>
                      <a:pt x="0" y="39"/>
                    </a:cubicBezTo>
                    <a:cubicBezTo>
                      <a:pt x="16" y="36"/>
                      <a:pt x="32" y="33"/>
                      <a:pt x="48" y="32"/>
                    </a:cubicBezTo>
                    <a:cubicBezTo>
                      <a:pt x="62" y="32"/>
                      <a:pt x="76" y="31"/>
                      <a:pt x="90" y="29"/>
                    </a:cubicBezTo>
                    <a:cubicBezTo>
                      <a:pt x="81" y="0"/>
                      <a:pt x="81" y="0"/>
                      <a:pt x="81" y="0"/>
                    </a:cubicBezTo>
                    <a:cubicBezTo>
                      <a:pt x="55" y="2"/>
                      <a:pt x="28" y="4"/>
                      <a:pt x="2" y="8"/>
                    </a:cubicBezTo>
                    <a:close/>
                  </a:path>
                </a:pathLst>
              </a:custGeom>
              <a:solidFill>
                <a:srgbClr val="AC4E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72" name="Freeform 390">
                <a:extLst>
                  <a:ext uri="{FF2B5EF4-FFF2-40B4-BE49-F238E27FC236}">
                    <a16:creationId xmlns:a16="http://schemas.microsoft.com/office/drawing/2014/main" xmlns="" id="{A5068D48-AD8D-4CB2-ACF4-4AC77A71B722}"/>
                  </a:ext>
                </a:extLst>
              </p:cNvPr>
              <p:cNvSpPr/>
              <p:nvPr/>
            </p:nvSpPr>
            <p:spPr bwMode="auto">
              <a:xfrm>
                <a:off x="4977" y="1287"/>
                <a:ext cx="291" cy="88"/>
              </a:xfrm>
              <a:custGeom>
                <a:avLst/>
                <a:gdLst>
                  <a:gd name="T0" fmla="*/ 47 w 129"/>
                  <a:gd name="T1" fmla="*/ 9 h 39"/>
                  <a:gd name="T2" fmla="*/ 0 w 129"/>
                  <a:gd name="T3" fmla="*/ 10 h 39"/>
                  <a:gd name="T4" fmla="*/ 9 w 129"/>
                  <a:gd name="T5" fmla="*/ 39 h 39"/>
                  <a:gd name="T6" fmla="*/ 119 w 129"/>
                  <a:gd name="T7" fmla="*/ 29 h 39"/>
                  <a:gd name="T8" fmla="*/ 47 w 129"/>
                  <a:gd name="T9" fmla="*/ 9 h 39"/>
                </a:gdLst>
                <a:ahLst/>
                <a:cxnLst>
                  <a:cxn ang="0">
                    <a:pos x="T0" y="T1"/>
                  </a:cxn>
                  <a:cxn ang="0">
                    <a:pos x="T2" y="T3"/>
                  </a:cxn>
                  <a:cxn ang="0">
                    <a:pos x="T4" y="T5"/>
                  </a:cxn>
                  <a:cxn ang="0">
                    <a:pos x="T6" y="T7"/>
                  </a:cxn>
                  <a:cxn ang="0">
                    <a:pos x="T8" y="T9"/>
                  </a:cxn>
                </a:cxnLst>
                <a:rect l="0" t="0" r="r" b="b"/>
                <a:pathLst>
                  <a:path w="129" h="39">
                    <a:moveTo>
                      <a:pt x="47" y="9"/>
                    </a:moveTo>
                    <a:cubicBezTo>
                      <a:pt x="31" y="9"/>
                      <a:pt x="16" y="9"/>
                      <a:pt x="0" y="10"/>
                    </a:cubicBezTo>
                    <a:cubicBezTo>
                      <a:pt x="9" y="39"/>
                      <a:pt x="9" y="39"/>
                      <a:pt x="9" y="39"/>
                    </a:cubicBezTo>
                    <a:cubicBezTo>
                      <a:pt x="46" y="36"/>
                      <a:pt x="82" y="32"/>
                      <a:pt x="119" y="29"/>
                    </a:cubicBezTo>
                    <a:cubicBezTo>
                      <a:pt x="129" y="0"/>
                      <a:pt x="65" y="9"/>
                      <a:pt x="47" y="9"/>
                    </a:cubicBezTo>
                    <a:close/>
                  </a:path>
                </a:pathLst>
              </a:custGeom>
              <a:solidFill>
                <a:srgbClr val="AEC5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73" name="Freeform 391">
                <a:extLst>
                  <a:ext uri="{FF2B5EF4-FFF2-40B4-BE49-F238E27FC236}">
                    <a16:creationId xmlns:a16="http://schemas.microsoft.com/office/drawing/2014/main" xmlns="" id="{06CDB34B-31E5-46C5-9BA4-0F0B1470CA19}"/>
                  </a:ext>
                </a:extLst>
              </p:cNvPr>
              <p:cNvSpPr/>
              <p:nvPr/>
            </p:nvSpPr>
            <p:spPr bwMode="auto">
              <a:xfrm>
                <a:off x="2933" y="2073"/>
                <a:ext cx="403" cy="386"/>
              </a:xfrm>
              <a:custGeom>
                <a:avLst/>
                <a:gdLst>
                  <a:gd name="T0" fmla="*/ 0 w 179"/>
                  <a:gd name="T1" fmla="*/ 1 h 171"/>
                  <a:gd name="T2" fmla="*/ 23 w 179"/>
                  <a:gd name="T3" fmla="*/ 79 h 171"/>
                  <a:gd name="T4" fmla="*/ 85 w 179"/>
                  <a:gd name="T5" fmla="*/ 159 h 171"/>
                  <a:gd name="T6" fmla="*/ 127 w 179"/>
                  <a:gd name="T7" fmla="*/ 115 h 171"/>
                  <a:gd name="T8" fmla="*/ 179 w 179"/>
                  <a:gd name="T9" fmla="*/ 9 h 171"/>
                  <a:gd name="T10" fmla="*/ 0 w 179"/>
                  <a:gd name="T11" fmla="*/ 1 h 171"/>
                </a:gdLst>
                <a:ahLst/>
                <a:cxnLst>
                  <a:cxn ang="0">
                    <a:pos x="T0" y="T1"/>
                  </a:cxn>
                  <a:cxn ang="0">
                    <a:pos x="T2" y="T3"/>
                  </a:cxn>
                  <a:cxn ang="0">
                    <a:pos x="T4" y="T5"/>
                  </a:cxn>
                  <a:cxn ang="0">
                    <a:pos x="T6" y="T7"/>
                  </a:cxn>
                  <a:cxn ang="0">
                    <a:pos x="T8" y="T9"/>
                  </a:cxn>
                  <a:cxn ang="0">
                    <a:pos x="T10" y="T11"/>
                  </a:cxn>
                </a:cxnLst>
                <a:rect l="0" t="0" r="r" b="b"/>
                <a:pathLst>
                  <a:path w="179" h="171">
                    <a:moveTo>
                      <a:pt x="0" y="1"/>
                    </a:moveTo>
                    <a:cubicBezTo>
                      <a:pt x="3" y="29"/>
                      <a:pt x="11" y="56"/>
                      <a:pt x="23" y="79"/>
                    </a:cubicBezTo>
                    <a:cubicBezTo>
                      <a:pt x="34" y="101"/>
                      <a:pt x="61" y="150"/>
                      <a:pt x="85" y="159"/>
                    </a:cubicBezTo>
                    <a:cubicBezTo>
                      <a:pt x="116" y="171"/>
                      <a:pt x="120" y="136"/>
                      <a:pt x="127" y="115"/>
                    </a:cubicBezTo>
                    <a:cubicBezTo>
                      <a:pt x="139" y="79"/>
                      <a:pt x="156" y="40"/>
                      <a:pt x="179" y="9"/>
                    </a:cubicBezTo>
                    <a:cubicBezTo>
                      <a:pt x="119" y="3"/>
                      <a:pt x="59" y="0"/>
                      <a:pt x="0" y="1"/>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74" name="Freeform 392">
                <a:extLst>
                  <a:ext uri="{FF2B5EF4-FFF2-40B4-BE49-F238E27FC236}">
                    <a16:creationId xmlns:a16="http://schemas.microsoft.com/office/drawing/2014/main" xmlns="" id="{1E4F02C9-57AE-41A3-B337-9C3A920B377F}"/>
                  </a:ext>
                </a:extLst>
              </p:cNvPr>
              <p:cNvSpPr/>
              <p:nvPr/>
            </p:nvSpPr>
            <p:spPr bwMode="auto">
              <a:xfrm>
                <a:off x="2793" y="1134"/>
                <a:ext cx="140" cy="292"/>
              </a:xfrm>
              <a:custGeom>
                <a:avLst/>
                <a:gdLst>
                  <a:gd name="T0" fmla="*/ 33 w 62"/>
                  <a:gd name="T1" fmla="*/ 0 h 130"/>
                  <a:gd name="T2" fmla="*/ 9 w 62"/>
                  <a:gd name="T3" fmla="*/ 2 h 130"/>
                  <a:gd name="T4" fmla="*/ 16 w 62"/>
                  <a:gd name="T5" fmla="*/ 130 h 130"/>
                  <a:gd name="T6" fmla="*/ 62 w 62"/>
                  <a:gd name="T7" fmla="*/ 130 h 130"/>
                  <a:gd name="T8" fmla="*/ 33 w 62"/>
                  <a:gd name="T9" fmla="*/ 0 h 130"/>
                </a:gdLst>
                <a:ahLst/>
                <a:cxnLst>
                  <a:cxn ang="0">
                    <a:pos x="T0" y="T1"/>
                  </a:cxn>
                  <a:cxn ang="0">
                    <a:pos x="T2" y="T3"/>
                  </a:cxn>
                  <a:cxn ang="0">
                    <a:pos x="T4" y="T5"/>
                  </a:cxn>
                  <a:cxn ang="0">
                    <a:pos x="T6" y="T7"/>
                  </a:cxn>
                  <a:cxn ang="0">
                    <a:pos x="T8" y="T9"/>
                  </a:cxn>
                </a:cxnLst>
                <a:rect l="0" t="0" r="r" b="b"/>
                <a:pathLst>
                  <a:path w="62" h="130">
                    <a:moveTo>
                      <a:pt x="33" y="0"/>
                    </a:moveTo>
                    <a:cubicBezTo>
                      <a:pt x="9" y="2"/>
                      <a:pt x="9" y="2"/>
                      <a:pt x="9" y="2"/>
                    </a:cubicBezTo>
                    <a:cubicBezTo>
                      <a:pt x="0" y="42"/>
                      <a:pt x="9" y="88"/>
                      <a:pt x="16" y="130"/>
                    </a:cubicBezTo>
                    <a:cubicBezTo>
                      <a:pt x="62" y="130"/>
                      <a:pt x="62" y="130"/>
                      <a:pt x="62" y="130"/>
                    </a:cubicBezTo>
                    <a:cubicBezTo>
                      <a:pt x="53" y="86"/>
                      <a:pt x="44" y="43"/>
                      <a:pt x="33" y="0"/>
                    </a:cubicBezTo>
                    <a:close/>
                  </a:path>
                </a:pathLst>
              </a:custGeom>
              <a:solidFill>
                <a:srgbClr val="FF749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75" name="Freeform 393">
                <a:extLst>
                  <a:ext uri="{FF2B5EF4-FFF2-40B4-BE49-F238E27FC236}">
                    <a16:creationId xmlns:a16="http://schemas.microsoft.com/office/drawing/2014/main" xmlns="" id="{FC497141-F16C-43E2-8313-0EFDE371EB09}"/>
                  </a:ext>
                </a:extLst>
              </p:cNvPr>
              <p:cNvSpPr/>
              <p:nvPr/>
            </p:nvSpPr>
            <p:spPr bwMode="auto">
              <a:xfrm>
                <a:off x="2829" y="1426"/>
                <a:ext cx="117" cy="82"/>
              </a:xfrm>
              <a:custGeom>
                <a:avLst/>
                <a:gdLst>
                  <a:gd name="T0" fmla="*/ 46 w 52"/>
                  <a:gd name="T1" fmla="*/ 0 h 36"/>
                  <a:gd name="T2" fmla="*/ 0 w 52"/>
                  <a:gd name="T3" fmla="*/ 0 h 36"/>
                  <a:gd name="T4" fmla="*/ 3 w 52"/>
                  <a:gd name="T5" fmla="*/ 18 h 36"/>
                  <a:gd name="T6" fmla="*/ 6 w 52"/>
                  <a:gd name="T7" fmla="*/ 36 h 36"/>
                  <a:gd name="T8" fmla="*/ 52 w 52"/>
                  <a:gd name="T9" fmla="*/ 31 h 36"/>
                  <a:gd name="T10" fmla="*/ 46 w 52"/>
                  <a:gd name="T11" fmla="*/ 0 h 36"/>
                </a:gdLst>
                <a:ahLst/>
                <a:cxnLst>
                  <a:cxn ang="0">
                    <a:pos x="T0" y="T1"/>
                  </a:cxn>
                  <a:cxn ang="0">
                    <a:pos x="T2" y="T3"/>
                  </a:cxn>
                  <a:cxn ang="0">
                    <a:pos x="T4" y="T5"/>
                  </a:cxn>
                  <a:cxn ang="0">
                    <a:pos x="T6" y="T7"/>
                  </a:cxn>
                  <a:cxn ang="0">
                    <a:pos x="T8" y="T9"/>
                  </a:cxn>
                  <a:cxn ang="0">
                    <a:pos x="T10" y="T11"/>
                  </a:cxn>
                </a:cxnLst>
                <a:rect l="0" t="0" r="r" b="b"/>
                <a:pathLst>
                  <a:path w="52" h="36">
                    <a:moveTo>
                      <a:pt x="46" y="0"/>
                    </a:moveTo>
                    <a:cubicBezTo>
                      <a:pt x="0" y="0"/>
                      <a:pt x="0" y="0"/>
                      <a:pt x="0" y="0"/>
                    </a:cubicBezTo>
                    <a:cubicBezTo>
                      <a:pt x="1" y="6"/>
                      <a:pt x="2" y="12"/>
                      <a:pt x="3" y="18"/>
                    </a:cubicBezTo>
                    <a:cubicBezTo>
                      <a:pt x="4" y="24"/>
                      <a:pt x="5" y="30"/>
                      <a:pt x="6" y="36"/>
                    </a:cubicBezTo>
                    <a:cubicBezTo>
                      <a:pt x="52" y="31"/>
                      <a:pt x="52" y="31"/>
                      <a:pt x="52" y="31"/>
                    </a:cubicBezTo>
                    <a:cubicBezTo>
                      <a:pt x="50" y="21"/>
                      <a:pt x="48" y="10"/>
                      <a:pt x="46" y="0"/>
                    </a:cubicBez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76" name="Freeform 394">
                <a:extLst>
                  <a:ext uri="{FF2B5EF4-FFF2-40B4-BE49-F238E27FC236}">
                    <a16:creationId xmlns:a16="http://schemas.microsoft.com/office/drawing/2014/main" xmlns="" id="{B724668A-D04A-4933-AB82-3FDE307BA011}"/>
                  </a:ext>
                </a:extLst>
              </p:cNvPr>
              <p:cNvSpPr/>
              <p:nvPr/>
            </p:nvSpPr>
            <p:spPr bwMode="auto">
              <a:xfrm>
                <a:off x="2858" y="1625"/>
                <a:ext cx="129" cy="216"/>
              </a:xfrm>
              <a:custGeom>
                <a:avLst/>
                <a:gdLst>
                  <a:gd name="T0" fmla="*/ 0 w 57"/>
                  <a:gd name="T1" fmla="*/ 0 h 96"/>
                  <a:gd name="T2" fmla="*/ 12 w 57"/>
                  <a:gd name="T3" fmla="*/ 96 h 96"/>
                  <a:gd name="T4" fmla="*/ 57 w 57"/>
                  <a:gd name="T5" fmla="*/ 34 h 96"/>
                  <a:gd name="T6" fmla="*/ 54 w 57"/>
                  <a:gd name="T7" fmla="*/ 18 h 96"/>
                  <a:gd name="T8" fmla="*/ 0 w 57"/>
                  <a:gd name="T9" fmla="*/ 0 h 96"/>
                </a:gdLst>
                <a:ahLst/>
                <a:cxnLst>
                  <a:cxn ang="0">
                    <a:pos x="T0" y="T1"/>
                  </a:cxn>
                  <a:cxn ang="0">
                    <a:pos x="T2" y="T3"/>
                  </a:cxn>
                  <a:cxn ang="0">
                    <a:pos x="T4" y="T5"/>
                  </a:cxn>
                  <a:cxn ang="0">
                    <a:pos x="T6" y="T7"/>
                  </a:cxn>
                  <a:cxn ang="0">
                    <a:pos x="T8" y="T9"/>
                  </a:cxn>
                </a:cxnLst>
                <a:rect l="0" t="0" r="r" b="b"/>
                <a:pathLst>
                  <a:path w="57" h="96">
                    <a:moveTo>
                      <a:pt x="0" y="0"/>
                    </a:moveTo>
                    <a:cubicBezTo>
                      <a:pt x="5" y="33"/>
                      <a:pt x="9" y="65"/>
                      <a:pt x="12" y="96"/>
                    </a:cubicBezTo>
                    <a:cubicBezTo>
                      <a:pt x="25" y="74"/>
                      <a:pt x="40" y="54"/>
                      <a:pt x="57" y="34"/>
                    </a:cubicBezTo>
                    <a:cubicBezTo>
                      <a:pt x="56" y="29"/>
                      <a:pt x="55" y="24"/>
                      <a:pt x="54" y="18"/>
                    </a:cubicBezTo>
                    <a:lnTo>
                      <a:pt x="0" y="0"/>
                    </a:lnTo>
                    <a:close/>
                  </a:path>
                </a:pathLst>
              </a:custGeom>
              <a:solidFill>
                <a:srgbClr val="FF68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77" name="Freeform 395">
                <a:extLst>
                  <a:ext uri="{FF2B5EF4-FFF2-40B4-BE49-F238E27FC236}">
                    <a16:creationId xmlns:a16="http://schemas.microsoft.com/office/drawing/2014/main" xmlns="" id="{5A0C19EA-0C94-4F3F-B50C-4EAAC54126A0}"/>
                  </a:ext>
                </a:extLst>
              </p:cNvPr>
              <p:cNvSpPr/>
              <p:nvPr/>
            </p:nvSpPr>
            <p:spPr bwMode="auto">
              <a:xfrm>
                <a:off x="2843" y="1496"/>
                <a:ext cx="137" cy="169"/>
              </a:xfrm>
              <a:custGeom>
                <a:avLst/>
                <a:gdLst>
                  <a:gd name="T0" fmla="*/ 60 w 61"/>
                  <a:gd name="T1" fmla="*/ 73 h 75"/>
                  <a:gd name="T2" fmla="*/ 46 w 61"/>
                  <a:gd name="T3" fmla="*/ 0 h 75"/>
                  <a:gd name="T4" fmla="*/ 0 w 61"/>
                  <a:gd name="T5" fmla="*/ 5 h 75"/>
                  <a:gd name="T6" fmla="*/ 7 w 61"/>
                  <a:gd name="T7" fmla="*/ 57 h 75"/>
                  <a:gd name="T8" fmla="*/ 61 w 61"/>
                  <a:gd name="T9" fmla="*/ 75 h 75"/>
                  <a:gd name="T10" fmla="*/ 60 w 61"/>
                  <a:gd name="T11" fmla="*/ 73 h 75"/>
                </a:gdLst>
                <a:ahLst/>
                <a:cxnLst>
                  <a:cxn ang="0">
                    <a:pos x="T0" y="T1"/>
                  </a:cxn>
                  <a:cxn ang="0">
                    <a:pos x="T2" y="T3"/>
                  </a:cxn>
                  <a:cxn ang="0">
                    <a:pos x="T4" y="T5"/>
                  </a:cxn>
                  <a:cxn ang="0">
                    <a:pos x="T6" y="T7"/>
                  </a:cxn>
                  <a:cxn ang="0">
                    <a:pos x="T8" y="T9"/>
                  </a:cxn>
                  <a:cxn ang="0">
                    <a:pos x="T10" y="T11"/>
                  </a:cxn>
                </a:cxnLst>
                <a:rect l="0" t="0" r="r" b="b"/>
                <a:pathLst>
                  <a:path w="61" h="75">
                    <a:moveTo>
                      <a:pt x="60" y="73"/>
                    </a:moveTo>
                    <a:cubicBezTo>
                      <a:pt x="55" y="49"/>
                      <a:pt x="51" y="24"/>
                      <a:pt x="46" y="0"/>
                    </a:cubicBezTo>
                    <a:cubicBezTo>
                      <a:pt x="0" y="5"/>
                      <a:pt x="0" y="5"/>
                      <a:pt x="0" y="5"/>
                    </a:cubicBezTo>
                    <a:cubicBezTo>
                      <a:pt x="3" y="22"/>
                      <a:pt x="5" y="40"/>
                      <a:pt x="7" y="57"/>
                    </a:cubicBezTo>
                    <a:cubicBezTo>
                      <a:pt x="61" y="75"/>
                      <a:pt x="61" y="75"/>
                      <a:pt x="61" y="75"/>
                    </a:cubicBezTo>
                    <a:cubicBezTo>
                      <a:pt x="60" y="75"/>
                      <a:pt x="60" y="74"/>
                      <a:pt x="60" y="73"/>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78" name="Freeform 396">
                <a:extLst>
                  <a:ext uri="{FF2B5EF4-FFF2-40B4-BE49-F238E27FC236}">
                    <a16:creationId xmlns:a16="http://schemas.microsoft.com/office/drawing/2014/main" xmlns="" id="{1172E45F-B290-4700-807E-3B597164C9F8}"/>
                  </a:ext>
                </a:extLst>
              </p:cNvPr>
              <p:cNvSpPr/>
              <p:nvPr/>
            </p:nvSpPr>
            <p:spPr bwMode="auto">
              <a:xfrm>
                <a:off x="2885" y="1701"/>
                <a:ext cx="142" cy="178"/>
              </a:xfrm>
              <a:custGeom>
                <a:avLst/>
                <a:gdLst>
                  <a:gd name="T0" fmla="*/ 0 w 63"/>
                  <a:gd name="T1" fmla="*/ 62 h 79"/>
                  <a:gd name="T2" fmla="*/ 0 w 63"/>
                  <a:gd name="T3" fmla="*/ 66 h 79"/>
                  <a:gd name="T4" fmla="*/ 63 w 63"/>
                  <a:gd name="T5" fmla="*/ 79 h 79"/>
                  <a:gd name="T6" fmla="*/ 45 w 63"/>
                  <a:gd name="T7" fmla="*/ 0 h 79"/>
                  <a:gd name="T8" fmla="*/ 0 w 63"/>
                  <a:gd name="T9" fmla="*/ 62 h 79"/>
                </a:gdLst>
                <a:ahLst/>
                <a:cxnLst>
                  <a:cxn ang="0">
                    <a:pos x="T0" y="T1"/>
                  </a:cxn>
                  <a:cxn ang="0">
                    <a:pos x="T2" y="T3"/>
                  </a:cxn>
                  <a:cxn ang="0">
                    <a:pos x="T4" y="T5"/>
                  </a:cxn>
                  <a:cxn ang="0">
                    <a:pos x="T6" y="T7"/>
                  </a:cxn>
                  <a:cxn ang="0">
                    <a:pos x="T8" y="T9"/>
                  </a:cxn>
                </a:cxnLst>
                <a:rect l="0" t="0" r="r" b="b"/>
                <a:pathLst>
                  <a:path w="63" h="79">
                    <a:moveTo>
                      <a:pt x="0" y="62"/>
                    </a:moveTo>
                    <a:cubicBezTo>
                      <a:pt x="0" y="63"/>
                      <a:pt x="0" y="64"/>
                      <a:pt x="0" y="66"/>
                    </a:cubicBezTo>
                    <a:cubicBezTo>
                      <a:pt x="63" y="79"/>
                      <a:pt x="63" y="79"/>
                      <a:pt x="63" y="79"/>
                    </a:cubicBezTo>
                    <a:cubicBezTo>
                      <a:pt x="60" y="62"/>
                      <a:pt x="52" y="35"/>
                      <a:pt x="45" y="0"/>
                    </a:cubicBezTo>
                    <a:cubicBezTo>
                      <a:pt x="28" y="20"/>
                      <a:pt x="13" y="40"/>
                      <a:pt x="0" y="62"/>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79" name="Freeform 397">
                <a:extLst>
                  <a:ext uri="{FF2B5EF4-FFF2-40B4-BE49-F238E27FC236}">
                    <a16:creationId xmlns:a16="http://schemas.microsoft.com/office/drawing/2014/main" xmlns="" id="{BEBE48B0-A568-4888-9785-B29820D32E74}"/>
                  </a:ext>
                </a:extLst>
              </p:cNvPr>
              <p:cNvSpPr/>
              <p:nvPr/>
            </p:nvSpPr>
            <p:spPr bwMode="auto">
              <a:xfrm>
                <a:off x="2890" y="1850"/>
                <a:ext cx="167" cy="228"/>
              </a:xfrm>
              <a:custGeom>
                <a:avLst/>
                <a:gdLst>
                  <a:gd name="T0" fmla="*/ 63 w 74"/>
                  <a:gd name="T1" fmla="*/ 31 h 101"/>
                  <a:gd name="T2" fmla="*/ 61 w 74"/>
                  <a:gd name="T3" fmla="*/ 12 h 101"/>
                  <a:gd name="T4" fmla="*/ 1 w 74"/>
                  <a:gd name="T5" fmla="*/ 0 h 101"/>
                  <a:gd name="T6" fmla="*/ 0 w 74"/>
                  <a:gd name="T7" fmla="*/ 12 h 101"/>
                  <a:gd name="T8" fmla="*/ 2 w 74"/>
                  <a:gd name="T9" fmla="*/ 99 h 101"/>
                  <a:gd name="T10" fmla="*/ 74 w 74"/>
                  <a:gd name="T11" fmla="*/ 101 h 101"/>
                  <a:gd name="T12" fmla="*/ 63 w 74"/>
                  <a:gd name="T13" fmla="*/ 31 h 101"/>
                </a:gdLst>
                <a:ahLst/>
                <a:cxnLst>
                  <a:cxn ang="0">
                    <a:pos x="T0" y="T1"/>
                  </a:cxn>
                  <a:cxn ang="0">
                    <a:pos x="T2" y="T3"/>
                  </a:cxn>
                  <a:cxn ang="0">
                    <a:pos x="T4" y="T5"/>
                  </a:cxn>
                  <a:cxn ang="0">
                    <a:pos x="T6" y="T7"/>
                  </a:cxn>
                  <a:cxn ang="0">
                    <a:pos x="T8" y="T9"/>
                  </a:cxn>
                  <a:cxn ang="0">
                    <a:pos x="T10" y="T11"/>
                  </a:cxn>
                  <a:cxn ang="0">
                    <a:pos x="T12" y="T13"/>
                  </a:cxn>
                </a:cxnLst>
                <a:rect l="0" t="0" r="r" b="b"/>
                <a:pathLst>
                  <a:path w="74" h="101">
                    <a:moveTo>
                      <a:pt x="63" y="31"/>
                    </a:moveTo>
                    <a:cubicBezTo>
                      <a:pt x="62" y="24"/>
                      <a:pt x="62" y="19"/>
                      <a:pt x="61" y="12"/>
                    </a:cubicBezTo>
                    <a:cubicBezTo>
                      <a:pt x="1" y="0"/>
                      <a:pt x="1" y="0"/>
                      <a:pt x="1" y="0"/>
                    </a:cubicBezTo>
                    <a:cubicBezTo>
                      <a:pt x="1" y="5"/>
                      <a:pt x="0" y="7"/>
                      <a:pt x="0" y="12"/>
                    </a:cubicBezTo>
                    <a:cubicBezTo>
                      <a:pt x="2" y="34"/>
                      <a:pt x="1" y="66"/>
                      <a:pt x="2" y="99"/>
                    </a:cubicBezTo>
                    <a:cubicBezTo>
                      <a:pt x="74" y="101"/>
                      <a:pt x="74" y="101"/>
                      <a:pt x="74" y="101"/>
                    </a:cubicBezTo>
                    <a:cubicBezTo>
                      <a:pt x="69" y="78"/>
                      <a:pt x="66" y="55"/>
                      <a:pt x="63" y="31"/>
                    </a:cubicBezTo>
                    <a:close/>
                  </a:path>
                </a:pathLst>
              </a:custGeom>
              <a:solidFill>
                <a:srgbClr val="FF90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80" name="Freeform 398">
                <a:extLst>
                  <a:ext uri="{FF2B5EF4-FFF2-40B4-BE49-F238E27FC236}">
                    <a16:creationId xmlns:a16="http://schemas.microsoft.com/office/drawing/2014/main" xmlns="" id="{BE3E54AE-8686-4389-87EF-24FE9E56DE03}"/>
                  </a:ext>
                </a:extLst>
              </p:cNvPr>
              <p:cNvSpPr/>
              <p:nvPr/>
            </p:nvSpPr>
            <p:spPr bwMode="auto">
              <a:xfrm>
                <a:off x="2894" y="2073"/>
                <a:ext cx="197" cy="122"/>
              </a:xfrm>
              <a:custGeom>
                <a:avLst/>
                <a:gdLst>
                  <a:gd name="T0" fmla="*/ 84 w 87"/>
                  <a:gd name="T1" fmla="*/ 42 h 54"/>
                  <a:gd name="T2" fmla="*/ 72 w 87"/>
                  <a:gd name="T3" fmla="*/ 2 h 54"/>
                  <a:gd name="T4" fmla="*/ 0 w 87"/>
                  <a:gd name="T5" fmla="*/ 0 h 54"/>
                  <a:gd name="T6" fmla="*/ 6 w 87"/>
                  <a:gd name="T7" fmla="*/ 54 h 54"/>
                  <a:gd name="T8" fmla="*/ 87 w 87"/>
                  <a:gd name="T9" fmla="*/ 46 h 54"/>
                  <a:gd name="T10" fmla="*/ 84 w 87"/>
                  <a:gd name="T11" fmla="*/ 42 h 54"/>
                </a:gdLst>
                <a:ahLst/>
                <a:cxnLst>
                  <a:cxn ang="0">
                    <a:pos x="T0" y="T1"/>
                  </a:cxn>
                  <a:cxn ang="0">
                    <a:pos x="T2" y="T3"/>
                  </a:cxn>
                  <a:cxn ang="0">
                    <a:pos x="T4" y="T5"/>
                  </a:cxn>
                  <a:cxn ang="0">
                    <a:pos x="T6" y="T7"/>
                  </a:cxn>
                  <a:cxn ang="0">
                    <a:pos x="T8" y="T9"/>
                  </a:cxn>
                  <a:cxn ang="0">
                    <a:pos x="T10" y="T11"/>
                  </a:cxn>
                </a:cxnLst>
                <a:rect l="0" t="0" r="r" b="b"/>
                <a:pathLst>
                  <a:path w="87" h="54">
                    <a:moveTo>
                      <a:pt x="84" y="42"/>
                    </a:moveTo>
                    <a:cubicBezTo>
                      <a:pt x="80" y="31"/>
                      <a:pt x="75" y="13"/>
                      <a:pt x="72" y="2"/>
                    </a:cubicBezTo>
                    <a:cubicBezTo>
                      <a:pt x="0" y="0"/>
                      <a:pt x="0" y="0"/>
                      <a:pt x="0" y="0"/>
                    </a:cubicBezTo>
                    <a:cubicBezTo>
                      <a:pt x="1" y="18"/>
                      <a:pt x="3" y="37"/>
                      <a:pt x="6" y="54"/>
                    </a:cubicBezTo>
                    <a:cubicBezTo>
                      <a:pt x="87" y="46"/>
                      <a:pt x="87" y="46"/>
                      <a:pt x="87" y="46"/>
                    </a:cubicBezTo>
                    <a:cubicBezTo>
                      <a:pt x="86" y="46"/>
                      <a:pt x="85" y="42"/>
                      <a:pt x="84" y="42"/>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81" name="Freeform 399">
                <a:extLst>
                  <a:ext uri="{FF2B5EF4-FFF2-40B4-BE49-F238E27FC236}">
                    <a16:creationId xmlns:a16="http://schemas.microsoft.com/office/drawing/2014/main" xmlns="" id="{1A731E27-492D-451B-A833-BADDC5DD63A0}"/>
                  </a:ext>
                </a:extLst>
              </p:cNvPr>
              <p:cNvSpPr/>
              <p:nvPr/>
            </p:nvSpPr>
            <p:spPr bwMode="auto">
              <a:xfrm>
                <a:off x="2910" y="2159"/>
                <a:ext cx="187" cy="70"/>
              </a:xfrm>
              <a:custGeom>
                <a:avLst/>
                <a:gdLst>
                  <a:gd name="T0" fmla="*/ 80 w 83"/>
                  <a:gd name="T1" fmla="*/ 21 h 31"/>
                  <a:gd name="T2" fmla="*/ 83 w 83"/>
                  <a:gd name="T3" fmla="*/ 0 h 31"/>
                  <a:gd name="T4" fmla="*/ 80 w 83"/>
                  <a:gd name="T5" fmla="*/ 3 h 31"/>
                  <a:gd name="T6" fmla="*/ 0 w 83"/>
                  <a:gd name="T7" fmla="*/ 18 h 31"/>
                  <a:gd name="T8" fmla="*/ 4 w 83"/>
                  <a:gd name="T9" fmla="*/ 31 h 31"/>
                  <a:gd name="T10" fmla="*/ 80 w 83"/>
                  <a:gd name="T11" fmla="*/ 21 h 31"/>
                </a:gdLst>
                <a:ahLst/>
                <a:cxnLst>
                  <a:cxn ang="0">
                    <a:pos x="T0" y="T1"/>
                  </a:cxn>
                  <a:cxn ang="0">
                    <a:pos x="T2" y="T3"/>
                  </a:cxn>
                  <a:cxn ang="0">
                    <a:pos x="T4" y="T5"/>
                  </a:cxn>
                  <a:cxn ang="0">
                    <a:pos x="T6" y="T7"/>
                  </a:cxn>
                  <a:cxn ang="0">
                    <a:pos x="T8" y="T9"/>
                  </a:cxn>
                  <a:cxn ang="0">
                    <a:pos x="T10" y="T11"/>
                  </a:cxn>
                </a:cxnLst>
                <a:rect l="0" t="0" r="r" b="b"/>
                <a:pathLst>
                  <a:path w="83" h="31">
                    <a:moveTo>
                      <a:pt x="80" y="21"/>
                    </a:moveTo>
                    <a:cubicBezTo>
                      <a:pt x="82" y="13"/>
                      <a:pt x="83" y="6"/>
                      <a:pt x="83" y="0"/>
                    </a:cubicBezTo>
                    <a:cubicBezTo>
                      <a:pt x="81" y="0"/>
                      <a:pt x="81" y="3"/>
                      <a:pt x="80" y="3"/>
                    </a:cubicBezTo>
                    <a:cubicBezTo>
                      <a:pt x="0" y="18"/>
                      <a:pt x="0" y="18"/>
                      <a:pt x="0" y="18"/>
                    </a:cubicBezTo>
                    <a:cubicBezTo>
                      <a:pt x="1" y="22"/>
                      <a:pt x="2" y="27"/>
                      <a:pt x="4" y="31"/>
                    </a:cubicBezTo>
                    <a:lnTo>
                      <a:pt x="80" y="21"/>
                    </a:ln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82" name="Freeform 400">
                <a:extLst>
                  <a:ext uri="{FF2B5EF4-FFF2-40B4-BE49-F238E27FC236}">
                    <a16:creationId xmlns:a16="http://schemas.microsoft.com/office/drawing/2014/main" xmlns="" id="{9334E2B8-C7BA-411A-9E42-9B1F0980991A}"/>
                  </a:ext>
                </a:extLst>
              </p:cNvPr>
              <p:cNvSpPr/>
              <p:nvPr/>
            </p:nvSpPr>
            <p:spPr bwMode="auto">
              <a:xfrm>
                <a:off x="2915" y="2204"/>
                <a:ext cx="182" cy="56"/>
              </a:xfrm>
              <a:custGeom>
                <a:avLst/>
                <a:gdLst>
                  <a:gd name="T0" fmla="*/ 81 w 81"/>
                  <a:gd name="T1" fmla="*/ 0 h 25"/>
                  <a:gd name="T2" fmla="*/ 0 w 81"/>
                  <a:gd name="T3" fmla="*/ 10 h 25"/>
                  <a:gd name="T4" fmla="*/ 6 w 81"/>
                  <a:gd name="T5" fmla="*/ 25 h 25"/>
                  <a:gd name="T6" fmla="*/ 80 w 81"/>
                  <a:gd name="T7" fmla="*/ 16 h 25"/>
                  <a:gd name="T8" fmla="*/ 81 w 81"/>
                  <a:gd name="T9" fmla="*/ 0 h 25"/>
                </a:gdLst>
                <a:ahLst/>
                <a:cxnLst>
                  <a:cxn ang="0">
                    <a:pos x="T0" y="T1"/>
                  </a:cxn>
                  <a:cxn ang="0">
                    <a:pos x="T2" y="T3"/>
                  </a:cxn>
                  <a:cxn ang="0">
                    <a:pos x="T4" y="T5"/>
                  </a:cxn>
                  <a:cxn ang="0">
                    <a:pos x="T6" y="T7"/>
                  </a:cxn>
                  <a:cxn ang="0">
                    <a:pos x="T8" y="T9"/>
                  </a:cxn>
                </a:cxnLst>
                <a:rect l="0" t="0" r="r" b="b"/>
                <a:pathLst>
                  <a:path w="81" h="25">
                    <a:moveTo>
                      <a:pt x="81" y="0"/>
                    </a:moveTo>
                    <a:cubicBezTo>
                      <a:pt x="0" y="10"/>
                      <a:pt x="0" y="10"/>
                      <a:pt x="0" y="10"/>
                    </a:cubicBezTo>
                    <a:cubicBezTo>
                      <a:pt x="1" y="14"/>
                      <a:pt x="4" y="22"/>
                      <a:pt x="6" y="25"/>
                    </a:cubicBezTo>
                    <a:cubicBezTo>
                      <a:pt x="80" y="16"/>
                      <a:pt x="80" y="16"/>
                      <a:pt x="80" y="16"/>
                    </a:cubicBezTo>
                    <a:cubicBezTo>
                      <a:pt x="81" y="11"/>
                      <a:pt x="80" y="4"/>
                      <a:pt x="81" y="0"/>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83" name="Freeform 401">
                <a:extLst>
                  <a:ext uri="{FF2B5EF4-FFF2-40B4-BE49-F238E27FC236}">
                    <a16:creationId xmlns:a16="http://schemas.microsoft.com/office/drawing/2014/main" xmlns="" id="{0848F758-2B9B-47B2-92DB-6F192EE990EA}"/>
                  </a:ext>
                </a:extLst>
              </p:cNvPr>
              <p:cNvSpPr/>
              <p:nvPr/>
            </p:nvSpPr>
            <p:spPr bwMode="auto">
              <a:xfrm>
                <a:off x="2928" y="2240"/>
                <a:ext cx="154" cy="56"/>
              </a:xfrm>
              <a:custGeom>
                <a:avLst/>
                <a:gdLst>
                  <a:gd name="T0" fmla="*/ 68 w 68"/>
                  <a:gd name="T1" fmla="*/ 0 h 25"/>
                  <a:gd name="T2" fmla="*/ 0 w 68"/>
                  <a:gd name="T3" fmla="*/ 10 h 25"/>
                  <a:gd name="T4" fmla="*/ 10 w 68"/>
                  <a:gd name="T5" fmla="*/ 25 h 25"/>
                  <a:gd name="T6" fmla="*/ 58 w 68"/>
                  <a:gd name="T7" fmla="*/ 20 h 25"/>
                  <a:gd name="T8" fmla="*/ 68 w 68"/>
                  <a:gd name="T9" fmla="*/ 0 h 25"/>
                </a:gdLst>
                <a:ahLst/>
                <a:cxnLst>
                  <a:cxn ang="0">
                    <a:pos x="T0" y="T1"/>
                  </a:cxn>
                  <a:cxn ang="0">
                    <a:pos x="T2" y="T3"/>
                  </a:cxn>
                  <a:cxn ang="0">
                    <a:pos x="T4" y="T5"/>
                  </a:cxn>
                  <a:cxn ang="0">
                    <a:pos x="T6" y="T7"/>
                  </a:cxn>
                  <a:cxn ang="0">
                    <a:pos x="T8" y="T9"/>
                  </a:cxn>
                </a:cxnLst>
                <a:rect l="0" t="0" r="r" b="b"/>
                <a:pathLst>
                  <a:path w="68" h="25">
                    <a:moveTo>
                      <a:pt x="68" y="0"/>
                    </a:moveTo>
                    <a:cubicBezTo>
                      <a:pt x="0" y="10"/>
                      <a:pt x="0" y="10"/>
                      <a:pt x="0" y="10"/>
                    </a:cubicBezTo>
                    <a:cubicBezTo>
                      <a:pt x="3" y="18"/>
                      <a:pt x="5" y="19"/>
                      <a:pt x="10" y="25"/>
                    </a:cubicBezTo>
                    <a:cubicBezTo>
                      <a:pt x="58" y="20"/>
                      <a:pt x="58" y="20"/>
                      <a:pt x="58" y="20"/>
                    </a:cubicBezTo>
                    <a:cubicBezTo>
                      <a:pt x="61" y="13"/>
                      <a:pt x="66" y="8"/>
                      <a:pt x="68" y="0"/>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84" name="Freeform 402">
                <a:extLst>
                  <a:ext uri="{FF2B5EF4-FFF2-40B4-BE49-F238E27FC236}">
                    <a16:creationId xmlns:a16="http://schemas.microsoft.com/office/drawing/2014/main" xmlns="" id="{D9F21787-4ED3-4890-9C3A-F07D713B5CE1}"/>
                  </a:ext>
                </a:extLst>
              </p:cNvPr>
              <p:cNvSpPr/>
              <p:nvPr/>
            </p:nvSpPr>
            <p:spPr bwMode="auto">
              <a:xfrm>
                <a:off x="2951" y="2285"/>
                <a:ext cx="108" cy="65"/>
              </a:xfrm>
              <a:custGeom>
                <a:avLst/>
                <a:gdLst>
                  <a:gd name="T0" fmla="*/ 0 w 48"/>
                  <a:gd name="T1" fmla="*/ 5 h 29"/>
                  <a:gd name="T2" fmla="*/ 9 w 48"/>
                  <a:gd name="T3" fmla="*/ 15 h 29"/>
                  <a:gd name="T4" fmla="*/ 48 w 48"/>
                  <a:gd name="T5" fmla="*/ 0 h 29"/>
                  <a:gd name="T6" fmla="*/ 0 w 48"/>
                  <a:gd name="T7" fmla="*/ 5 h 29"/>
                </a:gdLst>
                <a:ahLst/>
                <a:cxnLst>
                  <a:cxn ang="0">
                    <a:pos x="T0" y="T1"/>
                  </a:cxn>
                  <a:cxn ang="0">
                    <a:pos x="T2" y="T3"/>
                  </a:cxn>
                  <a:cxn ang="0">
                    <a:pos x="T4" y="T5"/>
                  </a:cxn>
                  <a:cxn ang="0">
                    <a:pos x="T6" y="T7"/>
                  </a:cxn>
                </a:cxnLst>
                <a:rect l="0" t="0" r="r" b="b"/>
                <a:pathLst>
                  <a:path w="48" h="29">
                    <a:moveTo>
                      <a:pt x="0" y="5"/>
                    </a:moveTo>
                    <a:cubicBezTo>
                      <a:pt x="2" y="9"/>
                      <a:pt x="6" y="12"/>
                      <a:pt x="9" y="15"/>
                    </a:cubicBezTo>
                    <a:cubicBezTo>
                      <a:pt x="25" y="29"/>
                      <a:pt x="38" y="17"/>
                      <a:pt x="48" y="0"/>
                    </a:cubicBezTo>
                    <a:lnTo>
                      <a:pt x="0" y="5"/>
                    </a:ln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85" name="Freeform 403">
                <a:extLst>
                  <a:ext uri="{FF2B5EF4-FFF2-40B4-BE49-F238E27FC236}">
                    <a16:creationId xmlns:a16="http://schemas.microsoft.com/office/drawing/2014/main" xmlns="" id="{6781B11A-E4CF-4145-8256-7901163885AB}"/>
                  </a:ext>
                </a:extLst>
              </p:cNvPr>
              <p:cNvSpPr/>
              <p:nvPr/>
            </p:nvSpPr>
            <p:spPr bwMode="auto">
              <a:xfrm>
                <a:off x="2757" y="1618"/>
                <a:ext cx="11" cy="34"/>
              </a:xfrm>
              <a:custGeom>
                <a:avLst/>
                <a:gdLst>
                  <a:gd name="T0" fmla="*/ 0 w 5"/>
                  <a:gd name="T1" fmla="*/ 15 h 15"/>
                  <a:gd name="T2" fmla="*/ 5 w 5"/>
                  <a:gd name="T3" fmla="*/ 1 h 15"/>
                  <a:gd name="T4" fmla="*/ 3 w 5"/>
                  <a:gd name="T5" fmla="*/ 0 h 15"/>
                  <a:gd name="T6" fmla="*/ 0 w 5"/>
                  <a:gd name="T7" fmla="*/ 15 h 15"/>
                </a:gdLst>
                <a:ahLst/>
                <a:cxnLst>
                  <a:cxn ang="0">
                    <a:pos x="T0" y="T1"/>
                  </a:cxn>
                  <a:cxn ang="0">
                    <a:pos x="T2" y="T3"/>
                  </a:cxn>
                  <a:cxn ang="0">
                    <a:pos x="T4" y="T5"/>
                  </a:cxn>
                  <a:cxn ang="0">
                    <a:pos x="T6" y="T7"/>
                  </a:cxn>
                </a:cxnLst>
                <a:rect l="0" t="0" r="r" b="b"/>
                <a:pathLst>
                  <a:path w="5" h="15">
                    <a:moveTo>
                      <a:pt x="0" y="15"/>
                    </a:moveTo>
                    <a:cubicBezTo>
                      <a:pt x="1" y="14"/>
                      <a:pt x="5" y="1"/>
                      <a:pt x="5" y="1"/>
                    </a:cubicBezTo>
                    <a:cubicBezTo>
                      <a:pt x="5" y="1"/>
                      <a:pt x="4" y="1"/>
                      <a:pt x="3" y="0"/>
                    </a:cubicBezTo>
                    <a:cubicBezTo>
                      <a:pt x="0" y="11"/>
                      <a:pt x="0" y="15"/>
                      <a:pt x="0"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86" name="Freeform 404">
                <a:extLst>
                  <a:ext uri="{FF2B5EF4-FFF2-40B4-BE49-F238E27FC236}">
                    <a16:creationId xmlns:a16="http://schemas.microsoft.com/office/drawing/2014/main" xmlns="" id="{0015E817-EB8A-48DD-9A35-201689E8DE74}"/>
                  </a:ext>
                </a:extLst>
              </p:cNvPr>
              <p:cNvSpPr/>
              <p:nvPr/>
            </p:nvSpPr>
            <p:spPr bwMode="auto">
              <a:xfrm>
                <a:off x="2667" y="4023"/>
                <a:ext cx="297" cy="297"/>
              </a:xfrm>
              <a:custGeom>
                <a:avLst/>
                <a:gdLst>
                  <a:gd name="T0" fmla="*/ 13 w 132"/>
                  <a:gd name="T1" fmla="*/ 0 h 132"/>
                  <a:gd name="T2" fmla="*/ 11 w 132"/>
                  <a:gd name="T3" fmla="*/ 1 h 132"/>
                  <a:gd name="T4" fmla="*/ 0 w 132"/>
                  <a:gd name="T5" fmla="*/ 132 h 132"/>
                  <a:gd name="T6" fmla="*/ 2 w 132"/>
                  <a:gd name="T7" fmla="*/ 131 h 132"/>
                  <a:gd name="T8" fmla="*/ 132 w 132"/>
                  <a:gd name="T9" fmla="*/ 22 h 132"/>
                  <a:gd name="T10" fmla="*/ 13 w 132"/>
                  <a:gd name="T11" fmla="*/ 0 h 132"/>
                </a:gdLst>
                <a:ahLst/>
                <a:cxnLst>
                  <a:cxn ang="0">
                    <a:pos x="T0" y="T1"/>
                  </a:cxn>
                  <a:cxn ang="0">
                    <a:pos x="T2" y="T3"/>
                  </a:cxn>
                  <a:cxn ang="0">
                    <a:pos x="T4" y="T5"/>
                  </a:cxn>
                  <a:cxn ang="0">
                    <a:pos x="T6" y="T7"/>
                  </a:cxn>
                  <a:cxn ang="0">
                    <a:pos x="T8" y="T9"/>
                  </a:cxn>
                  <a:cxn ang="0">
                    <a:pos x="T10" y="T11"/>
                  </a:cxn>
                </a:cxnLst>
                <a:rect l="0" t="0" r="r" b="b"/>
                <a:pathLst>
                  <a:path w="132" h="132">
                    <a:moveTo>
                      <a:pt x="13" y="0"/>
                    </a:moveTo>
                    <a:cubicBezTo>
                      <a:pt x="11" y="1"/>
                      <a:pt x="11" y="1"/>
                      <a:pt x="11" y="1"/>
                    </a:cubicBezTo>
                    <a:cubicBezTo>
                      <a:pt x="4" y="80"/>
                      <a:pt x="0" y="132"/>
                      <a:pt x="0" y="132"/>
                    </a:cubicBezTo>
                    <a:cubicBezTo>
                      <a:pt x="2" y="131"/>
                      <a:pt x="2" y="131"/>
                      <a:pt x="2" y="131"/>
                    </a:cubicBezTo>
                    <a:cubicBezTo>
                      <a:pt x="132" y="22"/>
                      <a:pt x="132" y="22"/>
                      <a:pt x="132" y="22"/>
                    </a:cubicBezTo>
                    <a:lnTo>
                      <a:pt x="13" y="0"/>
                    </a:lnTo>
                    <a:close/>
                  </a:path>
                </a:pathLst>
              </a:custGeom>
              <a:solidFill>
                <a:srgbClr val="FFB15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87" name="Freeform 405">
                <a:extLst>
                  <a:ext uri="{FF2B5EF4-FFF2-40B4-BE49-F238E27FC236}">
                    <a16:creationId xmlns:a16="http://schemas.microsoft.com/office/drawing/2014/main" xmlns="" id="{FA34CA74-9722-44C2-847D-25FE9C37896A}"/>
                  </a:ext>
                </a:extLst>
              </p:cNvPr>
              <p:cNvSpPr/>
              <p:nvPr/>
            </p:nvSpPr>
            <p:spPr bwMode="auto">
              <a:xfrm>
                <a:off x="2980" y="4074"/>
                <a:ext cx="194" cy="199"/>
              </a:xfrm>
              <a:custGeom>
                <a:avLst/>
                <a:gdLst>
                  <a:gd name="T0" fmla="*/ 117 w 194"/>
                  <a:gd name="T1" fmla="*/ 21 h 199"/>
                  <a:gd name="T2" fmla="*/ 0 w 194"/>
                  <a:gd name="T3" fmla="*/ 0 h 199"/>
                  <a:gd name="T4" fmla="*/ 194 w 194"/>
                  <a:gd name="T5" fmla="*/ 199 h 199"/>
                  <a:gd name="T6" fmla="*/ 117 w 194"/>
                  <a:gd name="T7" fmla="*/ 21 h 199"/>
                </a:gdLst>
                <a:ahLst/>
                <a:cxnLst>
                  <a:cxn ang="0">
                    <a:pos x="T0" y="T1"/>
                  </a:cxn>
                  <a:cxn ang="0">
                    <a:pos x="T2" y="T3"/>
                  </a:cxn>
                  <a:cxn ang="0">
                    <a:pos x="T4" y="T5"/>
                  </a:cxn>
                  <a:cxn ang="0">
                    <a:pos x="T6" y="T7"/>
                  </a:cxn>
                </a:cxnLst>
                <a:rect l="0" t="0" r="r" b="b"/>
                <a:pathLst>
                  <a:path w="194" h="199">
                    <a:moveTo>
                      <a:pt x="117" y="21"/>
                    </a:moveTo>
                    <a:lnTo>
                      <a:pt x="0" y="0"/>
                    </a:lnTo>
                    <a:lnTo>
                      <a:pt x="194" y="199"/>
                    </a:lnTo>
                    <a:lnTo>
                      <a:pt x="117" y="21"/>
                    </a:lnTo>
                    <a:close/>
                  </a:path>
                </a:pathLst>
              </a:custGeom>
              <a:solidFill>
                <a:srgbClr val="6D9FA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88" name="Freeform 406">
                <a:extLst>
                  <a:ext uri="{FF2B5EF4-FFF2-40B4-BE49-F238E27FC236}">
                    <a16:creationId xmlns:a16="http://schemas.microsoft.com/office/drawing/2014/main" xmlns="" id="{1A571A5C-834E-4655-AFF3-6A5A3A82265E}"/>
                  </a:ext>
                </a:extLst>
              </p:cNvPr>
              <p:cNvSpPr/>
              <p:nvPr/>
            </p:nvSpPr>
            <p:spPr bwMode="auto">
              <a:xfrm>
                <a:off x="2671" y="4072"/>
                <a:ext cx="505" cy="246"/>
              </a:xfrm>
              <a:custGeom>
                <a:avLst/>
                <a:gdLst>
                  <a:gd name="T0" fmla="*/ 309 w 505"/>
                  <a:gd name="T1" fmla="*/ 2 h 246"/>
                  <a:gd name="T2" fmla="*/ 293 w 505"/>
                  <a:gd name="T3" fmla="*/ 0 h 246"/>
                  <a:gd name="T4" fmla="*/ 0 w 505"/>
                  <a:gd name="T5" fmla="*/ 246 h 246"/>
                  <a:gd name="T6" fmla="*/ 505 w 505"/>
                  <a:gd name="T7" fmla="*/ 207 h 246"/>
                  <a:gd name="T8" fmla="*/ 503 w 505"/>
                  <a:gd name="T9" fmla="*/ 201 h 246"/>
                  <a:gd name="T10" fmla="*/ 309 w 505"/>
                  <a:gd name="T11" fmla="*/ 2 h 246"/>
                </a:gdLst>
                <a:ahLst/>
                <a:cxnLst>
                  <a:cxn ang="0">
                    <a:pos x="T0" y="T1"/>
                  </a:cxn>
                  <a:cxn ang="0">
                    <a:pos x="T2" y="T3"/>
                  </a:cxn>
                  <a:cxn ang="0">
                    <a:pos x="T4" y="T5"/>
                  </a:cxn>
                  <a:cxn ang="0">
                    <a:pos x="T6" y="T7"/>
                  </a:cxn>
                  <a:cxn ang="0">
                    <a:pos x="T8" y="T9"/>
                  </a:cxn>
                  <a:cxn ang="0">
                    <a:pos x="T10" y="T11"/>
                  </a:cxn>
                </a:cxnLst>
                <a:rect l="0" t="0" r="r" b="b"/>
                <a:pathLst>
                  <a:path w="505" h="246">
                    <a:moveTo>
                      <a:pt x="309" y="2"/>
                    </a:moveTo>
                    <a:lnTo>
                      <a:pt x="293" y="0"/>
                    </a:lnTo>
                    <a:lnTo>
                      <a:pt x="0" y="246"/>
                    </a:lnTo>
                    <a:lnTo>
                      <a:pt x="505" y="207"/>
                    </a:lnTo>
                    <a:lnTo>
                      <a:pt x="503" y="201"/>
                    </a:lnTo>
                    <a:lnTo>
                      <a:pt x="309" y="2"/>
                    </a:lnTo>
                    <a:close/>
                  </a:path>
                </a:pathLst>
              </a:custGeom>
              <a:solidFill>
                <a:srgbClr val="7451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89" name="Freeform 407">
                <a:extLst>
                  <a:ext uri="{FF2B5EF4-FFF2-40B4-BE49-F238E27FC236}">
                    <a16:creationId xmlns:a16="http://schemas.microsoft.com/office/drawing/2014/main" xmlns="" id="{E6FB7D2A-DD74-4C42-868C-2CA96F3A5C95}"/>
                  </a:ext>
                </a:extLst>
              </p:cNvPr>
              <p:cNvSpPr/>
              <p:nvPr/>
            </p:nvSpPr>
            <p:spPr bwMode="auto">
              <a:xfrm>
                <a:off x="2696" y="3840"/>
                <a:ext cx="401" cy="255"/>
              </a:xfrm>
              <a:custGeom>
                <a:avLst/>
                <a:gdLst>
                  <a:gd name="T0" fmla="*/ 128 w 178"/>
                  <a:gd name="T1" fmla="*/ 0 h 113"/>
                  <a:gd name="T2" fmla="*/ 104 w 178"/>
                  <a:gd name="T3" fmla="*/ 1 h 113"/>
                  <a:gd name="T4" fmla="*/ 0 w 178"/>
                  <a:gd name="T5" fmla="*/ 81 h 113"/>
                  <a:gd name="T6" fmla="*/ 178 w 178"/>
                  <a:gd name="T7" fmla="*/ 113 h 113"/>
                  <a:gd name="T8" fmla="*/ 128 w 178"/>
                  <a:gd name="T9" fmla="*/ 0 h 113"/>
                </a:gdLst>
                <a:ahLst/>
                <a:cxnLst>
                  <a:cxn ang="0">
                    <a:pos x="T0" y="T1"/>
                  </a:cxn>
                  <a:cxn ang="0">
                    <a:pos x="T2" y="T3"/>
                  </a:cxn>
                  <a:cxn ang="0">
                    <a:pos x="T4" y="T5"/>
                  </a:cxn>
                  <a:cxn ang="0">
                    <a:pos x="T6" y="T7"/>
                  </a:cxn>
                  <a:cxn ang="0">
                    <a:pos x="T8" y="T9"/>
                  </a:cxn>
                </a:cxnLst>
                <a:rect l="0" t="0" r="r" b="b"/>
                <a:pathLst>
                  <a:path w="178" h="113">
                    <a:moveTo>
                      <a:pt x="128" y="0"/>
                    </a:moveTo>
                    <a:cubicBezTo>
                      <a:pt x="120" y="0"/>
                      <a:pt x="112" y="1"/>
                      <a:pt x="104" y="1"/>
                    </a:cubicBezTo>
                    <a:cubicBezTo>
                      <a:pt x="0" y="81"/>
                      <a:pt x="0" y="81"/>
                      <a:pt x="0" y="81"/>
                    </a:cubicBezTo>
                    <a:cubicBezTo>
                      <a:pt x="178" y="113"/>
                      <a:pt x="178" y="113"/>
                      <a:pt x="178" y="113"/>
                    </a:cubicBezTo>
                    <a:lnTo>
                      <a:pt x="128" y="0"/>
                    </a:lnTo>
                    <a:close/>
                  </a:path>
                </a:pathLst>
              </a:custGeom>
              <a:solidFill>
                <a:srgbClr val="936D9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90" name="Freeform 408">
                <a:extLst>
                  <a:ext uri="{FF2B5EF4-FFF2-40B4-BE49-F238E27FC236}">
                    <a16:creationId xmlns:a16="http://schemas.microsoft.com/office/drawing/2014/main" xmlns="" id="{D34006DD-42DC-49F9-9F70-DF143595EA9F}"/>
                  </a:ext>
                </a:extLst>
              </p:cNvPr>
              <p:cNvSpPr/>
              <p:nvPr/>
            </p:nvSpPr>
            <p:spPr bwMode="auto">
              <a:xfrm>
                <a:off x="2985" y="3822"/>
                <a:ext cx="220" cy="457"/>
              </a:xfrm>
              <a:custGeom>
                <a:avLst/>
                <a:gdLst>
                  <a:gd name="T0" fmla="*/ 98 w 98"/>
                  <a:gd name="T1" fmla="*/ 202 h 203"/>
                  <a:gd name="T2" fmla="*/ 84 w 98"/>
                  <a:gd name="T3" fmla="*/ 0 h 203"/>
                  <a:gd name="T4" fmla="*/ 59 w 98"/>
                  <a:gd name="T5" fmla="*/ 3 h 203"/>
                  <a:gd name="T6" fmla="*/ 0 w 98"/>
                  <a:gd name="T7" fmla="*/ 8 h 203"/>
                  <a:gd name="T8" fmla="*/ 85 w 98"/>
                  <a:gd name="T9" fmla="*/ 203 h 203"/>
                  <a:gd name="T10" fmla="*/ 98 w 98"/>
                  <a:gd name="T11" fmla="*/ 202 h 203"/>
                </a:gdLst>
                <a:ahLst/>
                <a:cxnLst>
                  <a:cxn ang="0">
                    <a:pos x="T0" y="T1"/>
                  </a:cxn>
                  <a:cxn ang="0">
                    <a:pos x="T2" y="T3"/>
                  </a:cxn>
                  <a:cxn ang="0">
                    <a:pos x="T4" y="T5"/>
                  </a:cxn>
                  <a:cxn ang="0">
                    <a:pos x="T6" y="T7"/>
                  </a:cxn>
                  <a:cxn ang="0">
                    <a:pos x="T8" y="T9"/>
                  </a:cxn>
                  <a:cxn ang="0">
                    <a:pos x="T10" y="T11"/>
                  </a:cxn>
                </a:cxnLst>
                <a:rect l="0" t="0" r="r" b="b"/>
                <a:pathLst>
                  <a:path w="98" h="203">
                    <a:moveTo>
                      <a:pt x="98" y="202"/>
                    </a:moveTo>
                    <a:cubicBezTo>
                      <a:pt x="98" y="202"/>
                      <a:pt x="91" y="112"/>
                      <a:pt x="84" y="0"/>
                    </a:cubicBezTo>
                    <a:cubicBezTo>
                      <a:pt x="75" y="1"/>
                      <a:pt x="67" y="2"/>
                      <a:pt x="59" y="3"/>
                    </a:cubicBezTo>
                    <a:cubicBezTo>
                      <a:pt x="39" y="5"/>
                      <a:pt x="20" y="6"/>
                      <a:pt x="0" y="8"/>
                    </a:cubicBezTo>
                    <a:cubicBezTo>
                      <a:pt x="85" y="203"/>
                      <a:pt x="85" y="203"/>
                      <a:pt x="85" y="203"/>
                    </a:cubicBezTo>
                    <a:lnTo>
                      <a:pt x="98" y="202"/>
                    </a:lnTo>
                    <a:close/>
                  </a:path>
                </a:pathLst>
              </a:custGeom>
              <a:solidFill>
                <a:srgbClr val="A4BB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91" name="Freeform 409">
                <a:extLst>
                  <a:ext uri="{FF2B5EF4-FFF2-40B4-BE49-F238E27FC236}">
                    <a16:creationId xmlns:a16="http://schemas.microsoft.com/office/drawing/2014/main" xmlns="" id="{AFE8FBDF-BA53-46A9-9D66-AF2D1D90265B}"/>
                  </a:ext>
                </a:extLst>
              </p:cNvPr>
              <p:cNvSpPr/>
              <p:nvPr/>
            </p:nvSpPr>
            <p:spPr bwMode="auto">
              <a:xfrm>
                <a:off x="2692" y="3842"/>
                <a:ext cx="238" cy="183"/>
              </a:xfrm>
              <a:custGeom>
                <a:avLst/>
                <a:gdLst>
                  <a:gd name="T0" fmla="*/ 6 w 106"/>
                  <a:gd name="T1" fmla="*/ 8 h 81"/>
                  <a:gd name="T2" fmla="*/ 0 w 106"/>
                  <a:gd name="T3" fmla="*/ 81 h 81"/>
                  <a:gd name="T4" fmla="*/ 106 w 106"/>
                  <a:gd name="T5" fmla="*/ 0 h 81"/>
                  <a:gd name="T6" fmla="*/ 6 w 106"/>
                  <a:gd name="T7" fmla="*/ 8 h 81"/>
                </a:gdLst>
                <a:ahLst/>
                <a:cxnLst>
                  <a:cxn ang="0">
                    <a:pos x="T0" y="T1"/>
                  </a:cxn>
                  <a:cxn ang="0">
                    <a:pos x="T2" y="T3"/>
                  </a:cxn>
                  <a:cxn ang="0">
                    <a:pos x="T4" y="T5"/>
                  </a:cxn>
                  <a:cxn ang="0">
                    <a:pos x="T6" y="T7"/>
                  </a:cxn>
                </a:cxnLst>
                <a:rect l="0" t="0" r="r" b="b"/>
                <a:pathLst>
                  <a:path w="106" h="81">
                    <a:moveTo>
                      <a:pt x="6" y="8"/>
                    </a:moveTo>
                    <a:cubicBezTo>
                      <a:pt x="4" y="34"/>
                      <a:pt x="2" y="59"/>
                      <a:pt x="0" y="81"/>
                    </a:cubicBezTo>
                    <a:cubicBezTo>
                      <a:pt x="106" y="0"/>
                      <a:pt x="106" y="0"/>
                      <a:pt x="106" y="0"/>
                    </a:cubicBezTo>
                    <a:cubicBezTo>
                      <a:pt x="73" y="2"/>
                      <a:pt x="40" y="4"/>
                      <a:pt x="6" y="8"/>
                    </a:cubicBezTo>
                    <a:close/>
                  </a:path>
                </a:pathLst>
              </a:custGeom>
              <a:solidFill>
                <a:srgbClr val="FF88A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92" name="Freeform 410">
                <a:extLst>
                  <a:ext uri="{FF2B5EF4-FFF2-40B4-BE49-F238E27FC236}">
                    <a16:creationId xmlns:a16="http://schemas.microsoft.com/office/drawing/2014/main" xmlns="" id="{A547BBB9-7E05-49EE-94E8-C4931CF123E6}"/>
                  </a:ext>
                </a:extLst>
              </p:cNvPr>
              <p:cNvSpPr/>
              <p:nvPr/>
            </p:nvSpPr>
            <p:spPr bwMode="auto">
              <a:xfrm>
                <a:off x="2705" y="3648"/>
                <a:ext cx="469" cy="212"/>
              </a:xfrm>
              <a:custGeom>
                <a:avLst/>
                <a:gdLst>
                  <a:gd name="T0" fmla="*/ 0 w 208"/>
                  <a:gd name="T1" fmla="*/ 94 h 94"/>
                  <a:gd name="T2" fmla="*/ 183 w 208"/>
                  <a:gd name="T3" fmla="*/ 80 h 94"/>
                  <a:gd name="T4" fmla="*/ 208 w 208"/>
                  <a:gd name="T5" fmla="*/ 77 h 94"/>
                  <a:gd name="T6" fmla="*/ 204 w 208"/>
                  <a:gd name="T7" fmla="*/ 17 h 94"/>
                  <a:gd name="T8" fmla="*/ 8 w 208"/>
                  <a:gd name="T9" fmla="*/ 0 h 94"/>
                  <a:gd name="T10" fmla="*/ 0 w 208"/>
                  <a:gd name="T11" fmla="*/ 94 h 94"/>
                </a:gdLst>
                <a:ahLst/>
                <a:cxnLst>
                  <a:cxn ang="0">
                    <a:pos x="T0" y="T1"/>
                  </a:cxn>
                  <a:cxn ang="0">
                    <a:pos x="T2" y="T3"/>
                  </a:cxn>
                  <a:cxn ang="0">
                    <a:pos x="T4" y="T5"/>
                  </a:cxn>
                  <a:cxn ang="0">
                    <a:pos x="T6" y="T7"/>
                  </a:cxn>
                  <a:cxn ang="0">
                    <a:pos x="T8" y="T9"/>
                  </a:cxn>
                  <a:cxn ang="0">
                    <a:pos x="T10" y="T11"/>
                  </a:cxn>
                </a:cxnLst>
                <a:rect l="0" t="0" r="r" b="b"/>
                <a:pathLst>
                  <a:path w="208" h="94">
                    <a:moveTo>
                      <a:pt x="0" y="94"/>
                    </a:moveTo>
                    <a:cubicBezTo>
                      <a:pt x="62" y="87"/>
                      <a:pt x="122" y="87"/>
                      <a:pt x="183" y="80"/>
                    </a:cubicBezTo>
                    <a:cubicBezTo>
                      <a:pt x="191" y="79"/>
                      <a:pt x="199" y="78"/>
                      <a:pt x="208" y="77"/>
                    </a:cubicBezTo>
                    <a:cubicBezTo>
                      <a:pt x="206" y="58"/>
                      <a:pt x="205" y="38"/>
                      <a:pt x="204" y="17"/>
                    </a:cubicBezTo>
                    <a:cubicBezTo>
                      <a:pt x="138" y="13"/>
                      <a:pt x="73" y="6"/>
                      <a:pt x="8" y="0"/>
                    </a:cubicBezTo>
                    <a:cubicBezTo>
                      <a:pt x="5" y="33"/>
                      <a:pt x="3" y="65"/>
                      <a:pt x="0" y="94"/>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93" name="Freeform 411">
                <a:extLst>
                  <a:ext uri="{FF2B5EF4-FFF2-40B4-BE49-F238E27FC236}">
                    <a16:creationId xmlns:a16="http://schemas.microsoft.com/office/drawing/2014/main" xmlns="" id="{5F4190A4-206C-4649-B560-210C13BF00F0}"/>
                  </a:ext>
                </a:extLst>
              </p:cNvPr>
              <p:cNvSpPr/>
              <p:nvPr/>
            </p:nvSpPr>
            <p:spPr bwMode="auto">
              <a:xfrm>
                <a:off x="2786" y="2785"/>
                <a:ext cx="354" cy="81"/>
              </a:xfrm>
              <a:custGeom>
                <a:avLst/>
                <a:gdLst>
                  <a:gd name="T0" fmla="*/ 157 w 157"/>
                  <a:gd name="T1" fmla="*/ 24 h 36"/>
                  <a:gd name="T2" fmla="*/ 1 w 157"/>
                  <a:gd name="T3" fmla="*/ 0 h 36"/>
                  <a:gd name="T4" fmla="*/ 0 w 157"/>
                  <a:gd name="T5" fmla="*/ 17 h 36"/>
                  <a:gd name="T6" fmla="*/ 156 w 157"/>
                  <a:gd name="T7" fmla="*/ 36 h 36"/>
                  <a:gd name="T8" fmla="*/ 157 w 157"/>
                  <a:gd name="T9" fmla="*/ 24 h 36"/>
                </a:gdLst>
                <a:ahLst/>
                <a:cxnLst>
                  <a:cxn ang="0">
                    <a:pos x="T0" y="T1"/>
                  </a:cxn>
                  <a:cxn ang="0">
                    <a:pos x="T2" y="T3"/>
                  </a:cxn>
                  <a:cxn ang="0">
                    <a:pos x="T4" y="T5"/>
                  </a:cxn>
                  <a:cxn ang="0">
                    <a:pos x="T6" y="T7"/>
                  </a:cxn>
                  <a:cxn ang="0">
                    <a:pos x="T8" y="T9"/>
                  </a:cxn>
                </a:cxnLst>
                <a:rect l="0" t="0" r="r" b="b"/>
                <a:pathLst>
                  <a:path w="157" h="36">
                    <a:moveTo>
                      <a:pt x="157" y="24"/>
                    </a:moveTo>
                    <a:cubicBezTo>
                      <a:pt x="1" y="0"/>
                      <a:pt x="1" y="0"/>
                      <a:pt x="1" y="0"/>
                    </a:cubicBezTo>
                    <a:cubicBezTo>
                      <a:pt x="1" y="5"/>
                      <a:pt x="0" y="11"/>
                      <a:pt x="0" y="17"/>
                    </a:cubicBezTo>
                    <a:cubicBezTo>
                      <a:pt x="156" y="36"/>
                      <a:pt x="156" y="36"/>
                      <a:pt x="156" y="36"/>
                    </a:cubicBezTo>
                    <a:cubicBezTo>
                      <a:pt x="156" y="32"/>
                      <a:pt x="157" y="28"/>
                      <a:pt x="157" y="24"/>
                    </a:cubicBezTo>
                    <a:close/>
                  </a:path>
                </a:pathLst>
              </a:custGeom>
              <a:solidFill>
                <a:srgbClr val="8B68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94" name="Freeform 412">
                <a:extLst>
                  <a:ext uri="{FF2B5EF4-FFF2-40B4-BE49-F238E27FC236}">
                    <a16:creationId xmlns:a16="http://schemas.microsoft.com/office/drawing/2014/main" xmlns="" id="{53DD416A-E3B7-4846-BA3D-53BE4370ED8B}"/>
                  </a:ext>
                </a:extLst>
              </p:cNvPr>
              <p:cNvSpPr/>
              <p:nvPr/>
            </p:nvSpPr>
            <p:spPr bwMode="auto">
              <a:xfrm>
                <a:off x="2784" y="2824"/>
                <a:ext cx="354" cy="67"/>
              </a:xfrm>
              <a:custGeom>
                <a:avLst/>
                <a:gdLst>
                  <a:gd name="T0" fmla="*/ 157 w 157"/>
                  <a:gd name="T1" fmla="*/ 19 h 30"/>
                  <a:gd name="T2" fmla="*/ 1 w 157"/>
                  <a:gd name="T3" fmla="*/ 0 h 30"/>
                  <a:gd name="T4" fmla="*/ 0 w 157"/>
                  <a:gd name="T5" fmla="*/ 21 h 30"/>
                  <a:gd name="T6" fmla="*/ 157 w 157"/>
                  <a:gd name="T7" fmla="*/ 30 h 30"/>
                  <a:gd name="T8" fmla="*/ 157 w 157"/>
                  <a:gd name="T9" fmla="*/ 19 h 30"/>
                </a:gdLst>
                <a:ahLst/>
                <a:cxnLst>
                  <a:cxn ang="0">
                    <a:pos x="T0" y="T1"/>
                  </a:cxn>
                  <a:cxn ang="0">
                    <a:pos x="T2" y="T3"/>
                  </a:cxn>
                  <a:cxn ang="0">
                    <a:pos x="T4" y="T5"/>
                  </a:cxn>
                  <a:cxn ang="0">
                    <a:pos x="T6" y="T7"/>
                  </a:cxn>
                  <a:cxn ang="0">
                    <a:pos x="T8" y="T9"/>
                  </a:cxn>
                </a:cxnLst>
                <a:rect l="0" t="0" r="r" b="b"/>
                <a:pathLst>
                  <a:path w="157" h="30">
                    <a:moveTo>
                      <a:pt x="157" y="19"/>
                    </a:moveTo>
                    <a:cubicBezTo>
                      <a:pt x="1" y="0"/>
                      <a:pt x="1" y="0"/>
                      <a:pt x="1" y="0"/>
                    </a:cubicBezTo>
                    <a:cubicBezTo>
                      <a:pt x="1" y="7"/>
                      <a:pt x="0" y="14"/>
                      <a:pt x="0" y="21"/>
                    </a:cubicBezTo>
                    <a:cubicBezTo>
                      <a:pt x="157" y="30"/>
                      <a:pt x="157" y="30"/>
                      <a:pt x="157" y="30"/>
                    </a:cubicBezTo>
                    <a:cubicBezTo>
                      <a:pt x="157" y="26"/>
                      <a:pt x="157" y="23"/>
                      <a:pt x="157" y="19"/>
                    </a:cubicBezTo>
                    <a:close/>
                  </a:path>
                </a:pathLst>
              </a:custGeom>
              <a:solidFill>
                <a:srgbClr val="95BB9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95" name="Freeform 413">
                <a:extLst>
                  <a:ext uri="{FF2B5EF4-FFF2-40B4-BE49-F238E27FC236}">
                    <a16:creationId xmlns:a16="http://schemas.microsoft.com/office/drawing/2014/main" xmlns="" id="{14CF2C46-760F-42E2-A4FC-9157B231D705}"/>
                  </a:ext>
                </a:extLst>
              </p:cNvPr>
              <p:cNvSpPr/>
              <p:nvPr/>
            </p:nvSpPr>
            <p:spPr bwMode="auto">
              <a:xfrm>
                <a:off x="2779" y="2871"/>
                <a:ext cx="359" cy="45"/>
              </a:xfrm>
              <a:custGeom>
                <a:avLst/>
                <a:gdLst>
                  <a:gd name="T0" fmla="*/ 2 w 159"/>
                  <a:gd name="T1" fmla="*/ 0 h 20"/>
                  <a:gd name="T2" fmla="*/ 0 w 159"/>
                  <a:gd name="T3" fmla="*/ 20 h 20"/>
                  <a:gd name="T4" fmla="*/ 158 w 159"/>
                  <a:gd name="T5" fmla="*/ 17 h 20"/>
                  <a:gd name="T6" fmla="*/ 159 w 159"/>
                  <a:gd name="T7" fmla="*/ 9 h 20"/>
                  <a:gd name="T8" fmla="*/ 2 w 159"/>
                  <a:gd name="T9" fmla="*/ 0 h 20"/>
                </a:gdLst>
                <a:ahLst/>
                <a:cxnLst>
                  <a:cxn ang="0">
                    <a:pos x="T0" y="T1"/>
                  </a:cxn>
                  <a:cxn ang="0">
                    <a:pos x="T2" y="T3"/>
                  </a:cxn>
                  <a:cxn ang="0">
                    <a:pos x="T4" y="T5"/>
                  </a:cxn>
                  <a:cxn ang="0">
                    <a:pos x="T6" y="T7"/>
                  </a:cxn>
                  <a:cxn ang="0">
                    <a:pos x="T8" y="T9"/>
                  </a:cxn>
                </a:cxnLst>
                <a:rect l="0" t="0" r="r" b="b"/>
                <a:pathLst>
                  <a:path w="159" h="20">
                    <a:moveTo>
                      <a:pt x="2" y="0"/>
                    </a:moveTo>
                    <a:cubicBezTo>
                      <a:pt x="1" y="7"/>
                      <a:pt x="1" y="13"/>
                      <a:pt x="0" y="20"/>
                    </a:cubicBezTo>
                    <a:cubicBezTo>
                      <a:pt x="53" y="19"/>
                      <a:pt x="105" y="18"/>
                      <a:pt x="158" y="17"/>
                    </a:cubicBezTo>
                    <a:cubicBezTo>
                      <a:pt x="158" y="14"/>
                      <a:pt x="158" y="11"/>
                      <a:pt x="159" y="9"/>
                    </a:cubicBezTo>
                    <a:lnTo>
                      <a:pt x="2" y="0"/>
                    </a:lnTo>
                    <a:close/>
                  </a:path>
                </a:pathLst>
              </a:custGeom>
              <a:solidFill>
                <a:srgbClr val="8B68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96" name="Freeform 414">
                <a:extLst>
                  <a:ext uri="{FF2B5EF4-FFF2-40B4-BE49-F238E27FC236}">
                    <a16:creationId xmlns:a16="http://schemas.microsoft.com/office/drawing/2014/main" xmlns="" id="{4B4ABD5B-15F2-413A-8B20-8DDA7A6438E6}"/>
                  </a:ext>
                </a:extLst>
              </p:cNvPr>
              <p:cNvSpPr/>
              <p:nvPr/>
            </p:nvSpPr>
            <p:spPr bwMode="auto">
              <a:xfrm>
                <a:off x="2777" y="2909"/>
                <a:ext cx="359" cy="36"/>
              </a:xfrm>
              <a:custGeom>
                <a:avLst/>
                <a:gdLst>
                  <a:gd name="T0" fmla="*/ 1 w 159"/>
                  <a:gd name="T1" fmla="*/ 3 h 16"/>
                  <a:gd name="T2" fmla="*/ 0 w 159"/>
                  <a:gd name="T3" fmla="*/ 16 h 16"/>
                  <a:gd name="T4" fmla="*/ 159 w 159"/>
                  <a:gd name="T5" fmla="*/ 10 h 16"/>
                  <a:gd name="T6" fmla="*/ 159 w 159"/>
                  <a:gd name="T7" fmla="*/ 7 h 16"/>
                  <a:gd name="T8" fmla="*/ 159 w 159"/>
                  <a:gd name="T9" fmla="*/ 0 h 16"/>
                  <a:gd name="T10" fmla="*/ 1 w 159"/>
                  <a:gd name="T11" fmla="*/ 3 h 16"/>
                </a:gdLst>
                <a:ahLst/>
                <a:cxnLst>
                  <a:cxn ang="0">
                    <a:pos x="T0" y="T1"/>
                  </a:cxn>
                  <a:cxn ang="0">
                    <a:pos x="T2" y="T3"/>
                  </a:cxn>
                  <a:cxn ang="0">
                    <a:pos x="T4" y="T5"/>
                  </a:cxn>
                  <a:cxn ang="0">
                    <a:pos x="T6" y="T7"/>
                  </a:cxn>
                  <a:cxn ang="0">
                    <a:pos x="T8" y="T9"/>
                  </a:cxn>
                  <a:cxn ang="0">
                    <a:pos x="T10" y="T11"/>
                  </a:cxn>
                </a:cxnLst>
                <a:rect l="0" t="0" r="r" b="b"/>
                <a:pathLst>
                  <a:path w="159" h="16">
                    <a:moveTo>
                      <a:pt x="1" y="3"/>
                    </a:moveTo>
                    <a:cubicBezTo>
                      <a:pt x="1" y="7"/>
                      <a:pt x="1" y="12"/>
                      <a:pt x="0" y="16"/>
                    </a:cubicBezTo>
                    <a:cubicBezTo>
                      <a:pt x="159" y="10"/>
                      <a:pt x="159" y="10"/>
                      <a:pt x="159" y="10"/>
                    </a:cubicBezTo>
                    <a:cubicBezTo>
                      <a:pt x="159" y="9"/>
                      <a:pt x="159" y="8"/>
                      <a:pt x="159" y="7"/>
                    </a:cubicBezTo>
                    <a:cubicBezTo>
                      <a:pt x="159" y="5"/>
                      <a:pt x="159" y="2"/>
                      <a:pt x="159" y="0"/>
                    </a:cubicBezTo>
                    <a:cubicBezTo>
                      <a:pt x="106" y="1"/>
                      <a:pt x="54" y="2"/>
                      <a:pt x="1" y="3"/>
                    </a:cubicBezTo>
                    <a:close/>
                  </a:path>
                </a:pathLst>
              </a:custGeom>
              <a:solidFill>
                <a:srgbClr val="95BB9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97" name="Freeform 415">
                <a:extLst>
                  <a:ext uri="{FF2B5EF4-FFF2-40B4-BE49-F238E27FC236}">
                    <a16:creationId xmlns:a16="http://schemas.microsoft.com/office/drawing/2014/main" xmlns="" id="{D02CBBC4-191D-476A-A839-89717F3E5D25}"/>
                  </a:ext>
                </a:extLst>
              </p:cNvPr>
              <p:cNvSpPr/>
              <p:nvPr/>
            </p:nvSpPr>
            <p:spPr bwMode="auto">
              <a:xfrm>
                <a:off x="2788" y="2749"/>
                <a:ext cx="354" cy="90"/>
              </a:xfrm>
              <a:custGeom>
                <a:avLst/>
                <a:gdLst>
                  <a:gd name="T0" fmla="*/ 157 w 157"/>
                  <a:gd name="T1" fmla="*/ 27 h 40"/>
                  <a:gd name="T2" fmla="*/ 1 w 157"/>
                  <a:gd name="T3" fmla="*/ 0 h 40"/>
                  <a:gd name="T4" fmla="*/ 0 w 157"/>
                  <a:gd name="T5" fmla="*/ 16 h 40"/>
                  <a:gd name="T6" fmla="*/ 156 w 157"/>
                  <a:gd name="T7" fmla="*/ 40 h 40"/>
                  <a:gd name="T8" fmla="*/ 157 w 157"/>
                  <a:gd name="T9" fmla="*/ 27 h 40"/>
                </a:gdLst>
                <a:ahLst/>
                <a:cxnLst>
                  <a:cxn ang="0">
                    <a:pos x="T0" y="T1"/>
                  </a:cxn>
                  <a:cxn ang="0">
                    <a:pos x="T2" y="T3"/>
                  </a:cxn>
                  <a:cxn ang="0">
                    <a:pos x="T4" y="T5"/>
                  </a:cxn>
                  <a:cxn ang="0">
                    <a:pos x="T6" y="T7"/>
                  </a:cxn>
                  <a:cxn ang="0">
                    <a:pos x="T8" y="T9"/>
                  </a:cxn>
                </a:cxnLst>
                <a:rect l="0" t="0" r="r" b="b"/>
                <a:pathLst>
                  <a:path w="157" h="40">
                    <a:moveTo>
                      <a:pt x="157" y="27"/>
                    </a:moveTo>
                    <a:cubicBezTo>
                      <a:pt x="1" y="0"/>
                      <a:pt x="1" y="0"/>
                      <a:pt x="1" y="0"/>
                    </a:cubicBezTo>
                    <a:cubicBezTo>
                      <a:pt x="1" y="5"/>
                      <a:pt x="1" y="10"/>
                      <a:pt x="0" y="16"/>
                    </a:cubicBezTo>
                    <a:cubicBezTo>
                      <a:pt x="156" y="40"/>
                      <a:pt x="156" y="40"/>
                      <a:pt x="156" y="40"/>
                    </a:cubicBezTo>
                    <a:cubicBezTo>
                      <a:pt x="156" y="36"/>
                      <a:pt x="157" y="31"/>
                      <a:pt x="157" y="27"/>
                    </a:cubicBezTo>
                    <a:close/>
                  </a:path>
                </a:pathLst>
              </a:custGeom>
              <a:solidFill>
                <a:srgbClr val="95BB9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98" name="Freeform 416">
                <a:extLst>
                  <a:ext uri="{FF2B5EF4-FFF2-40B4-BE49-F238E27FC236}">
                    <a16:creationId xmlns:a16="http://schemas.microsoft.com/office/drawing/2014/main" xmlns="" id="{2C35DD74-A416-4B26-BFAE-33DFA9CDDA18}"/>
                  </a:ext>
                </a:extLst>
              </p:cNvPr>
              <p:cNvSpPr/>
              <p:nvPr/>
            </p:nvSpPr>
            <p:spPr bwMode="auto">
              <a:xfrm>
                <a:off x="2809" y="2405"/>
                <a:ext cx="401" cy="162"/>
              </a:xfrm>
              <a:custGeom>
                <a:avLst/>
                <a:gdLst>
                  <a:gd name="T0" fmla="*/ 0 w 178"/>
                  <a:gd name="T1" fmla="*/ 25 h 72"/>
                  <a:gd name="T2" fmla="*/ 165 w 178"/>
                  <a:gd name="T3" fmla="*/ 72 h 72"/>
                  <a:gd name="T4" fmla="*/ 178 w 178"/>
                  <a:gd name="T5" fmla="*/ 16 h 72"/>
                  <a:gd name="T6" fmla="*/ 1 w 178"/>
                  <a:gd name="T7" fmla="*/ 0 h 72"/>
                  <a:gd name="T8" fmla="*/ 0 w 178"/>
                  <a:gd name="T9" fmla="*/ 25 h 72"/>
                </a:gdLst>
                <a:ahLst/>
                <a:cxnLst>
                  <a:cxn ang="0">
                    <a:pos x="T0" y="T1"/>
                  </a:cxn>
                  <a:cxn ang="0">
                    <a:pos x="T2" y="T3"/>
                  </a:cxn>
                  <a:cxn ang="0">
                    <a:pos x="T4" y="T5"/>
                  </a:cxn>
                  <a:cxn ang="0">
                    <a:pos x="T6" y="T7"/>
                  </a:cxn>
                  <a:cxn ang="0">
                    <a:pos x="T8" y="T9"/>
                  </a:cxn>
                </a:cxnLst>
                <a:rect l="0" t="0" r="r" b="b"/>
                <a:pathLst>
                  <a:path w="178" h="72">
                    <a:moveTo>
                      <a:pt x="0" y="25"/>
                    </a:moveTo>
                    <a:cubicBezTo>
                      <a:pt x="165" y="72"/>
                      <a:pt x="165" y="72"/>
                      <a:pt x="165" y="72"/>
                    </a:cubicBezTo>
                    <a:cubicBezTo>
                      <a:pt x="169" y="52"/>
                      <a:pt x="174" y="34"/>
                      <a:pt x="178" y="16"/>
                    </a:cubicBezTo>
                    <a:cubicBezTo>
                      <a:pt x="1" y="0"/>
                      <a:pt x="1" y="0"/>
                      <a:pt x="1" y="0"/>
                    </a:cubicBezTo>
                    <a:cubicBezTo>
                      <a:pt x="1" y="8"/>
                      <a:pt x="0" y="16"/>
                      <a:pt x="0" y="25"/>
                    </a:cubicBezTo>
                    <a:close/>
                  </a:path>
                </a:pathLst>
              </a:custGeom>
              <a:solidFill>
                <a:srgbClr val="FFD4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99" name="Freeform 417">
                <a:extLst>
                  <a:ext uri="{FF2B5EF4-FFF2-40B4-BE49-F238E27FC236}">
                    <a16:creationId xmlns:a16="http://schemas.microsoft.com/office/drawing/2014/main" xmlns="" id="{874E0E93-B796-4B44-AC35-8A0B5A2A4E39}"/>
                  </a:ext>
                </a:extLst>
              </p:cNvPr>
              <p:cNvSpPr/>
              <p:nvPr/>
            </p:nvSpPr>
            <p:spPr bwMode="auto">
              <a:xfrm>
                <a:off x="2430" y="872"/>
                <a:ext cx="63" cy="322"/>
              </a:xfrm>
              <a:custGeom>
                <a:avLst/>
                <a:gdLst>
                  <a:gd name="T0" fmla="*/ 28 w 28"/>
                  <a:gd name="T1" fmla="*/ 139 h 143"/>
                  <a:gd name="T2" fmla="*/ 0 w 28"/>
                  <a:gd name="T3" fmla="*/ 0 h 143"/>
                  <a:gd name="T4" fmla="*/ 0 w 28"/>
                  <a:gd name="T5" fmla="*/ 118 h 143"/>
                  <a:gd name="T6" fmla="*/ 6 w 28"/>
                  <a:gd name="T7" fmla="*/ 143 h 143"/>
                  <a:gd name="T8" fmla="*/ 28 w 28"/>
                  <a:gd name="T9" fmla="*/ 139 h 143"/>
                </a:gdLst>
                <a:ahLst/>
                <a:cxnLst>
                  <a:cxn ang="0">
                    <a:pos x="T0" y="T1"/>
                  </a:cxn>
                  <a:cxn ang="0">
                    <a:pos x="T2" y="T3"/>
                  </a:cxn>
                  <a:cxn ang="0">
                    <a:pos x="T4" y="T5"/>
                  </a:cxn>
                  <a:cxn ang="0">
                    <a:pos x="T6" y="T7"/>
                  </a:cxn>
                  <a:cxn ang="0">
                    <a:pos x="T8" y="T9"/>
                  </a:cxn>
                </a:cxnLst>
                <a:rect l="0" t="0" r="r" b="b"/>
                <a:pathLst>
                  <a:path w="28" h="143">
                    <a:moveTo>
                      <a:pt x="28" y="139"/>
                    </a:moveTo>
                    <a:cubicBezTo>
                      <a:pt x="10" y="79"/>
                      <a:pt x="0" y="0"/>
                      <a:pt x="0" y="0"/>
                    </a:cubicBezTo>
                    <a:cubicBezTo>
                      <a:pt x="0" y="118"/>
                      <a:pt x="0" y="118"/>
                      <a:pt x="0" y="118"/>
                    </a:cubicBezTo>
                    <a:cubicBezTo>
                      <a:pt x="2" y="126"/>
                      <a:pt x="4" y="134"/>
                      <a:pt x="6" y="143"/>
                    </a:cubicBezTo>
                    <a:lnTo>
                      <a:pt x="28" y="139"/>
                    </a:lnTo>
                    <a:close/>
                  </a:path>
                </a:pathLst>
              </a:custGeom>
              <a:solidFill>
                <a:srgbClr val="FF97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00" name="Freeform 418">
                <a:extLst>
                  <a:ext uri="{FF2B5EF4-FFF2-40B4-BE49-F238E27FC236}">
                    <a16:creationId xmlns:a16="http://schemas.microsoft.com/office/drawing/2014/main" xmlns="" id="{A548490D-9071-47D4-9842-7BA525CE55B9}"/>
                  </a:ext>
                </a:extLst>
              </p:cNvPr>
              <p:cNvSpPr/>
              <p:nvPr/>
            </p:nvSpPr>
            <p:spPr bwMode="auto">
              <a:xfrm>
                <a:off x="2444" y="1185"/>
                <a:ext cx="171" cy="262"/>
              </a:xfrm>
              <a:custGeom>
                <a:avLst/>
                <a:gdLst>
                  <a:gd name="T0" fmla="*/ 22 w 76"/>
                  <a:gd name="T1" fmla="*/ 0 h 116"/>
                  <a:gd name="T2" fmla="*/ 0 w 76"/>
                  <a:gd name="T3" fmla="*/ 4 h 116"/>
                  <a:gd name="T4" fmla="*/ 32 w 76"/>
                  <a:gd name="T5" fmla="*/ 116 h 116"/>
                  <a:gd name="T6" fmla="*/ 76 w 76"/>
                  <a:gd name="T7" fmla="*/ 114 h 116"/>
                  <a:gd name="T8" fmla="*/ 60 w 76"/>
                  <a:gd name="T9" fmla="*/ 87 h 116"/>
                  <a:gd name="T10" fmla="*/ 22 w 76"/>
                  <a:gd name="T11" fmla="*/ 0 h 116"/>
                </a:gdLst>
                <a:ahLst/>
                <a:cxnLst>
                  <a:cxn ang="0">
                    <a:pos x="T0" y="T1"/>
                  </a:cxn>
                  <a:cxn ang="0">
                    <a:pos x="T2" y="T3"/>
                  </a:cxn>
                  <a:cxn ang="0">
                    <a:pos x="T4" y="T5"/>
                  </a:cxn>
                  <a:cxn ang="0">
                    <a:pos x="T6" y="T7"/>
                  </a:cxn>
                  <a:cxn ang="0">
                    <a:pos x="T8" y="T9"/>
                  </a:cxn>
                  <a:cxn ang="0">
                    <a:pos x="T10" y="T11"/>
                  </a:cxn>
                </a:cxnLst>
                <a:rect l="0" t="0" r="r" b="b"/>
                <a:pathLst>
                  <a:path w="76" h="116">
                    <a:moveTo>
                      <a:pt x="22" y="0"/>
                    </a:moveTo>
                    <a:cubicBezTo>
                      <a:pt x="0" y="4"/>
                      <a:pt x="0" y="4"/>
                      <a:pt x="0" y="4"/>
                    </a:cubicBezTo>
                    <a:cubicBezTo>
                      <a:pt x="9" y="39"/>
                      <a:pt x="20" y="79"/>
                      <a:pt x="32" y="116"/>
                    </a:cubicBezTo>
                    <a:cubicBezTo>
                      <a:pt x="76" y="114"/>
                      <a:pt x="76" y="114"/>
                      <a:pt x="76" y="114"/>
                    </a:cubicBezTo>
                    <a:cubicBezTo>
                      <a:pt x="71" y="106"/>
                      <a:pt x="66" y="97"/>
                      <a:pt x="60" y="87"/>
                    </a:cubicBezTo>
                    <a:cubicBezTo>
                      <a:pt x="43" y="58"/>
                      <a:pt x="31" y="28"/>
                      <a:pt x="22" y="0"/>
                    </a:cubicBezTo>
                    <a:close/>
                  </a:path>
                </a:pathLst>
              </a:custGeom>
              <a:solidFill>
                <a:srgbClr val="7C7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01" name="Freeform 419">
                <a:extLst>
                  <a:ext uri="{FF2B5EF4-FFF2-40B4-BE49-F238E27FC236}">
                    <a16:creationId xmlns:a16="http://schemas.microsoft.com/office/drawing/2014/main" xmlns="" id="{A3CB1A72-3931-4591-A47B-22DD8AAA3896}"/>
                  </a:ext>
                </a:extLst>
              </p:cNvPr>
              <p:cNvSpPr/>
              <p:nvPr/>
            </p:nvSpPr>
            <p:spPr bwMode="auto">
              <a:xfrm>
                <a:off x="2516" y="1442"/>
                <a:ext cx="162" cy="102"/>
              </a:xfrm>
              <a:custGeom>
                <a:avLst/>
                <a:gdLst>
                  <a:gd name="T0" fmla="*/ 0 w 72"/>
                  <a:gd name="T1" fmla="*/ 2 h 45"/>
                  <a:gd name="T2" fmla="*/ 16 w 72"/>
                  <a:gd name="T3" fmla="*/ 45 h 45"/>
                  <a:gd name="T4" fmla="*/ 72 w 72"/>
                  <a:gd name="T5" fmla="*/ 38 h 45"/>
                  <a:gd name="T6" fmla="*/ 44 w 72"/>
                  <a:gd name="T7" fmla="*/ 0 h 45"/>
                  <a:gd name="T8" fmla="*/ 0 w 72"/>
                  <a:gd name="T9" fmla="*/ 2 h 45"/>
                </a:gdLst>
                <a:ahLst/>
                <a:cxnLst>
                  <a:cxn ang="0">
                    <a:pos x="T0" y="T1"/>
                  </a:cxn>
                  <a:cxn ang="0">
                    <a:pos x="T2" y="T3"/>
                  </a:cxn>
                  <a:cxn ang="0">
                    <a:pos x="T4" y="T5"/>
                  </a:cxn>
                  <a:cxn ang="0">
                    <a:pos x="T6" y="T7"/>
                  </a:cxn>
                  <a:cxn ang="0">
                    <a:pos x="T8" y="T9"/>
                  </a:cxn>
                </a:cxnLst>
                <a:rect l="0" t="0" r="r" b="b"/>
                <a:pathLst>
                  <a:path w="72" h="45">
                    <a:moveTo>
                      <a:pt x="0" y="2"/>
                    </a:moveTo>
                    <a:cubicBezTo>
                      <a:pt x="5" y="17"/>
                      <a:pt x="10" y="32"/>
                      <a:pt x="16" y="45"/>
                    </a:cubicBezTo>
                    <a:cubicBezTo>
                      <a:pt x="72" y="38"/>
                      <a:pt x="72" y="38"/>
                      <a:pt x="72" y="38"/>
                    </a:cubicBezTo>
                    <a:cubicBezTo>
                      <a:pt x="64" y="28"/>
                      <a:pt x="55" y="16"/>
                      <a:pt x="44" y="0"/>
                    </a:cubicBezTo>
                    <a:lnTo>
                      <a:pt x="0" y="2"/>
                    </a:ln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02" name="Freeform 420">
                <a:extLst>
                  <a:ext uri="{FF2B5EF4-FFF2-40B4-BE49-F238E27FC236}">
                    <a16:creationId xmlns:a16="http://schemas.microsoft.com/office/drawing/2014/main" xmlns="" id="{D812E0B8-EFE7-493C-AFFB-EA379816A567}"/>
                  </a:ext>
                </a:extLst>
              </p:cNvPr>
              <p:cNvSpPr/>
              <p:nvPr/>
            </p:nvSpPr>
            <p:spPr bwMode="auto">
              <a:xfrm>
                <a:off x="2707" y="892"/>
                <a:ext cx="140" cy="52"/>
              </a:xfrm>
              <a:custGeom>
                <a:avLst/>
                <a:gdLst>
                  <a:gd name="T0" fmla="*/ 0 w 62"/>
                  <a:gd name="T1" fmla="*/ 0 h 23"/>
                  <a:gd name="T2" fmla="*/ 2 w 62"/>
                  <a:gd name="T3" fmla="*/ 22 h 23"/>
                  <a:gd name="T4" fmla="*/ 62 w 62"/>
                  <a:gd name="T5" fmla="*/ 23 h 23"/>
                  <a:gd name="T6" fmla="*/ 61 w 62"/>
                  <a:gd name="T7" fmla="*/ 8 h 23"/>
                  <a:gd name="T8" fmla="*/ 0 w 62"/>
                  <a:gd name="T9" fmla="*/ 0 h 23"/>
                </a:gdLst>
                <a:ahLst/>
                <a:cxnLst>
                  <a:cxn ang="0">
                    <a:pos x="T0" y="T1"/>
                  </a:cxn>
                  <a:cxn ang="0">
                    <a:pos x="T2" y="T3"/>
                  </a:cxn>
                  <a:cxn ang="0">
                    <a:pos x="T4" y="T5"/>
                  </a:cxn>
                  <a:cxn ang="0">
                    <a:pos x="T6" y="T7"/>
                  </a:cxn>
                  <a:cxn ang="0">
                    <a:pos x="T8" y="T9"/>
                  </a:cxn>
                </a:cxnLst>
                <a:rect l="0" t="0" r="r" b="b"/>
                <a:pathLst>
                  <a:path w="62" h="23">
                    <a:moveTo>
                      <a:pt x="0" y="0"/>
                    </a:moveTo>
                    <a:cubicBezTo>
                      <a:pt x="0" y="7"/>
                      <a:pt x="1" y="15"/>
                      <a:pt x="2" y="22"/>
                    </a:cubicBezTo>
                    <a:cubicBezTo>
                      <a:pt x="62" y="23"/>
                      <a:pt x="62" y="23"/>
                      <a:pt x="62" y="23"/>
                    </a:cubicBezTo>
                    <a:cubicBezTo>
                      <a:pt x="62" y="18"/>
                      <a:pt x="61" y="13"/>
                      <a:pt x="61" y="8"/>
                    </a:cubicBezTo>
                    <a:lnTo>
                      <a:pt x="0" y="0"/>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03" name="Freeform 421">
                <a:extLst>
                  <a:ext uri="{FF2B5EF4-FFF2-40B4-BE49-F238E27FC236}">
                    <a16:creationId xmlns:a16="http://schemas.microsoft.com/office/drawing/2014/main" xmlns="" id="{A6CA077B-59B3-4F8E-8638-A95B62E6369C}"/>
                  </a:ext>
                </a:extLst>
              </p:cNvPr>
              <p:cNvSpPr/>
              <p:nvPr/>
            </p:nvSpPr>
            <p:spPr bwMode="auto">
              <a:xfrm>
                <a:off x="2696" y="690"/>
                <a:ext cx="133" cy="103"/>
              </a:xfrm>
              <a:custGeom>
                <a:avLst/>
                <a:gdLst>
                  <a:gd name="T0" fmla="*/ 56 w 59"/>
                  <a:gd name="T1" fmla="*/ 7 h 46"/>
                  <a:gd name="T2" fmla="*/ 2 w 59"/>
                  <a:gd name="T3" fmla="*/ 0 h 46"/>
                  <a:gd name="T4" fmla="*/ 0 w 59"/>
                  <a:gd name="T5" fmla="*/ 17 h 46"/>
                  <a:gd name="T6" fmla="*/ 1 w 59"/>
                  <a:gd name="T7" fmla="*/ 46 h 46"/>
                  <a:gd name="T8" fmla="*/ 59 w 59"/>
                  <a:gd name="T9" fmla="*/ 33 h 46"/>
                  <a:gd name="T10" fmla="*/ 56 w 59"/>
                  <a:gd name="T11" fmla="*/ 7 h 46"/>
                </a:gdLst>
                <a:ahLst/>
                <a:cxnLst>
                  <a:cxn ang="0">
                    <a:pos x="T0" y="T1"/>
                  </a:cxn>
                  <a:cxn ang="0">
                    <a:pos x="T2" y="T3"/>
                  </a:cxn>
                  <a:cxn ang="0">
                    <a:pos x="T4" y="T5"/>
                  </a:cxn>
                  <a:cxn ang="0">
                    <a:pos x="T6" y="T7"/>
                  </a:cxn>
                  <a:cxn ang="0">
                    <a:pos x="T8" y="T9"/>
                  </a:cxn>
                  <a:cxn ang="0">
                    <a:pos x="T10" y="T11"/>
                  </a:cxn>
                </a:cxnLst>
                <a:rect l="0" t="0" r="r" b="b"/>
                <a:pathLst>
                  <a:path w="59" h="46">
                    <a:moveTo>
                      <a:pt x="56" y="7"/>
                    </a:moveTo>
                    <a:cubicBezTo>
                      <a:pt x="2" y="0"/>
                      <a:pt x="2" y="0"/>
                      <a:pt x="2" y="0"/>
                    </a:cubicBezTo>
                    <a:cubicBezTo>
                      <a:pt x="1" y="7"/>
                      <a:pt x="1" y="13"/>
                      <a:pt x="0" y="17"/>
                    </a:cubicBezTo>
                    <a:cubicBezTo>
                      <a:pt x="0" y="23"/>
                      <a:pt x="0" y="33"/>
                      <a:pt x="1" y="46"/>
                    </a:cubicBezTo>
                    <a:cubicBezTo>
                      <a:pt x="59" y="33"/>
                      <a:pt x="59" y="33"/>
                      <a:pt x="59" y="33"/>
                    </a:cubicBezTo>
                    <a:cubicBezTo>
                      <a:pt x="58" y="24"/>
                      <a:pt x="57" y="15"/>
                      <a:pt x="56" y="7"/>
                    </a:cubicBezTo>
                    <a:close/>
                  </a:path>
                </a:pathLst>
              </a:custGeom>
              <a:solidFill>
                <a:srgbClr val="60A4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04" name="Freeform 422">
                <a:extLst>
                  <a:ext uri="{FF2B5EF4-FFF2-40B4-BE49-F238E27FC236}">
                    <a16:creationId xmlns:a16="http://schemas.microsoft.com/office/drawing/2014/main" xmlns="" id="{79A3E222-EBA0-4600-A9E8-D951AAE03585}"/>
                  </a:ext>
                </a:extLst>
              </p:cNvPr>
              <p:cNvSpPr/>
              <p:nvPr/>
            </p:nvSpPr>
            <p:spPr bwMode="auto">
              <a:xfrm>
                <a:off x="2698" y="764"/>
                <a:ext cx="142" cy="108"/>
              </a:xfrm>
              <a:custGeom>
                <a:avLst/>
                <a:gdLst>
                  <a:gd name="T0" fmla="*/ 58 w 63"/>
                  <a:gd name="T1" fmla="*/ 0 h 48"/>
                  <a:gd name="T2" fmla="*/ 0 w 63"/>
                  <a:gd name="T3" fmla="*/ 13 h 48"/>
                  <a:gd name="T4" fmla="*/ 1 w 63"/>
                  <a:gd name="T5" fmla="*/ 26 h 48"/>
                  <a:gd name="T6" fmla="*/ 63 w 63"/>
                  <a:gd name="T7" fmla="*/ 48 h 48"/>
                  <a:gd name="T8" fmla="*/ 58 w 63"/>
                  <a:gd name="T9" fmla="*/ 0 h 48"/>
                </a:gdLst>
                <a:ahLst/>
                <a:cxnLst>
                  <a:cxn ang="0">
                    <a:pos x="T0" y="T1"/>
                  </a:cxn>
                  <a:cxn ang="0">
                    <a:pos x="T2" y="T3"/>
                  </a:cxn>
                  <a:cxn ang="0">
                    <a:pos x="T4" y="T5"/>
                  </a:cxn>
                  <a:cxn ang="0">
                    <a:pos x="T6" y="T7"/>
                  </a:cxn>
                  <a:cxn ang="0">
                    <a:pos x="T8" y="T9"/>
                  </a:cxn>
                </a:cxnLst>
                <a:rect l="0" t="0" r="r" b="b"/>
                <a:pathLst>
                  <a:path w="63" h="48">
                    <a:moveTo>
                      <a:pt x="58" y="0"/>
                    </a:moveTo>
                    <a:cubicBezTo>
                      <a:pt x="0" y="13"/>
                      <a:pt x="0" y="13"/>
                      <a:pt x="0" y="13"/>
                    </a:cubicBezTo>
                    <a:cubicBezTo>
                      <a:pt x="0" y="17"/>
                      <a:pt x="0" y="22"/>
                      <a:pt x="1" y="26"/>
                    </a:cubicBezTo>
                    <a:cubicBezTo>
                      <a:pt x="63" y="48"/>
                      <a:pt x="63" y="48"/>
                      <a:pt x="63" y="48"/>
                    </a:cubicBezTo>
                    <a:cubicBezTo>
                      <a:pt x="61" y="31"/>
                      <a:pt x="59" y="15"/>
                      <a:pt x="58" y="0"/>
                    </a:cubicBezTo>
                    <a:close/>
                  </a:path>
                </a:pathLst>
              </a:custGeom>
              <a:solidFill>
                <a:srgbClr val="926A4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05" name="Freeform 423">
                <a:extLst>
                  <a:ext uri="{FF2B5EF4-FFF2-40B4-BE49-F238E27FC236}">
                    <a16:creationId xmlns:a16="http://schemas.microsoft.com/office/drawing/2014/main" xmlns="" id="{F72E7A62-732E-47D7-913C-EC91F25EB5B2}"/>
                  </a:ext>
                </a:extLst>
              </p:cNvPr>
              <p:cNvSpPr/>
              <p:nvPr/>
            </p:nvSpPr>
            <p:spPr bwMode="auto">
              <a:xfrm>
                <a:off x="2701" y="823"/>
                <a:ext cx="144" cy="87"/>
              </a:xfrm>
              <a:custGeom>
                <a:avLst/>
                <a:gdLst>
                  <a:gd name="T0" fmla="*/ 0 w 64"/>
                  <a:gd name="T1" fmla="*/ 0 h 39"/>
                  <a:gd name="T2" fmla="*/ 3 w 64"/>
                  <a:gd name="T3" fmla="*/ 31 h 39"/>
                  <a:gd name="T4" fmla="*/ 64 w 64"/>
                  <a:gd name="T5" fmla="*/ 39 h 39"/>
                  <a:gd name="T6" fmla="*/ 62 w 64"/>
                  <a:gd name="T7" fmla="*/ 22 h 39"/>
                  <a:gd name="T8" fmla="*/ 0 w 64"/>
                  <a:gd name="T9" fmla="*/ 0 h 39"/>
                </a:gdLst>
                <a:ahLst/>
                <a:cxnLst>
                  <a:cxn ang="0">
                    <a:pos x="T0" y="T1"/>
                  </a:cxn>
                  <a:cxn ang="0">
                    <a:pos x="T2" y="T3"/>
                  </a:cxn>
                  <a:cxn ang="0">
                    <a:pos x="T4" y="T5"/>
                  </a:cxn>
                  <a:cxn ang="0">
                    <a:pos x="T6" y="T7"/>
                  </a:cxn>
                  <a:cxn ang="0">
                    <a:pos x="T8" y="T9"/>
                  </a:cxn>
                </a:cxnLst>
                <a:rect l="0" t="0" r="r" b="b"/>
                <a:pathLst>
                  <a:path w="64" h="39">
                    <a:moveTo>
                      <a:pt x="0" y="0"/>
                    </a:moveTo>
                    <a:cubicBezTo>
                      <a:pt x="1" y="9"/>
                      <a:pt x="2" y="20"/>
                      <a:pt x="3" y="31"/>
                    </a:cubicBezTo>
                    <a:cubicBezTo>
                      <a:pt x="64" y="39"/>
                      <a:pt x="64" y="39"/>
                      <a:pt x="64" y="39"/>
                    </a:cubicBezTo>
                    <a:cubicBezTo>
                      <a:pt x="63" y="33"/>
                      <a:pt x="62" y="27"/>
                      <a:pt x="62" y="22"/>
                    </a:cubicBezTo>
                    <a:lnTo>
                      <a:pt x="0" y="0"/>
                    </a:lnTo>
                    <a:close/>
                  </a:path>
                </a:pathLst>
              </a:custGeom>
              <a:solidFill>
                <a:srgbClr val="FFE6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06" name="Freeform 424">
                <a:extLst>
                  <a:ext uri="{FF2B5EF4-FFF2-40B4-BE49-F238E27FC236}">
                    <a16:creationId xmlns:a16="http://schemas.microsoft.com/office/drawing/2014/main" xmlns="" id="{E70D5D17-B74C-4CF1-A9AD-7758338DE7C6}"/>
                  </a:ext>
                </a:extLst>
              </p:cNvPr>
              <p:cNvSpPr/>
              <p:nvPr/>
            </p:nvSpPr>
            <p:spPr bwMode="auto">
              <a:xfrm>
                <a:off x="2701" y="604"/>
                <a:ext cx="121" cy="101"/>
              </a:xfrm>
              <a:custGeom>
                <a:avLst/>
                <a:gdLst>
                  <a:gd name="T0" fmla="*/ 51 w 54"/>
                  <a:gd name="T1" fmla="*/ 0 h 45"/>
                  <a:gd name="T2" fmla="*/ 1 w 54"/>
                  <a:gd name="T3" fmla="*/ 17 h 45"/>
                  <a:gd name="T4" fmla="*/ 0 w 54"/>
                  <a:gd name="T5" fmla="*/ 38 h 45"/>
                  <a:gd name="T6" fmla="*/ 54 w 54"/>
                  <a:gd name="T7" fmla="*/ 45 h 45"/>
                  <a:gd name="T8" fmla="*/ 51 w 54"/>
                  <a:gd name="T9" fmla="*/ 0 h 45"/>
                </a:gdLst>
                <a:ahLst/>
                <a:cxnLst>
                  <a:cxn ang="0">
                    <a:pos x="T0" y="T1"/>
                  </a:cxn>
                  <a:cxn ang="0">
                    <a:pos x="T2" y="T3"/>
                  </a:cxn>
                  <a:cxn ang="0">
                    <a:pos x="T4" y="T5"/>
                  </a:cxn>
                  <a:cxn ang="0">
                    <a:pos x="T6" y="T7"/>
                  </a:cxn>
                  <a:cxn ang="0">
                    <a:pos x="T8" y="T9"/>
                  </a:cxn>
                </a:cxnLst>
                <a:rect l="0" t="0" r="r" b="b"/>
                <a:pathLst>
                  <a:path w="54" h="45">
                    <a:moveTo>
                      <a:pt x="51" y="0"/>
                    </a:moveTo>
                    <a:cubicBezTo>
                      <a:pt x="1" y="17"/>
                      <a:pt x="1" y="17"/>
                      <a:pt x="1" y="17"/>
                    </a:cubicBezTo>
                    <a:cubicBezTo>
                      <a:pt x="1" y="25"/>
                      <a:pt x="0" y="32"/>
                      <a:pt x="0" y="38"/>
                    </a:cubicBezTo>
                    <a:cubicBezTo>
                      <a:pt x="54" y="45"/>
                      <a:pt x="54" y="45"/>
                      <a:pt x="54" y="45"/>
                    </a:cubicBezTo>
                    <a:cubicBezTo>
                      <a:pt x="53" y="28"/>
                      <a:pt x="52" y="13"/>
                      <a:pt x="51" y="0"/>
                    </a:cubicBezTo>
                    <a:close/>
                  </a:path>
                </a:pathLst>
              </a:custGeom>
              <a:solidFill>
                <a:srgbClr val="FF8D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07" name="Freeform 425">
                <a:extLst>
                  <a:ext uri="{FF2B5EF4-FFF2-40B4-BE49-F238E27FC236}">
                    <a16:creationId xmlns:a16="http://schemas.microsoft.com/office/drawing/2014/main" xmlns="" id="{3E5654C7-8B55-4C2F-915C-D1BE378D30DB}"/>
                  </a:ext>
                </a:extLst>
              </p:cNvPr>
              <p:cNvSpPr/>
              <p:nvPr/>
            </p:nvSpPr>
            <p:spPr bwMode="auto">
              <a:xfrm>
                <a:off x="2703" y="435"/>
                <a:ext cx="113" cy="207"/>
              </a:xfrm>
              <a:custGeom>
                <a:avLst/>
                <a:gdLst>
                  <a:gd name="T0" fmla="*/ 49 w 50"/>
                  <a:gd name="T1" fmla="*/ 2 h 92"/>
                  <a:gd name="T2" fmla="*/ 3 w 50"/>
                  <a:gd name="T3" fmla="*/ 0 h 92"/>
                  <a:gd name="T4" fmla="*/ 0 w 50"/>
                  <a:gd name="T5" fmla="*/ 92 h 92"/>
                  <a:gd name="T6" fmla="*/ 50 w 50"/>
                  <a:gd name="T7" fmla="*/ 75 h 92"/>
                  <a:gd name="T8" fmla="*/ 50 w 50"/>
                  <a:gd name="T9" fmla="*/ 54 h 92"/>
                  <a:gd name="T10" fmla="*/ 49 w 50"/>
                  <a:gd name="T11" fmla="*/ 2 h 92"/>
                </a:gdLst>
                <a:ahLst/>
                <a:cxnLst>
                  <a:cxn ang="0">
                    <a:pos x="T0" y="T1"/>
                  </a:cxn>
                  <a:cxn ang="0">
                    <a:pos x="T2" y="T3"/>
                  </a:cxn>
                  <a:cxn ang="0">
                    <a:pos x="T4" y="T5"/>
                  </a:cxn>
                  <a:cxn ang="0">
                    <a:pos x="T6" y="T7"/>
                  </a:cxn>
                  <a:cxn ang="0">
                    <a:pos x="T8" y="T9"/>
                  </a:cxn>
                  <a:cxn ang="0">
                    <a:pos x="T10" y="T11"/>
                  </a:cxn>
                </a:cxnLst>
                <a:rect l="0" t="0" r="r" b="b"/>
                <a:pathLst>
                  <a:path w="50" h="92">
                    <a:moveTo>
                      <a:pt x="49" y="2"/>
                    </a:moveTo>
                    <a:cubicBezTo>
                      <a:pt x="3" y="0"/>
                      <a:pt x="3" y="0"/>
                      <a:pt x="3" y="0"/>
                    </a:cubicBezTo>
                    <a:cubicBezTo>
                      <a:pt x="2" y="31"/>
                      <a:pt x="1" y="65"/>
                      <a:pt x="0" y="92"/>
                    </a:cubicBezTo>
                    <a:cubicBezTo>
                      <a:pt x="50" y="75"/>
                      <a:pt x="50" y="75"/>
                      <a:pt x="50" y="75"/>
                    </a:cubicBezTo>
                    <a:cubicBezTo>
                      <a:pt x="50" y="67"/>
                      <a:pt x="50" y="60"/>
                      <a:pt x="50" y="54"/>
                    </a:cubicBezTo>
                    <a:cubicBezTo>
                      <a:pt x="50" y="34"/>
                      <a:pt x="50" y="17"/>
                      <a:pt x="49" y="2"/>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08" name="Freeform 426">
                <a:extLst>
                  <a:ext uri="{FF2B5EF4-FFF2-40B4-BE49-F238E27FC236}">
                    <a16:creationId xmlns:a16="http://schemas.microsoft.com/office/drawing/2014/main" xmlns="" id="{81924413-2E9A-451A-911D-F0EC2507BE89}"/>
                  </a:ext>
                </a:extLst>
              </p:cNvPr>
              <p:cNvSpPr/>
              <p:nvPr/>
            </p:nvSpPr>
            <p:spPr bwMode="auto">
              <a:xfrm>
                <a:off x="2714" y="9"/>
                <a:ext cx="95" cy="113"/>
              </a:xfrm>
              <a:custGeom>
                <a:avLst/>
                <a:gdLst>
                  <a:gd name="T0" fmla="*/ 41 w 42"/>
                  <a:gd name="T1" fmla="*/ 0 h 50"/>
                  <a:gd name="T2" fmla="*/ 4 w 42"/>
                  <a:gd name="T3" fmla="*/ 0 h 50"/>
                  <a:gd name="T4" fmla="*/ 2 w 42"/>
                  <a:gd name="T5" fmla="*/ 6 h 50"/>
                  <a:gd name="T6" fmla="*/ 0 w 42"/>
                  <a:gd name="T7" fmla="*/ 50 h 50"/>
                  <a:gd name="T8" fmla="*/ 42 w 42"/>
                  <a:gd name="T9" fmla="*/ 40 h 50"/>
                  <a:gd name="T10" fmla="*/ 41 w 42"/>
                  <a:gd name="T11" fmla="*/ 0 h 50"/>
                </a:gdLst>
                <a:ahLst/>
                <a:cxnLst>
                  <a:cxn ang="0">
                    <a:pos x="T0" y="T1"/>
                  </a:cxn>
                  <a:cxn ang="0">
                    <a:pos x="T2" y="T3"/>
                  </a:cxn>
                  <a:cxn ang="0">
                    <a:pos x="T4" y="T5"/>
                  </a:cxn>
                  <a:cxn ang="0">
                    <a:pos x="T6" y="T7"/>
                  </a:cxn>
                  <a:cxn ang="0">
                    <a:pos x="T8" y="T9"/>
                  </a:cxn>
                  <a:cxn ang="0">
                    <a:pos x="T10" y="T11"/>
                  </a:cxn>
                </a:cxnLst>
                <a:rect l="0" t="0" r="r" b="b"/>
                <a:pathLst>
                  <a:path w="42" h="50">
                    <a:moveTo>
                      <a:pt x="41" y="0"/>
                    </a:moveTo>
                    <a:cubicBezTo>
                      <a:pt x="4" y="0"/>
                      <a:pt x="4" y="0"/>
                      <a:pt x="4" y="0"/>
                    </a:cubicBezTo>
                    <a:cubicBezTo>
                      <a:pt x="3" y="2"/>
                      <a:pt x="2" y="4"/>
                      <a:pt x="2" y="6"/>
                    </a:cubicBezTo>
                    <a:cubicBezTo>
                      <a:pt x="1" y="9"/>
                      <a:pt x="0" y="26"/>
                      <a:pt x="0" y="50"/>
                    </a:cubicBezTo>
                    <a:cubicBezTo>
                      <a:pt x="42" y="40"/>
                      <a:pt x="42" y="40"/>
                      <a:pt x="42" y="40"/>
                    </a:cubicBezTo>
                    <a:cubicBezTo>
                      <a:pt x="41" y="21"/>
                      <a:pt x="41" y="6"/>
                      <a:pt x="41" y="0"/>
                    </a:cubicBezTo>
                    <a:close/>
                  </a:path>
                </a:pathLst>
              </a:custGeom>
              <a:solidFill>
                <a:srgbClr val="83B1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09" name="Freeform 427">
                <a:extLst>
                  <a:ext uri="{FF2B5EF4-FFF2-40B4-BE49-F238E27FC236}">
                    <a16:creationId xmlns:a16="http://schemas.microsoft.com/office/drawing/2014/main" xmlns="" id="{6970BA32-53FB-4C98-8D8D-3DC4C20557EE}"/>
                  </a:ext>
                </a:extLst>
              </p:cNvPr>
              <p:cNvSpPr/>
              <p:nvPr/>
            </p:nvSpPr>
            <p:spPr bwMode="auto">
              <a:xfrm>
                <a:off x="2714" y="99"/>
                <a:ext cx="95" cy="75"/>
              </a:xfrm>
              <a:custGeom>
                <a:avLst/>
                <a:gdLst>
                  <a:gd name="T0" fmla="*/ 0 w 42"/>
                  <a:gd name="T1" fmla="*/ 10 h 33"/>
                  <a:gd name="T2" fmla="*/ 0 w 42"/>
                  <a:gd name="T3" fmla="*/ 33 h 33"/>
                  <a:gd name="T4" fmla="*/ 42 w 42"/>
                  <a:gd name="T5" fmla="*/ 19 h 33"/>
                  <a:gd name="T6" fmla="*/ 42 w 42"/>
                  <a:gd name="T7" fmla="*/ 0 h 33"/>
                  <a:gd name="T8" fmla="*/ 0 w 42"/>
                  <a:gd name="T9" fmla="*/ 10 h 33"/>
                </a:gdLst>
                <a:ahLst/>
                <a:cxnLst>
                  <a:cxn ang="0">
                    <a:pos x="T0" y="T1"/>
                  </a:cxn>
                  <a:cxn ang="0">
                    <a:pos x="T2" y="T3"/>
                  </a:cxn>
                  <a:cxn ang="0">
                    <a:pos x="T4" y="T5"/>
                  </a:cxn>
                  <a:cxn ang="0">
                    <a:pos x="T6" y="T7"/>
                  </a:cxn>
                  <a:cxn ang="0">
                    <a:pos x="T8" y="T9"/>
                  </a:cxn>
                </a:cxnLst>
                <a:rect l="0" t="0" r="r" b="b"/>
                <a:pathLst>
                  <a:path w="42" h="33">
                    <a:moveTo>
                      <a:pt x="0" y="10"/>
                    </a:moveTo>
                    <a:cubicBezTo>
                      <a:pt x="0" y="17"/>
                      <a:pt x="0" y="25"/>
                      <a:pt x="0" y="33"/>
                    </a:cubicBezTo>
                    <a:cubicBezTo>
                      <a:pt x="42" y="19"/>
                      <a:pt x="42" y="19"/>
                      <a:pt x="42" y="19"/>
                    </a:cubicBezTo>
                    <a:cubicBezTo>
                      <a:pt x="42" y="12"/>
                      <a:pt x="42" y="6"/>
                      <a:pt x="42" y="0"/>
                    </a:cubicBezTo>
                    <a:lnTo>
                      <a:pt x="0" y="10"/>
                    </a:lnTo>
                    <a:close/>
                  </a:path>
                </a:pathLst>
              </a:custGeom>
              <a:solidFill>
                <a:srgbClr val="D751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10" name="Freeform 428">
                <a:extLst>
                  <a:ext uri="{FF2B5EF4-FFF2-40B4-BE49-F238E27FC236}">
                    <a16:creationId xmlns:a16="http://schemas.microsoft.com/office/drawing/2014/main" xmlns="" id="{3FBDB000-9BA0-45E2-BFFE-1DDD033CE393}"/>
                  </a:ext>
                </a:extLst>
              </p:cNvPr>
              <p:cNvSpPr/>
              <p:nvPr/>
            </p:nvSpPr>
            <p:spPr bwMode="auto">
              <a:xfrm>
                <a:off x="2710" y="142"/>
                <a:ext cx="103" cy="297"/>
              </a:xfrm>
              <a:custGeom>
                <a:avLst/>
                <a:gdLst>
                  <a:gd name="T0" fmla="*/ 2 w 46"/>
                  <a:gd name="T1" fmla="*/ 14 h 132"/>
                  <a:gd name="T2" fmla="*/ 0 w 46"/>
                  <a:gd name="T3" fmla="*/ 130 h 132"/>
                  <a:gd name="T4" fmla="*/ 46 w 46"/>
                  <a:gd name="T5" fmla="*/ 132 h 132"/>
                  <a:gd name="T6" fmla="*/ 44 w 46"/>
                  <a:gd name="T7" fmla="*/ 0 h 132"/>
                  <a:gd name="T8" fmla="*/ 2 w 46"/>
                  <a:gd name="T9" fmla="*/ 14 h 132"/>
                </a:gdLst>
                <a:ahLst/>
                <a:cxnLst>
                  <a:cxn ang="0">
                    <a:pos x="T0" y="T1"/>
                  </a:cxn>
                  <a:cxn ang="0">
                    <a:pos x="T2" y="T3"/>
                  </a:cxn>
                  <a:cxn ang="0">
                    <a:pos x="T4" y="T5"/>
                  </a:cxn>
                  <a:cxn ang="0">
                    <a:pos x="T6" y="T7"/>
                  </a:cxn>
                  <a:cxn ang="0">
                    <a:pos x="T8" y="T9"/>
                  </a:cxn>
                </a:cxnLst>
                <a:rect l="0" t="0" r="r" b="b"/>
                <a:pathLst>
                  <a:path w="46" h="132">
                    <a:moveTo>
                      <a:pt x="2" y="14"/>
                    </a:moveTo>
                    <a:cubicBezTo>
                      <a:pt x="1" y="57"/>
                      <a:pt x="1" y="109"/>
                      <a:pt x="0" y="130"/>
                    </a:cubicBezTo>
                    <a:cubicBezTo>
                      <a:pt x="46" y="132"/>
                      <a:pt x="46" y="132"/>
                      <a:pt x="46" y="132"/>
                    </a:cubicBezTo>
                    <a:cubicBezTo>
                      <a:pt x="46" y="94"/>
                      <a:pt x="45" y="41"/>
                      <a:pt x="44" y="0"/>
                    </a:cubicBezTo>
                    <a:lnTo>
                      <a:pt x="2" y="14"/>
                    </a:lnTo>
                    <a:close/>
                  </a:path>
                </a:pathLst>
              </a:custGeom>
              <a:solidFill>
                <a:srgbClr val="B6BB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11" name="Freeform 429">
                <a:extLst>
                  <a:ext uri="{FF2B5EF4-FFF2-40B4-BE49-F238E27FC236}">
                    <a16:creationId xmlns:a16="http://schemas.microsoft.com/office/drawing/2014/main" xmlns="" id="{E3619114-8F35-40F0-87C5-ED34FAE1C65C}"/>
                  </a:ext>
                </a:extLst>
              </p:cNvPr>
              <p:cNvSpPr/>
              <p:nvPr/>
            </p:nvSpPr>
            <p:spPr bwMode="auto">
              <a:xfrm>
                <a:off x="2712" y="942"/>
                <a:ext cx="158" cy="203"/>
              </a:xfrm>
              <a:custGeom>
                <a:avLst/>
                <a:gdLst>
                  <a:gd name="T0" fmla="*/ 0 w 70"/>
                  <a:gd name="T1" fmla="*/ 0 h 90"/>
                  <a:gd name="T2" fmla="*/ 11 w 70"/>
                  <a:gd name="T3" fmla="*/ 90 h 90"/>
                  <a:gd name="T4" fmla="*/ 70 w 70"/>
                  <a:gd name="T5" fmla="*/ 80 h 90"/>
                  <a:gd name="T6" fmla="*/ 60 w 70"/>
                  <a:gd name="T7" fmla="*/ 1 h 90"/>
                  <a:gd name="T8" fmla="*/ 0 w 70"/>
                  <a:gd name="T9" fmla="*/ 0 h 90"/>
                </a:gdLst>
                <a:ahLst/>
                <a:cxnLst>
                  <a:cxn ang="0">
                    <a:pos x="T0" y="T1"/>
                  </a:cxn>
                  <a:cxn ang="0">
                    <a:pos x="T2" y="T3"/>
                  </a:cxn>
                  <a:cxn ang="0">
                    <a:pos x="T4" y="T5"/>
                  </a:cxn>
                  <a:cxn ang="0">
                    <a:pos x="T6" y="T7"/>
                  </a:cxn>
                  <a:cxn ang="0">
                    <a:pos x="T8" y="T9"/>
                  </a:cxn>
                </a:cxnLst>
                <a:rect l="0" t="0" r="r" b="b"/>
                <a:pathLst>
                  <a:path w="70" h="90">
                    <a:moveTo>
                      <a:pt x="0" y="0"/>
                    </a:moveTo>
                    <a:cubicBezTo>
                      <a:pt x="3" y="28"/>
                      <a:pt x="7" y="59"/>
                      <a:pt x="11" y="90"/>
                    </a:cubicBezTo>
                    <a:cubicBezTo>
                      <a:pt x="70" y="80"/>
                      <a:pt x="70" y="80"/>
                      <a:pt x="70" y="80"/>
                    </a:cubicBezTo>
                    <a:cubicBezTo>
                      <a:pt x="67" y="54"/>
                      <a:pt x="64" y="27"/>
                      <a:pt x="60" y="1"/>
                    </a:cubicBezTo>
                    <a:lnTo>
                      <a:pt x="0" y="0"/>
                    </a:lnTo>
                    <a:close/>
                  </a:path>
                </a:pathLst>
              </a:custGeom>
              <a:solidFill>
                <a:srgbClr val="749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12" name="Freeform 430">
                <a:extLst>
                  <a:ext uri="{FF2B5EF4-FFF2-40B4-BE49-F238E27FC236}">
                    <a16:creationId xmlns:a16="http://schemas.microsoft.com/office/drawing/2014/main" xmlns="" id="{DF02E3A5-47F4-4042-A449-0D81A0D9C391}"/>
                  </a:ext>
                </a:extLst>
              </p:cNvPr>
              <p:cNvSpPr/>
              <p:nvPr/>
            </p:nvSpPr>
            <p:spPr bwMode="auto">
              <a:xfrm>
                <a:off x="2737" y="1122"/>
                <a:ext cx="173" cy="314"/>
              </a:xfrm>
              <a:custGeom>
                <a:avLst/>
                <a:gdLst>
                  <a:gd name="T0" fmla="*/ 0 w 77"/>
                  <a:gd name="T1" fmla="*/ 10 h 139"/>
                  <a:gd name="T2" fmla="*/ 13 w 77"/>
                  <a:gd name="T3" fmla="*/ 139 h 139"/>
                  <a:gd name="T4" fmla="*/ 77 w 77"/>
                  <a:gd name="T5" fmla="*/ 136 h 139"/>
                  <a:gd name="T6" fmla="*/ 59 w 77"/>
                  <a:gd name="T7" fmla="*/ 0 h 139"/>
                  <a:gd name="T8" fmla="*/ 0 w 77"/>
                  <a:gd name="T9" fmla="*/ 10 h 139"/>
                </a:gdLst>
                <a:ahLst/>
                <a:cxnLst>
                  <a:cxn ang="0">
                    <a:pos x="T0" y="T1"/>
                  </a:cxn>
                  <a:cxn ang="0">
                    <a:pos x="T2" y="T3"/>
                  </a:cxn>
                  <a:cxn ang="0">
                    <a:pos x="T4" y="T5"/>
                  </a:cxn>
                  <a:cxn ang="0">
                    <a:pos x="T6" y="T7"/>
                  </a:cxn>
                  <a:cxn ang="0">
                    <a:pos x="T8" y="T9"/>
                  </a:cxn>
                </a:cxnLst>
                <a:rect l="0" t="0" r="r" b="b"/>
                <a:pathLst>
                  <a:path w="77" h="139">
                    <a:moveTo>
                      <a:pt x="0" y="10"/>
                    </a:moveTo>
                    <a:cubicBezTo>
                      <a:pt x="5" y="56"/>
                      <a:pt x="10" y="102"/>
                      <a:pt x="13" y="139"/>
                    </a:cubicBezTo>
                    <a:cubicBezTo>
                      <a:pt x="77" y="136"/>
                      <a:pt x="77" y="136"/>
                      <a:pt x="77" y="136"/>
                    </a:cubicBezTo>
                    <a:cubicBezTo>
                      <a:pt x="72" y="98"/>
                      <a:pt x="66" y="50"/>
                      <a:pt x="59" y="0"/>
                    </a:cubicBezTo>
                    <a:lnTo>
                      <a:pt x="0" y="10"/>
                    </a:lnTo>
                    <a:close/>
                  </a:path>
                </a:pathLst>
              </a:custGeom>
              <a:solidFill>
                <a:srgbClr val="FF749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13" name="Freeform 431">
                <a:extLst>
                  <a:ext uri="{FF2B5EF4-FFF2-40B4-BE49-F238E27FC236}">
                    <a16:creationId xmlns:a16="http://schemas.microsoft.com/office/drawing/2014/main" xmlns="" id="{7D6FB203-9DBD-42AC-9FDB-22BDDD3B25C3}"/>
                  </a:ext>
                </a:extLst>
              </p:cNvPr>
              <p:cNvSpPr/>
              <p:nvPr/>
            </p:nvSpPr>
            <p:spPr bwMode="auto">
              <a:xfrm>
                <a:off x="2766" y="1429"/>
                <a:ext cx="151" cy="90"/>
              </a:xfrm>
              <a:custGeom>
                <a:avLst/>
                <a:gdLst>
                  <a:gd name="T0" fmla="*/ 0 w 67"/>
                  <a:gd name="T1" fmla="*/ 3 h 40"/>
                  <a:gd name="T2" fmla="*/ 2 w 67"/>
                  <a:gd name="T3" fmla="*/ 40 h 40"/>
                  <a:gd name="T4" fmla="*/ 67 w 67"/>
                  <a:gd name="T5" fmla="*/ 32 h 40"/>
                  <a:gd name="T6" fmla="*/ 64 w 67"/>
                  <a:gd name="T7" fmla="*/ 0 h 40"/>
                  <a:gd name="T8" fmla="*/ 0 w 67"/>
                  <a:gd name="T9" fmla="*/ 3 h 40"/>
                </a:gdLst>
                <a:ahLst/>
                <a:cxnLst>
                  <a:cxn ang="0">
                    <a:pos x="T0" y="T1"/>
                  </a:cxn>
                  <a:cxn ang="0">
                    <a:pos x="T2" y="T3"/>
                  </a:cxn>
                  <a:cxn ang="0">
                    <a:pos x="T4" y="T5"/>
                  </a:cxn>
                  <a:cxn ang="0">
                    <a:pos x="T6" y="T7"/>
                  </a:cxn>
                  <a:cxn ang="0">
                    <a:pos x="T8" y="T9"/>
                  </a:cxn>
                </a:cxnLst>
                <a:rect l="0" t="0" r="r" b="b"/>
                <a:pathLst>
                  <a:path w="67" h="40">
                    <a:moveTo>
                      <a:pt x="0" y="3"/>
                    </a:moveTo>
                    <a:cubicBezTo>
                      <a:pt x="1" y="17"/>
                      <a:pt x="2" y="29"/>
                      <a:pt x="2" y="40"/>
                    </a:cubicBezTo>
                    <a:cubicBezTo>
                      <a:pt x="67" y="32"/>
                      <a:pt x="67" y="32"/>
                      <a:pt x="67" y="32"/>
                    </a:cubicBezTo>
                    <a:cubicBezTo>
                      <a:pt x="66" y="22"/>
                      <a:pt x="65" y="12"/>
                      <a:pt x="64" y="0"/>
                    </a:cubicBezTo>
                    <a:lnTo>
                      <a:pt x="0" y="3"/>
                    </a:ln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14" name="Freeform 432">
                <a:extLst>
                  <a:ext uri="{FF2B5EF4-FFF2-40B4-BE49-F238E27FC236}">
                    <a16:creationId xmlns:a16="http://schemas.microsoft.com/office/drawing/2014/main" xmlns="" id="{B8195232-FCCC-4249-B450-7965F5F1FFAD}"/>
                  </a:ext>
                </a:extLst>
              </p:cNvPr>
              <p:cNvSpPr/>
              <p:nvPr/>
            </p:nvSpPr>
            <p:spPr bwMode="auto">
              <a:xfrm>
                <a:off x="2552" y="1528"/>
                <a:ext cx="146" cy="182"/>
              </a:xfrm>
              <a:custGeom>
                <a:avLst/>
                <a:gdLst>
                  <a:gd name="T0" fmla="*/ 65 w 65"/>
                  <a:gd name="T1" fmla="*/ 12 h 81"/>
                  <a:gd name="T2" fmla="*/ 56 w 65"/>
                  <a:gd name="T3" fmla="*/ 0 h 81"/>
                  <a:gd name="T4" fmla="*/ 0 w 65"/>
                  <a:gd name="T5" fmla="*/ 7 h 81"/>
                  <a:gd name="T6" fmla="*/ 6 w 65"/>
                  <a:gd name="T7" fmla="*/ 24 h 81"/>
                  <a:gd name="T8" fmla="*/ 37 w 65"/>
                  <a:gd name="T9" fmla="*/ 81 h 81"/>
                  <a:gd name="T10" fmla="*/ 60 w 65"/>
                  <a:gd name="T11" fmla="*/ 23 h 81"/>
                  <a:gd name="T12" fmla="*/ 65 w 65"/>
                  <a:gd name="T13" fmla="*/ 12 h 81"/>
                </a:gdLst>
                <a:ahLst/>
                <a:cxnLst>
                  <a:cxn ang="0">
                    <a:pos x="T0" y="T1"/>
                  </a:cxn>
                  <a:cxn ang="0">
                    <a:pos x="T2" y="T3"/>
                  </a:cxn>
                  <a:cxn ang="0">
                    <a:pos x="T4" y="T5"/>
                  </a:cxn>
                  <a:cxn ang="0">
                    <a:pos x="T6" y="T7"/>
                  </a:cxn>
                  <a:cxn ang="0">
                    <a:pos x="T8" y="T9"/>
                  </a:cxn>
                  <a:cxn ang="0">
                    <a:pos x="T10" y="T11"/>
                  </a:cxn>
                  <a:cxn ang="0">
                    <a:pos x="T12" y="T13"/>
                  </a:cxn>
                </a:cxnLst>
                <a:rect l="0" t="0" r="r" b="b"/>
                <a:pathLst>
                  <a:path w="65" h="81">
                    <a:moveTo>
                      <a:pt x="65" y="12"/>
                    </a:moveTo>
                    <a:cubicBezTo>
                      <a:pt x="62" y="8"/>
                      <a:pt x="59" y="4"/>
                      <a:pt x="56" y="0"/>
                    </a:cubicBezTo>
                    <a:cubicBezTo>
                      <a:pt x="0" y="7"/>
                      <a:pt x="0" y="7"/>
                      <a:pt x="0" y="7"/>
                    </a:cubicBezTo>
                    <a:cubicBezTo>
                      <a:pt x="2" y="13"/>
                      <a:pt x="4" y="19"/>
                      <a:pt x="6" y="24"/>
                    </a:cubicBezTo>
                    <a:cubicBezTo>
                      <a:pt x="15" y="45"/>
                      <a:pt x="26" y="63"/>
                      <a:pt x="37" y="81"/>
                    </a:cubicBezTo>
                    <a:cubicBezTo>
                      <a:pt x="43" y="61"/>
                      <a:pt x="50" y="41"/>
                      <a:pt x="60" y="23"/>
                    </a:cubicBezTo>
                    <a:cubicBezTo>
                      <a:pt x="62" y="19"/>
                      <a:pt x="64" y="16"/>
                      <a:pt x="65" y="12"/>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15" name="Freeform 433">
                <a:extLst>
                  <a:ext uri="{FF2B5EF4-FFF2-40B4-BE49-F238E27FC236}">
                    <a16:creationId xmlns:a16="http://schemas.microsoft.com/office/drawing/2014/main" xmlns="" id="{230A9424-DDE2-4A22-8A76-94D4771DF1B7}"/>
                  </a:ext>
                </a:extLst>
              </p:cNvPr>
              <p:cNvSpPr/>
              <p:nvPr/>
            </p:nvSpPr>
            <p:spPr bwMode="auto">
              <a:xfrm>
                <a:off x="2635" y="1555"/>
                <a:ext cx="104" cy="264"/>
              </a:xfrm>
              <a:custGeom>
                <a:avLst/>
                <a:gdLst>
                  <a:gd name="T0" fmla="*/ 28 w 46"/>
                  <a:gd name="T1" fmla="*/ 0 h 117"/>
                  <a:gd name="T2" fmla="*/ 23 w 46"/>
                  <a:gd name="T3" fmla="*/ 11 h 117"/>
                  <a:gd name="T4" fmla="*/ 0 w 46"/>
                  <a:gd name="T5" fmla="*/ 69 h 117"/>
                  <a:gd name="T6" fmla="*/ 26 w 46"/>
                  <a:gd name="T7" fmla="*/ 113 h 117"/>
                  <a:gd name="T8" fmla="*/ 46 w 46"/>
                  <a:gd name="T9" fmla="*/ 117 h 117"/>
                  <a:gd name="T10" fmla="*/ 44 w 46"/>
                  <a:gd name="T11" fmla="*/ 19 h 117"/>
                  <a:gd name="T12" fmla="*/ 28 w 46"/>
                  <a:gd name="T13" fmla="*/ 0 h 117"/>
                </a:gdLst>
                <a:ahLst/>
                <a:cxnLst>
                  <a:cxn ang="0">
                    <a:pos x="T0" y="T1"/>
                  </a:cxn>
                  <a:cxn ang="0">
                    <a:pos x="T2" y="T3"/>
                  </a:cxn>
                  <a:cxn ang="0">
                    <a:pos x="T4" y="T5"/>
                  </a:cxn>
                  <a:cxn ang="0">
                    <a:pos x="T6" y="T7"/>
                  </a:cxn>
                  <a:cxn ang="0">
                    <a:pos x="T8" y="T9"/>
                  </a:cxn>
                  <a:cxn ang="0">
                    <a:pos x="T10" y="T11"/>
                  </a:cxn>
                  <a:cxn ang="0">
                    <a:pos x="T12" y="T13"/>
                  </a:cxn>
                </a:cxnLst>
                <a:rect l="0" t="0" r="r" b="b"/>
                <a:pathLst>
                  <a:path w="46" h="117">
                    <a:moveTo>
                      <a:pt x="28" y="0"/>
                    </a:moveTo>
                    <a:cubicBezTo>
                      <a:pt x="27" y="4"/>
                      <a:pt x="25" y="7"/>
                      <a:pt x="23" y="11"/>
                    </a:cubicBezTo>
                    <a:cubicBezTo>
                      <a:pt x="13" y="29"/>
                      <a:pt x="6" y="49"/>
                      <a:pt x="0" y="69"/>
                    </a:cubicBezTo>
                    <a:cubicBezTo>
                      <a:pt x="9" y="83"/>
                      <a:pt x="18" y="97"/>
                      <a:pt x="26" y="113"/>
                    </a:cubicBezTo>
                    <a:cubicBezTo>
                      <a:pt x="46" y="117"/>
                      <a:pt x="46" y="117"/>
                      <a:pt x="46" y="117"/>
                    </a:cubicBezTo>
                    <a:cubicBezTo>
                      <a:pt x="46" y="84"/>
                      <a:pt x="46" y="51"/>
                      <a:pt x="44" y="19"/>
                    </a:cubicBezTo>
                    <a:cubicBezTo>
                      <a:pt x="38" y="13"/>
                      <a:pt x="33" y="7"/>
                      <a:pt x="28" y="0"/>
                    </a:cubicBezTo>
                    <a:close/>
                  </a:path>
                </a:pathLst>
              </a:custGeom>
              <a:solidFill>
                <a:srgbClr val="9ACDD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16" name="Freeform 434">
                <a:extLst>
                  <a:ext uri="{FF2B5EF4-FFF2-40B4-BE49-F238E27FC236}">
                    <a16:creationId xmlns:a16="http://schemas.microsoft.com/office/drawing/2014/main" xmlns="" id="{55DC85DA-D4F5-4D39-9AE5-55217A74897C}"/>
                  </a:ext>
                </a:extLst>
              </p:cNvPr>
              <p:cNvSpPr/>
              <p:nvPr/>
            </p:nvSpPr>
            <p:spPr bwMode="auto">
              <a:xfrm>
                <a:off x="2881" y="1771"/>
                <a:ext cx="56" cy="90"/>
              </a:xfrm>
              <a:custGeom>
                <a:avLst/>
                <a:gdLst>
                  <a:gd name="T0" fmla="*/ 25 w 25"/>
                  <a:gd name="T1" fmla="*/ 40 h 40"/>
                  <a:gd name="T2" fmla="*/ 22 w 25"/>
                  <a:gd name="T3" fmla="*/ 0 h 40"/>
                  <a:gd name="T4" fmla="*/ 0 w 25"/>
                  <a:gd name="T5" fmla="*/ 34 h 40"/>
                  <a:gd name="T6" fmla="*/ 25 w 25"/>
                  <a:gd name="T7" fmla="*/ 40 h 40"/>
                </a:gdLst>
                <a:ahLst/>
                <a:cxnLst>
                  <a:cxn ang="0">
                    <a:pos x="T0" y="T1"/>
                  </a:cxn>
                  <a:cxn ang="0">
                    <a:pos x="T2" y="T3"/>
                  </a:cxn>
                  <a:cxn ang="0">
                    <a:pos x="T4" y="T5"/>
                  </a:cxn>
                  <a:cxn ang="0">
                    <a:pos x="T6" y="T7"/>
                  </a:cxn>
                </a:cxnLst>
                <a:rect l="0" t="0" r="r" b="b"/>
                <a:pathLst>
                  <a:path w="25" h="40">
                    <a:moveTo>
                      <a:pt x="25" y="40"/>
                    </a:moveTo>
                    <a:cubicBezTo>
                      <a:pt x="24" y="26"/>
                      <a:pt x="23" y="13"/>
                      <a:pt x="22" y="0"/>
                    </a:cubicBezTo>
                    <a:cubicBezTo>
                      <a:pt x="14" y="11"/>
                      <a:pt x="7" y="23"/>
                      <a:pt x="0" y="34"/>
                    </a:cubicBezTo>
                    <a:lnTo>
                      <a:pt x="25" y="40"/>
                    </a:ln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17" name="Freeform 435">
                <a:extLst>
                  <a:ext uri="{FF2B5EF4-FFF2-40B4-BE49-F238E27FC236}">
                    <a16:creationId xmlns:a16="http://schemas.microsoft.com/office/drawing/2014/main" xmlns="" id="{C3205651-BD46-4F07-9D3B-7FB2B301E610}"/>
                  </a:ext>
                </a:extLst>
              </p:cNvPr>
              <p:cNvSpPr/>
              <p:nvPr/>
            </p:nvSpPr>
            <p:spPr bwMode="auto">
              <a:xfrm>
                <a:off x="2768" y="1501"/>
                <a:ext cx="158" cy="146"/>
              </a:xfrm>
              <a:custGeom>
                <a:avLst/>
                <a:gdLst>
                  <a:gd name="T0" fmla="*/ 3 w 70"/>
                  <a:gd name="T1" fmla="*/ 36 h 65"/>
                  <a:gd name="T2" fmla="*/ 2 w 70"/>
                  <a:gd name="T3" fmla="*/ 42 h 65"/>
                  <a:gd name="T4" fmla="*/ 70 w 70"/>
                  <a:gd name="T5" fmla="*/ 65 h 65"/>
                  <a:gd name="T6" fmla="*/ 69 w 70"/>
                  <a:gd name="T7" fmla="*/ 41 h 65"/>
                  <a:gd name="T8" fmla="*/ 66 w 70"/>
                  <a:gd name="T9" fmla="*/ 0 h 65"/>
                  <a:gd name="T10" fmla="*/ 1 w 70"/>
                  <a:gd name="T11" fmla="*/ 8 h 65"/>
                  <a:gd name="T12" fmla="*/ 0 w 70"/>
                  <a:gd name="T13" fmla="*/ 42 h 65"/>
                  <a:gd name="T14" fmla="*/ 2 w 70"/>
                  <a:gd name="T15" fmla="*/ 42 h 65"/>
                  <a:gd name="T16" fmla="*/ 3 w 70"/>
                  <a:gd name="T17" fmla="*/ 3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65">
                    <a:moveTo>
                      <a:pt x="3" y="36"/>
                    </a:moveTo>
                    <a:cubicBezTo>
                      <a:pt x="2" y="38"/>
                      <a:pt x="2" y="40"/>
                      <a:pt x="2" y="42"/>
                    </a:cubicBezTo>
                    <a:cubicBezTo>
                      <a:pt x="70" y="65"/>
                      <a:pt x="70" y="65"/>
                      <a:pt x="70" y="65"/>
                    </a:cubicBezTo>
                    <a:cubicBezTo>
                      <a:pt x="70" y="56"/>
                      <a:pt x="69" y="48"/>
                      <a:pt x="69" y="41"/>
                    </a:cubicBezTo>
                    <a:cubicBezTo>
                      <a:pt x="69" y="31"/>
                      <a:pt x="68" y="17"/>
                      <a:pt x="66" y="0"/>
                    </a:cubicBezTo>
                    <a:cubicBezTo>
                      <a:pt x="66" y="0"/>
                      <a:pt x="1" y="7"/>
                      <a:pt x="1" y="8"/>
                    </a:cubicBezTo>
                    <a:cubicBezTo>
                      <a:pt x="2" y="7"/>
                      <a:pt x="1" y="28"/>
                      <a:pt x="0" y="42"/>
                    </a:cubicBezTo>
                    <a:cubicBezTo>
                      <a:pt x="2" y="42"/>
                      <a:pt x="2" y="42"/>
                      <a:pt x="2" y="42"/>
                    </a:cubicBezTo>
                    <a:cubicBezTo>
                      <a:pt x="2" y="40"/>
                      <a:pt x="2" y="38"/>
                      <a:pt x="3" y="36"/>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18" name="Freeform 436">
                <a:extLst>
                  <a:ext uri="{FF2B5EF4-FFF2-40B4-BE49-F238E27FC236}">
                    <a16:creationId xmlns:a16="http://schemas.microsoft.com/office/drawing/2014/main" xmlns="" id="{3B8F9948-13DC-4FAE-B155-BFA2B46D9DFC}"/>
                  </a:ext>
                </a:extLst>
              </p:cNvPr>
              <p:cNvSpPr/>
              <p:nvPr/>
            </p:nvSpPr>
            <p:spPr bwMode="auto">
              <a:xfrm>
                <a:off x="2734" y="1596"/>
                <a:ext cx="113" cy="245"/>
              </a:xfrm>
              <a:custGeom>
                <a:avLst/>
                <a:gdLst>
                  <a:gd name="T0" fmla="*/ 26 w 50"/>
                  <a:gd name="T1" fmla="*/ 34 h 109"/>
                  <a:gd name="T2" fmla="*/ 17 w 50"/>
                  <a:gd name="T3" fmla="*/ 0 h 109"/>
                  <a:gd name="T4" fmla="*/ 15 w 50"/>
                  <a:gd name="T5" fmla="*/ 0 h 109"/>
                  <a:gd name="T6" fmla="*/ 14 w 50"/>
                  <a:gd name="T7" fmla="*/ 12 h 109"/>
                  <a:gd name="T8" fmla="*/ 0 w 50"/>
                  <a:gd name="T9" fmla="*/ 1 h 109"/>
                  <a:gd name="T10" fmla="*/ 2 w 50"/>
                  <a:gd name="T11" fmla="*/ 99 h 109"/>
                  <a:gd name="T12" fmla="*/ 50 w 50"/>
                  <a:gd name="T13" fmla="*/ 109 h 109"/>
                  <a:gd name="T14" fmla="*/ 31 w 50"/>
                  <a:gd name="T15" fmla="*/ 52 h 109"/>
                  <a:gd name="T16" fmla="*/ 26 w 50"/>
                  <a:gd name="T17" fmla="*/ 3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09">
                    <a:moveTo>
                      <a:pt x="26" y="34"/>
                    </a:moveTo>
                    <a:cubicBezTo>
                      <a:pt x="22" y="24"/>
                      <a:pt x="17" y="12"/>
                      <a:pt x="17" y="0"/>
                    </a:cubicBezTo>
                    <a:cubicBezTo>
                      <a:pt x="15" y="0"/>
                      <a:pt x="15" y="0"/>
                      <a:pt x="15" y="0"/>
                    </a:cubicBezTo>
                    <a:cubicBezTo>
                      <a:pt x="14" y="6"/>
                      <a:pt x="14" y="10"/>
                      <a:pt x="14" y="12"/>
                    </a:cubicBezTo>
                    <a:cubicBezTo>
                      <a:pt x="9" y="9"/>
                      <a:pt x="4" y="5"/>
                      <a:pt x="0" y="1"/>
                    </a:cubicBezTo>
                    <a:cubicBezTo>
                      <a:pt x="2" y="33"/>
                      <a:pt x="2" y="66"/>
                      <a:pt x="2" y="99"/>
                    </a:cubicBezTo>
                    <a:cubicBezTo>
                      <a:pt x="50" y="109"/>
                      <a:pt x="50" y="109"/>
                      <a:pt x="50" y="109"/>
                    </a:cubicBezTo>
                    <a:cubicBezTo>
                      <a:pt x="44" y="90"/>
                      <a:pt x="37" y="71"/>
                      <a:pt x="31" y="52"/>
                    </a:cubicBezTo>
                    <a:cubicBezTo>
                      <a:pt x="30" y="46"/>
                      <a:pt x="28" y="39"/>
                      <a:pt x="26" y="34"/>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19" name="Freeform 437">
                <a:extLst>
                  <a:ext uri="{FF2B5EF4-FFF2-40B4-BE49-F238E27FC236}">
                    <a16:creationId xmlns:a16="http://schemas.microsoft.com/office/drawing/2014/main" xmlns="" id="{F204849D-64D9-45CA-B387-BE693E92DA37}"/>
                  </a:ext>
                </a:extLst>
              </p:cNvPr>
              <p:cNvSpPr/>
              <p:nvPr/>
            </p:nvSpPr>
            <p:spPr bwMode="auto">
              <a:xfrm>
                <a:off x="2773" y="1596"/>
                <a:ext cx="157" cy="252"/>
              </a:xfrm>
              <a:custGeom>
                <a:avLst/>
                <a:gdLst>
                  <a:gd name="T0" fmla="*/ 0 w 70"/>
                  <a:gd name="T1" fmla="*/ 0 h 112"/>
                  <a:gd name="T2" fmla="*/ 9 w 70"/>
                  <a:gd name="T3" fmla="*/ 34 h 112"/>
                  <a:gd name="T4" fmla="*/ 14 w 70"/>
                  <a:gd name="T5" fmla="*/ 52 h 112"/>
                  <a:gd name="T6" fmla="*/ 33 w 70"/>
                  <a:gd name="T7" fmla="*/ 109 h 112"/>
                  <a:gd name="T8" fmla="*/ 48 w 70"/>
                  <a:gd name="T9" fmla="*/ 112 h 112"/>
                  <a:gd name="T10" fmla="*/ 70 w 70"/>
                  <a:gd name="T11" fmla="*/ 78 h 112"/>
                  <a:gd name="T12" fmla="*/ 68 w 70"/>
                  <a:gd name="T13" fmla="*/ 23 h 112"/>
                  <a:gd name="T14" fmla="*/ 0 w 70"/>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12">
                    <a:moveTo>
                      <a:pt x="0" y="0"/>
                    </a:moveTo>
                    <a:cubicBezTo>
                      <a:pt x="0" y="12"/>
                      <a:pt x="5" y="24"/>
                      <a:pt x="9" y="34"/>
                    </a:cubicBezTo>
                    <a:cubicBezTo>
                      <a:pt x="11" y="39"/>
                      <a:pt x="13" y="46"/>
                      <a:pt x="14" y="52"/>
                    </a:cubicBezTo>
                    <a:cubicBezTo>
                      <a:pt x="20" y="71"/>
                      <a:pt x="27" y="90"/>
                      <a:pt x="33" y="109"/>
                    </a:cubicBezTo>
                    <a:cubicBezTo>
                      <a:pt x="48" y="112"/>
                      <a:pt x="48" y="112"/>
                      <a:pt x="48" y="112"/>
                    </a:cubicBezTo>
                    <a:cubicBezTo>
                      <a:pt x="55" y="101"/>
                      <a:pt x="62" y="89"/>
                      <a:pt x="70" y="78"/>
                    </a:cubicBezTo>
                    <a:cubicBezTo>
                      <a:pt x="69" y="58"/>
                      <a:pt x="68" y="39"/>
                      <a:pt x="68" y="23"/>
                    </a:cubicBezTo>
                    <a:lnTo>
                      <a:pt x="0" y="0"/>
                    </a:lnTo>
                    <a:close/>
                  </a:path>
                </a:pathLst>
              </a:custGeom>
              <a:solidFill>
                <a:srgbClr val="FF68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20" name="Freeform 438">
                <a:extLst>
                  <a:ext uri="{FF2B5EF4-FFF2-40B4-BE49-F238E27FC236}">
                    <a16:creationId xmlns:a16="http://schemas.microsoft.com/office/drawing/2014/main" xmlns="" id="{8643DF40-D59A-4BE0-AA38-958B22FC02DA}"/>
                  </a:ext>
                </a:extLst>
              </p:cNvPr>
              <p:cNvSpPr/>
              <p:nvPr/>
            </p:nvSpPr>
            <p:spPr bwMode="auto">
              <a:xfrm>
                <a:off x="2694" y="1810"/>
                <a:ext cx="261" cy="263"/>
              </a:xfrm>
              <a:custGeom>
                <a:avLst/>
                <a:gdLst>
                  <a:gd name="T0" fmla="*/ 0 w 116"/>
                  <a:gd name="T1" fmla="*/ 0 h 117"/>
                  <a:gd name="T2" fmla="*/ 44 w 116"/>
                  <a:gd name="T3" fmla="*/ 116 h 117"/>
                  <a:gd name="T4" fmla="*/ 116 w 116"/>
                  <a:gd name="T5" fmla="*/ 117 h 117"/>
                  <a:gd name="T6" fmla="*/ 108 w 116"/>
                  <a:gd name="T7" fmla="*/ 23 h 117"/>
                  <a:gd name="T8" fmla="*/ 0 w 116"/>
                  <a:gd name="T9" fmla="*/ 0 h 117"/>
                </a:gdLst>
                <a:ahLst/>
                <a:cxnLst>
                  <a:cxn ang="0">
                    <a:pos x="T0" y="T1"/>
                  </a:cxn>
                  <a:cxn ang="0">
                    <a:pos x="T2" y="T3"/>
                  </a:cxn>
                  <a:cxn ang="0">
                    <a:pos x="T4" y="T5"/>
                  </a:cxn>
                  <a:cxn ang="0">
                    <a:pos x="T6" y="T7"/>
                  </a:cxn>
                  <a:cxn ang="0">
                    <a:pos x="T8" y="T9"/>
                  </a:cxn>
                </a:cxnLst>
                <a:rect l="0" t="0" r="r" b="b"/>
                <a:pathLst>
                  <a:path w="116" h="117">
                    <a:moveTo>
                      <a:pt x="0" y="0"/>
                    </a:moveTo>
                    <a:cubicBezTo>
                      <a:pt x="18" y="30"/>
                      <a:pt x="34" y="65"/>
                      <a:pt x="44" y="116"/>
                    </a:cubicBezTo>
                    <a:cubicBezTo>
                      <a:pt x="116" y="117"/>
                      <a:pt x="116" y="117"/>
                      <a:pt x="116" y="117"/>
                    </a:cubicBezTo>
                    <a:cubicBezTo>
                      <a:pt x="113" y="87"/>
                      <a:pt x="110" y="54"/>
                      <a:pt x="108" y="23"/>
                    </a:cubicBezTo>
                    <a:lnTo>
                      <a:pt x="0" y="0"/>
                    </a:lnTo>
                    <a:close/>
                  </a:path>
                </a:pathLst>
              </a:custGeom>
              <a:solidFill>
                <a:srgbClr val="FF90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21" name="Freeform 439">
                <a:extLst>
                  <a:ext uri="{FF2B5EF4-FFF2-40B4-BE49-F238E27FC236}">
                    <a16:creationId xmlns:a16="http://schemas.microsoft.com/office/drawing/2014/main" xmlns="" id="{685D8CBF-8476-441A-AF2D-51A7AACE05EB}"/>
                  </a:ext>
                </a:extLst>
              </p:cNvPr>
              <p:cNvSpPr/>
              <p:nvPr/>
            </p:nvSpPr>
            <p:spPr bwMode="auto">
              <a:xfrm>
                <a:off x="2793" y="2071"/>
                <a:ext cx="178" cy="144"/>
              </a:xfrm>
              <a:custGeom>
                <a:avLst/>
                <a:gdLst>
                  <a:gd name="T0" fmla="*/ 0 w 79"/>
                  <a:gd name="T1" fmla="*/ 0 h 64"/>
                  <a:gd name="T2" fmla="*/ 7 w 79"/>
                  <a:gd name="T3" fmla="*/ 64 h 64"/>
                  <a:gd name="T4" fmla="*/ 79 w 79"/>
                  <a:gd name="T5" fmla="*/ 52 h 64"/>
                  <a:gd name="T6" fmla="*/ 72 w 79"/>
                  <a:gd name="T7" fmla="*/ 1 h 64"/>
                  <a:gd name="T8" fmla="*/ 0 w 79"/>
                  <a:gd name="T9" fmla="*/ 0 h 64"/>
                </a:gdLst>
                <a:ahLst/>
                <a:cxnLst>
                  <a:cxn ang="0">
                    <a:pos x="T0" y="T1"/>
                  </a:cxn>
                  <a:cxn ang="0">
                    <a:pos x="T2" y="T3"/>
                  </a:cxn>
                  <a:cxn ang="0">
                    <a:pos x="T4" y="T5"/>
                  </a:cxn>
                  <a:cxn ang="0">
                    <a:pos x="T6" y="T7"/>
                  </a:cxn>
                  <a:cxn ang="0">
                    <a:pos x="T8" y="T9"/>
                  </a:cxn>
                </a:cxnLst>
                <a:rect l="0" t="0" r="r" b="b"/>
                <a:pathLst>
                  <a:path w="79" h="64">
                    <a:moveTo>
                      <a:pt x="0" y="0"/>
                    </a:moveTo>
                    <a:cubicBezTo>
                      <a:pt x="3" y="19"/>
                      <a:pt x="6" y="40"/>
                      <a:pt x="7" y="64"/>
                    </a:cubicBezTo>
                    <a:cubicBezTo>
                      <a:pt x="79" y="52"/>
                      <a:pt x="79" y="52"/>
                      <a:pt x="79" y="52"/>
                    </a:cubicBezTo>
                    <a:cubicBezTo>
                      <a:pt x="76" y="37"/>
                      <a:pt x="74" y="19"/>
                      <a:pt x="72" y="1"/>
                    </a:cubicBezTo>
                    <a:lnTo>
                      <a:pt x="0" y="0"/>
                    </a:ln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22" name="Freeform 440">
                <a:extLst>
                  <a:ext uri="{FF2B5EF4-FFF2-40B4-BE49-F238E27FC236}">
                    <a16:creationId xmlns:a16="http://schemas.microsoft.com/office/drawing/2014/main" xmlns="" id="{FA54E55E-BB30-4B2B-9E9A-1D279C2C2A0F}"/>
                  </a:ext>
                </a:extLst>
              </p:cNvPr>
              <p:cNvSpPr/>
              <p:nvPr/>
            </p:nvSpPr>
            <p:spPr bwMode="auto">
              <a:xfrm>
                <a:off x="3086" y="2076"/>
                <a:ext cx="219" cy="92"/>
              </a:xfrm>
              <a:custGeom>
                <a:avLst/>
                <a:gdLst>
                  <a:gd name="T0" fmla="*/ 15 w 97"/>
                  <a:gd name="T1" fmla="*/ 0 h 41"/>
                  <a:gd name="T2" fmla="*/ 0 w 97"/>
                  <a:gd name="T3" fmla="*/ 41 h 41"/>
                  <a:gd name="T4" fmla="*/ 92 w 97"/>
                  <a:gd name="T5" fmla="*/ 25 h 41"/>
                  <a:gd name="T6" fmla="*/ 97 w 97"/>
                  <a:gd name="T7" fmla="*/ 10 h 41"/>
                  <a:gd name="T8" fmla="*/ 15 w 97"/>
                  <a:gd name="T9" fmla="*/ 0 h 41"/>
                </a:gdLst>
                <a:ahLst/>
                <a:cxnLst>
                  <a:cxn ang="0">
                    <a:pos x="T0" y="T1"/>
                  </a:cxn>
                  <a:cxn ang="0">
                    <a:pos x="T2" y="T3"/>
                  </a:cxn>
                  <a:cxn ang="0">
                    <a:pos x="T4" y="T5"/>
                  </a:cxn>
                  <a:cxn ang="0">
                    <a:pos x="T6" y="T7"/>
                  </a:cxn>
                  <a:cxn ang="0">
                    <a:pos x="T8" y="T9"/>
                  </a:cxn>
                </a:cxnLst>
                <a:rect l="0" t="0" r="r" b="b"/>
                <a:pathLst>
                  <a:path w="97" h="41">
                    <a:moveTo>
                      <a:pt x="15" y="0"/>
                    </a:moveTo>
                    <a:cubicBezTo>
                      <a:pt x="10" y="15"/>
                      <a:pt x="5" y="29"/>
                      <a:pt x="0" y="41"/>
                    </a:cubicBezTo>
                    <a:cubicBezTo>
                      <a:pt x="92" y="25"/>
                      <a:pt x="92" y="25"/>
                      <a:pt x="92" y="25"/>
                    </a:cubicBezTo>
                    <a:cubicBezTo>
                      <a:pt x="93" y="18"/>
                      <a:pt x="96" y="19"/>
                      <a:pt x="97" y="10"/>
                    </a:cubicBezTo>
                    <a:lnTo>
                      <a:pt x="15" y="0"/>
                    </a:ln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23" name="Freeform 441">
                <a:extLst>
                  <a:ext uri="{FF2B5EF4-FFF2-40B4-BE49-F238E27FC236}">
                    <a16:creationId xmlns:a16="http://schemas.microsoft.com/office/drawing/2014/main" xmlns="" id="{5FB26513-F4E8-47D5-B21A-6CAE9F15A869}"/>
                  </a:ext>
                </a:extLst>
              </p:cNvPr>
              <p:cNvSpPr/>
              <p:nvPr/>
            </p:nvSpPr>
            <p:spPr bwMode="auto">
              <a:xfrm>
                <a:off x="2809" y="2188"/>
                <a:ext cx="167" cy="54"/>
              </a:xfrm>
              <a:custGeom>
                <a:avLst/>
                <a:gdLst>
                  <a:gd name="T0" fmla="*/ 74 w 74"/>
                  <a:gd name="T1" fmla="*/ 14 h 24"/>
                  <a:gd name="T2" fmla="*/ 72 w 74"/>
                  <a:gd name="T3" fmla="*/ 0 h 24"/>
                  <a:gd name="T4" fmla="*/ 0 w 74"/>
                  <a:gd name="T5" fmla="*/ 12 h 24"/>
                  <a:gd name="T6" fmla="*/ 1 w 74"/>
                  <a:gd name="T7" fmla="*/ 24 h 24"/>
                  <a:gd name="T8" fmla="*/ 74 w 74"/>
                  <a:gd name="T9" fmla="*/ 14 h 24"/>
                </a:gdLst>
                <a:ahLst/>
                <a:cxnLst>
                  <a:cxn ang="0">
                    <a:pos x="T0" y="T1"/>
                  </a:cxn>
                  <a:cxn ang="0">
                    <a:pos x="T2" y="T3"/>
                  </a:cxn>
                  <a:cxn ang="0">
                    <a:pos x="T4" y="T5"/>
                  </a:cxn>
                  <a:cxn ang="0">
                    <a:pos x="T6" y="T7"/>
                  </a:cxn>
                  <a:cxn ang="0">
                    <a:pos x="T8" y="T9"/>
                  </a:cxn>
                </a:cxnLst>
                <a:rect l="0" t="0" r="r" b="b"/>
                <a:pathLst>
                  <a:path w="74" h="24">
                    <a:moveTo>
                      <a:pt x="74" y="14"/>
                    </a:moveTo>
                    <a:cubicBezTo>
                      <a:pt x="73" y="9"/>
                      <a:pt x="72" y="5"/>
                      <a:pt x="72" y="0"/>
                    </a:cubicBezTo>
                    <a:cubicBezTo>
                      <a:pt x="0" y="12"/>
                      <a:pt x="0" y="12"/>
                      <a:pt x="0" y="12"/>
                    </a:cubicBezTo>
                    <a:cubicBezTo>
                      <a:pt x="1" y="16"/>
                      <a:pt x="1" y="20"/>
                      <a:pt x="1" y="24"/>
                    </a:cubicBezTo>
                    <a:lnTo>
                      <a:pt x="74" y="14"/>
                    </a:ln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24" name="Freeform 442">
                <a:extLst>
                  <a:ext uri="{FF2B5EF4-FFF2-40B4-BE49-F238E27FC236}">
                    <a16:creationId xmlns:a16="http://schemas.microsoft.com/office/drawing/2014/main" xmlns="" id="{22F0FABD-7388-4F66-BB54-6E55934A070F}"/>
                  </a:ext>
                </a:extLst>
              </p:cNvPr>
              <p:cNvSpPr/>
              <p:nvPr/>
            </p:nvSpPr>
            <p:spPr bwMode="auto">
              <a:xfrm>
                <a:off x="3054" y="2177"/>
                <a:ext cx="228" cy="70"/>
              </a:xfrm>
              <a:custGeom>
                <a:avLst/>
                <a:gdLst>
                  <a:gd name="T0" fmla="*/ 101 w 101"/>
                  <a:gd name="T1" fmla="*/ 0 h 31"/>
                  <a:gd name="T2" fmla="*/ 7 w 101"/>
                  <a:gd name="T3" fmla="*/ 13 h 31"/>
                  <a:gd name="T4" fmla="*/ 0 w 101"/>
                  <a:gd name="T5" fmla="*/ 31 h 31"/>
                  <a:gd name="T6" fmla="*/ 96 w 101"/>
                  <a:gd name="T7" fmla="*/ 19 h 31"/>
                  <a:gd name="T8" fmla="*/ 101 w 101"/>
                  <a:gd name="T9" fmla="*/ 0 h 31"/>
                </a:gdLst>
                <a:ahLst/>
                <a:cxnLst>
                  <a:cxn ang="0">
                    <a:pos x="T0" y="T1"/>
                  </a:cxn>
                  <a:cxn ang="0">
                    <a:pos x="T2" y="T3"/>
                  </a:cxn>
                  <a:cxn ang="0">
                    <a:pos x="T4" y="T5"/>
                  </a:cxn>
                  <a:cxn ang="0">
                    <a:pos x="T6" y="T7"/>
                  </a:cxn>
                  <a:cxn ang="0">
                    <a:pos x="T8" y="T9"/>
                  </a:cxn>
                </a:cxnLst>
                <a:rect l="0" t="0" r="r" b="b"/>
                <a:pathLst>
                  <a:path w="101" h="31">
                    <a:moveTo>
                      <a:pt x="101" y="0"/>
                    </a:moveTo>
                    <a:cubicBezTo>
                      <a:pt x="7" y="13"/>
                      <a:pt x="7" y="13"/>
                      <a:pt x="7" y="13"/>
                    </a:cubicBezTo>
                    <a:cubicBezTo>
                      <a:pt x="5" y="19"/>
                      <a:pt x="2" y="25"/>
                      <a:pt x="0" y="31"/>
                    </a:cubicBezTo>
                    <a:cubicBezTo>
                      <a:pt x="96" y="19"/>
                      <a:pt x="96" y="19"/>
                      <a:pt x="96" y="19"/>
                    </a:cubicBezTo>
                    <a:cubicBezTo>
                      <a:pt x="97" y="13"/>
                      <a:pt x="99" y="6"/>
                      <a:pt x="101" y="0"/>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25" name="Freeform 443">
                <a:extLst>
                  <a:ext uri="{FF2B5EF4-FFF2-40B4-BE49-F238E27FC236}">
                    <a16:creationId xmlns:a16="http://schemas.microsoft.com/office/drawing/2014/main" xmlns="" id="{6F812289-358B-4156-BF4B-BE4178F1CF06}"/>
                  </a:ext>
                </a:extLst>
              </p:cNvPr>
              <p:cNvSpPr/>
              <p:nvPr/>
            </p:nvSpPr>
            <p:spPr bwMode="auto">
              <a:xfrm>
                <a:off x="2811" y="2220"/>
                <a:ext cx="171" cy="56"/>
              </a:xfrm>
              <a:custGeom>
                <a:avLst/>
                <a:gdLst>
                  <a:gd name="T0" fmla="*/ 76 w 76"/>
                  <a:gd name="T1" fmla="*/ 16 h 25"/>
                  <a:gd name="T2" fmla="*/ 73 w 76"/>
                  <a:gd name="T3" fmla="*/ 0 h 25"/>
                  <a:gd name="T4" fmla="*/ 0 w 76"/>
                  <a:gd name="T5" fmla="*/ 10 h 25"/>
                  <a:gd name="T6" fmla="*/ 1 w 76"/>
                  <a:gd name="T7" fmla="*/ 25 h 25"/>
                  <a:gd name="T8" fmla="*/ 76 w 76"/>
                  <a:gd name="T9" fmla="*/ 16 h 25"/>
                </a:gdLst>
                <a:ahLst/>
                <a:cxnLst>
                  <a:cxn ang="0">
                    <a:pos x="T0" y="T1"/>
                  </a:cxn>
                  <a:cxn ang="0">
                    <a:pos x="T2" y="T3"/>
                  </a:cxn>
                  <a:cxn ang="0">
                    <a:pos x="T4" y="T5"/>
                  </a:cxn>
                  <a:cxn ang="0">
                    <a:pos x="T6" y="T7"/>
                  </a:cxn>
                  <a:cxn ang="0">
                    <a:pos x="T8" y="T9"/>
                  </a:cxn>
                </a:cxnLst>
                <a:rect l="0" t="0" r="r" b="b"/>
                <a:pathLst>
                  <a:path w="76" h="25">
                    <a:moveTo>
                      <a:pt x="76" y="16"/>
                    </a:moveTo>
                    <a:cubicBezTo>
                      <a:pt x="75" y="11"/>
                      <a:pt x="74" y="6"/>
                      <a:pt x="73" y="0"/>
                    </a:cubicBezTo>
                    <a:cubicBezTo>
                      <a:pt x="0" y="10"/>
                      <a:pt x="0" y="10"/>
                      <a:pt x="0" y="10"/>
                    </a:cubicBezTo>
                    <a:cubicBezTo>
                      <a:pt x="0" y="15"/>
                      <a:pt x="0" y="20"/>
                      <a:pt x="1" y="25"/>
                    </a:cubicBezTo>
                    <a:lnTo>
                      <a:pt x="76" y="16"/>
                    </a:ln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26" name="Freeform 444">
                <a:extLst>
                  <a:ext uri="{FF2B5EF4-FFF2-40B4-BE49-F238E27FC236}">
                    <a16:creationId xmlns:a16="http://schemas.microsoft.com/office/drawing/2014/main" xmlns="" id="{513F2D4E-2166-4E8F-BB4A-94326C0FAA9A}"/>
                  </a:ext>
                </a:extLst>
              </p:cNvPr>
              <p:cNvSpPr/>
              <p:nvPr/>
            </p:nvSpPr>
            <p:spPr bwMode="auto">
              <a:xfrm>
                <a:off x="2813" y="2256"/>
                <a:ext cx="181" cy="47"/>
              </a:xfrm>
              <a:custGeom>
                <a:avLst/>
                <a:gdLst>
                  <a:gd name="T0" fmla="*/ 75 w 80"/>
                  <a:gd name="T1" fmla="*/ 0 h 21"/>
                  <a:gd name="T2" fmla="*/ 0 w 80"/>
                  <a:gd name="T3" fmla="*/ 9 h 21"/>
                  <a:gd name="T4" fmla="*/ 0 w 80"/>
                  <a:gd name="T5" fmla="*/ 21 h 21"/>
                  <a:gd name="T6" fmla="*/ 80 w 80"/>
                  <a:gd name="T7" fmla="*/ 15 h 21"/>
                  <a:gd name="T8" fmla="*/ 75 w 80"/>
                  <a:gd name="T9" fmla="*/ 0 h 21"/>
                </a:gdLst>
                <a:ahLst/>
                <a:cxnLst>
                  <a:cxn ang="0">
                    <a:pos x="T0" y="T1"/>
                  </a:cxn>
                  <a:cxn ang="0">
                    <a:pos x="T2" y="T3"/>
                  </a:cxn>
                  <a:cxn ang="0">
                    <a:pos x="T4" y="T5"/>
                  </a:cxn>
                  <a:cxn ang="0">
                    <a:pos x="T6" y="T7"/>
                  </a:cxn>
                  <a:cxn ang="0">
                    <a:pos x="T8" y="T9"/>
                  </a:cxn>
                </a:cxnLst>
                <a:rect l="0" t="0" r="r" b="b"/>
                <a:pathLst>
                  <a:path w="80" h="21">
                    <a:moveTo>
                      <a:pt x="75" y="0"/>
                    </a:moveTo>
                    <a:cubicBezTo>
                      <a:pt x="0" y="9"/>
                      <a:pt x="0" y="9"/>
                      <a:pt x="0" y="9"/>
                    </a:cubicBezTo>
                    <a:cubicBezTo>
                      <a:pt x="0" y="13"/>
                      <a:pt x="0" y="17"/>
                      <a:pt x="0" y="21"/>
                    </a:cubicBezTo>
                    <a:cubicBezTo>
                      <a:pt x="80" y="15"/>
                      <a:pt x="80" y="15"/>
                      <a:pt x="80" y="15"/>
                    </a:cubicBezTo>
                    <a:cubicBezTo>
                      <a:pt x="78" y="11"/>
                      <a:pt x="77" y="6"/>
                      <a:pt x="75" y="0"/>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27" name="Freeform 445">
                <a:extLst>
                  <a:ext uri="{FF2B5EF4-FFF2-40B4-BE49-F238E27FC236}">
                    <a16:creationId xmlns:a16="http://schemas.microsoft.com/office/drawing/2014/main" xmlns="" id="{858FED91-C566-402E-853F-039BF8086C21}"/>
                  </a:ext>
                </a:extLst>
              </p:cNvPr>
              <p:cNvSpPr/>
              <p:nvPr/>
            </p:nvSpPr>
            <p:spPr bwMode="auto">
              <a:xfrm>
                <a:off x="3034" y="2220"/>
                <a:ext cx="237" cy="67"/>
              </a:xfrm>
              <a:custGeom>
                <a:avLst/>
                <a:gdLst>
                  <a:gd name="T0" fmla="*/ 105 w 105"/>
                  <a:gd name="T1" fmla="*/ 0 h 30"/>
                  <a:gd name="T2" fmla="*/ 9 w 105"/>
                  <a:gd name="T3" fmla="*/ 12 h 30"/>
                  <a:gd name="T4" fmla="*/ 0 w 105"/>
                  <a:gd name="T5" fmla="*/ 30 h 30"/>
                  <a:gd name="T6" fmla="*/ 98 w 105"/>
                  <a:gd name="T7" fmla="*/ 23 h 30"/>
                  <a:gd name="T8" fmla="*/ 105 w 105"/>
                  <a:gd name="T9" fmla="*/ 0 h 30"/>
                </a:gdLst>
                <a:ahLst/>
                <a:cxnLst>
                  <a:cxn ang="0">
                    <a:pos x="T0" y="T1"/>
                  </a:cxn>
                  <a:cxn ang="0">
                    <a:pos x="T2" y="T3"/>
                  </a:cxn>
                  <a:cxn ang="0">
                    <a:pos x="T4" y="T5"/>
                  </a:cxn>
                  <a:cxn ang="0">
                    <a:pos x="T6" y="T7"/>
                  </a:cxn>
                  <a:cxn ang="0">
                    <a:pos x="T8" y="T9"/>
                  </a:cxn>
                </a:cxnLst>
                <a:rect l="0" t="0" r="r" b="b"/>
                <a:pathLst>
                  <a:path w="105" h="30">
                    <a:moveTo>
                      <a:pt x="105" y="0"/>
                    </a:moveTo>
                    <a:cubicBezTo>
                      <a:pt x="9" y="12"/>
                      <a:pt x="9" y="12"/>
                      <a:pt x="9" y="12"/>
                    </a:cubicBezTo>
                    <a:cubicBezTo>
                      <a:pt x="6" y="19"/>
                      <a:pt x="2" y="25"/>
                      <a:pt x="0" y="30"/>
                    </a:cubicBezTo>
                    <a:cubicBezTo>
                      <a:pt x="98" y="23"/>
                      <a:pt x="98" y="23"/>
                      <a:pt x="98" y="23"/>
                    </a:cubicBezTo>
                    <a:cubicBezTo>
                      <a:pt x="101" y="15"/>
                      <a:pt x="103" y="8"/>
                      <a:pt x="105" y="0"/>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28" name="Freeform 446">
                <a:extLst>
                  <a:ext uri="{FF2B5EF4-FFF2-40B4-BE49-F238E27FC236}">
                    <a16:creationId xmlns:a16="http://schemas.microsoft.com/office/drawing/2014/main" xmlns="" id="{C4DFB071-FB0D-42B6-8FC0-DAB75CF7BE2A}"/>
                  </a:ext>
                </a:extLst>
              </p:cNvPr>
              <p:cNvSpPr/>
              <p:nvPr/>
            </p:nvSpPr>
            <p:spPr bwMode="auto">
              <a:xfrm>
                <a:off x="2813" y="2272"/>
                <a:ext cx="442" cy="56"/>
              </a:xfrm>
              <a:custGeom>
                <a:avLst/>
                <a:gdLst>
                  <a:gd name="T0" fmla="*/ 196 w 196"/>
                  <a:gd name="T1" fmla="*/ 0 h 25"/>
                  <a:gd name="T2" fmla="*/ 98 w 196"/>
                  <a:gd name="T3" fmla="*/ 7 h 25"/>
                  <a:gd name="T4" fmla="*/ 85 w 196"/>
                  <a:gd name="T5" fmla="*/ 18 h 25"/>
                  <a:gd name="T6" fmla="*/ 80 w 196"/>
                  <a:gd name="T7" fmla="*/ 8 h 25"/>
                  <a:gd name="T8" fmla="*/ 0 w 196"/>
                  <a:gd name="T9" fmla="*/ 14 h 25"/>
                  <a:gd name="T10" fmla="*/ 0 w 196"/>
                  <a:gd name="T11" fmla="*/ 23 h 25"/>
                  <a:gd name="T12" fmla="*/ 189 w 196"/>
                  <a:gd name="T13" fmla="*/ 25 h 25"/>
                  <a:gd name="T14" fmla="*/ 196 w 196"/>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25">
                    <a:moveTo>
                      <a:pt x="196" y="0"/>
                    </a:moveTo>
                    <a:cubicBezTo>
                      <a:pt x="98" y="7"/>
                      <a:pt x="98" y="7"/>
                      <a:pt x="98" y="7"/>
                    </a:cubicBezTo>
                    <a:cubicBezTo>
                      <a:pt x="92" y="16"/>
                      <a:pt x="88" y="20"/>
                      <a:pt x="85" y="18"/>
                    </a:cubicBezTo>
                    <a:cubicBezTo>
                      <a:pt x="83" y="16"/>
                      <a:pt x="81" y="13"/>
                      <a:pt x="80" y="8"/>
                    </a:cubicBezTo>
                    <a:cubicBezTo>
                      <a:pt x="0" y="14"/>
                      <a:pt x="0" y="14"/>
                      <a:pt x="0" y="14"/>
                    </a:cubicBezTo>
                    <a:cubicBezTo>
                      <a:pt x="0" y="17"/>
                      <a:pt x="0" y="20"/>
                      <a:pt x="0" y="23"/>
                    </a:cubicBezTo>
                    <a:cubicBezTo>
                      <a:pt x="189" y="25"/>
                      <a:pt x="189" y="25"/>
                      <a:pt x="189" y="25"/>
                    </a:cubicBezTo>
                    <a:cubicBezTo>
                      <a:pt x="192" y="17"/>
                      <a:pt x="194" y="8"/>
                      <a:pt x="196" y="0"/>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29" name="Freeform 447">
                <a:extLst>
                  <a:ext uri="{FF2B5EF4-FFF2-40B4-BE49-F238E27FC236}">
                    <a16:creationId xmlns:a16="http://schemas.microsoft.com/office/drawing/2014/main" xmlns="" id="{CD8BFBB2-7545-4933-86FA-A4D2F5AE2579}"/>
                  </a:ext>
                </a:extLst>
              </p:cNvPr>
              <p:cNvSpPr/>
              <p:nvPr/>
            </p:nvSpPr>
            <p:spPr bwMode="auto">
              <a:xfrm>
                <a:off x="2813" y="2323"/>
                <a:ext cx="426" cy="57"/>
              </a:xfrm>
              <a:custGeom>
                <a:avLst/>
                <a:gdLst>
                  <a:gd name="T0" fmla="*/ 189 w 189"/>
                  <a:gd name="T1" fmla="*/ 2 h 25"/>
                  <a:gd name="T2" fmla="*/ 0 w 189"/>
                  <a:gd name="T3" fmla="*/ 0 h 25"/>
                  <a:gd name="T4" fmla="*/ 0 w 189"/>
                  <a:gd name="T5" fmla="*/ 12 h 25"/>
                  <a:gd name="T6" fmla="*/ 183 w 189"/>
                  <a:gd name="T7" fmla="*/ 25 h 25"/>
                  <a:gd name="T8" fmla="*/ 189 w 189"/>
                  <a:gd name="T9" fmla="*/ 2 h 25"/>
                </a:gdLst>
                <a:ahLst/>
                <a:cxnLst>
                  <a:cxn ang="0">
                    <a:pos x="T0" y="T1"/>
                  </a:cxn>
                  <a:cxn ang="0">
                    <a:pos x="T2" y="T3"/>
                  </a:cxn>
                  <a:cxn ang="0">
                    <a:pos x="T4" y="T5"/>
                  </a:cxn>
                  <a:cxn ang="0">
                    <a:pos x="T6" y="T7"/>
                  </a:cxn>
                  <a:cxn ang="0">
                    <a:pos x="T8" y="T9"/>
                  </a:cxn>
                </a:cxnLst>
                <a:rect l="0" t="0" r="r" b="b"/>
                <a:pathLst>
                  <a:path w="189" h="25">
                    <a:moveTo>
                      <a:pt x="189" y="2"/>
                    </a:moveTo>
                    <a:cubicBezTo>
                      <a:pt x="0" y="0"/>
                      <a:pt x="0" y="0"/>
                      <a:pt x="0" y="0"/>
                    </a:cubicBezTo>
                    <a:cubicBezTo>
                      <a:pt x="0" y="4"/>
                      <a:pt x="0" y="8"/>
                      <a:pt x="0" y="12"/>
                    </a:cubicBezTo>
                    <a:cubicBezTo>
                      <a:pt x="183" y="25"/>
                      <a:pt x="183" y="25"/>
                      <a:pt x="183" y="25"/>
                    </a:cubicBezTo>
                    <a:cubicBezTo>
                      <a:pt x="185" y="18"/>
                      <a:pt x="187" y="10"/>
                      <a:pt x="189" y="2"/>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30" name="Freeform 448">
                <a:extLst>
                  <a:ext uri="{FF2B5EF4-FFF2-40B4-BE49-F238E27FC236}">
                    <a16:creationId xmlns:a16="http://schemas.microsoft.com/office/drawing/2014/main" xmlns="" id="{02EC9410-C92C-4C13-AF6A-693EE04FDD48}"/>
                  </a:ext>
                </a:extLst>
              </p:cNvPr>
              <p:cNvSpPr/>
              <p:nvPr/>
            </p:nvSpPr>
            <p:spPr bwMode="auto">
              <a:xfrm>
                <a:off x="2811" y="2350"/>
                <a:ext cx="415" cy="66"/>
              </a:xfrm>
              <a:custGeom>
                <a:avLst/>
                <a:gdLst>
                  <a:gd name="T0" fmla="*/ 184 w 184"/>
                  <a:gd name="T1" fmla="*/ 13 h 29"/>
                  <a:gd name="T2" fmla="*/ 1 w 184"/>
                  <a:gd name="T3" fmla="*/ 0 h 29"/>
                  <a:gd name="T4" fmla="*/ 0 w 184"/>
                  <a:gd name="T5" fmla="*/ 13 h 29"/>
                  <a:gd name="T6" fmla="*/ 180 w 184"/>
                  <a:gd name="T7" fmla="*/ 29 h 29"/>
                  <a:gd name="T8" fmla="*/ 184 w 184"/>
                  <a:gd name="T9" fmla="*/ 13 h 29"/>
                </a:gdLst>
                <a:ahLst/>
                <a:cxnLst>
                  <a:cxn ang="0">
                    <a:pos x="T0" y="T1"/>
                  </a:cxn>
                  <a:cxn ang="0">
                    <a:pos x="T2" y="T3"/>
                  </a:cxn>
                  <a:cxn ang="0">
                    <a:pos x="T4" y="T5"/>
                  </a:cxn>
                  <a:cxn ang="0">
                    <a:pos x="T6" y="T7"/>
                  </a:cxn>
                  <a:cxn ang="0">
                    <a:pos x="T8" y="T9"/>
                  </a:cxn>
                </a:cxnLst>
                <a:rect l="0" t="0" r="r" b="b"/>
                <a:pathLst>
                  <a:path w="184" h="29">
                    <a:moveTo>
                      <a:pt x="184" y="13"/>
                    </a:moveTo>
                    <a:cubicBezTo>
                      <a:pt x="1" y="0"/>
                      <a:pt x="1" y="0"/>
                      <a:pt x="1" y="0"/>
                    </a:cubicBezTo>
                    <a:cubicBezTo>
                      <a:pt x="1" y="4"/>
                      <a:pt x="0" y="9"/>
                      <a:pt x="0" y="13"/>
                    </a:cubicBezTo>
                    <a:cubicBezTo>
                      <a:pt x="180" y="29"/>
                      <a:pt x="180" y="29"/>
                      <a:pt x="180" y="29"/>
                    </a:cubicBezTo>
                    <a:cubicBezTo>
                      <a:pt x="181" y="23"/>
                      <a:pt x="183" y="18"/>
                      <a:pt x="184" y="13"/>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31" name="Freeform 449">
                <a:extLst>
                  <a:ext uri="{FF2B5EF4-FFF2-40B4-BE49-F238E27FC236}">
                    <a16:creationId xmlns:a16="http://schemas.microsoft.com/office/drawing/2014/main" xmlns="" id="{142ECEF1-3DDB-43CC-ADE0-E54789DF2CF2}"/>
                  </a:ext>
                </a:extLst>
              </p:cNvPr>
              <p:cNvSpPr/>
              <p:nvPr/>
            </p:nvSpPr>
            <p:spPr bwMode="auto">
              <a:xfrm>
                <a:off x="2811" y="2380"/>
                <a:ext cx="406" cy="61"/>
              </a:xfrm>
              <a:custGeom>
                <a:avLst/>
                <a:gdLst>
                  <a:gd name="T0" fmla="*/ 0 w 180"/>
                  <a:gd name="T1" fmla="*/ 0 h 27"/>
                  <a:gd name="T2" fmla="*/ 0 w 180"/>
                  <a:gd name="T3" fmla="*/ 7 h 27"/>
                  <a:gd name="T4" fmla="*/ 0 w 180"/>
                  <a:gd name="T5" fmla="*/ 11 h 27"/>
                  <a:gd name="T6" fmla="*/ 177 w 180"/>
                  <a:gd name="T7" fmla="*/ 27 h 27"/>
                  <a:gd name="T8" fmla="*/ 180 w 180"/>
                  <a:gd name="T9" fmla="*/ 16 h 27"/>
                  <a:gd name="T10" fmla="*/ 0 w 180"/>
                  <a:gd name="T11" fmla="*/ 0 h 27"/>
                </a:gdLst>
                <a:ahLst/>
                <a:cxnLst>
                  <a:cxn ang="0">
                    <a:pos x="T0" y="T1"/>
                  </a:cxn>
                  <a:cxn ang="0">
                    <a:pos x="T2" y="T3"/>
                  </a:cxn>
                  <a:cxn ang="0">
                    <a:pos x="T4" y="T5"/>
                  </a:cxn>
                  <a:cxn ang="0">
                    <a:pos x="T6" y="T7"/>
                  </a:cxn>
                  <a:cxn ang="0">
                    <a:pos x="T8" y="T9"/>
                  </a:cxn>
                  <a:cxn ang="0">
                    <a:pos x="T10" y="T11"/>
                  </a:cxn>
                </a:cxnLst>
                <a:rect l="0" t="0" r="r" b="b"/>
                <a:pathLst>
                  <a:path w="180" h="27">
                    <a:moveTo>
                      <a:pt x="0" y="0"/>
                    </a:moveTo>
                    <a:cubicBezTo>
                      <a:pt x="0" y="2"/>
                      <a:pt x="0" y="4"/>
                      <a:pt x="0" y="7"/>
                    </a:cubicBezTo>
                    <a:cubicBezTo>
                      <a:pt x="0" y="8"/>
                      <a:pt x="0" y="10"/>
                      <a:pt x="0" y="11"/>
                    </a:cubicBezTo>
                    <a:cubicBezTo>
                      <a:pt x="177" y="27"/>
                      <a:pt x="177" y="27"/>
                      <a:pt x="177" y="27"/>
                    </a:cubicBezTo>
                    <a:cubicBezTo>
                      <a:pt x="178" y="23"/>
                      <a:pt x="179" y="19"/>
                      <a:pt x="180" y="16"/>
                    </a:cubicBezTo>
                    <a:lnTo>
                      <a:pt x="0" y="0"/>
                    </a:ln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32" name="Freeform 450">
                <a:extLst>
                  <a:ext uri="{FF2B5EF4-FFF2-40B4-BE49-F238E27FC236}">
                    <a16:creationId xmlns:a16="http://schemas.microsoft.com/office/drawing/2014/main" xmlns="" id="{CE0198A7-F23E-45C3-ABDD-A61862573E67}"/>
                  </a:ext>
                </a:extLst>
              </p:cNvPr>
              <p:cNvSpPr/>
              <p:nvPr/>
            </p:nvSpPr>
            <p:spPr bwMode="auto">
              <a:xfrm>
                <a:off x="3070" y="2130"/>
                <a:ext cx="237" cy="76"/>
              </a:xfrm>
              <a:custGeom>
                <a:avLst/>
                <a:gdLst>
                  <a:gd name="T0" fmla="*/ 104 w 105"/>
                  <a:gd name="T1" fmla="*/ 2 h 34"/>
                  <a:gd name="T2" fmla="*/ 99 w 105"/>
                  <a:gd name="T3" fmla="*/ 1 h 34"/>
                  <a:gd name="T4" fmla="*/ 7 w 105"/>
                  <a:gd name="T5" fmla="*/ 17 h 34"/>
                  <a:gd name="T6" fmla="*/ 0 w 105"/>
                  <a:gd name="T7" fmla="*/ 34 h 34"/>
                  <a:gd name="T8" fmla="*/ 94 w 105"/>
                  <a:gd name="T9" fmla="*/ 21 h 34"/>
                  <a:gd name="T10" fmla="*/ 104 w 105"/>
                  <a:gd name="T11" fmla="*/ 2 h 34"/>
                </a:gdLst>
                <a:ahLst/>
                <a:cxnLst>
                  <a:cxn ang="0">
                    <a:pos x="T0" y="T1"/>
                  </a:cxn>
                  <a:cxn ang="0">
                    <a:pos x="T2" y="T3"/>
                  </a:cxn>
                  <a:cxn ang="0">
                    <a:pos x="T4" y="T5"/>
                  </a:cxn>
                  <a:cxn ang="0">
                    <a:pos x="T6" y="T7"/>
                  </a:cxn>
                  <a:cxn ang="0">
                    <a:pos x="T8" y="T9"/>
                  </a:cxn>
                  <a:cxn ang="0">
                    <a:pos x="T10" y="T11"/>
                  </a:cxn>
                </a:cxnLst>
                <a:rect l="0" t="0" r="r" b="b"/>
                <a:pathLst>
                  <a:path w="105" h="34">
                    <a:moveTo>
                      <a:pt x="104" y="2"/>
                    </a:moveTo>
                    <a:cubicBezTo>
                      <a:pt x="105" y="0"/>
                      <a:pt x="98" y="4"/>
                      <a:pt x="99" y="1"/>
                    </a:cubicBezTo>
                    <a:cubicBezTo>
                      <a:pt x="7" y="17"/>
                      <a:pt x="7" y="17"/>
                      <a:pt x="7" y="17"/>
                    </a:cubicBezTo>
                    <a:cubicBezTo>
                      <a:pt x="5" y="23"/>
                      <a:pt x="3" y="29"/>
                      <a:pt x="0" y="34"/>
                    </a:cubicBezTo>
                    <a:cubicBezTo>
                      <a:pt x="94" y="21"/>
                      <a:pt x="94" y="21"/>
                      <a:pt x="94" y="21"/>
                    </a:cubicBezTo>
                    <a:cubicBezTo>
                      <a:pt x="95" y="17"/>
                      <a:pt x="103" y="6"/>
                      <a:pt x="104" y="2"/>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33" name="Freeform 451">
                <a:extLst>
                  <a:ext uri="{FF2B5EF4-FFF2-40B4-BE49-F238E27FC236}">
                    <a16:creationId xmlns:a16="http://schemas.microsoft.com/office/drawing/2014/main" xmlns="" id="{0D9D88F8-8076-42A2-A415-3F749D2AABCB}"/>
                  </a:ext>
                </a:extLst>
              </p:cNvPr>
              <p:cNvSpPr/>
              <p:nvPr/>
            </p:nvSpPr>
            <p:spPr bwMode="auto">
              <a:xfrm>
                <a:off x="2804" y="2461"/>
                <a:ext cx="54" cy="74"/>
              </a:xfrm>
              <a:custGeom>
                <a:avLst/>
                <a:gdLst>
                  <a:gd name="T0" fmla="*/ 2 w 24"/>
                  <a:gd name="T1" fmla="*/ 0 h 33"/>
                  <a:gd name="T2" fmla="*/ 0 w 24"/>
                  <a:gd name="T3" fmla="*/ 27 h 33"/>
                  <a:gd name="T4" fmla="*/ 20 w 24"/>
                  <a:gd name="T5" fmla="*/ 33 h 33"/>
                  <a:gd name="T6" fmla="*/ 24 w 24"/>
                  <a:gd name="T7" fmla="*/ 6 h 33"/>
                  <a:gd name="T8" fmla="*/ 2 w 24"/>
                  <a:gd name="T9" fmla="*/ 0 h 33"/>
                </a:gdLst>
                <a:ahLst/>
                <a:cxnLst>
                  <a:cxn ang="0">
                    <a:pos x="T0" y="T1"/>
                  </a:cxn>
                  <a:cxn ang="0">
                    <a:pos x="T2" y="T3"/>
                  </a:cxn>
                  <a:cxn ang="0">
                    <a:pos x="T4" y="T5"/>
                  </a:cxn>
                  <a:cxn ang="0">
                    <a:pos x="T6" y="T7"/>
                  </a:cxn>
                  <a:cxn ang="0">
                    <a:pos x="T8" y="T9"/>
                  </a:cxn>
                </a:cxnLst>
                <a:rect l="0" t="0" r="r" b="b"/>
                <a:pathLst>
                  <a:path w="24" h="33">
                    <a:moveTo>
                      <a:pt x="2" y="0"/>
                    </a:moveTo>
                    <a:cubicBezTo>
                      <a:pt x="1" y="9"/>
                      <a:pt x="1" y="18"/>
                      <a:pt x="0" y="27"/>
                    </a:cubicBezTo>
                    <a:cubicBezTo>
                      <a:pt x="20" y="33"/>
                      <a:pt x="20" y="33"/>
                      <a:pt x="20" y="33"/>
                    </a:cubicBezTo>
                    <a:cubicBezTo>
                      <a:pt x="24" y="6"/>
                      <a:pt x="24" y="6"/>
                      <a:pt x="24" y="6"/>
                    </a:cubicBezTo>
                    <a:lnTo>
                      <a:pt x="2"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34" name="Freeform 452">
                <a:extLst>
                  <a:ext uri="{FF2B5EF4-FFF2-40B4-BE49-F238E27FC236}">
                    <a16:creationId xmlns:a16="http://schemas.microsoft.com/office/drawing/2014/main" xmlns="" id="{ED4E3848-6E1A-4B42-875C-D9ABC5E98880}"/>
                  </a:ext>
                </a:extLst>
              </p:cNvPr>
              <p:cNvSpPr/>
              <p:nvPr/>
            </p:nvSpPr>
            <p:spPr bwMode="auto">
              <a:xfrm>
                <a:off x="2849" y="2474"/>
                <a:ext cx="72" cy="77"/>
              </a:xfrm>
              <a:custGeom>
                <a:avLst/>
                <a:gdLst>
                  <a:gd name="T0" fmla="*/ 9 w 72"/>
                  <a:gd name="T1" fmla="*/ 0 h 77"/>
                  <a:gd name="T2" fmla="*/ 0 w 72"/>
                  <a:gd name="T3" fmla="*/ 61 h 77"/>
                  <a:gd name="T4" fmla="*/ 63 w 72"/>
                  <a:gd name="T5" fmla="*/ 77 h 77"/>
                  <a:gd name="T6" fmla="*/ 72 w 72"/>
                  <a:gd name="T7" fmla="*/ 18 h 77"/>
                  <a:gd name="T8" fmla="*/ 9 w 72"/>
                  <a:gd name="T9" fmla="*/ 0 h 77"/>
                </a:gdLst>
                <a:ahLst/>
                <a:cxnLst>
                  <a:cxn ang="0">
                    <a:pos x="T0" y="T1"/>
                  </a:cxn>
                  <a:cxn ang="0">
                    <a:pos x="T2" y="T3"/>
                  </a:cxn>
                  <a:cxn ang="0">
                    <a:pos x="T4" y="T5"/>
                  </a:cxn>
                  <a:cxn ang="0">
                    <a:pos x="T6" y="T7"/>
                  </a:cxn>
                  <a:cxn ang="0">
                    <a:pos x="T8" y="T9"/>
                  </a:cxn>
                </a:cxnLst>
                <a:rect l="0" t="0" r="r" b="b"/>
                <a:pathLst>
                  <a:path w="72" h="77">
                    <a:moveTo>
                      <a:pt x="9" y="0"/>
                    </a:moveTo>
                    <a:lnTo>
                      <a:pt x="0" y="61"/>
                    </a:lnTo>
                    <a:lnTo>
                      <a:pt x="63" y="77"/>
                    </a:lnTo>
                    <a:lnTo>
                      <a:pt x="72" y="18"/>
                    </a:lnTo>
                    <a:lnTo>
                      <a:pt x="9"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35" name="Freeform 453">
                <a:extLst>
                  <a:ext uri="{FF2B5EF4-FFF2-40B4-BE49-F238E27FC236}">
                    <a16:creationId xmlns:a16="http://schemas.microsoft.com/office/drawing/2014/main" xmlns="" id="{A2748BC3-425F-4910-AA9E-4475EE600744}"/>
                  </a:ext>
                </a:extLst>
              </p:cNvPr>
              <p:cNvSpPr/>
              <p:nvPr/>
            </p:nvSpPr>
            <p:spPr bwMode="auto">
              <a:xfrm>
                <a:off x="2912" y="2492"/>
                <a:ext cx="66" cy="73"/>
              </a:xfrm>
              <a:custGeom>
                <a:avLst/>
                <a:gdLst>
                  <a:gd name="T0" fmla="*/ 9 w 66"/>
                  <a:gd name="T1" fmla="*/ 0 h 73"/>
                  <a:gd name="T2" fmla="*/ 0 w 66"/>
                  <a:gd name="T3" fmla="*/ 59 h 73"/>
                  <a:gd name="T4" fmla="*/ 59 w 66"/>
                  <a:gd name="T5" fmla="*/ 73 h 73"/>
                  <a:gd name="T6" fmla="*/ 66 w 66"/>
                  <a:gd name="T7" fmla="*/ 16 h 73"/>
                  <a:gd name="T8" fmla="*/ 9 w 66"/>
                  <a:gd name="T9" fmla="*/ 0 h 73"/>
                </a:gdLst>
                <a:ahLst/>
                <a:cxnLst>
                  <a:cxn ang="0">
                    <a:pos x="T0" y="T1"/>
                  </a:cxn>
                  <a:cxn ang="0">
                    <a:pos x="T2" y="T3"/>
                  </a:cxn>
                  <a:cxn ang="0">
                    <a:pos x="T4" y="T5"/>
                  </a:cxn>
                  <a:cxn ang="0">
                    <a:pos x="T6" y="T7"/>
                  </a:cxn>
                  <a:cxn ang="0">
                    <a:pos x="T8" y="T9"/>
                  </a:cxn>
                </a:cxnLst>
                <a:rect l="0" t="0" r="r" b="b"/>
                <a:pathLst>
                  <a:path w="66" h="73">
                    <a:moveTo>
                      <a:pt x="9" y="0"/>
                    </a:moveTo>
                    <a:lnTo>
                      <a:pt x="0" y="59"/>
                    </a:lnTo>
                    <a:lnTo>
                      <a:pt x="59" y="73"/>
                    </a:lnTo>
                    <a:lnTo>
                      <a:pt x="66" y="16"/>
                    </a:lnTo>
                    <a:lnTo>
                      <a:pt x="9"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36" name="Freeform 454">
                <a:extLst>
                  <a:ext uri="{FF2B5EF4-FFF2-40B4-BE49-F238E27FC236}">
                    <a16:creationId xmlns:a16="http://schemas.microsoft.com/office/drawing/2014/main" xmlns="" id="{185E2CD2-03E9-4F6E-B73F-172BE30EB38A}"/>
                  </a:ext>
                </a:extLst>
              </p:cNvPr>
              <p:cNvSpPr/>
              <p:nvPr/>
            </p:nvSpPr>
            <p:spPr bwMode="auto">
              <a:xfrm>
                <a:off x="3039" y="2528"/>
                <a:ext cx="79" cy="73"/>
              </a:xfrm>
              <a:custGeom>
                <a:avLst/>
                <a:gdLst>
                  <a:gd name="T0" fmla="*/ 6 w 79"/>
                  <a:gd name="T1" fmla="*/ 0 h 73"/>
                  <a:gd name="T2" fmla="*/ 0 w 79"/>
                  <a:gd name="T3" fmla="*/ 55 h 73"/>
                  <a:gd name="T4" fmla="*/ 70 w 79"/>
                  <a:gd name="T5" fmla="*/ 73 h 73"/>
                  <a:gd name="T6" fmla="*/ 79 w 79"/>
                  <a:gd name="T7" fmla="*/ 21 h 73"/>
                  <a:gd name="T8" fmla="*/ 6 w 79"/>
                  <a:gd name="T9" fmla="*/ 0 h 73"/>
                </a:gdLst>
                <a:ahLst/>
                <a:cxnLst>
                  <a:cxn ang="0">
                    <a:pos x="T0" y="T1"/>
                  </a:cxn>
                  <a:cxn ang="0">
                    <a:pos x="T2" y="T3"/>
                  </a:cxn>
                  <a:cxn ang="0">
                    <a:pos x="T4" y="T5"/>
                  </a:cxn>
                  <a:cxn ang="0">
                    <a:pos x="T6" y="T7"/>
                  </a:cxn>
                  <a:cxn ang="0">
                    <a:pos x="T8" y="T9"/>
                  </a:cxn>
                </a:cxnLst>
                <a:rect l="0" t="0" r="r" b="b"/>
                <a:pathLst>
                  <a:path w="79" h="73">
                    <a:moveTo>
                      <a:pt x="6" y="0"/>
                    </a:moveTo>
                    <a:lnTo>
                      <a:pt x="0" y="55"/>
                    </a:lnTo>
                    <a:lnTo>
                      <a:pt x="70" y="73"/>
                    </a:lnTo>
                    <a:lnTo>
                      <a:pt x="79" y="21"/>
                    </a:lnTo>
                    <a:lnTo>
                      <a:pt x="6"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37" name="Freeform 455">
                <a:extLst>
                  <a:ext uri="{FF2B5EF4-FFF2-40B4-BE49-F238E27FC236}">
                    <a16:creationId xmlns:a16="http://schemas.microsoft.com/office/drawing/2014/main" xmlns="" id="{897AAA83-32C5-42D7-9DD8-067032FB685C}"/>
                  </a:ext>
                </a:extLst>
              </p:cNvPr>
              <p:cNvSpPr/>
              <p:nvPr/>
            </p:nvSpPr>
            <p:spPr bwMode="auto">
              <a:xfrm>
                <a:off x="3109" y="2549"/>
                <a:ext cx="72" cy="67"/>
              </a:xfrm>
              <a:custGeom>
                <a:avLst/>
                <a:gdLst>
                  <a:gd name="T0" fmla="*/ 32 w 32"/>
                  <a:gd name="T1" fmla="*/ 8 h 30"/>
                  <a:gd name="T2" fmla="*/ 4 w 32"/>
                  <a:gd name="T3" fmla="*/ 0 h 30"/>
                  <a:gd name="T4" fmla="*/ 0 w 32"/>
                  <a:gd name="T5" fmla="*/ 23 h 30"/>
                  <a:gd name="T6" fmla="*/ 28 w 32"/>
                  <a:gd name="T7" fmla="*/ 30 h 30"/>
                  <a:gd name="T8" fmla="*/ 32 w 32"/>
                  <a:gd name="T9" fmla="*/ 8 h 30"/>
                </a:gdLst>
                <a:ahLst/>
                <a:cxnLst>
                  <a:cxn ang="0">
                    <a:pos x="T0" y="T1"/>
                  </a:cxn>
                  <a:cxn ang="0">
                    <a:pos x="T2" y="T3"/>
                  </a:cxn>
                  <a:cxn ang="0">
                    <a:pos x="T4" y="T5"/>
                  </a:cxn>
                  <a:cxn ang="0">
                    <a:pos x="T6" y="T7"/>
                  </a:cxn>
                  <a:cxn ang="0">
                    <a:pos x="T8" y="T9"/>
                  </a:cxn>
                </a:cxnLst>
                <a:rect l="0" t="0" r="r" b="b"/>
                <a:pathLst>
                  <a:path w="32" h="30">
                    <a:moveTo>
                      <a:pt x="32" y="8"/>
                    </a:moveTo>
                    <a:cubicBezTo>
                      <a:pt x="4" y="0"/>
                      <a:pt x="4" y="0"/>
                      <a:pt x="4" y="0"/>
                    </a:cubicBezTo>
                    <a:cubicBezTo>
                      <a:pt x="0" y="23"/>
                      <a:pt x="0" y="23"/>
                      <a:pt x="0" y="23"/>
                    </a:cubicBezTo>
                    <a:cubicBezTo>
                      <a:pt x="28" y="30"/>
                      <a:pt x="28" y="30"/>
                      <a:pt x="28" y="30"/>
                    </a:cubicBezTo>
                    <a:cubicBezTo>
                      <a:pt x="29" y="22"/>
                      <a:pt x="31" y="15"/>
                      <a:pt x="32" y="8"/>
                    </a:cubicBez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38" name="Freeform 456">
                <a:extLst>
                  <a:ext uri="{FF2B5EF4-FFF2-40B4-BE49-F238E27FC236}">
                    <a16:creationId xmlns:a16="http://schemas.microsoft.com/office/drawing/2014/main" xmlns="" id="{0E45006B-57CD-4812-8CB4-9FC5C4AC4BCB}"/>
                  </a:ext>
                </a:extLst>
              </p:cNvPr>
              <p:cNvSpPr/>
              <p:nvPr/>
            </p:nvSpPr>
            <p:spPr bwMode="auto">
              <a:xfrm>
                <a:off x="2971" y="2508"/>
                <a:ext cx="74" cy="75"/>
              </a:xfrm>
              <a:custGeom>
                <a:avLst/>
                <a:gdLst>
                  <a:gd name="T0" fmla="*/ 7 w 74"/>
                  <a:gd name="T1" fmla="*/ 0 h 75"/>
                  <a:gd name="T2" fmla="*/ 0 w 74"/>
                  <a:gd name="T3" fmla="*/ 57 h 75"/>
                  <a:gd name="T4" fmla="*/ 68 w 74"/>
                  <a:gd name="T5" fmla="*/ 75 h 75"/>
                  <a:gd name="T6" fmla="*/ 74 w 74"/>
                  <a:gd name="T7" fmla="*/ 20 h 75"/>
                  <a:gd name="T8" fmla="*/ 7 w 74"/>
                  <a:gd name="T9" fmla="*/ 0 h 75"/>
                </a:gdLst>
                <a:ahLst/>
                <a:cxnLst>
                  <a:cxn ang="0">
                    <a:pos x="T0" y="T1"/>
                  </a:cxn>
                  <a:cxn ang="0">
                    <a:pos x="T2" y="T3"/>
                  </a:cxn>
                  <a:cxn ang="0">
                    <a:pos x="T4" y="T5"/>
                  </a:cxn>
                  <a:cxn ang="0">
                    <a:pos x="T6" y="T7"/>
                  </a:cxn>
                  <a:cxn ang="0">
                    <a:pos x="T8" y="T9"/>
                  </a:cxn>
                </a:cxnLst>
                <a:rect l="0" t="0" r="r" b="b"/>
                <a:pathLst>
                  <a:path w="74" h="75">
                    <a:moveTo>
                      <a:pt x="7" y="0"/>
                    </a:moveTo>
                    <a:lnTo>
                      <a:pt x="0" y="57"/>
                    </a:lnTo>
                    <a:lnTo>
                      <a:pt x="68" y="75"/>
                    </a:lnTo>
                    <a:lnTo>
                      <a:pt x="74" y="20"/>
                    </a:lnTo>
                    <a:lnTo>
                      <a:pt x="7"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39" name="Freeform 457">
                <a:extLst>
                  <a:ext uri="{FF2B5EF4-FFF2-40B4-BE49-F238E27FC236}">
                    <a16:creationId xmlns:a16="http://schemas.microsoft.com/office/drawing/2014/main" xmlns="" id="{6839E8D2-0C12-49B2-8725-37132B15E95F}"/>
                  </a:ext>
                </a:extLst>
              </p:cNvPr>
              <p:cNvSpPr/>
              <p:nvPr/>
            </p:nvSpPr>
            <p:spPr bwMode="auto">
              <a:xfrm>
                <a:off x="2802" y="2522"/>
                <a:ext cx="370" cy="135"/>
              </a:xfrm>
              <a:custGeom>
                <a:avLst/>
                <a:gdLst>
                  <a:gd name="T0" fmla="*/ 164 w 164"/>
                  <a:gd name="T1" fmla="*/ 42 h 60"/>
                  <a:gd name="T2" fmla="*/ 1 w 164"/>
                  <a:gd name="T3" fmla="*/ 0 h 60"/>
                  <a:gd name="T4" fmla="*/ 0 w 164"/>
                  <a:gd name="T5" fmla="*/ 21 h 60"/>
                  <a:gd name="T6" fmla="*/ 160 w 164"/>
                  <a:gd name="T7" fmla="*/ 60 h 60"/>
                  <a:gd name="T8" fmla="*/ 164 w 164"/>
                  <a:gd name="T9" fmla="*/ 42 h 60"/>
                </a:gdLst>
                <a:ahLst/>
                <a:cxnLst>
                  <a:cxn ang="0">
                    <a:pos x="T0" y="T1"/>
                  </a:cxn>
                  <a:cxn ang="0">
                    <a:pos x="T2" y="T3"/>
                  </a:cxn>
                  <a:cxn ang="0">
                    <a:pos x="T4" y="T5"/>
                  </a:cxn>
                  <a:cxn ang="0">
                    <a:pos x="T6" y="T7"/>
                  </a:cxn>
                  <a:cxn ang="0">
                    <a:pos x="T8" y="T9"/>
                  </a:cxn>
                </a:cxnLst>
                <a:rect l="0" t="0" r="r" b="b"/>
                <a:pathLst>
                  <a:path w="164" h="60">
                    <a:moveTo>
                      <a:pt x="164" y="42"/>
                    </a:moveTo>
                    <a:cubicBezTo>
                      <a:pt x="1" y="0"/>
                      <a:pt x="1" y="0"/>
                      <a:pt x="1" y="0"/>
                    </a:cubicBezTo>
                    <a:cubicBezTo>
                      <a:pt x="1" y="7"/>
                      <a:pt x="1" y="14"/>
                      <a:pt x="0" y="21"/>
                    </a:cubicBezTo>
                    <a:cubicBezTo>
                      <a:pt x="160" y="60"/>
                      <a:pt x="160" y="60"/>
                      <a:pt x="160" y="60"/>
                    </a:cubicBezTo>
                    <a:cubicBezTo>
                      <a:pt x="161" y="54"/>
                      <a:pt x="162" y="48"/>
                      <a:pt x="164" y="42"/>
                    </a:cubicBezTo>
                    <a:close/>
                  </a:path>
                </a:pathLst>
              </a:custGeom>
              <a:solidFill>
                <a:srgbClr val="5B83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40" name="Freeform 458">
                <a:extLst>
                  <a:ext uri="{FF2B5EF4-FFF2-40B4-BE49-F238E27FC236}">
                    <a16:creationId xmlns:a16="http://schemas.microsoft.com/office/drawing/2014/main" xmlns="" id="{F7AB16CF-2385-4C56-BB88-B40B98E9D46E}"/>
                  </a:ext>
                </a:extLst>
              </p:cNvPr>
              <p:cNvSpPr/>
              <p:nvPr/>
            </p:nvSpPr>
            <p:spPr bwMode="auto">
              <a:xfrm>
                <a:off x="2795" y="2569"/>
                <a:ext cx="368" cy="192"/>
              </a:xfrm>
              <a:custGeom>
                <a:avLst/>
                <a:gdLst>
                  <a:gd name="T0" fmla="*/ 3 w 163"/>
                  <a:gd name="T1" fmla="*/ 0 h 85"/>
                  <a:gd name="T2" fmla="*/ 0 w 163"/>
                  <a:gd name="T3" fmla="*/ 54 h 85"/>
                  <a:gd name="T4" fmla="*/ 157 w 163"/>
                  <a:gd name="T5" fmla="*/ 85 h 85"/>
                  <a:gd name="T6" fmla="*/ 163 w 163"/>
                  <a:gd name="T7" fmla="*/ 39 h 85"/>
                  <a:gd name="T8" fmla="*/ 3 w 163"/>
                  <a:gd name="T9" fmla="*/ 0 h 85"/>
                </a:gdLst>
                <a:ahLst/>
                <a:cxnLst>
                  <a:cxn ang="0">
                    <a:pos x="T0" y="T1"/>
                  </a:cxn>
                  <a:cxn ang="0">
                    <a:pos x="T2" y="T3"/>
                  </a:cxn>
                  <a:cxn ang="0">
                    <a:pos x="T4" y="T5"/>
                  </a:cxn>
                  <a:cxn ang="0">
                    <a:pos x="T6" y="T7"/>
                  </a:cxn>
                  <a:cxn ang="0">
                    <a:pos x="T8" y="T9"/>
                  </a:cxn>
                </a:cxnLst>
                <a:rect l="0" t="0" r="r" b="b"/>
                <a:pathLst>
                  <a:path w="163" h="85">
                    <a:moveTo>
                      <a:pt x="3" y="0"/>
                    </a:moveTo>
                    <a:cubicBezTo>
                      <a:pt x="2" y="17"/>
                      <a:pt x="1" y="35"/>
                      <a:pt x="0" y="54"/>
                    </a:cubicBezTo>
                    <a:cubicBezTo>
                      <a:pt x="157" y="85"/>
                      <a:pt x="157" y="85"/>
                      <a:pt x="157" y="85"/>
                    </a:cubicBezTo>
                    <a:cubicBezTo>
                      <a:pt x="159" y="69"/>
                      <a:pt x="161" y="54"/>
                      <a:pt x="163" y="39"/>
                    </a:cubicBezTo>
                    <a:lnTo>
                      <a:pt x="3" y="0"/>
                    </a:lnTo>
                    <a:close/>
                  </a:path>
                </a:pathLst>
              </a:custGeom>
              <a:solidFill>
                <a:srgbClr val="74688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41" name="Freeform 459">
                <a:extLst>
                  <a:ext uri="{FF2B5EF4-FFF2-40B4-BE49-F238E27FC236}">
                    <a16:creationId xmlns:a16="http://schemas.microsoft.com/office/drawing/2014/main" xmlns="" id="{3E369292-8EE7-43D4-8F47-9CD4D5F465D4}"/>
                  </a:ext>
                </a:extLst>
              </p:cNvPr>
              <p:cNvSpPr/>
              <p:nvPr/>
            </p:nvSpPr>
            <p:spPr bwMode="auto">
              <a:xfrm>
                <a:off x="2791" y="2691"/>
                <a:ext cx="58" cy="67"/>
              </a:xfrm>
              <a:custGeom>
                <a:avLst/>
                <a:gdLst>
                  <a:gd name="T0" fmla="*/ 2 w 26"/>
                  <a:gd name="T1" fmla="*/ 0 h 30"/>
                  <a:gd name="T2" fmla="*/ 0 w 26"/>
                  <a:gd name="T3" fmla="*/ 26 h 30"/>
                  <a:gd name="T4" fmla="*/ 26 w 26"/>
                  <a:gd name="T5" fmla="*/ 30 h 30"/>
                  <a:gd name="T6" fmla="*/ 26 w 26"/>
                  <a:gd name="T7" fmla="*/ 5 h 30"/>
                  <a:gd name="T8" fmla="*/ 2 w 26"/>
                  <a:gd name="T9" fmla="*/ 0 h 30"/>
                </a:gdLst>
                <a:ahLst/>
                <a:cxnLst>
                  <a:cxn ang="0">
                    <a:pos x="T0" y="T1"/>
                  </a:cxn>
                  <a:cxn ang="0">
                    <a:pos x="T2" y="T3"/>
                  </a:cxn>
                  <a:cxn ang="0">
                    <a:pos x="T4" y="T5"/>
                  </a:cxn>
                  <a:cxn ang="0">
                    <a:pos x="T6" y="T7"/>
                  </a:cxn>
                  <a:cxn ang="0">
                    <a:pos x="T8" y="T9"/>
                  </a:cxn>
                </a:cxnLst>
                <a:rect l="0" t="0" r="r" b="b"/>
                <a:pathLst>
                  <a:path w="26" h="30">
                    <a:moveTo>
                      <a:pt x="2" y="0"/>
                    </a:moveTo>
                    <a:cubicBezTo>
                      <a:pt x="1" y="8"/>
                      <a:pt x="1" y="17"/>
                      <a:pt x="0" y="26"/>
                    </a:cubicBezTo>
                    <a:cubicBezTo>
                      <a:pt x="26" y="30"/>
                      <a:pt x="26" y="30"/>
                      <a:pt x="26" y="30"/>
                    </a:cubicBezTo>
                    <a:cubicBezTo>
                      <a:pt x="26" y="5"/>
                      <a:pt x="26" y="5"/>
                      <a:pt x="26" y="5"/>
                    </a:cubicBezTo>
                    <a:lnTo>
                      <a:pt x="2"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42" name="Freeform 460">
                <a:extLst>
                  <a:ext uri="{FF2B5EF4-FFF2-40B4-BE49-F238E27FC236}">
                    <a16:creationId xmlns:a16="http://schemas.microsoft.com/office/drawing/2014/main" xmlns="" id="{A6915C18-7A10-4684-9040-501259BF4505}"/>
                  </a:ext>
                </a:extLst>
              </p:cNvPr>
              <p:cNvSpPr/>
              <p:nvPr/>
            </p:nvSpPr>
            <p:spPr bwMode="auto">
              <a:xfrm>
                <a:off x="2849" y="2702"/>
                <a:ext cx="66" cy="68"/>
              </a:xfrm>
              <a:custGeom>
                <a:avLst/>
                <a:gdLst>
                  <a:gd name="T0" fmla="*/ 0 w 66"/>
                  <a:gd name="T1" fmla="*/ 0 h 68"/>
                  <a:gd name="T2" fmla="*/ 0 w 66"/>
                  <a:gd name="T3" fmla="*/ 56 h 68"/>
                  <a:gd name="T4" fmla="*/ 61 w 66"/>
                  <a:gd name="T5" fmla="*/ 68 h 68"/>
                  <a:gd name="T6" fmla="*/ 66 w 66"/>
                  <a:gd name="T7" fmla="*/ 11 h 68"/>
                  <a:gd name="T8" fmla="*/ 0 w 66"/>
                  <a:gd name="T9" fmla="*/ 0 h 68"/>
                </a:gdLst>
                <a:ahLst/>
                <a:cxnLst>
                  <a:cxn ang="0">
                    <a:pos x="T0" y="T1"/>
                  </a:cxn>
                  <a:cxn ang="0">
                    <a:pos x="T2" y="T3"/>
                  </a:cxn>
                  <a:cxn ang="0">
                    <a:pos x="T4" y="T5"/>
                  </a:cxn>
                  <a:cxn ang="0">
                    <a:pos x="T6" y="T7"/>
                  </a:cxn>
                  <a:cxn ang="0">
                    <a:pos x="T8" y="T9"/>
                  </a:cxn>
                </a:cxnLst>
                <a:rect l="0" t="0" r="r" b="b"/>
                <a:pathLst>
                  <a:path w="66" h="68">
                    <a:moveTo>
                      <a:pt x="0" y="0"/>
                    </a:moveTo>
                    <a:lnTo>
                      <a:pt x="0" y="56"/>
                    </a:lnTo>
                    <a:lnTo>
                      <a:pt x="61" y="68"/>
                    </a:lnTo>
                    <a:lnTo>
                      <a:pt x="66" y="11"/>
                    </a:lnTo>
                    <a:lnTo>
                      <a:pt x="0"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43" name="Freeform 461">
                <a:extLst>
                  <a:ext uri="{FF2B5EF4-FFF2-40B4-BE49-F238E27FC236}">
                    <a16:creationId xmlns:a16="http://schemas.microsoft.com/office/drawing/2014/main" xmlns="" id="{9E3848CF-E91E-4C7C-8D66-0965FE9AFCF0}"/>
                  </a:ext>
                </a:extLst>
              </p:cNvPr>
              <p:cNvSpPr/>
              <p:nvPr/>
            </p:nvSpPr>
            <p:spPr bwMode="auto">
              <a:xfrm>
                <a:off x="2910" y="2713"/>
                <a:ext cx="66" cy="68"/>
              </a:xfrm>
              <a:custGeom>
                <a:avLst/>
                <a:gdLst>
                  <a:gd name="T0" fmla="*/ 5 w 66"/>
                  <a:gd name="T1" fmla="*/ 0 h 68"/>
                  <a:gd name="T2" fmla="*/ 0 w 66"/>
                  <a:gd name="T3" fmla="*/ 57 h 68"/>
                  <a:gd name="T4" fmla="*/ 59 w 66"/>
                  <a:gd name="T5" fmla="*/ 68 h 68"/>
                  <a:gd name="T6" fmla="*/ 66 w 66"/>
                  <a:gd name="T7" fmla="*/ 14 h 68"/>
                  <a:gd name="T8" fmla="*/ 5 w 66"/>
                  <a:gd name="T9" fmla="*/ 0 h 68"/>
                </a:gdLst>
                <a:ahLst/>
                <a:cxnLst>
                  <a:cxn ang="0">
                    <a:pos x="T0" y="T1"/>
                  </a:cxn>
                  <a:cxn ang="0">
                    <a:pos x="T2" y="T3"/>
                  </a:cxn>
                  <a:cxn ang="0">
                    <a:pos x="T4" y="T5"/>
                  </a:cxn>
                  <a:cxn ang="0">
                    <a:pos x="T6" y="T7"/>
                  </a:cxn>
                  <a:cxn ang="0">
                    <a:pos x="T8" y="T9"/>
                  </a:cxn>
                </a:cxnLst>
                <a:rect l="0" t="0" r="r" b="b"/>
                <a:pathLst>
                  <a:path w="66" h="68">
                    <a:moveTo>
                      <a:pt x="5" y="0"/>
                    </a:moveTo>
                    <a:lnTo>
                      <a:pt x="0" y="57"/>
                    </a:lnTo>
                    <a:lnTo>
                      <a:pt x="59" y="68"/>
                    </a:lnTo>
                    <a:lnTo>
                      <a:pt x="66" y="14"/>
                    </a:lnTo>
                    <a:lnTo>
                      <a:pt x="5"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44" name="Freeform 462">
                <a:extLst>
                  <a:ext uri="{FF2B5EF4-FFF2-40B4-BE49-F238E27FC236}">
                    <a16:creationId xmlns:a16="http://schemas.microsoft.com/office/drawing/2014/main" xmlns="" id="{36FB7726-60A1-48DD-B3AD-D97A5783DAF7}"/>
                  </a:ext>
                </a:extLst>
              </p:cNvPr>
              <p:cNvSpPr/>
              <p:nvPr/>
            </p:nvSpPr>
            <p:spPr bwMode="auto">
              <a:xfrm>
                <a:off x="2969" y="2727"/>
                <a:ext cx="72" cy="65"/>
              </a:xfrm>
              <a:custGeom>
                <a:avLst/>
                <a:gdLst>
                  <a:gd name="T0" fmla="*/ 7 w 72"/>
                  <a:gd name="T1" fmla="*/ 0 h 65"/>
                  <a:gd name="T2" fmla="*/ 0 w 72"/>
                  <a:gd name="T3" fmla="*/ 54 h 65"/>
                  <a:gd name="T4" fmla="*/ 67 w 72"/>
                  <a:gd name="T5" fmla="*/ 65 h 65"/>
                  <a:gd name="T6" fmla="*/ 72 w 72"/>
                  <a:gd name="T7" fmla="*/ 11 h 65"/>
                  <a:gd name="T8" fmla="*/ 7 w 72"/>
                  <a:gd name="T9" fmla="*/ 0 h 65"/>
                </a:gdLst>
                <a:ahLst/>
                <a:cxnLst>
                  <a:cxn ang="0">
                    <a:pos x="T0" y="T1"/>
                  </a:cxn>
                  <a:cxn ang="0">
                    <a:pos x="T2" y="T3"/>
                  </a:cxn>
                  <a:cxn ang="0">
                    <a:pos x="T4" y="T5"/>
                  </a:cxn>
                  <a:cxn ang="0">
                    <a:pos x="T6" y="T7"/>
                  </a:cxn>
                  <a:cxn ang="0">
                    <a:pos x="T8" y="T9"/>
                  </a:cxn>
                </a:cxnLst>
                <a:rect l="0" t="0" r="r" b="b"/>
                <a:pathLst>
                  <a:path w="72" h="65">
                    <a:moveTo>
                      <a:pt x="7" y="0"/>
                    </a:moveTo>
                    <a:lnTo>
                      <a:pt x="0" y="54"/>
                    </a:lnTo>
                    <a:lnTo>
                      <a:pt x="67" y="65"/>
                    </a:lnTo>
                    <a:lnTo>
                      <a:pt x="72" y="11"/>
                    </a:lnTo>
                    <a:lnTo>
                      <a:pt x="7"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45" name="Freeform 463">
                <a:extLst>
                  <a:ext uri="{FF2B5EF4-FFF2-40B4-BE49-F238E27FC236}">
                    <a16:creationId xmlns:a16="http://schemas.microsoft.com/office/drawing/2014/main" xmlns="" id="{581F26A8-1391-4B41-806F-7C676701BC34}"/>
                  </a:ext>
                </a:extLst>
              </p:cNvPr>
              <p:cNvSpPr/>
              <p:nvPr/>
            </p:nvSpPr>
            <p:spPr bwMode="auto">
              <a:xfrm>
                <a:off x="3095" y="2752"/>
                <a:ext cx="54" cy="58"/>
              </a:xfrm>
              <a:custGeom>
                <a:avLst/>
                <a:gdLst>
                  <a:gd name="T0" fmla="*/ 24 w 24"/>
                  <a:gd name="T1" fmla="*/ 4 h 26"/>
                  <a:gd name="T2" fmla="*/ 3 w 24"/>
                  <a:gd name="T3" fmla="*/ 0 h 26"/>
                  <a:gd name="T4" fmla="*/ 0 w 24"/>
                  <a:gd name="T5" fmla="*/ 22 h 26"/>
                  <a:gd name="T6" fmla="*/ 21 w 24"/>
                  <a:gd name="T7" fmla="*/ 26 h 26"/>
                  <a:gd name="T8" fmla="*/ 24 w 24"/>
                  <a:gd name="T9" fmla="*/ 4 h 26"/>
                </a:gdLst>
                <a:ahLst/>
                <a:cxnLst>
                  <a:cxn ang="0">
                    <a:pos x="T0" y="T1"/>
                  </a:cxn>
                  <a:cxn ang="0">
                    <a:pos x="T2" y="T3"/>
                  </a:cxn>
                  <a:cxn ang="0">
                    <a:pos x="T4" y="T5"/>
                  </a:cxn>
                  <a:cxn ang="0">
                    <a:pos x="T6" y="T7"/>
                  </a:cxn>
                  <a:cxn ang="0">
                    <a:pos x="T8" y="T9"/>
                  </a:cxn>
                </a:cxnLst>
                <a:rect l="0" t="0" r="r" b="b"/>
                <a:pathLst>
                  <a:path w="24" h="26">
                    <a:moveTo>
                      <a:pt x="24" y="4"/>
                    </a:moveTo>
                    <a:cubicBezTo>
                      <a:pt x="3" y="0"/>
                      <a:pt x="3" y="0"/>
                      <a:pt x="3" y="0"/>
                    </a:cubicBezTo>
                    <a:cubicBezTo>
                      <a:pt x="0" y="22"/>
                      <a:pt x="0" y="22"/>
                      <a:pt x="0" y="22"/>
                    </a:cubicBezTo>
                    <a:cubicBezTo>
                      <a:pt x="21" y="26"/>
                      <a:pt x="21" y="26"/>
                      <a:pt x="21" y="26"/>
                    </a:cubicBezTo>
                    <a:cubicBezTo>
                      <a:pt x="22" y="18"/>
                      <a:pt x="23" y="11"/>
                      <a:pt x="24" y="4"/>
                    </a:cubicBez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46" name="Freeform 464">
                <a:extLst>
                  <a:ext uri="{FF2B5EF4-FFF2-40B4-BE49-F238E27FC236}">
                    <a16:creationId xmlns:a16="http://schemas.microsoft.com/office/drawing/2014/main" xmlns="" id="{7D62EB77-BFC7-4644-96A3-E76E2A7410C1}"/>
                  </a:ext>
                </a:extLst>
              </p:cNvPr>
              <p:cNvSpPr/>
              <p:nvPr/>
            </p:nvSpPr>
            <p:spPr bwMode="auto">
              <a:xfrm>
                <a:off x="3036" y="2738"/>
                <a:ext cx="66" cy="63"/>
              </a:xfrm>
              <a:custGeom>
                <a:avLst/>
                <a:gdLst>
                  <a:gd name="T0" fmla="*/ 5 w 66"/>
                  <a:gd name="T1" fmla="*/ 0 h 63"/>
                  <a:gd name="T2" fmla="*/ 0 w 66"/>
                  <a:gd name="T3" fmla="*/ 54 h 63"/>
                  <a:gd name="T4" fmla="*/ 59 w 66"/>
                  <a:gd name="T5" fmla="*/ 63 h 63"/>
                  <a:gd name="T6" fmla="*/ 66 w 66"/>
                  <a:gd name="T7" fmla="*/ 14 h 63"/>
                  <a:gd name="T8" fmla="*/ 5 w 66"/>
                  <a:gd name="T9" fmla="*/ 0 h 63"/>
                </a:gdLst>
                <a:ahLst/>
                <a:cxnLst>
                  <a:cxn ang="0">
                    <a:pos x="T0" y="T1"/>
                  </a:cxn>
                  <a:cxn ang="0">
                    <a:pos x="T2" y="T3"/>
                  </a:cxn>
                  <a:cxn ang="0">
                    <a:pos x="T4" y="T5"/>
                  </a:cxn>
                  <a:cxn ang="0">
                    <a:pos x="T6" y="T7"/>
                  </a:cxn>
                  <a:cxn ang="0">
                    <a:pos x="T8" y="T9"/>
                  </a:cxn>
                </a:cxnLst>
                <a:rect l="0" t="0" r="r" b="b"/>
                <a:pathLst>
                  <a:path w="66" h="63">
                    <a:moveTo>
                      <a:pt x="5" y="0"/>
                    </a:moveTo>
                    <a:lnTo>
                      <a:pt x="0" y="54"/>
                    </a:lnTo>
                    <a:lnTo>
                      <a:pt x="59" y="63"/>
                    </a:lnTo>
                    <a:lnTo>
                      <a:pt x="66" y="14"/>
                    </a:lnTo>
                    <a:lnTo>
                      <a:pt x="5"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47" name="Freeform 465">
                <a:extLst>
                  <a:ext uri="{FF2B5EF4-FFF2-40B4-BE49-F238E27FC236}">
                    <a16:creationId xmlns:a16="http://schemas.microsoft.com/office/drawing/2014/main" xmlns="" id="{E2C4453C-2E7C-4E66-A421-92F3E6A430CE}"/>
                  </a:ext>
                </a:extLst>
              </p:cNvPr>
              <p:cNvSpPr/>
              <p:nvPr/>
            </p:nvSpPr>
            <p:spPr bwMode="auto">
              <a:xfrm>
                <a:off x="2768" y="2932"/>
                <a:ext cx="368" cy="144"/>
              </a:xfrm>
              <a:custGeom>
                <a:avLst/>
                <a:gdLst>
                  <a:gd name="T0" fmla="*/ 163 w 163"/>
                  <a:gd name="T1" fmla="*/ 0 h 64"/>
                  <a:gd name="T2" fmla="*/ 4 w 163"/>
                  <a:gd name="T3" fmla="*/ 6 h 64"/>
                  <a:gd name="T4" fmla="*/ 0 w 163"/>
                  <a:gd name="T5" fmla="*/ 64 h 64"/>
                  <a:gd name="T6" fmla="*/ 163 w 163"/>
                  <a:gd name="T7" fmla="*/ 62 h 64"/>
                  <a:gd name="T8" fmla="*/ 163 w 163"/>
                  <a:gd name="T9" fmla="*/ 0 h 64"/>
                </a:gdLst>
                <a:ahLst/>
                <a:cxnLst>
                  <a:cxn ang="0">
                    <a:pos x="T0" y="T1"/>
                  </a:cxn>
                  <a:cxn ang="0">
                    <a:pos x="T2" y="T3"/>
                  </a:cxn>
                  <a:cxn ang="0">
                    <a:pos x="T4" y="T5"/>
                  </a:cxn>
                  <a:cxn ang="0">
                    <a:pos x="T6" y="T7"/>
                  </a:cxn>
                  <a:cxn ang="0">
                    <a:pos x="T8" y="T9"/>
                  </a:cxn>
                </a:cxnLst>
                <a:rect l="0" t="0" r="r" b="b"/>
                <a:pathLst>
                  <a:path w="163" h="64">
                    <a:moveTo>
                      <a:pt x="163" y="0"/>
                    </a:moveTo>
                    <a:cubicBezTo>
                      <a:pt x="4" y="6"/>
                      <a:pt x="4" y="6"/>
                      <a:pt x="4" y="6"/>
                    </a:cubicBezTo>
                    <a:cubicBezTo>
                      <a:pt x="3" y="25"/>
                      <a:pt x="1" y="45"/>
                      <a:pt x="0" y="64"/>
                    </a:cubicBezTo>
                    <a:cubicBezTo>
                      <a:pt x="163" y="62"/>
                      <a:pt x="163" y="62"/>
                      <a:pt x="163" y="62"/>
                    </a:cubicBezTo>
                    <a:cubicBezTo>
                      <a:pt x="162" y="38"/>
                      <a:pt x="162" y="17"/>
                      <a:pt x="163" y="0"/>
                    </a:cubicBezTo>
                    <a:close/>
                  </a:path>
                </a:pathLst>
              </a:cu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48" name="Freeform 466">
                <a:extLst>
                  <a:ext uri="{FF2B5EF4-FFF2-40B4-BE49-F238E27FC236}">
                    <a16:creationId xmlns:a16="http://schemas.microsoft.com/office/drawing/2014/main" xmlns="" id="{CAA73F22-8190-4550-BB21-6A339028E913}"/>
                  </a:ext>
                </a:extLst>
              </p:cNvPr>
              <p:cNvSpPr/>
              <p:nvPr/>
            </p:nvSpPr>
            <p:spPr bwMode="auto">
              <a:xfrm>
                <a:off x="2761" y="3072"/>
                <a:ext cx="379" cy="178"/>
              </a:xfrm>
              <a:custGeom>
                <a:avLst/>
                <a:gdLst>
                  <a:gd name="T0" fmla="*/ 166 w 168"/>
                  <a:gd name="T1" fmla="*/ 0 h 79"/>
                  <a:gd name="T2" fmla="*/ 3 w 168"/>
                  <a:gd name="T3" fmla="*/ 2 h 79"/>
                  <a:gd name="T4" fmla="*/ 0 w 168"/>
                  <a:gd name="T5" fmla="*/ 41 h 79"/>
                  <a:gd name="T6" fmla="*/ 168 w 168"/>
                  <a:gd name="T7" fmla="*/ 79 h 79"/>
                  <a:gd name="T8" fmla="*/ 166 w 168"/>
                  <a:gd name="T9" fmla="*/ 0 h 79"/>
                </a:gdLst>
                <a:ahLst/>
                <a:cxnLst>
                  <a:cxn ang="0">
                    <a:pos x="T0" y="T1"/>
                  </a:cxn>
                  <a:cxn ang="0">
                    <a:pos x="T2" y="T3"/>
                  </a:cxn>
                  <a:cxn ang="0">
                    <a:pos x="T4" y="T5"/>
                  </a:cxn>
                  <a:cxn ang="0">
                    <a:pos x="T6" y="T7"/>
                  </a:cxn>
                  <a:cxn ang="0">
                    <a:pos x="T8" y="T9"/>
                  </a:cxn>
                </a:cxnLst>
                <a:rect l="0" t="0" r="r" b="b"/>
                <a:pathLst>
                  <a:path w="168" h="79">
                    <a:moveTo>
                      <a:pt x="166" y="0"/>
                    </a:moveTo>
                    <a:cubicBezTo>
                      <a:pt x="3" y="2"/>
                      <a:pt x="3" y="2"/>
                      <a:pt x="3" y="2"/>
                    </a:cubicBezTo>
                    <a:cubicBezTo>
                      <a:pt x="2" y="15"/>
                      <a:pt x="1" y="28"/>
                      <a:pt x="0" y="41"/>
                    </a:cubicBezTo>
                    <a:cubicBezTo>
                      <a:pt x="168" y="79"/>
                      <a:pt x="168" y="79"/>
                      <a:pt x="168" y="79"/>
                    </a:cubicBezTo>
                    <a:cubicBezTo>
                      <a:pt x="167" y="51"/>
                      <a:pt x="166" y="24"/>
                      <a:pt x="166" y="0"/>
                    </a:cubicBezTo>
                    <a:close/>
                  </a:path>
                </a:pathLst>
              </a:cu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49" name="Freeform 467">
                <a:extLst>
                  <a:ext uri="{FF2B5EF4-FFF2-40B4-BE49-F238E27FC236}">
                    <a16:creationId xmlns:a16="http://schemas.microsoft.com/office/drawing/2014/main" xmlns="" id="{88DF8C45-2F9D-4CBB-A6A9-A1C2EC3891F8}"/>
                  </a:ext>
                </a:extLst>
              </p:cNvPr>
              <p:cNvSpPr/>
              <p:nvPr/>
            </p:nvSpPr>
            <p:spPr bwMode="auto">
              <a:xfrm>
                <a:off x="2755" y="3164"/>
                <a:ext cx="394" cy="275"/>
              </a:xfrm>
              <a:custGeom>
                <a:avLst/>
                <a:gdLst>
                  <a:gd name="T0" fmla="*/ 3 w 175"/>
                  <a:gd name="T1" fmla="*/ 0 h 122"/>
                  <a:gd name="T2" fmla="*/ 0 w 175"/>
                  <a:gd name="T3" fmla="*/ 44 h 122"/>
                  <a:gd name="T4" fmla="*/ 175 w 175"/>
                  <a:gd name="T5" fmla="*/ 122 h 122"/>
                  <a:gd name="T6" fmla="*/ 171 w 175"/>
                  <a:gd name="T7" fmla="*/ 38 h 122"/>
                  <a:gd name="T8" fmla="*/ 3 w 175"/>
                  <a:gd name="T9" fmla="*/ 0 h 122"/>
                </a:gdLst>
                <a:ahLst/>
                <a:cxnLst>
                  <a:cxn ang="0">
                    <a:pos x="T0" y="T1"/>
                  </a:cxn>
                  <a:cxn ang="0">
                    <a:pos x="T2" y="T3"/>
                  </a:cxn>
                  <a:cxn ang="0">
                    <a:pos x="T4" y="T5"/>
                  </a:cxn>
                  <a:cxn ang="0">
                    <a:pos x="T6" y="T7"/>
                  </a:cxn>
                  <a:cxn ang="0">
                    <a:pos x="T8" y="T9"/>
                  </a:cxn>
                </a:cxnLst>
                <a:rect l="0" t="0" r="r" b="b"/>
                <a:pathLst>
                  <a:path w="175" h="122">
                    <a:moveTo>
                      <a:pt x="3" y="0"/>
                    </a:moveTo>
                    <a:cubicBezTo>
                      <a:pt x="2" y="14"/>
                      <a:pt x="1" y="29"/>
                      <a:pt x="0" y="44"/>
                    </a:cubicBezTo>
                    <a:cubicBezTo>
                      <a:pt x="175" y="122"/>
                      <a:pt x="175" y="122"/>
                      <a:pt x="175" y="122"/>
                    </a:cubicBezTo>
                    <a:cubicBezTo>
                      <a:pt x="174" y="93"/>
                      <a:pt x="172" y="65"/>
                      <a:pt x="171" y="38"/>
                    </a:cubicBezTo>
                    <a:lnTo>
                      <a:pt x="3" y="0"/>
                    </a:lnTo>
                    <a:close/>
                  </a:path>
                </a:pathLst>
              </a:cu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50" name="Freeform 468">
                <a:extLst>
                  <a:ext uri="{FF2B5EF4-FFF2-40B4-BE49-F238E27FC236}">
                    <a16:creationId xmlns:a16="http://schemas.microsoft.com/office/drawing/2014/main" xmlns="" id="{CE4AE83F-1B3D-4FF3-8A56-FA4D37F97502}"/>
                  </a:ext>
                </a:extLst>
              </p:cNvPr>
              <p:cNvSpPr/>
              <p:nvPr/>
            </p:nvSpPr>
            <p:spPr bwMode="auto">
              <a:xfrm>
                <a:off x="2723" y="3263"/>
                <a:ext cx="442" cy="424"/>
              </a:xfrm>
              <a:custGeom>
                <a:avLst/>
                <a:gdLst>
                  <a:gd name="T0" fmla="*/ 14 w 196"/>
                  <a:gd name="T1" fmla="*/ 0 h 188"/>
                  <a:gd name="T2" fmla="*/ 0 w 196"/>
                  <a:gd name="T3" fmla="*/ 171 h 188"/>
                  <a:gd name="T4" fmla="*/ 196 w 196"/>
                  <a:gd name="T5" fmla="*/ 188 h 188"/>
                  <a:gd name="T6" fmla="*/ 189 w 196"/>
                  <a:gd name="T7" fmla="*/ 78 h 188"/>
                  <a:gd name="T8" fmla="*/ 14 w 196"/>
                  <a:gd name="T9" fmla="*/ 0 h 188"/>
                </a:gdLst>
                <a:ahLst/>
                <a:cxnLst>
                  <a:cxn ang="0">
                    <a:pos x="T0" y="T1"/>
                  </a:cxn>
                  <a:cxn ang="0">
                    <a:pos x="T2" y="T3"/>
                  </a:cxn>
                  <a:cxn ang="0">
                    <a:pos x="T4" y="T5"/>
                  </a:cxn>
                  <a:cxn ang="0">
                    <a:pos x="T6" y="T7"/>
                  </a:cxn>
                  <a:cxn ang="0">
                    <a:pos x="T8" y="T9"/>
                  </a:cxn>
                </a:cxnLst>
                <a:rect l="0" t="0" r="r" b="b"/>
                <a:pathLst>
                  <a:path w="196" h="188">
                    <a:moveTo>
                      <a:pt x="14" y="0"/>
                    </a:moveTo>
                    <a:cubicBezTo>
                      <a:pt x="9" y="58"/>
                      <a:pt x="5" y="116"/>
                      <a:pt x="0" y="171"/>
                    </a:cubicBezTo>
                    <a:cubicBezTo>
                      <a:pt x="65" y="177"/>
                      <a:pt x="130" y="184"/>
                      <a:pt x="196" y="188"/>
                    </a:cubicBezTo>
                    <a:cubicBezTo>
                      <a:pt x="193" y="152"/>
                      <a:pt x="191" y="114"/>
                      <a:pt x="189" y="78"/>
                    </a:cubicBezTo>
                    <a:lnTo>
                      <a:pt x="14" y="0"/>
                    </a:lnTo>
                    <a:close/>
                  </a:path>
                </a:pathLst>
              </a:custGeom>
              <a:solidFill>
                <a:srgbClr val="AC9D9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51" name="Freeform 469">
                <a:extLst>
                  <a:ext uri="{FF2B5EF4-FFF2-40B4-BE49-F238E27FC236}">
                    <a16:creationId xmlns:a16="http://schemas.microsoft.com/office/drawing/2014/main" xmlns="" id="{00332C31-379B-41B9-9588-1034EE98CFB7}"/>
                  </a:ext>
                </a:extLst>
              </p:cNvPr>
              <p:cNvSpPr/>
              <p:nvPr/>
            </p:nvSpPr>
            <p:spPr bwMode="auto">
              <a:xfrm>
                <a:off x="2732" y="3317"/>
                <a:ext cx="117" cy="217"/>
              </a:xfrm>
              <a:custGeom>
                <a:avLst/>
                <a:gdLst>
                  <a:gd name="T0" fmla="*/ 8 w 52"/>
                  <a:gd name="T1" fmla="*/ 0 h 96"/>
                  <a:gd name="T2" fmla="*/ 7 w 52"/>
                  <a:gd name="T3" fmla="*/ 0 h 96"/>
                  <a:gd name="T4" fmla="*/ 0 w 52"/>
                  <a:gd name="T5" fmla="*/ 95 h 96"/>
                  <a:gd name="T6" fmla="*/ 8 w 52"/>
                  <a:gd name="T7" fmla="*/ 96 h 96"/>
                  <a:gd name="T8" fmla="*/ 52 w 52"/>
                  <a:gd name="T9" fmla="*/ 48 h 96"/>
                  <a:gd name="T10" fmla="*/ 8 w 52"/>
                  <a:gd name="T11" fmla="*/ 0 h 96"/>
                </a:gdLst>
                <a:ahLst/>
                <a:cxnLst>
                  <a:cxn ang="0">
                    <a:pos x="T0" y="T1"/>
                  </a:cxn>
                  <a:cxn ang="0">
                    <a:pos x="T2" y="T3"/>
                  </a:cxn>
                  <a:cxn ang="0">
                    <a:pos x="T4" y="T5"/>
                  </a:cxn>
                  <a:cxn ang="0">
                    <a:pos x="T6" y="T7"/>
                  </a:cxn>
                  <a:cxn ang="0">
                    <a:pos x="T8" y="T9"/>
                  </a:cxn>
                  <a:cxn ang="0">
                    <a:pos x="T10" y="T11"/>
                  </a:cxn>
                </a:cxnLst>
                <a:rect l="0" t="0" r="r" b="b"/>
                <a:pathLst>
                  <a:path w="52" h="96">
                    <a:moveTo>
                      <a:pt x="8" y="0"/>
                    </a:moveTo>
                    <a:cubicBezTo>
                      <a:pt x="8" y="0"/>
                      <a:pt x="8" y="0"/>
                      <a:pt x="7" y="0"/>
                    </a:cubicBezTo>
                    <a:cubicBezTo>
                      <a:pt x="0" y="95"/>
                      <a:pt x="0" y="95"/>
                      <a:pt x="0" y="95"/>
                    </a:cubicBezTo>
                    <a:cubicBezTo>
                      <a:pt x="2" y="95"/>
                      <a:pt x="5" y="96"/>
                      <a:pt x="8" y="96"/>
                    </a:cubicBezTo>
                    <a:cubicBezTo>
                      <a:pt x="32" y="96"/>
                      <a:pt x="52" y="74"/>
                      <a:pt x="52" y="48"/>
                    </a:cubicBezTo>
                    <a:cubicBezTo>
                      <a:pt x="52" y="22"/>
                      <a:pt x="32" y="0"/>
                      <a:pt x="8"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52" name="Freeform 470">
                <a:extLst>
                  <a:ext uri="{FF2B5EF4-FFF2-40B4-BE49-F238E27FC236}">
                    <a16:creationId xmlns:a16="http://schemas.microsoft.com/office/drawing/2014/main" xmlns="" id="{7998C5FC-EE0C-4E74-AE83-605FF95FD924}"/>
                  </a:ext>
                </a:extLst>
              </p:cNvPr>
              <p:cNvSpPr/>
              <p:nvPr/>
            </p:nvSpPr>
            <p:spPr bwMode="auto">
              <a:xfrm>
                <a:off x="2752" y="3597"/>
                <a:ext cx="176" cy="69"/>
              </a:xfrm>
              <a:custGeom>
                <a:avLst/>
                <a:gdLst>
                  <a:gd name="T0" fmla="*/ 37 w 78"/>
                  <a:gd name="T1" fmla="*/ 0 h 31"/>
                  <a:gd name="T2" fmla="*/ 0 w 78"/>
                  <a:gd name="T3" fmla="*/ 24 h 31"/>
                  <a:gd name="T4" fmla="*/ 78 w 78"/>
                  <a:gd name="T5" fmla="*/ 31 h 31"/>
                  <a:gd name="T6" fmla="*/ 37 w 78"/>
                  <a:gd name="T7" fmla="*/ 0 h 31"/>
                </a:gdLst>
                <a:ahLst/>
                <a:cxnLst>
                  <a:cxn ang="0">
                    <a:pos x="T0" y="T1"/>
                  </a:cxn>
                  <a:cxn ang="0">
                    <a:pos x="T2" y="T3"/>
                  </a:cxn>
                  <a:cxn ang="0">
                    <a:pos x="T4" y="T5"/>
                  </a:cxn>
                  <a:cxn ang="0">
                    <a:pos x="T6" y="T7"/>
                  </a:cxn>
                </a:cxnLst>
                <a:rect l="0" t="0" r="r" b="b"/>
                <a:pathLst>
                  <a:path w="78" h="31">
                    <a:moveTo>
                      <a:pt x="37" y="0"/>
                    </a:moveTo>
                    <a:cubicBezTo>
                      <a:pt x="21" y="0"/>
                      <a:pt x="7" y="9"/>
                      <a:pt x="0" y="24"/>
                    </a:cubicBezTo>
                    <a:cubicBezTo>
                      <a:pt x="78" y="31"/>
                      <a:pt x="78" y="31"/>
                      <a:pt x="78" y="31"/>
                    </a:cubicBezTo>
                    <a:cubicBezTo>
                      <a:pt x="72" y="13"/>
                      <a:pt x="56" y="0"/>
                      <a:pt x="37"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53" name="Freeform 471">
                <a:extLst>
                  <a:ext uri="{FF2B5EF4-FFF2-40B4-BE49-F238E27FC236}">
                    <a16:creationId xmlns:a16="http://schemas.microsoft.com/office/drawing/2014/main" xmlns="" id="{132A3194-CFBF-4BEA-AE40-3B4C0FB39BBD}"/>
                  </a:ext>
                </a:extLst>
              </p:cNvPr>
              <p:cNvSpPr/>
              <p:nvPr/>
            </p:nvSpPr>
            <p:spPr bwMode="auto">
              <a:xfrm>
                <a:off x="2962" y="3358"/>
                <a:ext cx="176" cy="124"/>
              </a:xfrm>
              <a:custGeom>
                <a:avLst/>
                <a:gdLst>
                  <a:gd name="T0" fmla="*/ 78 w 78"/>
                  <a:gd name="T1" fmla="*/ 34 h 55"/>
                  <a:gd name="T2" fmla="*/ 0 w 78"/>
                  <a:gd name="T3" fmla="*/ 0 h 55"/>
                  <a:gd name="T4" fmla="*/ 0 w 78"/>
                  <a:gd name="T5" fmla="*/ 7 h 55"/>
                  <a:gd name="T6" fmla="*/ 43 w 78"/>
                  <a:gd name="T7" fmla="*/ 55 h 55"/>
                  <a:gd name="T8" fmla="*/ 78 w 78"/>
                  <a:gd name="T9" fmla="*/ 35 h 55"/>
                  <a:gd name="T10" fmla="*/ 78 w 78"/>
                  <a:gd name="T11" fmla="*/ 34 h 55"/>
                </a:gdLst>
                <a:ahLst/>
                <a:cxnLst>
                  <a:cxn ang="0">
                    <a:pos x="T0" y="T1"/>
                  </a:cxn>
                  <a:cxn ang="0">
                    <a:pos x="T2" y="T3"/>
                  </a:cxn>
                  <a:cxn ang="0">
                    <a:pos x="T4" y="T5"/>
                  </a:cxn>
                  <a:cxn ang="0">
                    <a:pos x="T6" y="T7"/>
                  </a:cxn>
                  <a:cxn ang="0">
                    <a:pos x="T8" y="T9"/>
                  </a:cxn>
                  <a:cxn ang="0">
                    <a:pos x="T10" y="T11"/>
                  </a:cxn>
                </a:cxnLst>
                <a:rect l="0" t="0" r="r" b="b"/>
                <a:pathLst>
                  <a:path w="78" h="55">
                    <a:moveTo>
                      <a:pt x="78" y="34"/>
                    </a:moveTo>
                    <a:cubicBezTo>
                      <a:pt x="0" y="0"/>
                      <a:pt x="0" y="0"/>
                      <a:pt x="0" y="0"/>
                    </a:cubicBezTo>
                    <a:cubicBezTo>
                      <a:pt x="0" y="2"/>
                      <a:pt x="0" y="5"/>
                      <a:pt x="0" y="7"/>
                    </a:cubicBezTo>
                    <a:cubicBezTo>
                      <a:pt x="0" y="34"/>
                      <a:pt x="19" y="55"/>
                      <a:pt x="43" y="55"/>
                    </a:cubicBezTo>
                    <a:cubicBezTo>
                      <a:pt x="58" y="55"/>
                      <a:pt x="71" y="47"/>
                      <a:pt x="78" y="35"/>
                    </a:cubicBezTo>
                    <a:lnTo>
                      <a:pt x="78" y="34"/>
                    </a:ln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54" name="Oval 472">
                <a:extLst>
                  <a:ext uri="{FF2B5EF4-FFF2-40B4-BE49-F238E27FC236}">
                    <a16:creationId xmlns:a16="http://schemas.microsoft.com/office/drawing/2014/main" xmlns="" id="{B2F7386E-A96E-48C4-BBD3-B94737548FF8}"/>
                  </a:ext>
                </a:extLst>
              </p:cNvPr>
              <p:cNvSpPr>
                <a:spLocks noChangeArrowheads="1"/>
              </p:cNvSpPr>
              <p:nvPr/>
            </p:nvSpPr>
            <p:spPr bwMode="auto">
              <a:xfrm>
                <a:off x="2892" y="3475"/>
                <a:ext cx="108" cy="119"/>
              </a:xfrm>
              <a:prstGeom prst="ellipse">
                <a:avLst/>
              </a:pr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55" name="Freeform 473">
                <a:extLst>
                  <a:ext uri="{FF2B5EF4-FFF2-40B4-BE49-F238E27FC236}">
                    <a16:creationId xmlns:a16="http://schemas.microsoft.com/office/drawing/2014/main" xmlns="" id="{05B0855E-BD4C-4CF3-BC43-C0DB56C8FAF6}"/>
                  </a:ext>
                </a:extLst>
              </p:cNvPr>
              <p:cNvSpPr/>
              <p:nvPr/>
            </p:nvSpPr>
            <p:spPr bwMode="auto">
              <a:xfrm>
                <a:off x="3043" y="3545"/>
                <a:ext cx="117" cy="144"/>
              </a:xfrm>
              <a:custGeom>
                <a:avLst/>
                <a:gdLst>
                  <a:gd name="T0" fmla="*/ 44 w 52"/>
                  <a:gd name="T1" fmla="*/ 0 h 64"/>
                  <a:gd name="T2" fmla="*/ 0 w 52"/>
                  <a:gd name="T3" fmla="*/ 48 h 64"/>
                  <a:gd name="T4" fmla="*/ 2 w 52"/>
                  <a:gd name="T5" fmla="*/ 59 h 64"/>
                  <a:gd name="T6" fmla="*/ 52 w 52"/>
                  <a:gd name="T7" fmla="*/ 64 h 64"/>
                  <a:gd name="T8" fmla="*/ 47 w 52"/>
                  <a:gd name="T9" fmla="*/ 0 h 64"/>
                  <a:gd name="T10" fmla="*/ 44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44" y="0"/>
                    </a:moveTo>
                    <a:cubicBezTo>
                      <a:pt x="20" y="0"/>
                      <a:pt x="0" y="21"/>
                      <a:pt x="0" y="48"/>
                    </a:cubicBezTo>
                    <a:cubicBezTo>
                      <a:pt x="0" y="52"/>
                      <a:pt x="1" y="56"/>
                      <a:pt x="2" y="59"/>
                    </a:cubicBezTo>
                    <a:cubicBezTo>
                      <a:pt x="52" y="64"/>
                      <a:pt x="52" y="64"/>
                      <a:pt x="52" y="64"/>
                    </a:cubicBezTo>
                    <a:cubicBezTo>
                      <a:pt x="47" y="0"/>
                      <a:pt x="47" y="0"/>
                      <a:pt x="47" y="0"/>
                    </a:cubicBezTo>
                    <a:cubicBezTo>
                      <a:pt x="46" y="0"/>
                      <a:pt x="45" y="0"/>
                      <a:pt x="44"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56" name="Oval 474">
                <a:extLst>
                  <a:ext uri="{FF2B5EF4-FFF2-40B4-BE49-F238E27FC236}">
                    <a16:creationId xmlns:a16="http://schemas.microsoft.com/office/drawing/2014/main" xmlns="" id="{FFC7A2CC-1C6F-40F2-B55B-D5E4229D7ABA}"/>
                  </a:ext>
                </a:extLst>
              </p:cNvPr>
              <p:cNvSpPr>
                <a:spLocks noChangeArrowheads="1"/>
              </p:cNvSpPr>
              <p:nvPr/>
            </p:nvSpPr>
            <p:spPr bwMode="auto">
              <a:xfrm>
                <a:off x="2746" y="3673"/>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57" name="Oval 475">
                <a:extLst>
                  <a:ext uri="{FF2B5EF4-FFF2-40B4-BE49-F238E27FC236}">
                    <a16:creationId xmlns:a16="http://schemas.microsoft.com/office/drawing/2014/main" xmlns="" id="{24AD7512-6AD8-4032-9CD8-473BE7CD52DE}"/>
                  </a:ext>
                </a:extLst>
              </p:cNvPr>
              <p:cNvSpPr>
                <a:spLocks noChangeArrowheads="1"/>
              </p:cNvSpPr>
              <p:nvPr/>
            </p:nvSpPr>
            <p:spPr bwMode="auto">
              <a:xfrm>
                <a:off x="2955" y="3709"/>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58" name="Oval 476">
                <a:extLst>
                  <a:ext uri="{FF2B5EF4-FFF2-40B4-BE49-F238E27FC236}">
                    <a16:creationId xmlns:a16="http://schemas.microsoft.com/office/drawing/2014/main" xmlns="" id="{10A6BCB0-61E4-4DC1-814A-D918B05E19EF}"/>
                  </a:ext>
                </a:extLst>
              </p:cNvPr>
              <p:cNvSpPr>
                <a:spLocks noChangeArrowheads="1"/>
              </p:cNvSpPr>
              <p:nvPr/>
            </p:nvSpPr>
            <p:spPr bwMode="auto">
              <a:xfrm>
                <a:off x="2854" y="3698"/>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59" name="Oval 477">
                <a:extLst>
                  <a:ext uri="{FF2B5EF4-FFF2-40B4-BE49-F238E27FC236}">
                    <a16:creationId xmlns:a16="http://schemas.microsoft.com/office/drawing/2014/main" xmlns="" id="{4D3E0F01-8D1F-4DFE-B40F-F1AF920CACCD}"/>
                  </a:ext>
                </a:extLst>
              </p:cNvPr>
              <p:cNvSpPr>
                <a:spLocks noChangeArrowheads="1"/>
              </p:cNvSpPr>
              <p:nvPr/>
            </p:nvSpPr>
            <p:spPr bwMode="auto">
              <a:xfrm>
                <a:off x="2775" y="3741"/>
                <a:ext cx="29"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60" name="Oval 478">
                <a:extLst>
                  <a:ext uri="{FF2B5EF4-FFF2-40B4-BE49-F238E27FC236}">
                    <a16:creationId xmlns:a16="http://schemas.microsoft.com/office/drawing/2014/main" xmlns="" id="{0DED0A3F-E790-4CE0-8159-7A1DB295F6CB}"/>
                  </a:ext>
                </a:extLst>
              </p:cNvPr>
              <p:cNvSpPr>
                <a:spLocks noChangeArrowheads="1"/>
              </p:cNvSpPr>
              <p:nvPr/>
            </p:nvSpPr>
            <p:spPr bwMode="auto">
              <a:xfrm>
                <a:off x="2874" y="3795"/>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61" name="Oval 479">
                <a:extLst>
                  <a:ext uri="{FF2B5EF4-FFF2-40B4-BE49-F238E27FC236}">
                    <a16:creationId xmlns:a16="http://schemas.microsoft.com/office/drawing/2014/main" xmlns="" id="{1C681BAC-D370-4905-B176-BE8E4FB33D8E}"/>
                  </a:ext>
                </a:extLst>
              </p:cNvPr>
              <p:cNvSpPr>
                <a:spLocks noChangeArrowheads="1"/>
              </p:cNvSpPr>
              <p:nvPr/>
            </p:nvSpPr>
            <p:spPr bwMode="auto">
              <a:xfrm>
                <a:off x="2716" y="3806"/>
                <a:ext cx="30"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62" name="Oval 480">
                <a:extLst>
                  <a:ext uri="{FF2B5EF4-FFF2-40B4-BE49-F238E27FC236}">
                    <a16:creationId xmlns:a16="http://schemas.microsoft.com/office/drawing/2014/main" xmlns="" id="{160D4330-2003-4E9B-AF49-A9ACEC02793E}"/>
                  </a:ext>
                </a:extLst>
              </p:cNvPr>
              <p:cNvSpPr>
                <a:spLocks noChangeArrowheads="1"/>
              </p:cNvSpPr>
              <p:nvPr/>
            </p:nvSpPr>
            <p:spPr bwMode="auto">
              <a:xfrm>
                <a:off x="3003" y="3784"/>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63" name="Oval 481">
                <a:extLst>
                  <a:ext uri="{FF2B5EF4-FFF2-40B4-BE49-F238E27FC236}">
                    <a16:creationId xmlns:a16="http://schemas.microsoft.com/office/drawing/2014/main" xmlns="" id="{97EB00A4-2642-422A-8D70-F235F326A554}"/>
                  </a:ext>
                </a:extLst>
              </p:cNvPr>
              <p:cNvSpPr>
                <a:spLocks noChangeArrowheads="1"/>
              </p:cNvSpPr>
              <p:nvPr/>
            </p:nvSpPr>
            <p:spPr bwMode="auto">
              <a:xfrm>
                <a:off x="3093" y="3700"/>
                <a:ext cx="27" cy="30"/>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64" name="Oval 482">
                <a:extLst>
                  <a:ext uri="{FF2B5EF4-FFF2-40B4-BE49-F238E27FC236}">
                    <a16:creationId xmlns:a16="http://schemas.microsoft.com/office/drawing/2014/main" xmlns="" id="{A20D9088-8661-4CBD-871D-3C64AC512D3D}"/>
                  </a:ext>
                </a:extLst>
              </p:cNvPr>
              <p:cNvSpPr>
                <a:spLocks noChangeArrowheads="1"/>
              </p:cNvSpPr>
              <p:nvPr/>
            </p:nvSpPr>
            <p:spPr bwMode="auto">
              <a:xfrm>
                <a:off x="3131" y="3795"/>
                <a:ext cx="29"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65" name="Oval 483">
                <a:extLst>
                  <a:ext uri="{FF2B5EF4-FFF2-40B4-BE49-F238E27FC236}">
                    <a16:creationId xmlns:a16="http://schemas.microsoft.com/office/drawing/2014/main" xmlns="" id="{BAF1458B-9EFA-49F1-B451-D5A3672491EF}"/>
                  </a:ext>
                </a:extLst>
              </p:cNvPr>
              <p:cNvSpPr>
                <a:spLocks noChangeArrowheads="1"/>
              </p:cNvSpPr>
              <p:nvPr/>
            </p:nvSpPr>
            <p:spPr bwMode="auto">
              <a:xfrm>
                <a:off x="2809" y="2995"/>
                <a:ext cx="31"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66" name="Oval 484">
                <a:extLst>
                  <a:ext uri="{FF2B5EF4-FFF2-40B4-BE49-F238E27FC236}">
                    <a16:creationId xmlns:a16="http://schemas.microsoft.com/office/drawing/2014/main" xmlns="" id="{EED5918B-02D0-42A7-8C3E-5E643CE72E0A}"/>
                  </a:ext>
                </a:extLst>
              </p:cNvPr>
              <p:cNvSpPr>
                <a:spLocks noChangeArrowheads="1"/>
              </p:cNvSpPr>
              <p:nvPr/>
            </p:nvSpPr>
            <p:spPr bwMode="auto">
              <a:xfrm>
                <a:off x="2809" y="3112"/>
                <a:ext cx="31" cy="32"/>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67" name="Oval 485">
                <a:extLst>
                  <a:ext uri="{FF2B5EF4-FFF2-40B4-BE49-F238E27FC236}">
                    <a16:creationId xmlns:a16="http://schemas.microsoft.com/office/drawing/2014/main" xmlns="" id="{504E7C92-7FA7-45E6-A9DF-CED19E7736F4}"/>
                  </a:ext>
                </a:extLst>
              </p:cNvPr>
              <p:cNvSpPr>
                <a:spLocks noChangeArrowheads="1"/>
              </p:cNvSpPr>
              <p:nvPr/>
            </p:nvSpPr>
            <p:spPr bwMode="auto">
              <a:xfrm>
                <a:off x="2888" y="3123"/>
                <a:ext cx="31" cy="32"/>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68" name="Oval 486">
                <a:extLst>
                  <a:ext uri="{FF2B5EF4-FFF2-40B4-BE49-F238E27FC236}">
                    <a16:creationId xmlns:a16="http://schemas.microsoft.com/office/drawing/2014/main" xmlns="" id="{E5299261-BAB4-4354-96EC-371A5E259389}"/>
                  </a:ext>
                </a:extLst>
              </p:cNvPr>
              <p:cNvSpPr>
                <a:spLocks noChangeArrowheads="1"/>
              </p:cNvSpPr>
              <p:nvPr/>
            </p:nvSpPr>
            <p:spPr bwMode="auto">
              <a:xfrm>
                <a:off x="2973" y="3128"/>
                <a:ext cx="32" cy="31"/>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69" name="Oval 487">
                <a:extLst>
                  <a:ext uri="{FF2B5EF4-FFF2-40B4-BE49-F238E27FC236}">
                    <a16:creationId xmlns:a16="http://schemas.microsoft.com/office/drawing/2014/main" xmlns="" id="{70ED4B9F-AD9E-448A-BE8A-81C568745AC6}"/>
                  </a:ext>
                </a:extLst>
              </p:cNvPr>
              <p:cNvSpPr>
                <a:spLocks noChangeArrowheads="1"/>
              </p:cNvSpPr>
              <p:nvPr/>
            </p:nvSpPr>
            <p:spPr bwMode="auto">
              <a:xfrm>
                <a:off x="3068" y="3144"/>
                <a:ext cx="32" cy="31"/>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70" name="Oval 488">
                <a:extLst>
                  <a:ext uri="{FF2B5EF4-FFF2-40B4-BE49-F238E27FC236}">
                    <a16:creationId xmlns:a16="http://schemas.microsoft.com/office/drawing/2014/main" xmlns="" id="{8FF81D59-CC21-45AB-970E-86961C4B9DED}"/>
                  </a:ext>
                </a:extLst>
              </p:cNvPr>
              <p:cNvSpPr>
                <a:spLocks noChangeArrowheads="1"/>
              </p:cNvSpPr>
              <p:nvPr/>
            </p:nvSpPr>
            <p:spPr bwMode="auto">
              <a:xfrm>
                <a:off x="2899" y="2990"/>
                <a:ext cx="31" cy="32"/>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71" name="Oval 489">
                <a:extLst>
                  <a:ext uri="{FF2B5EF4-FFF2-40B4-BE49-F238E27FC236}">
                    <a16:creationId xmlns:a16="http://schemas.microsoft.com/office/drawing/2014/main" xmlns="" id="{E587ABB2-D9A6-4541-800D-5DDDBBF24806}"/>
                  </a:ext>
                </a:extLst>
              </p:cNvPr>
              <p:cNvSpPr>
                <a:spLocks noChangeArrowheads="1"/>
              </p:cNvSpPr>
              <p:nvPr/>
            </p:nvSpPr>
            <p:spPr bwMode="auto">
              <a:xfrm>
                <a:off x="2985" y="2990"/>
                <a:ext cx="31" cy="32"/>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72" name="Oval 490">
                <a:extLst>
                  <a:ext uri="{FF2B5EF4-FFF2-40B4-BE49-F238E27FC236}">
                    <a16:creationId xmlns:a16="http://schemas.microsoft.com/office/drawing/2014/main" xmlns="" id="{A355BD6D-C44D-4699-8F53-C9743C225CC0}"/>
                  </a:ext>
                </a:extLst>
              </p:cNvPr>
              <p:cNvSpPr>
                <a:spLocks noChangeArrowheads="1"/>
              </p:cNvSpPr>
              <p:nvPr/>
            </p:nvSpPr>
            <p:spPr bwMode="auto">
              <a:xfrm>
                <a:off x="3086" y="2984"/>
                <a:ext cx="32"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73" name="Oval 491">
                <a:extLst>
                  <a:ext uri="{FF2B5EF4-FFF2-40B4-BE49-F238E27FC236}">
                    <a16:creationId xmlns:a16="http://schemas.microsoft.com/office/drawing/2014/main" xmlns="" id="{D496EAB6-C454-4DBA-8A9F-6B8BC4EC8F5F}"/>
                  </a:ext>
                </a:extLst>
              </p:cNvPr>
              <p:cNvSpPr>
                <a:spLocks noChangeArrowheads="1"/>
              </p:cNvSpPr>
              <p:nvPr/>
            </p:nvSpPr>
            <p:spPr bwMode="auto">
              <a:xfrm>
                <a:off x="2782" y="3211"/>
                <a:ext cx="31" cy="30"/>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74" name="Oval 492">
                <a:extLst>
                  <a:ext uri="{FF2B5EF4-FFF2-40B4-BE49-F238E27FC236}">
                    <a16:creationId xmlns:a16="http://schemas.microsoft.com/office/drawing/2014/main" xmlns="" id="{EBF3AB98-8341-414C-89C9-4A6933DAC7B2}"/>
                  </a:ext>
                </a:extLst>
              </p:cNvPr>
              <p:cNvSpPr>
                <a:spLocks noChangeArrowheads="1"/>
              </p:cNvSpPr>
              <p:nvPr/>
            </p:nvSpPr>
            <p:spPr bwMode="auto">
              <a:xfrm>
                <a:off x="2872" y="3250"/>
                <a:ext cx="31"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75" name="Oval 493">
                <a:extLst>
                  <a:ext uri="{FF2B5EF4-FFF2-40B4-BE49-F238E27FC236}">
                    <a16:creationId xmlns:a16="http://schemas.microsoft.com/office/drawing/2014/main" xmlns="" id="{E0028439-1055-4B90-B8CB-744F41B0AEE5}"/>
                  </a:ext>
                </a:extLst>
              </p:cNvPr>
              <p:cNvSpPr>
                <a:spLocks noChangeArrowheads="1"/>
              </p:cNvSpPr>
              <p:nvPr/>
            </p:nvSpPr>
            <p:spPr bwMode="auto">
              <a:xfrm>
                <a:off x="2978" y="3292"/>
                <a:ext cx="31" cy="32"/>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76" name="Oval 494">
                <a:extLst>
                  <a:ext uri="{FF2B5EF4-FFF2-40B4-BE49-F238E27FC236}">
                    <a16:creationId xmlns:a16="http://schemas.microsoft.com/office/drawing/2014/main" xmlns="" id="{845A5E9F-B6FC-4FBB-9024-56BC6B478769}"/>
                  </a:ext>
                </a:extLst>
              </p:cNvPr>
              <p:cNvSpPr>
                <a:spLocks noChangeArrowheads="1"/>
              </p:cNvSpPr>
              <p:nvPr/>
            </p:nvSpPr>
            <p:spPr bwMode="auto">
              <a:xfrm>
                <a:off x="3086" y="3324"/>
                <a:ext cx="32"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77" name="Freeform 495">
                <a:extLst>
                  <a:ext uri="{FF2B5EF4-FFF2-40B4-BE49-F238E27FC236}">
                    <a16:creationId xmlns:a16="http://schemas.microsoft.com/office/drawing/2014/main" xmlns="" id="{563CB8BB-1AF8-498A-A051-4116646057CE}"/>
                  </a:ext>
                </a:extLst>
              </p:cNvPr>
              <p:cNvSpPr/>
              <p:nvPr/>
            </p:nvSpPr>
            <p:spPr bwMode="auto">
              <a:xfrm>
                <a:off x="2809" y="2395"/>
                <a:ext cx="372" cy="172"/>
              </a:xfrm>
              <a:custGeom>
                <a:avLst/>
                <a:gdLst>
                  <a:gd name="T0" fmla="*/ 2 w 372"/>
                  <a:gd name="T1" fmla="*/ 0 h 172"/>
                  <a:gd name="T2" fmla="*/ 47 w 372"/>
                  <a:gd name="T3" fmla="*/ 82 h 172"/>
                  <a:gd name="T4" fmla="*/ 110 w 372"/>
                  <a:gd name="T5" fmla="*/ 12 h 172"/>
                  <a:gd name="T6" fmla="*/ 151 w 372"/>
                  <a:gd name="T7" fmla="*/ 104 h 172"/>
                  <a:gd name="T8" fmla="*/ 227 w 372"/>
                  <a:gd name="T9" fmla="*/ 28 h 172"/>
                  <a:gd name="T10" fmla="*/ 263 w 372"/>
                  <a:gd name="T11" fmla="*/ 140 h 172"/>
                  <a:gd name="T12" fmla="*/ 351 w 372"/>
                  <a:gd name="T13" fmla="*/ 41 h 172"/>
                  <a:gd name="T14" fmla="*/ 372 w 372"/>
                  <a:gd name="T15" fmla="*/ 172 h 172"/>
                  <a:gd name="T16" fmla="*/ 0 w 372"/>
                  <a:gd name="T17" fmla="*/ 66 h 172"/>
                  <a:gd name="T18" fmla="*/ 2 w 372"/>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2" h="172">
                    <a:moveTo>
                      <a:pt x="2" y="0"/>
                    </a:moveTo>
                    <a:lnTo>
                      <a:pt x="47" y="82"/>
                    </a:lnTo>
                    <a:lnTo>
                      <a:pt x="110" y="12"/>
                    </a:lnTo>
                    <a:lnTo>
                      <a:pt x="151" y="104"/>
                    </a:lnTo>
                    <a:lnTo>
                      <a:pt x="227" y="28"/>
                    </a:lnTo>
                    <a:lnTo>
                      <a:pt x="263" y="140"/>
                    </a:lnTo>
                    <a:lnTo>
                      <a:pt x="351" y="41"/>
                    </a:lnTo>
                    <a:lnTo>
                      <a:pt x="372" y="172"/>
                    </a:lnTo>
                    <a:lnTo>
                      <a:pt x="0" y="66"/>
                    </a:lnTo>
                    <a:lnTo>
                      <a:pt x="2" y="0"/>
                    </a:lnTo>
                    <a:close/>
                  </a:path>
                </a:pathLst>
              </a:custGeom>
              <a:solidFill>
                <a:srgbClr val="FF7E3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78" name="Freeform 496">
                <a:extLst>
                  <a:ext uri="{FF2B5EF4-FFF2-40B4-BE49-F238E27FC236}">
                    <a16:creationId xmlns:a16="http://schemas.microsoft.com/office/drawing/2014/main" xmlns="" id="{7D704CE5-860F-4F8A-8323-B4D54DADFEBA}"/>
                  </a:ext>
                </a:extLst>
              </p:cNvPr>
              <p:cNvSpPr/>
              <p:nvPr/>
            </p:nvSpPr>
            <p:spPr bwMode="auto">
              <a:xfrm>
                <a:off x="2802" y="2522"/>
                <a:ext cx="361" cy="142"/>
              </a:xfrm>
              <a:custGeom>
                <a:avLst/>
                <a:gdLst>
                  <a:gd name="T0" fmla="*/ 142 w 160"/>
                  <a:gd name="T1" fmla="*/ 36 h 63"/>
                  <a:gd name="T2" fmla="*/ 136 w 160"/>
                  <a:gd name="T3" fmla="*/ 35 h 63"/>
                  <a:gd name="T4" fmla="*/ 108 w 160"/>
                  <a:gd name="T5" fmla="*/ 43 h 63"/>
                  <a:gd name="T6" fmla="*/ 98 w 160"/>
                  <a:gd name="T7" fmla="*/ 25 h 63"/>
                  <a:gd name="T8" fmla="*/ 95 w 160"/>
                  <a:gd name="T9" fmla="*/ 24 h 63"/>
                  <a:gd name="T10" fmla="*/ 71 w 160"/>
                  <a:gd name="T11" fmla="*/ 34 h 63"/>
                  <a:gd name="T12" fmla="*/ 53 w 160"/>
                  <a:gd name="T13" fmla="*/ 14 h 63"/>
                  <a:gd name="T14" fmla="*/ 48 w 160"/>
                  <a:gd name="T15" fmla="*/ 12 h 63"/>
                  <a:gd name="T16" fmla="*/ 23 w 160"/>
                  <a:gd name="T17" fmla="*/ 22 h 63"/>
                  <a:gd name="T18" fmla="*/ 2 w 160"/>
                  <a:gd name="T19" fmla="*/ 1 h 63"/>
                  <a:gd name="T20" fmla="*/ 1 w 160"/>
                  <a:gd name="T21" fmla="*/ 0 h 63"/>
                  <a:gd name="T22" fmla="*/ 0 w 160"/>
                  <a:gd name="T23" fmla="*/ 20 h 63"/>
                  <a:gd name="T24" fmla="*/ 24 w 160"/>
                  <a:gd name="T25" fmla="*/ 33 h 63"/>
                  <a:gd name="T26" fmla="*/ 48 w 160"/>
                  <a:gd name="T27" fmla="*/ 23 h 63"/>
                  <a:gd name="T28" fmla="*/ 66 w 160"/>
                  <a:gd name="T29" fmla="*/ 45 h 63"/>
                  <a:gd name="T30" fmla="*/ 91 w 160"/>
                  <a:gd name="T31" fmla="*/ 35 h 63"/>
                  <a:gd name="T32" fmla="*/ 109 w 160"/>
                  <a:gd name="T33" fmla="*/ 53 h 63"/>
                  <a:gd name="T34" fmla="*/ 137 w 160"/>
                  <a:gd name="T35" fmla="*/ 45 h 63"/>
                  <a:gd name="T36" fmla="*/ 159 w 160"/>
                  <a:gd name="T37" fmla="*/ 63 h 63"/>
                  <a:gd name="T38" fmla="*/ 160 w 160"/>
                  <a:gd name="T39" fmla="*/ 54 h 63"/>
                  <a:gd name="T40" fmla="*/ 142 w 160"/>
                  <a:gd name="T41" fmla="*/ 3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 h="63">
                    <a:moveTo>
                      <a:pt x="142" y="36"/>
                    </a:moveTo>
                    <a:cubicBezTo>
                      <a:pt x="136" y="35"/>
                      <a:pt x="136" y="35"/>
                      <a:pt x="136" y="35"/>
                    </a:cubicBezTo>
                    <a:cubicBezTo>
                      <a:pt x="129" y="41"/>
                      <a:pt x="118" y="49"/>
                      <a:pt x="108" y="43"/>
                    </a:cubicBezTo>
                    <a:cubicBezTo>
                      <a:pt x="99" y="38"/>
                      <a:pt x="98" y="31"/>
                      <a:pt x="98" y="25"/>
                    </a:cubicBezTo>
                    <a:cubicBezTo>
                      <a:pt x="95" y="24"/>
                      <a:pt x="95" y="24"/>
                      <a:pt x="95" y="24"/>
                    </a:cubicBezTo>
                    <a:cubicBezTo>
                      <a:pt x="91" y="29"/>
                      <a:pt x="83" y="35"/>
                      <a:pt x="71" y="34"/>
                    </a:cubicBezTo>
                    <a:cubicBezTo>
                      <a:pt x="59" y="32"/>
                      <a:pt x="55" y="21"/>
                      <a:pt x="53" y="14"/>
                    </a:cubicBezTo>
                    <a:cubicBezTo>
                      <a:pt x="48" y="12"/>
                      <a:pt x="48" y="12"/>
                      <a:pt x="48" y="12"/>
                    </a:cubicBezTo>
                    <a:cubicBezTo>
                      <a:pt x="44" y="18"/>
                      <a:pt x="36" y="23"/>
                      <a:pt x="23" y="22"/>
                    </a:cubicBezTo>
                    <a:cubicBezTo>
                      <a:pt x="8" y="21"/>
                      <a:pt x="3" y="9"/>
                      <a:pt x="2" y="1"/>
                    </a:cubicBezTo>
                    <a:cubicBezTo>
                      <a:pt x="1" y="0"/>
                      <a:pt x="1" y="0"/>
                      <a:pt x="1" y="0"/>
                    </a:cubicBezTo>
                    <a:cubicBezTo>
                      <a:pt x="0" y="20"/>
                      <a:pt x="0" y="20"/>
                      <a:pt x="0" y="20"/>
                    </a:cubicBezTo>
                    <a:cubicBezTo>
                      <a:pt x="0" y="20"/>
                      <a:pt x="8" y="34"/>
                      <a:pt x="24" y="33"/>
                    </a:cubicBezTo>
                    <a:cubicBezTo>
                      <a:pt x="40" y="32"/>
                      <a:pt x="48" y="23"/>
                      <a:pt x="48" y="23"/>
                    </a:cubicBezTo>
                    <a:cubicBezTo>
                      <a:pt x="48" y="23"/>
                      <a:pt x="49" y="42"/>
                      <a:pt x="66" y="45"/>
                    </a:cubicBezTo>
                    <a:cubicBezTo>
                      <a:pt x="83" y="47"/>
                      <a:pt x="91" y="35"/>
                      <a:pt x="91" y="35"/>
                    </a:cubicBezTo>
                    <a:cubicBezTo>
                      <a:pt x="91" y="35"/>
                      <a:pt x="95" y="50"/>
                      <a:pt x="109" y="53"/>
                    </a:cubicBezTo>
                    <a:cubicBezTo>
                      <a:pt x="123" y="57"/>
                      <a:pt x="137" y="45"/>
                      <a:pt x="137" y="45"/>
                    </a:cubicBezTo>
                    <a:cubicBezTo>
                      <a:pt x="143" y="60"/>
                      <a:pt x="159" y="63"/>
                      <a:pt x="159" y="63"/>
                    </a:cubicBezTo>
                    <a:cubicBezTo>
                      <a:pt x="160" y="54"/>
                      <a:pt x="160" y="54"/>
                      <a:pt x="160" y="54"/>
                    </a:cubicBezTo>
                    <a:cubicBezTo>
                      <a:pt x="148" y="51"/>
                      <a:pt x="144" y="43"/>
                      <a:pt x="142" y="36"/>
                    </a:cubicBezTo>
                    <a:close/>
                  </a:path>
                </a:pathLst>
              </a:cu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79" name="Freeform 497">
                <a:extLst>
                  <a:ext uri="{FF2B5EF4-FFF2-40B4-BE49-F238E27FC236}">
                    <a16:creationId xmlns:a16="http://schemas.microsoft.com/office/drawing/2014/main" xmlns="" id="{61B2B709-41F3-41F6-9A17-D94EFE84961A}"/>
                  </a:ext>
                </a:extLst>
              </p:cNvPr>
              <p:cNvSpPr/>
              <p:nvPr/>
            </p:nvSpPr>
            <p:spPr bwMode="auto">
              <a:xfrm>
                <a:off x="2802" y="2526"/>
                <a:ext cx="358" cy="156"/>
              </a:xfrm>
              <a:custGeom>
                <a:avLst/>
                <a:gdLst>
                  <a:gd name="T0" fmla="*/ 145 w 159"/>
                  <a:gd name="T1" fmla="*/ 51 h 69"/>
                  <a:gd name="T2" fmla="*/ 139 w 159"/>
                  <a:gd name="T3" fmla="*/ 36 h 69"/>
                  <a:gd name="T4" fmla="*/ 107 w 159"/>
                  <a:gd name="T5" fmla="*/ 50 h 69"/>
                  <a:gd name="T6" fmla="*/ 98 w 159"/>
                  <a:gd name="T7" fmla="*/ 41 h 69"/>
                  <a:gd name="T8" fmla="*/ 93 w 159"/>
                  <a:gd name="T9" fmla="*/ 28 h 69"/>
                  <a:gd name="T10" fmla="*/ 70 w 159"/>
                  <a:gd name="T11" fmla="*/ 40 h 69"/>
                  <a:gd name="T12" fmla="*/ 51 w 159"/>
                  <a:gd name="T13" fmla="*/ 15 h 69"/>
                  <a:gd name="T14" fmla="*/ 39 w 159"/>
                  <a:gd name="T15" fmla="*/ 25 h 69"/>
                  <a:gd name="T16" fmla="*/ 22 w 159"/>
                  <a:gd name="T17" fmla="*/ 28 h 69"/>
                  <a:gd name="T18" fmla="*/ 1 w 159"/>
                  <a:gd name="T19" fmla="*/ 0 h 69"/>
                  <a:gd name="T20" fmla="*/ 0 w 159"/>
                  <a:gd name="T21" fmla="*/ 26 h 69"/>
                  <a:gd name="T22" fmla="*/ 23 w 159"/>
                  <a:gd name="T23" fmla="*/ 39 h 69"/>
                  <a:gd name="T24" fmla="*/ 47 w 159"/>
                  <a:gd name="T25" fmla="*/ 29 h 69"/>
                  <a:gd name="T26" fmla="*/ 66 w 159"/>
                  <a:gd name="T27" fmla="*/ 51 h 69"/>
                  <a:gd name="T28" fmla="*/ 91 w 159"/>
                  <a:gd name="T29" fmla="*/ 41 h 69"/>
                  <a:gd name="T30" fmla="*/ 108 w 159"/>
                  <a:gd name="T31" fmla="*/ 59 h 69"/>
                  <a:gd name="T32" fmla="*/ 136 w 159"/>
                  <a:gd name="T33" fmla="*/ 51 h 69"/>
                  <a:gd name="T34" fmla="*/ 159 w 159"/>
                  <a:gd name="T35" fmla="*/ 69 h 69"/>
                  <a:gd name="T36" fmla="*/ 159 w 159"/>
                  <a:gd name="T37" fmla="*/ 60 h 69"/>
                  <a:gd name="T38" fmla="*/ 145 w 159"/>
                  <a:gd name="T39" fmla="*/ 5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69">
                    <a:moveTo>
                      <a:pt x="145" y="51"/>
                    </a:moveTo>
                    <a:cubicBezTo>
                      <a:pt x="142" y="46"/>
                      <a:pt x="139" y="42"/>
                      <a:pt x="139" y="36"/>
                    </a:cubicBezTo>
                    <a:cubicBezTo>
                      <a:pt x="131" y="44"/>
                      <a:pt x="120" y="57"/>
                      <a:pt x="107" y="50"/>
                    </a:cubicBezTo>
                    <a:cubicBezTo>
                      <a:pt x="104" y="48"/>
                      <a:pt x="100" y="44"/>
                      <a:pt x="98" y="41"/>
                    </a:cubicBezTo>
                    <a:cubicBezTo>
                      <a:pt x="97" y="39"/>
                      <a:pt x="92" y="30"/>
                      <a:pt x="93" y="28"/>
                    </a:cubicBezTo>
                    <a:cubicBezTo>
                      <a:pt x="89" y="37"/>
                      <a:pt x="80" y="41"/>
                      <a:pt x="70" y="40"/>
                    </a:cubicBezTo>
                    <a:cubicBezTo>
                      <a:pt x="58" y="38"/>
                      <a:pt x="52" y="26"/>
                      <a:pt x="51" y="15"/>
                    </a:cubicBezTo>
                    <a:cubicBezTo>
                      <a:pt x="46" y="19"/>
                      <a:pt x="44" y="23"/>
                      <a:pt x="39" y="25"/>
                    </a:cubicBezTo>
                    <a:cubicBezTo>
                      <a:pt x="34" y="28"/>
                      <a:pt x="28" y="29"/>
                      <a:pt x="22" y="28"/>
                    </a:cubicBezTo>
                    <a:cubicBezTo>
                      <a:pt x="2" y="26"/>
                      <a:pt x="1" y="5"/>
                      <a:pt x="1" y="0"/>
                    </a:cubicBezTo>
                    <a:cubicBezTo>
                      <a:pt x="0" y="26"/>
                      <a:pt x="0" y="26"/>
                      <a:pt x="0" y="26"/>
                    </a:cubicBezTo>
                    <a:cubicBezTo>
                      <a:pt x="0" y="26"/>
                      <a:pt x="7" y="40"/>
                      <a:pt x="23" y="39"/>
                    </a:cubicBezTo>
                    <a:cubicBezTo>
                      <a:pt x="40" y="38"/>
                      <a:pt x="47" y="29"/>
                      <a:pt x="47" y="29"/>
                    </a:cubicBezTo>
                    <a:cubicBezTo>
                      <a:pt x="47" y="29"/>
                      <a:pt x="49" y="48"/>
                      <a:pt x="66" y="51"/>
                    </a:cubicBezTo>
                    <a:cubicBezTo>
                      <a:pt x="82" y="53"/>
                      <a:pt x="91" y="41"/>
                      <a:pt x="91" y="41"/>
                    </a:cubicBezTo>
                    <a:cubicBezTo>
                      <a:pt x="91" y="41"/>
                      <a:pt x="94" y="56"/>
                      <a:pt x="108" y="59"/>
                    </a:cubicBezTo>
                    <a:cubicBezTo>
                      <a:pt x="123" y="63"/>
                      <a:pt x="136" y="51"/>
                      <a:pt x="136" y="51"/>
                    </a:cubicBezTo>
                    <a:cubicBezTo>
                      <a:pt x="142" y="66"/>
                      <a:pt x="159" y="69"/>
                      <a:pt x="159" y="69"/>
                    </a:cubicBezTo>
                    <a:cubicBezTo>
                      <a:pt x="159" y="60"/>
                      <a:pt x="159" y="60"/>
                      <a:pt x="159" y="60"/>
                    </a:cubicBezTo>
                    <a:cubicBezTo>
                      <a:pt x="159" y="62"/>
                      <a:pt x="146" y="52"/>
                      <a:pt x="145" y="51"/>
                    </a:cubicBezTo>
                    <a:close/>
                  </a:path>
                </a:pathLst>
              </a:custGeom>
              <a:solidFill>
                <a:srgbClr val="D4D2C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80" name="Oval 498">
                <a:extLst>
                  <a:ext uri="{FF2B5EF4-FFF2-40B4-BE49-F238E27FC236}">
                    <a16:creationId xmlns:a16="http://schemas.microsoft.com/office/drawing/2014/main" xmlns="" id="{56A2446C-426B-403D-A676-BDD1D6704EB2}"/>
                  </a:ext>
                </a:extLst>
              </p:cNvPr>
              <p:cNvSpPr>
                <a:spLocks noChangeArrowheads="1"/>
              </p:cNvSpPr>
              <p:nvPr/>
            </p:nvSpPr>
            <p:spPr bwMode="auto">
              <a:xfrm>
                <a:off x="2843" y="2537"/>
                <a:ext cx="15"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81" name="Oval 499">
                <a:extLst>
                  <a:ext uri="{FF2B5EF4-FFF2-40B4-BE49-F238E27FC236}">
                    <a16:creationId xmlns:a16="http://schemas.microsoft.com/office/drawing/2014/main" xmlns="" id="{C01FC0A0-049D-48FB-833A-A3BB9D38C585}"/>
                  </a:ext>
                </a:extLst>
              </p:cNvPr>
              <p:cNvSpPr>
                <a:spLocks noChangeArrowheads="1"/>
              </p:cNvSpPr>
              <p:nvPr/>
            </p:nvSpPr>
            <p:spPr bwMode="auto">
              <a:xfrm>
                <a:off x="2962" y="2569"/>
                <a:ext cx="16"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82" name="Oval 500">
                <a:extLst>
                  <a:ext uri="{FF2B5EF4-FFF2-40B4-BE49-F238E27FC236}">
                    <a16:creationId xmlns:a16="http://schemas.microsoft.com/office/drawing/2014/main" xmlns="" id="{BE139A91-9F23-4CA9-9DA0-7B8344B81811}"/>
                  </a:ext>
                </a:extLst>
              </p:cNvPr>
              <p:cNvSpPr>
                <a:spLocks noChangeArrowheads="1"/>
              </p:cNvSpPr>
              <p:nvPr/>
            </p:nvSpPr>
            <p:spPr bwMode="auto">
              <a:xfrm>
                <a:off x="3050" y="2594"/>
                <a:ext cx="16"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83" name="Oval 501">
                <a:extLst>
                  <a:ext uri="{FF2B5EF4-FFF2-40B4-BE49-F238E27FC236}">
                    <a16:creationId xmlns:a16="http://schemas.microsoft.com/office/drawing/2014/main" xmlns="" id="{C4E5C351-34DE-4801-9BF3-1FB3701078B9}"/>
                  </a:ext>
                </a:extLst>
              </p:cNvPr>
              <p:cNvSpPr>
                <a:spLocks noChangeArrowheads="1"/>
              </p:cNvSpPr>
              <p:nvPr/>
            </p:nvSpPr>
            <p:spPr bwMode="auto">
              <a:xfrm>
                <a:off x="3151" y="2616"/>
                <a:ext cx="16"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84" name="Oval 502">
                <a:extLst>
                  <a:ext uri="{FF2B5EF4-FFF2-40B4-BE49-F238E27FC236}">
                    <a16:creationId xmlns:a16="http://schemas.microsoft.com/office/drawing/2014/main" xmlns="" id="{1EF52D9E-241D-431E-9BB0-15E60BB1AEEA}"/>
                  </a:ext>
                </a:extLst>
              </p:cNvPr>
              <p:cNvSpPr>
                <a:spLocks noChangeArrowheads="1"/>
              </p:cNvSpPr>
              <p:nvPr/>
            </p:nvSpPr>
            <p:spPr bwMode="auto">
              <a:xfrm>
                <a:off x="2881" y="2623"/>
                <a:ext cx="16" cy="16"/>
              </a:xfrm>
              <a:prstGeom prst="ellipse">
                <a:avLst/>
              </a:pr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85" name="Oval 503">
                <a:extLst>
                  <a:ext uri="{FF2B5EF4-FFF2-40B4-BE49-F238E27FC236}">
                    <a16:creationId xmlns:a16="http://schemas.microsoft.com/office/drawing/2014/main" xmlns="" id="{066A1DB0-2A72-4191-BEF4-71CA380385F3}"/>
                  </a:ext>
                </a:extLst>
              </p:cNvPr>
              <p:cNvSpPr>
                <a:spLocks noChangeArrowheads="1"/>
              </p:cNvSpPr>
              <p:nvPr/>
            </p:nvSpPr>
            <p:spPr bwMode="auto">
              <a:xfrm>
                <a:off x="2991" y="2650"/>
                <a:ext cx="16" cy="16"/>
              </a:xfrm>
              <a:prstGeom prst="ellipse">
                <a:avLst/>
              </a:pr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86" name="Oval 504">
                <a:extLst>
                  <a:ext uri="{FF2B5EF4-FFF2-40B4-BE49-F238E27FC236}">
                    <a16:creationId xmlns:a16="http://schemas.microsoft.com/office/drawing/2014/main" xmlns="" id="{C7CC4549-CDE8-4D63-BA56-75227496BC8D}"/>
                  </a:ext>
                </a:extLst>
              </p:cNvPr>
              <p:cNvSpPr>
                <a:spLocks noChangeArrowheads="1"/>
              </p:cNvSpPr>
              <p:nvPr/>
            </p:nvSpPr>
            <p:spPr bwMode="auto">
              <a:xfrm>
                <a:off x="3084" y="2668"/>
                <a:ext cx="16" cy="16"/>
              </a:xfrm>
              <a:prstGeom prst="ellipse">
                <a:avLst/>
              </a:pr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87" name="Oval 505">
                <a:extLst>
                  <a:ext uri="{FF2B5EF4-FFF2-40B4-BE49-F238E27FC236}">
                    <a16:creationId xmlns:a16="http://schemas.microsoft.com/office/drawing/2014/main" xmlns="" id="{1BE31E76-D31A-49CE-B930-AC80256989A1}"/>
                  </a:ext>
                </a:extLst>
              </p:cNvPr>
              <p:cNvSpPr>
                <a:spLocks noChangeArrowheads="1"/>
              </p:cNvSpPr>
              <p:nvPr/>
            </p:nvSpPr>
            <p:spPr bwMode="auto">
              <a:xfrm>
                <a:off x="2737" y="1841"/>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88" name="Oval 506">
                <a:extLst>
                  <a:ext uri="{FF2B5EF4-FFF2-40B4-BE49-F238E27FC236}">
                    <a16:creationId xmlns:a16="http://schemas.microsoft.com/office/drawing/2014/main" xmlns="" id="{585F46D2-9319-40F2-932E-7DF3B825B356}"/>
                  </a:ext>
                </a:extLst>
              </p:cNvPr>
              <p:cNvSpPr>
                <a:spLocks noChangeArrowheads="1"/>
              </p:cNvSpPr>
              <p:nvPr/>
            </p:nvSpPr>
            <p:spPr bwMode="auto">
              <a:xfrm>
                <a:off x="2901" y="1864"/>
                <a:ext cx="25"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89" name="Oval 507">
                <a:extLst>
                  <a:ext uri="{FF2B5EF4-FFF2-40B4-BE49-F238E27FC236}">
                    <a16:creationId xmlns:a16="http://schemas.microsoft.com/office/drawing/2014/main" xmlns="" id="{39BAA470-AADA-43BE-A0FD-4A1E476D6C49}"/>
                  </a:ext>
                </a:extLst>
              </p:cNvPr>
              <p:cNvSpPr>
                <a:spLocks noChangeArrowheads="1"/>
              </p:cNvSpPr>
              <p:nvPr/>
            </p:nvSpPr>
            <p:spPr bwMode="auto">
              <a:xfrm>
                <a:off x="2818" y="1882"/>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90" name="Oval 508">
                <a:extLst>
                  <a:ext uri="{FF2B5EF4-FFF2-40B4-BE49-F238E27FC236}">
                    <a16:creationId xmlns:a16="http://schemas.microsoft.com/office/drawing/2014/main" xmlns="" id="{A1722705-AE70-4FC9-9E34-0FFED30A9729}"/>
                  </a:ext>
                </a:extLst>
              </p:cNvPr>
              <p:cNvSpPr>
                <a:spLocks noChangeArrowheads="1"/>
              </p:cNvSpPr>
              <p:nvPr/>
            </p:nvSpPr>
            <p:spPr bwMode="auto">
              <a:xfrm>
                <a:off x="2872" y="1940"/>
                <a:ext cx="25"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91" name="Oval 509">
                <a:extLst>
                  <a:ext uri="{FF2B5EF4-FFF2-40B4-BE49-F238E27FC236}">
                    <a16:creationId xmlns:a16="http://schemas.microsoft.com/office/drawing/2014/main" xmlns="" id="{2CFDD865-32CE-4298-8F7A-9BBED9A1B236}"/>
                  </a:ext>
                </a:extLst>
              </p:cNvPr>
              <p:cNvSpPr>
                <a:spLocks noChangeArrowheads="1"/>
              </p:cNvSpPr>
              <p:nvPr/>
            </p:nvSpPr>
            <p:spPr bwMode="auto">
              <a:xfrm>
                <a:off x="2982" y="1922"/>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92" name="Oval 510">
                <a:extLst>
                  <a:ext uri="{FF2B5EF4-FFF2-40B4-BE49-F238E27FC236}">
                    <a16:creationId xmlns:a16="http://schemas.microsoft.com/office/drawing/2014/main" xmlns="" id="{C3C5C4D8-94F5-4EDE-9DD8-BE2055AA509D}"/>
                  </a:ext>
                </a:extLst>
              </p:cNvPr>
              <p:cNvSpPr>
                <a:spLocks noChangeArrowheads="1"/>
              </p:cNvSpPr>
              <p:nvPr/>
            </p:nvSpPr>
            <p:spPr bwMode="auto">
              <a:xfrm>
                <a:off x="3140" y="1922"/>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93" name="Oval 511">
                <a:extLst>
                  <a:ext uri="{FF2B5EF4-FFF2-40B4-BE49-F238E27FC236}">
                    <a16:creationId xmlns:a16="http://schemas.microsoft.com/office/drawing/2014/main" xmlns="" id="{A815A177-B7E4-40AD-ABFB-B23F27CA2E1D}"/>
                  </a:ext>
                </a:extLst>
              </p:cNvPr>
              <p:cNvSpPr>
                <a:spLocks noChangeArrowheads="1"/>
              </p:cNvSpPr>
              <p:nvPr/>
            </p:nvSpPr>
            <p:spPr bwMode="auto">
              <a:xfrm>
                <a:off x="3082" y="1999"/>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94" name="Oval 512">
                <a:extLst>
                  <a:ext uri="{FF2B5EF4-FFF2-40B4-BE49-F238E27FC236}">
                    <a16:creationId xmlns:a16="http://schemas.microsoft.com/office/drawing/2014/main" xmlns="" id="{EA807C48-0C98-494A-AFCD-6213A513D884}"/>
                  </a:ext>
                </a:extLst>
              </p:cNvPr>
              <p:cNvSpPr>
                <a:spLocks noChangeArrowheads="1"/>
              </p:cNvSpPr>
              <p:nvPr/>
            </p:nvSpPr>
            <p:spPr bwMode="auto">
              <a:xfrm>
                <a:off x="3212" y="2024"/>
                <a:ext cx="25" cy="24"/>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95" name="Oval 513">
                <a:extLst>
                  <a:ext uri="{FF2B5EF4-FFF2-40B4-BE49-F238E27FC236}">
                    <a16:creationId xmlns:a16="http://schemas.microsoft.com/office/drawing/2014/main" xmlns="" id="{696F4AF2-4986-4B92-BDF8-79C6625474D9}"/>
                  </a:ext>
                </a:extLst>
              </p:cNvPr>
              <p:cNvSpPr>
                <a:spLocks noChangeArrowheads="1"/>
              </p:cNvSpPr>
              <p:nvPr/>
            </p:nvSpPr>
            <p:spPr bwMode="auto">
              <a:xfrm>
                <a:off x="3282" y="1965"/>
                <a:ext cx="27" cy="25"/>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96" name="Oval 514">
                <a:extLst>
                  <a:ext uri="{FF2B5EF4-FFF2-40B4-BE49-F238E27FC236}">
                    <a16:creationId xmlns:a16="http://schemas.microsoft.com/office/drawing/2014/main" xmlns="" id="{533C83C1-CE9C-48E1-93C7-43841D2E8238}"/>
                  </a:ext>
                </a:extLst>
              </p:cNvPr>
              <p:cNvSpPr>
                <a:spLocks noChangeArrowheads="1"/>
              </p:cNvSpPr>
              <p:nvPr/>
            </p:nvSpPr>
            <p:spPr bwMode="auto">
              <a:xfrm>
                <a:off x="3388" y="1983"/>
                <a:ext cx="27" cy="25"/>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97" name="Oval 515">
                <a:extLst>
                  <a:ext uri="{FF2B5EF4-FFF2-40B4-BE49-F238E27FC236}">
                    <a16:creationId xmlns:a16="http://schemas.microsoft.com/office/drawing/2014/main" xmlns="" id="{9BF27838-46D2-4207-A86C-41D0EF46B674}"/>
                  </a:ext>
                </a:extLst>
              </p:cNvPr>
              <p:cNvSpPr>
                <a:spLocks noChangeArrowheads="1"/>
              </p:cNvSpPr>
              <p:nvPr/>
            </p:nvSpPr>
            <p:spPr bwMode="auto">
              <a:xfrm>
                <a:off x="2994" y="2024"/>
                <a:ext cx="27" cy="24"/>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98" name="Oval 516">
                <a:extLst>
                  <a:ext uri="{FF2B5EF4-FFF2-40B4-BE49-F238E27FC236}">
                    <a16:creationId xmlns:a16="http://schemas.microsoft.com/office/drawing/2014/main" xmlns="" id="{2DE5F249-7729-466F-A47B-5673A6AF53E6}"/>
                  </a:ext>
                </a:extLst>
              </p:cNvPr>
              <p:cNvSpPr>
                <a:spLocks noChangeArrowheads="1"/>
              </p:cNvSpPr>
              <p:nvPr/>
            </p:nvSpPr>
            <p:spPr bwMode="auto">
              <a:xfrm>
                <a:off x="2813" y="2012"/>
                <a:ext cx="25" cy="25"/>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99" name="Oval 517">
                <a:extLst>
                  <a:ext uri="{FF2B5EF4-FFF2-40B4-BE49-F238E27FC236}">
                    <a16:creationId xmlns:a16="http://schemas.microsoft.com/office/drawing/2014/main" xmlns="" id="{A67A2D24-E088-4F25-A535-88835C4DF070}"/>
                  </a:ext>
                </a:extLst>
              </p:cNvPr>
              <p:cNvSpPr>
                <a:spLocks noChangeArrowheads="1"/>
              </p:cNvSpPr>
              <p:nvPr/>
            </p:nvSpPr>
            <p:spPr bwMode="auto">
              <a:xfrm>
                <a:off x="2894" y="2024"/>
                <a:ext cx="27" cy="24"/>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00" name="Line 518">
                <a:extLst>
                  <a:ext uri="{FF2B5EF4-FFF2-40B4-BE49-F238E27FC236}">
                    <a16:creationId xmlns:a16="http://schemas.microsoft.com/office/drawing/2014/main" xmlns="" id="{3D816AD7-9417-4388-928B-E52A149B953F}"/>
                  </a:ext>
                </a:extLst>
              </p:cNvPr>
              <p:cNvSpPr>
                <a:spLocks noChangeShapeType="1"/>
              </p:cNvSpPr>
              <p:nvPr/>
            </p:nvSpPr>
            <p:spPr bwMode="auto">
              <a:xfrm>
                <a:off x="3124" y="379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01" name="Line 519">
                <a:extLst>
                  <a:ext uri="{FF2B5EF4-FFF2-40B4-BE49-F238E27FC236}">
                    <a16:creationId xmlns:a16="http://schemas.microsoft.com/office/drawing/2014/main" xmlns="" id="{98F5FE94-AA20-4169-97AD-DF70A7AA1944}"/>
                  </a:ext>
                </a:extLst>
              </p:cNvPr>
              <p:cNvSpPr>
                <a:spLocks noChangeShapeType="1"/>
              </p:cNvSpPr>
              <p:nvPr/>
            </p:nvSpPr>
            <p:spPr bwMode="auto">
              <a:xfrm>
                <a:off x="3124" y="379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02" name="Freeform 520">
                <a:extLst>
                  <a:ext uri="{FF2B5EF4-FFF2-40B4-BE49-F238E27FC236}">
                    <a16:creationId xmlns:a16="http://schemas.microsoft.com/office/drawing/2014/main" xmlns="" id="{63AEF69F-6D69-4FE5-A4B5-917DD0667E92}"/>
                  </a:ext>
                </a:extLst>
              </p:cNvPr>
              <p:cNvSpPr/>
              <p:nvPr/>
            </p:nvSpPr>
            <p:spPr bwMode="auto">
              <a:xfrm>
                <a:off x="2750" y="1122"/>
                <a:ext cx="183" cy="304"/>
              </a:xfrm>
              <a:custGeom>
                <a:avLst/>
                <a:gdLst>
                  <a:gd name="T0" fmla="*/ 120 w 183"/>
                  <a:gd name="T1" fmla="*/ 0 h 304"/>
                  <a:gd name="T2" fmla="*/ 0 w 183"/>
                  <a:gd name="T3" fmla="*/ 88 h 304"/>
                  <a:gd name="T4" fmla="*/ 135 w 183"/>
                  <a:gd name="T5" fmla="*/ 88 h 304"/>
                  <a:gd name="T6" fmla="*/ 11 w 183"/>
                  <a:gd name="T7" fmla="*/ 163 h 304"/>
                  <a:gd name="T8" fmla="*/ 151 w 183"/>
                  <a:gd name="T9" fmla="*/ 187 h 304"/>
                  <a:gd name="T10" fmla="*/ 16 w 183"/>
                  <a:gd name="T11" fmla="*/ 239 h 304"/>
                  <a:gd name="T12" fmla="*/ 183 w 183"/>
                  <a:gd name="T13" fmla="*/ 304 h 304"/>
                  <a:gd name="T14" fmla="*/ 120 w 183"/>
                  <a:gd name="T15" fmla="*/ 0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304">
                    <a:moveTo>
                      <a:pt x="120" y="0"/>
                    </a:moveTo>
                    <a:lnTo>
                      <a:pt x="0" y="88"/>
                    </a:lnTo>
                    <a:lnTo>
                      <a:pt x="135" y="88"/>
                    </a:lnTo>
                    <a:lnTo>
                      <a:pt x="11" y="163"/>
                    </a:lnTo>
                    <a:lnTo>
                      <a:pt x="151" y="187"/>
                    </a:lnTo>
                    <a:lnTo>
                      <a:pt x="16" y="239"/>
                    </a:lnTo>
                    <a:lnTo>
                      <a:pt x="183" y="304"/>
                    </a:lnTo>
                    <a:lnTo>
                      <a:pt x="120" y="0"/>
                    </a:lnTo>
                    <a:close/>
                  </a:path>
                </a:pathLst>
              </a:custGeom>
              <a:solidFill>
                <a:srgbClr val="7451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03" name="Freeform 521">
                <a:extLst>
                  <a:ext uri="{FF2B5EF4-FFF2-40B4-BE49-F238E27FC236}">
                    <a16:creationId xmlns:a16="http://schemas.microsoft.com/office/drawing/2014/main" xmlns="" id="{16947137-F4EF-42AD-9FF6-E08E1D9EC17E}"/>
                  </a:ext>
                </a:extLst>
              </p:cNvPr>
              <p:cNvSpPr/>
              <p:nvPr/>
            </p:nvSpPr>
            <p:spPr bwMode="auto">
              <a:xfrm>
                <a:off x="2813" y="3908"/>
                <a:ext cx="201" cy="135"/>
              </a:xfrm>
              <a:custGeom>
                <a:avLst/>
                <a:gdLst>
                  <a:gd name="T0" fmla="*/ 142 w 201"/>
                  <a:gd name="T1" fmla="*/ 0 h 135"/>
                  <a:gd name="T2" fmla="*/ 0 w 201"/>
                  <a:gd name="T3" fmla="*/ 87 h 135"/>
                  <a:gd name="T4" fmla="*/ 201 w 201"/>
                  <a:gd name="T5" fmla="*/ 135 h 135"/>
                  <a:gd name="T6" fmla="*/ 142 w 201"/>
                  <a:gd name="T7" fmla="*/ 0 h 135"/>
                </a:gdLst>
                <a:ahLst/>
                <a:cxnLst>
                  <a:cxn ang="0">
                    <a:pos x="T0" y="T1"/>
                  </a:cxn>
                  <a:cxn ang="0">
                    <a:pos x="T2" y="T3"/>
                  </a:cxn>
                  <a:cxn ang="0">
                    <a:pos x="T4" y="T5"/>
                  </a:cxn>
                  <a:cxn ang="0">
                    <a:pos x="T6" y="T7"/>
                  </a:cxn>
                </a:cxnLst>
                <a:rect l="0" t="0" r="r" b="b"/>
                <a:pathLst>
                  <a:path w="201" h="135">
                    <a:moveTo>
                      <a:pt x="142" y="0"/>
                    </a:moveTo>
                    <a:lnTo>
                      <a:pt x="0" y="87"/>
                    </a:lnTo>
                    <a:lnTo>
                      <a:pt x="201" y="135"/>
                    </a:lnTo>
                    <a:lnTo>
                      <a:pt x="142" y="0"/>
                    </a:lnTo>
                    <a:close/>
                  </a:path>
                </a:pathLst>
              </a:custGeom>
              <a:solidFill>
                <a:srgbClr val="7451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04" name="Freeform 522">
                <a:extLst>
                  <a:ext uri="{FF2B5EF4-FFF2-40B4-BE49-F238E27FC236}">
                    <a16:creationId xmlns:a16="http://schemas.microsoft.com/office/drawing/2014/main" xmlns="" id="{03BA873E-7768-4EA3-964E-2CFC6CA66C06}"/>
                  </a:ext>
                </a:extLst>
              </p:cNvPr>
              <p:cNvSpPr/>
              <p:nvPr/>
            </p:nvSpPr>
            <p:spPr bwMode="auto">
              <a:xfrm>
                <a:off x="2820" y="4171"/>
                <a:ext cx="257" cy="106"/>
              </a:xfrm>
              <a:custGeom>
                <a:avLst/>
                <a:gdLst>
                  <a:gd name="T0" fmla="*/ 0 w 257"/>
                  <a:gd name="T1" fmla="*/ 106 h 106"/>
                  <a:gd name="T2" fmla="*/ 153 w 257"/>
                  <a:gd name="T3" fmla="*/ 0 h 106"/>
                  <a:gd name="T4" fmla="*/ 257 w 257"/>
                  <a:gd name="T5" fmla="*/ 95 h 106"/>
                  <a:gd name="T6" fmla="*/ 0 w 257"/>
                  <a:gd name="T7" fmla="*/ 106 h 106"/>
                </a:gdLst>
                <a:ahLst/>
                <a:cxnLst>
                  <a:cxn ang="0">
                    <a:pos x="T0" y="T1"/>
                  </a:cxn>
                  <a:cxn ang="0">
                    <a:pos x="T2" y="T3"/>
                  </a:cxn>
                  <a:cxn ang="0">
                    <a:pos x="T4" y="T5"/>
                  </a:cxn>
                  <a:cxn ang="0">
                    <a:pos x="T6" y="T7"/>
                  </a:cxn>
                </a:cxnLst>
                <a:rect l="0" t="0" r="r" b="b"/>
                <a:pathLst>
                  <a:path w="257" h="106">
                    <a:moveTo>
                      <a:pt x="0" y="106"/>
                    </a:moveTo>
                    <a:lnTo>
                      <a:pt x="153" y="0"/>
                    </a:lnTo>
                    <a:lnTo>
                      <a:pt x="257" y="95"/>
                    </a:lnTo>
                    <a:lnTo>
                      <a:pt x="0" y="106"/>
                    </a:lnTo>
                    <a:close/>
                  </a:path>
                </a:pathLst>
              </a:custGeom>
              <a:solidFill>
                <a:srgbClr val="A7C5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05" name="Freeform 523">
                <a:extLst>
                  <a:ext uri="{FF2B5EF4-FFF2-40B4-BE49-F238E27FC236}">
                    <a16:creationId xmlns:a16="http://schemas.microsoft.com/office/drawing/2014/main" xmlns="" id="{CFA9F0DC-3E09-41AB-A293-4F87051159A0}"/>
                  </a:ext>
                </a:extLst>
              </p:cNvPr>
              <p:cNvSpPr/>
              <p:nvPr/>
            </p:nvSpPr>
            <p:spPr bwMode="auto">
              <a:xfrm>
                <a:off x="2721" y="4079"/>
                <a:ext cx="140" cy="135"/>
              </a:xfrm>
              <a:custGeom>
                <a:avLst/>
                <a:gdLst>
                  <a:gd name="T0" fmla="*/ 0 w 140"/>
                  <a:gd name="T1" fmla="*/ 0 h 135"/>
                  <a:gd name="T2" fmla="*/ 140 w 140"/>
                  <a:gd name="T3" fmla="*/ 34 h 135"/>
                  <a:gd name="T4" fmla="*/ 4 w 140"/>
                  <a:gd name="T5" fmla="*/ 135 h 135"/>
                  <a:gd name="T6" fmla="*/ 0 w 140"/>
                  <a:gd name="T7" fmla="*/ 0 h 135"/>
                </a:gdLst>
                <a:ahLst/>
                <a:cxnLst>
                  <a:cxn ang="0">
                    <a:pos x="T0" y="T1"/>
                  </a:cxn>
                  <a:cxn ang="0">
                    <a:pos x="T2" y="T3"/>
                  </a:cxn>
                  <a:cxn ang="0">
                    <a:pos x="T4" y="T5"/>
                  </a:cxn>
                  <a:cxn ang="0">
                    <a:pos x="T6" y="T7"/>
                  </a:cxn>
                </a:cxnLst>
                <a:rect l="0" t="0" r="r" b="b"/>
                <a:pathLst>
                  <a:path w="140" h="135">
                    <a:moveTo>
                      <a:pt x="0" y="0"/>
                    </a:moveTo>
                    <a:lnTo>
                      <a:pt x="140" y="34"/>
                    </a:lnTo>
                    <a:lnTo>
                      <a:pt x="4" y="135"/>
                    </a:lnTo>
                    <a:lnTo>
                      <a:pt x="0" y="0"/>
                    </a:lnTo>
                    <a:close/>
                  </a:path>
                </a:pathLst>
              </a:custGeom>
              <a:solidFill>
                <a:srgbClr val="5D908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06" name="Freeform 524">
                <a:extLst>
                  <a:ext uri="{FF2B5EF4-FFF2-40B4-BE49-F238E27FC236}">
                    <a16:creationId xmlns:a16="http://schemas.microsoft.com/office/drawing/2014/main" xmlns="" id="{B41E11C6-AEEC-4B07-B769-B3F00A503482}"/>
                  </a:ext>
                </a:extLst>
              </p:cNvPr>
              <p:cNvSpPr/>
              <p:nvPr/>
            </p:nvSpPr>
            <p:spPr bwMode="auto">
              <a:xfrm>
                <a:off x="3066" y="3867"/>
                <a:ext cx="130" cy="304"/>
              </a:xfrm>
              <a:custGeom>
                <a:avLst/>
                <a:gdLst>
                  <a:gd name="T0" fmla="*/ 112 w 130"/>
                  <a:gd name="T1" fmla="*/ 0 h 304"/>
                  <a:gd name="T2" fmla="*/ 0 w 130"/>
                  <a:gd name="T3" fmla="*/ 23 h 304"/>
                  <a:gd name="T4" fmla="*/ 130 w 130"/>
                  <a:gd name="T5" fmla="*/ 304 h 304"/>
                  <a:gd name="T6" fmla="*/ 112 w 130"/>
                  <a:gd name="T7" fmla="*/ 0 h 304"/>
                </a:gdLst>
                <a:ahLst/>
                <a:cxnLst>
                  <a:cxn ang="0">
                    <a:pos x="T0" y="T1"/>
                  </a:cxn>
                  <a:cxn ang="0">
                    <a:pos x="T2" y="T3"/>
                  </a:cxn>
                  <a:cxn ang="0">
                    <a:pos x="T4" y="T5"/>
                  </a:cxn>
                  <a:cxn ang="0">
                    <a:pos x="T6" y="T7"/>
                  </a:cxn>
                </a:cxnLst>
                <a:rect l="0" t="0" r="r" b="b"/>
                <a:pathLst>
                  <a:path w="130" h="304">
                    <a:moveTo>
                      <a:pt x="112" y="0"/>
                    </a:moveTo>
                    <a:lnTo>
                      <a:pt x="0" y="23"/>
                    </a:lnTo>
                    <a:lnTo>
                      <a:pt x="130" y="304"/>
                    </a:lnTo>
                    <a:lnTo>
                      <a:pt x="112" y="0"/>
                    </a:lnTo>
                    <a:close/>
                  </a:path>
                </a:pathLst>
              </a:custGeom>
              <a:solidFill>
                <a:srgbClr val="DE62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07" name="Freeform 525">
                <a:extLst>
                  <a:ext uri="{FF2B5EF4-FFF2-40B4-BE49-F238E27FC236}">
                    <a16:creationId xmlns:a16="http://schemas.microsoft.com/office/drawing/2014/main" xmlns="" id="{1C44B04E-571E-4C68-84D1-FC615943358F}"/>
                  </a:ext>
                </a:extLst>
              </p:cNvPr>
              <p:cNvSpPr/>
              <p:nvPr/>
            </p:nvSpPr>
            <p:spPr bwMode="auto">
              <a:xfrm>
                <a:off x="2831" y="1661"/>
                <a:ext cx="106" cy="110"/>
              </a:xfrm>
              <a:custGeom>
                <a:avLst/>
                <a:gdLst>
                  <a:gd name="T0" fmla="*/ 0 w 106"/>
                  <a:gd name="T1" fmla="*/ 0 h 110"/>
                  <a:gd name="T2" fmla="*/ 41 w 106"/>
                  <a:gd name="T3" fmla="*/ 110 h 110"/>
                  <a:gd name="T4" fmla="*/ 106 w 106"/>
                  <a:gd name="T5" fmla="*/ 47 h 110"/>
                  <a:gd name="T6" fmla="*/ 0 w 106"/>
                  <a:gd name="T7" fmla="*/ 0 h 110"/>
                </a:gdLst>
                <a:ahLst/>
                <a:cxnLst>
                  <a:cxn ang="0">
                    <a:pos x="T0" y="T1"/>
                  </a:cxn>
                  <a:cxn ang="0">
                    <a:pos x="T2" y="T3"/>
                  </a:cxn>
                  <a:cxn ang="0">
                    <a:pos x="T4" y="T5"/>
                  </a:cxn>
                  <a:cxn ang="0">
                    <a:pos x="T6" y="T7"/>
                  </a:cxn>
                </a:cxnLst>
                <a:rect l="0" t="0" r="r" b="b"/>
                <a:pathLst>
                  <a:path w="106" h="110">
                    <a:moveTo>
                      <a:pt x="0" y="0"/>
                    </a:moveTo>
                    <a:lnTo>
                      <a:pt x="41" y="110"/>
                    </a:lnTo>
                    <a:lnTo>
                      <a:pt x="106" y="47"/>
                    </a:lnTo>
                    <a:lnTo>
                      <a:pt x="0" y="0"/>
                    </a:lnTo>
                    <a:close/>
                  </a:path>
                </a:pathLst>
              </a:custGeom>
              <a:solidFill>
                <a:srgbClr val="8851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08" name="Oval 526">
                <a:extLst>
                  <a:ext uri="{FF2B5EF4-FFF2-40B4-BE49-F238E27FC236}">
                    <a16:creationId xmlns:a16="http://schemas.microsoft.com/office/drawing/2014/main" xmlns="" id="{5D4CC790-8A1B-4E38-B69E-D481A9EA23EF}"/>
                  </a:ext>
                </a:extLst>
              </p:cNvPr>
              <p:cNvSpPr>
                <a:spLocks noChangeArrowheads="1"/>
              </p:cNvSpPr>
              <p:nvPr/>
            </p:nvSpPr>
            <p:spPr bwMode="auto">
              <a:xfrm>
                <a:off x="2737" y="974"/>
                <a:ext cx="24" cy="24"/>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09" name="Oval 527">
                <a:extLst>
                  <a:ext uri="{FF2B5EF4-FFF2-40B4-BE49-F238E27FC236}">
                    <a16:creationId xmlns:a16="http://schemas.microsoft.com/office/drawing/2014/main" xmlns="" id="{02CBA511-92E1-4899-9A7E-0AAF8FC0BE9C}"/>
                  </a:ext>
                </a:extLst>
              </p:cNvPr>
              <p:cNvSpPr>
                <a:spLocks noChangeArrowheads="1"/>
              </p:cNvSpPr>
              <p:nvPr/>
            </p:nvSpPr>
            <p:spPr bwMode="auto">
              <a:xfrm>
                <a:off x="2809" y="980"/>
                <a:ext cx="22" cy="23"/>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10" name="Oval 528">
                <a:extLst>
                  <a:ext uri="{FF2B5EF4-FFF2-40B4-BE49-F238E27FC236}">
                    <a16:creationId xmlns:a16="http://schemas.microsoft.com/office/drawing/2014/main" xmlns="" id="{7A26E57B-7944-4C42-935D-4AE413270DC1}"/>
                  </a:ext>
                </a:extLst>
              </p:cNvPr>
              <p:cNvSpPr>
                <a:spLocks noChangeArrowheads="1"/>
              </p:cNvSpPr>
              <p:nvPr/>
            </p:nvSpPr>
            <p:spPr bwMode="auto">
              <a:xfrm>
                <a:off x="2773" y="1032"/>
                <a:ext cx="24" cy="25"/>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11" name="Oval 529">
                <a:extLst>
                  <a:ext uri="{FF2B5EF4-FFF2-40B4-BE49-F238E27FC236}">
                    <a16:creationId xmlns:a16="http://schemas.microsoft.com/office/drawing/2014/main" xmlns="" id="{F78B6056-FE0E-42B1-A454-128F3ECF0FEF}"/>
                  </a:ext>
                </a:extLst>
              </p:cNvPr>
              <p:cNvSpPr>
                <a:spLocks noChangeArrowheads="1"/>
              </p:cNvSpPr>
              <p:nvPr/>
            </p:nvSpPr>
            <p:spPr bwMode="auto">
              <a:xfrm>
                <a:off x="2831" y="1061"/>
                <a:ext cx="25" cy="25"/>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12" name="Oval 530">
                <a:extLst>
                  <a:ext uri="{FF2B5EF4-FFF2-40B4-BE49-F238E27FC236}">
                    <a16:creationId xmlns:a16="http://schemas.microsoft.com/office/drawing/2014/main" xmlns="" id="{A8E49B66-4315-432C-8581-244A63E0A0AB}"/>
                  </a:ext>
                </a:extLst>
              </p:cNvPr>
              <p:cNvSpPr>
                <a:spLocks noChangeArrowheads="1"/>
              </p:cNvSpPr>
              <p:nvPr/>
            </p:nvSpPr>
            <p:spPr bwMode="auto">
              <a:xfrm>
                <a:off x="2750" y="1097"/>
                <a:ext cx="23" cy="23"/>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13" name="Freeform 531">
                <a:extLst>
                  <a:ext uri="{FF2B5EF4-FFF2-40B4-BE49-F238E27FC236}">
                    <a16:creationId xmlns:a16="http://schemas.microsoft.com/office/drawing/2014/main" xmlns="" id="{5F2A8D50-653D-4C26-B2D9-6E4300A07777}"/>
                  </a:ext>
                </a:extLst>
              </p:cNvPr>
              <p:cNvSpPr/>
              <p:nvPr/>
            </p:nvSpPr>
            <p:spPr bwMode="auto">
              <a:xfrm>
                <a:off x="2673" y="1602"/>
                <a:ext cx="34" cy="176"/>
              </a:xfrm>
              <a:custGeom>
                <a:avLst/>
                <a:gdLst>
                  <a:gd name="T0" fmla="*/ 0 w 34"/>
                  <a:gd name="T1" fmla="*/ 111 h 176"/>
                  <a:gd name="T2" fmla="*/ 30 w 34"/>
                  <a:gd name="T3" fmla="*/ 0 h 176"/>
                  <a:gd name="T4" fmla="*/ 34 w 34"/>
                  <a:gd name="T5" fmla="*/ 176 h 176"/>
                  <a:gd name="T6" fmla="*/ 5 w 34"/>
                  <a:gd name="T7" fmla="*/ 129 h 176"/>
                  <a:gd name="T8" fmla="*/ 0 w 34"/>
                  <a:gd name="T9" fmla="*/ 111 h 176"/>
                </a:gdLst>
                <a:ahLst/>
                <a:cxnLst>
                  <a:cxn ang="0">
                    <a:pos x="T0" y="T1"/>
                  </a:cxn>
                  <a:cxn ang="0">
                    <a:pos x="T2" y="T3"/>
                  </a:cxn>
                  <a:cxn ang="0">
                    <a:pos x="T4" y="T5"/>
                  </a:cxn>
                  <a:cxn ang="0">
                    <a:pos x="T6" y="T7"/>
                  </a:cxn>
                  <a:cxn ang="0">
                    <a:pos x="T8" y="T9"/>
                  </a:cxn>
                </a:cxnLst>
                <a:rect l="0" t="0" r="r" b="b"/>
                <a:pathLst>
                  <a:path w="34" h="176">
                    <a:moveTo>
                      <a:pt x="0" y="111"/>
                    </a:moveTo>
                    <a:lnTo>
                      <a:pt x="30" y="0"/>
                    </a:lnTo>
                    <a:lnTo>
                      <a:pt x="34" y="176"/>
                    </a:lnTo>
                    <a:lnTo>
                      <a:pt x="5" y="129"/>
                    </a:lnTo>
                    <a:lnTo>
                      <a:pt x="0" y="111"/>
                    </a:lnTo>
                    <a:close/>
                  </a:path>
                </a:pathLst>
              </a:custGeom>
              <a:solidFill>
                <a:srgbClr val="9062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14" name="Freeform 532">
                <a:extLst>
                  <a:ext uri="{FF2B5EF4-FFF2-40B4-BE49-F238E27FC236}">
                    <a16:creationId xmlns:a16="http://schemas.microsoft.com/office/drawing/2014/main" xmlns="" id="{BB028B1C-91A1-4DC6-950D-8C430608625A}"/>
                  </a:ext>
                </a:extLst>
              </p:cNvPr>
              <p:cNvSpPr/>
              <p:nvPr/>
            </p:nvSpPr>
            <p:spPr bwMode="auto">
              <a:xfrm>
                <a:off x="2673" y="1602"/>
                <a:ext cx="34" cy="176"/>
              </a:xfrm>
              <a:custGeom>
                <a:avLst/>
                <a:gdLst>
                  <a:gd name="T0" fmla="*/ 0 w 34"/>
                  <a:gd name="T1" fmla="*/ 111 h 176"/>
                  <a:gd name="T2" fmla="*/ 30 w 34"/>
                  <a:gd name="T3" fmla="*/ 0 h 176"/>
                  <a:gd name="T4" fmla="*/ 34 w 34"/>
                  <a:gd name="T5" fmla="*/ 176 h 176"/>
                  <a:gd name="T6" fmla="*/ 5 w 34"/>
                  <a:gd name="T7" fmla="*/ 129 h 176"/>
                </a:gdLst>
                <a:ahLst/>
                <a:cxnLst>
                  <a:cxn ang="0">
                    <a:pos x="T0" y="T1"/>
                  </a:cxn>
                  <a:cxn ang="0">
                    <a:pos x="T2" y="T3"/>
                  </a:cxn>
                  <a:cxn ang="0">
                    <a:pos x="T4" y="T5"/>
                  </a:cxn>
                  <a:cxn ang="0">
                    <a:pos x="T6" y="T7"/>
                  </a:cxn>
                </a:cxnLst>
                <a:rect l="0" t="0" r="r" b="b"/>
                <a:pathLst>
                  <a:path w="34" h="176">
                    <a:moveTo>
                      <a:pt x="0" y="111"/>
                    </a:moveTo>
                    <a:lnTo>
                      <a:pt x="30" y="0"/>
                    </a:lnTo>
                    <a:lnTo>
                      <a:pt x="34" y="176"/>
                    </a:lnTo>
                    <a:lnTo>
                      <a:pt x="5" y="1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15" name="Freeform 533">
                <a:extLst>
                  <a:ext uri="{FF2B5EF4-FFF2-40B4-BE49-F238E27FC236}">
                    <a16:creationId xmlns:a16="http://schemas.microsoft.com/office/drawing/2014/main" xmlns="" id="{D2D11B88-F713-4CA6-9BC9-83A8F9BA875E}"/>
                  </a:ext>
                </a:extLst>
              </p:cNvPr>
              <p:cNvSpPr/>
              <p:nvPr/>
            </p:nvSpPr>
            <p:spPr bwMode="auto">
              <a:xfrm>
                <a:off x="3471" y="3401"/>
                <a:ext cx="334" cy="279"/>
              </a:xfrm>
              <a:custGeom>
                <a:avLst/>
                <a:gdLst>
                  <a:gd name="T0" fmla="*/ 3 w 148"/>
                  <a:gd name="T1" fmla="*/ 17 h 124"/>
                  <a:gd name="T2" fmla="*/ 35 w 148"/>
                  <a:gd name="T3" fmla="*/ 20 h 124"/>
                  <a:gd name="T4" fmla="*/ 25 w 148"/>
                  <a:gd name="T5" fmla="*/ 51 h 124"/>
                  <a:gd name="T6" fmla="*/ 74 w 148"/>
                  <a:gd name="T7" fmla="*/ 50 h 124"/>
                  <a:gd name="T8" fmla="*/ 67 w 148"/>
                  <a:gd name="T9" fmla="*/ 88 h 124"/>
                  <a:gd name="T10" fmla="*/ 124 w 148"/>
                  <a:gd name="T11" fmla="*/ 84 h 124"/>
                  <a:gd name="T12" fmla="*/ 114 w 148"/>
                  <a:gd name="T13" fmla="*/ 124 h 124"/>
                  <a:gd name="T14" fmla="*/ 148 w 148"/>
                  <a:gd name="T15" fmla="*/ 117 h 124"/>
                  <a:gd name="T16" fmla="*/ 64 w 148"/>
                  <a:gd name="T17" fmla="*/ 0 h 124"/>
                  <a:gd name="T18" fmla="*/ 3 w 148"/>
                  <a:gd name="T19" fmla="*/ 14 h 124"/>
                  <a:gd name="T20" fmla="*/ 3 w 148"/>
                  <a:gd name="T21" fmla="*/ 1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124">
                    <a:moveTo>
                      <a:pt x="3" y="17"/>
                    </a:moveTo>
                    <a:cubicBezTo>
                      <a:pt x="35" y="20"/>
                      <a:pt x="35" y="20"/>
                      <a:pt x="35" y="20"/>
                    </a:cubicBezTo>
                    <a:cubicBezTo>
                      <a:pt x="25" y="51"/>
                      <a:pt x="25" y="51"/>
                      <a:pt x="25" y="51"/>
                    </a:cubicBezTo>
                    <a:cubicBezTo>
                      <a:pt x="74" y="50"/>
                      <a:pt x="74" y="50"/>
                      <a:pt x="74" y="50"/>
                    </a:cubicBezTo>
                    <a:cubicBezTo>
                      <a:pt x="67" y="88"/>
                      <a:pt x="67" y="88"/>
                      <a:pt x="67" y="88"/>
                    </a:cubicBezTo>
                    <a:cubicBezTo>
                      <a:pt x="124" y="84"/>
                      <a:pt x="124" y="84"/>
                      <a:pt x="124" y="84"/>
                    </a:cubicBezTo>
                    <a:cubicBezTo>
                      <a:pt x="114" y="124"/>
                      <a:pt x="114" y="124"/>
                      <a:pt x="114" y="124"/>
                    </a:cubicBezTo>
                    <a:cubicBezTo>
                      <a:pt x="148" y="117"/>
                      <a:pt x="148" y="117"/>
                      <a:pt x="148" y="117"/>
                    </a:cubicBezTo>
                    <a:cubicBezTo>
                      <a:pt x="64" y="0"/>
                      <a:pt x="64" y="0"/>
                      <a:pt x="64" y="0"/>
                    </a:cubicBezTo>
                    <a:cubicBezTo>
                      <a:pt x="64" y="0"/>
                      <a:pt x="5" y="13"/>
                      <a:pt x="3" y="14"/>
                    </a:cubicBezTo>
                    <a:cubicBezTo>
                      <a:pt x="0" y="15"/>
                      <a:pt x="3" y="17"/>
                      <a:pt x="3" y="17"/>
                    </a:cubicBezTo>
                    <a:close/>
                  </a:path>
                </a:pathLst>
              </a:custGeom>
              <a:solidFill>
                <a:srgbClr val="9DBB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16" name="Freeform 534">
                <a:extLst>
                  <a:ext uri="{FF2B5EF4-FFF2-40B4-BE49-F238E27FC236}">
                    <a16:creationId xmlns:a16="http://schemas.microsoft.com/office/drawing/2014/main" xmlns="" id="{1C6CAFE1-1E6A-460C-8179-DF5513A17C3A}"/>
                  </a:ext>
                </a:extLst>
              </p:cNvPr>
              <p:cNvSpPr/>
              <p:nvPr/>
            </p:nvSpPr>
            <p:spPr bwMode="auto">
              <a:xfrm>
                <a:off x="2987" y="1494"/>
                <a:ext cx="137" cy="259"/>
              </a:xfrm>
              <a:custGeom>
                <a:avLst/>
                <a:gdLst>
                  <a:gd name="T0" fmla="*/ 0 w 61"/>
                  <a:gd name="T1" fmla="*/ 0 h 115"/>
                  <a:gd name="T2" fmla="*/ 0 w 61"/>
                  <a:gd name="T3" fmla="*/ 92 h 115"/>
                  <a:gd name="T4" fmla="*/ 61 w 61"/>
                  <a:gd name="T5" fmla="*/ 115 h 115"/>
                  <a:gd name="T6" fmla="*/ 0 w 61"/>
                  <a:gd name="T7" fmla="*/ 0 h 115"/>
                </a:gdLst>
                <a:ahLst/>
                <a:cxnLst>
                  <a:cxn ang="0">
                    <a:pos x="T0" y="T1"/>
                  </a:cxn>
                  <a:cxn ang="0">
                    <a:pos x="T2" y="T3"/>
                  </a:cxn>
                  <a:cxn ang="0">
                    <a:pos x="T4" y="T5"/>
                  </a:cxn>
                  <a:cxn ang="0">
                    <a:pos x="T6" y="T7"/>
                  </a:cxn>
                </a:cxnLst>
                <a:rect l="0" t="0" r="r" b="b"/>
                <a:pathLst>
                  <a:path w="61" h="115">
                    <a:moveTo>
                      <a:pt x="0" y="0"/>
                    </a:moveTo>
                    <a:cubicBezTo>
                      <a:pt x="0" y="92"/>
                      <a:pt x="0" y="92"/>
                      <a:pt x="0" y="92"/>
                    </a:cubicBezTo>
                    <a:cubicBezTo>
                      <a:pt x="61" y="115"/>
                      <a:pt x="61" y="115"/>
                      <a:pt x="61" y="115"/>
                    </a:cubicBezTo>
                    <a:cubicBezTo>
                      <a:pt x="61" y="115"/>
                      <a:pt x="26" y="72"/>
                      <a:pt x="0" y="0"/>
                    </a:cubicBezTo>
                    <a:close/>
                  </a:path>
                </a:pathLst>
              </a:custGeom>
              <a:solidFill>
                <a:srgbClr val="FFC2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17" name="Freeform 535">
                <a:extLst>
                  <a:ext uri="{FF2B5EF4-FFF2-40B4-BE49-F238E27FC236}">
                    <a16:creationId xmlns:a16="http://schemas.microsoft.com/office/drawing/2014/main" xmlns="" id="{7029CA0A-0B66-4AF8-8EBB-6AFA515BBAEA}"/>
                  </a:ext>
                </a:extLst>
              </p:cNvPr>
              <p:cNvSpPr/>
              <p:nvPr/>
            </p:nvSpPr>
            <p:spPr bwMode="auto">
              <a:xfrm>
                <a:off x="3007" y="1593"/>
                <a:ext cx="65" cy="115"/>
              </a:xfrm>
              <a:custGeom>
                <a:avLst/>
                <a:gdLst>
                  <a:gd name="T0" fmla="*/ 2 w 29"/>
                  <a:gd name="T1" fmla="*/ 0 h 51"/>
                  <a:gd name="T2" fmla="*/ 0 w 29"/>
                  <a:gd name="T3" fmla="*/ 35 h 51"/>
                  <a:gd name="T4" fmla="*/ 29 w 29"/>
                  <a:gd name="T5" fmla="*/ 51 h 51"/>
                  <a:gd name="T6" fmla="*/ 2 w 29"/>
                  <a:gd name="T7" fmla="*/ 0 h 51"/>
                </a:gdLst>
                <a:ahLst/>
                <a:cxnLst>
                  <a:cxn ang="0">
                    <a:pos x="T0" y="T1"/>
                  </a:cxn>
                  <a:cxn ang="0">
                    <a:pos x="T2" y="T3"/>
                  </a:cxn>
                  <a:cxn ang="0">
                    <a:pos x="T4" y="T5"/>
                  </a:cxn>
                  <a:cxn ang="0">
                    <a:pos x="T6" y="T7"/>
                  </a:cxn>
                </a:cxnLst>
                <a:rect l="0" t="0" r="r" b="b"/>
                <a:pathLst>
                  <a:path w="29" h="51">
                    <a:moveTo>
                      <a:pt x="2" y="0"/>
                    </a:moveTo>
                    <a:cubicBezTo>
                      <a:pt x="0" y="35"/>
                      <a:pt x="0" y="35"/>
                      <a:pt x="0" y="35"/>
                    </a:cubicBezTo>
                    <a:cubicBezTo>
                      <a:pt x="29" y="51"/>
                      <a:pt x="29" y="51"/>
                      <a:pt x="29" y="51"/>
                    </a:cubicBezTo>
                    <a:cubicBezTo>
                      <a:pt x="29" y="51"/>
                      <a:pt x="3" y="12"/>
                      <a:pt x="2" y="0"/>
                    </a:cubicBezTo>
                    <a:close/>
                  </a:path>
                </a:pathLst>
              </a:custGeom>
              <a:solidFill>
                <a:srgbClr val="8181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18" name="Freeform 536">
                <a:extLst>
                  <a:ext uri="{FF2B5EF4-FFF2-40B4-BE49-F238E27FC236}">
                    <a16:creationId xmlns:a16="http://schemas.microsoft.com/office/drawing/2014/main" xmlns="" id="{CFBF8A36-AA5B-4999-890B-9F1EB943988C}"/>
                  </a:ext>
                </a:extLst>
              </p:cNvPr>
              <p:cNvSpPr/>
              <p:nvPr/>
            </p:nvSpPr>
            <p:spPr bwMode="auto">
              <a:xfrm>
                <a:off x="4283" y="1411"/>
                <a:ext cx="122" cy="1990"/>
              </a:xfrm>
              <a:custGeom>
                <a:avLst/>
                <a:gdLst>
                  <a:gd name="T0" fmla="*/ 36 w 54"/>
                  <a:gd name="T1" fmla="*/ 471 h 883"/>
                  <a:gd name="T2" fmla="*/ 44 w 54"/>
                  <a:gd name="T3" fmla="*/ 293 h 883"/>
                  <a:gd name="T4" fmla="*/ 49 w 54"/>
                  <a:gd name="T5" fmla="*/ 131 h 883"/>
                  <a:gd name="T6" fmla="*/ 33 w 54"/>
                  <a:gd name="T7" fmla="*/ 33 h 883"/>
                  <a:gd name="T8" fmla="*/ 19 w 54"/>
                  <a:gd name="T9" fmla="*/ 5 h 883"/>
                  <a:gd name="T10" fmla="*/ 0 w 54"/>
                  <a:gd name="T11" fmla="*/ 13 h 883"/>
                  <a:gd name="T12" fmla="*/ 39 w 54"/>
                  <a:gd name="T13" fmla="*/ 168 h 883"/>
                  <a:gd name="T14" fmla="*/ 32 w 54"/>
                  <a:gd name="T15" fmla="*/ 298 h 883"/>
                  <a:gd name="T16" fmla="*/ 28 w 54"/>
                  <a:gd name="T17" fmla="*/ 367 h 883"/>
                  <a:gd name="T18" fmla="*/ 23 w 54"/>
                  <a:gd name="T19" fmla="*/ 786 h 883"/>
                  <a:gd name="T20" fmla="*/ 22 w 54"/>
                  <a:gd name="T21" fmla="*/ 878 h 883"/>
                  <a:gd name="T22" fmla="*/ 31 w 54"/>
                  <a:gd name="T23" fmla="*/ 883 h 883"/>
                  <a:gd name="T24" fmla="*/ 36 w 54"/>
                  <a:gd name="T25" fmla="*/ 471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883">
                    <a:moveTo>
                      <a:pt x="36" y="471"/>
                    </a:moveTo>
                    <a:cubicBezTo>
                      <a:pt x="38" y="411"/>
                      <a:pt x="42" y="352"/>
                      <a:pt x="44" y="293"/>
                    </a:cubicBezTo>
                    <a:cubicBezTo>
                      <a:pt x="47" y="239"/>
                      <a:pt x="54" y="186"/>
                      <a:pt x="49" y="131"/>
                    </a:cubicBezTo>
                    <a:cubicBezTo>
                      <a:pt x="45" y="98"/>
                      <a:pt x="44" y="65"/>
                      <a:pt x="33" y="33"/>
                    </a:cubicBezTo>
                    <a:cubicBezTo>
                      <a:pt x="30" y="23"/>
                      <a:pt x="27" y="11"/>
                      <a:pt x="19" y="5"/>
                    </a:cubicBezTo>
                    <a:cubicBezTo>
                      <a:pt x="12" y="0"/>
                      <a:pt x="0" y="3"/>
                      <a:pt x="0" y="13"/>
                    </a:cubicBezTo>
                    <a:cubicBezTo>
                      <a:pt x="37" y="0"/>
                      <a:pt x="37" y="138"/>
                      <a:pt x="39" y="168"/>
                    </a:cubicBezTo>
                    <a:cubicBezTo>
                      <a:pt x="42" y="210"/>
                      <a:pt x="36" y="256"/>
                      <a:pt x="32" y="298"/>
                    </a:cubicBezTo>
                    <a:cubicBezTo>
                      <a:pt x="30" y="321"/>
                      <a:pt x="29" y="344"/>
                      <a:pt x="28" y="367"/>
                    </a:cubicBezTo>
                    <a:cubicBezTo>
                      <a:pt x="22" y="505"/>
                      <a:pt x="24" y="647"/>
                      <a:pt x="23" y="786"/>
                    </a:cubicBezTo>
                    <a:cubicBezTo>
                      <a:pt x="22" y="817"/>
                      <a:pt x="23" y="847"/>
                      <a:pt x="22" y="878"/>
                    </a:cubicBezTo>
                    <a:cubicBezTo>
                      <a:pt x="31" y="883"/>
                      <a:pt x="31" y="883"/>
                      <a:pt x="31" y="883"/>
                    </a:cubicBezTo>
                    <a:cubicBezTo>
                      <a:pt x="37" y="745"/>
                      <a:pt x="29" y="608"/>
                      <a:pt x="36" y="471"/>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19" name="Freeform 537">
                <a:extLst>
                  <a:ext uri="{FF2B5EF4-FFF2-40B4-BE49-F238E27FC236}">
                    <a16:creationId xmlns:a16="http://schemas.microsoft.com/office/drawing/2014/main" xmlns="" id="{332F7AB7-2196-498F-A544-4953CA4FE6D5}"/>
                  </a:ext>
                </a:extLst>
              </p:cNvPr>
              <p:cNvSpPr/>
              <p:nvPr/>
            </p:nvSpPr>
            <p:spPr bwMode="auto">
              <a:xfrm>
                <a:off x="3368" y="3466"/>
                <a:ext cx="329" cy="228"/>
              </a:xfrm>
              <a:custGeom>
                <a:avLst/>
                <a:gdLst>
                  <a:gd name="T0" fmla="*/ 0 w 146"/>
                  <a:gd name="T1" fmla="*/ 0 h 101"/>
                  <a:gd name="T2" fmla="*/ 52 w 146"/>
                  <a:gd name="T3" fmla="*/ 5 h 101"/>
                  <a:gd name="T4" fmla="*/ 42 w 146"/>
                  <a:gd name="T5" fmla="*/ 41 h 101"/>
                  <a:gd name="T6" fmla="*/ 100 w 146"/>
                  <a:gd name="T7" fmla="*/ 37 h 101"/>
                  <a:gd name="T8" fmla="*/ 94 w 146"/>
                  <a:gd name="T9" fmla="*/ 77 h 101"/>
                  <a:gd name="T10" fmla="*/ 146 w 146"/>
                  <a:gd name="T11" fmla="*/ 72 h 101"/>
                  <a:gd name="T12" fmla="*/ 141 w 146"/>
                  <a:gd name="T13" fmla="*/ 101 h 101"/>
                  <a:gd name="T14" fmla="*/ 0 w 146"/>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101">
                    <a:moveTo>
                      <a:pt x="0" y="0"/>
                    </a:moveTo>
                    <a:cubicBezTo>
                      <a:pt x="52" y="5"/>
                      <a:pt x="52" y="5"/>
                      <a:pt x="52" y="5"/>
                    </a:cubicBezTo>
                    <a:cubicBezTo>
                      <a:pt x="42" y="41"/>
                      <a:pt x="42" y="41"/>
                      <a:pt x="42" y="41"/>
                    </a:cubicBezTo>
                    <a:cubicBezTo>
                      <a:pt x="100" y="37"/>
                      <a:pt x="100" y="37"/>
                      <a:pt x="100" y="37"/>
                    </a:cubicBezTo>
                    <a:cubicBezTo>
                      <a:pt x="94" y="77"/>
                      <a:pt x="94" y="77"/>
                      <a:pt x="94" y="77"/>
                    </a:cubicBezTo>
                    <a:cubicBezTo>
                      <a:pt x="146" y="72"/>
                      <a:pt x="146" y="72"/>
                      <a:pt x="146" y="72"/>
                    </a:cubicBezTo>
                    <a:cubicBezTo>
                      <a:pt x="141" y="101"/>
                      <a:pt x="141" y="101"/>
                      <a:pt x="141" y="101"/>
                    </a:cubicBezTo>
                    <a:cubicBezTo>
                      <a:pt x="141" y="101"/>
                      <a:pt x="81" y="87"/>
                      <a:pt x="0" y="0"/>
                    </a:cubicBezTo>
                    <a:close/>
                  </a:path>
                </a:pathLst>
              </a:custGeom>
              <a:solidFill>
                <a:srgbClr val="FFBB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20" name="Freeform 538">
                <a:extLst>
                  <a:ext uri="{FF2B5EF4-FFF2-40B4-BE49-F238E27FC236}">
                    <a16:creationId xmlns:a16="http://schemas.microsoft.com/office/drawing/2014/main" xmlns="" id="{9C67EF38-753D-4CC8-8AF2-F2D162778130}"/>
                  </a:ext>
                </a:extLst>
              </p:cNvPr>
              <p:cNvSpPr/>
              <p:nvPr/>
            </p:nvSpPr>
            <p:spPr bwMode="auto">
              <a:xfrm>
                <a:off x="3634" y="3405"/>
                <a:ext cx="61" cy="61"/>
              </a:xfrm>
              <a:custGeom>
                <a:avLst/>
                <a:gdLst>
                  <a:gd name="T0" fmla="*/ 26 w 27"/>
                  <a:gd name="T1" fmla="*/ 13 h 27"/>
                  <a:gd name="T2" fmla="*/ 8 w 27"/>
                  <a:gd name="T3" fmla="*/ 1 h 27"/>
                  <a:gd name="T4" fmla="*/ 0 w 27"/>
                  <a:gd name="T5" fmla="*/ 4 h 27"/>
                  <a:gd name="T6" fmla="*/ 16 w 27"/>
                  <a:gd name="T7" fmla="*/ 27 h 27"/>
                  <a:gd name="T8" fmla="*/ 26 w 27"/>
                  <a:gd name="T9" fmla="*/ 13 h 27"/>
                </a:gdLst>
                <a:ahLst/>
                <a:cxnLst>
                  <a:cxn ang="0">
                    <a:pos x="T0" y="T1"/>
                  </a:cxn>
                  <a:cxn ang="0">
                    <a:pos x="T2" y="T3"/>
                  </a:cxn>
                  <a:cxn ang="0">
                    <a:pos x="T4" y="T5"/>
                  </a:cxn>
                  <a:cxn ang="0">
                    <a:pos x="T6" y="T7"/>
                  </a:cxn>
                  <a:cxn ang="0">
                    <a:pos x="T8" y="T9"/>
                  </a:cxn>
                </a:cxnLst>
                <a:rect l="0" t="0" r="r" b="b"/>
                <a:pathLst>
                  <a:path w="27" h="27">
                    <a:moveTo>
                      <a:pt x="26" y="13"/>
                    </a:moveTo>
                    <a:cubicBezTo>
                      <a:pt x="25" y="5"/>
                      <a:pt x="17" y="0"/>
                      <a:pt x="8" y="1"/>
                    </a:cubicBezTo>
                    <a:cubicBezTo>
                      <a:pt x="5" y="2"/>
                      <a:pt x="2" y="2"/>
                      <a:pt x="0" y="4"/>
                    </a:cubicBezTo>
                    <a:cubicBezTo>
                      <a:pt x="16" y="27"/>
                      <a:pt x="16" y="27"/>
                      <a:pt x="16" y="27"/>
                    </a:cubicBezTo>
                    <a:cubicBezTo>
                      <a:pt x="22" y="25"/>
                      <a:pt x="27" y="19"/>
                      <a:pt x="26"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21" name="Freeform 539">
                <a:extLst>
                  <a:ext uri="{FF2B5EF4-FFF2-40B4-BE49-F238E27FC236}">
                    <a16:creationId xmlns:a16="http://schemas.microsoft.com/office/drawing/2014/main" xmlns="" id="{5E027603-D8CC-46A1-B4E9-0FE8FCD94ED2}"/>
                  </a:ext>
                </a:extLst>
              </p:cNvPr>
              <p:cNvSpPr/>
              <p:nvPr/>
            </p:nvSpPr>
            <p:spPr bwMode="auto">
              <a:xfrm>
                <a:off x="3875" y="3491"/>
                <a:ext cx="81" cy="65"/>
              </a:xfrm>
              <a:custGeom>
                <a:avLst/>
                <a:gdLst>
                  <a:gd name="T0" fmla="*/ 35 w 36"/>
                  <a:gd name="T1" fmla="*/ 13 h 29"/>
                  <a:gd name="T2" fmla="*/ 20 w 36"/>
                  <a:gd name="T3" fmla="*/ 28 h 29"/>
                  <a:gd name="T4" fmla="*/ 1 w 36"/>
                  <a:gd name="T5" fmla="*/ 17 h 29"/>
                  <a:gd name="T6" fmla="*/ 16 w 36"/>
                  <a:gd name="T7" fmla="*/ 1 h 29"/>
                  <a:gd name="T8" fmla="*/ 35 w 36"/>
                  <a:gd name="T9" fmla="*/ 13 h 29"/>
                </a:gdLst>
                <a:ahLst/>
                <a:cxnLst>
                  <a:cxn ang="0">
                    <a:pos x="T0" y="T1"/>
                  </a:cxn>
                  <a:cxn ang="0">
                    <a:pos x="T2" y="T3"/>
                  </a:cxn>
                  <a:cxn ang="0">
                    <a:pos x="T4" y="T5"/>
                  </a:cxn>
                  <a:cxn ang="0">
                    <a:pos x="T6" y="T7"/>
                  </a:cxn>
                  <a:cxn ang="0">
                    <a:pos x="T8" y="T9"/>
                  </a:cxn>
                </a:cxnLst>
                <a:rect l="0" t="0" r="r" b="b"/>
                <a:pathLst>
                  <a:path w="36" h="29">
                    <a:moveTo>
                      <a:pt x="35" y="13"/>
                    </a:moveTo>
                    <a:cubicBezTo>
                      <a:pt x="36" y="20"/>
                      <a:pt x="29" y="27"/>
                      <a:pt x="20" y="28"/>
                    </a:cubicBezTo>
                    <a:cubicBezTo>
                      <a:pt x="10" y="29"/>
                      <a:pt x="2" y="24"/>
                      <a:pt x="1" y="17"/>
                    </a:cubicBezTo>
                    <a:cubicBezTo>
                      <a:pt x="0" y="9"/>
                      <a:pt x="7" y="2"/>
                      <a:pt x="16" y="1"/>
                    </a:cubicBezTo>
                    <a:cubicBezTo>
                      <a:pt x="26" y="0"/>
                      <a:pt x="34" y="6"/>
                      <a:pt x="35"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22" name="Freeform 540">
                <a:extLst>
                  <a:ext uri="{FF2B5EF4-FFF2-40B4-BE49-F238E27FC236}">
                    <a16:creationId xmlns:a16="http://schemas.microsoft.com/office/drawing/2014/main" xmlns="" id="{F99F176F-CFA8-444B-9C06-F4E96D2B6E07}"/>
                  </a:ext>
                </a:extLst>
              </p:cNvPr>
              <p:cNvSpPr/>
              <p:nvPr/>
            </p:nvSpPr>
            <p:spPr bwMode="auto">
              <a:xfrm>
                <a:off x="3737" y="3556"/>
                <a:ext cx="68" cy="63"/>
              </a:xfrm>
              <a:custGeom>
                <a:avLst/>
                <a:gdLst>
                  <a:gd name="T0" fmla="*/ 29 w 30"/>
                  <a:gd name="T1" fmla="*/ 13 h 28"/>
                  <a:gd name="T2" fmla="*/ 10 w 30"/>
                  <a:gd name="T3" fmla="*/ 1 h 28"/>
                  <a:gd name="T4" fmla="*/ 0 w 30"/>
                  <a:gd name="T5" fmla="*/ 6 h 28"/>
                  <a:gd name="T6" fmla="*/ 14 w 30"/>
                  <a:gd name="T7" fmla="*/ 28 h 28"/>
                  <a:gd name="T8" fmla="*/ 29 w 30"/>
                  <a:gd name="T9" fmla="*/ 13 h 28"/>
                </a:gdLst>
                <a:ahLst/>
                <a:cxnLst>
                  <a:cxn ang="0">
                    <a:pos x="T0" y="T1"/>
                  </a:cxn>
                  <a:cxn ang="0">
                    <a:pos x="T2" y="T3"/>
                  </a:cxn>
                  <a:cxn ang="0">
                    <a:pos x="T4" y="T5"/>
                  </a:cxn>
                  <a:cxn ang="0">
                    <a:pos x="T6" y="T7"/>
                  </a:cxn>
                  <a:cxn ang="0">
                    <a:pos x="T8" y="T9"/>
                  </a:cxn>
                </a:cxnLst>
                <a:rect l="0" t="0" r="r" b="b"/>
                <a:pathLst>
                  <a:path w="30" h="28">
                    <a:moveTo>
                      <a:pt x="29" y="13"/>
                    </a:moveTo>
                    <a:cubicBezTo>
                      <a:pt x="28" y="6"/>
                      <a:pt x="20" y="0"/>
                      <a:pt x="10" y="1"/>
                    </a:cubicBezTo>
                    <a:cubicBezTo>
                      <a:pt x="6" y="2"/>
                      <a:pt x="2" y="3"/>
                      <a:pt x="0" y="6"/>
                    </a:cubicBezTo>
                    <a:cubicBezTo>
                      <a:pt x="14" y="28"/>
                      <a:pt x="14" y="28"/>
                      <a:pt x="14" y="28"/>
                    </a:cubicBezTo>
                    <a:cubicBezTo>
                      <a:pt x="23" y="27"/>
                      <a:pt x="30" y="20"/>
                      <a:pt x="29"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23" name="Freeform 541">
                <a:extLst>
                  <a:ext uri="{FF2B5EF4-FFF2-40B4-BE49-F238E27FC236}">
                    <a16:creationId xmlns:a16="http://schemas.microsoft.com/office/drawing/2014/main" xmlns="" id="{0BB7F8F7-08CE-4A9D-BDFF-6A5E931220A9}"/>
                  </a:ext>
                </a:extLst>
              </p:cNvPr>
              <p:cNvSpPr/>
              <p:nvPr/>
            </p:nvSpPr>
            <p:spPr bwMode="auto">
              <a:xfrm>
                <a:off x="3762" y="3441"/>
                <a:ext cx="57" cy="47"/>
              </a:xfrm>
              <a:custGeom>
                <a:avLst/>
                <a:gdLst>
                  <a:gd name="T0" fmla="*/ 25 w 25"/>
                  <a:gd name="T1" fmla="*/ 9 h 21"/>
                  <a:gd name="T2" fmla="*/ 14 w 25"/>
                  <a:gd name="T3" fmla="*/ 20 h 21"/>
                  <a:gd name="T4" fmla="*/ 0 w 25"/>
                  <a:gd name="T5" fmla="*/ 11 h 21"/>
                  <a:gd name="T6" fmla="*/ 11 w 25"/>
                  <a:gd name="T7" fmla="*/ 1 h 21"/>
                  <a:gd name="T8" fmla="*/ 25 w 25"/>
                  <a:gd name="T9" fmla="*/ 9 h 21"/>
                </a:gdLst>
                <a:ahLst/>
                <a:cxnLst>
                  <a:cxn ang="0">
                    <a:pos x="T0" y="T1"/>
                  </a:cxn>
                  <a:cxn ang="0">
                    <a:pos x="T2" y="T3"/>
                  </a:cxn>
                  <a:cxn ang="0">
                    <a:pos x="T4" y="T5"/>
                  </a:cxn>
                  <a:cxn ang="0">
                    <a:pos x="T6" y="T7"/>
                  </a:cxn>
                  <a:cxn ang="0">
                    <a:pos x="T8" y="T9"/>
                  </a:cxn>
                </a:cxnLst>
                <a:rect l="0" t="0" r="r" b="b"/>
                <a:pathLst>
                  <a:path w="25" h="21">
                    <a:moveTo>
                      <a:pt x="25" y="9"/>
                    </a:moveTo>
                    <a:cubicBezTo>
                      <a:pt x="25" y="14"/>
                      <a:pt x="20" y="19"/>
                      <a:pt x="14" y="20"/>
                    </a:cubicBezTo>
                    <a:cubicBezTo>
                      <a:pt x="7" y="21"/>
                      <a:pt x="1" y="17"/>
                      <a:pt x="0" y="11"/>
                    </a:cubicBezTo>
                    <a:cubicBezTo>
                      <a:pt x="0" y="6"/>
                      <a:pt x="5" y="1"/>
                      <a:pt x="11" y="1"/>
                    </a:cubicBezTo>
                    <a:cubicBezTo>
                      <a:pt x="18" y="0"/>
                      <a:pt x="24" y="4"/>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24" name="Freeform 542">
                <a:extLst>
                  <a:ext uri="{FF2B5EF4-FFF2-40B4-BE49-F238E27FC236}">
                    <a16:creationId xmlns:a16="http://schemas.microsoft.com/office/drawing/2014/main" xmlns="" id="{07008756-8A01-40E5-8287-247C08E40ADE}"/>
                  </a:ext>
                </a:extLst>
              </p:cNvPr>
              <p:cNvSpPr/>
              <p:nvPr/>
            </p:nvSpPr>
            <p:spPr bwMode="auto">
              <a:xfrm>
                <a:off x="3864" y="3590"/>
                <a:ext cx="56" cy="47"/>
              </a:xfrm>
              <a:custGeom>
                <a:avLst/>
                <a:gdLst>
                  <a:gd name="T0" fmla="*/ 25 w 25"/>
                  <a:gd name="T1" fmla="*/ 9 h 21"/>
                  <a:gd name="T2" fmla="*/ 14 w 25"/>
                  <a:gd name="T3" fmla="*/ 20 h 21"/>
                  <a:gd name="T4" fmla="*/ 1 w 25"/>
                  <a:gd name="T5" fmla="*/ 11 h 21"/>
                  <a:gd name="T6" fmla="*/ 11 w 25"/>
                  <a:gd name="T7" fmla="*/ 0 h 21"/>
                  <a:gd name="T8" fmla="*/ 25 w 25"/>
                  <a:gd name="T9" fmla="*/ 9 h 21"/>
                </a:gdLst>
                <a:ahLst/>
                <a:cxnLst>
                  <a:cxn ang="0">
                    <a:pos x="T0" y="T1"/>
                  </a:cxn>
                  <a:cxn ang="0">
                    <a:pos x="T2" y="T3"/>
                  </a:cxn>
                  <a:cxn ang="0">
                    <a:pos x="T4" y="T5"/>
                  </a:cxn>
                  <a:cxn ang="0">
                    <a:pos x="T6" y="T7"/>
                  </a:cxn>
                  <a:cxn ang="0">
                    <a:pos x="T8" y="T9"/>
                  </a:cxn>
                </a:cxnLst>
                <a:rect l="0" t="0" r="r" b="b"/>
                <a:pathLst>
                  <a:path w="25" h="21">
                    <a:moveTo>
                      <a:pt x="25" y="9"/>
                    </a:moveTo>
                    <a:cubicBezTo>
                      <a:pt x="25" y="14"/>
                      <a:pt x="21" y="19"/>
                      <a:pt x="14" y="20"/>
                    </a:cubicBezTo>
                    <a:cubicBezTo>
                      <a:pt x="7" y="21"/>
                      <a:pt x="1" y="17"/>
                      <a:pt x="1" y="11"/>
                    </a:cubicBezTo>
                    <a:cubicBezTo>
                      <a:pt x="0" y="6"/>
                      <a:pt x="5" y="1"/>
                      <a:pt x="11" y="0"/>
                    </a:cubicBezTo>
                    <a:cubicBezTo>
                      <a:pt x="18" y="0"/>
                      <a:pt x="24" y="4"/>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25" name="Freeform 543">
                <a:extLst>
                  <a:ext uri="{FF2B5EF4-FFF2-40B4-BE49-F238E27FC236}">
                    <a16:creationId xmlns:a16="http://schemas.microsoft.com/office/drawing/2014/main" xmlns="" id="{2CDDBB87-2B74-4F7C-B51C-00362315EBB5}"/>
                  </a:ext>
                </a:extLst>
              </p:cNvPr>
              <p:cNvSpPr/>
              <p:nvPr/>
            </p:nvSpPr>
            <p:spPr bwMode="auto">
              <a:xfrm>
                <a:off x="3756" y="3355"/>
                <a:ext cx="58" cy="46"/>
              </a:xfrm>
              <a:custGeom>
                <a:avLst/>
                <a:gdLst>
                  <a:gd name="T0" fmla="*/ 25 w 26"/>
                  <a:gd name="T1" fmla="*/ 9 h 20"/>
                  <a:gd name="T2" fmla="*/ 14 w 26"/>
                  <a:gd name="T3" fmla="*/ 20 h 20"/>
                  <a:gd name="T4" fmla="*/ 1 w 26"/>
                  <a:gd name="T5" fmla="*/ 11 h 20"/>
                  <a:gd name="T6" fmla="*/ 12 w 26"/>
                  <a:gd name="T7" fmla="*/ 0 h 20"/>
                  <a:gd name="T8" fmla="*/ 25 w 26"/>
                  <a:gd name="T9" fmla="*/ 9 h 20"/>
                </a:gdLst>
                <a:ahLst/>
                <a:cxnLst>
                  <a:cxn ang="0">
                    <a:pos x="T0" y="T1"/>
                  </a:cxn>
                  <a:cxn ang="0">
                    <a:pos x="T2" y="T3"/>
                  </a:cxn>
                  <a:cxn ang="0">
                    <a:pos x="T4" y="T5"/>
                  </a:cxn>
                  <a:cxn ang="0">
                    <a:pos x="T6" y="T7"/>
                  </a:cxn>
                  <a:cxn ang="0">
                    <a:pos x="T8" y="T9"/>
                  </a:cxn>
                </a:cxnLst>
                <a:rect l="0" t="0" r="r" b="b"/>
                <a:pathLst>
                  <a:path w="26" h="20">
                    <a:moveTo>
                      <a:pt x="25" y="9"/>
                    </a:moveTo>
                    <a:cubicBezTo>
                      <a:pt x="26" y="14"/>
                      <a:pt x="21" y="19"/>
                      <a:pt x="14" y="20"/>
                    </a:cubicBezTo>
                    <a:cubicBezTo>
                      <a:pt x="8" y="20"/>
                      <a:pt x="2" y="17"/>
                      <a:pt x="1" y="11"/>
                    </a:cubicBezTo>
                    <a:cubicBezTo>
                      <a:pt x="0" y="6"/>
                      <a:pt x="5" y="1"/>
                      <a:pt x="12" y="0"/>
                    </a:cubicBezTo>
                    <a:cubicBezTo>
                      <a:pt x="19" y="0"/>
                      <a:pt x="25" y="3"/>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grpSp>
        <p:sp>
          <p:nvSpPr>
            <p:cNvPr id="4" name="Freeform 545">
              <a:extLst>
                <a:ext uri="{FF2B5EF4-FFF2-40B4-BE49-F238E27FC236}">
                  <a16:creationId xmlns:a16="http://schemas.microsoft.com/office/drawing/2014/main" xmlns="" id="{E9051E52-E4D2-42E9-A07C-BA1E11FC0BF4}"/>
                </a:ext>
              </a:extLst>
            </p:cNvPr>
            <p:cNvSpPr/>
            <p:nvPr/>
          </p:nvSpPr>
          <p:spPr bwMode="auto">
            <a:xfrm>
              <a:off x="6870700" y="5394325"/>
              <a:ext cx="39688" cy="33338"/>
            </a:xfrm>
            <a:custGeom>
              <a:avLst/>
              <a:gdLst>
                <a:gd name="T0" fmla="*/ 11 w 11"/>
                <a:gd name="T1" fmla="*/ 5 h 9"/>
                <a:gd name="T2" fmla="*/ 6 w 11"/>
                <a:gd name="T3" fmla="*/ 9 h 9"/>
                <a:gd name="T4" fmla="*/ 1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1" y="7"/>
                    <a:pt x="1" y="5"/>
                  </a:cubicBezTo>
                  <a:cubicBezTo>
                    <a:pt x="0" y="2"/>
                    <a:pt x="3" y="0"/>
                    <a:pt x="5" y="0"/>
                  </a:cubicBezTo>
                  <a:cubicBezTo>
                    <a:pt x="8" y="0"/>
                    <a:pt x="11"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5" name="Oval 546">
              <a:extLst>
                <a:ext uri="{FF2B5EF4-FFF2-40B4-BE49-F238E27FC236}">
                  <a16:creationId xmlns:a16="http://schemas.microsoft.com/office/drawing/2014/main" xmlns="" id="{99C51630-A5E0-4BBE-9304-AF4A395B53D1}"/>
                </a:ext>
              </a:extLst>
            </p:cNvPr>
            <p:cNvSpPr>
              <a:spLocks noChangeArrowheads="1"/>
            </p:cNvSpPr>
            <p:nvPr/>
          </p:nvSpPr>
          <p:spPr bwMode="auto">
            <a:xfrm>
              <a:off x="6696075" y="5437188"/>
              <a:ext cx="34925" cy="33338"/>
            </a:xfrm>
            <a:prstGeom prst="ellipse">
              <a:avLst/>
            </a:pr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6" name="Freeform 547">
              <a:extLst>
                <a:ext uri="{FF2B5EF4-FFF2-40B4-BE49-F238E27FC236}">
                  <a16:creationId xmlns:a16="http://schemas.microsoft.com/office/drawing/2014/main" xmlns="" id="{476CE66C-DA74-4F36-BF7A-9FC8EE1F23A4}"/>
                </a:ext>
              </a:extLst>
            </p:cNvPr>
            <p:cNvSpPr/>
            <p:nvPr/>
          </p:nvSpPr>
          <p:spPr bwMode="auto">
            <a:xfrm>
              <a:off x="6781800" y="5534025"/>
              <a:ext cx="34925" cy="31750"/>
            </a:xfrm>
            <a:custGeom>
              <a:avLst/>
              <a:gdLst>
                <a:gd name="T0" fmla="*/ 10 w 10"/>
                <a:gd name="T1" fmla="*/ 4 h 9"/>
                <a:gd name="T2" fmla="*/ 5 w 10"/>
                <a:gd name="T3" fmla="*/ 9 h 9"/>
                <a:gd name="T4" fmla="*/ 0 w 10"/>
                <a:gd name="T5" fmla="*/ 4 h 9"/>
                <a:gd name="T6" fmla="*/ 5 w 10"/>
                <a:gd name="T7" fmla="*/ 0 h 9"/>
                <a:gd name="T8" fmla="*/ 10 w 10"/>
                <a:gd name="T9" fmla="*/ 4 h 9"/>
              </a:gdLst>
              <a:ahLst/>
              <a:cxnLst>
                <a:cxn ang="0">
                  <a:pos x="T0" y="T1"/>
                </a:cxn>
                <a:cxn ang="0">
                  <a:pos x="T2" y="T3"/>
                </a:cxn>
                <a:cxn ang="0">
                  <a:pos x="T4" y="T5"/>
                </a:cxn>
                <a:cxn ang="0">
                  <a:pos x="T6" y="T7"/>
                </a:cxn>
                <a:cxn ang="0">
                  <a:pos x="T8" y="T9"/>
                </a:cxn>
              </a:cxnLst>
              <a:rect l="0" t="0" r="r" b="b"/>
              <a:pathLst>
                <a:path w="10" h="9">
                  <a:moveTo>
                    <a:pt x="10" y="4"/>
                  </a:moveTo>
                  <a:cubicBezTo>
                    <a:pt x="10" y="7"/>
                    <a:pt x="8" y="9"/>
                    <a:pt x="5" y="9"/>
                  </a:cubicBezTo>
                  <a:cubicBezTo>
                    <a:pt x="3" y="9"/>
                    <a:pt x="0" y="7"/>
                    <a:pt x="0" y="4"/>
                  </a:cubicBezTo>
                  <a:cubicBezTo>
                    <a:pt x="0" y="2"/>
                    <a:pt x="2" y="0"/>
                    <a:pt x="5" y="0"/>
                  </a:cubicBezTo>
                  <a:cubicBezTo>
                    <a:pt x="8" y="0"/>
                    <a:pt x="10" y="2"/>
                    <a:pt x="10"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7" name="Freeform 548">
              <a:extLst>
                <a:ext uri="{FF2B5EF4-FFF2-40B4-BE49-F238E27FC236}">
                  <a16:creationId xmlns:a16="http://schemas.microsoft.com/office/drawing/2014/main" xmlns="" id="{EEDC6466-7421-42BA-BDB4-2B368DE4E185}"/>
                </a:ext>
              </a:extLst>
            </p:cNvPr>
            <p:cNvSpPr/>
            <p:nvPr/>
          </p:nvSpPr>
          <p:spPr bwMode="auto">
            <a:xfrm>
              <a:off x="7024688" y="5473700"/>
              <a:ext cx="39688" cy="31750"/>
            </a:xfrm>
            <a:custGeom>
              <a:avLst/>
              <a:gdLst>
                <a:gd name="T0" fmla="*/ 11 w 11"/>
                <a:gd name="T1" fmla="*/ 5 h 9"/>
                <a:gd name="T2" fmla="*/ 6 w 11"/>
                <a:gd name="T3" fmla="*/ 9 h 9"/>
                <a:gd name="T4" fmla="*/ 0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1" y="7"/>
                    <a:pt x="0" y="5"/>
                  </a:cubicBezTo>
                  <a:cubicBezTo>
                    <a:pt x="0" y="2"/>
                    <a:pt x="2" y="0"/>
                    <a:pt x="5" y="0"/>
                  </a:cubicBezTo>
                  <a:cubicBezTo>
                    <a:pt x="8" y="0"/>
                    <a:pt x="10"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8" name="Freeform 549">
              <a:extLst>
                <a:ext uri="{FF2B5EF4-FFF2-40B4-BE49-F238E27FC236}">
                  <a16:creationId xmlns:a16="http://schemas.microsoft.com/office/drawing/2014/main" xmlns="" id="{3D13F38E-F594-4ED6-B898-549380B3A82B}"/>
                </a:ext>
              </a:extLst>
            </p:cNvPr>
            <p:cNvSpPr/>
            <p:nvPr/>
          </p:nvSpPr>
          <p:spPr bwMode="auto">
            <a:xfrm>
              <a:off x="6799263" y="5437188"/>
              <a:ext cx="36513" cy="33338"/>
            </a:xfrm>
            <a:custGeom>
              <a:avLst/>
              <a:gdLst>
                <a:gd name="T0" fmla="*/ 10 w 10"/>
                <a:gd name="T1" fmla="*/ 4 h 9"/>
                <a:gd name="T2" fmla="*/ 5 w 10"/>
                <a:gd name="T3" fmla="*/ 9 h 9"/>
                <a:gd name="T4" fmla="*/ 0 w 10"/>
                <a:gd name="T5" fmla="*/ 4 h 9"/>
                <a:gd name="T6" fmla="*/ 5 w 10"/>
                <a:gd name="T7" fmla="*/ 0 h 9"/>
                <a:gd name="T8" fmla="*/ 10 w 10"/>
                <a:gd name="T9" fmla="*/ 4 h 9"/>
              </a:gdLst>
              <a:ahLst/>
              <a:cxnLst>
                <a:cxn ang="0">
                  <a:pos x="T0" y="T1"/>
                </a:cxn>
                <a:cxn ang="0">
                  <a:pos x="T2" y="T3"/>
                </a:cxn>
                <a:cxn ang="0">
                  <a:pos x="T4" y="T5"/>
                </a:cxn>
                <a:cxn ang="0">
                  <a:pos x="T6" y="T7"/>
                </a:cxn>
                <a:cxn ang="0">
                  <a:pos x="T8" y="T9"/>
                </a:cxn>
              </a:cxnLst>
              <a:rect l="0" t="0" r="r" b="b"/>
              <a:pathLst>
                <a:path w="10" h="9">
                  <a:moveTo>
                    <a:pt x="10" y="4"/>
                  </a:moveTo>
                  <a:cubicBezTo>
                    <a:pt x="10" y="7"/>
                    <a:pt x="8" y="9"/>
                    <a:pt x="5" y="9"/>
                  </a:cubicBezTo>
                  <a:cubicBezTo>
                    <a:pt x="2" y="9"/>
                    <a:pt x="0" y="7"/>
                    <a:pt x="0" y="4"/>
                  </a:cubicBezTo>
                  <a:cubicBezTo>
                    <a:pt x="0" y="2"/>
                    <a:pt x="2" y="0"/>
                    <a:pt x="5" y="0"/>
                  </a:cubicBezTo>
                  <a:cubicBezTo>
                    <a:pt x="7" y="0"/>
                    <a:pt x="10" y="2"/>
                    <a:pt x="10"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9" name="Freeform 550">
              <a:extLst>
                <a:ext uri="{FF2B5EF4-FFF2-40B4-BE49-F238E27FC236}">
                  <a16:creationId xmlns:a16="http://schemas.microsoft.com/office/drawing/2014/main" xmlns="" id="{10E5576D-6183-4190-8DEE-469CD89F87BE}"/>
                </a:ext>
              </a:extLst>
            </p:cNvPr>
            <p:cNvSpPr/>
            <p:nvPr/>
          </p:nvSpPr>
          <p:spPr bwMode="auto">
            <a:xfrm>
              <a:off x="6892925" y="5499100"/>
              <a:ext cx="38100" cy="31750"/>
            </a:xfrm>
            <a:custGeom>
              <a:avLst/>
              <a:gdLst>
                <a:gd name="T0" fmla="*/ 11 w 11"/>
                <a:gd name="T1" fmla="*/ 5 h 9"/>
                <a:gd name="T2" fmla="*/ 6 w 11"/>
                <a:gd name="T3" fmla="*/ 9 h 9"/>
                <a:gd name="T4" fmla="*/ 0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0" y="7"/>
                    <a:pt x="0" y="5"/>
                  </a:cubicBezTo>
                  <a:cubicBezTo>
                    <a:pt x="0" y="2"/>
                    <a:pt x="2" y="0"/>
                    <a:pt x="5" y="0"/>
                  </a:cubicBezTo>
                  <a:cubicBezTo>
                    <a:pt x="8" y="0"/>
                    <a:pt x="10"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0" name="Freeform 551">
              <a:extLst>
                <a:ext uri="{FF2B5EF4-FFF2-40B4-BE49-F238E27FC236}">
                  <a16:creationId xmlns:a16="http://schemas.microsoft.com/office/drawing/2014/main" xmlns="" id="{49200DC5-22D9-4C61-A5C1-D53485EBDFCB}"/>
                </a:ext>
              </a:extLst>
            </p:cNvPr>
            <p:cNvSpPr/>
            <p:nvPr/>
          </p:nvSpPr>
          <p:spPr bwMode="auto">
            <a:xfrm>
              <a:off x="5475288" y="2608263"/>
              <a:ext cx="211138" cy="3116263"/>
            </a:xfrm>
            <a:custGeom>
              <a:avLst/>
              <a:gdLst>
                <a:gd name="T0" fmla="*/ 45 w 59"/>
                <a:gd name="T1" fmla="*/ 239 h 871"/>
                <a:gd name="T2" fmla="*/ 48 w 59"/>
                <a:gd name="T3" fmla="*/ 113 h 871"/>
                <a:gd name="T4" fmla="*/ 27 w 59"/>
                <a:gd name="T5" fmla="*/ 21 h 871"/>
                <a:gd name="T6" fmla="*/ 0 w 59"/>
                <a:gd name="T7" fmla="*/ 19 h 871"/>
                <a:gd name="T8" fmla="*/ 27 w 59"/>
                <a:gd name="T9" fmla="*/ 357 h 871"/>
                <a:gd name="T10" fmla="*/ 14 w 59"/>
                <a:gd name="T11" fmla="*/ 726 h 871"/>
                <a:gd name="T12" fmla="*/ 20 w 59"/>
                <a:gd name="T13" fmla="*/ 864 h 871"/>
                <a:gd name="T14" fmla="*/ 29 w 59"/>
                <a:gd name="T15" fmla="*/ 871 h 871"/>
                <a:gd name="T16" fmla="*/ 45 w 59"/>
                <a:gd name="T17" fmla="*/ 239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871">
                  <a:moveTo>
                    <a:pt x="45" y="239"/>
                  </a:moveTo>
                  <a:cubicBezTo>
                    <a:pt x="45" y="196"/>
                    <a:pt x="53" y="158"/>
                    <a:pt x="48" y="113"/>
                  </a:cubicBezTo>
                  <a:cubicBezTo>
                    <a:pt x="45" y="85"/>
                    <a:pt x="44" y="42"/>
                    <a:pt x="27" y="21"/>
                  </a:cubicBezTo>
                  <a:cubicBezTo>
                    <a:pt x="12" y="3"/>
                    <a:pt x="13" y="15"/>
                    <a:pt x="0" y="19"/>
                  </a:cubicBezTo>
                  <a:cubicBezTo>
                    <a:pt x="59" y="0"/>
                    <a:pt x="27" y="320"/>
                    <a:pt x="27" y="357"/>
                  </a:cubicBezTo>
                  <a:cubicBezTo>
                    <a:pt x="28" y="481"/>
                    <a:pt x="14" y="602"/>
                    <a:pt x="14" y="726"/>
                  </a:cubicBezTo>
                  <a:cubicBezTo>
                    <a:pt x="14" y="774"/>
                    <a:pt x="17" y="819"/>
                    <a:pt x="20" y="864"/>
                  </a:cubicBezTo>
                  <a:cubicBezTo>
                    <a:pt x="29" y="871"/>
                    <a:pt x="29" y="871"/>
                    <a:pt x="29" y="871"/>
                  </a:cubicBezTo>
                  <a:cubicBezTo>
                    <a:pt x="11" y="662"/>
                    <a:pt x="45" y="450"/>
                    <a:pt x="45" y="239"/>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1" name="Oval 552">
              <a:extLst>
                <a:ext uri="{FF2B5EF4-FFF2-40B4-BE49-F238E27FC236}">
                  <a16:creationId xmlns:a16="http://schemas.microsoft.com/office/drawing/2014/main" xmlns="" id="{23386A2A-1656-42FE-B407-B0A6CD96D9A0}"/>
                </a:ext>
              </a:extLst>
            </p:cNvPr>
            <p:cNvSpPr>
              <a:spLocks noChangeArrowheads="1"/>
            </p:cNvSpPr>
            <p:nvPr/>
          </p:nvSpPr>
          <p:spPr bwMode="auto">
            <a:xfrm>
              <a:off x="4770438" y="1524000"/>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2" name="Oval 553">
              <a:extLst>
                <a:ext uri="{FF2B5EF4-FFF2-40B4-BE49-F238E27FC236}">
                  <a16:creationId xmlns:a16="http://schemas.microsoft.com/office/drawing/2014/main" xmlns="" id="{AB80B3AE-6BBC-47A1-8724-358B4F4DDDCC}"/>
                </a:ext>
              </a:extLst>
            </p:cNvPr>
            <p:cNvSpPr>
              <a:spLocks noChangeArrowheads="1"/>
            </p:cNvSpPr>
            <p:nvPr/>
          </p:nvSpPr>
          <p:spPr bwMode="auto">
            <a:xfrm>
              <a:off x="4895850" y="1538288"/>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3" name="Oval 554">
              <a:extLst>
                <a:ext uri="{FF2B5EF4-FFF2-40B4-BE49-F238E27FC236}">
                  <a16:creationId xmlns:a16="http://schemas.microsoft.com/office/drawing/2014/main" xmlns="" id="{598ECBE4-03A6-4D04-800A-A21894644644}"/>
                </a:ext>
              </a:extLst>
            </p:cNvPr>
            <p:cNvSpPr>
              <a:spLocks noChangeArrowheads="1"/>
            </p:cNvSpPr>
            <p:nvPr/>
          </p:nvSpPr>
          <p:spPr bwMode="auto">
            <a:xfrm>
              <a:off x="4838700" y="1595438"/>
              <a:ext cx="23813"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4" name="Oval 555">
              <a:extLst>
                <a:ext uri="{FF2B5EF4-FFF2-40B4-BE49-F238E27FC236}">
                  <a16:creationId xmlns:a16="http://schemas.microsoft.com/office/drawing/2014/main" xmlns="" id="{5B1D1A4A-9331-485E-9A3E-AD7E8D108A63}"/>
                </a:ext>
              </a:extLst>
            </p:cNvPr>
            <p:cNvSpPr>
              <a:spLocks noChangeArrowheads="1"/>
            </p:cNvSpPr>
            <p:nvPr/>
          </p:nvSpPr>
          <p:spPr bwMode="auto">
            <a:xfrm>
              <a:off x="4902200" y="1627188"/>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5" name="Oval 556">
              <a:extLst>
                <a:ext uri="{FF2B5EF4-FFF2-40B4-BE49-F238E27FC236}">
                  <a16:creationId xmlns:a16="http://schemas.microsoft.com/office/drawing/2014/main" xmlns="" id="{8FD99DA1-1519-4CF6-B4B3-BBB4057705E8}"/>
                </a:ext>
              </a:extLst>
            </p:cNvPr>
            <p:cNvSpPr>
              <a:spLocks noChangeArrowheads="1"/>
            </p:cNvSpPr>
            <p:nvPr/>
          </p:nvSpPr>
          <p:spPr bwMode="auto">
            <a:xfrm>
              <a:off x="4867275" y="1692275"/>
              <a:ext cx="25400" cy="20638"/>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6" name="Oval 557">
              <a:extLst>
                <a:ext uri="{FF2B5EF4-FFF2-40B4-BE49-F238E27FC236}">
                  <a16:creationId xmlns:a16="http://schemas.microsoft.com/office/drawing/2014/main" xmlns="" id="{B8BF8D96-F122-4F66-A022-E4EA96F92B4A}"/>
                </a:ext>
              </a:extLst>
            </p:cNvPr>
            <p:cNvSpPr>
              <a:spLocks noChangeArrowheads="1"/>
            </p:cNvSpPr>
            <p:nvPr/>
          </p:nvSpPr>
          <p:spPr bwMode="auto">
            <a:xfrm>
              <a:off x="4781550" y="1646238"/>
              <a:ext cx="20638" cy="23813"/>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7" name="Oval 558">
              <a:extLst>
                <a:ext uri="{FF2B5EF4-FFF2-40B4-BE49-F238E27FC236}">
                  <a16:creationId xmlns:a16="http://schemas.microsoft.com/office/drawing/2014/main" xmlns="" id="{DBD70051-99E7-4B35-A89B-5CFF7C5AFA74}"/>
                </a:ext>
              </a:extLst>
            </p:cNvPr>
            <p:cNvSpPr>
              <a:spLocks noChangeArrowheads="1"/>
            </p:cNvSpPr>
            <p:nvPr/>
          </p:nvSpPr>
          <p:spPr bwMode="auto">
            <a:xfrm>
              <a:off x="4719638" y="1592263"/>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8" name="Freeform 559">
              <a:extLst>
                <a:ext uri="{FF2B5EF4-FFF2-40B4-BE49-F238E27FC236}">
                  <a16:creationId xmlns:a16="http://schemas.microsoft.com/office/drawing/2014/main" xmlns="" id="{A11759AE-9F07-4474-8FB1-809D4765284F}"/>
                </a:ext>
              </a:extLst>
            </p:cNvPr>
            <p:cNvSpPr/>
            <p:nvPr/>
          </p:nvSpPr>
          <p:spPr bwMode="auto">
            <a:xfrm>
              <a:off x="4759325" y="1066800"/>
              <a:ext cx="271463" cy="411163"/>
            </a:xfrm>
            <a:custGeom>
              <a:avLst/>
              <a:gdLst>
                <a:gd name="T0" fmla="*/ 0 w 76"/>
                <a:gd name="T1" fmla="*/ 115 h 115"/>
                <a:gd name="T2" fmla="*/ 34 w 76"/>
                <a:gd name="T3" fmla="*/ 111 h 115"/>
                <a:gd name="T4" fmla="*/ 16 w 76"/>
                <a:gd name="T5" fmla="*/ 85 h 115"/>
                <a:gd name="T6" fmla="*/ 49 w 76"/>
                <a:gd name="T7" fmla="*/ 82 h 115"/>
                <a:gd name="T8" fmla="*/ 27 w 76"/>
                <a:gd name="T9" fmla="*/ 57 h 115"/>
                <a:gd name="T10" fmla="*/ 63 w 76"/>
                <a:gd name="T11" fmla="*/ 53 h 115"/>
                <a:gd name="T12" fmla="*/ 40 w 76"/>
                <a:gd name="T13" fmla="*/ 29 h 115"/>
                <a:gd name="T14" fmla="*/ 76 w 76"/>
                <a:gd name="T15" fmla="*/ 19 h 115"/>
                <a:gd name="T16" fmla="*/ 50 w 76"/>
                <a:gd name="T17" fmla="*/ 0 h 115"/>
                <a:gd name="T18" fmla="*/ 0 w 76"/>
                <a:gd name="T1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5">
                  <a:moveTo>
                    <a:pt x="0" y="115"/>
                  </a:moveTo>
                  <a:cubicBezTo>
                    <a:pt x="34" y="111"/>
                    <a:pt x="34" y="111"/>
                    <a:pt x="34" y="111"/>
                  </a:cubicBezTo>
                  <a:cubicBezTo>
                    <a:pt x="16" y="85"/>
                    <a:pt x="16" y="85"/>
                    <a:pt x="16" y="85"/>
                  </a:cubicBezTo>
                  <a:cubicBezTo>
                    <a:pt x="49" y="82"/>
                    <a:pt x="49" y="82"/>
                    <a:pt x="49" y="82"/>
                  </a:cubicBezTo>
                  <a:cubicBezTo>
                    <a:pt x="27" y="57"/>
                    <a:pt x="27" y="57"/>
                    <a:pt x="27" y="57"/>
                  </a:cubicBezTo>
                  <a:cubicBezTo>
                    <a:pt x="63" y="53"/>
                    <a:pt x="63" y="53"/>
                    <a:pt x="63" y="53"/>
                  </a:cubicBezTo>
                  <a:cubicBezTo>
                    <a:pt x="40" y="29"/>
                    <a:pt x="40" y="29"/>
                    <a:pt x="40" y="29"/>
                  </a:cubicBezTo>
                  <a:cubicBezTo>
                    <a:pt x="76" y="19"/>
                    <a:pt x="76" y="19"/>
                    <a:pt x="76" y="19"/>
                  </a:cubicBezTo>
                  <a:cubicBezTo>
                    <a:pt x="50" y="0"/>
                    <a:pt x="50" y="0"/>
                    <a:pt x="50" y="0"/>
                  </a:cubicBezTo>
                  <a:cubicBezTo>
                    <a:pt x="50" y="0"/>
                    <a:pt x="11" y="100"/>
                    <a:pt x="0" y="115"/>
                  </a:cubicBezTo>
                  <a:close/>
                </a:path>
              </a:pathLst>
            </a:custGeom>
            <a:solidFill>
              <a:srgbClr val="7751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19" name="Freeform 560">
              <a:extLst>
                <a:ext uri="{FF2B5EF4-FFF2-40B4-BE49-F238E27FC236}">
                  <a16:creationId xmlns:a16="http://schemas.microsoft.com/office/drawing/2014/main" xmlns="" id="{D26A4685-D82E-4139-857D-EE18F9EF2AF7}"/>
                </a:ext>
              </a:extLst>
            </p:cNvPr>
            <p:cNvSpPr/>
            <p:nvPr/>
          </p:nvSpPr>
          <p:spPr bwMode="auto">
            <a:xfrm>
              <a:off x="4899025" y="1181100"/>
              <a:ext cx="171450" cy="311150"/>
            </a:xfrm>
            <a:custGeom>
              <a:avLst/>
              <a:gdLst>
                <a:gd name="T0" fmla="*/ 48 w 48"/>
                <a:gd name="T1" fmla="*/ 0 h 87"/>
                <a:gd name="T2" fmla="*/ 28 w 48"/>
                <a:gd name="T3" fmla="*/ 3 h 87"/>
                <a:gd name="T4" fmla="*/ 41 w 48"/>
                <a:gd name="T5" fmla="*/ 18 h 87"/>
                <a:gd name="T6" fmla="*/ 38 w 48"/>
                <a:gd name="T7" fmla="*/ 33 h 87"/>
                <a:gd name="T8" fmla="*/ 13 w 48"/>
                <a:gd name="T9" fmla="*/ 34 h 87"/>
                <a:gd name="T10" fmla="*/ 32 w 48"/>
                <a:gd name="T11" fmla="*/ 51 h 87"/>
                <a:gd name="T12" fmla="*/ 30 w 48"/>
                <a:gd name="T13" fmla="*/ 62 h 87"/>
                <a:gd name="T14" fmla="*/ 0 w 48"/>
                <a:gd name="T15" fmla="*/ 64 h 87"/>
                <a:gd name="T16" fmla="*/ 22 w 48"/>
                <a:gd name="T17" fmla="*/ 87 h 87"/>
                <a:gd name="T18" fmla="*/ 48 w 48"/>
                <a:gd name="T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7">
                  <a:moveTo>
                    <a:pt x="48" y="0"/>
                  </a:moveTo>
                  <a:cubicBezTo>
                    <a:pt x="28" y="3"/>
                    <a:pt x="28" y="3"/>
                    <a:pt x="28" y="3"/>
                  </a:cubicBezTo>
                  <a:cubicBezTo>
                    <a:pt x="41" y="18"/>
                    <a:pt x="41" y="18"/>
                    <a:pt x="41" y="18"/>
                  </a:cubicBezTo>
                  <a:cubicBezTo>
                    <a:pt x="38" y="33"/>
                    <a:pt x="38" y="33"/>
                    <a:pt x="38" y="33"/>
                  </a:cubicBezTo>
                  <a:cubicBezTo>
                    <a:pt x="13" y="34"/>
                    <a:pt x="13" y="34"/>
                    <a:pt x="13" y="34"/>
                  </a:cubicBezTo>
                  <a:cubicBezTo>
                    <a:pt x="32" y="51"/>
                    <a:pt x="32" y="51"/>
                    <a:pt x="32" y="51"/>
                  </a:cubicBezTo>
                  <a:cubicBezTo>
                    <a:pt x="30" y="62"/>
                    <a:pt x="30" y="62"/>
                    <a:pt x="30" y="62"/>
                  </a:cubicBezTo>
                  <a:cubicBezTo>
                    <a:pt x="0" y="64"/>
                    <a:pt x="0" y="64"/>
                    <a:pt x="0" y="64"/>
                  </a:cubicBezTo>
                  <a:cubicBezTo>
                    <a:pt x="22" y="87"/>
                    <a:pt x="22" y="87"/>
                    <a:pt x="22" y="87"/>
                  </a:cubicBezTo>
                  <a:cubicBezTo>
                    <a:pt x="22" y="87"/>
                    <a:pt x="46" y="3"/>
                    <a:pt x="48" y="0"/>
                  </a:cubicBezTo>
                  <a:close/>
                </a:path>
              </a:pathLst>
            </a:custGeom>
            <a:solidFill>
              <a:srgbClr val="7751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0" name="Freeform 561">
              <a:extLst>
                <a:ext uri="{FF2B5EF4-FFF2-40B4-BE49-F238E27FC236}">
                  <a16:creationId xmlns:a16="http://schemas.microsoft.com/office/drawing/2014/main" xmlns="" id="{2276CB24-E0E2-42AD-9784-999578650CF4}"/>
                </a:ext>
              </a:extLst>
            </p:cNvPr>
            <p:cNvSpPr/>
            <p:nvPr/>
          </p:nvSpPr>
          <p:spPr bwMode="auto">
            <a:xfrm>
              <a:off x="4337050" y="239713"/>
              <a:ext cx="74613" cy="65088"/>
            </a:xfrm>
            <a:custGeom>
              <a:avLst/>
              <a:gdLst>
                <a:gd name="T0" fmla="*/ 0 w 21"/>
                <a:gd name="T1" fmla="*/ 6 h 18"/>
                <a:gd name="T2" fmla="*/ 0 w 21"/>
                <a:gd name="T3" fmla="*/ 7 h 18"/>
                <a:gd name="T4" fmla="*/ 10 w 21"/>
                <a:gd name="T5" fmla="*/ 18 h 18"/>
                <a:gd name="T6" fmla="*/ 21 w 21"/>
                <a:gd name="T7" fmla="*/ 7 h 18"/>
                <a:gd name="T8" fmla="*/ 18 w 21"/>
                <a:gd name="T9" fmla="*/ 0 h 18"/>
                <a:gd name="T10" fmla="*/ 0 w 21"/>
                <a:gd name="T11" fmla="*/ 6 h 18"/>
              </a:gdLst>
              <a:ahLst/>
              <a:cxnLst>
                <a:cxn ang="0">
                  <a:pos x="T0" y="T1"/>
                </a:cxn>
                <a:cxn ang="0">
                  <a:pos x="T2" y="T3"/>
                </a:cxn>
                <a:cxn ang="0">
                  <a:pos x="T4" y="T5"/>
                </a:cxn>
                <a:cxn ang="0">
                  <a:pos x="T6" y="T7"/>
                </a:cxn>
                <a:cxn ang="0">
                  <a:pos x="T8" y="T9"/>
                </a:cxn>
                <a:cxn ang="0">
                  <a:pos x="T10" y="T11"/>
                </a:cxn>
              </a:cxnLst>
              <a:rect l="0" t="0" r="r" b="b"/>
              <a:pathLst>
                <a:path w="21" h="18">
                  <a:moveTo>
                    <a:pt x="0" y="6"/>
                  </a:moveTo>
                  <a:cubicBezTo>
                    <a:pt x="0" y="6"/>
                    <a:pt x="0" y="7"/>
                    <a:pt x="0" y="7"/>
                  </a:cubicBezTo>
                  <a:cubicBezTo>
                    <a:pt x="0" y="13"/>
                    <a:pt x="4" y="18"/>
                    <a:pt x="10" y="18"/>
                  </a:cubicBezTo>
                  <a:cubicBezTo>
                    <a:pt x="16" y="18"/>
                    <a:pt x="21" y="13"/>
                    <a:pt x="21" y="7"/>
                  </a:cubicBezTo>
                  <a:cubicBezTo>
                    <a:pt x="21" y="5"/>
                    <a:pt x="19" y="2"/>
                    <a:pt x="18" y="0"/>
                  </a:cubicBezTo>
                  <a:lnTo>
                    <a:pt x="0" y="6"/>
                  </a:ln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1" name="Freeform 562">
              <a:extLst>
                <a:ext uri="{FF2B5EF4-FFF2-40B4-BE49-F238E27FC236}">
                  <a16:creationId xmlns:a16="http://schemas.microsoft.com/office/drawing/2014/main" xmlns="" id="{46A827B7-0762-45D8-90B5-B676C7390EE7}"/>
                </a:ext>
              </a:extLst>
            </p:cNvPr>
            <p:cNvSpPr/>
            <p:nvPr/>
          </p:nvSpPr>
          <p:spPr bwMode="auto">
            <a:xfrm>
              <a:off x="4422775" y="282575"/>
              <a:ext cx="36513" cy="100013"/>
            </a:xfrm>
            <a:custGeom>
              <a:avLst/>
              <a:gdLst>
                <a:gd name="T0" fmla="*/ 0 w 10"/>
                <a:gd name="T1" fmla="*/ 14 h 28"/>
                <a:gd name="T2" fmla="*/ 10 w 10"/>
                <a:gd name="T3" fmla="*/ 28 h 28"/>
                <a:gd name="T4" fmla="*/ 10 w 10"/>
                <a:gd name="T5" fmla="*/ 0 h 28"/>
                <a:gd name="T6" fmla="*/ 0 w 10"/>
                <a:gd name="T7" fmla="*/ 14 h 28"/>
              </a:gdLst>
              <a:ahLst/>
              <a:cxnLst>
                <a:cxn ang="0">
                  <a:pos x="T0" y="T1"/>
                </a:cxn>
                <a:cxn ang="0">
                  <a:pos x="T2" y="T3"/>
                </a:cxn>
                <a:cxn ang="0">
                  <a:pos x="T4" y="T5"/>
                </a:cxn>
                <a:cxn ang="0">
                  <a:pos x="T6" y="T7"/>
                </a:cxn>
              </a:cxnLst>
              <a:rect l="0" t="0" r="r" b="b"/>
              <a:pathLst>
                <a:path w="10" h="28">
                  <a:moveTo>
                    <a:pt x="0" y="14"/>
                  </a:moveTo>
                  <a:cubicBezTo>
                    <a:pt x="0" y="21"/>
                    <a:pt x="4" y="26"/>
                    <a:pt x="10" y="28"/>
                  </a:cubicBezTo>
                  <a:cubicBezTo>
                    <a:pt x="10" y="0"/>
                    <a:pt x="10" y="0"/>
                    <a:pt x="10" y="0"/>
                  </a:cubicBezTo>
                  <a:cubicBezTo>
                    <a:pt x="4" y="2"/>
                    <a:pt x="0" y="8"/>
                    <a:pt x="0" y="14"/>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2" name="Freeform 563">
              <a:extLst>
                <a:ext uri="{FF2B5EF4-FFF2-40B4-BE49-F238E27FC236}">
                  <a16:creationId xmlns:a16="http://schemas.microsoft.com/office/drawing/2014/main" xmlns="" id="{8ED1A1AA-502E-4602-A619-57D30FE397BB}"/>
                </a:ext>
              </a:extLst>
            </p:cNvPr>
            <p:cNvSpPr/>
            <p:nvPr/>
          </p:nvSpPr>
          <p:spPr bwMode="auto">
            <a:xfrm>
              <a:off x="4305300" y="407988"/>
              <a:ext cx="68263" cy="107950"/>
            </a:xfrm>
            <a:custGeom>
              <a:avLst/>
              <a:gdLst>
                <a:gd name="T0" fmla="*/ 4 w 19"/>
                <a:gd name="T1" fmla="*/ 0 h 30"/>
                <a:gd name="T2" fmla="*/ 1 w 19"/>
                <a:gd name="T3" fmla="*/ 0 h 30"/>
                <a:gd name="T4" fmla="*/ 0 w 19"/>
                <a:gd name="T5" fmla="*/ 29 h 30"/>
                <a:gd name="T6" fmla="*/ 4 w 19"/>
                <a:gd name="T7" fmla="*/ 30 h 30"/>
                <a:gd name="T8" fmla="*/ 19 w 19"/>
                <a:gd name="T9" fmla="*/ 15 h 30"/>
                <a:gd name="T10" fmla="*/ 4 w 19"/>
                <a:gd name="T11" fmla="*/ 0 h 30"/>
              </a:gdLst>
              <a:ahLst/>
              <a:cxnLst>
                <a:cxn ang="0">
                  <a:pos x="T0" y="T1"/>
                </a:cxn>
                <a:cxn ang="0">
                  <a:pos x="T2" y="T3"/>
                </a:cxn>
                <a:cxn ang="0">
                  <a:pos x="T4" y="T5"/>
                </a:cxn>
                <a:cxn ang="0">
                  <a:pos x="T6" y="T7"/>
                </a:cxn>
                <a:cxn ang="0">
                  <a:pos x="T8" y="T9"/>
                </a:cxn>
                <a:cxn ang="0">
                  <a:pos x="T10" y="T11"/>
                </a:cxn>
              </a:cxnLst>
              <a:rect l="0" t="0" r="r" b="b"/>
              <a:pathLst>
                <a:path w="19" h="30">
                  <a:moveTo>
                    <a:pt x="4" y="0"/>
                  </a:moveTo>
                  <a:cubicBezTo>
                    <a:pt x="3" y="0"/>
                    <a:pt x="2" y="0"/>
                    <a:pt x="1" y="0"/>
                  </a:cubicBezTo>
                  <a:cubicBezTo>
                    <a:pt x="0" y="29"/>
                    <a:pt x="0" y="29"/>
                    <a:pt x="0" y="29"/>
                  </a:cubicBezTo>
                  <a:cubicBezTo>
                    <a:pt x="1" y="30"/>
                    <a:pt x="3" y="30"/>
                    <a:pt x="4" y="30"/>
                  </a:cubicBezTo>
                  <a:cubicBezTo>
                    <a:pt x="12" y="30"/>
                    <a:pt x="19" y="23"/>
                    <a:pt x="19" y="15"/>
                  </a:cubicBezTo>
                  <a:cubicBezTo>
                    <a:pt x="19" y="7"/>
                    <a:pt x="12" y="0"/>
                    <a:pt x="4" y="0"/>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3" name="Freeform 564">
              <a:extLst>
                <a:ext uri="{FF2B5EF4-FFF2-40B4-BE49-F238E27FC236}">
                  <a16:creationId xmlns:a16="http://schemas.microsoft.com/office/drawing/2014/main" xmlns="" id="{B8641D51-9804-43D7-A54A-6A66E48BA7E9}"/>
                </a:ext>
              </a:extLst>
            </p:cNvPr>
            <p:cNvSpPr/>
            <p:nvPr/>
          </p:nvSpPr>
          <p:spPr bwMode="auto">
            <a:xfrm>
              <a:off x="4402138" y="515938"/>
              <a:ext cx="60325" cy="88900"/>
            </a:xfrm>
            <a:custGeom>
              <a:avLst/>
              <a:gdLst>
                <a:gd name="T0" fmla="*/ 13 w 17"/>
                <a:gd name="T1" fmla="*/ 0 h 25"/>
                <a:gd name="T2" fmla="*/ 0 w 17"/>
                <a:gd name="T3" fmla="*/ 13 h 25"/>
                <a:gd name="T4" fmla="*/ 13 w 17"/>
                <a:gd name="T5" fmla="*/ 25 h 25"/>
                <a:gd name="T6" fmla="*/ 17 w 17"/>
                <a:gd name="T7" fmla="*/ 25 h 25"/>
                <a:gd name="T8" fmla="*/ 17 w 17"/>
                <a:gd name="T9" fmla="*/ 0 h 25"/>
                <a:gd name="T10" fmla="*/ 13 w 17"/>
                <a:gd name="T11" fmla="*/ 0 h 25"/>
              </a:gdLst>
              <a:ahLst/>
              <a:cxnLst>
                <a:cxn ang="0">
                  <a:pos x="T0" y="T1"/>
                </a:cxn>
                <a:cxn ang="0">
                  <a:pos x="T2" y="T3"/>
                </a:cxn>
                <a:cxn ang="0">
                  <a:pos x="T4" y="T5"/>
                </a:cxn>
                <a:cxn ang="0">
                  <a:pos x="T6" y="T7"/>
                </a:cxn>
                <a:cxn ang="0">
                  <a:pos x="T8" y="T9"/>
                </a:cxn>
                <a:cxn ang="0">
                  <a:pos x="T10" y="T11"/>
                </a:cxn>
              </a:cxnLst>
              <a:rect l="0" t="0" r="r" b="b"/>
              <a:pathLst>
                <a:path w="17" h="25">
                  <a:moveTo>
                    <a:pt x="13" y="0"/>
                  </a:moveTo>
                  <a:cubicBezTo>
                    <a:pt x="6" y="0"/>
                    <a:pt x="0" y="6"/>
                    <a:pt x="0" y="13"/>
                  </a:cubicBezTo>
                  <a:cubicBezTo>
                    <a:pt x="0" y="20"/>
                    <a:pt x="6" y="25"/>
                    <a:pt x="13" y="25"/>
                  </a:cubicBezTo>
                  <a:cubicBezTo>
                    <a:pt x="14" y="25"/>
                    <a:pt x="16" y="25"/>
                    <a:pt x="17" y="25"/>
                  </a:cubicBezTo>
                  <a:cubicBezTo>
                    <a:pt x="17" y="0"/>
                    <a:pt x="17" y="0"/>
                    <a:pt x="17" y="0"/>
                  </a:cubicBezTo>
                  <a:cubicBezTo>
                    <a:pt x="15" y="0"/>
                    <a:pt x="14" y="0"/>
                    <a:pt x="13" y="0"/>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4" name="Freeform 565">
              <a:extLst>
                <a:ext uri="{FF2B5EF4-FFF2-40B4-BE49-F238E27FC236}">
                  <a16:creationId xmlns:a16="http://schemas.microsoft.com/office/drawing/2014/main" xmlns="" id="{85DC743E-F640-4B48-B945-C45BFE473D9D}"/>
                </a:ext>
              </a:extLst>
            </p:cNvPr>
            <p:cNvSpPr/>
            <p:nvPr/>
          </p:nvSpPr>
          <p:spPr bwMode="auto">
            <a:xfrm>
              <a:off x="4302125" y="590550"/>
              <a:ext cx="46038" cy="74613"/>
            </a:xfrm>
            <a:custGeom>
              <a:avLst/>
              <a:gdLst>
                <a:gd name="T0" fmla="*/ 3 w 13"/>
                <a:gd name="T1" fmla="*/ 0 h 21"/>
                <a:gd name="T2" fmla="*/ 1 w 13"/>
                <a:gd name="T3" fmla="*/ 0 h 21"/>
                <a:gd name="T4" fmla="*/ 0 w 13"/>
                <a:gd name="T5" fmla="*/ 20 h 21"/>
                <a:gd name="T6" fmla="*/ 3 w 13"/>
                <a:gd name="T7" fmla="*/ 21 h 21"/>
                <a:gd name="T8" fmla="*/ 13 w 13"/>
                <a:gd name="T9" fmla="*/ 10 h 21"/>
                <a:gd name="T10" fmla="*/ 3 w 13"/>
                <a:gd name="T11" fmla="*/ 0 h 21"/>
              </a:gdLst>
              <a:ahLst/>
              <a:cxnLst>
                <a:cxn ang="0">
                  <a:pos x="T0" y="T1"/>
                </a:cxn>
                <a:cxn ang="0">
                  <a:pos x="T2" y="T3"/>
                </a:cxn>
                <a:cxn ang="0">
                  <a:pos x="T4" y="T5"/>
                </a:cxn>
                <a:cxn ang="0">
                  <a:pos x="T6" y="T7"/>
                </a:cxn>
                <a:cxn ang="0">
                  <a:pos x="T8" y="T9"/>
                </a:cxn>
                <a:cxn ang="0">
                  <a:pos x="T10" y="T11"/>
                </a:cxn>
              </a:cxnLst>
              <a:rect l="0" t="0" r="r" b="b"/>
              <a:pathLst>
                <a:path w="13" h="21">
                  <a:moveTo>
                    <a:pt x="3" y="0"/>
                  </a:moveTo>
                  <a:cubicBezTo>
                    <a:pt x="2" y="0"/>
                    <a:pt x="1" y="0"/>
                    <a:pt x="1" y="0"/>
                  </a:cubicBezTo>
                  <a:cubicBezTo>
                    <a:pt x="0" y="20"/>
                    <a:pt x="0" y="20"/>
                    <a:pt x="0" y="20"/>
                  </a:cubicBezTo>
                  <a:cubicBezTo>
                    <a:pt x="1" y="20"/>
                    <a:pt x="2" y="21"/>
                    <a:pt x="3" y="21"/>
                  </a:cubicBezTo>
                  <a:cubicBezTo>
                    <a:pt x="8" y="21"/>
                    <a:pt x="13" y="16"/>
                    <a:pt x="13" y="10"/>
                  </a:cubicBezTo>
                  <a:cubicBezTo>
                    <a:pt x="13" y="4"/>
                    <a:pt x="8" y="0"/>
                    <a:pt x="3" y="0"/>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5" name="Oval 566">
              <a:extLst>
                <a:ext uri="{FF2B5EF4-FFF2-40B4-BE49-F238E27FC236}">
                  <a16:creationId xmlns:a16="http://schemas.microsoft.com/office/drawing/2014/main" xmlns="" id="{CB975C95-63C5-46E8-87FF-B312D46014D4}"/>
                </a:ext>
              </a:extLst>
            </p:cNvPr>
            <p:cNvSpPr>
              <a:spLocks noChangeArrowheads="1"/>
            </p:cNvSpPr>
            <p:nvPr/>
          </p:nvSpPr>
          <p:spPr bwMode="auto">
            <a:xfrm>
              <a:off x="4379913" y="379413"/>
              <a:ext cx="50800" cy="49213"/>
            </a:xfrm>
            <a:prstGeom prst="ellipse">
              <a:avLst/>
            </a:pr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grpSp>
      <p:grpSp>
        <p:nvGrpSpPr>
          <p:cNvPr id="226" name="组合 593">
            <a:extLst>
              <a:ext uri="{FF2B5EF4-FFF2-40B4-BE49-F238E27FC236}">
                <a16:creationId xmlns:a16="http://schemas.microsoft.com/office/drawing/2014/main" xmlns="" id="{88E0B5C8-A60D-462D-A820-EDA8DC0E93C8}"/>
              </a:ext>
            </a:extLst>
          </p:cNvPr>
          <p:cNvGrpSpPr/>
          <p:nvPr/>
        </p:nvGrpSpPr>
        <p:grpSpPr>
          <a:xfrm>
            <a:off x="872564" y="4581932"/>
            <a:ext cx="393166" cy="502909"/>
            <a:chOff x="7016750" y="3297238"/>
            <a:chExt cx="654050" cy="836613"/>
          </a:xfrm>
        </p:grpSpPr>
        <p:sp>
          <p:nvSpPr>
            <p:cNvPr id="227" name="Freeform 257">
              <a:extLst>
                <a:ext uri="{FF2B5EF4-FFF2-40B4-BE49-F238E27FC236}">
                  <a16:creationId xmlns:a16="http://schemas.microsoft.com/office/drawing/2014/main" xmlns="" id="{59F3C358-55E3-401F-AFE5-B06822EDEB21}"/>
                </a:ext>
              </a:extLst>
            </p:cNvPr>
            <p:cNvSpPr/>
            <p:nvPr/>
          </p:nvSpPr>
          <p:spPr bwMode="auto">
            <a:xfrm>
              <a:off x="7156450" y="3297238"/>
              <a:ext cx="395288" cy="217488"/>
            </a:xfrm>
            <a:custGeom>
              <a:avLst/>
              <a:gdLst>
                <a:gd name="T0" fmla="*/ 79 w 93"/>
                <a:gd name="T1" fmla="*/ 31 h 51"/>
                <a:gd name="T2" fmla="*/ 61 w 93"/>
                <a:gd name="T3" fmla="*/ 17 h 51"/>
                <a:gd name="T4" fmla="*/ 49 w 93"/>
                <a:gd name="T5" fmla="*/ 1 h 51"/>
                <a:gd name="T6" fmla="*/ 33 w 93"/>
                <a:gd name="T7" fmla="*/ 12 h 51"/>
                <a:gd name="T8" fmla="*/ 13 w 93"/>
                <a:gd name="T9" fmla="*/ 27 h 51"/>
                <a:gd name="T10" fmla="*/ 1 w 93"/>
                <a:gd name="T11" fmla="*/ 36 h 51"/>
                <a:gd name="T12" fmla="*/ 31 w 93"/>
                <a:gd name="T13" fmla="*/ 49 h 51"/>
                <a:gd name="T14" fmla="*/ 73 w 93"/>
                <a:gd name="T15" fmla="*/ 49 h 51"/>
                <a:gd name="T16" fmla="*/ 92 w 93"/>
                <a:gd name="T17" fmla="*/ 43 h 51"/>
                <a:gd name="T18" fmla="*/ 79 w 93"/>
                <a:gd name="T19"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51">
                  <a:moveTo>
                    <a:pt x="79" y="31"/>
                  </a:moveTo>
                  <a:cubicBezTo>
                    <a:pt x="73" y="27"/>
                    <a:pt x="66" y="22"/>
                    <a:pt x="61" y="17"/>
                  </a:cubicBezTo>
                  <a:cubicBezTo>
                    <a:pt x="57" y="12"/>
                    <a:pt x="54" y="3"/>
                    <a:pt x="49" y="1"/>
                  </a:cubicBezTo>
                  <a:cubicBezTo>
                    <a:pt x="42" y="0"/>
                    <a:pt x="38" y="7"/>
                    <a:pt x="33" y="12"/>
                  </a:cubicBezTo>
                  <a:cubicBezTo>
                    <a:pt x="27" y="18"/>
                    <a:pt x="21" y="23"/>
                    <a:pt x="13" y="27"/>
                  </a:cubicBezTo>
                  <a:cubicBezTo>
                    <a:pt x="9" y="29"/>
                    <a:pt x="0" y="30"/>
                    <a:pt x="1" y="36"/>
                  </a:cubicBezTo>
                  <a:cubicBezTo>
                    <a:pt x="2" y="45"/>
                    <a:pt x="25" y="48"/>
                    <a:pt x="31" y="49"/>
                  </a:cubicBezTo>
                  <a:cubicBezTo>
                    <a:pt x="45" y="51"/>
                    <a:pt x="59" y="51"/>
                    <a:pt x="73" y="49"/>
                  </a:cubicBezTo>
                  <a:cubicBezTo>
                    <a:pt x="77" y="49"/>
                    <a:pt x="90" y="48"/>
                    <a:pt x="92" y="43"/>
                  </a:cubicBezTo>
                  <a:cubicBezTo>
                    <a:pt x="93" y="38"/>
                    <a:pt x="84" y="34"/>
                    <a:pt x="79" y="31"/>
                  </a:cubicBezTo>
                  <a:close/>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28" name="Freeform 258">
              <a:extLst>
                <a:ext uri="{FF2B5EF4-FFF2-40B4-BE49-F238E27FC236}">
                  <a16:creationId xmlns:a16="http://schemas.microsoft.com/office/drawing/2014/main" xmlns="" id="{30A51673-F8C2-4259-8B6C-8D56A3289A3A}"/>
                </a:ext>
              </a:extLst>
            </p:cNvPr>
            <p:cNvSpPr/>
            <p:nvPr/>
          </p:nvSpPr>
          <p:spPr bwMode="auto">
            <a:xfrm>
              <a:off x="7080250" y="3471863"/>
              <a:ext cx="504825" cy="234950"/>
            </a:xfrm>
            <a:custGeom>
              <a:avLst/>
              <a:gdLst>
                <a:gd name="T0" fmla="*/ 46 w 119"/>
                <a:gd name="T1" fmla="*/ 0 h 55"/>
                <a:gd name="T2" fmla="*/ 8 w 119"/>
                <a:gd name="T3" fmla="*/ 32 h 55"/>
                <a:gd name="T4" fmla="*/ 6 w 119"/>
                <a:gd name="T5" fmla="*/ 42 h 55"/>
                <a:gd name="T6" fmla="*/ 17 w 119"/>
                <a:gd name="T7" fmla="*/ 48 h 55"/>
                <a:gd name="T8" fmla="*/ 80 w 119"/>
                <a:gd name="T9" fmla="*/ 55 h 55"/>
                <a:gd name="T10" fmla="*/ 110 w 119"/>
                <a:gd name="T11" fmla="*/ 51 h 55"/>
                <a:gd name="T12" fmla="*/ 115 w 119"/>
                <a:gd name="T13" fmla="*/ 42 h 55"/>
                <a:gd name="T14" fmla="*/ 104 w 119"/>
                <a:gd name="T15" fmla="*/ 36 h 55"/>
                <a:gd name="T16" fmla="*/ 94 w 119"/>
                <a:gd name="T17" fmla="*/ 28 h 55"/>
                <a:gd name="T18" fmla="*/ 80 w 119"/>
                <a:gd name="T1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55">
                  <a:moveTo>
                    <a:pt x="46" y="0"/>
                  </a:moveTo>
                  <a:cubicBezTo>
                    <a:pt x="37" y="15"/>
                    <a:pt x="25" y="27"/>
                    <a:pt x="8" y="32"/>
                  </a:cubicBezTo>
                  <a:cubicBezTo>
                    <a:pt x="3" y="34"/>
                    <a:pt x="0" y="37"/>
                    <a:pt x="6" y="42"/>
                  </a:cubicBezTo>
                  <a:cubicBezTo>
                    <a:pt x="9" y="46"/>
                    <a:pt x="13" y="46"/>
                    <a:pt x="17" y="48"/>
                  </a:cubicBezTo>
                  <a:cubicBezTo>
                    <a:pt x="37" y="55"/>
                    <a:pt x="59" y="55"/>
                    <a:pt x="80" y="55"/>
                  </a:cubicBezTo>
                  <a:cubicBezTo>
                    <a:pt x="90" y="55"/>
                    <a:pt x="101" y="55"/>
                    <a:pt x="110" y="51"/>
                  </a:cubicBezTo>
                  <a:cubicBezTo>
                    <a:pt x="115" y="49"/>
                    <a:pt x="119" y="46"/>
                    <a:pt x="115" y="42"/>
                  </a:cubicBezTo>
                  <a:cubicBezTo>
                    <a:pt x="113" y="39"/>
                    <a:pt x="107" y="38"/>
                    <a:pt x="104" y="36"/>
                  </a:cubicBezTo>
                  <a:cubicBezTo>
                    <a:pt x="100" y="34"/>
                    <a:pt x="97" y="32"/>
                    <a:pt x="94" y="28"/>
                  </a:cubicBezTo>
                  <a:cubicBezTo>
                    <a:pt x="88" y="21"/>
                    <a:pt x="84" y="12"/>
                    <a:pt x="80" y="3"/>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29" name="Freeform 259">
              <a:extLst>
                <a:ext uri="{FF2B5EF4-FFF2-40B4-BE49-F238E27FC236}">
                  <a16:creationId xmlns:a16="http://schemas.microsoft.com/office/drawing/2014/main" xmlns="" id="{47279643-6492-4C64-B6C5-9BF0C2325BD9}"/>
                </a:ext>
              </a:extLst>
            </p:cNvPr>
            <p:cNvSpPr/>
            <p:nvPr/>
          </p:nvSpPr>
          <p:spPr bwMode="auto">
            <a:xfrm>
              <a:off x="7016750" y="3656013"/>
              <a:ext cx="654050" cy="280988"/>
            </a:xfrm>
            <a:custGeom>
              <a:avLst/>
              <a:gdLst>
                <a:gd name="T0" fmla="*/ 52 w 154"/>
                <a:gd name="T1" fmla="*/ 0 h 66"/>
                <a:gd name="T2" fmla="*/ 18 w 154"/>
                <a:gd name="T3" fmla="*/ 32 h 66"/>
                <a:gd name="T4" fmla="*/ 3 w 154"/>
                <a:gd name="T5" fmla="*/ 40 h 66"/>
                <a:gd name="T6" fmla="*/ 12 w 154"/>
                <a:gd name="T7" fmla="*/ 51 h 66"/>
                <a:gd name="T8" fmla="*/ 54 w 154"/>
                <a:gd name="T9" fmla="*/ 63 h 66"/>
                <a:gd name="T10" fmla="*/ 114 w 154"/>
                <a:gd name="T11" fmla="*/ 63 h 66"/>
                <a:gd name="T12" fmla="*/ 142 w 154"/>
                <a:gd name="T13" fmla="*/ 54 h 66"/>
                <a:gd name="T14" fmla="*/ 135 w 154"/>
                <a:gd name="T15" fmla="*/ 39 h 66"/>
                <a:gd name="T16" fmla="*/ 103 w 154"/>
                <a:gd name="T1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66">
                  <a:moveTo>
                    <a:pt x="52" y="0"/>
                  </a:moveTo>
                  <a:cubicBezTo>
                    <a:pt x="41" y="10"/>
                    <a:pt x="31" y="24"/>
                    <a:pt x="18" y="32"/>
                  </a:cubicBezTo>
                  <a:cubicBezTo>
                    <a:pt x="14" y="34"/>
                    <a:pt x="6" y="36"/>
                    <a:pt x="3" y="40"/>
                  </a:cubicBezTo>
                  <a:cubicBezTo>
                    <a:pt x="0" y="45"/>
                    <a:pt x="8" y="48"/>
                    <a:pt x="12" y="51"/>
                  </a:cubicBezTo>
                  <a:cubicBezTo>
                    <a:pt x="25" y="58"/>
                    <a:pt x="41" y="61"/>
                    <a:pt x="54" y="63"/>
                  </a:cubicBezTo>
                  <a:cubicBezTo>
                    <a:pt x="76" y="66"/>
                    <a:pt x="94" y="66"/>
                    <a:pt x="114" y="63"/>
                  </a:cubicBezTo>
                  <a:cubicBezTo>
                    <a:pt x="124" y="61"/>
                    <a:pt x="134" y="59"/>
                    <a:pt x="142" y="54"/>
                  </a:cubicBezTo>
                  <a:cubicBezTo>
                    <a:pt x="154" y="47"/>
                    <a:pt x="143" y="43"/>
                    <a:pt x="135" y="39"/>
                  </a:cubicBezTo>
                  <a:cubicBezTo>
                    <a:pt x="119" y="31"/>
                    <a:pt x="110" y="18"/>
                    <a:pt x="103" y="2"/>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30" name="Freeform 260">
              <a:extLst>
                <a:ext uri="{FF2B5EF4-FFF2-40B4-BE49-F238E27FC236}">
                  <a16:creationId xmlns:a16="http://schemas.microsoft.com/office/drawing/2014/main" xmlns="" id="{FB7C545C-ACD1-4CA0-A5F5-7683215B5226}"/>
                </a:ext>
              </a:extLst>
            </p:cNvPr>
            <p:cNvSpPr/>
            <p:nvPr/>
          </p:nvSpPr>
          <p:spPr bwMode="auto">
            <a:xfrm>
              <a:off x="7308850" y="3395663"/>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31" name="Freeform 261">
              <a:extLst>
                <a:ext uri="{FF2B5EF4-FFF2-40B4-BE49-F238E27FC236}">
                  <a16:creationId xmlns:a16="http://schemas.microsoft.com/office/drawing/2014/main" xmlns="" id="{805E6086-1AFF-47DD-B13D-995CEC92BF59}"/>
                </a:ext>
              </a:extLst>
            </p:cNvPr>
            <p:cNvSpPr/>
            <p:nvPr/>
          </p:nvSpPr>
          <p:spPr bwMode="auto">
            <a:xfrm>
              <a:off x="7440613" y="34512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3"/>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32" name="Freeform 262">
              <a:extLst>
                <a:ext uri="{FF2B5EF4-FFF2-40B4-BE49-F238E27FC236}">
                  <a16:creationId xmlns:a16="http://schemas.microsoft.com/office/drawing/2014/main" xmlns="" id="{2702C10D-2068-49CA-ADEC-0EED4572ADD7}"/>
                </a:ext>
              </a:extLst>
            </p:cNvPr>
            <p:cNvSpPr/>
            <p:nvPr/>
          </p:nvSpPr>
          <p:spPr bwMode="auto">
            <a:xfrm>
              <a:off x="7346950" y="3317875"/>
              <a:ext cx="26988" cy="25400"/>
            </a:xfrm>
            <a:custGeom>
              <a:avLst/>
              <a:gdLst>
                <a:gd name="T0" fmla="*/ 5 w 6"/>
                <a:gd name="T1" fmla="*/ 3 h 6"/>
                <a:gd name="T2" fmla="*/ 3 w 6"/>
                <a:gd name="T3" fmla="*/ 5 h 6"/>
                <a:gd name="T4" fmla="*/ 0 w 6"/>
                <a:gd name="T5" fmla="*/ 3 h 6"/>
                <a:gd name="T6" fmla="*/ 3 w 6"/>
                <a:gd name="T7" fmla="*/ 0 h 6"/>
                <a:gd name="T8" fmla="*/ 5 w 6"/>
                <a:gd name="T9" fmla="*/ 3 h 6"/>
              </a:gdLst>
              <a:ahLst/>
              <a:cxnLst>
                <a:cxn ang="0">
                  <a:pos x="T0" y="T1"/>
                </a:cxn>
                <a:cxn ang="0">
                  <a:pos x="T2" y="T3"/>
                </a:cxn>
                <a:cxn ang="0">
                  <a:pos x="T4" y="T5"/>
                </a:cxn>
                <a:cxn ang="0">
                  <a:pos x="T6" y="T7"/>
                </a:cxn>
                <a:cxn ang="0">
                  <a:pos x="T8" y="T9"/>
                </a:cxn>
              </a:cxnLst>
              <a:rect l="0" t="0" r="r" b="b"/>
              <a:pathLst>
                <a:path w="6" h="6">
                  <a:moveTo>
                    <a:pt x="5" y="3"/>
                  </a:moveTo>
                  <a:cubicBezTo>
                    <a:pt x="5" y="5"/>
                    <a:pt x="4" y="6"/>
                    <a:pt x="3" y="5"/>
                  </a:cubicBezTo>
                  <a:cubicBezTo>
                    <a:pt x="1" y="5"/>
                    <a:pt x="0" y="4"/>
                    <a:pt x="0" y="3"/>
                  </a:cubicBezTo>
                  <a:cubicBezTo>
                    <a:pt x="1" y="1"/>
                    <a:pt x="2" y="0"/>
                    <a:pt x="3" y="0"/>
                  </a:cubicBezTo>
                  <a:cubicBezTo>
                    <a:pt x="5" y="1"/>
                    <a:pt x="6"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33" name="Freeform 263">
              <a:extLst>
                <a:ext uri="{FF2B5EF4-FFF2-40B4-BE49-F238E27FC236}">
                  <a16:creationId xmlns:a16="http://schemas.microsoft.com/office/drawing/2014/main" xmlns="" id="{0B91B966-4D2D-4EAE-9A14-986C241AF62D}"/>
                </a:ext>
              </a:extLst>
            </p:cNvPr>
            <p:cNvSpPr/>
            <p:nvPr/>
          </p:nvSpPr>
          <p:spPr bwMode="auto">
            <a:xfrm>
              <a:off x="7207250" y="34385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34" name="Freeform 264">
              <a:extLst>
                <a:ext uri="{FF2B5EF4-FFF2-40B4-BE49-F238E27FC236}">
                  <a16:creationId xmlns:a16="http://schemas.microsoft.com/office/drawing/2014/main" xmlns="" id="{339ADCFB-A82F-4D09-AE43-E8106D9CDF87}"/>
                </a:ext>
              </a:extLst>
            </p:cNvPr>
            <p:cNvSpPr/>
            <p:nvPr/>
          </p:nvSpPr>
          <p:spPr bwMode="auto">
            <a:xfrm>
              <a:off x="7321550" y="3527425"/>
              <a:ext cx="22225" cy="22225"/>
            </a:xfrm>
            <a:custGeom>
              <a:avLst/>
              <a:gdLst>
                <a:gd name="T0" fmla="*/ 5 w 5"/>
                <a:gd name="T1" fmla="*/ 2 h 5"/>
                <a:gd name="T2" fmla="*/ 2 w 5"/>
                <a:gd name="T3" fmla="*/ 5 h 5"/>
                <a:gd name="T4" fmla="*/ 0 w 5"/>
                <a:gd name="T5" fmla="*/ 2 h 5"/>
                <a:gd name="T6" fmla="*/ 3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4"/>
                    <a:pt x="4" y="5"/>
                    <a:pt x="2" y="5"/>
                  </a:cubicBezTo>
                  <a:cubicBezTo>
                    <a:pt x="1" y="5"/>
                    <a:pt x="0" y="3"/>
                    <a:pt x="0" y="2"/>
                  </a:cubicBezTo>
                  <a:cubicBezTo>
                    <a:pt x="0" y="1"/>
                    <a:pt x="1" y="0"/>
                    <a:pt x="3" y="0"/>
                  </a:cubicBezTo>
                  <a:cubicBezTo>
                    <a:pt x="4" y="0"/>
                    <a:pt x="5"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35" name="Freeform 265">
              <a:extLst>
                <a:ext uri="{FF2B5EF4-FFF2-40B4-BE49-F238E27FC236}">
                  <a16:creationId xmlns:a16="http://schemas.microsoft.com/office/drawing/2014/main" xmlns="" id="{15B45C87-C7E3-43E0-89D5-B6A9A270534F}"/>
                </a:ext>
              </a:extLst>
            </p:cNvPr>
            <p:cNvSpPr/>
            <p:nvPr/>
          </p:nvSpPr>
          <p:spPr bwMode="auto">
            <a:xfrm>
              <a:off x="7440613" y="3582988"/>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36" name="Freeform 266">
              <a:extLst>
                <a:ext uri="{FF2B5EF4-FFF2-40B4-BE49-F238E27FC236}">
                  <a16:creationId xmlns:a16="http://schemas.microsoft.com/office/drawing/2014/main" xmlns="" id="{8E7185F0-681A-4355-8AC9-4A876772DFEB}"/>
                </a:ext>
              </a:extLst>
            </p:cNvPr>
            <p:cNvSpPr/>
            <p:nvPr/>
          </p:nvSpPr>
          <p:spPr bwMode="auto">
            <a:xfrm>
              <a:off x="7351713" y="3630613"/>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37" name="Freeform 267">
              <a:extLst>
                <a:ext uri="{FF2B5EF4-FFF2-40B4-BE49-F238E27FC236}">
                  <a16:creationId xmlns:a16="http://schemas.microsoft.com/office/drawing/2014/main" xmlns="" id="{AE1D3E29-3E58-4157-B1FD-C4287E007DBF}"/>
                </a:ext>
              </a:extLst>
            </p:cNvPr>
            <p:cNvSpPr/>
            <p:nvPr/>
          </p:nvSpPr>
          <p:spPr bwMode="auto">
            <a:xfrm>
              <a:off x="7215188" y="3600450"/>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38" name="Freeform 268">
              <a:extLst>
                <a:ext uri="{FF2B5EF4-FFF2-40B4-BE49-F238E27FC236}">
                  <a16:creationId xmlns:a16="http://schemas.microsoft.com/office/drawing/2014/main" xmlns="" id="{8E1B1DF3-4291-41A2-86C0-3A4577491480}"/>
                </a:ext>
              </a:extLst>
            </p:cNvPr>
            <p:cNvSpPr/>
            <p:nvPr/>
          </p:nvSpPr>
          <p:spPr bwMode="auto">
            <a:xfrm>
              <a:off x="7118350" y="363061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39" name="Freeform 269">
              <a:extLst>
                <a:ext uri="{FF2B5EF4-FFF2-40B4-BE49-F238E27FC236}">
                  <a16:creationId xmlns:a16="http://schemas.microsoft.com/office/drawing/2014/main" xmlns="" id="{D46A7349-1361-475F-912C-45F483BBA865}"/>
                </a:ext>
              </a:extLst>
            </p:cNvPr>
            <p:cNvSpPr/>
            <p:nvPr/>
          </p:nvSpPr>
          <p:spPr bwMode="auto">
            <a:xfrm>
              <a:off x="7496175" y="3646488"/>
              <a:ext cx="22225" cy="22225"/>
            </a:xfrm>
            <a:custGeom>
              <a:avLst/>
              <a:gdLst>
                <a:gd name="T0" fmla="*/ 5 w 5"/>
                <a:gd name="T1" fmla="*/ 3 h 5"/>
                <a:gd name="T2" fmla="*/ 2 w 5"/>
                <a:gd name="T3" fmla="*/ 5 h 5"/>
                <a:gd name="T4" fmla="*/ 0 w 5"/>
                <a:gd name="T5" fmla="*/ 3 h 5"/>
                <a:gd name="T6" fmla="*/ 2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3"/>
                  </a:cubicBezTo>
                  <a:cubicBezTo>
                    <a:pt x="0" y="1"/>
                    <a:pt x="1" y="0"/>
                    <a:pt x="2"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40" name="Freeform 270">
              <a:extLst>
                <a:ext uri="{FF2B5EF4-FFF2-40B4-BE49-F238E27FC236}">
                  <a16:creationId xmlns:a16="http://schemas.microsoft.com/office/drawing/2014/main" xmlns="" id="{EDF86201-A36D-4E7C-BA1B-AE0CB87C5424}"/>
                </a:ext>
              </a:extLst>
            </p:cNvPr>
            <p:cNvSpPr/>
            <p:nvPr/>
          </p:nvSpPr>
          <p:spPr bwMode="auto">
            <a:xfrm>
              <a:off x="7242175" y="3729038"/>
              <a:ext cx="25400" cy="20638"/>
            </a:xfrm>
            <a:custGeom>
              <a:avLst/>
              <a:gdLst>
                <a:gd name="T0" fmla="*/ 5 w 6"/>
                <a:gd name="T1" fmla="*/ 2 h 5"/>
                <a:gd name="T2" fmla="*/ 3 w 6"/>
                <a:gd name="T3" fmla="*/ 5 h 5"/>
                <a:gd name="T4" fmla="*/ 0 w 6"/>
                <a:gd name="T5" fmla="*/ 2 h 5"/>
                <a:gd name="T6" fmla="*/ 3 w 6"/>
                <a:gd name="T7" fmla="*/ 0 h 5"/>
                <a:gd name="T8" fmla="*/ 5 w 6"/>
                <a:gd name="T9" fmla="*/ 2 h 5"/>
              </a:gdLst>
              <a:ahLst/>
              <a:cxnLst>
                <a:cxn ang="0">
                  <a:pos x="T0" y="T1"/>
                </a:cxn>
                <a:cxn ang="0">
                  <a:pos x="T2" y="T3"/>
                </a:cxn>
                <a:cxn ang="0">
                  <a:pos x="T4" y="T5"/>
                </a:cxn>
                <a:cxn ang="0">
                  <a:pos x="T6" y="T7"/>
                </a:cxn>
                <a:cxn ang="0">
                  <a:pos x="T8" y="T9"/>
                </a:cxn>
              </a:cxnLst>
              <a:rect l="0" t="0" r="r" b="b"/>
              <a:pathLst>
                <a:path w="6" h="5">
                  <a:moveTo>
                    <a:pt x="5" y="2"/>
                  </a:moveTo>
                  <a:cubicBezTo>
                    <a:pt x="5" y="4"/>
                    <a:pt x="4" y="5"/>
                    <a:pt x="3" y="5"/>
                  </a:cubicBezTo>
                  <a:cubicBezTo>
                    <a:pt x="1" y="5"/>
                    <a:pt x="0" y="3"/>
                    <a:pt x="0" y="2"/>
                  </a:cubicBezTo>
                  <a:cubicBezTo>
                    <a:pt x="1" y="1"/>
                    <a:pt x="2" y="0"/>
                    <a:pt x="3" y="0"/>
                  </a:cubicBezTo>
                  <a:cubicBezTo>
                    <a:pt x="5" y="0"/>
                    <a:pt x="6"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41" name="Freeform 271">
              <a:extLst>
                <a:ext uri="{FF2B5EF4-FFF2-40B4-BE49-F238E27FC236}">
                  <a16:creationId xmlns:a16="http://schemas.microsoft.com/office/drawing/2014/main" xmlns="" id="{3A36D5D6-859F-4F75-B41E-303C36490167}"/>
                </a:ext>
              </a:extLst>
            </p:cNvPr>
            <p:cNvSpPr/>
            <p:nvPr/>
          </p:nvSpPr>
          <p:spPr bwMode="auto">
            <a:xfrm>
              <a:off x="7364413" y="3762375"/>
              <a:ext cx="25400" cy="22225"/>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1"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42" name="Freeform 272">
              <a:extLst>
                <a:ext uri="{FF2B5EF4-FFF2-40B4-BE49-F238E27FC236}">
                  <a16:creationId xmlns:a16="http://schemas.microsoft.com/office/drawing/2014/main" xmlns="" id="{D2FBB83B-1330-464A-8D4B-5BE4F0E5B5A6}"/>
                </a:ext>
              </a:extLst>
            </p:cNvPr>
            <p:cNvSpPr/>
            <p:nvPr/>
          </p:nvSpPr>
          <p:spPr bwMode="auto">
            <a:xfrm>
              <a:off x="7453313" y="3736975"/>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3"/>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43" name="Freeform 273">
              <a:extLst>
                <a:ext uri="{FF2B5EF4-FFF2-40B4-BE49-F238E27FC236}">
                  <a16:creationId xmlns:a16="http://schemas.microsoft.com/office/drawing/2014/main" xmlns="" id="{8734BD44-8860-4F3B-97DB-F11C390B0198}"/>
                </a:ext>
              </a:extLst>
            </p:cNvPr>
            <p:cNvSpPr/>
            <p:nvPr/>
          </p:nvSpPr>
          <p:spPr bwMode="auto">
            <a:xfrm>
              <a:off x="7280275" y="3825875"/>
              <a:ext cx="20638" cy="26988"/>
            </a:xfrm>
            <a:custGeom>
              <a:avLst/>
              <a:gdLst>
                <a:gd name="T0" fmla="*/ 5 w 5"/>
                <a:gd name="T1" fmla="*/ 3 h 6"/>
                <a:gd name="T2" fmla="*/ 3 w 5"/>
                <a:gd name="T3" fmla="*/ 6 h 6"/>
                <a:gd name="T4" fmla="*/ 0 w 5"/>
                <a:gd name="T5" fmla="*/ 3 h 6"/>
                <a:gd name="T6" fmla="*/ 3 w 5"/>
                <a:gd name="T7" fmla="*/ 1 h 6"/>
                <a:gd name="T8" fmla="*/ 5 w 5"/>
                <a:gd name="T9" fmla="*/ 3 h 6"/>
              </a:gdLst>
              <a:ahLst/>
              <a:cxnLst>
                <a:cxn ang="0">
                  <a:pos x="T0" y="T1"/>
                </a:cxn>
                <a:cxn ang="0">
                  <a:pos x="T2" y="T3"/>
                </a:cxn>
                <a:cxn ang="0">
                  <a:pos x="T4" y="T5"/>
                </a:cxn>
                <a:cxn ang="0">
                  <a:pos x="T6" y="T7"/>
                </a:cxn>
                <a:cxn ang="0">
                  <a:pos x="T8" y="T9"/>
                </a:cxn>
              </a:cxnLst>
              <a:rect l="0" t="0" r="r" b="b"/>
              <a:pathLst>
                <a:path w="5" h="6">
                  <a:moveTo>
                    <a:pt x="5" y="3"/>
                  </a:moveTo>
                  <a:cubicBezTo>
                    <a:pt x="5" y="5"/>
                    <a:pt x="4" y="6"/>
                    <a:pt x="3" y="6"/>
                  </a:cubicBezTo>
                  <a:cubicBezTo>
                    <a:pt x="1" y="5"/>
                    <a:pt x="0" y="4"/>
                    <a:pt x="0" y="3"/>
                  </a:cubicBezTo>
                  <a:cubicBezTo>
                    <a:pt x="0" y="1"/>
                    <a:pt x="2" y="0"/>
                    <a:pt x="3" y="1"/>
                  </a:cubicBezTo>
                  <a:cubicBezTo>
                    <a:pt x="4" y="1"/>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44" name="Freeform 274">
              <a:extLst>
                <a:ext uri="{FF2B5EF4-FFF2-40B4-BE49-F238E27FC236}">
                  <a16:creationId xmlns:a16="http://schemas.microsoft.com/office/drawing/2014/main" xmlns="" id="{59CCE01D-D52F-45C3-8DD3-F63322AB8F1C}"/>
                </a:ext>
              </a:extLst>
            </p:cNvPr>
            <p:cNvSpPr/>
            <p:nvPr/>
          </p:nvSpPr>
          <p:spPr bwMode="auto">
            <a:xfrm>
              <a:off x="7445375" y="3835400"/>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45" name="Freeform 275">
              <a:extLst>
                <a:ext uri="{FF2B5EF4-FFF2-40B4-BE49-F238E27FC236}">
                  <a16:creationId xmlns:a16="http://schemas.microsoft.com/office/drawing/2014/main" xmlns="" id="{D511F51C-45D8-4420-956C-24BECA0E98CE}"/>
                </a:ext>
              </a:extLst>
            </p:cNvPr>
            <p:cNvSpPr/>
            <p:nvPr/>
          </p:nvSpPr>
          <p:spPr bwMode="auto">
            <a:xfrm>
              <a:off x="7569200" y="3848100"/>
              <a:ext cx="25400" cy="25400"/>
            </a:xfrm>
            <a:custGeom>
              <a:avLst/>
              <a:gdLst>
                <a:gd name="T0" fmla="*/ 6 w 6"/>
                <a:gd name="T1" fmla="*/ 3 h 6"/>
                <a:gd name="T2" fmla="*/ 3 w 6"/>
                <a:gd name="T3" fmla="*/ 5 h 6"/>
                <a:gd name="T4" fmla="*/ 1 w 6"/>
                <a:gd name="T5" fmla="*/ 3 h 6"/>
                <a:gd name="T6" fmla="*/ 3 w 6"/>
                <a:gd name="T7" fmla="*/ 0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5" y="5"/>
                    <a:pt x="4" y="6"/>
                    <a:pt x="3" y="5"/>
                  </a:cubicBezTo>
                  <a:cubicBezTo>
                    <a:pt x="1" y="5"/>
                    <a:pt x="0" y="4"/>
                    <a:pt x="1" y="3"/>
                  </a:cubicBezTo>
                  <a:cubicBezTo>
                    <a:pt x="1" y="1"/>
                    <a:pt x="2" y="0"/>
                    <a:pt x="3" y="0"/>
                  </a:cubicBezTo>
                  <a:cubicBezTo>
                    <a:pt x="5" y="1"/>
                    <a:pt x="6" y="2"/>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46" name="Freeform 276">
              <a:extLst>
                <a:ext uri="{FF2B5EF4-FFF2-40B4-BE49-F238E27FC236}">
                  <a16:creationId xmlns:a16="http://schemas.microsoft.com/office/drawing/2014/main" xmlns="" id="{B652984E-4A35-43EC-9E6B-F2C923BF88B6}"/>
                </a:ext>
              </a:extLst>
            </p:cNvPr>
            <p:cNvSpPr/>
            <p:nvPr/>
          </p:nvSpPr>
          <p:spPr bwMode="auto">
            <a:xfrm>
              <a:off x="7356475" y="389096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47" name="Freeform 277">
              <a:extLst>
                <a:ext uri="{FF2B5EF4-FFF2-40B4-BE49-F238E27FC236}">
                  <a16:creationId xmlns:a16="http://schemas.microsoft.com/office/drawing/2014/main" xmlns="" id="{E2D58AB0-C725-47A6-AFF2-2D58E65806C3}"/>
                </a:ext>
              </a:extLst>
            </p:cNvPr>
            <p:cNvSpPr/>
            <p:nvPr/>
          </p:nvSpPr>
          <p:spPr bwMode="auto">
            <a:xfrm>
              <a:off x="7173913" y="3860800"/>
              <a:ext cx="25400" cy="20638"/>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0"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48" name="Freeform 278">
              <a:extLst>
                <a:ext uri="{FF2B5EF4-FFF2-40B4-BE49-F238E27FC236}">
                  <a16:creationId xmlns:a16="http://schemas.microsoft.com/office/drawing/2014/main" xmlns="" id="{9879CBBC-A079-4684-B7C4-15923D719D75}"/>
                </a:ext>
              </a:extLst>
            </p:cNvPr>
            <p:cNvSpPr/>
            <p:nvPr/>
          </p:nvSpPr>
          <p:spPr bwMode="auto">
            <a:xfrm>
              <a:off x="7067550" y="3813175"/>
              <a:ext cx="20638"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49" name="Freeform 279">
              <a:extLst>
                <a:ext uri="{FF2B5EF4-FFF2-40B4-BE49-F238E27FC236}">
                  <a16:creationId xmlns:a16="http://schemas.microsoft.com/office/drawing/2014/main" xmlns="" id="{DB9C9EA2-0D3A-4177-A74B-AEE8BE02D4A6}"/>
                </a:ext>
              </a:extLst>
            </p:cNvPr>
            <p:cNvSpPr/>
            <p:nvPr/>
          </p:nvSpPr>
          <p:spPr bwMode="auto">
            <a:xfrm>
              <a:off x="7177088" y="3762375"/>
              <a:ext cx="22225"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50" name="Freeform 280">
              <a:extLst>
                <a:ext uri="{FF2B5EF4-FFF2-40B4-BE49-F238E27FC236}">
                  <a16:creationId xmlns:a16="http://schemas.microsoft.com/office/drawing/2014/main" xmlns="" id="{C9A21FB3-0451-43E2-BAE8-5C0FC4CC0FB3}"/>
                </a:ext>
              </a:extLst>
            </p:cNvPr>
            <p:cNvSpPr/>
            <p:nvPr/>
          </p:nvSpPr>
          <p:spPr bwMode="auto">
            <a:xfrm>
              <a:off x="7242175" y="3903663"/>
              <a:ext cx="173038" cy="230188"/>
            </a:xfrm>
            <a:custGeom>
              <a:avLst/>
              <a:gdLst>
                <a:gd name="T0" fmla="*/ 9 w 41"/>
                <a:gd name="T1" fmla="*/ 0 h 54"/>
                <a:gd name="T2" fmla="*/ 7 w 41"/>
                <a:gd name="T3" fmla="*/ 23 h 54"/>
                <a:gd name="T4" fmla="*/ 0 w 41"/>
                <a:gd name="T5" fmla="*/ 44 h 54"/>
                <a:gd name="T6" fmla="*/ 41 w 41"/>
                <a:gd name="T7" fmla="*/ 47 h 54"/>
                <a:gd name="T8" fmla="*/ 34 w 41"/>
                <a:gd name="T9" fmla="*/ 25 h 54"/>
                <a:gd name="T10" fmla="*/ 34 w 41"/>
                <a:gd name="T11" fmla="*/ 5 h 54"/>
              </a:gdLst>
              <a:ahLst/>
              <a:cxnLst>
                <a:cxn ang="0">
                  <a:pos x="T0" y="T1"/>
                </a:cxn>
                <a:cxn ang="0">
                  <a:pos x="T2" y="T3"/>
                </a:cxn>
                <a:cxn ang="0">
                  <a:pos x="T4" y="T5"/>
                </a:cxn>
                <a:cxn ang="0">
                  <a:pos x="T6" y="T7"/>
                </a:cxn>
                <a:cxn ang="0">
                  <a:pos x="T8" y="T9"/>
                </a:cxn>
                <a:cxn ang="0">
                  <a:pos x="T10" y="T11"/>
                </a:cxn>
              </a:cxnLst>
              <a:rect l="0" t="0" r="r" b="b"/>
              <a:pathLst>
                <a:path w="41" h="54">
                  <a:moveTo>
                    <a:pt x="9" y="0"/>
                  </a:moveTo>
                  <a:cubicBezTo>
                    <a:pt x="8" y="8"/>
                    <a:pt x="8" y="15"/>
                    <a:pt x="7" y="23"/>
                  </a:cubicBezTo>
                  <a:cubicBezTo>
                    <a:pt x="6" y="30"/>
                    <a:pt x="2" y="37"/>
                    <a:pt x="0" y="44"/>
                  </a:cubicBezTo>
                  <a:cubicBezTo>
                    <a:pt x="10" y="54"/>
                    <a:pt x="29" y="51"/>
                    <a:pt x="41" y="47"/>
                  </a:cubicBezTo>
                  <a:cubicBezTo>
                    <a:pt x="40" y="40"/>
                    <a:pt x="35" y="32"/>
                    <a:pt x="34" y="25"/>
                  </a:cubicBezTo>
                  <a:cubicBezTo>
                    <a:pt x="33" y="21"/>
                    <a:pt x="31" y="8"/>
                    <a:pt x="34" y="5"/>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grpSp>
      <p:grpSp>
        <p:nvGrpSpPr>
          <p:cNvPr id="251" name="组合 649">
            <a:extLst>
              <a:ext uri="{FF2B5EF4-FFF2-40B4-BE49-F238E27FC236}">
                <a16:creationId xmlns:a16="http://schemas.microsoft.com/office/drawing/2014/main" xmlns="" id="{40751EB2-406B-4C8A-BE7C-9EE001CB9758}"/>
              </a:ext>
            </a:extLst>
          </p:cNvPr>
          <p:cNvGrpSpPr/>
          <p:nvPr/>
        </p:nvGrpSpPr>
        <p:grpSpPr>
          <a:xfrm>
            <a:off x="-111609" y="4569663"/>
            <a:ext cx="1040423" cy="573838"/>
            <a:chOff x="4541838" y="2732088"/>
            <a:chExt cx="2568575" cy="1231900"/>
          </a:xfrm>
        </p:grpSpPr>
        <p:sp>
          <p:nvSpPr>
            <p:cNvPr id="252" name="Freeform 242">
              <a:extLst>
                <a:ext uri="{FF2B5EF4-FFF2-40B4-BE49-F238E27FC236}">
                  <a16:creationId xmlns:a16="http://schemas.microsoft.com/office/drawing/2014/main" xmlns="" id="{3913B9D5-FEBA-4BE0-88DF-C2AF0A24A527}"/>
                </a:ext>
              </a:extLst>
            </p:cNvPr>
            <p:cNvSpPr/>
            <p:nvPr/>
          </p:nvSpPr>
          <p:spPr bwMode="auto">
            <a:xfrm>
              <a:off x="4541838" y="2732088"/>
              <a:ext cx="1497013" cy="1146175"/>
            </a:xfrm>
            <a:custGeom>
              <a:avLst/>
              <a:gdLst>
                <a:gd name="T0" fmla="*/ 176 w 352"/>
                <a:gd name="T1" fmla="*/ 0 h 268"/>
                <a:gd name="T2" fmla="*/ 0 w 352"/>
                <a:gd name="T3" fmla="*/ 262 h 268"/>
                <a:gd name="T4" fmla="*/ 352 w 352"/>
                <a:gd name="T5" fmla="*/ 268 h 268"/>
                <a:gd name="T6" fmla="*/ 352 w 352"/>
                <a:gd name="T7" fmla="*/ 258 h 268"/>
                <a:gd name="T8" fmla="*/ 318 w 352"/>
                <a:gd name="T9" fmla="*/ 254 h 268"/>
                <a:gd name="T10" fmla="*/ 319 w 352"/>
                <a:gd name="T11" fmla="*/ 266 h 268"/>
                <a:gd name="T12" fmla="*/ 38 w 352"/>
                <a:gd name="T13" fmla="*/ 260 h 268"/>
                <a:gd name="T14" fmla="*/ 178 w 352"/>
                <a:gd name="T15" fmla="*/ 47 h 268"/>
                <a:gd name="T16" fmla="*/ 185 w 352"/>
                <a:gd name="T17" fmla="*/ 47 h 268"/>
                <a:gd name="T18" fmla="*/ 310 w 352"/>
                <a:gd name="T19" fmla="*/ 192 h 268"/>
                <a:gd name="T20" fmla="*/ 339 w 352"/>
                <a:gd name="T21" fmla="*/ 167 h 268"/>
                <a:gd name="T22" fmla="*/ 184 w 352"/>
                <a:gd name="T23" fmla="*/ 0 h 268"/>
                <a:gd name="T24" fmla="*/ 176 w 352"/>
                <a:gd name="T25"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268">
                  <a:moveTo>
                    <a:pt x="176" y="0"/>
                  </a:moveTo>
                  <a:cubicBezTo>
                    <a:pt x="32" y="0"/>
                    <a:pt x="0" y="262"/>
                    <a:pt x="0" y="262"/>
                  </a:cubicBezTo>
                  <a:cubicBezTo>
                    <a:pt x="352" y="268"/>
                    <a:pt x="352" y="268"/>
                    <a:pt x="352" y="268"/>
                  </a:cubicBezTo>
                  <a:cubicBezTo>
                    <a:pt x="352" y="266"/>
                    <a:pt x="352" y="262"/>
                    <a:pt x="352" y="258"/>
                  </a:cubicBezTo>
                  <a:cubicBezTo>
                    <a:pt x="318" y="254"/>
                    <a:pt x="318" y="254"/>
                    <a:pt x="318" y="254"/>
                  </a:cubicBezTo>
                  <a:cubicBezTo>
                    <a:pt x="319" y="259"/>
                    <a:pt x="319" y="263"/>
                    <a:pt x="319" y="266"/>
                  </a:cubicBezTo>
                  <a:cubicBezTo>
                    <a:pt x="38" y="260"/>
                    <a:pt x="38" y="260"/>
                    <a:pt x="38" y="260"/>
                  </a:cubicBezTo>
                  <a:cubicBezTo>
                    <a:pt x="38" y="260"/>
                    <a:pt x="63" y="47"/>
                    <a:pt x="178" y="47"/>
                  </a:cubicBezTo>
                  <a:cubicBezTo>
                    <a:pt x="180" y="47"/>
                    <a:pt x="182" y="47"/>
                    <a:pt x="185" y="47"/>
                  </a:cubicBezTo>
                  <a:cubicBezTo>
                    <a:pt x="264" y="53"/>
                    <a:pt x="297" y="130"/>
                    <a:pt x="310" y="192"/>
                  </a:cubicBezTo>
                  <a:cubicBezTo>
                    <a:pt x="318" y="183"/>
                    <a:pt x="328" y="175"/>
                    <a:pt x="339" y="167"/>
                  </a:cubicBezTo>
                  <a:cubicBezTo>
                    <a:pt x="320" y="93"/>
                    <a:pt x="278" y="7"/>
                    <a:pt x="184" y="0"/>
                  </a:cubicBezTo>
                  <a:cubicBezTo>
                    <a:pt x="181" y="0"/>
                    <a:pt x="178" y="0"/>
                    <a:pt x="176" y="0"/>
                  </a:cubicBezTo>
                </a:path>
              </a:pathLst>
            </a:custGeom>
            <a:solidFill>
              <a:srgbClr val="C0DC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53" name="Freeform 243">
              <a:extLst>
                <a:ext uri="{FF2B5EF4-FFF2-40B4-BE49-F238E27FC236}">
                  <a16:creationId xmlns:a16="http://schemas.microsoft.com/office/drawing/2014/main" xmlns="" id="{25A16574-A3FE-4DA2-8EA9-EE3876EF53A4}"/>
                </a:ext>
              </a:extLst>
            </p:cNvPr>
            <p:cNvSpPr/>
            <p:nvPr/>
          </p:nvSpPr>
          <p:spPr bwMode="auto">
            <a:xfrm>
              <a:off x="4703763" y="2933700"/>
              <a:ext cx="1193800" cy="935038"/>
            </a:xfrm>
            <a:custGeom>
              <a:avLst/>
              <a:gdLst>
                <a:gd name="T0" fmla="*/ 140 w 281"/>
                <a:gd name="T1" fmla="*/ 0 h 219"/>
                <a:gd name="T2" fmla="*/ 0 w 281"/>
                <a:gd name="T3" fmla="*/ 213 h 219"/>
                <a:gd name="T4" fmla="*/ 281 w 281"/>
                <a:gd name="T5" fmla="*/ 219 h 219"/>
                <a:gd name="T6" fmla="*/ 280 w 281"/>
                <a:gd name="T7" fmla="*/ 207 h 219"/>
                <a:gd name="T8" fmla="*/ 244 w 281"/>
                <a:gd name="T9" fmla="*/ 203 h 219"/>
                <a:gd name="T10" fmla="*/ 245 w 281"/>
                <a:gd name="T11" fmla="*/ 216 h 219"/>
                <a:gd name="T12" fmla="*/ 218 w 281"/>
                <a:gd name="T13" fmla="*/ 216 h 219"/>
                <a:gd name="T14" fmla="*/ 218 w 281"/>
                <a:gd name="T15" fmla="*/ 216 h 219"/>
                <a:gd name="T16" fmla="*/ 71 w 281"/>
                <a:gd name="T17" fmla="*/ 213 h 219"/>
                <a:gd name="T18" fmla="*/ 71 w 281"/>
                <a:gd name="T19" fmla="*/ 213 h 219"/>
                <a:gd name="T20" fmla="*/ 40 w 281"/>
                <a:gd name="T21" fmla="*/ 212 h 219"/>
                <a:gd name="T22" fmla="*/ 142 w 281"/>
                <a:gd name="T23" fmla="*/ 56 h 219"/>
                <a:gd name="T24" fmla="*/ 147 w 281"/>
                <a:gd name="T25" fmla="*/ 56 h 219"/>
                <a:gd name="T26" fmla="*/ 242 w 281"/>
                <a:gd name="T27" fmla="*/ 183 h 219"/>
                <a:gd name="T28" fmla="*/ 272 w 281"/>
                <a:gd name="T29" fmla="*/ 145 h 219"/>
                <a:gd name="T30" fmla="*/ 147 w 281"/>
                <a:gd name="T31" fmla="*/ 0 h 219"/>
                <a:gd name="T32" fmla="*/ 140 w 281"/>
                <a:gd name="T3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1" h="219">
                  <a:moveTo>
                    <a:pt x="140" y="0"/>
                  </a:moveTo>
                  <a:cubicBezTo>
                    <a:pt x="25" y="0"/>
                    <a:pt x="0" y="213"/>
                    <a:pt x="0" y="213"/>
                  </a:cubicBezTo>
                  <a:cubicBezTo>
                    <a:pt x="281" y="219"/>
                    <a:pt x="281" y="219"/>
                    <a:pt x="281" y="219"/>
                  </a:cubicBezTo>
                  <a:cubicBezTo>
                    <a:pt x="281" y="216"/>
                    <a:pt x="281" y="212"/>
                    <a:pt x="280" y="207"/>
                  </a:cubicBezTo>
                  <a:cubicBezTo>
                    <a:pt x="244" y="203"/>
                    <a:pt x="244" y="203"/>
                    <a:pt x="244" y="203"/>
                  </a:cubicBezTo>
                  <a:cubicBezTo>
                    <a:pt x="245" y="208"/>
                    <a:pt x="245" y="213"/>
                    <a:pt x="245" y="216"/>
                  </a:cubicBezTo>
                  <a:cubicBezTo>
                    <a:pt x="218" y="216"/>
                    <a:pt x="218" y="216"/>
                    <a:pt x="218" y="216"/>
                  </a:cubicBezTo>
                  <a:cubicBezTo>
                    <a:pt x="218" y="216"/>
                    <a:pt x="218" y="216"/>
                    <a:pt x="218" y="216"/>
                  </a:cubicBezTo>
                  <a:cubicBezTo>
                    <a:pt x="71" y="213"/>
                    <a:pt x="71" y="213"/>
                    <a:pt x="71" y="213"/>
                  </a:cubicBezTo>
                  <a:cubicBezTo>
                    <a:pt x="71" y="213"/>
                    <a:pt x="71" y="213"/>
                    <a:pt x="71" y="213"/>
                  </a:cubicBezTo>
                  <a:cubicBezTo>
                    <a:pt x="40" y="212"/>
                    <a:pt x="40" y="212"/>
                    <a:pt x="40" y="212"/>
                  </a:cubicBezTo>
                  <a:cubicBezTo>
                    <a:pt x="40" y="212"/>
                    <a:pt x="58" y="56"/>
                    <a:pt x="142" y="56"/>
                  </a:cubicBezTo>
                  <a:cubicBezTo>
                    <a:pt x="144" y="56"/>
                    <a:pt x="145" y="56"/>
                    <a:pt x="147" y="56"/>
                  </a:cubicBezTo>
                  <a:cubicBezTo>
                    <a:pt x="214" y="61"/>
                    <a:pt x="236" y="136"/>
                    <a:pt x="242" y="183"/>
                  </a:cubicBezTo>
                  <a:cubicBezTo>
                    <a:pt x="249" y="172"/>
                    <a:pt x="259" y="159"/>
                    <a:pt x="272" y="145"/>
                  </a:cubicBezTo>
                  <a:cubicBezTo>
                    <a:pt x="259" y="83"/>
                    <a:pt x="226" y="6"/>
                    <a:pt x="147" y="0"/>
                  </a:cubicBezTo>
                  <a:cubicBezTo>
                    <a:pt x="144" y="0"/>
                    <a:pt x="142" y="0"/>
                    <a:pt x="140" y="0"/>
                  </a:cubicBezTo>
                </a:path>
              </a:pathLst>
            </a:custGeom>
            <a:solidFill>
              <a:srgbClr val="8B9BA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54" name="Freeform 244">
              <a:extLst>
                <a:ext uri="{FF2B5EF4-FFF2-40B4-BE49-F238E27FC236}">
                  <a16:creationId xmlns:a16="http://schemas.microsoft.com/office/drawing/2014/main" xmlns="" id="{D3396A2A-DA12-4F3E-A950-3EFB1565A0A9}"/>
                </a:ext>
              </a:extLst>
            </p:cNvPr>
            <p:cNvSpPr/>
            <p:nvPr/>
          </p:nvSpPr>
          <p:spPr bwMode="auto">
            <a:xfrm>
              <a:off x="4873625" y="3173413"/>
              <a:ext cx="871538" cy="682625"/>
            </a:xfrm>
            <a:custGeom>
              <a:avLst/>
              <a:gdLst>
                <a:gd name="T0" fmla="*/ 102 w 205"/>
                <a:gd name="T1" fmla="*/ 0 h 160"/>
                <a:gd name="T2" fmla="*/ 0 w 205"/>
                <a:gd name="T3" fmla="*/ 156 h 160"/>
                <a:gd name="T4" fmla="*/ 31 w 205"/>
                <a:gd name="T5" fmla="*/ 157 h 160"/>
                <a:gd name="T6" fmla="*/ 104 w 205"/>
                <a:gd name="T7" fmla="*/ 45 h 160"/>
                <a:gd name="T8" fmla="*/ 108 w 205"/>
                <a:gd name="T9" fmla="*/ 46 h 160"/>
                <a:gd name="T10" fmla="*/ 178 w 205"/>
                <a:gd name="T11" fmla="*/ 160 h 160"/>
                <a:gd name="T12" fmla="*/ 205 w 205"/>
                <a:gd name="T13" fmla="*/ 160 h 160"/>
                <a:gd name="T14" fmla="*/ 204 w 205"/>
                <a:gd name="T15" fmla="*/ 147 h 160"/>
                <a:gd name="T16" fmla="*/ 192 w 205"/>
                <a:gd name="T17" fmla="*/ 145 h 160"/>
                <a:gd name="T18" fmla="*/ 202 w 205"/>
                <a:gd name="T19" fmla="*/ 127 h 160"/>
                <a:gd name="T20" fmla="*/ 107 w 205"/>
                <a:gd name="T21" fmla="*/ 0 h 160"/>
                <a:gd name="T22" fmla="*/ 102 w 205"/>
                <a:gd name="T2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160">
                  <a:moveTo>
                    <a:pt x="102" y="0"/>
                  </a:moveTo>
                  <a:cubicBezTo>
                    <a:pt x="18" y="0"/>
                    <a:pt x="0" y="156"/>
                    <a:pt x="0" y="156"/>
                  </a:cubicBezTo>
                  <a:cubicBezTo>
                    <a:pt x="31" y="157"/>
                    <a:pt x="31" y="157"/>
                    <a:pt x="31" y="157"/>
                  </a:cubicBezTo>
                  <a:cubicBezTo>
                    <a:pt x="31" y="154"/>
                    <a:pt x="45" y="45"/>
                    <a:pt x="104" y="45"/>
                  </a:cubicBezTo>
                  <a:cubicBezTo>
                    <a:pt x="105" y="45"/>
                    <a:pt x="107" y="45"/>
                    <a:pt x="108" y="46"/>
                  </a:cubicBezTo>
                  <a:cubicBezTo>
                    <a:pt x="171" y="50"/>
                    <a:pt x="178" y="141"/>
                    <a:pt x="178" y="160"/>
                  </a:cubicBezTo>
                  <a:cubicBezTo>
                    <a:pt x="205" y="160"/>
                    <a:pt x="205" y="160"/>
                    <a:pt x="205" y="160"/>
                  </a:cubicBezTo>
                  <a:cubicBezTo>
                    <a:pt x="205" y="157"/>
                    <a:pt x="205" y="152"/>
                    <a:pt x="204" y="147"/>
                  </a:cubicBezTo>
                  <a:cubicBezTo>
                    <a:pt x="192" y="145"/>
                    <a:pt x="192" y="145"/>
                    <a:pt x="192" y="145"/>
                  </a:cubicBezTo>
                  <a:cubicBezTo>
                    <a:pt x="192" y="145"/>
                    <a:pt x="195" y="138"/>
                    <a:pt x="202" y="127"/>
                  </a:cubicBezTo>
                  <a:cubicBezTo>
                    <a:pt x="196" y="80"/>
                    <a:pt x="174" y="5"/>
                    <a:pt x="107" y="0"/>
                  </a:cubicBezTo>
                  <a:cubicBezTo>
                    <a:pt x="105" y="0"/>
                    <a:pt x="104" y="0"/>
                    <a:pt x="102" y="0"/>
                  </a:cubicBezTo>
                </a:path>
              </a:pathLst>
            </a:custGeom>
            <a:solidFill>
              <a:srgbClr val="E0C89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55" name="Freeform 245">
              <a:extLst>
                <a:ext uri="{FF2B5EF4-FFF2-40B4-BE49-F238E27FC236}">
                  <a16:creationId xmlns:a16="http://schemas.microsoft.com/office/drawing/2014/main" xmlns="" id="{A71617E3-2391-414C-9A0C-D282678DE17E}"/>
                </a:ext>
              </a:extLst>
            </p:cNvPr>
            <p:cNvSpPr/>
            <p:nvPr/>
          </p:nvSpPr>
          <p:spPr bwMode="auto">
            <a:xfrm>
              <a:off x="5005388" y="3843338"/>
              <a:ext cx="625475" cy="12700"/>
            </a:xfrm>
            <a:custGeom>
              <a:avLst/>
              <a:gdLst>
                <a:gd name="T0" fmla="*/ 0 w 147"/>
                <a:gd name="T1" fmla="*/ 0 h 3"/>
                <a:gd name="T2" fmla="*/ 0 w 147"/>
                <a:gd name="T3" fmla="*/ 0 h 3"/>
                <a:gd name="T4" fmla="*/ 147 w 147"/>
                <a:gd name="T5" fmla="*/ 3 h 3"/>
                <a:gd name="T6" fmla="*/ 147 w 147"/>
                <a:gd name="T7" fmla="*/ 3 h 3"/>
                <a:gd name="T8" fmla="*/ 0 w 147"/>
                <a:gd name="T9" fmla="*/ 0 h 3"/>
              </a:gdLst>
              <a:ahLst/>
              <a:cxnLst>
                <a:cxn ang="0">
                  <a:pos x="T0" y="T1"/>
                </a:cxn>
                <a:cxn ang="0">
                  <a:pos x="T2" y="T3"/>
                </a:cxn>
                <a:cxn ang="0">
                  <a:pos x="T4" y="T5"/>
                </a:cxn>
                <a:cxn ang="0">
                  <a:pos x="T6" y="T7"/>
                </a:cxn>
                <a:cxn ang="0">
                  <a:pos x="T8" y="T9"/>
                </a:cxn>
              </a:cxnLst>
              <a:rect l="0" t="0" r="r" b="b"/>
              <a:pathLst>
                <a:path w="147" h="3">
                  <a:moveTo>
                    <a:pt x="0" y="0"/>
                  </a:moveTo>
                  <a:cubicBezTo>
                    <a:pt x="0" y="0"/>
                    <a:pt x="0" y="0"/>
                    <a:pt x="0" y="0"/>
                  </a:cubicBezTo>
                  <a:cubicBezTo>
                    <a:pt x="147" y="3"/>
                    <a:pt x="147" y="3"/>
                    <a:pt x="147" y="3"/>
                  </a:cubicBezTo>
                  <a:cubicBezTo>
                    <a:pt x="147" y="3"/>
                    <a:pt x="147" y="3"/>
                    <a:pt x="147" y="3"/>
                  </a:cubicBezTo>
                  <a:cubicBezTo>
                    <a:pt x="0" y="0"/>
                    <a:pt x="0" y="0"/>
                    <a:pt x="0" y="0"/>
                  </a:cubicBezTo>
                </a:path>
              </a:pathLst>
            </a:custGeom>
            <a:solidFill>
              <a:srgbClr val="92707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56" name="Freeform 246">
              <a:extLst>
                <a:ext uri="{FF2B5EF4-FFF2-40B4-BE49-F238E27FC236}">
                  <a16:creationId xmlns:a16="http://schemas.microsoft.com/office/drawing/2014/main" xmlns="" id="{DDAF20FD-0C86-4503-8E60-C384B0242D53}"/>
                </a:ext>
              </a:extLst>
            </p:cNvPr>
            <p:cNvSpPr/>
            <p:nvPr/>
          </p:nvSpPr>
          <p:spPr bwMode="auto">
            <a:xfrm>
              <a:off x="5005388" y="3365500"/>
              <a:ext cx="625475" cy="490538"/>
            </a:xfrm>
            <a:custGeom>
              <a:avLst/>
              <a:gdLst>
                <a:gd name="T0" fmla="*/ 73 w 147"/>
                <a:gd name="T1" fmla="*/ 0 h 115"/>
                <a:gd name="T2" fmla="*/ 0 w 147"/>
                <a:gd name="T3" fmla="*/ 112 h 115"/>
                <a:gd name="T4" fmla="*/ 147 w 147"/>
                <a:gd name="T5" fmla="*/ 115 h 115"/>
                <a:gd name="T6" fmla="*/ 77 w 147"/>
                <a:gd name="T7" fmla="*/ 1 h 115"/>
                <a:gd name="T8" fmla="*/ 73 w 147"/>
                <a:gd name="T9" fmla="*/ 0 h 115"/>
              </a:gdLst>
              <a:ahLst/>
              <a:cxnLst>
                <a:cxn ang="0">
                  <a:pos x="T0" y="T1"/>
                </a:cxn>
                <a:cxn ang="0">
                  <a:pos x="T2" y="T3"/>
                </a:cxn>
                <a:cxn ang="0">
                  <a:pos x="T4" y="T5"/>
                </a:cxn>
                <a:cxn ang="0">
                  <a:pos x="T6" y="T7"/>
                </a:cxn>
                <a:cxn ang="0">
                  <a:pos x="T8" y="T9"/>
                </a:cxn>
              </a:cxnLst>
              <a:rect l="0" t="0" r="r" b="b"/>
              <a:pathLst>
                <a:path w="147" h="115">
                  <a:moveTo>
                    <a:pt x="73" y="0"/>
                  </a:moveTo>
                  <a:cubicBezTo>
                    <a:pt x="14" y="0"/>
                    <a:pt x="0" y="109"/>
                    <a:pt x="0" y="112"/>
                  </a:cubicBezTo>
                  <a:cubicBezTo>
                    <a:pt x="147" y="115"/>
                    <a:pt x="147" y="115"/>
                    <a:pt x="147" y="115"/>
                  </a:cubicBezTo>
                  <a:cubicBezTo>
                    <a:pt x="147" y="96"/>
                    <a:pt x="140" y="5"/>
                    <a:pt x="77" y="1"/>
                  </a:cubicBezTo>
                  <a:cubicBezTo>
                    <a:pt x="76" y="0"/>
                    <a:pt x="74" y="0"/>
                    <a:pt x="73" y="0"/>
                  </a:cubicBezTo>
                </a:path>
              </a:pathLst>
            </a:custGeom>
            <a:solidFill>
              <a:srgbClr val="A97C6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grpSp>
          <p:nvGrpSpPr>
            <p:cNvPr id="257" name="组合 655">
              <a:extLst>
                <a:ext uri="{FF2B5EF4-FFF2-40B4-BE49-F238E27FC236}">
                  <a16:creationId xmlns:a16="http://schemas.microsoft.com/office/drawing/2014/main" xmlns="" id="{AC0E8622-5842-4680-876C-381C34BA31FD}"/>
                </a:ext>
              </a:extLst>
            </p:cNvPr>
            <p:cNvGrpSpPr/>
            <p:nvPr/>
          </p:nvGrpSpPr>
          <p:grpSpPr>
            <a:xfrm>
              <a:off x="5689600" y="3313113"/>
              <a:ext cx="1420813" cy="650875"/>
              <a:chOff x="5689600" y="3313113"/>
              <a:chExt cx="1420813" cy="650875"/>
            </a:xfrm>
          </p:grpSpPr>
          <p:sp>
            <p:nvSpPr>
              <p:cNvPr id="258" name="Freeform 247">
                <a:extLst>
                  <a:ext uri="{FF2B5EF4-FFF2-40B4-BE49-F238E27FC236}">
                    <a16:creationId xmlns:a16="http://schemas.microsoft.com/office/drawing/2014/main" xmlns="" id="{05AAA414-13A4-42A2-9B93-4C11A36B74D7}"/>
                  </a:ext>
                </a:extLst>
              </p:cNvPr>
              <p:cNvSpPr/>
              <p:nvPr/>
            </p:nvSpPr>
            <p:spPr bwMode="auto">
              <a:xfrm>
                <a:off x="5983288" y="3313113"/>
                <a:ext cx="1127125" cy="650875"/>
              </a:xfrm>
              <a:custGeom>
                <a:avLst/>
                <a:gdLst>
                  <a:gd name="T0" fmla="*/ 92 w 265"/>
                  <a:gd name="T1" fmla="*/ 0 h 152"/>
                  <a:gd name="T2" fmla="*/ 0 w 265"/>
                  <a:gd name="T3" fmla="*/ 31 h 152"/>
                  <a:gd name="T4" fmla="*/ 7 w 265"/>
                  <a:gd name="T5" fmla="*/ 68 h 152"/>
                  <a:gd name="T6" fmla="*/ 95 w 265"/>
                  <a:gd name="T7" fmla="*/ 30 h 152"/>
                  <a:gd name="T8" fmla="*/ 103 w 265"/>
                  <a:gd name="T9" fmla="*/ 30 h 152"/>
                  <a:gd name="T10" fmla="*/ 227 w 265"/>
                  <a:gd name="T11" fmla="*/ 146 h 152"/>
                  <a:gd name="T12" fmla="*/ 13 w 265"/>
                  <a:gd name="T13" fmla="*/ 121 h 152"/>
                  <a:gd name="T14" fmla="*/ 13 w 265"/>
                  <a:gd name="T15" fmla="*/ 122 h 152"/>
                  <a:gd name="T16" fmla="*/ 263 w 265"/>
                  <a:gd name="T17" fmla="*/ 152 h 152"/>
                  <a:gd name="T18" fmla="*/ 103 w 265"/>
                  <a:gd name="T19" fmla="*/ 1 h 152"/>
                  <a:gd name="T20" fmla="*/ 92 w 265"/>
                  <a:gd name="T2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152">
                    <a:moveTo>
                      <a:pt x="92" y="0"/>
                    </a:moveTo>
                    <a:cubicBezTo>
                      <a:pt x="54" y="0"/>
                      <a:pt x="24" y="14"/>
                      <a:pt x="0" y="31"/>
                    </a:cubicBezTo>
                    <a:cubicBezTo>
                      <a:pt x="3" y="44"/>
                      <a:pt x="5" y="56"/>
                      <a:pt x="7" y="68"/>
                    </a:cubicBezTo>
                    <a:cubicBezTo>
                      <a:pt x="28" y="48"/>
                      <a:pt x="57" y="30"/>
                      <a:pt x="95" y="30"/>
                    </a:cubicBezTo>
                    <a:cubicBezTo>
                      <a:pt x="98" y="30"/>
                      <a:pt x="101" y="30"/>
                      <a:pt x="103" y="30"/>
                    </a:cubicBezTo>
                    <a:cubicBezTo>
                      <a:pt x="193" y="36"/>
                      <a:pt x="229" y="128"/>
                      <a:pt x="227" y="146"/>
                    </a:cubicBezTo>
                    <a:cubicBezTo>
                      <a:pt x="13" y="121"/>
                      <a:pt x="13" y="121"/>
                      <a:pt x="13" y="121"/>
                    </a:cubicBezTo>
                    <a:cubicBezTo>
                      <a:pt x="13" y="121"/>
                      <a:pt x="13" y="122"/>
                      <a:pt x="13" y="122"/>
                    </a:cubicBezTo>
                    <a:cubicBezTo>
                      <a:pt x="263" y="152"/>
                      <a:pt x="263" y="152"/>
                      <a:pt x="263" y="152"/>
                    </a:cubicBezTo>
                    <a:cubicBezTo>
                      <a:pt x="265" y="129"/>
                      <a:pt x="219" y="9"/>
                      <a:pt x="103" y="1"/>
                    </a:cubicBezTo>
                    <a:cubicBezTo>
                      <a:pt x="99" y="1"/>
                      <a:pt x="95" y="0"/>
                      <a:pt x="92" y="0"/>
                    </a:cubicBezTo>
                  </a:path>
                </a:pathLst>
              </a:custGeom>
              <a:solidFill>
                <a:srgbClr val="BBCAD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59" name="Freeform 248">
                <a:extLst>
                  <a:ext uri="{FF2B5EF4-FFF2-40B4-BE49-F238E27FC236}">
                    <a16:creationId xmlns:a16="http://schemas.microsoft.com/office/drawing/2014/main" xmlns="" id="{5D0CC9D2-8F6A-49FB-B876-AFF6F938F09E}"/>
                  </a:ext>
                </a:extLst>
              </p:cNvPr>
              <p:cNvSpPr>
                <a:spLocks noEditPoints="1"/>
              </p:cNvSpPr>
              <p:nvPr/>
            </p:nvSpPr>
            <p:spPr bwMode="auto">
              <a:xfrm>
                <a:off x="5859463" y="3446463"/>
                <a:ext cx="179388" cy="388938"/>
              </a:xfrm>
              <a:custGeom>
                <a:avLst/>
                <a:gdLst>
                  <a:gd name="T0" fmla="*/ 8 w 42"/>
                  <a:gd name="T1" fmla="*/ 86 h 91"/>
                  <a:gd name="T2" fmla="*/ 8 w 42"/>
                  <a:gd name="T3" fmla="*/ 87 h 91"/>
                  <a:gd name="T4" fmla="*/ 42 w 42"/>
                  <a:gd name="T5" fmla="*/ 91 h 91"/>
                  <a:gd name="T6" fmla="*/ 42 w 42"/>
                  <a:gd name="T7" fmla="*/ 90 h 91"/>
                  <a:gd name="T8" fmla="*/ 8 w 42"/>
                  <a:gd name="T9" fmla="*/ 86 h 91"/>
                  <a:gd name="T10" fmla="*/ 29 w 42"/>
                  <a:gd name="T11" fmla="*/ 0 h 91"/>
                  <a:gd name="T12" fmla="*/ 0 w 42"/>
                  <a:gd name="T13" fmla="*/ 25 h 91"/>
                  <a:gd name="T14" fmla="*/ 7 w 42"/>
                  <a:gd name="T15" fmla="*/ 74 h 91"/>
                  <a:gd name="T16" fmla="*/ 36 w 42"/>
                  <a:gd name="T17" fmla="*/ 37 h 91"/>
                  <a:gd name="T18" fmla="*/ 29 w 42"/>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91">
                    <a:moveTo>
                      <a:pt x="8" y="86"/>
                    </a:moveTo>
                    <a:cubicBezTo>
                      <a:pt x="8" y="86"/>
                      <a:pt x="8" y="87"/>
                      <a:pt x="8" y="87"/>
                    </a:cubicBezTo>
                    <a:cubicBezTo>
                      <a:pt x="42" y="91"/>
                      <a:pt x="42" y="91"/>
                      <a:pt x="42" y="91"/>
                    </a:cubicBezTo>
                    <a:cubicBezTo>
                      <a:pt x="42" y="91"/>
                      <a:pt x="42" y="90"/>
                      <a:pt x="42" y="90"/>
                    </a:cubicBezTo>
                    <a:cubicBezTo>
                      <a:pt x="8" y="86"/>
                      <a:pt x="8" y="86"/>
                      <a:pt x="8" y="86"/>
                    </a:cubicBezTo>
                    <a:moveTo>
                      <a:pt x="29" y="0"/>
                    </a:moveTo>
                    <a:cubicBezTo>
                      <a:pt x="18" y="8"/>
                      <a:pt x="8" y="16"/>
                      <a:pt x="0" y="25"/>
                    </a:cubicBezTo>
                    <a:cubicBezTo>
                      <a:pt x="4" y="43"/>
                      <a:pt x="6" y="60"/>
                      <a:pt x="7" y="74"/>
                    </a:cubicBezTo>
                    <a:cubicBezTo>
                      <a:pt x="13" y="64"/>
                      <a:pt x="23" y="50"/>
                      <a:pt x="36" y="37"/>
                    </a:cubicBezTo>
                    <a:cubicBezTo>
                      <a:pt x="34" y="25"/>
                      <a:pt x="32" y="13"/>
                      <a:pt x="29" y="0"/>
                    </a:cubicBezTo>
                  </a:path>
                </a:pathLst>
              </a:custGeom>
              <a:solidFill>
                <a:srgbClr val="AAC0C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60" name="Freeform 249">
                <a:extLst>
                  <a:ext uri="{FF2B5EF4-FFF2-40B4-BE49-F238E27FC236}">
                    <a16:creationId xmlns:a16="http://schemas.microsoft.com/office/drawing/2014/main" xmlns="" id="{828C9ADA-B491-475A-B85D-0930EC7C85CA}"/>
                  </a:ext>
                </a:extLst>
              </p:cNvPr>
              <p:cNvSpPr/>
              <p:nvPr/>
            </p:nvSpPr>
            <p:spPr bwMode="auto">
              <a:xfrm>
                <a:off x="5732463" y="3552825"/>
                <a:ext cx="161925" cy="265113"/>
              </a:xfrm>
              <a:custGeom>
                <a:avLst/>
                <a:gdLst>
                  <a:gd name="T0" fmla="*/ 30 w 38"/>
                  <a:gd name="T1" fmla="*/ 0 h 62"/>
                  <a:gd name="T2" fmla="*/ 0 w 38"/>
                  <a:gd name="T3" fmla="*/ 38 h 62"/>
                  <a:gd name="T4" fmla="*/ 2 w 38"/>
                  <a:gd name="T5" fmla="*/ 58 h 62"/>
                  <a:gd name="T6" fmla="*/ 38 w 38"/>
                  <a:gd name="T7" fmla="*/ 62 h 62"/>
                  <a:gd name="T8" fmla="*/ 38 w 38"/>
                  <a:gd name="T9" fmla="*/ 61 h 62"/>
                  <a:gd name="T10" fmla="*/ 31 w 38"/>
                  <a:gd name="T11" fmla="*/ 60 h 62"/>
                  <a:gd name="T12" fmla="*/ 37 w 38"/>
                  <a:gd name="T13" fmla="*/ 49 h 62"/>
                  <a:gd name="T14" fmla="*/ 30 w 38"/>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62">
                    <a:moveTo>
                      <a:pt x="30" y="0"/>
                    </a:moveTo>
                    <a:cubicBezTo>
                      <a:pt x="17" y="14"/>
                      <a:pt x="7" y="27"/>
                      <a:pt x="0" y="38"/>
                    </a:cubicBezTo>
                    <a:cubicBezTo>
                      <a:pt x="1" y="45"/>
                      <a:pt x="2" y="52"/>
                      <a:pt x="2" y="58"/>
                    </a:cubicBezTo>
                    <a:cubicBezTo>
                      <a:pt x="38" y="62"/>
                      <a:pt x="38" y="62"/>
                      <a:pt x="38" y="62"/>
                    </a:cubicBezTo>
                    <a:cubicBezTo>
                      <a:pt x="38" y="62"/>
                      <a:pt x="38" y="61"/>
                      <a:pt x="38" y="61"/>
                    </a:cubicBezTo>
                    <a:cubicBezTo>
                      <a:pt x="31" y="60"/>
                      <a:pt x="31" y="60"/>
                      <a:pt x="31" y="60"/>
                    </a:cubicBezTo>
                    <a:cubicBezTo>
                      <a:pt x="31" y="60"/>
                      <a:pt x="33" y="56"/>
                      <a:pt x="37" y="49"/>
                    </a:cubicBezTo>
                    <a:cubicBezTo>
                      <a:pt x="36" y="35"/>
                      <a:pt x="34" y="18"/>
                      <a:pt x="30" y="0"/>
                    </a:cubicBezTo>
                  </a:path>
                </a:pathLst>
              </a:custGeom>
              <a:solidFill>
                <a:srgbClr val="9CAFC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61" name="Freeform 250">
                <a:extLst>
                  <a:ext uri="{FF2B5EF4-FFF2-40B4-BE49-F238E27FC236}">
                    <a16:creationId xmlns:a16="http://schemas.microsoft.com/office/drawing/2014/main" xmlns="" id="{E6737D75-48C0-46B6-88BB-F9D94CAFD9C2}"/>
                  </a:ext>
                </a:extLst>
              </p:cNvPr>
              <p:cNvSpPr/>
              <p:nvPr/>
            </p:nvSpPr>
            <p:spPr bwMode="auto">
              <a:xfrm>
                <a:off x="5689600" y="3714750"/>
                <a:ext cx="50800" cy="85725"/>
              </a:xfrm>
              <a:custGeom>
                <a:avLst/>
                <a:gdLst>
                  <a:gd name="T0" fmla="*/ 10 w 12"/>
                  <a:gd name="T1" fmla="*/ 0 h 20"/>
                  <a:gd name="T2" fmla="*/ 0 w 12"/>
                  <a:gd name="T3" fmla="*/ 18 h 20"/>
                  <a:gd name="T4" fmla="*/ 12 w 12"/>
                  <a:gd name="T5" fmla="*/ 20 h 20"/>
                  <a:gd name="T6" fmla="*/ 10 w 12"/>
                  <a:gd name="T7" fmla="*/ 0 h 20"/>
                </a:gdLst>
                <a:ahLst/>
                <a:cxnLst>
                  <a:cxn ang="0">
                    <a:pos x="T0" y="T1"/>
                  </a:cxn>
                  <a:cxn ang="0">
                    <a:pos x="T2" y="T3"/>
                  </a:cxn>
                  <a:cxn ang="0">
                    <a:pos x="T4" y="T5"/>
                  </a:cxn>
                  <a:cxn ang="0">
                    <a:pos x="T6" y="T7"/>
                  </a:cxn>
                </a:cxnLst>
                <a:rect l="0" t="0" r="r" b="b"/>
                <a:pathLst>
                  <a:path w="12" h="20">
                    <a:moveTo>
                      <a:pt x="10" y="0"/>
                    </a:moveTo>
                    <a:cubicBezTo>
                      <a:pt x="3" y="11"/>
                      <a:pt x="0" y="18"/>
                      <a:pt x="0" y="18"/>
                    </a:cubicBezTo>
                    <a:cubicBezTo>
                      <a:pt x="12" y="20"/>
                      <a:pt x="12" y="20"/>
                      <a:pt x="12" y="20"/>
                    </a:cubicBezTo>
                    <a:cubicBezTo>
                      <a:pt x="12" y="14"/>
                      <a:pt x="11" y="7"/>
                      <a:pt x="10" y="0"/>
                    </a:cubicBezTo>
                  </a:path>
                </a:pathLst>
              </a:custGeom>
              <a:solidFill>
                <a:srgbClr val="B2BBB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62" name="Freeform 251">
                <a:extLst>
                  <a:ext uri="{FF2B5EF4-FFF2-40B4-BE49-F238E27FC236}">
                    <a16:creationId xmlns:a16="http://schemas.microsoft.com/office/drawing/2014/main" xmlns="" id="{4965D15F-ECB1-4FD0-AF83-67333034B4DF}"/>
                  </a:ext>
                </a:extLst>
              </p:cNvPr>
              <p:cNvSpPr/>
              <p:nvPr/>
            </p:nvSpPr>
            <p:spPr bwMode="auto">
              <a:xfrm>
                <a:off x="6013450" y="3441700"/>
                <a:ext cx="942975" cy="495300"/>
              </a:xfrm>
              <a:custGeom>
                <a:avLst/>
                <a:gdLst>
                  <a:gd name="T0" fmla="*/ 88 w 222"/>
                  <a:gd name="T1" fmla="*/ 0 h 116"/>
                  <a:gd name="T2" fmla="*/ 0 w 222"/>
                  <a:gd name="T3" fmla="*/ 38 h 116"/>
                  <a:gd name="T4" fmla="*/ 5 w 222"/>
                  <a:gd name="T5" fmla="*/ 77 h 116"/>
                  <a:gd name="T6" fmla="*/ 91 w 222"/>
                  <a:gd name="T7" fmla="*/ 24 h 116"/>
                  <a:gd name="T8" fmla="*/ 97 w 222"/>
                  <a:gd name="T9" fmla="*/ 25 h 116"/>
                  <a:gd name="T10" fmla="*/ 191 w 222"/>
                  <a:gd name="T11" fmla="*/ 112 h 116"/>
                  <a:gd name="T12" fmla="*/ 6 w 222"/>
                  <a:gd name="T13" fmla="*/ 91 h 116"/>
                  <a:gd name="T14" fmla="*/ 6 w 222"/>
                  <a:gd name="T15" fmla="*/ 91 h 116"/>
                  <a:gd name="T16" fmla="*/ 220 w 222"/>
                  <a:gd name="T17" fmla="*/ 116 h 116"/>
                  <a:gd name="T18" fmla="*/ 96 w 222"/>
                  <a:gd name="T19" fmla="*/ 0 h 116"/>
                  <a:gd name="T20" fmla="*/ 88 w 222"/>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16">
                    <a:moveTo>
                      <a:pt x="88" y="0"/>
                    </a:moveTo>
                    <a:cubicBezTo>
                      <a:pt x="50" y="0"/>
                      <a:pt x="21" y="18"/>
                      <a:pt x="0" y="38"/>
                    </a:cubicBezTo>
                    <a:cubicBezTo>
                      <a:pt x="3" y="53"/>
                      <a:pt x="4" y="66"/>
                      <a:pt x="5" y="77"/>
                    </a:cubicBezTo>
                    <a:cubicBezTo>
                      <a:pt x="17" y="58"/>
                      <a:pt x="46" y="24"/>
                      <a:pt x="91" y="24"/>
                    </a:cubicBezTo>
                    <a:cubicBezTo>
                      <a:pt x="93" y="24"/>
                      <a:pt x="95" y="25"/>
                      <a:pt x="97" y="25"/>
                    </a:cubicBezTo>
                    <a:cubicBezTo>
                      <a:pt x="165" y="29"/>
                      <a:pt x="192" y="99"/>
                      <a:pt x="191" y="112"/>
                    </a:cubicBezTo>
                    <a:cubicBezTo>
                      <a:pt x="6" y="91"/>
                      <a:pt x="6" y="91"/>
                      <a:pt x="6" y="91"/>
                    </a:cubicBezTo>
                    <a:cubicBezTo>
                      <a:pt x="6" y="91"/>
                      <a:pt x="6" y="91"/>
                      <a:pt x="6" y="91"/>
                    </a:cubicBezTo>
                    <a:cubicBezTo>
                      <a:pt x="220" y="116"/>
                      <a:pt x="220" y="116"/>
                      <a:pt x="220" y="116"/>
                    </a:cubicBezTo>
                    <a:cubicBezTo>
                      <a:pt x="222" y="98"/>
                      <a:pt x="186" y="6"/>
                      <a:pt x="96" y="0"/>
                    </a:cubicBezTo>
                    <a:cubicBezTo>
                      <a:pt x="94" y="0"/>
                      <a:pt x="91" y="0"/>
                      <a:pt x="88" y="0"/>
                    </a:cubicBezTo>
                  </a:path>
                </a:pathLst>
              </a:custGeom>
              <a:solidFill>
                <a:srgbClr val="ECF1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63" name="Freeform 252">
                <a:extLst>
                  <a:ext uri="{FF2B5EF4-FFF2-40B4-BE49-F238E27FC236}">
                    <a16:creationId xmlns:a16="http://schemas.microsoft.com/office/drawing/2014/main" xmlns="" id="{25958A9E-4B55-49AA-8273-1903E3F38F26}"/>
                  </a:ext>
                </a:extLst>
              </p:cNvPr>
              <p:cNvSpPr/>
              <p:nvPr/>
            </p:nvSpPr>
            <p:spPr bwMode="auto">
              <a:xfrm>
                <a:off x="5889625" y="3603625"/>
                <a:ext cx="149225" cy="227013"/>
              </a:xfrm>
              <a:custGeom>
                <a:avLst/>
                <a:gdLst>
                  <a:gd name="T0" fmla="*/ 29 w 35"/>
                  <a:gd name="T1" fmla="*/ 0 h 53"/>
                  <a:gd name="T2" fmla="*/ 0 w 35"/>
                  <a:gd name="T3" fmla="*/ 37 h 53"/>
                  <a:gd name="T4" fmla="*/ 1 w 35"/>
                  <a:gd name="T5" fmla="*/ 49 h 53"/>
                  <a:gd name="T6" fmla="*/ 35 w 35"/>
                  <a:gd name="T7" fmla="*/ 53 h 53"/>
                  <a:gd name="T8" fmla="*/ 35 w 35"/>
                  <a:gd name="T9" fmla="*/ 53 h 53"/>
                  <a:gd name="T10" fmla="*/ 27 w 35"/>
                  <a:gd name="T11" fmla="*/ 52 h 53"/>
                  <a:gd name="T12" fmla="*/ 34 w 35"/>
                  <a:gd name="T13" fmla="*/ 39 h 53"/>
                  <a:gd name="T14" fmla="*/ 29 w 35"/>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3">
                    <a:moveTo>
                      <a:pt x="29" y="0"/>
                    </a:moveTo>
                    <a:cubicBezTo>
                      <a:pt x="16" y="13"/>
                      <a:pt x="6" y="27"/>
                      <a:pt x="0" y="37"/>
                    </a:cubicBezTo>
                    <a:cubicBezTo>
                      <a:pt x="1" y="41"/>
                      <a:pt x="1" y="46"/>
                      <a:pt x="1" y="49"/>
                    </a:cubicBezTo>
                    <a:cubicBezTo>
                      <a:pt x="35" y="53"/>
                      <a:pt x="35" y="53"/>
                      <a:pt x="35" y="53"/>
                    </a:cubicBezTo>
                    <a:cubicBezTo>
                      <a:pt x="35" y="53"/>
                      <a:pt x="35" y="53"/>
                      <a:pt x="35" y="53"/>
                    </a:cubicBezTo>
                    <a:cubicBezTo>
                      <a:pt x="27" y="52"/>
                      <a:pt x="27" y="52"/>
                      <a:pt x="27" y="52"/>
                    </a:cubicBezTo>
                    <a:cubicBezTo>
                      <a:pt x="27" y="52"/>
                      <a:pt x="29" y="47"/>
                      <a:pt x="34" y="39"/>
                    </a:cubicBezTo>
                    <a:cubicBezTo>
                      <a:pt x="33" y="28"/>
                      <a:pt x="32" y="15"/>
                      <a:pt x="29" y="0"/>
                    </a:cubicBezTo>
                  </a:path>
                </a:pathLst>
              </a:custGeom>
              <a:solidFill>
                <a:srgbClr val="E8EEE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64" name="Freeform 253">
                <a:extLst>
                  <a:ext uri="{FF2B5EF4-FFF2-40B4-BE49-F238E27FC236}">
                    <a16:creationId xmlns:a16="http://schemas.microsoft.com/office/drawing/2014/main" xmlns="" id="{BA2352B7-732A-43D1-A260-73FF32DFA598}"/>
                  </a:ext>
                </a:extLst>
              </p:cNvPr>
              <p:cNvSpPr/>
              <p:nvPr/>
            </p:nvSpPr>
            <p:spPr bwMode="auto">
              <a:xfrm>
                <a:off x="5864225" y="3762375"/>
                <a:ext cx="30163" cy="50800"/>
              </a:xfrm>
              <a:custGeom>
                <a:avLst/>
                <a:gdLst>
                  <a:gd name="T0" fmla="*/ 6 w 7"/>
                  <a:gd name="T1" fmla="*/ 0 h 12"/>
                  <a:gd name="T2" fmla="*/ 0 w 7"/>
                  <a:gd name="T3" fmla="*/ 11 h 12"/>
                  <a:gd name="T4" fmla="*/ 7 w 7"/>
                  <a:gd name="T5" fmla="*/ 12 h 12"/>
                  <a:gd name="T6" fmla="*/ 6 w 7"/>
                  <a:gd name="T7" fmla="*/ 0 h 12"/>
                </a:gdLst>
                <a:ahLst/>
                <a:cxnLst>
                  <a:cxn ang="0">
                    <a:pos x="T0" y="T1"/>
                  </a:cxn>
                  <a:cxn ang="0">
                    <a:pos x="T2" y="T3"/>
                  </a:cxn>
                  <a:cxn ang="0">
                    <a:pos x="T4" y="T5"/>
                  </a:cxn>
                  <a:cxn ang="0">
                    <a:pos x="T6" y="T7"/>
                  </a:cxn>
                </a:cxnLst>
                <a:rect l="0" t="0" r="r" b="b"/>
                <a:pathLst>
                  <a:path w="7" h="12">
                    <a:moveTo>
                      <a:pt x="6" y="0"/>
                    </a:moveTo>
                    <a:cubicBezTo>
                      <a:pt x="2" y="7"/>
                      <a:pt x="0" y="11"/>
                      <a:pt x="0" y="11"/>
                    </a:cubicBezTo>
                    <a:cubicBezTo>
                      <a:pt x="7" y="12"/>
                      <a:pt x="7" y="12"/>
                      <a:pt x="7" y="12"/>
                    </a:cubicBezTo>
                    <a:cubicBezTo>
                      <a:pt x="7" y="9"/>
                      <a:pt x="7" y="4"/>
                      <a:pt x="6" y="0"/>
                    </a:cubicBezTo>
                  </a:path>
                </a:pathLst>
              </a:custGeom>
              <a:solidFill>
                <a:srgbClr val="E4E9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65" name="Freeform 254">
                <a:extLst>
                  <a:ext uri="{FF2B5EF4-FFF2-40B4-BE49-F238E27FC236}">
                    <a16:creationId xmlns:a16="http://schemas.microsoft.com/office/drawing/2014/main" xmlns="" id="{263322FE-165C-4CA2-BD12-80A7CDCD8EB6}"/>
                  </a:ext>
                </a:extLst>
              </p:cNvPr>
              <p:cNvSpPr>
                <a:spLocks noEditPoints="1"/>
              </p:cNvSpPr>
              <p:nvPr/>
            </p:nvSpPr>
            <p:spPr bwMode="auto">
              <a:xfrm>
                <a:off x="6034088" y="3544888"/>
                <a:ext cx="795338" cy="376238"/>
              </a:xfrm>
              <a:custGeom>
                <a:avLst/>
                <a:gdLst>
                  <a:gd name="T0" fmla="*/ 151 w 187"/>
                  <a:gd name="T1" fmla="*/ 84 h 88"/>
                  <a:gd name="T2" fmla="*/ 31 w 187"/>
                  <a:gd name="T3" fmla="*/ 70 h 88"/>
                  <a:gd name="T4" fmla="*/ 89 w 187"/>
                  <a:gd name="T5" fmla="*/ 29 h 88"/>
                  <a:gd name="T6" fmla="*/ 93 w 187"/>
                  <a:gd name="T7" fmla="*/ 29 h 88"/>
                  <a:gd name="T8" fmla="*/ 151 w 187"/>
                  <a:gd name="T9" fmla="*/ 84 h 88"/>
                  <a:gd name="T10" fmla="*/ 86 w 187"/>
                  <a:gd name="T11" fmla="*/ 0 h 88"/>
                  <a:gd name="T12" fmla="*/ 0 w 187"/>
                  <a:gd name="T13" fmla="*/ 53 h 88"/>
                  <a:gd name="T14" fmla="*/ 1 w 187"/>
                  <a:gd name="T15" fmla="*/ 67 h 88"/>
                  <a:gd name="T16" fmla="*/ 186 w 187"/>
                  <a:gd name="T17" fmla="*/ 88 h 88"/>
                  <a:gd name="T18" fmla="*/ 92 w 187"/>
                  <a:gd name="T19" fmla="*/ 1 h 88"/>
                  <a:gd name="T20" fmla="*/ 86 w 187"/>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88">
                    <a:moveTo>
                      <a:pt x="151" y="84"/>
                    </a:moveTo>
                    <a:cubicBezTo>
                      <a:pt x="31" y="70"/>
                      <a:pt x="31" y="70"/>
                      <a:pt x="31" y="70"/>
                    </a:cubicBezTo>
                    <a:cubicBezTo>
                      <a:pt x="31" y="70"/>
                      <a:pt x="50" y="29"/>
                      <a:pt x="89" y="29"/>
                    </a:cubicBezTo>
                    <a:cubicBezTo>
                      <a:pt x="91" y="29"/>
                      <a:pt x="92" y="29"/>
                      <a:pt x="93" y="29"/>
                    </a:cubicBezTo>
                    <a:cubicBezTo>
                      <a:pt x="135" y="32"/>
                      <a:pt x="152" y="75"/>
                      <a:pt x="151" y="84"/>
                    </a:cubicBezTo>
                    <a:moveTo>
                      <a:pt x="86" y="0"/>
                    </a:moveTo>
                    <a:cubicBezTo>
                      <a:pt x="41" y="0"/>
                      <a:pt x="12" y="34"/>
                      <a:pt x="0" y="53"/>
                    </a:cubicBezTo>
                    <a:cubicBezTo>
                      <a:pt x="0" y="58"/>
                      <a:pt x="1" y="63"/>
                      <a:pt x="1" y="67"/>
                    </a:cubicBezTo>
                    <a:cubicBezTo>
                      <a:pt x="186" y="88"/>
                      <a:pt x="186" y="88"/>
                      <a:pt x="186" y="88"/>
                    </a:cubicBezTo>
                    <a:cubicBezTo>
                      <a:pt x="187" y="75"/>
                      <a:pt x="160" y="5"/>
                      <a:pt x="92" y="1"/>
                    </a:cubicBezTo>
                    <a:cubicBezTo>
                      <a:pt x="90" y="1"/>
                      <a:pt x="88" y="0"/>
                      <a:pt x="86" y="0"/>
                    </a:cubicBezTo>
                  </a:path>
                </a:pathLst>
              </a:custGeom>
              <a:solidFill>
                <a:srgbClr val="8FC2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66" name="Freeform 255">
                <a:extLst>
                  <a:ext uri="{FF2B5EF4-FFF2-40B4-BE49-F238E27FC236}">
                    <a16:creationId xmlns:a16="http://schemas.microsoft.com/office/drawing/2014/main" xmlns="" id="{1ABB5C57-8ACE-494E-BD6F-3694605FD91C}"/>
                  </a:ext>
                </a:extLst>
              </p:cNvPr>
              <p:cNvSpPr/>
              <p:nvPr/>
            </p:nvSpPr>
            <p:spPr bwMode="auto">
              <a:xfrm>
                <a:off x="6003925" y="3770313"/>
                <a:ext cx="34925" cy="60325"/>
              </a:xfrm>
              <a:custGeom>
                <a:avLst/>
                <a:gdLst>
                  <a:gd name="T0" fmla="*/ 7 w 8"/>
                  <a:gd name="T1" fmla="*/ 0 h 14"/>
                  <a:gd name="T2" fmla="*/ 0 w 8"/>
                  <a:gd name="T3" fmla="*/ 13 h 14"/>
                  <a:gd name="T4" fmla="*/ 8 w 8"/>
                  <a:gd name="T5" fmla="*/ 14 h 14"/>
                  <a:gd name="T6" fmla="*/ 7 w 8"/>
                  <a:gd name="T7" fmla="*/ 0 h 14"/>
                </a:gdLst>
                <a:ahLst/>
                <a:cxnLst>
                  <a:cxn ang="0">
                    <a:pos x="T0" y="T1"/>
                  </a:cxn>
                  <a:cxn ang="0">
                    <a:pos x="T2" y="T3"/>
                  </a:cxn>
                  <a:cxn ang="0">
                    <a:pos x="T4" y="T5"/>
                  </a:cxn>
                  <a:cxn ang="0">
                    <a:pos x="T6" y="T7"/>
                  </a:cxn>
                </a:cxnLst>
                <a:rect l="0" t="0" r="r" b="b"/>
                <a:pathLst>
                  <a:path w="8" h="14">
                    <a:moveTo>
                      <a:pt x="7" y="0"/>
                    </a:moveTo>
                    <a:cubicBezTo>
                      <a:pt x="2" y="8"/>
                      <a:pt x="0" y="13"/>
                      <a:pt x="0" y="13"/>
                    </a:cubicBezTo>
                    <a:cubicBezTo>
                      <a:pt x="8" y="14"/>
                      <a:pt x="8" y="14"/>
                      <a:pt x="8" y="14"/>
                    </a:cubicBezTo>
                    <a:cubicBezTo>
                      <a:pt x="8" y="10"/>
                      <a:pt x="7" y="5"/>
                      <a:pt x="7" y="0"/>
                    </a:cubicBezTo>
                  </a:path>
                </a:pathLst>
              </a:custGeom>
              <a:solidFill>
                <a:srgbClr val="8EC1C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67" name="Freeform 256">
                <a:extLst>
                  <a:ext uri="{FF2B5EF4-FFF2-40B4-BE49-F238E27FC236}">
                    <a16:creationId xmlns:a16="http://schemas.microsoft.com/office/drawing/2014/main" xmlns="" id="{4D317655-7B97-423D-9A22-D5DD7C7A6E39}"/>
                  </a:ext>
                </a:extLst>
              </p:cNvPr>
              <p:cNvSpPr/>
              <p:nvPr/>
            </p:nvSpPr>
            <p:spPr bwMode="auto">
              <a:xfrm>
                <a:off x="6165850" y="3668713"/>
                <a:ext cx="514350" cy="234950"/>
              </a:xfrm>
              <a:custGeom>
                <a:avLst/>
                <a:gdLst>
                  <a:gd name="T0" fmla="*/ 58 w 121"/>
                  <a:gd name="T1" fmla="*/ 0 h 55"/>
                  <a:gd name="T2" fmla="*/ 0 w 121"/>
                  <a:gd name="T3" fmla="*/ 41 h 55"/>
                  <a:gd name="T4" fmla="*/ 120 w 121"/>
                  <a:gd name="T5" fmla="*/ 55 h 55"/>
                  <a:gd name="T6" fmla="*/ 62 w 121"/>
                  <a:gd name="T7" fmla="*/ 0 h 55"/>
                  <a:gd name="T8" fmla="*/ 58 w 121"/>
                  <a:gd name="T9" fmla="*/ 0 h 55"/>
                </a:gdLst>
                <a:ahLst/>
                <a:cxnLst>
                  <a:cxn ang="0">
                    <a:pos x="T0" y="T1"/>
                  </a:cxn>
                  <a:cxn ang="0">
                    <a:pos x="T2" y="T3"/>
                  </a:cxn>
                  <a:cxn ang="0">
                    <a:pos x="T4" y="T5"/>
                  </a:cxn>
                  <a:cxn ang="0">
                    <a:pos x="T6" y="T7"/>
                  </a:cxn>
                  <a:cxn ang="0">
                    <a:pos x="T8" y="T9"/>
                  </a:cxn>
                </a:cxnLst>
                <a:rect l="0" t="0" r="r" b="b"/>
                <a:pathLst>
                  <a:path w="121" h="55">
                    <a:moveTo>
                      <a:pt x="58" y="0"/>
                    </a:moveTo>
                    <a:cubicBezTo>
                      <a:pt x="19" y="0"/>
                      <a:pt x="0" y="41"/>
                      <a:pt x="0" y="41"/>
                    </a:cubicBezTo>
                    <a:cubicBezTo>
                      <a:pt x="120" y="55"/>
                      <a:pt x="120" y="55"/>
                      <a:pt x="120" y="55"/>
                    </a:cubicBezTo>
                    <a:cubicBezTo>
                      <a:pt x="121" y="46"/>
                      <a:pt x="104" y="3"/>
                      <a:pt x="62" y="0"/>
                    </a:cubicBezTo>
                    <a:cubicBezTo>
                      <a:pt x="61" y="0"/>
                      <a:pt x="60" y="0"/>
                      <a:pt x="58" y="0"/>
                    </a:cubicBezTo>
                  </a:path>
                </a:pathLst>
              </a:custGeom>
              <a:solidFill>
                <a:srgbClr val="B49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grpSp>
      </p:grpSp>
      <p:grpSp>
        <p:nvGrpSpPr>
          <p:cNvPr id="268" name="组合 666">
            <a:extLst>
              <a:ext uri="{FF2B5EF4-FFF2-40B4-BE49-F238E27FC236}">
                <a16:creationId xmlns:a16="http://schemas.microsoft.com/office/drawing/2014/main" xmlns="" id="{87C3706A-E27B-461C-976C-8120E318EB70}"/>
              </a:ext>
            </a:extLst>
          </p:cNvPr>
          <p:cNvGrpSpPr/>
          <p:nvPr/>
        </p:nvGrpSpPr>
        <p:grpSpPr>
          <a:xfrm>
            <a:off x="6038595" y="4265553"/>
            <a:ext cx="3105407" cy="807780"/>
            <a:chOff x="7275512" y="5344229"/>
            <a:chExt cx="4937126" cy="1544638"/>
          </a:xfrm>
        </p:grpSpPr>
        <p:sp>
          <p:nvSpPr>
            <p:cNvPr id="269" name="Freeform 229">
              <a:extLst>
                <a:ext uri="{FF2B5EF4-FFF2-40B4-BE49-F238E27FC236}">
                  <a16:creationId xmlns:a16="http://schemas.microsoft.com/office/drawing/2014/main" xmlns="" id="{FF42CDDC-D6BE-4839-A283-3A0E9F3C8E26}"/>
                </a:ext>
              </a:extLst>
            </p:cNvPr>
            <p:cNvSpPr/>
            <p:nvPr/>
          </p:nvSpPr>
          <p:spPr bwMode="auto">
            <a:xfrm>
              <a:off x="7275512" y="5344229"/>
              <a:ext cx="4929188" cy="1539875"/>
            </a:xfrm>
            <a:custGeom>
              <a:avLst/>
              <a:gdLst>
                <a:gd name="T0" fmla="*/ 1162 w 1162"/>
                <a:gd name="T1" fmla="*/ 183 h 359"/>
                <a:gd name="T2" fmla="*/ 0 w 1162"/>
                <a:gd name="T3" fmla="*/ 359 h 359"/>
                <a:gd name="T4" fmla="*/ 1158 w 1162"/>
                <a:gd name="T5" fmla="*/ 359 h 359"/>
                <a:gd name="T6" fmla="*/ 1162 w 1162"/>
                <a:gd name="T7" fmla="*/ 183 h 359"/>
              </a:gdLst>
              <a:ahLst/>
              <a:cxnLst>
                <a:cxn ang="0">
                  <a:pos x="T0" y="T1"/>
                </a:cxn>
                <a:cxn ang="0">
                  <a:pos x="T2" y="T3"/>
                </a:cxn>
                <a:cxn ang="0">
                  <a:pos x="T4" y="T5"/>
                </a:cxn>
                <a:cxn ang="0">
                  <a:pos x="T6" y="T7"/>
                </a:cxn>
              </a:cxnLst>
              <a:rect l="0" t="0" r="r" b="b"/>
              <a:pathLst>
                <a:path w="1162" h="359">
                  <a:moveTo>
                    <a:pt x="1162" y="183"/>
                  </a:moveTo>
                  <a:cubicBezTo>
                    <a:pt x="1162" y="183"/>
                    <a:pt x="601" y="0"/>
                    <a:pt x="0" y="359"/>
                  </a:cubicBezTo>
                  <a:cubicBezTo>
                    <a:pt x="1158" y="359"/>
                    <a:pt x="1158" y="359"/>
                    <a:pt x="1158" y="359"/>
                  </a:cubicBezTo>
                  <a:lnTo>
                    <a:pt x="1162" y="183"/>
                  </a:lnTo>
                  <a:close/>
                </a:path>
              </a:pathLst>
            </a:custGeom>
            <a:solidFill>
              <a:srgbClr val="F7A23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70" name="Freeform 230">
              <a:extLst>
                <a:ext uri="{FF2B5EF4-FFF2-40B4-BE49-F238E27FC236}">
                  <a16:creationId xmlns:a16="http://schemas.microsoft.com/office/drawing/2014/main" xmlns="" id="{4C68621B-2735-4591-A34D-B3EA1720CA16}"/>
                </a:ext>
              </a:extLst>
            </p:cNvPr>
            <p:cNvSpPr/>
            <p:nvPr/>
          </p:nvSpPr>
          <p:spPr bwMode="auto">
            <a:xfrm>
              <a:off x="8039100" y="5777617"/>
              <a:ext cx="4173538" cy="1106488"/>
            </a:xfrm>
            <a:custGeom>
              <a:avLst/>
              <a:gdLst>
                <a:gd name="T0" fmla="*/ 984 w 984"/>
                <a:gd name="T1" fmla="*/ 136 h 258"/>
                <a:gd name="T2" fmla="*/ 0 w 984"/>
                <a:gd name="T3" fmla="*/ 258 h 258"/>
                <a:gd name="T4" fmla="*/ 979 w 984"/>
                <a:gd name="T5" fmla="*/ 258 h 258"/>
                <a:gd name="T6" fmla="*/ 984 w 984"/>
                <a:gd name="T7" fmla="*/ 136 h 258"/>
              </a:gdLst>
              <a:ahLst/>
              <a:cxnLst>
                <a:cxn ang="0">
                  <a:pos x="T0" y="T1"/>
                </a:cxn>
                <a:cxn ang="0">
                  <a:pos x="T2" y="T3"/>
                </a:cxn>
                <a:cxn ang="0">
                  <a:pos x="T4" y="T5"/>
                </a:cxn>
                <a:cxn ang="0">
                  <a:pos x="T6" y="T7"/>
                </a:cxn>
              </a:cxnLst>
              <a:rect l="0" t="0" r="r" b="b"/>
              <a:pathLst>
                <a:path w="984" h="258">
                  <a:moveTo>
                    <a:pt x="984" y="136"/>
                  </a:moveTo>
                  <a:cubicBezTo>
                    <a:pt x="984" y="136"/>
                    <a:pt x="508" y="0"/>
                    <a:pt x="0" y="258"/>
                  </a:cubicBezTo>
                  <a:cubicBezTo>
                    <a:pt x="979" y="258"/>
                    <a:pt x="979" y="258"/>
                    <a:pt x="979" y="258"/>
                  </a:cubicBezTo>
                  <a:lnTo>
                    <a:pt x="984" y="136"/>
                  </a:lnTo>
                  <a:close/>
                </a:path>
              </a:pathLst>
            </a:custGeom>
            <a:solidFill>
              <a:srgbClr val="FAEBB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sp>
          <p:nvSpPr>
            <p:cNvPr id="271" name="Freeform 231">
              <a:extLst>
                <a:ext uri="{FF2B5EF4-FFF2-40B4-BE49-F238E27FC236}">
                  <a16:creationId xmlns:a16="http://schemas.microsoft.com/office/drawing/2014/main" xmlns="" id="{0D761014-BA3C-45BE-9EBA-DF9D42208F7C}"/>
                </a:ext>
              </a:extLst>
            </p:cNvPr>
            <p:cNvSpPr/>
            <p:nvPr/>
          </p:nvSpPr>
          <p:spPr bwMode="auto">
            <a:xfrm>
              <a:off x="8870950" y="6163379"/>
              <a:ext cx="3321050" cy="725488"/>
            </a:xfrm>
            <a:custGeom>
              <a:avLst/>
              <a:gdLst>
                <a:gd name="T0" fmla="*/ 780 w 783"/>
                <a:gd name="T1" fmla="*/ 106 h 169"/>
                <a:gd name="T2" fmla="*/ 0 w 783"/>
                <a:gd name="T3" fmla="*/ 169 h 169"/>
                <a:gd name="T4" fmla="*/ 783 w 783"/>
                <a:gd name="T5" fmla="*/ 165 h 169"/>
                <a:gd name="T6" fmla="*/ 780 w 783"/>
                <a:gd name="T7" fmla="*/ 106 h 169"/>
              </a:gdLst>
              <a:ahLst/>
              <a:cxnLst>
                <a:cxn ang="0">
                  <a:pos x="T0" y="T1"/>
                </a:cxn>
                <a:cxn ang="0">
                  <a:pos x="T2" y="T3"/>
                </a:cxn>
                <a:cxn ang="0">
                  <a:pos x="T4" y="T5"/>
                </a:cxn>
                <a:cxn ang="0">
                  <a:pos x="T6" y="T7"/>
                </a:cxn>
              </a:cxnLst>
              <a:rect l="0" t="0" r="r" b="b"/>
              <a:pathLst>
                <a:path w="783" h="169">
                  <a:moveTo>
                    <a:pt x="780" y="106"/>
                  </a:moveTo>
                  <a:cubicBezTo>
                    <a:pt x="780" y="106"/>
                    <a:pt x="402" y="0"/>
                    <a:pt x="0" y="169"/>
                  </a:cubicBezTo>
                  <a:cubicBezTo>
                    <a:pt x="783" y="165"/>
                    <a:pt x="783" y="165"/>
                    <a:pt x="783" y="165"/>
                  </a:cubicBezTo>
                  <a:lnTo>
                    <a:pt x="780" y="106"/>
                  </a:lnTo>
                  <a:close/>
                </a:path>
              </a:pathLst>
            </a:custGeom>
            <a:solidFill>
              <a:srgbClr val="74A49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i="0" u="none" strike="noStrike" kern="1200" cap="none" spc="0" normalizeH="0" baseline="0" noProof="0">
                <a:ln>
                  <a:noFill/>
                </a:ln>
                <a:solidFill>
                  <a:srgbClr val="FF0000"/>
                </a:solidFill>
                <a:effectLst/>
                <a:uLnTx/>
                <a:uFillTx/>
                <a:latin typeface="+mn-lt"/>
                <a:cs typeface="Montserrat" panose="00000500000000000000" charset="0"/>
                <a:sym typeface="Arial"/>
              </a:endParaRPr>
            </a:p>
          </p:txBody>
        </p:sp>
      </p:grpSp>
      <p:pic>
        <p:nvPicPr>
          <p:cNvPr id="273" name="Picture 272">
            <a:extLst>
              <a:ext uri="{FF2B5EF4-FFF2-40B4-BE49-F238E27FC236}">
                <a16:creationId xmlns:a16="http://schemas.microsoft.com/office/drawing/2014/main" xmlns="" id="{28BD1FD3-A2BA-4A76-BF49-8BBB6C8E5E1E}"/>
              </a:ext>
            </a:extLst>
          </p:cNvPr>
          <p:cNvPicPr>
            <a:picLocks noChangeAspect="1"/>
          </p:cNvPicPr>
          <p:nvPr/>
        </p:nvPicPr>
        <p:blipFill>
          <a:blip r:embed="rId3"/>
          <a:stretch>
            <a:fillRect/>
          </a:stretch>
        </p:blipFill>
        <p:spPr>
          <a:xfrm>
            <a:off x="536071" y="36593"/>
            <a:ext cx="4933950" cy="714375"/>
          </a:xfrm>
          <a:prstGeom prst="rect">
            <a:avLst/>
          </a:prstGeom>
          <a:effectLst>
            <a:softEdge rad="63500"/>
          </a:effectLst>
        </p:spPr>
      </p:pic>
      <p:pic>
        <p:nvPicPr>
          <p:cNvPr id="274" name="Picture 2" descr="A snake on the ground&#10;&#10;Description automatically generated with low confidence">
            <a:extLst>
              <a:ext uri="{FF2B5EF4-FFF2-40B4-BE49-F238E27FC236}">
                <a16:creationId xmlns:a16="http://schemas.microsoft.com/office/drawing/2014/main" xmlns="" id="{D66AECCF-B2B6-47E4-8884-C7FC252D7A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1793" y="75427"/>
            <a:ext cx="3312965" cy="1832484"/>
          </a:xfrm>
          <a:prstGeom prst="rect">
            <a:avLst/>
          </a:prstGeom>
          <a:noFill/>
          <a:effectLst>
            <a:softEdge rad="127000"/>
          </a:effectLst>
        </p:spPr>
      </p:pic>
      <p:sp>
        <p:nvSpPr>
          <p:cNvPr id="276" name="TextBox 275">
            <a:extLst>
              <a:ext uri="{FF2B5EF4-FFF2-40B4-BE49-F238E27FC236}">
                <a16:creationId xmlns:a16="http://schemas.microsoft.com/office/drawing/2014/main" xmlns="" id="{8A435867-061C-46C6-8149-DD9AA718157B}"/>
              </a:ext>
            </a:extLst>
          </p:cNvPr>
          <p:cNvSpPr txBox="1"/>
          <p:nvPr/>
        </p:nvSpPr>
        <p:spPr>
          <a:xfrm>
            <a:off x="268998" y="1005004"/>
            <a:ext cx="7809895" cy="3139321"/>
          </a:xfrm>
          <a:prstGeom prst="rect">
            <a:avLst/>
          </a:prstGeom>
          <a:noFill/>
        </p:spPr>
        <p:txBody>
          <a:bodyPr wrap="square">
            <a:spAutoFit/>
          </a:bodyPr>
          <a:lstStyle/>
          <a:p>
            <a:pPr marL="457200" indent="-457200">
              <a:lnSpc>
                <a:spcPct val="150000"/>
              </a:lnSpc>
              <a:buAutoNum type="arabicPeriod"/>
            </a:pPr>
            <a:r>
              <a:rPr lang="en-US" sz="2200" i="0" dirty="0">
                <a:solidFill>
                  <a:schemeClr val="tx1"/>
                </a:solidFill>
                <a:effectLst/>
                <a:latin typeface="+mn-lt"/>
              </a:rPr>
              <a:t>Where is Son </a:t>
            </a:r>
            <a:r>
              <a:rPr lang="en-US" sz="2200" i="0" dirty="0" err="1">
                <a:solidFill>
                  <a:schemeClr val="tx1"/>
                </a:solidFill>
                <a:effectLst/>
                <a:latin typeface="+mn-lt"/>
              </a:rPr>
              <a:t>Doong</a:t>
            </a:r>
            <a:r>
              <a:rPr lang="en-US" sz="2200" i="0" dirty="0">
                <a:solidFill>
                  <a:schemeClr val="tx1"/>
                </a:solidFill>
                <a:effectLst/>
                <a:latin typeface="+mn-lt"/>
              </a:rPr>
              <a:t> Cave located?</a:t>
            </a:r>
          </a:p>
          <a:p>
            <a:pPr>
              <a:lnSpc>
                <a:spcPct val="150000"/>
              </a:lnSpc>
            </a:pPr>
            <a:r>
              <a:rPr lang="en-US" sz="2200" dirty="0">
                <a:solidFill>
                  <a:schemeClr val="tx1"/>
                </a:solidFill>
                <a:latin typeface="+mn-lt"/>
              </a:rPr>
              <a:t>      =&gt; ………………………………….…</a:t>
            </a:r>
            <a:endParaRPr lang="en-US" sz="2200" i="0" dirty="0">
              <a:solidFill>
                <a:schemeClr val="tx1"/>
              </a:solidFill>
              <a:effectLst/>
              <a:latin typeface="+mn-lt"/>
            </a:endParaRPr>
          </a:p>
          <a:p>
            <a:pPr>
              <a:lnSpc>
                <a:spcPct val="150000"/>
              </a:lnSpc>
            </a:pPr>
            <a:r>
              <a:rPr lang="en-US" sz="2200" i="0" dirty="0">
                <a:solidFill>
                  <a:schemeClr val="tx1"/>
                </a:solidFill>
                <a:effectLst/>
                <a:latin typeface="+mn-lt"/>
              </a:rPr>
              <a:t>            2. When was it discovered? </a:t>
            </a:r>
          </a:p>
          <a:p>
            <a:pPr>
              <a:lnSpc>
                <a:spcPct val="150000"/>
              </a:lnSpc>
            </a:pPr>
            <a:r>
              <a:rPr lang="en-US" sz="2200" dirty="0">
                <a:solidFill>
                  <a:schemeClr val="tx1"/>
                </a:solidFill>
                <a:latin typeface="+mn-lt"/>
              </a:rPr>
              <a:t>                =&gt; ……………………………        </a:t>
            </a:r>
            <a:endParaRPr lang="en-US" sz="2200" i="0" dirty="0">
              <a:solidFill>
                <a:schemeClr val="tx1"/>
              </a:solidFill>
              <a:effectLst/>
              <a:latin typeface="+mn-lt"/>
            </a:endParaRPr>
          </a:p>
          <a:p>
            <a:pPr>
              <a:lnSpc>
                <a:spcPct val="150000"/>
              </a:lnSpc>
            </a:pPr>
            <a:r>
              <a:rPr lang="en-US" sz="2200" i="0" dirty="0">
                <a:solidFill>
                  <a:schemeClr val="tx1"/>
                </a:solidFill>
                <a:effectLst/>
                <a:latin typeface="+mn-lt"/>
              </a:rPr>
              <a:t>                 3. How long is the cave?</a:t>
            </a:r>
          </a:p>
          <a:p>
            <a:pPr>
              <a:lnSpc>
                <a:spcPct val="150000"/>
              </a:lnSpc>
            </a:pPr>
            <a:r>
              <a:rPr lang="en-US" sz="2200" dirty="0">
                <a:solidFill>
                  <a:schemeClr val="tx1"/>
                </a:solidFill>
                <a:latin typeface="+mn-lt"/>
              </a:rPr>
              <a:t>	         =&gt; …………………………… </a:t>
            </a:r>
            <a:endParaRPr lang="en-US" sz="2200" i="0" dirty="0">
              <a:solidFill>
                <a:schemeClr val="tx1"/>
              </a:solidFill>
              <a:effectLst/>
              <a:latin typeface="+mn-lt"/>
            </a:endParaRPr>
          </a:p>
        </p:txBody>
      </p:sp>
      <p:sp>
        <p:nvSpPr>
          <p:cNvPr id="278" name="TextBox 277">
            <a:extLst>
              <a:ext uri="{FF2B5EF4-FFF2-40B4-BE49-F238E27FC236}">
                <a16:creationId xmlns:a16="http://schemas.microsoft.com/office/drawing/2014/main" xmlns="" id="{227532F1-DD06-4C2F-9036-4B7CD65818E0}"/>
              </a:ext>
            </a:extLst>
          </p:cNvPr>
          <p:cNvSpPr txBox="1"/>
          <p:nvPr/>
        </p:nvSpPr>
        <p:spPr>
          <a:xfrm>
            <a:off x="961040" y="1553056"/>
            <a:ext cx="4626590" cy="461665"/>
          </a:xfrm>
          <a:prstGeom prst="rect">
            <a:avLst/>
          </a:prstGeom>
          <a:noFill/>
        </p:spPr>
        <p:txBody>
          <a:bodyPr wrap="square">
            <a:spAutoFit/>
          </a:bodyPr>
          <a:lstStyle/>
          <a:p>
            <a:r>
              <a:rPr lang="it-IT" sz="2400" i="0" dirty="0">
                <a:solidFill>
                  <a:srgbClr val="FF0000"/>
                </a:solidFill>
                <a:effectLst/>
                <a:latin typeface="+mn-lt"/>
              </a:rPr>
              <a:t>In Quang Binh Province, Viet Nam.</a:t>
            </a:r>
            <a:endParaRPr lang="en-US" sz="2400" dirty="0">
              <a:solidFill>
                <a:srgbClr val="FF0000"/>
              </a:solidFill>
              <a:latin typeface="+mn-lt"/>
            </a:endParaRPr>
          </a:p>
        </p:txBody>
      </p:sp>
      <p:sp>
        <p:nvSpPr>
          <p:cNvPr id="279" name="TextBox 278">
            <a:extLst>
              <a:ext uri="{FF2B5EF4-FFF2-40B4-BE49-F238E27FC236}">
                <a16:creationId xmlns:a16="http://schemas.microsoft.com/office/drawing/2014/main" xmlns="" id="{84F472C0-00BC-4814-8D0F-0D3DEB178B22}"/>
              </a:ext>
            </a:extLst>
          </p:cNvPr>
          <p:cNvSpPr txBox="1"/>
          <p:nvPr/>
        </p:nvSpPr>
        <p:spPr>
          <a:xfrm>
            <a:off x="1958695" y="2564630"/>
            <a:ext cx="4626590" cy="461665"/>
          </a:xfrm>
          <a:prstGeom prst="rect">
            <a:avLst/>
          </a:prstGeom>
          <a:noFill/>
        </p:spPr>
        <p:txBody>
          <a:bodyPr wrap="square">
            <a:spAutoFit/>
          </a:bodyPr>
          <a:lstStyle/>
          <a:p>
            <a:r>
              <a:rPr lang="it-IT" sz="2400" i="0" dirty="0">
                <a:solidFill>
                  <a:srgbClr val="FF0000"/>
                </a:solidFill>
                <a:effectLst/>
                <a:latin typeface="+mn-lt"/>
              </a:rPr>
              <a:t>In 1991</a:t>
            </a:r>
            <a:endParaRPr lang="en-US" sz="2400" dirty="0">
              <a:solidFill>
                <a:srgbClr val="FF0000"/>
              </a:solidFill>
              <a:latin typeface="+mn-lt"/>
            </a:endParaRPr>
          </a:p>
        </p:txBody>
      </p:sp>
      <p:sp>
        <p:nvSpPr>
          <p:cNvPr id="280" name="TextBox 279">
            <a:extLst>
              <a:ext uri="{FF2B5EF4-FFF2-40B4-BE49-F238E27FC236}">
                <a16:creationId xmlns:a16="http://schemas.microsoft.com/office/drawing/2014/main" xmlns="" id="{5440B07F-724C-44FA-A167-72686E078A68}"/>
              </a:ext>
            </a:extLst>
          </p:cNvPr>
          <p:cNvSpPr txBox="1"/>
          <p:nvPr/>
        </p:nvSpPr>
        <p:spPr>
          <a:xfrm>
            <a:off x="2072907" y="3558305"/>
            <a:ext cx="5758534" cy="461665"/>
          </a:xfrm>
          <a:prstGeom prst="rect">
            <a:avLst/>
          </a:prstGeom>
          <a:noFill/>
        </p:spPr>
        <p:txBody>
          <a:bodyPr wrap="square">
            <a:spAutoFit/>
          </a:bodyPr>
          <a:lstStyle/>
          <a:p>
            <a:r>
              <a:rPr lang="en-US" sz="2400" dirty="0">
                <a:solidFill>
                  <a:srgbClr val="FF0000"/>
                </a:solidFill>
                <a:latin typeface="+mn-lt"/>
              </a:rPr>
              <a:t>The cave is nearly 9 kilometers in length.</a:t>
            </a:r>
          </a:p>
        </p:txBody>
      </p:sp>
    </p:spTree>
    <p:extLst>
      <p:ext uri="{BB962C8B-B14F-4D97-AF65-F5344CB8AC3E}">
        <p14:creationId xmlns:p14="http://schemas.microsoft.com/office/powerpoint/2010/main" val="168173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barn(inVertical)">
                                      <p:cBhvr>
                                        <p:cTn id="7" dur="500"/>
                                        <p:tgtEl>
                                          <p:spTgt spid="27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8"/>
                                        </p:tgtEl>
                                        <p:attrNameLst>
                                          <p:attrName>style.visibility</p:attrName>
                                        </p:attrNameLst>
                                      </p:cBhvr>
                                      <p:to>
                                        <p:strVal val="visible"/>
                                      </p:to>
                                    </p:set>
                                    <p:animEffect transition="in" filter="fade">
                                      <p:cBhvr>
                                        <p:cTn id="12" dur="1000"/>
                                        <p:tgtEl>
                                          <p:spTgt spid="278"/>
                                        </p:tgtEl>
                                      </p:cBhvr>
                                    </p:animEffect>
                                    <p:anim calcmode="lin" valueType="num">
                                      <p:cBhvr>
                                        <p:cTn id="13" dur="1000" fill="hold"/>
                                        <p:tgtEl>
                                          <p:spTgt spid="278"/>
                                        </p:tgtEl>
                                        <p:attrNameLst>
                                          <p:attrName>ppt_x</p:attrName>
                                        </p:attrNameLst>
                                      </p:cBhvr>
                                      <p:tavLst>
                                        <p:tav tm="0">
                                          <p:val>
                                            <p:strVal val="#ppt_x"/>
                                          </p:val>
                                        </p:tav>
                                        <p:tav tm="100000">
                                          <p:val>
                                            <p:strVal val="#ppt_x"/>
                                          </p:val>
                                        </p:tav>
                                      </p:tavLst>
                                    </p:anim>
                                    <p:anim calcmode="lin" valueType="num">
                                      <p:cBhvr>
                                        <p:cTn id="14" dur="1000" fill="hold"/>
                                        <p:tgtEl>
                                          <p:spTgt spid="27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9"/>
                                        </p:tgtEl>
                                        <p:attrNameLst>
                                          <p:attrName>style.visibility</p:attrName>
                                        </p:attrNameLst>
                                      </p:cBhvr>
                                      <p:to>
                                        <p:strVal val="visible"/>
                                      </p:to>
                                    </p:set>
                                    <p:animEffect transition="in" filter="fade">
                                      <p:cBhvr>
                                        <p:cTn id="19" dur="1000"/>
                                        <p:tgtEl>
                                          <p:spTgt spid="279"/>
                                        </p:tgtEl>
                                      </p:cBhvr>
                                    </p:animEffect>
                                    <p:anim calcmode="lin" valueType="num">
                                      <p:cBhvr>
                                        <p:cTn id="20" dur="1000" fill="hold"/>
                                        <p:tgtEl>
                                          <p:spTgt spid="279"/>
                                        </p:tgtEl>
                                        <p:attrNameLst>
                                          <p:attrName>ppt_x</p:attrName>
                                        </p:attrNameLst>
                                      </p:cBhvr>
                                      <p:tavLst>
                                        <p:tav tm="0">
                                          <p:val>
                                            <p:strVal val="#ppt_x"/>
                                          </p:val>
                                        </p:tav>
                                        <p:tav tm="100000">
                                          <p:val>
                                            <p:strVal val="#ppt_x"/>
                                          </p:val>
                                        </p:tav>
                                      </p:tavLst>
                                    </p:anim>
                                    <p:anim calcmode="lin" valueType="num">
                                      <p:cBhvr>
                                        <p:cTn id="21" dur="1000" fill="hold"/>
                                        <p:tgtEl>
                                          <p:spTgt spid="27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80"/>
                                        </p:tgtEl>
                                        <p:attrNameLst>
                                          <p:attrName>style.visibility</p:attrName>
                                        </p:attrNameLst>
                                      </p:cBhvr>
                                      <p:to>
                                        <p:strVal val="visible"/>
                                      </p:to>
                                    </p:set>
                                    <p:animEffect transition="in" filter="fade">
                                      <p:cBhvr>
                                        <p:cTn id="26" dur="1000"/>
                                        <p:tgtEl>
                                          <p:spTgt spid="280"/>
                                        </p:tgtEl>
                                      </p:cBhvr>
                                    </p:animEffect>
                                    <p:anim calcmode="lin" valueType="num">
                                      <p:cBhvr>
                                        <p:cTn id="27" dur="1000" fill="hold"/>
                                        <p:tgtEl>
                                          <p:spTgt spid="280"/>
                                        </p:tgtEl>
                                        <p:attrNameLst>
                                          <p:attrName>ppt_x</p:attrName>
                                        </p:attrNameLst>
                                      </p:cBhvr>
                                      <p:tavLst>
                                        <p:tav tm="0">
                                          <p:val>
                                            <p:strVal val="#ppt_x"/>
                                          </p:val>
                                        </p:tav>
                                        <p:tav tm="100000">
                                          <p:val>
                                            <p:strVal val="#ppt_x"/>
                                          </p:val>
                                        </p:tav>
                                      </p:tavLst>
                                    </p:anim>
                                    <p:anim calcmode="lin" valueType="num">
                                      <p:cBhvr>
                                        <p:cTn id="28" dur="1000" fill="hold"/>
                                        <p:tgtEl>
                                          <p:spTgt spid="28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p:bldP spid="278" grpId="0"/>
      <p:bldP spid="279" grpId="0"/>
      <p:bldP spid="2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endParaRPr lang="en-US" smtClean="0"/>
          </a:p>
        </p:txBody>
      </p:sp>
      <p:sp>
        <p:nvSpPr>
          <p:cNvPr id="37891" name="Content Placeholder 2"/>
          <p:cNvSpPr>
            <a:spLocks noGrp="1"/>
          </p:cNvSpPr>
          <p:nvPr>
            <p:ph idx="1"/>
          </p:nvPr>
        </p:nvSpPr>
        <p:spPr/>
        <p:txBody>
          <a:bodyPr/>
          <a:lstStyle/>
          <a:p>
            <a:endParaRPr lang="en-US" smtClean="0"/>
          </a:p>
        </p:txBody>
      </p:sp>
      <p:pic>
        <p:nvPicPr>
          <p:cNvPr id="28674" name="Picture 2" descr="C:\Users\Admin\Pictures\photo_verybig_1902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 y="0"/>
            <a:ext cx="9083040" cy="5143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Rectangle 4"/>
          <p:cNvSpPr/>
          <p:nvPr/>
        </p:nvSpPr>
        <p:spPr>
          <a:xfrm>
            <a:off x="3124211" y="228601"/>
            <a:ext cx="5712141" cy="692498"/>
          </a:xfrm>
          <a:prstGeom prst="rect">
            <a:avLst/>
          </a:prstGeom>
          <a:noFill/>
        </p:spPr>
        <p:txBody>
          <a:bodyPr wrap="none">
            <a:prstTxWarp prst="textChevron">
              <a:avLst/>
            </a:prstTxWarp>
            <a:spAutoFit/>
            <a:scene3d>
              <a:camera prst="obliqueBottomLeft"/>
              <a:lightRig rig="threePt" dir="t"/>
            </a:scene3d>
          </a:bodyPr>
          <a:lstStyle/>
          <a:p>
            <a:pPr algn="ctr" fontAlgn="base">
              <a:spcBef>
                <a:spcPct val="0"/>
              </a:spcBef>
              <a:spcAft>
                <a:spcPct val="0"/>
              </a:spcAft>
              <a:buClrTx/>
              <a:buFontTx/>
              <a:buNone/>
              <a:defRPr/>
            </a:pPr>
            <a:r>
              <a:rPr lang="en-US" sz="5400" b="1" kern="1200" dirty="0">
                <a:ln w="10541" cmpd="sng">
                  <a:solidFill>
                    <a:srgbClr val="0000FF"/>
                  </a:solidFill>
                  <a:prstDash val="solid"/>
                </a:ln>
                <a:solidFill>
                  <a:srgbClr val="FF0066"/>
                </a:solidFill>
                <a:latin typeface="Arial" charset="0"/>
                <a:ea typeface="+mn-ea"/>
                <a:cs typeface="+mn-cs"/>
              </a:rPr>
              <a:t>Unit 8: TOURISM</a:t>
            </a:r>
          </a:p>
        </p:txBody>
      </p:sp>
      <p:sp>
        <p:nvSpPr>
          <p:cNvPr id="6" name="Rectangle 5"/>
          <p:cNvSpPr/>
          <p:nvPr/>
        </p:nvSpPr>
        <p:spPr>
          <a:xfrm>
            <a:off x="1752610" y="1257300"/>
            <a:ext cx="5993949"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buClrTx/>
              <a:buFontTx/>
              <a:buNone/>
              <a:defRPr/>
            </a:pPr>
            <a:r>
              <a:rPr lang="en-US" sz="5400" b="1" kern="1200" dirty="0">
                <a:ln w="11430"/>
                <a:solidFill>
                  <a:srgbClr val="FF0000"/>
                </a:solidFill>
                <a:effectLst>
                  <a:outerShdw blurRad="80000" dist="40000" dir="5040000" algn="tl">
                    <a:srgbClr val="000000">
                      <a:alpha val="30000"/>
                    </a:srgbClr>
                  </a:outerShdw>
                </a:effectLst>
                <a:latin typeface="Arial" charset="0"/>
                <a:ea typeface="+mn-ea"/>
                <a:cs typeface="+mn-cs"/>
              </a:rPr>
              <a:t>Lesson 5: Skills 1</a:t>
            </a:r>
          </a:p>
        </p:txBody>
      </p:sp>
    </p:spTree>
    <p:extLst>
      <p:ext uri="{BB962C8B-B14F-4D97-AF65-F5344CB8AC3E}">
        <p14:creationId xmlns:p14="http://schemas.microsoft.com/office/powerpoint/2010/main" val="1704403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6">
            <a:extLst>
              <a:ext uri="{FF2B5EF4-FFF2-40B4-BE49-F238E27FC236}">
                <a16:creationId xmlns:a16="http://schemas.microsoft.com/office/drawing/2014/main" xmlns="" id="{5526CDDB-C1E9-4E5B-955C-7BE20FB9466B}"/>
              </a:ext>
            </a:extLst>
          </p:cNvPr>
          <p:cNvGrpSpPr/>
          <p:nvPr/>
        </p:nvGrpSpPr>
        <p:grpSpPr>
          <a:xfrm>
            <a:off x="-23820" y="2172845"/>
            <a:ext cx="1518973" cy="2619777"/>
            <a:chOff x="3857625" y="-3175"/>
            <a:chExt cx="4505325" cy="6861175"/>
          </a:xfrm>
        </p:grpSpPr>
        <p:grpSp>
          <p:nvGrpSpPr>
            <p:cNvPr id="3" name="Group 544">
              <a:extLst>
                <a:ext uri="{FF2B5EF4-FFF2-40B4-BE49-F238E27FC236}">
                  <a16:creationId xmlns:a16="http://schemas.microsoft.com/office/drawing/2014/main" xmlns="" id="{119BBE71-C8F8-4DE1-9C4B-BDF0BE196AE5}"/>
                </a:ext>
              </a:extLst>
            </p:cNvPr>
            <p:cNvGrpSpPr/>
            <p:nvPr/>
          </p:nvGrpSpPr>
          <p:grpSpPr bwMode="auto">
            <a:xfrm>
              <a:off x="3857625" y="-3175"/>
              <a:ext cx="4505325" cy="6861175"/>
              <a:chOff x="2430" y="-2"/>
              <a:chExt cx="2838" cy="4322"/>
            </a:xfrm>
          </p:grpSpPr>
          <p:sp>
            <p:nvSpPr>
              <p:cNvPr id="26" name="Freeform 344">
                <a:extLst>
                  <a:ext uri="{FF2B5EF4-FFF2-40B4-BE49-F238E27FC236}">
                    <a16:creationId xmlns:a16="http://schemas.microsoft.com/office/drawing/2014/main" xmlns="" id="{3DAF9A42-13AB-4E55-8CE8-4BFB8B560E65}"/>
                  </a:ext>
                </a:extLst>
              </p:cNvPr>
              <p:cNvSpPr/>
              <p:nvPr/>
            </p:nvSpPr>
            <p:spPr bwMode="auto">
              <a:xfrm>
                <a:off x="2939" y="1023"/>
                <a:ext cx="147" cy="108"/>
              </a:xfrm>
              <a:custGeom>
                <a:avLst/>
                <a:gdLst>
                  <a:gd name="T0" fmla="*/ 5 w 65"/>
                  <a:gd name="T1" fmla="*/ 0 h 48"/>
                  <a:gd name="T2" fmla="*/ 0 w 65"/>
                  <a:gd name="T3" fmla="*/ 8 h 48"/>
                  <a:gd name="T4" fmla="*/ 61 w 65"/>
                  <a:gd name="T5" fmla="*/ 48 h 48"/>
                  <a:gd name="T6" fmla="*/ 65 w 65"/>
                  <a:gd name="T7" fmla="*/ 37 h 48"/>
                  <a:gd name="T8" fmla="*/ 5 w 65"/>
                  <a:gd name="T9" fmla="*/ 0 h 48"/>
                </a:gdLst>
                <a:ahLst/>
                <a:cxnLst>
                  <a:cxn ang="0">
                    <a:pos x="T0" y="T1"/>
                  </a:cxn>
                  <a:cxn ang="0">
                    <a:pos x="T2" y="T3"/>
                  </a:cxn>
                  <a:cxn ang="0">
                    <a:pos x="T4" y="T5"/>
                  </a:cxn>
                  <a:cxn ang="0">
                    <a:pos x="T6" y="T7"/>
                  </a:cxn>
                  <a:cxn ang="0">
                    <a:pos x="T8" y="T9"/>
                  </a:cxn>
                </a:cxnLst>
                <a:rect l="0" t="0" r="r" b="b"/>
                <a:pathLst>
                  <a:path w="65" h="48">
                    <a:moveTo>
                      <a:pt x="5" y="0"/>
                    </a:moveTo>
                    <a:cubicBezTo>
                      <a:pt x="3" y="3"/>
                      <a:pt x="1" y="5"/>
                      <a:pt x="0" y="8"/>
                    </a:cubicBezTo>
                    <a:cubicBezTo>
                      <a:pt x="61" y="48"/>
                      <a:pt x="61" y="48"/>
                      <a:pt x="61" y="48"/>
                    </a:cubicBezTo>
                    <a:cubicBezTo>
                      <a:pt x="63" y="45"/>
                      <a:pt x="64" y="41"/>
                      <a:pt x="65" y="37"/>
                    </a:cubicBezTo>
                    <a:lnTo>
                      <a:pt x="5" y="0"/>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7" name="Freeform 345">
                <a:extLst>
                  <a:ext uri="{FF2B5EF4-FFF2-40B4-BE49-F238E27FC236}">
                    <a16:creationId xmlns:a16="http://schemas.microsoft.com/office/drawing/2014/main" xmlns="" id="{F252D649-1950-4E84-82A4-38C4B49425E9}"/>
                  </a:ext>
                </a:extLst>
              </p:cNvPr>
              <p:cNvSpPr/>
              <p:nvPr/>
            </p:nvSpPr>
            <p:spPr bwMode="auto">
              <a:xfrm>
                <a:off x="2903" y="1079"/>
                <a:ext cx="158" cy="118"/>
              </a:xfrm>
              <a:custGeom>
                <a:avLst/>
                <a:gdLst>
                  <a:gd name="T0" fmla="*/ 5 w 70"/>
                  <a:gd name="T1" fmla="*/ 0 h 52"/>
                  <a:gd name="T2" fmla="*/ 0 w 70"/>
                  <a:gd name="T3" fmla="*/ 8 h 52"/>
                  <a:gd name="T4" fmla="*/ 67 w 70"/>
                  <a:gd name="T5" fmla="*/ 52 h 52"/>
                  <a:gd name="T6" fmla="*/ 70 w 70"/>
                  <a:gd name="T7" fmla="*/ 43 h 52"/>
                  <a:gd name="T8" fmla="*/ 5 w 70"/>
                  <a:gd name="T9" fmla="*/ 0 h 52"/>
                </a:gdLst>
                <a:ahLst/>
                <a:cxnLst>
                  <a:cxn ang="0">
                    <a:pos x="T0" y="T1"/>
                  </a:cxn>
                  <a:cxn ang="0">
                    <a:pos x="T2" y="T3"/>
                  </a:cxn>
                  <a:cxn ang="0">
                    <a:pos x="T4" y="T5"/>
                  </a:cxn>
                  <a:cxn ang="0">
                    <a:pos x="T6" y="T7"/>
                  </a:cxn>
                  <a:cxn ang="0">
                    <a:pos x="T8" y="T9"/>
                  </a:cxn>
                </a:cxnLst>
                <a:rect l="0" t="0" r="r" b="b"/>
                <a:pathLst>
                  <a:path w="70" h="52">
                    <a:moveTo>
                      <a:pt x="5" y="0"/>
                    </a:moveTo>
                    <a:cubicBezTo>
                      <a:pt x="3" y="3"/>
                      <a:pt x="2" y="5"/>
                      <a:pt x="0" y="8"/>
                    </a:cubicBezTo>
                    <a:cubicBezTo>
                      <a:pt x="67" y="52"/>
                      <a:pt x="67" y="52"/>
                      <a:pt x="67" y="52"/>
                    </a:cubicBezTo>
                    <a:cubicBezTo>
                      <a:pt x="68" y="49"/>
                      <a:pt x="69" y="46"/>
                      <a:pt x="70" y="43"/>
                    </a:cubicBezTo>
                    <a:lnTo>
                      <a:pt x="5" y="0"/>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8" name="Freeform 346">
                <a:extLst>
                  <a:ext uri="{FF2B5EF4-FFF2-40B4-BE49-F238E27FC236}">
                    <a16:creationId xmlns:a16="http://schemas.microsoft.com/office/drawing/2014/main" xmlns="" id="{8AC6E0C8-8C2C-43DB-A2B3-6694A9E40366}"/>
                  </a:ext>
                </a:extLst>
              </p:cNvPr>
              <p:cNvSpPr/>
              <p:nvPr/>
            </p:nvSpPr>
            <p:spPr bwMode="auto">
              <a:xfrm>
                <a:off x="2894" y="1097"/>
                <a:ext cx="160" cy="115"/>
              </a:xfrm>
              <a:custGeom>
                <a:avLst/>
                <a:gdLst>
                  <a:gd name="T0" fmla="*/ 71 w 71"/>
                  <a:gd name="T1" fmla="*/ 44 h 51"/>
                  <a:gd name="T2" fmla="*/ 4 w 71"/>
                  <a:gd name="T3" fmla="*/ 0 h 51"/>
                  <a:gd name="T4" fmla="*/ 0 w 71"/>
                  <a:gd name="T5" fmla="*/ 6 h 51"/>
                  <a:gd name="T6" fmla="*/ 68 w 71"/>
                  <a:gd name="T7" fmla="*/ 51 h 51"/>
                  <a:gd name="T8" fmla="*/ 71 w 71"/>
                  <a:gd name="T9" fmla="*/ 44 h 51"/>
                </a:gdLst>
                <a:ahLst/>
                <a:cxnLst>
                  <a:cxn ang="0">
                    <a:pos x="T0" y="T1"/>
                  </a:cxn>
                  <a:cxn ang="0">
                    <a:pos x="T2" y="T3"/>
                  </a:cxn>
                  <a:cxn ang="0">
                    <a:pos x="T4" y="T5"/>
                  </a:cxn>
                  <a:cxn ang="0">
                    <a:pos x="T6" y="T7"/>
                  </a:cxn>
                  <a:cxn ang="0">
                    <a:pos x="T8" y="T9"/>
                  </a:cxn>
                </a:cxnLst>
                <a:rect l="0" t="0" r="r" b="b"/>
                <a:pathLst>
                  <a:path w="71" h="51">
                    <a:moveTo>
                      <a:pt x="71" y="44"/>
                    </a:moveTo>
                    <a:cubicBezTo>
                      <a:pt x="4" y="0"/>
                      <a:pt x="4" y="0"/>
                      <a:pt x="4" y="0"/>
                    </a:cubicBezTo>
                    <a:cubicBezTo>
                      <a:pt x="3" y="2"/>
                      <a:pt x="1" y="4"/>
                      <a:pt x="0" y="6"/>
                    </a:cubicBezTo>
                    <a:cubicBezTo>
                      <a:pt x="68" y="51"/>
                      <a:pt x="68" y="51"/>
                      <a:pt x="68" y="51"/>
                    </a:cubicBezTo>
                    <a:cubicBezTo>
                      <a:pt x="69" y="49"/>
                      <a:pt x="70" y="46"/>
                      <a:pt x="71" y="44"/>
                    </a:cubicBez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9" name="Freeform 347">
                <a:extLst>
                  <a:ext uri="{FF2B5EF4-FFF2-40B4-BE49-F238E27FC236}">
                    <a16:creationId xmlns:a16="http://schemas.microsoft.com/office/drawing/2014/main" xmlns="" id="{987AEB4B-6E3B-45D5-99E4-51F7EE7C9D66}"/>
                  </a:ext>
                </a:extLst>
              </p:cNvPr>
              <p:cNvSpPr/>
              <p:nvPr/>
            </p:nvSpPr>
            <p:spPr bwMode="auto">
              <a:xfrm>
                <a:off x="2888" y="1111"/>
                <a:ext cx="160" cy="126"/>
              </a:xfrm>
              <a:custGeom>
                <a:avLst/>
                <a:gdLst>
                  <a:gd name="T0" fmla="*/ 67 w 71"/>
                  <a:gd name="T1" fmla="*/ 56 h 56"/>
                  <a:gd name="T2" fmla="*/ 71 w 71"/>
                  <a:gd name="T3" fmla="*/ 45 h 56"/>
                  <a:gd name="T4" fmla="*/ 3 w 71"/>
                  <a:gd name="T5" fmla="*/ 0 h 56"/>
                  <a:gd name="T6" fmla="*/ 0 w 71"/>
                  <a:gd name="T7" fmla="*/ 4 h 56"/>
                  <a:gd name="T8" fmla="*/ 1 w 71"/>
                  <a:gd name="T9" fmla="*/ 11 h 56"/>
                  <a:gd name="T10" fmla="*/ 67 w 71"/>
                  <a:gd name="T11" fmla="*/ 56 h 56"/>
                </a:gdLst>
                <a:ahLst/>
                <a:cxnLst>
                  <a:cxn ang="0">
                    <a:pos x="T0" y="T1"/>
                  </a:cxn>
                  <a:cxn ang="0">
                    <a:pos x="T2" y="T3"/>
                  </a:cxn>
                  <a:cxn ang="0">
                    <a:pos x="T4" y="T5"/>
                  </a:cxn>
                  <a:cxn ang="0">
                    <a:pos x="T6" y="T7"/>
                  </a:cxn>
                  <a:cxn ang="0">
                    <a:pos x="T8" y="T9"/>
                  </a:cxn>
                  <a:cxn ang="0">
                    <a:pos x="T10" y="T11"/>
                  </a:cxn>
                </a:cxnLst>
                <a:rect l="0" t="0" r="r" b="b"/>
                <a:pathLst>
                  <a:path w="71" h="56">
                    <a:moveTo>
                      <a:pt x="67" y="56"/>
                    </a:moveTo>
                    <a:cubicBezTo>
                      <a:pt x="68" y="52"/>
                      <a:pt x="69" y="49"/>
                      <a:pt x="71" y="45"/>
                    </a:cubicBezTo>
                    <a:cubicBezTo>
                      <a:pt x="3" y="0"/>
                      <a:pt x="3" y="0"/>
                      <a:pt x="3" y="0"/>
                    </a:cubicBezTo>
                    <a:cubicBezTo>
                      <a:pt x="2" y="1"/>
                      <a:pt x="1" y="2"/>
                      <a:pt x="0" y="4"/>
                    </a:cubicBezTo>
                    <a:cubicBezTo>
                      <a:pt x="1" y="11"/>
                      <a:pt x="1" y="11"/>
                      <a:pt x="1" y="11"/>
                    </a:cubicBezTo>
                    <a:lnTo>
                      <a:pt x="67" y="56"/>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0" name="Freeform 348">
                <a:extLst>
                  <a:ext uri="{FF2B5EF4-FFF2-40B4-BE49-F238E27FC236}">
                    <a16:creationId xmlns:a16="http://schemas.microsoft.com/office/drawing/2014/main" xmlns="" id="{04E6E6B6-59F1-4F0B-B9E5-FB4E571DF267}"/>
                  </a:ext>
                </a:extLst>
              </p:cNvPr>
              <p:cNvSpPr/>
              <p:nvPr/>
            </p:nvSpPr>
            <p:spPr bwMode="auto">
              <a:xfrm>
                <a:off x="2890" y="1136"/>
                <a:ext cx="149" cy="121"/>
              </a:xfrm>
              <a:custGeom>
                <a:avLst/>
                <a:gdLst>
                  <a:gd name="T0" fmla="*/ 62 w 66"/>
                  <a:gd name="T1" fmla="*/ 54 h 54"/>
                  <a:gd name="T2" fmla="*/ 66 w 66"/>
                  <a:gd name="T3" fmla="*/ 45 h 54"/>
                  <a:gd name="T4" fmla="*/ 0 w 66"/>
                  <a:gd name="T5" fmla="*/ 0 h 54"/>
                  <a:gd name="T6" fmla="*/ 3 w 66"/>
                  <a:gd name="T7" fmla="*/ 16 h 54"/>
                  <a:gd name="T8" fmla="*/ 62 w 66"/>
                  <a:gd name="T9" fmla="*/ 54 h 54"/>
                </a:gdLst>
                <a:ahLst/>
                <a:cxnLst>
                  <a:cxn ang="0">
                    <a:pos x="T0" y="T1"/>
                  </a:cxn>
                  <a:cxn ang="0">
                    <a:pos x="T2" y="T3"/>
                  </a:cxn>
                  <a:cxn ang="0">
                    <a:pos x="T4" y="T5"/>
                  </a:cxn>
                  <a:cxn ang="0">
                    <a:pos x="T6" y="T7"/>
                  </a:cxn>
                  <a:cxn ang="0">
                    <a:pos x="T8" y="T9"/>
                  </a:cxn>
                </a:cxnLst>
                <a:rect l="0" t="0" r="r" b="b"/>
                <a:pathLst>
                  <a:path w="66" h="54">
                    <a:moveTo>
                      <a:pt x="62" y="54"/>
                    </a:moveTo>
                    <a:cubicBezTo>
                      <a:pt x="63" y="51"/>
                      <a:pt x="64" y="48"/>
                      <a:pt x="66" y="45"/>
                    </a:cubicBezTo>
                    <a:cubicBezTo>
                      <a:pt x="0" y="0"/>
                      <a:pt x="0" y="0"/>
                      <a:pt x="0" y="0"/>
                    </a:cubicBezTo>
                    <a:cubicBezTo>
                      <a:pt x="3" y="16"/>
                      <a:pt x="3" y="16"/>
                      <a:pt x="3" y="16"/>
                    </a:cubicBezTo>
                    <a:lnTo>
                      <a:pt x="62" y="5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1" name="Freeform 349">
                <a:extLst>
                  <a:ext uri="{FF2B5EF4-FFF2-40B4-BE49-F238E27FC236}">
                    <a16:creationId xmlns:a16="http://schemas.microsoft.com/office/drawing/2014/main" xmlns="" id="{6F7D4189-506E-4CE7-9A40-0D76A36BFE8E}"/>
                  </a:ext>
                </a:extLst>
              </p:cNvPr>
              <p:cNvSpPr/>
              <p:nvPr/>
            </p:nvSpPr>
            <p:spPr bwMode="auto">
              <a:xfrm>
                <a:off x="2897" y="1172"/>
                <a:ext cx="133" cy="110"/>
              </a:xfrm>
              <a:custGeom>
                <a:avLst/>
                <a:gdLst>
                  <a:gd name="T0" fmla="*/ 54 w 59"/>
                  <a:gd name="T1" fmla="*/ 49 h 49"/>
                  <a:gd name="T2" fmla="*/ 59 w 59"/>
                  <a:gd name="T3" fmla="*/ 38 h 49"/>
                  <a:gd name="T4" fmla="*/ 0 w 59"/>
                  <a:gd name="T5" fmla="*/ 0 h 49"/>
                  <a:gd name="T6" fmla="*/ 3 w 59"/>
                  <a:gd name="T7" fmla="*/ 15 h 49"/>
                  <a:gd name="T8" fmla="*/ 54 w 59"/>
                  <a:gd name="T9" fmla="*/ 49 h 49"/>
                </a:gdLst>
                <a:ahLst/>
                <a:cxnLst>
                  <a:cxn ang="0">
                    <a:pos x="T0" y="T1"/>
                  </a:cxn>
                  <a:cxn ang="0">
                    <a:pos x="T2" y="T3"/>
                  </a:cxn>
                  <a:cxn ang="0">
                    <a:pos x="T4" y="T5"/>
                  </a:cxn>
                  <a:cxn ang="0">
                    <a:pos x="T6" y="T7"/>
                  </a:cxn>
                  <a:cxn ang="0">
                    <a:pos x="T8" y="T9"/>
                  </a:cxn>
                </a:cxnLst>
                <a:rect l="0" t="0" r="r" b="b"/>
                <a:pathLst>
                  <a:path w="59" h="49">
                    <a:moveTo>
                      <a:pt x="54" y="49"/>
                    </a:moveTo>
                    <a:cubicBezTo>
                      <a:pt x="56" y="46"/>
                      <a:pt x="57" y="42"/>
                      <a:pt x="59" y="38"/>
                    </a:cubicBezTo>
                    <a:cubicBezTo>
                      <a:pt x="0" y="0"/>
                      <a:pt x="0" y="0"/>
                      <a:pt x="0" y="0"/>
                    </a:cubicBezTo>
                    <a:cubicBezTo>
                      <a:pt x="3" y="15"/>
                      <a:pt x="3" y="15"/>
                      <a:pt x="3" y="15"/>
                    </a:cubicBezTo>
                    <a:lnTo>
                      <a:pt x="54" y="49"/>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2" name="Freeform 350">
                <a:extLst>
                  <a:ext uri="{FF2B5EF4-FFF2-40B4-BE49-F238E27FC236}">
                    <a16:creationId xmlns:a16="http://schemas.microsoft.com/office/drawing/2014/main" xmlns="" id="{C78017F1-C2F6-4A89-BF24-C08D3AC4E1B0}"/>
                  </a:ext>
                </a:extLst>
              </p:cNvPr>
              <p:cNvSpPr/>
              <p:nvPr/>
            </p:nvSpPr>
            <p:spPr bwMode="auto">
              <a:xfrm>
                <a:off x="2903" y="1206"/>
                <a:ext cx="115" cy="99"/>
              </a:xfrm>
              <a:custGeom>
                <a:avLst/>
                <a:gdLst>
                  <a:gd name="T0" fmla="*/ 47 w 51"/>
                  <a:gd name="T1" fmla="*/ 44 h 44"/>
                  <a:gd name="T2" fmla="*/ 51 w 51"/>
                  <a:gd name="T3" fmla="*/ 34 h 44"/>
                  <a:gd name="T4" fmla="*/ 0 w 51"/>
                  <a:gd name="T5" fmla="*/ 0 h 44"/>
                  <a:gd name="T6" fmla="*/ 2 w 51"/>
                  <a:gd name="T7" fmla="*/ 15 h 44"/>
                  <a:gd name="T8" fmla="*/ 47 w 51"/>
                  <a:gd name="T9" fmla="*/ 44 h 44"/>
                </a:gdLst>
                <a:ahLst/>
                <a:cxnLst>
                  <a:cxn ang="0">
                    <a:pos x="T0" y="T1"/>
                  </a:cxn>
                  <a:cxn ang="0">
                    <a:pos x="T2" y="T3"/>
                  </a:cxn>
                  <a:cxn ang="0">
                    <a:pos x="T4" y="T5"/>
                  </a:cxn>
                  <a:cxn ang="0">
                    <a:pos x="T6" y="T7"/>
                  </a:cxn>
                  <a:cxn ang="0">
                    <a:pos x="T8" y="T9"/>
                  </a:cxn>
                </a:cxnLst>
                <a:rect l="0" t="0" r="r" b="b"/>
                <a:pathLst>
                  <a:path w="51" h="44">
                    <a:moveTo>
                      <a:pt x="47" y="44"/>
                    </a:moveTo>
                    <a:cubicBezTo>
                      <a:pt x="49" y="40"/>
                      <a:pt x="50" y="37"/>
                      <a:pt x="51" y="34"/>
                    </a:cubicBezTo>
                    <a:cubicBezTo>
                      <a:pt x="0" y="0"/>
                      <a:pt x="0" y="0"/>
                      <a:pt x="0" y="0"/>
                    </a:cubicBezTo>
                    <a:cubicBezTo>
                      <a:pt x="2" y="15"/>
                      <a:pt x="2" y="15"/>
                      <a:pt x="2" y="15"/>
                    </a:cubicBezTo>
                    <a:lnTo>
                      <a:pt x="47" y="4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3" name="Freeform 351">
                <a:extLst>
                  <a:ext uri="{FF2B5EF4-FFF2-40B4-BE49-F238E27FC236}">
                    <a16:creationId xmlns:a16="http://schemas.microsoft.com/office/drawing/2014/main" xmlns="" id="{8525EC46-0A61-4E01-B559-52936D14D1C3}"/>
                  </a:ext>
                </a:extLst>
              </p:cNvPr>
              <p:cNvSpPr/>
              <p:nvPr/>
            </p:nvSpPr>
            <p:spPr bwMode="auto">
              <a:xfrm>
                <a:off x="2908" y="1239"/>
                <a:ext cx="101" cy="91"/>
              </a:xfrm>
              <a:custGeom>
                <a:avLst/>
                <a:gdLst>
                  <a:gd name="T0" fmla="*/ 41 w 45"/>
                  <a:gd name="T1" fmla="*/ 40 h 40"/>
                  <a:gd name="T2" fmla="*/ 45 w 45"/>
                  <a:gd name="T3" fmla="*/ 29 h 40"/>
                  <a:gd name="T4" fmla="*/ 0 w 45"/>
                  <a:gd name="T5" fmla="*/ 0 h 40"/>
                  <a:gd name="T6" fmla="*/ 3 w 45"/>
                  <a:gd name="T7" fmla="*/ 16 h 40"/>
                  <a:gd name="T8" fmla="*/ 41 w 45"/>
                  <a:gd name="T9" fmla="*/ 40 h 40"/>
                </a:gdLst>
                <a:ahLst/>
                <a:cxnLst>
                  <a:cxn ang="0">
                    <a:pos x="T0" y="T1"/>
                  </a:cxn>
                  <a:cxn ang="0">
                    <a:pos x="T2" y="T3"/>
                  </a:cxn>
                  <a:cxn ang="0">
                    <a:pos x="T4" y="T5"/>
                  </a:cxn>
                  <a:cxn ang="0">
                    <a:pos x="T6" y="T7"/>
                  </a:cxn>
                  <a:cxn ang="0">
                    <a:pos x="T8" y="T9"/>
                  </a:cxn>
                </a:cxnLst>
                <a:rect l="0" t="0" r="r" b="b"/>
                <a:pathLst>
                  <a:path w="45" h="40">
                    <a:moveTo>
                      <a:pt x="41" y="40"/>
                    </a:moveTo>
                    <a:cubicBezTo>
                      <a:pt x="42" y="36"/>
                      <a:pt x="44" y="32"/>
                      <a:pt x="45" y="29"/>
                    </a:cubicBezTo>
                    <a:cubicBezTo>
                      <a:pt x="0" y="0"/>
                      <a:pt x="0" y="0"/>
                      <a:pt x="0" y="0"/>
                    </a:cubicBezTo>
                    <a:cubicBezTo>
                      <a:pt x="3" y="16"/>
                      <a:pt x="3" y="16"/>
                      <a:pt x="3" y="16"/>
                    </a:cubicBezTo>
                    <a:lnTo>
                      <a:pt x="41" y="40"/>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4" name="Freeform 352">
                <a:extLst>
                  <a:ext uri="{FF2B5EF4-FFF2-40B4-BE49-F238E27FC236}">
                    <a16:creationId xmlns:a16="http://schemas.microsoft.com/office/drawing/2014/main" xmlns="" id="{CFEB1811-E775-429E-BC5D-3B396E669B33}"/>
                  </a:ext>
                </a:extLst>
              </p:cNvPr>
              <p:cNvSpPr/>
              <p:nvPr/>
            </p:nvSpPr>
            <p:spPr bwMode="auto">
              <a:xfrm>
                <a:off x="2915" y="1276"/>
                <a:ext cx="85" cy="76"/>
              </a:xfrm>
              <a:custGeom>
                <a:avLst/>
                <a:gdLst>
                  <a:gd name="T0" fmla="*/ 34 w 38"/>
                  <a:gd name="T1" fmla="*/ 34 h 34"/>
                  <a:gd name="T2" fmla="*/ 38 w 38"/>
                  <a:gd name="T3" fmla="*/ 24 h 34"/>
                  <a:gd name="T4" fmla="*/ 0 w 38"/>
                  <a:gd name="T5" fmla="*/ 0 h 34"/>
                  <a:gd name="T6" fmla="*/ 3 w 38"/>
                  <a:gd name="T7" fmla="*/ 15 h 34"/>
                  <a:gd name="T8" fmla="*/ 34 w 38"/>
                  <a:gd name="T9" fmla="*/ 34 h 34"/>
                </a:gdLst>
                <a:ahLst/>
                <a:cxnLst>
                  <a:cxn ang="0">
                    <a:pos x="T0" y="T1"/>
                  </a:cxn>
                  <a:cxn ang="0">
                    <a:pos x="T2" y="T3"/>
                  </a:cxn>
                  <a:cxn ang="0">
                    <a:pos x="T4" y="T5"/>
                  </a:cxn>
                  <a:cxn ang="0">
                    <a:pos x="T6" y="T7"/>
                  </a:cxn>
                  <a:cxn ang="0">
                    <a:pos x="T8" y="T9"/>
                  </a:cxn>
                </a:cxnLst>
                <a:rect l="0" t="0" r="r" b="b"/>
                <a:pathLst>
                  <a:path w="38" h="34">
                    <a:moveTo>
                      <a:pt x="34" y="34"/>
                    </a:moveTo>
                    <a:cubicBezTo>
                      <a:pt x="35" y="30"/>
                      <a:pt x="37" y="27"/>
                      <a:pt x="38" y="24"/>
                    </a:cubicBezTo>
                    <a:cubicBezTo>
                      <a:pt x="0" y="0"/>
                      <a:pt x="0" y="0"/>
                      <a:pt x="0" y="0"/>
                    </a:cubicBezTo>
                    <a:cubicBezTo>
                      <a:pt x="3" y="15"/>
                      <a:pt x="3" y="15"/>
                      <a:pt x="3" y="15"/>
                    </a:cubicBezTo>
                    <a:lnTo>
                      <a:pt x="34" y="3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5" name="Freeform 353">
                <a:extLst>
                  <a:ext uri="{FF2B5EF4-FFF2-40B4-BE49-F238E27FC236}">
                    <a16:creationId xmlns:a16="http://schemas.microsoft.com/office/drawing/2014/main" xmlns="" id="{9CA4E03B-9180-481F-87FB-7EC9227F4EAD}"/>
                  </a:ext>
                </a:extLst>
              </p:cNvPr>
              <p:cNvSpPr/>
              <p:nvPr/>
            </p:nvSpPr>
            <p:spPr bwMode="auto">
              <a:xfrm>
                <a:off x="2921" y="1309"/>
                <a:ext cx="70" cy="66"/>
              </a:xfrm>
              <a:custGeom>
                <a:avLst/>
                <a:gdLst>
                  <a:gd name="T0" fmla="*/ 27 w 31"/>
                  <a:gd name="T1" fmla="*/ 29 h 29"/>
                  <a:gd name="T2" fmla="*/ 31 w 31"/>
                  <a:gd name="T3" fmla="*/ 19 h 29"/>
                  <a:gd name="T4" fmla="*/ 0 w 31"/>
                  <a:gd name="T5" fmla="*/ 0 h 29"/>
                  <a:gd name="T6" fmla="*/ 3 w 31"/>
                  <a:gd name="T7" fmla="*/ 14 h 29"/>
                  <a:gd name="T8" fmla="*/ 27 w 31"/>
                  <a:gd name="T9" fmla="*/ 29 h 29"/>
                </a:gdLst>
                <a:ahLst/>
                <a:cxnLst>
                  <a:cxn ang="0">
                    <a:pos x="T0" y="T1"/>
                  </a:cxn>
                  <a:cxn ang="0">
                    <a:pos x="T2" y="T3"/>
                  </a:cxn>
                  <a:cxn ang="0">
                    <a:pos x="T4" y="T5"/>
                  </a:cxn>
                  <a:cxn ang="0">
                    <a:pos x="T6" y="T7"/>
                  </a:cxn>
                  <a:cxn ang="0">
                    <a:pos x="T8" y="T9"/>
                  </a:cxn>
                </a:cxnLst>
                <a:rect l="0" t="0" r="r" b="b"/>
                <a:pathLst>
                  <a:path w="31" h="29">
                    <a:moveTo>
                      <a:pt x="27" y="29"/>
                    </a:moveTo>
                    <a:cubicBezTo>
                      <a:pt x="28" y="26"/>
                      <a:pt x="30" y="22"/>
                      <a:pt x="31" y="19"/>
                    </a:cubicBezTo>
                    <a:cubicBezTo>
                      <a:pt x="0" y="0"/>
                      <a:pt x="0" y="0"/>
                      <a:pt x="0" y="0"/>
                    </a:cubicBezTo>
                    <a:cubicBezTo>
                      <a:pt x="3" y="14"/>
                      <a:pt x="3" y="14"/>
                      <a:pt x="3" y="14"/>
                    </a:cubicBezTo>
                    <a:lnTo>
                      <a:pt x="27" y="29"/>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6" name="Freeform 354">
                <a:extLst>
                  <a:ext uri="{FF2B5EF4-FFF2-40B4-BE49-F238E27FC236}">
                    <a16:creationId xmlns:a16="http://schemas.microsoft.com/office/drawing/2014/main" xmlns="" id="{767B1923-DD78-4CB8-9DFE-B78C5766527D}"/>
                  </a:ext>
                </a:extLst>
              </p:cNvPr>
              <p:cNvSpPr/>
              <p:nvPr/>
            </p:nvSpPr>
            <p:spPr bwMode="auto">
              <a:xfrm>
                <a:off x="2928" y="1341"/>
                <a:ext cx="54" cy="54"/>
              </a:xfrm>
              <a:custGeom>
                <a:avLst/>
                <a:gdLst>
                  <a:gd name="T0" fmla="*/ 21 w 24"/>
                  <a:gd name="T1" fmla="*/ 24 h 24"/>
                  <a:gd name="T2" fmla="*/ 24 w 24"/>
                  <a:gd name="T3" fmla="*/ 15 h 24"/>
                  <a:gd name="T4" fmla="*/ 0 w 24"/>
                  <a:gd name="T5" fmla="*/ 0 h 24"/>
                  <a:gd name="T6" fmla="*/ 2 w 24"/>
                  <a:gd name="T7" fmla="*/ 13 h 24"/>
                  <a:gd name="T8" fmla="*/ 21 w 24"/>
                  <a:gd name="T9" fmla="*/ 24 h 24"/>
                </a:gdLst>
                <a:ahLst/>
                <a:cxnLst>
                  <a:cxn ang="0">
                    <a:pos x="T0" y="T1"/>
                  </a:cxn>
                  <a:cxn ang="0">
                    <a:pos x="T2" y="T3"/>
                  </a:cxn>
                  <a:cxn ang="0">
                    <a:pos x="T4" y="T5"/>
                  </a:cxn>
                  <a:cxn ang="0">
                    <a:pos x="T6" y="T7"/>
                  </a:cxn>
                  <a:cxn ang="0">
                    <a:pos x="T8" y="T9"/>
                  </a:cxn>
                </a:cxnLst>
                <a:rect l="0" t="0" r="r" b="b"/>
                <a:pathLst>
                  <a:path w="24" h="24">
                    <a:moveTo>
                      <a:pt x="21" y="24"/>
                    </a:moveTo>
                    <a:cubicBezTo>
                      <a:pt x="22" y="21"/>
                      <a:pt x="23" y="18"/>
                      <a:pt x="24" y="15"/>
                    </a:cubicBezTo>
                    <a:cubicBezTo>
                      <a:pt x="0" y="0"/>
                      <a:pt x="0" y="0"/>
                      <a:pt x="0" y="0"/>
                    </a:cubicBezTo>
                    <a:cubicBezTo>
                      <a:pt x="2" y="13"/>
                      <a:pt x="2" y="13"/>
                      <a:pt x="2" y="13"/>
                    </a:cubicBezTo>
                    <a:lnTo>
                      <a:pt x="21" y="2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7" name="Freeform 355">
                <a:extLst>
                  <a:ext uri="{FF2B5EF4-FFF2-40B4-BE49-F238E27FC236}">
                    <a16:creationId xmlns:a16="http://schemas.microsoft.com/office/drawing/2014/main" xmlns="" id="{1B56F67F-A24A-4AE5-888A-DEDD143C144A}"/>
                  </a:ext>
                </a:extLst>
              </p:cNvPr>
              <p:cNvSpPr/>
              <p:nvPr/>
            </p:nvSpPr>
            <p:spPr bwMode="auto">
              <a:xfrm>
                <a:off x="2933" y="1370"/>
                <a:ext cx="43" cy="45"/>
              </a:xfrm>
              <a:custGeom>
                <a:avLst/>
                <a:gdLst>
                  <a:gd name="T0" fmla="*/ 19 w 19"/>
                  <a:gd name="T1" fmla="*/ 11 h 20"/>
                  <a:gd name="T2" fmla="*/ 0 w 19"/>
                  <a:gd name="T3" fmla="*/ 0 h 20"/>
                  <a:gd name="T4" fmla="*/ 2 w 19"/>
                  <a:gd name="T5" fmla="*/ 14 h 20"/>
                  <a:gd name="T6" fmla="*/ 16 w 19"/>
                  <a:gd name="T7" fmla="*/ 20 h 20"/>
                  <a:gd name="T8" fmla="*/ 19 w 19"/>
                  <a:gd name="T9" fmla="*/ 11 h 20"/>
                </a:gdLst>
                <a:ahLst/>
                <a:cxnLst>
                  <a:cxn ang="0">
                    <a:pos x="T0" y="T1"/>
                  </a:cxn>
                  <a:cxn ang="0">
                    <a:pos x="T2" y="T3"/>
                  </a:cxn>
                  <a:cxn ang="0">
                    <a:pos x="T4" y="T5"/>
                  </a:cxn>
                  <a:cxn ang="0">
                    <a:pos x="T6" y="T7"/>
                  </a:cxn>
                  <a:cxn ang="0">
                    <a:pos x="T8" y="T9"/>
                  </a:cxn>
                </a:cxnLst>
                <a:rect l="0" t="0" r="r" b="b"/>
                <a:pathLst>
                  <a:path w="19" h="20">
                    <a:moveTo>
                      <a:pt x="19" y="11"/>
                    </a:moveTo>
                    <a:cubicBezTo>
                      <a:pt x="0" y="0"/>
                      <a:pt x="0" y="0"/>
                      <a:pt x="0" y="0"/>
                    </a:cubicBezTo>
                    <a:cubicBezTo>
                      <a:pt x="2" y="14"/>
                      <a:pt x="2" y="14"/>
                      <a:pt x="2" y="14"/>
                    </a:cubicBezTo>
                    <a:cubicBezTo>
                      <a:pt x="16" y="20"/>
                      <a:pt x="16" y="20"/>
                      <a:pt x="16" y="20"/>
                    </a:cubicBezTo>
                    <a:cubicBezTo>
                      <a:pt x="17" y="17"/>
                      <a:pt x="18" y="14"/>
                      <a:pt x="19" y="11"/>
                    </a:cubicBez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8" name="Freeform 356">
                <a:extLst>
                  <a:ext uri="{FF2B5EF4-FFF2-40B4-BE49-F238E27FC236}">
                    <a16:creationId xmlns:a16="http://schemas.microsoft.com/office/drawing/2014/main" xmlns="" id="{2B00F08C-16B8-4BD6-9563-958C5D732CD4}"/>
                  </a:ext>
                </a:extLst>
              </p:cNvPr>
              <p:cNvSpPr/>
              <p:nvPr/>
            </p:nvSpPr>
            <p:spPr bwMode="auto">
              <a:xfrm>
                <a:off x="2937" y="1402"/>
                <a:ext cx="32" cy="70"/>
              </a:xfrm>
              <a:custGeom>
                <a:avLst/>
                <a:gdLst>
                  <a:gd name="T0" fmla="*/ 14 w 14"/>
                  <a:gd name="T1" fmla="*/ 6 h 31"/>
                  <a:gd name="T2" fmla="*/ 0 w 14"/>
                  <a:gd name="T3" fmla="*/ 0 h 31"/>
                  <a:gd name="T4" fmla="*/ 6 w 14"/>
                  <a:gd name="T5" fmla="*/ 31 h 31"/>
                  <a:gd name="T6" fmla="*/ 14 w 14"/>
                  <a:gd name="T7" fmla="*/ 6 h 31"/>
                </a:gdLst>
                <a:ahLst/>
                <a:cxnLst>
                  <a:cxn ang="0">
                    <a:pos x="T0" y="T1"/>
                  </a:cxn>
                  <a:cxn ang="0">
                    <a:pos x="T2" y="T3"/>
                  </a:cxn>
                  <a:cxn ang="0">
                    <a:pos x="T4" y="T5"/>
                  </a:cxn>
                  <a:cxn ang="0">
                    <a:pos x="T6" y="T7"/>
                  </a:cxn>
                </a:cxnLst>
                <a:rect l="0" t="0" r="r" b="b"/>
                <a:pathLst>
                  <a:path w="14" h="31">
                    <a:moveTo>
                      <a:pt x="14" y="6"/>
                    </a:moveTo>
                    <a:cubicBezTo>
                      <a:pt x="0" y="0"/>
                      <a:pt x="0" y="0"/>
                      <a:pt x="0" y="0"/>
                    </a:cubicBezTo>
                    <a:cubicBezTo>
                      <a:pt x="6" y="31"/>
                      <a:pt x="6" y="31"/>
                      <a:pt x="6" y="31"/>
                    </a:cubicBezTo>
                    <a:cubicBezTo>
                      <a:pt x="8" y="23"/>
                      <a:pt x="11" y="14"/>
                      <a:pt x="14" y="6"/>
                    </a:cubicBez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9" name="Freeform 357">
                <a:extLst>
                  <a:ext uri="{FF2B5EF4-FFF2-40B4-BE49-F238E27FC236}">
                    <a16:creationId xmlns:a16="http://schemas.microsoft.com/office/drawing/2014/main" xmlns="" id="{68D07A0C-4E47-42D9-BEE5-54620062CDAD}"/>
                  </a:ext>
                </a:extLst>
              </p:cNvPr>
              <p:cNvSpPr/>
              <p:nvPr/>
            </p:nvSpPr>
            <p:spPr bwMode="auto">
              <a:xfrm>
                <a:off x="2915" y="1057"/>
                <a:ext cx="155" cy="119"/>
              </a:xfrm>
              <a:custGeom>
                <a:avLst/>
                <a:gdLst>
                  <a:gd name="T0" fmla="*/ 6 w 69"/>
                  <a:gd name="T1" fmla="*/ 0 h 53"/>
                  <a:gd name="T2" fmla="*/ 0 w 69"/>
                  <a:gd name="T3" fmla="*/ 10 h 53"/>
                  <a:gd name="T4" fmla="*/ 65 w 69"/>
                  <a:gd name="T5" fmla="*/ 53 h 53"/>
                  <a:gd name="T6" fmla="*/ 69 w 69"/>
                  <a:gd name="T7" fmla="*/ 42 h 53"/>
                  <a:gd name="T8" fmla="*/ 6 w 69"/>
                  <a:gd name="T9" fmla="*/ 0 h 53"/>
                </a:gdLst>
                <a:ahLst/>
                <a:cxnLst>
                  <a:cxn ang="0">
                    <a:pos x="T0" y="T1"/>
                  </a:cxn>
                  <a:cxn ang="0">
                    <a:pos x="T2" y="T3"/>
                  </a:cxn>
                  <a:cxn ang="0">
                    <a:pos x="T4" y="T5"/>
                  </a:cxn>
                  <a:cxn ang="0">
                    <a:pos x="T6" y="T7"/>
                  </a:cxn>
                  <a:cxn ang="0">
                    <a:pos x="T8" y="T9"/>
                  </a:cxn>
                </a:cxnLst>
                <a:rect l="0" t="0" r="r" b="b"/>
                <a:pathLst>
                  <a:path w="69" h="53">
                    <a:moveTo>
                      <a:pt x="6" y="0"/>
                    </a:moveTo>
                    <a:cubicBezTo>
                      <a:pt x="4" y="4"/>
                      <a:pt x="2" y="7"/>
                      <a:pt x="0" y="10"/>
                    </a:cubicBezTo>
                    <a:cubicBezTo>
                      <a:pt x="65" y="53"/>
                      <a:pt x="65" y="53"/>
                      <a:pt x="65" y="53"/>
                    </a:cubicBezTo>
                    <a:cubicBezTo>
                      <a:pt x="67" y="49"/>
                      <a:pt x="68" y="46"/>
                      <a:pt x="69" y="42"/>
                    </a:cubicBezTo>
                    <a:lnTo>
                      <a:pt x="6" y="0"/>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0" name="Freeform 358">
                <a:extLst>
                  <a:ext uri="{FF2B5EF4-FFF2-40B4-BE49-F238E27FC236}">
                    <a16:creationId xmlns:a16="http://schemas.microsoft.com/office/drawing/2014/main" xmlns="" id="{509AD116-BED1-4029-9920-F685E4A31D69}"/>
                  </a:ext>
                </a:extLst>
              </p:cNvPr>
              <p:cNvSpPr/>
              <p:nvPr/>
            </p:nvSpPr>
            <p:spPr bwMode="auto">
              <a:xfrm>
                <a:off x="2928" y="1041"/>
                <a:ext cx="149" cy="111"/>
              </a:xfrm>
              <a:custGeom>
                <a:avLst/>
                <a:gdLst>
                  <a:gd name="T0" fmla="*/ 5 w 66"/>
                  <a:gd name="T1" fmla="*/ 0 h 49"/>
                  <a:gd name="T2" fmla="*/ 0 w 66"/>
                  <a:gd name="T3" fmla="*/ 7 h 49"/>
                  <a:gd name="T4" fmla="*/ 63 w 66"/>
                  <a:gd name="T5" fmla="*/ 49 h 49"/>
                  <a:gd name="T6" fmla="*/ 66 w 66"/>
                  <a:gd name="T7" fmla="*/ 40 h 49"/>
                  <a:gd name="T8" fmla="*/ 5 w 66"/>
                  <a:gd name="T9" fmla="*/ 0 h 49"/>
                </a:gdLst>
                <a:ahLst/>
                <a:cxnLst>
                  <a:cxn ang="0">
                    <a:pos x="T0" y="T1"/>
                  </a:cxn>
                  <a:cxn ang="0">
                    <a:pos x="T2" y="T3"/>
                  </a:cxn>
                  <a:cxn ang="0">
                    <a:pos x="T4" y="T5"/>
                  </a:cxn>
                  <a:cxn ang="0">
                    <a:pos x="T6" y="T7"/>
                  </a:cxn>
                  <a:cxn ang="0">
                    <a:pos x="T8" y="T9"/>
                  </a:cxn>
                </a:cxnLst>
                <a:rect l="0" t="0" r="r" b="b"/>
                <a:pathLst>
                  <a:path w="66" h="49">
                    <a:moveTo>
                      <a:pt x="5" y="0"/>
                    </a:moveTo>
                    <a:cubicBezTo>
                      <a:pt x="3" y="2"/>
                      <a:pt x="2" y="5"/>
                      <a:pt x="0" y="7"/>
                    </a:cubicBezTo>
                    <a:cubicBezTo>
                      <a:pt x="63" y="49"/>
                      <a:pt x="63" y="49"/>
                      <a:pt x="63" y="49"/>
                    </a:cubicBezTo>
                    <a:cubicBezTo>
                      <a:pt x="64" y="46"/>
                      <a:pt x="65" y="43"/>
                      <a:pt x="66" y="40"/>
                    </a:cubicBezTo>
                    <a:lnTo>
                      <a:pt x="5" y="0"/>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1" name="Freeform 359">
                <a:extLst>
                  <a:ext uri="{FF2B5EF4-FFF2-40B4-BE49-F238E27FC236}">
                    <a16:creationId xmlns:a16="http://schemas.microsoft.com/office/drawing/2014/main" xmlns="" id="{28CE8415-F407-4E1C-B466-E19AC7E8DD51}"/>
                  </a:ext>
                </a:extLst>
              </p:cNvPr>
              <p:cNvSpPr/>
              <p:nvPr/>
            </p:nvSpPr>
            <p:spPr bwMode="auto">
              <a:xfrm>
                <a:off x="2951" y="931"/>
                <a:ext cx="180" cy="176"/>
              </a:xfrm>
              <a:custGeom>
                <a:avLst/>
                <a:gdLst>
                  <a:gd name="T0" fmla="*/ 0 w 80"/>
                  <a:gd name="T1" fmla="*/ 41 h 78"/>
                  <a:gd name="T2" fmla="*/ 60 w 80"/>
                  <a:gd name="T3" fmla="*/ 78 h 78"/>
                  <a:gd name="T4" fmla="*/ 61 w 80"/>
                  <a:gd name="T5" fmla="*/ 76 h 78"/>
                  <a:gd name="T6" fmla="*/ 80 w 80"/>
                  <a:gd name="T7" fmla="*/ 15 h 78"/>
                  <a:gd name="T8" fmla="*/ 21 w 80"/>
                  <a:gd name="T9" fmla="*/ 0 h 78"/>
                  <a:gd name="T10" fmla="*/ 0 w 80"/>
                  <a:gd name="T11" fmla="*/ 41 h 78"/>
                </a:gdLst>
                <a:ahLst/>
                <a:cxnLst>
                  <a:cxn ang="0">
                    <a:pos x="T0" y="T1"/>
                  </a:cxn>
                  <a:cxn ang="0">
                    <a:pos x="T2" y="T3"/>
                  </a:cxn>
                  <a:cxn ang="0">
                    <a:pos x="T4" y="T5"/>
                  </a:cxn>
                  <a:cxn ang="0">
                    <a:pos x="T6" y="T7"/>
                  </a:cxn>
                  <a:cxn ang="0">
                    <a:pos x="T8" y="T9"/>
                  </a:cxn>
                  <a:cxn ang="0">
                    <a:pos x="T10" y="T11"/>
                  </a:cxn>
                </a:cxnLst>
                <a:rect l="0" t="0" r="r" b="b"/>
                <a:pathLst>
                  <a:path w="80" h="78">
                    <a:moveTo>
                      <a:pt x="0" y="41"/>
                    </a:moveTo>
                    <a:cubicBezTo>
                      <a:pt x="60" y="78"/>
                      <a:pt x="60" y="78"/>
                      <a:pt x="60" y="78"/>
                    </a:cubicBezTo>
                    <a:cubicBezTo>
                      <a:pt x="60" y="77"/>
                      <a:pt x="61" y="77"/>
                      <a:pt x="61" y="76"/>
                    </a:cubicBezTo>
                    <a:cubicBezTo>
                      <a:pt x="68" y="55"/>
                      <a:pt x="74" y="35"/>
                      <a:pt x="80" y="15"/>
                    </a:cubicBezTo>
                    <a:cubicBezTo>
                      <a:pt x="21" y="0"/>
                      <a:pt x="21" y="0"/>
                      <a:pt x="21" y="0"/>
                    </a:cubicBezTo>
                    <a:cubicBezTo>
                      <a:pt x="14" y="14"/>
                      <a:pt x="7" y="28"/>
                      <a:pt x="0" y="41"/>
                    </a:cubicBezTo>
                    <a:close/>
                  </a:path>
                </a:pathLst>
              </a:custGeom>
              <a:solidFill>
                <a:srgbClr val="6F3D2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2" name="Freeform 360">
                <a:extLst>
                  <a:ext uri="{FF2B5EF4-FFF2-40B4-BE49-F238E27FC236}">
                    <a16:creationId xmlns:a16="http://schemas.microsoft.com/office/drawing/2014/main" xmlns="" id="{36808319-56F6-4500-9E73-E3CC7C054509}"/>
                  </a:ext>
                </a:extLst>
              </p:cNvPr>
              <p:cNvSpPr/>
              <p:nvPr/>
            </p:nvSpPr>
            <p:spPr bwMode="auto">
              <a:xfrm>
                <a:off x="2998" y="672"/>
                <a:ext cx="201" cy="293"/>
              </a:xfrm>
              <a:custGeom>
                <a:avLst/>
                <a:gdLst>
                  <a:gd name="T0" fmla="*/ 0 w 89"/>
                  <a:gd name="T1" fmla="*/ 115 h 130"/>
                  <a:gd name="T2" fmla="*/ 59 w 89"/>
                  <a:gd name="T3" fmla="*/ 130 h 130"/>
                  <a:gd name="T4" fmla="*/ 89 w 89"/>
                  <a:gd name="T5" fmla="*/ 25 h 130"/>
                  <a:gd name="T6" fmla="*/ 50 w 89"/>
                  <a:gd name="T7" fmla="*/ 0 h 130"/>
                  <a:gd name="T8" fmla="*/ 0 w 89"/>
                  <a:gd name="T9" fmla="*/ 115 h 130"/>
                </a:gdLst>
                <a:ahLst/>
                <a:cxnLst>
                  <a:cxn ang="0">
                    <a:pos x="T0" y="T1"/>
                  </a:cxn>
                  <a:cxn ang="0">
                    <a:pos x="T2" y="T3"/>
                  </a:cxn>
                  <a:cxn ang="0">
                    <a:pos x="T4" y="T5"/>
                  </a:cxn>
                  <a:cxn ang="0">
                    <a:pos x="T6" y="T7"/>
                  </a:cxn>
                  <a:cxn ang="0">
                    <a:pos x="T8" y="T9"/>
                  </a:cxn>
                </a:cxnLst>
                <a:rect l="0" t="0" r="r" b="b"/>
                <a:pathLst>
                  <a:path w="89" h="130">
                    <a:moveTo>
                      <a:pt x="0" y="115"/>
                    </a:moveTo>
                    <a:cubicBezTo>
                      <a:pt x="59" y="130"/>
                      <a:pt x="59" y="130"/>
                      <a:pt x="59" y="130"/>
                    </a:cubicBezTo>
                    <a:cubicBezTo>
                      <a:pt x="69" y="95"/>
                      <a:pt x="78" y="60"/>
                      <a:pt x="89" y="25"/>
                    </a:cubicBezTo>
                    <a:cubicBezTo>
                      <a:pt x="50" y="0"/>
                      <a:pt x="50" y="0"/>
                      <a:pt x="50" y="0"/>
                    </a:cubicBezTo>
                    <a:cubicBezTo>
                      <a:pt x="35" y="38"/>
                      <a:pt x="19" y="78"/>
                      <a:pt x="0" y="115"/>
                    </a:cubicBezTo>
                    <a:close/>
                  </a:path>
                </a:pathLst>
              </a:custGeom>
              <a:solidFill>
                <a:srgbClr val="9DB8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3" name="Freeform 361">
                <a:extLst>
                  <a:ext uri="{FF2B5EF4-FFF2-40B4-BE49-F238E27FC236}">
                    <a16:creationId xmlns:a16="http://schemas.microsoft.com/office/drawing/2014/main" xmlns="" id="{A34DB33D-32BF-419A-8228-A2D655C71F06}"/>
                  </a:ext>
                </a:extLst>
              </p:cNvPr>
              <p:cNvSpPr/>
              <p:nvPr/>
            </p:nvSpPr>
            <p:spPr bwMode="auto">
              <a:xfrm>
                <a:off x="3111" y="487"/>
                <a:ext cx="151" cy="241"/>
              </a:xfrm>
              <a:custGeom>
                <a:avLst/>
                <a:gdLst>
                  <a:gd name="T0" fmla="*/ 20 w 67"/>
                  <a:gd name="T1" fmla="*/ 31 h 107"/>
                  <a:gd name="T2" fmla="*/ 0 w 67"/>
                  <a:gd name="T3" fmla="*/ 82 h 107"/>
                  <a:gd name="T4" fmla="*/ 39 w 67"/>
                  <a:gd name="T5" fmla="*/ 107 h 107"/>
                  <a:gd name="T6" fmla="*/ 41 w 67"/>
                  <a:gd name="T7" fmla="*/ 100 h 107"/>
                  <a:gd name="T8" fmla="*/ 67 w 67"/>
                  <a:gd name="T9" fmla="*/ 12 h 107"/>
                  <a:gd name="T10" fmla="*/ 31 w 67"/>
                  <a:gd name="T11" fmla="*/ 0 h 107"/>
                  <a:gd name="T12" fmla="*/ 20 w 67"/>
                  <a:gd name="T13" fmla="*/ 31 h 107"/>
                </a:gdLst>
                <a:ahLst/>
                <a:cxnLst>
                  <a:cxn ang="0">
                    <a:pos x="T0" y="T1"/>
                  </a:cxn>
                  <a:cxn ang="0">
                    <a:pos x="T2" y="T3"/>
                  </a:cxn>
                  <a:cxn ang="0">
                    <a:pos x="T4" y="T5"/>
                  </a:cxn>
                  <a:cxn ang="0">
                    <a:pos x="T6" y="T7"/>
                  </a:cxn>
                  <a:cxn ang="0">
                    <a:pos x="T8" y="T9"/>
                  </a:cxn>
                  <a:cxn ang="0">
                    <a:pos x="T10" y="T11"/>
                  </a:cxn>
                  <a:cxn ang="0">
                    <a:pos x="T12" y="T13"/>
                  </a:cxn>
                </a:cxnLst>
                <a:rect l="0" t="0" r="r" b="b"/>
                <a:pathLst>
                  <a:path w="67" h="107">
                    <a:moveTo>
                      <a:pt x="20" y="31"/>
                    </a:moveTo>
                    <a:cubicBezTo>
                      <a:pt x="13" y="48"/>
                      <a:pt x="7" y="65"/>
                      <a:pt x="0" y="82"/>
                    </a:cubicBezTo>
                    <a:cubicBezTo>
                      <a:pt x="39" y="107"/>
                      <a:pt x="39" y="107"/>
                      <a:pt x="39" y="107"/>
                    </a:cubicBezTo>
                    <a:cubicBezTo>
                      <a:pt x="39" y="105"/>
                      <a:pt x="40" y="103"/>
                      <a:pt x="41" y="100"/>
                    </a:cubicBezTo>
                    <a:cubicBezTo>
                      <a:pt x="49" y="71"/>
                      <a:pt x="58" y="42"/>
                      <a:pt x="67" y="12"/>
                    </a:cubicBezTo>
                    <a:cubicBezTo>
                      <a:pt x="31" y="0"/>
                      <a:pt x="31" y="0"/>
                      <a:pt x="31" y="0"/>
                    </a:cubicBezTo>
                    <a:cubicBezTo>
                      <a:pt x="28" y="10"/>
                      <a:pt x="24" y="20"/>
                      <a:pt x="20" y="31"/>
                    </a:cubicBezTo>
                    <a:close/>
                  </a:path>
                </a:pathLst>
              </a:custGeom>
              <a:solidFill>
                <a:srgbClr val="FFD9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4" name="Freeform 362">
                <a:extLst>
                  <a:ext uri="{FF2B5EF4-FFF2-40B4-BE49-F238E27FC236}">
                    <a16:creationId xmlns:a16="http://schemas.microsoft.com/office/drawing/2014/main" xmlns="" id="{F3E7EA0E-3C62-4232-84F8-02E3C1768DB9}"/>
                  </a:ext>
                </a:extLst>
              </p:cNvPr>
              <p:cNvSpPr/>
              <p:nvPr/>
            </p:nvSpPr>
            <p:spPr bwMode="auto">
              <a:xfrm>
                <a:off x="3284" y="-2"/>
                <a:ext cx="111" cy="144"/>
              </a:xfrm>
              <a:custGeom>
                <a:avLst/>
                <a:gdLst>
                  <a:gd name="T0" fmla="*/ 49 w 49"/>
                  <a:gd name="T1" fmla="*/ 0 h 64"/>
                  <a:gd name="T2" fmla="*/ 19 w 49"/>
                  <a:gd name="T3" fmla="*/ 2 h 64"/>
                  <a:gd name="T4" fmla="*/ 0 w 49"/>
                  <a:gd name="T5" fmla="*/ 59 h 64"/>
                  <a:gd name="T6" fmla="*/ 36 w 49"/>
                  <a:gd name="T7" fmla="*/ 64 h 64"/>
                  <a:gd name="T8" fmla="*/ 49 w 49"/>
                  <a:gd name="T9" fmla="*/ 0 h 64"/>
                </a:gdLst>
                <a:ahLst/>
                <a:cxnLst>
                  <a:cxn ang="0">
                    <a:pos x="T0" y="T1"/>
                  </a:cxn>
                  <a:cxn ang="0">
                    <a:pos x="T2" y="T3"/>
                  </a:cxn>
                  <a:cxn ang="0">
                    <a:pos x="T4" y="T5"/>
                  </a:cxn>
                  <a:cxn ang="0">
                    <a:pos x="T6" y="T7"/>
                  </a:cxn>
                  <a:cxn ang="0">
                    <a:pos x="T8" y="T9"/>
                  </a:cxn>
                </a:cxnLst>
                <a:rect l="0" t="0" r="r" b="b"/>
                <a:pathLst>
                  <a:path w="49" h="64">
                    <a:moveTo>
                      <a:pt x="49" y="0"/>
                    </a:moveTo>
                    <a:cubicBezTo>
                      <a:pt x="40" y="0"/>
                      <a:pt x="29" y="1"/>
                      <a:pt x="19" y="2"/>
                    </a:cubicBezTo>
                    <a:cubicBezTo>
                      <a:pt x="11" y="20"/>
                      <a:pt x="5" y="39"/>
                      <a:pt x="0" y="59"/>
                    </a:cubicBezTo>
                    <a:cubicBezTo>
                      <a:pt x="36" y="64"/>
                      <a:pt x="36" y="64"/>
                      <a:pt x="36" y="64"/>
                    </a:cubicBezTo>
                    <a:cubicBezTo>
                      <a:pt x="41" y="43"/>
                      <a:pt x="45" y="21"/>
                      <a:pt x="49" y="0"/>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5" name="Freeform 363">
                <a:extLst>
                  <a:ext uri="{FF2B5EF4-FFF2-40B4-BE49-F238E27FC236}">
                    <a16:creationId xmlns:a16="http://schemas.microsoft.com/office/drawing/2014/main" xmlns="" id="{08F7DBF4-73F4-44B8-AEA1-829C2C19B156}"/>
                  </a:ext>
                </a:extLst>
              </p:cNvPr>
              <p:cNvSpPr/>
              <p:nvPr/>
            </p:nvSpPr>
            <p:spPr bwMode="auto">
              <a:xfrm>
                <a:off x="3264" y="131"/>
                <a:ext cx="102" cy="79"/>
              </a:xfrm>
              <a:custGeom>
                <a:avLst/>
                <a:gdLst>
                  <a:gd name="T0" fmla="*/ 9 w 45"/>
                  <a:gd name="T1" fmla="*/ 0 h 35"/>
                  <a:gd name="T2" fmla="*/ 0 w 45"/>
                  <a:gd name="T3" fmla="*/ 30 h 35"/>
                  <a:gd name="T4" fmla="*/ 38 w 45"/>
                  <a:gd name="T5" fmla="*/ 35 h 35"/>
                  <a:gd name="T6" fmla="*/ 45 w 45"/>
                  <a:gd name="T7" fmla="*/ 5 h 35"/>
                  <a:gd name="T8" fmla="*/ 9 w 45"/>
                  <a:gd name="T9" fmla="*/ 0 h 35"/>
                </a:gdLst>
                <a:ahLst/>
                <a:cxnLst>
                  <a:cxn ang="0">
                    <a:pos x="T0" y="T1"/>
                  </a:cxn>
                  <a:cxn ang="0">
                    <a:pos x="T2" y="T3"/>
                  </a:cxn>
                  <a:cxn ang="0">
                    <a:pos x="T4" y="T5"/>
                  </a:cxn>
                  <a:cxn ang="0">
                    <a:pos x="T6" y="T7"/>
                  </a:cxn>
                  <a:cxn ang="0">
                    <a:pos x="T8" y="T9"/>
                  </a:cxn>
                </a:cxnLst>
                <a:rect l="0" t="0" r="r" b="b"/>
                <a:pathLst>
                  <a:path w="45" h="35">
                    <a:moveTo>
                      <a:pt x="9" y="0"/>
                    </a:moveTo>
                    <a:cubicBezTo>
                      <a:pt x="6" y="10"/>
                      <a:pt x="3" y="20"/>
                      <a:pt x="0" y="30"/>
                    </a:cubicBezTo>
                    <a:cubicBezTo>
                      <a:pt x="38" y="35"/>
                      <a:pt x="38" y="35"/>
                      <a:pt x="38" y="35"/>
                    </a:cubicBezTo>
                    <a:cubicBezTo>
                      <a:pt x="40" y="25"/>
                      <a:pt x="42" y="15"/>
                      <a:pt x="45" y="5"/>
                    </a:cubicBezTo>
                    <a:lnTo>
                      <a:pt x="9" y="0"/>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6" name="Freeform 364">
                <a:extLst>
                  <a:ext uri="{FF2B5EF4-FFF2-40B4-BE49-F238E27FC236}">
                    <a16:creationId xmlns:a16="http://schemas.microsoft.com/office/drawing/2014/main" xmlns="" id="{9E0174C7-74A5-4422-BDD1-8987E9E904A2}"/>
                  </a:ext>
                </a:extLst>
              </p:cNvPr>
              <p:cNvSpPr/>
              <p:nvPr/>
            </p:nvSpPr>
            <p:spPr bwMode="auto">
              <a:xfrm>
                <a:off x="3203" y="198"/>
                <a:ext cx="147" cy="208"/>
              </a:xfrm>
              <a:custGeom>
                <a:avLst/>
                <a:gdLst>
                  <a:gd name="T0" fmla="*/ 27 w 65"/>
                  <a:gd name="T1" fmla="*/ 0 h 92"/>
                  <a:gd name="T2" fmla="*/ 20 w 65"/>
                  <a:gd name="T3" fmla="*/ 23 h 92"/>
                  <a:gd name="T4" fmla="*/ 0 w 65"/>
                  <a:gd name="T5" fmla="*/ 92 h 92"/>
                  <a:gd name="T6" fmla="*/ 41 w 65"/>
                  <a:gd name="T7" fmla="*/ 91 h 92"/>
                  <a:gd name="T8" fmla="*/ 65 w 65"/>
                  <a:gd name="T9" fmla="*/ 5 h 92"/>
                  <a:gd name="T10" fmla="*/ 27 w 65"/>
                  <a:gd name="T11" fmla="*/ 0 h 92"/>
                </a:gdLst>
                <a:ahLst/>
                <a:cxnLst>
                  <a:cxn ang="0">
                    <a:pos x="T0" y="T1"/>
                  </a:cxn>
                  <a:cxn ang="0">
                    <a:pos x="T2" y="T3"/>
                  </a:cxn>
                  <a:cxn ang="0">
                    <a:pos x="T4" y="T5"/>
                  </a:cxn>
                  <a:cxn ang="0">
                    <a:pos x="T6" y="T7"/>
                  </a:cxn>
                  <a:cxn ang="0">
                    <a:pos x="T8" y="T9"/>
                  </a:cxn>
                  <a:cxn ang="0">
                    <a:pos x="T10" y="T11"/>
                  </a:cxn>
                </a:cxnLst>
                <a:rect l="0" t="0" r="r" b="b"/>
                <a:pathLst>
                  <a:path w="65" h="92">
                    <a:moveTo>
                      <a:pt x="27" y="0"/>
                    </a:moveTo>
                    <a:cubicBezTo>
                      <a:pt x="25" y="8"/>
                      <a:pt x="22" y="16"/>
                      <a:pt x="20" y="23"/>
                    </a:cubicBezTo>
                    <a:cubicBezTo>
                      <a:pt x="13" y="47"/>
                      <a:pt x="7" y="70"/>
                      <a:pt x="0" y="92"/>
                    </a:cubicBezTo>
                    <a:cubicBezTo>
                      <a:pt x="41" y="91"/>
                      <a:pt x="41" y="91"/>
                      <a:pt x="41" y="91"/>
                    </a:cubicBezTo>
                    <a:cubicBezTo>
                      <a:pt x="49" y="62"/>
                      <a:pt x="57" y="33"/>
                      <a:pt x="65" y="5"/>
                    </a:cubicBezTo>
                    <a:lnTo>
                      <a:pt x="27" y="0"/>
                    </a:lnTo>
                    <a:close/>
                  </a:path>
                </a:pathLst>
              </a:custGeom>
              <a:solidFill>
                <a:srgbClr val="FF4C8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7" name="Freeform 365">
                <a:extLst>
                  <a:ext uri="{FF2B5EF4-FFF2-40B4-BE49-F238E27FC236}">
                    <a16:creationId xmlns:a16="http://schemas.microsoft.com/office/drawing/2014/main" xmlns="" id="{6ABF9164-1181-4927-84C8-4ADCAFABC193}"/>
                  </a:ext>
                </a:extLst>
              </p:cNvPr>
              <p:cNvSpPr/>
              <p:nvPr/>
            </p:nvSpPr>
            <p:spPr bwMode="auto">
              <a:xfrm>
                <a:off x="3181" y="403"/>
                <a:ext cx="115" cy="111"/>
              </a:xfrm>
              <a:custGeom>
                <a:avLst/>
                <a:gdLst>
                  <a:gd name="T0" fmla="*/ 10 w 51"/>
                  <a:gd name="T1" fmla="*/ 1 h 49"/>
                  <a:gd name="T2" fmla="*/ 0 w 51"/>
                  <a:gd name="T3" fmla="*/ 37 h 49"/>
                  <a:gd name="T4" fmla="*/ 36 w 51"/>
                  <a:gd name="T5" fmla="*/ 49 h 49"/>
                  <a:gd name="T6" fmla="*/ 51 w 51"/>
                  <a:gd name="T7" fmla="*/ 0 h 49"/>
                  <a:gd name="T8" fmla="*/ 10 w 51"/>
                  <a:gd name="T9" fmla="*/ 1 h 49"/>
                </a:gdLst>
                <a:ahLst/>
                <a:cxnLst>
                  <a:cxn ang="0">
                    <a:pos x="T0" y="T1"/>
                  </a:cxn>
                  <a:cxn ang="0">
                    <a:pos x="T2" y="T3"/>
                  </a:cxn>
                  <a:cxn ang="0">
                    <a:pos x="T4" y="T5"/>
                  </a:cxn>
                  <a:cxn ang="0">
                    <a:pos x="T6" y="T7"/>
                  </a:cxn>
                  <a:cxn ang="0">
                    <a:pos x="T8" y="T9"/>
                  </a:cxn>
                </a:cxnLst>
                <a:rect l="0" t="0" r="r" b="b"/>
                <a:pathLst>
                  <a:path w="51" h="49">
                    <a:moveTo>
                      <a:pt x="10" y="1"/>
                    </a:moveTo>
                    <a:cubicBezTo>
                      <a:pt x="7" y="13"/>
                      <a:pt x="4" y="25"/>
                      <a:pt x="0" y="37"/>
                    </a:cubicBezTo>
                    <a:cubicBezTo>
                      <a:pt x="36" y="49"/>
                      <a:pt x="36" y="49"/>
                      <a:pt x="36" y="49"/>
                    </a:cubicBezTo>
                    <a:cubicBezTo>
                      <a:pt x="41" y="33"/>
                      <a:pt x="46" y="16"/>
                      <a:pt x="51" y="0"/>
                    </a:cubicBezTo>
                    <a:lnTo>
                      <a:pt x="10" y="1"/>
                    </a:lnTo>
                    <a:close/>
                  </a:path>
                </a:pathLst>
              </a:custGeom>
              <a:solidFill>
                <a:srgbClr val="3FA9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8" name="Freeform 366">
                <a:extLst>
                  <a:ext uri="{FF2B5EF4-FFF2-40B4-BE49-F238E27FC236}">
                    <a16:creationId xmlns:a16="http://schemas.microsoft.com/office/drawing/2014/main" xmlns="" id="{B66096DA-A810-45D3-9E52-79547304DFC8}"/>
                  </a:ext>
                </a:extLst>
              </p:cNvPr>
              <p:cNvSpPr/>
              <p:nvPr/>
            </p:nvSpPr>
            <p:spPr bwMode="auto">
              <a:xfrm>
                <a:off x="3357" y="3457"/>
                <a:ext cx="1109" cy="347"/>
              </a:xfrm>
              <a:custGeom>
                <a:avLst/>
                <a:gdLst>
                  <a:gd name="T0" fmla="*/ 3 w 492"/>
                  <a:gd name="T1" fmla="*/ 0 h 154"/>
                  <a:gd name="T2" fmla="*/ 3 w 492"/>
                  <a:gd name="T3" fmla="*/ 56 h 154"/>
                  <a:gd name="T4" fmla="*/ 142 w 492"/>
                  <a:gd name="T5" fmla="*/ 151 h 154"/>
                  <a:gd name="T6" fmla="*/ 483 w 492"/>
                  <a:gd name="T7" fmla="*/ 50 h 154"/>
                  <a:gd name="T8" fmla="*/ 490 w 492"/>
                  <a:gd name="T9" fmla="*/ 3 h 154"/>
                </a:gdLst>
                <a:ahLst/>
                <a:cxnLst>
                  <a:cxn ang="0">
                    <a:pos x="T0" y="T1"/>
                  </a:cxn>
                  <a:cxn ang="0">
                    <a:pos x="T2" y="T3"/>
                  </a:cxn>
                  <a:cxn ang="0">
                    <a:pos x="T4" y="T5"/>
                  </a:cxn>
                  <a:cxn ang="0">
                    <a:pos x="T6" y="T7"/>
                  </a:cxn>
                  <a:cxn ang="0">
                    <a:pos x="T8" y="T9"/>
                  </a:cxn>
                </a:cxnLst>
                <a:rect l="0" t="0" r="r" b="b"/>
                <a:pathLst>
                  <a:path w="492" h="154">
                    <a:moveTo>
                      <a:pt x="3" y="0"/>
                    </a:moveTo>
                    <a:cubicBezTo>
                      <a:pt x="3" y="0"/>
                      <a:pt x="0" y="41"/>
                      <a:pt x="3" y="56"/>
                    </a:cubicBezTo>
                    <a:cubicBezTo>
                      <a:pt x="6" y="71"/>
                      <a:pt x="124" y="149"/>
                      <a:pt x="142" y="151"/>
                    </a:cubicBezTo>
                    <a:cubicBezTo>
                      <a:pt x="160" y="154"/>
                      <a:pt x="475" y="62"/>
                      <a:pt x="483" y="50"/>
                    </a:cubicBezTo>
                    <a:cubicBezTo>
                      <a:pt x="492" y="37"/>
                      <a:pt x="490" y="3"/>
                      <a:pt x="490" y="3"/>
                    </a:cubicBezTo>
                  </a:path>
                </a:pathLst>
              </a:custGeom>
              <a:solidFill>
                <a:srgbClr val="7468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9" name="Freeform 367">
                <a:extLst>
                  <a:ext uri="{FF2B5EF4-FFF2-40B4-BE49-F238E27FC236}">
                    <a16:creationId xmlns:a16="http://schemas.microsoft.com/office/drawing/2014/main" xmlns="" id="{5E636645-E7DD-45EE-A40E-AEFB6742CBF3}"/>
                  </a:ext>
                </a:extLst>
              </p:cNvPr>
              <p:cNvSpPr/>
              <p:nvPr/>
            </p:nvSpPr>
            <p:spPr bwMode="auto">
              <a:xfrm>
                <a:off x="3363" y="3401"/>
                <a:ext cx="442" cy="299"/>
              </a:xfrm>
              <a:custGeom>
                <a:avLst/>
                <a:gdLst>
                  <a:gd name="T0" fmla="*/ 0 w 196"/>
                  <a:gd name="T1" fmla="*/ 25 h 133"/>
                  <a:gd name="T2" fmla="*/ 143 w 196"/>
                  <a:gd name="T3" fmla="*/ 130 h 133"/>
                  <a:gd name="T4" fmla="*/ 196 w 196"/>
                  <a:gd name="T5" fmla="*/ 117 h 133"/>
                  <a:gd name="T6" fmla="*/ 112 w 196"/>
                  <a:gd name="T7" fmla="*/ 0 h 133"/>
                  <a:gd name="T8" fmla="*/ 0 w 196"/>
                  <a:gd name="T9" fmla="*/ 25 h 133"/>
                </a:gdLst>
                <a:ahLst/>
                <a:cxnLst>
                  <a:cxn ang="0">
                    <a:pos x="T0" y="T1"/>
                  </a:cxn>
                  <a:cxn ang="0">
                    <a:pos x="T2" y="T3"/>
                  </a:cxn>
                  <a:cxn ang="0">
                    <a:pos x="T4" y="T5"/>
                  </a:cxn>
                  <a:cxn ang="0">
                    <a:pos x="T6" y="T7"/>
                  </a:cxn>
                  <a:cxn ang="0">
                    <a:pos x="T8" y="T9"/>
                  </a:cxn>
                </a:cxnLst>
                <a:rect l="0" t="0" r="r" b="b"/>
                <a:pathLst>
                  <a:path w="196" h="133">
                    <a:moveTo>
                      <a:pt x="0" y="25"/>
                    </a:moveTo>
                    <a:cubicBezTo>
                      <a:pt x="0" y="41"/>
                      <a:pt x="125" y="133"/>
                      <a:pt x="143" y="130"/>
                    </a:cubicBezTo>
                    <a:cubicBezTo>
                      <a:pt x="147" y="129"/>
                      <a:pt x="167" y="124"/>
                      <a:pt x="196" y="117"/>
                    </a:cubicBezTo>
                    <a:cubicBezTo>
                      <a:pt x="112" y="0"/>
                      <a:pt x="112" y="0"/>
                      <a:pt x="112" y="0"/>
                    </a:cubicBezTo>
                    <a:cubicBezTo>
                      <a:pt x="50" y="14"/>
                      <a:pt x="0" y="25"/>
                      <a:pt x="0" y="25"/>
                    </a:cubicBezTo>
                    <a:close/>
                  </a:path>
                </a:pathLst>
              </a:custGeom>
              <a:solidFill>
                <a:srgbClr val="DE2B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0" name="Freeform 368">
                <a:extLst>
                  <a:ext uri="{FF2B5EF4-FFF2-40B4-BE49-F238E27FC236}">
                    <a16:creationId xmlns:a16="http://schemas.microsoft.com/office/drawing/2014/main" xmlns="" id="{7EE08DA7-7B8C-40BF-98B8-F40CBB1C0EA5}"/>
                  </a:ext>
                </a:extLst>
              </p:cNvPr>
              <p:cNvSpPr/>
              <p:nvPr/>
            </p:nvSpPr>
            <p:spPr bwMode="auto">
              <a:xfrm>
                <a:off x="3616" y="3342"/>
                <a:ext cx="642" cy="322"/>
              </a:xfrm>
              <a:custGeom>
                <a:avLst/>
                <a:gdLst>
                  <a:gd name="T0" fmla="*/ 0 w 285"/>
                  <a:gd name="T1" fmla="*/ 26 h 143"/>
                  <a:gd name="T2" fmla="*/ 84 w 285"/>
                  <a:gd name="T3" fmla="*/ 143 h 143"/>
                  <a:gd name="T4" fmla="*/ 285 w 285"/>
                  <a:gd name="T5" fmla="*/ 86 h 143"/>
                  <a:gd name="T6" fmla="*/ 114 w 285"/>
                  <a:gd name="T7" fmla="*/ 0 h 143"/>
                  <a:gd name="T8" fmla="*/ 0 w 285"/>
                  <a:gd name="T9" fmla="*/ 26 h 143"/>
                </a:gdLst>
                <a:ahLst/>
                <a:cxnLst>
                  <a:cxn ang="0">
                    <a:pos x="T0" y="T1"/>
                  </a:cxn>
                  <a:cxn ang="0">
                    <a:pos x="T2" y="T3"/>
                  </a:cxn>
                  <a:cxn ang="0">
                    <a:pos x="T4" y="T5"/>
                  </a:cxn>
                  <a:cxn ang="0">
                    <a:pos x="T6" y="T7"/>
                  </a:cxn>
                  <a:cxn ang="0">
                    <a:pos x="T8" y="T9"/>
                  </a:cxn>
                </a:cxnLst>
                <a:rect l="0" t="0" r="r" b="b"/>
                <a:pathLst>
                  <a:path w="285" h="143">
                    <a:moveTo>
                      <a:pt x="0" y="26"/>
                    </a:moveTo>
                    <a:cubicBezTo>
                      <a:pt x="84" y="143"/>
                      <a:pt x="84" y="143"/>
                      <a:pt x="84" y="143"/>
                    </a:cubicBezTo>
                    <a:cubicBezTo>
                      <a:pt x="137" y="128"/>
                      <a:pt x="220" y="105"/>
                      <a:pt x="285" y="86"/>
                    </a:cubicBezTo>
                    <a:cubicBezTo>
                      <a:pt x="114" y="0"/>
                      <a:pt x="114" y="0"/>
                      <a:pt x="114" y="0"/>
                    </a:cubicBezTo>
                    <a:cubicBezTo>
                      <a:pt x="77" y="8"/>
                      <a:pt x="36" y="18"/>
                      <a:pt x="0" y="26"/>
                    </a:cubicBezTo>
                    <a:close/>
                  </a:path>
                </a:pathLst>
              </a:custGeom>
              <a:solidFill>
                <a:srgbClr val="886D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1" name="Freeform 369">
                <a:extLst>
                  <a:ext uri="{FF2B5EF4-FFF2-40B4-BE49-F238E27FC236}">
                    <a16:creationId xmlns:a16="http://schemas.microsoft.com/office/drawing/2014/main" xmlns="" id="{67816B99-511F-4B3E-B4CF-0AB104CA1D6C}"/>
                  </a:ext>
                </a:extLst>
              </p:cNvPr>
              <p:cNvSpPr/>
              <p:nvPr/>
            </p:nvSpPr>
            <p:spPr bwMode="auto">
              <a:xfrm>
                <a:off x="3918" y="3299"/>
                <a:ext cx="288" cy="81"/>
              </a:xfrm>
              <a:custGeom>
                <a:avLst/>
                <a:gdLst>
                  <a:gd name="T0" fmla="*/ 114 w 128"/>
                  <a:gd name="T1" fmla="*/ 0 h 36"/>
                  <a:gd name="T2" fmla="*/ 0 w 128"/>
                  <a:gd name="T3" fmla="*/ 29 h 36"/>
                  <a:gd name="T4" fmla="*/ 14 w 128"/>
                  <a:gd name="T5" fmla="*/ 36 h 36"/>
                  <a:gd name="T6" fmla="*/ 128 w 128"/>
                  <a:gd name="T7" fmla="*/ 7 h 36"/>
                  <a:gd name="T8" fmla="*/ 114 w 128"/>
                  <a:gd name="T9" fmla="*/ 0 h 36"/>
                </a:gdLst>
                <a:ahLst/>
                <a:cxnLst>
                  <a:cxn ang="0">
                    <a:pos x="T0" y="T1"/>
                  </a:cxn>
                  <a:cxn ang="0">
                    <a:pos x="T2" y="T3"/>
                  </a:cxn>
                  <a:cxn ang="0">
                    <a:pos x="T4" y="T5"/>
                  </a:cxn>
                  <a:cxn ang="0">
                    <a:pos x="T6" y="T7"/>
                  </a:cxn>
                  <a:cxn ang="0">
                    <a:pos x="T8" y="T9"/>
                  </a:cxn>
                </a:cxnLst>
                <a:rect l="0" t="0" r="r" b="b"/>
                <a:pathLst>
                  <a:path w="128" h="36">
                    <a:moveTo>
                      <a:pt x="114" y="0"/>
                    </a:moveTo>
                    <a:cubicBezTo>
                      <a:pt x="0" y="29"/>
                      <a:pt x="0" y="29"/>
                      <a:pt x="0" y="29"/>
                    </a:cubicBezTo>
                    <a:cubicBezTo>
                      <a:pt x="14" y="36"/>
                      <a:pt x="14" y="36"/>
                      <a:pt x="14" y="36"/>
                    </a:cubicBezTo>
                    <a:cubicBezTo>
                      <a:pt x="128" y="7"/>
                      <a:pt x="128" y="7"/>
                      <a:pt x="128" y="7"/>
                    </a:cubicBezTo>
                    <a:cubicBezTo>
                      <a:pt x="123" y="5"/>
                      <a:pt x="118" y="2"/>
                      <a:pt x="114"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2" name="Freeform 370">
                <a:extLst>
                  <a:ext uri="{FF2B5EF4-FFF2-40B4-BE49-F238E27FC236}">
                    <a16:creationId xmlns:a16="http://schemas.microsoft.com/office/drawing/2014/main" xmlns="" id="{E934869F-17E8-4B82-BABD-87B5FF5E89AD}"/>
                  </a:ext>
                </a:extLst>
              </p:cNvPr>
              <p:cNvSpPr/>
              <p:nvPr/>
            </p:nvSpPr>
            <p:spPr bwMode="auto">
              <a:xfrm>
                <a:off x="3949" y="3315"/>
                <a:ext cx="282" cy="83"/>
              </a:xfrm>
              <a:custGeom>
                <a:avLst/>
                <a:gdLst>
                  <a:gd name="T0" fmla="*/ 114 w 125"/>
                  <a:gd name="T1" fmla="*/ 0 h 37"/>
                  <a:gd name="T2" fmla="*/ 0 w 125"/>
                  <a:gd name="T3" fmla="*/ 29 h 37"/>
                  <a:gd name="T4" fmla="*/ 16 w 125"/>
                  <a:gd name="T5" fmla="*/ 37 h 37"/>
                  <a:gd name="T6" fmla="*/ 125 w 125"/>
                  <a:gd name="T7" fmla="*/ 6 h 37"/>
                  <a:gd name="T8" fmla="*/ 114 w 125"/>
                  <a:gd name="T9" fmla="*/ 0 h 37"/>
                </a:gdLst>
                <a:ahLst/>
                <a:cxnLst>
                  <a:cxn ang="0">
                    <a:pos x="T0" y="T1"/>
                  </a:cxn>
                  <a:cxn ang="0">
                    <a:pos x="T2" y="T3"/>
                  </a:cxn>
                  <a:cxn ang="0">
                    <a:pos x="T4" y="T5"/>
                  </a:cxn>
                  <a:cxn ang="0">
                    <a:pos x="T6" y="T7"/>
                  </a:cxn>
                  <a:cxn ang="0">
                    <a:pos x="T8" y="T9"/>
                  </a:cxn>
                </a:cxnLst>
                <a:rect l="0" t="0" r="r" b="b"/>
                <a:pathLst>
                  <a:path w="125" h="37">
                    <a:moveTo>
                      <a:pt x="114" y="0"/>
                    </a:moveTo>
                    <a:cubicBezTo>
                      <a:pt x="0" y="29"/>
                      <a:pt x="0" y="29"/>
                      <a:pt x="0" y="29"/>
                    </a:cubicBezTo>
                    <a:cubicBezTo>
                      <a:pt x="16" y="37"/>
                      <a:pt x="16" y="37"/>
                      <a:pt x="16" y="37"/>
                    </a:cubicBezTo>
                    <a:cubicBezTo>
                      <a:pt x="125" y="6"/>
                      <a:pt x="125" y="6"/>
                      <a:pt x="125" y="6"/>
                    </a:cubicBezTo>
                    <a:cubicBezTo>
                      <a:pt x="121" y="4"/>
                      <a:pt x="118" y="2"/>
                      <a:pt x="114"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3" name="Freeform 371">
                <a:extLst>
                  <a:ext uri="{FF2B5EF4-FFF2-40B4-BE49-F238E27FC236}">
                    <a16:creationId xmlns:a16="http://schemas.microsoft.com/office/drawing/2014/main" xmlns="" id="{07950AA3-782E-4395-99B9-B9941612C1F5}"/>
                  </a:ext>
                </a:extLst>
              </p:cNvPr>
              <p:cNvSpPr/>
              <p:nvPr/>
            </p:nvSpPr>
            <p:spPr bwMode="auto">
              <a:xfrm>
                <a:off x="3985" y="3328"/>
                <a:ext cx="282" cy="91"/>
              </a:xfrm>
              <a:custGeom>
                <a:avLst/>
                <a:gdLst>
                  <a:gd name="T0" fmla="*/ 109 w 125"/>
                  <a:gd name="T1" fmla="*/ 0 h 40"/>
                  <a:gd name="T2" fmla="*/ 0 w 125"/>
                  <a:gd name="T3" fmla="*/ 31 h 40"/>
                  <a:gd name="T4" fmla="*/ 17 w 125"/>
                  <a:gd name="T5" fmla="*/ 40 h 40"/>
                  <a:gd name="T6" fmla="*/ 125 w 125"/>
                  <a:gd name="T7" fmla="*/ 8 h 40"/>
                  <a:gd name="T8" fmla="*/ 109 w 125"/>
                  <a:gd name="T9" fmla="*/ 0 h 40"/>
                </a:gdLst>
                <a:ahLst/>
                <a:cxnLst>
                  <a:cxn ang="0">
                    <a:pos x="T0" y="T1"/>
                  </a:cxn>
                  <a:cxn ang="0">
                    <a:pos x="T2" y="T3"/>
                  </a:cxn>
                  <a:cxn ang="0">
                    <a:pos x="T4" y="T5"/>
                  </a:cxn>
                  <a:cxn ang="0">
                    <a:pos x="T6" y="T7"/>
                  </a:cxn>
                  <a:cxn ang="0">
                    <a:pos x="T8" y="T9"/>
                  </a:cxn>
                </a:cxnLst>
                <a:rect l="0" t="0" r="r" b="b"/>
                <a:pathLst>
                  <a:path w="125" h="40">
                    <a:moveTo>
                      <a:pt x="109" y="0"/>
                    </a:moveTo>
                    <a:cubicBezTo>
                      <a:pt x="0" y="31"/>
                      <a:pt x="0" y="31"/>
                      <a:pt x="0" y="31"/>
                    </a:cubicBezTo>
                    <a:cubicBezTo>
                      <a:pt x="17" y="40"/>
                      <a:pt x="17" y="40"/>
                      <a:pt x="17" y="40"/>
                    </a:cubicBezTo>
                    <a:cubicBezTo>
                      <a:pt x="125" y="8"/>
                      <a:pt x="125" y="8"/>
                      <a:pt x="125" y="8"/>
                    </a:cubicBezTo>
                    <a:cubicBezTo>
                      <a:pt x="119" y="5"/>
                      <a:pt x="114" y="3"/>
                      <a:pt x="109"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4" name="Freeform 372">
                <a:extLst>
                  <a:ext uri="{FF2B5EF4-FFF2-40B4-BE49-F238E27FC236}">
                    <a16:creationId xmlns:a16="http://schemas.microsoft.com/office/drawing/2014/main" xmlns="" id="{8A38209F-B03F-46D5-80BF-1588EE008D81}"/>
                  </a:ext>
                </a:extLst>
              </p:cNvPr>
              <p:cNvSpPr/>
              <p:nvPr/>
            </p:nvSpPr>
            <p:spPr bwMode="auto">
              <a:xfrm>
                <a:off x="4024" y="3346"/>
                <a:ext cx="275" cy="84"/>
              </a:xfrm>
              <a:custGeom>
                <a:avLst/>
                <a:gdLst>
                  <a:gd name="T0" fmla="*/ 122 w 122"/>
                  <a:gd name="T1" fmla="*/ 7 h 37"/>
                  <a:gd name="T2" fmla="*/ 108 w 122"/>
                  <a:gd name="T3" fmla="*/ 0 h 37"/>
                  <a:gd name="T4" fmla="*/ 0 w 122"/>
                  <a:gd name="T5" fmla="*/ 32 h 37"/>
                  <a:gd name="T6" fmla="*/ 11 w 122"/>
                  <a:gd name="T7" fmla="*/ 37 h 37"/>
                  <a:gd name="T8" fmla="*/ 122 w 122"/>
                  <a:gd name="T9" fmla="*/ 7 h 37"/>
                </a:gdLst>
                <a:ahLst/>
                <a:cxnLst>
                  <a:cxn ang="0">
                    <a:pos x="T0" y="T1"/>
                  </a:cxn>
                  <a:cxn ang="0">
                    <a:pos x="T2" y="T3"/>
                  </a:cxn>
                  <a:cxn ang="0">
                    <a:pos x="T4" y="T5"/>
                  </a:cxn>
                  <a:cxn ang="0">
                    <a:pos x="T6" y="T7"/>
                  </a:cxn>
                  <a:cxn ang="0">
                    <a:pos x="T8" y="T9"/>
                  </a:cxn>
                </a:cxnLst>
                <a:rect l="0" t="0" r="r" b="b"/>
                <a:pathLst>
                  <a:path w="122" h="37">
                    <a:moveTo>
                      <a:pt x="122" y="7"/>
                    </a:moveTo>
                    <a:cubicBezTo>
                      <a:pt x="117" y="5"/>
                      <a:pt x="113" y="3"/>
                      <a:pt x="108" y="0"/>
                    </a:cubicBezTo>
                    <a:cubicBezTo>
                      <a:pt x="0" y="32"/>
                      <a:pt x="0" y="32"/>
                      <a:pt x="0" y="32"/>
                    </a:cubicBezTo>
                    <a:cubicBezTo>
                      <a:pt x="11" y="37"/>
                      <a:pt x="11" y="37"/>
                      <a:pt x="11" y="37"/>
                    </a:cubicBezTo>
                    <a:lnTo>
                      <a:pt x="122" y="7"/>
                    </a:ln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5" name="Freeform 373">
                <a:extLst>
                  <a:ext uri="{FF2B5EF4-FFF2-40B4-BE49-F238E27FC236}">
                    <a16:creationId xmlns:a16="http://schemas.microsoft.com/office/drawing/2014/main" xmlns="" id="{8DFCF85C-8320-47AA-BF8A-573F1B67DAD8}"/>
                  </a:ext>
                </a:extLst>
              </p:cNvPr>
              <p:cNvSpPr/>
              <p:nvPr/>
            </p:nvSpPr>
            <p:spPr bwMode="auto">
              <a:xfrm>
                <a:off x="4082" y="3378"/>
                <a:ext cx="386" cy="158"/>
              </a:xfrm>
              <a:custGeom>
                <a:avLst/>
                <a:gdLst>
                  <a:gd name="T0" fmla="*/ 108 w 171"/>
                  <a:gd name="T1" fmla="*/ 0 h 70"/>
                  <a:gd name="T2" fmla="*/ 0 w 171"/>
                  <a:gd name="T3" fmla="*/ 31 h 70"/>
                  <a:gd name="T4" fmla="*/ 78 w 171"/>
                  <a:gd name="T5" fmla="*/ 70 h 70"/>
                  <a:gd name="T6" fmla="*/ 171 w 171"/>
                  <a:gd name="T7" fmla="*/ 38 h 70"/>
                  <a:gd name="T8" fmla="*/ 108 w 171"/>
                  <a:gd name="T9" fmla="*/ 0 h 70"/>
                </a:gdLst>
                <a:ahLst/>
                <a:cxnLst>
                  <a:cxn ang="0">
                    <a:pos x="T0" y="T1"/>
                  </a:cxn>
                  <a:cxn ang="0">
                    <a:pos x="T2" y="T3"/>
                  </a:cxn>
                  <a:cxn ang="0">
                    <a:pos x="T4" y="T5"/>
                  </a:cxn>
                  <a:cxn ang="0">
                    <a:pos x="T6" y="T7"/>
                  </a:cxn>
                  <a:cxn ang="0">
                    <a:pos x="T8" y="T9"/>
                  </a:cxn>
                </a:cxnLst>
                <a:rect l="0" t="0" r="r" b="b"/>
                <a:pathLst>
                  <a:path w="171" h="70">
                    <a:moveTo>
                      <a:pt x="108" y="0"/>
                    </a:moveTo>
                    <a:cubicBezTo>
                      <a:pt x="0" y="31"/>
                      <a:pt x="0" y="31"/>
                      <a:pt x="0" y="31"/>
                    </a:cubicBezTo>
                    <a:cubicBezTo>
                      <a:pt x="78" y="70"/>
                      <a:pt x="78" y="70"/>
                      <a:pt x="78" y="70"/>
                    </a:cubicBezTo>
                    <a:cubicBezTo>
                      <a:pt x="131" y="55"/>
                      <a:pt x="171" y="42"/>
                      <a:pt x="171" y="38"/>
                    </a:cubicBezTo>
                    <a:cubicBezTo>
                      <a:pt x="171" y="34"/>
                      <a:pt x="141" y="17"/>
                      <a:pt x="108"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6" name="Freeform 374">
                <a:extLst>
                  <a:ext uri="{FF2B5EF4-FFF2-40B4-BE49-F238E27FC236}">
                    <a16:creationId xmlns:a16="http://schemas.microsoft.com/office/drawing/2014/main" xmlns="" id="{86626616-C2C5-40B2-955D-5247FD51D3FF}"/>
                  </a:ext>
                </a:extLst>
              </p:cNvPr>
              <p:cNvSpPr/>
              <p:nvPr/>
            </p:nvSpPr>
            <p:spPr bwMode="auto">
              <a:xfrm>
                <a:off x="4049" y="3362"/>
                <a:ext cx="277" cy="86"/>
              </a:xfrm>
              <a:custGeom>
                <a:avLst/>
                <a:gdLst>
                  <a:gd name="T0" fmla="*/ 111 w 123"/>
                  <a:gd name="T1" fmla="*/ 0 h 38"/>
                  <a:gd name="T2" fmla="*/ 0 w 123"/>
                  <a:gd name="T3" fmla="*/ 30 h 38"/>
                  <a:gd name="T4" fmla="*/ 15 w 123"/>
                  <a:gd name="T5" fmla="*/ 38 h 38"/>
                  <a:gd name="T6" fmla="*/ 123 w 123"/>
                  <a:gd name="T7" fmla="*/ 7 h 38"/>
                  <a:gd name="T8" fmla="*/ 111 w 123"/>
                  <a:gd name="T9" fmla="*/ 0 h 38"/>
                </a:gdLst>
                <a:ahLst/>
                <a:cxnLst>
                  <a:cxn ang="0">
                    <a:pos x="T0" y="T1"/>
                  </a:cxn>
                  <a:cxn ang="0">
                    <a:pos x="T2" y="T3"/>
                  </a:cxn>
                  <a:cxn ang="0">
                    <a:pos x="T4" y="T5"/>
                  </a:cxn>
                  <a:cxn ang="0">
                    <a:pos x="T6" y="T7"/>
                  </a:cxn>
                  <a:cxn ang="0">
                    <a:pos x="T8" y="T9"/>
                  </a:cxn>
                </a:cxnLst>
                <a:rect l="0" t="0" r="r" b="b"/>
                <a:pathLst>
                  <a:path w="123" h="38">
                    <a:moveTo>
                      <a:pt x="111" y="0"/>
                    </a:moveTo>
                    <a:cubicBezTo>
                      <a:pt x="0" y="30"/>
                      <a:pt x="0" y="30"/>
                      <a:pt x="0" y="30"/>
                    </a:cubicBezTo>
                    <a:cubicBezTo>
                      <a:pt x="15" y="38"/>
                      <a:pt x="15" y="38"/>
                      <a:pt x="15" y="38"/>
                    </a:cubicBezTo>
                    <a:cubicBezTo>
                      <a:pt x="123" y="7"/>
                      <a:pt x="123" y="7"/>
                      <a:pt x="123" y="7"/>
                    </a:cubicBezTo>
                    <a:cubicBezTo>
                      <a:pt x="119" y="5"/>
                      <a:pt x="115" y="3"/>
                      <a:pt x="111"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7" name="Freeform 375">
                <a:extLst>
                  <a:ext uri="{FF2B5EF4-FFF2-40B4-BE49-F238E27FC236}">
                    <a16:creationId xmlns:a16="http://schemas.microsoft.com/office/drawing/2014/main" xmlns="" id="{ED821396-CB87-4578-88C3-0D8649282F22}"/>
                  </a:ext>
                </a:extLst>
              </p:cNvPr>
              <p:cNvSpPr/>
              <p:nvPr/>
            </p:nvSpPr>
            <p:spPr bwMode="auto">
              <a:xfrm>
                <a:off x="3873" y="3283"/>
                <a:ext cx="302" cy="82"/>
              </a:xfrm>
              <a:custGeom>
                <a:avLst/>
                <a:gdLst>
                  <a:gd name="T0" fmla="*/ 120 w 134"/>
                  <a:gd name="T1" fmla="*/ 0 h 36"/>
                  <a:gd name="T2" fmla="*/ 0 w 134"/>
                  <a:gd name="T3" fmla="*/ 26 h 36"/>
                  <a:gd name="T4" fmla="*/ 20 w 134"/>
                  <a:gd name="T5" fmla="*/ 36 h 36"/>
                  <a:gd name="T6" fmla="*/ 134 w 134"/>
                  <a:gd name="T7" fmla="*/ 7 h 36"/>
                  <a:gd name="T8" fmla="*/ 120 w 134"/>
                  <a:gd name="T9" fmla="*/ 0 h 36"/>
                </a:gdLst>
                <a:ahLst/>
                <a:cxnLst>
                  <a:cxn ang="0">
                    <a:pos x="T0" y="T1"/>
                  </a:cxn>
                  <a:cxn ang="0">
                    <a:pos x="T2" y="T3"/>
                  </a:cxn>
                  <a:cxn ang="0">
                    <a:pos x="T4" y="T5"/>
                  </a:cxn>
                  <a:cxn ang="0">
                    <a:pos x="T6" y="T7"/>
                  </a:cxn>
                  <a:cxn ang="0">
                    <a:pos x="T8" y="T9"/>
                  </a:cxn>
                </a:cxnLst>
                <a:rect l="0" t="0" r="r" b="b"/>
                <a:pathLst>
                  <a:path w="134" h="36">
                    <a:moveTo>
                      <a:pt x="120" y="0"/>
                    </a:moveTo>
                    <a:cubicBezTo>
                      <a:pt x="111" y="2"/>
                      <a:pt x="60" y="13"/>
                      <a:pt x="0" y="26"/>
                    </a:cubicBezTo>
                    <a:cubicBezTo>
                      <a:pt x="20" y="36"/>
                      <a:pt x="20" y="36"/>
                      <a:pt x="20" y="36"/>
                    </a:cubicBezTo>
                    <a:cubicBezTo>
                      <a:pt x="134" y="7"/>
                      <a:pt x="134" y="7"/>
                      <a:pt x="134" y="7"/>
                    </a:cubicBezTo>
                    <a:cubicBezTo>
                      <a:pt x="126" y="3"/>
                      <a:pt x="120" y="0"/>
                      <a:pt x="120"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8" name="Freeform 376">
                <a:extLst>
                  <a:ext uri="{FF2B5EF4-FFF2-40B4-BE49-F238E27FC236}">
                    <a16:creationId xmlns:a16="http://schemas.microsoft.com/office/drawing/2014/main" xmlns="" id="{FD64748F-8438-4E2E-AF39-57CF4D7FA31C}"/>
                  </a:ext>
                </a:extLst>
              </p:cNvPr>
              <p:cNvSpPr/>
              <p:nvPr/>
            </p:nvSpPr>
            <p:spPr bwMode="auto">
              <a:xfrm>
                <a:off x="2788" y="944"/>
                <a:ext cx="97" cy="190"/>
              </a:xfrm>
              <a:custGeom>
                <a:avLst/>
                <a:gdLst>
                  <a:gd name="T0" fmla="*/ 39 w 43"/>
                  <a:gd name="T1" fmla="*/ 62 h 84"/>
                  <a:gd name="T2" fmla="*/ 33 w 43"/>
                  <a:gd name="T3" fmla="*/ 29 h 84"/>
                  <a:gd name="T4" fmla="*/ 27 w 43"/>
                  <a:gd name="T5" fmla="*/ 0 h 84"/>
                  <a:gd name="T6" fmla="*/ 5 w 43"/>
                  <a:gd name="T7" fmla="*/ 15 h 84"/>
                  <a:gd name="T8" fmla="*/ 4 w 43"/>
                  <a:gd name="T9" fmla="*/ 63 h 84"/>
                  <a:gd name="T10" fmla="*/ 4 w 43"/>
                  <a:gd name="T11" fmla="*/ 84 h 84"/>
                  <a:gd name="T12" fmla="*/ 43 w 43"/>
                  <a:gd name="T13" fmla="*/ 79 h 84"/>
                  <a:gd name="T14" fmla="*/ 39 w 43"/>
                  <a:gd name="T15" fmla="*/ 62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4">
                    <a:moveTo>
                      <a:pt x="39" y="62"/>
                    </a:moveTo>
                    <a:cubicBezTo>
                      <a:pt x="37" y="51"/>
                      <a:pt x="35" y="40"/>
                      <a:pt x="33" y="29"/>
                    </a:cubicBezTo>
                    <a:cubicBezTo>
                      <a:pt x="31" y="20"/>
                      <a:pt x="32" y="8"/>
                      <a:pt x="27" y="0"/>
                    </a:cubicBezTo>
                    <a:cubicBezTo>
                      <a:pt x="5" y="15"/>
                      <a:pt x="5" y="15"/>
                      <a:pt x="5" y="15"/>
                    </a:cubicBezTo>
                    <a:cubicBezTo>
                      <a:pt x="0" y="31"/>
                      <a:pt x="4" y="47"/>
                      <a:pt x="4" y="63"/>
                    </a:cubicBezTo>
                    <a:cubicBezTo>
                      <a:pt x="4" y="70"/>
                      <a:pt x="4" y="77"/>
                      <a:pt x="4" y="84"/>
                    </a:cubicBezTo>
                    <a:cubicBezTo>
                      <a:pt x="43" y="79"/>
                      <a:pt x="43" y="79"/>
                      <a:pt x="43" y="79"/>
                    </a:cubicBezTo>
                    <a:cubicBezTo>
                      <a:pt x="42" y="73"/>
                      <a:pt x="41" y="67"/>
                      <a:pt x="39" y="62"/>
                    </a:cubicBezTo>
                    <a:close/>
                  </a:path>
                </a:pathLst>
              </a:custGeom>
              <a:solidFill>
                <a:srgbClr val="749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9" name="Freeform 377">
                <a:extLst>
                  <a:ext uri="{FF2B5EF4-FFF2-40B4-BE49-F238E27FC236}">
                    <a16:creationId xmlns:a16="http://schemas.microsoft.com/office/drawing/2014/main" xmlns="" id="{397F1DA4-43D3-48A0-B9DE-CFC9E72D5D82}"/>
                  </a:ext>
                </a:extLst>
              </p:cNvPr>
              <p:cNvSpPr/>
              <p:nvPr/>
            </p:nvSpPr>
            <p:spPr bwMode="auto">
              <a:xfrm>
                <a:off x="2797" y="1122"/>
                <a:ext cx="167" cy="307"/>
              </a:xfrm>
              <a:custGeom>
                <a:avLst/>
                <a:gdLst>
                  <a:gd name="T0" fmla="*/ 51 w 74"/>
                  <a:gd name="T1" fmla="*/ 48 h 136"/>
                  <a:gd name="T2" fmla="*/ 39 w 74"/>
                  <a:gd name="T3" fmla="*/ 0 h 136"/>
                  <a:gd name="T4" fmla="*/ 0 w 74"/>
                  <a:gd name="T5" fmla="*/ 5 h 136"/>
                  <a:gd name="T6" fmla="*/ 3 w 74"/>
                  <a:gd name="T7" fmla="*/ 40 h 136"/>
                  <a:gd name="T8" fmla="*/ 22 w 74"/>
                  <a:gd name="T9" fmla="*/ 136 h 136"/>
                  <a:gd name="T10" fmla="*/ 74 w 74"/>
                  <a:gd name="T11" fmla="*/ 134 h 136"/>
                  <a:gd name="T12" fmla="*/ 51 w 74"/>
                  <a:gd name="T13" fmla="*/ 48 h 136"/>
                </a:gdLst>
                <a:ahLst/>
                <a:cxnLst>
                  <a:cxn ang="0">
                    <a:pos x="T0" y="T1"/>
                  </a:cxn>
                  <a:cxn ang="0">
                    <a:pos x="T2" y="T3"/>
                  </a:cxn>
                  <a:cxn ang="0">
                    <a:pos x="T4" y="T5"/>
                  </a:cxn>
                  <a:cxn ang="0">
                    <a:pos x="T6" y="T7"/>
                  </a:cxn>
                  <a:cxn ang="0">
                    <a:pos x="T8" y="T9"/>
                  </a:cxn>
                  <a:cxn ang="0">
                    <a:pos x="T10" y="T11"/>
                  </a:cxn>
                  <a:cxn ang="0">
                    <a:pos x="T12" y="T13"/>
                  </a:cxn>
                </a:cxnLst>
                <a:rect l="0" t="0" r="r" b="b"/>
                <a:pathLst>
                  <a:path w="74" h="136">
                    <a:moveTo>
                      <a:pt x="51" y="48"/>
                    </a:moveTo>
                    <a:cubicBezTo>
                      <a:pt x="47" y="32"/>
                      <a:pt x="43" y="16"/>
                      <a:pt x="39" y="0"/>
                    </a:cubicBezTo>
                    <a:cubicBezTo>
                      <a:pt x="0" y="5"/>
                      <a:pt x="0" y="5"/>
                      <a:pt x="0" y="5"/>
                    </a:cubicBezTo>
                    <a:cubicBezTo>
                      <a:pt x="0" y="16"/>
                      <a:pt x="1" y="28"/>
                      <a:pt x="3" y="40"/>
                    </a:cubicBezTo>
                    <a:cubicBezTo>
                      <a:pt x="8" y="72"/>
                      <a:pt x="15" y="104"/>
                      <a:pt x="22" y="136"/>
                    </a:cubicBezTo>
                    <a:cubicBezTo>
                      <a:pt x="74" y="134"/>
                      <a:pt x="74" y="134"/>
                      <a:pt x="74" y="134"/>
                    </a:cubicBezTo>
                    <a:cubicBezTo>
                      <a:pt x="65" y="106"/>
                      <a:pt x="57" y="77"/>
                      <a:pt x="51" y="48"/>
                    </a:cubicBezTo>
                    <a:close/>
                  </a:path>
                </a:pathLst>
              </a:custGeom>
              <a:solidFill>
                <a:srgbClr val="7451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0" name="Freeform 378">
                <a:extLst>
                  <a:ext uri="{FF2B5EF4-FFF2-40B4-BE49-F238E27FC236}">
                    <a16:creationId xmlns:a16="http://schemas.microsoft.com/office/drawing/2014/main" xmlns="" id="{26EF18B8-780D-4F70-99DC-53C6FAD2A4B8}"/>
                  </a:ext>
                </a:extLst>
              </p:cNvPr>
              <p:cNvSpPr/>
              <p:nvPr/>
            </p:nvSpPr>
            <p:spPr bwMode="auto">
              <a:xfrm>
                <a:off x="2856" y="1494"/>
                <a:ext cx="293" cy="311"/>
              </a:xfrm>
              <a:custGeom>
                <a:avLst/>
                <a:gdLst>
                  <a:gd name="T0" fmla="*/ 112 w 130"/>
                  <a:gd name="T1" fmla="*/ 107 h 138"/>
                  <a:gd name="T2" fmla="*/ 59 w 130"/>
                  <a:gd name="T3" fmla="*/ 7 h 138"/>
                  <a:gd name="T4" fmla="*/ 57 w 130"/>
                  <a:gd name="T5" fmla="*/ 0 h 138"/>
                  <a:gd name="T6" fmla="*/ 0 w 130"/>
                  <a:gd name="T7" fmla="*/ 4 h 138"/>
                  <a:gd name="T8" fmla="*/ 13 w 130"/>
                  <a:gd name="T9" fmla="*/ 34 h 138"/>
                  <a:gd name="T10" fmla="*/ 31 w 130"/>
                  <a:gd name="T11" fmla="*/ 85 h 138"/>
                  <a:gd name="T12" fmla="*/ 50 w 130"/>
                  <a:gd name="T13" fmla="*/ 112 h 138"/>
                  <a:gd name="T14" fmla="*/ 65 w 130"/>
                  <a:gd name="T15" fmla="*/ 121 h 138"/>
                  <a:gd name="T16" fmla="*/ 87 w 130"/>
                  <a:gd name="T17" fmla="*/ 132 h 138"/>
                  <a:gd name="T18" fmla="*/ 102 w 130"/>
                  <a:gd name="T19" fmla="*/ 134 h 138"/>
                  <a:gd name="T20" fmla="*/ 126 w 130"/>
                  <a:gd name="T21" fmla="*/ 129 h 138"/>
                  <a:gd name="T22" fmla="*/ 112 w 130"/>
                  <a:gd name="T2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38">
                    <a:moveTo>
                      <a:pt x="112" y="107"/>
                    </a:moveTo>
                    <a:cubicBezTo>
                      <a:pt x="89" y="80"/>
                      <a:pt x="73" y="40"/>
                      <a:pt x="59" y="7"/>
                    </a:cubicBezTo>
                    <a:cubicBezTo>
                      <a:pt x="58" y="5"/>
                      <a:pt x="58" y="3"/>
                      <a:pt x="57" y="0"/>
                    </a:cubicBezTo>
                    <a:cubicBezTo>
                      <a:pt x="0" y="4"/>
                      <a:pt x="0" y="4"/>
                      <a:pt x="0" y="4"/>
                    </a:cubicBezTo>
                    <a:cubicBezTo>
                      <a:pt x="3" y="13"/>
                      <a:pt x="10" y="25"/>
                      <a:pt x="13" y="34"/>
                    </a:cubicBezTo>
                    <a:cubicBezTo>
                      <a:pt x="19" y="51"/>
                      <a:pt x="22" y="70"/>
                      <a:pt x="31" y="85"/>
                    </a:cubicBezTo>
                    <a:cubicBezTo>
                      <a:pt x="36" y="94"/>
                      <a:pt x="44" y="103"/>
                      <a:pt x="50" y="112"/>
                    </a:cubicBezTo>
                    <a:cubicBezTo>
                      <a:pt x="55" y="119"/>
                      <a:pt x="58" y="118"/>
                      <a:pt x="65" y="121"/>
                    </a:cubicBezTo>
                    <a:cubicBezTo>
                      <a:pt x="73" y="124"/>
                      <a:pt x="79" y="130"/>
                      <a:pt x="87" y="132"/>
                    </a:cubicBezTo>
                    <a:cubicBezTo>
                      <a:pt x="92" y="134"/>
                      <a:pt x="97" y="133"/>
                      <a:pt x="102" y="134"/>
                    </a:cubicBezTo>
                    <a:cubicBezTo>
                      <a:pt x="109" y="134"/>
                      <a:pt x="123" y="138"/>
                      <a:pt x="126" y="129"/>
                    </a:cubicBezTo>
                    <a:cubicBezTo>
                      <a:pt x="130" y="121"/>
                      <a:pt x="116" y="112"/>
                      <a:pt x="112" y="107"/>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1" name="Freeform 379">
                <a:extLst>
                  <a:ext uri="{FF2B5EF4-FFF2-40B4-BE49-F238E27FC236}">
                    <a16:creationId xmlns:a16="http://schemas.microsoft.com/office/drawing/2014/main" xmlns="" id="{B2A55174-A4BB-4522-95EE-2B4978E81389}"/>
                  </a:ext>
                </a:extLst>
              </p:cNvPr>
              <p:cNvSpPr/>
              <p:nvPr/>
            </p:nvSpPr>
            <p:spPr bwMode="auto">
              <a:xfrm>
                <a:off x="2847" y="1424"/>
                <a:ext cx="140" cy="79"/>
              </a:xfrm>
              <a:custGeom>
                <a:avLst/>
                <a:gdLst>
                  <a:gd name="T0" fmla="*/ 52 w 62"/>
                  <a:gd name="T1" fmla="*/ 0 h 35"/>
                  <a:gd name="T2" fmla="*/ 0 w 62"/>
                  <a:gd name="T3" fmla="*/ 2 h 35"/>
                  <a:gd name="T4" fmla="*/ 4 w 62"/>
                  <a:gd name="T5" fmla="*/ 20 h 35"/>
                  <a:gd name="T6" fmla="*/ 8 w 62"/>
                  <a:gd name="T7" fmla="*/ 35 h 35"/>
                  <a:gd name="T8" fmla="*/ 62 w 62"/>
                  <a:gd name="T9" fmla="*/ 31 h 35"/>
                  <a:gd name="T10" fmla="*/ 52 w 62"/>
                  <a:gd name="T11" fmla="*/ 0 h 35"/>
                </a:gdLst>
                <a:ahLst/>
                <a:cxnLst>
                  <a:cxn ang="0">
                    <a:pos x="T0" y="T1"/>
                  </a:cxn>
                  <a:cxn ang="0">
                    <a:pos x="T2" y="T3"/>
                  </a:cxn>
                  <a:cxn ang="0">
                    <a:pos x="T4" y="T5"/>
                  </a:cxn>
                  <a:cxn ang="0">
                    <a:pos x="T6" y="T7"/>
                  </a:cxn>
                  <a:cxn ang="0">
                    <a:pos x="T8" y="T9"/>
                  </a:cxn>
                  <a:cxn ang="0">
                    <a:pos x="T10" y="T11"/>
                  </a:cxn>
                </a:cxnLst>
                <a:rect l="0" t="0" r="r" b="b"/>
                <a:pathLst>
                  <a:path w="62" h="35">
                    <a:moveTo>
                      <a:pt x="52" y="0"/>
                    </a:moveTo>
                    <a:cubicBezTo>
                      <a:pt x="0" y="2"/>
                      <a:pt x="0" y="2"/>
                      <a:pt x="0" y="2"/>
                    </a:cubicBezTo>
                    <a:cubicBezTo>
                      <a:pt x="2" y="8"/>
                      <a:pt x="3" y="14"/>
                      <a:pt x="4" y="20"/>
                    </a:cubicBezTo>
                    <a:cubicBezTo>
                      <a:pt x="5" y="27"/>
                      <a:pt x="6" y="29"/>
                      <a:pt x="8" y="35"/>
                    </a:cubicBezTo>
                    <a:cubicBezTo>
                      <a:pt x="62" y="31"/>
                      <a:pt x="62" y="31"/>
                      <a:pt x="62" y="31"/>
                    </a:cubicBezTo>
                    <a:cubicBezTo>
                      <a:pt x="58" y="21"/>
                      <a:pt x="56" y="11"/>
                      <a:pt x="52" y="0"/>
                    </a:cubicBez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2" name="Freeform 380">
                <a:extLst>
                  <a:ext uri="{FF2B5EF4-FFF2-40B4-BE49-F238E27FC236}">
                    <a16:creationId xmlns:a16="http://schemas.microsoft.com/office/drawing/2014/main" xmlns="" id="{09DFA53F-3395-4F8C-AA65-EFE6BBBFEF1A}"/>
                  </a:ext>
                </a:extLst>
              </p:cNvPr>
              <p:cNvSpPr/>
              <p:nvPr/>
            </p:nvSpPr>
            <p:spPr bwMode="auto">
              <a:xfrm>
                <a:off x="2919" y="1846"/>
                <a:ext cx="586" cy="248"/>
              </a:xfrm>
              <a:custGeom>
                <a:avLst/>
                <a:gdLst>
                  <a:gd name="T0" fmla="*/ 1 w 260"/>
                  <a:gd name="T1" fmla="*/ 0 h 110"/>
                  <a:gd name="T2" fmla="*/ 2 w 260"/>
                  <a:gd name="T3" fmla="*/ 48 h 110"/>
                  <a:gd name="T4" fmla="*/ 6 w 260"/>
                  <a:gd name="T5" fmla="*/ 102 h 110"/>
                  <a:gd name="T6" fmla="*/ 185 w 260"/>
                  <a:gd name="T7" fmla="*/ 110 h 110"/>
                  <a:gd name="T8" fmla="*/ 185 w 260"/>
                  <a:gd name="T9" fmla="*/ 110 h 110"/>
                  <a:gd name="T10" fmla="*/ 260 w 260"/>
                  <a:gd name="T11" fmla="*/ 47 h 110"/>
                  <a:gd name="T12" fmla="*/ 38 w 260"/>
                  <a:gd name="T13" fmla="*/ 9 h 110"/>
                  <a:gd name="T14" fmla="*/ 1 w 260"/>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110">
                    <a:moveTo>
                      <a:pt x="1" y="0"/>
                    </a:moveTo>
                    <a:cubicBezTo>
                      <a:pt x="0" y="16"/>
                      <a:pt x="2" y="32"/>
                      <a:pt x="2" y="48"/>
                    </a:cubicBezTo>
                    <a:cubicBezTo>
                      <a:pt x="2" y="65"/>
                      <a:pt x="3" y="84"/>
                      <a:pt x="6" y="102"/>
                    </a:cubicBezTo>
                    <a:cubicBezTo>
                      <a:pt x="65" y="101"/>
                      <a:pt x="125" y="104"/>
                      <a:pt x="185" y="110"/>
                    </a:cubicBezTo>
                    <a:cubicBezTo>
                      <a:pt x="185" y="110"/>
                      <a:pt x="185" y="110"/>
                      <a:pt x="185" y="110"/>
                    </a:cubicBezTo>
                    <a:cubicBezTo>
                      <a:pt x="203" y="84"/>
                      <a:pt x="234" y="64"/>
                      <a:pt x="260" y="47"/>
                    </a:cubicBezTo>
                    <a:cubicBezTo>
                      <a:pt x="186" y="37"/>
                      <a:pt x="112" y="29"/>
                      <a:pt x="38" y="9"/>
                    </a:cubicBezTo>
                    <a:cubicBezTo>
                      <a:pt x="26" y="6"/>
                      <a:pt x="13" y="3"/>
                      <a:pt x="1" y="0"/>
                    </a:cubicBezTo>
                    <a:close/>
                  </a:path>
                </a:pathLst>
              </a:custGeom>
              <a:solidFill>
                <a:srgbClr val="FF90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3" name="Freeform 381">
                <a:extLst>
                  <a:ext uri="{FF2B5EF4-FFF2-40B4-BE49-F238E27FC236}">
                    <a16:creationId xmlns:a16="http://schemas.microsoft.com/office/drawing/2014/main" xmlns="" id="{712A465C-4998-4ADC-93D1-2F3A811251B4}"/>
                  </a:ext>
                </a:extLst>
              </p:cNvPr>
              <p:cNvSpPr/>
              <p:nvPr/>
            </p:nvSpPr>
            <p:spPr bwMode="auto">
              <a:xfrm>
                <a:off x="2921" y="1701"/>
                <a:ext cx="228" cy="199"/>
              </a:xfrm>
              <a:custGeom>
                <a:avLst/>
                <a:gdLst>
                  <a:gd name="T0" fmla="*/ 79 w 101"/>
                  <a:gd name="T1" fmla="*/ 20 h 88"/>
                  <a:gd name="T2" fmla="*/ 23 w 101"/>
                  <a:gd name="T3" fmla="*/ 0 h 88"/>
                  <a:gd name="T4" fmla="*/ 1 w 101"/>
                  <a:gd name="T5" fmla="*/ 51 h 88"/>
                  <a:gd name="T6" fmla="*/ 0 w 101"/>
                  <a:gd name="T7" fmla="*/ 64 h 88"/>
                  <a:gd name="T8" fmla="*/ 37 w 101"/>
                  <a:gd name="T9" fmla="*/ 73 h 88"/>
                  <a:gd name="T10" fmla="*/ 101 w 101"/>
                  <a:gd name="T11" fmla="*/ 88 h 88"/>
                  <a:gd name="T12" fmla="*/ 86 w 101"/>
                  <a:gd name="T13" fmla="*/ 21 h 88"/>
                  <a:gd name="T14" fmla="*/ 79 w 101"/>
                  <a:gd name="T15" fmla="*/ 2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88">
                    <a:moveTo>
                      <a:pt x="79" y="20"/>
                    </a:moveTo>
                    <a:cubicBezTo>
                      <a:pt x="59" y="17"/>
                      <a:pt x="42" y="5"/>
                      <a:pt x="23" y="0"/>
                    </a:cubicBezTo>
                    <a:cubicBezTo>
                      <a:pt x="16" y="19"/>
                      <a:pt x="4" y="32"/>
                      <a:pt x="1" y="51"/>
                    </a:cubicBezTo>
                    <a:cubicBezTo>
                      <a:pt x="0" y="56"/>
                      <a:pt x="0" y="60"/>
                      <a:pt x="0" y="64"/>
                    </a:cubicBezTo>
                    <a:cubicBezTo>
                      <a:pt x="12" y="67"/>
                      <a:pt x="25" y="70"/>
                      <a:pt x="37" y="73"/>
                    </a:cubicBezTo>
                    <a:cubicBezTo>
                      <a:pt x="59" y="79"/>
                      <a:pt x="80" y="84"/>
                      <a:pt x="101" y="88"/>
                    </a:cubicBezTo>
                    <a:cubicBezTo>
                      <a:pt x="86" y="21"/>
                      <a:pt x="86" y="21"/>
                      <a:pt x="86" y="21"/>
                    </a:cubicBezTo>
                    <a:cubicBezTo>
                      <a:pt x="84" y="21"/>
                      <a:pt x="81" y="21"/>
                      <a:pt x="79" y="20"/>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4" name="Freeform 382">
                <a:extLst>
                  <a:ext uri="{FF2B5EF4-FFF2-40B4-BE49-F238E27FC236}">
                    <a16:creationId xmlns:a16="http://schemas.microsoft.com/office/drawing/2014/main" xmlns="" id="{2CF705A5-88D2-4FCA-A91D-5DF8669F04F8}"/>
                  </a:ext>
                </a:extLst>
              </p:cNvPr>
              <p:cNvSpPr/>
              <p:nvPr/>
            </p:nvSpPr>
            <p:spPr bwMode="auto">
              <a:xfrm>
                <a:off x="3115" y="1706"/>
                <a:ext cx="408" cy="246"/>
              </a:xfrm>
              <a:custGeom>
                <a:avLst/>
                <a:gdLst>
                  <a:gd name="T0" fmla="*/ 60 w 181"/>
                  <a:gd name="T1" fmla="*/ 13 h 109"/>
                  <a:gd name="T2" fmla="*/ 0 w 181"/>
                  <a:gd name="T3" fmla="*/ 19 h 109"/>
                  <a:gd name="T4" fmla="*/ 15 w 181"/>
                  <a:gd name="T5" fmla="*/ 86 h 109"/>
                  <a:gd name="T6" fmla="*/ 173 w 181"/>
                  <a:gd name="T7" fmla="*/ 109 h 109"/>
                  <a:gd name="T8" fmla="*/ 174 w 181"/>
                  <a:gd name="T9" fmla="*/ 109 h 109"/>
                  <a:gd name="T10" fmla="*/ 181 w 181"/>
                  <a:gd name="T11" fmla="*/ 105 h 109"/>
                  <a:gd name="T12" fmla="*/ 117 w 181"/>
                  <a:gd name="T13" fmla="*/ 0 h 109"/>
                  <a:gd name="T14" fmla="*/ 60 w 181"/>
                  <a:gd name="T15" fmla="*/ 13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109">
                    <a:moveTo>
                      <a:pt x="60" y="13"/>
                    </a:moveTo>
                    <a:cubicBezTo>
                      <a:pt x="41" y="17"/>
                      <a:pt x="20" y="20"/>
                      <a:pt x="0" y="19"/>
                    </a:cubicBezTo>
                    <a:cubicBezTo>
                      <a:pt x="15" y="86"/>
                      <a:pt x="15" y="86"/>
                      <a:pt x="15" y="86"/>
                    </a:cubicBezTo>
                    <a:cubicBezTo>
                      <a:pt x="68" y="96"/>
                      <a:pt x="121" y="102"/>
                      <a:pt x="173" y="109"/>
                    </a:cubicBezTo>
                    <a:cubicBezTo>
                      <a:pt x="174" y="109"/>
                      <a:pt x="174" y="109"/>
                      <a:pt x="174" y="109"/>
                    </a:cubicBezTo>
                    <a:cubicBezTo>
                      <a:pt x="176" y="108"/>
                      <a:pt x="178" y="106"/>
                      <a:pt x="181" y="105"/>
                    </a:cubicBezTo>
                    <a:cubicBezTo>
                      <a:pt x="117" y="0"/>
                      <a:pt x="117" y="0"/>
                      <a:pt x="117" y="0"/>
                    </a:cubicBezTo>
                    <a:cubicBezTo>
                      <a:pt x="98" y="5"/>
                      <a:pt x="79" y="10"/>
                      <a:pt x="60" y="13"/>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5" name="Freeform 383">
                <a:extLst>
                  <a:ext uri="{FF2B5EF4-FFF2-40B4-BE49-F238E27FC236}">
                    <a16:creationId xmlns:a16="http://schemas.microsoft.com/office/drawing/2014/main" xmlns="" id="{00B8EE63-007B-4399-B3AA-80266782C518}"/>
                  </a:ext>
                </a:extLst>
              </p:cNvPr>
              <p:cNvSpPr/>
              <p:nvPr/>
            </p:nvSpPr>
            <p:spPr bwMode="auto">
              <a:xfrm>
                <a:off x="3379" y="1672"/>
                <a:ext cx="228" cy="271"/>
              </a:xfrm>
              <a:custGeom>
                <a:avLst/>
                <a:gdLst>
                  <a:gd name="T0" fmla="*/ 11 w 101"/>
                  <a:gd name="T1" fmla="*/ 12 h 120"/>
                  <a:gd name="T2" fmla="*/ 0 w 101"/>
                  <a:gd name="T3" fmla="*/ 15 h 120"/>
                  <a:gd name="T4" fmla="*/ 64 w 101"/>
                  <a:gd name="T5" fmla="*/ 120 h 120"/>
                  <a:gd name="T6" fmla="*/ 101 w 101"/>
                  <a:gd name="T7" fmla="*/ 96 h 120"/>
                  <a:gd name="T8" fmla="*/ 58 w 101"/>
                  <a:gd name="T9" fmla="*/ 0 h 120"/>
                  <a:gd name="T10" fmla="*/ 11 w 101"/>
                  <a:gd name="T11" fmla="*/ 12 h 120"/>
                </a:gdLst>
                <a:ahLst/>
                <a:cxnLst>
                  <a:cxn ang="0">
                    <a:pos x="T0" y="T1"/>
                  </a:cxn>
                  <a:cxn ang="0">
                    <a:pos x="T2" y="T3"/>
                  </a:cxn>
                  <a:cxn ang="0">
                    <a:pos x="T4" y="T5"/>
                  </a:cxn>
                  <a:cxn ang="0">
                    <a:pos x="T6" y="T7"/>
                  </a:cxn>
                  <a:cxn ang="0">
                    <a:pos x="T8" y="T9"/>
                  </a:cxn>
                  <a:cxn ang="0">
                    <a:pos x="T10" y="T11"/>
                  </a:cxn>
                </a:cxnLst>
                <a:rect l="0" t="0" r="r" b="b"/>
                <a:pathLst>
                  <a:path w="101" h="120">
                    <a:moveTo>
                      <a:pt x="11" y="12"/>
                    </a:moveTo>
                    <a:cubicBezTo>
                      <a:pt x="8" y="13"/>
                      <a:pt x="4" y="14"/>
                      <a:pt x="0" y="15"/>
                    </a:cubicBezTo>
                    <a:cubicBezTo>
                      <a:pt x="64" y="120"/>
                      <a:pt x="64" y="120"/>
                      <a:pt x="64" y="120"/>
                    </a:cubicBezTo>
                    <a:cubicBezTo>
                      <a:pt x="76" y="112"/>
                      <a:pt x="88" y="104"/>
                      <a:pt x="101" y="96"/>
                    </a:cubicBezTo>
                    <a:cubicBezTo>
                      <a:pt x="58" y="0"/>
                      <a:pt x="58" y="0"/>
                      <a:pt x="58" y="0"/>
                    </a:cubicBezTo>
                    <a:cubicBezTo>
                      <a:pt x="42" y="4"/>
                      <a:pt x="27" y="8"/>
                      <a:pt x="11" y="12"/>
                    </a:cubicBezTo>
                    <a:close/>
                  </a:path>
                </a:pathLst>
              </a:custGeom>
              <a:solidFill>
                <a:srgbClr val="E8812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6" name="Freeform 384">
                <a:extLst>
                  <a:ext uri="{FF2B5EF4-FFF2-40B4-BE49-F238E27FC236}">
                    <a16:creationId xmlns:a16="http://schemas.microsoft.com/office/drawing/2014/main" xmlns="" id="{CB558E81-C020-47EC-959D-4E60B1443984}"/>
                  </a:ext>
                </a:extLst>
              </p:cNvPr>
              <p:cNvSpPr/>
              <p:nvPr/>
            </p:nvSpPr>
            <p:spPr bwMode="auto">
              <a:xfrm>
                <a:off x="3510" y="1607"/>
                <a:ext cx="372" cy="281"/>
              </a:xfrm>
              <a:custGeom>
                <a:avLst/>
                <a:gdLst>
                  <a:gd name="T0" fmla="*/ 0 w 165"/>
                  <a:gd name="T1" fmla="*/ 29 h 125"/>
                  <a:gd name="T2" fmla="*/ 43 w 165"/>
                  <a:gd name="T3" fmla="*/ 125 h 125"/>
                  <a:gd name="T4" fmla="*/ 92 w 165"/>
                  <a:gd name="T5" fmla="*/ 94 h 125"/>
                  <a:gd name="T6" fmla="*/ 165 w 165"/>
                  <a:gd name="T7" fmla="*/ 53 h 125"/>
                  <a:gd name="T8" fmla="*/ 98 w 165"/>
                  <a:gd name="T9" fmla="*/ 0 h 125"/>
                  <a:gd name="T10" fmla="*/ 0 w 165"/>
                  <a:gd name="T11" fmla="*/ 29 h 125"/>
                </a:gdLst>
                <a:ahLst/>
                <a:cxnLst>
                  <a:cxn ang="0">
                    <a:pos x="T0" y="T1"/>
                  </a:cxn>
                  <a:cxn ang="0">
                    <a:pos x="T2" y="T3"/>
                  </a:cxn>
                  <a:cxn ang="0">
                    <a:pos x="T4" y="T5"/>
                  </a:cxn>
                  <a:cxn ang="0">
                    <a:pos x="T6" y="T7"/>
                  </a:cxn>
                  <a:cxn ang="0">
                    <a:pos x="T8" y="T9"/>
                  </a:cxn>
                  <a:cxn ang="0">
                    <a:pos x="T10" y="T11"/>
                  </a:cxn>
                </a:cxnLst>
                <a:rect l="0" t="0" r="r" b="b"/>
                <a:pathLst>
                  <a:path w="165" h="125">
                    <a:moveTo>
                      <a:pt x="0" y="29"/>
                    </a:moveTo>
                    <a:cubicBezTo>
                      <a:pt x="43" y="125"/>
                      <a:pt x="43" y="125"/>
                      <a:pt x="43" y="125"/>
                    </a:cubicBezTo>
                    <a:cubicBezTo>
                      <a:pt x="59" y="114"/>
                      <a:pt x="75" y="104"/>
                      <a:pt x="92" y="94"/>
                    </a:cubicBezTo>
                    <a:cubicBezTo>
                      <a:pt x="116" y="80"/>
                      <a:pt x="140" y="66"/>
                      <a:pt x="165" y="53"/>
                    </a:cubicBezTo>
                    <a:cubicBezTo>
                      <a:pt x="98" y="0"/>
                      <a:pt x="98" y="0"/>
                      <a:pt x="98" y="0"/>
                    </a:cubicBezTo>
                    <a:cubicBezTo>
                      <a:pt x="65" y="10"/>
                      <a:pt x="32" y="20"/>
                      <a:pt x="0" y="29"/>
                    </a:cubicBezTo>
                    <a:close/>
                  </a:path>
                </a:pathLst>
              </a:custGeom>
              <a:solidFill>
                <a:srgbClr val="A78B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7" name="Freeform 385">
                <a:extLst>
                  <a:ext uri="{FF2B5EF4-FFF2-40B4-BE49-F238E27FC236}">
                    <a16:creationId xmlns:a16="http://schemas.microsoft.com/office/drawing/2014/main" xmlns="" id="{51D85346-068D-4351-8B5A-753E95856B09}"/>
                  </a:ext>
                </a:extLst>
              </p:cNvPr>
              <p:cNvSpPr/>
              <p:nvPr/>
            </p:nvSpPr>
            <p:spPr bwMode="auto">
              <a:xfrm>
                <a:off x="3731" y="1514"/>
                <a:ext cx="340" cy="212"/>
              </a:xfrm>
              <a:custGeom>
                <a:avLst/>
                <a:gdLst>
                  <a:gd name="T0" fmla="*/ 3 w 151"/>
                  <a:gd name="T1" fmla="*/ 40 h 94"/>
                  <a:gd name="T2" fmla="*/ 0 w 151"/>
                  <a:gd name="T3" fmla="*/ 41 h 94"/>
                  <a:gd name="T4" fmla="*/ 67 w 151"/>
                  <a:gd name="T5" fmla="*/ 94 h 94"/>
                  <a:gd name="T6" fmla="*/ 151 w 151"/>
                  <a:gd name="T7" fmla="*/ 52 h 94"/>
                  <a:gd name="T8" fmla="*/ 134 w 151"/>
                  <a:gd name="T9" fmla="*/ 0 h 94"/>
                  <a:gd name="T10" fmla="*/ 3 w 151"/>
                  <a:gd name="T11" fmla="*/ 40 h 94"/>
                </a:gdLst>
                <a:ahLst/>
                <a:cxnLst>
                  <a:cxn ang="0">
                    <a:pos x="T0" y="T1"/>
                  </a:cxn>
                  <a:cxn ang="0">
                    <a:pos x="T2" y="T3"/>
                  </a:cxn>
                  <a:cxn ang="0">
                    <a:pos x="T4" y="T5"/>
                  </a:cxn>
                  <a:cxn ang="0">
                    <a:pos x="T6" y="T7"/>
                  </a:cxn>
                  <a:cxn ang="0">
                    <a:pos x="T8" y="T9"/>
                  </a:cxn>
                  <a:cxn ang="0">
                    <a:pos x="T10" y="T11"/>
                  </a:cxn>
                </a:cxnLst>
                <a:rect l="0" t="0" r="r" b="b"/>
                <a:pathLst>
                  <a:path w="151" h="94">
                    <a:moveTo>
                      <a:pt x="3" y="40"/>
                    </a:moveTo>
                    <a:cubicBezTo>
                      <a:pt x="2" y="40"/>
                      <a:pt x="1" y="41"/>
                      <a:pt x="0" y="41"/>
                    </a:cubicBezTo>
                    <a:cubicBezTo>
                      <a:pt x="67" y="94"/>
                      <a:pt x="67" y="94"/>
                      <a:pt x="67" y="94"/>
                    </a:cubicBezTo>
                    <a:cubicBezTo>
                      <a:pt x="95" y="79"/>
                      <a:pt x="123" y="65"/>
                      <a:pt x="151" y="52"/>
                    </a:cubicBezTo>
                    <a:cubicBezTo>
                      <a:pt x="134" y="0"/>
                      <a:pt x="134" y="0"/>
                      <a:pt x="134" y="0"/>
                    </a:cubicBezTo>
                    <a:cubicBezTo>
                      <a:pt x="90" y="13"/>
                      <a:pt x="47" y="27"/>
                      <a:pt x="3" y="40"/>
                    </a:cubicBezTo>
                    <a:close/>
                  </a:path>
                </a:pathLst>
              </a:custGeom>
              <a:solidFill>
                <a:srgbClr val="BDCA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8" name="Freeform 386">
                <a:extLst>
                  <a:ext uri="{FF2B5EF4-FFF2-40B4-BE49-F238E27FC236}">
                    <a16:creationId xmlns:a16="http://schemas.microsoft.com/office/drawing/2014/main" xmlns="" id="{77DCAE08-A4F3-4ECC-BA9D-DB2240F79374}"/>
                  </a:ext>
                </a:extLst>
              </p:cNvPr>
              <p:cNvSpPr/>
              <p:nvPr/>
            </p:nvSpPr>
            <p:spPr bwMode="auto">
              <a:xfrm>
                <a:off x="4033" y="1417"/>
                <a:ext cx="347" cy="215"/>
              </a:xfrm>
              <a:custGeom>
                <a:avLst/>
                <a:gdLst>
                  <a:gd name="T0" fmla="*/ 0 w 154"/>
                  <a:gd name="T1" fmla="*/ 43 h 95"/>
                  <a:gd name="T2" fmla="*/ 17 w 154"/>
                  <a:gd name="T3" fmla="*/ 95 h 95"/>
                  <a:gd name="T4" fmla="*/ 49 w 154"/>
                  <a:gd name="T5" fmla="*/ 80 h 95"/>
                  <a:gd name="T6" fmla="*/ 154 w 154"/>
                  <a:gd name="T7" fmla="*/ 43 h 95"/>
                  <a:gd name="T8" fmla="*/ 151 w 154"/>
                  <a:gd name="T9" fmla="*/ 0 h 95"/>
                  <a:gd name="T10" fmla="*/ 0 w 154"/>
                  <a:gd name="T11" fmla="*/ 43 h 95"/>
                </a:gdLst>
                <a:ahLst/>
                <a:cxnLst>
                  <a:cxn ang="0">
                    <a:pos x="T0" y="T1"/>
                  </a:cxn>
                  <a:cxn ang="0">
                    <a:pos x="T2" y="T3"/>
                  </a:cxn>
                  <a:cxn ang="0">
                    <a:pos x="T4" y="T5"/>
                  </a:cxn>
                  <a:cxn ang="0">
                    <a:pos x="T6" y="T7"/>
                  </a:cxn>
                  <a:cxn ang="0">
                    <a:pos x="T8" y="T9"/>
                  </a:cxn>
                  <a:cxn ang="0">
                    <a:pos x="T10" y="T11"/>
                  </a:cxn>
                </a:cxnLst>
                <a:rect l="0" t="0" r="r" b="b"/>
                <a:pathLst>
                  <a:path w="154" h="95">
                    <a:moveTo>
                      <a:pt x="0" y="43"/>
                    </a:moveTo>
                    <a:cubicBezTo>
                      <a:pt x="17" y="95"/>
                      <a:pt x="17" y="95"/>
                      <a:pt x="17" y="95"/>
                    </a:cubicBezTo>
                    <a:cubicBezTo>
                      <a:pt x="28" y="90"/>
                      <a:pt x="39" y="85"/>
                      <a:pt x="49" y="80"/>
                    </a:cubicBezTo>
                    <a:cubicBezTo>
                      <a:pt x="84" y="65"/>
                      <a:pt x="119" y="54"/>
                      <a:pt x="154" y="43"/>
                    </a:cubicBezTo>
                    <a:cubicBezTo>
                      <a:pt x="151" y="0"/>
                      <a:pt x="151" y="0"/>
                      <a:pt x="151" y="0"/>
                    </a:cubicBezTo>
                    <a:cubicBezTo>
                      <a:pt x="101" y="14"/>
                      <a:pt x="50" y="28"/>
                      <a:pt x="0" y="43"/>
                    </a:cubicBezTo>
                    <a:close/>
                  </a:path>
                </a:pathLst>
              </a:custGeom>
              <a:solidFill>
                <a:srgbClr val="FF56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9" name="Freeform 387">
                <a:extLst>
                  <a:ext uri="{FF2B5EF4-FFF2-40B4-BE49-F238E27FC236}">
                    <a16:creationId xmlns:a16="http://schemas.microsoft.com/office/drawing/2014/main" xmlns="" id="{D1C535D6-1ED2-42E6-AC00-B578636E5B16}"/>
                  </a:ext>
                </a:extLst>
              </p:cNvPr>
              <p:cNvSpPr/>
              <p:nvPr/>
            </p:nvSpPr>
            <p:spPr bwMode="auto">
              <a:xfrm>
                <a:off x="4373" y="1388"/>
                <a:ext cx="158" cy="126"/>
              </a:xfrm>
              <a:custGeom>
                <a:avLst/>
                <a:gdLst>
                  <a:gd name="T0" fmla="*/ 16 w 70"/>
                  <a:gd name="T1" fmla="*/ 9 h 56"/>
                  <a:gd name="T2" fmla="*/ 0 w 70"/>
                  <a:gd name="T3" fmla="*/ 13 h 56"/>
                  <a:gd name="T4" fmla="*/ 3 w 70"/>
                  <a:gd name="T5" fmla="*/ 56 h 56"/>
                  <a:gd name="T6" fmla="*/ 70 w 70"/>
                  <a:gd name="T7" fmla="*/ 37 h 56"/>
                  <a:gd name="T8" fmla="*/ 47 w 70"/>
                  <a:gd name="T9" fmla="*/ 0 h 56"/>
                  <a:gd name="T10" fmla="*/ 16 w 70"/>
                  <a:gd name="T11" fmla="*/ 9 h 56"/>
                </a:gdLst>
                <a:ahLst/>
                <a:cxnLst>
                  <a:cxn ang="0">
                    <a:pos x="T0" y="T1"/>
                  </a:cxn>
                  <a:cxn ang="0">
                    <a:pos x="T2" y="T3"/>
                  </a:cxn>
                  <a:cxn ang="0">
                    <a:pos x="T4" y="T5"/>
                  </a:cxn>
                  <a:cxn ang="0">
                    <a:pos x="T6" y="T7"/>
                  </a:cxn>
                  <a:cxn ang="0">
                    <a:pos x="T8" y="T9"/>
                  </a:cxn>
                  <a:cxn ang="0">
                    <a:pos x="T10" y="T11"/>
                  </a:cxn>
                </a:cxnLst>
                <a:rect l="0" t="0" r="r" b="b"/>
                <a:pathLst>
                  <a:path w="70" h="56">
                    <a:moveTo>
                      <a:pt x="16" y="9"/>
                    </a:moveTo>
                    <a:cubicBezTo>
                      <a:pt x="10" y="10"/>
                      <a:pt x="5" y="12"/>
                      <a:pt x="0" y="13"/>
                    </a:cubicBezTo>
                    <a:cubicBezTo>
                      <a:pt x="3" y="56"/>
                      <a:pt x="3" y="56"/>
                      <a:pt x="3" y="56"/>
                    </a:cubicBezTo>
                    <a:cubicBezTo>
                      <a:pt x="25" y="49"/>
                      <a:pt x="48" y="43"/>
                      <a:pt x="70" y="37"/>
                    </a:cubicBezTo>
                    <a:cubicBezTo>
                      <a:pt x="47" y="0"/>
                      <a:pt x="47" y="0"/>
                      <a:pt x="47" y="0"/>
                    </a:cubicBezTo>
                    <a:cubicBezTo>
                      <a:pt x="37" y="3"/>
                      <a:pt x="26" y="6"/>
                      <a:pt x="16" y="9"/>
                    </a:cubicBezTo>
                    <a:close/>
                  </a:path>
                </a:pathLst>
              </a:custGeom>
              <a:solidFill>
                <a:srgbClr val="81383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0" name="Freeform 388">
                <a:extLst>
                  <a:ext uri="{FF2B5EF4-FFF2-40B4-BE49-F238E27FC236}">
                    <a16:creationId xmlns:a16="http://schemas.microsoft.com/office/drawing/2014/main" xmlns="" id="{0A7070AA-8F53-4386-8CD9-0977D6C498A1}"/>
                  </a:ext>
                </a:extLst>
              </p:cNvPr>
              <p:cNvSpPr/>
              <p:nvPr/>
            </p:nvSpPr>
            <p:spPr bwMode="auto">
              <a:xfrm>
                <a:off x="4479" y="1327"/>
                <a:ext cx="320" cy="145"/>
              </a:xfrm>
              <a:custGeom>
                <a:avLst/>
                <a:gdLst>
                  <a:gd name="T0" fmla="*/ 0 w 142"/>
                  <a:gd name="T1" fmla="*/ 27 h 64"/>
                  <a:gd name="T2" fmla="*/ 23 w 142"/>
                  <a:gd name="T3" fmla="*/ 64 h 64"/>
                  <a:gd name="T4" fmla="*/ 90 w 142"/>
                  <a:gd name="T5" fmla="*/ 45 h 64"/>
                  <a:gd name="T6" fmla="*/ 140 w 142"/>
                  <a:gd name="T7" fmla="*/ 31 h 64"/>
                  <a:gd name="T8" fmla="*/ 142 w 142"/>
                  <a:gd name="T9" fmla="*/ 0 h 64"/>
                  <a:gd name="T10" fmla="*/ 0 w 142"/>
                  <a:gd name="T11" fmla="*/ 27 h 64"/>
                </a:gdLst>
                <a:ahLst/>
                <a:cxnLst>
                  <a:cxn ang="0">
                    <a:pos x="T0" y="T1"/>
                  </a:cxn>
                  <a:cxn ang="0">
                    <a:pos x="T2" y="T3"/>
                  </a:cxn>
                  <a:cxn ang="0">
                    <a:pos x="T4" y="T5"/>
                  </a:cxn>
                  <a:cxn ang="0">
                    <a:pos x="T6" y="T7"/>
                  </a:cxn>
                  <a:cxn ang="0">
                    <a:pos x="T8" y="T9"/>
                  </a:cxn>
                  <a:cxn ang="0">
                    <a:pos x="T10" y="T11"/>
                  </a:cxn>
                </a:cxnLst>
                <a:rect l="0" t="0" r="r" b="b"/>
                <a:pathLst>
                  <a:path w="142" h="64">
                    <a:moveTo>
                      <a:pt x="0" y="27"/>
                    </a:moveTo>
                    <a:cubicBezTo>
                      <a:pt x="23" y="64"/>
                      <a:pt x="23" y="64"/>
                      <a:pt x="23" y="64"/>
                    </a:cubicBezTo>
                    <a:cubicBezTo>
                      <a:pt x="46" y="58"/>
                      <a:pt x="68" y="52"/>
                      <a:pt x="90" y="45"/>
                    </a:cubicBezTo>
                    <a:cubicBezTo>
                      <a:pt x="107" y="40"/>
                      <a:pt x="124" y="35"/>
                      <a:pt x="140" y="31"/>
                    </a:cubicBezTo>
                    <a:cubicBezTo>
                      <a:pt x="142" y="0"/>
                      <a:pt x="142" y="0"/>
                      <a:pt x="142" y="0"/>
                    </a:cubicBezTo>
                    <a:cubicBezTo>
                      <a:pt x="94" y="6"/>
                      <a:pt x="47" y="16"/>
                      <a:pt x="0" y="27"/>
                    </a:cubicBezTo>
                    <a:close/>
                  </a:path>
                </a:pathLst>
              </a:custGeom>
              <a:solidFill>
                <a:srgbClr val="5BAC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1" name="Freeform 389">
                <a:extLst>
                  <a:ext uri="{FF2B5EF4-FFF2-40B4-BE49-F238E27FC236}">
                    <a16:creationId xmlns:a16="http://schemas.microsoft.com/office/drawing/2014/main" xmlns="" id="{98F76875-4554-4BC4-B8F2-CEA8C69D72A7}"/>
                  </a:ext>
                </a:extLst>
              </p:cNvPr>
              <p:cNvSpPr/>
              <p:nvPr/>
            </p:nvSpPr>
            <p:spPr bwMode="auto">
              <a:xfrm>
                <a:off x="4795" y="1309"/>
                <a:ext cx="203" cy="88"/>
              </a:xfrm>
              <a:custGeom>
                <a:avLst/>
                <a:gdLst>
                  <a:gd name="T0" fmla="*/ 2 w 90"/>
                  <a:gd name="T1" fmla="*/ 8 h 39"/>
                  <a:gd name="T2" fmla="*/ 0 w 90"/>
                  <a:gd name="T3" fmla="*/ 39 h 39"/>
                  <a:gd name="T4" fmla="*/ 48 w 90"/>
                  <a:gd name="T5" fmla="*/ 32 h 39"/>
                  <a:gd name="T6" fmla="*/ 90 w 90"/>
                  <a:gd name="T7" fmla="*/ 29 h 39"/>
                  <a:gd name="T8" fmla="*/ 81 w 90"/>
                  <a:gd name="T9" fmla="*/ 0 h 39"/>
                  <a:gd name="T10" fmla="*/ 2 w 90"/>
                  <a:gd name="T11" fmla="*/ 8 h 39"/>
                </a:gdLst>
                <a:ahLst/>
                <a:cxnLst>
                  <a:cxn ang="0">
                    <a:pos x="T0" y="T1"/>
                  </a:cxn>
                  <a:cxn ang="0">
                    <a:pos x="T2" y="T3"/>
                  </a:cxn>
                  <a:cxn ang="0">
                    <a:pos x="T4" y="T5"/>
                  </a:cxn>
                  <a:cxn ang="0">
                    <a:pos x="T6" y="T7"/>
                  </a:cxn>
                  <a:cxn ang="0">
                    <a:pos x="T8" y="T9"/>
                  </a:cxn>
                  <a:cxn ang="0">
                    <a:pos x="T10" y="T11"/>
                  </a:cxn>
                </a:cxnLst>
                <a:rect l="0" t="0" r="r" b="b"/>
                <a:pathLst>
                  <a:path w="90" h="39">
                    <a:moveTo>
                      <a:pt x="2" y="8"/>
                    </a:moveTo>
                    <a:cubicBezTo>
                      <a:pt x="0" y="39"/>
                      <a:pt x="0" y="39"/>
                      <a:pt x="0" y="39"/>
                    </a:cubicBezTo>
                    <a:cubicBezTo>
                      <a:pt x="16" y="36"/>
                      <a:pt x="32" y="33"/>
                      <a:pt x="48" y="32"/>
                    </a:cubicBezTo>
                    <a:cubicBezTo>
                      <a:pt x="62" y="32"/>
                      <a:pt x="76" y="31"/>
                      <a:pt x="90" y="29"/>
                    </a:cubicBezTo>
                    <a:cubicBezTo>
                      <a:pt x="81" y="0"/>
                      <a:pt x="81" y="0"/>
                      <a:pt x="81" y="0"/>
                    </a:cubicBezTo>
                    <a:cubicBezTo>
                      <a:pt x="55" y="2"/>
                      <a:pt x="28" y="4"/>
                      <a:pt x="2" y="8"/>
                    </a:cubicBezTo>
                    <a:close/>
                  </a:path>
                </a:pathLst>
              </a:custGeom>
              <a:solidFill>
                <a:srgbClr val="AC4E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2" name="Freeform 390">
                <a:extLst>
                  <a:ext uri="{FF2B5EF4-FFF2-40B4-BE49-F238E27FC236}">
                    <a16:creationId xmlns:a16="http://schemas.microsoft.com/office/drawing/2014/main" xmlns="" id="{A5068D48-AD8D-4CB2-ACF4-4AC77A71B722}"/>
                  </a:ext>
                </a:extLst>
              </p:cNvPr>
              <p:cNvSpPr/>
              <p:nvPr/>
            </p:nvSpPr>
            <p:spPr bwMode="auto">
              <a:xfrm>
                <a:off x="4977" y="1287"/>
                <a:ext cx="291" cy="88"/>
              </a:xfrm>
              <a:custGeom>
                <a:avLst/>
                <a:gdLst>
                  <a:gd name="T0" fmla="*/ 47 w 129"/>
                  <a:gd name="T1" fmla="*/ 9 h 39"/>
                  <a:gd name="T2" fmla="*/ 0 w 129"/>
                  <a:gd name="T3" fmla="*/ 10 h 39"/>
                  <a:gd name="T4" fmla="*/ 9 w 129"/>
                  <a:gd name="T5" fmla="*/ 39 h 39"/>
                  <a:gd name="T6" fmla="*/ 119 w 129"/>
                  <a:gd name="T7" fmla="*/ 29 h 39"/>
                  <a:gd name="T8" fmla="*/ 47 w 129"/>
                  <a:gd name="T9" fmla="*/ 9 h 39"/>
                </a:gdLst>
                <a:ahLst/>
                <a:cxnLst>
                  <a:cxn ang="0">
                    <a:pos x="T0" y="T1"/>
                  </a:cxn>
                  <a:cxn ang="0">
                    <a:pos x="T2" y="T3"/>
                  </a:cxn>
                  <a:cxn ang="0">
                    <a:pos x="T4" y="T5"/>
                  </a:cxn>
                  <a:cxn ang="0">
                    <a:pos x="T6" y="T7"/>
                  </a:cxn>
                  <a:cxn ang="0">
                    <a:pos x="T8" y="T9"/>
                  </a:cxn>
                </a:cxnLst>
                <a:rect l="0" t="0" r="r" b="b"/>
                <a:pathLst>
                  <a:path w="129" h="39">
                    <a:moveTo>
                      <a:pt x="47" y="9"/>
                    </a:moveTo>
                    <a:cubicBezTo>
                      <a:pt x="31" y="9"/>
                      <a:pt x="16" y="9"/>
                      <a:pt x="0" y="10"/>
                    </a:cubicBezTo>
                    <a:cubicBezTo>
                      <a:pt x="9" y="39"/>
                      <a:pt x="9" y="39"/>
                      <a:pt x="9" y="39"/>
                    </a:cubicBezTo>
                    <a:cubicBezTo>
                      <a:pt x="46" y="36"/>
                      <a:pt x="82" y="32"/>
                      <a:pt x="119" y="29"/>
                    </a:cubicBezTo>
                    <a:cubicBezTo>
                      <a:pt x="129" y="0"/>
                      <a:pt x="65" y="9"/>
                      <a:pt x="47" y="9"/>
                    </a:cubicBezTo>
                    <a:close/>
                  </a:path>
                </a:pathLst>
              </a:custGeom>
              <a:solidFill>
                <a:srgbClr val="AEC5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3" name="Freeform 391">
                <a:extLst>
                  <a:ext uri="{FF2B5EF4-FFF2-40B4-BE49-F238E27FC236}">
                    <a16:creationId xmlns:a16="http://schemas.microsoft.com/office/drawing/2014/main" xmlns="" id="{06CDB34B-31E5-46C5-9BA4-0F0B1470CA19}"/>
                  </a:ext>
                </a:extLst>
              </p:cNvPr>
              <p:cNvSpPr/>
              <p:nvPr/>
            </p:nvSpPr>
            <p:spPr bwMode="auto">
              <a:xfrm>
                <a:off x="2933" y="2073"/>
                <a:ext cx="403" cy="386"/>
              </a:xfrm>
              <a:custGeom>
                <a:avLst/>
                <a:gdLst>
                  <a:gd name="T0" fmla="*/ 0 w 179"/>
                  <a:gd name="T1" fmla="*/ 1 h 171"/>
                  <a:gd name="T2" fmla="*/ 23 w 179"/>
                  <a:gd name="T3" fmla="*/ 79 h 171"/>
                  <a:gd name="T4" fmla="*/ 85 w 179"/>
                  <a:gd name="T5" fmla="*/ 159 h 171"/>
                  <a:gd name="T6" fmla="*/ 127 w 179"/>
                  <a:gd name="T7" fmla="*/ 115 h 171"/>
                  <a:gd name="T8" fmla="*/ 179 w 179"/>
                  <a:gd name="T9" fmla="*/ 9 h 171"/>
                  <a:gd name="T10" fmla="*/ 0 w 179"/>
                  <a:gd name="T11" fmla="*/ 1 h 171"/>
                </a:gdLst>
                <a:ahLst/>
                <a:cxnLst>
                  <a:cxn ang="0">
                    <a:pos x="T0" y="T1"/>
                  </a:cxn>
                  <a:cxn ang="0">
                    <a:pos x="T2" y="T3"/>
                  </a:cxn>
                  <a:cxn ang="0">
                    <a:pos x="T4" y="T5"/>
                  </a:cxn>
                  <a:cxn ang="0">
                    <a:pos x="T6" y="T7"/>
                  </a:cxn>
                  <a:cxn ang="0">
                    <a:pos x="T8" y="T9"/>
                  </a:cxn>
                  <a:cxn ang="0">
                    <a:pos x="T10" y="T11"/>
                  </a:cxn>
                </a:cxnLst>
                <a:rect l="0" t="0" r="r" b="b"/>
                <a:pathLst>
                  <a:path w="179" h="171">
                    <a:moveTo>
                      <a:pt x="0" y="1"/>
                    </a:moveTo>
                    <a:cubicBezTo>
                      <a:pt x="3" y="29"/>
                      <a:pt x="11" y="56"/>
                      <a:pt x="23" y="79"/>
                    </a:cubicBezTo>
                    <a:cubicBezTo>
                      <a:pt x="34" y="101"/>
                      <a:pt x="61" y="150"/>
                      <a:pt x="85" y="159"/>
                    </a:cubicBezTo>
                    <a:cubicBezTo>
                      <a:pt x="116" y="171"/>
                      <a:pt x="120" y="136"/>
                      <a:pt x="127" y="115"/>
                    </a:cubicBezTo>
                    <a:cubicBezTo>
                      <a:pt x="139" y="79"/>
                      <a:pt x="156" y="40"/>
                      <a:pt x="179" y="9"/>
                    </a:cubicBezTo>
                    <a:cubicBezTo>
                      <a:pt x="119" y="3"/>
                      <a:pt x="59" y="0"/>
                      <a:pt x="0" y="1"/>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4" name="Freeform 392">
                <a:extLst>
                  <a:ext uri="{FF2B5EF4-FFF2-40B4-BE49-F238E27FC236}">
                    <a16:creationId xmlns:a16="http://schemas.microsoft.com/office/drawing/2014/main" xmlns="" id="{1E4F02C9-57AE-41A3-B337-9C3A920B377F}"/>
                  </a:ext>
                </a:extLst>
              </p:cNvPr>
              <p:cNvSpPr/>
              <p:nvPr/>
            </p:nvSpPr>
            <p:spPr bwMode="auto">
              <a:xfrm>
                <a:off x="2793" y="1134"/>
                <a:ext cx="140" cy="292"/>
              </a:xfrm>
              <a:custGeom>
                <a:avLst/>
                <a:gdLst>
                  <a:gd name="T0" fmla="*/ 33 w 62"/>
                  <a:gd name="T1" fmla="*/ 0 h 130"/>
                  <a:gd name="T2" fmla="*/ 9 w 62"/>
                  <a:gd name="T3" fmla="*/ 2 h 130"/>
                  <a:gd name="T4" fmla="*/ 16 w 62"/>
                  <a:gd name="T5" fmla="*/ 130 h 130"/>
                  <a:gd name="T6" fmla="*/ 62 w 62"/>
                  <a:gd name="T7" fmla="*/ 130 h 130"/>
                  <a:gd name="T8" fmla="*/ 33 w 62"/>
                  <a:gd name="T9" fmla="*/ 0 h 130"/>
                </a:gdLst>
                <a:ahLst/>
                <a:cxnLst>
                  <a:cxn ang="0">
                    <a:pos x="T0" y="T1"/>
                  </a:cxn>
                  <a:cxn ang="0">
                    <a:pos x="T2" y="T3"/>
                  </a:cxn>
                  <a:cxn ang="0">
                    <a:pos x="T4" y="T5"/>
                  </a:cxn>
                  <a:cxn ang="0">
                    <a:pos x="T6" y="T7"/>
                  </a:cxn>
                  <a:cxn ang="0">
                    <a:pos x="T8" y="T9"/>
                  </a:cxn>
                </a:cxnLst>
                <a:rect l="0" t="0" r="r" b="b"/>
                <a:pathLst>
                  <a:path w="62" h="130">
                    <a:moveTo>
                      <a:pt x="33" y="0"/>
                    </a:moveTo>
                    <a:cubicBezTo>
                      <a:pt x="9" y="2"/>
                      <a:pt x="9" y="2"/>
                      <a:pt x="9" y="2"/>
                    </a:cubicBezTo>
                    <a:cubicBezTo>
                      <a:pt x="0" y="42"/>
                      <a:pt x="9" y="88"/>
                      <a:pt x="16" y="130"/>
                    </a:cubicBezTo>
                    <a:cubicBezTo>
                      <a:pt x="62" y="130"/>
                      <a:pt x="62" y="130"/>
                      <a:pt x="62" y="130"/>
                    </a:cubicBezTo>
                    <a:cubicBezTo>
                      <a:pt x="53" y="86"/>
                      <a:pt x="44" y="43"/>
                      <a:pt x="33" y="0"/>
                    </a:cubicBezTo>
                    <a:close/>
                  </a:path>
                </a:pathLst>
              </a:custGeom>
              <a:solidFill>
                <a:srgbClr val="FF749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5" name="Freeform 393">
                <a:extLst>
                  <a:ext uri="{FF2B5EF4-FFF2-40B4-BE49-F238E27FC236}">
                    <a16:creationId xmlns:a16="http://schemas.microsoft.com/office/drawing/2014/main" xmlns="" id="{FC497141-F16C-43E2-8313-0EFDE371EB09}"/>
                  </a:ext>
                </a:extLst>
              </p:cNvPr>
              <p:cNvSpPr/>
              <p:nvPr/>
            </p:nvSpPr>
            <p:spPr bwMode="auto">
              <a:xfrm>
                <a:off x="2829" y="1426"/>
                <a:ext cx="117" cy="82"/>
              </a:xfrm>
              <a:custGeom>
                <a:avLst/>
                <a:gdLst>
                  <a:gd name="T0" fmla="*/ 46 w 52"/>
                  <a:gd name="T1" fmla="*/ 0 h 36"/>
                  <a:gd name="T2" fmla="*/ 0 w 52"/>
                  <a:gd name="T3" fmla="*/ 0 h 36"/>
                  <a:gd name="T4" fmla="*/ 3 w 52"/>
                  <a:gd name="T5" fmla="*/ 18 h 36"/>
                  <a:gd name="T6" fmla="*/ 6 w 52"/>
                  <a:gd name="T7" fmla="*/ 36 h 36"/>
                  <a:gd name="T8" fmla="*/ 52 w 52"/>
                  <a:gd name="T9" fmla="*/ 31 h 36"/>
                  <a:gd name="T10" fmla="*/ 46 w 52"/>
                  <a:gd name="T11" fmla="*/ 0 h 36"/>
                </a:gdLst>
                <a:ahLst/>
                <a:cxnLst>
                  <a:cxn ang="0">
                    <a:pos x="T0" y="T1"/>
                  </a:cxn>
                  <a:cxn ang="0">
                    <a:pos x="T2" y="T3"/>
                  </a:cxn>
                  <a:cxn ang="0">
                    <a:pos x="T4" y="T5"/>
                  </a:cxn>
                  <a:cxn ang="0">
                    <a:pos x="T6" y="T7"/>
                  </a:cxn>
                  <a:cxn ang="0">
                    <a:pos x="T8" y="T9"/>
                  </a:cxn>
                  <a:cxn ang="0">
                    <a:pos x="T10" y="T11"/>
                  </a:cxn>
                </a:cxnLst>
                <a:rect l="0" t="0" r="r" b="b"/>
                <a:pathLst>
                  <a:path w="52" h="36">
                    <a:moveTo>
                      <a:pt x="46" y="0"/>
                    </a:moveTo>
                    <a:cubicBezTo>
                      <a:pt x="0" y="0"/>
                      <a:pt x="0" y="0"/>
                      <a:pt x="0" y="0"/>
                    </a:cubicBezTo>
                    <a:cubicBezTo>
                      <a:pt x="1" y="6"/>
                      <a:pt x="2" y="12"/>
                      <a:pt x="3" y="18"/>
                    </a:cubicBezTo>
                    <a:cubicBezTo>
                      <a:pt x="4" y="24"/>
                      <a:pt x="5" y="30"/>
                      <a:pt x="6" y="36"/>
                    </a:cubicBezTo>
                    <a:cubicBezTo>
                      <a:pt x="52" y="31"/>
                      <a:pt x="52" y="31"/>
                      <a:pt x="52" y="31"/>
                    </a:cubicBezTo>
                    <a:cubicBezTo>
                      <a:pt x="50" y="21"/>
                      <a:pt x="48" y="10"/>
                      <a:pt x="46" y="0"/>
                    </a:cubicBez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6" name="Freeform 394">
                <a:extLst>
                  <a:ext uri="{FF2B5EF4-FFF2-40B4-BE49-F238E27FC236}">
                    <a16:creationId xmlns:a16="http://schemas.microsoft.com/office/drawing/2014/main" xmlns="" id="{B724668A-D04A-4933-AB82-3FDE307BA011}"/>
                  </a:ext>
                </a:extLst>
              </p:cNvPr>
              <p:cNvSpPr/>
              <p:nvPr/>
            </p:nvSpPr>
            <p:spPr bwMode="auto">
              <a:xfrm>
                <a:off x="2858" y="1625"/>
                <a:ext cx="129" cy="216"/>
              </a:xfrm>
              <a:custGeom>
                <a:avLst/>
                <a:gdLst>
                  <a:gd name="T0" fmla="*/ 0 w 57"/>
                  <a:gd name="T1" fmla="*/ 0 h 96"/>
                  <a:gd name="T2" fmla="*/ 12 w 57"/>
                  <a:gd name="T3" fmla="*/ 96 h 96"/>
                  <a:gd name="T4" fmla="*/ 57 w 57"/>
                  <a:gd name="T5" fmla="*/ 34 h 96"/>
                  <a:gd name="T6" fmla="*/ 54 w 57"/>
                  <a:gd name="T7" fmla="*/ 18 h 96"/>
                  <a:gd name="T8" fmla="*/ 0 w 57"/>
                  <a:gd name="T9" fmla="*/ 0 h 96"/>
                </a:gdLst>
                <a:ahLst/>
                <a:cxnLst>
                  <a:cxn ang="0">
                    <a:pos x="T0" y="T1"/>
                  </a:cxn>
                  <a:cxn ang="0">
                    <a:pos x="T2" y="T3"/>
                  </a:cxn>
                  <a:cxn ang="0">
                    <a:pos x="T4" y="T5"/>
                  </a:cxn>
                  <a:cxn ang="0">
                    <a:pos x="T6" y="T7"/>
                  </a:cxn>
                  <a:cxn ang="0">
                    <a:pos x="T8" y="T9"/>
                  </a:cxn>
                </a:cxnLst>
                <a:rect l="0" t="0" r="r" b="b"/>
                <a:pathLst>
                  <a:path w="57" h="96">
                    <a:moveTo>
                      <a:pt x="0" y="0"/>
                    </a:moveTo>
                    <a:cubicBezTo>
                      <a:pt x="5" y="33"/>
                      <a:pt x="9" y="65"/>
                      <a:pt x="12" y="96"/>
                    </a:cubicBezTo>
                    <a:cubicBezTo>
                      <a:pt x="25" y="74"/>
                      <a:pt x="40" y="54"/>
                      <a:pt x="57" y="34"/>
                    </a:cubicBezTo>
                    <a:cubicBezTo>
                      <a:pt x="56" y="29"/>
                      <a:pt x="55" y="24"/>
                      <a:pt x="54" y="18"/>
                    </a:cubicBezTo>
                    <a:lnTo>
                      <a:pt x="0" y="0"/>
                    </a:lnTo>
                    <a:close/>
                  </a:path>
                </a:pathLst>
              </a:custGeom>
              <a:solidFill>
                <a:srgbClr val="FF68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7" name="Freeform 395">
                <a:extLst>
                  <a:ext uri="{FF2B5EF4-FFF2-40B4-BE49-F238E27FC236}">
                    <a16:creationId xmlns:a16="http://schemas.microsoft.com/office/drawing/2014/main" xmlns="" id="{5A0C19EA-0C94-4F3F-B50C-4EAAC54126A0}"/>
                  </a:ext>
                </a:extLst>
              </p:cNvPr>
              <p:cNvSpPr/>
              <p:nvPr/>
            </p:nvSpPr>
            <p:spPr bwMode="auto">
              <a:xfrm>
                <a:off x="2843" y="1496"/>
                <a:ext cx="137" cy="169"/>
              </a:xfrm>
              <a:custGeom>
                <a:avLst/>
                <a:gdLst>
                  <a:gd name="T0" fmla="*/ 60 w 61"/>
                  <a:gd name="T1" fmla="*/ 73 h 75"/>
                  <a:gd name="T2" fmla="*/ 46 w 61"/>
                  <a:gd name="T3" fmla="*/ 0 h 75"/>
                  <a:gd name="T4" fmla="*/ 0 w 61"/>
                  <a:gd name="T5" fmla="*/ 5 h 75"/>
                  <a:gd name="T6" fmla="*/ 7 w 61"/>
                  <a:gd name="T7" fmla="*/ 57 h 75"/>
                  <a:gd name="T8" fmla="*/ 61 w 61"/>
                  <a:gd name="T9" fmla="*/ 75 h 75"/>
                  <a:gd name="T10" fmla="*/ 60 w 61"/>
                  <a:gd name="T11" fmla="*/ 73 h 75"/>
                </a:gdLst>
                <a:ahLst/>
                <a:cxnLst>
                  <a:cxn ang="0">
                    <a:pos x="T0" y="T1"/>
                  </a:cxn>
                  <a:cxn ang="0">
                    <a:pos x="T2" y="T3"/>
                  </a:cxn>
                  <a:cxn ang="0">
                    <a:pos x="T4" y="T5"/>
                  </a:cxn>
                  <a:cxn ang="0">
                    <a:pos x="T6" y="T7"/>
                  </a:cxn>
                  <a:cxn ang="0">
                    <a:pos x="T8" y="T9"/>
                  </a:cxn>
                  <a:cxn ang="0">
                    <a:pos x="T10" y="T11"/>
                  </a:cxn>
                </a:cxnLst>
                <a:rect l="0" t="0" r="r" b="b"/>
                <a:pathLst>
                  <a:path w="61" h="75">
                    <a:moveTo>
                      <a:pt x="60" y="73"/>
                    </a:moveTo>
                    <a:cubicBezTo>
                      <a:pt x="55" y="49"/>
                      <a:pt x="51" y="24"/>
                      <a:pt x="46" y="0"/>
                    </a:cubicBezTo>
                    <a:cubicBezTo>
                      <a:pt x="0" y="5"/>
                      <a:pt x="0" y="5"/>
                      <a:pt x="0" y="5"/>
                    </a:cubicBezTo>
                    <a:cubicBezTo>
                      <a:pt x="3" y="22"/>
                      <a:pt x="5" y="40"/>
                      <a:pt x="7" y="57"/>
                    </a:cubicBezTo>
                    <a:cubicBezTo>
                      <a:pt x="61" y="75"/>
                      <a:pt x="61" y="75"/>
                      <a:pt x="61" y="75"/>
                    </a:cubicBezTo>
                    <a:cubicBezTo>
                      <a:pt x="60" y="75"/>
                      <a:pt x="60" y="74"/>
                      <a:pt x="60" y="73"/>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8" name="Freeform 396">
                <a:extLst>
                  <a:ext uri="{FF2B5EF4-FFF2-40B4-BE49-F238E27FC236}">
                    <a16:creationId xmlns:a16="http://schemas.microsoft.com/office/drawing/2014/main" xmlns="" id="{1172E45F-B290-4700-807E-3B597164C9F8}"/>
                  </a:ext>
                </a:extLst>
              </p:cNvPr>
              <p:cNvSpPr/>
              <p:nvPr/>
            </p:nvSpPr>
            <p:spPr bwMode="auto">
              <a:xfrm>
                <a:off x="2885" y="1701"/>
                <a:ext cx="142" cy="178"/>
              </a:xfrm>
              <a:custGeom>
                <a:avLst/>
                <a:gdLst>
                  <a:gd name="T0" fmla="*/ 0 w 63"/>
                  <a:gd name="T1" fmla="*/ 62 h 79"/>
                  <a:gd name="T2" fmla="*/ 0 w 63"/>
                  <a:gd name="T3" fmla="*/ 66 h 79"/>
                  <a:gd name="T4" fmla="*/ 63 w 63"/>
                  <a:gd name="T5" fmla="*/ 79 h 79"/>
                  <a:gd name="T6" fmla="*/ 45 w 63"/>
                  <a:gd name="T7" fmla="*/ 0 h 79"/>
                  <a:gd name="T8" fmla="*/ 0 w 63"/>
                  <a:gd name="T9" fmla="*/ 62 h 79"/>
                </a:gdLst>
                <a:ahLst/>
                <a:cxnLst>
                  <a:cxn ang="0">
                    <a:pos x="T0" y="T1"/>
                  </a:cxn>
                  <a:cxn ang="0">
                    <a:pos x="T2" y="T3"/>
                  </a:cxn>
                  <a:cxn ang="0">
                    <a:pos x="T4" y="T5"/>
                  </a:cxn>
                  <a:cxn ang="0">
                    <a:pos x="T6" y="T7"/>
                  </a:cxn>
                  <a:cxn ang="0">
                    <a:pos x="T8" y="T9"/>
                  </a:cxn>
                </a:cxnLst>
                <a:rect l="0" t="0" r="r" b="b"/>
                <a:pathLst>
                  <a:path w="63" h="79">
                    <a:moveTo>
                      <a:pt x="0" y="62"/>
                    </a:moveTo>
                    <a:cubicBezTo>
                      <a:pt x="0" y="63"/>
                      <a:pt x="0" y="64"/>
                      <a:pt x="0" y="66"/>
                    </a:cubicBezTo>
                    <a:cubicBezTo>
                      <a:pt x="63" y="79"/>
                      <a:pt x="63" y="79"/>
                      <a:pt x="63" y="79"/>
                    </a:cubicBezTo>
                    <a:cubicBezTo>
                      <a:pt x="60" y="62"/>
                      <a:pt x="52" y="35"/>
                      <a:pt x="45" y="0"/>
                    </a:cubicBezTo>
                    <a:cubicBezTo>
                      <a:pt x="28" y="20"/>
                      <a:pt x="13" y="40"/>
                      <a:pt x="0" y="62"/>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9" name="Freeform 397">
                <a:extLst>
                  <a:ext uri="{FF2B5EF4-FFF2-40B4-BE49-F238E27FC236}">
                    <a16:creationId xmlns:a16="http://schemas.microsoft.com/office/drawing/2014/main" xmlns="" id="{BEBE48B0-A568-4888-9785-B29820D32E74}"/>
                  </a:ext>
                </a:extLst>
              </p:cNvPr>
              <p:cNvSpPr/>
              <p:nvPr/>
            </p:nvSpPr>
            <p:spPr bwMode="auto">
              <a:xfrm>
                <a:off x="2890" y="1850"/>
                <a:ext cx="167" cy="228"/>
              </a:xfrm>
              <a:custGeom>
                <a:avLst/>
                <a:gdLst>
                  <a:gd name="T0" fmla="*/ 63 w 74"/>
                  <a:gd name="T1" fmla="*/ 31 h 101"/>
                  <a:gd name="T2" fmla="*/ 61 w 74"/>
                  <a:gd name="T3" fmla="*/ 12 h 101"/>
                  <a:gd name="T4" fmla="*/ 1 w 74"/>
                  <a:gd name="T5" fmla="*/ 0 h 101"/>
                  <a:gd name="T6" fmla="*/ 0 w 74"/>
                  <a:gd name="T7" fmla="*/ 12 h 101"/>
                  <a:gd name="T8" fmla="*/ 2 w 74"/>
                  <a:gd name="T9" fmla="*/ 99 h 101"/>
                  <a:gd name="T10" fmla="*/ 74 w 74"/>
                  <a:gd name="T11" fmla="*/ 101 h 101"/>
                  <a:gd name="T12" fmla="*/ 63 w 74"/>
                  <a:gd name="T13" fmla="*/ 31 h 101"/>
                </a:gdLst>
                <a:ahLst/>
                <a:cxnLst>
                  <a:cxn ang="0">
                    <a:pos x="T0" y="T1"/>
                  </a:cxn>
                  <a:cxn ang="0">
                    <a:pos x="T2" y="T3"/>
                  </a:cxn>
                  <a:cxn ang="0">
                    <a:pos x="T4" y="T5"/>
                  </a:cxn>
                  <a:cxn ang="0">
                    <a:pos x="T6" y="T7"/>
                  </a:cxn>
                  <a:cxn ang="0">
                    <a:pos x="T8" y="T9"/>
                  </a:cxn>
                  <a:cxn ang="0">
                    <a:pos x="T10" y="T11"/>
                  </a:cxn>
                  <a:cxn ang="0">
                    <a:pos x="T12" y="T13"/>
                  </a:cxn>
                </a:cxnLst>
                <a:rect l="0" t="0" r="r" b="b"/>
                <a:pathLst>
                  <a:path w="74" h="101">
                    <a:moveTo>
                      <a:pt x="63" y="31"/>
                    </a:moveTo>
                    <a:cubicBezTo>
                      <a:pt x="62" y="24"/>
                      <a:pt x="62" y="19"/>
                      <a:pt x="61" y="12"/>
                    </a:cubicBezTo>
                    <a:cubicBezTo>
                      <a:pt x="1" y="0"/>
                      <a:pt x="1" y="0"/>
                      <a:pt x="1" y="0"/>
                    </a:cubicBezTo>
                    <a:cubicBezTo>
                      <a:pt x="1" y="5"/>
                      <a:pt x="0" y="7"/>
                      <a:pt x="0" y="12"/>
                    </a:cubicBezTo>
                    <a:cubicBezTo>
                      <a:pt x="2" y="34"/>
                      <a:pt x="1" y="66"/>
                      <a:pt x="2" y="99"/>
                    </a:cubicBezTo>
                    <a:cubicBezTo>
                      <a:pt x="74" y="101"/>
                      <a:pt x="74" y="101"/>
                      <a:pt x="74" y="101"/>
                    </a:cubicBezTo>
                    <a:cubicBezTo>
                      <a:pt x="69" y="78"/>
                      <a:pt x="66" y="55"/>
                      <a:pt x="63" y="31"/>
                    </a:cubicBezTo>
                    <a:close/>
                  </a:path>
                </a:pathLst>
              </a:custGeom>
              <a:solidFill>
                <a:srgbClr val="FF90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0" name="Freeform 398">
                <a:extLst>
                  <a:ext uri="{FF2B5EF4-FFF2-40B4-BE49-F238E27FC236}">
                    <a16:creationId xmlns:a16="http://schemas.microsoft.com/office/drawing/2014/main" xmlns="" id="{BE3E54AE-8686-4389-87EF-24FE9E56DE03}"/>
                  </a:ext>
                </a:extLst>
              </p:cNvPr>
              <p:cNvSpPr/>
              <p:nvPr/>
            </p:nvSpPr>
            <p:spPr bwMode="auto">
              <a:xfrm>
                <a:off x="2894" y="2073"/>
                <a:ext cx="197" cy="122"/>
              </a:xfrm>
              <a:custGeom>
                <a:avLst/>
                <a:gdLst>
                  <a:gd name="T0" fmla="*/ 84 w 87"/>
                  <a:gd name="T1" fmla="*/ 42 h 54"/>
                  <a:gd name="T2" fmla="*/ 72 w 87"/>
                  <a:gd name="T3" fmla="*/ 2 h 54"/>
                  <a:gd name="T4" fmla="*/ 0 w 87"/>
                  <a:gd name="T5" fmla="*/ 0 h 54"/>
                  <a:gd name="T6" fmla="*/ 6 w 87"/>
                  <a:gd name="T7" fmla="*/ 54 h 54"/>
                  <a:gd name="T8" fmla="*/ 87 w 87"/>
                  <a:gd name="T9" fmla="*/ 46 h 54"/>
                  <a:gd name="T10" fmla="*/ 84 w 87"/>
                  <a:gd name="T11" fmla="*/ 42 h 54"/>
                </a:gdLst>
                <a:ahLst/>
                <a:cxnLst>
                  <a:cxn ang="0">
                    <a:pos x="T0" y="T1"/>
                  </a:cxn>
                  <a:cxn ang="0">
                    <a:pos x="T2" y="T3"/>
                  </a:cxn>
                  <a:cxn ang="0">
                    <a:pos x="T4" y="T5"/>
                  </a:cxn>
                  <a:cxn ang="0">
                    <a:pos x="T6" y="T7"/>
                  </a:cxn>
                  <a:cxn ang="0">
                    <a:pos x="T8" y="T9"/>
                  </a:cxn>
                  <a:cxn ang="0">
                    <a:pos x="T10" y="T11"/>
                  </a:cxn>
                </a:cxnLst>
                <a:rect l="0" t="0" r="r" b="b"/>
                <a:pathLst>
                  <a:path w="87" h="54">
                    <a:moveTo>
                      <a:pt x="84" y="42"/>
                    </a:moveTo>
                    <a:cubicBezTo>
                      <a:pt x="80" y="31"/>
                      <a:pt x="75" y="13"/>
                      <a:pt x="72" y="2"/>
                    </a:cubicBezTo>
                    <a:cubicBezTo>
                      <a:pt x="0" y="0"/>
                      <a:pt x="0" y="0"/>
                      <a:pt x="0" y="0"/>
                    </a:cubicBezTo>
                    <a:cubicBezTo>
                      <a:pt x="1" y="18"/>
                      <a:pt x="3" y="37"/>
                      <a:pt x="6" y="54"/>
                    </a:cubicBezTo>
                    <a:cubicBezTo>
                      <a:pt x="87" y="46"/>
                      <a:pt x="87" y="46"/>
                      <a:pt x="87" y="46"/>
                    </a:cubicBezTo>
                    <a:cubicBezTo>
                      <a:pt x="86" y="46"/>
                      <a:pt x="85" y="42"/>
                      <a:pt x="84" y="42"/>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1" name="Freeform 399">
                <a:extLst>
                  <a:ext uri="{FF2B5EF4-FFF2-40B4-BE49-F238E27FC236}">
                    <a16:creationId xmlns:a16="http://schemas.microsoft.com/office/drawing/2014/main" xmlns="" id="{1A731E27-492D-451B-A833-BADDC5DD63A0}"/>
                  </a:ext>
                </a:extLst>
              </p:cNvPr>
              <p:cNvSpPr/>
              <p:nvPr/>
            </p:nvSpPr>
            <p:spPr bwMode="auto">
              <a:xfrm>
                <a:off x="2910" y="2159"/>
                <a:ext cx="187" cy="70"/>
              </a:xfrm>
              <a:custGeom>
                <a:avLst/>
                <a:gdLst>
                  <a:gd name="T0" fmla="*/ 80 w 83"/>
                  <a:gd name="T1" fmla="*/ 21 h 31"/>
                  <a:gd name="T2" fmla="*/ 83 w 83"/>
                  <a:gd name="T3" fmla="*/ 0 h 31"/>
                  <a:gd name="T4" fmla="*/ 80 w 83"/>
                  <a:gd name="T5" fmla="*/ 3 h 31"/>
                  <a:gd name="T6" fmla="*/ 0 w 83"/>
                  <a:gd name="T7" fmla="*/ 18 h 31"/>
                  <a:gd name="T8" fmla="*/ 4 w 83"/>
                  <a:gd name="T9" fmla="*/ 31 h 31"/>
                  <a:gd name="T10" fmla="*/ 80 w 83"/>
                  <a:gd name="T11" fmla="*/ 21 h 31"/>
                </a:gdLst>
                <a:ahLst/>
                <a:cxnLst>
                  <a:cxn ang="0">
                    <a:pos x="T0" y="T1"/>
                  </a:cxn>
                  <a:cxn ang="0">
                    <a:pos x="T2" y="T3"/>
                  </a:cxn>
                  <a:cxn ang="0">
                    <a:pos x="T4" y="T5"/>
                  </a:cxn>
                  <a:cxn ang="0">
                    <a:pos x="T6" y="T7"/>
                  </a:cxn>
                  <a:cxn ang="0">
                    <a:pos x="T8" y="T9"/>
                  </a:cxn>
                  <a:cxn ang="0">
                    <a:pos x="T10" y="T11"/>
                  </a:cxn>
                </a:cxnLst>
                <a:rect l="0" t="0" r="r" b="b"/>
                <a:pathLst>
                  <a:path w="83" h="31">
                    <a:moveTo>
                      <a:pt x="80" y="21"/>
                    </a:moveTo>
                    <a:cubicBezTo>
                      <a:pt x="82" y="13"/>
                      <a:pt x="83" y="6"/>
                      <a:pt x="83" y="0"/>
                    </a:cubicBezTo>
                    <a:cubicBezTo>
                      <a:pt x="81" y="0"/>
                      <a:pt x="81" y="3"/>
                      <a:pt x="80" y="3"/>
                    </a:cubicBezTo>
                    <a:cubicBezTo>
                      <a:pt x="0" y="18"/>
                      <a:pt x="0" y="18"/>
                      <a:pt x="0" y="18"/>
                    </a:cubicBezTo>
                    <a:cubicBezTo>
                      <a:pt x="1" y="22"/>
                      <a:pt x="2" y="27"/>
                      <a:pt x="4" y="31"/>
                    </a:cubicBezTo>
                    <a:lnTo>
                      <a:pt x="80" y="21"/>
                    </a:ln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2" name="Freeform 400">
                <a:extLst>
                  <a:ext uri="{FF2B5EF4-FFF2-40B4-BE49-F238E27FC236}">
                    <a16:creationId xmlns:a16="http://schemas.microsoft.com/office/drawing/2014/main" xmlns="" id="{9334E2B8-C7BA-411A-9E42-9B1F0980991A}"/>
                  </a:ext>
                </a:extLst>
              </p:cNvPr>
              <p:cNvSpPr/>
              <p:nvPr/>
            </p:nvSpPr>
            <p:spPr bwMode="auto">
              <a:xfrm>
                <a:off x="2915" y="2204"/>
                <a:ext cx="182" cy="56"/>
              </a:xfrm>
              <a:custGeom>
                <a:avLst/>
                <a:gdLst>
                  <a:gd name="T0" fmla="*/ 81 w 81"/>
                  <a:gd name="T1" fmla="*/ 0 h 25"/>
                  <a:gd name="T2" fmla="*/ 0 w 81"/>
                  <a:gd name="T3" fmla="*/ 10 h 25"/>
                  <a:gd name="T4" fmla="*/ 6 w 81"/>
                  <a:gd name="T5" fmla="*/ 25 h 25"/>
                  <a:gd name="T6" fmla="*/ 80 w 81"/>
                  <a:gd name="T7" fmla="*/ 16 h 25"/>
                  <a:gd name="T8" fmla="*/ 81 w 81"/>
                  <a:gd name="T9" fmla="*/ 0 h 25"/>
                </a:gdLst>
                <a:ahLst/>
                <a:cxnLst>
                  <a:cxn ang="0">
                    <a:pos x="T0" y="T1"/>
                  </a:cxn>
                  <a:cxn ang="0">
                    <a:pos x="T2" y="T3"/>
                  </a:cxn>
                  <a:cxn ang="0">
                    <a:pos x="T4" y="T5"/>
                  </a:cxn>
                  <a:cxn ang="0">
                    <a:pos x="T6" y="T7"/>
                  </a:cxn>
                  <a:cxn ang="0">
                    <a:pos x="T8" y="T9"/>
                  </a:cxn>
                </a:cxnLst>
                <a:rect l="0" t="0" r="r" b="b"/>
                <a:pathLst>
                  <a:path w="81" h="25">
                    <a:moveTo>
                      <a:pt x="81" y="0"/>
                    </a:moveTo>
                    <a:cubicBezTo>
                      <a:pt x="0" y="10"/>
                      <a:pt x="0" y="10"/>
                      <a:pt x="0" y="10"/>
                    </a:cubicBezTo>
                    <a:cubicBezTo>
                      <a:pt x="1" y="14"/>
                      <a:pt x="4" y="22"/>
                      <a:pt x="6" y="25"/>
                    </a:cubicBezTo>
                    <a:cubicBezTo>
                      <a:pt x="80" y="16"/>
                      <a:pt x="80" y="16"/>
                      <a:pt x="80" y="16"/>
                    </a:cubicBezTo>
                    <a:cubicBezTo>
                      <a:pt x="81" y="11"/>
                      <a:pt x="80" y="4"/>
                      <a:pt x="81" y="0"/>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3" name="Freeform 401">
                <a:extLst>
                  <a:ext uri="{FF2B5EF4-FFF2-40B4-BE49-F238E27FC236}">
                    <a16:creationId xmlns:a16="http://schemas.microsoft.com/office/drawing/2014/main" xmlns="" id="{0848F758-2B9B-47B2-92DB-6F192EE990EA}"/>
                  </a:ext>
                </a:extLst>
              </p:cNvPr>
              <p:cNvSpPr/>
              <p:nvPr/>
            </p:nvSpPr>
            <p:spPr bwMode="auto">
              <a:xfrm>
                <a:off x="2928" y="2240"/>
                <a:ext cx="154" cy="56"/>
              </a:xfrm>
              <a:custGeom>
                <a:avLst/>
                <a:gdLst>
                  <a:gd name="T0" fmla="*/ 68 w 68"/>
                  <a:gd name="T1" fmla="*/ 0 h 25"/>
                  <a:gd name="T2" fmla="*/ 0 w 68"/>
                  <a:gd name="T3" fmla="*/ 10 h 25"/>
                  <a:gd name="T4" fmla="*/ 10 w 68"/>
                  <a:gd name="T5" fmla="*/ 25 h 25"/>
                  <a:gd name="T6" fmla="*/ 58 w 68"/>
                  <a:gd name="T7" fmla="*/ 20 h 25"/>
                  <a:gd name="T8" fmla="*/ 68 w 68"/>
                  <a:gd name="T9" fmla="*/ 0 h 25"/>
                </a:gdLst>
                <a:ahLst/>
                <a:cxnLst>
                  <a:cxn ang="0">
                    <a:pos x="T0" y="T1"/>
                  </a:cxn>
                  <a:cxn ang="0">
                    <a:pos x="T2" y="T3"/>
                  </a:cxn>
                  <a:cxn ang="0">
                    <a:pos x="T4" y="T5"/>
                  </a:cxn>
                  <a:cxn ang="0">
                    <a:pos x="T6" y="T7"/>
                  </a:cxn>
                  <a:cxn ang="0">
                    <a:pos x="T8" y="T9"/>
                  </a:cxn>
                </a:cxnLst>
                <a:rect l="0" t="0" r="r" b="b"/>
                <a:pathLst>
                  <a:path w="68" h="25">
                    <a:moveTo>
                      <a:pt x="68" y="0"/>
                    </a:moveTo>
                    <a:cubicBezTo>
                      <a:pt x="0" y="10"/>
                      <a:pt x="0" y="10"/>
                      <a:pt x="0" y="10"/>
                    </a:cubicBezTo>
                    <a:cubicBezTo>
                      <a:pt x="3" y="18"/>
                      <a:pt x="5" y="19"/>
                      <a:pt x="10" y="25"/>
                    </a:cubicBezTo>
                    <a:cubicBezTo>
                      <a:pt x="58" y="20"/>
                      <a:pt x="58" y="20"/>
                      <a:pt x="58" y="20"/>
                    </a:cubicBezTo>
                    <a:cubicBezTo>
                      <a:pt x="61" y="13"/>
                      <a:pt x="66" y="8"/>
                      <a:pt x="68" y="0"/>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4" name="Freeform 402">
                <a:extLst>
                  <a:ext uri="{FF2B5EF4-FFF2-40B4-BE49-F238E27FC236}">
                    <a16:creationId xmlns:a16="http://schemas.microsoft.com/office/drawing/2014/main" xmlns="" id="{D9F21787-4ED3-4890-9C3A-F07D713B5CE1}"/>
                  </a:ext>
                </a:extLst>
              </p:cNvPr>
              <p:cNvSpPr/>
              <p:nvPr/>
            </p:nvSpPr>
            <p:spPr bwMode="auto">
              <a:xfrm>
                <a:off x="2951" y="2285"/>
                <a:ext cx="108" cy="65"/>
              </a:xfrm>
              <a:custGeom>
                <a:avLst/>
                <a:gdLst>
                  <a:gd name="T0" fmla="*/ 0 w 48"/>
                  <a:gd name="T1" fmla="*/ 5 h 29"/>
                  <a:gd name="T2" fmla="*/ 9 w 48"/>
                  <a:gd name="T3" fmla="*/ 15 h 29"/>
                  <a:gd name="T4" fmla="*/ 48 w 48"/>
                  <a:gd name="T5" fmla="*/ 0 h 29"/>
                  <a:gd name="T6" fmla="*/ 0 w 48"/>
                  <a:gd name="T7" fmla="*/ 5 h 29"/>
                </a:gdLst>
                <a:ahLst/>
                <a:cxnLst>
                  <a:cxn ang="0">
                    <a:pos x="T0" y="T1"/>
                  </a:cxn>
                  <a:cxn ang="0">
                    <a:pos x="T2" y="T3"/>
                  </a:cxn>
                  <a:cxn ang="0">
                    <a:pos x="T4" y="T5"/>
                  </a:cxn>
                  <a:cxn ang="0">
                    <a:pos x="T6" y="T7"/>
                  </a:cxn>
                </a:cxnLst>
                <a:rect l="0" t="0" r="r" b="b"/>
                <a:pathLst>
                  <a:path w="48" h="29">
                    <a:moveTo>
                      <a:pt x="0" y="5"/>
                    </a:moveTo>
                    <a:cubicBezTo>
                      <a:pt x="2" y="9"/>
                      <a:pt x="6" y="12"/>
                      <a:pt x="9" y="15"/>
                    </a:cubicBezTo>
                    <a:cubicBezTo>
                      <a:pt x="25" y="29"/>
                      <a:pt x="38" y="17"/>
                      <a:pt x="48" y="0"/>
                    </a:cubicBezTo>
                    <a:lnTo>
                      <a:pt x="0" y="5"/>
                    </a:ln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5" name="Freeform 403">
                <a:extLst>
                  <a:ext uri="{FF2B5EF4-FFF2-40B4-BE49-F238E27FC236}">
                    <a16:creationId xmlns:a16="http://schemas.microsoft.com/office/drawing/2014/main" xmlns="" id="{6781B11A-E4CF-4145-8256-7901163885AB}"/>
                  </a:ext>
                </a:extLst>
              </p:cNvPr>
              <p:cNvSpPr/>
              <p:nvPr/>
            </p:nvSpPr>
            <p:spPr bwMode="auto">
              <a:xfrm>
                <a:off x="2757" y="1618"/>
                <a:ext cx="11" cy="34"/>
              </a:xfrm>
              <a:custGeom>
                <a:avLst/>
                <a:gdLst>
                  <a:gd name="T0" fmla="*/ 0 w 5"/>
                  <a:gd name="T1" fmla="*/ 15 h 15"/>
                  <a:gd name="T2" fmla="*/ 5 w 5"/>
                  <a:gd name="T3" fmla="*/ 1 h 15"/>
                  <a:gd name="T4" fmla="*/ 3 w 5"/>
                  <a:gd name="T5" fmla="*/ 0 h 15"/>
                  <a:gd name="T6" fmla="*/ 0 w 5"/>
                  <a:gd name="T7" fmla="*/ 15 h 15"/>
                </a:gdLst>
                <a:ahLst/>
                <a:cxnLst>
                  <a:cxn ang="0">
                    <a:pos x="T0" y="T1"/>
                  </a:cxn>
                  <a:cxn ang="0">
                    <a:pos x="T2" y="T3"/>
                  </a:cxn>
                  <a:cxn ang="0">
                    <a:pos x="T4" y="T5"/>
                  </a:cxn>
                  <a:cxn ang="0">
                    <a:pos x="T6" y="T7"/>
                  </a:cxn>
                </a:cxnLst>
                <a:rect l="0" t="0" r="r" b="b"/>
                <a:pathLst>
                  <a:path w="5" h="15">
                    <a:moveTo>
                      <a:pt x="0" y="15"/>
                    </a:moveTo>
                    <a:cubicBezTo>
                      <a:pt x="1" y="14"/>
                      <a:pt x="5" y="1"/>
                      <a:pt x="5" y="1"/>
                    </a:cubicBezTo>
                    <a:cubicBezTo>
                      <a:pt x="5" y="1"/>
                      <a:pt x="4" y="1"/>
                      <a:pt x="3" y="0"/>
                    </a:cubicBezTo>
                    <a:cubicBezTo>
                      <a:pt x="0" y="11"/>
                      <a:pt x="0" y="15"/>
                      <a:pt x="0"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6" name="Freeform 404">
                <a:extLst>
                  <a:ext uri="{FF2B5EF4-FFF2-40B4-BE49-F238E27FC236}">
                    <a16:creationId xmlns:a16="http://schemas.microsoft.com/office/drawing/2014/main" xmlns="" id="{0015E817-EB8A-48DD-9A35-201689E8DE74}"/>
                  </a:ext>
                </a:extLst>
              </p:cNvPr>
              <p:cNvSpPr/>
              <p:nvPr/>
            </p:nvSpPr>
            <p:spPr bwMode="auto">
              <a:xfrm>
                <a:off x="2667" y="4023"/>
                <a:ext cx="297" cy="297"/>
              </a:xfrm>
              <a:custGeom>
                <a:avLst/>
                <a:gdLst>
                  <a:gd name="T0" fmla="*/ 13 w 132"/>
                  <a:gd name="T1" fmla="*/ 0 h 132"/>
                  <a:gd name="T2" fmla="*/ 11 w 132"/>
                  <a:gd name="T3" fmla="*/ 1 h 132"/>
                  <a:gd name="T4" fmla="*/ 0 w 132"/>
                  <a:gd name="T5" fmla="*/ 132 h 132"/>
                  <a:gd name="T6" fmla="*/ 2 w 132"/>
                  <a:gd name="T7" fmla="*/ 131 h 132"/>
                  <a:gd name="T8" fmla="*/ 132 w 132"/>
                  <a:gd name="T9" fmla="*/ 22 h 132"/>
                  <a:gd name="T10" fmla="*/ 13 w 132"/>
                  <a:gd name="T11" fmla="*/ 0 h 132"/>
                </a:gdLst>
                <a:ahLst/>
                <a:cxnLst>
                  <a:cxn ang="0">
                    <a:pos x="T0" y="T1"/>
                  </a:cxn>
                  <a:cxn ang="0">
                    <a:pos x="T2" y="T3"/>
                  </a:cxn>
                  <a:cxn ang="0">
                    <a:pos x="T4" y="T5"/>
                  </a:cxn>
                  <a:cxn ang="0">
                    <a:pos x="T6" y="T7"/>
                  </a:cxn>
                  <a:cxn ang="0">
                    <a:pos x="T8" y="T9"/>
                  </a:cxn>
                  <a:cxn ang="0">
                    <a:pos x="T10" y="T11"/>
                  </a:cxn>
                </a:cxnLst>
                <a:rect l="0" t="0" r="r" b="b"/>
                <a:pathLst>
                  <a:path w="132" h="132">
                    <a:moveTo>
                      <a:pt x="13" y="0"/>
                    </a:moveTo>
                    <a:cubicBezTo>
                      <a:pt x="11" y="1"/>
                      <a:pt x="11" y="1"/>
                      <a:pt x="11" y="1"/>
                    </a:cubicBezTo>
                    <a:cubicBezTo>
                      <a:pt x="4" y="80"/>
                      <a:pt x="0" y="132"/>
                      <a:pt x="0" y="132"/>
                    </a:cubicBezTo>
                    <a:cubicBezTo>
                      <a:pt x="2" y="131"/>
                      <a:pt x="2" y="131"/>
                      <a:pt x="2" y="131"/>
                    </a:cubicBezTo>
                    <a:cubicBezTo>
                      <a:pt x="132" y="22"/>
                      <a:pt x="132" y="22"/>
                      <a:pt x="132" y="22"/>
                    </a:cubicBezTo>
                    <a:lnTo>
                      <a:pt x="13" y="0"/>
                    </a:lnTo>
                    <a:close/>
                  </a:path>
                </a:pathLst>
              </a:custGeom>
              <a:solidFill>
                <a:srgbClr val="FFB15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7" name="Freeform 405">
                <a:extLst>
                  <a:ext uri="{FF2B5EF4-FFF2-40B4-BE49-F238E27FC236}">
                    <a16:creationId xmlns:a16="http://schemas.microsoft.com/office/drawing/2014/main" xmlns="" id="{FA34CA74-9722-44C2-847D-25FE9C37896A}"/>
                  </a:ext>
                </a:extLst>
              </p:cNvPr>
              <p:cNvSpPr/>
              <p:nvPr/>
            </p:nvSpPr>
            <p:spPr bwMode="auto">
              <a:xfrm>
                <a:off x="2980" y="4074"/>
                <a:ext cx="194" cy="199"/>
              </a:xfrm>
              <a:custGeom>
                <a:avLst/>
                <a:gdLst>
                  <a:gd name="T0" fmla="*/ 117 w 194"/>
                  <a:gd name="T1" fmla="*/ 21 h 199"/>
                  <a:gd name="T2" fmla="*/ 0 w 194"/>
                  <a:gd name="T3" fmla="*/ 0 h 199"/>
                  <a:gd name="T4" fmla="*/ 194 w 194"/>
                  <a:gd name="T5" fmla="*/ 199 h 199"/>
                  <a:gd name="T6" fmla="*/ 117 w 194"/>
                  <a:gd name="T7" fmla="*/ 21 h 199"/>
                </a:gdLst>
                <a:ahLst/>
                <a:cxnLst>
                  <a:cxn ang="0">
                    <a:pos x="T0" y="T1"/>
                  </a:cxn>
                  <a:cxn ang="0">
                    <a:pos x="T2" y="T3"/>
                  </a:cxn>
                  <a:cxn ang="0">
                    <a:pos x="T4" y="T5"/>
                  </a:cxn>
                  <a:cxn ang="0">
                    <a:pos x="T6" y="T7"/>
                  </a:cxn>
                </a:cxnLst>
                <a:rect l="0" t="0" r="r" b="b"/>
                <a:pathLst>
                  <a:path w="194" h="199">
                    <a:moveTo>
                      <a:pt x="117" y="21"/>
                    </a:moveTo>
                    <a:lnTo>
                      <a:pt x="0" y="0"/>
                    </a:lnTo>
                    <a:lnTo>
                      <a:pt x="194" y="199"/>
                    </a:lnTo>
                    <a:lnTo>
                      <a:pt x="117" y="21"/>
                    </a:lnTo>
                    <a:close/>
                  </a:path>
                </a:pathLst>
              </a:custGeom>
              <a:solidFill>
                <a:srgbClr val="6D9FA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8" name="Freeform 406">
                <a:extLst>
                  <a:ext uri="{FF2B5EF4-FFF2-40B4-BE49-F238E27FC236}">
                    <a16:creationId xmlns:a16="http://schemas.microsoft.com/office/drawing/2014/main" xmlns="" id="{1A571A5C-834E-4655-AFF3-6A5A3A82265E}"/>
                  </a:ext>
                </a:extLst>
              </p:cNvPr>
              <p:cNvSpPr/>
              <p:nvPr/>
            </p:nvSpPr>
            <p:spPr bwMode="auto">
              <a:xfrm>
                <a:off x="2671" y="4072"/>
                <a:ext cx="505" cy="246"/>
              </a:xfrm>
              <a:custGeom>
                <a:avLst/>
                <a:gdLst>
                  <a:gd name="T0" fmla="*/ 309 w 505"/>
                  <a:gd name="T1" fmla="*/ 2 h 246"/>
                  <a:gd name="T2" fmla="*/ 293 w 505"/>
                  <a:gd name="T3" fmla="*/ 0 h 246"/>
                  <a:gd name="T4" fmla="*/ 0 w 505"/>
                  <a:gd name="T5" fmla="*/ 246 h 246"/>
                  <a:gd name="T6" fmla="*/ 505 w 505"/>
                  <a:gd name="T7" fmla="*/ 207 h 246"/>
                  <a:gd name="T8" fmla="*/ 503 w 505"/>
                  <a:gd name="T9" fmla="*/ 201 h 246"/>
                  <a:gd name="T10" fmla="*/ 309 w 505"/>
                  <a:gd name="T11" fmla="*/ 2 h 246"/>
                </a:gdLst>
                <a:ahLst/>
                <a:cxnLst>
                  <a:cxn ang="0">
                    <a:pos x="T0" y="T1"/>
                  </a:cxn>
                  <a:cxn ang="0">
                    <a:pos x="T2" y="T3"/>
                  </a:cxn>
                  <a:cxn ang="0">
                    <a:pos x="T4" y="T5"/>
                  </a:cxn>
                  <a:cxn ang="0">
                    <a:pos x="T6" y="T7"/>
                  </a:cxn>
                  <a:cxn ang="0">
                    <a:pos x="T8" y="T9"/>
                  </a:cxn>
                  <a:cxn ang="0">
                    <a:pos x="T10" y="T11"/>
                  </a:cxn>
                </a:cxnLst>
                <a:rect l="0" t="0" r="r" b="b"/>
                <a:pathLst>
                  <a:path w="505" h="246">
                    <a:moveTo>
                      <a:pt x="309" y="2"/>
                    </a:moveTo>
                    <a:lnTo>
                      <a:pt x="293" y="0"/>
                    </a:lnTo>
                    <a:lnTo>
                      <a:pt x="0" y="246"/>
                    </a:lnTo>
                    <a:lnTo>
                      <a:pt x="505" y="207"/>
                    </a:lnTo>
                    <a:lnTo>
                      <a:pt x="503" y="201"/>
                    </a:lnTo>
                    <a:lnTo>
                      <a:pt x="309" y="2"/>
                    </a:lnTo>
                    <a:close/>
                  </a:path>
                </a:pathLst>
              </a:custGeom>
              <a:solidFill>
                <a:srgbClr val="7451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9" name="Freeform 407">
                <a:extLst>
                  <a:ext uri="{FF2B5EF4-FFF2-40B4-BE49-F238E27FC236}">
                    <a16:creationId xmlns:a16="http://schemas.microsoft.com/office/drawing/2014/main" xmlns="" id="{E6FB7D2A-DD74-4C42-868C-2CA96F3A5C95}"/>
                  </a:ext>
                </a:extLst>
              </p:cNvPr>
              <p:cNvSpPr/>
              <p:nvPr/>
            </p:nvSpPr>
            <p:spPr bwMode="auto">
              <a:xfrm>
                <a:off x="2696" y="3840"/>
                <a:ext cx="401" cy="255"/>
              </a:xfrm>
              <a:custGeom>
                <a:avLst/>
                <a:gdLst>
                  <a:gd name="T0" fmla="*/ 128 w 178"/>
                  <a:gd name="T1" fmla="*/ 0 h 113"/>
                  <a:gd name="T2" fmla="*/ 104 w 178"/>
                  <a:gd name="T3" fmla="*/ 1 h 113"/>
                  <a:gd name="T4" fmla="*/ 0 w 178"/>
                  <a:gd name="T5" fmla="*/ 81 h 113"/>
                  <a:gd name="T6" fmla="*/ 178 w 178"/>
                  <a:gd name="T7" fmla="*/ 113 h 113"/>
                  <a:gd name="T8" fmla="*/ 128 w 178"/>
                  <a:gd name="T9" fmla="*/ 0 h 113"/>
                </a:gdLst>
                <a:ahLst/>
                <a:cxnLst>
                  <a:cxn ang="0">
                    <a:pos x="T0" y="T1"/>
                  </a:cxn>
                  <a:cxn ang="0">
                    <a:pos x="T2" y="T3"/>
                  </a:cxn>
                  <a:cxn ang="0">
                    <a:pos x="T4" y="T5"/>
                  </a:cxn>
                  <a:cxn ang="0">
                    <a:pos x="T6" y="T7"/>
                  </a:cxn>
                  <a:cxn ang="0">
                    <a:pos x="T8" y="T9"/>
                  </a:cxn>
                </a:cxnLst>
                <a:rect l="0" t="0" r="r" b="b"/>
                <a:pathLst>
                  <a:path w="178" h="113">
                    <a:moveTo>
                      <a:pt x="128" y="0"/>
                    </a:moveTo>
                    <a:cubicBezTo>
                      <a:pt x="120" y="0"/>
                      <a:pt x="112" y="1"/>
                      <a:pt x="104" y="1"/>
                    </a:cubicBezTo>
                    <a:cubicBezTo>
                      <a:pt x="0" y="81"/>
                      <a:pt x="0" y="81"/>
                      <a:pt x="0" y="81"/>
                    </a:cubicBezTo>
                    <a:cubicBezTo>
                      <a:pt x="178" y="113"/>
                      <a:pt x="178" y="113"/>
                      <a:pt x="178" y="113"/>
                    </a:cubicBezTo>
                    <a:lnTo>
                      <a:pt x="128" y="0"/>
                    </a:lnTo>
                    <a:close/>
                  </a:path>
                </a:pathLst>
              </a:custGeom>
              <a:solidFill>
                <a:srgbClr val="936D9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0" name="Freeform 408">
                <a:extLst>
                  <a:ext uri="{FF2B5EF4-FFF2-40B4-BE49-F238E27FC236}">
                    <a16:creationId xmlns:a16="http://schemas.microsoft.com/office/drawing/2014/main" xmlns="" id="{D34006DD-42DC-49F9-9F70-DF143595EA9F}"/>
                  </a:ext>
                </a:extLst>
              </p:cNvPr>
              <p:cNvSpPr/>
              <p:nvPr/>
            </p:nvSpPr>
            <p:spPr bwMode="auto">
              <a:xfrm>
                <a:off x="2985" y="3822"/>
                <a:ext cx="220" cy="457"/>
              </a:xfrm>
              <a:custGeom>
                <a:avLst/>
                <a:gdLst>
                  <a:gd name="T0" fmla="*/ 98 w 98"/>
                  <a:gd name="T1" fmla="*/ 202 h 203"/>
                  <a:gd name="T2" fmla="*/ 84 w 98"/>
                  <a:gd name="T3" fmla="*/ 0 h 203"/>
                  <a:gd name="T4" fmla="*/ 59 w 98"/>
                  <a:gd name="T5" fmla="*/ 3 h 203"/>
                  <a:gd name="T6" fmla="*/ 0 w 98"/>
                  <a:gd name="T7" fmla="*/ 8 h 203"/>
                  <a:gd name="T8" fmla="*/ 85 w 98"/>
                  <a:gd name="T9" fmla="*/ 203 h 203"/>
                  <a:gd name="T10" fmla="*/ 98 w 98"/>
                  <a:gd name="T11" fmla="*/ 202 h 203"/>
                </a:gdLst>
                <a:ahLst/>
                <a:cxnLst>
                  <a:cxn ang="0">
                    <a:pos x="T0" y="T1"/>
                  </a:cxn>
                  <a:cxn ang="0">
                    <a:pos x="T2" y="T3"/>
                  </a:cxn>
                  <a:cxn ang="0">
                    <a:pos x="T4" y="T5"/>
                  </a:cxn>
                  <a:cxn ang="0">
                    <a:pos x="T6" y="T7"/>
                  </a:cxn>
                  <a:cxn ang="0">
                    <a:pos x="T8" y="T9"/>
                  </a:cxn>
                  <a:cxn ang="0">
                    <a:pos x="T10" y="T11"/>
                  </a:cxn>
                </a:cxnLst>
                <a:rect l="0" t="0" r="r" b="b"/>
                <a:pathLst>
                  <a:path w="98" h="203">
                    <a:moveTo>
                      <a:pt x="98" y="202"/>
                    </a:moveTo>
                    <a:cubicBezTo>
                      <a:pt x="98" y="202"/>
                      <a:pt x="91" y="112"/>
                      <a:pt x="84" y="0"/>
                    </a:cubicBezTo>
                    <a:cubicBezTo>
                      <a:pt x="75" y="1"/>
                      <a:pt x="67" y="2"/>
                      <a:pt x="59" y="3"/>
                    </a:cubicBezTo>
                    <a:cubicBezTo>
                      <a:pt x="39" y="5"/>
                      <a:pt x="20" y="6"/>
                      <a:pt x="0" y="8"/>
                    </a:cubicBezTo>
                    <a:cubicBezTo>
                      <a:pt x="85" y="203"/>
                      <a:pt x="85" y="203"/>
                      <a:pt x="85" y="203"/>
                    </a:cubicBezTo>
                    <a:lnTo>
                      <a:pt x="98" y="202"/>
                    </a:lnTo>
                    <a:close/>
                  </a:path>
                </a:pathLst>
              </a:custGeom>
              <a:solidFill>
                <a:srgbClr val="A4BB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1" name="Freeform 409">
                <a:extLst>
                  <a:ext uri="{FF2B5EF4-FFF2-40B4-BE49-F238E27FC236}">
                    <a16:creationId xmlns:a16="http://schemas.microsoft.com/office/drawing/2014/main" xmlns="" id="{AFE8FBDF-BA53-46A9-9D66-AF2D1D90265B}"/>
                  </a:ext>
                </a:extLst>
              </p:cNvPr>
              <p:cNvSpPr/>
              <p:nvPr/>
            </p:nvSpPr>
            <p:spPr bwMode="auto">
              <a:xfrm>
                <a:off x="2692" y="3842"/>
                <a:ext cx="238" cy="183"/>
              </a:xfrm>
              <a:custGeom>
                <a:avLst/>
                <a:gdLst>
                  <a:gd name="T0" fmla="*/ 6 w 106"/>
                  <a:gd name="T1" fmla="*/ 8 h 81"/>
                  <a:gd name="T2" fmla="*/ 0 w 106"/>
                  <a:gd name="T3" fmla="*/ 81 h 81"/>
                  <a:gd name="T4" fmla="*/ 106 w 106"/>
                  <a:gd name="T5" fmla="*/ 0 h 81"/>
                  <a:gd name="T6" fmla="*/ 6 w 106"/>
                  <a:gd name="T7" fmla="*/ 8 h 81"/>
                </a:gdLst>
                <a:ahLst/>
                <a:cxnLst>
                  <a:cxn ang="0">
                    <a:pos x="T0" y="T1"/>
                  </a:cxn>
                  <a:cxn ang="0">
                    <a:pos x="T2" y="T3"/>
                  </a:cxn>
                  <a:cxn ang="0">
                    <a:pos x="T4" y="T5"/>
                  </a:cxn>
                  <a:cxn ang="0">
                    <a:pos x="T6" y="T7"/>
                  </a:cxn>
                </a:cxnLst>
                <a:rect l="0" t="0" r="r" b="b"/>
                <a:pathLst>
                  <a:path w="106" h="81">
                    <a:moveTo>
                      <a:pt x="6" y="8"/>
                    </a:moveTo>
                    <a:cubicBezTo>
                      <a:pt x="4" y="34"/>
                      <a:pt x="2" y="59"/>
                      <a:pt x="0" y="81"/>
                    </a:cubicBezTo>
                    <a:cubicBezTo>
                      <a:pt x="106" y="0"/>
                      <a:pt x="106" y="0"/>
                      <a:pt x="106" y="0"/>
                    </a:cubicBezTo>
                    <a:cubicBezTo>
                      <a:pt x="73" y="2"/>
                      <a:pt x="40" y="4"/>
                      <a:pt x="6" y="8"/>
                    </a:cubicBezTo>
                    <a:close/>
                  </a:path>
                </a:pathLst>
              </a:custGeom>
              <a:solidFill>
                <a:srgbClr val="FF88A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2" name="Freeform 410">
                <a:extLst>
                  <a:ext uri="{FF2B5EF4-FFF2-40B4-BE49-F238E27FC236}">
                    <a16:creationId xmlns:a16="http://schemas.microsoft.com/office/drawing/2014/main" xmlns="" id="{A547BBB9-7E05-49EE-94E8-C4931CF123E6}"/>
                  </a:ext>
                </a:extLst>
              </p:cNvPr>
              <p:cNvSpPr/>
              <p:nvPr/>
            </p:nvSpPr>
            <p:spPr bwMode="auto">
              <a:xfrm>
                <a:off x="2705" y="3648"/>
                <a:ext cx="469" cy="212"/>
              </a:xfrm>
              <a:custGeom>
                <a:avLst/>
                <a:gdLst>
                  <a:gd name="T0" fmla="*/ 0 w 208"/>
                  <a:gd name="T1" fmla="*/ 94 h 94"/>
                  <a:gd name="T2" fmla="*/ 183 w 208"/>
                  <a:gd name="T3" fmla="*/ 80 h 94"/>
                  <a:gd name="T4" fmla="*/ 208 w 208"/>
                  <a:gd name="T5" fmla="*/ 77 h 94"/>
                  <a:gd name="T6" fmla="*/ 204 w 208"/>
                  <a:gd name="T7" fmla="*/ 17 h 94"/>
                  <a:gd name="T8" fmla="*/ 8 w 208"/>
                  <a:gd name="T9" fmla="*/ 0 h 94"/>
                  <a:gd name="T10" fmla="*/ 0 w 208"/>
                  <a:gd name="T11" fmla="*/ 94 h 94"/>
                </a:gdLst>
                <a:ahLst/>
                <a:cxnLst>
                  <a:cxn ang="0">
                    <a:pos x="T0" y="T1"/>
                  </a:cxn>
                  <a:cxn ang="0">
                    <a:pos x="T2" y="T3"/>
                  </a:cxn>
                  <a:cxn ang="0">
                    <a:pos x="T4" y="T5"/>
                  </a:cxn>
                  <a:cxn ang="0">
                    <a:pos x="T6" y="T7"/>
                  </a:cxn>
                  <a:cxn ang="0">
                    <a:pos x="T8" y="T9"/>
                  </a:cxn>
                  <a:cxn ang="0">
                    <a:pos x="T10" y="T11"/>
                  </a:cxn>
                </a:cxnLst>
                <a:rect l="0" t="0" r="r" b="b"/>
                <a:pathLst>
                  <a:path w="208" h="94">
                    <a:moveTo>
                      <a:pt x="0" y="94"/>
                    </a:moveTo>
                    <a:cubicBezTo>
                      <a:pt x="62" y="87"/>
                      <a:pt x="122" y="87"/>
                      <a:pt x="183" y="80"/>
                    </a:cubicBezTo>
                    <a:cubicBezTo>
                      <a:pt x="191" y="79"/>
                      <a:pt x="199" y="78"/>
                      <a:pt x="208" y="77"/>
                    </a:cubicBezTo>
                    <a:cubicBezTo>
                      <a:pt x="206" y="58"/>
                      <a:pt x="205" y="38"/>
                      <a:pt x="204" y="17"/>
                    </a:cubicBezTo>
                    <a:cubicBezTo>
                      <a:pt x="138" y="13"/>
                      <a:pt x="73" y="6"/>
                      <a:pt x="8" y="0"/>
                    </a:cubicBezTo>
                    <a:cubicBezTo>
                      <a:pt x="5" y="33"/>
                      <a:pt x="3" y="65"/>
                      <a:pt x="0" y="94"/>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3" name="Freeform 411">
                <a:extLst>
                  <a:ext uri="{FF2B5EF4-FFF2-40B4-BE49-F238E27FC236}">
                    <a16:creationId xmlns:a16="http://schemas.microsoft.com/office/drawing/2014/main" xmlns="" id="{5F4190A4-206C-4649-B560-210C13BF00F0}"/>
                  </a:ext>
                </a:extLst>
              </p:cNvPr>
              <p:cNvSpPr/>
              <p:nvPr/>
            </p:nvSpPr>
            <p:spPr bwMode="auto">
              <a:xfrm>
                <a:off x="2786" y="2785"/>
                <a:ext cx="354" cy="81"/>
              </a:xfrm>
              <a:custGeom>
                <a:avLst/>
                <a:gdLst>
                  <a:gd name="T0" fmla="*/ 157 w 157"/>
                  <a:gd name="T1" fmla="*/ 24 h 36"/>
                  <a:gd name="T2" fmla="*/ 1 w 157"/>
                  <a:gd name="T3" fmla="*/ 0 h 36"/>
                  <a:gd name="T4" fmla="*/ 0 w 157"/>
                  <a:gd name="T5" fmla="*/ 17 h 36"/>
                  <a:gd name="T6" fmla="*/ 156 w 157"/>
                  <a:gd name="T7" fmla="*/ 36 h 36"/>
                  <a:gd name="T8" fmla="*/ 157 w 157"/>
                  <a:gd name="T9" fmla="*/ 24 h 36"/>
                </a:gdLst>
                <a:ahLst/>
                <a:cxnLst>
                  <a:cxn ang="0">
                    <a:pos x="T0" y="T1"/>
                  </a:cxn>
                  <a:cxn ang="0">
                    <a:pos x="T2" y="T3"/>
                  </a:cxn>
                  <a:cxn ang="0">
                    <a:pos x="T4" y="T5"/>
                  </a:cxn>
                  <a:cxn ang="0">
                    <a:pos x="T6" y="T7"/>
                  </a:cxn>
                  <a:cxn ang="0">
                    <a:pos x="T8" y="T9"/>
                  </a:cxn>
                </a:cxnLst>
                <a:rect l="0" t="0" r="r" b="b"/>
                <a:pathLst>
                  <a:path w="157" h="36">
                    <a:moveTo>
                      <a:pt x="157" y="24"/>
                    </a:moveTo>
                    <a:cubicBezTo>
                      <a:pt x="1" y="0"/>
                      <a:pt x="1" y="0"/>
                      <a:pt x="1" y="0"/>
                    </a:cubicBezTo>
                    <a:cubicBezTo>
                      <a:pt x="1" y="5"/>
                      <a:pt x="0" y="11"/>
                      <a:pt x="0" y="17"/>
                    </a:cubicBezTo>
                    <a:cubicBezTo>
                      <a:pt x="156" y="36"/>
                      <a:pt x="156" y="36"/>
                      <a:pt x="156" y="36"/>
                    </a:cubicBezTo>
                    <a:cubicBezTo>
                      <a:pt x="156" y="32"/>
                      <a:pt x="157" y="28"/>
                      <a:pt x="157" y="24"/>
                    </a:cubicBezTo>
                    <a:close/>
                  </a:path>
                </a:pathLst>
              </a:custGeom>
              <a:solidFill>
                <a:srgbClr val="8B68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4" name="Freeform 412">
                <a:extLst>
                  <a:ext uri="{FF2B5EF4-FFF2-40B4-BE49-F238E27FC236}">
                    <a16:creationId xmlns:a16="http://schemas.microsoft.com/office/drawing/2014/main" xmlns="" id="{53DD416A-E3B7-4846-BA3D-53BE4370ED8B}"/>
                  </a:ext>
                </a:extLst>
              </p:cNvPr>
              <p:cNvSpPr/>
              <p:nvPr/>
            </p:nvSpPr>
            <p:spPr bwMode="auto">
              <a:xfrm>
                <a:off x="2784" y="2824"/>
                <a:ext cx="354" cy="67"/>
              </a:xfrm>
              <a:custGeom>
                <a:avLst/>
                <a:gdLst>
                  <a:gd name="T0" fmla="*/ 157 w 157"/>
                  <a:gd name="T1" fmla="*/ 19 h 30"/>
                  <a:gd name="T2" fmla="*/ 1 w 157"/>
                  <a:gd name="T3" fmla="*/ 0 h 30"/>
                  <a:gd name="T4" fmla="*/ 0 w 157"/>
                  <a:gd name="T5" fmla="*/ 21 h 30"/>
                  <a:gd name="T6" fmla="*/ 157 w 157"/>
                  <a:gd name="T7" fmla="*/ 30 h 30"/>
                  <a:gd name="T8" fmla="*/ 157 w 157"/>
                  <a:gd name="T9" fmla="*/ 19 h 30"/>
                </a:gdLst>
                <a:ahLst/>
                <a:cxnLst>
                  <a:cxn ang="0">
                    <a:pos x="T0" y="T1"/>
                  </a:cxn>
                  <a:cxn ang="0">
                    <a:pos x="T2" y="T3"/>
                  </a:cxn>
                  <a:cxn ang="0">
                    <a:pos x="T4" y="T5"/>
                  </a:cxn>
                  <a:cxn ang="0">
                    <a:pos x="T6" y="T7"/>
                  </a:cxn>
                  <a:cxn ang="0">
                    <a:pos x="T8" y="T9"/>
                  </a:cxn>
                </a:cxnLst>
                <a:rect l="0" t="0" r="r" b="b"/>
                <a:pathLst>
                  <a:path w="157" h="30">
                    <a:moveTo>
                      <a:pt x="157" y="19"/>
                    </a:moveTo>
                    <a:cubicBezTo>
                      <a:pt x="1" y="0"/>
                      <a:pt x="1" y="0"/>
                      <a:pt x="1" y="0"/>
                    </a:cubicBezTo>
                    <a:cubicBezTo>
                      <a:pt x="1" y="7"/>
                      <a:pt x="0" y="14"/>
                      <a:pt x="0" y="21"/>
                    </a:cubicBezTo>
                    <a:cubicBezTo>
                      <a:pt x="157" y="30"/>
                      <a:pt x="157" y="30"/>
                      <a:pt x="157" y="30"/>
                    </a:cubicBezTo>
                    <a:cubicBezTo>
                      <a:pt x="157" y="26"/>
                      <a:pt x="157" y="23"/>
                      <a:pt x="157" y="19"/>
                    </a:cubicBezTo>
                    <a:close/>
                  </a:path>
                </a:pathLst>
              </a:custGeom>
              <a:solidFill>
                <a:srgbClr val="95BB9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5" name="Freeform 413">
                <a:extLst>
                  <a:ext uri="{FF2B5EF4-FFF2-40B4-BE49-F238E27FC236}">
                    <a16:creationId xmlns:a16="http://schemas.microsoft.com/office/drawing/2014/main" xmlns="" id="{14CF2C46-760F-42E2-A4FC-9157B231D705}"/>
                  </a:ext>
                </a:extLst>
              </p:cNvPr>
              <p:cNvSpPr/>
              <p:nvPr/>
            </p:nvSpPr>
            <p:spPr bwMode="auto">
              <a:xfrm>
                <a:off x="2779" y="2871"/>
                <a:ext cx="359" cy="45"/>
              </a:xfrm>
              <a:custGeom>
                <a:avLst/>
                <a:gdLst>
                  <a:gd name="T0" fmla="*/ 2 w 159"/>
                  <a:gd name="T1" fmla="*/ 0 h 20"/>
                  <a:gd name="T2" fmla="*/ 0 w 159"/>
                  <a:gd name="T3" fmla="*/ 20 h 20"/>
                  <a:gd name="T4" fmla="*/ 158 w 159"/>
                  <a:gd name="T5" fmla="*/ 17 h 20"/>
                  <a:gd name="T6" fmla="*/ 159 w 159"/>
                  <a:gd name="T7" fmla="*/ 9 h 20"/>
                  <a:gd name="T8" fmla="*/ 2 w 159"/>
                  <a:gd name="T9" fmla="*/ 0 h 20"/>
                </a:gdLst>
                <a:ahLst/>
                <a:cxnLst>
                  <a:cxn ang="0">
                    <a:pos x="T0" y="T1"/>
                  </a:cxn>
                  <a:cxn ang="0">
                    <a:pos x="T2" y="T3"/>
                  </a:cxn>
                  <a:cxn ang="0">
                    <a:pos x="T4" y="T5"/>
                  </a:cxn>
                  <a:cxn ang="0">
                    <a:pos x="T6" y="T7"/>
                  </a:cxn>
                  <a:cxn ang="0">
                    <a:pos x="T8" y="T9"/>
                  </a:cxn>
                </a:cxnLst>
                <a:rect l="0" t="0" r="r" b="b"/>
                <a:pathLst>
                  <a:path w="159" h="20">
                    <a:moveTo>
                      <a:pt x="2" y="0"/>
                    </a:moveTo>
                    <a:cubicBezTo>
                      <a:pt x="1" y="7"/>
                      <a:pt x="1" y="13"/>
                      <a:pt x="0" y="20"/>
                    </a:cubicBezTo>
                    <a:cubicBezTo>
                      <a:pt x="53" y="19"/>
                      <a:pt x="105" y="18"/>
                      <a:pt x="158" y="17"/>
                    </a:cubicBezTo>
                    <a:cubicBezTo>
                      <a:pt x="158" y="14"/>
                      <a:pt x="158" y="11"/>
                      <a:pt x="159" y="9"/>
                    </a:cubicBezTo>
                    <a:lnTo>
                      <a:pt x="2" y="0"/>
                    </a:lnTo>
                    <a:close/>
                  </a:path>
                </a:pathLst>
              </a:custGeom>
              <a:solidFill>
                <a:srgbClr val="8B68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6" name="Freeform 414">
                <a:extLst>
                  <a:ext uri="{FF2B5EF4-FFF2-40B4-BE49-F238E27FC236}">
                    <a16:creationId xmlns:a16="http://schemas.microsoft.com/office/drawing/2014/main" xmlns="" id="{4B4ABD5B-15F2-413A-8B20-8DDA7A6438E6}"/>
                  </a:ext>
                </a:extLst>
              </p:cNvPr>
              <p:cNvSpPr/>
              <p:nvPr/>
            </p:nvSpPr>
            <p:spPr bwMode="auto">
              <a:xfrm>
                <a:off x="2777" y="2909"/>
                <a:ext cx="359" cy="36"/>
              </a:xfrm>
              <a:custGeom>
                <a:avLst/>
                <a:gdLst>
                  <a:gd name="T0" fmla="*/ 1 w 159"/>
                  <a:gd name="T1" fmla="*/ 3 h 16"/>
                  <a:gd name="T2" fmla="*/ 0 w 159"/>
                  <a:gd name="T3" fmla="*/ 16 h 16"/>
                  <a:gd name="T4" fmla="*/ 159 w 159"/>
                  <a:gd name="T5" fmla="*/ 10 h 16"/>
                  <a:gd name="T6" fmla="*/ 159 w 159"/>
                  <a:gd name="T7" fmla="*/ 7 h 16"/>
                  <a:gd name="T8" fmla="*/ 159 w 159"/>
                  <a:gd name="T9" fmla="*/ 0 h 16"/>
                  <a:gd name="T10" fmla="*/ 1 w 159"/>
                  <a:gd name="T11" fmla="*/ 3 h 16"/>
                </a:gdLst>
                <a:ahLst/>
                <a:cxnLst>
                  <a:cxn ang="0">
                    <a:pos x="T0" y="T1"/>
                  </a:cxn>
                  <a:cxn ang="0">
                    <a:pos x="T2" y="T3"/>
                  </a:cxn>
                  <a:cxn ang="0">
                    <a:pos x="T4" y="T5"/>
                  </a:cxn>
                  <a:cxn ang="0">
                    <a:pos x="T6" y="T7"/>
                  </a:cxn>
                  <a:cxn ang="0">
                    <a:pos x="T8" y="T9"/>
                  </a:cxn>
                  <a:cxn ang="0">
                    <a:pos x="T10" y="T11"/>
                  </a:cxn>
                </a:cxnLst>
                <a:rect l="0" t="0" r="r" b="b"/>
                <a:pathLst>
                  <a:path w="159" h="16">
                    <a:moveTo>
                      <a:pt x="1" y="3"/>
                    </a:moveTo>
                    <a:cubicBezTo>
                      <a:pt x="1" y="7"/>
                      <a:pt x="1" y="12"/>
                      <a:pt x="0" y="16"/>
                    </a:cubicBezTo>
                    <a:cubicBezTo>
                      <a:pt x="159" y="10"/>
                      <a:pt x="159" y="10"/>
                      <a:pt x="159" y="10"/>
                    </a:cubicBezTo>
                    <a:cubicBezTo>
                      <a:pt x="159" y="9"/>
                      <a:pt x="159" y="8"/>
                      <a:pt x="159" y="7"/>
                    </a:cubicBezTo>
                    <a:cubicBezTo>
                      <a:pt x="159" y="5"/>
                      <a:pt x="159" y="2"/>
                      <a:pt x="159" y="0"/>
                    </a:cubicBezTo>
                    <a:cubicBezTo>
                      <a:pt x="106" y="1"/>
                      <a:pt x="54" y="2"/>
                      <a:pt x="1" y="3"/>
                    </a:cubicBezTo>
                    <a:close/>
                  </a:path>
                </a:pathLst>
              </a:custGeom>
              <a:solidFill>
                <a:srgbClr val="95BB9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7" name="Freeform 415">
                <a:extLst>
                  <a:ext uri="{FF2B5EF4-FFF2-40B4-BE49-F238E27FC236}">
                    <a16:creationId xmlns:a16="http://schemas.microsoft.com/office/drawing/2014/main" xmlns="" id="{D02CBBC4-191D-476A-A839-89717F3E5D25}"/>
                  </a:ext>
                </a:extLst>
              </p:cNvPr>
              <p:cNvSpPr/>
              <p:nvPr/>
            </p:nvSpPr>
            <p:spPr bwMode="auto">
              <a:xfrm>
                <a:off x="2788" y="2749"/>
                <a:ext cx="354" cy="90"/>
              </a:xfrm>
              <a:custGeom>
                <a:avLst/>
                <a:gdLst>
                  <a:gd name="T0" fmla="*/ 157 w 157"/>
                  <a:gd name="T1" fmla="*/ 27 h 40"/>
                  <a:gd name="T2" fmla="*/ 1 w 157"/>
                  <a:gd name="T3" fmla="*/ 0 h 40"/>
                  <a:gd name="T4" fmla="*/ 0 w 157"/>
                  <a:gd name="T5" fmla="*/ 16 h 40"/>
                  <a:gd name="T6" fmla="*/ 156 w 157"/>
                  <a:gd name="T7" fmla="*/ 40 h 40"/>
                  <a:gd name="T8" fmla="*/ 157 w 157"/>
                  <a:gd name="T9" fmla="*/ 27 h 40"/>
                </a:gdLst>
                <a:ahLst/>
                <a:cxnLst>
                  <a:cxn ang="0">
                    <a:pos x="T0" y="T1"/>
                  </a:cxn>
                  <a:cxn ang="0">
                    <a:pos x="T2" y="T3"/>
                  </a:cxn>
                  <a:cxn ang="0">
                    <a:pos x="T4" y="T5"/>
                  </a:cxn>
                  <a:cxn ang="0">
                    <a:pos x="T6" y="T7"/>
                  </a:cxn>
                  <a:cxn ang="0">
                    <a:pos x="T8" y="T9"/>
                  </a:cxn>
                </a:cxnLst>
                <a:rect l="0" t="0" r="r" b="b"/>
                <a:pathLst>
                  <a:path w="157" h="40">
                    <a:moveTo>
                      <a:pt x="157" y="27"/>
                    </a:moveTo>
                    <a:cubicBezTo>
                      <a:pt x="1" y="0"/>
                      <a:pt x="1" y="0"/>
                      <a:pt x="1" y="0"/>
                    </a:cubicBezTo>
                    <a:cubicBezTo>
                      <a:pt x="1" y="5"/>
                      <a:pt x="1" y="10"/>
                      <a:pt x="0" y="16"/>
                    </a:cubicBezTo>
                    <a:cubicBezTo>
                      <a:pt x="156" y="40"/>
                      <a:pt x="156" y="40"/>
                      <a:pt x="156" y="40"/>
                    </a:cubicBezTo>
                    <a:cubicBezTo>
                      <a:pt x="156" y="36"/>
                      <a:pt x="157" y="31"/>
                      <a:pt x="157" y="27"/>
                    </a:cubicBezTo>
                    <a:close/>
                  </a:path>
                </a:pathLst>
              </a:custGeom>
              <a:solidFill>
                <a:srgbClr val="95BB9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8" name="Freeform 416">
                <a:extLst>
                  <a:ext uri="{FF2B5EF4-FFF2-40B4-BE49-F238E27FC236}">
                    <a16:creationId xmlns:a16="http://schemas.microsoft.com/office/drawing/2014/main" xmlns="" id="{2C35DD74-A416-4B26-BFAE-33DFA9CDDA18}"/>
                  </a:ext>
                </a:extLst>
              </p:cNvPr>
              <p:cNvSpPr/>
              <p:nvPr/>
            </p:nvSpPr>
            <p:spPr bwMode="auto">
              <a:xfrm>
                <a:off x="2809" y="2405"/>
                <a:ext cx="401" cy="162"/>
              </a:xfrm>
              <a:custGeom>
                <a:avLst/>
                <a:gdLst>
                  <a:gd name="T0" fmla="*/ 0 w 178"/>
                  <a:gd name="T1" fmla="*/ 25 h 72"/>
                  <a:gd name="T2" fmla="*/ 165 w 178"/>
                  <a:gd name="T3" fmla="*/ 72 h 72"/>
                  <a:gd name="T4" fmla="*/ 178 w 178"/>
                  <a:gd name="T5" fmla="*/ 16 h 72"/>
                  <a:gd name="T6" fmla="*/ 1 w 178"/>
                  <a:gd name="T7" fmla="*/ 0 h 72"/>
                  <a:gd name="T8" fmla="*/ 0 w 178"/>
                  <a:gd name="T9" fmla="*/ 25 h 72"/>
                </a:gdLst>
                <a:ahLst/>
                <a:cxnLst>
                  <a:cxn ang="0">
                    <a:pos x="T0" y="T1"/>
                  </a:cxn>
                  <a:cxn ang="0">
                    <a:pos x="T2" y="T3"/>
                  </a:cxn>
                  <a:cxn ang="0">
                    <a:pos x="T4" y="T5"/>
                  </a:cxn>
                  <a:cxn ang="0">
                    <a:pos x="T6" y="T7"/>
                  </a:cxn>
                  <a:cxn ang="0">
                    <a:pos x="T8" y="T9"/>
                  </a:cxn>
                </a:cxnLst>
                <a:rect l="0" t="0" r="r" b="b"/>
                <a:pathLst>
                  <a:path w="178" h="72">
                    <a:moveTo>
                      <a:pt x="0" y="25"/>
                    </a:moveTo>
                    <a:cubicBezTo>
                      <a:pt x="165" y="72"/>
                      <a:pt x="165" y="72"/>
                      <a:pt x="165" y="72"/>
                    </a:cubicBezTo>
                    <a:cubicBezTo>
                      <a:pt x="169" y="52"/>
                      <a:pt x="174" y="34"/>
                      <a:pt x="178" y="16"/>
                    </a:cubicBezTo>
                    <a:cubicBezTo>
                      <a:pt x="1" y="0"/>
                      <a:pt x="1" y="0"/>
                      <a:pt x="1" y="0"/>
                    </a:cubicBezTo>
                    <a:cubicBezTo>
                      <a:pt x="1" y="8"/>
                      <a:pt x="0" y="16"/>
                      <a:pt x="0" y="25"/>
                    </a:cubicBezTo>
                    <a:close/>
                  </a:path>
                </a:pathLst>
              </a:custGeom>
              <a:solidFill>
                <a:srgbClr val="FFD4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9" name="Freeform 417">
                <a:extLst>
                  <a:ext uri="{FF2B5EF4-FFF2-40B4-BE49-F238E27FC236}">
                    <a16:creationId xmlns:a16="http://schemas.microsoft.com/office/drawing/2014/main" xmlns="" id="{874E0E93-B796-4B44-AC35-8A0B5A2A4E39}"/>
                  </a:ext>
                </a:extLst>
              </p:cNvPr>
              <p:cNvSpPr/>
              <p:nvPr/>
            </p:nvSpPr>
            <p:spPr bwMode="auto">
              <a:xfrm>
                <a:off x="2430" y="872"/>
                <a:ext cx="63" cy="322"/>
              </a:xfrm>
              <a:custGeom>
                <a:avLst/>
                <a:gdLst>
                  <a:gd name="T0" fmla="*/ 28 w 28"/>
                  <a:gd name="T1" fmla="*/ 139 h 143"/>
                  <a:gd name="T2" fmla="*/ 0 w 28"/>
                  <a:gd name="T3" fmla="*/ 0 h 143"/>
                  <a:gd name="T4" fmla="*/ 0 w 28"/>
                  <a:gd name="T5" fmla="*/ 118 h 143"/>
                  <a:gd name="T6" fmla="*/ 6 w 28"/>
                  <a:gd name="T7" fmla="*/ 143 h 143"/>
                  <a:gd name="T8" fmla="*/ 28 w 28"/>
                  <a:gd name="T9" fmla="*/ 139 h 143"/>
                </a:gdLst>
                <a:ahLst/>
                <a:cxnLst>
                  <a:cxn ang="0">
                    <a:pos x="T0" y="T1"/>
                  </a:cxn>
                  <a:cxn ang="0">
                    <a:pos x="T2" y="T3"/>
                  </a:cxn>
                  <a:cxn ang="0">
                    <a:pos x="T4" y="T5"/>
                  </a:cxn>
                  <a:cxn ang="0">
                    <a:pos x="T6" y="T7"/>
                  </a:cxn>
                  <a:cxn ang="0">
                    <a:pos x="T8" y="T9"/>
                  </a:cxn>
                </a:cxnLst>
                <a:rect l="0" t="0" r="r" b="b"/>
                <a:pathLst>
                  <a:path w="28" h="143">
                    <a:moveTo>
                      <a:pt x="28" y="139"/>
                    </a:moveTo>
                    <a:cubicBezTo>
                      <a:pt x="10" y="79"/>
                      <a:pt x="0" y="0"/>
                      <a:pt x="0" y="0"/>
                    </a:cubicBezTo>
                    <a:cubicBezTo>
                      <a:pt x="0" y="118"/>
                      <a:pt x="0" y="118"/>
                      <a:pt x="0" y="118"/>
                    </a:cubicBezTo>
                    <a:cubicBezTo>
                      <a:pt x="2" y="126"/>
                      <a:pt x="4" y="134"/>
                      <a:pt x="6" y="143"/>
                    </a:cubicBezTo>
                    <a:lnTo>
                      <a:pt x="28" y="139"/>
                    </a:lnTo>
                    <a:close/>
                  </a:path>
                </a:pathLst>
              </a:custGeom>
              <a:solidFill>
                <a:srgbClr val="FF97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0" name="Freeform 418">
                <a:extLst>
                  <a:ext uri="{FF2B5EF4-FFF2-40B4-BE49-F238E27FC236}">
                    <a16:creationId xmlns:a16="http://schemas.microsoft.com/office/drawing/2014/main" xmlns="" id="{A548490D-9071-47D4-9842-7BA525CE55B9}"/>
                  </a:ext>
                </a:extLst>
              </p:cNvPr>
              <p:cNvSpPr/>
              <p:nvPr/>
            </p:nvSpPr>
            <p:spPr bwMode="auto">
              <a:xfrm>
                <a:off x="2444" y="1185"/>
                <a:ext cx="171" cy="262"/>
              </a:xfrm>
              <a:custGeom>
                <a:avLst/>
                <a:gdLst>
                  <a:gd name="T0" fmla="*/ 22 w 76"/>
                  <a:gd name="T1" fmla="*/ 0 h 116"/>
                  <a:gd name="T2" fmla="*/ 0 w 76"/>
                  <a:gd name="T3" fmla="*/ 4 h 116"/>
                  <a:gd name="T4" fmla="*/ 32 w 76"/>
                  <a:gd name="T5" fmla="*/ 116 h 116"/>
                  <a:gd name="T6" fmla="*/ 76 w 76"/>
                  <a:gd name="T7" fmla="*/ 114 h 116"/>
                  <a:gd name="T8" fmla="*/ 60 w 76"/>
                  <a:gd name="T9" fmla="*/ 87 h 116"/>
                  <a:gd name="T10" fmla="*/ 22 w 76"/>
                  <a:gd name="T11" fmla="*/ 0 h 116"/>
                </a:gdLst>
                <a:ahLst/>
                <a:cxnLst>
                  <a:cxn ang="0">
                    <a:pos x="T0" y="T1"/>
                  </a:cxn>
                  <a:cxn ang="0">
                    <a:pos x="T2" y="T3"/>
                  </a:cxn>
                  <a:cxn ang="0">
                    <a:pos x="T4" y="T5"/>
                  </a:cxn>
                  <a:cxn ang="0">
                    <a:pos x="T6" y="T7"/>
                  </a:cxn>
                  <a:cxn ang="0">
                    <a:pos x="T8" y="T9"/>
                  </a:cxn>
                  <a:cxn ang="0">
                    <a:pos x="T10" y="T11"/>
                  </a:cxn>
                </a:cxnLst>
                <a:rect l="0" t="0" r="r" b="b"/>
                <a:pathLst>
                  <a:path w="76" h="116">
                    <a:moveTo>
                      <a:pt x="22" y="0"/>
                    </a:moveTo>
                    <a:cubicBezTo>
                      <a:pt x="0" y="4"/>
                      <a:pt x="0" y="4"/>
                      <a:pt x="0" y="4"/>
                    </a:cubicBezTo>
                    <a:cubicBezTo>
                      <a:pt x="9" y="39"/>
                      <a:pt x="20" y="79"/>
                      <a:pt x="32" y="116"/>
                    </a:cubicBezTo>
                    <a:cubicBezTo>
                      <a:pt x="76" y="114"/>
                      <a:pt x="76" y="114"/>
                      <a:pt x="76" y="114"/>
                    </a:cubicBezTo>
                    <a:cubicBezTo>
                      <a:pt x="71" y="106"/>
                      <a:pt x="66" y="97"/>
                      <a:pt x="60" y="87"/>
                    </a:cubicBezTo>
                    <a:cubicBezTo>
                      <a:pt x="43" y="58"/>
                      <a:pt x="31" y="28"/>
                      <a:pt x="22" y="0"/>
                    </a:cubicBezTo>
                    <a:close/>
                  </a:path>
                </a:pathLst>
              </a:custGeom>
              <a:solidFill>
                <a:srgbClr val="7C7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1" name="Freeform 419">
                <a:extLst>
                  <a:ext uri="{FF2B5EF4-FFF2-40B4-BE49-F238E27FC236}">
                    <a16:creationId xmlns:a16="http://schemas.microsoft.com/office/drawing/2014/main" xmlns="" id="{A3CB1A72-3931-4591-A47B-22DD8AAA3896}"/>
                  </a:ext>
                </a:extLst>
              </p:cNvPr>
              <p:cNvSpPr/>
              <p:nvPr/>
            </p:nvSpPr>
            <p:spPr bwMode="auto">
              <a:xfrm>
                <a:off x="2516" y="1442"/>
                <a:ext cx="162" cy="102"/>
              </a:xfrm>
              <a:custGeom>
                <a:avLst/>
                <a:gdLst>
                  <a:gd name="T0" fmla="*/ 0 w 72"/>
                  <a:gd name="T1" fmla="*/ 2 h 45"/>
                  <a:gd name="T2" fmla="*/ 16 w 72"/>
                  <a:gd name="T3" fmla="*/ 45 h 45"/>
                  <a:gd name="T4" fmla="*/ 72 w 72"/>
                  <a:gd name="T5" fmla="*/ 38 h 45"/>
                  <a:gd name="T6" fmla="*/ 44 w 72"/>
                  <a:gd name="T7" fmla="*/ 0 h 45"/>
                  <a:gd name="T8" fmla="*/ 0 w 72"/>
                  <a:gd name="T9" fmla="*/ 2 h 45"/>
                </a:gdLst>
                <a:ahLst/>
                <a:cxnLst>
                  <a:cxn ang="0">
                    <a:pos x="T0" y="T1"/>
                  </a:cxn>
                  <a:cxn ang="0">
                    <a:pos x="T2" y="T3"/>
                  </a:cxn>
                  <a:cxn ang="0">
                    <a:pos x="T4" y="T5"/>
                  </a:cxn>
                  <a:cxn ang="0">
                    <a:pos x="T6" y="T7"/>
                  </a:cxn>
                  <a:cxn ang="0">
                    <a:pos x="T8" y="T9"/>
                  </a:cxn>
                </a:cxnLst>
                <a:rect l="0" t="0" r="r" b="b"/>
                <a:pathLst>
                  <a:path w="72" h="45">
                    <a:moveTo>
                      <a:pt x="0" y="2"/>
                    </a:moveTo>
                    <a:cubicBezTo>
                      <a:pt x="5" y="17"/>
                      <a:pt x="10" y="32"/>
                      <a:pt x="16" y="45"/>
                    </a:cubicBezTo>
                    <a:cubicBezTo>
                      <a:pt x="72" y="38"/>
                      <a:pt x="72" y="38"/>
                      <a:pt x="72" y="38"/>
                    </a:cubicBezTo>
                    <a:cubicBezTo>
                      <a:pt x="64" y="28"/>
                      <a:pt x="55" y="16"/>
                      <a:pt x="44" y="0"/>
                    </a:cubicBezTo>
                    <a:lnTo>
                      <a:pt x="0" y="2"/>
                    </a:ln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2" name="Freeform 420">
                <a:extLst>
                  <a:ext uri="{FF2B5EF4-FFF2-40B4-BE49-F238E27FC236}">
                    <a16:creationId xmlns:a16="http://schemas.microsoft.com/office/drawing/2014/main" xmlns="" id="{D812E0B8-EFE7-493C-AFFB-EA379816A567}"/>
                  </a:ext>
                </a:extLst>
              </p:cNvPr>
              <p:cNvSpPr/>
              <p:nvPr/>
            </p:nvSpPr>
            <p:spPr bwMode="auto">
              <a:xfrm>
                <a:off x="2707" y="892"/>
                <a:ext cx="140" cy="52"/>
              </a:xfrm>
              <a:custGeom>
                <a:avLst/>
                <a:gdLst>
                  <a:gd name="T0" fmla="*/ 0 w 62"/>
                  <a:gd name="T1" fmla="*/ 0 h 23"/>
                  <a:gd name="T2" fmla="*/ 2 w 62"/>
                  <a:gd name="T3" fmla="*/ 22 h 23"/>
                  <a:gd name="T4" fmla="*/ 62 w 62"/>
                  <a:gd name="T5" fmla="*/ 23 h 23"/>
                  <a:gd name="T6" fmla="*/ 61 w 62"/>
                  <a:gd name="T7" fmla="*/ 8 h 23"/>
                  <a:gd name="T8" fmla="*/ 0 w 62"/>
                  <a:gd name="T9" fmla="*/ 0 h 23"/>
                </a:gdLst>
                <a:ahLst/>
                <a:cxnLst>
                  <a:cxn ang="0">
                    <a:pos x="T0" y="T1"/>
                  </a:cxn>
                  <a:cxn ang="0">
                    <a:pos x="T2" y="T3"/>
                  </a:cxn>
                  <a:cxn ang="0">
                    <a:pos x="T4" y="T5"/>
                  </a:cxn>
                  <a:cxn ang="0">
                    <a:pos x="T6" y="T7"/>
                  </a:cxn>
                  <a:cxn ang="0">
                    <a:pos x="T8" y="T9"/>
                  </a:cxn>
                </a:cxnLst>
                <a:rect l="0" t="0" r="r" b="b"/>
                <a:pathLst>
                  <a:path w="62" h="23">
                    <a:moveTo>
                      <a:pt x="0" y="0"/>
                    </a:moveTo>
                    <a:cubicBezTo>
                      <a:pt x="0" y="7"/>
                      <a:pt x="1" y="15"/>
                      <a:pt x="2" y="22"/>
                    </a:cubicBezTo>
                    <a:cubicBezTo>
                      <a:pt x="62" y="23"/>
                      <a:pt x="62" y="23"/>
                      <a:pt x="62" y="23"/>
                    </a:cubicBezTo>
                    <a:cubicBezTo>
                      <a:pt x="62" y="18"/>
                      <a:pt x="61" y="13"/>
                      <a:pt x="61" y="8"/>
                    </a:cubicBezTo>
                    <a:lnTo>
                      <a:pt x="0" y="0"/>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3" name="Freeform 421">
                <a:extLst>
                  <a:ext uri="{FF2B5EF4-FFF2-40B4-BE49-F238E27FC236}">
                    <a16:creationId xmlns:a16="http://schemas.microsoft.com/office/drawing/2014/main" xmlns="" id="{A6CA077B-59B3-4F8E-8638-A95B62E6369C}"/>
                  </a:ext>
                </a:extLst>
              </p:cNvPr>
              <p:cNvSpPr/>
              <p:nvPr/>
            </p:nvSpPr>
            <p:spPr bwMode="auto">
              <a:xfrm>
                <a:off x="2696" y="690"/>
                <a:ext cx="133" cy="103"/>
              </a:xfrm>
              <a:custGeom>
                <a:avLst/>
                <a:gdLst>
                  <a:gd name="T0" fmla="*/ 56 w 59"/>
                  <a:gd name="T1" fmla="*/ 7 h 46"/>
                  <a:gd name="T2" fmla="*/ 2 w 59"/>
                  <a:gd name="T3" fmla="*/ 0 h 46"/>
                  <a:gd name="T4" fmla="*/ 0 w 59"/>
                  <a:gd name="T5" fmla="*/ 17 h 46"/>
                  <a:gd name="T6" fmla="*/ 1 w 59"/>
                  <a:gd name="T7" fmla="*/ 46 h 46"/>
                  <a:gd name="T8" fmla="*/ 59 w 59"/>
                  <a:gd name="T9" fmla="*/ 33 h 46"/>
                  <a:gd name="T10" fmla="*/ 56 w 59"/>
                  <a:gd name="T11" fmla="*/ 7 h 46"/>
                </a:gdLst>
                <a:ahLst/>
                <a:cxnLst>
                  <a:cxn ang="0">
                    <a:pos x="T0" y="T1"/>
                  </a:cxn>
                  <a:cxn ang="0">
                    <a:pos x="T2" y="T3"/>
                  </a:cxn>
                  <a:cxn ang="0">
                    <a:pos x="T4" y="T5"/>
                  </a:cxn>
                  <a:cxn ang="0">
                    <a:pos x="T6" y="T7"/>
                  </a:cxn>
                  <a:cxn ang="0">
                    <a:pos x="T8" y="T9"/>
                  </a:cxn>
                  <a:cxn ang="0">
                    <a:pos x="T10" y="T11"/>
                  </a:cxn>
                </a:cxnLst>
                <a:rect l="0" t="0" r="r" b="b"/>
                <a:pathLst>
                  <a:path w="59" h="46">
                    <a:moveTo>
                      <a:pt x="56" y="7"/>
                    </a:moveTo>
                    <a:cubicBezTo>
                      <a:pt x="2" y="0"/>
                      <a:pt x="2" y="0"/>
                      <a:pt x="2" y="0"/>
                    </a:cubicBezTo>
                    <a:cubicBezTo>
                      <a:pt x="1" y="7"/>
                      <a:pt x="1" y="13"/>
                      <a:pt x="0" y="17"/>
                    </a:cubicBezTo>
                    <a:cubicBezTo>
                      <a:pt x="0" y="23"/>
                      <a:pt x="0" y="33"/>
                      <a:pt x="1" y="46"/>
                    </a:cubicBezTo>
                    <a:cubicBezTo>
                      <a:pt x="59" y="33"/>
                      <a:pt x="59" y="33"/>
                      <a:pt x="59" y="33"/>
                    </a:cubicBezTo>
                    <a:cubicBezTo>
                      <a:pt x="58" y="24"/>
                      <a:pt x="57" y="15"/>
                      <a:pt x="56" y="7"/>
                    </a:cubicBezTo>
                    <a:close/>
                  </a:path>
                </a:pathLst>
              </a:custGeom>
              <a:solidFill>
                <a:srgbClr val="60A4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4" name="Freeform 422">
                <a:extLst>
                  <a:ext uri="{FF2B5EF4-FFF2-40B4-BE49-F238E27FC236}">
                    <a16:creationId xmlns:a16="http://schemas.microsoft.com/office/drawing/2014/main" xmlns="" id="{79A3E222-EBA0-4600-A9E8-D951AAE03585}"/>
                  </a:ext>
                </a:extLst>
              </p:cNvPr>
              <p:cNvSpPr/>
              <p:nvPr/>
            </p:nvSpPr>
            <p:spPr bwMode="auto">
              <a:xfrm>
                <a:off x="2698" y="764"/>
                <a:ext cx="142" cy="108"/>
              </a:xfrm>
              <a:custGeom>
                <a:avLst/>
                <a:gdLst>
                  <a:gd name="T0" fmla="*/ 58 w 63"/>
                  <a:gd name="T1" fmla="*/ 0 h 48"/>
                  <a:gd name="T2" fmla="*/ 0 w 63"/>
                  <a:gd name="T3" fmla="*/ 13 h 48"/>
                  <a:gd name="T4" fmla="*/ 1 w 63"/>
                  <a:gd name="T5" fmla="*/ 26 h 48"/>
                  <a:gd name="T6" fmla="*/ 63 w 63"/>
                  <a:gd name="T7" fmla="*/ 48 h 48"/>
                  <a:gd name="T8" fmla="*/ 58 w 63"/>
                  <a:gd name="T9" fmla="*/ 0 h 48"/>
                </a:gdLst>
                <a:ahLst/>
                <a:cxnLst>
                  <a:cxn ang="0">
                    <a:pos x="T0" y="T1"/>
                  </a:cxn>
                  <a:cxn ang="0">
                    <a:pos x="T2" y="T3"/>
                  </a:cxn>
                  <a:cxn ang="0">
                    <a:pos x="T4" y="T5"/>
                  </a:cxn>
                  <a:cxn ang="0">
                    <a:pos x="T6" y="T7"/>
                  </a:cxn>
                  <a:cxn ang="0">
                    <a:pos x="T8" y="T9"/>
                  </a:cxn>
                </a:cxnLst>
                <a:rect l="0" t="0" r="r" b="b"/>
                <a:pathLst>
                  <a:path w="63" h="48">
                    <a:moveTo>
                      <a:pt x="58" y="0"/>
                    </a:moveTo>
                    <a:cubicBezTo>
                      <a:pt x="0" y="13"/>
                      <a:pt x="0" y="13"/>
                      <a:pt x="0" y="13"/>
                    </a:cubicBezTo>
                    <a:cubicBezTo>
                      <a:pt x="0" y="17"/>
                      <a:pt x="0" y="22"/>
                      <a:pt x="1" y="26"/>
                    </a:cubicBezTo>
                    <a:cubicBezTo>
                      <a:pt x="63" y="48"/>
                      <a:pt x="63" y="48"/>
                      <a:pt x="63" y="48"/>
                    </a:cubicBezTo>
                    <a:cubicBezTo>
                      <a:pt x="61" y="31"/>
                      <a:pt x="59" y="15"/>
                      <a:pt x="58" y="0"/>
                    </a:cubicBezTo>
                    <a:close/>
                  </a:path>
                </a:pathLst>
              </a:custGeom>
              <a:solidFill>
                <a:srgbClr val="926A4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5" name="Freeform 423">
                <a:extLst>
                  <a:ext uri="{FF2B5EF4-FFF2-40B4-BE49-F238E27FC236}">
                    <a16:creationId xmlns:a16="http://schemas.microsoft.com/office/drawing/2014/main" xmlns="" id="{F72E7A62-732E-47D7-913C-EC91F25EB5B2}"/>
                  </a:ext>
                </a:extLst>
              </p:cNvPr>
              <p:cNvSpPr/>
              <p:nvPr/>
            </p:nvSpPr>
            <p:spPr bwMode="auto">
              <a:xfrm>
                <a:off x="2701" y="823"/>
                <a:ext cx="144" cy="87"/>
              </a:xfrm>
              <a:custGeom>
                <a:avLst/>
                <a:gdLst>
                  <a:gd name="T0" fmla="*/ 0 w 64"/>
                  <a:gd name="T1" fmla="*/ 0 h 39"/>
                  <a:gd name="T2" fmla="*/ 3 w 64"/>
                  <a:gd name="T3" fmla="*/ 31 h 39"/>
                  <a:gd name="T4" fmla="*/ 64 w 64"/>
                  <a:gd name="T5" fmla="*/ 39 h 39"/>
                  <a:gd name="T6" fmla="*/ 62 w 64"/>
                  <a:gd name="T7" fmla="*/ 22 h 39"/>
                  <a:gd name="T8" fmla="*/ 0 w 64"/>
                  <a:gd name="T9" fmla="*/ 0 h 39"/>
                </a:gdLst>
                <a:ahLst/>
                <a:cxnLst>
                  <a:cxn ang="0">
                    <a:pos x="T0" y="T1"/>
                  </a:cxn>
                  <a:cxn ang="0">
                    <a:pos x="T2" y="T3"/>
                  </a:cxn>
                  <a:cxn ang="0">
                    <a:pos x="T4" y="T5"/>
                  </a:cxn>
                  <a:cxn ang="0">
                    <a:pos x="T6" y="T7"/>
                  </a:cxn>
                  <a:cxn ang="0">
                    <a:pos x="T8" y="T9"/>
                  </a:cxn>
                </a:cxnLst>
                <a:rect l="0" t="0" r="r" b="b"/>
                <a:pathLst>
                  <a:path w="64" h="39">
                    <a:moveTo>
                      <a:pt x="0" y="0"/>
                    </a:moveTo>
                    <a:cubicBezTo>
                      <a:pt x="1" y="9"/>
                      <a:pt x="2" y="20"/>
                      <a:pt x="3" y="31"/>
                    </a:cubicBezTo>
                    <a:cubicBezTo>
                      <a:pt x="64" y="39"/>
                      <a:pt x="64" y="39"/>
                      <a:pt x="64" y="39"/>
                    </a:cubicBezTo>
                    <a:cubicBezTo>
                      <a:pt x="63" y="33"/>
                      <a:pt x="62" y="27"/>
                      <a:pt x="62" y="22"/>
                    </a:cubicBezTo>
                    <a:lnTo>
                      <a:pt x="0" y="0"/>
                    </a:lnTo>
                    <a:close/>
                  </a:path>
                </a:pathLst>
              </a:custGeom>
              <a:solidFill>
                <a:srgbClr val="FFE6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6" name="Freeform 424">
                <a:extLst>
                  <a:ext uri="{FF2B5EF4-FFF2-40B4-BE49-F238E27FC236}">
                    <a16:creationId xmlns:a16="http://schemas.microsoft.com/office/drawing/2014/main" xmlns="" id="{E70D5D17-B74C-4CF1-A9AD-7758338DE7C6}"/>
                  </a:ext>
                </a:extLst>
              </p:cNvPr>
              <p:cNvSpPr/>
              <p:nvPr/>
            </p:nvSpPr>
            <p:spPr bwMode="auto">
              <a:xfrm>
                <a:off x="2701" y="604"/>
                <a:ext cx="121" cy="101"/>
              </a:xfrm>
              <a:custGeom>
                <a:avLst/>
                <a:gdLst>
                  <a:gd name="T0" fmla="*/ 51 w 54"/>
                  <a:gd name="T1" fmla="*/ 0 h 45"/>
                  <a:gd name="T2" fmla="*/ 1 w 54"/>
                  <a:gd name="T3" fmla="*/ 17 h 45"/>
                  <a:gd name="T4" fmla="*/ 0 w 54"/>
                  <a:gd name="T5" fmla="*/ 38 h 45"/>
                  <a:gd name="T6" fmla="*/ 54 w 54"/>
                  <a:gd name="T7" fmla="*/ 45 h 45"/>
                  <a:gd name="T8" fmla="*/ 51 w 54"/>
                  <a:gd name="T9" fmla="*/ 0 h 45"/>
                </a:gdLst>
                <a:ahLst/>
                <a:cxnLst>
                  <a:cxn ang="0">
                    <a:pos x="T0" y="T1"/>
                  </a:cxn>
                  <a:cxn ang="0">
                    <a:pos x="T2" y="T3"/>
                  </a:cxn>
                  <a:cxn ang="0">
                    <a:pos x="T4" y="T5"/>
                  </a:cxn>
                  <a:cxn ang="0">
                    <a:pos x="T6" y="T7"/>
                  </a:cxn>
                  <a:cxn ang="0">
                    <a:pos x="T8" y="T9"/>
                  </a:cxn>
                </a:cxnLst>
                <a:rect l="0" t="0" r="r" b="b"/>
                <a:pathLst>
                  <a:path w="54" h="45">
                    <a:moveTo>
                      <a:pt x="51" y="0"/>
                    </a:moveTo>
                    <a:cubicBezTo>
                      <a:pt x="1" y="17"/>
                      <a:pt x="1" y="17"/>
                      <a:pt x="1" y="17"/>
                    </a:cubicBezTo>
                    <a:cubicBezTo>
                      <a:pt x="1" y="25"/>
                      <a:pt x="0" y="32"/>
                      <a:pt x="0" y="38"/>
                    </a:cubicBezTo>
                    <a:cubicBezTo>
                      <a:pt x="54" y="45"/>
                      <a:pt x="54" y="45"/>
                      <a:pt x="54" y="45"/>
                    </a:cubicBezTo>
                    <a:cubicBezTo>
                      <a:pt x="53" y="28"/>
                      <a:pt x="52" y="13"/>
                      <a:pt x="51" y="0"/>
                    </a:cubicBezTo>
                    <a:close/>
                  </a:path>
                </a:pathLst>
              </a:custGeom>
              <a:solidFill>
                <a:srgbClr val="FF8D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7" name="Freeform 425">
                <a:extLst>
                  <a:ext uri="{FF2B5EF4-FFF2-40B4-BE49-F238E27FC236}">
                    <a16:creationId xmlns:a16="http://schemas.microsoft.com/office/drawing/2014/main" xmlns="" id="{3E5654C7-8B55-4C2F-915C-D1BE378D30DB}"/>
                  </a:ext>
                </a:extLst>
              </p:cNvPr>
              <p:cNvSpPr/>
              <p:nvPr/>
            </p:nvSpPr>
            <p:spPr bwMode="auto">
              <a:xfrm>
                <a:off x="2703" y="435"/>
                <a:ext cx="113" cy="207"/>
              </a:xfrm>
              <a:custGeom>
                <a:avLst/>
                <a:gdLst>
                  <a:gd name="T0" fmla="*/ 49 w 50"/>
                  <a:gd name="T1" fmla="*/ 2 h 92"/>
                  <a:gd name="T2" fmla="*/ 3 w 50"/>
                  <a:gd name="T3" fmla="*/ 0 h 92"/>
                  <a:gd name="T4" fmla="*/ 0 w 50"/>
                  <a:gd name="T5" fmla="*/ 92 h 92"/>
                  <a:gd name="T6" fmla="*/ 50 w 50"/>
                  <a:gd name="T7" fmla="*/ 75 h 92"/>
                  <a:gd name="T8" fmla="*/ 50 w 50"/>
                  <a:gd name="T9" fmla="*/ 54 h 92"/>
                  <a:gd name="T10" fmla="*/ 49 w 50"/>
                  <a:gd name="T11" fmla="*/ 2 h 92"/>
                </a:gdLst>
                <a:ahLst/>
                <a:cxnLst>
                  <a:cxn ang="0">
                    <a:pos x="T0" y="T1"/>
                  </a:cxn>
                  <a:cxn ang="0">
                    <a:pos x="T2" y="T3"/>
                  </a:cxn>
                  <a:cxn ang="0">
                    <a:pos x="T4" y="T5"/>
                  </a:cxn>
                  <a:cxn ang="0">
                    <a:pos x="T6" y="T7"/>
                  </a:cxn>
                  <a:cxn ang="0">
                    <a:pos x="T8" y="T9"/>
                  </a:cxn>
                  <a:cxn ang="0">
                    <a:pos x="T10" y="T11"/>
                  </a:cxn>
                </a:cxnLst>
                <a:rect l="0" t="0" r="r" b="b"/>
                <a:pathLst>
                  <a:path w="50" h="92">
                    <a:moveTo>
                      <a:pt x="49" y="2"/>
                    </a:moveTo>
                    <a:cubicBezTo>
                      <a:pt x="3" y="0"/>
                      <a:pt x="3" y="0"/>
                      <a:pt x="3" y="0"/>
                    </a:cubicBezTo>
                    <a:cubicBezTo>
                      <a:pt x="2" y="31"/>
                      <a:pt x="1" y="65"/>
                      <a:pt x="0" y="92"/>
                    </a:cubicBezTo>
                    <a:cubicBezTo>
                      <a:pt x="50" y="75"/>
                      <a:pt x="50" y="75"/>
                      <a:pt x="50" y="75"/>
                    </a:cubicBezTo>
                    <a:cubicBezTo>
                      <a:pt x="50" y="67"/>
                      <a:pt x="50" y="60"/>
                      <a:pt x="50" y="54"/>
                    </a:cubicBezTo>
                    <a:cubicBezTo>
                      <a:pt x="50" y="34"/>
                      <a:pt x="50" y="17"/>
                      <a:pt x="49" y="2"/>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8" name="Freeform 426">
                <a:extLst>
                  <a:ext uri="{FF2B5EF4-FFF2-40B4-BE49-F238E27FC236}">
                    <a16:creationId xmlns:a16="http://schemas.microsoft.com/office/drawing/2014/main" xmlns="" id="{81924413-2E9A-451A-911D-F0EC2507BE89}"/>
                  </a:ext>
                </a:extLst>
              </p:cNvPr>
              <p:cNvSpPr/>
              <p:nvPr/>
            </p:nvSpPr>
            <p:spPr bwMode="auto">
              <a:xfrm>
                <a:off x="2714" y="9"/>
                <a:ext cx="95" cy="113"/>
              </a:xfrm>
              <a:custGeom>
                <a:avLst/>
                <a:gdLst>
                  <a:gd name="T0" fmla="*/ 41 w 42"/>
                  <a:gd name="T1" fmla="*/ 0 h 50"/>
                  <a:gd name="T2" fmla="*/ 4 w 42"/>
                  <a:gd name="T3" fmla="*/ 0 h 50"/>
                  <a:gd name="T4" fmla="*/ 2 w 42"/>
                  <a:gd name="T5" fmla="*/ 6 h 50"/>
                  <a:gd name="T6" fmla="*/ 0 w 42"/>
                  <a:gd name="T7" fmla="*/ 50 h 50"/>
                  <a:gd name="T8" fmla="*/ 42 w 42"/>
                  <a:gd name="T9" fmla="*/ 40 h 50"/>
                  <a:gd name="T10" fmla="*/ 41 w 42"/>
                  <a:gd name="T11" fmla="*/ 0 h 50"/>
                </a:gdLst>
                <a:ahLst/>
                <a:cxnLst>
                  <a:cxn ang="0">
                    <a:pos x="T0" y="T1"/>
                  </a:cxn>
                  <a:cxn ang="0">
                    <a:pos x="T2" y="T3"/>
                  </a:cxn>
                  <a:cxn ang="0">
                    <a:pos x="T4" y="T5"/>
                  </a:cxn>
                  <a:cxn ang="0">
                    <a:pos x="T6" y="T7"/>
                  </a:cxn>
                  <a:cxn ang="0">
                    <a:pos x="T8" y="T9"/>
                  </a:cxn>
                  <a:cxn ang="0">
                    <a:pos x="T10" y="T11"/>
                  </a:cxn>
                </a:cxnLst>
                <a:rect l="0" t="0" r="r" b="b"/>
                <a:pathLst>
                  <a:path w="42" h="50">
                    <a:moveTo>
                      <a:pt x="41" y="0"/>
                    </a:moveTo>
                    <a:cubicBezTo>
                      <a:pt x="4" y="0"/>
                      <a:pt x="4" y="0"/>
                      <a:pt x="4" y="0"/>
                    </a:cubicBezTo>
                    <a:cubicBezTo>
                      <a:pt x="3" y="2"/>
                      <a:pt x="2" y="4"/>
                      <a:pt x="2" y="6"/>
                    </a:cubicBezTo>
                    <a:cubicBezTo>
                      <a:pt x="1" y="9"/>
                      <a:pt x="0" y="26"/>
                      <a:pt x="0" y="50"/>
                    </a:cubicBezTo>
                    <a:cubicBezTo>
                      <a:pt x="42" y="40"/>
                      <a:pt x="42" y="40"/>
                      <a:pt x="42" y="40"/>
                    </a:cubicBezTo>
                    <a:cubicBezTo>
                      <a:pt x="41" y="21"/>
                      <a:pt x="41" y="6"/>
                      <a:pt x="41" y="0"/>
                    </a:cubicBezTo>
                    <a:close/>
                  </a:path>
                </a:pathLst>
              </a:custGeom>
              <a:solidFill>
                <a:srgbClr val="83B1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9" name="Freeform 427">
                <a:extLst>
                  <a:ext uri="{FF2B5EF4-FFF2-40B4-BE49-F238E27FC236}">
                    <a16:creationId xmlns:a16="http://schemas.microsoft.com/office/drawing/2014/main" xmlns="" id="{6970BA32-53FB-4C98-8D8D-3DC4C20557EE}"/>
                  </a:ext>
                </a:extLst>
              </p:cNvPr>
              <p:cNvSpPr/>
              <p:nvPr/>
            </p:nvSpPr>
            <p:spPr bwMode="auto">
              <a:xfrm>
                <a:off x="2714" y="99"/>
                <a:ext cx="95" cy="75"/>
              </a:xfrm>
              <a:custGeom>
                <a:avLst/>
                <a:gdLst>
                  <a:gd name="T0" fmla="*/ 0 w 42"/>
                  <a:gd name="T1" fmla="*/ 10 h 33"/>
                  <a:gd name="T2" fmla="*/ 0 w 42"/>
                  <a:gd name="T3" fmla="*/ 33 h 33"/>
                  <a:gd name="T4" fmla="*/ 42 w 42"/>
                  <a:gd name="T5" fmla="*/ 19 h 33"/>
                  <a:gd name="T6" fmla="*/ 42 w 42"/>
                  <a:gd name="T7" fmla="*/ 0 h 33"/>
                  <a:gd name="T8" fmla="*/ 0 w 42"/>
                  <a:gd name="T9" fmla="*/ 10 h 33"/>
                </a:gdLst>
                <a:ahLst/>
                <a:cxnLst>
                  <a:cxn ang="0">
                    <a:pos x="T0" y="T1"/>
                  </a:cxn>
                  <a:cxn ang="0">
                    <a:pos x="T2" y="T3"/>
                  </a:cxn>
                  <a:cxn ang="0">
                    <a:pos x="T4" y="T5"/>
                  </a:cxn>
                  <a:cxn ang="0">
                    <a:pos x="T6" y="T7"/>
                  </a:cxn>
                  <a:cxn ang="0">
                    <a:pos x="T8" y="T9"/>
                  </a:cxn>
                </a:cxnLst>
                <a:rect l="0" t="0" r="r" b="b"/>
                <a:pathLst>
                  <a:path w="42" h="33">
                    <a:moveTo>
                      <a:pt x="0" y="10"/>
                    </a:moveTo>
                    <a:cubicBezTo>
                      <a:pt x="0" y="17"/>
                      <a:pt x="0" y="25"/>
                      <a:pt x="0" y="33"/>
                    </a:cubicBezTo>
                    <a:cubicBezTo>
                      <a:pt x="42" y="19"/>
                      <a:pt x="42" y="19"/>
                      <a:pt x="42" y="19"/>
                    </a:cubicBezTo>
                    <a:cubicBezTo>
                      <a:pt x="42" y="12"/>
                      <a:pt x="42" y="6"/>
                      <a:pt x="42" y="0"/>
                    </a:cubicBezTo>
                    <a:lnTo>
                      <a:pt x="0" y="10"/>
                    </a:lnTo>
                    <a:close/>
                  </a:path>
                </a:pathLst>
              </a:custGeom>
              <a:solidFill>
                <a:srgbClr val="D751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0" name="Freeform 428">
                <a:extLst>
                  <a:ext uri="{FF2B5EF4-FFF2-40B4-BE49-F238E27FC236}">
                    <a16:creationId xmlns:a16="http://schemas.microsoft.com/office/drawing/2014/main" xmlns="" id="{3FBDB000-9BA0-45E2-BFFE-1DDD033CE393}"/>
                  </a:ext>
                </a:extLst>
              </p:cNvPr>
              <p:cNvSpPr/>
              <p:nvPr/>
            </p:nvSpPr>
            <p:spPr bwMode="auto">
              <a:xfrm>
                <a:off x="2710" y="142"/>
                <a:ext cx="103" cy="297"/>
              </a:xfrm>
              <a:custGeom>
                <a:avLst/>
                <a:gdLst>
                  <a:gd name="T0" fmla="*/ 2 w 46"/>
                  <a:gd name="T1" fmla="*/ 14 h 132"/>
                  <a:gd name="T2" fmla="*/ 0 w 46"/>
                  <a:gd name="T3" fmla="*/ 130 h 132"/>
                  <a:gd name="T4" fmla="*/ 46 w 46"/>
                  <a:gd name="T5" fmla="*/ 132 h 132"/>
                  <a:gd name="T6" fmla="*/ 44 w 46"/>
                  <a:gd name="T7" fmla="*/ 0 h 132"/>
                  <a:gd name="T8" fmla="*/ 2 w 46"/>
                  <a:gd name="T9" fmla="*/ 14 h 132"/>
                </a:gdLst>
                <a:ahLst/>
                <a:cxnLst>
                  <a:cxn ang="0">
                    <a:pos x="T0" y="T1"/>
                  </a:cxn>
                  <a:cxn ang="0">
                    <a:pos x="T2" y="T3"/>
                  </a:cxn>
                  <a:cxn ang="0">
                    <a:pos x="T4" y="T5"/>
                  </a:cxn>
                  <a:cxn ang="0">
                    <a:pos x="T6" y="T7"/>
                  </a:cxn>
                  <a:cxn ang="0">
                    <a:pos x="T8" y="T9"/>
                  </a:cxn>
                </a:cxnLst>
                <a:rect l="0" t="0" r="r" b="b"/>
                <a:pathLst>
                  <a:path w="46" h="132">
                    <a:moveTo>
                      <a:pt x="2" y="14"/>
                    </a:moveTo>
                    <a:cubicBezTo>
                      <a:pt x="1" y="57"/>
                      <a:pt x="1" y="109"/>
                      <a:pt x="0" y="130"/>
                    </a:cubicBezTo>
                    <a:cubicBezTo>
                      <a:pt x="46" y="132"/>
                      <a:pt x="46" y="132"/>
                      <a:pt x="46" y="132"/>
                    </a:cubicBezTo>
                    <a:cubicBezTo>
                      <a:pt x="46" y="94"/>
                      <a:pt x="45" y="41"/>
                      <a:pt x="44" y="0"/>
                    </a:cubicBezTo>
                    <a:lnTo>
                      <a:pt x="2" y="14"/>
                    </a:lnTo>
                    <a:close/>
                  </a:path>
                </a:pathLst>
              </a:custGeom>
              <a:solidFill>
                <a:srgbClr val="B6BB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1" name="Freeform 429">
                <a:extLst>
                  <a:ext uri="{FF2B5EF4-FFF2-40B4-BE49-F238E27FC236}">
                    <a16:creationId xmlns:a16="http://schemas.microsoft.com/office/drawing/2014/main" xmlns="" id="{E3619114-8F35-40F0-87C5-ED34FAE1C65C}"/>
                  </a:ext>
                </a:extLst>
              </p:cNvPr>
              <p:cNvSpPr/>
              <p:nvPr/>
            </p:nvSpPr>
            <p:spPr bwMode="auto">
              <a:xfrm>
                <a:off x="2712" y="942"/>
                <a:ext cx="158" cy="203"/>
              </a:xfrm>
              <a:custGeom>
                <a:avLst/>
                <a:gdLst>
                  <a:gd name="T0" fmla="*/ 0 w 70"/>
                  <a:gd name="T1" fmla="*/ 0 h 90"/>
                  <a:gd name="T2" fmla="*/ 11 w 70"/>
                  <a:gd name="T3" fmla="*/ 90 h 90"/>
                  <a:gd name="T4" fmla="*/ 70 w 70"/>
                  <a:gd name="T5" fmla="*/ 80 h 90"/>
                  <a:gd name="T6" fmla="*/ 60 w 70"/>
                  <a:gd name="T7" fmla="*/ 1 h 90"/>
                  <a:gd name="T8" fmla="*/ 0 w 70"/>
                  <a:gd name="T9" fmla="*/ 0 h 90"/>
                </a:gdLst>
                <a:ahLst/>
                <a:cxnLst>
                  <a:cxn ang="0">
                    <a:pos x="T0" y="T1"/>
                  </a:cxn>
                  <a:cxn ang="0">
                    <a:pos x="T2" y="T3"/>
                  </a:cxn>
                  <a:cxn ang="0">
                    <a:pos x="T4" y="T5"/>
                  </a:cxn>
                  <a:cxn ang="0">
                    <a:pos x="T6" y="T7"/>
                  </a:cxn>
                  <a:cxn ang="0">
                    <a:pos x="T8" y="T9"/>
                  </a:cxn>
                </a:cxnLst>
                <a:rect l="0" t="0" r="r" b="b"/>
                <a:pathLst>
                  <a:path w="70" h="90">
                    <a:moveTo>
                      <a:pt x="0" y="0"/>
                    </a:moveTo>
                    <a:cubicBezTo>
                      <a:pt x="3" y="28"/>
                      <a:pt x="7" y="59"/>
                      <a:pt x="11" y="90"/>
                    </a:cubicBezTo>
                    <a:cubicBezTo>
                      <a:pt x="70" y="80"/>
                      <a:pt x="70" y="80"/>
                      <a:pt x="70" y="80"/>
                    </a:cubicBezTo>
                    <a:cubicBezTo>
                      <a:pt x="67" y="54"/>
                      <a:pt x="64" y="27"/>
                      <a:pt x="60" y="1"/>
                    </a:cubicBezTo>
                    <a:lnTo>
                      <a:pt x="0" y="0"/>
                    </a:lnTo>
                    <a:close/>
                  </a:path>
                </a:pathLst>
              </a:custGeom>
              <a:solidFill>
                <a:srgbClr val="749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2" name="Freeform 430">
                <a:extLst>
                  <a:ext uri="{FF2B5EF4-FFF2-40B4-BE49-F238E27FC236}">
                    <a16:creationId xmlns:a16="http://schemas.microsoft.com/office/drawing/2014/main" xmlns="" id="{DF02E3A5-47F4-4042-A449-0D81A0D9C391}"/>
                  </a:ext>
                </a:extLst>
              </p:cNvPr>
              <p:cNvSpPr/>
              <p:nvPr/>
            </p:nvSpPr>
            <p:spPr bwMode="auto">
              <a:xfrm>
                <a:off x="2737" y="1122"/>
                <a:ext cx="173" cy="314"/>
              </a:xfrm>
              <a:custGeom>
                <a:avLst/>
                <a:gdLst>
                  <a:gd name="T0" fmla="*/ 0 w 77"/>
                  <a:gd name="T1" fmla="*/ 10 h 139"/>
                  <a:gd name="T2" fmla="*/ 13 w 77"/>
                  <a:gd name="T3" fmla="*/ 139 h 139"/>
                  <a:gd name="T4" fmla="*/ 77 w 77"/>
                  <a:gd name="T5" fmla="*/ 136 h 139"/>
                  <a:gd name="T6" fmla="*/ 59 w 77"/>
                  <a:gd name="T7" fmla="*/ 0 h 139"/>
                  <a:gd name="T8" fmla="*/ 0 w 77"/>
                  <a:gd name="T9" fmla="*/ 10 h 139"/>
                </a:gdLst>
                <a:ahLst/>
                <a:cxnLst>
                  <a:cxn ang="0">
                    <a:pos x="T0" y="T1"/>
                  </a:cxn>
                  <a:cxn ang="0">
                    <a:pos x="T2" y="T3"/>
                  </a:cxn>
                  <a:cxn ang="0">
                    <a:pos x="T4" y="T5"/>
                  </a:cxn>
                  <a:cxn ang="0">
                    <a:pos x="T6" y="T7"/>
                  </a:cxn>
                  <a:cxn ang="0">
                    <a:pos x="T8" y="T9"/>
                  </a:cxn>
                </a:cxnLst>
                <a:rect l="0" t="0" r="r" b="b"/>
                <a:pathLst>
                  <a:path w="77" h="139">
                    <a:moveTo>
                      <a:pt x="0" y="10"/>
                    </a:moveTo>
                    <a:cubicBezTo>
                      <a:pt x="5" y="56"/>
                      <a:pt x="10" y="102"/>
                      <a:pt x="13" y="139"/>
                    </a:cubicBezTo>
                    <a:cubicBezTo>
                      <a:pt x="77" y="136"/>
                      <a:pt x="77" y="136"/>
                      <a:pt x="77" y="136"/>
                    </a:cubicBezTo>
                    <a:cubicBezTo>
                      <a:pt x="72" y="98"/>
                      <a:pt x="66" y="50"/>
                      <a:pt x="59" y="0"/>
                    </a:cubicBezTo>
                    <a:lnTo>
                      <a:pt x="0" y="10"/>
                    </a:lnTo>
                    <a:close/>
                  </a:path>
                </a:pathLst>
              </a:custGeom>
              <a:solidFill>
                <a:srgbClr val="FF749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3" name="Freeform 431">
                <a:extLst>
                  <a:ext uri="{FF2B5EF4-FFF2-40B4-BE49-F238E27FC236}">
                    <a16:creationId xmlns:a16="http://schemas.microsoft.com/office/drawing/2014/main" xmlns="" id="{7D6FB203-9DBD-42AC-9FDB-22BDDD3B25C3}"/>
                  </a:ext>
                </a:extLst>
              </p:cNvPr>
              <p:cNvSpPr/>
              <p:nvPr/>
            </p:nvSpPr>
            <p:spPr bwMode="auto">
              <a:xfrm>
                <a:off x="2766" y="1429"/>
                <a:ext cx="151" cy="90"/>
              </a:xfrm>
              <a:custGeom>
                <a:avLst/>
                <a:gdLst>
                  <a:gd name="T0" fmla="*/ 0 w 67"/>
                  <a:gd name="T1" fmla="*/ 3 h 40"/>
                  <a:gd name="T2" fmla="*/ 2 w 67"/>
                  <a:gd name="T3" fmla="*/ 40 h 40"/>
                  <a:gd name="T4" fmla="*/ 67 w 67"/>
                  <a:gd name="T5" fmla="*/ 32 h 40"/>
                  <a:gd name="T6" fmla="*/ 64 w 67"/>
                  <a:gd name="T7" fmla="*/ 0 h 40"/>
                  <a:gd name="T8" fmla="*/ 0 w 67"/>
                  <a:gd name="T9" fmla="*/ 3 h 40"/>
                </a:gdLst>
                <a:ahLst/>
                <a:cxnLst>
                  <a:cxn ang="0">
                    <a:pos x="T0" y="T1"/>
                  </a:cxn>
                  <a:cxn ang="0">
                    <a:pos x="T2" y="T3"/>
                  </a:cxn>
                  <a:cxn ang="0">
                    <a:pos x="T4" y="T5"/>
                  </a:cxn>
                  <a:cxn ang="0">
                    <a:pos x="T6" y="T7"/>
                  </a:cxn>
                  <a:cxn ang="0">
                    <a:pos x="T8" y="T9"/>
                  </a:cxn>
                </a:cxnLst>
                <a:rect l="0" t="0" r="r" b="b"/>
                <a:pathLst>
                  <a:path w="67" h="40">
                    <a:moveTo>
                      <a:pt x="0" y="3"/>
                    </a:moveTo>
                    <a:cubicBezTo>
                      <a:pt x="1" y="17"/>
                      <a:pt x="2" y="29"/>
                      <a:pt x="2" y="40"/>
                    </a:cubicBezTo>
                    <a:cubicBezTo>
                      <a:pt x="67" y="32"/>
                      <a:pt x="67" y="32"/>
                      <a:pt x="67" y="32"/>
                    </a:cubicBezTo>
                    <a:cubicBezTo>
                      <a:pt x="66" y="22"/>
                      <a:pt x="65" y="12"/>
                      <a:pt x="64" y="0"/>
                    </a:cubicBezTo>
                    <a:lnTo>
                      <a:pt x="0" y="3"/>
                    </a:ln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4" name="Freeform 432">
                <a:extLst>
                  <a:ext uri="{FF2B5EF4-FFF2-40B4-BE49-F238E27FC236}">
                    <a16:creationId xmlns:a16="http://schemas.microsoft.com/office/drawing/2014/main" xmlns="" id="{B8195232-FCCC-4249-B450-7965F5F1FFAD}"/>
                  </a:ext>
                </a:extLst>
              </p:cNvPr>
              <p:cNvSpPr/>
              <p:nvPr/>
            </p:nvSpPr>
            <p:spPr bwMode="auto">
              <a:xfrm>
                <a:off x="2552" y="1528"/>
                <a:ext cx="146" cy="182"/>
              </a:xfrm>
              <a:custGeom>
                <a:avLst/>
                <a:gdLst>
                  <a:gd name="T0" fmla="*/ 65 w 65"/>
                  <a:gd name="T1" fmla="*/ 12 h 81"/>
                  <a:gd name="T2" fmla="*/ 56 w 65"/>
                  <a:gd name="T3" fmla="*/ 0 h 81"/>
                  <a:gd name="T4" fmla="*/ 0 w 65"/>
                  <a:gd name="T5" fmla="*/ 7 h 81"/>
                  <a:gd name="T6" fmla="*/ 6 w 65"/>
                  <a:gd name="T7" fmla="*/ 24 h 81"/>
                  <a:gd name="T8" fmla="*/ 37 w 65"/>
                  <a:gd name="T9" fmla="*/ 81 h 81"/>
                  <a:gd name="T10" fmla="*/ 60 w 65"/>
                  <a:gd name="T11" fmla="*/ 23 h 81"/>
                  <a:gd name="T12" fmla="*/ 65 w 65"/>
                  <a:gd name="T13" fmla="*/ 12 h 81"/>
                </a:gdLst>
                <a:ahLst/>
                <a:cxnLst>
                  <a:cxn ang="0">
                    <a:pos x="T0" y="T1"/>
                  </a:cxn>
                  <a:cxn ang="0">
                    <a:pos x="T2" y="T3"/>
                  </a:cxn>
                  <a:cxn ang="0">
                    <a:pos x="T4" y="T5"/>
                  </a:cxn>
                  <a:cxn ang="0">
                    <a:pos x="T6" y="T7"/>
                  </a:cxn>
                  <a:cxn ang="0">
                    <a:pos x="T8" y="T9"/>
                  </a:cxn>
                  <a:cxn ang="0">
                    <a:pos x="T10" y="T11"/>
                  </a:cxn>
                  <a:cxn ang="0">
                    <a:pos x="T12" y="T13"/>
                  </a:cxn>
                </a:cxnLst>
                <a:rect l="0" t="0" r="r" b="b"/>
                <a:pathLst>
                  <a:path w="65" h="81">
                    <a:moveTo>
                      <a:pt x="65" y="12"/>
                    </a:moveTo>
                    <a:cubicBezTo>
                      <a:pt x="62" y="8"/>
                      <a:pt x="59" y="4"/>
                      <a:pt x="56" y="0"/>
                    </a:cubicBezTo>
                    <a:cubicBezTo>
                      <a:pt x="0" y="7"/>
                      <a:pt x="0" y="7"/>
                      <a:pt x="0" y="7"/>
                    </a:cubicBezTo>
                    <a:cubicBezTo>
                      <a:pt x="2" y="13"/>
                      <a:pt x="4" y="19"/>
                      <a:pt x="6" y="24"/>
                    </a:cubicBezTo>
                    <a:cubicBezTo>
                      <a:pt x="15" y="45"/>
                      <a:pt x="26" y="63"/>
                      <a:pt x="37" y="81"/>
                    </a:cubicBezTo>
                    <a:cubicBezTo>
                      <a:pt x="43" y="61"/>
                      <a:pt x="50" y="41"/>
                      <a:pt x="60" y="23"/>
                    </a:cubicBezTo>
                    <a:cubicBezTo>
                      <a:pt x="62" y="19"/>
                      <a:pt x="64" y="16"/>
                      <a:pt x="65" y="12"/>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5" name="Freeform 433">
                <a:extLst>
                  <a:ext uri="{FF2B5EF4-FFF2-40B4-BE49-F238E27FC236}">
                    <a16:creationId xmlns:a16="http://schemas.microsoft.com/office/drawing/2014/main" xmlns="" id="{230A9424-DDE2-4A22-8A76-94D4771DF1B7}"/>
                  </a:ext>
                </a:extLst>
              </p:cNvPr>
              <p:cNvSpPr/>
              <p:nvPr/>
            </p:nvSpPr>
            <p:spPr bwMode="auto">
              <a:xfrm>
                <a:off x="2635" y="1555"/>
                <a:ext cx="104" cy="264"/>
              </a:xfrm>
              <a:custGeom>
                <a:avLst/>
                <a:gdLst>
                  <a:gd name="T0" fmla="*/ 28 w 46"/>
                  <a:gd name="T1" fmla="*/ 0 h 117"/>
                  <a:gd name="T2" fmla="*/ 23 w 46"/>
                  <a:gd name="T3" fmla="*/ 11 h 117"/>
                  <a:gd name="T4" fmla="*/ 0 w 46"/>
                  <a:gd name="T5" fmla="*/ 69 h 117"/>
                  <a:gd name="T6" fmla="*/ 26 w 46"/>
                  <a:gd name="T7" fmla="*/ 113 h 117"/>
                  <a:gd name="T8" fmla="*/ 46 w 46"/>
                  <a:gd name="T9" fmla="*/ 117 h 117"/>
                  <a:gd name="T10" fmla="*/ 44 w 46"/>
                  <a:gd name="T11" fmla="*/ 19 h 117"/>
                  <a:gd name="T12" fmla="*/ 28 w 46"/>
                  <a:gd name="T13" fmla="*/ 0 h 117"/>
                </a:gdLst>
                <a:ahLst/>
                <a:cxnLst>
                  <a:cxn ang="0">
                    <a:pos x="T0" y="T1"/>
                  </a:cxn>
                  <a:cxn ang="0">
                    <a:pos x="T2" y="T3"/>
                  </a:cxn>
                  <a:cxn ang="0">
                    <a:pos x="T4" y="T5"/>
                  </a:cxn>
                  <a:cxn ang="0">
                    <a:pos x="T6" y="T7"/>
                  </a:cxn>
                  <a:cxn ang="0">
                    <a:pos x="T8" y="T9"/>
                  </a:cxn>
                  <a:cxn ang="0">
                    <a:pos x="T10" y="T11"/>
                  </a:cxn>
                  <a:cxn ang="0">
                    <a:pos x="T12" y="T13"/>
                  </a:cxn>
                </a:cxnLst>
                <a:rect l="0" t="0" r="r" b="b"/>
                <a:pathLst>
                  <a:path w="46" h="117">
                    <a:moveTo>
                      <a:pt x="28" y="0"/>
                    </a:moveTo>
                    <a:cubicBezTo>
                      <a:pt x="27" y="4"/>
                      <a:pt x="25" y="7"/>
                      <a:pt x="23" y="11"/>
                    </a:cubicBezTo>
                    <a:cubicBezTo>
                      <a:pt x="13" y="29"/>
                      <a:pt x="6" y="49"/>
                      <a:pt x="0" y="69"/>
                    </a:cubicBezTo>
                    <a:cubicBezTo>
                      <a:pt x="9" y="83"/>
                      <a:pt x="18" y="97"/>
                      <a:pt x="26" y="113"/>
                    </a:cubicBezTo>
                    <a:cubicBezTo>
                      <a:pt x="46" y="117"/>
                      <a:pt x="46" y="117"/>
                      <a:pt x="46" y="117"/>
                    </a:cubicBezTo>
                    <a:cubicBezTo>
                      <a:pt x="46" y="84"/>
                      <a:pt x="46" y="51"/>
                      <a:pt x="44" y="19"/>
                    </a:cubicBezTo>
                    <a:cubicBezTo>
                      <a:pt x="38" y="13"/>
                      <a:pt x="33" y="7"/>
                      <a:pt x="28" y="0"/>
                    </a:cubicBezTo>
                    <a:close/>
                  </a:path>
                </a:pathLst>
              </a:custGeom>
              <a:solidFill>
                <a:srgbClr val="9ACDD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6" name="Freeform 434">
                <a:extLst>
                  <a:ext uri="{FF2B5EF4-FFF2-40B4-BE49-F238E27FC236}">
                    <a16:creationId xmlns:a16="http://schemas.microsoft.com/office/drawing/2014/main" xmlns="" id="{55DC85DA-D4F5-4D39-9AE5-55217A74897C}"/>
                  </a:ext>
                </a:extLst>
              </p:cNvPr>
              <p:cNvSpPr/>
              <p:nvPr/>
            </p:nvSpPr>
            <p:spPr bwMode="auto">
              <a:xfrm>
                <a:off x="2881" y="1771"/>
                <a:ext cx="56" cy="90"/>
              </a:xfrm>
              <a:custGeom>
                <a:avLst/>
                <a:gdLst>
                  <a:gd name="T0" fmla="*/ 25 w 25"/>
                  <a:gd name="T1" fmla="*/ 40 h 40"/>
                  <a:gd name="T2" fmla="*/ 22 w 25"/>
                  <a:gd name="T3" fmla="*/ 0 h 40"/>
                  <a:gd name="T4" fmla="*/ 0 w 25"/>
                  <a:gd name="T5" fmla="*/ 34 h 40"/>
                  <a:gd name="T6" fmla="*/ 25 w 25"/>
                  <a:gd name="T7" fmla="*/ 40 h 40"/>
                </a:gdLst>
                <a:ahLst/>
                <a:cxnLst>
                  <a:cxn ang="0">
                    <a:pos x="T0" y="T1"/>
                  </a:cxn>
                  <a:cxn ang="0">
                    <a:pos x="T2" y="T3"/>
                  </a:cxn>
                  <a:cxn ang="0">
                    <a:pos x="T4" y="T5"/>
                  </a:cxn>
                  <a:cxn ang="0">
                    <a:pos x="T6" y="T7"/>
                  </a:cxn>
                </a:cxnLst>
                <a:rect l="0" t="0" r="r" b="b"/>
                <a:pathLst>
                  <a:path w="25" h="40">
                    <a:moveTo>
                      <a:pt x="25" y="40"/>
                    </a:moveTo>
                    <a:cubicBezTo>
                      <a:pt x="24" y="26"/>
                      <a:pt x="23" y="13"/>
                      <a:pt x="22" y="0"/>
                    </a:cubicBezTo>
                    <a:cubicBezTo>
                      <a:pt x="14" y="11"/>
                      <a:pt x="7" y="23"/>
                      <a:pt x="0" y="34"/>
                    </a:cubicBezTo>
                    <a:lnTo>
                      <a:pt x="25" y="40"/>
                    </a:ln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7" name="Freeform 435">
                <a:extLst>
                  <a:ext uri="{FF2B5EF4-FFF2-40B4-BE49-F238E27FC236}">
                    <a16:creationId xmlns:a16="http://schemas.microsoft.com/office/drawing/2014/main" xmlns="" id="{C3205651-BD46-4F07-9D3B-7FB2B301E610}"/>
                  </a:ext>
                </a:extLst>
              </p:cNvPr>
              <p:cNvSpPr/>
              <p:nvPr/>
            </p:nvSpPr>
            <p:spPr bwMode="auto">
              <a:xfrm>
                <a:off x="2768" y="1501"/>
                <a:ext cx="158" cy="146"/>
              </a:xfrm>
              <a:custGeom>
                <a:avLst/>
                <a:gdLst>
                  <a:gd name="T0" fmla="*/ 3 w 70"/>
                  <a:gd name="T1" fmla="*/ 36 h 65"/>
                  <a:gd name="T2" fmla="*/ 2 w 70"/>
                  <a:gd name="T3" fmla="*/ 42 h 65"/>
                  <a:gd name="T4" fmla="*/ 70 w 70"/>
                  <a:gd name="T5" fmla="*/ 65 h 65"/>
                  <a:gd name="T6" fmla="*/ 69 w 70"/>
                  <a:gd name="T7" fmla="*/ 41 h 65"/>
                  <a:gd name="T8" fmla="*/ 66 w 70"/>
                  <a:gd name="T9" fmla="*/ 0 h 65"/>
                  <a:gd name="T10" fmla="*/ 1 w 70"/>
                  <a:gd name="T11" fmla="*/ 8 h 65"/>
                  <a:gd name="T12" fmla="*/ 0 w 70"/>
                  <a:gd name="T13" fmla="*/ 42 h 65"/>
                  <a:gd name="T14" fmla="*/ 2 w 70"/>
                  <a:gd name="T15" fmla="*/ 42 h 65"/>
                  <a:gd name="T16" fmla="*/ 3 w 70"/>
                  <a:gd name="T17" fmla="*/ 3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65">
                    <a:moveTo>
                      <a:pt x="3" y="36"/>
                    </a:moveTo>
                    <a:cubicBezTo>
                      <a:pt x="2" y="38"/>
                      <a:pt x="2" y="40"/>
                      <a:pt x="2" y="42"/>
                    </a:cubicBezTo>
                    <a:cubicBezTo>
                      <a:pt x="70" y="65"/>
                      <a:pt x="70" y="65"/>
                      <a:pt x="70" y="65"/>
                    </a:cubicBezTo>
                    <a:cubicBezTo>
                      <a:pt x="70" y="56"/>
                      <a:pt x="69" y="48"/>
                      <a:pt x="69" y="41"/>
                    </a:cubicBezTo>
                    <a:cubicBezTo>
                      <a:pt x="69" y="31"/>
                      <a:pt x="68" y="17"/>
                      <a:pt x="66" y="0"/>
                    </a:cubicBezTo>
                    <a:cubicBezTo>
                      <a:pt x="66" y="0"/>
                      <a:pt x="1" y="7"/>
                      <a:pt x="1" y="8"/>
                    </a:cubicBezTo>
                    <a:cubicBezTo>
                      <a:pt x="2" y="7"/>
                      <a:pt x="1" y="28"/>
                      <a:pt x="0" y="42"/>
                    </a:cubicBezTo>
                    <a:cubicBezTo>
                      <a:pt x="2" y="42"/>
                      <a:pt x="2" y="42"/>
                      <a:pt x="2" y="42"/>
                    </a:cubicBezTo>
                    <a:cubicBezTo>
                      <a:pt x="2" y="40"/>
                      <a:pt x="2" y="38"/>
                      <a:pt x="3" y="36"/>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8" name="Freeform 436">
                <a:extLst>
                  <a:ext uri="{FF2B5EF4-FFF2-40B4-BE49-F238E27FC236}">
                    <a16:creationId xmlns:a16="http://schemas.microsoft.com/office/drawing/2014/main" xmlns="" id="{3B8F9948-13DC-4FAE-B155-BFA2B46D9DFC}"/>
                  </a:ext>
                </a:extLst>
              </p:cNvPr>
              <p:cNvSpPr/>
              <p:nvPr/>
            </p:nvSpPr>
            <p:spPr bwMode="auto">
              <a:xfrm>
                <a:off x="2734" y="1596"/>
                <a:ext cx="113" cy="245"/>
              </a:xfrm>
              <a:custGeom>
                <a:avLst/>
                <a:gdLst>
                  <a:gd name="T0" fmla="*/ 26 w 50"/>
                  <a:gd name="T1" fmla="*/ 34 h 109"/>
                  <a:gd name="T2" fmla="*/ 17 w 50"/>
                  <a:gd name="T3" fmla="*/ 0 h 109"/>
                  <a:gd name="T4" fmla="*/ 15 w 50"/>
                  <a:gd name="T5" fmla="*/ 0 h 109"/>
                  <a:gd name="T6" fmla="*/ 14 w 50"/>
                  <a:gd name="T7" fmla="*/ 12 h 109"/>
                  <a:gd name="T8" fmla="*/ 0 w 50"/>
                  <a:gd name="T9" fmla="*/ 1 h 109"/>
                  <a:gd name="T10" fmla="*/ 2 w 50"/>
                  <a:gd name="T11" fmla="*/ 99 h 109"/>
                  <a:gd name="T12" fmla="*/ 50 w 50"/>
                  <a:gd name="T13" fmla="*/ 109 h 109"/>
                  <a:gd name="T14" fmla="*/ 31 w 50"/>
                  <a:gd name="T15" fmla="*/ 52 h 109"/>
                  <a:gd name="T16" fmla="*/ 26 w 50"/>
                  <a:gd name="T17" fmla="*/ 3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09">
                    <a:moveTo>
                      <a:pt x="26" y="34"/>
                    </a:moveTo>
                    <a:cubicBezTo>
                      <a:pt x="22" y="24"/>
                      <a:pt x="17" y="12"/>
                      <a:pt x="17" y="0"/>
                    </a:cubicBezTo>
                    <a:cubicBezTo>
                      <a:pt x="15" y="0"/>
                      <a:pt x="15" y="0"/>
                      <a:pt x="15" y="0"/>
                    </a:cubicBezTo>
                    <a:cubicBezTo>
                      <a:pt x="14" y="6"/>
                      <a:pt x="14" y="10"/>
                      <a:pt x="14" y="12"/>
                    </a:cubicBezTo>
                    <a:cubicBezTo>
                      <a:pt x="9" y="9"/>
                      <a:pt x="4" y="5"/>
                      <a:pt x="0" y="1"/>
                    </a:cubicBezTo>
                    <a:cubicBezTo>
                      <a:pt x="2" y="33"/>
                      <a:pt x="2" y="66"/>
                      <a:pt x="2" y="99"/>
                    </a:cubicBezTo>
                    <a:cubicBezTo>
                      <a:pt x="50" y="109"/>
                      <a:pt x="50" y="109"/>
                      <a:pt x="50" y="109"/>
                    </a:cubicBezTo>
                    <a:cubicBezTo>
                      <a:pt x="44" y="90"/>
                      <a:pt x="37" y="71"/>
                      <a:pt x="31" y="52"/>
                    </a:cubicBezTo>
                    <a:cubicBezTo>
                      <a:pt x="30" y="46"/>
                      <a:pt x="28" y="39"/>
                      <a:pt x="26" y="34"/>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9" name="Freeform 437">
                <a:extLst>
                  <a:ext uri="{FF2B5EF4-FFF2-40B4-BE49-F238E27FC236}">
                    <a16:creationId xmlns:a16="http://schemas.microsoft.com/office/drawing/2014/main" xmlns="" id="{F204849D-64D9-45CA-B387-BE693E92DA37}"/>
                  </a:ext>
                </a:extLst>
              </p:cNvPr>
              <p:cNvSpPr/>
              <p:nvPr/>
            </p:nvSpPr>
            <p:spPr bwMode="auto">
              <a:xfrm>
                <a:off x="2773" y="1596"/>
                <a:ext cx="157" cy="252"/>
              </a:xfrm>
              <a:custGeom>
                <a:avLst/>
                <a:gdLst>
                  <a:gd name="T0" fmla="*/ 0 w 70"/>
                  <a:gd name="T1" fmla="*/ 0 h 112"/>
                  <a:gd name="T2" fmla="*/ 9 w 70"/>
                  <a:gd name="T3" fmla="*/ 34 h 112"/>
                  <a:gd name="T4" fmla="*/ 14 w 70"/>
                  <a:gd name="T5" fmla="*/ 52 h 112"/>
                  <a:gd name="T6" fmla="*/ 33 w 70"/>
                  <a:gd name="T7" fmla="*/ 109 h 112"/>
                  <a:gd name="T8" fmla="*/ 48 w 70"/>
                  <a:gd name="T9" fmla="*/ 112 h 112"/>
                  <a:gd name="T10" fmla="*/ 70 w 70"/>
                  <a:gd name="T11" fmla="*/ 78 h 112"/>
                  <a:gd name="T12" fmla="*/ 68 w 70"/>
                  <a:gd name="T13" fmla="*/ 23 h 112"/>
                  <a:gd name="T14" fmla="*/ 0 w 70"/>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12">
                    <a:moveTo>
                      <a:pt x="0" y="0"/>
                    </a:moveTo>
                    <a:cubicBezTo>
                      <a:pt x="0" y="12"/>
                      <a:pt x="5" y="24"/>
                      <a:pt x="9" y="34"/>
                    </a:cubicBezTo>
                    <a:cubicBezTo>
                      <a:pt x="11" y="39"/>
                      <a:pt x="13" y="46"/>
                      <a:pt x="14" y="52"/>
                    </a:cubicBezTo>
                    <a:cubicBezTo>
                      <a:pt x="20" y="71"/>
                      <a:pt x="27" y="90"/>
                      <a:pt x="33" y="109"/>
                    </a:cubicBezTo>
                    <a:cubicBezTo>
                      <a:pt x="48" y="112"/>
                      <a:pt x="48" y="112"/>
                      <a:pt x="48" y="112"/>
                    </a:cubicBezTo>
                    <a:cubicBezTo>
                      <a:pt x="55" y="101"/>
                      <a:pt x="62" y="89"/>
                      <a:pt x="70" y="78"/>
                    </a:cubicBezTo>
                    <a:cubicBezTo>
                      <a:pt x="69" y="58"/>
                      <a:pt x="68" y="39"/>
                      <a:pt x="68" y="23"/>
                    </a:cubicBezTo>
                    <a:lnTo>
                      <a:pt x="0" y="0"/>
                    </a:lnTo>
                    <a:close/>
                  </a:path>
                </a:pathLst>
              </a:custGeom>
              <a:solidFill>
                <a:srgbClr val="FF68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0" name="Freeform 438">
                <a:extLst>
                  <a:ext uri="{FF2B5EF4-FFF2-40B4-BE49-F238E27FC236}">
                    <a16:creationId xmlns:a16="http://schemas.microsoft.com/office/drawing/2014/main" xmlns="" id="{8643DF40-D59A-4BE0-AA38-958B22FC02DA}"/>
                  </a:ext>
                </a:extLst>
              </p:cNvPr>
              <p:cNvSpPr/>
              <p:nvPr/>
            </p:nvSpPr>
            <p:spPr bwMode="auto">
              <a:xfrm>
                <a:off x="2694" y="1810"/>
                <a:ext cx="261" cy="263"/>
              </a:xfrm>
              <a:custGeom>
                <a:avLst/>
                <a:gdLst>
                  <a:gd name="T0" fmla="*/ 0 w 116"/>
                  <a:gd name="T1" fmla="*/ 0 h 117"/>
                  <a:gd name="T2" fmla="*/ 44 w 116"/>
                  <a:gd name="T3" fmla="*/ 116 h 117"/>
                  <a:gd name="T4" fmla="*/ 116 w 116"/>
                  <a:gd name="T5" fmla="*/ 117 h 117"/>
                  <a:gd name="T6" fmla="*/ 108 w 116"/>
                  <a:gd name="T7" fmla="*/ 23 h 117"/>
                  <a:gd name="T8" fmla="*/ 0 w 116"/>
                  <a:gd name="T9" fmla="*/ 0 h 117"/>
                </a:gdLst>
                <a:ahLst/>
                <a:cxnLst>
                  <a:cxn ang="0">
                    <a:pos x="T0" y="T1"/>
                  </a:cxn>
                  <a:cxn ang="0">
                    <a:pos x="T2" y="T3"/>
                  </a:cxn>
                  <a:cxn ang="0">
                    <a:pos x="T4" y="T5"/>
                  </a:cxn>
                  <a:cxn ang="0">
                    <a:pos x="T6" y="T7"/>
                  </a:cxn>
                  <a:cxn ang="0">
                    <a:pos x="T8" y="T9"/>
                  </a:cxn>
                </a:cxnLst>
                <a:rect l="0" t="0" r="r" b="b"/>
                <a:pathLst>
                  <a:path w="116" h="117">
                    <a:moveTo>
                      <a:pt x="0" y="0"/>
                    </a:moveTo>
                    <a:cubicBezTo>
                      <a:pt x="18" y="30"/>
                      <a:pt x="34" y="65"/>
                      <a:pt x="44" y="116"/>
                    </a:cubicBezTo>
                    <a:cubicBezTo>
                      <a:pt x="116" y="117"/>
                      <a:pt x="116" y="117"/>
                      <a:pt x="116" y="117"/>
                    </a:cubicBezTo>
                    <a:cubicBezTo>
                      <a:pt x="113" y="87"/>
                      <a:pt x="110" y="54"/>
                      <a:pt x="108" y="23"/>
                    </a:cubicBezTo>
                    <a:lnTo>
                      <a:pt x="0" y="0"/>
                    </a:lnTo>
                    <a:close/>
                  </a:path>
                </a:pathLst>
              </a:custGeom>
              <a:solidFill>
                <a:srgbClr val="FF90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1" name="Freeform 439">
                <a:extLst>
                  <a:ext uri="{FF2B5EF4-FFF2-40B4-BE49-F238E27FC236}">
                    <a16:creationId xmlns:a16="http://schemas.microsoft.com/office/drawing/2014/main" xmlns="" id="{685D8CBF-8476-441A-AF2D-51A7AACE05EB}"/>
                  </a:ext>
                </a:extLst>
              </p:cNvPr>
              <p:cNvSpPr/>
              <p:nvPr/>
            </p:nvSpPr>
            <p:spPr bwMode="auto">
              <a:xfrm>
                <a:off x="2793" y="2071"/>
                <a:ext cx="178" cy="144"/>
              </a:xfrm>
              <a:custGeom>
                <a:avLst/>
                <a:gdLst>
                  <a:gd name="T0" fmla="*/ 0 w 79"/>
                  <a:gd name="T1" fmla="*/ 0 h 64"/>
                  <a:gd name="T2" fmla="*/ 7 w 79"/>
                  <a:gd name="T3" fmla="*/ 64 h 64"/>
                  <a:gd name="T4" fmla="*/ 79 w 79"/>
                  <a:gd name="T5" fmla="*/ 52 h 64"/>
                  <a:gd name="T6" fmla="*/ 72 w 79"/>
                  <a:gd name="T7" fmla="*/ 1 h 64"/>
                  <a:gd name="T8" fmla="*/ 0 w 79"/>
                  <a:gd name="T9" fmla="*/ 0 h 64"/>
                </a:gdLst>
                <a:ahLst/>
                <a:cxnLst>
                  <a:cxn ang="0">
                    <a:pos x="T0" y="T1"/>
                  </a:cxn>
                  <a:cxn ang="0">
                    <a:pos x="T2" y="T3"/>
                  </a:cxn>
                  <a:cxn ang="0">
                    <a:pos x="T4" y="T5"/>
                  </a:cxn>
                  <a:cxn ang="0">
                    <a:pos x="T6" y="T7"/>
                  </a:cxn>
                  <a:cxn ang="0">
                    <a:pos x="T8" y="T9"/>
                  </a:cxn>
                </a:cxnLst>
                <a:rect l="0" t="0" r="r" b="b"/>
                <a:pathLst>
                  <a:path w="79" h="64">
                    <a:moveTo>
                      <a:pt x="0" y="0"/>
                    </a:moveTo>
                    <a:cubicBezTo>
                      <a:pt x="3" y="19"/>
                      <a:pt x="6" y="40"/>
                      <a:pt x="7" y="64"/>
                    </a:cubicBezTo>
                    <a:cubicBezTo>
                      <a:pt x="79" y="52"/>
                      <a:pt x="79" y="52"/>
                      <a:pt x="79" y="52"/>
                    </a:cubicBezTo>
                    <a:cubicBezTo>
                      <a:pt x="76" y="37"/>
                      <a:pt x="74" y="19"/>
                      <a:pt x="72" y="1"/>
                    </a:cubicBezTo>
                    <a:lnTo>
                      <a:pt x="0" y="0"/>
                    </a:ln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2" name="Freeform 440">
                <a:extLst>
                  <a:ext uri="{FF2B5EF4-FFF2-40B4-BE49-F238E27FC236}">
                    <a16:creationId xmlns:a16="http://schemas.microsoft.com/office/drawing/2014/main" xmlns="" id="{FA54E55E-BB30-4B2B-9E9A-1D279C2C2A0F}"/>
                  </a:ext>
                </a:extLst>
              </p:cNvPr>
              <p:cNvSpPr/>
              <p:nvPr/>
            </p:nvSpPr>
            <p:spPr bwMode="auto">
              <a:xfrm>
                <a:off x="3086" y="2076"/>
                <a:ext cx="219" cy="92"/>
              </a:xfrm>
              <a:custGeom>
                <a:avLst/>
                <a:gdLst>
                  <a:gd name="T0" fmla="*/ 15 w 97"/>
                  <a:gd name="T1" fmla="*/ 0 h 41"/>
                  <a:gd name="T2" fmla="*/ 0 w 97"/>
                  <a:gd name="T3" fmla="*/ 41 h 41"/>
                  <a:gd name="T4" fmla="*/ 92 w 97"/>
                  <a:gd name="T5" fmla="*/ 25 h 41"/>
                  <a:gd name="T6" fmla="*/ 97 w 97"/>
                  <a:gd name="T7" fmla="*/ 10 h 41"/>
                  <a:gd name="T8" fmla="*/ 15 w 97"/>
                  <a:gd name="T9" fmla="*/ 0 h 41"/>
                </a:gdLst>
                <a:ahLst/>
                <a:cxnLst>
                  <a:cxn ang="0">
                    <a:pos x="T0" y="T1"/>
                  </a:cxn>
                  <a:cxn ang="0">
                    <a:pos x="T2" y="T3"/>
                  </a:cxn>
                  <a:cxn ang="0">
                    <a:pos x="T4" y="T5"/>
                  </a:cxn>
                  <a:cxn ang="0">
                    <a:pos x="T6" y="T7"/>
                  </a:cxn>
                  <a:cxn ang="0">
                    <a:pos x="T8" y="T9"/>
                  </a:cxn>
                </a:cxnLst>
                <a:rect l="0" t="0" r="r" b="b"/>
                <a:pathLst>
                  <a:path w="97" h="41">
                    <a:moveTo>
                      <a:pt x="15" y="0"/>
                    </a:moveTo>
                    <a:cubicBezTo>
                      <a:pt x="10" y="15"/>
                      <a:pt x="5" y="29"/>
                      <a:pt x="0" y="41"/>
                    </a:cubicBezTo>
                    <a:cubicBezTo>
                      <a:pt x="92" y="25"/>
                      <a:pt x="92" y="25"/>
                      <a:pt x="92" y="25"/>
                    </a:cubicBezTo>
                    <a:cubicBezTo>
                      <a:pt x="93" y="18"/>
                      <a:pt x="96" y="19"/>
                      <a:pt x="97" y="10"/>
                    </a:cubicBezTo>
                    <a:lnTo>
                      <a:pt x="15" y="0"/>
                    </a:ln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3" name="Freeform 441">
                <a:extLst>
                  <a:ext uri="{FF2B5EF4-FFF2-40B4-BE49-F238E27FC236}">
                    <a16:creationId xmlns:a16="http://schemas.microsoft.com/office/drawing/2014/main" xmlns="" id="{5FB26513-F4E8-47D5-B21A-6CAE9F15A869}"/>
                  </a:ext>
                </a:extLst>
              </p:cNvPr>
              <p:cNvSpPr/>
              <p:nvPr/>
            </p:nvSpPr>
            <p:spPr bwMode="auto">
              <a:xfrm>
                <a:off x="2809" y="2188"/>
                <a:ext cx="167" cy="54"/>
              </a:xfrm>
              <a:custGeom>
                <a:avLst/>
                <a:gdLst>
                  <a:gd name="T0" fmla="*/ 74 w 74"/>
                  <a:gd name="T1" fmla="*/ 14 h 24"/>
                  <a:gd name="T2" fmla="*/ 72 w 74"/>
                  <a:gd name="T3" fmla="*/ 0 h 24"/>
                  <a:gd name="T4" fmla="*/ 0 w 74"/>
                  <a:gd name="T5" fmla="*/ 12 h 24"/>
                  <a:gd name="T6" fmla="*/ 1 w 74"/>
                  <a:gd name="T7" fmla="*/ 24 h 24"/>
                  <a:gd name="T8" fmla="*/ 74 w 74"/>
                  <a:gd name="T9" fmla="*/ 14 h 24"/>
                </a:gdLst>
                <a:ahLst/>
                <a:cxnLst>
                  <a:cxn ang="0">
                    <a:pos x="T0" y="T1"/>
                  </a:cxn>
                  <a:cxn ang="0">
                    <a:pos x="T2" y="T3"/>
                  </a:cxn>
                  <a:cxn ang="0">
                    <a:pos x="T4" y="T5"/>
                  </a:cxn>
                  <a:cxn ang="0">
                    <a:pos x="T6" y="T7"/>
                  </a:cxn>
                  <a:cxn ang="0">
                    <a:pos x="T8" y="T9"/>
                  </a:cxn>
                </a:cxnLst>
                <a:rect l="0" t="0" r="r" b="b"/>
                <a:pathLst>
                  <a:path w="74" h="24">
                    <a:moveTo>
                      <a:pt x="74" y="14"/>
                    </a:moveTo>
                    <a:cubicBezTo>
                      <a:pt x="73" y="9"/>
                      <a:pt x="72" y="5"/>
                      <a:pt x="72" y="0"/>
                    </a:cubicBezTo>
                    <a:cubicBezTo>
                      <a:pt x="0" y="12"/>
                      <a:pt x="0" y="12"/>
                      <a:pt x="0" y="12"/>
                    </a:cubicBezTo>
                    <a:cubicBezTo>
                      <a:pt x="1" y="16"/>
                      <a:pt x="1" y="20"/>
                      <a:pt x="1" y="24"/>
                    </a:cubicBezTo>
                    <a:lnTo>
                      <a:pt x="74" y="14"/>
                    </a:ln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4" name="Freeform 442">
                <a:extLst>
                  <a:ext uri="{FF2B5EF4-FFF2-40B4-BE49-F238E27FC236}">
                    <a16:creationId xmlns:a16="http://schemas.microsoft.com/office/drawing/2014/main" xmlns="" id="{22F0FABD-7388-4F66-BB54-6E55934A070F}"/>
                  </a:ext>
                </a:extLst>
              </p:cNvPr>
              <p:cNvSpPr/>
              <p:nvPr/>
            </p:nvSpPr>
            <p:spPr bwMode="auto">
              <a:xfrm>
                <a:off x="3054" y="2177"/>
                <a:ext cx="228" cy="70"/>
              </a:xfrm>
              <a:custGeom>
                <a:avLst/>
                <a:gdLst>
                  <a:gd name="T0" fmla="*/ 101 w 101"/>
                  <a:gd name="T1" fmla="*/ 0 h 31"/>
                  <a:gd name="T2" fmla="*/ 7 w 101"/>
                  <a:gd name="T3" fmla="*/ 13 h 31"/>
                  <a:gd name="T4" fmla="*/ 0 w 101"/>
                  <a:gd name="T5" fmla="*/ 31 h 31"/>
                  <a:gd name="T6" fmla="*/ 96 w 101"/>
                  <a:gd name="T7" fmla="*/ 19 h 31"/>
                  <a:gd name="T8" fmla="*/ 101 w 101"/>
                  <a:gd name="T9" fmla="*/ 0 h 31"/>
                </a:gdLst>
                <a:ahLst/>
                <a:cxnLst>
                  <a:cxn ang="0">
                    <a:pos x="T0" y="T1"/>
                  </a:cxn>
                  <a:cxn ang="0">
                    <a:pos x="T2" y="T3"/>
                  </a:cxn>
                  <a:cxn ang="0">
                    <a:pos x="T4" y="T5"/>
                  </a:cxn>
                  <a:cxn ang="0">
                    <a:pos x="T6" y="T7"/>
                  </a:cxn>
                  <a:cxn ang="0">
                    <a:pos x="T8" y="T9"/>
                  </a:cxn>
                </a:cxnLst>
                <a:rect l="0" t="0" r="r" b="b"/>
                <a:pathLst>
                  <a:path w="101" h="31">
                    <a:moveTo>
                      <a:pt x="101" y="0"/>
                    </a:moveTo>
                    <a:cubicBezTo>
                      <a:pt x="7" y="13"/>
                      <a:pt x="7" y="13"/>
                      <a:pt x="7" y="13"/>
                    </a:cubicBezTo>
                    <a:cubicBezTo>
                      <a:pt x="5" y="19"/>
                      <a:pt x="2" y="25"/>
                      <a:pt x="0" y="31"/>
                    </a:cubicBezTo>
                    <a:cubicBezTo>
                      <a:pt x="96" y="19"/>
                      <a:pt x="96" y="19"/>
                      <a:pt x="96" y="19"/>
                    </a:cubicBezTo>
                    <a:cubicBezTo>
                      <a:pt x="97" y="13"/>
                      <a:pt x="99" y="6"/>
                      <a:pt x="101" y="0"/>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5" name="Freeform 443">
                <a:extLst>
                  <a:ext uri="{FF2B5EF4-FFF2-40B4-BE49-F238E27FC236}">
                    <a16:creationId xmlns:a16="http://schemas.microsoft.com/office/drawing/2014/main" xmlns="" id="{6F812289-358B-4156-BF4B-BE4178F1CF06}"/>
                  </a:ext>
                </a:extLst>
              </p:cNvPr>
              <p:cNvSpPr/>
              <p:nvPr/>
            </p:nvSpPr>
            <p:spPr bwMode="auto">
              <a:xfrm>
                <a:off x="2811" y="2220"/>
                <a:ext cx="171" cy="56"/>
              </a:xfrm>
              <a:custGeom>
                <a:avLst/>
                <a:gdLst>
                  <a:gd name="T0" fmla="*/ 76 w 76"/>
                  <a:gd name="T1" fmla="*/ 16 h 25"/>
                  <a:gd name="T2" fmla="*/ 73 w 76"/>
                  <a:gd name="T3" fmla="*/ 0 h 25"/>
                  <a:gd name="T4" fmla="*/ 0 w 76"/>
                  <a:gd name="T5" fmla="*/ 10 h 25"/>
                  <a:gd name="T6" fmla="*/ 1 w 76"/>
                  <a:gd name="T7" fmla="*/ 25 h 25"/>
                  <a:gd name="T8" fmla="*/ 76 w 76"/>
                  <a:gd name="T9" fmla="*/ 16 h 25"/>
                </a:gdLst>
                <a:ahLst/>
                <a:cxnLst>
                  <a:cxn ang="0">
                    <a:pos x="T0" y="T1"/>
                  </a:cxn>
                  <a:cxn ang="0">
                    <a:pos x="T2" y="T3"/>
                  </a:cxn>
                  <a:cxn ang="0">
                    <a:pos x="T4" y="T5"/>
                  </a:cxn>
                  <a:cxn ang="0">
                    <a:pos x="T6" y="T7"/>
                  </a:cxn>
                  <a:cxn ang="0">
                    <a:pos x="T8" y="T9"/>
                  </a:cxn>
                </a:cxnLst>
                <a:rect l="0" t="0" r="r" b="b"/>
                <a:pathLst>
                  <a:path w="76" h="25">
                    <a:moveTo>
                      <a:pt x="76" y="16"/>
                    </a:moveTo>
                    <a:cubicBezTo>
                      <a:pt x="75" y="11"/>
                      <a:pt x="74" y="6"/>
                      <a:pt x="73" y="0"/>
                    </a:cubicBezTo>
                    <a:cubicBezTo>
                      <a:pt x="0" y="10"/>
                      <a:pt x="0" y="10"/>
                      <a:pt x="0" y="10"/>
                    </a:cubicBezTo>
                    <a:cubicBezTo>
                      <a:pt x="0" y="15"/>
                      <a:pt x="0" y="20"/>
                      <a:pt x="1" y="25"/>
                    </a:cubicBezTo>
                    <a:lnTo>
                      <a:pt x="76" y="16"/>
                    </a:ln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6" name="Freeform 444">
                <a:extLst>
                  <a:ext uri="{FF2B5EF4-FFF2-40B4-BE49-F238E27FC236}">
                    <a16:creationId xmlns:a16="http://schemas.microsoft.com/office/drawing/2014/main" xmlns="" id="{513F2D4E-2166-4E8F-BB4A-94326C0FAA9A}"/>
                  </a:ext>
                </a:extLst>
              </p:cNvPr>
              <p:cNvSpPr/>
              <p:nvPr/>
            </p:nvSpPr>
            <p:spPr bwMode="auto">
              <a:xfrm>
                <a:off x="2813" y="2256"/>
                <a:ext cx="181" cy="47"/>
              </a:xfrm>
              <a:custGeom>
                <a:avLst/>
                <a:gdLst>
                  <a:gd name="T0" fmla="*/ 75 w 80"/>
                  <a:gd name="T1" fmla="*/ 0 h 21"/>
                  <a:gd name="T2" fmla="*/ 0 w 80"/>
                  <a:gd name="T3" fmla="*/ 9 h 21"/>
                  <a:gd name="T4" fmla="*/ 0 w 80"/>
                  <a:gd name="T5" fmla="*/ 21 h 21"/>
                  <a:gd name="T6" fmla="*/ 80 w 80"/>
                  <a:gd name="T7" fmla="*/ 15 h 21"/>
                  <a:gd name="T8" fmla="*/ 75 w 80"/>
                  <a:gd name="T9" fmla="*/ 0 h 21"/>
                </a:gdLst>
                <a:ahLst/>
                <a:cxnLst>
                  <a:cxn ang="0">
                    <a:pos x="T0" y="T1"/>
                  </a:cxn>
                  <a:cxn ang="0">
                    <a:pos x="T2" y="T3"/>
                  </a:cxn>
                  <a:cxn ang="0">
                    <a:pos x="T4" y="T5"/>
                  </a:cxn>
                  <a:cxn ang="0">
                    <a:pos x="T6" y="T7"/>
                  </a:cxn>
                  <a:cxn ang="0">
                    <a:pos x="T8" y="T9"/>
                  </a:cxn>
                </a:cxnLst>
                <a:rect l="0" t="0" r="r" b="b"/>
                <a:pathLst>
                  <a:path w="80" h="21">
                    <a:moveTo>
                      <a:pt x="75" y="0"/>
                    </a:moveTo>
                    <a:cubicBezTo>
                      <a:pt x="0" y="9"/>
                      <a:pt x="0" y="9"/>
                      <a:pt x="0" y="9"/>
                    </a:cubicBezTo>
                    <a:cubicBezTo>
                      <a:pt x="0" y="13"/>
                      <a:pt x="0" y="17"/>
                      <a:pt x="0" y="21"/>
                    </a:cubicBezTo>
                    <a:cubicBezTo>
                      <a:pt x="80" y="15"/>
                      <a:pt x="80" y="15"/>
                      <a:pt x="80" y="15"/>
                    </a:cubicBezTo>
                    <a:cubicBezTo>
                      <a:pt x="78" y="11"/>
                      <a:pt x="77" y="6"/>
                      <a:pt x="75" y="0"/>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7" name="Freeform 445">
                <a:extLst>
                  <a:ext uri="{FF2B5EF4-FFF2-40B4-BE49-F238E27FC236}">
                    <a16:creationId xmlns:a16="http://schemas.microsoft.com/office/drawing/2014/main" xmlns="" id="{858FED91-C566-402E-853F-039BF8086C21}"/>
                  </a:ext>
                </a:extLst>
              </p:cNvPr>
              <p:cNvSpPr/>
              <p:nvPr/>
            </p:nvSpPr>
            <p:spPr bwMode="auto">
              <a:xfrm>
                <a:off x="3034" y="2220"/>
                <a:ext cx="237" cy="67"/>
              </a:xfrm>
              <a:custGeom>
                <a:avLst/>
                <a:gdLst>
                  <a:gd name="T0" fmla="*/ 105 w 105"/>
                  <a:gd name="T1" fmla="*/ 0 h 30"/>
                  <a:gd name="T2" fmla="*/ 9 w 105"/>
                  <a:gd name="T3" fmla="*/ 12 h 30"/>
                  <a:gd name="T4" fmla="*/ 0 w 105"/>
                  <a:gd name="T5" fmla="*/ 30 h 30"/>
                  <a:gd name="T6" fmla="*/ 98 w 105"/>
                  <a:gd name="T7" fmla="*/ 23 h 30"/>
                  <a:gd name="T8" fmla="*/ 105 w 105"/>
                  <a:gd name="T9" fmla="*/ 0 h 30"/>
                </a:gdLst>
                <a:ahLst/>
                <a:cxnLst>
                  <a:cxn ang="0">
                    <a:pos x="T0" y="T1"/>
                  </a:cxn>
                  <a:cxn ang="0">
                    <a:pos x="T2" y="T3"/>
                  </a:cxn>
                  <a:cxn ang="0">
                    <a:pos x="T4" y="T5"/>
                  </a:cxn>
                  <a:cxn ang="0">
                    <a:pos x="T6" y="T7"/>
                  </a:cxn>
                  <a:cxn ang="0">
                    <a:pos x="T8" y="T9"/>
                  </a:cxn>
                </a:cxnLst>
                <a:rect l="0" t="0" r="r" b="b"/>
                <a:pathLst>
                  <a:path w="105" h="30">
                    <a:moveTo>
                      <a:pt x="105" y="0"/>
                    </a:moveTo>
                    <a:cubicBezTo>
                      <a:pt x="9" y="12"/>
                      <a:pt x="9" y="12"/>
                      <a:pt x="9" y="12"/>
                    </a:cubicBezTo>
                    <a:cubicBezTo>
                      <a:pt x="6" y="19"/>
                      <a:pt x="2" y="25"/>
                      <a:pt x="0" y="30"/>
                    </a:cubicBezTo>
                    <a:cubicBezTo>
                      <a:pt x="98" y="23"/>
                      <a:pt x="98" y="23"/>
                      <a:pt x="98" y="23"/>
                    </a:cubicBezTo>
                    <a:cubicBezTo>
                      <a:pt x="101" y="15"/>
                      <a:pt x="103" y="8"/>
                      <a:pt x="105" y="0"/>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8" name="Freeform 446">
                <a:extLst>
                  <a:ext uri="{FF2B5EF4-FFF2-40B4-BE49-F238E27FC236}">
                    <a16:creationId xmlns:a16="http://schemas.microsoft.com/office/drawing/2014/main" xmlns="" id="{C4DFB071-FB0D-42B6-8FC0-DAB75CF7BE2A}"/>
                  </a:ext>
                </a:extLst>
              </p:cNvPr>
              <p:cNvSpPr/>
              <p:nvPr/>
            </p:nvSpPr>
            <p:spPr bwMode="auto">
              <a:xfrm>
                <a:off x="2813" y="2272"/>
                <a:ext cx="442" cy="56"/>
              </a:xfrm>
              <a:custGeom>
                <a:avLst/>
                <a:gdLst>
                  <a:gd name="T0" fmla="*/ 196 w 196"/>
                  <a:gd name="T1" fmla="*/ 0 h 25"/>
                  <a:gd name="T2" fmla="*/ 98 w 196"/>
                  <a:gd name="T3" fmla="*/ 7 h 25"/>
                  <a:gd name="T4" fmla="*/ 85 w 196"/>
                  <a:gd name="T5" fmla="*/ 18 h 25"/>
                  <a:gd name="T6" fmla="*/ 80 w 196"/>
                  <a:gd name="T7" fmla="*/ 8 h 25"/>
                  <a:gd name="T8" fmla="*/ 0 w 196"/>
                  <a:gd name="T9" fmla="*/ 14 h 25"/>
                  <a:gd name="T10" fmla="*/ 0 w 196"/>
                  <a:gd name="T11" fmla="*/ 23 h 25"/>
                  <a:gd name="T12" fmla="*/ 189 w 196"/>
                  <a:gd name="T13" fmla="*/ 25 h 25"/>
                  <a:gd name="T14" fmla="*/ 196 w 196"/>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25">
                    <a:moveTo>
                      <a:pt x="196" y="0"/>
                    </a:moveTo>
                    <a:cubicBezTo>
                      <a:pt x="98" y="7"/>
                      <a:pt x="98" y="7"/>
                      <a:pt x="98" y="7"/>
                    </a:cubicBezTo>
                    <a:cubicBezTo>
                      <a:pt x="92" y="16"/>
                      <a:pt x="88" y="20"/>
                      <a:pt x="85" y="18"/>
                    </a:cubicBezTo>
                    <a:cubicBezTo>
                      <a:pt x="83" y="16"/>
                      <a:pt x="81" y="13"/>
                      <a:pt x="80" y="8"/>
                    </a:cubicBezTo>
                    <a:cubicBezTo>
                      <a:pt x="0" y="14"/>
                      <a:pt x="0" y="14"/>
                      <a:pt x="0" y="14"/>
                    </a:cubicBezTo>
                    <a:cubicBezTo>
                      <a:pt x="0" y="17"/>
                      <a:pt x="0" y="20"/>
                      <a:pt x="0" y="23"/>
                    </a:cubicBezTo>
                    <a:cubicBezTo>
                      <a:pt x="189" y="25"/>
                      <a:pt x="189" y="25"/>
                      <a:pt x="189" y="25"/>
                    </a:cubicBezTo>
                    <a:cubicBezTo>
                      <a:pt x="192" y="17"/>
                      <a:pt x="194" y="8"/>
                      <a:pt x="196" y="0"/>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9" name="Freeform 447">
                <a:extLst>
                  <a:ext uri="{FF2B5EF4-FFF2-40B4-BE49-F238E27FC236}">
                    <a16:creationId xmlns:a16="http://schemas.microsoft.com/office/drawing/2014/main" xmlns="" id="{CD8BFBB2-7545-4933-86FA-A4D2F5AE2579}"/>
                  </a:ext>
                </a:extLst>
              </p:cNvPr>
              <p:cNvSpPr/>
              <p:nvPr/>
            </p:nvSpPr>
            <p:spPr bwMode="auto">
              <a:xfrm>
                <a:off x="2813" y="2323"/>
                <a:ext cx="426" cy="57"/>
              </a:xfrm>
              <a:custGeom>
                <a:avLst/>
                <a:gdLst>
                  <a:gd name="T0" fmla="*/ 189 w 189"/>
                  <a:gd name="T1" fmla="*/ 2 h 25"/>
                  <a:gd name="T2" fmla="*/ 0 w 189"/>
                  <a:gd name="T3" fmla="*/ 0 h 25"/>
                  <a:gd name="T4" fmla="*/ 0 w 189"/>
                  <a:gd name="T5" fmla="*/ 12 h 25"/>
                  <a:gd name="T6" fmla="*/ 183 w 189"/>
                  <a:gd name="T7" fmla="*/ 25 h 25"/>
                  <a:gd name="T8" fmla="*/ 189 w 189"/>
                  <a:gd name="T9" fmla="*/ 2 h 25"/>
                </a:gdLst>
                <a:ahLst/>
                <a:cxnLst>
                  <a:cxn ang="0">
                    <a:pos x="T0" y="T1"/>
                  </a:cxn>
                  <a:cxn ang="0">
                    <a:pos x="T2" y="T3"/>
                  </a:cxn>
                  <a:cxn ang="0">
                    <a:pos x="T4" y="T5"/>
                  </a:cxn>
                  <a:cxn ang="0">
                    <a:pos x="T6" y="T7"/>
                  </a:cxn>
                  <a:cxn ang="0">
                    <a:pos x="T8" y="T9"/>
                  </a:cxn>
                </a:cxnLst>
                <a:rect l="0" t="0" r="r" b="b"/>
                <a:pathLst>
                  <a:path w="189" h="25">
                    <a:moveTo>
                      <a:pt x="189" y="2"/>
                    </a:moveTo>
                    <a:cubicBezTo>
                      <a:pt x="0" y="0"/>
                      <a:pt x="0" y="0"/>
                      <a:pt x="0" y="0"/>
                    </a:cubicBezTo>
                    <a:cubicBezTo>
                      <a:pt x="0" y="4"/>
                      <a:pt x="0" y="8"/>
                      <a:pt x="0" y="12"/>
                    </a:cubicBezTo>
                    <a:cubicBezTo>
                      <a:pt x="183" y="25"/>
                      <a:pt x="183" y="25"/>
                      <a:pt x="183" y="25"/>
                    </a:cubicBezTo>
                    <a:cubicBezTo>
                      <a:pt x="185" y="18"/>
                      <a:pt x="187" y="10"/>
                      <a:pt x="189" y="2"/>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0" name="Freeform 448">
                <a:extLst>
                  <a:ext uri="{FF2B5EF4-FFF2-40B4-BE49-F238E27FC236}">
                    <a16:creationId xmlns:a16="http://schemas.microsoft.com/office/drawing/2014/main" xmlns="" id="{02EC9410-C92C-4C13-AF6A-693EE04FDD48}"/>
                  </a:ext>
                </a:extLst>
              </p:cNvPr>
              <p:cNvSpPr/>
              <p:nvPr/>
            </p:nvSpPr>
            <p:spPr bwMode="auto">
              <a:xfrm>
                <a:off x="2811" y="2350"/>
                <a:ext cx="415" cy="66"/>
              </a:xfrm>
              <a:custGeom>
                <a:avLst/>
                <a:gdLst>
                  <a:gd name="T0" fmla="*/ 184 w 184"/>
                  <a:gd name="T1" fmla="*/ 13 h 29"/>
                  <a:gd name="T2" fmla="*/ 1 w 184"/>
                  <a:gd name="T3" fmla="*/ 0 h 29"/>
                  <a:gd name="T4" fmla="*/ 0 w 184"/>
                  <a:gd name="T5" fmla="*/ 13 h 29"/>
                  <a:gd name="T6" fmla="*/ 180 w 184"/>
                  <a:gd name="T7" fmla="*/ 29 h 29"/>
                  <a:gd name="T8" fmla="*/ 184 w 184"/>
                  <a:gd name="T9" fmla="*/ 13 h 29"/>
                </a:gdLst>
                <a:ahLst/>
                <a:cxnLst>
                  <a:cxn ang="0">
                    <a:pos x="T0" y="T1"/>
                  </a:cxn>
                  <a:cxn ang="0">
                    <a:pos x="T2" y="T3"/>
                  </a:cxn>
                  <a:cxn ang="0">
                    <a:pos x="T4" y="T5"/>
                  </a:cxn>
                  <a:cxn ang="0">
                    <a:pos x="T6" y="T7"/>
                  </a:cxn>
                  <a:cxn ang="0">
                    <a:pos x="T8" y="T9"/>
                  </a:cxn>
                </a:cxnLst>
                <a:rect l="0" t="0" r="r" b="b"/>
                <a:pathLst>
                  <a:path w="184" h="29">
                    <a:moveTo>
                      <a:pt x="184" y="13"/>
                    </a:moveTo>
                    <a:cubicBezTo>
                      <a:pt x="1" y="0"/>
                      <a:pt x="1" y="0"/>
                      <a:pt x="1" y="0"/>
                    </a:cubicBezTo>
                    <a:cubicBezTo>
                      <a:pt x="1" y="4"/>
                      <a:pt x="0" y="9"/>
                      <a:pt x="0" y="13"/>
                    </a:cubicBezTo>
                    <a:cubicBezTo>
                      <a:pt x="180" y="29"/>
                      <a:pt x="180" y="29"/>
                      <a:pt x="180" y="29"/>
                    </a:cubicBezTo>
                    <a:cubicBezTo>
                      <a:pt x="181" y="23"/>
                      <a:pt x="183" y="18"/>
                      <a:pt x="184" y="13"/>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1" name="Freeform 449">
                <a:extLst>
                  <a:ext uri="{FF2B5EF4-FFF2-40B4-BE49-F238E27FC236}">
                    <a16:creationId xmlns:a16="http://schemas.microsoft.com/office/drawing/2014/main" xmlns="" id="{142ECEF1-3DDB-43CC-ADE0-E54789DF2CF2}"/>
                  </a:ext>
                </a:extLst>
              </p:cNvPr>
              <p:cNvSpPr/>
              <p:nvPr/>
            </p:nvSpPr>
            <p:spPr bwMode="auto">
              <a:xfrm>
                <a:off x="2811" y="2380"/>
                <a:ext cx="406" cy="61"/>
              </a:xfrm>
              <a:custGeom>
                <a:avLst/>
                <a:gdLst>
                  <a:gd name="T0" fmla="*/ 0 w 180"/>
                  <a:gd name="T1" fmla="*/ 0 h 27"/>
                  <a:gd name="T2" fmla="*/ 0 w 180"/>
                  <a:gd name="T3" fmla="*/ 7 h 27"/>
                  <a:gd name="T4" fmla="*/ 0 w 180"/>
                  <a:gd name="T5" fmla="*/ 11 h 27"/>
                  <a:gd name="T6" fmla="*/ 177 w 180"/>
                  <a:gd name="T7" fmla="*/ 27 h 27"/>
                  <a:gd name="T8" fmla="*/ 180 w 180"/>
                  <a:gd name="T9" fmla="*/ 16 h 27"/>
                  <a:gd name="T10" fmla="*/ 0 w 180"/>
                  <a:gd name="T11" fmla="*/ 0 h 27"/>
                </a:gdLst>
                <a:ahLst/>
                <a:cxnLst>
                  <a:cxn ang="0">
                    <a:pos x="T0" y="T1"/>
                  </a:cxn>
                  <a:cxn ang="0">
                    <a:pos x="T2" y="T3"/>
                  </a:cxn>
                  <a:cxn ang="0">
                    <a:pos x="T4" y="T5"/>
                  </a:cxn>
                  <a:cxn ang="0">
                    <a:pos x="T6" y="T7"/>
                  </a:cxn>
                  <a:cxn ang="0">
                    <a:pos x="T8" y="T9"/>
                  </a:cxn>
                  <a:cxn ang="0">
                    <a:pos x="T10" y="T11"/>
                  </a:cxn>
                </a:cxnLst>
                <a:rect l="0" t="0" r="r" b="b"/>
                <a:pathLst>
                  <a:path w="180" h="27">
                    <a:moveTo>
                      <a:pt x="0" y="0"/>
                    </a:moveTo>
                    <a:cubicBezTo>
                      <a:pt x="0" y="2"/>
                      <a:pt x="0" y="4"/>
                      <a:pt x="0" y="7"/>
                    </a:cubicBezTo>
                    <a:cubicBezTo>
                      <a:pt x="0" y="8"/>
                      <a:pt x="0" y="10"/>
                      <a:pt x="0" y="11"/>
                    </a:cubicBezTo>
                    <a:cubicBezTo>
                      <a:pt x="177" y="27"/>
                      <a:pt x="177" y="27"/>
                      <a:pt x="177" y="27"/>
                    </a:cubicBezTo>
                    <a:cubicBezTo>
                      <a:pt x="178" y="23"/>
                      <a:pt x="179" y="19"/>
                      <a:pt x="180" y="16"/>
                    </a:cubicBezTo>
                    <a:lnTo>
                      <a:pt x="0" y="0"/>
                    </a:ln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2" name="Freeform 450">
                <a:extLst>
                  <a:ext uri="{FF2B5EF4-FFF2-40B4-BE49-F238E27FC236}">
                    <a16:creationId xmlns:a16="http://schemas.microsoft.com/office/drawing/2014/main" xmlns="" id="{CE0198A7-F23E-45C3-ABDD-A61862573E67}"/>
                  </a:ext>
                </a:extLst>
              </p:cNvPr>
              <p:cNvSpPr/>
              <p:nvPr/>
            </p:nvSpPr>
            <p:spPr bwMode="auto">
              <a:xfrm>
                <a:off x="3070" y="2130"/>
                <a:ext cx="237" cy="76"/>
              </a:xfrm>
              <a:custGeom>
                <a:avLst/>
                <a:gdLst>
                  <a:gd name="T0" fmla="*/ 104 w 105"/>
                  <a:gd name="T1" fmla="*/ 2 h 34"/>
                  <a:gd name="T2" fmla="*/ 99 w 105"/>
                  <a:gd name="T3" fmla="*/ 1 h 34"/>
                  <a:gd name="T4" fmla="*/ 7 w 105"/>
                  <a:gd name="T5" fmla="*/ 17 h 34"/>
                  <a:gd name="T6" fmla="*/ 0 w 105"/>
                  <a:gd name="T7" fmla="*/ 34 h 34"/>
                  <a:gd name="T8" fmla="*/ 94 w 105"/>
                  <a:gd name="T9" fmla="*/ 21 h 34"/>
                  <a:gd name="T10" fmla="*/ 104 w 105"/>
                  <a:gd name="T11" fmla="*/ 2 h 34"/>
                </a:gdLst>
                <a:ahLst/>
                <a:cxnLst>
                  <a:cxn ang="0">
                    <a:pos x="T0" y="T1"/>
                  </a:cxn>
                  <a:cxn ang="0">
                    <a:pos x="T2" y="T3"/>
                  </a:cxn>
                  <a:cxn ang="0">
                    <a:pos x="T4" y="T5"/>
                  </a:cxn>
                  <a:cxn ang="0">
                    <a:pos x="T6" y="T7"/>
                  </a:cxn>
                  <a:cxn ang="0">
                    <a:pos x="T8" y="T9"/>
                  </a:cxn>
                  <a:cxn ang="0">
                    <a:pos x="T10" y="T11"/>
                  </a:cxn>
                </a:cxnLst>
                <a:rect l="0" t="0" r="r" b="b"/>
                <a:pathLst>
                  <a:path w="105" h="34">
                    <a:moveTo>
                      <a:pt x="104" y="2"/>
                    </a:moveTo>
                    <a:cubicBezTo>
                      <a:pt x="105" y="0"/>
                      <a:pt x="98" y="4"/>
                      <a:pt x="99" y="1"/>
                    </a:cubicBezTo>
                    <a:cubicBezTo>
                      <a:pt x="7" y="17"/>
                      <a:pt x="7" y="17"/>
                      <a:pt x="7" y="17"/>
                    </a:cubicBezTo>
                    <a:cubicBezTo>
                      <a:pt x="5" y="23"/>
                      <a:pt x="3" y="29"/>
                      <a:pt x="0" y="34"/>
                    </a:cubicBezTo>
                    <a:cubicBezTo>
                      <a:pt x="94" y="21"/>
                      <a:pt x="94" y="21"/>
                      <a:pt x="94" y="21"/>
                    </a:cubicBezTo>
                    <a:cubicBezTo>
                      <a:pt x="95" y="17"/>
                      <a:pt x="103" y="6"/>
                      <a:pt x="104" y="2"/>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3" name="Freeform 451">
                <a:extLst>
                  <a:ext uri="{FF2B5EF4-FFF2-40B4-BE49-F238E27FC236}">
                    <a16:creationId xmlns:a16="http://schemas.microsoft.com/office/drawing/2014/main" xmlns="" id="{0D9D88F8-8076-42A2-A415-3F749D2AABCB}"/>
                  </a:ext>
                </a:extLst>
              </p:cNvPr>
              <p:cNvSpPr/>
              <p:nvPr/>
            </p:nvSpPr>
            <p:spPr bwMode="auto">
              <a:xfrm>
                <a:off x="2804" y="2461"/>
                <a:ext cx="54" cy="74"/>
              </a:xfrm>
              <a:custGeom>
                <a:avLst/>
                <a:gdLst>
                  <a:gd name="T0" fmla="*/ 2 w 24"/>
                  <a:gd name="T1" fmla="*/ 0 h 33"/>
                  <a:gd name="T2" fmla="*/ 0 w 24"/>
                  <a:gd name="T3" fmla="*/ 27 h 33"/>
                  <a:gd name="T4" fmla="*/ 20 w 24"/>
                  <a:gd name="T5" fmla="*/ 33 h 33"/>
                  <a:gd name="T6" fmla="*/ 24 w 24"/>
                  <a:gd name="T7" fmla="*/ 6 h 33"/>
                  <a:gd name="T8" fmla="*/ 2 w 24"/>
                  <a:gd name="T9" fmla="*/ 0 h 33"/>
                </a:gdLst>
                <a:ahLst/>
                <a:cxnLst>
                  <a:cxn ang="0">
                    <a:pos x="T0" y="T1"/>
                  </a:cxn>
                  <a:cxn ang="0">
                    <a:pos x="T2" y="T3"/>
                  </a:cxn>
                  <a:cxn ang="0">
                    <a:pos x="T4" y="T5"/>
                  </a:cxn>
                  <a:cxn ang="0">
                    <a:pos x="T6" y="T7"/>
                  </a:cxn>
                  <a:cxn ang="0">
                    <a:pos x="T8" y="T9"/>
                  </a:cxn>
                </a:cxnLst>
                <a:rect l="0" t="0" r="r" b="b"/>
                <a:pathLst>
                  <a:path w="24" h="33">
                    <a:moveTo>
                      <a:pt x="2" y="0"/>
                    </a:moveTo>
                    <a:cubicBezTo>
                      <a:pt x="1" y="9"/>
                      <a:pt x="1" y="18"/>
                      <a:pt x="0" y="27"/>
                    </a:cubicBezTo>
                    <a:cubicBezTo>
                      <a:pt x="20" y="33"/>
                      <a:pt x="20" y="33"/>
                      <a:pt x="20" y="33"/>
                    </a:cubicBezTo>
                    <a:cubicBezTo>
                      <a:pt x="24" y="6"/>
                      <a:pt x="24" y="6"/>
                      <a:pt x="24" y="6"/>
                    </a:cubicBezTo>
                    <a:lnTo>
                      <a:pt x="2"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4" name="Freeform 452">
                <a:extLst>
                  <a:ext uri="{FF2B5EF4-FFF2-40B4-BE49-F238E27FC236}">
                    <a16:creationId xmlns:a16="http://schemas.microsoft.com/office/drawing/2014/main" xmlns="" id="{ED4E3848-6E1A-4B42-875C-D9ABC5E98880}"/>
                  </a:ext>
                </a:extLst>
              </p:cNvPr>
              <p:cNvSpPr/>
              <p:nvPr/>
            </p:nvSpPr>
            <p:spPr bwMode="auto">
              <a:xfrm>
                <a:off x="2849" y="2474"/>
                <a:ext cx="72" cy="77"/>
              </a:xfrm>
              <a:custGeom>
                <a:avLst/>
                <a:gdLst>
                  <a:gd name="T0" fmla="*/ 9 w 72"/>
                  <a:gd name="T1" fmla="*/ 0 h 77"/>
                  <a:gd name="T2" fmla="*/ 0 w 72"/>
                  <a:gd name="T3" fmla="*/ 61 h 77"/>
                  <a:gd name="T4" fmla="*/ 63 w 72"/>
                  <a:gd name="T5" fmla="*/ 77 h 77"/>
                  <a:gd name="T6" fmla="*/ 72 w 72"/>
                  <a:gd name="T7" fmla="*/ 18 h 77"/>
                  <a:gd name="T8" fmla="*/ 9 w 72"/>
                  <a:gd name="T9" fmla="*/ 0 h 77"/>
                </a:gdLst>
                <a:ahLst/>
                <a:cxnLst>
                  <a:cxn ang="0">
                    <a:pos x="T0" y="T1"/>
                  </a:cxn>
                  <a:cxn ang="0">
                    <a:pos x="T2" y="T3"/>
                  </a:cxn>
                  <a:cxn ang="0">
                    <a:pos x="T4" y="T5"/>
                  </a:cxn>
                  <a:cxn ang="0">
                    <a:pos x="T6" y="T7"/>
                  </a:cxn>
                  <a:cxn ang="0">
                    <a:pos x="T8" y="T9"/>
                  </a:cxn>
                </a:cxnLst>
                <a:rect l="0" t="0" r="r" b="b"/>
                <a:pathLst>
                  <a:path w="72" h="77">
                    <a:moveTo>
                      <a:pt x="9" y="0"/>
                    </a:moveTo>
                    <a:lnTo>
                      <a:pt x="0" y="61"/>
                    </a:lnTo>
                    <a:lnTo>
                      <a:pt x="63" y="77"/>
                    </a:lnTo>
                    <a:lnTo>
                      <a:pt x="72" y="18"/>
                    </a:lnTo>
                    <a:lnTo>
                      <a:pt x="9"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5" name="Freeform 453">
                <a:extLst>
                  <a:ext uri="{FF2B5EF4-FFF2-40B4-BE49-F238E27FC236}">
                    <a16:creationId xmlns:a16="http://schemas.microsoft.com/office/drawing/2014/main" xmlns="" id="{A2748BC3-425F-4910-AA9E-4475EE600744}"/>
                  </a:ext>
                </a:extLst>
              </p:cNvPr>
              <p:cNvSpPr/>
              <p:nvPr/>
            </p:nvSpPr>
            <p:spPr bwMode="auto">
              <a:xfrm>
                <a:off x="2912" y="2492"/>
                <a:ext cx="66" cy="73"/>
              </a:xfrm>
              <a:custGeom>
                <a:avLst/>
                <a:gdLst>
                  <a:gd name="T0" fmla="*/ 9 w 66"/>
                  <a:gd name="T1" fmla="*/ 0 h 73"/>
                  <a:gd name="T2" fmla="*/ 0 w 66"/>
                  <a:gd name="T3" fmla="*/ 59 h 73"/>
                  <a:gd name="T4" fmla="*/ 59 w 66"/>
                  <a:gd name="T5" fmla="*/ 73 h 73"/>
                  <a:gd name="T6" fmla="*/ 66 w 66"/>
                  <a:gd name="T7" fmla="*/ 16 h 73"/>
                  <a:gd name="T8" fmla="*/ 9 w 66"/>
                  <a:gd name="T9" fmla="*/ 0 h 73"/>
                </a:gdLst>
                <a:ahLst/>
                <a:cxnLst>
                  <a:cxn ang="0">
                    <a:pos x="T0" y="T1"/>
                  </a:cxn>
                  <a:cxn ang="0">
                    <a:pos x="T2" y="T3"/>
                  </a:cxn>
                  <a:cxn ang="0">
                    <a:pos x="T4" y="T5"/>
                  </a:cxn>
                  <a:cxn ang="0">
                    <a:pos x="T6" y="T7"/>
                  </a:cxn>
                  <a:cxn ang="0">
                    <a:pos x="T8" y="T9"/>
                  </a:cxn>
                </a:cxnLst>
                <a:rect l="0" t="0" r="r" b="b"/>
                <a:pathLst>
                  <a:path w="66" h="73">
                    <a:moveTo>
                      <a:pt x="9" y="0"/>
                    </a:moveTo>
                    <a:lnTo>
                      <a:pt x="0" y="59"/>
                    </a:lnTo>
                    <a:lnTo>
                      <a:pt x="59" y="73"/>
                    </a:lnTo>
                    <a:lnTo>
                      <a:pt x="66" y="16"/>
                    </a:lnTo>
                    <a:lnTo>
                      <a:pt x="9"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6" name="Freeform 454">
                <a:extLst>
                  <a:ext uri="{FF2B5EF4-FFF2-40B4-BE49-F238E27FC236}">
                    <a16:creationId xmlns:a16="http://schemas.microsoft.com/office/drawing/2014/main" xmlns="" id="{185E2CD2-03E9-4F6E-B73F-172BE30EB38A}"/>
                  </a:ext>
                </a:extLst>
              </p:cNvPr>
              <p:cNvSpPr/>
              <p:nvPr/>
            </p:nvSpPr>
            <p:spPr bwMode="auto">
              <a:xfrm>
                <a:off x="3039" y="2528"/>
                <a:ext cx="79" cy="73"/>
              </a:xfrm>
              <a:custGeom>
                <a:avLst/>
                <a:gdLst>
                  <a:gd name="T0" fmla="*/ 6 w 79"/>
                  <a:gd name="T1" fmla="*/ 0 h 73"/>
                  <a:gd name="T2" fmla="*/ 0 w 79"/>
                  <a:gd name="T3" fmla="*/ 55 h 73"/>
                  <a:gd name="T4" fmla="*/ 70 w 79"/>
                  <a:gd name="T5" fmla="*/ 73 h 73"/>
                  <a:gd name="T6" fmla="*/ 79 w 79"/>
                  <a:gd name="T7" fmla="*/ 21 h 73"/>
                  <a:gd name="T8" fmla="*/ 6 w 79"/>
                  <a:gd name="T9" fmla="*/ 0 h 73"/>
                </a:gdLst>
                <a:ahLst/>
                <a:cxnLst>
                  <a:cxn ang="0">
                    <a:pos x="T0" y="T1"/>
                  </a:cxn>
                  <a:cxn ang="0">
                    <a:pos x="T2" y="T3"/>
                  </a:cxn>
                  <a:cxn ang="0">
                    <a:pos x="T4" y="T5"/>
                  </a:cxn>
                  <a:cxn ang="0">
                    <a:pos x="T6" y="T7"/>
                  </a:cxn>
                  <a:cxn ang="0">
                    <a:pos x="T8" y="T9"/>
                  </a:cxn>
                </a:cxnLst>
                <a:rect l="0" t="0" r="r" b="b"/>
                <a:pathLst>
                  <a:path w="79" h="73">
                    <a:moveTo>
                      <a:pt x="6" y="0"/>
                    </a:moveTo>
                    <a:lnTo>
                      <a:pt x="0" y="55"/>
                    </a:lnTo>
                    <a:lnTo>
                      <a:pt x="70" y="73"/>
                    </a:lnTo>
                    <a:lnTo>
                      <a:pt x="79" y="21"/>
                    </a:lnTo>
                    <a:lnTo>
                      <a:pt x="6"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7" name="Freeform 455">
                <a:extLst>
                  <a:ext uri="{FF2B5EF4-FFF2-40B4-BE49-F238E27FC236}">
                    <a16:creationId xmlns:a16="http://schemas.microsoft.com/office/drawing/2014/main" xmlns="" id="{897AAA83-32C5-42D7-9DD8-067032FB685C}"/>
                  </a:ext>
                </a:extLst>
              </p:cNvPr>
              <p:cNvSpPr/>
              <p:nvPr/>
            </p:nvSpPr>
            <p:spPr bwMode="auto">
              <a:xfrm>
                <a:off x="3109" y="2549"/>
                <a:ext cx="72" cy="67"/>
              </a:xfrm>
              <a:custGeom>
                <a:avLst/>
                <a:gdLst>
                  <a:gd name="T0" fmla="*/ 32 w 32"/>
                  <a:gd name="T1" fmla="*/ 8 h 30"/>
                  <a:gd name="T2" fmla="*/ 4 w 32"/>
                  <a:gd name="T3" fmla="*/ 0 h 30"/>
                  <a:gd name="T4" fmla="*/ 0 w 32"/>
                  <a:gd name="T5" fmla="*/ 23 h 30"/>
                  <a:gd name="T6" fmla="*/ 28 w 32"/>
                  <a:gd name="T7" fmla="*/ 30 h 30"/>
                  <a:gd name="T8" fmla="*/ 32 w 32"/>
                  <a:gd name="T9" fmla="*/ 8 h 30"/>
                </a:gdLst>
                <a:ahLst/>
                <a:cxnLst>
                  <a:cxn ang="0">
                    <a:pos x="T0" y="T1"/>
                  </a:cxn>
                  <a:cxn ang="0">
                    <a:pos x="T2" y="T3"/>
                  </a:cxn>
                  <a:cxn ang="0">
                    <a:pos x="T4" y="T5"/>
                  </a:cxn>
                  <a:cxn ang="0">
                    <a:pos x="T6" y="T7"/>
                  </a:cxn>
                  <a:cxn ang="0">
                    <a:pos x="T8" y="T9"/>
                  </a:cxn>
                </a:cxnLst>
                <a:rect l="0" t="0" r="r" b="b"/>
                <a:pathLst>
                  <a:path w="32" h="30">
                    <a:moveTo>
                      <a:pt x="32" y="8"/>
                    </a:moveTo>
                    <a:cubicBezTo>
                      <a:pt x="4" y="0"/>
                      <a:pt x="4" y="0"/>
                      <a:pt x="4" y="0"/>
                    </a:cubicBezTo>
                    <a:cubicBezTo>
                      <a:pt x="0" y="23"/>
                      <a:pt x="0" y="23"/>
                      <a:pt x="0" y="23"/>
                    </a:cubicBezTo>
                    <a:cubicBezTo>
                      <a:pt x="28" y="30"/>
                      <a:pt x="28" y="30"/>
                      <a:pt x="28" y="30"/>
                    </a:cubicBezTo>
                    <a:cubicBezTo>
                      <a:pt x="29" y="22"/>
                      <a:pt x="31" y="15"/>
                      <a:pt x="32" y="8"/>
                    </a:cubicBez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8" name="Freeform 456">
                <a:extLst>
                  <a:ext uri="{FF2B5EF4-FFF2-40B4-BE49-F238E27FC236}">
                    <a16:creationId xmlns:a16="http://schemas.microsoft.com/office/drawing/2014/main" xmlns="" id="{0E45006B-57CD-4812-8CB4-9FC5C4AC4BCB}"/>
                  </a:ext>
                </a:extLst>
              </p:cNvPr>
              <p:cNvSpPr/>
              <p:nvPr/>
            </p:nvSpPr>
            <p:spPr bwMode="auto">
              <a:xfrm>
                <a:off x="2971" y="2508"/>
                <a:ext cx="74" cy="75"/>
              </a:xfrm>
              <a:custGeom>
                <a:avLst/>
                <a:gdLst>
                  <a:gd name="T0" fmla="*/ 7 w 74"/>
                  <a:gd name="T1" fmla="*/ 0 h 75"/>
                  <a:gd name="T2" fmla="*/ 0 w 74"/>
                  <a:gd name="T3" fmla="*/ 57 h 75"/>
                  <a:gd name="T4" fmla="*/ 68 w 74"/>
                  <a:gd name="T5" fmla="*/ 75 h 75"/>
                  <a:gd name="T6" fmla="*/ 74 w 74"/>
                  <a:gd name="T7" fmla="*/ 20 h 75"/>
                  <a:gd name="T8" fmla="*/ 7 w 74"/>
                  <a:gd name="T9" fmla="*/ 0 h 75"/>
                </a:gdLst>
                <a:ahLst/>
                <a:cxnLst>
                  <a:cxn ang="0">
                    <a:pos x="T0" y="T1"/>
                  </a:cxn>
                  <a:cxn ang="0">
                    <a:pos x="T2" y="T3"/>
                  </a:cxn>
                  <a:cxn ang="0">
                    <a:pos x="T4" y="T5"/>
                  </a:cxn>
                  <a:cxn ang="0">
                    <a:pos x="T6" y="T7"/>
                  </a:cxn>
                  <a:cxn ang="0">
                    <a:pos x="T8" y="T9"/>
                  </a:cxn>
                </a:cxnLst>
                <a:rect l="0" t="0" r="r" b="b"/>
                <a:pathLst>
                  <a:path w="74" h="75">
                    <a:moveTo>
                      <a:pt x="7" y="0"/>
                    </a:moveTo>
                    <a:lnTo>
                      <a:pt x="0" y="57"/>
                    </a:lnTo>
                    <a:lnTo>
                      <a:pt x="68" y="75"/>
                    </a:lnTo>
                    <a:lnTo>
                      <a:pt x="74" y="20"/>
                    </a:lnTo>
                    <a:lnTo>
                      <a:pt x="7"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9" name="Freeform 457">
                <a:extLst>
                  <a:ext uri="{FF2B5EF4-FFF2-40B4-BE49-F238E27FC236}">
                    <a16:creationId xmlns:a16="http://schemas.microsoft.com/office/drawing/2014/main" xmlns="" id="{6839E8D2-0C12-49B2-8725-37132B15E95F}"/>
                  </a:ext>
                </a:extLst>
              </p:cNvPr>
              <p:cNvSpPr/>
              <p:nvPr/>
            </p:nvSpPr>
            <p:spPr bwMode="auto">
              <a:xfrm>
                <a:off x="2802" y="2522"/>
                <a:ext cx="370" cy="135"/>
              </a:xfrm>
              <a:custGeom>
                <a:avLst/>
                <a:gdLst>
                  <a:gd name="T0" fmla="*/ 164 w 164"/>
                  <a:gd name="T1" fmla="*/ 42 h 60"/>
                  <a:gd name="T2" fmla="*/ 1 w 164"/>
                  <a:gd name="T3" fmla="*/ 0 h 60"/>
                  <a:gd name="T4" fmla="*/ 0 w 164"/>
                  <a:gd name="T5" fmla="*/ 21 h 60"/>
                  <a:gd name="T6" fmla="*/ 160 w 164"/>
                  <a:gd name="T7" fmla="*/ 60 h 60"/>
                  <a:gd name="T8" fmla="*/ 164 w 164"/>
                  <a:gd name="T9" fmla="*/ 42 h 60"/>
                </a:gdLst>
                <a:ahLst/>
                <a:cxnLst>
                  <a:cxn ang="0">
                    <a:pos x="T0" y="T1"/>
                  </a:cxn>
                  <a:cxn ang="0">
                    <a:pos x="T2" y="T3"/>
                  </a:cxn>
                  <a:cxn ang="0">
                    <a:pos x="T4" y="T5"/>
                  </a:cxn>
                  <a:cxn ang="0">
                    <a:pos x="T6" y="T7"/>
                  </a:cxn>
                  <a:cxn ang="0">
                    <a:pos x="T8" y="T9"/>
                  </a:cxn>
                </a:cxnLst>
                <a:rect l="0" t="0" r="r" b="b"/>
                <a:pathLst>
                  <a:path w="164" h="60">
                    <a:moveTo>
                      <a:pt x="164" y="42"/>
                    </a:moveTo>
                    <a:cubicBezTo>
                      <a:pt x="1" y="0"/>
                      <a:pt x="1" y="0"/>
                      <a:pt x="1" y="0"/>
                    </a:cubicBezTo>
                    <a:cubicBezTo>
                      <a:pt x="1" y="7"/>
                      <a:pt x="1" y="14"/>
                      <a:pt x="0" y="21"/>
                    </a:cubicBezTo>
                    <a:cubicBezTo>
                      <a:pt x="160" y="60"/>
                      <a:pt x="160" y="60"/>
                      <a:pt x="160" y="60"/>
                    </a:cubicBezTo>
                    <a:cubicBezTo>
                      <a:pt x="161" y="54"/>
                      <a:pt x="162" y="48"/>
                      <a:pt x="164" y="42"/>
                    </a:cubicBezTo>
                    <a:close/>
                  </a:path>
                </a:pathLst>
              </a:custGeom>
              <a:solidFill>
                <a:srgbClr val="5B83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0" name="Freeform 458">
                <a:extLst>
                  <a:ext uri="{FF2B5EF4-FFF2-40B4-BE49-F238E27FC236}">
                    <a16:creationId xmlns:a16="http://schemas.microsoft.com/office/drawing/2014/main" xmlns="" id="{F7AB16CF-2385-4C56-BB88-B40B98E9D46E}"/>
                  </a:ext>
                </a:extLst>
              </p:cNvPr>
              <p:cNvSpPr/>
              <p:nvPr/>
            </p:nvSpPr>
            <p:spPr bwMode="auto">
              <a:xfrm>
                <a:off x="2795" y="2569"/>
                <a:ext cx="368" cy="192"/>
              </a:xfrm>
              <a:custGeom>
                <a:avLst/>
                <a:gdLst>
                  <a:gd name="T0" fmla="*/ 3 w 163"/>
                  <a:gd name="T1" fmla="*/ 0 h 85"/>
                  <a:gd name="T2" fmla="*/ 0 w 163"/>
                  <a:gd name="T3" fmla="*/ 54 h 85"/>
                  <a:gd name="T4" fmla="*/ 157 w 163"/>
                  <a:gd name="T5" fmla="*/ 85 h 85"/>
                  <a:gd name="T6" fmla="*/ 163 w 163"/>
                  <a:gd name="T7" fmla="*/ 39 h 85"/>
                  <a:gd name="T8" fmla="*/ 3 w 163"/>
                  <a:gd name="T9" fmla="*/ 0 h 85"/>
                </a:gdLst>
                <a:ahLst/>
                <a:cxnLst>
                  <a:cxn ang="0">
                    <a:pos x="T0" y="T1"/>
                  </a:cxn>
                  <a:cxn ang="0">
                    <a:pos x="T2" y="T3"/>
                  </a:cxn>
                  <a:cxn ang="0">
                    <a:pos x="T4" y="T5"/>
                  </a:cxn>
                  <a:cxn ang="0">
                    <a:pos x="T6" y="T7"/>
                  </a:cxn>
                  <a:cxn ang="0">
                    <a:pos x="T8" y="T9"/>
                  </a:cxn>
                </a:cxnLst>
                <a:rect l="0" t="0" r="r" b="b"/>
                <a:pathLst>
                  <a:path w="163" h="85">
                    <a:moveTo>
                      <a:pt x="3" y="0"/>
                    </a:moveTo>
                    <a:cubicBezTo>
                      <a:pt x="2" y="17"/>
                      <a:pt x="1" y="35"/>
                      <a:pt x="0" y="54"/>
                    </a:cubicBezTo>
                    <a:cubicBezTo>
                      <a:pt x="157" y="85"/>
                      <a:pt x="157" y="85"/>
                      <a:pt x="157" y="85"/>
                    </a:cubicBezTo>
                    <a:cubicBezTo>
                      <a:pt x="159" y="69"/>
                      <a:pt x="161" y="54"/>
                      <a:pt x="163" y="39"/>
                    </a:cubicBezTo>
                    <a:lnTo>
                      <a:pt x="3" y="0"/>
                    </a:lnTo>
                    <a:close/>
                  </a:path>
                </a:pathLst>
              </a:custGeom>
              <a:solidFill>
                <a:srgbClr val="74688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1" name="Freeform 459">
                <a:extLst>
                  <a:ext uri="{FF2B5EF4-FFF2-40B4-BE49-F238E27FC236}">
                    <a16:creationId xmlns:a16="http://schemas.microsoft.com/office/drawing/2014/main" xmlns="" id="{3E369292-8EE7-43D4-8F47-9CD4D5F465D4}"/>
                  </a:ext>
                </a:extLst>
              </p:cNvPr>
              <p:cNvSpPr/>
              <p:nvPr/>
            </p:nvSpPr>
            <p:spPr bwMode="auto">
              <a:xfrm>
                <a:off x="2791" y="2691"/>
                <a:ext cx="58" cy="67"/>
              </a:xfrm>
              <a:custGeom>
                <a:avLst/>
                <a:gdLst>
                  <a:gd name="T0" fmla="*/ 2 w 26"/>
                  <a:gd name="T1" fmla="*/ 0 h 30"/>
                  <a:gd name="T2" fmla="*/ 0 w 26"/>
                  <a:gd name="T3" fmla="*/ 26 h 30"/>
                  <a:gd name="T4" fmla="*/ 26 w 26"/>
                  <a:gd name="T5" fmla="*/ 30 h 30"/>
                  <a:gd name="T6" fmla="*/ 26 w 26"/>
                  <a:gd name="T7" fmla="*/ 5 h 30"/>
                  <a:gd name="T8" fmla="*/ 2 w 26"/>
                  <a:gd name="T9" fmla="*/ 0 h 30"/>
                </a:gdLst>
                <a:ahLst/>
                <a:cxnLst>
                  <a:cxn ang="0">
                    <a:pos x="T0" y="T1"/>
                  </a:cxn>
                  <a:cxn ang="0">
                    <a:pos x="T2" y="T3"/>
                  </a:cxn>
                  <a:cxn ang="0">
                    <a:pos x="T4" y="T5"/>
                  </a:cxn>
                  <a:cxn ang="0">
                    <a:pos x="T6" y="T7"/>
                  </a:cxn>
                  <a:cxn ang="0">
                    <a:pos x="T8" y="T9"/>
                  </a:cxn>
                </a:cxnLst>
                <a:rect l="0" t="0" r="r" b="b"/>
                <a:pathLst>
                  <a:path w="26" h="30">
                    <a:moveTo>
                      <a:pt x="2" y="0"/>
                    </a:moveTo>
                    <a:cubicBezTo>
                      <a:pt x="1" y="8"/>
                      <a:pt x="1" y="17"/>
                      <a:pt x="0" y="26"/>
                    </a:cubicBezTo>
                    <a:cubicBezTo>
                      <a:pt x="26" y="30"/>
                      <a:pt x="26" y="30"/>
                      <a:pt x="26" y="30"/>
                    </a:cubicBezTo>
                    <a:cubicBezTo>
                      <a:pt x="26" y="5"/>
                      <a:pt x="26" y="5"/>
                      <a:pt x="26" y="5"/>
                    </a:cubicBezTo>
                    <a:lnTo>
                      <a:pt x="2"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2" name="Freeform 460">
                <a:extLst>
                  <a:ext uri="{FF2B5EF4-FFF2-40B4-BE49-F238E27FC236}">
                    <a16:creationId xmlns:a16="http://schemas.microsoft.com/office/drawing/2014/main" xmlns="" id="{A6915C18-7A10-4684-9040-501259BF4505}"/>
                  </a:ext>
                </a:extLst>
              </p:cNvPr>
              <p:cNvSpPr/>
              <p:nvPr/>
            </p:nvSpPr>
            <p:spPr bwMode="auto">
              <a:xfrm>
                <a:off x="2849" y="2702"/>
                <a:ext cx="66" cy="68"/>
              </a:xfrm>
              <a:custGeom>
                <a:avLst/>
                <a:gdLst>
                  <a:gd name="T0" fmla="*/ 0 w 66"/>
                  <a:gd name="T1" fmla="*/ 0 h 68"/>
                  <a:gd name="T2" fmla="*/ 0 w 66"/>
                  <a:gd name="T3" fmla="*/ 56 h 68"/>
                  <a:gd name="T4" fmla="*/ 61 w 66"/>
                  <a:gd name="T5" fmla="*/ 68 h 68"/>
                  <a:gd name="T6" fmla="*/ 66 w 66"/>
                  <a:gd name="T7" fmla="*/ 11 h 68"/>
                  <a:gd name="T8" fmla="*/ 0 w 66"/>
                  <a:gd name="T9" fmla="*/ 0 h 68"/>
                </a:gdLst>
                <a:ahLst/>
                <a:cxnLst>
                  <a:cxn ang="0">
                    <a:pos x="T0" y="T1"/>
                  </a:cxn>
                  <a:cxn ang="0">
                    <a:pos x="T2" y="T3"/>
                  </a:cxn>
                  <a:cxn ang="0">
                    <a:pos x="T4" y="T5"/>
                  </a:cxn>
                  <a:cxn ang="0">
                    <a:pos x="T6" y="T7"/>
                  </a:cxn>
                  <a:cxn ang="0">
                    <a:pos x="T8" y="T9"/>
                  </a:cxn>
                </a:cxnLst>
                <a:rect l="0" t="0" r="r" b="b"/>
                <a:pathLst>
                  <a:path w="66" h="68">
                    <a:moveTo>
                      <a:pt x="0" y="0"/>
                    </a:moveTo>
                    <a:lnTo>
                      <a:pt x="0" y="56"/>
                    </a:lnTo>
                    <a:lnTo>
                      <a:pt x="61" y="68"/>
                    </a:lnTo>
                    <a:lnTo>
                      <a:pt x="66" y="11"/>
                    </a:lnTo>
                    <a:lnTo>
                      <a:pt x="0"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3" name="Freeform 461">
                <a:extLst>
                  <a:ext uri="{FF2B5EF4-FFF2-40B4-BE49-F238E27FC236}">
                    <a16:creationId xmlns:a16="http://schemas.microsoft.com/office/drawing/2014/main" xmlns="" id="{9E3848CF-E91E-4C7C-8D66-0965FE9AFCF0}"/>
                  </a:ext>
                </a:extLst>
              </p:cNvPr>
              <p:cNvSpPr/>
              <p:nvPr/>
            </p:nvSpPr>
            <p:spPr bwMode="auto">
              <a:xfrm>
                <a:off x="2910" y="2713"/>
                <a:ext cx="66" cy="68"/>
              </a:xfrm>
              <a:custGeom>
                <a:avLst/>
                <a:gdLst>
                  <a:gd name="T0" fmla="*/ 5 w 66"/>
                  <a:gd name="T1" fmla="*/ 0 h 68"/>
                  <a:gd name="T2" fmla="*/ 0 w 66"/>
                  <a:gd name="T3" fmla="*/ 57 h 68"/>
                  <a:gd name="T4" fmla="*/ 59 w 66"/>
                  <a:gd name="T5" fmla="*/ 68 h 68"/>
                  <a:gd name="T6" fmla="*/ 66 w 66"/>
                  <a:gd name="T7" fmla="*/ 14 h 68"/>
                  <a:gd name="T8" fmla="*/ 5 w 66"/>
                  <a:gd name="T9" fmla="*/ 0 h 68"/>
                </a:gdLst>
                <a:ahLst/>
                <a:cxnLst>
                  <a:cxn ang="0">
                    <a:pos x="T0" y="T1"/>
                  </a:cxn>
                  <a:cxn ang="0">
                    <a:pos x="T2" y="T3"/>
                  </a:cxn>
                  <a:cxn ang="0">
                    <a:pos x="T4" y="T5"/>
                  </a:cxn>
                  <a:cxn ang="0">
                    <a:pos x="T6" y="T7"/>
                  </a:cxn>
                  <a:cxn ang="0">
                    <a:pos x="T8" y="T9"/>
                  </a:cxn>
                </a:cxnLst>
                <a:rect l="0" t="0" r="r" b="b"/>
                <a:pathLst>
                  <a:path w="66" h="68">
                    <a:moveTo>
                      <a:pt x="5" y="0"/>
                    </a:moveTo>
                    <a:lnTo>
                      <a:pt x="0" y="57"/>
                    </a:lnTo>
                    <a:lnTo>
                      <a:pt x="59" y="68"/>
                    </a:lnTo>
                    <a:lnTo>
                      <a:pt x="66" y="14"/>
                    </a:lnTo>
                    <a:lnTo>
                      <a:pt x="5"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4" name="Freeform 462">
                <a:extLst>
                  <a:ext uri="{FF2B5EF4-FFF2-40B4-BE49-F238E27FC236}">
                    <a16:creationId xmlns:a16="http://schemas.microsoft.com/office/drawing/2014/main" xmlns="" id="{36FB7726-60A1-48DD-B3AD-D97A5783DAF7}"/>
                  </a:ext>
                </a:extLst>
              </p:cNvPr>
              <p:cNvSpPr/>
              <p:nvPr/>
            </p:nvSpPr>
            <p:spPr bwMode="auto">
              <a:xfrm>
                <a:off x="2969" y="2727"/>
                <a:ext cx="72" cy="65"/>
              </a:xfrm>
              <a:custGeom>
                <a:avLst/>
                <a:gdLst>
                  <a:gd name="T0" fmla="*/ 7 w 72"/>
                  <a:gd name="T1" fmla="*/ 0 h 65"/>
                  <a:gd name="T2" fmla="*/ 0 w 72"/>
                  <a:gd name="T3" fmla="*/ 54 h 65"/>
                  <a:gd name="T4" fmla="*/ 67 w 72"/>
                  <a:gd name="T5" fmla="*/ 65 h 65"/>
                  <a:gd name="T6" fmla="*/ 72 w 72"/>
                  <a:gd name="T7" fmla="*/ 11 h 65"/>
                  <a:gd name="T8" fmla="*/ 7 w 72"/>
                  <a:gd name="T9" fmla="*/ 0 h 65"/>
                </a:gdLst>
                <a:ahLst/>
                <a:cxnLst>
                  <a:cxn ang="0">
                    <a:pos x="T0" y="T1"/>
                  </a:cxn>
                  <a:cxn ang="0">
                    <a:pos x="T2" y="T3"/>
                  </a:cxn>
                  <a:cxn ang="0">
                    <a:pos x="T4" y="T5"/>
                  </a:cxn>
                  <a:cxn ang="0">
                    <a:pos x="T6" y="T7"/>
                  </a:cxn>
                  <a:cxn ang="0">
                    <a:pos x="T8" y="T9"/>
                  </a:cxn>
                </a:cxnLst>
                <a:rect l="0" t="0" r="r" b="b"/>
                <a:pathLst>
                  <a:path w="72" h="65">
                    <a:moveTo>
                      <a:pt x="7" y="0"/>
                    </a:moveTo>
                    <a:lnTo>
                      <a:pt x="0" y="54"/>
                    </a:lnTo>
                    <a:lnTo>
                      <a:pt x="67" y="65"/>
                    </a:lnTo>
                    <a:lnTo>
                      <a:pt x="72" y="11"/>
                    </a:lnTo>
                    <a:lnTo>
                      <a:pt x="7"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5" name="Freeform 463">
                <a:extLst>
                  <a:ext uri="{FF2B5EF4-FFF2-40B4-BE49-F238E27FC236}">
                    <a16:creationId xmlns:a16="http://schemas.microsoft.com/office/drawing/2014/main" xmlns="" id="{581F26A8-1391-4B41-806F-7C676701BC34}"/>
                  </a:ext>
                </a:extLst>
              </p:cNvPr>
              <p:cNvSpPr/>
              <p:nvPr/>
            </p:nvSpPr>
            <p:spPr bwMode="auto">
              <a:xfrm>
                <a:off x="3095" y="2752"/>
                <a:ext cx="54" cy="58"/>
              </a:xfrm>
              <a:custGeom>
                <a:avLst/>
                <a:gdLst>
                  <a:gd name="T0" fmla="*/ 24 w 24"/>
                  <a:gd name="T1" fmla="*/ 4 h 26"/>
                  <a:gd name="T2" fmla="*/ 3 w 24"/>
                  <a:gd name="T3" fmla="*/ 0 h 26"/>
                  <a:gd name="T4" fmla="*/ 0 w 24"/>
                  <a:gd name="T5" fmla="*/ 22 h 26"/>
                  <a:gd name="T6" fmla="*/ 21 w 24"/>
                  <a:gd name="T7" fmla="*/ 26 h 26"/>
                  <a:gd name="T8" fmla="*/ 24 w 24"/>
                  <a:gd name="T9" fmla="*/ 4 h 26"/>
                </a:gdLst>
                <a:ahLst/>
                <a:cxnLst>
                  <a:cxn ang="0">
                    <a:pos x="T0" y="T1"/>
                  </a:cxn>
                  <a:cxn ang="0">
                    <a:pos x="T2" y="T3"/>
                  </a:cxn>
                  <a:cxn ang="0">
                    <a:pos x="T4" y="T5"/>
                  </a:cxn>
                  <a:cxn ang="0">
                    <a:pos x="T6" y="T7"/>
                  </a:cxn>
                  <a:cxn ang="0">
                    <a:pos x="T8" y="T9"/>
                  </a:cxn>
                </a:cxnLst>
                <a:rect l="0" t="0" r="r" b="b"/>
                <a:pathLst>
                  <a:path w="24" h="26">
                    <a:moveTo>
                      <a:pt x="24" y="4"/>
                    </a:moveTo>
                    <a:cubicBezTo>
                      <a:pt x="3" y="0"/>
                      <a:pt x="3" y="0"/>
                      <a:pt x="3" y="0"/>
                    </a:cubicBezTo>
                    <a:cubicBezTo>
                      <a:pt x="0" y="22"/>
                      <a:pt x="0" y="22"/>
                      <a:pt x="0" y="22"/>
                    </a:cubicBezTo>
                    <a:cubicBezTo>
                      <a:pt x="21" y="26"/>
                      <a:pt x="21" y="26"/>
                      <a:pt x="21" y="26"/>
                    </a:cubicBezTo>
                    <a:cubicBezTo>
                      <a:pt x="22" y="18"/>
                      <a:pt x="23" y="11"/>
                      <a:pt x="24" y="4"/>
                    </a:cubicBez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6" name="Freeform 464">
                <a:extLst>
                  <a:ext uri="{FF2B5EF4-FFF2-40B4-BE49-F238E27FC236}">
                    <a16:creationId xmlns:a16="http://schemas.microsoft.com/office/drawing/2014/main" xmlns="" id="{7D62EB77-BFC7-4644-96A3-E76E2A7410C1}"/>
                  </a:ext>
                </a:extLst>
              </p:cNvPr>
              <p:cNvSpPr/>
              <p:nvPr/>
            </p:nvSpPr>
            <p:spPr bwMode="auto">
              <a:xfrm>
                <a:off x="3036" y="2738"/>
                <a:ext cx="66" cy="63"/>
              </a:xfrm>
              <a:custGeom>
                <a:avLst/>
                <a:gdLst>
                  <a:gd name="T0" fmla="*/ 5 w 66"/>
                  <a:gd name="T1" fmla="*/ 0 h 63"/>
                  <a:gd name="T2" fmla="*/ 0 w 66"/>
                  <a:gd name="T3" fmla="*/ 54 h 63"/>
                  <a:gd name="T4" fmla="*/ 59 w 66"/>
                  <a:gd name="T5" fmla="*/ 63 h 63"/>
                  <a:gd name="T6" fmla="*/ 66 w 66"/>
                  <a:gd name="T7" fmla="*/ 14 h 63"/>
                  <a:gd name="T8" fmla="*/ 5 w 66"/>
                  <a:gd name="T9" fmla="*/ 0 h 63"/>
                </a:gdLst>
                <a:ahLst/>
                <a:cxnLst>
                  <a:cxn ang="0">
                    <a:pos x="T0" y="T1"/>
                  </a:cxn>
                  <a:cxn ang="0">
                    <a:pos x="T2" y="T3"/>
                  </a:cxn>
                  <a:cxn ang="0">
                    <a:pos x="T4" y="T5"/>
                  </a:cxn>
                  <a:cxn ang="0">
                    <a:pos x="T6" y="T7"/>
                  </a:cxn>
                  <a:cxn ang="0">
                    <a:pos x="T8" y="T9"/>
                  </a:cxn>
                </a:cxnLst>
                <a:rect l="0" t="0" r="r" b="b"/>
                <a:pathLst>
                  <a:path w="66" h="63">
                    <a:moveTo>
                      <a:pt x="5" y="0"/>
                    </a:moveTo>
                    <a:lnTo>
                      <a:pt x="0" y="54"/>
                    </a:lnTo>
                    <a:lnTo>
                      <a:pt x="59" y="63"/>
                    </a:lnTo>
                    <a:lnTo>
                      <a:pt x="66" y="14"/>
                    </a:lnTo>
                    <a:lnTo>
                      <a:pt x="5"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7" name="Freeform 465">
                <a:extLst>
                  <a:ext uri="{FF2B5EF4-FFF2-40B4-BE49-F238E27FC236}">
                    <a16:creationId xmlns:a16="http://schemas.microsoft.com/office/drawing/2014/main" xmlns="" id="{E2C4453C-2E7C-4E66-A421-92F3E6A430CE}"/>
                  </a:ext>
                </a:extLst>
              </p:cNvPr>
              <p:cNvSpPr/>
              <p:nvPr/>
            </p:nvSpPr>
            <p:spPr bwMode="auto">
              <a:xfrm>
                <a:off x="2768" y="2932"/>
                <a:ext cx="368" cy="144"/>
              </a:xfrm>
              <a:custGeom>
                <a:avLst/>
                <a:gdLst>
                  <a:gd name="T0" fmla="*/ 163 w 163"/>
                  <a:gd name="T1" fmla="*/ 0 h 64"/>
                  <a:gd name="T2" fmla="*/ 4 w 163"/>
                  <a:gd name="T3" fmla="*/ 6 h 64"/>
                  <a:gd name="T4" fmla="*/ 0 w 163"/>
                  <a:gd name="T5" fmla="*/ 64 h 64"/>
                  <a:gd name="T6" fmla="*/ 163 w 163"/>
                  <a:gd name="T7" fmla="*/ 62 h 64"/>
                  <a:gd name="T8" fmla="*/ 163 w 163"/>
                  <a:gd name="T9" fmla="*/ 0 h 64"/>
                </a:gdLst>
                <a:ahLst/>
                <a:cxnLst>
                  <a:cxn ang="0">
                    <a:pos x="T0" y="T1"/>
                  </a:cxn>
                  <a:cxn ang="0">
                    <a:pos x="T2" y="T3"/>
                  </a:cxn>
                  <a:cxn ang="0">
                    <a:pos x="T4" y="T5"/>
                  </a:cxn>
                  <a:cxn ang="0">
                    <a:pos x="T6" y="T7"/>
                  </a:cxn>
                  <a:cxn ang="0">
                    <a:pos x="T8" y="T9"/>
                  </a:cxn>
                </a:cxnLst>
                <a:rect l="0" t="0" r="r" b="b"/>
                <a:pathLst>
                  <a:path w="163" h="64">
                    <a:moveTo>
                      <a:pt x="163" y="0"/>
                    </a:moveTo>
                    <a:cubicBezTo>
                      <a:pt x="4" y="6"/>
                      <a:pt x="4" y="6"/>
                      <a:pt x="4" y="6"/>
                    </a:cubicBezTo>
                    <a:cubicBezTo>
                      <a:pt x="3" y="25"/>
                      <a:pt x="1" y="45"/>
                      <a:pt x="0" y="64"/>
                    </a:cubicBezTo>
                    <a:cubicBezTo>
                      <a:pt x="163" y="62"/>
                      <a:pt x="163" y="62"/>
                      <a:pt x="163" y="62"/>
                    </a:cubicBezTo>
                    <a:cubicBezTo>
                      <a:pt x="162" y="38"/>
                      <a:pt x="162" y="17"/>
                      <a:pt x="163" y="0"/>
                    </a:cubicBezTo>
                    <a:close/>
                  </a:path>
                </a:pathLst>
              </a:cu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8" name="Freeform 466">
                <a:extLst>
                  <a:ext uri="{FF2B5EF4-FFF2-40B4-BE49-F238E27FC236}">
                    <a16:creationId xmlns:a16="http://schemas.microsoft.com/office/drawing/2014/main" xmlns="" id="{CAA73F22-8190-4550-BB21-6A339028E913}"/>
                  </a:ext>
                </a:extLst>
              </p:cNvPr>
              <p:cNvSpPr/>
              <p:nvPr/>
            </p:nvSpPr>
            <p:spPr bwMode="auto">
              <a:xfrm>
                <a:off x="2761" y="3072"/>
                <a:ext cx="379" cy="178"/>
              </a:xfrm>
              <a:custGeom>
                <a:avLst/>
                <a:gdLst>
                  <a:gd name="T0" fmla="*/ 166 w 168"/>
                  <a:gd name="T1" fmla="*/ 0 h 79"/>
                  <a:gd name="T2" fmla="*/ 3 w 168"/>
                  <a:gd name="T3" fmla="*/ 2 h 79"/>
                  <a:gd name="T4" fmla="*/ 0 w 168"/>
                  <a:gd name="T5" fmla="*/ 41 h 79"/>
                  <a:gd name="T6" fmla="*/ 168 w 168"/>
                  <a:gd name="T7" fmla="*/ 79 h 79"/>
                  <a:gd name="T8" fmla="*/ 166 w 168"/>
                  <a:gd name="T9" fmla="*/ 0 h 79"/>
                </a:gdLst>
                <a:ahLst/>
                <a:cxnLst>
                  <a:cxn ang="0">
                    <a:pos x="T0" y="T1"/>
                  </a:cxn>
                  <a:cxn ang="0">
                    <a:pos x="T2" y="T3"/>
                  </a:cxn>
                  <a:cxn ang="0">
                    <a:pos x="T4" y="T5"/>
                  </a:cxn>
                  <a:cxn ang="0">
                    <a:pos x="T6" y="T7"/>
                  </a:cxn>
                  <a:cxn ang="0">
                    <a:pos x="T8" y="T9"/>
                  </a:cxn>
                </a:cxnLst>
                <a:rect l="0" t="0" r="r" b="b"/>
                <a:pathLst>
                  <a:path w="168" h="79">
                    <a:moveTo>
                      <a:pt x="166" y="0"/>
                    </a:moveTo>
                    <a:cubicBezTo>
                      <a:pt x="3" y="2"/>
                      <a:pt x="3" y="2"/>
                      <a:pt x="3" y="2"/>
                    </a:cubicBezTo>
                    <a:cubicBezTo>
                      <a:pt x="2" y="15"/>
                      <a:pt x="1" y="28"/>
                      <a:pt x="0" y="41"/>
                    </a:cubicBezTo>
                    <a:cubicBezTo>
                      <a:pt x="168" y="79"/>
                      <a:pt x="168" y="79"/>
                      <a:pt x="168" y="79"/>
                    </a:cubicBezTo>
                    <a:cubicBezTo>
                      <a:pt x="167" y="51"/>
                      <a:pt x="166" y="24"/>
                      <a:pt x="166" y="0"/>
                    </a:cubicBezTo>
                    <a:close/>
                  </a:path>
                </a:pathLst>
              </a:cu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9" name="Freeform 467">
                <a:extLst>
                  <a:ext uri="{FF2B5EF4-FFF2-40B4-BE49-F238E27FC236}">
                    <a16:creationId xmlns:a16="http://schemas.microsoft.com/office/drawing/2014/main" xmlns="" id="{88DF8C45-2F9D-4CBB-A6A9-A1C2EC3891F8}"/>
                  </a:ext>
                </a:extLst>
              </p:cNvPr>
              <p:cNvSpPr/>
              <p:nvPr/>
            </p:nvSpPr>
            <p:spPr bwMode="auto">
              <a:xfrm>
                <a:off x="2755" y="3164"/>
                <a:ext cx="394" cy="275"/>
              </a:xfrm>
              <a:custGeom>
                <a:avLst/>
                <a:gdLst>
                  <a:gd name="T0" fmla="*/ 3 w 175"/>
                  <a:gd name="T1" fmla="*/ 0 h 122"/>
                  <a:gd name="T2" fmla="*/ 0 w 175"/>
                  <a:gd name="T3" fmla="*/ 44 h 122"/>
                  <a:gd name="T4" fmla="*/ 175 w 175"/>
                  <a:gd name="T5" fmla="*/ 122 h 122"/>
                  <a:gd name="T6" fmla="*/ 171 w 175"/>
                  <a:gd name="T7" fmla="*/ 38 h 122"/>
                  <a:gd name="T8" fmla="*/ 3 w 175"/>
                  <a:gd name="T9" fmla="*/ 0 h 122"/>
                </a:gdLst>
                <a:ahLst/>
                <a:cxnLst>
                  <a:cxn ang="0">
                    <a:pos x="T0" y="T1"/>
                  </a:cxn>
                  <a:cxn ang="0">
                    <a:pos x="T2" y="T3"/>
                  </a:cxn>
                  <a:cxn ang="0">
                    <a:pos x="T4" y="T5"/>
                  </a:cxn>
                  <a:cxn ang="0">
                    <a:pos x="T6" y="T7"/>
                  </a:cxn>
                  <a:cxn ang="0">
                    <a:pos x="T8" y="T9"/>
                  </a:cxn>
                </a:cxnLst>
                <a:rect l="0" t="0" r="r" b="b"/>
                <a:pathLst>
                  <a:path w="175" h="122">
                    <a:moveTo>
                      <a:pt x="3" y="0"/>
                    </a:moveTo>
                    <a:cubicBezTo>
                      <a:pt x="2" y="14"/>
                      <a:pt x="1" y="29"/>
                      <a:pt x="0" y="44"/>
                    </a:cubicBezTo>
                    <a:cubicBezTo>
                      <a:pt x="175" y="122"/>
                      <a:pt x="175" y="122"/>
                      <a:pt x="175" y="122"/>
                    </a:cubicBezTo>
                    <a:cubicBezTo>
                      <a:pt x="174" y="93"/>
                      <a:pt x="172" y="65"/>
                      <a:pt x="171" y="38"/>
                    </a:cubicBezTo>
                    <a:lnTo>
                      <a:pt x="3" y="0"/>
                    </a:lnTo>
                    <a:close/>
                  </a:path>
                </a:pathLst>
              </a:cu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0" name="Freeform 468">
                <a:extLst>
                  <a:ext uri="{FF2B5EF4-FFF2-40B4-BE49-F238E27FC236}">
                    <a16:creationId xmlns:a16="http://schemas.microsoft.com/office/drawing/2014/main" xmlns="" id="{CE4AE83F-1B3D-4FF3-8A56-FA4D37F97502}"/>
                  </a:ext>
                </a:extLst>
              </p:cNvPr>
              <p:cNvSpPr/>
              <p:nvPr/>
            </p:nvSpPr>
            <p:spPr bwMode="auto">
              <a:xfrm>
                <a:off x="2723" y="3263"/>
                <a:ext cx="442" cy="424"/>
              </a:xfrm>
              <a:custGeom>
                <a:avLst/>
                <a:gdLst>
                  <a:gd name="T0" fmla="*/ 14 w 196"/>
                  <a:gd name="T1" fmla="*/ 0 h 188"/>
                  <a:gd name="T2" fmla="*/ 0 w 196"/>
                  <a:gd name="T3" fmla="*/ 171 h 188"/>
                  <a:gd name="T4" fmla="*/ 196 w 196"/>
                  <a:gd name="T5" fmla="*/ 188 h 188"/>
                  <a:gd name="T6" fmla="*/ 189 w 196"/>
                  <a:gd name="T7" fmla="*/ 78 h 188"/>
                  <a:gd name="T8" fmla="*/ 14 w 196"/>
                  <a:gd name="T9" fmla="*/ 0 h 188"/>
                </a:gdLst>
                <a:ahLst/>
                <a:cxnLst>
                  <a:cxn ang="0">
                    <a:pos x="T0" y="T1"/>
                  </a:cxn>
                  <a:cxn ang="0">
                    <a:pos x="T2" y="T3"/>
                  </a:cxn>
                  <a:cxn ang="0">
                    <a:pos x="T4" y="T5"/>
                  </a:cxn>
                  <a:cxn ang="0">
                    <a:pos x="T6" y="T7"/>
                  </a:cxn>
                  <a:cxn ang="0">
                    <a:pos x="T8" y="T9"/>
                  </a:cxn>
                </a:cxnLst>
                <a:rect l="0" t="0" r="r" b="b"/>
                <a:pathLst>
                  <a:path w="196" h="188">
                    <a:moveTo>
                      <a:pt x="14" y="0"/>
                    </a:moveTo>
                    <a:cubicBezTo>
                      <a:pt x="9" y="58"/>
                      <a:pt x="5" y="116"/>
                      <a:pt x="0" y="171"/>
                    </a:cubicBezTo>
                    <a:cubicBezTo>
                      <a:pt x="65" y="177"/>
                      <a:pt x="130" y="184"/>
                      <a:pt x="196" y="188"/>
                    </a:cubicBezTo>
                    <a:cubicBezTo>
                      <a:pt x="193" y="152"/>
                      <a:pt x="191" y="114"/>
                      <a:pt x="189" y="78"/>
                    </a:cubicBezTo>
                    <a:lnTo>
                      <a:pt x="14" y="0"/>
                    </a:lnTo>
                    <a:close/>
                  </a:path>
                </a:pathLst>
              </a:custGeom>
              <a:solidFill>
                <a:srgbClr val="AC9D9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1" name="Freeform 469">
                <a:extLst>
                  <a:ext uri="{FF2B5EF4-FFF2-40B4-BE49-F238E27FC236}">
                    <a16:creationId xmlns:a16="http://schemas.microsoft.com/office/drawing/2014/main" xmlns="" id="{00332C31-379B-41B9-9588-1034EE98CFB7}"/>
                  </a:ext>
                </a:extLst>
              </p:cNvPr>
              <p:cNvSpPr/>
              <p:nvPr/>
            </p:nvSpPr>
            <p:spPr bwMode="auto">
              <a:xfrm>
                <a:off x="2732" y="3317"/>
                <a:ext cx="117" cy="217"/>
              </a:xfrm>
              <a:custGeom>
                <a:avLst/>
                <a:gdLst>
                  <a:gd name="T0" fmla="*/ 8 w 52"/>
                  <a:gd name="T1" fmla="*/ 0 h 96"/>
                  <a:gd name="T2" fmla="*/ 7 w 52"/>
                  <a:gd name="T3" fmla="*/ 0 h 96"/>
                  <a:gd name="T4" fmla="*/ 0 w 52"/>
                  <a:gd name="T5" fmla="*/ 95 h 96"/>
                  <a:gd name="T6" fmla="*/ 8 w 52"/>
                  <a:gd name="T7" fmla="*/ 96 h 96"/>
                  <a:gd name="T8" fmla="*/ 52 w 52"/>
                  <a:gd name="T9" fmla="*/ 48 h 96"/>
                  <a:gd name="T10" fmla="*/ 8 w 52"/>
                  <a:gd name="T11" fmla="*/ 0 h 96"/>
                </a:gdLst>
                <a:ahLst/>
                <a:cxnLst>
                  <a:cxn ang="0">
                    <a:pos x="T0" y="T1"/>
                  </a:cxn>
                  <a:cxn ang="0">
                    <a:pos x="T2" y="T3"/>
                  </a:cxn>
                  <a:cxn ang="0">
                    <a:pos x="T4" y="T5"/>
                  </a:cxn>
                  <a:cxn ang="0">
                    <a:pos x="T6" y="T7"/>
                  </a:cxn>
                  <a:cxn ang="0">
                    <a:pos x="T8" y="T9"/>
                  </a:cxn>
                  <a:cxn ang="0">
                    <a:pos x="T10" y="T11"/>
                  </a:cxn>
                </a:cxnLst>
                <a:rect l="0" t="0" r="r" b="b"/>
                <a:pathLst>
                  <a:path w="52" h="96">
                    <a:moveTo>
                      <a:pt x="8" y="0"/>
                    </a:moveTo>
                    <a:cubicBezTo>
                      <a:pt x="8" y="0"/>
                      <a:pt x="8" y="0"/>
                      <a:pt x="7" y="0"/>
                    </a:cubicBezTo>
                    <a:cubicBezTo>
                      <a:pt x="0" y="95"/>
                      <a:pt x="0" y="95"/>
                      <a:pt x="0" y="95"/>
                    </a:cubicBezTo>
                    <a:cubicBezTo>
                      <a:pt x="2" y="95"/>
                      <a:pt x="5" y="96"/>
                      <a:pt x="8" y="96"/>
                    </a:cubicBezTo>
                    <a:cubicBezTo>
                      <a:pt x="32" y="96"/>
                      <a:pt x="52" y="74"/>
                      <a:pt x="52" y="48"/>
                    </a:cubicBezTo>
                    <a:cubicBezTo>
                      <a:pt x="52" y="22"/>
                      <a:pt x="32" y="0"/>
                      <a:pt x="8"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2" name="Freeform 470">
                <a:extLst>
                  <a:ext uri="{FF2B5EF4-FFF2-40B4-BE49-F238E27FC236}">
                    <a16:creationId xmlns:a16="http://schemas.microsoft.com/office/drawing/2014/main" xmlns="" id="{7998C5FC-EE0C-4E74-AE83-605FF95FD924}"/>
                  </a:ext>
                </a:extLst>
              </p:cNvPr>
              <p:cNvSpPr/>
              <p:nvPr/>
            </p:nvSpPr>
            <p:spPr bwMode="auto">
              <a:xfrm>
                <a:off x="2752" y="3597"/>
                <a:ext cx="176" cy="69"/>
              </a:xfrm>
              <a:custGeom>
                <a:avLst/>
                <a:gdLst>
                  <a:gd name="T0" fmla="*/ 37 w 78"/>
                  <a:gd name="T1" fmla="*/ 0 h 31"/>
                  <a:gd name="T2" fmla="*/ 0 w 78"/>
                  <a:gd name="T3" fmla="*/ 24 h 31"/>
                  <a:gd name="T4" fmla="*/ 78 w 78"/>
                  <a:gd name="T5" fmla="*/ 31 h 31"/>
                  <a:gd name="T6" fmla="*/ 37 w 78"/>
                  <a:gd name="T7" fmla="*/ 0 h 31"/>
                </a:gdLst>
                <a:ahLst/>
                <a:cxnLst>
                  <a:cxn ang="0">
                    <a:pos x="T0" y="T1"/>
                  </a:cxn>
                  <a:cxn ang="0">
                    <a:pos x="T2" y="T3"/>
                  </a:cxn>
                  <a:cxn ang="0">
                    <a:pos x="T4" y="T5"/>
                  </a:cxn>
                  <a:cxn ang="0">
                    <a:pos x="T6" y="T7"/>
                  </a:cxn>
                </a:cxnLst>
                <a:rect l="0" t="0" r="r" b="b"/>
                <a:pathLst>
                  <a:path w="78" h="31">
                    <a:moveTo>
                      <a:pt x="37" y="0"/>
                    </a:moveTo>
                    <a:cubicBezTo>
                      <a:pt x="21" y="0"/>
                      <a:pt x="7" y="9"/>
                      <a:pt x="0" y="24"/>
                    </a:cubicBezTo>
                    <a:cubicBezTo>
                      <a:pt x="78" y="31"/>
                      <a:pt x="78" y="31"/>
                      <a:pt x="78" y="31"/>
                    </a:cubicBezTo>
                    <a:cubicBezTo>
                      <a:pt x="72" y="13"/>
                      <a:pt x="56" y="0"/>
                      <a:pt x="37"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3" name="Freeform 471">
                <a:extLst>
                  <a:ext uri="{FF2B5EF4-FFF2-40B4-BE49-F238E27FC236}">
                    <a16:creationId xmlns:a16="http://schemas.microsoft.com/office/drawing/2014/main" xmlns="" id="{132A3194-CFBF-4BEA-AE40-3B4C0FB39BBD}"/>
                  </a:ext>
                </a:extLst>
              </p:cNvPr>
              <p:cNvSpPr/>
              <p:nvPr/>
            </p:nvSpPr>
            <p:spPr bwMode="auto">
              <a:xfrm>
                <a:off x="2962" y="3358"/>
                <a:ext cx="176" cy="124"/>
              </a:xfrm>
              <a:custGeom>
                <a:avLst/>
                <a:gdLst>
                  <a:gd name="T0" fmla="*/ 78 w 78"/>
                  <a:gd name="T1" fmla="*/ 34 h 55"/>
                  <a:gd name="T2" fmla="*/ 0 w 78"/>
                  <a:gd name="T3" fmla="*/ 0 h 55"/>
                  <a:gd name="T4" fmla="*/ 0 w 78"/>
                  <a:gd name="T5" fmla="*/ 7 h 55"/>
                  <a:gd name="T6" fmla="*/ 43 w 78"/>
                  <a:gd name="T7" fmla="*/ 55 h 55"/>
                  <a:gd name="T8" fmla="*/ 78 w 78"/>
                  <a:gd name="T9" fmla="*/ 35 h 55"/>
                  <a:gd name="T10" fmla="*/ 78 w 78"/>
                  <a:gd name="T11" fmla="*/ 34 h 55"/>
                </a:gdLst>
                <a:ahLst/>
                <a:cxnLst>
                  <a:cxn ang="0">
                    <a:pos x="T0" y="T1"/>
                  </a:cxn>
                  <a:cxn ang="0">
                    <a:pos x="T2" y="T3"/>
                  </a:cxn>
                  <a:cxn ang="0">
                    <a:pos x="T4" y="T5"/>
                  </a:cxn>
                  <a:cxn ang="0">
                    <a:pos x="T6" y="T7"/>
                  </a:cxn>
                  <a:cxn ang="0">
                    <a:pos x="T8" y="T9"/>
                  </a:cxn>
                  <a:cxn ang="0">
                    <a:pos x="T10" y="T11"/>
                  </a:cxn>
                </a:cxnLst>
                <a:rect l="0" t="0" r="r" b="b"/>
                <a:pathLst>
                  <a:path w="78" h="55">
                    <a:moveTo>
                      <a:pt x="78" y="34"/>
                    </a:moveTo>
                    <a:cubicBezTo>
                      <a:pt x="0" y="0"/>
                      <a:pt x="0" y="0"/>
                      <a:pt x="0" y="0"/>
                    </a:cubicBezTo>
                    <a:cubicBezTo>
                      <a:pt x="0" y="2"/>
                      <a:pt x="0" y="5"/>
                      <a:pt x="0" y="7"/>
                    </a:cubicBezTo>
                    <a:cubicBezTo>
                      <a:pt x="0" y="34"/>
                      <a:pt x="19" y="55"/>
                      <a:pt x="43" y="55"/>
                    </a:cubicBezTo>
                    <a:cubicBezTo>
                      <a:pt x="58" y="55"/>
                      <a:pt x="71" y="47"/>
                      <a:pt x="78" y="35"/>
                    </a:cubicBezTo>
                    <a:lnTo>
                      <a:pt x="78" y="34"/>
                    </a:ln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4" name="Oval 472">
                <a:extLst>
                  <a:ext uri="{FF2B5EF4-FFF2-40B4-BE49-F238E27FC236}">
                    <a16:creationId xmlns:a16="http://schemas.microsoft.com/office/drawing/2014/main" xmlns="" id="{B2F7386E-A96E-48C4-BBD3-B94737548FF8}"/>
                  </a:ext>
                </a:extLst>
              </p:cNvPr>
              <p:cNvSpPr>
                <a:spLocks noChangeArrowheads="1"/>
              </p:cNvSpPr>
              <p:nvPr/>
            </p:nvSpPr>
            <p:spPr bwMode="auto">
              <a:xfrm>
                <a:off x="2892" y="3475"/>
                <a:ext cx="108" cy="119"/>
              </a:xfrm>
              <a:prstGeom prst="ellipse">
                <a:avLst/>
              </a:pr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5" name="Freeform 473">
                <a:extLst>
                  <a:ext uri="{FF2B5EF4-FFF2-40B4-BE49-F238E27FC236}">
                    <a16:creationId xmlns:a16="http://schemas.microsoft.com/office/drawing/2014/main" xmlns="" id="{05B0855E-BD4C-4CF3-BC43-C0DB56C8FAF6}"/>
                  </a:ext>
                </a:extLst>
              </p:cNvPr>
              <p:cNvSpPr/>
              <p:nvPr/>
            </p:nvSpPr>
            <p:spPr bwMode="auto">
              <a:xfrm>
                <a:off x="3043" y="3545"/>
                <a:ext cx="117" cy="144"/>
              </a:xfrm>
              <a:custGeom>
                <a:avLst/>
                <a:gdLst>
                  <a:gd name="T0" fmla="*/ 44 w 52"/>
                  <a:gd name="T1" fmla="*/ 0 h 64"/>
                  <a:gd name="T2" fmla="*/ 0 w 52"/>
                  <a:gd name="T3" fmla="*/ 48 h 64"/>
                  <a:gd name="T4" fmla="*/ 2 w 52"/>
                  <a:gd name="T5" fmla="*/ 59 h 64"/>
                  <a:gd name="T6" fmla="*/ 52 w 52"/>
                  <a:gd name="T7" fmla="*/ 64 h 64"/>
                  <a:gd name="T8" fmla="*/ 47 w 52"/>
                  <a:gd name="T9" fmla="*/ 0 h 64"/>
                  <a:gd name="T10" fmla="*/ 44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44" y="0"/>
                    </a:moveTo>
                    <a:cubicBezTo>
                      <a:pt x="20" y="0"/>
                      <a:pt x="0" y="21"/>
                      <a:pt x="0" y="48"/>
                    </a:cubicBezTo>
                    <a:cubicBezTo>
                      <a:pt x="0" y="52"/>
                      <a:pt x="1" y="56"/>
                      <a:pt x="2" y="59"/>
                    </a:cubicBezTo>
                    <a:cubicBezTo>
                      <a:pt x="52" y="64"/>
                      <a:pt x="52" y="64"/>
                      <a:pt x="52" y="64"/>
                    </a:cubicBezTo>
                    <a:cubicBezTo>
                      <a:pt x="47" y="0"/>
                      <a:pt x="47" y="0"/>
                      <a:pt x="47" y="0"/>
                    </a:cubicBezTo>
                    <a:cubicBezTo>
                      <a:pt x="46" y="0"/>
                      <a:pt x="45" y="0"/>
                      <a:pt x="44"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6" name="Oval 474">
                <a:extLst>
                  <a:ext uri="{FF2B5EF4-FFF2-40B4-BE49-F238E27FC236}">
                    <a16:creationId xmlns:a16="http://schemas.microsoft.com/office/drawing/2014/main" xmlns="" id="{FFC7A2CC-1C6F-40F2-B55B-D5E4229D7ABA}"/>
                  </a:ext>
                </a:extLst>
              </p:cNvPr>
              <p:cNvSpPr>
                <a:spLocks noChangeArrowheads="1"/>
              </p:cNvSpPr>
              <p:nvPr/>
            </p:nvSpPr>
            <p:spPr bwMode="auto">
              <a:xfrm>
                <a:off x="2746" y="3673"/>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7" name="Oval 475">
                <a:extLst>
                  <a:ext uri="{FF2B5EF4-FFF2-40B4-BE49-F238E27FC236}">
                    <a16:creationId xmlns:a16="http://schemas.microsoft.com/office/drawing/2014/main" xmlns="" id="{24AD7512-6AD8-4032-9CD8-473BE7CD52DE}"/>
                  </a:ext>
                </a:extLst>
              </p:cNvPr>
              <p:cNvSpPr>
                <a:spLocks noChangeArrowheads="1"/>
              </p:cNvSpPr>
              <p:nvPr/>
            </p:nvSpPr>
            <p:spPr bwMode="auto">
              <a:xfrm>
                <a:off x="2955" y="3709"/>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8" name="Oval 476">
                <a:extLst>
                  <a:ext uri="{FF2B5EF4-FFF2-40B4-BE49-F238E27FC236}">
                    <a16:creationId xmlns:a16="http://schemas.microsoft.com/office/drawing/2014/main" xmlns="" id="{10A6BCB0-61E4-4DC1-814A-D918B05E19EF}"/>
                  </a:ext>
                </a:extLst>
              </p:cNvPr>
              <p:cNvSpPr>
                <a:spLocks noChangeArrowheads="1"/>
              </p:cNvSpPr>
              <p:nvPr/>
            </p:nvSpPr>
            <p:spPr bwMode="auto">
              <a:xfrm>
                <a:off x="2854" y="3698"/>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9" name="Oval 477">
                <a:extLst>
                  <a:ext uri="{FF2B5EF4-FFF2-40B4-BE49-F238E27FC236}">
                    <a16:creationId xmlns:a16="http://schemas.microsoft.com/office/drawing/2014/main" xmlns="" id="{4D3E0F01-8D1F-4DFE-B40F-F1AF920CACCD}"/>
                  </a:ext>
                </a:extLst>
              </p:cNvPr>
              <p:cNvSpPr>
                <a:spLocks noChangeArrowheads="1"/>
              </p:cNvSpPr>
              <p:nvPr/>
            </p:nvSpPr>
            <p:spPr bwMode="auto">
              <a:xfrm>
                <a:off x="2775" y="3741"/>
                <a:ext cx="29"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0" name="Oval 478">
                <a:extLst>
                  <a:ext uri="{FF2B5EF4-FFF2-40B4-BE49-F238E27FC236}">
                    <a16:creationId xmlns:a16="http://schemas.microsoft.com/office/drawing/2014/main" xmlns="" id="{0DED0A3F-E790-4CE0-8159-7A1DB295F6CB}"/>
                  </a:ext>
                </a:extLst>
              </p:cNvPr>
              <p:cNvSpPr>
                <a:spLocks noChangeArrowheads="1"/>
              </p:cNvSpPr>
              <p:nvPr/>
            </p:nvSpPr>
            <p:spPr bwMode="auto">
              <a:xfrm>
                <a:off x="2874" y="3795"/>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1" name="Oval 479">
                <a:extLst>
                  <a:ext uri="{FF2B5EF4-FFF2-40B4-BE49-F238E27FC236}">
                    <a16:creationId xmlns:a16="http://schemas.microsoft.com/office/drawing/2014/main" xmlns="" id="{1C681BAC-D370-4905-B176-BE8E4FB33D8E}"/>
                  </a:ext>
                </a:extLst>
              </p:cNvPr>
              <p:cNvSpPr>
                <a:spLocks noChangeArrowheads="1"/>
              </p:cNvSpPr>
              <p:nvPr/>
            </p:nvSpPr>
            <p:spPr bwMode="auto">
              <a:xfrm>
                <a:off x="2716" y="3806"/>
                <a:ext cx="30"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2" name="Oval 480">
                <a:extLst>
                  <a:ext uri="{FF2B5EF4-FFF2-40B4-BE49-F238E27FC236}">
                    <a16:creationId xmlns:a16="http://schemas.microsoft.com/office/drawing/2014/main" xmlns="" id="{160D4330-2003-4E9B-AF49-A9ACEC02793E}"/>
                  </a:ext>
                </a:extLst>
              </p:cNvPr>
              <p:cNvSpPr>
                <a:spLocks noChangeArrowheads="1"/>
              </p:cNvSpPr>
              <p:nvPr/>
            </p:nvSpPr>
            <p:spPr bwMode="auto">
              <a:xfrm>
                <a:off x="3003" y="3784"/>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3" name="Oval 481">
                <a:extLst>
                  <a:ext uri="{FF2B5EF4-FFF2-40B4-BE49-F238E27FC236}">
                    <a16:creationId xmlns:a16="http://schemas.microsoft.com/office/drawing/2014/main" xmlns="" id="{97EB00A4-2642-422A-8D70-F235F326A554}"/>
                  </a:ext>
                </a:extLst>
              </p:cNvPr>
              <p:cNvSpPr>
                <a:spLocks noChangeArrowheads="1"/>
              </p:cNvSpPr>
              <p:nvPr/>
            </p:nvSpPr>
            <p:spPr bwMode="auto">
              <a:xfrm>
                <a:off x="3093" y="3700"/>
                <a:ext cx="27" cy="30"/>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4" name="Oval 482">
                <a:extLst>
                  <a:ext uri="{FF2B5EF4-FFF2-40B4-BE49-F238E27FC236}">
                    <a16:creationId xmlns:a16="http://schemas.microsoft.com/office/drawing/2014/main" xmlns="" id="{A20D9088-8661-4CBD-871D-3C64AC512D3D}"/>
                  </a:ext>
                </a:extLst>
              </p:cNvPr>
              <p:cNvSpPr>
                <a:spLocks noChangeArrowheads="1"/>
              </p:cNvSpPr>
              <p:nvPr/>
            </p:nvSpPr>
            <p:spPr bwMode="auto">
              <a:xfrm>
                <a:off x="3131" y="3795"/>
                <a:ext cx="29"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5" name="Oval 483">
                <a:extLst>
                  <a:ext uri="{FF2B5EF4-FFF2-40B4-BE49-F238E27FC236}">
                    <a16:creationId xmlns:a16="http://schemas.microsoft.com/office/drawing/2014/main" xmlns="" id="{BAF1458B-9EFA-49F1-B451-D5A3672491EF}"/>
                  </a:ext>
                </a:extLst>
              </p:cNvPr>
              <p:cNvSpPr>
                <a:spLocks noChangeArrowheads="1"/>
              </p:cNvSpPr>
              <p:nvPr/>
            </p:nvSpPr>
            <p:spPr bwMode="auto">
              <a:xfrm>
                <a:off x="2809" y="2995"/>
                <a:ext cx="31"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6" name="Oval 484">
                <a:extLst>
                  <a:ext uri="{FF2B5EF4-FFF2-40B4-BE49-F238E27FC236}">
                    <a16:creationId xmlns:a16="http://schemas.microsoft.com/office/drawing/2014/main" xmlns="" id="{EED5918B-02D0-42A7-8C3E-5E643CE72E0A}"/>
                  </a:ext>
                </a:extLst>
              </p:cNvPr>
              <p:cNvSpPr>
                <a:spLocks noChangeArrowheads="1"/>
              </p:cNvSpPr>
              <p:nvPr/>
            </p:nvSpPr>
            <p:spPr bwMode="auto">
              <a:xfrm>
                <a:off x="2809" y="3112"/>
                <a:ext cx="31" cy="32"/>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7" name="Oval 485">
                <a:extLst>
                  <a:ext uri="{FF2B5EF4-FFF2-40B4-BE49-F238E27FC236}">
                    <a16:creationId xmlns:a16="http://schemas.microsoft.com/office/drawing/2014/main" xmlns="" id="{504E7C92-7FA7-45E6-A9DF-CED19E7736F4}"/>
                  </a:ext>
                </a:extLst>
              </p:cNvPr>
              <p:cNvSpPr>
                <a:spLocks noChangeArrowheads="1"/>
              </p:cNvSpPr>
              <p:nvPr/>
            </p:nvSpPr>
            <p:spPr bwMode="auto">
              <a:xfrm>
                <a:off x="2888" y="3123"/>
                <a:ext cx="31" cy="32"/>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8" name="Oval 486">
                <a:extLst>
                  <a:ext uri="{FF2B5EF4-FFF2-40B4-BE49-F238E27FC236}">
                    <a16:creationId xmlns:a16="http://schemas.microsoft.com/office/drawing/2014/main" xmlns="" id="{E5299261-BAB4-4354-96EC-371A5E259389}"/>
                  </a:ext>
                </a:extLst>
              </p:cNvPr>
              <p:cNvSpPr>
                <a:spLocks noChangeArrowheads="1"/>
              </p:cNvSpPr>
              <p:nvPr/>
            </p:nvSpPr>
            <p:spPr bwMode="auto">
              <a:xfrm>
                <a:off x="2973" y="3128"/>
                <a:ext cx="32" cy="31"/>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9" name="Oval 487">
                <a:extLst>
                  <a:ext uri="{FF2B5EF4-FFF2-40B4-BE49-F238E27FC236}">
                    <a16:creationId xmlns:a16="http://schemas.microsoft.com/office/drawing/2014/main" xmlns="" id="{70ED4B9F-AD9E-448A-BE8A-81C568745AC6}"/>
                  </a:ext>
                </a:extLst>
              </p:cNvPr>
              <p:cNvSpPr>
                <a:spLocks noChangeArrowheads="1"/>
              </p:cNvSpPr>
              <p:nvPr/>
            </p:nvSpPr>
            <p:spPr bwMode="auto">
              <a:xfrm>
                <a:off x="3068" y="3144"/>
                <a:ext cx="32" cy="31"/>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0" name="Oval 488">
                <a:extLst>
                  <a:ext uri="{FF2B5EF4-FFF2-40B4-BE49-F238E27FC236}">
                    <a16:creationId xmlns:a16="http://schemas.microsoft.com/office/drawing/2014/main" xmlns="" id="{8FF81D59-CC21-45AB-970E-86961C4B9DED}"/>
                  </a:ext>
                </a:extLst>
              </p:cNvPr>
              <p:cNvSpPr>
                <a:spLocks noChangeArrowheads="1"/>
              </p:cNvSpPr>
              <p:nvPr/>
            </p:nvSpPr>
            <p:spPr bwMode="auto">
              <a:xfrm>
                <a:off x="2899" y="2990"/>
                <a:ext cx="31" cy="32"/>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1" name="Oval 489">
                <a:extLst>
                  <a:ext uri="{FF2B5EF4-FFF2-40B4-BE49-F238E27FC236}">
                    <a16:creationId xmlns:a16="http://schemas.microsoft.com/office/drawing/2014/main" xmlns="" id="{E587ABB2-D9A6-4541-800D-5DDDBBF24806}"/>
                  </a:ext>
                </a:extLst>
              </p:cNvPr>
              <p:cNvSpPr>
                <a:spLocks noChangeArrowheads="1"/>
              </p:cNvSpPr>
              <p:nvPr/>
            </p:nvSpPr>
            <p:spPr bwMode="auto">
              <a:xfrm>
                <a:off x="2985" y="2990"/>
                <a:ext cx="31" cy="32"/>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2" name="Oval 490">
                <a:extLst>
                  <a:ext uri="{FF2B5EF4-FFF2-40B4-BE49-F238E27FC236}">
                    <a16:creationId xmlns:a16="http://schemas.microsoft.com/office/drawing/2014/main" xmlns="" id="{A355BD6D-C44D-4699-8F53-C9743C225CC0}"/>
                  </a:ext>
                </a:extLst>
              </p:cNvPr>
              <p:cNvSpPr>
                <a:spLocks noChangeArrowheads="1"/>
              </p:cNvSpPr>
              <p:nvPr/>
            </p:nvSpPr>
            <p:spPr bwMode="auto">
              <a:xfrm>
                <a:off x="3086" y="2984"/>
                <a:ext cx="32"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3" name="Oval 491">
                <a:extLst>
                  <a:ext uri="{FF2B5EF4-FFF2-40B4-BE49-F238E27FC236}">
                    <a16:creationId xmlns:a16="http://schemas.microsoft.com/office/drawing/2014/main" xmlns="" id="{D496EAB6-C454-4DBA-8A9F-6B8BC4EC8F5F}"/>
                  </a:ext>
                </a:extLst>
              </p:cNvPr>
              <p:cNvSpPr>
                <a:spLocks noChangeArrowheads="1"/>
              </p:cNvSpPr>
              <p:nvPr/>
            </p:nvSpPr>
            <p:spPr bwMode="auto">
              <a:xfrm>
                <a:off x="2782" y="3211"/>
                <a:ext cx="31" cy="30"/>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4" name="Oval 492">
                <a:extLst>
                  <a:ext uri="{FF2B5EF4-FFF2-40B4-BE49-F238E27FC236}">
                    <a16:creationId xmlns:a16="http://schemas.microsoft.com/office/drawing/2014/main" xmlns="" id="{EBF3AB98-8341-414C-89C9-4A6933DAC7B2}"/>
                  </a:ext>
                </a:extLst>
              </p:cNvPr>
              <p:cNvSpPr>
                <a:spLocks noChangeArrowheads="1"/>
              </p:cNvSpPr>
              <p:nvPr/>
            </p:nvSpPr>
            <p:spPr bwMode="auto">
              <a:xfrm>
                <a:off x="2872" y="3250"/>
                <a:ext cx="31"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5" name="Oval 493">
                <a:extLst>
                  <a:ext uri="{FF2B5EF4-FFF2-40B4-BE49-F238E27FC236}">
                    <a16:creationId xmlns:a16="http://schemas.microsoft.com/office/drawing/2014/main" xmlns="" id="{E0028439-1055-4B90-B8CB-744F41B0AEE5}"/>
                  </a:ext>
                </a:extLst>
              </p:cNvPr>
              <p:cNvSpPr>
                <a:spLocks noChangeArrowheads="1"/>
              </p:cNvSpPr>
              <p:nvPr/>
            </p:nvSpPr>
            <p:spPr bwMode="auto">
              <a:xfrm>
                <a:off x="2978" y="3292"/>
                <a:ext cx="31" cy="32"/>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6" name="Oval 494">
                <a:extLst>
                  <a:ext uri="{FF2B5EF4-FFF2-40B4-BE49-F238E27FC236}">
                    <a16:creationId xmlns:a16="http://schemas.microsoft.com/office/drawing/2014/main" xmlns="" id="{845A5E9F-B6FC-4FBB-9024-56BC6B478769}"/>
                  </a:ext>
                </a:extLst>
              </p:cNvPr>
              <p:cNvSpPr>
                <a:spLocks noChangeArrowheads="1"/>
              </p:cNvSpPr>
              <p:nvPr/>
            </p:nvSpPr>
            <p:spPr bwMode="auto">
              <a:xfrm>
                <a:off x="3086" y="3324"/>
                <a:ext cx="32"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7" name="Freeform 495">
                <a:extLst>
                  <a:ext uri="{FF2B5EF4-FFF2-40B4-BE49-F238E27FC236}">
                    <a16:creationId xmlns:a16="http://schemas.microsoft.com/office/drawing/2014/main" xmlns="" id="{563CB8BB-1AF8-498A-A051-4116646057CE}"/>
                  </a:ext>
                </a:extLst>
              </p:cNvPr>
              <p:cNvSpPr/>
              <p:nvPr/>
            </p:nvSpPr>
            <p:spPr bwMode="auto">
              <a:xfrm>
                <a:off x="2809" y="2395"/>
                <a:ext cx="372" cy="172"/>
              </a:xfrm>
              <a:custGeom>
                <a:avLst/>
                <a:gdLst>
                  <a:gd name="T0" fmla="*/ 2 w 372"/>
                  <a:gd name="T1" fmla="*/ 0 h 172"/>
                  <a:gd name="T2" fmla="*/ 47 w 372"/>
                  <a:gd name="T3" fmla="*/ 82 h 172"/>
                  <a:gd name="T4" fmla="*/ 110 w 372"/>
                  <a:gd name="T5" fmla="*/ 12 h 172"/>
                  <a:gd name="T6" fmla="*/ 151 w 372"/>
                  <a:gd name="T7" fmla="*/ 104 h 172"/>
                  <a:gd name="T8" fmla="*/ 227 w 372"/>
                  <a:gd name="T9" fmla="*/ 28 h 172"/>
                  <a:gd name="T10" fmla="*/ 263 w 372"/>
                  <a:gd name="T11" fmla="*/ 140 h 172"/>
                  <a:gd name="T12" fmla="*/ 351 w 372"/>
                  <a:gd name="T13" fmla="*/ 41 h 172"/>
                  <a:gd name="T14" fmla="*/ 372 w 372"/>
                  <a:gd name="T15" fmla="*/ 172 h 172"/>
                  <a:gd name="T16" fmla="*/ 0 w 372"/>
                  <a:gd name="T17" fmla="*/ 66 h 172"/>
                  <a:gd name="T18" fmla="*/ 2 w 372"/>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2" h="172">
                    <a:moveTo>
                      <a:pt x="2" y="0"/>
                    </a:moveTo>
                    <a:lnTo>
                      <a:pt x="47" y="82"/>
                    </a:lnTo>
                    <a:lnTo>
                      <a:pt x="110" y="12"/>
                    </a:lnTo>
                    <a:lnTo>
                      <a:pt x="151" y="104"/>
                    </a:lnTo>
                    <a:lnTo>
                      <a:pt x="227" y="28"/>
                    </a:lnTo>
                    <a:lnTo>
                      <a:pt x="263" y="140"/>
                    </a:lnTo>
                    <a:lnTo>
                      <a:pt x="351" y="41"/>
                    </a:lnTo>
                    <a:lnTo>
                      <a:pt x="372" y="172"/>
                    </a:lnTo>
                    <a:lnTo>
                      <a:pt x="0" y="66"/>
                    </a:lnTo>
                    <a:lnTo>
                      <a:pt x="2" y="0"/>
                    </a:lnTo>
                    <a:close/>
                  </a:path>
                </a:pathLst>
              </a:custGeom>
              <a:solidFill>
                <a:srgbClr val="FF7E3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8" name="Freeform 496">
                <a:extLst>
                  <a:ext uri="{FF2B5EF4-FFF2-40B4-BE49-F238E27FC236}">
                    <a16:creationId xmlns:a16="http://schemas.microsoft.com/office/drawing/2014/main" xmlns="" id="{7D704CE5-860F-4F8A-8323-B4D54DADFEBA}"/>
                  </a:ext>
                </a:extLst>
              </p:cNvPr>
              <p:cNvSpPr/>
              <p:nvPr/>
            </p:nvSpPr>
            <p:spPr bwMode="auto">
              <a:xfrm>
                <a:off x="2802" y="2522"/>
                <a:ext cx="361" cy="142"/>
              </a:xfrm>
              <a:custGeom>
                <a:avLst/>
                <a:gdLst>
                  <a:gd name="T0" fmla="*/ 142 w 160"/>
                  <a:gd name="T1" fmla="*/ 36 h 63"/>
                  <a:gd name="T2" fmla="*/ 136 w 160"/>
                  <a:gd name="T3" fmla="*/ 35 h 63"/>
                  <a:gd name="T4" fmla="*/ 108 w 160"/>
                  <a:gd name="T5" fmla="*/ 43 h 63"/>
                  <a:gd name="T6" fmla="*/ 98 w 160"/>
                  <a:gd name="T7" fmla="*/ 25 h 63"/>
                  <a:gd name="T8" fmla="*/ 95 w 160"/>
                  <a:gd name="T9" fmla="*/ 24 h 63"/>
                  <a:gd name="T10" fmla="*/ 71 w 160"/>
                  <a:gd name="T11" fmla="*/ 34 h 63"/>
                  <a:gd name="T12" fmla="*/ 53 w 160"/>
                  <a:gd name="T13" fmla="*/ 14 h 63"/>
                  <a:gd name="T14" fmla="*/ 48 w 160"/>
                  <a:gd name="T15" fmla="*/ 12 h 63"/>
                  <a:gd name="T16" fmla="*/ 23 w 160"/>
                  <a:gd name="T17" fmla="*/ 22 h 63"/>
                  <a:gd name="T18" fmla="*/ 2 w 160"/>
                  <a:gd name="T19" fmla="*/ 1 h 63"/>
                  <a:gd name="T20" fmla="*/ 1 w 160"/>
                  <a:gd name="T21" fmla="*/ 0 h 63"/>
                  <a:gd name="T22" fmla="*/ 0 w 160"/>
                  <a:gd name="T23" fmla="*/ 20 h 63"/>
                  <a:gd name="T24" fmla="*/ 24 w 160"/>
                  <a:gd name="T25" fmla="*/ 33 h 63"/>
                  <a:gd name="T26" fmla="*/ 48 w 160"/>
                  <a:gd name="T27" fmla="*/ 23 h 63"/>
                  <a:gd name="T28" fmla="*/ 66 w 160"/>
                  <a:gd name="T29" fmla="*/ 45 h 63"/>
                  <a:gd name="T30" fmla="*/ 91 w 160"/>
                  <a:gd name="T31" fmla="*/ 35 h 63"/>
                  <a:gd name="T32" fmla="*/ 109 w 160"/>
                  <a:gd name="T33" fmla="*/ 53 h 63"/>
                  <a:gd name="T34" fmla="*/ 137 w 160"/>
                  <a:gd name="T35" fmla="*/ 45 h 63"/>
                  <a:gd name="T36" fmla="*/ 159 w 160"/>
                  <a:gd name="T37" fmla="*/ 63 h 63"/>
                  <a:gd name="T38" fmla="*/ 160 w 160"/>
                  <a:gd name="T39" fmla="*/ 54 h 63"/>
                  <a:gd name="T40" fmla="*/ 142 w 160"/>
                  <a:gd name="T41" fmla="*/ 3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 h="63">
                    <a:moveTo>
                      <a:pt x="142" y="36"/>
                    </a:moveTo>
                    <a:cubicBezTo>
                      <a:pt x="136" y="35"/>
                      <a:pt x="136" y="35"/>
                      <a:pt x="136" y="35"/>
                    </a:cubicBezTo>
                    <a:cubicBezTo>
                      <a:pt x="129" y="41"/>
                      <a:pt x="118" y="49"/>
                      <a:pt x="108" y="43"/>
                    </a:cubicBezTo>
                    <a:cubicBezTo>
                      <a:pt x="99" y="38"/>
                      <a:pt x="98" y="31"/>
                      <a:pt x="98" y="25"/>
                    </a:cubicBezTo>
                    <a:cubicBezTo>
                      <a:pt x="95" y="24"/>
                      <a:pt x="95" y="24"/>
                      <a:pt x="95" y="24"/>
                    </a:cubicBezTo>
                    <a:cubicBezTo>
                      <a:pt x="91" y="29"/>
                      <a:pt x="83" y="35"/>
                      <a:pt x="71" y="34"/>
                    </a:cubicBezTo>
                    <a:cubicBezTo>
                      <a:pt x="59" y="32"/>
                      <a:pt x="55" y="21"/>
                      <a:pt x="53" y="14"/>
                    </a:cubicBezTo>
                    <a:cubicBezTo>
                      <a:pt x="48" y="12"/>
                      <a:pt x="48" y="12"/>
                      <a:pt x="48" y="12"/>
                    </a:cubicBezTo>
                    <a:cubicBezTo>
                      <a:pt x="44" y="18"/>
                      <a:pt x="36" y="23"/>
                      <a:pt x="23" y="22"/>
                    </a:cubicBezTo>
                    <a:cubicBezTo>
                      <a:pt x="8" y="21"/>
                      <a:pt x="3" y="9"/>
                      <a:pt x="2" y="1"/>
                    </a:cubicBezTo>
                    <a:cubicBezTo>
                      <a:pt x="1" y="0"/>
                      <a:pt x="1" y="0"/>
                      <a:pt x="1" y="0"/>
                    </a:cubicBezTo>
                    <a:cubicBezTo>
                      <a:pt x="0" y="20"/>
                      <a:pt x="0" y="20"/>
                      <a:pt x="0" y="20"/>
                    </a:cubicBezTo>
                    <a:cubicBezTo>
                      <a:pt x="0" y="20"/>
                      <a:pt x="8" y="34"/>
                      <a:pt x="24" y="33"/>
                    </a:cubicBezTo>
                    <a:cubicBezTo>
                      <a:pt x="40" y="32"/>
                      <a:pt x="48" y="23"/>
                      <a:pt x="48" y="23"/>
                    </a:cubicBezTo>
                    <a:cubicBezTo>
                      <a:pt x="48" y="23"/>
                      <a:pt x="49" y="42"/>
                      <a:pt x="66" y="45"/>
                    </a:cubicBezTo>
                    <a:cubicBezTo>
                      <a:pt x="83" y="47"/>
                      <a:pt x="91" y="35"/>
                      <a:pt x="91" y="35"/>
                    </a:cubicBezTo>
                    <a:cubicBezTo>
                      <a:pt x="91" y="35"/>
                      <a:pt x="95" y="50"/>
                      <a:pt x="109" y="53"/>
                    </a:cubicBezTo>
                    <a:cubicBezTo>
                      <a:pt x="123" y="57"/>
                      <a:pt x="137" y="45"/>
                      <a:pt x="137" y="45"/>
                    </a:cubicBezTo>
                    <a:cubicBezTo>
                      <a:pt x="143" y="60"/>
                      <a:pt x="159" y="63"/>
                      <a:pt x="159" y="63"/>
                    </a:cubicBezTo>
                    <a:cubicBezTo>
                      <a:pt x="160" y="54"/>
                      <a:pt x="160" y="54"/>
                      <a:pt x="160" y="54"/>
                    </a:cubicBezTo>
                    <a:cubicBezTo>
                      <a:pt x="148" y="51"/>
                      <a:pt x="144" y="43"/>
                      <a:pt x="142" y="36"/>
                    </a:cubicBezTo>
                    <a:close/>
                  </a:path>
                </a:pathLst>
              </a:cu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9" name="Freeform 497">
                <a:extLst>
                  <a:ext uri="{FF2B5EF4-FFF2-40B4-BE49-F238E27FC236}">
                    <a16:creationId xmlns:a16="http://schemas.microsoft.com/office/drawing/2014/main" xmlns="" id="{61B2B709-41F3-41F6-9A17-D94EFE84961A}"/>
                  </a:ext>
                </a:extLst>
              </p:cNvPr>
              <p:cNvSpPr/>
              <p:nvPr/>
            </p:nvSpPr>
            <p:spPr bwMode="auto">
              <a:xfrm>
                <a:off x="2802" y="2526"/>
                <a:ext cx="358" cy="156"/>
              </a:xfrm>
              <a:custGeom>
                <a:avLst/>
                <a:gdLst>
                  <a:gd name="T0" fmla="*/ 145 w 159"/>
                  <a:gd name="T1" fmla="*/ 51 h 69"/>
                  <a:gd name="T2" fmla="*/ 139 w 159"/>
                  <a:gd name="T3" fmla="*/ 36 h 69"/>
                  <a:gd name="T4" fmla="*/ 107 w 159"/>
                  <a:gd name="T5" fmla="*/ 50 h 69"/>
                  <a:gd name="T6" fmla="*/ 98 w 159"/>
                  <a:gd name="T7" fmla="*/ 41 h 69"/>
                  <a:gd name="T8" fmla="*/ 93 w 159"/>
                  <a:gd name="T9" fmla="*/ 28 h 69"/>
                  <a:gd name="T10" fmla="*/ 70 w 159"/>
                  <a:gd name="T11" fmla="*/ 40 h 69"/>
                  <a:gd name="T12" fmla="*/ 51 w 159"/>
                  <a:gd name="T13" fmla="*/ 15 h 69"/>
                  <a:gd name="T14" fmla="*/ 39 w 159"/>
                  <a:gd name="T15" fmla="*/ 25 h 69"/>
                  <a:gd name="T16" fmla="*/ 22 w 159"/>
                  <a:gd name="T17" fmla="*/ 28 h 69"/>
                  <a:gd name="T18" fmla="*/ 1 w 159"/>
                  <a:gd name="T19" fmla="*/ 0 h 69"/>
                  <a:gd name="T20" fmla="*/ 0 w 159"/>
                  <a:gd name="T21" fmla="*/ 26 h 69"/>
                  <a:gd name="T22" fmla="*/ 23 w 159"/>
                  <a:gd name="T23" fmla="*/ 39 h 69"/>
                  <a:gd name="T24" fmla="*/ 47 w 159"/>
                  <a:gd name="T25" fmla="*/ 29 h 69"/>
                  <a:gd name="T26" fmla="*/ 66 w 159"/>
                  <a:gd name="T27" fmla="*/ 51 h 69"/>
                  <a:gd name="T28" fmla="*/ 91 w 159"/>
                  <a:gd name="T29" fmla="*/ 41 h 69"/>
                  <a:gd name="T30" fmla="*/ 108 w 159"/>
                  <a:gd name="T31" fmla="*/ 59 h 69"/>
                  <a:gd name="T32" fmla="*/ 136 w 159"/>
                  <a:gd name="T33" fmla="*/ 51 h 69"/>
                  <a:gd name="T34" fmla="*/ 159 w 159"/>
                  <a:gd name="T35" fmla="*/ 69 h 69"/>
                  <a:gd name="T36" fmla="*/ 159 w 159"/>
                  <a:gd name="T37" fmla="*/ 60 h 69"/>
                  <a:gd name="T38" fmla="*/ 145 w 159"/>
                  <a:gd name="T39" fmla="*/ 5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69">
                    <a:moveTo>
                      <a:pt x="145" y="51"/>
                    </a:moveTo>
                    <a:cubicBezTo>
                      <a:pt x="142" y="46"/>
                      <a:pt x="139" y="42"/>
                      <a:pt x="139" y="36"/>
                    </a:cubicBezTo>
                    <a:cubicBezTo>
                      <a:pt x="131" y="44"/>
                      <a:pt x="120" y="57"/>
                      <a:pt x="107" y="50"/>
                    </a:cubicBezTo>
                    <a:cubicBezTo>
                      <a:pt x="104" y="48"/>
                      <a:pt x="100" y="44"/>
                      <a:pt x="98" y="41"/>
                    </a:cubicBezTo>
                    <a:cubicBezTo>
                      <a:pt x="97" y="39"/>
                      <a:pt x="92" y="30"/>
                      <a:pt x="93" y="28"/>
                    </a:cubicBezTo>
                    <a:cubicBezTo>
                      <a:pt x="89" y="37"/>
                      <a:pt x="80" y="41"/>
                      <a:pt x="70" y="40"/>
                    </a:cubicBezTo>
                    <a:cubicBezTo>
                      <a:pt x="58" y="38"/>
                      <a:pt x="52" y="26"/>
                      <a:pt x="51" y="15"/>
                    </a:cubicBezTo>
                    <a:cubicBezTo>
                      <a:pt x="46" y="19"/>
                      <a:pt x="44" y="23"/>
                      <a:pt x="39" y="25"/>
                    </a:cubicBezTo>
                    <a:cubicBezTo>
                      <a:pt x="34" y="28"/>
                      <a:pt x="28" y="29"/>
                      <a:pt x="22" y="28"/>
                    </a:cubicBezTo>
                    <a:cubicBezTo>
                      <a:pt x="2" y="26"/>
                      <a:pt x="1" y="5"/>
                      <a:pt x="1" y="0"/>
                    </a:cubicBezTo>
                    <a:cubicBezTo>
                      <a:pt x="0" y="26"/>
                      <a:pt x="0" y="26"/>
                      <a:pt x="0" y="26"/>
                    </a:cubicBezTo>
                    <a:cubicBezTo>
                      <a:pt x="0" y="26"/>
                      <a:pt x="7" y="40"/>
                      <a:pt x="23" y="39"/>
                    </a:cubicBezTo>
                    <a:cubicBezTo>
                      <a:pt x="40" y="38"/>
                      <a:pt x="47" y="29"/>
                      <a:pt x="47" y="29"/>
                    </a:cubicBezTo>
                    <a:cubicBezTo>
                      <a:pt x="47" y="29"/>
                      <a:pt x="49" y="48"/>
                      <a:pt x="66" y="51"/>
                    </a:cubicBezTo>
                    <a:cubicBezTo>
                      <a:pt x="82" y="53"/>
                      <a:pt x="91" y="41"/>
                      <a:pt x="91" y="41"/>
                    </a:cubicBezTo>
                    <a:cubicBezTo>
                      <a:pt x="91" y="41"/>
                      <a:pt x="94" y="56"/>
                      <a:pt x="108" y="59"/>
                    </a:cubicBezTo>
                    <a:cubicBezTo>
                      <a:pt x="123" y="63"/>
                      <a:pt x="136" y="51"/>
                      <a:pt x="136" y="51"/>
                    </a:cubicBezTo>
                    <a:cubicBezTo>
                      <a:pt x="142" y="66"/>
                      <a:pt x="159" y="69"/>
                      <a:pt x="159" y="69"/>
                    </a:cubicBezTo>
                    <a:cubicBezTo>
                      <a:pt x="159" y="60"/>
                      <a:pt x="159" y="60"/>
                      <a:pt x="159" y="60"/>
                    </a:cubicBezTo>
                    <a:cubicBezTo>
                      <a:pt x="159" y="62"/>
                      <a:pt x="146" y="52"/>
                      <a:pt x="145" y="51"/>
                    </a:cubicBezTo>
                    <a:close/>
                  </a:path>
                </a:pathLst>
              </a:custGeom>
              <a:solidFill>
                <a:srgbClr val="D4D2C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0" name="Oval 498">
                <a:extLst>
                  <a:ext uri="{FF2B5EF4-FFF2-40B4-BE49-F238E27FC236}">
                    <a16:creationId xmlns:a16="http://schemas.microsoft.com/office/drawing/2014/main" xmlns="" id="{56A2446C-426B-403D-A676-BDD1D6704EB2}"/>
                  </a:ext>
                </a:extLst>
              </p:cNvPr>
              <p:cNvSpPr>
                <a:spLocks noChangeArrowheads="1"/>
              </p:cNvSpPr>
              <p:nvPr/>
            </p:nvSpPr>
            <p:spPr bwMode="auto">
              <a:xfrm>
                <a:off x="2843" y="2537"/>
                <a:ext cx="15"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1" name="Oval 499">
                <a:extLst>
                  <a:ext uri="{FF2B5EF4-FFF2-40B4-BE49-F238E27FC236}">
                    <a16:creationId xmlns:a16="http://schemas.microsoft.com/office/drawing/2014/main" xmlns="" id="{C01FC0A0-049D-48FB-833A-A3BB9D38C585}"/>
                  </a:ext>
                </a:extLst>
              </p:cNvPr>
              <p:cNvSpPr>
                <a:spLocks noChangeArrowheads="1"/>
              </p:cNvSpPr>
              <p:nvPr/>
            </p:nvSpPr>
            <p:spPr bwMode="auto">
              <a:xfrm>
                <a:off x="2962" y="2569"/>
                <a:ext cx="16"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2" name="Oval 500">
                <a:extLst>
                  <a:ext uri="{FF2B5EF4-FFF2-40B4-BE49-F238E27FC236}">
                    <a16:creationId xmlns:a16="http://schemas.microsoft.com/office/drawing/2014/main" xmlns="" id="{BE139A91-9F23-4CA9-9DA0-7B8344B81811}"/>
                  </a:ext>
                </a:extLst>
              </p:cNvPr>
              <p:cNvSpPr>
                <a:spLocks noChangeArrowheads="1"/>
              </p:cNvSpPr>
              <p:nvPr/>
            </p:nvSpPr>
            <p:spPr bwMode="auto">
              <a:xfrm>
                <a:off x="3050" y="2594"/>
                <a:ext cx="16"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3" name="Oval 501">
                <a:extLst>
                  <a:ext uri="{FF2B5EF4-FFF2-40B4-BE49-F238E27FC236}">
                    <a16:creationId xmlns:a16="http://schemas.microsoft.com/office/drawing/2014/main" xmlns="" id="{C4E5C351-34DE-4801-9BF3-1FB3701078B9}"/>
                  </a:ext>
                </a:extLst>
              </p:cNvPr>
              <p:cNvSpPr>
                <a:spLocks noChangeArrowheads="1"/>
              </p:cNvSpPr>
              <p:nvPr/>
            </p:nvSpPr>
            <p:spPr bwMode="auto">
              <a:xfrm>
                <a:off x="3151" y="2616"/>
                <a:ext cx="16"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4" name="Oval 502">
                <a:extLst>
                  <a:ext uri="{FF2B5EF4-FFF2-40B4-BE49-F238E27FC236}">
                    <a16:creationId xmlns:a16="http://schemas.microsoft.com/office/drawing/2014/main" xmlns="" id="{1EF52D9E-241D-431E-9BB0-15E60BB1AEEA}"/>
                  </a:ext>
                </a:extLst>
              </p:cNvPr>
              <p:cNvSpPr>
                <a:spLocks noChangeArrowheads="1"/>
              </p:cNvSpPr>
              <p:nvPr/>
            </p:nvSpPr>
            <p:spPr bwMode="auto">
              <a:xfrm>
                <a:off x="2881" y="2623"/>
                <a:ext cx="16" cy="16"/>
              </a:xfrm>
              <a:prstGeom prst="ellipse">
                <a:avLst/>
              </a:pr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5" name="Oval 503">
                <a:extLst>
                  <a:ext uri="{FF2B5EF4-FFF2-40B4-BE49-F238E27FC236}">
                    <a16:creationId xmlns:a16="http://schemas.microsoft.com/office/drawing/2014/main" xmlns="" id="{066A1DB0-2A72-4191-BEF4-71CA380385F3}"/>
                  </a:ext>
                </a:extLst>
              </p:cNvPr>
              <p:cNvSpPr>
                <a:spLocks noChangeArrowheads="1"/>
              </p:cNvSpPr>
              <p:nvPr/>
            </p:nvSpPr>
            <p:spPr bwMode="auto">
              <a:xfrm>
                <a:off x="2991" y="2650"/>
                <a:ext cx="16" cy="16"/>
              </a:xfrm>
              <a:prstGeom prst="ellipse">
                <a:avLst/>
              </a:pr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6" name="Oval 504">
                <a:extLst>
                  <a:ext uri="{FF2B5EF4-FFF2-40B4-BE49-F238E27FC236}">
                    <a16:creationId xmlns:a16="http://schemas.microsoft.com/office/drawing/2014/main" xmlns="" id="{C7CC4549-CDE8-4D63-BA56-75227496BC8D}"/>
                  </a:ext>
                </a:extLst>
              </p:cNvPr>
              <p:cNvSpPr>
                <a:spLocks noChangeArrowheads="1"/>
              </p:cNvSpPr>
              <p:nvPr/>
            </p:nvSpPr>
            <p:spPr bwMode="auto">
              <a:xfrm>
                <a:off x="3084" y="2668"/>
                <a:ext cx="16" cy="16"/>
              </a:xfrm>
              <a:prstGeom prst="ellipse">
                <a:avLst/>
              </a:pr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7" name="Oval 505">
                <a:extLst>
                  <a:ext uri="{FF2B5EF4-FFF2-40B4-BE49-F238E27FC236}">
                    <a16:creationId xmlns:a16="http://schemas.microsoft.com/office/drawing/2014/main" xmlns="" id="{1BE31E76-D31A-49CE-B930-AC80256989A1}"/>
                  </a:ext>
                </a:extLst>
              </p:cNvPr>
              <p:cNvSpPr>
                <a:spLocks noChangeArrowheads="1"/>
              </p:cNvSpPr>
              <p:nvPr/>
            </p:nvSpPr>
            <p:spPr bwMode="auto">
              <a:xfrm>
                <a:off x="2737" y="1841"/>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8" name="Oval 506">
                <a:extLst>
                  <a:ext uri="{FF2B5EF4-FFF2-40B4-BE49-F238E27FC236}">
                    <a16:creationId xmlns:a16="http://schemas.microsoft.com/office/drawing/2014/main" xmlns="" id="{585F46D2-9319-40F2-932E-7DF3B825B356}"/>
                  </a:ext>
                </a:extLst>
              </p:cNvPr>
              <p:cNvSpPr>
                <a:spLocks noChangeArrowheads="1"/>
              </p:cNvSpPr>
              <p:nvPr/>
            </p:nvSpPr>
            <p:spPr bwMode="auto">
              <a:xfrm>
                <a:off x="2901" y="1864"/>
                <a:ext cx="25"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9" name="Oval 507">
                <a:extLst>
                  <a:ext uri="{FF2B5EF4-FFF2-40B4-BE49-F238E27FC236}">
                    <a16:creationId xmlns:a16="http://schemas.microsoft.com/office/drawing/2014/main" xmlns="" id="{39BAA470-AADA-43BE-A0FD-4A1E476D6C49}"/>
                  </a:ext>
                </a:extLst>
              </p:cNvPr>
              <p:cNvSpPr>
                <a:spLocks noChangeArrowheads="1"/>
              </p:cNvSpPr>
              <p:nvPr/>
            </p:nvSpPr>
            <p:spPr bwMode="auto">
              <a:xfrm>
                <a:off x="2818" y="1882"/>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0" name="Oval 508">
                <a:extLst>
                  <a:ext uri="{FF2B5EF4-FFF2-40B4-BE49-F238E27FC236}">
                    <a16:creationId xmlns:a16="http://schemas.microsoft.com/office/drawing/2014/main" xmlns="" id="{A1722705-AE70-4FC9-9E34-0FFED30A9729}"/>
                  </a:ext>
                </a:extLst>
              </p:cNvPr>
              <p:cNvSpPr>
                <a:spLocks noChangeArrowheads="1"/>
              </p:cNvSpPr>
              <p:nvPr/>
            </p:nvSpPr>
            <p:spPr bwMode="auto">
              <a:xfrm>
                <a:off x="2872" y="1940"/>
                <a:ext cx="25"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1" name="Oval 509">
                <a:extLst>
                  <a:ext uri="{FF2B5EF4-FFF2-40B4-BE49-F238E27FC236}">
                    <a16:creationId xmlns:a16="http://schemas.microsoft.com/office/drawing/2014/main" xmlns="" id="{2CFDD865-32CE-4298-8F7A-9BBED9A1B236}"/>
                  </a:ext>
                </a:extLst>
              </p:cNvPr>
              <p:cNvSpPr>
                <a:spLocks noChangeArrowheads="1"/>
              </p:cNvSpPr>
              <p:nvPr/>
            </p:nvSpPr>
            <p:spPr bwMode="auto">
              <a:xfrm>
                <a:off x="2982" y="1922"/>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2" name="Oval 510">
                <a:extLst>
                  <a:ext uri="{FF2B5EF4-FFF2-40B4-BE49-F238E27FC236}">
                    <a16:creationId xmlns:a16="http://schemas.microsoft.com/office/drawing/2014/main" xmlns="" id="{C3C5C4D8-94F5-4EDE-9DD8-BE2055AA509D}"/>
                  </a:ext>
                </a:extLst>
              </p:cNvPr>
              <p:cNvSpPr>
                <a:spLocks noChangeArrowheads="1"/>
              </p:cNvSpPr>
              <p:nvPr/>
            </p:nvSpPr>
            <p:spPr bwMode="auto">
              <a:xfrm>
                <a:off x="3140" y="1922"/>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3" name="Oval 511">
                <a:extLst>
                  <a:ext uri="{FF2B5EF4-FFF2-40B4-BE49-F238E27FC236}">
                    <a16:creationId xmlns:a16="http://schemas.microsoft.com/office/drawing/2014/main" xmlns="" id="{A815A177-B7E4-40AD-ABFB-B23F27CA2E1D}"/>
                  </a:ext>
                </a:extLst>
              </p:cNvPr>
              <p:cNvSpPr>
                <a:spLocks noChangeArrowheads="1"/>
              </p:cNvSpPr>
              <p:nvPr/>
            </p:nvSpPr>
            <p:spPr bwMode="auto">
              <a:xfrm>
                <a:off x="3082" y="1999"/>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4" name="Oval 512">
                <a:extLst>
                  <a:ext uri="{FF2B5EF4-FFF2-40B4-BE49-F238E27FC236}">
                    <a16:creationId xmlns:a16="http://schemas.microsoft.com/office/drawing/2014/main" xmlns="" id="{EA807C48-0C98-494A-AFCD-6213A513D884}"/>
                  </a:ext>
                </a:extLst>
              </p:cNvPr>
              <p:cNvSpPr>
                <a:spLocks noChangeArrowheads="1"/>
              </p:cNvSpPr>
              <p:nvPr/>
            </p:nvSpPr>
            <p:spPr bwMode="auto">
              <a:xfrm>
                <a:off x="3212" y="2024"/>
                <a:ext cx="25" cy="24"/>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5" name="Oval 513">
                <a:extLst>
                  <a:ext uri="{FF2B5EF4-FFF2-40B4-BE49-F238E27FC236}">
                    <a16:creationId xmlns:a16="http://schemas.microsoft.com/office/drawing/2014/main" xmlns="" id="{696F4AF2-4986-4B92-BDF8-79C6625474D9}"/>
                  </a:ext>
                </a:extLst>
              </p:cNvPr>
              <p:cNvSpPr>
                <a:spLocks noChangeArrowheads="1"/>
              </p:cNvSpPr>
              <p:nvPr/>
            </p:nvSpPr>
            <p:spPr bwMode="auto">
              <a:xfrm>
                <a:off x="3282" y="1965"/>
                <a:ext cx="27" cy="25"/>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6" name="Oval 514">
                <a:extLst>
                  <a:ext uri="{FF2B5EF4-FFF2-40B4-BE49-F238E27FC236}">
                    <a16:creationId xmlns:a16="http://schemas.microsoft.com/office/drawing/2014/main" xmlns="" id="{533C83C1-CE9C-48E1-93C7-43841D2E8238}"/>
                  </a:ext>
                </a:extLst>
              </p:cNvPr>
              <p:cNvSpPr>
                <a:spLocks noChangeArrowheads="1"/>
              </p:cNvSpPr>
              <p:nvPr/>
            </p:nvSpPr>
            <p:spPr bwMode="auto">
              <a:xfrm>
                <a:off x="3388" y="1983"/>
                <a:ext cx="27" cy="25"/>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7" name="Oval 515">
                <a:extLst>
                  <a:ext uri="{FF2B5EF4-FFF2-40B4-BE49-F238E27FC236}">
                    <a16:creationId xmlns:a16="http://schemas.microsoft.com/office/drawing/2014/main" xmlns="" id="{9BF27838-46D2-4207-A86C-41D0EF46B674}"/>
                  </a:ext>
                </a:extLst>
              </p:cNvPr>
              <p:cNvSpPr>
                <a:spLocks noChangeArrowheads="1"/>
              </p:cNvSpPr>
              <p:nvPr/>
            </p:nvSpPr>
            <p:spPr bwMode="auto">
              <a:xfrm>
                <a:off x="2994" y="2024"/>
                <a:ext cx="27" cy="24"/>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8" name="Oval 516">
                <a:extLst>
                  <a:ext uri="{FF2B5EF4-FFF2-40B4-BE49-F238E27FC236}">
                    <a16:creationId xmlns:a16="http://schemas.microsoft.com/office/drawing/2014/main" xmlns="" id="{2DE5F249-7729-466F-A47B-5673A6AF53E6}"/>
                  </a:ext>
                </a:extLst>
              </p:cNvPr>
              <p:cNvSpPr>
                <a:spLocks noChangeArrowheads="1"/>
              </p:cNvSpPr>
              <p:nvPr/>
            </p:nvSpPr>
            <p:spPr bwMode="auto">
              <a:xfrm>
                <a:off x="2813" y="2012"/>
                <a:ext cx="25" cy="25"/>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9" name="Oval 517">
                <a:extLst>
                  <a:ext uri="{FF2B5EF4-FFF2-40B4-BE49-F238E27FC236}">
                    <a16:creationId xmlns:a16="http://schemas.microsoft.com/office/drawing/2014/main" xmlns="" id="{A67A2D24-E088-4F25-A535-88835C4DF070}"/>
                  </a:ext>
                </a:extLst>
              </p:cNvPr>
              <p:cNvSpPr>
                <a:spLocks noChangeArrowheads="1"/>
              </p:cNvSpPr>
              <p:nvPr/>
            </p:nvSpPr>
            <p:spPr bwMode="auto">
              <a:xfrm>
                <a:off x="2894" y="2024"/>
                <a:ext cx="27" cy="24"/>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0" name="Line 518">
                <a:extLst>
                  <a:ext uri="{FF2B5EF4-FFF2-40B4-BE49-F238E27FC236}">
                    <a16:creationId xmlns:a16="http://schemas.microsoft.com/office/drawing/2014/main" xmlns="" id="{3D816AD7-9417-4388-928B-E52A149B953F}"/>
                  </a:ext>
                </a:extLst>
              </p:cNvPr>
              <p:cNvSpPr>
                <a:spLocks noChangeShapeType="1"/>
              </p:cNvSpPr>
              <p:nvPr/>
            </p:nvSpPr>
            <p:spPr bwMode="auto">
              <a:xfrm>
                <a:off x="3124" y="379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1" name="Line 519">
                <a:extLst>
                  <a:ext uri="{FF2B5EF4-FFF2-40B4-BE49-F238E27FC236}">
                    <a16:creationId xmlns:a16="http://schemas.microsoft.com/office/drawing/2014/main" xmlns="" id="{98F5FE94-AA20-4169-97AD-DF70A7AA1944}"/>
                  </a:ext>
                </a:extLst>
              </p:cNvPr>
              <p:cNvSpPr>
                <a:spLocks noChangeShapeType="1"/>
              </p:cNvSpPr>
              <p:nvPr/>
            </p:nvSpPr>
            <p:spPr bwMode="auto">
              <a:xfrm>
                <a:off x="3124" y="379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2" name="Freeform 520">
                <a:extLst>
                  <a:ext uri="{FF2B5EF4-FFF2-40B4-BE49-F238E27FC236}">
                    <a16:creationId xmlns:a16="http://schemas.microsoft.com/office/drawing/2014/main" xmlns="" id="{63AEF69F-6D69-4FE5-A4B5-917DD0667E92}"/>
                  </a:ext>
                </a:extLst>
              </p:cNvPr>
              <p:cNvSpPr/>
              <p:nvPr/>
            </p:nvSpPr>
            <p:spPr bwMode="auto">
              <a:xfrm>
                <a:off x="2750" y="1122"/>
                <a:ext cx="183" cy="304"/>
              </a:xfrm>
              <a:custGeom>
                <a:avLst/>
                <a:gdLst>
                  <a:gd name="T0" fmla="*/ 120 w 183"/>
                  <a:gd name="T1" fmla="*/ 0 h 304"/>
                  <a:gd name="T2" fmla="*/ 0 w 183"/>
                  <a:gd name="T3" fmla="*/ 88 h 304"/>
                  <a:gd name="T4" fmla="*/ 135 w 183"/>
                  <a:gd name="T5" fmla="*/ 88 h 304"/>
                  <a:gd name="T6" fmla="*/ 11 w 183"/>
                  <a:gd name="T7" fmla="*/ 163 h 304"/>
                  <a:gd name="T8" fmla="*/ 151 w 183"/>
                  <a:gd name="T9" fmla="*/ 187 h 304"/>
                  <a:gd name="T10" fmla="*/ 16 w 183"/>
                  <a:gd name="T11" fmla="*/ 239 h 304"/>
                  <a:gd name="T12" fmla="*/ 183 w 183"/>
                  <a:gd name="T13" fmla="*/ 304 h 304"/>
                  <a:gd name="T14" fmla="*/ 120 w 183"/>
                  <a:gd name="T15" fmla="*/ 0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304">
                    <a:moveTo>
                      <a:pt x="120" y="0"/>
                    </a:moveTo>
                    <a:lnTo>
                      <a:pt x="0" y="88"/>
                    </a:lnTo>
                    <a:lnTo>
                      <a:pt x="135" y="88"/>
                    </a:lnTo>
                    <a:lnTo>
                      <a:pt x="11" y="163"/>
                    </a:lnTo>
                    <a:lnTo>
                      <a:pt x="151" y="187"/>
                    </a:lnTo>
                    <a:lnTo>
                      <a:pt x="16" y="239"/>
                    </a:lnTo>
                    <a:lnTo>
                      <a:pt x="183" y="304"/>
                    </a:lnTo>
                    <a:lnTo>
                      <a:pt x="120" y="0"/>
                    </a:lnTo>
                    <a:close/>
                  </a:path>
                </a:pathLst>
              </a:custGeom>
              <a:solidFill>
                <a:srgbClr val="7451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3" name="Freeform 521">
                <a:extLst>
                  <a:ext uri="{FF2B5EF4-FFF2-40B4-BE49-F238E27FC236}">
                    <a16:creationId xmlns:a16="http://schemas.microsoft.com/office/drawing/2014/main" xmlns="" id="{16947137-F4EF-42AD-9FF6-E08E1D9EC17E}"/>
                  </a:ext>
                </a:extLst>
              </p:cNvPr>
              <p:cNvSpPr/>
              <p:nvPr/>
            </p:nvSpPr>
            <p:spPr bwMode="auto">
              <a:xfrm>
                <a:off x="2813" y="3908"/>
                <a:ext cx="201" cy="135"/>
              </a:xfrm>
              <a:custGeom>
                <a:avLst/>
                <a:gdLst>
                  <a:gd name="T0" fmla="*/ 142 w 201"/>
                  <a:gd name="T1" fmla="*/ 0 h 135"/>
                  <a:gd name="T2" fmla="*/ 0 w 201"/>
                  <a:gd name="T3" fmla="*/ 87 h 135"/>
                  <a:gd name="T4" fmla="*/ 201 w 201"/>
                  <a:gd name="T5" fmla="*/ 135 h 135"/>
                  <a:gd name="T6" fmla="*/ 142 w 201"/>
                  <a:gd name="T7" fmla="*/ 0 h 135"/>
                </a:gdLst>
                <a:ahLst/>
                <a:cxnLst>
                  <a:cxn ang="0">
                    <a:pos x="T0" y="T1"/>
                  </a:cxn>
                  <a:cxn ang="0">
                    <a:pos x="T2" y="T3"/>
                  </a:cxn>
                  <a:cxn ang="0">
                    <a:pos x="T4" y="T5"/>
                  </a:cxn>
                  <a:cxn ang="0">
                    <a:pos x="T6" y="T7"/>
                  </a:cxn>
                </a:cxnLst>
                <a:rect l="0" t="0" r="r" b="b"/>
                <a:pathLst>
                  <a:path w="201" h="135">
                    <a:moveTo>
                      <a:pt x="142" y="0"/>
                    </a:moveTo>
                    <a:lnTo>
                      <a:pt x="0" y="87"/>
                    </a:lnTo>
                    <a:lnTo>
                      <a:pt x="201" y="135"/>
                    </a:lnTo>
                    <a:lnTo>
                      <a:pt x="142" y="0"/>
                    </a:lnTo>
                    <a:close/>
                  </a:path>
                </a:pathLst>
              </a:custGeom>
              <a:solidFill>
                <a:srgbClr val="7451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4" name="Freeform 522">
                <a:extLst>
                  <a:ext uri="{FF2B5EF4-FFF2-40B4-BE49-F238E27FC236}">
                    <a16:creationId xmlns:a16="http://schemas.microsoft.com/office/drawing/2014/main" xmlns="" id="{03BA873E-7768-4EA3-964E-2CFC6CA66C06}"/>
                  </a:ext>
                </a:extLst>
              </p:cNvPr>
              <p:cNvSpPr/>
              <p:nvPr/>
            </p:nvSpPr>
            <p:spPr bwMode="auto">
              <a:xfrm>
                <a:off x="2820" y="4171"/>
                <a:ext cx="257" cy="106"/>
              </a:xfrm>
              <a:custGeom>
                <a:avLst/>
                <a:gdLst>
                  <a:gd name="T0" fmla="*/ 0 w 257"/>
                  <a:gd name="T1" fmla="*/ 106 h 106"/>
                  <a:gd name="T2" fmla="*/ 153 w 257"/>
                  <a:gd name="T3" fmla="*/ 0 h 106"/>
                  <a:gd name="T4" fmla="*/ 257 w 257"/>
                  <a:gd name="T5" fmla="*/ 95 h 106"/>
                  <a:gd name="T6" fmla="*/ 0 w 257"/>
                  <a:gd name="T7" fmla="*/ 106 h 106"/>
                </a:gdLst>
                <a:ahLst/>
                <a:cxnLst>
                  <a:cxn ang="0">
                    <a:pos x="T0" y="T1"/>
                  </a:cxn>
                  <a:cxn ang="0">
                    <a:pos x="T2" y="T3"/>
                  </a:cxn>
                  <a:cxn ang="0">
                    <a:pos x="T4" y="T5"/>
                  </a:cxn>
                  <a:cxn ang="0">
                    <a:pos x="T6" y="T7"/>
                  </a:cxn>
                </a:cxnLst>
                <a:rect l="0" t="0" r="r" b="b"/>
                <a:pathLst>
                  <a:path w="257" h="106">
                    <a:moveTo>
                      <a:pt x="0" y="106"/>
                    </a:moveTo>
                    <a:lnTo>
                      <a:pt x="153" y="0"/>
                    </a:lnTo>
                    <a:lnTo>
                      <a:pt x="257" y="95"/>
                    </a:lnTo>
                    <a:lnTo>
                      <a:pt x="0" y="106"/>
                    </a:lnTo>
                    <a:close/>
                  </a:path>
                </a:pathLst>
              </a:custGeom>
              <a:solidFill>
                <a:srgbClr val="A7C5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5" name="Freeform 523">
                <a:extLst>
                  <a:ext uri="{FF2B5EF4-FFF2-40B4-BE49-F238E27FC236}">
                    <a16:creationId xmlns:a16="http://schemas.microsoft.com/office/drawing/2014/main" xmlns="" id="{CFA9F0DC-3E09-41AB-A293-4F87051159A0}"/>
                  </a:ext>
                </a:extLst>
              </p:cNvPr>
              <p:cNvSpPr/>
              <p:nvPr/>
            </p:nvSpPr>
            <p:spPr bwMode="auto">
              <a:xfrm>
                <a:off x="2721" y="4079"/>
                <a:ext cx="140" cy="135"/>
              </a:xfrm>
              <a:custGeom>
                <a:avLst/>
                <a:gdLst>
                  <a:gd name="T0" fmla="*/ 0 w 140"/>
                  <a:gd name="T1" fmla="*/ 0 h 135"/>
                  <a:gd name="T2" fmla="*/ 140 w 140"/>
                  <a:gd name="T3" fmla="*/ 34 h 135"/>
                  <a:gd name="T4" fmla="*/ 4 w 140"/>
                  <a:gd name="T5" fmla="*/ 135 h 135"/>
                  <a:gd name="T6" fmla="*/ 0 w 140"/>
                  <a:gd name="T7" fmla="*/ 0 h 135"/>
                </a:gdLst>
                <a:ahLst/>
                <a:cxnLst>
                  <a:cxn ang="0">
                    <a:pos x="T0" y="T1"/>
                  </a:cxn>
                  <a:cxn ang="0">
                    <a:pos x="T2" y="T3"/>
                  </a:cxn>
                  <a:cxn ang="0">
                    <a:pos x="T4" y="T5"/>
                  </a:cxn>
                  <a:cxn ang="0">
                    <a:pos x="T6" y="T7"/>
                  </a:cxn>
                </a:cxnLst>
                <a:rect l="0" t="0" r="r" b="b"/>
                <a:pathLst>
                  <a:path w="140" h="135">
                    <a:moveTo>
                      <a:pt x="0" y="0"/>
                    </a:moveTo>
                    <a:lnTo>
                      <a:pt x="140" y="34"/>
                    </a:lnTo>
                    <a:lnTo>
                      <a:pt x="4" y="135"/>
                    </a:lnTo>
                    <a:lnTo>
                      <a:pt x="0" y="0"/>
                    </a:lnTo>
                    <a:close/>
                  </a:path>
                </a:pathLst>
              </a:custGeom>
              <a:solidFill>
                <a:srgbClr val="5D908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6" name="Freeform 524">
                <a:extLst>
                  <a:ext uri="{FF2B5EF4-FFF2-40B4-BE49-F238E27FC236}">
                    <a16:creationId xmlns:a16="http://schemas.microsoft.com/office/drawing/2014/main" xmlns="" id="{B41E11C6-AEEC-4B07-B769-B3F00A503482}"/>
                  </a:ext>
                </a:extLst>
              </p:cNvPr>
              <p:cNvSpPr/>
              <p:nvPr/>
            </p:nvSpPr>
            <p:spPr bwMode="auto">
              <a:xfrm>
                <a:off x="3066" y="3867"/>
                <a:ext cx="130" cy="304"/>
              </a:xfrm>
              <a:custGeom>
                <a:avLst/>
                <a:gdLst>
                  <a:gd name="T0" fmla="*/ 112 w 130"/>
                  <a:gd name="T1" fmla="*/ 0 h 304"/>
                  <a:gd name="T2" fmla="*/ 0 w 130"/>
                  <a:gd name="T3" fmla="*/ 23 h 304"/>
                  <a:gd name="T4" fmla="*/ 130 w 130"/>
                  <a:gd name="T5" fmla="*/ 304 h 304"/>
                  <a:gd name="T6" fmla="*/ 112 w 130"/>
                  <a:gd name="T7" fmla="*/ 0 h 304"/>
                </a:gdLst>
                <a:ahLst/>
                <a:cxnLst>
                  <a:cxn ang="0">
                    <a:pos x="T0" y="T1"/>
                  </a:cxn>
                  <a:cxn ang="0">
                    <a:pos x="T2" y="T3"/>
                  </a:cxn>
                  <a:cxn ang="0">
                    <a:pos x="T4" y="T5"/>
                  </a:cxn>
                  <a:cxn ang="0">
                    <a:pos x="T6" y="T7"/>
                  </a:cxn>
                </a:cxnLst>
                <a:rect l="0" t="0" r="r" b="b"/>
                <a:pathLst>
                  <a:path w="130" h="304">
                    <a:moveTo>
                      <a:pt x="112" y="0"/>
                    </a:moveTo>
                    <a:lnTo>
                      <a:pt x="0" y="23"/>
                    </a:lnTo>
                    <a:lnTo>
                      <a:pt x="130" y="304"/>
                    </a:lnTo>
                    <a:lnTo>
                      <a:pt x="112" y="0"/>
                    </a:lnTo>
                    <a:close/>
                  </a:path>
                </a:pathLst>
              </a:custGeom>
              <a:solidFill>
                <a:srgbClr val="DE62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7" name="Freeform 525">
                <a:extLst>
                  <a:ext uri="{FF2B5EF4-FFF2-40B4-BE49-F238E27FC236}">
                    <a16:creationId xmlns:a16="http://schemas.microsoft.com/office/drawing/2014/main" xmlns="" id="{1C44B04E-571E-4C68-84D1-FC615943358F}"/>
                  </a:ext>
                </a:extLst>
              </p:cNvPr>
              <p:cNvSpPr/>
              <p:nvPr/>
            </p:nvSpPr>
            <p:spPr bwMode="auto">
              <a:xfrm>
                <a:off x="2831" y="1661"/>
                <a:ext cx="106" cy="110"/>
              </a:xfrm>
              <a:custGeom>
                <a:avLst/>
                <a:gdLst>
                  <a:gd name="T0" fmla="*/ 0 w 106"/>
                  <a:gd name="T1" fmla="*/ 0 h 110"/>
                  <a:gd name="T2" fmla="*/ 41 w 106"/>
                  <a:gd name="T3" fmla="*/ 110 h 110"/>
                  <a:gd name="T4" fmla="*/ 106 w 106"/>
                  <a:gd name="T5" fmla="*/ 47 h 110"/>
                  <a:gd name="T6" fmla="*/ 0 w 106"/>
                  <a:gd name="T7" fmla="*/ 0 h 110"/>
                </a:gdLst>
                <a:ahLst/>
                <a:cxnLst>
                  <a:cxn ang="0">
                    <a:pos x="T0" y="T1"/>
                  </a:cxn>
                  <a:cxn ang="0">
                    <a:pos x="T2" y="T3"/>
                  </a:cxn>
                  <a:cxn ang="0">
                    <a:pos x="T4" y="T5"/>
                  </a:cxn>
                  <a:cxn ang="0">
                    <a:pos x="T6" y="T7"/>
                  </a:cxn>
                </a:cxnLst>
                <a:rect l="0" t="0" r="r" b="b"/>
                <a:pathLst>
                  <a:path w="106" h="110">
                    <a:moveTo>
                      <a:pt x="0" y="0"/>
                    </a:moveTo>
                    <a:lnTo>
                      <a:pt x="41" y="110"/>
                    </a:lnTo>
                    <a:lnTo>
                      <a:pt x="106" y="47"/>
                    </a:lnTo>
                    <a:lnTo>
                      <a:pt x="0" y="0"/>
                    </a:lnTo>
                    <a:close/>
                  </a:path>
                </a:pathLst>
              </a:custGeom>
              <a:solidFill>
                <a:srgbClr val="8851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8" name="Oval 526">
                <a:extLst>
                  <a:ext uri="{FF2B5EF4-FFF2-40B4-BE49-F238E27FC236}">
                    <a16:creationId xmlns:a16="http://schemas.microsoft.com/office/drawing/2014/main" xmlns="" id="{5D4CC790-8A1B-4E38-B69E-D481A9EA23EF}"/>
                  </a:ext>
                </a:extLst>
              </p:cNvPr>
              <p:cNvSpPr>
                <a:spLocks noChangeArrowheads="1"/>
              </p:cNvSpPr>
              <p:nvPr/>
            </p:nvSpPr>
            <p:spPr bwMode="auto">
              <a:xfrm>
                <a:off x="2737" y="974"/>
                <a:ext cx="24" cy="24"/>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9" name="Oval 527">
                <a:extLst>
                  <a:ext uri="{FF2B5EF4-FFF2-40B4-BE49-F238E27FC236}">
                    <a16:creationId xmlns:a16="http://schemas.microsoft.com/office/drawing/2014/main" xmlns="" id="{02CBA511-92E1-4899-9A7E-0AAF8FC0BE9C}"/>
                  </a:ext>
                </a:extLst>
              </p:cNvPr>
              <p:cNvSpPr>
                <a:spLocks noChangeArrowheads="1"/>
              </p:cNvSpPr>
              <p:nvPr/>
            </p:nvSpPr>
            <p:spPr bwMode="auto">
              <a:xfrm>
                <a:off x="2809" y="980"/>
                <a:ext cx="22" cy="23"/>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0" name="Oval 528">
                <a:extLst>
                  <a:ext uri="{FF2B5EF4-FFF2-40B4-BE49-F238E27FC236}">
                    <a16:creationId xmlns:a16="http://schemas.microsoft.com/office/drawing/2014/main" xmlns="" id="{7A26E57B-7944-4C42-935D-4AE413270DC1}"/>
                  </a:ext>
                </a:extLst>
              </p:cNvPr>
              <p:cNvSpPr>
                <a:spLocks noChangeArrowheads="1"/>
              </p:cNvSpPr>
              <p:nvPr/>
            </p:nvSpPr>
            <p:spPr bwMode="auto">
              <a:xfrm>
                <a:off x="2773" y="1032"/>
                <a:ext cx="24" cy="25"/>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1" name="Oval 529">
                <a:extLst>
                  <a:ext uri="{FF2B5EF4-FFF2-40B4-BE49-F238E27FC236}">
                    <a16:creationId xmlns:a16="http://schemas.microsoft.com/office/drawing/2014/main" xmlns="" id="{F78B6056-FE0E-42B1-A454-128F3ECF0FEF}"/>
                  </a:ext>
                </a:extLst>
              </p:cNvPr>
              <p:cNvSpPr>
                <a:spLocks noChangeArrowheads="1"/>
              </p:cNvSpPr>
              <p:nvPr/>
            </p:nvSpPr>
            <p:spPr bwMode="auto">
              <a:xfrm>
                <a:off x="2831" y="1061"/>
                <a:ext cx="25" cy="25"/>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2" name="Oval 530">
                <a:extLst>
                  <a:ext uri="{FF2B5EF4-FFF2-40B4-BE49-F238E27FC236}">
                    <a16:creationId xmlns:a16="http://schemas.microsoft.com/office/drawing/2014/main" xmlns="" id="{A8E49B66-4315-432C-8581-244A63E0A0AB}"/>
                  </a:ext>
                </a:extLst>
              </p:cNvPr>
              <p:cNvSpPr>
                <a:spLocks noChangeArrowheads="1"/>
              </p:cNvSpPr>
              <p:nvPr/>
            </p:nvSpPr>
            <p:spPr bwMode="auto">
              <a:xfrm>
                <a:off x="2750" y="1097"/>
                <a:ext cx="23" cy="23"/>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3" name="Freeform 531">
                <a:extLst>
                  <a:ext uri="{FF2B5EF4-FFF2-40B4-BE49-F238E27FC236}">
                    <a16:creationId xmlns:a16="http://schemas.microsoft.com/office/drawing/2014/main" xmlns="" id="{5F2A8D50-653D-4C26-B2D9-6E4300A07777}"/>
                  </a:ext>
                </a:extLst>
              </p:cNvPr>
              <p:cNvSpPr/>
              <p:nvPr/>
            </p:nvSpPr>
            <p:spPr bwMode="auto">
              <a:xfrm>
                <a:off x="2673" y="1602"/>
                <a:ext cx="34" cy="176"/>
              </a:xfrm>
              <a:custGeom>
                <a:avLst/>
                <a:gdLst>
                  <a:gd name="T0" fmla="*/ 0 w 34"/>
                  <a:gd name="T1" fmla="*/ 111 h 176"/>
                  <a:gd name="T2" fmla="*/ 30 w 34"/>
                  <a:gd name="T3" fmla="*/ 0 h 176"/>
                  <a:gd name="T4" fmla="*/ 34 w 34"/>
                  <a:gd name="T5" fmla="*/ 176 h 176"/>
                  <a:gd name="T6" fmla="*/ 5 w 34"/>
                  <a:gd name="T7" fmla="*/ 129 h 176"/>
                  <a:gd name="T8" fmla="*/ 0 w 34"/>
                  <a:gd name="T9" fmla="*/ 111 h 176"/>
                </a:gdLst>
                <a:ahLst/>
                <a:cxnLst>
                  <a:cxn ang="0">
                    <a:pos x="T0" y="T1"/>
                  </a:cxn>
                  <a:cxn ang="0">
                    <a:pos x="T2" y="T3"/>
                  </a:cxn>
                  <a:cxn ang="0">
                    <a:pos x="T4" y="T5"/>
                  </a:cxn>
                  <a:cxn ang="0">
                    <a:pos x="T6" y="T7"/>
                  </a:cxn>
                  <a:cxn ang="0">
                    <a:pos x="T8" y="T9"/>
                  </a:cxn>
                </a:cxnLst>
                <a:rect l="0" t="0" r="r" b="b"/>
                <a:pathLst>
                  <a:path w="34" h="176">
                    <a:moveTo>
                      <a:pt x="0" y="111"/>
                    </a:moveTo>
                    <a:lnTo>
                      <a:pt x="30" y="0"/>
                    </a:lnTo>
                    <a:lnTo>
                      <a:pt x="34" y="176"/>
                    </a:lnTo>
                    <a:lnTo>
                      <a:pt x="5" y="129"/>
                    </a:lnTo>
                    <a:lnTo>
                      <a:pt x="0" y="111"/>
                    </a:lnTo>
                    <a:close/>
                  </a:path>
                </a:pathLst>
              </a:custGeom>
              <a:solidFill>
                <a:srgbClr val="9062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4" name="Freeform 532">
                <a:extLst>
                  <a:ext uri="{FF2B5EF4-FFF2-40B4-BE49-F238E27FC236}">
                    <a16:creationId xmlns:a16="http://schemas.microsoft.com/office/drawing/2014/main" xmlns="" id="{BB028B1C-91A1-4DC6-950D-8C430608625A}"/>
                  </a:ext>
                </a:extLst>
              </p:cNvPr>
              <p:cNvSpPr/>
              <p:nvPr/>
            </p:nvSpPr>
            <p:spPr bwMode="auto">
              <a:xfrm>
                <a:off x="2673" y="1602"/>
                <a:ext cx="34" cy="176"/>
              </a:xfrm>
              <a:custGeom>
                <a:avLst/>
                <a:gdLst>
                  <a:gd name="T0" fmla="*/ 0 w 34"/>
                  <a:gd name="T1" fmla="*/ 111 h 176"/>
                  <a:gd name="T2" fmla="*/ 30 w 34"/>
                  <a:gd name="T3" fmla="*/ 0 h 176"/>
                  <a:gd name="T4" fmla="*/ 34 w 34"/>
                  <a:gd name="T5" fmla="*/ 176 h 176"/>
                  <a:gd name="T6" fmla="*/ 5 w 34"/>
                  <a:gd name="T7" fmla="*/ 129 h 176"/>
                </a:gdLst>
                <a:ahLst/>
                <a:cxnLst>
                  <a:cxn ang="0">
                    <a:pos x="T0" y="T1"/>
                  </a:cxn>
                  <a:cxn ang="0">
                    <a:pos x="T2" y="T3"/>
                  </a:cxn>
                  <a:cxn ang="0">
                    <a:pos x="T4" y="T5"/>
                  </a:cxn>
                  <a:cxn ang="0">
                    <a:pos x="T6" y="T7"/>
                  </a:cxn>
                </a:cxnLst>
                <a:rect l="0" t="0" r="r" b="b"/>
                <a:pathLst>
                  <a:path w="34" h="176">
                    <a:moveTo>
                      <a:pt x="0" y="111"/>
                    </a:moveTo>
                    <a:lnTo>
                      <a:pt x="30" y="0"/>
                    </a:lnTo>
                    <a:lnTo>
                      <a:pt x="34" y="176"/>
                    </a:lnTo>
                    <a:lnTo>
                      <a:pt x="5" y="1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5" name="Freeform 533">
                <a:extLst>
                  <a:ext uri="{FF2B5EF4-FFF2-40B4-BE49-F238E27FC236}">
                    <a16:creationId xmlns:a16="http://schemas.microsoft.com/office/drawing/2014/main" xmlns="" id="{D2D11B88-F713-4CA6-9BC9-83A8F9BA875E}"/>
                  </a:ext>
                </a:extLst>
              </p:cNvPr>
              <p:cNvSpPr/>
              <p:nvPr/>
            </p:nvSpPr>
            <p:spPr bwMode="auto">
              <a:xfrm>
                <a:off x="3471" y="3401"/>
                <a:ext cx="334" cy="279"/>
              </a:xfrm>
              <a:custGeom>
                <a:avLst/>
                <a:gdLst>
                  <a:gd name="T0" fmla="*/ 3 w 148"/>
                  <a:gd name="T1" fmla="*/ 17 h 124"/>
                  <a:gd name="T2" fmla="*/ 35 w 148"/>
                  <a:gd name="T3" fmla="*/ 20 h 124"/>
                  <a:gd name="T4" fmla="*/ 25 w 148"/>
                  <a:gd name="T5" fmla="*/ 51 h 124"/>
                  <a:gd name="T6" fmla="*/ 74 w 148"/>
                  <a:gd name="T7" fmla="*/ 50 h 124"/>
                  <a:gd name="T8" fmla="*/ 67 w 148"/>
                  <a:gd name="T9" fmla="*/ 88 h 124"/>
                  <a:gd name="T10" fmla="*/ 124 w 148"/>
                  <a:gd name="T11" fmla="*/ 84 h 124"/>
                  <a:gd name="T12" fmla="*/ 114 w 148"/>
                  <a:gd name="T13" fmla="*/ 124 h 124"/>
                  <a:gd name="T14" fmla="*/ 148 w 148"/>
                  <a:gd name="T15" fmla="*/ 117 h 124"/>
                  <a:gd name="T16" fmla="*/ 64 w 148"/>
                  <a:gd name="T17" fmla="*/ 0 h 124"/>
                  <a:gd name="T18" fmla="*/ 3 w 148"/>
                  <a:gd name="T19" fmla="*/ 14 h 124"/>
                  <a:gd name="T20" fmla="*/ 3 w 148"/>
                  <a:gd name="T21" fmla="*/ 1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124">
                    <a:moveTo>
                      <a:pt x="3" y="17"/>
                    </a:moveTo>
                    <a:cubicBezTo>
                      <a:pt x="35" y="20"/>
                      <a:pt x="35" y="20"/>
                      <a:pt x="35" y="20"/>
                    </a:cubicBezTo>
                    <a:cubicBezTo>
                      <a:pt x="25" y="51"/>
                      <a:pt x="25" y="51"/>
                      <a:pt x="25" y="51"/>
                    </a:cubicBezTo>
                    <a:cubicBezTo>
                      <a:pt x="74" y="50"/>
                      <a:pt x="74" y="50"/>
                      <a:pt x="74" y="50"/>
                    </a:cubicBezTo>
                    <a:cubicBezTo>
                      <a:pt x="67" y="88"/>
                      <a:pt x="67" y="88"/>
                      <a:pt x="67" y="88"/>
                    </a:cubicBezTo>
                    <a:cubicBezTo>
                      <a:pt x="124" y="84"/>
                      <a:pt x="124" y="84"/>
                      <a:pt x="124" y="84"/>
                    </a:cubicBezTo>
                    <a:cubicBezTo>
                      <a:pt x="114" y="124"/>
                      <a:pt x="114" y="124"/>
                      <a:pt x="114" y="124"/>
                    </a:cubicBezTo>
                    <a:cubicBezTo>
                      <a:pt x="148" y="117"/>
                      <a:pt x="148" y="117"/>
                      <a:pt x="148" y="117"/>
                    </a:cubicBezTo>
                    <a:cubicBezTo>
                      <a:pt x="64" y="0"/>
                      <a:pt x="64" y="0"/>
                      <a:pt x="64" y="0"/>
                    </a:cubicBezTo>
                    <a:cubicBezTo>
                      <a:pt x="64" y="0"/>
                      <a:pt x="5" y="13"/>
                      <a:pt x="3" y="14"/>
                    </a:cubicBezTo>
                    <a:cubicBezTo>
                      <a:pt x="0" y="15"/>
                      <a:pt x="3" y="17"/>
                      <a:pt x="3" y="17"/>
                    </a:cubicBezTo>
                    <a:close/>
                  </a:path>
                </a:pathLst>
              </a:custGeom>
              <a:solidFill>
                <a:srgbClr val="9DBB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6" name="Freeform 534">
                <a:extLst>
                  <a:ext uri="{FF2B5EF4-FFF2-40B4-BE49-F238E27FC236}">
                    <a16:creationId xmlns:a16="http://schemas.microsoft.com/office/drawing/2014/main" xmlns="" id="{1C6CAFE1-1E6A-460C-8179-DF5513A17C3A}"/>
                  </a:ext>
                </a:extLst>
              </p:cNvPr>
              <p:cNvSpPr/>
              <p:nvPr/>
            </p:nvSpPr>
            <p:spPr bwMode="auto">
              <a:xfrm>
                <a:off x="2987" y="1494"/>
                <a:ext cx="137" cy="259"/>
              </a:xfrm>
              <a:custGeom>
                <a:avLst/>
                <a:gdLst>
                  <a:gd name="T0" fmla="*/ 0 w 61"/>
                  <a:gd name="T1" fmla="*/ 0 h 115"/>
                  <a:gd name="T2" fmla="*/ 0 w 61"/>
                  <a:gd name="T3" fmla="*/ 92 h 115"/>
                  <a:gd name="T4" fmla="*/ 61 w 61"/>
                  <a:gd name="T5" fmla="*/ 115 h 115"/>
                  <a:gd name="T6" fmla="*/ 0 w 61"/>
                  <a:gd name="T7" fmla="*/ 0 h 115"/>
                </a:gdLst>
                <a:ahLst/>
                <a:cxnLst>
                  <a:cxn ang="0">
                    <a:pos x="T0" y="T1"/>
                  </a:cxn>
                  <a:cxn ang="0">
                    <a:pos x="T2" y="T3"/>
                  </a:cxn>
                  <a:cxn ang="0">
                    <a:pos x="T4" y="T5"/>
                  </a:cxn>
                  <a:cxn ang="0">
                    <a:pos x="T6" y="T7"/>
                  </a:cxn>
                </a:cxnLst>
                <a:rect l="0" t="0" r="r" b="b"/>
                <a:pathLst>
                  <a:path w="61" h="115">
                    <a:moveTo>
                      <a:pt x="0" y="0"/>
                    </a:moveTo>
                    <a:cubicBezTo>
                      <a:pt x="0" y="92"/>
                      <a:pt x="0" y="92"/>
                      <a:pt x="0" y="92"/>
                    </a:cubicBezTo>
                    <a:cubicBezTo>
                      <a:pt x="61" y="115"/>
                      <a:pt x="61" y="115"/>
                      <a:pt x="61" y="115"/>
                    </a:cubicBezTo>
                    <a:cubicBezTo>
                      <a:pt x="61" y="115"/>
                      <a:pt x="26" y="72"/>
                      <a:pt x="0" y="0"/>
                    </a:cubicBezTo>
                    <a:close/>
                  </a:path>
                </a:pathLst>
              </a:custGeom>
              <a:solidFill>
                <a:srgbClr val="FFC2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7" name="Freeform 535">
                <a:extLst>
                  <a:ext uri="{FF2B5EF4-FFF2-40B4-BE49-F238E27FC236}">
                    <a16:creationId xmlns:a16="http://schemas.microsoft.com/office/drawing/2014/main" xmlns="" id="{7029CA0A-0B66-4AF8-8EBB-6AFA515BBAEA}"/>
                  </a:ext>
                </a:extLst>
              </p:cNvPr>
              <p:cNvSpPr/>
              <p:nvPr/>
            </p:nvSpPr>
            <p:spPr bwMode="auto">
              <a:xfrm>
                <a:off x="3007" y="1593"/>
                <a:ext cx="65" cy="115"/>
              </a:xfrm>
              <a:custGeom>
                <a:avLst/>
                <a:gdLst>
                  <a:gd name="T0" fmla="*/ 2 w 29"/>
                  <a:gd name="T1" fmla="*/ 0 h 51"/>
                  <a:gd name="T2" fmla="*/ 0 w 29"/>
                  <a:gd name="T3" fmla="*/ 35 h 51"/>
                  <a:gd name="T4" fmla="*/ 29 w 29"/>
                  <a:gd name="T5" fmla="*/ 51 h 51"/>
                  <a:gd name="T6" fmla="*/ 2 w 29"/>
                  <a:gd name="T7" fmla="*/ 0 h 51"/>
                </a:gdLst>
                <a:ahLst/>
                <a:cxnLst>
                  <a:cxn ang="0">
                    <a:pos x="T0" y="T1"/>
                  </a:cxn>
                  <a:cxn ang="0">
                    <a:pos x="T2" y="T3"/>
                  </a:cxn>
                  <a:cxn ang="0">
                    <a:pos x="T4" y="T5"/>
                  </a:cxn>
                  <a:cxn ang="0">
                    <a:pos x="T6" y="T7"/>
                  </a:cxn>
                </a:cxnLst>
                <a:rect l="0" t="0" r="r" b="b"/>
                <a:pathLst>
                  <a:path w="29" h="51">
                    <a:moveTo>
                      <a:pt x="2" y="0"/>
                    </a:moveTo>
                    <a:cubicBezTo>
                      <a:pt x="0" y="35"/>
                      <a:pt x="0" y="35"/>
                      <a:pt x="0" y="35"/>
                    </a:cubicBezTo>
                    <a:cubicBezTo>
                      <a:pt x="29" y="51"/>
                      <a:pt x="29" y="51"/>
                      <a:pt x="29" y="51"/>
                    </a:cubicBezTo>
                    <a:cubicBezTo>
                      <a:pt x="29" y="51"/>
                      <a:pt x="3" y="12"/>
                      <a:pt x="2" y="0"/>
                    </a:cubicBezTo>
                    <a:close/>
                  </a:path>
                </a:pathLst>
              </a:custGeom>
              <a:solidFill>
                <a:srgbClr val="8181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8" name="Freeform 536">
                <a:extLst>
                  <a:ext uri="{FF2B5EF4-FFF2-40B4-BE49-F238E27FC236}">
                    <a16:creationId xmlns:a16="http://schemas.microsoft.com/office/drawing/2014/main" xmlns="" id="{CFBF8A36-AA5B-4999-890B-9F1EB943988C}"/>
                  </a:ext>
                </a:extLst>
              </p:cNvPr>
              <p:cNvSpPr/>
              <p:nvPr/>
            </p:nvSpPr>
            <p:spPr bwMode="auto">
              <a:xfrm>
                <a:off x="4283" y="1411"/>
                <a:ext cx="122" cy="1990"/>
              </a:xfrm>
              <a:custGeom>
                <a:avLst/>
                <a:gdLst>
                  <a:gd name="T0" fmla="*/ 36 w 54"/>
                  <a:gd name="T1" fmla="*/ 471 h 883"/>
                  <a:gd name="T2" fmla="*/ 44 w 54"/>
                  <a:gd name="T3" fmla="*/ 293 h 883"/>
                  <a:gd name="T4" fmla="*/ 49 w 54"/>
                  <a:gd name="T5" fmla="*/ 131 h 883"/>
                  <a:gd name="T6" fmla="*/ 33 w 54"/>
                  <a:gd name="T7" fmla="*/ 33 h 883"/>
                  <a:gd name="T8" fmla="*/ 19 w 54"/>
                  <a:gd name="T9" fmla="*/ 5 h 883"/>
                  <a:gd name="T10" fmla="*/ 0 w 54"/>
                  <a:gd name="T11" fmla="*/ 13 h 883"/>
                  <a:gd name="T12" fmla="*/ 39 w 54"/>
                  <a:gd name="T13" fmla="*/ 168 h 883"/>
                  <a:gd name="T14" fmla="*/ 32 w 54"/>
                  <a:gd name="T15" fmla="*/ 298 h 883"/>
                  <a:gd name="T16" fmla="*/ 28 w 54"/>
                  <a:gd name="T17" fmla="*/ 367 h 883"/>
                  <a:gd name="T18" fmla="*/ 23 w 54"/>
                  <a:gd name="T19" fmla="*/ 786 h 883"/>
                  <a:gd name="T20" fmla="*/ 22 w 54"/>
                  <a:gd name="T21" fmla="*/ 878 h 883"/>
                  <a:gd name="T22" fmla="*/ 31 w 54"/>
                  <a:gd name="T23" fmla="*/ 883 h 883"/>
                  <a:gd name="T24" fmla="*/ 36 w 54"/>
                  <a:gd name="T25" fmla="*/ 471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883">
                    <a:moveTo>
                      <a:pt x="36" y="471"/>
                    </a:moveTo>
                    <a:cubicBezTo>
                      <a:pt x="38" y="411"/>
                      <a:pt x="42" y="352"/>
                      <a:pt x="44" y="293"/>
                    </a:cubicBezTo>
                    <a:cubicBezTo>
                      <a:pt x="47" y="239"/>
                      <a:pt x="54" y="186"/>
                      <a:pt x="49" y="131"/>
                    </a:cubicBezTo>
                    <a:cubicBezTo>
                      <a:pt x="45" y="98"/>
                      <a:pt x="44" y="65"/>
                      <a:pt x="33" y="33"/>
                    </a:cubicBezTo>
                    <a:cubicBezTo>
                      <a:pt x="30" y="23"/>
                      <a:pt x="27" y="11"/>
                      <a:pt x="19" y="5"/>
                    </a:cubicBezTo>
                    <a:cubicBezTo>
                      <a:pt x="12" y="0"/>
                      <a:pt x="0" y="3"/>
                      <a:pt x="0" y="13"/>
                    </a:cubicBezTo>
                    <a:cubicBezTo>
                      <a:pt x="37" y="0"/>
                      <a:pt x="37" y="138"/>
                      <a:pt x="39" y="168"/>
                    </a:cubicBezTo>
                    <a:cubicBezTo>
                      <a:pt x="42" y="210"/>
                      <a:pt x="36" y="256"/>
                      <a:pt x="32" y="298"/>
                    </a:cubicBezTo>
                    <a:cubicBezTo>
                      <a:pt x="30" y="321"/>
                      <a:pt x="29" y="344"/>
                      <a:pt x="28" y="367"/>
                    </a:cubicBezTo>
                    <a:cubicBezTo>
                      <a:pt x="22" y="505"/>
                      <a:pt x="24" y="647"/>
                      <a:pt x="23" y="786"/>
                    </a:cubicBezTo>
                    <a:cubicBezTo>
                      <a:pt x="22" y="817"/>
                      <a:pt x="23" y="847"/>
                      <a:pt x="22" y="878"/>
                    </a:cubicBezTo>
                    <a:cubicBezTo>
                      <a:pt x="31" y="883"/>
                      <a:pt x="31" y="883"/>
                      <a:pt x="31" y="883"/>
                    </a:cubicBezTo>
                    <a:cubicBezTo>
                      <a:pt x="37" y="745"/>
                      <a:pt x="29" y="608"/>
                      <a:pt x="36" y="471"/>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9" name="Freeform 537">
                <a:extLst>
                  <a:ext uri="{FF2B5EF4-FFF2-40B4-BE49-F238E27FC236}">
                    <a16:creationId xmlns:a16="http://schemas.microsoft.com/office/drawing/2014/main" xmlns="" id="{332F7AB7-2196-498F-A544-4953CA4FE6D5}"/>
                  </a:ext>
                </a:extLst>
              </p:cNvPr>
              <p:cNvSpPr/>
              <p:nvPr/>
            </p:nvSpPr>
            <p:spPr bwMode="auto">
              <a:xfrm>
                <a:off x="3368" y="3466"/>
                <a:ext cx="329" cy="228"/>
              </a:xfrm>
              <a:custGeom>
                <a:avLst/>
                <a:gdLst>
                  <a:gd name="T0" fmla="*/ 0 w 146"/>
                  <a:gd name="T1" fmla="*/ 0 h 101"/>
                  <a:gd name="T2" fmla="*/ 52 w 146"/>
                  <a:gd name="T3" fmla="*/ 5 h 101"/>
                  <a:gd name="T4" fmla="*/ 42 w 146"/>
                  <a:gd name="T5" fmla="*/ 41 h 101"/>
                  <a:gd name="T6" fmla="*/ 100 w 146"/>
                  <a:gd name="T7" fmla="*/ 37 h 101"/>
                  <a:gd name="T8" fmla="*/ 94 w 146"/>
                  <a:gd name="T9" fmla="*/ 77 h 101"/>
                  <a:gd name="T10" fmla="*/ 146 w 146"/>
                  <a:gd name="T11" fmla="*/ 72 h 101"/>
                  <a:gd name="T12" fmla="*/ 141 w 146"/>
                  <a:gd name="T13" fmla="*/ 101 h 101"/>
                  <a:gd name="T14" fmla="*/ 0 w 146"/>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101">
                    <a:moveTo>
                      <a:pt x="0" y="0"/>
                    </a:moveTo>
                    <a:cubicBezTo>
                      <a:pt x="52" y="5"/>
                      <a:pt x="52" y="5"/>
                      <a:pt x="52" y="5"/>
                    </a:cubicBezTo>
                    <a:cubicBezTo>
                      <a:pt x="42" y="41"/>
                      <a:pt x="42" y="41"/>
                      <a:pt x="42" y="41"/>
                    </a:cubicBezTo>
                    <a:cubicBezTo>
                      <a:pt x="100" y="37"/>
                      <a:pt x="100" y="37"/>
                      <a:pt x="100" y="37"/>
                    </a:cubicBezTo>
                    <a:cubicBezTo>
                      <a:pt x="94" y="77"/>
                      <a:pt x="94" y="77"/>
                      <a:pt x="94" y="77"/>
                    </a:cubicBezTo>
                    <a:cubicBezTo>
                      <a:pt x="146" y="72"/>
                      <a:pt x="146" y="72"/>
                      <a:pt x="146" y="72"/>
                    </a:cubicBezTo>
                    <a:cubicBezTo>
                      <a:pt x="141" y="101"/>
                      <a:pt x="141" y="101"/>
                      <a:pt x="141" y="101"/>
                    </a:cubicBezTo>
                    <a:cubicBezTo>
                      <a:pt x="141" y="101"/>
                      <a:pt x="81" y="87"/>
                      <a:pt x="0" y="0"/>
                    </a:cubicBezTo>
                    <a:close/>
                  </a:path>
                </a:pathLst>
              </a:custGeom>
              <a:solidFill>
                <a:srgbClr val="FFBB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0" name="Freeform 538">
                <a:extLst>
                  <a:ext uri="{FF2B5EF4-FFF2-40B4-BE49-F238E27FC236}">
                    <a16:creationId xmlns:a16="http://schemas.microsoft.com/office/drawing/2014/main" xmlns="" id="{9C67EF38-753D-4CC8-8AF2-F2D162778130}"/>
                  </a:ext>
                </a:extLst>
              </p:cNvPr>
              <p:cNvSpPr/>
              <p:nvPr/>
            </p:nvSpPr>
            <p:spPr bwMode="auto">
              <a:xfrm>
                <a:off x="3634" y="3405"/>
                <a:ext cx="61" cy="61"/>
              </a:xfrm>
              <a:custGeom>
                <a:avLst/>
                <a:gdLst>
                  <a:gd name="T0" fmla="*/ 26 w 27"/>
                  <a:gd name="T1" fmla="*/ 13 h 27"/>
                  <a:gd name="T2" fmla="*/ 8 w 27"/>
                  <a:gd name="T3" fmla="*/ 1 h 27"/>
                  <a:gd name="T4" fmla="*/ 0 w 27"/>
                  <a:gd name="T5" fmla="*/ 4 h 27"/>
                  <a:gd name="T6" fmla="*/ 16 w 27"/>
                  <a:gd name="T7" fmla="*/ 27 h 27"/>
                  <a:gd name="T8" fmla="*/ 26 w 27"/>
                  <a:gd name="T9" fmla="*/ 13 h 27"/>
                </a:gdLst>
                <a:ahLst/>
                <a:cxnLst>
                  <a:cxn ang="0">
                    <a:pos x="T0" y="T1"/>
                  </a:cxn>
                  <a:cxn ang="0">
                    <a:pos x="T2" y="T3"/>
                  </a:cxn>
                  <a:cxn ang="0">
                    <a:pos x="T4" y="T5"/>
                  </a:cxn>
                  <a:cxn ang="0">
                    <a:pos x="T6" y="T7"/>
                  </a:cxn>
                  <a:cxn ang="0">
                    <a:pos x="T8" y="T9"/>
                  </a:cxn>
                </a:cxnLst>
                <a:rect l="0" t="0" r="r" b="b"/>
                <a:pathLst>
                  <a:path w="27" h="27">
                    <a:moveTo>
                      <a:pt x="26" y="13"/>
                    </a:moveTo>
                    <a:cubicBezTo>
                      <a:pt x="25" y="5"/>
                      <a:pt x="17" y="0"/>
                      <a:pt x="8" y="1"/>
                    </a:cubicBezTo>
                    <a:cubicBezTo>
                      <a:pt x="5" y="2"/>
                      <a:pt x="2" y="2"/>
                      <a:pt x="0" y="4"/>
                    </a:cubicBezTo>
                    <a:cubicBezTo>
                      <a:pt x="16" y="27"/>
                      <a:pt x="16" y="27"/>
                      <a:pt x="16" y="27"/>
                    </a:cubicBezTo>
                    <a:cubicBezTo>
                      <a:pt x="22" y="25"/>
                      <a:pt x="27" y="19"/>
                      <a:pt x="26"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1" name="Freeform 539">
                <a:extLst>
                  <a:ext uri="{FF2B5EF4-FFF2-40B4-BE49-F238E27FC236}">
                    <a16:creationId xmlns:a16="http://schemas.microsoft.com/office/drawing/2014/main" xmlns="" id="{5E027603-D8CC-46A1-B4E9-0FE8FCD94ED2}"/>
                  </a:ext>
                </a:extLst>
              </p:cNvPr>
              <p:cNvSpPr/>
              <p:nvPr/>
            </p:nvSpPr>
            <p:spPr bwMode="auto">
              <a:xfrm>
                <a:off x="3875" y="3491"/>
                <a:ext cx="81" cy="65"/>
              </a:xfrm>
              <a:custGeom>
                <a:avLst/>
                <a:gdLst>
                  <a:gd name="T0" fmla="*/ 35 w 36"/>
                  <a:gd name="T1" fmla="*/ 13 h 29"/>
                  <a:gd name="T2" fmla="*/ 20 w 36"/>
                  <a:gd name="T3" fmla="*/ 28 h 29"/>
                  <a:gd name="T4" fmla="*/ 1 w 36"/>
                  <a:gd name="T5" fmla="*/ 17 h 29"/>
                  <a:gd name="T6" fmla="*/ 16 w 36"/>
                  <a:gd name="T7" fmla="*/ 1 h 29"/>
                  <a:gd name="T8" fmla="*/ 35 w 36"/>
                  <a:gd name="T9" fmla="*/ 13 h 29"/>
                </a:gdLst>
                <a:ahLst/>
                <a:cxnLst>
                  <a:cxn ang="0">
                    <a:pos x="T0" y="T1"/>
                  </a:cxn>
                  <a:cxn ang="0">
                    <a:pos x="T2" y="T3"/>
                  </a:cxn>
                  <a:cxn ang="0">
                    <a:pos x="T4" y="T5"/>
                  </a:cxn>
                  <a:cxn ang="0">
                    <a:pos x="T6" y="T7"/>
                  </a:cxn>
                  <a:cxn ang="0">
                    <a:pos x="T8" y="T9"/>
                  </a:cxn>
                </a:cxnLst>
                <a:rect l="0" t="0" r="r" b="b"/>
                <a:pathLst>
                  <a:path w="36" h="29">
                    <a:moveTo>
                      <a:pt x="35" y="13"/>
                    </a:moveTo>
                    <a:cubicBezTo>
                      <a:pt x="36" y="20"/>
                      <a:pt x="29" y="27"/>
                      <a:pt x="20" y="28"/>
                    </a:cubicBezTo>
                    <a:cubicBezTo>
                      <a:pt x="10" y="29"/>
                      <a:pt x="2" y="24"/>
                      <a:pt x="1" y="17"/>
                    </a:cubicBezTo>
                    <a:cubicBezTo>
                      <a:pt x="0" y="9"/>
                      <a:pt x="7" y="2"/>
                      <a:pt x="16" y="1"/>
                    </a:cubicBezTo>
                    <a:cubicBezTo>
                      <a:pt x="26" y="0"/>
                      <a:pt x="34" y="6"/>
                      <a:pt x="35"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2" name="Freeform 540">
                <a:extLst>
                  <a:ext uri="{FF2B5EF4-FFF2-40B4-BE49-F238E27FC236}">
                    <a16:creationId xmlns:a16="http://schemas.microsoft.com/office/drawing/2014/main" xmlns="" id="{F99F176F-CFA8-444B-9C06-F4E96D2B6E07}"/>
                  </a:ext>
                </a:extLst>
              </p:cNvPr>
              <p:cNvSpPr/>
              <p:nvPr/>
            </p:nvSpPr>
            <p:spPr bwMode="auto">
              <a:xfrm>
                <a:off x="3737" y="3556"/>
                <a:ext cx="68" cy="63"/>
              </a:xfrm>
              <a:custGeom>
                <a:avLst/>
                <a:gdLst>
                  <a:gd name="T0" fmla="*/ 29 w 30"/>
                  <a:gd name="T1" fmla="*/ 13 h 28"/>
                  <a:gd name="T2" fmla="*/ 10 w 30"/>
                  <a:gd name="T3" fmla="*/ 1 h 28"/>
                  <a:gd name="T4" fmla="*/ 0 w 30"/>
                  <a:gd name="T5" fmla="*/ 6 h 28"/>
                  <a:gd name="T6" fmla="*/ 14 w 30"/>
                  <a:gd name="T7" fmla="*/ 28 h 28"/>
                  <a:gd name="T8" fmla="*/ 29 w 30"/>
                  <a:gd name="T9" fmla="*/ 13 h 28"/>
                </a:gdLst>
                <a:ahLst/>
                <a:cxnLst>
                  <a:cxn ang="0">
                    <a:pos x="T0" y="T1"/>
                  </a:cxn>
                  <a:cxn ang="0">
                    <a:pos x="T2" y="T3"/>
                  </a:cxn>
                  <a:cxn ang="0">
                    <a:pos x="T4" y="T5"/>
                  </a:cxn>
                  <a:cxn ang="0">
                    <a:pos x="T6" y="T7"/>
                  </a:cxn>
                  <a:cxn ang="0">
                    <a:pos x="T8" y="T9"/>
                  </a:cxn>
                </a:cxnLst>
                <a:rect l="0" t="0" r="r" b="b"/>
                <a:pathLst>
                  <a:path w="30" h="28">
                    <a:moveTo>
                      <a:pt x="29" y="13"/>
                    </a:moveTo>
                    <a:cubicBezTo>
                      <a:pt x="28" y="6"/>
                      <a:pt x="20" y="0"/>
                      <a:pt x="10" y="1"/>
                    </a:cubicBezTo>
                    <a:cubicBezTo>
                      <a:pt x="6" y="2"/>
                      <a:pt x="2" y="3"/>
                      <a:pt x="0" y="6"/>
                    </a:cubicBezTo>
                    <a:cubicBezTo>
                      <a:pt x="14" y="28"/>
                      <a:pt x="14" y="28"/>
                      <a:pt x="14" y="28"/>
                    </a:cubicBezTo>
                    <a:cubicBezTo>
                      <a:pt x="23" y="27"/>
                      <a:pt x="30" y="20"/>
                      <a:pt x="29"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3" name="Freeform 541">
                <a:extLst>
                  <a:ext uri="{FF2B5EF4-FFF2-40B4-BE49-F238E27FC236}">
                    <a16:creationId xmlns:a16="http://schemas.microsoft.com/office/drawing/2014/main" xmlns="" id="{0BB7F8F7-08CE-4A9D-BDFF-6A5E931220A9}"/>
                  </a:ext>
                </a:extLst>
              </p:cNvPr>
              <p:cNvSpPr/>
              <p:nvPr/>
            </p:nvSpPr>
            <p:spPr bwMode="auto">
              <a:xfrm>
                <a:off x="3762" y="3441"/>
                <a:ext cx="57" cy="47"/>
              </a:xfrm>
              <a:custGeom>
                <a:avLst/>
                <a:gdLst>
                  <a:gd name="T0" fmla="*/ 25 w 25"/>
                  <a:gd name="T1" fmla="*/ 9 h 21"/>
                  <a:gd name="T2" fmla="*/ 14 w 25"/>
                  <a:gd name="T3" fmla="*/ 20 h 21"/>
                  <a:gd name="T4" fmla="*/ 0 w 25"/>
                  <a:gd name="T5" fmla="*/ 11 h 21"/>
                  <a:gd name="T6" fmla="*/ 11 w 25"/>
                  <a:gd name="T7" fmla="*/ 1 h 21"/>
                  <a:gd name="T8" fmla="*/ 25 w 25"/>
                  <a:gd name="T9" fmla="*/ 9 h 21"/>
                </a:gdLst>
                <a:ahLst/>
                <a:cxnLst>
                  <a:cxn ang="0">
                    <a:pos x="T0" y="T1"/>
                  </a:cxn>
                  <a:cxn ang="0">
                    <a:pos x="T2" y="T3"/>
                  </a:cxn>
                  <a:cxn ang="0">
                    <a:pos x="T4" y="T5"/>
                  </a:cxn>
                  <a:cxn ang="0">
                    <a:pos x="T6" y="T7"/>
                  </a:cxn>
                  <a:cxn ang="0">
                    <a:pos x="T8" y="T9"/>
                  </a:cxn>
                </a:cxnLst>
                <a:rect l="0" t="0" r="r" b="b"/>
                <a:pathLst>
                  <a:path w="25" h="21">
                    <a:moveTo>
                      <a:pt x="25" y="9"/>
                    </a:moveTo>
                    <a:cubicBezTo>
                      <a:pt x="25" y="14"/>
                      <a:pt x="20" y="19"/>
                      <a:pt x="14" y="20"/>
                    </a:cubicBezTo>
                    <a:cubicBezTo>
                      <a:pt x="7" y="21"/>
                      <a:pt x="1" y="17"/>
                      <a:pt x="0" y="11"/>
                    </a:cubicBezTo>
                    <a:cubicBezTo>
                      <a:pt x="0" y="6"/>
                      <a:pt x="5" y="1"/>
                      <a:pt x="11" y="1"/>
                    </a:cubicBezTo>
                    <a:cubicBezTo>
                      <a:pt x="18" y="0"/>
                      <a:pt x="24" y="4"/>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4" name="Freeform 542">
                <a:extLst>
                  <a:ext uri="{FF2B5EF4-FFF2-40B4-BE49-F238E27FC236}">
                    <a16:creationId xmlns:a16="http://schemas.microsoft.com/office/drawing/2014/main" xmlns="" id="{07008756-8A01-40E5-8287-247C08E40ADE}"/>
                  </a:ext>
                </a:extLst>
              </p:cNvPr>
              <p:cNvSpPr/>
              <p:nvPr/>
            </p:nvSpPr>
            <p:spPr bwMode="auto">
              <a:xfrm>
                <a:off x="3864" y="3590"/>
                <a:ext cx="56" cy="47"/>
              </a:xfrm>
              <a:custGeom>
                <a:avLst/>
                <a:gdLst>
                  <a:gd name="T0" fmla="*/ 25 w 25"/>
                  <a:gd name="T1" fmla="*/ 9 h 21"/>
                  <a:gd name="T2" fmla="*/ 14 w 25"/>
                  <a:gd name="T3" fmla="*/ 20 h 21"/>
                  <a:gd name="T4" fmla="*/ 1 w 25"/>
                  <a:gd name="T5" fmla="*/ 11 h 21"/>
                  <a:gd name="T6" fmla="*/ 11 w 25"/>
                  <a:gd name="T7" fmla="*/ 0 h 21"/>
                  <a:gd name="T8" fmla="*/ 25 w 25"/>
                  <a:gd name="T9" fmla="*/ 9 h 21"/>
                </a:gdLst>
                <a:ahLst/>
                <a:cxnLst>
                  <a:cxn ang="0">
                    <a:pos x="T0" y="T1"/>
                  </a:cxn>
                  <a:cxn ang="0">
                    <a:pos x="T2" y="T3"/>
                  </a:cxn>
                  <a:cxn ang="0">
                    <a:pos x="T4" y="T5"/>
                  </a:cxn>
                  <a:cxn ang="0">
                    <a:pos x="T6" y="T7"/>
                  </a:cxn>
                  <a:cxn ang="0">
                    <a:pos x="T8" y="T9"/>
                  </a:cxn>
                </a:cxnLst>
                <a:rect l="0" t="0" r="r" b="b"/>
                <a:pathLst>
                  <a:path w="25" h="21">
                    <a:moveTo>
                      <a:pt x="25" y="9"/>
                    </a:moveTo>
                    <a:cubicBezTo>
                      <a:pt x="25" y="14"/>
                      <a:pt x="21" y="19"/>
                      <a:pt x="14" y="20"/>
                    </a:cubicBezTo>
                    <a:cubicBezTo>
                      <a:pt x="7" y="21"/>
                      <a:pt x="1" y="17"/>
                      <a:pt x="1" y="11"/>
                    </a:cubicBezTo>
                    <a:cubicBezTo>
                      <a:pt x="0" y="6"/>
                      <a:pt x="5" y="1"/>
                      <a:pt x="11" y="0"/>
                    </a:cubicBezTo>
                    <a:cubicBezTo>
                      <a:pt x="18" y="0"/>
                      <a:pt x="24" y="4"/>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5" name="Freeform 543">
                <a:extLst>
                  <a:ext uri="{FF2B5EF4-FFF2-40B4-BE49-F238E27FC236}">
                    <a16:creationId xmlns:a16="http://schemas.microsoft.com/office/drawing/2014/main" xmlns="" id="{2CDDBB87-2B74-4F7C-B51C-00362315EBB5}"/>
                  </a:ext>
                </a:extLst>
              </p:cNvPr>
              <p:cNvSpPr/>
              <p:nvPr/>
            </p:nvSpPr>
            <p:spPr bwMode="auto">
              <a:xfrm>
                <a:off x="3756" y="3355"/>
                <a:ext cx="58" cy="46"/>
              </a:xfrm>
              <a:custGeom>
                <a:avLst/>
                <a:gdLst>
                  <a:gd name="T0" fmla="*/ 25 w 26"/>
                  <a:gd name="T1" fmla="*/ 9 h 20"/>
                  <a:gd name="T2" fmla="*/ 14 w 26"/>
                  <a:gd name="T3" fmla="*/ 20 h 20"/>
                  <a:gd name="T4" fmla="*/ 1 w 26"/>
                  <a:gd name="T5" fmla="*/ 11 h 20"/>
                  <a:gd name="T6" fmla="*/ 12 w 26"/>
                  <a:gd name="T7" fmla="*/ 0 h 20"/>
                  <a:gd name="T8" fmla="*/ 25 w 26"/>
                  <a:gd name="T9" fmla="*/ 9 h 20"/>
                </a:gdLst>
                <a:ahLst/>
                <a:cxnLst>
                  <a:cxn ang="0">
                    <a:pos x="T0" y="T1"/>
                  </a:cxn>
                  <a:cxn ang="0">
                    <a:pos x="T2" y="T3"/>
                  </a:cxn>
                  <a:cxn ang="0">
                    <a:pos x="T4" y="T5"/>
                  </a:cxn>
                  <a:cxn ang="0">
                    <a:pos x="T6" y="T7"/>
                  </a:cxn>
                  <a:cxn ang="0">
                    <a:pos x="T8" y="T9"/>
                  </a:cxn>
                </a:cxnLst>
                <a:rect l="0" t="0" r="r" b="b"/>
                <a:pathLst>
                  <a:path w="26" h="20">
                    <a:moveTo>
                      <a:pt x="25" y="9"/>
                    </a:moveTo>
                    <a:cubicBezTo>
                      <a:pt x="26" y="14"/>
                      <a:pt x="21" y="19"/>
                      <a:pt x="14" y="20"/>
                    </a:cubicBezTo>
                    <a:cubicBezTo>
                      <a:pt x="8" y="20"/>
                      <a:pt x="2" y="17"/>
                      <a:pt x="1" y="11"/>
                    </a:cubicBezTo>
                    <a:cubicBezTo>
                      <a:pt x="0" y="6"/>
                      <a:pt x="5" y="1"/>
                      <a:pt x="12" y="0"/>
                    </a:cubicBezTo>
                    <a:cubicBezTo>
                      <a:pt x="19" y="0"/>
                      <a:pt x="25" y="3"/>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sp>
          <p:nvSpPr>
            <p:cNvPr id="4" name="Freeform 545">
              <a:extLst>
                <a:ext uri="{FF2B5EF4-FFF2-40B4-BE49-F238E27FC236}">
                  <a16:creationId xmlns:a16="http://schemas.microsoft.com/office/drawing/2014/main" xmlns="" id="{E9051E52-E4D2-42E9-A07C-BA1E11FC0BF4}"/>
                </a:ext>
              </a:extLst>
            </p:cNvPr>
            <p:cNvSpPr/>
            <p:nvPr/>
          </p:nvSpPr>
          <p:spPr bwMode="auto">
            <a:xfrm>
              <a:off x="6870700" y="5394325"/>
              <a:ext cx="39688" cy="33338"/>
            </a:xfrm>
            <a:custGeom>
              <a:avLst/>
              <a:gdLst>
                <a:gd name="T0" fmla="*/ 11 w 11"/>
                <a:gd name="T1" fmla="*/ 5 h 9"/>
                <a:gd name="T2" fmla="*/ 6 w 11"/>
                <a:gd name="T3" fmla="*/ 9 h 9"/>
                <a:gd name="T4" fmla="*/ 1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1" y="7"/>
                    <a:pt x="1" y="5"/>
                  </a:cubicBezTo>
                  <a:cubicBezTo>
                    <a:pt x="0" y="2"/>
                    <a:pt x="3" y="0"/>
                    <a:pt x="5" y="0"/>
                  </a:cubicBezTo>
                  <a:cubicBezTo>
                    <a:pt x="8" y="0"/>
                    <a:pt x="11"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 name="Oval 546">
              <a:extLst>
                <a:ext uri="{FF2B5EF4-FFF2-40B4-BE49-F238E27FC236}">
                  <a16:creationId xmlns:a16="http://schemas.microsoft.com/office/drawing/2014/main" xmlns="" id="{99C51630-A5E0-4BBE-9304-AF4A395B53D1}"/>
                </a:ext>
              </a:extLst>
            </p:cNvPr>
            <p:cNvSpPr>
              <a:spLocks noChangeArrowheads="1"/>
            </p:cNvSpPr>
            <p:nvPr/>
          </p:nvSpPr>
          <p:spPr bwMode="auto">
            <a:xfrm>
              <a:off x="6696075" y="5437188"/>
              <a:ext cx="34925" cy="33338"/>
            </a:xfrm>
            <a:prstGeom prst="ellipse">
              <a:avLst/>
            </a:pr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 name="Freeform 547">
              <a:extLst>
                <a:ext uri="{FF2B5EF4-FFF2-40B4-BE49-F238E27FC236}">
                  <a16:creationId xmlns:a16="http://schemas.microsoft.com/office/drawing/2014/main" xmlns="" id="{476CE66C-DA74-4F36-BF7A-9FC8EE1F23A4}"/>
                </a:ext>
              </a:extLst>
            </p:cNvPr>
            <p:cNvSpPr/>
            <p:nvPr/>
          </p:nvSpPr>
          <p:spPr bwMode="auto">
            <a:xfrm>
              <a:off x="6781800" y="5534025"/>
              <a:ext cx="34925" cy="31750"/>
            </a:xfrm>
            <a:custGeom>
              <a:avLst/>
              <a:gdLst>
                <a:gd name="T0" fmla="*/ 10 w 10"/>
                <a:gd name="T1" fmla="*/ 4 h 9"/>
                <a:gd name="T2" fmla="*/ 5 w 10"/>
                <a:gd name="T3" fmla="*/ 9 h 9"/>
                <a:gd name="T4" fmla="*/ 0 w 10"/>
                <a:gd name="T5" fmla="*/ 4 h 9"/>
                <a:gd name="T6" fmla="*/ 5 w 10"/>
                <a:gd name="T7" fmla="*/ 0 h 9"/>
                <a:gd name="T8" fmla="*/ 10 w 10"/>
                <a:gd name="T9" fmla="*/ 4 h 9"/>
              </a:gdLst>
              <a:ahLst/>
              <a:cxnLst>
                <a:cxn ang="0">
                  <a:pos x="T0" y="T1"/>
                </a:cxn>
                <a:cxn ang="0">
                  <a:pos x="T2" y="T3"/>
                </a:cxn>
                <a:cxn ang="0">
                  <a:pos x="T4" y="T5"/>
                </a:cxn>
                <a:cxn ang="0">
                  <a:pos x="T6" y="T7"/>
                </a:cxn>
                <a:cxn ang="0">
                  <a:pos x="T8" y="T9"/>
                </a:cxn>
              </a:cxnLst>
              <a:rect l="0" t="0" r="r" b="b"/>
              <a:pathLst>
                <a:path w="10" h="9">
                  <a:moveTo>
                    <a:pt x="10" y="4"/>
                  </a:moveTo>
                  <a:cubicBezTo>
                    <a:pt x="10" y="7"/>
                    <a:pt x="8" y="9"/>
                    <a:pt x="5" y="9"/>
                  </a:cubicBezTo>
                  <a:cubicBezTo>
                    <a:pt x="3" y="9"/>
                    <a:pt x="0" y="7"/>
                    <a:pt x="0" y="4"/>
                  </a:cubicBezTo>
                  <a:cubicBezTo>
                    <a:pt x="0" y="2"/>
                    <a:pt x="2" y="0"/>
                    <a:pt x="5" y="0"/>
                  </a:cubicBezTo>
                  <a:cubicBezTo>
                    <a:pt x="8" y="0"/>
                    <a:pt x="10" y="2"/>
                    <a:pt x="10"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 name="Freeform 548">
              <a:extLst>
                <a:ext uri="{FF2B5EF4-FFF2-40B4-BE49-F238E27FC236}">
                  <a16:creationId xmlns:a16="http://schemas.microsoft.com/office/drawing/2014/main" xmlns="" id="{EEDC6466-7421-42BA-BDB4-2B368DE4E185}"/>
                </a:ext>
              </a:extLst>
            </p:cNvPr>
            <p:cNvSpPr/>
            <p:nvPr/>
          </p:nvSpPr>
          <p:spPr bwMode="auto">
            <a:xfrm>
              <a:off x="7024688" y="5473700"/>
              <a:ext cx="39688" cy="31750"/>
            </a:xfrm>
            <a:custGeom>
              <a:avLst/>
              <a:gdLst>
                <a:gd name="T0" fmla="*/ 11 w 11"/>
                <a:gd name="T1" fmla="*/ 5 h 9"/>
                <a:gd name="T2" fmla="*/ 6 w 11"/>
                <a:gd name="T3" fmla="*/ 9 h 9"/>
                <a:gd name="T4" fmla="*/ 0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1" y="7"/>
                    <a:pt x="0" y="5"/>
                  </a:cubicBezTo>
                  <a:cubicBezTo>
                    <a:pt x="0" y="2"/>
                    <a:pt x="2" y="0"/>
                    <a:pt x="5" y="0"/>
                  </a:cubicBezTo>
                  <a:cubicBezTo>
                    <a:pt x="8" y="0"/>
                    <a:pt x="10"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 name="Freeform 549">
              <a:extLst>
                <a:ext uri="{FF2B5EF4-FFF2-40B4-BE49-F238E27FC236}">
                  <a16:creationId xmlns:a16="http://schemas.microsoft.com/office/drawing/2014/main" xmlns="" id="{3D13F38E-F594-4ED6-B898-549380B3A82B}"/>
                </a:ext>
              </a:extLst>
            </p:cNvPr>
            <p:cNvSpPr/>
            <p:nvPr/>
          </p:nvSpPr>
          <p:spPr bwMode="auto">
            <a:xfrm>
              <a:off x="6799263" y="5437188"/>
              <a:ext cx="36513" cy="33338"/>
            </a:xfrm>
            <a:custGeom>
              <a:avLst/>
              <a:gdLst>
                <a:gd name="T0" fmla="*/ 10 w 10"/>
                <a:gd name="T1" fmla="*/ 4 h 9"/>
                <a:gd name="T2" fmla="*/ 5 w 10"/>
                <a:gd name="T3" fmla="*/ 9 h 9"/>
                <a:gd name="T4" fmla="*/ 0 w 10"/>
                <a:gd name="T5" fmla="*/ 4 h 9"/>
                <a:gd name="T6" fmla="*/ 5 w 10"/>
                <a:gd name="T7" fmla="*/ 0 h 9"/>
                <a:gd name="T8" fmla="*/ 10 w 10"/>
                <a:gd name="T9" fmla="*/ 4 h 9"/>
              </a:gdLst>
              <a:ahLst/>
              <a:cxnLst>
                <a:cxn ang="0">
                  <a:pos x="T0" y="T1"/>
                </a:cxn>
                <a:cxn ang="0">
                  <a:pos x="T2" y="T3"/>
                </a:cxn>
                <a:cxn ang="0">
                  <a:pos x="T4" y="T5"/>
                </a:cxn>
                <a:cxn ang="0">
                  <a:pos x="T6" y="T7"/>
                </a:cxn>
                <a:cxn ang="0">
                  <a:pos x="T8" y="T9"/>
                </a:cxn>
              </a:cxnLst>
              <a:rect l="0" t="0" r="r" b="b"/>
              <a:pathLst>
                <a:path w="10" h="9">
                  <a:moveTo>
                    <a:pt x="10" y="4"/>
                  </a:moveTo>
                  <a:cubicBezTo>
                    <a:pt x="10" y="7"/>
                    <a:pt x="8" y="9"/>
                    <a:pt x="5" y="9"/>
                  </a:cubicBezTo>
                  <a:cubicBezTo>
                    <a:pt x="2" y="9"/>
                    <a:pt x="0" y="7"/>
                    <a:pt x="0" y="4"/>
                  </a:cubicBezTo>
                  <a:cubicBezTo>
                    <a:pt x="0" y="2"/>
                    <a:pt x="2" y="0"/>
                    <a:pt x="5" y="0"/>
                  </a:cubicBezTo>
                  <a:cubicBezTo>
                    <a:pt x="7" y="0"/>
                    <a:pt x="10" y="2"/>
                    <a:pt x="10"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 name="Freeform 550">
              <a:extLst>
                <a:ext uri="{FF2B5EF4-FFF2-40B4-BE49-F238E27FC236}">
                  <a16:creationId xmlns:a16="http://schemas.microsoft.com/office/drawing/2014/main" xmlns="" id="{10E5576D-6183-4190-8DEE-469CD89F87BE}"/>
                </a:ext>
              </a:extLst>
            </p:cNvPr>
            <p:cNvSpPr/>
            <p:nvPr/>
          </p:nvSpPr>
          <p:spPr bwMode="auto">
            <a:xfrm>
              <a:off x="6892925" y="5499100"/>
              <a:ext cx="38100" cy="31750"/>
            </a:xfrm>
            <a:custGeom>
              <a:avLst/>
              <a:gdLst>
                <a:gd name="T0" fmla="*/ 11 w 11"/>
                <a:gd name="T1" fmla="*/ 5 h 9"/>
                <a:gd name="T2" fmla="*/ 6 w 11"/>
                <a:gd name="T3" fmla="*/ 9 h 9"/>
                <a:gd name="T4" fmla="*/ 0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0" y="7"/>
                    <a:pt x="0" y="5"/>
                  </a:cubicBezTo>
                  <a:cubicBezTo>
                    <a:pt x="0" y="2"/>
                    <a:pt x="2" y="0"/>
                    <a:pt x="5" y="0"/>
                  </a:cubicBezTo>
                  <a:cubicBezTo>
                    <a:pt x="8" y="0"/>
                    <a:pt x="10"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 name="Freeform 551">
              <a:extLst>
                <a:ext uri="{FF2B5EF4-FFF2-40B4-BE49-F238E27FC236}">
                  <a16:creationId xmlns:a16="http://schemas.microsoft.com/office/drawing/2014/main" xmlns="" id="{49200DC5-22D9-4C61-A5C1-D53485EBDFCB}"/>
                </a:ext>
              </a:extLst>
            </p:cNvPr>
            <p:cNvSpPr/>
            <p:nvPr/>
          </p:nvSpPr>
          <p:spPr bwMode="auto">
            <a:xfrm>
              <a:off x="5475288" y="2608263"/>
              <a:ext cx="211138" cy="3116263"/>
            </a:xfrm>
            <a:custGeom>
              <a:avLst/>
              <a:gdLst>
                <a:gd name="T0" fmla="*/ 45 w 59"/>
                <a:gd name="T1" fmla="*/ 239 h 871"/>
                <a:gd name="T2" fmla="*/ 48 w 59"/>
                <a:gd name="T3" fmla="*/ 113 h 871"/>
                <a:gd name="T4" fmla="*/ 27 w 59"/>
                <a:gd name="T5" fmla="*/ 21 h 871"/>
                <a:gd name="T6" fmla="*/ 0 w 59"/>
                <a:gd name="T7" fmla="*/ 19 h 871"/>
                <a:gd name="T8" fmla="*/ 27 w 59"/>
                <a:gd name="T9" fmla="*/ 357 h 871"/>
                <a:gd name="T10" fmla="*/ 14 w 59"/>
                <a:gd name="T11" fmla="*/ 726 h 871"/>
                <a:gd name="T12" fmla="*/ 20 w 59"/>
                <a:gd name="T13" fmla="*/ 864 h 871"/>
                <a:gd name="T14" fmla="*/ 29 w 59"/>
                <a:gd name="T15" fmla="*/ 871 h 871"/>
                <a:gd name="T16" fmla="*/ 45 w 59"/>
                <a:gd name="T17" fmla="*/ 239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871">
                  <a:moveTo>
                    <a:pt x="45" y="239"/>
                  </a:moveTo>
                  <a:cubicBezTo>
                    <a:pt x="45" y="196"/>
                    <a:pt x="53" y="158"/>
                    <a:pt x="48" y="113"/>
                  </a:cubicBezTo>
                  <a:cubicBezTo>
                    <a:pt x="45" y="85"/>
                    <a:pt x="44" y="42"/>
                    <a:pt x="27" y="21"/>
                  </a:cubicBezTo>
                  <a:cubicBezTo>
                    <a:pt x="12" y="3"/>
                    <a:pt x="13" y="15"/>
                    <a:pt x="0" y="19"/>
                  </a:cubicBezTo>
                  <a:cubicBezTo>
                    <a:pt x="59" y="0"/>
                    <a:pt x="27" y="320"/>
                    <a:pt x="27" y="357"/>
                  </a:cubicBezTo>
                  <a:cubicBezTo>
                    <a:pt x="28" y="481"/>
                    <a:pt x="14" y="602"/>
                    <a:pt x="14" y="726"/>
                  </a:cubicBezTo>
                  <a:cubicBezTo>
                    <a:pt x="14" y="774"/>
                    <a:pt x="17" y="819"/>
                    <a:pt x="20" y="864"/>
                  </a:cubicBezTo>
                  <a:cubicBezTo>
                    <a:pt x="29" y="871"/>
                    <a:pt x="29" y="871"/>
                    <a:pt x="29" y="871"/>
                  </a:cubicBezTo>
                  <a:cubicBezTo>
                    <a:pt x="11" y="662"/>
                    <a:pt x="45" y="450"/>
                    <a:pt x="45" y="239"/>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 name="Oval 552">
              <a:extLst>
                <a:ext uri="{FF2B5EF4-FFF2-40B4-BE49-F238E27FC236}">
                  <a16:creationId xmlns:a16="http://schemas.microsoft.com/office/drawing/2014/main" xmlns="" id="{23386A2A-1656-42FE-B407-B0A6CD96D9A0}"/>
                </a:ext>
              </a:extLst>
            </p:cNvPr>
            <p:cNvSpPr>
              <a:spLocks noChangeArrowheads="1"/>
            </p:cNvSpPr>
            <p:nvPr/>
          </p:nvSpPr>
          <p:spPr bwMode="auto">
            <a:xfrm>
              <a:off x="4770438" y="1524000"/>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 name="Oval 553">
              <a:extLst>
                <a:ext uri="{FF2B5EF4-FFF2-40B4-BE49-F238E27FC236}">
                  <a16:creationId xmlns:a16="http://schemas.microsoft.com/office/drawing/2014/main" xmlns="" id="{AB80B3AE-6BBC-47A1-8724-358B4F4DDDCC}"/>
                </a:ext>
              </a:extLst>
            </p:cNvPr>
            <p:cNvSpPr>
              <a:spLocks noChangeArrowheads="1"/>
            </p:cNvSpPr>
            <p:nvPr/>
          </p:nvSpPr>
          <p:spPr bwMode="auto">
            <a:xfrm>
              <a:off x="4895850" y="1538288"/>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 name="Oval 554">
              <a:extLst>
                <a:ext uri="{FF2B5EF4-FFF2-40B4-BE49-F238E27FC236}">
                  <a16:creationId xmlns:a16="http://schemas.microsoft.com/office/drawing/2014/main" xmlns="" id="{598ECBE4-03A6-4D04-800A-A21894644644}"/>
                </a:ext>
              </a:extLst>
            </p:cNvPr>
            <p:cNvSpPr>
              <a:spLocks noChangeArrowheads="1"/>
            </p:cNvSpPr>
            <p:nvPr/>
          </p:nvSpPr>
          <p:spPr bwMode="auto">
            <a:xfrm>
              <a:off x="4838700" y="1595438"/>
              <a:ext cx="23813"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 name="Oval 555">
              <a:extLst>
                <a:ext uri="{FF2B5EF4-FFF2-40B4-BE49-F238E27FC236}">
                  <a16:creationId xmlns:a16="http://schemas.microsoft.com/office/drawing/2014/main" xmlns="" id="{5B1D1A4A-9331-485E-9A3E-AD7E8D108A63}"/>
                </a:ext>
              </a:extLst>
            </p:cNvPr>
            <p:cNvSpPr>
              <a:spLocks noChangeArrowheads="1"/>
            </p:cNvSpPr>
            <p:nvPr/>
          </p:nvSpPr>
          <p:spPr bwMode="auto">
            <a:xfrm>
              <a:off x="4902200" y="1627188"/>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 name="Oval 556">
              <a:extLst>
                <a:ext uri="{FF2B5EF4-FFF2-40B4-BE49-F238E27FC236}">
                  <a16:creationId xmlns:a16="http://schemas.microsoft.com/office/drawing/2014/main" xmlns="" id="{8FD99DA1-1519-4CF6-B4B3-BBB4057705E8}"/>
                </a:ext>
              </a:extLst>
            </p:cNvPr>
            <p:cNvSpPr>
              <a:spLocks noChangeArrowheads="1"/>
            </p:cNvSpPr>
            <p:nvPr/>
          </p:nvSpPr>
          <p:spPr bwMode="auto">
            <a:xfrm>
              <a:off x="4867275" y="1692275"/>
              <a:ext cx="25400" cy="20638"/>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 name="Oval 557">
              <a:extLst>
                <a:ext uri="{FF2B5EF4-FFF2-40B4-BE49-F238E27FC236}">
                  <a16:creationId xmlns:a16="http://schemas.microsoft.com/office/drawing/2014/main" xmlns="" id="{B8BF8D96-F122-4F66-A022-E4EA96F92B4A}"/>
                </a:ext>
              </a:extLst>
            </p:cNvPr>
            <p:cNvSpPr>
              <a:spLocks noChangeArrowheads="1"/>
            </p:cNvSpPr>
            <p:nvPr/>
          </p:nvSpPr>
          <p:spPr bwMode="auto">
            <a:xfrm>
              <a:off x="4781550" y="1646238"/>
              <a:ext cx="20638" cy="23813"/>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 name="Oval 558">
              <a:extLst>
                <a:ext uri="{FF2B5EF4-FFF2-40B4-BE49-F238E27FC236}">
                  <a16:creationId xmlns:a16="http://schemas.microsoft.com/office/drawing/2014/main" xmlns="" id="{DBD70051-99E7-4B35-A89B-5CFF7C5AFA74}"/>
                </a:ext>
              </a:extLst>
            </p:cNvPr>
            <p:cNvSpPr>
              <a:spLocks noChangeArrowheads="1"/>
            </p:cNvSpPr>
            <p:nvPr/>
          </p:nvSpPr>
          <p:spPr bwMode="auto">
            <a:xfrm>
              <a:off x="4719638" y="1592263"/>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 name="Freeform 559">
              <a:extLst>
                <a:ext uri="{FF2B5EF4-FFF2-40B4-BE49-F238E27FC236}">
                  <a16:creationId xmlns:a16="http://schemas.microsoft.com/office/drawing/2014/main" xmlns="" id="{A11759AE-9F07-4474-8FB1-809D4765284F}"/>
                </a:ext>
              </a:extLst>
            </p:cNvPr>
            <p:cNvSpPr/>
            <p:nvPr/>
          </p:nvSpPr>
          <p:spPr bwMode="auto">
            <a:xfrm>
              <a:off x="4759325" y="1066800"/>
              <a:ext cx="271463" cy="411163"/>
            </a:xfrm>
            <a:custGeom>
              <a:avLst/>
              <a:gdLst>
                <a:gd name="T0" fmla="*/ 0 w 76"/>
                <a:gd name="T1" fmla="*/ 115 h 115"/>
                <a:gd name="T2" fmla="*/ 34 w 76"/>
                <a:gd name="T3" fmla="*/ 111 h 115"/>
                <a:gd name="T4" fmla="*/ 16 w 76"/>
                <a:gd name="T5" fmla="*/ 85 h 115"/>
                <a:gd name="T6" fmla="*/ 49 w 76"/>
                <a:gd name="T7" fmla="*/ 82 h 115"/>
                <a:gd name="T8" fmla="*/ 27 w 76"/>
                <a:gd name="T9" fmla="*/ 57 h 115"/>
                <a:gd name="T10" fmla="*/ 63 w 76"/>
                <a:gd name="T11" fmla="*/ 53 h 115"/>
                <a:gd name="T12" fmla="*/ 40 w 76"/>
                <a:gd name="T13" fmla="*/ 29 h 115"/>
                <a:gd name="T14" fmla="*/ 76 w 76"/>
                <a:gd name="T15" fmla="*/ 19 h 115"/>
                <a:gd name="T16" fmla="*/ 50 w 76"/>
                <a:gd name="T17" fmla="*/ 0 h 115"/>
                <a:gd name="T18" fmla="*/ 0 w 76"/>
                <a:gd name="T1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5">
                  <a:moveTo>
                    <a:pt x="0" y="115"/>
                  </a:moveTo>
                  <a:cubicBezTo>
                    <a:pt x="34" y="111"/>
                    <a:pt x="34" y="111"/>
                    <a:pt x="34" y="111"/>
                  </a:cubicBezTo>
                  <a:cubicBezTo>
                    <a:pt x="16" y="85"/>
                    <a:pt x="16" y="85"/>
                    <a:pt x="16" y="85"/>
                  </a:cubicBezTo>
                  <a:cubicBezTo>
                    <a:pt x="49" y="82"/>
                    <a:pt x="49" y="82"/>
                    <a:pt x="49" y="82"/>
                  </a:cubicBezTo>
                  <a:cubicBezTo>
                    <a:pt x="27" y="57"/>
                    <a:pt x="27" y="57"/>
                    <a:pt x="27" y="57"/>
                  </a:cubicBezTo>
                  <a:cubicBezTo>
                    <a:pt x="63" y="53"/>
                    <a:pt x="63" y="53"/>
                    <a:pt x="63" y="53"/>
                  </a:cubicBezTo>
                  <a:cubicBezTo>
                    <a:pt x="40" y="29"/>
                    <a:pt x="40" y="29"/>
                    <a:pt x="40" y="29"/>
                  </a:cubicBezTo>
                  <a:cubicBezTo>
                    <a:pt x="76" y="19"/>
                    <a:pt x="76" y="19"/>
                    <a:pt x="76" y="19"/>
                  </a:cubicBezTo>
                  <a:cubicBezTo>
                    <a:pt x="50" y="0"/>
                    <a:pt x="50" y="0"/>
                    <a:pt x="50" y="0"/>
                  </a:cubicBezTo>
                  <a:cubicBezTo>
                    <a:pt x="50" y="0"/>
                    <a:pt x="11" y="100"/>
                    <a:pt x="0" y="115"/>
                  </a:cubicBezTo>
                  <a:close/>
                </a:path>
              </a:pathLst>
            </a:custGeom>
            <a:solidFill>
              <a:srgbClr val="7751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 name="Freeform 560">
              <a:extLst>
                <a:ext uri="{FF2B5EF4-FFF2-40B4-BE49-F238E27FC236}">
                  <a16:creationId xmlns:a16="http://schemas.microsoft.com/office/drawing/2014/main" xmlns="" id="{D26A4685-D82E-4139-857D-EE18F9EF2AF7}"/>
                </a:ext>
              </a:extLst>
            </p:cNvPr>
            <p:cNvSpPr/>
            <p:nvPr/>
          </p:nvSpPr>
          <p:spPr bwMode="auto">
            <a:xfrm>
              <a:off x="4899025" y="1181100"/>
              <a:ext cx="171450" cy="311150"/>
            </a:xfrm>
            <a:custGeom>
              <a:avLst/>
              <a:gdLst>
                <a:gd name="T0" fmla="*/ 48 w 48"/>
                <a:gd name="T1" fmla="*/ 0 h 87"/>
                <a:gd name="T2" fmla="*/ 28 w 48"/>
                <a:gd name="T3" fmla="*/ 3 h 87"/>
                <a:gd name="T4" fmla="*/ 41 w 48"/>
                <a:gd name="T5" fmla="*/ 18 h 87"/>
                <a:gd name="T6" fmla="*/ 38 w 48"/>
                <a:gd name="T7" fmla="*/ 33 h 87"/>
                <a:gd name="T8" fmla="*/ 13 w 48"/>
                <a:gd name="T9" fmla="*/ 34 h 87"/>
                <a:gd name="T10" fmla="*/ 32 w 48"/>
                <a:gd name="T11" fmla="*/ 51 h 87"/>
                <a:gd name="T12" fmla="*/ 30 w 48"/>
                <a:gd name="T13" fmla="*/ 62 h 87"/>
                <a:gd name="T14" fmla="*/ 0 w 48"/>
                <a:gd name="T15" fmla="*/ 64 h 87"/>
                <a:gd name="T16" fmla="*/ 22 w 48"/>
                <a:gd name="T17" fmla="*/ 87 h 87"/>
                <a:gd name="T18" fmla="*/ 48 w 48"/>
                <a:gd name="T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7">
                  <a:moveTo>
                    <a:pt x="48" y="0"/>
                  </a:moveTo>
                  <a:cubicBezTo>
                    <a:pt x="28" y="3"/>
                    <a:pt x="28" y="3"/>
                    <a:pt x="28" y="3"/>
                  </a:cubicBezTo>
                  <a:cubicBezTo>
                    <a:pt x="41" y="18"/>
                    <a:pt x="41" y="18"/>
                    <a:pt x="41" y="18"/>
                  </a:cubicBezTo>
                  <a:cubicBezTo>
                    <a:pt x="38" y="33"/>
                    <a:pt x="38" y="33"/>
                    <a:pt x="38" y="33"/>
                  </a:cubicBezTo>
                  <a:cubicBezTo>
                    <a:pt x="13" y="34"/>
                    <a:pt x="13" y="34"/>
                    <a:pt x="13" y="34"/>
                  </a:cubicBezTo>
                  <a:cubicBezTo>
                    <a:pt x="32" y="51"/>
                    <a:pt x="32" y="51"/>
                    <a:pt x="32" y="51"/>
                  </a:cubicBezTo>
                  <a:cubicBezTo>
                    <a:pt x="30" y="62"/>
                    <a:pt x="30" y="62"/>
                    <a:pt x="30" y="62"/>
                  </a:cubicBezTo>
                  <a:cubicBezTo>
                    <a:pt x="0" y="64"/>
                    <a:pt x="0" y="64"/>
                    <a:pt x="0" y="64"/>
                  </a:cubicBezTo>
                  <a:cubicBezTo>
                    <a:pt x="22" y="87"/>
                    <a:pt x="22" y="87"/>
                    <a:pt x="22" y="87"/>
                  </a:cubicBezTo>
                  <a:cubicBezTo>
                    <a:pt x="22" y="87"/>
                    <a:pt x="46" y="3"/>
                    <a:pt x="48" y="0"/>
                  </a:cubicBezTo>
                  <a:close/>
                </a:path>
              </a:pathLst>
            </a:custGeom>
            <a:solidFill>
              <a:srgbClr val="7751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 name="Freeform 561">
              <a:extLst>
                <a:ext uri="{FF2B5EF4-FFF2-40B4-BE49-F238E27FC236}">
                  <a16:creationId xmlns:a16="http://schemas.microsoft.com/office/drawing/2014/main" xmlns="" id="{2276CB24-E0E2-42AD-9784-999578650CF4}"/>
                </a:ext>
              </a:extLst>
            </p:cNvPr>
            <p:cNvSpPr/>
            <p:nvPr/>
          </p:nvSpPr>
          <p:spPr bwMode="auto">
            <a:xfrm>
              <a:off x="4337050" y="239713"/>
              <a:ext cx="74613" cy="65088"/>
            </a:xfrm>
            <a:custGeom>
              <a:avLst/>
              <a:gdLst>
                <a:gd name="T0" fmla="*/ 0 w 21"/>
                <a:gd name="T1" fmla="*/ 6 h 18"/>
                <a:gd name="T2" fmla="*/ 0 w 21"/>
                <a:gd name="T3" fmla="*/ 7 h 18"/>
                <a:gd name="T4" fmla="*/ 10 w 21"/>
                <a:gd name="T5" fmla="*/ 18 h 18"/>
                <a:gd name="T6" fmla="*/ 21 w 21"/>
                <a:gd name="T7" fmla="*/ 7 h 18"/>
                <a:gd name="T8" fmla="*/ 18 w 21"/>
                <a:gd name="T9" fmla="*/ 0 h 18"/>
                <a:gd name="T10" fmla="*/ 0 w 21"/>
                <a:gd name="T11" fmla="*/ 6 h 18"/>
              </a:gdLst>
              <a:ahLst/>
              <a:cxnLst>
                <a:cxn ang="0">
                  <a:pos x="T0" y="T1"/>
                </a:cxn>
                <a:cxn ang="0">
                  <a:pos x="T2" y="T3"/>
                </a:cxn>
                <a:cxn ang="0">
                  <a:pos x="T4" y="T5"/>
                </a:cxn>
                <a:cxn ang="0">
                  <a:pos x="T6" y="T7"/>
                </a:cxn>
                <a:cxn ang="0">
                  <a:pos x="T8" y="T9"/>
                </a:cxn>
                <a:cxn ang="0">
                  <a:pos x="T10" y="T11"/>
                </a:cxn>
              </a:cxnLst>
              <a:rect l="0" t="0" r="r" b="b"/>
              <a:pathLst>
                <a:path w="21" h="18">
                  <a:moveTo>
                    <a:pt x="0" y="6"/>
                  </a:moveTo>
                  <a:cubicBezTo>
                    <a:pt x="0" y="6"/>
                    <a:pt x="0" y="7"/>
                    <a:pt x="0" y="7"/>
                  </a:cubicBezTo>
                  <a:cubicBezTo>
                    <a:pt x="0" y="13"/>
                    <a:pt x="4" y="18"/>
                    <a:pt x="10" y="18"/>
                  </a:cubicBezTo>
                  <a:cubicBezTo>
                    <a:pt x="16" y="18"/>
                    <a:pt x="21" y="13"/>
                    <a:pt x="21" y="7"/>
                  </a:cubicBezTo>
                  <a:cubicBezTo>
                    <a:pt x="21" y="5"/>
                    <a:pt x="19" y="2"/>
                    <a:pt x="18" y="0"/>
                  </a:cubicBezTo>
                  <a:lnTo>
                    <a:pt x="0" y="6"/>
                  </a:ln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 name="Freeform 562">
              <a:extLst>
                <a:ext uri="{FF2B5EF4-FFF2-40B4-BE49-F238E27FC236}">
                  <a16:creationId xmlns:a16="http://schemas.microsoft.com/office/drawing/2014/main" xmlns="" id="{46A827B7-0762-45D8-90B5-B676C7390EE7}"/>
                </a:ext>
              </a:extLst>
            </p:cNvPr>
            <p:cNvSpPr/>
            <p:nvPr/>
          </p:nvSpPr>
          <p:spPr bwMode="auto">
            <a:xfrm>
              <a:off x="4422775" y="282575"/>
              <a:ext cx="36513" cy="100013"/>
            </a:xfrm>
            <a:custGeom>
              <a:avLst/>
              <a:gdLst>
                <a:gd name="T0" fmla="*/ 0 w 10"/>
                <a:gd name="T1" fmla="*/ 14 h 28"/>
                <a:gd name="T2" fmla="*/ 10 w 10"/>
                <a:gd name="T3" fmla="*/ 28 h 28"/>
                <a:gd name="T4" fmla="*/ 10 w 10"/>
                <a:gd name="T5" fmla="*/ 0 h 28"/>
                <a:gd name="T6" fmla="*/ 0 w 10"/>
                <a:gd name="T7" fmla="*/ 14 h 28"/>
              </a:gdLst>
              <a:ahLst/>
              <a:cxnLst>
                <a:cxn ang="0">
                  <a:pos x="T0" y="T1"/>
                </a:cxn>
                <a:cxn ang="0">
                  <a:pos x="T2" y="T3"/>
                </a:cxn>
                <a:cxn ang="0">
                  <a:pos x="T4" y="T5"/>
                </a:cxn>
                <a:cxn ang="0">
                  <a:pos x="T6" y="T7"/>
                </a:cxn>
              </a:cxnLst>
              <a:rect l="0" t="0" r="r" b="b"/>
              <a:pathLst>
                <a:path w="10" h="28">
                  <a:moveTo>
                    <a:pt x="0" y="14"/>
                  </a:moveTo>
                  <a:cubicBezTo>
                    <a:pt x="0" y="21"/>
                    <a:pt x="4" y="26"/>
                    <a:pt x="10" y="28"/>
                  </a:cubicBezTo>
                  <a:cubicBezTo>
                    <a:pt x="10" y="0"/>
                    <a:pt x="10" y="0"/>
                    <a:pt x="10" y="0"/>
                  </a:cubicBezTo>
                  <a:cubicBezTo>
                    <a:pt x="4" y="2"/>
                    <a:pt x="0" y="8"/>
                    <a:pt x="0" y="14"/>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 name="Freeform 563">
              <a:extLst>
                <a:ext uri="{FF2B5EF4-FFF2-40B4-BE49-F238E27FC236}">
                  <a16:creationId xmlns:a16="http://schemas.microsoft.com/office/drawing/2014/main" xmlns="" id="{8ED1A1AA-502E-4602-A619-57D30FE397BB}"/>
                </a:ext>
              </a:extLst>
            </p:cNvPr>
            <p:cNvSpPr/>
            <p:nvPr/>
          </p:nvSpPr>
          <p:spPr bwMode="auto">
            <a:xfrm>
              <a:off x="4305300" y="407988"/>
              <a:ext cx="68263" cy="107950"/>
            </a:xfrm>
            <a:custGeom>
              <a:avLst/>
              <a:gdLst>
                <a:gd name="T0" fmla="*/ 4 w 19"/>
                <a:gd name="T1" fmla="*/ 0 h 30"/>
                <a:gd name="T2" fmla="*/ 1 w 19"/>
                <a:gd name="T3" fmla="*/ 0 h 30"/>
                <a:gd name="T4" fmla="*/ 0 w 19"/>
                <a:gd name="T5" fmla="*/ 29 h 30"/>
                <a:gd name="T6" fmla="*/ 4 w 19"/>
                <a:gd name="T7" fmla="*/ 30 h 30"/>
                <a:gd name="T8" fmla="*/ 19 w 19"/>
                <a:gd name="T9" fmla="*/ 15 h 30"/>
                <a:gd name="T10" fmla="*/ 4 w 19"/>
                <a:gd name="T11" fmla="*/ 0 h 30"/>
              </a:gdLst>
              <a:ahLst/>
              <a:cxnLst>
                <a:cxn ang="0">
                  <a:pos x="T0" y="T1"/>
                </a:cxn>
                <a:cxn ang="0">
                  <a:pos x="T2" y="T3"/>
                </a:cxn>
                <a:cxn ang="0">
                  <a:pos x="T4" y="T5"/>
                </a:cxn>
                <a:cxn ang="0">
                  <a:pos x="T6" y="T7"/>
                </a:cxn>
                <a:cxn ang="0">
                  <a:pos x="T8" y="T9"/>
                </a:cxn>
                <a:cxn ang="0">
                  <a:pos x="T10" y="T11"/>
                </a:cxn>
              </a:cxnLst>
              <a:rect l="0" t="0" r="r" b="b"/>
              <a:pathLst>
                <a:path w="19" h="30">
                  <a:moveTo>
                    <a:pt x="4" y="0"/>
                  </a:moveTo>
                  <a:cubicBezTo>
                    <a:pt x="3" y="0"/>
                    <a:pt x="2" y="0"/>
                    <a:pt x="1" y="0"/>
                  </a:cubicBezTo>
                  <a:cubicBezTo>
                    <a:pt x="0" y="29"/>
                    <a:pt x="0" y="29"/>
                    <a:pt x="0" y="29"/>
                  </a:cubicBezTo>
                  <a:cubicBezTo>
                    <a:pt x="1" y="30"/>
                    <a:pt x="3" y="30"/>
                    <a:pt x="4" y="30"/>
                  </a:cubicBezTo>
                  <a:cubicBezTo>
                    <a:pt x="12" y="30"/>
                    <a:pt x="19" y="23"/>
                    <a:pt x="19" y="15"/>
                  </a:cubicBezTo>
                  <a:cubicBezTo>
                    <a:pt x="19" y="7"/>
                    <a:pt x="12" y="0"/>
                    <a:pt x="4" y="0"/>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 name="Freeform 564">
              <a:extLst>
                <a:ext uri="{FF2B5EF4-FFF2-40B4-BE49-F238E27FC236}">
                  <a16:creationId xmlns:a16="http://schemas.microsoft.com/office/drawing/2014/main" xmlns="" id="{B8641D51-9804-43D7-A54A-6A66E48BA7E9}"/>
                </a:ext>
              </a:extLst>
            </p:cNvPr>
            <p:cNvSpPr/>
            <p:nvPr/>
          </p:nvSpPr>
          <p:spPr bwMode="auto">
            <a:xfrm>
              <a:off x="4402138" y="515938"/>
              <a:ext cx="60325" cy="88900"/>
            </a:xfrm>
            <a:custGeom>
              <a:avLst/>
              <a:gdLst>
                <a:gd name="T0" fmla="*/ 13 w 17"/>
                <a:gd name="T1" fmla="*/ 0 h 25"/>
                <a:gd name="T2" fmla="*/ 0 w 17"/>
                <a:gd name="T3" fmla="*/ 13 h 25"/>
                <a:gd name="T4" fmla="*/ 13 w 17"/>
                <a:gd name="T5" fmla="*/ 25 h 25"/>
                <a:gd name="T6" fmla="*/ 17 w 17"/>
                <a:gd name="T7" fmla="*/ 25 h 25"/>
                <a:gd name="T8" fmla="*/ 17 w 17"/>
                <a:gd name="T9" fmla="*/ 0 h 25"/>
                <a:gd name="T10" fmla="*/ 13 w 17"/>
                <a:gd name="T11" fmla="*/ 0 h 25"/>
              </a:gdLst>
              <a:ahLst/>
              <a:cxnLst>
                <a:cxn ang="0">
                  <a:pos x="T0" y="T1"/>
                </a:cxn>
                <a:cxn ang="0">
                  <a:pos x="T2" y="T3"/>
                </a:cxn>
                <a:cxn ang="0">
                  <a:pos x="T4" y="T5"/>
                </a:cxn>
                <a:cxn ang="0">
                  <a:pos x="T6" y="T7"/>
                </a:cxn>
                <a:cxn ang="0">
                  <a:pos x="T8" y="T9"/>
                </a:cxn>
                <a:cxn ang="0">
                  <a:pos x="T10" y="T11"/>
                </a:cxn>
              </a:cxnLst>
              <a:rect l="0" t="0" r="r" b="b"/>
              <a:pathLst>
                <a:path w="17" h="25">
                  <a:moveTo>
                    <a:pt x="13" y="0"/>
                  </a:moveTo>
                  <a:cubicBezTo>
                    <a:pt x="6" y="0"/>
                    <a:pt x="0" y="6"/>
                    <a:pt x="0" y="13"/>
                  </a:cubicBezTo>
                  <a:cubicBezTo>
                    <a:pt x="0" y="20"/>
                    <a:pt x="6" y="25"/>
                    <a:pt x="13" y="25"/>
                  </a:cubicBezTo>
                  <a:cubicBezTo>
                    <a:pt x="14" y="25"/>
                    <a:pt x="16" y="25"/>
                    <a:pt x="17" y="25"/>
                  </a:cubicBezTo>
                  <a:cubicBezTo>
                    <a:pt x="17" y="0"/>
                    <a:pt x="17" y="0"/>
                    <a:pt x="17" y="0"/>
                  </a:cubicBezTo>
                  <a:cubicBezTo>
                    <a:pt x="15" y="0"/>
                    <a:pt x="14" y="0"/>
                    <a:pt x="13" y="0"/>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 name="Freeform 565">
              <a:extLst>
                <a:ext uri="{FF2B5EF4-FFF2-40B4-BE49-F238E27FC236}">
                  <a16:creationId xmlns:a16="http://schemas.microsoft.com/office/drawing/2014/main" xmlns="" id="{85DC743E-F640-4B48-B945-C45BFE473D9D}"/>
                </a:ext>
              </a:extLst>
            </p:cNvPr>
            <p:cNvSpPr/>
            <p:nvPr/>
          </p:nvSpPr>
          <p:spPr bwMode="auto">
            <a:xfrm>
              <a:off x="4302125" y="590550"/>
              <a:ext cx="46038" cy="74613"/>
            </a:xfrm>
            <a:custGeom>
              <a:avLst/>
              <a:gdLst>
                <a:gd name="T0" fmla="*/ 3 w 13"/>
                <a:gd name="T1" fmla="*/ 0 h 21"/>
                <a:gd name="T2" fmla="*/ 1 w 13"/>
                <a:gd name="T3" fmla="*/ 0 h 21"/>
                <a:gd name="T4" fmla="*/ 0 w 13"/>
                <a:gd name="T5" fmla="*/ 20 h 21"/>
                <a:gd name="T6" fmla="*/ 3 w 13"/>
                <a:gd name="T7" fmla="*/ 21 h 21"/>
                <a:gd name="T8" fmla="*/ 13 w 13"/>
                <a:gd name="T9" fmla="*/ 10 h 21"/>
                <a:gd name="T10" fmla="*/ 3 w 13"/>
                <a:gd name="T11" fmla="*/ 0 h 21"/>
              </a:gdLst>
              <a:ahLst/>
              <a:cxnLst>
                <a:cxn ang="0">
                  <a:pos x="T0" y="T1"/>
                </a:cxn>
                <a:cxn ang="0">
                  <a:pos x="T2" y="T3"/>
                </a:cxn>
                <a:cxn ang="0">
                  <a:pos x="T4" y="T5"/>
                </a:cxn>
                <a:cxn ang="0">
                  <a:pos x="T6" y="T7"/>
                </a:cxn>
                <a:cxn ang="0">
                  <a:pos x="T8" y="T9"/>
                </a:cxn>
                <a:cxn ang="0">
                  <a:pos x="T10" y="T11"/>
                </a:cxn>
              </a:cxnLst>
              <a:rect l="0" t="0" r="r" b="b"/>
              <a:pathLst>
                <a:path w="13" h="21">
                  <a:moveTo>
                    <a:pt x="3" y="0"/>
                  </a:moveTo>
                  <a:cubicBezTo>
                    <a:pt x="2" y="0"/>
                    <a:pt x="1" y="0"/>
                    <a:pt x="1" y="0"/>
                  </a:cubicBezTo>
                  <a:cubicBezTo>
                    <a:pt x="0" y="20"/>
                    <a:pt x="0" y="20"/>
                    <a:pt x="0" y="20"/>
                  </a:cubicBezTo>
                  <a:cubicBezTo>
                    <a:pt x="1" y="20"/>
                    <a:pt x="2" y="21"/>
                    <a:pt x="3" y="21"/>
                  </a:cubicBezTo>
                  <a:cubicBezTo>
                    <a:pt x="8" y="21"/>
                    <a:pt x="13" y="16"/>
                    <a:pt x="13" y="10"/>
                  </a:cubicBezTo>
                  <a:cubicBezTo>
                    <a:pt x="13" y="4"/>
                    <a:pt x="8" y="0"/>
                    <a:pt x="3" y="0"/>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5" name="Oval 566">
              <a:extLst>
                <a:ext uri="{FF2B5EF4-FFF2-40B4-BE49-F238E27FC236}">
                  <a16:creationId xmlns:a16="http://schemas.microsoft.com/office/drawing/2014/main" xmlns="" id="{CB975C95-63C5-46E8-87FF-B312D46014D4}"/>
                </a:ext>
              </a:extLst>
            </p:cNvPr>
            <p:cNvSpPr>
              <a:spLocks noChangeArrowheads="1"/>
            </p:cNvSpPr>
            <p:nvPr/>
          </p:nvSpPr>
          <p:spPr bwMode="auto">
            <a:xfrm>
              <a:off x="4379913" y="379413"/>
              <a:ext cx="50800" cy="49213"/>
            </a:xfrm>
            <a:prstGeom prst="ellipse">
              <a:avLst/>
            </a:pr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grpSp>
        <p:nvGrpSpPr>
          <p:cNvPr id="226" name="组合 593">
            <a:extLst>
              <a:ext uri="{FF2B5EF4-FFF2-40B4-BE49-F238E27FC236}">
                <a16:creationId xmlns:a16="http://schemas.microsoft.com/office/drawing/2014/main" xmlns="" id="{88E0B5C8-A60D-462D-A820-EDA8DC0E93C8}"/>
              </a:ext>
            </a:extLst>
          </p:cNvPr>
          <p:cNvGrpSpPr/>
          <p:nvPr/>
        </p:nvGrpSpPr>
        <p:grpSpPr>
          <a:xfrm>
            <a:off x="888042" y="4675249"/>
            <a:ext cx="393166" cy="502909"/>
            <a:chOff x="7016750" y="3297238"/>
            <a:chExt cx="654050" cy="836613"/>
          </a:xfrm>
        </p:grpSpPr>
        <p:sp>
          <p:nvSpPr>
            <p:cNvPr id="227" name="Freeform 257">
              <a:extLst>
                <a:ext uri="{FF2B5EF4-FFF2-40B4-BE49-F238E27FC236}">
                  <a16:creationId xmlns:a16="http://schemas.microsoft.com/office/drawing/2014/main" xmlns="" id="{59F3C358-55E3-401F-AFE5-B06822EDEB21}"/>
                </a:ext>
              </a:extLst>
            </p:cNvPr>
            <p:cNvSpPr/>
            <p:nvPr/>
          </p:nvSpPr>
          <p:spPr bwMode="auto">
            <a:xfrm>
              <a:off x="7156450" y="3297238"/>
              <a:ext cx="395288" cy="217488"/>
            </a:xfrm>
            <a:custGeom>
              <a:avLst/>
              <a:gdLst>
                <a:gd name="T0" fmla="*/ 79 w 93"/>
                <a:gd name="T1" fmla="*/ 31 h 51"/>
                <a:gd name="T2" fmla="*/ 61 w 93"/>
                <a:gd name="T3" fmla="*/ 17 h 51"/>
                <a:gd name="T4" fmla="*/ 49 w 93"/>
                <a:gd name="T5" fmla="*/ 1 h 51"/>
                <a:gd name="T6" fmla="*/ 33 w 93"/>
                <a:gd name="T7" fmla="*/ 12 h 51"/>
                <a:gd name="T8" fmla="*/ 13 w 93"/>
                <a:gd name="T9" fmla="*/ 27 h 51"/>
                <a:gd name="T10" fmla="*/ 1 w 93"/>
                <a:gd name="T11" fmla="*/ 36 h 51"/>
                <a:gd name="T12" fmla="*/ 31 w 93"/>
                <a:gd name="T13" fmla="*/ 49 h 51"/>
                <a:gd name="T14" fmla="*/ 73 w 93"/>
                <a:gd name="T15" fmla="*/ 49 h 51"/>
                <a:gd name="T16" fmla="*/ 92 w 93"/>
                <a:gd name="T17" fmla="*/ 43 h 51"/>
                <a:gd name="T18" fmla="*/ 79 w 93"/>
                <a:gd name="T19"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51">
                  <a:moveTo>
                    <a:pt x="79" y="31"/>
                  </a:moveTo>
                  <a:cubicBezTo>
                    <a:pt x="73" y="27"/>
                    <a:pt x="66" y="22"/>
                    <a:pt x="61" y="17"/>
                  </a:cubicBezTo>
                  <a:cubicBezTo>
                    <a:pt x="57" y="12"/>
                    <a:pt x="54" y="3"/>
                    <a:pt x="49" y="1"/>
                  </a:cubicBezTo>
                  <a:cubicBezTo>
                    <a:pt x="42" y="0"/>
                    <a:pt x="38" y="7"/>
                    <a:pt x="33" y="12"/>
                  </a:cubicBezTo>
                  <a:cubicBezTo>
                    <a:pt x="27" y="18"/>
                    <a:pt x="21" y="23"/>
                    <a:pt x="13" y="27"/>
                  </a:cubicBezTo>
                  <a:cubicBezTo>
                    <a:pt x="9" y="29"/>
                    <a:pt x="0" y="30"/>
                    <a:pt x="1" y="36"/>
                  </a:cubicBezTo>
                  <a:cubicBezTo>
                    <a:pt x="2" y="45"/>
                    <a:pt x="25" y="48"/>
                    <a:pt x="31" y="49"/>
                  </a:cubicBezTo>
                  <a:cubicBezTo>
                    <a:pt x="45" y="51"/>
                    <a:pt x="59" y="51"/>
                    <a:pt x="73" y="49"/>
                  </a:cubicBezTo>
                  <a:cubicBezTo>
                    <a:pt x="77" y="49"/>
                    <a:pt x="90" y="48"/>
                    <a:pt x="92" y="43"/>
                  </a:cubicBezTo>
                  <a:cubicBezTo>
                    <a:pt x="93" y="38"/>
                    <a:pt x="84" y="34"/>
                    <a:pt x="79" y="31"/>
                  </a:cubicBezTo>
                  <a:close/>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8" name="Freeform 258">
              <a:extLst>
                <a:ext uri="{FF2B5EF4-FFF2-40B4-BE49-F238E27FC236}">
                  <a16:creationId xmlns:a16="http://schemas.microsoft.com/office/drawing/2014/main" xmlns="" id="{30A51673-F8C2-4259-8B6C-8D56A3289A3A}"/>
                </a:ext>
              </a:extLst>
            </p:cNvPr>
            <p:cNvSpPr/>
            <p:nvPr/>
          </p:nvSpPr>
          <p:spPr bwMode="auto">
            <a:xfrm>
              <a:off x="7080250" y="3471863"/>
              <a:ext cx="504825" cy="234950"/>
            </a:xfrm>
            <a:custGeom>
              <a:avLst/>
              <a:gdLst>
                <a:gd name="T0" fmla="*/ 46 w 119"/>
                <a:gd name="T1" fmla="*/ 0 h 55"/>
                <a:gd name="T2" fmla="*/ 8 w 119"/>
                <a:gd name="T3" fmla="*/ 32 h 55"/>
                <a:gd name="T4" fmla="*/ 6 w 119"/>
                <a:gd name="T5" fmla="*/ 42 h 55"/>
                <a:gd name="T6" fmla="*/ 17 w 119"/>
                <a:gd name="T7" fmla="*/ 48 h 55"/>
                <a:gd name="T8" fmla="*/ 80 w 119"/>
                <a:gd name="T9" fmla="*/ 55 h 55"/>
                <a:gd name="T10" fmla="*/ 110 w 119"/>
                <a:gd name="T11" fmla="*/ 51 h 55"/>
                <a:gd name="T12" fmla="*/ 115 w 119"/>
                <a:gd name="T13" fmla="*/ 42 h 55"/>
                <a:gd name="T14" fmla="*/ 104 w 119"/>
                <a:gd name="T15" fmla="*/ 36 h 55"/>
                <a:gd name="T16" fmla="*/ 94 w 119"/>
                <a:gd name="T17" fmla="*/ 28 h 55"/>
                <a:gd name="T18" fmla="*/ 80 w 119"/>
                <a:gd name="T1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55">
                  <a:moveTo>
                    <a:pt x="46" y="0"/>
                  </a:moveTo>
                  <a:cubicBezTo>
                    <a:pt x="37" y="15"/>
                    <a:pt x="25" y="27"/>
                    <a:pt x="8" y="32"/>
                  </a:cubicBezTo>
                  <a:cubicBezTo>
                    <a:pt x="3" y="34"/>
                    <a:pt x="0" y="37"/>
                    <a:pt x="6" y="42"/>
                  </a:cubicBezTo>
                  <a:cubicBezTo>
                    <a:pt x="9" y="46"/>
                    <a:pt x="13" y="46"/>
                    <a:pt x="17" y="48"/>
                  </a:cubicBezTo>
                  <a:cubicBezTo>
                    <a:pt x="37" y="55"/>
                    <a:pt x="59" y="55"/>
                    <a:pt x="80" y="55"/>
                  </a:cubicBezTo>
                  <a:cubicBezTo>
                    <a:pt x="90" y="55"/>
                    <a:pt x="101" y="55"/>
                    <a:pt x="110" y="51"/>
                  </a:cubicBezTo>
                  <a:cubicBezTo>
                    <a:pt x="115" y="49"/>
                    <a:pt x="119" y="46"/>
                    <a:pt x="115" y="42"/>
                  </a:cubicBezTo>
                  <a:cubicBezTo>
                    <a:pt x="113" y="39"/>
                    <a:pt x="107" y="38"/>
                    <a:pt x="104" y="36"/>
                  </a:cubicBezTo>
                  <a:cubicBezTo>
                    <a:pt x="100" y="34"/>
                    <a:pt x="97" y="32"/>
                    <a:pt x="94" y="28"/>
                  </a:cubicBezTo>
                  <a:cubicBezTo>
                    <a:pt x="88" y="21"/>
                    <a:pt x="84" y="12"/>
                    <a:pt x="80" y="3"/>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9" name="Freeform 259">
              <a:extLst>
                <a:ext uri="{FF2B5EF4-FFF2-40B4-BE49-F238E27FC236}">
                  <a16:creationId xmlns:a16="http://schemas.microsoft.com/office/drawing/2014/main" xmlns="" id="{47279643-6492-4C64-B6C5-9BF0C2325BD9}"/>
                </a:ext>
              </a:extLst>
            </p:cNvPr>
            <p:cNvSpPr/>
            <p:nvPr/>
          </p:nvSpPr>
          <p:spPr bwMode="auto">
            <a:xfrm>
              <a:off x="7016750" y="3656013"/>
              <a:ext cx="654050" cy="280988"/>
            </a:xfrm>
            <a:custGeom>
              <a:avLst/>
              <a:gdLst>
                <a:gd name="T0" fmla="*/ 52 w 154"/>
                <a:gd name="T1" fmla="*/ 0 h 66"/>
                <a:gd name="T2" fmla="*/ 18 w 154"/>
                <a:gd name="T3" fmla="*/ 32 h 66"/>
                <a:gd name="T4" fmla="*/ 3 w 154"/>
                <a:gd name="T5" fmla="*/ 40 h 66"/>
                <a:gd name="T6" fmla="*/ 12 w 154"/>
                <a:gd name="T7" fmla="*/ 51 h 66"/>
                <a:gd name="T8" fmla="*/ 54 w 154"/>
                <a:gd name="T9" fmla="*/ 63 h 66"/>
                <a:gd name="T10" fmla="*/ 114 w 154"/>
                <a:gd name="T11" fmla="*/ 63 h 66"/>
                <a:gd name="T12" fmla="*/ 142 w 154"/>
                <a:gd name="T13" fmla="*/ 54 h 66"/>
                <a:gd name="T14" fmla="*/ 135 w 154"/>
                <a:gd name="T15" fmla="*/ 39 h 66"/>
                <a:gd name="T16" fmla="*/ 103 w 154"/>
                <a:gd name="T1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66">
                  <a:moveTo>
                    <a:pt x="52" y="0"/>
                  </a:moveTo>
                  <a:cubicBezTo>
                    <a:pt x="41" y="10"/>
                    <a:pt x="31" y="24"/>
                    <a:pt x="18" y="32"/>
                  </a:cubicBezTo>
                  <a:cubicBezTo>
                    <a:pt x="14" y="34"/>
                    <a:pt x="6" y="36"/>
                    <a:pt x="3" y="40"/>
                  </a:cubicBezTo>
                  <a:cubicBezTo>
                    <a:pt x="0" y="45"/>
                    <a:pt x="8" y="48"/>
                    <a:pt x="12" y="51"/>
                  </a:cubicBezTo>
                  <a:cubicBezTo>
                    <a:pt x="25" y="58"/>
                    <a:pt x="41" y="61"/>
                    <a:pt x="54" y="63"/>
                  </a:cubicBezTo>
                  <a:cubicBezTo>
                    <a:pt x="76" y="66"/>
                    <a:pt x="94" y="66"/>
                    <a:pt x="114" y="63"/>
                  </a:cubicBezTo>
                  <a:cubicBezTo>
                    <a:pt x="124" y="61"/>
                    <a:pt x="134" y="59"/>
                    <a:pt x="142" y="54"/>
                  </a:cubicBezTo>
                  <a:cubicBezTo>
                    <a:pt x="154" y="47"/>
                    <a:pt x="143" y="43"/>
                    <a:pt x="135" y="39"/>
                  </a:cubicBezTo>
                  <a:cubicBezTo>
                    <a:pt x="119" y="31"/>
                    <a:pt x="110" y="18"/>
                    <a:pt x="103" y="2"/>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0" name="Freeform 260">
              <a:extLst>
                <a:ext uri="{FF2B5EF4-FFF2-40B4-BE49-F238E27FC236}">
                  <a16:creationId xmlns:a16="http://schemas.microsoft.com/office/drawing/2014/main" xmlns="" id="{FB7C545C-ACD1-4CA0-A5F5-7683215B5226}"/>
                </a:ext>
              </a:extLst>
            </p:cNvPr>
            <p:cNvSpPr/>
            <p:nvPr/>
          </p:nvSpPr>
          <p:spPr bwMode="auto">
            <a:xfrm>
              <a:off x="7308850" y="3395663"/>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1" name="Freeform 261">
              <a:extLst>
                <a:ext uri="{FF2B5EF4-FFF2-40B4-BE49-F238E27FC236}">
                  <a16:creationId xmlns:a16="http://schemas.microsoft.com/office/drawing/2014/main" xmlns="" id="{805E6086-1AFF-47DD-B13D-995CEC92BF59}"/>
                </a:ext>
              </a:extLst>
            </p:cNvPr>
            <p:cNvSpPr/>
            <p:nvPr/>
          </p:nvSpPr>
          <p:spPr bwMode="auto">
            <a:xfrm>
              <a:off x="7440613" y="34512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3"/>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2" name="Freeform 262">
              <a:extLst>
                <a:ext uri="{FF2B5EF4-FFF2-40B4-BE49-F238E27FC236}">
                  <a16:creationId xmlns:a16="http://schemas.microsoft.com/office/drawing/2014/main" xmlns="" id="{2702C10D-2068-49CA-ADEC-0EED4572ADD7}"/>
                </a:ext>
              </a:extLst>
            </p:cNvPr>
            <p:cNvSpPr/>
            <p:nvPr/>
          </p:nvSpPr>
          <p:spPr bwMode="auto">
            <a:xfrm>
              <a:off x="7346950" y="3317875"/>
              <a:ext cx="26988" cy="25400"/>
            </a:xfrm>
            <a:custGeom>
              <a:avLst/>
              <a:gdLst>
                <a:gd name="T0" fmla="*/ 5 w 6"/>
                <a:gd name="T1" fmla="*/ 3 h 6"/>
                <a:gd name="T2" fmla="*/ 3 w 6"/>
                <a:gd name="T3" fmla="*/ 5 h 6"/>
                <a:gd name="T4" fmla="*/ 0 w 6"/>
                <a:gd name="T5" fmla="*/ 3 h 6"/>
                <a:gd name="T6" fmla="*/ 3 w 6"/>
                <a:gd name="T7" fmla="*/ 0 h 6"/>
                <a:gd name="T8" fmla="*/ 5 w 6"/>
                <a:gd name="T9" fmla="*/ 3 h 6"/>
              </a:gdLst>
              <a:ahLst/>
              <a:cxnLst>
                <a:cxn ang="0">
                  <a:pos x="T0" y="T1"/>
                </a:cxn>
                <a:cxn ang="0">
                  <a:pos x="T2" y="T3"/>
                </a:cxn>
                <a:cxn ang="0">
                  <a:pos x="T4" y="T5"/>
                </a:cxn>
                <a:cxn ang="0">
                  <a:pos x="T6" y="T7"/>
                </a:cxn>
                <a:cxn ang="0">
                  <a:pos x="T8" y="T9"/>
                </a:cxn>
              </a:cxnLst>
              <a:rect l="0" t="0" r="r" b="b"/>
              <a:pathLst>
                <a:path w="6" h="6">
                  <a:moveTo>
                    <a:pt x="5" y="3"/>
                  </a:moveTo>
                  <a:cubicBezTo>
                    <a:pt x="5" y="5"/>
                    <a:pt x="4" y="6"/>
                    <a:pt x="3" y="5"/>
                  </a:cubicBezTo>
                  <a:cubicBezTo>
                    <a:pt x="1" y="5"/>
                    <a:pt x="0" y="4"/>
                    <a:pt x="0" y="3"/>
                  </a:cubicBezTo>
                  <a:cubicBezTo>
                    <a:pt x="1" y="1"/>
                    <a:pt x="2" y="0"/>
                    <a:pt x="3" y="0"/>
                  </a:cubicBezTo>
                  <a:cubicBezTo>
                    <a:pt x="5" y="1"/>
                    <a:pt x="6"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3" name="Freeform 263">
              <a:extLst>
                <a:ext uri="{FF2B5EF4-FFF2-40B4-BE49-F238E27FC236}">
                  <a16:creationId xmlns:a16="http://schemas.microsoft.com/office/drawing/2014/main" xmlns="" id="{0B91B966-4D2D-4EAE-9A14-986C241AF62D}"/>
                </a:ext>
              </a:extLst>
            </p:cNvPr>
            <p:cNvSpPr/>
            <p:nvPr/>
          </p:nvSpPr>
          <p:spPr bwMode="auto">
            <a:xfrm>
              <a:off x="7207250" y="34385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4" name="Freeform 264">
              <a:extLst>
                <a:ext uri="{FF2B5EF4-FFF2-40B4-BE49-F238E27FC236}">
                  <a16:creationId xmlns:a16="http://schemas.microsoft.com/office/drawing/2014/main" xmlns="" id="{339ADCFB-A82F-4D09-AE43-E8106D9CDF87}"/>
                </a:ext>
              </a:extLst>
            </p:cNvPr>
            <p:cNvSpPr/>
            <p:nvPr/>
          </p:nvSpPr>
          <p:spPr bwMode="auto">
            <a:xfrm>
              <a:off x="7321550" y="3527425"/>
              <a:ext cx="22225" cy="22225"/>
            </a:xfrm>
            <a:custGeom>
              <a:avLst/>
              <a:gdLst>
                <a:gd name="T0" fmla="*/ 5 w 5"/>
                <a:gd name="T1" fmla="*/ 2 h 5"/>
                <a:gd name="T2" fmla="*/ 2 w 5"/>
                <a:gd name="T3" fmla="*/ 5 h 5"/>
                <a:gd name="T4" fmla="*/ 0 w 5"/>
                <a:gd name="T5" fmla="*/ 2 h 5"/>
                <a:gd name="T6" fmla="*/ 3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4"/>
                    <a:pt x="4" y="5"/>
                    <a:pt x="2" y="5"/>
                  </a:cubicBezTo>
                  <a:cubicBezTo>
                    <a:pt x="1" y="5"/>
                    <a:pt x="0" y="3"/>
                    <a:pt x="0" y="2"/>
                  </a:cubicBezTo>
                  <a:cubicBezTo>
                    <a:pt x="0" y="1"/>
                    <a:pt x="1" y="0"/>
                    <a:pt x="3" y="0"/>
                  </a:cubicBezTo>
                  <a:cubicBezTo>
                    <a:pt x="4" y="0"/>
                    <a:pt x="5"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5" name="Freeform 265">
              <a:extLst>
                <a:ext uri="{FF2B5EF4-FFF2-40B4-BE49-F238E27FC236}">
                  <a16:creationId xmlns:a16="http://schemas.microsoft.com/office/drawing/2014/main" xmlns="" id="{15B45C87-C7E3-43E0-89D5-B6A9A270534F}"/>
                </a:ext>
              </a:extLst>
            </p:cNvPr>
            <p:cNvSpPr/>
            <p:nvPr/>
          </p:nvSpPr>
          <p:spPr bwMode="auto">
            <a:xfrm>
              <a:off x="7440613" y="3582988"/>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6" name="Freeform 266">
              <a:extLst>
                <a:ext uri="{FF2B5EF4-FFF2-40B4-BE49-F238E27FC236}">
                  <a16:creationId xmlns:a16="http://schemas.microsoft.com/office/drawing/2014/main" xmlns="" id="{8E7185F0-681A-4355-8AC9-4A876772DFEB}"/>
                </a:ext>
              </a:extLst>
            </p:cNvPr>
            <p:cNvSpPr/>
            <p:nvPr/>
          </p:nvSpPr>
          <p:spPr bwMode="auto">
            <a:xfrm>
              <a:off x="7351713" y="3630613"/>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7" name="Freeform 267">
              <a:extLst>
                <a:ext uri="{FF2B5EF4-FFF2-40B4-BE49-F238E27FC236}">
                  <a16:creationId xmlns:a16="http://schemas.microsoft.com/office/drawing/2014/main" xmlns="" id="{AE1D3E29-3E58-4157-B1FD-C4287E007DBF}"/>
                </a:ext>
              </a:extLst>
            </p:cNvPr>
            <p:cNvSpPr/>
            <p:nvPr/>
          </p:nvSpPr>
          <p:spPr bwMode="auto">
            <a:xfrm>
              <a:off x="7215188" y="3600450"/>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8" name="Freeform 268">
              <a:extLst>
                <a:ext uri="{FF2B5EF4-FFF2-40B4-BE49-F238E27FC236}">
                  <a16:creationId xmlns:a16="http://schemas.microsoft.com/office/drawing/2014/main" xmlns="" id="{8E1B1DF3-4291-41A2-86C0-3A4577491480}"/>
                </a:ext>
              </a:extLst>
            </p:cNvPr>
            <p:cNvSpPr/>
            <p:nvPr/>
          </p:nvSpPr>
          <p:spPr bwMode="auto">
            <a:xfrm>
              <a:off x="7118350" y="363061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9" name="Freeform 269">
              <a:extLst>
                <a:ext uri="{FF2B5EF4-FFF2-40B4-BE49-F238E27FC236}">
                  <a16:creationId xmlns:a16="http://schemas.microsoft.com/office/drawing/2014/main" xmlns="" id="{D46A7349-1361-475F-912C-45F483BBA865}"/>
                </a:ext>
              </a:extLst>
            </p:cNvPr>
            <p:cNvSpPr/>
            <p:nvPr/>
          </p:nvSpPr>
          <p:spPr bwMode="auto">
            <a:xfrm>
              <a:off x="7496175" y="3646488"/>
              <a:ext cx="22225" cy="22225"/>
            </a:xfrm>
            <a:custGeom>
              <a:avLst/>
              <a:gdLst>
                <a:gd name="T0" fmla="*/ 5 w 5"/>
                <a:gd name="T1" fmla="*/ 3 h 5"/>
                <a:gd name="T2" fmla="*/ 2 w 5"/>
                <a:gd name="T3" fmla="*/ 5 h 5"/>
                <a:gd name="T4" fmla="*/ 0 w 5"/>
                <a:gd name="T5" fmla="*/ 3 h 5"/>
                <a:gd name="T6" fmla="*/ 2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3"/>
                  </a:cubicBezTo>
                  <a:cubicBezTo>
                    <a:pt x="0" y="1"/>
                    <a:pt x="1" y="0"/>
                    <a:pt x="2"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0" name="Freeform 270">
              <a:extLst>
                <a:ext uri="{FF2B5EF4-FFF2-40B4-BE49-F238E27FC236}">
                  <a16:creationId xmlns:a16="http://schemas.microsoft.com/office/drawing/2014/main" xmlns="" id="{EDF86201-A36D-4E7C-BA1B-AE0CB87C5424}"/>
                </a:ext>
              </a:extLst>
            </p:cNvPr>
            <p:cNvSpPr/>
            <p:nvPr/>
          </p:nvSpPr>
          <p:spPr bwMode="auto">
            <a:xfrm>
              <a:off x="7242175" y="3729038"/>
              <a:ext cx="25400" cy="20638"/>
            </a:xfrm>
            <a:custGeom>
              <a:avLst/>
              <a:gdLst>
                <a:gd name="T0" fmla="*/ 5 w 6"/>
                <a:gd name="T1" fmla="*/ 2 h 5"/>
                <a:gd name="T2" fmla="*/ 3 w 6"/>
                <a:gd name="T3" fmla="*/ 5 h 5"/>
                <a:gd name="T4" fmla="*/ 0 w 6"/>
                <a:gd name="T5" fmla="*/ 2 h 5"/>
                <a:gd name="T6" fmla="*/ 3 w 6"/>
                <a:gd name="T7" fmla="*/ 0 h 5"/>
                <a:gd name="T8" fmla="*/ 5 w 6"/>
                <a:gd name="T9" fmla="*/ 2 h 5"/>
              </a:gdLst>
              <a:ahLst/>
              <a:cxnLst>
                <a:cxn ang="0">
                  <a:pos x="T0" y="T1"/>
                </a:cxn>
                <a:cxn ang="0">
                  <a:pos x="T2" y="T3"/>
                </a:cxn>
                <a:cxn ang="0">
                  <a:pos x="T4" y="T5"/>
                </a:cxn>
                <a:cxn ang="0">
                  <a:pos x="T6" y="T7"/>
                </a:cxn>
                <a:cxn ang="0">
                  <a:pos x="T8" y="T9"/>
                </a:cxn>
              </a:cxnLst>
              <a:rect l="0" t="0" r="r" b="b"/>
              <a:pathLst>
                <a:path w="6" h="5">
                  <a:moveTo>
                    <a:pt x="5" y="2"/>
                  </a:moveTo>
                  <a:cubicBezTo>
                    <a:pt x="5" y="4"/>
                    <a:pt x="4" y="5"/>
                    <a:pt x="3" y="5"/>
                  </a:cubicBezTo>
                  <a:cubicBezTo>
                    <a:pt x="1" y="5"/>
                    <a:pt x="0" y="3"/>
                    <a:pt x="0" y="2"/>
                  </a:cubicBezTo>
                  <a:cubicBezTo>
                    <a:pt x="1" y="1"/>
                    <a:pt x="2" y="0"/>
                    <a:pt x="3" y="0"/>
                  </a:cubicBezTo>
                  <a:cubicBezTo>
                    <a:pt x="5" y="0"/>
                    <a:pt x="6"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1" name="Freeform 271">
              <a:extLst>
                <a:ext uri="{FF2B5EF4-FFF2-40B4-BE49-F238E27FC236}">
                  <a16:creationId xmlns:a16="http://schemas.microsoft.com/office/drawing/2014/main" xmlns="" id="{3A36D5D6-859F-4F75-B41E-303C36490167}"/>
                </a:ext>
              </a:extLst>
            </p:cNvPr>
            <p:cNvSpPr/>
            <p:nvPr/>
          </p:nvSpPr>
          <p:spPr bwMode="auto">
            <a:xfrm>
              <a:off x="7364413" y="3762375"/>
              <a:ext cx="25400" cy="22225"/>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1"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2" name="Freeform 272">
              <a:extLst>
                <a:ext uri="{FF2B5EF4-FFF2-40B4-BE49-F238E27FC236}">
                  <a16:creationId xmlns:a16="http://schemas.microsoft.com/office/drawing/2014/main" xmlns="" id="{D2FBB83B-1330-464A-8D4B-5BE4F0E5B5A6}"/>
                </a:ext>
              </a:extLst>
            </p:cNvPr>
            <p:cNvSpPr/>
            <p:nvPr/>
          </p:nvSpPr>
          <p:spPr bwMode="auto">
            <a:xfrm>
              <a:off x="7453313" y="3736975"/>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3"/>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3" name="Freeform 273">
              <a:extLst>
                <a:ext uri="{FF2B5EF4-FFF2-40B4-BE49-F238E27FC236}">
                  <a16:creationId xmlns:a16="http://schemas.microsoft.com/office/drawing/2014/main" xmlns="" id="{8734BD44-8860-4F3B-97DB-F11C390B0198}"/>
                </a:ext>
              </a:extLst>
            </p:cNvPr>
            <p:cNvSpPr/>
            <p:nvPr/>
          </p:nvSpPr>
          <p:spPr bwMode="auto">
            <a:xfrm>
              <a:off x="7280275" y="3825875"/>
              <a:ext cx="20638" cy="26988"/>
            </a:xfrm>
            <a:custGeom>
              <a:avLst/>
              <a:gdLst>
                <a:gd name="T0" fmla="*/ 5 w 5"/>
                <a:gd name="T1" fmla="*/ 3 h 6"/>
                <a:gd name="T2" fmla="*/ 3 w 5"/>
                <a:gd name="T3" fmla="*/ 6 h 6"/>
                <a:gd name="T4" fmla="*/ 0 w 5"/>
                <a:gd name="T5" fmla="*/ 3 h 6"/>
                <a:gd name="T6" fmla="*/ 3 w 5"/>
                <a:gd name="T7" fmla="*/ 1 h 6"/>
                <a:gd name="T8" fmla="*/ 5 w 5"/>
                <a:gd name="T9" fmla="*/ 3 h 6"/>
              </a:gdLst>
              <a:ahLst/>
              <a:cxnLst>
                <a:cxn ang="0">
                  <a:pos x="T0" y="T1"/>
                </a:cxn>
                <a:cxn ang="0">
                  <a:pos x="T2" y="T3"/>
                </a:cxn>
                <a:cxn ang="0">
                  <a:pos x="T4" y="T5"/>
                </a:cxn>
                <a:cxn ang="0">
                  <a:pos x="T6" y="T7"/>
                </a:cxn>
                <a:cxn ang="0">
                  <a:pos x="T8" y="T9"/>
                </a:cxn>
              </a:cxnLst>
              <a:rect l="0" t="0" r="r" b="b"/>
              <a:pathLst>
                <a:path w="5" h="6">
                  <a:moveTo>
                    <a:pt x="5" y="3"/>
                  </a:moveTo>
                  <a:cubicBezTo>
                    <a:pt x="5" y="5"/>
                    <a:pt x="4" y="6"/>
                    <a:pt x="3" y="6"/>
                  </a:cubicBezTo>
                  <a:cubicBezTo>
                    <a:pt x="1" y="5"/>
                    <a:pt x="0" y="4"/>
                    <a:pt x="0" y="3"/>
                  </a:cubicBezTo>
                  <a:cubicBezTo>
                    <a:pt x="0" y="1"/>
                    <a:pt x="2" y="0"/>
                    <a:pt x="3" y="1"/>
                  </a:cubicBezTo>
                  <a:cubicBezTo>
                    <a:pt x="4" y="1"/>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4" name="Freeform 274">
              <a:extLst>
                <a:ext uri="{FF2B5EF4-FFF2-40B4-BE49-F238E27FC236}">
                  <a16:creationId xmlns:a16="http://schemas.microsoft.com/office/drawing/2014/main" xmlns="" id="{59CCE01D-D52F-45C3-8DD3-F63322AB8F1C}"/>
                </a:ext>
              </a:extLst>
            </p:cNvPr>
            <p:cNvSpPr/>
            <p:nvPr/>
          </p:nvSpPr>
          <p:spPr bwMode="auto">
            <a:xfrm>
              <a:off x="7445375" y="3835400"/>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5" name="Freeform 275">
              <a:extLst>
                <a:ext uri="{FF2B5EF4-FFF2-40B4-BE49-F238E27FC236}">
                  <a16:creationId xmlns:a16="http://schemas.microsoft.com/office/drawing/2014/main" xmlns="" id="{D511F51C-45D8-4420-956C-24BECA0E98CE}"/>
                </a:ext>
              </a:extLst>
            </p:cNvPr>
            <p:cNvSpPr/>
            <p:nvPr/>
          </p:nvSpPr>
          <p:spPr bwMode="auto">
            <a:xfrm>
              <a:off x="7569200" y="3848100"/>
              <a:ext cx="25400" cy="25400"/>
            </a:xfrm>
            <a:custGeom>
              <a:avLst/>
              <a:gdLst>
                <a:gd name="T0" fmla="*/ 6 w 6"/>
                <a:gd name="T1" fmla="*/ 3 h 6"/>
                <a:gd name="T2" fmla="*/ 3 w 6"/>
                <a:gd name="T3" fmla="*/ 5 h 6"/>
                <a:gd name="T4" fmla="*/ 1 w 6"/>
                <a:gd name="T5" fmla="*/ 3 h 6"/>
                <a:gd name="T6" fmla="*/ 3 w 6"/>
                <a:gd name="T7" fmla="*/ 0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5" y="5"/>
                    <a:pt x="4" y="6"/>
                    <a:pt x="3" y="5"/>
                  </a:cubicBezTo>
                  <a:cubicBezTo>
                    <a:pt x="1" y="5"/>
                    <a:pt x="0" y="4"/>
                    <a:pt x="1" y="3"/>
                  </a:cubicBezTo>
                  <a:cubicBezTo>
                    <a:pt x="1" y="1"/>
                    <a:pt x="2" y="0"/>
                    <a:pt x="3" y="0"/>
                  </a:cubicBezTo>
                  <a:cubicBezTo>
                    <a:pt x="5" y="1"/>
                    <a:pt x="6" y="2"/>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6" name="Freeform 276">
              <a:extLst>
                <a:ext uri="{FF2B5EF4-FFF2-40B4-BE49-F238E27FC236}">
                  <a16:creationId xmlns:a16="http://schemas.microsoft.com/office/drawing/2014/main" xmlns="" id="{B652984E-4A35-43EC-9E6B-F2C923BF88B6}"/>
                </a:ext>
              </a:extLst>
            </p:cNvPr>
            <p:cNvSpPr/>
            <p:nvPr/>
          </p:nvSpPr>
          <p:spPr bwMode="auto">
            <a:xfrm>
              <a:off x="7356475" y="389096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7" name="Freeform 277">
              <a:extLst>
                <a:ext uri="{FF2B5EF4-FFF2-40B4-BE49-F238E27FC236}">
                  <a16:creationId xmlns:a16="http://schemas.microsoft.com/office/drawing/2014/main" xmlns="" id="{E2D58AB0-C725-47A6-AFF2-2D58E65806C3}"/>
                </a:ext>
              </a:extLst>
            </p:cNvPr>
            <p:cNvSpPr/>
            <p:nvPr/>
          </p:nvSpPr>
          <p:spPr bwMode="auto">
            <a:xfrm>
              <a:off x="7173913" y="3860800"/>
              <a:ext cx="25400" cy="20638"/>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0"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8" name="Freeform 278">
              <a:extLst>
                <a:ext uri="{FF2B5EF4-FFF2-40B4-BE49-F238E27FC236}">
                  <a16:creationId xmlns:a16="http://schemas.microsoft.com/office/drawing/2014/main" xmlns="" id="{9879CBBC-A079-4684-B7C4-15923D719D75}"/>
                </a:ext>
              </a:extLst>
            </p:cNvPr>
            <p:cNvSpPr/>
            <p:nvPr/>
          </p:nvSpPr>
          <p:spPr bwMode="auto">
            <a:xfrm>
              <a:off x="7067550" y="3813175"/>
              <a:ext cx="20638"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9" name="Freeform 279">
              <a:extLst>
                <a:ext uri="{FF2B5EF4-FFF2-40B4-BE49-F238E27FC236}">
                  <a16:creationId xmlns:a16="http://schemas.microsoft.com/office/drawing/2014/main" xmlns="" id="{DB9C9EA2-0D3A-4177-A74B-AEE8BE02D4A6}"/>
                </a:ext>
              </a:extLst>
            </p:cNvPr>
            <p:cNvSpPr/>
            <p:nvPr/>
          </p:nvSpPr>
          <p:spPr bwMode="auto">
            <a:xfrm>
              <a:off x="7177088" y="3762375"/>
              <a:ext cx="22225"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50" name="Freeform 280">
              <a:extLst>
                <a:ext uri="{FF2B5EF4-FFF2-40B4-BE49-F238E27FC236}">
                  <a16:creationId xmlns:a16="http://schemas.microsoft.com/office/drawing/2014/main" xmlns="" id="{C9A21FB3-0451-43E2-BAE8-5C0FC4CC0FB3}"/>
                </a:ext>
              </a:extLst>
            </p:cNvPr>
            <p:cNvSpPr/>
            <p:nvPr/>
          </p:nvSpPr>
          <p:spPr bwMode="auto">
            <a:xfrm>
              <a:off x="7242175" y="3903663"/>
              <a:ext cx="173038" cy="230188"/>
            </a:xfrm>
            <a:custGeom>
              <a:avLst/>
              <a:gdLst>
                <a:gd name="T0" fmla="*/ 9 w 41"/>
                <a:gd name="T1" fmla="*/ 0 h 54"/>
                <a:gd name="T2" fmla="*/ 7 w 41"/>
                <a:gd name="T3" fmla="*/ 23 h 54"/>
                <a:gd name="T4" fmla="*/ 0 w 41"/>
                <a:gd name="T5" fmla="*/ 44 h 54"/>
                <a:gd name="T6" fmla="*/ 41 w 41"/>
                <a:gd name="T7" fmla="*/ 47 h 54"/>
                <a:gd name="T8" fmla="*/ 34 w 41"/>
                <a:gd name="T9" fmla="*/ 25 h 54"/>
                <a:gd name="T10" fmla="*/ 34 w 41"/>
                <a:gd name="T11" fmla="*/ 5 h 54"/>
              </a:gdLst>
              <a:ahLst/>
              <a:cxnLst>
                <a:cxn ang="0">
                  <a:pos x="T0" y="T1"/>
                </a:cxn>
                <a:cxn ang="0">
                  <a:pos x="T2" y="T3"/>
                </a:cxn>
                <a:cxn ang="0">
                  <a:pos x="T4" y="T5"/>
                </a:cxn>
                <a:cxn ang="0">
                  <a:pos x="T6" y="T7"/>
                </a:cxn>
                <a:cxn ang="0">
                  <a:pos x="T8" y="T9"/>
                </a:cxn>
                <a:cxn ang="0">
                  <a:pos x="T10" y="T11"/>
                </a:cxn>
              </a:cxnLst>
              <a:rect l="0" t="0" r="r" b="b"/>
              <a:pathLst>
                <a:path w="41" h="54">
                  <a:moveTo>
                    <a:pt x="9" y="0"/>
                  </a:moveTo>
                  <a:cubicBezTo>
                    <a:pt x="8" y="8"/>
                    <a:pt x="8" y="15"/>
                    <a:pt x="7" y="23"/>
                  </a:cubicBezTo>
                  <a:cubicBezTo>
                    <a:pt x="6" y="30"/>
                    <a:pt x="2" y="37"/>
                    <a:pt x="0" y="44"/>
                  </a:cubicBezTo>
                  <a:cubicBezTo>
                    <a:pt x="10" y="54"/>
                    <a:pt x="29" y="51"/>
                    <a:pt x="41" y="47"/>
                  </a:cubicBezTo>
                  <a:cubicBezTo>
                    <a:pt x="40" y="40"/>
                    <a:pt x="35" y="32"/>
                    <a:pt x="34" y="25"/>
                  </a:cubicBezTo>
                  <a:cubicBezTo>
                    <a:pt x="33" y="21"/>
                    <a:pt x="31" y="8"/>
                    <a:pt x="34" y="5"/>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grpSp>
        <p:nvGrpSpPr>
          <p:cNvPr id="251" name="组合 649">
            <a:extLst>
              <a:ext uri="{FF2B5EF4-FFF2-40B4-BE49-F238E27FC236}">
                <a16:creationId xmlns:a16="http://schemas.microsoft.com/office/drawing/2014/main" xmlns="" id="{40751EB2-406B-4C8A-BE7C-9EE001CB9758}"/>
              </a:ext>
            </a:extLst>
          </p:cNvPr>
          <p:cNvGrpSpPr/>
          <p:nvPr/>
        </p:nvGrpSpPr>
        <p:grpSpPr>
          <a:xfrm>
            <a:off x="-96131" y="4662981"/>
            <a:ext cx="1040423" cy="573838"/>
            <a:chOff x="4541838" y="2732088"/>
            <a:chExt cx="2568575" cy="1231900"/>
          </a:xfrm>
        </p:grpSpPr>
        <p:sp>
          <p:nvSpPr>
            <p:cNvPr id="252" name="Freeform 242">
              <a:extLst>
                <a:ext uri="{FF2B5EF4-FFF2-40B4-BE49-F238E27FC236}">
                  <a16:creationId xmlns:a16="http://schemas.microsoft.com/office/drawing/2014/main" xmlns="" id="{3913B9D5-FEBA-4BE0-88DF-C2AF0A24A527}"/>
                </a:ext>
              </a:extLst>
            </p:cNvPr>
            <p:cNvSpPr/>
            <p:nvPr/>
          </p:nvSpPr>
          <p:spPr bwMode="auto">
            <a:xfrm>
              <a:off x="4541838" y="2732088"/>
              <a:ext cx="1497013" cy="1146175"/>
            </a:xfrm>
            <a:custGeom>
              <a:avLst/>
              <a:gdLst>
                <a:gd name="T0" fmla="*/ 176 w 352"/>
                <a:gd name="T1" fmla="*/ 0 h 268"/>
                <a:gd name="T2" fmla="*/ 0 w 352"/>
                <a:gd name="T3" fmla="*/ 262 h 268"/>
                <a:gd name="T4" fmla="*/ 352 w 352"/>
                <a:gd name="T5" fmla="*/ 268 h 268"/>
                <a:gd name="T6" fmla="*/ 352 w 352"/>
                <a:gd name="T7" fmla="*/ 258 h 268"/>
                <a:gd name="T8" fmla="*/ 318 w 352"/>
                <a:gd name="T9" fmla="*/ 254 h 268"/>
                <a:gd name="T10" fmla="*/ 319 w 352"/>
                <a:gd name="T11" fmla="*/ 266 h 268"/>
                <a:gd name="T12" fmla="*/ 38 w 352"/>
                <a:gd name="T13" fmla="*/ 260 h 268"/>
                <a:gd name="T14" fmla="*/ 178 w 352"/>
                <a:gd name="T15" fmla="*/ 47 h 268"/>
                <a:gd name="T16" fmla="*/ 185 w 352"/>
                <a:gd name="T17" fmla="*/ 47 h 268"/>
                <a:gd name="T18" fmla="*/ 310 w 352"/>
                <a:gd name="T19" fmla="*/ 192 h 268"/>
                <a:gd name="T20" fmla="*/ 339 w 352"/>
                <a:gd name="T21" fmla="*/ 167 h 268"/>
                <a:gd name="T22" fmla="*/ 184 w 352"/>
                <a:gd name="T23" fmla="*/ 0 h 268"/>
                <a:gd name="T24" fmla="*/ 176 w 352"/>
                <a:gd name="T25"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268">
                  <a:moveTo>
                    <a:pt x="176" y="0"/>
                  </a:moveTo>
                  <a:cubicBezTo>
                    <a:pt x="32" y="0"/>
                    <a:pt x="0" y="262"/>
                    <a:pt x="0" y="262"/>
                  </a:cubicBezTo>
                  <a:cubicBezTo>
                    <a:pt x="352" y="268"/>
                    <a:pt x="352" y="268"/>
                    <a:pt x="352" y="268"/>
                  </a:cubicBezTo>
                  <a:cubicBezTo>
                    <a:pt x="352" y="266"/>
                    <a:pt x="352" y="262"/>
                    <a:pt x="352" y="258"/>
                  </a:cubicBezTo>
                  <a:cubicBezTo>
                    <a:pt x="318" y="254"/>
                    <a:pt x="318" y="254"/>
                    <a:pt x="318" y="254"/>
                  </a:cubicBezTo>
                  <a:cubicBezTo>
                    <a:pt x="319" y="259"/>
                    <a:pt x="319" y="263"/>
                    <a:pt x="319" y="266"/>
                  </a:cubicBezTo>
                  <a:cubicBezTo>
                    <a:pt x="38" y="260"/>
                    <a:pt x="38" y="260"/>
                    <a:pt x="38" y="260"/>
                  </a:cubicBezTo>
                  <a:cubicBezTo>
                    <a:pt x="38" y="260"/>
                    <a:pt x="63" y="47"/>
                    <a:pt x="178" y="47"/>
                  </a:cubicBezTo>
                  <a:cubicBezTo>
                    <a:pt x="180" y="47"/>
                    <a:pt x="182" y="47"/>
                    <a:pt x="185" y="47"/>
                  </a:cubicBezTo>
                  <a:cubicBezTo>
                    <a:pt x="264" y="53"/>
                    <a:pt x="297" y="130"/>
                    <a:pt x="310" y="192"/>
                  </a:cubicBezTo>
                  <a:cubicBezTo>
                    <a:pt x="318" y="183"/>
                    <a:pt x="328" y="175"/>
                    <a:pt x="339" y="167"/>
                  </a:cubicBezTo>
                  <a:cubicBezTo>
                    <a:pt x="320" y="93"/>
                    <a:pt x="278" y="7"/>
                    <a:pt x="184" y="0"/>
                  </a:cubicBezTo>
                  <a:cubicBezTo>
                    <a:pt x="181" y="0"/>
                    <a:pt x="178" y="0"/>
                    <a:pt x="176" y="0"/>
                  </a:cubicBezTo>
                </a:path>
              </a:pathLst>
            </a:custGeom>
            <a:solidFill>
              <a:srgbClr val="C0DC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53" name="Freeform 243">
              <a:extLst>
                <a:ext uri="{FF2B5EF4-FFF2-40B4-BE49-F238E27FC236}">
                  <a16:creationId xmlns:a16="http://schemas.microsoft.com/office/drawing/2014/main" xmlns="" id="{25A16574-A3FE-4DA2-8EA9-EE3876EF53A4}"/>
                </a:ext>
              </a:extLst>
            </p:cNvPr>
            <p:cNvSpPr/>
            <p:nvPr/>
          </p:nvSpPr>
          <p:spPr bwMode="auto">
            <a:xfrm>
              <a:off x="4703763" y="2933700"/>
              <a:ext cx="1193800" cy="935038"/>
            </a:xfrm>
            <a:custGeom>
              <a:avLst/>
              <a:gdLst>
                <a:gd name="T0" fmla="*/ 140 w 281"/>
                <a:gd name="T1" fmla="*/ 0 h 219"/>
                <a:gd name="T2" fmla="*/ 0 w 281"/>
                <a:gd name="T3" fmla="*/ 213 h 219"/>
                <a:gd name="T4" fmla="*/ 281 w 281"/>
                <a:gd name="T5" fmla="*/ 219 h 219"/>
                <a:gd name="T6" fmla="*/ 280 w 281"/>
                <a:gd name="T7" fmla="*/ 207 h 219"/>
                <a:gd name="T8" fmla="*/ 244 w 281"/>
                <a:gd name="T9" fmla="*/ 203 h 219"/>
                <a:gd name="T10" fmla="*/ 245 w 281"/>
                <a:gd name="T11" fmla="*/ 216 h 219"/>
                <a:gd name="T12" fmla="*/ 218 w 281"/>
                <a:gd name="T13" fmla="*/ 216 h 219"/>
                <a:gd name="T14" fmla="*/ 218 w 281"/>
                <a:gd name="T15" fmla="*/ 216 h 219"/>
                <a:gd name="T16" fmla="*/ 71 w 281"/>
                <a:gd name="T17" fmla="*/ 213 h 219"/>
                <a:gd name="T18" fmla="*/ 71 w 281"/>
                <a:gd name="T19" fmla="*/ 213 h 219"/>
                <a:gd name="T20" fmla="*/ 40 w 281"/>
                <a:gd name="T21" fmla="*/ 212 h 219"/>
                <a:gd name="T22" fmla="*/ 142 w 281"/>
                <a:gd name="T23" fmla="*/ 56 h 219"/>
                <a:gd name="T24" fmla="*/ 147 w 281"/>
                <a:gd name="T25" fmla="*/ 56 h 219"/>
                <a:gd name="T26" fmla="*/ 242 w 281"/>
                <a:gd name="T27" fmla="*/ 183 h 219"/>
                <a:gd name="T28" fmla="*/ 272 w 281"/>
                <a:gd name="T29" fmla="*/ 145 h 219"/>
                <a:gd name="T30" fmla="*/ 147 w 281"/>
                <a:gd name="T31" fmla="*/ 0 h 219"/>
                <a:gd name="T32" fmla="*/ 140 w 281"/>
                <a:gd name="T3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1" h="219">
                  <a:moveTo>
                    <a:pt x="140" y="0"/>
                  </a:moveTo>
                  <a:cubicBezTo>
                    <a:pt x="25" y="0"/>
                    <a:pt x="0" y="213"/>
                    <a:pt x="0" y="213"/>
                  </a:cubicBezTo>
                  <a:cubicBezTo>
                    <a:pt x="281" y="219"/>
                    <a:pt x="281" y="219"/>
                    <a:pt x="281" y="219"/>
                  </a:cubicBezTo>
                  <a:cubicBezTo>
                    <a:pt x="281" y="216"/>
                    <a:pt x="281" y="212"/>
                    <a:pt x="280" y="207"/>
                  </a:cubicBezTo>
                  <a:cubicBezTo>
                    <a:pt x="244" y="203"/>
                    <a:pt x="244" y="203"/>
                    <a:pt x="244" y="203"/>
                  </a:cubicBezTo>
                  <a:cubicBezTo>
                    <a:pt x="245" y="208"/>
                    <a:pt x="245" y="213"/>
                    <a:pt x="245" y="216"/>
                  </a:cubicBezTo>
                  <a:cubicBezTo>
                    <a:pt x="218" y="216"/>
                    <a:pt x="218" y="216"/>
                    <a:pt x="218" y="216"/>
                  </a:cubicBezTo>
                  <a:cubicBezTo>
                    <a:pt x="218" y="216"/>
                    <a:pt x="218" y="216"/>
                    <a:pt x="218" y="216"/>
                  </a:cubicBezTo>
                  <a:cubicBezTo>
                    <a:pt x="71" y="213"/>
                    <a:pt x="71" y="213"/>
                    <a:pt x="71" y="213"/>
                  </a:cubicBezTo>
                  <a:cubicBezTo>
                    <a:pt x="71" y="213"/>
                    <a:pt x="71" y="213"/>
                    <a:pt x="71" y="213"/>
                  </a:cubicBezTo>
                  <a:cubicBezTo>
                    <a:pt x="40" y="212"/>
                    <a:pt x="40" y="212"/>
                    <a:pt x="40" y="212"/>
                  </a:cubicBezTo>
                  <a:cubicBezTo>
                    <a:pt x="40" y="212"/>
                    <a:pt x="58" y="56"/>
                    <a:pt x="142" y="56"/>
                  </a:cubicBezTo>
                  <a:cubicBezTo>
                    <a:pt x="144" y="56"/>
                    <a:pt x="145" y="56"/>
                    <a:pt x="147" y="56"/>
                  </a:cubicBezTo>
                  <a:cubicBezTo>
                    <a:pt x="214" y="61"/>
                    <a:pt x="236" y="136"/>
                    <a:pt x="242" y="183"/>
                  </a:cubicBezTo>
                  <a:cubicBezTo>
                    <a:pt x="249" y="172"/>
                    <a:pt x="259" y="159"/>
                    <a:pt x="272" y="145"/>
                  </a:cubicBezTo>
                  <a:cubicBezTo>
                    <a:pt x="259" y="83"/>
                    <a:pt x="226" y="6"/>
                    <a:pt x="147" y="0"/>
                  </a:cubicBezTo>
                  <a:cubicBezTo>
                    <a:pt x="144" y="0"/>
                    <a:pt x="142" y="0"/>
                    <a:pt x="140" y="0"/>
                  </a:cubicBezTo>
                </a:path>
              </a:pathLst>
            </a:custGeom>
            <a:solidFill>
              <a:srgbClr val="8B9BA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54" name="Freeform 244">
              <a:extLst>
                <a:ext uri="{FF2B5EF4-FFF2-40B4-BE49-F238E27FC236}">
                  <a16:creationId xmlns:a16="http://schemas.microsoft.com/office/drawing/2014/main" xmlns="" id="{D3396A2A-DA12-4F3E-A950-3EFB1565A0A9}"/>
                </a:ext>
              </a:extLst>
            </p:cNvPr>
            <p:cNvSpPr/>
            <p:nvPr/>
          </p:nvSpPr>
          <p:spPr bwMode="auto">
            <a:xfrm>
              <a:off x="4873625" y="3173413"/>
              <a:ext cx="871538" cy="682625"/>
            </a:xfrm>
            <a:custGeom>
              <a:avLst/>
              <a:gdLst>
                <a:gd name="T0" fmla="*/ 102 w 205"/>
                <a:gd name="T1" fmla="*/ 0 h 160"/>
                <a:gd name="T2" fmla="*/ 0 w 205"/>
                <a:gd name="T3" fmla="*/ 156 h 160"/>
                <a:gd name="T4" fmla="*/ 31 w 205"/>
                <a:gd name="T5" fmla="*/ 157 h 160"/>
                <a:gd name="T6" fmla="*/ 104 w 205"/>
                <a:gd name="T7" fmla="*/ 45 h 160"/>
                <a:gd name="T8" fmla="*/ 108 w 205"/>
                <a:gd name="T9" fmla="*/ 46 h 160"/>
                <a:gd name="T10" fmla="*/ 178 w 205"/>
                <a:gd name="T11" fmla="*/ 160 h 160"/>
                <a:gd name="T12" fmla="*/ 205 w 205"/>
                <a:gd name="T13" fmla="*/ 160 h 160"/>
                <a:gd name="T14" fmla="*/ 204 w 205"/>
                <a:gd name="T15" fmla="*/ 147 h 160"/>
                <a:gd name="T16" fmla="*/ 192 w 205"/>
                <a:gd name="T17" fmla="*/ 145 h 160"/>
                <a:gd name="T18" fmla="*/ 202 w 205"/>
                <a:gd name="T19" fmla="*/ 127 h 160"/>
                <a:gd name="T20" fmla="*/ 107 w 205"/>
                <a:gd name="T21" fmla="*/ 0 h 160"/>
                <a:gd name="T22" fmla="*/ 102 w 205"/>
                <a:gd name="T2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160">
                  <a:moveTo>
                    <a:pt x="102" y="0"/>
                  </a:moveTo>
                  <a:cubicBezTo>
                    <a:pt x="18" y="0"/>
                    <a:pt x="0" y="156"/>
                    <a:pt x="0" y="156"/>
                  </a:cubicBezTo>
                  <a:cubicBezTo>
                    <a:pt x="31" y="157"/>
                    <a:pt x="31" y="157"/>
                    <a:pt x="31" y="157"/>
                  </a:cubicBezTo>
                  <a:cubicBezTo>
                    <a:pt x="31" y="154"/>
                    <a:pt x="45" y="45"/>
                    <a:pt x="104" y="45"/>
                  </a:cubicBezTo>
                  <a:cubicBezTo>
                    <a:pt x="105" y="45"/>
                    <a:pt x="107" y="45"/>
                    <a:pt x="108" y="46"/>
                  </a:cubicBezTo>
                  <a:cubicBezTo>
                    <a:pt x="171" y="50"/>
                    <a:pt x="178" y="141"/>
                    <a:pt x="178" y="160"/>
                  </a:cubicBezTo>
                  <a:cubicBezTo>
                    <a:pt x="205" y="160"/>
                    <a:pt x="205" y="160"/>
                    <a:pt x="205" y="160"/>
                  </a:cubicBezTo>
                  <a:cubicBezTo>
                    <a:pt x="205" y="157"/>
                    <a:pt x="205" y="152"/>
                    <a:pt x="204" y="147"/>
                  </a:cubicBezTo>
                  <a:cubicBezTo>
                    <a:pt x="192" y="145"/>
                    <a:pt x="192" y="145"/>
                    <a:pt x="192" y="145"/>
                  </a:cubicBezTo>
                  <a:cubicBezTo>
                    <a:pt x="192" y="145"/>
                    <a:pt x="195" y="138"/>
                    <a:pt x="202" y="127"/>
                  </a:cubicBezTo>
                  <a:cubicBezTo>
                    <a:pt x="196" y="80"/>
                    <a:pt x="174" y="5"/>
                    <a:pt x="107" y="0"/>
                  </a:cubicBezTo>
                  <a:cubicBezTo>
                    <a:pt x="105" y="0"/>
                    <a:pt x="104" y="0"/>
                    <a:pt x="102" y="0"/>
                  </a:cubicBezTo>
                </a:path>
              </a:pathLst>
            </a:custGeom>
            <a:solidFill>
              <a:srgbClr val="E0C89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55" name="Freeform 245">
              <a:extLst>
                <a:ext uri="{FF2B5EF4-FFF2-40B4-BE49-F238E27FC236}">
                  <a16:creationId xmlns:a16="http://schemas.microsoft.com/office/drawing/2014/main" xmlns="" id="{A71617E3-2391-414C-9A0C-D282678DE17E}"/>
                </a:ext>
              </a:extLst>
            </p:cNvPr>
            <p:cNvSpPr/>
            <p:nvPr/>
          </p:nvSpPr>
          <p:spPr bwMode="auto">
            <a:xfrm>
              <a:off x="5005388" y="3843338"/>
              <a:ext cx="625475" cy="12700"/>
            </a:xfrm>
            <a:custGeom>
              <a:avLst/>
              <a:gdLst>
                <a:gd name="T0" fmla="*/ 0 w 147"/>
                <a:gd name="T1" fmla="*/ 0 h 3"/>
                <a:gd name="T2" fmla="*/ 0 w 147"/>
                <a:gd name="T3" fmla="*/ 0 h 3"/>
                <a:gd name="T4" fmla="*/ 147 w 147"/>
                <a:gd name="T5" fmla="*/ 3 h 3"/>
                <a:gd name="T6" fmla="*/ 147 w 147"/>
                <a:gd name="T7" fmla="*/ 3 h 3"/>
                <a:gd name="T8" fmla="*/ 0 w 147"/>
                <a:gd name="T9" fmla="*/ 0 h 3"/>
              </a:gdLst>
              <a:ahLst/>
              <a:cxnLst>
                <a:cxn ang="0">
                  <a:pos x="T0" y="T1"/>
                </a:cxn>
                <a:cxn ang="0">
                  <a:pos x="T2" y="T3"/>
                </a:cxn>
                <a:cxn ang="0">
                  <a:pos x="T4" y="T5"/>
                </a:cxn>
                <a:cxn ang="0">
                  <a:pos x="T6" y="T7"/>
                </a:cxn>
                <a:cxn ang="0">
                  <a:pos x="T8" y="T9"/>
                </a:cxn>
              </a:cxnLst>
              <a:rect l="0" t="0" r="r" b="b"/>
              <a:pathLst>
                <a:path w="147" h="3">
                  <a:moveTo>
                    <a:pt x="0" y="0"/>
                  </a:moveTo>
                  <a:cubicBezTo>
                    <a:pt x="0" y="0"/>
                    <a:pt x="0" y="0"/>
                    <a:pt x="0" y="0"/>
                  </a:cubicBezTo>
                  <a:cubicBezTo>
                    <a:pt x="147" y="3"/>
                    <a:pt x="147" y="3"/>
                    <a:pt x="147" y="3"/>
                  </a:cubicBezTo>
                  <a:cubicBezTo>
                    <a:pt x="147" y="3"/>
                    <a:pt x="147" y="3"/>
                    <a:pt x="147" y="3"/>
                  </a:cubicBezTo>
                  <a:cubicBezTo>
                    <a:pt x="0" y="0"/>
                    <a:pt x="0" y="0"/>
                    <a:pt x="0" y="0"/>
                  </a:cubicBezTo>
                </a:path>
              </a:pathLst>
            </a:custGeom>
            <a:solidFill>
              <a:srgbClr val="92707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56" name="Freeform 246">
              <a:extLst>
                <a:ext uri="{FF2B5EF4-FFF2-40B4-BE49-F238E27FC236}">
                  <a16:creationId xmlns:a16="http://schemas.microsoft.com/office/drawing/2014/main" xmlns="" id="{DDAF20FD-0C86-4503-8E60-C384B0242D53}"/>
                </a:ext>
              </a:extLst>
            </p:cNvPr>
            <p:cNvSpPr/>
            <p:nvPr/>
          </p:nvSpPr>
          <p:spPr bwMode="auto">
            <a:xfrm>
              <a:off x="5005388" y="3365500"/>
              <a:ext cx="625475" cy="490538"/>
            </a:xfrm>
            <a:custGeom>
              <a:avLst/>
              <a:gdLst>
                <a:gd name="T0" fmla="*/ 73 w 147"/>
                <a:gd name="T1" fmla="*/ 0 h 115"/>
                <a:gd name="T2" fmla="*/ 0 w 147"/>
                <a:gd name="T3" fmla="*/ 112 h 115"/>
                <a:gd name="T4" fmla="*/ 147 w 147"/>
                <a:gd name="T5" fmla="*/ 115 h 115"/>
                <a:gd name="T6" fmla="*/ 77 w 147"/>
                <a:gd name="T7" fmla="*/ 1 h 115"/>
                <a:gd name="T8" fmla="*/ 73 w 147"/>
                <a:gd name="T9" fmla="*/ 0 h 115"/>
              </a:gdLst>
              <a:ahLst/>
              <a:cxnLst>
                <a:cxn ang="0">
                  <a:pos x="T0" y="T1"/>
                </a:cxn>
                <a:cxn ang="0">
                  <a:pos x="T2" y="T3"/>
                </a:cxn>
                <a:cxn ang="0">
                  <a:pos x="T4" y="T5"/>
                </a:cxn>
                <a:cxn ang="0">
                  <a:pos x="T6" y="T7"/>
                </a:cxn>
                <a:cxn ang="0">
                  <a:pos x="T8" y="T9"/>
                </a:cxn>
              </a:cxnLst>
              <a:rect l="0" t="0" r="r" b="b"/>
              <a:pathLst>
                <a:path w="147" h="115">
                  <a:moveTo>
                    <a:pt x="73" y="0"/>
                  </a:moveTo>
                  <a:cubicBezTo>
                    <a:pt x="14" y="0"/>
                    <a:pt x="0" y="109"/>
                    <a:pt x="0" y="112"/>
                  </a:cubicBezTo>
                  <a:cubicBezTo>
                    <a:pt x="147" y="115"/>
                    <a:pt x="147" y="115"/>
                    <a:pt x="147" y="115"/>
                  </a:cubicBezTo>
                  <a:cubicBezTo>
                    <a:pt x="147" y="96"/>
                    <a:pt x="140" y="5"/>
                    <a:pt x="77" y="1"/>
                  </a:cubicBezTo>
                  <a:cubicBezTo>
                    <a:pt x="76" y="0"/>
                    <a:pt x="74" y="0"/>
                    <a:pt x="73" y="0"/>
                  </a:cubicBezTo>
                </a:path>
              </a:pathLst>
            </a:custGeom>
            <a:solidFill>
              <a:srgbClr val="A97C6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nvGrpSpPr>
            <p:cNvPr id="257" name="组合 655">
              <a:extLst>
                <a:ext uri="{FF2B5EF4-FFF2-40B4-BE49-F238E27FC236}">
                  <a16:creationId xmlns:a16="http://schemas.microsoft.com/office/drawing/2014/main" xmlns="" id="{AC0E8622-5842-4680-876C-381C34BA31FD}"/>
                </a:ext>
              </a:extLst>
            </p:cNvPr>
            <p:cNvGrpSpPr/>
            <p:nvPr/>
          </p:nvGrpSpPr>
          <p:grpSpPr>
            <a:xfrm>
              <a:off x="5689600" y="3313113"/>
              <a:ext cx="1420813" cy="650875"/>
              <a:chOff x="5689600" y="3313113"/>
              <a:chExt cx="1420813" cy="650875"/>
            </a:xfrm>
          </p:grpSpPr>
          <p:sp>
            <p:nvSpPr>
              <p:cNvPr id="258" name="Freeform 247">
                <a:extLst>
                  <a:ext uri="{FF2B5EF4-FFF2-40B4-BE49-F238E27FC236}">
                    <a16:creationId xmlns:a16="http://schemas.microsoft.com/office/drawing/2014/main" xmlns="" id="{05AAA414-13A4-42A2-9B93-4C11A36B74D7}"/>
                  </a:ext>
                </a:extLst>
              </p:cNvPr>
              <p:cNvSpPr/>
              <p:nvPr/>
            </p:nvSpPr>
            <p:spPr bwMode="auto">
              <a:xfrm>
                <a:off x="5983288" y="3313113"/>
                <a:ext cx="1127125" cy="650875"/>
              </a:xfrm>
              <a:custGeom>
                <a:avLst/>
                <a:gdLst>
                  <a:gd name="T0" fmla="*/ 92 w 265"/>
                  <a:gd name="T1" fmla="*/ 0 h 152"/>
                  <a:gd name="T2" fmla="*/ 0 w 265"/>
                  <a:gd name="T3" fmla="*/ 31 h 152"/>
                  <a:gd name="T4" fmla="*/ 7 w 265"/>
                  <a:gd name="T5" fmla="*/ 68 h 152"/>
                  <a:gd name="T6" fmla="*/ 95 w 265"/>
                  <a:gd name="T7" fmla="*/ 30 h 152"/>
                  <a:gd name="T8" fmla="*/ 103 w 265"/>
                  <a:gd name="T9" fmla="*/ 30 h 152"/>
                  <a:gd name="T10" fmla="*/ 227 w 265"/>
                  <a:gd name="T11" fmla="*/ 146 h 152"/>
                  <a:gd name="T12" fmla="*/ 13 w 265"/>
                  <a:gd name="T13" fmla="*/ 121 h 152"/>
                  <a:gd name="T14" fmla="*/ 13 w 265"/>
                  <a:gd name="T15" fmla="*/ 122 h 152"/>
                  <a:gd name="T16" fmla="*/ 263 w 265"/>
                  <a:gd name="T17" fmla="*/ 152 h 152"/>
                  <a:gd name="T18" fmla="*/ 103 w 265"/>
                  <a:gd name="T19" fmla="*/ 1 h 152"/>
                  <a:gd name="T20" fmla="*/ 92 w 265"/>
                  <a:gd name="T2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152">
                    <a:moveTo>
                      <a:pt x="92" y="0"/>
                    </a:moveTo>
                    <a:cubicBezTo>
                      <a:pt x="54" y="0"/>
                      <a:pt x="24" y="14"/>
                      <a:pt x="0" y="31"/>
                    </a:cubicBezTo>
                    <a:cubicBezTo>
                      <a:pt x="3" y="44"/>
                      <a:pt x="5" y="56"/>
                      <a:pt x="7" y="68"/>
                    </a:cubicBezTo>
                    <a:cubicBezTo>
                      <a:pt x="28" y="48"/>
                      <a:pt x="57" y="30"/>
                      <a:pt x="95" y="30"/>
                    </a:cubicBezTo>
                    <a:cubicBezTo>
                      <a:pt x="98" y="30"/>
                      <a:pt x="101" y="30"/>
                      <a:pt x="103" y="30"/>
                    </a:cubicBezTo>
                    <a:cubicBezTo>
                      <a:pt x="193" y="36"/>
                      <a:pt x="229" y="128"/>
                      <a:pt x="227" y="146"/>
                    </a:cubicBezTo>
                    <a:cubicBezTo>
                      <a:pt x="13" y="121"/>
                      <a:pt x="13" y="121"/>
                      <a:pt x="13" y="121"/>
                    </a:cubicBezTo>
                    <a:cubicBezTo>
                      <a:pt x="13" y="121"/>
                      <a:pt x="13" y="122"/>
                      <a:pt x="13" y="122"/>
                    </a:cubicBezTo>
                    <a:cubicBezTo>
                      <a:pt x="263" y="152"/>
                      <a:pt x="263" y="152"/>
                      <a:pt x="263" y="152"/>
                    </a:cubicBezTo>
                    <a:cubicBezTo>
                      <a:pt x="265" y="129"/>
                      <a:pt x="219" y="9"/>
                      <a:pt x="103" y="1"/>
                    </a:cubicBezTo>
                    <a:cubicBezTo>
                      <a:pt x="99" y="1"/>
                      <a:pt x="95" y="0"/>
                      <a:pt x="92" y="0"/>
                    </a:cubicBezTo>
                  </a:path>
                </a:pathLst>
              </a:custGeom>
              <a:solidFill>
                <a:srgbClr val="BBCAD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59" name="Freeform 248">
                <a:extLst>
                  <a:ext uri="{FF2B5EF4-FFF2-40B4-BE49-F238E27FC236}">
                    <a16:creationId xmlns:a16="http://schemas.microsoft.com/office/drawing/2014/main" xmlns="" id="{5D0CC9D2-8F6A-49FB-B876-AFF6F938F09E}"/>
                  </a:ext>
                </a:extLst>
              </p:cNvPr>
              <p:cNvSpPr>
                <a:spLocks noEditPoints="1"/>
              </p:cNvSpPr>
              <p:nvPr/>
            </p:nvSpPr>
            <p:spPr bwMode="auto">
              <a:xfrm>
                <a:off x="5859463" y="3446463"/>
                <a:ext cx="179388" cy="388938"/>
              </a:xfrm>
              <a:custGeom>
                <a:avLst/>
                <a:gdLst>
                  <a:gd name="T0" fmla="*/ 8 w 42"/>
                  <a:gd name="T1" fmla="*/ 86 h 91"/>
                  <a:gd name="T2" fmla="*/ 8 w 42"/>
                  <a:gd name="T3" fmla="*/ 87 h 91"/>
                  <a:gd name="T4" fmla="*/ 42 w 42"/>
                  <a:gd name="T5" fmla="*/ 91 h 91"/>
                  <a:gd name="T6" fmla="*/ 42 w 42"/>
                  <a:gd name="T7" fmla="*/ 90 h 91"/>
                  <a:gd name="T8" fmla="*/ 8 w 42"/>
                  <a:gd name="T9" fmla="*/ 86 h 91"/>
                  <a:gd name="T10" fmla="*/ 29 w 42"/>
                  <a:gd name="T11" fmla="*/ 0 h 91"/>
                  <a:gd name="T12" fmla="*/ 0 w 42"/>
                  <a:gd name="T13" fmla="*/ 25 h 91"/>
                  <a:gd name="T14" fmla="*/ 7 w 42"/>
                  <a:gd name="T15" fmla="*/ 74 h 91"/>
                  <a:gd name="T16" fmla="*/ 36 w 42"/>
                  <a:gd name="T17" fmla="*/ 37 h 91"/>
                  <a:gd name="T18" fmla="*/ 29 w 42"/>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91">
                    <a:moveTo>
                      <a:pt x="8" y="86"/>
                    </a:moveTo>
                    <a:cubicBezTo>
                      <a:pt x="8" y="86"/>
                      <a:pt x="8" y="87"/>
                      <a:pt x="8" y="87"/>
                    </a:cubicBezTo>
                    <a:cubicBezTo>
                      <a:pt x="42" y="91"/>
                      <a:pt x="42" y="91"/>
                      <a:pt x="42" y="91"/>
                    </a:cubicBezTo>
                    <a:cubicBezTo>
                      <a:pt x="42" y="91"/>
                      <a:pt x="42" y="90"/>
                      <a:pt x="42" y="90"/>
                    </a:cubicBezTo>
                    <a:cubicBezTo>
                      <a:pt x="8" y="86"/>
                      <a:pt x="8" y="86"/>
                      <a:pt x="8" y="86"/>
                    </a:cubicBezTo>
                    <a:moveTo>
                      <a:pt x="29" y="0"/>
                    </a:moveTo>
                    <a:cubicBezTo>
                      <a:pt x="18" y="8"/>
                      <a:pt x="8" y="16"/>
                      <a:pt x="0" y="25"/>
                    </a:cubicBezTo>
                    <a:cubicBezTo>
                      <a:pt x="4" y="43"/>
                      <a:pt x="6" y="60"/>
                      <a:pt x="7" y="74"/>
                    </a:cubicBezTo>
                    <a:cubicBezTo>
                      <a:pt x="13" y="64"/>
                      <a:pt x="23" y="50"/>
                      <a:pt x="36" y="37"/>
                    </a:cubicBezTo>
                    <a:cubicBezTo>
                      <a:pt x="34" y="25"/>
                      <a:pt x="32" y="13"/>
                      <a:pt x="29" y="0"/>
                    </a:cubicBezTo>
                  </a:path>
                </a:pathLst>
              </a:custGeom>
              <a:solidFill>
                <a:srgbClr val="AAC0C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0" name="Freeform 249">
                <a:extLst>
                  <a:ext uri="{FF2B5EF4-FFF2-40B4-BE49-F238E27FC236}">
                    <a16:creationId xmlns:a16="http://schemas.microsoft.com/office/drawing/2014/main" xmlns="" id="{828C9ADA-B491-475A-B85D-0930EC7C85CA}"/>
                  </a:ext>
                </a:extLst>
              </p:cNvPr>
              <p:cNvSpPr/>
              <p:nvPr/>
            </p:nvSpPr>
            <p:spPr bwMode="auto">
              <a:xfrm>
                <a:off x="5732463" y="3552825"/>
                <a:ext cx="161925" cy="265113"/>
              </a:xfrm>
              <a:custGeom>
                <a:avLst/>
                <a:gdLst>
                  <a:gd name="T0" fmla="*/ 30 w 38"/>
                  <a:gd name="T1" fmla="*/ 0 h 62"/>
                  <a:gd name="T2" fmla="*/ 0 w 38"/>
                  <a:gd name="T3" fmla="*/ 38 h 62"/>
                  <a:gd name="T4" fmla="*/ 2 w 38"/>
                  <a:gd name="T5" fmla="*/ 58 h 62"/>
                  <a:gd name="T6" fmla="*/ 38 w 38"/>
                  <a:gd name="T7" fmla="*/ 62 h 62"/>
                  <a:gd name="T8" fmla="*/ 38 w 38"/>
                  <a:gd name="T9" fmla="*/ 61 h 62"/>
                  <a:gd name="T10" fmla="*/ 31 w 38"/>
                  <a:gd name="T11" fmla="*/ 60 h 62"/>
                  <a:gd name="T12" fmla="*/ 37 w 38"/>
                  <a:gd name="T13" fmla="*/ 49 h 62"/>
                  <a:gd name="T14" fmla="*/ 30 w 38"/>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62">
                    <a:moveTo>
                      <a:pt x="30" y="0"/>
                    </a:moveTo>
                    <a:cubicBezTo>
                      <a:pt x="17" y="14"/>
                      <a:pt x="7" y="27"/>
                      <a:pt x="0" y="38"/>
                    </a:cubicBezTo>
                    <a:cubicBezTo>
                      <a:pt x="1" y="45"/>
                      <a:pt x="2" y="52"/>
                      <a:pt x="2" y="58"/>
                    </a:cubicBezTo>
                    <a:cubicBezTo>
                      <a:pt x="38" y="62"/>
                      <a:pt x="38" y="62"/>
                      <a:pt x="38" y="62"/>
                    </a:cubicBezTo>
                    <a:cubicBezTo>
                      <a:pt x="38" y="62"/>
                      <a:pt x="38" y="61"/>
                      <a:pt x="38" y="61"/>
                    </a:cubicBezTo>
                    <a:cubicBezTo>
                      <a:pt x="31" y="60"/>
                      <a:pt x="31" y="60"/>
                      <a:pt x="31" y="60"/>
                    </a:cubicBezTo>
                    <a:cubicBezTo>
                      <a:pt x="31" y="60"/>
                      <a:pt x="33" y="56"/>
                      <a:pt x="37" y="49"/>
                    </a:cubicBezTo>
                    <a:cubicBezTo>
                      <a:pt x="36" y="35"/>
                      <a:pt x="34" y="18"/>
                      <a:pt x="30" y="0"/>
                    </a:cubicBezTo>
                  </a:path>
                </a:pathLst>
              </a:custGeom>
              <a:solidFill>
                <a:srgbClr val="9CAFC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1" name="Freeform 250">
                <a:extLst>
                  <a:ext uri="{FF2B5EF4-FFF2-40B4-BE49-F238E27FC236}">
                    <a16:creationId xmlns:a16="http://schemas.microsoft.com/office/drawing/2014/main" xmlns="" id="{E6737D75-48C0-46B6-88BB-F9D94CAFD9C2}"/>
                  </a:ext>
                </a:extLst>
              </p:cNvPr>
              <p:cNvSpPr/>
              <p:nvPr/>
            </p:nvSpPr>
            <p:spPr bwMode="auto">
              <a:xfrm>
                <a:off x="5689600" y="3714750"/>
                <a:ext cx="50800" cy="85725"/>
              </a:xfrm>
              <a:custGeom>
                <a:avLst/>
                <a:gdLst>
                  <a:gd name="T0" fmla="*/ 10 w 12"/>
                  <a:gd name="T1" fmla="*/ 0 h 20"/>
                  <a:gd name="T2" fmla="*/ 0 w 12"/>
                  <a:gd name="T3" fmla="*/ 18 h 20"/>
                  <a:gd name="T4" fmla="*/ 12 w 12"/>
                  <a:gd name="T5" fmla="*/ 20 h 20"/>
                  <a:gd name="T6" fmla="*/ 10 w 12"/>
                  <a:gd name="T7" fmla="*/ 0 h 20"/>
                </a:gdLst>
                <a:ahLst/>
                <a:cxnLst>
                  <a:cxn ang="0">
                    <a:pos x="T0" y="T1"/>
                  </a:cxn>
                  <a:cxn ang="0">
                    <a:pos x="T2" y="T3"/>
                  </a:cxn>
                  <a:cxn ang="0">
                    <a:pos x="T4" y="T5"/>
                  </a:cxn>
                  <a:cxn ang="0">
                    <a:pos x="T6" y="T7"/>
                  </a:cxn>
                </a:cxnLst>
                <a:rect l="0" t="0" r="r" b="b"/>
                <a:pathLst>
                  <a:path w="12" h="20">
                    <a:moveTo>
                      <a:pt x="10" y="0"/>
                    </a:moveTo>
                    <a:cubicBezTo>
                      <a:pt x="3" y="11"/>
                      <a:pt x="0" y="18"/>
                      <a:pt x="0" y="18"/>
                    </a:cubicBezTo>
                    <a:cubicBezTo>
                      <a:pt x="12" y="20"/>
                      <a:pt x="12" y="20"/>
                      <a:pt x="12" y="20"/>
                    </a:cubicBezTo>
                    <a:cubicBezTo>
                      <a:pt x="12" y="14"/>
                      <a:pt x="11" y="7"/>
                      <a:pt x="10" y="0"/>
                    </a:cubicBezTo>
                  </a:path>
                </a:pathLst>
              </a:custGeom>
              <a:solidFill>
                <a:srgbClr val="B2BBB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2" name="Freeform 251">
                <a:extLst>
                  <a:ext uri="{FF2B5EF4-FFF2-40B4-BE49-F238E27FC236}">
                    <a16:creationId xmlns:a16="http://schemas.microsoft.com/office/drawing/2014/main" xmlns="" id="{4965D15F-ECB1-4FD0-AF83-67333034B4DF}"/>
                  </a:ext>
                </a:extLst>
              </p:cNvPr>
              <p:cNvSpPr/>
              <p:nvPr/>
            </p:nvSpPr>
            <p:spPr bwMode="auto">
              <a:xfrm>
                <a:off x="6013450" y="3441700"/>
                <a:ext cx="942975" cy="495300"/>
              </a:xfrm>
              <a:custGeom>
                <a:avLst/>
                <a:gdLst>
                  <a:gd name="T0" fmla="*/ 88 w 222"/>
                  <a:gd name="T1" fmla="*/ 0 h 116"/>
                  <a:gd name="T2" fmla="*/ 0 w 222"/>
                  <a:gd name="T3" fmla="*/ 38 h 116"/>
                  <a:gd name="T4" fmla="*/ 5 w 222"/>
                  <a:gd name="T5" fmla="*/ 77 h 116"/>
                  <a:gd name="T6" fmla="*/ 91 w 222"/>
                  <a:gd name="T7" fmla="*/ 24 h 116"/>
                  <a:gd name="T8" fmla="*/ 97 w 222"/>
                  <a:gd name="T9" fmla="*/ 25 h 116"/>
                  <a:gd name="T10" fmla="*/ 191 w 222"/>
                  <a:gd name="T11" fmla="*/ 112 h 116"/>
                  <a:gd name="T12" fmla="*/ 6 w 222"/>
                  <a:gd name="T13" fmla="*/ 91 h 116"/>
                  <a:gd name="T14" fmla="*/ 6 w 222"/>
                  <a:gd name="T15" fmla="*/ 91 h 116"/>
                  <a:gd name="T16" fmla="*/ 220 w 222"/>
                  <a:gd name="T17" fmla="*/ 116 h 116"/>
                  <a:gd name="T18" fmla="*/ 96 w 222"/>
                  <a:gd name="T19" fmla="*/ 0 h 116"/>
                  <a:gd name="T20" fmla="*/ 88 w 222"/>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16">
                    <a:moveTo>
                      <a:pt x="88" y="0"/>
                    </a:moveTo>
                    <a:cubicBezTo>
                      <a:pt x="50" y="0"/>
                      <a:pt x="21" y="18"/>
                      <a:pt x="0" y="38"/>
                    </a:cubicBezTo>
                    <a:cubicBezTo>
                      <a:pt x="3" y="53"/>
                      <a:pt x="4" y="66"/>
                      <a:pt x="5" y="77"/>
                    </a:cubicBezTo>
                    <a:cubicBezTo>
                      <a:pt x="17" y="58"/>
                      <a:pt x="46" y="24"/>
                      <a:pt x="91" y="24"/>
                    </a:cubicBezTo>
                    <a:cubicBezTo>
                      <a:pt x="93" y="24"/>
                      <a:pt x="95" y="25"/>
                      <a:pt x="97" y="25"/>
                    </a:cubicBezTo>
                    <a:cubicBezTo>
                      <a:pt x="165" y="29"/>
                      <a:pt x="192" y="99"/>
                      <a:pt x="191" y="112"/>
                    </a:cubicBezTo>
                    <a:cubicBezTo>
                      <a:pt x="6" y="91"/>
                      <a:pt x="6" y="91"/>
                      <a:pt x="6" y="91"/>
                    </a:cubicBezTo>
                    <a:cubicBezTo>
                      <a:pt x="6" y="91"/>
                      <a:pt x="6" y="91"/>
                      <a:pt x="6" y="91"/>
                    </a:cubicBezTo>
                    <a:cubicBezTo>
                      <a:pt x="220" y="116"/>
                      <a:pt x="220" y="116"/>
                      <a:pt x="220" y="116"/>
                    </a:cubicBezTo>
                    <a:cubicBezTo>
                      <a:pt x="222" y="98"/>
                      <a:pt x="186" y="6"/>
                      <a:pt x="96" y="0"/>
                    </a:cubicBezTo>
                    <a:cubicBezTo>
                      <a:pt x="94" y="0"/>
                      <a:pt x="91" y="0"/>
                      <a:pt x="88" y="0"/>
                    </a:cubicBezTo>
                  </a:path>
                </a:pathLst>
              </a:custGeom>
              <a:solidFill>
                <a:srgbClr val="ECF1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3" name="Freeform 252">
                <a:extLst>
                  <a:ext uri="{FF2B5EF4-FFF2-40B4-BE49-F238E27FC236}">
                    <a16:creationId xmlns:a16="http://schemas.microsoft.com/office/drawing/2014/main" xmlns="" id="{25958A9E-4B55-49AA-8273-1903E3F38F26}"/>
                  </a:ext>
                </a:extLst>
              </p:cNvPr>
              <p:cNvSpPr/>
              <p:nvPr/>
            </p:nvSpPr>
            <p:spPr bwMode="auto">
              <a:xfrm>
                <a:off x="5889625" y="3603625"/>
                <a:ext cx="149225" cy="227013"/>
              </a:xfrm>
              <a:custGeom>
                <a:avLst/>
                <a:gdLst>
                  <a:gd name="T0" fmla="*/ 29 w 35"/>
                  <a:gd name="T1" fmla="*/ 0 h 53"/>
                  <a:gd name="T2" fmla="*/ 0 w 35"/>
                  <a:gd name="T3" fmla="*/ 37 h 53"/>
                  <a:gd name="T4" fmla="*/ 1 w 35"/>
                  <a:gd name="T5" fmla="*/ 49 h 53"/>
                  <a:gd name="T6" fmla="*/ 35 w 35"/>
                  <a:gd name="T7" fmla="*/ 53 h 53"/>
                  <a:gd name="T8" fmla="*/ 35 w 35"/>
                  <a:gd name="T9" fmla="*/ 53 h 53"/>
                  <a:gd name="T10" fmla="*/ 27 w 35"/>
                  <a:gd name="T11" fmla="*/ 52 h 53"/>
                  <a:gd name="T12" fmla="*/ 34 w 35"/>
                  <a:gd name="T13" fmla="*/ 39 h 53"/>
                  <a:gd name="T14" fmla="*/ 29 w 35"/>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3">
                    <a:moveTo>
                      <a:pt x="29" y="0"/>
                    </a:moveTo>
                    <a:cubicBezTo>
                      <a:pt x="16" y="13"/>
                      <a:pt x="6" y="27"/>
                      <a:pt x="0" y="37"/>
                    </a:cubicBezTo>
                    <a:cubicBezTo>
                      <a:pt x="1" y="41"/>
                      <a:pt x="1" y="46"/>
                      <a:pt x="1" y="49"/>
                    </a:cubicBezTo>
                    <a:cubicBezTo>
                      <a:pt x="35" y="53"/>
                      <a:pt x="35" y="53"/>
                      <a:pt x="35" y="53"/>
                    </a:cubicBezTo>
                    <a:cubicBezTo>
                      <a:pt x="35" y="53"/>
                      <a:pt x="35" y="53"/>
                      <a:pt x="35" y="53"/>
                    </a:cubicBezTo>
                    <a:cubicBezTo>
                      <a:pt x="27" y="52"/>
                      <a:pt x="27" y="52"/>
                      <a:pt x="27" y="52"/>
                    </a:cubicBezTo>
                    <a:cubicBezTo>
                      <a:pt x="27" y="52"/>
                      <a:pt x="29" y="47"/>
                      <a:pt x="34" y="39"/>
                    </a:cubicBezTo>
                    <a:cubicBezTo>
                      <a:pt x="33" y="28"/>
                      <a:pt x="32" y="15"/>
                      <a:pt x="29" y="0"/>
                    </a:cubicBezTo>
                  </a:path>
                </a:pathLst>
              </a:custGeom>
              <a:solidFill>
                <a:srgbClr val="E8EEE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4" name="Freeform 253">
                <a:extLst>
                  <a:ext uri="{FF2B5EF4-FFF2-40B4-BE49-F238E27FC236}">
                    <a16:creationId xmlns:a16="http://schemas.microsoft.com/office/drawing/2014/main" xmlns="" id="{BA2352B7-732A-43D1-A260-73FF32DFA598}"/>
                  </a:ext>
                </a:extLst>
              </p:cNvPr>
              <p:cNvSpPr/>
              <p:nvPr/>
            </p:nvSpPr>
            <p:spPr bwMode="auto">
              <a:xfrm>
                <a:off x="5864225" y="3762375"/>
                <a:ext cx="30163" cy="50800"/>
              </a:xfrm>
              <a:custGeom>
                <a:avLst/>
                <a:gdLst>
                  <a:gd name="T0" fmla="*/ 6 w 7"/>
                  <a:gd name="T1" fmla="*/ 0 h 12"/>
                  <a:gd name="T2" fmla="*/ 0 w 7"/>
                  <a:gd name="T3" fmla="*/ 11 h 12"/>
                  <a:gd name="T4" fmla="*/ 7 w 7"/>
                  <a:gd name="T5" fmla="*/ 12 h 12"/>
                  <a:gd name="T6" fmla="*/ 6 w 7"/>
                  <a:gd name="T7" fmla="*/ 0 h 12"/>
                </a:gdLst>
                <a:ahLst/>
                <a:cxnLst>
                  <a:cxn ang="0">
                    <a:pos x="T0" y="T1"/>
                  </a:cxn>
                  <a:cxn ang="0">
                    <a:pos x="T2" y="T3"/>
                  </a:cxn>
                  <a:cxn ang="0">
                    <a:pos x="T4" y="T5"/>
                  </a:cxn>
                  <a:cxn ang="0">
                    <a:pos x="T6" y="T7"/>
                  </a:cxn>
                </a:cxnLst>
                <a:rect l="0" t="0" r="r" b="b"/>
                <a:pathLst>
                  <a:path w="7" h="12">
                    <a:moveTo>
                      <a:pt x="6" y="0"/>
                    </a:moveTo>
                    <a:cubicBezTo>
                      <a:pt x="2" y="7"/>
                      <a:pt x="0" y="11"/>
                      <a:pt x="0" y="11"/>
                    </a:cubicBezTo>
                    <a:cubicBezTo>
                      <a:pt x="7" y="12"/>
                      <a:pt x="7" y="12"/>
                      <a:pt x="7" y="12"/>
                    </a:cubicBezTo>
                    <a:cubicBezTo>
                      <a:pt x="7" y="9"/>
                      <a:pt x="7" y="4"/>
                      <a:pt x="6" y="0"/>
                    </a:cubicBezTo>
                  </a:path>
                </a:pathLst>
              </a:custGeom>
              <a:solidFill>
                <a:srgbClr val="E4E9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5" name="Freeform 254">
                <a:extLst>
                  <a:ext uri="{FF2B5EF4-FFF2-40B4-BE49-F238E27FC236}">
                    <a16:creationId xmlns:a16="http://schemas.microsoft.com/office/drawing/2014/main" xmlns="" id="{263322FE-165C-4CA2-BD12-80A7CDCD8EB6}"/>
                  </a:ext>
                </a:extLst>
              </p:cNvPr>
              <p:cNvSpPr>
                <a:spLocks noEditPoints="1"/>
              </p:cNvSpPr>
              <p:nvPr/>
            </p:nvSpPr>
            <p:spPr bwMode="auto">
              <a:xfrm>
                <a:off x="6034088" y="3544888"/>
                <a:ext cx="795338" cy="376238"/>
              </a:xfrm>
              <a:custGeom>
                <a:avLst/>
                <a:gdLst>
                  <a:gd name="T0" fmla="*/ 151 w 187"/>
                  <a:gd name="T1" fmla="*/ 84 h 88"/>
                  <a:gd name="T2" fmla="*/ 31 w 187"/>
                  <a:gd name="T3" fmla="*/ 70 h 88"/>
                  <a:gd name="T4" fmla="*/ 89 w 187"/>
                  <a:gd name="T5" fmla="*/ 29 h 88"/>
                  <a:gd name="T6" fmla="*/ 93 w 187"/>
                  <a:gd name="T7" fmla="*/ 29 h 88"/>
                  <a:gd name="T8" fmla="*/ 151 w 187"/>
                  <a:gd name="T9" fmla="*/ 84 h 88"/>
                  <a:gd name="T10" fmla="*/ 86 w 187"/>
                  <a:gd name="T11" fmla="*/ 0 h 88"/>
                  <a:gd name="T12" fmla="*/ 0 w 187"/>
                  <a:gd name="T13" fmla="*/ 53 h 88"/>
                  <a:gd name="T14" fmla="*/ 1 w 187"/>
                  <a:gd name="T15" fmla="*/ 67 h 88"/>
                  <a:gd name="T16" fmla="*/ 186 w 187"/>
                  <a:gd name="T17" fmla="*/ 88 h 88"/>
                  <a:gd name="T18" fmla="*/ 92 w 187"/>
                  <a:gd name="T19" fmla="*/ 1 h 88"/>
                  <a:gd name="T20" fmla="*/ 86 w 187"/>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88">
                    <a:moveTo>
                      <a:pt x="151" y="84"/>
                    </a:moveTo>
                    <a:cubicBezTo>
                      <a:pt x="31" y="70"/>
                      <a:pt x="31" y="70"/>
                      <a:pt x="31" y="70"/>
                    </a:cubicBezTo>
                    <a:cubicBezTo>
                      <a:pt x="31" y="70"/>
                      <a:pt x="50" y="29"/>
                      <a:pt x="89" y="29"/>
                    </a:cubicBezTo>
                    <a:cubicBezTo>
                      <a:pt x="91" y="29"/>
                      <a:pt x="92" y="29"/>
                      <a:pt x="93" y="29"/>
                    </a:cubicBezTo>
                    <a:cubicBezTo>
                      <a:pt x="135" y="32"/>
                      <a:pt x="152" y="75"/>
                      <a:pt x="151" y="84"/>
                    </a:cubicBezTo>
                    <a:moveTo>
                      <a:pt x="86" y="0"/>
                    </a:moveTo>
                    <a:cubicBezTo>
                      <a:pt x="41" y="0"/>
                      <a:pt x="12" y="34"/>
                      <a:pt x="0" y="53"/>
                    </a:cubicBezTo>
                    <a:cubicBezTo>
                      <a:pt x="0" y="58"/>
                      <a:pt x="1" y="63"/>
                      <a:pt x="1" y="67"/>
                    </a:cubicBezTo>
                    <a:cubicBezTo>
                      <a:pt x="186" y="88"/>
                      <a:pt x="186" y="88"/>
                      <a:pt x="186" y="88"/>
                    </a:cubicBezTo>
                    <a:cubicBezTo>
                      <a:pt x="187" y="75"/>
                      <a:pt x="160" y="5"/>
                      <a:pt x="92" y="1"/>
                    </a:cubicBezTo>
                    <a:cubicBezTo>
                      <a:pt x="90" y="1"/>
                      <a:pt x="88" y="0"/>
                      <a:pt x="86" y="0"/>
                    </a:cubicBezTo>
                  </a:path>
                </a:pathLst>
              </a:custGeom>
              <a:solidFill>
                <a:srgbClr val="8FC2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6" name="Freeform 255">
                <a:extLst>
                  <a:ext uri="{FF2B5EF4-FFF2-40B4-BE49-F238E27FC236}">
                    <a16:creationId xmlns:a16="http://schemas.microsoft.com/office/drawing/2014/main" xmlns="" id="{1ABB5C57-8ACE-494E-BD6F-3694605FD91C}"/>
                  </a:ext>
                </a:extLst>
              </p:cNvPr>
              <p:cNvSpPr/>
              <p:nvPr/>
            </p:nvSpPr>
            <p:spPr bwMode="auto">
              <a:xfrm>
                <a:off x="6003925" y="3770313"/>
                <a:ext cx="34925" cy="60325"/>
              </a:xfrm>
              <a:custGeom>
                <a:avLst/>
                <a:gdLst>
                  <a:gd name="T0" fmla="*/ 7 w 8"/>
                  <a:gd name="T1" fmla="*/ 0 h 14"/>
                  <a:gd name="T2" fmla="*/ 0 w 8"/>
                  <a:gd name="T3" fmla="*/ 13 h 14"/>
                  <a:gd name="T4" fmla="*/ 8 w 8"/>
                  <a:gd name="T5" fmla="*/ 14 h 14"/>
                  <a:gd name="T6" fmla="*/ 7 w 8"/>
                  <a:gd name="T7" fmla="*/ 0 h 14"/>
                </a:gdLst>
                <a:ahLst/>
                <a:cxnLst>
                  <a:cxn ang="0">
                    <a:pos x="T0" y="T1"/>
                  </a:cxn>
                  <a:cxn ang="0">
                    <a:pos x="T2" y="T3"/>
                  </a:cxn>
                  <a:cxn ang="0">
                    <a:pos x="T4" y="T5"/>
                  </a:cxn>
                  <a:cxn ang="0">
                    <a:pos x="T6" y="T7"/>
                  </a:cxn>
                </a:cxnLst>
                <a:rect l="0" t="0" r="r" b="b"/>
                <a:pathLst>
                  <a:path w="8" h="14">
                    <a:moveTo>
                      <a:pt x="7" y="0"/>
                    </a:moveTo>
                    <a:cubicBezTo>
                      <a:pt x="2" y="8"/>
                      <a:pt x="0" y="13"/>
                      <a:pt x="0" y="13"/>
                    </a:cubicBezTo>
                    <a:cubicBezTo>
                      <a:pt x="8" y="14"/>
                      <a:pt x="8" y="14"/>
                      <a:pt x="8" y="14"/>
                    </a:cubicBezTo>
                    <a:cubicBezTo>
                      <a:pt x="8" y="10"/>
                      <a:pt x="7" y="5"/>
                      <a:pt x="7" y="0"/>
                    </a:cubicBezTo>
                  </a:path>
                </a:pathLst>
              </a:custGeom>
              <a:solidFill>
                <a:srgbClr val="8EC1C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7" name="Freeform 256">
                <a:extLst>
                  <a:ext uri="{FF2B5EF4-FFF2-40B4-BE49-F238E27FC236}">
                    <a16:creationId xmlns:a16="http://schemas.microsoft.com/office/drawing/2014/main" xmlns="" id="{4D317655-7B97-423D-9A22-D5DD7C7A6E39}"/>
                  </a:ext>
                </a:extLst>
              </p:cNvPr>
              <p:cNvSpPr/>
              <p:nvPr/>
            </p:nvSpPr>
            <p:spPr bwMode="auto">
              <a:xfrm>
                <a:off x="6165850" y="3668713"/>
                <a:ext cx="514350" cy="234950"/>
              </a:xfrm>
              <a:custGeom>
                <a:avLst/>
                <a:gdLst>
                  <a:gd name="T0" fmla="*/ 58 w 121"/>
                  <a:gd name="T1" fmla="*/ 0 h 55"/>
                  <a:gd name="T2" fmla="*/ 0 w 121"/>
                  <a:gd name="T3" fmla="*/ 41 h 55"/>
                  <a:gd name="T4" fmla="*/ 120 w 121"/>
                  <a:gd name="T5" fmla="*/ 55 h 55"/>
                  <a:gd name="T6" fmla="*/ 62 w 121"/>
                  <a:gd name="T7" fmla="*/ 0 h 55"/>
                  <a:gd name="T8" fmla="*/ 58 w 121"/>
                  <a:gd name="T9" fmla="*/ 0 h 55"/>
                </a:gdLst>
                <a:ahLst/>
                <a:cxnLst>
                  <a:cxn ang="0">
                    <a:pos x="T0" y="T1"/>
                  </a:cxn>
                  <a:cxn ang="0">
                    <a:pos x="T2" y="T3"/>
                  </a:cxn>
                  <a:cxn ang="0">
                    <a:pos x="T4" y="T5"/>
                  </a:cxn>
                  <a:cxn ang="0">
                    <a:pos x="T6" y="T7"/>
                  </a:cxn>
                  <a:cxn ang="0">
                    <a:pos x="T8" y="T9"/>
                  </a:cxn>
                </a:cxnLst>
                <a:rect l="0" t="0" r="r" b="b"/>
                <a:pathLst>
                  <a:path w="121" h="55">
                    <a:moveTo>
                      <a:pt x="58" y="0"/>
                    </a:moveTo>
                    <a:cubicBezTo>
                      <a:pt x="19" y="0"/>
                      <a:pt x="0" y="41"/>
                      <a:pt x="0" y="41"/>
                    </a:cubicBezTo>
                    <a:cubicBezTo>
                      <a:pt x="120" y="55"/>
                      <a:pt x="120" y="55"/>
                      <a:pt x="120" y="55"/>
                    </a:cubicBezTo>
                    <a:cubicBezTo>
                      <a:pt x="121" y="46"/>
                      <a:pt x="104" y="3"/>
                      <a:pt x="62" y="0"/>
                    </a:cubicBezTo>
                    <a:cubicBezTo>
                      <a:pt x="61" y="0"/>
                      <a:pt x="60" y="0"/>
                      <a:pt x="58" y="0"/>
                    </a:cubicBezTo>
                  </a:path>
                </a:pathLst>
              </a:custGeom>
              <a:solidFill>
                <a:srgbClr val="B49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grpSp>
      <p:grpSp>
        <p:nvGrpSpPr>
          <p:cNvPr id="268" name="组合 666">
            <a:extLst>
              <a:ext uri="{FF2B5EF4-FFF2-40B4-BE49-F238E27FC236}">
                <a16:creationId xmlns:a16="http://schemas.microsoft.com/office/drawing/2014/main" xmlns="" id="{87C3706A-E27B-461C-976C-8120E318EB70}"/>
              </a:ext>
            </a:extLst>
          </p:cNvPr>
          <p:cNvGrpSpPr/>
          <p:nvPr/>
        </p:nvGrpSpPr>
        <p:grpSpPr>
          <a:xfrm>
            <a:off x="6054081" y="4358870"/>
            <a:ext cx="3105407" cy="807780"/>
            <a:chOff x="7275512" y="5344229"/>
            <a:chExt cx="4937126" cy="1544638"/>
          </a:xfrm>
        </p:grpSpPr>
        <p:sp>
          <p:nvSpPr>
            <p:cNvPr id="269" name="Freeform 229">
              <a:extLst>
                <a:ext uri="{FF2B5EF4-FFF2-40B4-BE49-F238E27FC236}">
                  <a16:creationId xmlns:a16="http://schemas.microsoft.com/office/drawing/2014/main" xmlns="" id="{FF42CDDC-D6BE-4839-A283-3A0E9F3C8E26}"/>
                </a:ext>
              </a:extLst>
            </p:cNvPr>
            <p:cNvSpPr/>
            <p:nvPr/>
          </p:nvSpPr>
          <p:spPr bwMode="auto">
            <a:xfrm>
              <a:off x="7275512" y="5344229"/>
              <a:ext cx="4929188" cy="1539875"/>
            </a:xfrm>
            <a:custGeom>
              <a:avLst/>
              <a:gdLst>
                <a:gd name="T0" fmla="*/ 1162 w 1162"/>
                <a:gd name="T1" fmla="*/ 183 h 359"/>
                <a:gd name="T2" fmla="*/ 0 w 1162"/>
                <a:gd name="T3" fmla="*/ 359 h 359"/>
                <a:gd name="T4" fmla="*/ 1158 w 1162"/>
                <a:gd name="T5" fmla="*/ 359 h 359"/>
                <a:gd name="T6" fmla="*/ 1162 w 1162"/>
                <a:gd name="T7" fmla="*/ 183 h 359"/>
              </a:gdLst>
              <a:ahLst/>
              <a:cxnLst>
                <a:cxn ang="0">
                  <a:pos x="T0" y="T1"/>
                </a:cxn>
                <a:cxn ang="0">
                  <a:pos x="T2" y="T3"/>
                </a:cxn>
                <a:cxn ang="0">
                  <a:pos x="T4" y="T5"/>
                </a:cxn>
                <a:cxn ang="0">
                  <a:pos x="T6" y="T7"/>
                </a:cxn>
              </a:cxnLst>
              <a:rect l="0" t="0" r="r" b="b"/>
              <a:pathLst>
                <a:path w="1162" h="359">
                  <a:moveTo>
                    <a:pt x="1162" y="183"/>
                  </a:moveTo>
                  <a:cubicBezTo>
                    <a:pt x="1162" y="183"/>
                    <a:pt x="601" y="0"/>
                    <a:pt x="0" y="359"/>
                  </a:cubicBezTo>
                  <a:cubicBezTo>
                    <a:pt x="1158" y="359"/>
                    <a:pt x="1158" y="359"/>
                    <a:pt x="1158" y="359"/>
                  </a:cubicBezTo>
                  <a:lnTo>
                    <a:pt x="1162" y="183"/>
                  </a:lnTo>
                  <a:close/>
                </a:path>
              </a:pathLst>
            </a:custGeom>
            <a:solidFill>
              <a:srgbClr val="F7A23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70" name="Freeform 230">
              <a:extLst>
                <a:ext uri="{FF2B5EF4-FFF2-40B4-BE49-F238E27FC236}">
                  <a16:creationId xmlns:a16="http://schemas.microsoft.com/office/drawing/2014/main" xmlns="" id="{4C68621B-2735-4591-A34D-B3EA1720CA16}"/>
                </a:ext>
              </a:extLst>
            </p:cNvPr>
            <p:cNvSpPr/>
            <p:nvPr/>
          </p:nvSpPr>
          <p:spPr bwMode="auto">
            <a:xfrm>
              <a:off x="8039100" y="5777617"/>
              <a:ext cx="4173538" cy="1106488"/>
            </a:xfrm>
            <a:custGeom>
              <a:avLst/>
              <a:gdLst>
                <a:gd name="T0" fmla="*/ 984 w 984"/>
                <a:gd name="T1" fmla="*/ 136 h 258"/>
                <a:gd name="T2" fmla="*/ 0 w 984"/>
                <a:gd name="T3" fmla="*/ 258 h 258"/>
                <a:gd name="T4" fmla="*/ 979 w 984"/>
                <a:gd name="T5" fmla="*/ 258 h 258"/>
                <a:gd name="T6" fmla="*/ 984 w 984"/>
                <a:gd name="T7" fmla="*/ 136 h 258"/>
              </a:gdLst>
              <a:ahLst/>
              <a:cxnLst>
                <a:cxn ang="0">
                  <a:pos x="T0" y="T1"/>
                </a:cxn>
                <a:cxn ang="0">
                  <a:pos x="T2" y="T3"/>
                </a:cxn>
                <a:cxn ang="0">
                  <a:pos x="T4" y="T5"/>
                </a:cxn>
                <a:cxn ang="0">
                  <a:pos x="T6" y="T7"/>
                </a:cxn>
              </a:cxnLst>
              <a:rect l="0" t="0" r="r" b="b"/>
              <a:pathLst>
                <a:path w="984" h="258">
                  <a:moveTo>
                    <a:pt x="984" y="136"/>
                  </a:moveTo>
                  <a:cubicBezTo>
                    <a:pt x="984" y="136"/>
                    <a:pt x="508" y="0"/>
                    <a:pt x="0" y="258"/>
                  </a:cubicBezTo>
                  <a:cubicBezTo>
                    <a:pt x="979" y="258"/>
                    <a:pt x="979" y="258"/>
                    <a:pt x="979" y="258"/>
                  </a:cubicBezTo>
                  <a:lnTo>
                    <a:pt x="984" y="136"/>
                  </a:lnTo>
                  <a:close/>
                </a:path>
              </a:pathLst>
            </a:custGeom>
            <a:solidFill>
              <a:srgbClr val="FAEBB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71" name="Freeform 231">
              <a:extLst>
                <a:ext uri="{FF2B5EF4-FFF2-40B4-BE49-F238E27FC236}">
                  <a16:creationId xmlns:a16="http://schemas.microsoft.com/office/drawing/2014/main" xmlns="" id="{0D761014-BA3C-45BE-9EBA-DF9D42208F7C}"/>
                </a:ext>
              </a:extLst>
            </p:cNvPr>
            <p:cNvSpPr/>
            <p:nvPr/>
          </p:nvSpPr>
          <p:spPr bwMode="auto">
            <a:xfrm>
              <a:off x="8870950" y="6163379"/>
              <a:ext cx="3321050" cy="725488"/>
            </a:xfrm>
            <a:custGeom>
              <a:avLst/>
              <a:gdLst>
                <a:gd name="T0" fmla="*/ 780 w 783"/>
                <a:gd name="T1" fmla="*/ 106 h 169"/>
                <a:gd name="T2" fmla="*/ 0 w 783"/>
                <a:gd name="T3" fmla="*/ 169 h 169"/>
                <a:gd name="T4" fmla="*/ 783 w 783"/>
                <a:gd name="T5" fmla="*/ 165 h 169"/>
                <a:gd name="T6" fmla="*/ 780 w 783"/>
                <a:gd name="T7" fmla="*/ 106 h 169"/>
              </a:gdLst>
              <a:ahLst/>
              <a:cxnLst>
                <a:cxn ang="0">
                  <a:pos x="T0" y="T1"/>
                </a:cxn>
                <a:cxn ang="0">
                  <a:pos x="T2" y="T3"/>
                </a:cxn>
                <a:cxn ang="0">
                  <a:pos x="T4" y="T5"/>
                </a:cxn>
                <a:cxn ang="0">
                  <a:pos x="T6" y="T7"/>
                </a:cxn>
              </a:cxnLst>
              <a:rect l="0" t="0" r="r" b="b"/>
              <a:pathLst>
                <a:path w="783" h="169">
                  <a:moveTo>
                    <a:pt x="780" y="106"/>
                  </a:moveTo>
                  <a:cubicBezTo>
                    <a:pt x="780" y="106"/>
                    <a:pt x="402" y="0"/>
                    <a:pt x="0" y="169"/>
                  </a:cubicBezTo>
                  <a:cubicBezTo>
                    <a:pt x="783" y="165"/>
                    <a:pt x="783" y="165"/>
                    <a:pt x="783" y="165"/>
                  </a:cubicBezTo>
                  <a:lnTo>
                    <a:pt x="780" y="106"/>
                  </a:lnTo>
                  <a:close/>
                </a:path>
              </a:pathLst>
            </a:custGeom>
            <a:solidFill>
              <a:srgbClr val="74A49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sp>
        <p:nvSpPr>
          <p:cNvPr id="275" name="TextBox 274">
            <a:extLst>
              <a:ext uri="{FF2B5EF4-FFF2-40B4-BE49-F238E27FC236}">
                <a16:creationId xmlns:a16="http://schemas.microsoft.com/office/drawing/2014/main" xmlns="" id="{ED69B816-323D-48F2-935B-3271832F97CF}"/>
              </a:ext>
            </a:extLst>
          </p:cNvPr>
          <p:cNvSpPr txBox="1"/>
          <p:nvPr/>
        </p:nvSpPr>
        <p:spPr>
          <a:xfrm>
            <a:off x="1600440" y="790727"/>
            <a:ext cx="6415990" cy="523220"/>
          </a:xfrm>
          <a:prstGeom prst="rect">
            <a:avLst/>
          </a:prstGeom>
          <a:noFill/>
        </p:spPr>
        <p:txBody>
          <a:bodyPr wrap="square">
            <a:spAutoFit/>
          </a:bodyPr>
          <a:lstStyle/>
          <a:p>
            <a:r>
              <a:rPr lang="en-US" b="0" i="0" dirty="0">
                <a:solidFill>
                  <a:srgbClr val="008000"/>
                </a:solidFill>
                <a:effectLst/>
                <a:latin typeface="Helvetica Neue"/>
              </a:rPr>
              <a:t>The American Broadcasting Company (ABC) aired a live </a:t>
            </a:r>
            <a:r>
              <a:rPr lang="en-US" b="0" i="0" dirty="0" err="1">
                <a:solidFill>
                  <a:srgbClr val="008000"/>
                </a:solidFill>
                <a:effectLst/>
                <a:latin typeface="Helvetica Neue"/>
              </a:rPr>
              <a:t>programme</a:t>
            </a:r>
            <a:r>
              <a:rPr lang="en-US" b="0" i="0" dirty="0">
                <a:solidFill>
                  <a:srgbClr val="008000"/>
                </a:solidFill>
                <a:effectLst/>
                <a:latin typeface="Helvetica Neue"/>
              </a:rPr>
              <a:t> (featuring the magnificence of Son </a:t>
            </a:r>
            <a:r>
              <a:rPr lang="en-US" b="0" i="0" dirty="0" err="1">
                <a:solidFill>
                  <a:srgbClr val="008000"/>
                </a:solidFill>
                <a:effectLst/>
                <a:latin typeface="Helvetica Neue"/>
              </a:rPr>
              <a:t>Doong</a:t>
            </a:r>
            <a:r>
              <a:rPr lang="en-US" b="0" i="0" dirty="0">
                <a:solidFill>
                  <a:srgbClr val="008000"/>
                </a:solidFill>
                <a:effectLst/>
                <a:latin typeface="Helvetica Neue"/>
              </a:rPr>
              <a:t>) on 'Good Morning America'.</a:t>
            </a:r>
            <a:endParaRPr lang="en-US" dirty="0"/>
          </a:p>
        </p:txBody>
      </p:sp>
      <p:pic>
        <p:nvPicPr>
          <p:cNvPr id="277" name="Picture 276">
            <a:extLst>
              <a:ext uri="{FF2B5EF4-FFF2-40B4-BE49-F238E27FC236}">
                <a16:creationId xmlns:a16="http://schemas.microsoft.com/office/drawing/2014/main" xmlns="" id="{09CD16B1-ED6C-4022-803E-FE79C50BD6EC}"/>
              </a:ext>
            </a:extLst>
          </p:cNvPr>
          <p:cNvPicPr>
            <a:picLocks noChangeAspect="1"/>
          </p:cNvPicPr>
          <p:nvPr/>
        </p:nvPicPr>
        <p:blipFill>
          <a:blip r:embed="rId2"/>
          <a:stretch>
            <a:fillRect/>
          </a:stretch>
        </p:blipFill>
        <p:spPr>
          <a:xfrm>
            <a:off x="966889" y="43515"/>
            <a:ext cx="8146081" cy="5114981"/>
          </a:xfrm>
          <a:prstGeom prst="rect">
            <a:avLst/>
          </a:prstGeom>
        </p:spPr>
      </p:pic>
      <p:sp>
        <p:nvSpPr>
          <p:cNvPr id="278" name="Скругленный прямоугольник 13">
            <a:extLst>
              <a:ext uri="{FF2B5EF4-FFF2-40B4-BE49-F238E27FC236}">
                <a16:creationId xmlns:a16="http://schemas.microsoft.com/office/drawing/2014/main" xmlns="" id="{2498FF93-835E-4DF3-9A45-FC20F92EA6EB}"/>
              </a:ext>
            </a:extLst>
          </p:cNvPr>
          <p:cNvSpPr/>
          <p:nvPr/>
        </p:nvSpPr>
        <p:spPr>
          <a:xfrm>
            <a:off x="1600440" y="1654902"/>
            <a:ext cx="7153650" cy="406267"/>
          </a:xfrm>
          <a:prstGeom prst="round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80" name="Rectangle 279">
            <a:extLst>
              <a:ext uri="{FF2B5EF4-FFF2-40B4-BE49-F238E27FC236}">
                <a16:creationId xmlns:a16="http://schemas.microsoft.com/office/drawing/2014/main" xmlns="" id="{2478C187-872F-4D57-8CA5-73E5045B212A}"/>
              </a:ext>
            </a:extLst>
          </p:cNvPr>
          <p:cNvSpPr/>
          <p:nvPr/>
        </p:nvSpPr>
        <p:spPr>
          <a:xfrm>
            <a:off x="1600450" y="2172848"/>
            <a:ext cx="7110297" cy="735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Скругленный прямоугольник 13">
            <a:extLst>
              <a:ext uri="{FF2B5EF4-FFF2-40B4-BE49-F238E27FC236}">
                <a16:creationId xmlns:a16="http://schemas.microsoft.com/office/drawing/2014/main" xmlns="" id="{6DCB5B7E-581F-4E6C-9988-E82A747F3EEB}"/>
              </a:ext>
            </a:extLst>
          </p:cNvPr>
          <p:cNvSpPr/>
          <p:nvPr/>
        </p:nvSpPr>
        <p:spPr>
          <a:xfrm>
            <a:off x="1560454" y="3443337"/>
            <a:ext cx="7412011" cy="406267"/>
          </a:xfrm>
          <a:prstGeom prst="round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82" name="Rectangle 281">
            <a:extLst>
              <a:ext uri="{FF2B5EF4-FFF2-40B4-BE49-F238E27FC236}">
                <a16:creationId xmlns:a16="http://schemas.microsoft.com/office/drawing/2014/main" xmlns="" id="{15B23FF4-72EA-4CA8-8322-2CFC3B1DCE80}"/>
              </a:ext>
            </a:extLst>
          </p:cNvPr>
          <p:cNvSpPr/>
          <p:nvPr/>
        </p:nvSpPr>
        <p:spPr>
          <a:xfrm>
            <a:off x="1613441" y="3885823"/>
            <a:ext cx="7110297" cy="386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Скругленный прямоугольник 13">
            <a:extLst>
              <a:ext uri="{FF2B5EF4-FFF2-40B4-BE49-F238E27FC236}">
                <a16:creationId xmlns:a16="http://schemas.microsoft.com/office/drawing/2014/main" xmlns="" id="{A4D4F7A5-8CE4-4AF0-A121-20FAEA07CC14}"/>
              </a:ext>
            </a:extLst>
          </p:cNvPr>
          <p:cNvSpPr/>
          <p:nvPr/>
        </p:nvSpPr>
        <p:spPr>
          <a:xfrm>
            <a:off x="1613711" y="4698302"/>
            <a:ext cx="3574787" cy="406267"/>
          </a:xfrm>
          <a:prstGeom prst="round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Tree>
    <p:extLst>
      <p:ext uri="{BB962C8B-B14F-4D97-AF65-F5344CB8AC3E}">
        <p14:creationId xmlns:p14="http://schemas.microsoft.com/office/powerpoint/2010/main" val="315939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78"/>
                                        </p:tgtEl>
                                      </p:cBhvr>
                                    </p:animEffect>
                                    <p:set>
                                      <p:cBhvr>
                                        <p:cTn id="7" dur="1" fill="hold">
                                          <p:stCondLst>
                                            <p:cond delay="499"/>
                                          </p:stCondLst>
                                        </p:cTn>
                                        <p:tgtEl>
                                          <p:spTgt spid="278"/>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280"/>
                                        </p:tgtEl>
                                      </p:cBhvr>
                                    </p:animEffect>
                                    <p:set>
                                      <p:cBhvr>
                                        <p:cTn id="10" dur="1" fill="hold">
                                          <p:stCondLst>
                                            <p:cond delay="499"/>
                                          </p:stCondLst>
                                        </p:cTn>
                                        <p:tgtEl>
                                          <p:spTgt spid="28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grpId="0" nodeType="clickEffect">
                                  <p:stCondLst>
                                    <p:cond delay="0"/>
                                  </p:stCondLst>
                                  <p:childTnLst>
                                    <p:animEffect transition="out" filter="barn(inVertical)">
                                      <p:cBhvr>
                                        <p:cTn id="14" dur="500"/>
                                        <p:tgtEl>
                                          <p:spTgt spid="281"/>
                                        </p:tgtEl>
                                      </p:cBhvr>
                                    </p:animEffect>
                                    <p:set>
                                      <p:cBhvr>
                                        <p:cTn id="15" dur="1" fill="hold">
                                          <p:stCondLst>
                                            <p:cond delay="499"/>
                                          </p:stCondLst>
                                        </p:cTn>
                                        <p:tgtEl>
                                          <p:spTgt spid="281"/>
                                        </p:tgtEl>
                                        <p:attrNameLst>
                                          <p:attrName>style.visibility</p:attrName>
                                        </p:attrNameLst>
                                      </p:cBhvr>
                                      <p:to>
                                        <p:strVal val="hidden"/>
                                      </p:to>
                                    </p:set>
                                  </p:childTnLst>
                                </p:cTn>
                              </p:par>
                              <p:par>
                                <p:cTn id="16" presetID="16" presetClass="exit" presetSubtype="21" fill="hold" grpId="0" nodeType="withEffect">
                                  <p:stCondLst>
                                    <p:cond delay="0"/>
                                  </p:stCondLst>
                                  <p:childTnLst>
                                    <p:animEffect transition="out" filter="barn(inVertical)">
                                      <p:cBhvr>
                                        <p:cTn id="17" dur="500"/>
                                        <p:tgtEl>
                                          <p:spTgt spid="282"/>
                                        </p:tgtEl>
                                      </p:cBhvr>
                                    </p:animEffect>
                                    <p:set>
                                      <p:cBhvr>
                                        <p:cTn id="18" dur="1" fill="hold">
                                          <p:stCondLst>
                                            <p:cond delay="499"/>
                                          </p:stCondLst>
                                        </p:cTn>
                                        <p:tgtEl>
                                          <p:spTgt spid="28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grpId="0" nodeType="clickEffect">
                                  <p:stCondLst>
                                    <p:cond delay="0"/>
                                  </p:stCondLst>
                                  <p:childTnLst>
                                    <p:animEffect transition="out" filter="barn(inVertical)">
                                      <p:cBhvr>
                                        <p:cTn id="22" dur="500"/>
                                        <p:tgtEl>
                                          <p:spTgt spid="283"/>
                                        </p:tgtEl>
                                      </p:cBhvr>
                                    </p:animEffect>
                                    <p:set>
                                      <p:cBhvr>
                                        <p:cTn id="23" dur="1" fill="hold">
                                          <p:stCondLst>
                                            <p:cond delay="499"/>
                                          </p:stCondLst>
                                        </p:cTn>
                                        <p:tgtEl>
                                          <p:spTgt spid="2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0" animBg="1"/>
      <p:bldP spid="280" grpId="0" animBg="1"/>
      <p:bldP spid="281" grpId="0" animBg="1"/>
      <p:bldP spid="282" grpId="0" animBg="1"/>
      <p:bldP spid="28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6">
            <a:extLst>
              <a:ext uri="{FF2B5EF4-FFF2-40B4-BE49-F238E27FC236}">
                <a16:creationId xmlns:a16="http://schemas.microsoft.com/office/drawing/2014/main" xmlns="" id="{5526CDDB-C1E9-4E5B-955C-7BE20FB9466B}"/>
              </a:ext>
            </a:extLst>
          </p:cNvPr>
          <p:cNvGrpSpPr/>
          <p:nvPr/>
        </p:nvGrpSpPr>
        <p:grpSpPr>
          <a:xfrm>
            <a:off x="-23820" y="2172845"/>
            <a:ext cx="1518973" cy="2619777"/>
            <a:chOff x="3857625" y="-3175"/>
            <a:chExt cx="4505325" cy="6861175"/>
          </a:xfrm>
        </p:grpSpPr>
        <p:grpSp>
          <p:nvGrpSpPr>
            <p:cNvPr id="3" name="Group 544">
              <a:extLst>
                <a:ext uri="{FF2B5EF4-FFF2-40B4-BE49-F238E27FC236}">
                  <a16:creationId xmlns:a16="http://schemas.microsoft.com/office/drawing/2014/main" xmlns="" id="{119BBE71-C8F8-4DE1-9C4B-BDF0BE196AE5}"/>
                </a:ext>
              </a:extLst>
            </p:cNvPr>
            <p:cNvGrpSpPr/>
            <p:nvPr/>
          </p:nvGrpSpPr>
          <p:grpSpPr bwMode="auto">
            <a:xfrm>
              <a:off x="3857625" y="-3175"/>
              <a:ext cx="4505325" cy="6861175"/>
              <a:chOff x="2430" y="-2"/>
              <a:chExt cx="2838" cy="4322"/>
            </a:xfrm>
          </p:grpSpPr>
          <p:sp>
            <p:nvSpPr>
              <p:cNvPr id="26" name="Freeform 344">
                <a:extLst>
                  <a:ext uri="{FF2B5EF4-FFF2-40B4-BE49-F238E27FC236}">
                    <a16:creationId xmlns:a16="http://schemas.microsoft.com/office/drawing/2014/main" xmlns="" id="{3DAF9A42-13AB-4E55-8CE8-4BFB8B560E65}"/>
                  </a:ext>
                </a:extLst>
              </p:cNvPr>
              <p:cNvSpPr/>
              <p:nvPr/>
            </p:nvSpPr>
            <p:spPr bwMode="auto">
              <a:xfrm>
                <a:off x="2939" y="1023"/>
                <a:ext cx="147" cy="108"/>
              </a:xfrm>
              <a:custGeom>
                <a:avLst/>
                <a:gdLst>
                  <a:gd name="T0" fmla="*/ 5 w 65"/>
                  <a:gd name="T1" fmla="*/ 0 h 48"/>
                  <a:gd name="T2" fmla="*/ 0 w 65"/>
                  <a:gd name="T3" fmla="*/ 8 h 48"/>
                  <a:gd name="T4" fmla="*/ 61 w 65"/>
                  <a:gd name="T5" fmla="*/ 48 h 48"/>
                  <a:gd name="T6" fmla="*/ 65 w 65"/>
                  <a:gd name="T7" fmla="*/ 37 h 48"/>
                  <a:gd name="T8" fmla="*/ 5 w 65"/>
                  <a:gd name="T9" fmla="*/ 0 h 48"/>
                </a:gdLst>
                <a:ahLst/>
                <a:cxnLst>
                  <a:cxn ang="0">
                    <a:pos x="T0" y="T1"/>
                  </a:cxn>
                  <a:cxn ang="0">
                    <a:pos x="T2" y="T3"/>
                  </a:cxn>
                  <a:cxn ang="0">
                    <a:pos x="T4" y="T5"/>
                  </a:cxn>
                  <a:cxn ang="0">
                    <a:pos x="T6" y="T7"/>
                  </a:cxn>
                  <a:cxn ang="0">
                    <a:pos x="T8" y="T9"/>
                  </a:cxn>
                </a:cxnLst>
                <a:rect l="0" t="0" r="r" b="b"/>
                <a:pathLst>
                  <a:path w="65" h="48">
                    <a:moveTo>
                      <a:pt x="5" y="0"/>
                    </a:moveTo>
                    <a:cubicBezTo>
                      <a:pt x="3" y="3"/>
                      <a:pt x="1" y="5"/>
                      <a:pt x="0" y="8"/>
                    </a:cubicBezTo>
                    <a:cubicBezTo>
                      <a:pt x="61" y="48"/>
                      <a:pt x="61" y="48"/>
                      <a:pt x="61" y="48"/>
                    </a:cubicBezTo>
                    <a:cubicBezTo>
                      <a:pt x="63" y="45"/>
                      <a:pt x="64" y="41"/>
                      <a:pt x="65" y="37"/>
                    </a:cubicBezTo>
                    <a:lnTo>
                      <a:pt x="5" y="0"/>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7" name="Freeform 345">
                <a:extLst>
                  <a:ext uri="{FF2B5EF4-FFF2-40B4-BE49-F238E27FC236}">
                    <a16:creationId xmlns:a16="http://schemas.microsoft.com/office/drawing/2014/main" xmlns="" id="{F252D649-1950-4E84-82A4-38C4B49425E9}"/>
                  </a:ext>
                </a:extLst>
              </p:cNvPr>
              <p:cNvSpPr/>
              <p:nvPr/>
            </p:nvSpPr>
            <p:spPr bwMode="auto">
              <a:xfrm>
                <a:off x="2903" y="1079"/>
                <a:ext cx="158" cy="118"/>
              </a:xfrm>
              <a:custGeom>
                <a:avLst/>
                <a:gdLst>
                  <a:gd name="T0" fmla="*/ 5 w 70"/>
                  <a:gd name="T1" fmla="*/ 0 h 52"/>
                  <a:gd name="T2" fmla="*/ 0 w 70"/>
                  <a:gd name="T3" fmla="*/ 8 h 52"/>
                  <a:gd name="T4" fmla="*/ 67 w 70"/>
                  <a:gd name="T5" fmla="*/ 52 h 52"/>
                  <a:gd name="T6" fmla="*/ 70 w 70"/>
                  <a:gd name="T7" fmla="*/ 43 h 52"/>
                  <a:gd name="T8" fmla="*/ 5 w 70"/>
                  <a:gd name="T9" fmla="*/ 0 h 52"/>
                </a:gdLst>
                <a:ahLst/>
                <a:cxnLst>
                  <a:cxn ang="0">
                    <a:pos x="T0" y="T1"/>
                  </a:cxn>
                  <a:cxn ang="0">
                    <a:pos x="T2" y="T3"/>
                  </a:cxn>
                  <a:cxn ang="0">
                    <a:pos x="T4" y="T5"/>
                  </a:cxn>
                  <a:cxn ang="0">
                    <a:pos x="T6" y="T7"/>
                  </a:cxn>
                  <a:cxn ang="0">
                    <a:pos x="T8" y="T9"/>
                  </a:cxn>
                </a:cxnLst>
                <a:rect l="0" t="0" r="r" b="b"/>
                <a:pathLst>
                  <a:path w="70" h="52">
                    <a:moveTo>
                      <a:pt x="5" y="0"/>
                    </a:moveTo>
                    <a:cubicBezTo>
                      <a:pt x="3" y="3"/>
                      <a:pt x="2" y="5"/>
                      <a:pt x="0" y="8"/>
                    </a:cubicBezTo>
                    <a:cubicBezTo>
                      <a:pt x="67" y="52"/>
                      <a:pt x="67" y="52"/>
                      <a:pt x="67" y="52"/>
                    </a:cubicBezTo>
                    <a:cubicBezTo>
                      <a:pt x="68" y="49"/>
                      <a:pt x="69" y="46"/>
                      <a:pt x="70" y="43"/>
                    </a:cubicBezTo>
                    <a:lnTo>
                      <a:pt x="5" y="0"/>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8" name="Freeform 346">
                <a:extLst>
                  <a:ext uri="{FF2B5EF4-FFF2-40B4-BE49-F238E27FC236}">
                    <a16:creationId xmlns:a16="http://schemas.microsoft.com/office/drawing/2014/main" xmlns="" id="{8AC6E0C8-8C2C-43DB-A2B3-6694A9E40366}"/>
                  </a:ext>
                </a:extLst>
              </p:cNvPr>
              <p:cNvSpPr/>
              <p:nvPr/>
            </p:nvSpPr>
            <p:spPr bwMode="auto">
              <a:xfrm>
                <a:off x="2894" y="1097"/>
                <a:ext cx="160" cy="115"/>
              </a:xfrm>
              <a:custGeom>
                <a:avLst/>
                <a:gdLst>
                  <a:gd name="T0" fmla="*/ 71 w 71"/>
                  <a:gd name="T1" fmla="*/ 44 h 51"/>
                  <a:gd name="T2" fmla="*/ 4 w 71"/>
                  <a:gd name="T3" fmla="*/ 0 h 51"/>
                  <a:gd name="T4" fmla="*/ 0 w 71"/>
                  <a:gd name="T5" fmla="*/ 6 h 51"/>
                  <a:gd name="T6" fmla="*/ 68 w 71"/>
                  <a:gd name="T7" fmla="*/ 51 h 51"/>
                  <a:gd name="T8" fmla="*/ 71 w 71"/>
                  <a:gd name="T9" fmla="*/ 44 h 51"/>
                </a:gdLst>
                <a:ahLst/>
                <a:cxnLst>
                  <a:cxn ang="0">
                    <a:pos x="T0" y="T1"/>
                  </a:cxn>
                  <a:cxn ang="0">
                    <a:pos x="T2" y="T3"/>
                  </a:cxn>
                  <a:cxn ang="0">
                    <a:pos x="T4" y="T5"/>
                  </a:cxn>
                  <a:cxn ang="0">
                    <a:pos x="T6" y="T7"/>
                  </a:cxn>
                  <a:cxn ang="0">
                    <a:pos x="T8" y="T9"/>
                  </a:cxn>
                </a:cxnLst>
                <a:rect l="0" t="0" r="r" b="b"/>
                <a:pathLst>
                  <a:path w="71" h="51">
                    <a:moveTo>
                      <a:pt x="71" y="44"/>
                    </a:moveTo>
                    <a:cubicBezTo>
                      <a:pt x="4" y="0"/>
                      <a:pt x="4" y="0"/>
                      <a:pt x="4" y="0"/>
                    </a:cubicBezTo>
                    <a:cubicBezTo>
                      <a:pt x="3" y="2"/>
                      <a:pt x="1" y="4"/>
                      <a:pt x="0" y="6"/>
                    </a:cubicBezTo>
                    <a:cubicBezTo>
                      <a:pt x="68" y="51"/>
                      <a:pt x="68" y="51"/>
                      <a:pt x="68" y="51"/>
                    </a:cubicBezTo>
                    <a:cubicBezTo>
                      <a:pt x="69" y="49"/>
                      <a:pt x="70" y="46"/>
                      <a:pt x="71" y="44"/>
                    </a:cubicBez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9" name="Freeform 347">
                <a:extLst>
                  <a:ext uri="{FF2B5EF4-FFF2-40B4-BE49-F238E27FC236}">
                    <a16:creationId xmlns:a16="http://schemas.microsoft.com/office/drawing/2014/main" xmlns="" id="{987AEB4B-6E3B-45D5-99E4-51F7EE7C9D66}"/>
                  </a:ext>
                </a:extLst>
              </p:cNvPr>
              <p:cNvSpPr/>
              <p:nvPr/>
            </p:nvSpPr>
            <p:spPr bwMode="auto">
              <a:xfrm>
                <a:off x="2888" y="1111"/>
                <a:ext cx="160" cy="126"/>
              </a:xfrm>
              <a:custGeom>
                <a:avLst/>
                <a:gdLst>
                  <a:gd name="T0" fmla="*/ 67 w 71"/>
                  <a:gd name="T1" fmla="*/ 56 h 56"/>
                  <a:gd name="T2" fmla="*/ 71 w 71"/>
                  <a:gd name="T3" fmla="*/ 45 h 56"/>
                  <a:gd name="T4" fmla="*/ 3 w 71"/>
                  <a:gd name="T5" fmla="*/ 0 h 56"/>
                  <a:gd name="T6" fmla="*/ 0 w 71"/>
                  <a:gd name="T7" fmla="*/ 4 h 56"/>
                  <a:gd name="T8" fmla="*/ 1 w 71"/>
                  <a:gd name="T9" fmla="*/ 11 h 56"/>
                  <a:gd name="T10" fmla="*/ 67 w 71"/>
                  <a:gd name="T11" fmla="*/ 56 h 56"/>
                </a:gdLst>
                <a:ahLst/>
                <a:cxnLst>
                  <a:cxn ang="0">
                    <a:pos x="T0" y="T1"/>
                  </a:cxn>
                  <a:cxn ang="0">
                    <a:pos x="T2" y="T3"/>
                  </a:cxn>
                  <a:cxn ang="0">
                    <a:pos x="T4" y="T5"/>
                  </a:cxn>
                  <a:cxn ang="0">
                    <a:pos x="T6" y="T7"/>
                  </a:cxn>
                  <a:cxn ang="0">
                    <a:pos x="T8" y="T9"/>
                  </a:cxn>
                  <a:cxn ang="0">
                    <a:pos x="T10" y="T11"/>
                  </a:cxn>
                </a:cxnLst>
                <a:rect l="0" t="0" r="r" b="b"/>
                <a:pathLst>
                  <a:path w="71" h="56">
                    <a:moveTo>
                      <a:pt x="67" y="56"/>
                    </a:moveTo>
                    <a:cubicBezTo>
                      <a:pt x="68" y="52"/>
                      <a:pt x="69" y="49"/>
                      <a:pt x="71" y="45"/>
                    </a:cubicBezTo>
                    <a:cubicBezTo>
                      <a:pt x="3" y="0"/>
                      <a:pt x="3" y="0"/>
                      <a:pt x="3" y="0"/>
                    </a:cubicBezTo>
                    <a:cubicBezTo>
                      <a:pt x="2" y="1"/>
                      <a:pt x="1" y="2"/>
                      <a:pt x="0" y="4"/>
                    </a:cubicBezTo>
                    <a:cubicBezTo>
                      <a:pt x="1" y="11"/>
                      <a:pt x="1" y="11"/>
                      <a:pt x="1" y="11"/>
                    </a:cubicBezTo>
                    <a:lnTo>
                      <a:pt x="67" y="56"/>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0" name="Freeform 348">
                <a:extLst>
                  <a:ext uri="{FF2B5EF4-FFF2-40B4-BE49-F238E27FC236}">
                    <a16:creationId xmlns:a16="http://schemas.microsoft.com/office/drawing/2014/main" xmlns="" id="{04E6E6B6-59F1-4F0B-B9E5-FB4E571DF267}"/>
                  </a:ext>
                </a:extLst>
              </p:cNvPr>
              <p:cNvSpPr/>
              <p:nvPr/>
            </p:nvSpPr>
            <p:spPr bwMode="auto">
              <a:xfrm>
                <a:off x="2890" y="1136"/>
                <a:ext cx="149" cy="121"/>
              </a:xfrm>
              <a:custGeom>
                <a:avLst/>
                <a:gdLst>
                  <a:gd name="T0" fmla="*/ 62 w 66"/>
                  <a:gd name="T1" fmla="*/ 54 h 54"/>
                  <a:gd name="T2" fmla="*/ 66 w 66"/>
                  <a:gd name="T3" fmla="*/ 45 h 54"/>
                  <a:gd name="T4" fmla="*/ 0 w 66"/>
                  <a:gd name="T5" fmla="*/ 0 h 54"/>
                  <a:gd name="T6" fmla="*/ 3 w 66"/>
                  <a:gd name="T7" fmla="*/ 16 h 54"/>
                  <a:gd name="T8" fmla="*/ 62 w 66"/>
                  <a:gd name="T9" fmla="*/ 54 h 54"/>
                </a:gdLst>
                <a:ahLst/>
                <a:cxnLst>
                  <a:cxn ang="0">
                    <a:pos x="T0" y="T1"/>
                  </a:cxn>
                  <a:cxn ang="0">
                    <a:pos x="T2" y="T3"/>
                  </a:cxn>
                  <a:cxn ang="0">
                    <a:pos x="T4" y="T5"/>
                  </a:cxn>
                  <a:cxn ang="0">
                    <a:pos x="T6" y="T7"/>
                  </a:cxn>
                  <a:cxn ang="0">
                    <a:pos x="T8" y="T9"/>
                  </a:cxn>
                </a:cxnLst>
                <a:rect l="0" t="0" r="r" b="b"/>
                <a:pathLst>
                  <a:path w="66" h="54">
                    <a:moveTo>
                      <a:pt x="62" y="54"/>
                    </a:moveTo>
                    <a:cubicBezTo>
                      <a:pt x="63" y="51"/>
                      <a:pt x="64" y="48"/>
                      <a:pt x="66" y="45"/>
                    </a:cubicBezTo>
                    <a:cubicBezTo>
                      <a:pt x="0" y="0"/>
                      <a:pt x="0" y="0"/>
                      <a:pt x="0" y="0"/>
                    </a:cubicBezTo>
                    <a:cubicBezTo>
                      <a:pt x="3" y="16"/>
                      <a:pt x="3" y="16"/>
                      <a:pt x="3" y="16"/>
                    </a:cubicBezTo>
                    <a:lnTo>
                      <a:pt x="62" y="5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1" name="Freeform 349">
                <a:extLst>
                  <a:ext uri="{FF2B5EF4-FFF2-40B4-BE49-F238E27FC236}">
                    <a16:creationId xmlns:a16="http://schemas.microsoft.com/office/drawing/2014/main" xmlns="" id="{6F7D4189-506E-4CE7-9A40-0D76A36BFE8E}"/>
                  </a:ext>
                </a:extLst>
              </p:cNvPr>
              <p:cNvSpPr/>
              <p:nvPr/>
            </p:nvSpPr>
            <p:spPr bwMode="auto">
              <a:xfrm>
                <a:off x="2897" y="1172"/>
                <a:ext cx="133" cy="110"/>
              </a:xfrm>
              <a:custGeom>
                <a:avLst/>
                <a:gdLst>
                  <a:gd name="T0" fmla="*/ 54 w 59"/>
                  <a:gd name="T1" fmla="*/ 49 h 49"/>
                  <a:gd name="T2" fmla="*/ 59 w 59"/>
                  <a:gd name="T3" fmla="*/ 38 h 49"/>
                  <a:gd name="T4" fmla="*/ 0 w 59"/>
                  <a:gd name="T5" fmla="*/ 0 h 49"/>
                  <a:gd name="T6" fmla="*/ 3 w 59"/>
                  <a:gd name="T7" fmla="*/ 15 h 49"/>
                  <a:gd name="T8" fmla="*/ 54 w 59"/>
                  <a:gd name="T9" fmla="*/ 49 h 49"/>
                </a:gdLst>
                <a:ahLst/>
                <a:cxnLst>
                  <a:cxn ang="0">
                    <a:pos x="T0" y="T1"/>
                  </a:cxn>
                  <a:cxn ang="0">
                    <a:pos x="T2" y="T3"/>
                  </a:cxn>
                  <a:cxn ang="0">
                    <a:pos x="T4" y="T5"/>
                  </a:cxn>
                  <a:cxn ang="0">
                    <a:pos x="T6" y="T7"/>
                  </a:cxn>
                  <a:cxn ang="0">
                    <a:pos x="T8" y="T9"/>
                  </a:cxn>
                </a:cxnLst>
                <a:rect l="0" t="0" r="r" b="b"/>
                <a:pathLst>
                  <a:path w="59" h="49">
                    <a:moveTo>
                      <a:pt x="54" y="49"/>
                    </a:moveTo>
                    <a:cubicBezTo>
                      <a:pt x="56" y="46"/>
                      <a:pt x="57" y="42"/>
                      <a:pt x="59" y="38"/>
                    </a:cubicBezTo>
                    <a:cubicBezTo>
                      <a:pt x="0" y="0"/>
                      <a:pt x="0" y="0"/>
                      <a:pt x="0" y="0"/>
                    </a:cubicBezTo>
                    <a:cubicBezTo>
                      <a:pt x="3" y="15"/>
                      <a:pt x="3" y="15"/>
                      <a:pt x="3" y="15"/>
                    </a:cubicBezTo>
                    <a:lnTo>
                      <a:pt x="54" y="49"/>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2" name="Freeform 350">
                <a:extLst>
                  <a:ext uri="{FF2B5EF4-FFF2-40B4-BE49-F238E27FC236}">
                    <a16:creationId xmlns:a16="http://schemas.microsoft.com/office/drawing/2014/main" xmlns="" id="{C78017F1-C2F6-4A89-BF24-C08D3AC4E1B0}"/>
                  </a:ext>
                </a:extLst>
              </p:cNvPr>
              <p:cNvSpPr/>
              <p:nvPr/>
            </p:nvSpPr>
            <p:spPr bwMode="auto">
              <a:xfrm>
                <a:off x="2903" y="1206"/>
                <a:ext cx="115" cy="99"/>
              </a:xfrm>
              <a:custGeom>
                <a:avLst/>
                <a:gdLst>
                  <a:gd name="T0" fmla="*/ 47 w 51"/>
                  <a:gd name="T1" fmla="*/ 44 h 44"/>
                  <a:gd name="T2" fmla="*/ 51 w 51"/>
                  <a:gd name="T3" fmla="*/ 34 h 44"/>
                  <a:gd name="T4" fmla="*/ 0 w 51"/>
                  <a:gd name="T5" fmla="*/ 0 h 44"/>
                  <a:gd name="T6" fmla="*/ 2 w 51"/>
                  <a:gd name="T7" fmla="*/ 15 h 44"/>
                  <a:gd name="T8" fmla="*/ 47 w 51"/>
                  <a:gd name="T9" fmla="*/ 44 h 44"/>
                </a:gdLst>
                <a:ahLst/>
                <a:cxnLst>
                  <a:cxn ang="0">
                    <a:pos x="T0" y="T1"/>
                  </a:cxn>
                  <a:cxn ang="0">
                    <a:pos x="T2" y="T3"/>
                  </a:cxn>
                  <a:cxn ang="0">
                    <a:pos x="T4" y="T5"/>
                  </a:cxn>
                  <a:cxn ang="0">
                    <a:pos x="T6" y="T7"/>
                  </a:cxn>
                  <a:cxn ang="0">
                    <a:pos x="T8" y="T9"/>
                  </a:cxn>
                </a:cxnLst>
                <a:rect l="0" t="0" r="r" b="b"/>
                <a:pathLst>
                  <a:path w="51" h="44">
                    <a:moveTo>
                      <a:pt x="47" y="44"/>
                    </a:moveTo>
                    <a:cubicBezTo>
                      <a:pt x="49" y="40"/>
                      <a:pt x="50" y="37"/>
                      <a:pt x="51" y="34"/>
                    </a:cubicBezTo>
                    <a:cubicBezTo>
                      <a:pt x="0" y="0"/>
                      <a:pt x="0" y="0"/>
                      <a:pt x="0" y="0"/>
                    </a:cubicBezTo>
                    <a:cubicBezTo>
                      <a:pt x="2" y="15"/>
                      <a:pt x="2" y="15"/>
                      <a:pt x="2" y="15"/>
                    </a:cubicBezTo>
                    <a:lnTo>
                      <a:pt x="47" y="4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3" name="Freeform 351">
                <a:extLst>
                  <a:ext uri="{FF2B5EF4-FFF2-40B4-BE49-F238E27FC236}">
                    <a16:creationId xmlns:a16="http://schemas.microsoft.com/office/drawing/2014/main" xmlns="" id="{8525EC46-0A61-4E01-B559-52936D14D1C3}"/>
                  </a:ext>
                </a:extLst>
              </p:cNvPr>
              <p:cNvSpPr/>
              <p:nvPr/>
            </p:nvSpPr>
            <p:spPr bwMode="auto">
              <a:xfrm>
                <a:off x="2908" y="1239"/>
                <a:ext cx="101" cy="91"/>
              </a:xfrm>
              <a:custGeom>
                <a:avLst/>
                <a:gdLst>
                  <a:gd name="T0" fmla="*/ 41 w 45"/>
                  <a:gd name="T1" fmla="*/ 40 h 40"/>
                  <a:gd name="T2" fmla="*/ 45 w 45"/>
                  <a:gd name="T3" fmla="*/ 29 h 40"/>
                  <a:gd name="T4" fmla="*/ 0 w 45"/>
                  <a:gd name="T5" fmla="*/ 0 h 40"/>
                  <a:gd name="T6" fmla="*/ 3 w 45"/>
                  <a:gd name="T7" fmla="*/ 16 h 40"/>
                  <a:gd name="T8" fmla="*/ 41 w 45"/>
                  <a:gd name="T9" fmla="*/ 40 h 40"/>
                </a:gdLst>
                <a:ahLst/>
                <a:cxnLst>
                  <a:cxn ang="0">
                    <a:pos x="T0" y="T1"/>
                  </a:cxn>
                  <a:cxn ang="0">
                    <a:pos x="T2" y="T3"/>
                  </a:cxn>
                  <a:cxn ang="0">
                    <a:pos x="T4" y="T5"/>
                  </a:cxn>
                  <a:cxn ang="0">
                    <a:pos x="T6" y="T7"/>
                  </a:cxn>
                  <a:cxn ang="0">
                    <a:pos x="T8" y="T9"/>
                  </a:cxn>
                </a:cxnLst>
                <a:rect l="0" t="0" r="r" b="b"/>
                <a:pathLst>
                  <a:path w="45" h="40">
                    <a:moveTo>
                      <a:pt x="41" y="40"/>
                    </a:moveTo>
                    <a:cubicBezTo>
                      <a:pt x="42" y="36"/>
                      <a:pt x="44" y="32"/>
                      <a:pt x="45" y="29"/>
                    </a:cubicBezTo>
                    <a:cubicBezTo>
                      <a:pt x="0" y="0"/>
                      <a:pt x="0" y="0"/>
                      <a:pt x="0" y="0"/>
                    </a:cubicBezTo>
                    <a:cubicBezTo>
                      <a:pt x="3" y="16"/>
                      <a:pt x="3" y="16"/>
                      <a:pt x="3" y="16"/>
                    </a:cubicBezTo>
                    <a:lnTo>
                      <a:pt x="41" y="40"/>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4" name="Freeform 352">
                <a:extLst>
                  <a:ext uri="{FF2B5EF4-FFF2-40B4-BE49-F238E27FC236}">
                    <a16:creationId xmlns:a16="http://schemas.microsoft.com/office/drawing/2014/main" xmlns="" id="{CFEB1811-E775-429E-BC5D-3B396E669B33}"/>
                  </a:ext>
                </a:extLst>
              </p:cNvPr>
              <p:cNvSpPr/>
              <p:nvPr/>
            </p:nvSpPr>
            <p:spPr bwMode="auto">
              <a:xfrm>
                <a:off x="2915" y="1276"/>
                <a:ext cx="85" cy="76"/>
              </a:xfrm>
              <a:custGeom>
                <a:avLst/>
                <a:gdLst>
                  <a:gd name="T0" fmla="*/ 34 w 38"/>
                  <a:gd name="T1" fmla="*/ 34 h 34"/>
                  <a:gd name="T2" fmla="*/ 38 w 38"/>
                  <a:gd name="T3" fmla="*/ 24 h 34"/>
                  <a:gd name="T4" fmla="*/ 0 w 38"/>
                  <a:gd name="T5" fmla="*/ 0 h 34"/>
                  <a:gd name="T6" fmla="*/ 3 w 38"/>
                  <a:gd name="T7" fmla="*/ 15 h 34"/>
                  <a:gd name="T8" fmla="*/ 34 w 38"/>
                  <a:gd name="T9" fmla="*/ 34 h 34"/>
                </a:gdLst>
                <a:ahLst/>
                <a:cxnLst>
                  <a:cxn ang="0">
                    <a:pos x="T0" y="T1"/>
                  </a:cxn>
                  <a:cxn ang="0">
                    <a:pos x="T2" y="T3"/>
                  </a:cxn>
                  <a:cxn ang="0">
                    <a:pos x="T4" y="T5"/>
                  </a:cxn>
                  <a:cxn ang="0">
                    <a:pos x="T6" y="T7"/>
                  </a:cxn>
                  <a:cxn ang="0">
                    <a:pos x="T8" y="T9"/>
                  </a:cxn>
                </a:cxnLst>
                <a:rect l="0" t="0" r="r" b="b"/>
                <a:pathLst>
                  <a:path w="38" h="34">
                    <a:moveTo>
                      <a:pt x="34" y="34"/>
                    </a:moveTo>
                    <a:cubicBezTo>
                      <a:pt x="35" y="30"/>
                      <a:pt x="37" y="27"/>
                      <a:pt x="38" y="24"/>
                    </a:cubicBezTo>
                    <a:cubicBezTo>
                      <a:pt x="0" y="0"/>
                      <a:pt x="0" y="0"/>
                      <a:pt x="0" y="0"/>
                    </a:cubicBezTo>
                    <a:cubicBezTo>
                      <a:pt x="3" y="15"/>
                      <a:pt x="3" y="15"/>
                      <a:pt x="3" y="15"/>
                    </a:cubicBezTo>
                    <a:lnTo>
                      <a:pt x="34" y="3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5" name="Freeform 353">
                <a:extLst>
                  <a:ext uri="{FF2B5EF4-FFF2-40B4-BE49-F238E27FC236}">
                    <a16:creationId xmlns:a16="http://schemas.microsoft.com/office/drawing/2014/main" xmlns="" id="{9CA4E03B-9180-481F-87FB-7EC9227F4EAD}"/>
                  </a:ext>
                </a:extLst>
              </p:cNvPr>
              <p:cNvSpPr/>
              <p:nvPr/>
            </p:nvSpPr>
            <p:spPr bwMode="auto">
              <a:xfrm>
                <a:off x="2921" y="1309"/>
                <a:ext cx="70" cy="66"/>
              </a:xfrm>
              <a:custGeom>
                <a:avLst/>
                <a:gdLst>
                  <a:gd name="T0" fmla="*/ 27 w 31"/>
                  <a:gd name="T1" fmla="*/ 29 h 29"/>
                  <a:gd name="T2" fmla="*/ 31 w 31"/>
                  <a:gd name="T3" fmla="*/ 19 h 29"/>
                  <a:gd name="T4" fmla="*/ 0 w 31"/>
                  <a:gd name="T5" fmla="*/ 0 h 29"/>
                  <a:gd name="T6" fmla="*/ 3 w 31"/>
                  <a:gd name="T7" fmla="*/ 14 h 29"/>
                  <a:gd name="T8" fmla="*/ 27 w 31"/>
                  <a:gd name="T9" fmla="*/ 29 h 29"/>
                </a:gdLst>
                <a:ahLst/>
                <a:cxnLst>
                  <a:cxn ang="0">
                    <a:pos x="T0" y="T1"/>
                  </a:cxn>
                  <a:cxn ang="0">
                    <a:pos x="T2" y="T3"/>
                  </a:cxn>
                  <a:cxn ang="0">
                    <a:pos x="T4" y="T5"/>
                  </a:cxn>
                  <a:cxn ang="0">
                    <a:pos x="T6" y="T7"/>
                  </a:cxn>
                  <a:cxn ang="0">
                    <a:pos x="T8" y="T9"/>
                  </a:cxn>
                </a:cxnLst>
                <a:rect l="0" t="0" r="r" b="b"/>
                <a:pathLst>
                  <a:path w="31" h="29">
                    <a:moveTo>
                      <a:pt x="27" y="29"/>
                    </a:moveTo>
                    <a:cubicBezTo>
                      <a:pt x="28" y="26"/>
                      <a:pt x="30" y="22"/>
                      <a:pt x="31" y="19"/>
                    </a:cubicBezTo>
                    <a:cubicBezTo>
                      <a:pt x="0" y="0"/>
                      <a:pt x="0" y="0"/>
                      <a:pt x="0" y="0"/>
                    </a:cubicBezTo>
                    <a:cubicBezTo>
                      <a:pt x="3" y="14"/>
                      <a:pt x="3" y="14"/>
                      <a:pt x="3" y="14"/>
                    </a:cubicBezTo>
                    <a:lnTo>
                      <a:pt x="27" y="29"/>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6" name="Freeform 354">
                <a:extLst>
                  <a:ext uri="{FF2B5EF4-FFF2-40B4-BE49-F238E27FC236}">
                    <a16:creationId xmlns:a16="http://schemas.microsoft.com/office/drawing/2014/main" xmlns="" id="{767B1923-DD78-4CB8-9DFE-B78C5766527D}"/>
                  </a:ext>
                </a:extLst>
              </p:cNvPr>
              <p:cNvSpPr/>
              <p:nvPr/>
            </p:nvSpPr>
            <p:spPr bwMode="auto">
              <a:xfrm>
                <a:off x="2928" y="1341"/>
                <a:ext cx="54" cy="54"/>
              </a:xfrm>
              <a:custGeom>
                <a:avLst/>
                <a:gdLst>
                  <a:gd name="T0" fmla="*/ 21 w 24"/>
                  <a:gd name="T1" fmla="*/ 24 h 24"/>
                  <a:gd name="T2" fmla="*/ 24 w 24"/>
                  <a:gd name="T3" fmla="*/ 15 h 24"/>
                  <a:gd name="T4" fmla="*/ 0 w 24"/>
                  <a:gd name="T5" fmla="*/ 0 h 24"/>
                  <a:gd name="T6" fmla="*/ 2 w 24"/>
                  <a:gd name="T7" fmla="*/ 13 h 24"/>
                  <a:gd name="T8" fmla="*/ 21 w 24"/>
                  <a:gd name="T9" fmla="*/ 24 h 24"/>
                </a:gdLst>
                <a:ahLst/>
                <a:cxnLst>
                  <a:cxn ang="0">
                    <a:pos x="T0" y="T1"/>
                  </a:cxn>
                  <a:cxn ang="0">
                    <a:pos x="T2" y="T3"/>
                  </a:cxn>
                  <a:cxn ang="0">
                    <a:pos x="T4" y="T5"/>
                  </a:cxn>
                  <a:cxn ang="0">
                    <a:pos x="T6" y="T7"/>
                  </a:cxn>
                  <a:cxn ang="0">
                    <a:pos x="T8" y="T9"/>
                  </a:cxn>
                </a:cxnLst>
                <a:rect l="0" t="0" r="r" b="b"/>
                <a:pathLst>
                  <a:path w="24" h="24">
                    <a:moveTo>
                      <a:pt x="21" y="24"/>
                    </a:moveTo>
                    <a:cubicBezTo>
                      <a:pt x="22" y="21"/>
                      <a:pt x="23" y="18"/>
                      <a:pt x="24" y="15"/>
                    </a:cubicBezTo>
                    <a:cubicBezTo>
                      <a:pt x="0" y="0"/>
                      <a:pt x="0" y="0"/>
                      <a:pt x="0" y="0"/>
                    </a:cubicBezTo>
                    <a:cubicBezTo>
                      <a:pt x="2" y="13"/>
                      <a:pt x="2" y="13"/>
                      <a:pt x="2" y="13"/>
                    </a:cubicBezTo>
                    <a:lnTo>
                      <a:pt x="21" y="2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7" name="Freeform 355">
                <a:extLst>
                  <a:ext uri="{FF2B5EF4-FFF2-40B4-BE49-F238E27FC236}">
                    <a16:creationId xmlns:a16="http://schemas.microsoft.com/office/drawing/2014/main" xmlns="" id="{1B56F67F-A24A-4AE5-888A-DEDD143C144A}"/>
                  </a:ext>
                </a:extLst>
              </p:cNvPr>
              <p:cNvSpPr/>
              <p:nvPr/>
            </p:nvSpPr>
            <p:spPr bwMode="auto">
              <a:xfrm>
                <a:off x="2933" y="1370"/>
                <a:ext cx="43" cy="45"/>
              </a:xfrm>
              <a:custGeom>
                <a:avLst/>
                <a:gdLst>
                  <a:gd name="T0" fmla="*/ 19 w 19"/>
                  <a:gd name="T1" fmla="*/ 11 h 20"/>
                  <a:gd name="T2" fmla="*/ 0 w 19"/>
                  <a:gd name="T3" fmla="*/ 0 h 20"/>
                  <a:gd name="T4" fmla="*/ 2 w 19"/>
                  <a:gd name="T5" fmla="*/ 14 h 20"/>
                  <a:gd name="T6" fmla="*/ 16 w 19"/>
                  <a:gd name="T7" fmla="*/ 20 h 20"/>
                  <a:gd name="T8" fmla="*/ 19 w 19"/>
                  <a:gd name="T9" fmla="*/ 11 h 20"/>
                </a:gdLst>
                <a:ahLst/>
                <a:cxnLst>
                  <a:cxn ang="0">
                    <a:pos x="T0" y="T1"/>
                  </a:cxn>
                  <a:cxn ang="0">
                    <a:pos x="T2" y="T3"/>
                  </a:cxn>
                  <a:cxn ang="0">
                    <a:pos x="T4" y="T5"/>
                  </a:cxn>
                  <a:cxn ang="0">
                    <a:pos x="T6" y="T7"/>
                  </a:cxn>
                  <a:cxn ang="0">
                    <a:pos x="T8" y="T9"/>
                  </a:cxn>
                </a:cxnLst>
                <a:rect l="0" t="0" r="r" b="b"/>
                <a:pathLst>
                  <a:path w="19" h="20">
                    <a:moveTo>
                      <a:pt x="19" y="11"/>
                    </a:moveTo>
                    <a:cubicBezTo>
                      <a:pt x="0" y="0"/>
                      <a:pt x="0" y="0"/>
                      <a:pt x="0" y="0"/>
                    </a:cubicBezTo>
                    <a:cubicBezTo>
                      <a:pt x="2" y="14"/>
                      <a:pt x="2" y="14"/>
                      <a:pt x="2" y="14"/>
                    </a:cubicBezTo>
                    <a:cubicBezTo>
                      <a:pt x="16" y="20"/>
                      <a:pt x="16" y="20"/>
                      <a:pt x="16" y="20"/>
                    </a:cubicBezTo>
                    <a:cubicBezTo>
                      <a:pt x="17" y="17"/>
                      <a:pt x="18" y="14"/>
                      <a:pt x="19" y="11"/>
                    </a:cubicBez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8" name="Freeform 356">
                <a:extLst>
                  <a:ext uri="{FF2B5EF4-FFF2-40B4-BE49-F238E27FC236}">
                    <a16:creationId xmlns:a16="http://schemas.microsoft.com/office/drawing/2014/main" xmlns="" id="{2B00F08C-16B8-4BD6-9563-958C5D732CD4}"/>
                  </a:ext>
                </a:extLst>
              </p:cNvPr>
              <p:cNvSpPr/>
              <p:nvPr/>
            </p:nvSpPr>
            <p:spPr bwMode="auto">
              <a:xfrm>
                <a:off x="2937" y="1402"/>
                <a:ext cx="32" cy="70"/>
              </a:xfrm>
              <a:custGeom>
                <a:avLst/>
                <a:gdLst>
                  <a:gd name="T0" fmla="*/ 14 w 14"/>
                  <a:gd name="T1" fmla="*/ 6 h 31"/>
                  <a:gd name="T2" fmla="*/ 0 w 14"/>
                  <a:gd name="T3" fmla="*/ 0 h 31"/>
                  <a:gd name="T4" fmla="*/ 6 w 14"/>
                  <a:gd name="T5" fmla="*/ 31 h 31"/>
                  <a:gd name="T6" fmla="*/ 14 w 14"/>
                  <a:gd name="T7" fmla="*/ 6 h 31"/>
                </a:gdLst>
                <a:ahLst/>
                <a:cxnLst>
                  <a:cxn ang="0">
                    <a:pos x="T0" y="T1"/>
                  </a:cxn>
                  <a:cxn ang="0">
                    <a:pos x="T2" y="T3"/>
                  </a:cxn>
                  <a:cxn ang="0">
                    <a:pos x="T4" y="T5"/>
                  </a:cxn>
                  <a:cxn ang="0">
                    <a:pos x="T6" y="T7"/>
                  </a:cxn>
                </a:cxnLst>
                <a:rect l="0" t="0" r="r" b="b"/>
                <a:pathLst>
                  <a:path w="14" h="31">
                    <a:moveTo>
                      <a:pt x="14" y="6"/>
                    </a:moveTo>
                    <a:cubicBezTo>
                      <a:pt x="0" y="0"/>
                      <a:pt x="0" y="0"/>
                      <a:pt x="0" y="0"/>
                    </a:cubicBezTo>
                    <a:cubicBezTo>
                      <a:pt x="6" y="31"/>
                      <a:pt x="6" y="31"/>
                      <a:pt x="6" y="31"/>
                    </a:cubicBezTo>
                    <a:cubicBezTo>
                      <a:pt x="8" y="23"/>
                      <a:pt x="11" y="14"/>
                      <a:pt x="14" y="6"/>
                    </a:cubicBez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9" name="Freeform 357">
                <a:extLst>
                  <a:ext uri="{FF2B5EF4-FFF2-40B4-BE49-F238E27FC236}">
                    <a16:creationId xmlns:a16="http://schemas.microsoft.com/office/drawing/2014/main" xmlns="" id="{68D07A0C-4E47-42D9-BEE5-54620062CDAD}"/>
                  </a:ext>
                </a:extLst>
              </p:cNvPr>
              <p:cNvSpPr/>
              <p:nvPr/>
            </p:nvSpPr>
            <p:spPr bwMode="auto">
              <a:xfrm>
                <a:off x="2915" y="1057"/>
                <a:ext cx="155" cy="119"/>
              </a:xfrm>
              <a:custGeom>
                <a:avLst/>
                <a:gdLst>
                  <a:gd name="T0" fmla="*/ 6 w 69"/>
                  <a:gd name="T1" fmla="*/ 0 h 53"/>
                  <a:gd name="T2" fmla="*/ 0 w 69"/>
                  <a:gd name="T3" fmla="*/ 10 h 53"/>
                  <a:gd name="T4" fmla="*/ 65 w 69"/>
                  <a:gd name="T5" fmla="*/ 53 h 53"/>
                  <a:gd name="T6" fmla="*/ 69 w 69"/>
                  <a:gd name="T7" fmla="*/ 42 h 53"/>
                  <a:gd name="T8" fmla="*/ 6 w 69"/>
                  <a:gd name="T9" fmla="*/ 0 h 53"/>
                </a:gdLst>
                <a:ahLst/>
                <a:cxnLst>
                  <a:cxn ang="0">
                    <a:pos x="T0" y="T1"/>
                  </a:cxn>
                  <a:cxn ang="0">
                    <a:pos x="T2" y="T3"/>
                  </a:cxn>
                  <a:cxn ang="0">
                    <a:pos x="T4" y="T5"/>
                  </a:cxn>
                  <a:cxn ang="0">
                    <a:pos x="T6" y="T7"/>
                  </a:cxn>
                  <a:cxn ang="0">
                    <a:pos x="T8" y="T9"/>
                  </a:cxn>
                </a:cxnLst>
                <a:rect l="0" t="0" r="r" b="b"/>
                <a:pathLst>
                  <a:path w="69" h="53">
                    <a:moveTo>
                      <a:pt x="6" y="0"/>
                    </a:moveTo>
                    <a:cubicBezTo>
                      <a:pt x="4" y="4"/>
                      <a:pt x="2" y="7"/>
                      <a:pt x="0" y="10"/>
                    </a:cubicBezTo>
                    <a:cubicBezTo>
                      <a:pt x="65" y="53"/>
                      <a:pt x="65" y="53"/>
                      <a:pt x="65" y="53"/>
                    </a:cubicBezTo>
                    <a:cubicBezTo>
                      <a:pt x="67" y="49"/>
                      <a:pt x="68" y="46"/>
                      <a:pt x="69" y="42"/>
                    </a:cubicBezTo>
                    <a:lnTo>
                      <a:pt x="6" y="0"/>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0" name="Freeform 358">
                <a:extLst>
                  <a:ext uri="{FF2B5EF4-FFF2-40B4-BE49-F238E27FC236}">
                    <a16:creationId xmlns:a16="http://schemas.microsoft.com/office/drawing/2014/main" xmlns="" id="{509AD116-BED1-4029-9920-F685E4A31D69}"/>
                  </a:ext>
                </a:extLst>
              </p:cNvPr>
              <p:cNvSpPr/>
              <p:nvPr/>
            </p:nvSpPr>
            <p:spPr bwMode="auto">
              <a:xfrm>
                <a:off x="2928" y="1041"/>
                <a:ext cx="149" cy="111"/>
              </a:xfrm>
              <a:custGeom>
                <a:avLst/>
                <a:gdLst>
                  <a:gd name="T0" fmla="*/ 5 w 66"/>
                  <a:gd name="T1" fmla="*/ 0 h 49"/>
                  <a:gd name="T2" fmla="*/ 0 w 66"/>
                  <a:gd name="T3" fmla="*/ 7 h 49"/>
                  <a:gd name="T4" fmla="*/ 63 w 66"/>
                  <a:gd name="T5" fmla="*/ 49 h 49"/>
                  <a:gd name="T6" fmla="*/ 66 w 66"/>
                  <a:gd name="T7" fmla="*/ 40 h 49"/>
                  <a:gd name="T8" fmla="*/ 5 w 66"/>
                  <a:gd name="T9" fmla="*/ 0 h 49"/>
                </a:gdLst>
                <a:ahLst/>
                <a:cxnLst>
                  <a:cxn ang="0">
                    <a:pos x="T0" y="T1"/>
                  </a:cxn>
                  <a:cxn ang="0">
                    <a:pos x="T2" y="T3"/>
                  </a:cxn>
                  <a:cxn ang="0">
                    <a:pos x="T4" y="T5"/>
                  </a:cxn>
                  <a:cxn ang="0">
                    <a:pos x="T6" y="T7"/>
                  </a:cxn>
                  <a:cxn ang="0">
                    <a:pos x="T8" y="T9"/>
                  </a:cxn>
                </a:cxnLst>
                <a:rect l="0" t="0" r="r" b="b"/>
                <a:pathLst>
                  <a:path w="66" h="49">
                    <a:moveTo>
                      <a:pt x="5" y="0"/>
                    </a:moveTo>
                    <a:cubicBezTo>
                      <a:pt x="3" y="2"/>
                      <a:pt x="2" y="5"/>
                      <a:pt x="0" y="7"/>
                    </a:cubicBezTo>
                    <a:cubicBezTo>
                      <a:pt x="63" y="49"/>
                      <a:pt x="63" y="49"/>
                      <a:pt x="63" y="49"/>
                    </a:cubicBezTo>
                    <a:cubicBezTo>
                      <a:pt x="64" y="46"/>
                      <a:pt x="65" y="43"/>
                      <a:pt x="66" y="40"/>
                    </a:cubicBezTo>
                    <a:lnTo>
                      <a:pt x="5" y="0"/>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1" name="Freeform 359">
                <a:extLst>
                  <a:ext uri="{FF2B5EF4-FFF2-40B4-BE49-F238E27FC236}">
                    <a16:creationId xmlns:a16="http://schemas.microsoft.com/office/drawing/2014/main" xmlns="" id="{28CE8415-F407-4E1C-B466-E19AC7E8DD51}"/>
                  </a:ext>
                </a:extLst>
              </p:cNvPr>
              <p:cNvSpPr/>
              <p:nvPr/>
            </p:nvSpPr>
            <p:spPr bwMode="auto">
              <a:xfrm>
                <a:off x="2951" y="931"/>
                <a:ext cx="180" cy="176"/>
              </a:xfrm>
              <a:custGeom>
                <a:avLst/>
                <a:gdLst>
                  <a:gd name="T0" fmla="*/ 0 w 80"/>
                  <a:gd name="T1" fmla="*/ 41 h 78"/>
                  <a:gd name="T2" fmla="*/ 60 w 80"/>
                  <a:gd name="T3" fmla="*/ 78 h 78"/>
                  <a:gd name="T4" fmla="*/ 61 w 80"/>
                  <a:gd name="T5" fmla="*/ 76 h 78"/>
                  <a:gd name="T6" fmla="*/ 80 w 80"/>
                  <a:gd name="T7" fmla="*/ 15 h 78"/>
                  <a:gd name="T8" fmla="*/ 21 w 80"/>
                  <a:gd name="T9" fmla="*/ 0 h 78"/>
                  <a:gd name="T10" fmla="*/ 0 w 80"/>
                  <a:gd name="T11" fmla="*/ 41 h 78"/>
                </a:gdLst>
                <a:ahLst/>
                <a:cxnLst>
                  <a:cxn ang="0">
                    <a:pos x="T0" y="T1"/>
                  </a:cxn>
                  <a:cxn ang="0">
                    <a:pos x="T2" y="T3"/>
                  </a:cxn>
                  <a:cxn ang="0">
                    <a:pos x="T4" y="T5"/>
                  </a:cxn>
                  <a:cxn ang="0">
                    <a:pos x="T6" y="T7"/>
                  </a:cxn>
                  <a:cxn ang="0">
                    <a:pos x="T8" y="T9"/>
                  </a:cxn>
                  <a:cxn ang="0">
                    <a:pos x="T10" y="T11"/>
                  </a:cxn>
                </a:cxnLst>
                <a:rect l="0" t="0" r="r" b="b"/>
                <a:pathLst>
                  <a:path w="80" h="78">
                    <a:moveTo>
                      <a:pt x="0" y="41"/>
                    </a:moveTo>
                    <a:cubicBezTo>
                      <a:pt x="60" y="78"/>
                      <a:pt x="60" y="78"/>
                      <a:pt x="60" y="78"/>
                    </a:cubicBezTo>
                    <a:cubicBezTo>
                      <a:pt x="60" y="77"/>
                      <a:pt x="61" y="77"/>
                      <a:pt x="61" y="76"/>
                    </a:cubicBezTo>
                    <a:cubicBezTo>
                      <a:pt x="68" y="55"/>
                      <a:pt x="74" y="35"/>
                      <a:pt x="80" y="15"/>
                    </a:cubicBezTo>
                    <a:cubicBezTo>
                      <a:pt x="21" y="0"/>
                      <a:pt x="21" y="0"/>
                      <a:pt x="21" y="0"/>
                    </a:cubicBezTo>
                    <a:cubicBezTo>
                      <a:pt x="14" y="14"/>
                      <a:pt x="7" y="28"/>
                      <a:pt x="0" y="41"/>
                    </a:cubicBezTo>
                    <a:close/>
                  </a:path>
                </a:pathLst>
              </a:custGeom>
              <a:solidFill>
                <a:srgbClr val="6F3D2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2" name="Freeform 360">
                <a:extLst>
                  <a:ext uri="{FF2B5EF4-FFF2-40B4-BE49-F238E27FC236}">
                    <a16:creationId xmlns:a16="http://schemas.microsoft.com/office/drawing/2014/main" xmlns="" id="{36808319-56F6-4500-9E73-E3CC7C054509}"/>
                  </a:ext>
                </a:extLst>
              </p:cNvPr>
              <p:cNvSpPr/>
              <p:nvPr/>
            </p:nvSpPr>
            <p:spPr bwMode="auto">
              <a:xfrm>
                <a:off x="2998" y="672"/>
                <a:ext cx="201" cy="293"/>
              </a:xfrm>
              <a:custGeom>
                <a:avLst/>
                <a:gdLst>
                  <a:gd name="T0" fmla="*/ 0 w 89"/>
                  <a:gd name="T1" fmla="*/ 115 h 130"/>
                  <a:gd name="T2" fmla="*/ 59 w 89"/>
                  <a:gd name="T3" fmla="*/ 130 h 130"/>
                  <a:gd name="T4" fmla="*/ 89 w 89"/>
                  <a:gd name="T5" fmla="*/ 25 h 130"/>
                  <a:gd name="T6" fmla="*/ 50 w 89"/>
                  <a:gd name="T7" fmla="*/ 0 h 130"/>
                  <a:gd name="T8" fmla="*/ 0 w 89"/>
                  <a:gd name="T9" fmla="*/ 115 h 130"/>
                </a:gdLst>
                <a:ahLst/>
                <a:cxnLst>
                  <a:cxn ang="0">
                    <a:pos x="T0" y="T1"/>
                  </a:cxn>
                  <a:cxn ang="0">
                    <a:pos x="T2" y="T3"/>
                  </a:cxn>
                  <a:cxn ang="0">
                    <a:pos x="T4" y="T5"/>
                  </a:cxn>
                  <a:cxn ang="0">
                    <a:pos x="T6" y="T7"/>
                  </a:cxn>
                  <a:cxn ang="0">
                    <a:pos x="T8" y="T9"/>
                  </a:cxn>
                </a:cxnLst>
                <a:rect l="0" t="0" r="r" b="b"/>
                <a:pathLst>
                  <a:path w="89" h="130">
                    <a:moveTo>
                      <a:pt x="0" y="115"/>
                    </a:moveTo>
                    <a:cubicBezTo>
                      <a:pt x="59" y="130"/>
                      <a:pt x="59" y="130"/>
                      <a:pt x="59" y="130"/>
                    </a:cubicBezTo>
                    <a:cubicBezTo>
                      <a:pt x="69" y="95"/>
                      <a:pt x="78" y="60"/>
                      <a:pt x="89" y="25"/>
                    </a:cubicBezTo>
                    <a:cubicBezTo>
                      <a:pt x="50" y="0"/>
                      <a:pt x="50" y="0"/>
                      <a:pt x="50" y="0"/>
                    </a:cubicBezTo>
                    <a:cubicBezTo>
                      <a:pt x="35" y="38"/>
                      <a:pt x="19" y="78"/>
                      <a:pt x="0" y="115"/>
                    </a:cubicBezTo>
                    <a:close/>
                  </a:path>
                </a:pathLst>
              </a:custGeom>
              <a:solidFill>
                <a:srgbClr val="9DB8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3" name="Freeform 361">
                <a:extLst>
                  <a:ext uri="{FF2B5EF4-FFF2-40B4-BE49-F238E27FC236}">
                    <a16:creationId xmlns:a16="http://schemas.microsoft.com/office/drawing/2014/main" xmlns="" id="{A34DB33D-32BF-419A-8228-A2D655C71F06}"/>
                  </a:ext>
                </a:extLst>
              </p:cNvPr>
              <p:cNvSpPr/>
              <p:nvPr/>
            </p:nvSpPr>
            <p:spPr bwMode="auto">
              <a:xfrm>
                <a:off x="3111" y="487"/>
                <a:ext cx="151" cy="241"/>
              </a:xfrm>
              <a:custGeom>
                <a:avLst/>
                <a:gdLst>
                  <a:gd name="T0" fmla="*/ 20 w 67"/>
                  <a:gd name="T1" fmla="*/ 31 h 107"/>
                  <a:gd name="T2" fmla="*/ 0 w 67"/>
                  <a:gd name="T3" fmla="*/ 82 h 107"/>
                  <a:gd name="T4" fmla="*/ 39 w 67"/>
                  <a:gd name="T5" fmla="*/ 107 h 107"/>
                  <a:gd name="T6" fmla="*/ 41 w 67"/>
                  <a:gd name="T7" fmla="*/ 100 h 107"/>
                  <a:gd name="T8" fmla="*/ 67 w 67"/>
                  <a:gd name="T9" fmla="*/ 12 h 107"/>
                  <a:gd name="T10" fmla="*/ 31 w 67"/>
                  <a:gd name="T11" fmla="*/ 0 h 107"/>
                  <a:gd name="T12" fmla="*/ 20 w 67"/>
                  <a:gd name="T13" fmla="*/ 31 h 107"/>
                </a:gdLst>
                <a:ahLst/>
                <a:cxnLst>
                  <a:cxn ang="0">
                    <a:pos x="T0" y="T1"/>
                  </a:cxn>
                  <a:cxn ang="0">
                    <a:pos x="T2" y="T3"/>
                  </a:cxn>
                  <a:cxn ang="0">
                    <a:pos x="T4" y="T5"/>
                  </a:cxn>
                  <a:cxn ang="0">
                    <a:pos x="T6" y="T7"/>
                  </a:cxn>
                  <a:cxn ang="0">
                    <a:pos x="T8" y="T9"/>
                  </a:cxn>
                  <a:cxn ang="0">
                    <a:pos x="T10" y="T11"/>
                  </a:cxn>
                  <a:cxn ang="0">
                    <a:pos x="T12" y="T13"/>
                  </a:cxn>
                </a:cxnLst>
                <a:rect l="0" t="0" r="r" b="b"/>
                <a:pathLst>
                  <a:path w="67" h="107">
                    <a:moveTo>
                      <a:pt x="20" y="31"/>
                    </a:moveTo>
                    <a:cubicBezTo>
                      <a:pt x="13" y="48"/>
                      <a:pt x="7" y="65"/>
                      <a:pt x="0" y="82"/>
                    </a:cubicBezTo>
                    <a:cubicBezTo>
                      <a:pt x="39" y="107"/>
                      <a:pt x="39" y="107"/>
                      <a:pt x="39" y="107"/>
                    </a:cubicBezTo>
                    <a:cubicBezTo>
                      <a:pt x="39" y="105"/>
                      <a:pt x="40" y="103"/>
                      <a:pt x="41" y="100"/>
                    </a:cubicBezTo>
                    <a:cubicBezTo>
                      <a:pt x="49" y="71"/>
                      <a:pt x="58" y="42"/>
                      <a:pt x="67" y="12"/>
                    </a:cubicBezTo>
                    <a:cubicBezTo>
                      <a:pt x="31" y="0"/>
                      <a:pt x="31" y="0"/>
                      <a:pt x="31" y="0"/>
                    </a:cubicBezTo>
                    <a:cubicBezTo>
                      <a:pt x="28" y="10"/>
                      <a:pt x="24" y="20"/>
                      <a:pt x="20" y="31"/>
                    </a:cubicBezTo>
                    <a:close/>
                  </a:path>
                </a:pathLst>
              </a:custGeom>
              <a:solidFill>
                <a:srgbClr val="FFD9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4" name="Freeform 362">
                <a:extLst>
                  <a:ext uri="{FF2B5EF4-FFF2-40B4-BE49-F238E27FC236}">
                    <a16:creationId xmlns:a16="http://schemas.microsoft.com/office/drawing/2014/main" xmlns="" id="{F3E7EA0E-3C62-4232-84F8-02E3C1768DB9}"/>
                  </a:ext>
                </a:extLst>
              </p:cNvPr>
              <p:cNvSpPr/>
              <p:nvPr/>
            </p:nvSpPr>
            <p:spPr bwMode="auto">
              <a:xfrm>
                <a:off x="3284" y="-2"/>
                <a:ext cx="111" cy="144"/>
              </a:xfrm>
              <a:custGeom>
                <a:avLst/>
                <a:gdLst>
                  <a:gd name="T0" fmla="*/ 49 w 49"/>
                  <a:gd name="T1" fmla="*/ 0 h 64"/>
                  <a:gd name="T2" fmla="*/ 19 w 49"/>
                  <a:gd name="T3" fmla="*/ 2 h 64"/>
                  <a:gd name="T4" fmla="*/ 0 w 49"/>
                  <a:gd name="T5" fmla="*/ 59 h 64"/>
                  <a:gd name="T6" fmla="*/ 36 w 49"/>
                  <a:gd name="T7" fmla="*/ 64 h 64"/>
                  <a:gd name="T8" fmla="*/ 49 w 49"/>
                  <a:gd name="T9" fmla="*/ 0 h 64"/>
                </a:gdLst>
                <a:ahLst/>
                <a:cxnLst>
                  <a:cxn ang="0">
                    <a:pos x="T0" y="T1"/>
                  </a:cxn>
                  <a:cxn ang="0">
                    <a:pos x="T2" y="T3"/>
                  </a:cxn>
                  <a:cxn ang="0">
                    <a:pos x="T4" y="T5"/>
                  </a:cxn>
                  <a:cxn ang="0">
                    <a:pos x="T6" y="T7"/>
                  </a:cxn>
                  <a:cxn ang="0">
                    <a:pos x="T8" y="T9"/>
                  </a:cxn>
                </a:cxnLst>
                <a:rect l="0" t="0" r="r" b="b"/>
                <a:pathLst>
                  <a:path w="49" h="64">
                    <a:moveTo>
                      <a:pt x="49" y="0"/>
                    </a:moveTo>
                    <a:cubicBezTo>
                      <a:pt x="40" y="0"/>
                      <a:pt x="29" y="1"/>
                      <a:pt x="19" y="2"/>
                    </a:cubicBezTo>
                    <a:cubicBezTo>
                      <a:pt x="11" y="20"/>
                      <a:pt x="5" y="39"/>
                      <a:pt x="0" y="59"/>
                    </a:cubicBezTo>
                    <a:cubicBezTo>
                      <a:pt x="36" y="64"/>
                      <a:pt x="36" y="64"/>
                      <a:pt x="36" y="64"/>
                    </a:cubicBezTo>
                    <a:cubicBezTo>
                      <a:pt x="41" y="43"/>
                      <a:pt x="45" y="21"/>
                      <a:pt x="49" y="0"/>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5" name="Freeform 363">
                <a:extLst>
                  <a:ext uri="{FF2B5EF4-FFF2-40B4-BE49-F238E27FC236}">
                    <a16:creationId xmlns:a16="http://schemas.microsoft.com/office/drawing/2014/main" xmlns="" id="{08F7DBF4-73F4-44B8-AEA1-829C2C19B156}"/>
                  </a:ext>
                </a:extLst>
              </p:cNvPr>
              <p:cNvSpPr/>
              <p:nvPr/>
            </p:nvSpPr>
            <p:spPr bwMode="auto">
              <a:xfrm>
                <a:off x="3264" y="131"/>
                <a:ext cx="102" cy="79"/>
              </a:xfrm>
              <a:custGeom>
                <a:avLst/>
                <a:gdLst>
                  <a:gd name="T0" fmla="*/ 9 w 45"/>
                  <a:gd name="T1" fmla="*/ 0 h 35"/>
                  <a:gd name="T2" fmla="*/ 0 w 45"/>
                  <a:gd name="T3" fmla="*/ 30 h 35"/>
                  <a:gd name="T4" fmla="*/ 38 w 45"/>
                  <a:gd name="T5" fmla="*/ 35 h 35"/>
                  <a:gd name="T6" fmla="*/ 45 w 45"/>
                  <a:gd name="T7" fmla="*/ 5 h 35"/>
                  <a:gd name="T8" fmla="*/ 9 w 45"/>
                  <a:gd name="T9" fmla="*/ 0 h 35"/>
                </a:gdLst>
                <a:ahLst/>
                <a:cxnLst>
                  <a:cxn ang="0">
                    <a:pos x="T0" y="T1"/>
                  </a:cxn>
                  <a:cxn ang="0">
                    <a:pos x="T2" y="T3"/>
                  </a:cxn>
                  <a:cxn ang="0">
                    <a:pos x="T4" y="T5"/>
                  </a:cxn>
                  <a:cxn ang="0">
                    <a:pos x="T6" y="T7"/>
                  </a:cxn>
                  <a:cxn ang="0">
                    <a:pos x="T8" y="T9"/>
                  </a:cxn>
                </a:cxnLst>
                <a:rect l="0" t="0" r="r" b="b"/>
                <a:pathLst>
                  <a:path w="45" h="35">
                    <a:moveTo>
                      <a:pt x="9" y="0"/>
                    </a:moveTo>
                    <a:cubicBezTo>
                      <a:pt x="6" y="10"/>
                      <a:pt x="3" y="20"/>
                      <a:pt x="0" y="30"/>
                    </a:cubicBezTo>
                    <a:cubicBezTo>
                      <a:pt x="38" y="35"/>
                      <a:pt x="38" y="35"/>
                      <a:pt x="38" y="35"/>
                    </a:cubicBezTo>
                    <a:cubicBezTo>
                      <a:pt x="40" y="25"/>
                      <a:pt x="42" y="15"/>
                      <a:pt x="45" y="5"/>
                    </a:cubicBezTo>
                    <a:lnTo>
                      <a:pt x="9" y="0"/>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6" name="Freeform 364">
                <a:extLst>
                  <a:ext uri="{FF2B5EF4-FFF2-40B4-BE49-F238E27FC236}">
                    <a16:creationId xmlns:a16="http://schemas.microsoft.com/office/drawing/2014/main" xmlns="" id="{9E0174C7-74A5-4422-BDD1-8987E9E904A2}"/>
                  </a:ext>
                </a:extLst>
              </p:cNvPr>
              <p:cNvSpPr/>
              <p:nvPr/>
            </p:nvSpPr>
            <p:spPr bwMode="auto">
              <a:xfrm>
                <a:off x="3203" y="198"/>
                <a:ext cx="147" cy="208"/>
              </a:xfrm>
              <a:custGeom>
                <a:avLst/>
                <a:gdLst>
                  <a:gd name="T0" fmla="*/ 27 w 65"/>
                  <a:gd name="T1" fmla="*/ 0 h 92"/>
                  <a:gd name="T2" fmla="*/ 20 w 65"/>
                  <a:gd name="T3" fmla="*/ 23 h 92"/>
                  <a:gd name="T4" fmla="*/ 0 w 65"/>
                  <a:gd name="T5" fmla="*/ 92 h 92"/>
                  <a:gd name="T6" fmla="*/ 41 w 65"/>
                  <a:gd name="T7" fmla="*/ 91 h 92"/>
                  <a:gd name="T8" fmla="*/ 65 w 65"/>
                  <a:gd name="T9" fmla="*/ 5 h 92"/>
                  <a:gd name="T10" fmla="*/ 27 w 65"/>
                  <a:gd name="T11" fmla="*/ 0 h 92"/>
                </a:gdLst>
                <a:ahLst/>
                <a:cxnLst>
                  <a:cxn ang="0">
                    <a:pos x="T0" y="T1"/>
                  </a:cxn>
                  <a:cxn ang="0">
                    <a:pos x="T2" y="T3"/>
                  </a:cxn>
                  <a:cxn ang="0">
                    <a:pos x="T4" y="T5"/>
                  </a:cxn>
                  <a:cxn ang="0">
                    <a:pos x="T6" y="T7"/>
                  </a:cxn>
                  <a:cxn ang="0">
                    <a:pos x="T8" y="T9"/>
                  </a:cxn>
                  <a:cxn ang="0">
                    <a:pos x="T10" y="T11"/>
                  </a:cxn>
                </a:cxnLst>
                <a:rect l="0" t="0" r="r" b="b"/>
                <a:pathLst>
                  <a:path w="65" h="92">
                    <a:moveTo>
                      <a:pt x="27" y="0"/>
                    </a:moveTo>
                    <a:cubicBezTo>
                      <a:pt x="25" y="8"/>
                      <a:pt x="22" y="16"/>
                      <a:pt x="20" y="23"/>
                    </a:cubicBezTo>
                    <a:cubicBezTo>
                      <a:pt x="13" y="47"/>
                      <a:pt x="7" y="70"/>
                      <a:pt x="0" y="92"/>
                    </a:cubicBezTo>
                    <a:cubicBezTo>
                      <a:pt x="41" y="91"/>
                      <a:pt x="41" y="91"/>
                      <a:pt x="41" y="91"/>
                    </a:cubicBezTo>
                    <a:cubicBezTo>
                      <a:pt x="49" y="62"/>
                      <a:pt x="57" y="33"/>
                      <a:pt x="65" y="5"/>
                    </a:cubicBezTo>
                    <a:lnTo>
                      <a:pt x="27" y="0"/>
                    </a:lnTo>
                    <a:close/>
                  </a:path>
                </a:pathLst>
              </a:custGeom>
              <a:solidFill>
                <a:srgbClr val="FF4C8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7" name="Freeform 365">
                <a:extLst>
                  <a:ext uri="{FF2B5EF4-FFF2-40B4-BE49-F238E27FC236}">
                    <a16:creationId xmlns:a16="http://schemas.microsoft.com/office/drawing/2014/main" xmlns="" id="{6ABF9164-1181-4927-84C8-4ADCAFABC193}"/>
                  </a:ext>
                </a:extLst>
              </p:cNvPr>
              <p:cNvSpPr/>
              <p:nvPr/>
            </p:nvSpPr>
            <p:spPr bwMode="auto">
              <a:xfrm>
                <a:off x="3181" y="403"/>
                <a:ext cx="115" cy="111"/>
              </a:xfrm>
              <a:custGeom>
                <a:avLst/>
                <a:gdLst>
                  <a:gd name="T0" fmla="*/ 10 w 51"/>
                  <a:gd name="T1" fmla="*/ 1 h 49"/>
                  <a:gd name="T2" fmla="*/ 0 w 51"/>
                  <a:gd name="T3" fmla="*/ 37 h 49"/>
                  <a:gd name="T4" fmla="*/ 36 w 51"/>
                  <a:gd name="T5" fmla="*/ 49 h 49"/>
                  <a:gd name="T6" fmla="*/ 51 w 51"/>
                  <a:gd name="T7" fmla="*/ 0 h 49"/>
                  <a:gd name="T8" fmla="*/ 10 w 51"/>
                  <a:gd name="T9" fmla="*/ 1 h 49"/>
                </a:gdLst>
                <a:ahLst/>
                <a:cxnLst>
                  <a:cxn ang="0">
                    <a:pos x="T0" y="T1"/>
                  </a:cxn>
                  <a:cxn ang="0">
                    <a:pos x="T2" y="T3"/>
                  </a:cxn>
                  <a:cxn ang="0">
                    <a:pos x="T4" y="T5"/>
                  </a:cxn>
                  <a:cxn ang="0">
                    <a:pos x="T6" y="T7"/>
                  </a:cxn>
                  <a:cxn ang="0">
                    <a:pos x="T8" y="T9"/>
                  </a:cxn>
                </a:cxnLst>
                <a:rect l="0" t="0" r="r" b="b"/>
                <a:pathLst>
                  <a:path w="51" h="49">
                    <a:moveTo>
                      <a:pt x="10" y="1"/>
                    </a:moveTo>
                    <a:cubicBezTo>
                      <a:pt x="7" y="13"/>
                      <a:pt x="4" y="25"/>
                      <a:pt x="0" y="37"/>
                    </a:cubicBezTo>
                    <a:cubicBezTo>
                      <a:pt x="36" y="49"/>
                      <a:pt x="36" y="49"/>
                      <a:pt x="36" y="49"/>
                    </a:cubicBezTo>
                    <a:cubicBezTo>
                      <a:pt x="41" y="33"/>
                      <a:pt x="46" y="16"/>
                      <a:pt x="51" y="0"/>
                    </a:cubicBezTo>
                    <a:lnTo>
                      <a:pt x="10" y="1"/>
                    </a:lnTo>
                    <a:close/>
                  </a:path>
                </a:pathLst>
              </a:custGeom>
              <a:solidFill>
                <a:srgbClr val="3FA9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8" name="Freeform 366">
                <a:extLst>
                  <a:ext uri="{FF2B5EF4-FFF2-40B4-BE49-F238E27FC236}">
                    <a16:creationId xmlns:a16="http://schemas.microsoft.com/office/drawing/2014/main" xmlns="" id="{B66096DA-A810-45D3-9E52-79547304DFC8}"/>
                  </a:ext>
                </a:extLst>
              </p:cNvPr>
              <p:cNvSpPr/>
              <p:nvPr/>
            </p:nvSpPr>
            <p:spPr bwMode="auto">
              <a:xfrm>
                <a:off x="3357" y="3457"/>
                <a:ext cx="1109" cy="347"/>
              </a:xfrm>
              <a:custGeom>
                <a:avLst/>
                <a:gdLst>
                  <a:gd name="T0" fmla="*/ 3 w 492"/>
                  <a:gd name="T1" fmla="*/ 0 h 154"/>
                  <a:gd name="T2" fmla="*/ 3 w 492"/>
                  <a:gd name="T3" fmla="*/ 56 h 154"/>
                  <a:gd name="T4" fmla="*/ 142 w 492"/>
                  <a:gd name="T5" fmla="*/ 151 h 154"/>
                  <a:gd name="T6" fmla="*/ 483 w 492"/>
                  <a:gd name="T7" fmla="*/ 50 h 154"/>
                  <a:gd name="T8" fmla="*/ 490 w 492"/>
                  <a:gd name="T9" fmla="*/ 3 h 154"/>
                </a:gdLst>
                <a:ahLst/>
                <a:cxnLst>
                  <a:cxn ang="0">
                    <a:pos x="T0" y="T1"/>
                  </a:cxn>
                  <a:cxn ang="0">
                    <a:pos x="T2" y="T3"/>
                  </a:cxn>
                  <a:cxn ang="0">
                    <a:pos x="T4" y="T5"/>
                  </a:cxn>
                  <a:cxn ang="0">
                    <a:pos x="T6" y="T7"/>
                  </a:cxn>
                  <a:cxn ang="0">
                    <a:pos x="T8" y="T9"/>
                  </a:cxn>
                </a:cxnLst>
                <a:rect l="0" t="0" r="r" b="b"/>
                <a:pathLst>
                  <a:path w="492" h="154">
                    <a:moveTo>
                      <a:pt x="3" y="0"/>
                    </a:moveTo>
                    <a:cubicBezTo>
                      <a:pt x="3" y="0"/>
                      <a:pt x="0" y="41"/>
                      <a:pt x="3" y="56"/>
                    </a:cubicBezTo>
                    <a:cubicBezTo>
                      <a:pt x="6" y="71"/>
                      <a:pt x="124" y="149"/>
                      <a:pt x="142" y="151"/>
                    </a:cubicBezTo>
                    <a:cubicBezTo>
                      <a:pt x="160" y="154"/>
                      <a:pt x="475" y="62"/>
                      <a:pt x="483" y="50"/>
                    </a:cubicBezTo>
                    <a:cubicBezTo>
                      <a:pt x="492" y="37"/>
                      <a:pt x="490" y="3"/>
                      <a:pt x="490" y="3"/>
                    </a:cubicBezTo>
                  </a:path>
                </a:pathLst>
              </a:custGeom>
              <a:solidFill>
                <a:srgbClr val="7468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9" name="Freeform 367">
                <a:extLst>
                  <a:ext uri="{FF2B5EF4-FFF2-40B4-BE49-F238E27FC236}">
                    <a16:creationId xmlns:a16="http://schemas.microsoft.com/office/drawing/2014/main" xmlns="" id="{5E636645-E7DD-45EE-A40E-AEFB6742CBF3}"/>
                  </a:ext>
                </a:extLst>
              </p:cNvPr>
              <p:cNvSpPr/>
              <p:nvPr/>
            </p:nvSpPr>
            <p:spPr bwMode="auto">
              <a:xfrm>
                <a:off x="3363" y="3401"/>
                <a:ext cx="442" cy="299"/>
              </a:xfrm>
              <a:custGeom>
                <a:avLst/>
                <a:gdLst>
                  <a:gd name="T0" fmla="*/ 0 w 196"/>
                  <a:gd name="T1" fmla="*/ 25 h 133"/>
                  <a:gd name="T2" fmla="*/ 143 w 196"/>
                  <a:gd name="T3" fmla="*/ 130 h 133"/>
                  <a:gd name="T4" fmla="*/ 196 w 196"/>
                  <a:gd name="T5" fmla="*/ 117 h 133"/>
                  <a:gd name="T6" fmla="*/ 112 w 196"/>
                  <a:gd name="T7" fmla="*/ 0 h 133"/>
                  <a:gd name="T8" fmla="*/ 0 w 196"/>
                  <a:gd name="T9" fmla="*/ 25 h 133"/>
                </a:gdLst>
                <a:ahLst/>
                <a:cxnLst>
                  <a:cxn ang="0">
                    <a:pos x="T0" y="T1"/>
                  </a:cxn>
                  <a:cxn ang="0">
                    <a:pos x="T2" y="T3"/>
                  </a:cxn>
                  <a:cxn ang="0">
                    <a:pos x="T4" y="T5"/>
                  </a:cxn>
                  <a:cxn ang="0">
                    <a:pos x="T6" y="T7"/>
                  </a:cxn>
                  <a:cxn ang="0">
                    <a:pos x="T8" y="T9"/>
                  </a:cxn>
                </a:cxnLst>
                <a:rect l="0" t="0" r="r" b="b"/>
                <a:pathLst>
                  <a:path w="196" h="133">
                    <a:moveTo>
                      <a:pt x="0" y="25"/>
                    </a:moveTo>
                    <a:cubicBezTo>
                      <a:pt x="0" y="41"/>
                      <a:pt x="125" y="133"/>
                      <a:pt x="143" y="130"/>
                    </a:cubicBezTo>
                    <a:cubicBezTo>
                      <a:pt x="147" y="129"/>
                      <a:pt x="167" y="124"/>
                      <a:pt x="196" y="117"/>
                    </a:cubicBezTo>
                    <a:cubicBezTo>
                      <a:pt x="112" y="0"/>
                      <a:pt x="112" y="0"/>
                      <a:pt x="112" y="0"/>
                    </a:cubicBezTo>
                    <a:cubicBezTo>
                      <a:pt x="50" y="14"/>
                      <a:pt x="0" y="25"/>
                      <a:pt x="0" y="25"/>
                    </a:cubicBezTo>
                    <a:close/>
                  </a:path>
                </a:pathLst>
              </a:custGeom>
              <a:solidFill>
                <a:srgbClr val="DE2B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0" name="Freeform 368">
                <a:extLst>
                  <a:ext uri="{FF2B5EF4-FFF2-40B4-BE49-F238E27FC236}">
                    <a16:creationId xmlns:a16="http://schemas.microsoft.com/office/drawing/2014/main" xmlns="" id="{7EE08DA7-7B8C-40BF-98B8-F40CBB1C0EA5}"/>
                  </a:ext>
                </a:extLst>
              </p:cNvPr>
              <p:cNvSpPr/>
              <p:nvPr/>
            </p:nvSpPr>
            <p:spPr bwMode="auto">
              <a:xfrm>
                <a:off x="3616" y="3342"/>
                <a:ext cx="642" cy="322"/>
              </a:xfrm>
              <a:custGeom>
                <a:avLst/>
                <a:gdLst>
                  <a:gd name="T0" fmla="*/ 0 w 285"/>
                  <a:gd name="T1" fmla="*/ 26 h 143"/>
                  <a:gd name="T2" fmla="*/ 84 w 285"/>
                  <a:gd name="T3" fmla="*/ 143 h 143"/>
                  <a:gd name="T4" fmla="*/ 285 w 285"/>
                  <a:gd name="T5" fmla="*/ 86 h 143"/>
                  <a:gd name="T6" fmla="*/ 114 w 285"/>
                  <a:gd name="T7" fmla="*/ 0 h 143"/>
                  <a:gd name="T8" fmla="*/ 0 w 285"/>
                  <a:gd name="T9" fmla="*/ 26 h 143"/>
                </a:gdLst>
                <a:ahLst/>
                <a:cxnLst>
                  <a:cxn ang="0">
                    <a:pos x="T0" y="T1"/>
                  </a:cxn>
                  <a:cxn ang="0">
                    <a:pos x="T2" y="T3"/>
                  </a:cxn>
                  <a:cxn ang="0">
                    <a:pos x="T4" y="T5"/>
                  </a:cxn>
                  <a:cxn ang="0">
                    <a:pos x="T6" y="T7"/>
                  </a:cxn>
                  <a:cxn ang="0">
                    <a:pos x="T8" y="T9"/>
                  </a:cxn>
                </a:cxnLst>
                <a:rect l="0" t="0" r="r" b="b"/>
                <a:pathLst>
                  <a:path w="285" h="143">
                    <a:moveTo>
                      <a:pt x="0" y="26"/>
                    </a:moveTo>
                    <a:cubicBezTo>
                      <a:pt x="84" y="143"/>
                      <a:pt x="84" y="143"/>
                      <a:pt x="84" y="143"/>
                    </a:cubicBezTo>
                    <a:cubicBezTo>
                      <a:pt x="137" y="128"/>
                      <a:pt x="220" y="105"/>
                      <a:pt x="285" y="86"/>
                    </a:cubicBezTo>
                    <a:cubicBezTo>
                      <a:pt x="114" y="0"/>
                      <a:pt x="114" y="0"/>
                      <a:pt x="114" y="0"/>
                    </a:cubicBezTo>
                    <a:cubicBezTo>
                      <a:pt x="77" y="8"/>
                      <a:pt x="36" y="18"/>
                      <a:pt x="0" y="26"/>
                    </a:cubicBezTo>
                    <a:close/>
                  </a:path>
                </a:pathLst>
              </a:custGeom>
              <a:solidFill>
                <a:srgbClr val="886D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1" name="Freeform 369">
                <a:extLst>
                  <a:ext uri="{FF2B5EF4-FFF2-40B4-BE49-F238E27FC236}">
                    <a16:creationId xmlns:a16="http://schemas.microsoft.com/office/drawing/2014/main" xmlns="" id="{67816B99-511F-4B3E-B4CF-0AB104CA1D6C}"/>
                  </a:ext>
                </a:extLst>
              </p:cNvPr>
              <p:cNvSpPr/>
              <p:nvPr/>
            </p:nvSpPr>
            <p:spPr bwMode="auto">
              <a:xfrm>
                <a:off x="3918" y="3299"/>
                <a:ext cx="288" cy="81"/>
              </a:xfrm>
              <a:custGeom>
                <a:avLst/>
                <a:gdLst>
                  <a:gd name="T0" fmla="*/ 114 w 128"/>
                  <a:gd name="T1" fmla="*/ 0 h 36"/>
                  <a:gd name="T2" fmla="*/ 0 w 128"/>
                  <a:gd name="T3" fmla="*/ 29 h 36"/>
                  <a:gd name="T4" fmla="*/ 14 w 128"/>
                  <a:gd name="T5" fmla="*/ 36 h 36"/>
                  <a:gd name="T6" fmla="*/ 128 w 128"/>
                  <a:gd name="T7" fmla="*/ 7 h 36"/>
                  <a:gd name="T8" fmla="*/ 114 w 128"/>
                  <a:gd name="T9" fmla="*/ 0 h 36"/>
                </a:gdLst>
                <a:ahLst/>
                <a:cxnLst>
                  <a:cxn ang="0">
                    <a:pos x="T0" y="T1"/>
                  </a:cxn>
                  <a:cxn ang="0">
                    <a:pos x="T2" y="T3"/>
                  </a:cxn>
                  <a:cxn ang="0">
                    <a:pos x="T4" y="T5"/>
                  </a:cxn>
                  <a:cxn ang="0">
                    <a:pos x="T6" y="T7"/>
                  </a:cxn>
                  <a:cxn ang="0">
                    <a:pos x="T8" y="T9"/>
                  </a:cxn>
                </a:cxnLst>
                <a:rect l="0" t="0" r="r" b="b"/>
                <a:pathLst>
                  <a:path w="128" h="36">
                    <a:moveTo>
                      <a:pt x="114" y="0"/>
                    </a:moveTo>
                    <a:cubicBezTo>
                      <a:pt x="0" y="29"/>
                      <a:pt x="0" y="29"/>
                      <a:pt x="0" y="29"/>
                    </a:cubicBezTo>
                    <a:cubicBezTo>
                      <a:pt x="14" y="36"/>
                      <a:pt x="14" y="36"/>
                      <a:pt x="14" y="36"/>
                    </a:cubicBezTo>
                    <a:cubicBezTo>
                      <a:pt x="128" y="7"/>
                      <a:pt x="128" y="7"/>
                      <a:pt x="128" y="7"/>
                    </a:cubicBezTo>
                    <a:cubicBezTo>
                      <a:pt x="123" y="5"/>
                      <a:pt x="118" y="2"/>
                      <a:pt x="114"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2" name="Freeform 370">
                <a:extLst>
                  <a:ext uri="{FF2B5EF4-FFF2-40B4-BE49-F238E27FC236}">
                    <a16:creationId xmlns:a16="http://schemas.microsoft.com/office/drawing/2014/main" xmlns="" id="{E934869F-17E8-4B82-BABD-87B5FF5E89AD}"/>
                  </a:ext>
                </a:extLst>
              </p:cNvPr>
              <p:cNvSpPr/>
              <p:nvPr/>
            </p:nvSpPr>
            <p:spPr bwMode="auto">
              <a:xfrm>
                <a:off x="3949" y="3315"/>
                <a:ext cx="282" cy="83"/>
              </a:xfrm>
              <a:custGeom>
                <a:avLst/>
                <a:gdLst>
                  <a:gd name="T0" fmla="*/ 114 w 125"/>
                  <a:gd name="T1" fmla="*/ 0 h 37"/>
                  <a:gd name="T2" fmla="*/ 0 w 125"/>
                  <a:gd name="T3" fmla="*/ 29 h 37"/>
                  <a:gd name="T4" fmla="*/ 16 w 125"/>
                  <a:gd name="T5" fmla="*/ 37 h 37"/>
                  <a:gd name="T6" fmla="*/ 125 w 125"/>
                  <a:gd name="T7" fmla="*/ 6 h 37"/>
                  <a:gd name="T8" fmla="*/ 114 w 125"/>
                  <a:gd name="T9" fmla="*/ 0 h 37"/>
                </a:gdLst>
                <a:ahLst/>
                <a:cxnLst>
                  <a:cxn ang="0">
                    <a:pos x="T0" y="T1"/>
                  </a:cxn>
                  <a:cxn ang="0">
                    <a:pos x="T2" y="T3"/>
                  </a:cxn>
                  <a:cxn ang="0">
                    <a:pos x="T4" y="T5"/>
                  </a:cxn>
                  <a:cxn ang="0">
                    <a:pos x="T6" y="T7"/>
                  </a:cxn>
                  <a:cxn ang="0">
                    <a:pos x="T8" y="T9"/>
                  </a:cxn>
                </a:cxnLst>
                <a:rect l="0" t="0" r="r" b="b"/>
                <a:pathLst>
                  <a:path w="125" h="37">
                    <a:moveTo>
                      <a:pt x="114" y="0"/>
                    </a:moveTo>
                    <a:cubicBezTo>
                      <a:pt x="0" y="29"/>
                      <a:pt x="0" y="29"/>
                      <a:pt x="0" y="29"/>
                    </a:cubicBezTo>
                    <a:cubicBezTo>
                      <a:pt x="16" y="37"/>
                      <a:pt x="16" y="37"/>
                      <a:pt x="16" y="37"/>
                    </a:cubicBezTo>
                    <a:cubicBezTo>
                      <a:pt x="125" y="6"/>
                      <a:pt x="125" y="6"/>
                      <a:pt x="125" y="6"/>
                    </a:cubicBezTo>
                    <a:cubicBezTo>
                      <a:pt x="121" y="4"/>
                      <a:pt x="118" y="2"/>
                      <a:pt x="114"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3" name="Freeform 371">
                <a:extLst>
                  <a:ext uri="{FF2B5EF4-FFF2-40B4-BE49-F238E27FC236}">
                    <a16:creationId xmlns:a16="http://schemas.microsoft.com/office/drawing/2014/main" xmlns="" id="{07950AA3-782E-4395-99B9-B9941612C1F5}"/>
                  </a:ext>
                </a:extLst>
              </p:cNvPr>
              <p:cNvSpPr/>
              <p:nvPr/>
            </p:nvSpPr>
            <p:spPr bwMode="auto">
              <a:xfrm>
                <a:off x="3985" y="3328"/>
                <a:ext cx="282" cy="91"/>
              </a:xfrm>
              <a:custGeom>
                <a:avLst/>
                <a:gdLst>
                  <a:gd name="T0" fmla="*/ 109 w 125"/>
                  <a:gd name="T1" fmla="*/ 0 h 40"/>
                  <a:gd name="T2" fmla="*/ 0 w 125"/>
                  <a:gd name="T3" fmla="*/ 31 h 40"/>
                  <a:gd name="T4" fmla="*/ 17 w 125"/>
                  <a:gd name="T5" fmla="*/ 40 h 40"/>
                  <a:gd name="T6" fmla="*/ 125 w 125"/>
                  <a:gd name="T7" fmla="*/ 8 h 40"/>
                  <a:gd name="T8" fmla="*/ 109 w 125"/>
                  <a:gd name="T9" fmla="*/ 0 h 40"/>
                </a:gdLst>
                <a:ahLst/>
                <a:cxnLst>
                  <a:cxn ang="0">
                    <a:pos x="T0" y="T1"/>
                  </a:cxn>
                  <a:cxn ang="0">
                    <a:pos x="T2" y="T3"/>
                  </a:cxn>
                  <a:cxn ang="0">
                    <a:pos x="T4" y="T5"/>
                  </a:cxn>
                  <a:cxn ang="0">
                    <a:pos x="T6" y="T7"/>
                  </a:cxn>
                  <a:cxn ang="0">
                    <a:pos x="T8" y="T9"/>
                  </a:cxn>
                </a:cxnLst>
                <a:rect l="0" t="0" r="r" b="b"/>
                <a:pathLst>
                  <a:path w="125" h="40">
                    <a:moveTo>
                      <a:pt x="109" y="0"/>
                    </a:moveTo>
                    <a:cubicBezTo>
                      <a:pt x="0" y="31"/>
                      <a:pt x="0" y="31"/>
                      <a:pt x="0" y="31"/>
                    </a:cubicBezTo>
                    <a:cubicBezTo>
                      <a:pt x="17" y="40"/>
                      <a:pt x="17" y="40"/>
                      <a:pt x="17" y="40"/>
                    </a:cubicBezTo>
                    <a:cubicBezTo>
                      <a:pt x="125" y="8"/>
                      <a:pt x="125" y="8"/>
                      <a:pt x="125" y="8"/>
                    </a:cubicBezTo>
                    <a:cubicBezTo>
                      <a:pt x="119" y="5"/>
                      <a:pt x="114" y="3"/>
                      <a:pt x="109"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4" name="Freeform 372">
                <a:extLst>
                  <a:ext uri="{FF2B5EF4-FFF2-40B4-BE49-F238E27FC236}">
                    <a16:creationId xmlns:a16="http://schemas.microsoft.com/office/drawing/2014/main" xmlns="" id="{8A38209F-B03F-46D5-80BF-1588EE008D81}"/>
                  </a:ext>
                </a:extLst>
              </p:cNvPr>
              <p:cNvSpPr/>
              <p:nvPr/>
            </p:nvSpPr>
            <p:spPr bwMode="auto">
              <a:xfrm>
                <a:off x="4024" y="3346"/>
                <a:ext cx="275" cy="84"/>
              </a:xfrm>
              <a:custGeom>
                <a:avLst/>
                <a:gdLst>
                  <a:gd name="T0" fmla="*/ 122 w 122"/>
                  <a:gd name="T1" fmla="*/ 7 h 37"/>
                  <a:gd name="T2" fmla="*/ 108 w 122"/>
                  <a:gd name="T3" fmla="*/ 0 h 37"/>
                  <a:gd name="T4" fmla="*/ 0 w 122"/>
                  <a:gd name="T5" fmla="*/ 32 h 37"/>
                  <a:gd name="T6" fmla="*/ 11 w 122"/>
                  <a:gd name="T7" fmla="*/ 37 h 37"/>
                  <a:gd name="T8" fmla="*/ 122 w 122"/>
                  <a:gd name="T9" fmla="*/ 7 h 37"/>
                </a:gdLst>
                <a:ahLst/>
                <a:cxnLst>
                  <a:cxn ang="0">
                    <a:pos x="T0" y="T1"/>
                  </a:cxn>
                  <a:cxn ang="0">
                    <a:pos x="T2" y="T3"/>
                  </a:cxn>
                  <a:cxn ang="0">
                    <a:pos x="T4" y="T5"/>
                  </a:cxn>
                  <a:cxn ang="0">
                    <a:pos x="T6" y="T7"/>
                  </a:cxn>
                  <a:cxn ang="0">
                    <a:pos x="T8" y="T9"/>
                  </a:cxn>
                </a:cxnLst>
                <a:rect l="0" t="0" r="r" b="b"/>
                <a:pathLst>
                  <a:path w="122" h="37">
                    <a:moveTo>
                      <a:pt x="122" y="7"/>
                    </a:moveTo>
                    <a:cubicBezTo>
                      <a:pt x="117" y="5"/>
                      <a:pt x="113" y="3"/>
                      <a:pt x="108" y="0"/>
                    </a:cubicBezTo>
                    <a:cubicBezTo>
                      <a:pt x="0" y="32"/>
                      <a:pt x="0" y="32"/>
                      <a:pt x="0" y="32"/>
                    </a:cubicBezTo>
                    <a:cubicBezTo>
                      <a:pt x="11" y="37"/>
                      <a:pt x="11" y="37"/>
                      <a:pt x="11" y="37"/>
                    </a:cubicBezTo>
                    <a:lnTo>
                      <a:pt x="122" y="7"/>
                    </a:ln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5" name="Freeform 373">
                <a:extLst>
                  <a:ext uri="{FF2B5EF4-FFF2-40B4-BE49-F238E27FC236}">
                    <a16:creationId xmlns:a16="http://schemas.microsoft.com/office/drawing/2014/main" xmlns="" id="{8DFCF85C-8320-47AA-BF8A-573F1B67DAD8}"/>
                  </a:ext>
                </a:extLst>
              </p:cNvPr>
              <p:cNvSpPr/>
              <p:nvPr/>
            </p:nvSpPr>
            <p:spPr bwMode="auto">
              <a:xfrm>
                <a:off x="4082" y="3378"/>
                <a:ext cx="386" cy="158"/>
              </a:xfrm>
              <a:custGeom>
                <a:avLst/>
                <a:gdLst>
                  <a:gd name="T0" fmla="*/ 108 w 171"/>
                  <a:gd name="T1" fmla="*/ 0 h 70"/>
                  <a:gd name="T2" fmla="*/ 0 w 171"/>
                  <a:gd name="T3" fmla="*/ 31 h 70"/>
                  <a:gd name="T4" fmla="*/ 78 w 171"/>
                  <a:gd name="T5" fmla="*/ 70 h 70"/>
                  <a:gd name="T6" fmla="*/ 171 w 171"/>
                  <a:gd name="T7" fmla="*/ 38 h 70"/>
                  <a:gd name="T8" fmla="*/ 108 w 171"/>
                  <a:gd name="T9" fmla="*/ 0 h 70"/>
                </a:gdLst>
                <a:ahLst/>
                <a:cxnLst>
                  <a:cxn ang="0">
                    <a:pos x="T0" y="T1"/>
                  </a:cxn>
                  <a:cxn ang="0">
                    <a:pos x="T2" y="T3"/>
                  </a:cxn>
                  <a:cxn ang="0">
                    <a:pos x="T4" y="T5"/>
                  </a:cxn>
                  <a:cxn ang="0">
                    <a:pos x="T6" y="T7"/>
                  </a:cxn>
                  <a:cxn ang="0">
                    <a:pos x="T8" y="T9"/>
                  </a:cxn>
                </a:cxnLst>
                <a:rect l="0" t="0" r="r" b="b"/>
                <a:pathLst>
                  <a:path w="171" h="70">
                    <a:moveTo>
                      <a:pt x="108" y="0"/>
                    </a:moveTo>
                    <a:cubicBezTo>
                      <a:pt x="0" y="31"/>
                      <a:pt x="0" y="31"/>
                      <a:pt x="0" y="31"/>
                    </a:cubicBezTo>
                    <a:cubicBezTo>
                      <a:pt x="78" y="70"/>
                      <a:pt x="78" y="70"/>
                      <a:pt x="78" y="70"/>
                    </a:cubicBezTo>
                    <a:cubicBezTo>
                      <a:pt x="131" y="55"/>
                      <a:pt x="171" y="42"/>
                      <a:pt x="171" y="38"/>
                    </a:cubicBezTo>
                    <a:cubicBezTo>
                      <a:pt x="171" y="34"/>
                      <a:pt x="141" y="17"/>
                      <a:pt x="108"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6" name="Freeform 374">
                <a:extLst>
                  <a:ext uri="{FF2B5EF4-FFF2-40B4-BE49-F238E27FC236}">
                    <a16:creationId xmlns:a16="http://schemas.microsoft.com/office/drawing/2014/main" xmlns="" id="{86626616-C2C5-40B2-955D-5247FD51D3FF}"/>
                  </a:ext>
                </a:extLst>
              </p:cNvPr>
              <p:cNvSpPr/>
              <p:nvPr/>
            </p:nvSpPr>
            <p:spPr bwMode="auto">
              <a:xfrm>
                <a:off x="4049" y="3362"/>
                <a:ext cx="277" cy="86"/>
              </a:xfrm>
              <a:custGeom>
                <a:avLst/>
                <a:gdLst>
                  <a:gd name="T0" fmla="*/ 111 w 123"/>
                  <a:gd name="T1" fmla="*/ 0 h 38"/>
                  <a:gd name="T2" fmla="*/ 0 w 123"/>
                  <a:gd name="T3" fmla="*/ 30 h 38"/>
                  <a:gd name="T4" fmla="*/ 15 w 123"/>
                  <a:gd name="T5" fmla="*/ 38 h 38"/>
                  <a:gd name="T6" fmla="*/ 123 w 123"/>
                  <a:gd name="T7" fmla="*/ 7 h 38"/>
                  <a:gd name="T8" fmla="*/ 111 w 123"/>
                  <a:gd name="T9" fmla="*/ 0 h 38"/>
                </a:gdLst>
                <a:ahLst/>
                <a:cxnLst>
                  <a:cxn ang="0">
                    <a:pos x="T0" y="T1"/>
                  </a:cxn>
                  <a:cxn ang="0">
                    <a:pos x="T2" y="T3"/>
                  </a:cxn>
                  <a:cxn ang="0">
                    <a:pos x="T4" y="T5"/>
                  </a:cxn>
                  <a:cxn ang="0">
                    <a:pos x="T6" y="T7"/>
                  </a:cxn>
                  <a:cxn ang="0">
                    <a:pos x="T8" y="T9"/>
                  </a:cxn>
                </a:cxnLst>
                <a:rect l="0" t="0" r="r" b="b"/>
                <a:pathLst>
                  <a:path w="123" h="38">
                    <a:moveTo>
                      <a:pt x="111" y="0"/>
                    </a:moveTo>
                    <a:cubicBezTo>
                      <a:pt x="0" y="30"/>
                      <a:pt x="0" y="30"/>
                      <a:pt x="0" y="30"/>
                    </a:cubicBezTo>
                    <a:cubicBezTo>
                      <a:pt x="15" y="38"/>
                      <a:pt x="15" y="38"/>
                      <a:pt x="15" y="38"/>
                    </a:cubicBezTo>
                    <a:cubicBezTo>
                      <a:pt x="123" y="7"/>
                      <a:pt x="123" y="7"/>
                      <a:pt x="123" y="7"/>
                    </a:cubicBezTo>
                    <a:cubicBezTo>
                      <a:pt x="119" y="5"/>
                      <a:pt x="115" y="3"/>
                      <a:pt x="111"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7" name="Freeform 375">
                <a:extLst>
                  <a:ext uri="{FF2B5EF4-FFF2-40B4-BE49-F238E27FC236}">
                    <a16:creationId xmlns:a16="http://schemas.microsoft.com/office/drawing/2014/main" xmlns="" id="{ED821396-CB87-4578-88C3-0D8649282F22}"/>
                  </a:ext>
                </a:extLst>
              </p:cNvPr>
              <p:cNvSpPr/>
              <p:nvPr/>
            </p:nvSpPr>
            <p:spPr bwMode="auto">
              <a:xfrm>
                <a:off x="3873" y="3283"/>
                <a:ext cx="302" cy="82"/>
              </a:xfrm>
              <a:custGeom>
                <a:avLst/>
                <a:gdLst>
                  <a:gd name="T0" fmla="*/ 120 w 134"/>
                  <a:gd name="T1" fmla="*/ 0 h 36"/>
                  <a:gd name="T2" fmla="*/ 0 w 134"/>
                  <a:gd name="T3" fmla="*/ 26 h 36"/>
                  <a:gd name="T4" fmla="*/ 20 w 134"/>
                  <a:gd name="T5" fmla="*/ 36 h 36"/>
                  <a:gd name="T6" fmla="*/ 134 w 134"/>
                  <a:gd name="T7" fmla="*/ 7 h 36"/>
                  <a:gd name="T8" fmla="*/ 120 w 134"/>
                  <a:gd name="T9" fmla="*/ 0 h 36"/>
                </a:gdLst>
                <a:ahLst/>
                <a:cxnLst>
                  <a:cxn ang="0">
                    <a:pos x="T0" y="T1"/>
                  </a:cxn>
                  <a:cxn ang="0">
                    <a:pos x="T2" y="T3"/>
                  </a:cxn>
                  <a:cxn ang="0">
                    <a:pos x="T4" y="T5"/>
                  </a:cxn>
                  <a:cxn ang="0">
                    <a:pos x="T6" y="T7"/>
                  </a:cxn>
                  <a:cxn ang="0">
                    <a:pos x="T8" y="T9"/>
                  </a:cxn>
                </a:cxnLst>
                <a:rect l="0" t="0" r="r" b="b"/>
                <a:pathLst>
                  <a:path w="134" h="36">
                    <a:moveTo>
                      <a:pt x="120" y="0"/>
                    </a:moveTo>
                    <a:cubicBezTo>
                      <a:pt x="111" y="2"/>
                      <a:pt x="60" y="13"/>
                      <a:pt x="0" y="26"/>
                    </a:cubicBezTo>
                    <a:cubicBezTo>
                      <a:pt x="20" y="36"/>
                      <a:pt x="20" y="36"/>
                      <a:pt x="20" y="36"/>
                    </a:cubicBezTo>
                    <a:cubicBezTo>
                      <a:pt x="134" y="7"/>
                      <a:pt x="134" y="7"/>
                      <a:pt x="134" y="7"/>
                    </a:cubicBezTo>
                    <a:cubicBezTo>
                      <a:pt x="126" y="3"/>
                      <a:pt x="120" y="0"/>
                      <a:pt x="120"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8" name="Freeform 376">
                <a:extLst>
                  <a:ext uri="{FF2B5EF4-FFF2-40B4-BE49-F238E27FC236}">
                    <a16:creationId xmlns:a16="http://schemas.microsoft.com/office/drawing/2014/main" xmlns="" id="{FD64748F-8438-4E2E-AF39-57CF4D7FA31C}"/>
                  </a:ext>
                </a:extLst>
              </p:cNvPr>
              <p:cNvSpPr/>
              <p:nvPr/>
            </p:nvSpPr>
            <p:spPr bwMode="auto">
              <a:xfrm>
                <a:off x="2788" y="944"/>
                <a:ext cx="97" cy="190"/>
              </a:xfrm>
              <a:custGeom>
                <a:avLst/>
                <a:gdLst>
                  <a:gd name="T0" fmla="*/ 39 w 43"/>
                  <a:gd name="T1" fmla="*/ 62 h 84"/>
                  <a:gd name="T2" fmla="*/ 33 w 43"/>
                  <a:gd name="T3" fmla="*/ 29 h 84"/>
                  <a:gd name="T4" fmla="*/ 27 w 43"/>
                  <a:gd name="T5" fmla="*/ 0 h 84"/>
                  <a:gd name="T6" fmla="*/ 5 w 43"/>
                  <a:gd name="T7" fmla="*/ 15 h 84"/>
                  <a:gd name="T8" fmla="*/ 4 w 43"/>
                  <a:gd name="T9" fmla="*/ 63 h 84"/>
                  <a:gd name="T10" fmla="*/ 4 w 43"/>
                  <a:gd name="T11" fmla="*/ 84 h 84"/>
                  <a:gd name="T12" fmla="*/ 43 w 43"/>
                  <a:gd name="T13" fmla="*/ 79 h 84"/>
                  <a:gd name="T14" fmla="*/ 39 w 43"/>
                  <a:gd name="T15" fmla="*/ 62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4">
                    <a:moveTo>
                      <a:pt x="39" y="62"/>
                    </a:moveTo>
                    <a:cubicBezTo>
                      <a:pt x="37" y="51"/>
                      <a:pt x="35" y="40"/>
                      <a:pt x="33" y="29"/>
                    </a:cubicBezTo>
                    <a:cubicBezTo>
                      <a:pt x="31" y="20"/>
                      <a:pt x="32" y="8"/>
                      <a:pt x="27" y="0"/>
                    </a:cubicBezTo>
                    <a:cubicBezTo>
                      <a:pt x="5" y="15"/>
                      <a:pt x="5" y="15"/>
                      <a:pt x="5" y="15"/>
                    </a:cubicBezTo>
                    <a:cubicBezTo>
                      <a:pt x="0" y="31"/>
                      <a:pt x="4" y="47"/>
                      <a:pt x="4" y="63"/>
                    </a:cubicBezTo>
                    <a:cubicBezTo>
                      <a:pt x="4" y="70"/>
                      <a:pt x="4" y="77"/>
                      <a:pt x="4" y="84"/>
                    </a:cubicBezTo>
                    <a:cubicBezTo>
                      <a:pt x="43" y="79"/>
                      <a:pt x="43" y="79"/>
                      <a:pt x="43" y="79"/>
                    </a:cubicBezTo>
                    <a:cubicBezTo>
                      <a:pt x="42" y="73"/>
                      <a:pt x="41" y="67"/>
                      <a:pt x="39" y="62"/>
                    </a:cubicBezTo>
                    <a:close/>
                  </a:path>
                </a:pathLst>
              </a:custGeom>
              <a:solidFill>
                <a:srgbClr val="749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9" name="Freeform 377">
                <a:extLst>
                  <a:ext uri="{FF2B5EF4-FFF2-40B4-BE49-F238E27FC236}">
                    <a16:creationId xmlns:a16="http://schemas.microsoft.com/office/drawing/2014/main" xmlns="" id="{397F1DA4-43D3-48A0-B9DE-CFC9E72D5D82}"/>
                  </a:ext>
                </a:extLst>
              </p:cNvPr>
              <p:cNvSpPr/>
              <p:nvPr/>
            </p:nvSpPr>
            <p:spPr bwMode="auto">
              <a:xfrm>
                <a:off x="2797" y="1122"/>
                <a:ext cx="167" cy="307"/>
              </a:xfrm>
              <a:custGeom>
                <a:avLst/>
                <a:gdLst>
                  <a:gd name="T0" fmla="*/ 51 w 74"/>
                  <a:gd name="T1" fmla="*/ 48 h 136"/>
                  <a:gd name="T2" fmla="*/ 39 w 74"/>
                  <a:gd name="T3" fmla="*/ 0 h 136"/>
                  <a:gd name="T4" fmla="*/ 0 w 74"/>
                  <a:gd name="T5" fmla="*/ 5 h 136"/>
                  <a:gd name="T6" fmla="*/ 3 w 74"/>
                  <a:gd name="T7" fmla="*/ 40 h 136"/>
                  <a:gd name="T8" fmla="*/ 22 w 74"/>
                  <a:gd name="T9" fmla="*/ 136 h 136"/>
                  <a:gd name="T10" fmla="*/ 74 w 74"/>
                  <a:gd name="T11" fmla="*/ 134 h 136"/>
                  <a:gd name="T12" fmla="*/ 51 w 74"/>
                  <a:gd name="T13" fmla="*/ 48 h 136"/>
                </a:gdLst>
                <a:ahLst/>
                <a:cxnLst>
                  <a:cxn ang="0">
                    <a:pos x="T0" y="T1"/>
                  </a:cxn>
                  <a:cxn ang="0">
                    <a:pos x="T2" y="T3"/>
                  </a:cxn>
                  <a:cxn ang="0">
                    <a:pos x="T4" y="T5"/>
                  </a:cxn>
                  <a:cxn ang="0">
                    <a:pos x="T6" y="T7"/>
                  </a:cxn>
                  <a:cxn ang="0">
                    <a:pos x="T8" y="T9"/>
                  </a:cxn>
                  <a:cxn ang="0">
                    <a:pos x="T10" y="T11"/>
                  </a:cxn>
                  <a:cxn ang="0">
                    <a:pos x="T12" y="T13"/>
                  </a:cxn>
                </a:cxnLst>
                <a:rect l="0" t="0" r="r" b="b"/>
                <a:pathLst>
                  <a:path w="74" h="136">
                    <a:moveTo>
                      <a:pt x="51" y="48"/>
                    </a:moveTo>
                    <a:cubicBezTo>
                      <a:pt x="47" y="32"/>
                      <a:pt x="43" y="16"/>
                      <a:pt x="39" y="0"/>
                    </a:cubicBezTo>
                    <a:cubicBezTo>
                      <a:pt x="0" y="5"/>
                      <a:pt x="0" y="5"/>
                      <a:pt x="0" y="5"/>
                    </a:cubicBezTo>
                    <a:cubicBezTo>
                      <a:pt x="0" y="16"/>
                      <a:pt x="1" y="28"/>
                      <a:pt x="3" y="40"/>
                    </a:cubicBezTo>
                    <a:cubicBezTo>
                      <a:pt x="8" y="72"/>
                      <a:pt x="15" y="104"/>
                      <a:pt x="22" y="136"/>
                    </a:cubicBezTo>
                    <a:cubicBezTo>
                      <a:pt x="74" y="134"/>
                      <a:pt x="74" y="134"/>
                      <a:pt x="74" y="134"/>
                    </a:cubicBezTo>
                    <a:cubicBezTo>
                      <a:pt x="65" y="106"/>
                      <a:pt x="57" y="77"/>
                      <a:pt x="51" y="48"/>
                    </a:cubicBezTo>
                    <a:close/>
                  </a:path>
                </a:pathLst>
              </a:custGeom>
              <a:solidFill>
                <a:srgbClr val="7451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0" name="Freeform 378">
                <a:extLst>
                  <a:ext uri="{FF2B5EF4-FFF2-40B4-BE49-F238E27FC236}">
                    <a16:creationId xmlns:a16="http://schemas.microsoft.com/office/drawing/2014/main" xmlns="" id="{26EF18B8-780D-4F70-99DC-53C6FAD2A4B8}"/>
                  </a:ext>
                </a:extLst>
              </p:cNvPr>
              <p:cNvSpPr/>
              <p:nvPr/>
            </p:nvSpPr>
            <p:spPr bwMode="auto">
              <a:xfrm>
                <a:off x="2856" y="1494"/>
                <a:ext cx="293" cy="311"/>
              </a:xfrm>
              <a:custGeom>
                <a:avLst/>
                <a:gdLst>
                  <a:gd name="T0" fmla="*/ 112 w 130"/>
                  <a:gd name="T1" fmla="*/ 107 h 138"/>
                  <a:gd name="T2" fmla="*/ 59 w 130"/>
                  <a:gd name="T3" fmla="*/ 7 h 138"/>
                  <a:gd name="T4" fmla="*/ 57 w 130"/>
                  <a:gd name="T5" fmla="*/ 0 h 138"/>
                  <a:gd name="T6" fmla="*/ 0 w 130"/>
                  <a:gd name="T7" fmla="*/ 4 h 138"/>
                  <a:gd name="T8" fmla="*/ 13 w 130"/>
                  <a:gd name="T9" fmla="*/ 34 h 138"/>
                  <a:gd name="T10" fmla="*/ 31 w 130"/>
                  <a:gd name="T11" fmla="*/ 85 h 138"/>
                  <a:gd name="T12" fmla="*/ 50 w 130"/>
                  <a:gd name="T13" fmla="*/ 112 h 138"/>
                  <a:gd name="T14" fmla="*/ 65 w 130"/>
                  <a:gd name="T15" fmla="*/ 121 h 138"/>
                  <a:gd name="T16" fmla="*/ 87 w 130"/>
                  <a:gd name="T17" fmla="*/ 132 h 138"/>
                  <a:gd name="T18" fmla="*/ 102 w 130"/>
                  <a:gd name="T19" fmla="*/ 134 h 138"/>
                  <a:gd name="T20" fmla="*/ 126 w 130"/>
                  <a:gd name="T21" fmla="*/ 129 h 138"/>
                  <a:gd name="T22" fmla="*/ 112 w 130"/>
                  <a:gd name="T2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38">
                    <a:moveTo>
                      <a:pt x="112" y="107"/>
                    </a:moveTo>
                    <a:cubicBezTo>
                      <a:pt x="89" y="80"/>
                      <a:pt x="73" y="40"/>
                      <a:pt x="59" y="7"/>
                    </a:cubicBezTo>
                    <a:cubicBezTo>
                      <a:pt x="58" y="5"/>
                      <a:pt x="58" y="3"/>
                      <a:pt x="57" y="0"/>
                    </a:cubicBezTo>
                    <a:cubicBezTo>
                      <a:pt x="0" y="4"/>
                      <a:pt x="0" y="4"/>
                      <a:pt x="0" y="4"/>
                    </a:cubicBezTo>
                    <a:cubicBezTo>
                      <a:pt x="3" y="13"/>
                      <a:pt x="10" y="25"/>
                      <a:pt x="13" y="34"/>
                    </a:cubicBezTo>
                    <a:cubicBezTo>
                      <a:pt x="19" y="51"/>
                      <a:pt x="22" y="70"/>
                      <a:pt x="31" y="85"/>
                    </a:cubicBezTo>
                    <a:cubicBezTo>
                      <a:pt x="36" y="94"/>
                      <a:pt x="44" y="103"/>
                      <a:pt x="50" y="112"/>
                    </a:cubicBezTo>
                    <a:cubicBezTo>
                      <a:pt x="55" y="119"/>
                      <a:pt x="58" y="118"/>
                      <a:pt x="65" y="121"/>
                    </a:cubicBezTo>
                    <a:cubicBezTo>
                      <a:pt x="73" y="124"/>
                      <a:pt x="79" y="130"/>
                      <a:pt x="87" y="132"/>
                    </a:cubicBezTo>
                    <a:cubicBezTo>
                      <a:pt x="92" y="134"/>
                      <a:pt x="97" y="133"/>
                      <a:pt x="102" y="134"/>
                    </a:cubicBezTo>
                    <a:cubicBezTo>
                      <a:pt x="109" y="134"/>
                      <a:pt x="123" y="138"/>
                      <a:pt x="126" y="129"/>
                    </a:cubicBezTo>
                    <a:cubicBezTo>
                      <a:pt x="130" y="121"/>
                      <a:pt x="116" y="112"/>
                      <a:pt x="112" y="107"/>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1" name="Freeform 379">
                <a:extLst>
                  <a:ext uri="{FF2B5EF4-FFF2-40B4-BE49-F238E27FC236}">
                    <a16:creationId xmlns:a16="http://schemas.microsoft.com/office/drawing/2014/main" xmlns="" id="{B2A55174-A4BB-4522-95EE-2B4978E81389}"/>
                  </a:ext>
                </a:extLst>
              </p:cNvPr>
              <p:cNvSpPr/>
              <p:nvPr/>
            </p:nvSpPr>
            <p:spPr bwMode="auto">
              <a:xfrm>
                <a:off x="2847" y="1424"/>
                <a:ext cx="140" cy="79"/>
              </a:xfrm>
              <a:custGeom>
                <a:avLst/>
                <a:gdLst>
                  <a:gd name="T0" fmla="*/ 52 w 62"/>
                  <a:gd name="T1" fmla="*/ 0 h 35"/>
                  <a:gd name="T2" fmla="*/ 0 w 62"/>
                  <a:gd name="T3" fmla="*/ 2 h 35"/>
                  <a:gd name="T4" fmla="*/ 4 w 62"/>
                  <a:gd name="T5" fmla="*/ 20 h 35"/>
                  <a:gd name="T6" fmla="*/ 8 w 62"/>
                  <a:gd name="T7" fmla="*/ 35 h 35"/>
                  <a:gd name="T8" fmla="*/ 62 w 62"/>
                  <a:gd name="T9" fmla="*/ 31 h 35"/>
                  <a:gd name="T10" fmla="*/ 52 w 62"/>
                  <a:gd name="T11" fmla="*/ 0 h 35"/>
                </a:gdLst>
                <a:ahLst/>
                <a:cxnLst>
                  <a:cxn ang="0">
                    <a:pos x="T0" y="T1"/>
                  </a:cxn>
                  <a:cxn ang="0">
                    <a:pos x="T2" y="T3"/>
                  </a:cxn>
                  <a:cxn ang="0">
                    <a:pos x="T4" y="T5"/>
                  </a:cxn>
                  <a:cxn ang="0">
                    <a:pos x="T6" y="T7"/>
                  </a:cxn>
                  <a:cxn ang="0">
                    <a:pos x="T8" y="T9"/>
                  </a:cxn>
                  <a:cxn ang="0">
                    <a:pos x="T10" y="T11"/>
                  </a:cxn>
                </a:cxnLst>
                <a:rect l="0" t="0" r="r" b="b"/>
                <a:pathLst>
                  <a:path w="62" h="35">
                    <a:moveTo>
                      <a:pt x="52" y="0"/>
                    </a:moveTo>
                    <a:cubicBezTo>
                      <a:pt x="0" y="2"/>
                      <a:pt x="0" y="2"/>
                      <a:pt x="0" y="2"/>
                    </a:cubicBezTo>
                    <a:cubicBezTo>
                      <a:pt x="2" y="8"/>
                      <a:pt x="3" y="14"/>
                      <a:pt x="4" y="20"/>
                    </a:cubicBezTo>
                    <a:cubicBezTo>
                      <a:pt x="5" y="27"/>
                      <a:pt x="6" y="29"/>
                      <a:pt x="8" y="35"/>
                    </a:cubicBezTo>
                    <a:cubicBezTo>
                      <a:pt x="62" y="31"/>
                      <a:pt x="62" y="31"/>
                      <a:pt x="62" y="31"/>
                    </a:cubicBezTo>
                    <a:cubicBezTo>
                      <a:pt x="58" y="21"/>
                      <a:pt x="56" y="11"/>
                      <a:pt x="52" y="0"/>
                    </a:cubicBez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2" name="Freeform 380">
                <a:extLst>
                  <a:ext uri="{FF2B5EF4-FFF2-40B4-BE49-F238E27FC236}">
                    <a16:creationId xmlns:a16="http://schemas.microsoft.com/office/drawing/2014/main" xmlns="" id="{09DFA53F-3395-4F8C-AA65-EFE6BBBFEF1A}"/>
                  </a:ext>
                </a:extLst>
              </p:cNvPr>
              <p:cNvSpPr/>
              <p:nvPr/>
            </p:nvSpPr>
            <p:spPr bwMode="auto">
              <a:xfrm>
                <a:off x="2919" y="1846"/>
                <a:ext cx="586" cy="248"/>
              </a:xfrm>
              <a:custGeom>
                <a:avLst/>
                <a:gdLst>
                  <a:gd name="T0" fmla="*/ 1 w 260"/>
                  <a:gd name="T1" fmla="*/ 0 h 110"/>
                  <a:gd name="T2" fmla="*/ 2 w 260"/>
                  <a:gd name="T3" fmla="*/ 48 h 110"/>
                  <a:gd name="T4" fmla="*/ 6 w 260"/>
                  <a:gd name="T5" fmla="*/ 102 h 110"/>
                  <a:gd name="T6" fmla="*/ 185 w 260"/>
                  <a:gd name="T7" fmla="*/ 110 h 110"/>
                  <a:gd name="T8" fmla="*/ 185 w 260"/>
                  <a:gd name="T9" fmla="*/ 110 h 110"/>
                  <a:gd name="T10" fmla="*/ 260 w 260"/>
                  <a:gd name="T11" fmla="*/ 47 h 110"/>
                  <a:gd name="T12" fmla="*/ 38 w 260"/>
                  <a:gd name="T13" fmla="*/ 9 h 110"/>
                  <a:gd name="T14" fmla="*/ 1 w 260"/>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110">
                    <a:moveTo>
                      <a:pt x="1" y="0"/>
                    </a:moveTo>
                    <a:cubicBezTo>
                      <a:pt x="0" y="16"/>
                      <a:pt x="2" y="32"/>
                      <a:pt x="2" y="48"/>
                    </a:cubicBezTo>
                    <a:cubicBezTo>
                      <a:pt x="2" y="65"/>
                      <a:pt x="3" y="84"/>
                      <a:pt x="6" y="102"/>
                    </a:cubicBezTo>
                    <a:cubicBezTo>
                      <a:pt x="65" y="101"/>
                      <a:pt x="125" y="104"/>
                      <a:pt x="185" y="110"/>
                    </a:cubicBezTo>
                    <a:cubicBezTo>
                      <a:pt x="185" y="110"/>
                      <a:pt x="185" y="110"/>
                      <a:pt x="185" y="110"/>
                    </a:cubicBezTo>
                    <a:cubicBezTo>
                      <a:pt x="203" y="84"/>
                      <a:pt x="234" y="64"/>
                      <a:pt x="260" y="47"/>
                    </a:cubicBezTo>
                    <a:cubicBezTo>
                      <a:pt x="186" y="37"/>
                      <a:pt x="112" y="29"/>
                      <a:pt x="38" y="9"/>
                    </a:cubicBezTo>
                    <a:cubicBezTo>
                      <a:pt x="26" y="6"/>
                      <a:pt x="13" y="3"/>
                      <a:pt x="1" y="0"/>
                    </a:cubicBezTo>
                    <a:close/>
                  </a:path>
                </a:pathLst>
              </a:custGeom>
              <a:solidFill>
                <a:srgbClr val="FF90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3" name="Freeform 381">
                <a:extLst>
                  <a:ext uri="{FF2B5EF4-FFF2-40B4-BE49-F238E27FC236}">
                    <a16:creationId xmlns:a16="http://schemas.microsoft.com/office/drawing/2014/main" xmlns="" id="{712A465C-4998-4ADC-93D1-2F3A811251B4}"/>
                  </a:ext>
                </a:extLst>
              </p:cNvPr>
              <p:cNvSpPr/>
              <p:nvPr/>
            </p:nvSpPr>
            <p:spPr bwMode="auto">
              <a:xfrm>
                <a:off x="2921" y="1701"/>
                <a:ext cx="228" cy="199"/>
              </a:xfrm>
              <a:custGeom>
                <a:avLst/>
                <a:gdLst>
                  <a:gd name="T0" fmla="*/ 79 w 101"/>
                  <a:gd name="T1" fmla="*/ 20 h 88"/>
                  <a:gd name="T2" fmla="*/ 23 w 101"/>
                  <a:gd name="T3" fmla="*/ 0 h 88"/>
                  <a:gd name="T4" fmla="*/ 1 w 101"/>
                  <a:gd name="T5" fmla="*/ 51 h 88"/>
                  <a:gd name="T6" fmla="*/ 0 w 101"/>
                  <a:gd name="T7" fmla="*/ 64 h 88"/>
                  <a:gd name="T8" fmla="*/ 37 w 101"/>
                  <a:gd name="T9" fmla="*/ 73 h 88"/>
                  <a:gd name="T10" fmla="*/ 101 w 101"/>
                  <a:gd name="T11" fmla="*/ 88 h 88"/>
                  <a:gd name="T12" fmla="*/ 86 w 101"/>
                  <a:gd name="T13" fmla="*/ 21 h 88"/>
                  <a:gd name="T14" fmla="*/ 79 w 101"/>
                  <a:gd name="T15" fmla="*/ 2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88">
                    <a:moveTo>
                      <a:pt x="79" y="20"/>
                    </a:moveTo>
                    <a:cubicBezTo>
                      <a:pt x="59" y="17"/>
                      <a:pt x="42" y="5"/>
                      <a:pt x="23" y="0"/>
                    </a:cubicBezTo>
                    <a:cubicBezTo>
                      <a:pt x="16" y="19"/>
                      <a:pt x="4" y="32"/>
                      <a:pt x="1" y="51"/>
                    </a:cubicBezTo>
                    <a:cubicBezTo>
                      <a:pt x="0" y="56"/>
                      <a:pt x="0" y="60"/>
                      <a:pt x="0" y="64"/>
                    </a:cubicBezTo>
                    <a:cubicBezTo>
                      <a:pt x="12" y="67"/>
                      <a:pt x="25" y="70"/>
                      <a:pt x="37" y="73"/>
                    </a:cubicBezTo>
                    <a:cubicBezTo>
                      <a:pt x="59" y="79"/>
                      <a:pt x="80" y="84"/>
                      <a:pt x="101" y="88"/>
                    </a:cubicBezTo>
                    <a:cubicBezTo>
                      <a:pt x="86" y="21"/>
                      <a:pt x="86" y="21"/>
                      <a:pt x="86" y="21"/>
                    </a:cubicBezTo>
                    <a:cubicBezTo>
                      <a:pt x="84" y="21"/>
                      <a:pt x="81" y="21"/>
                      <a:pt x="79" y="20"/>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4" name="Freeform 382">
                <a:extLst>
                  <a:ext uri="{FF2B5EF4-FFF2-40B4-BE49-F238E27FC236}">
                    <a16:creationId xmlns:a16="http://schemas.microsoft.com/office/drawing/2014/main" xmlns="" id="{2CF705A5-88D2-4FCA-A91D-5DF8669F04F8}"/>
                  </a:ext>
                </a:extLst>
              </p:cNvPr>
              <p:cNvSpPr/>
              <p:nvPr/>
            </p:nvSpPr>
            <p:spPr bwMode="auto">
              <a:xfrm>
                <a:off x="3115" y="1706"/>
                <a:ext cx="408" cy="246"/>
              </a:xfrm>
              <a:custGeom>
                <a:avLst/>
                <a:gdLst>
                  <a:gd name="T0" fmla="*/ 60 w 181"/>
                  <a:gd name="T1" fmla="*/ 13 h 109"/>
                  <a:gd name="T2" fmla="*/ 0 w 181"/>
                  <a:gd name="T3" fmla="*/ 19 h 109"/>
                  <a:gd name="T4" fmla="*/ 15 w 181"/>
                  <a:gd name="T5" fmla="*/ 86 h 109"/>
                  <a:gd name="T6" fmla="*/ 173 w 181"/>
                  <a:gd name="T7" fmla="*/ 109 h 109"/>
                  <a:gd name="T8" fmla="*/ 174 w 181"/>
                  <a:gd name="T9" fmla="*/ 109 h 109"/>
                  <a:gd name="T10" fmla="*/ 181 w 181"/>
                  <a:gd name="T11" fmla="*/ 105 h 109"/>
                  <a:gd name="T12" fmla="*/ 117 w 181"/>
                  <a:gd name="T13" fmla="*/ 0 h 109"/>
                  <a:gd name="T14" fmla="*/ 60 w 181"/>
                  <a:gd name="T15" fmla="*/ 13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109">
                    <a:moveTo>
                      <a:pt x="60" y="13"/>
                    </a:moveTo>
                    <a:cubicBezTo>
                      <a:pt x="41" y="17"/>
                      <a:pt x="20" y="20"/>
                      <a:pt x="0" y="19"/>
                    </a:cubicBezTo>
                    <a:cubicBezTo>
                      <a:pt x="15" y="86"/>
                      <a:pt x="15" y="86"/>
                      <a:pt x="15" y="86"/>
                    </a:cubicBezTo>
                    <a:cubicBezTo>
                      <a:pt x="68" y="96"/>
                      <a:pt x="121" y="102"/>
                      <a:pt x="173" y="109"/>
                    </a:cubicBezTo>
                    <a:cubicBezTo>
                      <a:pt x="174" y="109"/>
                      <a:pt x="174" y="109"/>
                      <a:pt x="174" y="109"/>
                    </a:cubicBezTo>
                    <a:cubicBezTo>
                      <a:pt x="176" y="108"/>
                      <a:pt x="178" y="106"/>
                      <a:pt x="181" y="105"/>
                    </a:cubicBezTo>
                    <a:cubicBezTo>
                      <a:pt x="117" y="0"/>
                      <a:pt x="117" y="0"/>
                      <a:pt x="117" y="0"/>
                    </a:cubicBezTo>
                    <a:cubicBezTo>
                      <a:pt x="98" y="5"/>
                      <a:pt x="79" y="10"/>
                      <a:pt x="60" y="13"/>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5" name="Freeform 383">
                <a:extLst>
                  <a:ext uri="{FF2B5EF4-FFF2-40B4-BE49-F238E27FC236}">
                    <a16:creationId xmlns:a16="http://schemas.microsoft.com/office/drawing/2014/main" xmlns="" id="{00B8EE63-007B-4399-B3AA-80266782C518}"/>
                  </a:ext>
                </a:extLst>
              </p:cNvPr>
              <p:cNvSpPr/>
              <p:nvPr/>
            </p:nvSpPr>
            <p:spPr bwMode="auto">
              <a:xfrm>
                <a:off x="3379" y="1672"/>
                <a:ext cx="228" cy="271"/>
              </a:xfrm>
              <a:custGeom>
                <a:avLst/>
                <a:gdLst>
                  <a:gd name="T0" fmla="*/ 11 w 101"/>
                  <a:gd name="T1" fmla="*/ 12 h 120"/>
                  <a:gd name="T2" fmla="*/ 0 w 101"/>
                  <a:gd name="T3" fmla="*/ 15 h 120"/>
                  <a:gd name="T4" fmla="*/ 64 w 101"/>
                  <a:gd name="T5" fmla="*/ 120 h 120"/>
                  <a:gd name="T6" fmla="*/ 101 w 101"/>
                  <a:gd name="T7" fmla="*/ 96 h 120"/>
                  <a:gd name="T8" fmla="*/ 58 w 101"/>
                  <a:gd name="T9" fmla="*/ 0 h 120"/>
                  <a:gd name="T10" fmla="*/ 11 w 101"/>
                  <a:gd name="T11" fmla="*/ 12 h 120"/>
                </a:gdLst>
                <a:ahLst/>
                <a:cxnLst>
                  <a:cxn ang="0">
                    <a:pos x="T0" y="T1"/>
                  </a:cxn>
                  <a:cxn ang="0">
                    <a:pos x="T2" y="T3"/>
                  </a:cxn>
                  <a:cxn ang="0">
                    <a:pos x="T4" y="T5"/>
                  </a:cxn>
                  <a:cxn ang="0">
                    <a:pos x="T6" y="T7"/>
                  </a:cxn>
                  <a:cxn ang="0">
                    <a:pos x="T8" y="T9"/>
                  </a:cxn>
                  <a:cxn ang="0">
                    <a:pos x="T10" y="T11"/>
                  </a:cxn>
                </a:cxnLst>
                <a:rect l="0" t="0" r="r" b="b"/>
                <a:pathLst>
                  <a:path w="101" h="120">
                    <a:moveTo>
                      <a:pt x="11" y="12"/>
                    </a:moveTo>
                    <a:cubicBezTo>
                      <a:pt x="8" y="13"/>
                      <a:pt x="4" y="14"/>
                      <a:pt x="0" y="15"/>
                    </a:cubicBezTo>
                    <a:cubicBezTo>
                      <a:pt x="64" y="120"/>
                      <a:pt x="64" y="120"/>
                      <a:pt x="64" y="120"/>
                    </a:cubicBezTo>
                    <a:cubicBezTo>
                      <a:pt x="76" y="112"/>
                      <a:pt x="88" y="104"/>
                      <a:pt x="101" y="96"/>
                    </a:cubicBezTo>
                    <a:cubicBezTo>
                      <a:pt x="58" y="0"/>
                      <a:pt x="58" y="0"/>
                      <a:pt x="58" y="0"/>
                    </a:cubicBezTo>
                    <a:cubicBezTo>
                      <a:pt x="42" y="4"/>
                      <a:pt x="27" y="8"/>
                      <a:pt x="11" y="12"/>
                    </a:cubicBezTo>
                    <a:close/>
                  </a:path>
                </a:pathLst>
              </a:custGeom>
              <a:solidFill>
                <a:srgbClr val="E8812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6" name="Freeform 384">
                <a:extLst>
                  <a:ext uri="{FF2B5EF4-FFF2-40B4-BE49-F238E27FC236}">
                    <a16:creationId xmlns:a16="http://schemas.microsoft.com/office/drawing/2014/main" xmlns="" id="{CB558E81-C020-47EC-959D-4E60B1443984}"/>
                  </a:ext>
                </a:extLst>
              </p:cNvPr>
              <p:cNvSpPr/>
              <p:nvPr/>
            </p:nvSpPr>
            <p:spPr bwMode="auto">
              <a:xfrm>
                <a:off x="3510" y="1607"/>
                <a:ext cx="372" cy="281"/>
              </a:xfrm>
              <a:custGeom>
                <a:avLst/>
                <a:gdLst>
                  <a:gd name="T0" fmla="*/ 0 w 165"/>
                  <a:gd name="T1" fmla="*/ 29 h 125"/>
                  <a:gd name="T2" fmla="*/ 43 w 165"/>
                  <a:gd name="T3" fmla="*/ 125 h 125"/>
                  <a:gd name="T4" fmla="*/ 92 w 165"/>
                  <a:gd name="T5" fmla="*/ 94 h 125"/>
                  <a:gd name="T6" fmla="*/ 165 w 165"/>
                  <a:gd name="T7" fmla="*/ 53 h 125"/>
                  <a:gd name="T8" fmla="*/ 98 w 165"/>
                  <a:gd name="T9" fmla="*/ 0 h 125"/>
                  <a:gd name="T10" fmla="*/ 0 w 165"/>
                  <a:gd name="T11" fmla="*/ 29 h 125"/>
                </a:gdLst>
                <a:ahLst/>
                <a:cxnLst>
                  <a:cxn ang="0">
                    <a:pos x="T0" y="T1"/>
                  </a:cxn>
                  <a:cxn ang="0">
                    <a:pos x="T2" y="T3"/>
                  </a:cxn>
                  <a:cxn ang="0">
                    <a:pos x="T4" y="T5"/>
                  </a:cxn>
                  <a:cxn ang="0">
                    <a:pos x="T6" y="T7"/>
                  </a:cxn>
                  <a:cxn ang="0">
                    <a:pos x="T8" y="T9"/>
                  </a:cxn>
                  <a:cxn ang="0">
                    <a:pos x="T10" y="T11"/>
                  </a:cxn>
                </a:cxnLst>
                <a:rect l="0" t="0" r="r" b="b"/>
                <a:pathLst>
                  <a:path w="165" h="125">
                    <a:moveTo>
                      <a:pt x="0" y="29"/>
                    </a:moveTo>
                    <a:cubicBezTo>
                      <a:pt x="43" y="125"/>
                      <a:pt x="43" y="125"/>
                      <a:pt x="43" y="125"/>
                    </a:cubicBezTo>
                    <a:cubicBezTo>
                      <a:pt x="59" y="114"/>
                      <a:pt x="75" y="104"/>
                      <a:pt x="92" y="94"/>
                    </a:cubicBezTo>
                    <a:cubicBezTo>
                      <a:pt x="116" y="80"/>
                      <a:pt x="140" y="66"/>
                      <a:pt x="165" y="53"/>
                    </a:cubicBezTo>
                    <a:cubicBezTo>
                      <a:pt x="98" y="0"/>
                      <a:pt x="98" y="0"/>
                      <a:pt x="98" y="0"/>
                    </a:cubicBezTo>
                    <a:cubicBezTo>
                      <a:pt x="65" y="10"/>
                      <a:pt x="32" y="20"/>
                      <a:pt x="0" y="29"/>
                    </a:cubicBezTo>
                    <a:close/>
                  </a:path>
                </a:pathLst>
              </a:custGeom>
              <a:solidFill>
                <a:srgbClr val="A78B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7" name="Freeform 385">
                <a:extLst>
                  <a:ext uri="{FF2B5EF4-FFF2-40B4-BE49-F238E27FC236}">
                    <a16:creationId xmlns:a16="http://schemas.microsoft.com/office/drawing/2014/main" xmlns="" id="{51D85346-068D-4351-8B5A-753E95856B09}"/>
                  </a:ext>
                </a:extLst>
              </p:cNvPr>
              <p:cNvSpPr/>
              <p:nvPr/>
            </p:nvSpPr>
            <p:spPr bwMode="auto">
              <a:xfrm>
                <a:off x="3731" y="1514"/>
                <a:ext cx="340" cy="212"/>
              </a:xfrm>
              <a:custGeom>
                <a:avLst/>
                <a:gdLst>
                  <a:gd name="T0" fmla="*/ 3 w 151"/>
                  <a:gd name="T1" fmla="*/ 40 h 94"/>
                  <a:gd name="T2" fmla="*/ 0 w 151"/>
                  <a:gd name="T3" fmla="*/ 41 h 94"/>
                  <a:gd name="T4" fmla="*/ 67 w 151"/>
                  <a:gd name="T5" fmla="*/ 94 h 94"/>
                  <a:gd name="T6" fmla="*/ 151 w 151"/>
                  <a:gd name="T7" fmla="*/ 52 h 94"/>
                  <a:gd name="T8" fmla="*/ 134 w 151"/>
                  <a:gd name="T9" fmla="*/ 0 h 94"/>
                  <a:gd name="T10" fmla="*/ 3 w 151"/>
                  <a:gd name="T11" fmla="*/ 40 h 94"/>
                </a:gdLst>
                <a:ahLst/>
                <a:cxnLst>
                  <a:cxn ang="0">
                    <a:pos x="T0" y="T1"/>
                  </a:cxn>
                  <a:cxn ang="0">
                    <a:pos x="T2" y="T3"/>
                  </a:cxn>
                  <a:cxn ang="0">
                    <a:pos x="T4" y="T5"/>
                  </a:cxn>
                  <a:cxn ang="0">
                    <a:pos x="T6" y="T7"/>
                  </a:cxn>
                  <a:cxn ang="0">
                    <a:pos x="T8" y="T9"/>
                  </a:cxn>
                  <a:cxn ang="0">
                    <a:pos x="T10" y="T11"/>
                  </a:cxn>
                </a:cxnLst>
                <a:rect l="0" t="0" r="r" b="b"/>
                <a:pathLst>
                  <a:path w="151" h="94">
                    <a:moveTo>
                      <a:pt x="3" y="40"/>
                    </a:moveTo>
                    <a:cubicBezTo>
                      <a:pt x="2" y="40"/>
                      <a:pt x="1" y="41"/>
                      <a:pt x="0" y="41"/>
                    </a:cubicBezTo>
                    <a:cubicBezTo>
                      <a:pt x="67" y="94"/>
                      <a:pt x="67" y="94"/>
                      <a:pt x="67" y="94"/>
                    </a:cubicBezTo>
                    <a:cubicBezTo>
                      <a:pt x="95" y="79"/>
                      <a:pt x="123" y="65"/>
                      <a:pt x="151" y="52"/>
                    </a:cubicBezTo>
                    <a:cubicBezTo>
                      <a:pt x="134" y="0"/>
                      <a:pt x="134" y="0"/>
                      <a:pt x="134" y="0"/>
                    </a:cubicBezTo>
                    <a:cubicBezTo>
                      <a:pt x="90" y="13"/>
                      <a:pt x="47" y="27"/>
                      <a:pt x="3" y="40"/>
                    </a:cubicBezTo>
                    <a:close/>
                  </a:path>
                </a:pathLst>
              </a:custGeom>
              <a:solidFill>
                <a:srgbClr val="BDCA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8" name="Freeform 386">
                <a:extLst>
                  <a:ext uri="{FF2B5EF4-FFF2-40B4-BE49-F238E27FC236}">
                    <a16:creationId xmlns:a16="http://schemas.microsoft.com/office/drawing/2014/main" xmlns="" id="{77DCAE08-A4F3-4ECC-BA9D-DB2240F79374}"/>
                  </a:ext>
                </a:extLst>
              </p:cNvPr>
              <p:cNvSpPr/>
              <p:nvPr/>
            </p:nvSpPr>
            <p:spPr bwMode="auto">
              <a:xfrm>
                <a:off x="4033" y="1417"/>
                <a:ext cx="347" cy="215"/>
              </a:xfrm>
              <a:custGeom>
                <a:avLst/>
                <a:gdLst>
                  <a:gd name="T0" fmla="*/ 0 w 154"/>
                  <a:gd name="T1" fmla="*/ 43 h 95"/>
                  <a:gd name="T2" fmla="*/ 17 w 154"/>
                  <a:gd name="T3" fmla="*/ 95 h 95"/>
                  <a:gd name="T4" fmla="*/ 49 w 154"/>
                  <a:gd name="T5" fmla="*/ 80 h 95"/>
                  <a:gd name="T6" fmla="*/ 154 w 154"/>
                  <a:gd name="T7" fmla="*/ 43 h 95"/>
                  <a:gd name="T8" fmla="*/ 151 w 154"/>
                  <a:gd name="T9" fmla="*/ 0 h 95"/>
                  <a:gd name="T10" fmla="*/ 0 w 154"/>
                  <a:gd name="T11" fmla="*/ 43 h 95"/>
                </a:gdLst>
                <a:ahLst/>
                <a:cxnLst>
                  <a:cxn ang="0">
                    <a:pos x="T0" y="T1"/>
                  </a:cxn>
                  <a:cxn ang="0">
                    <a:pos x="T2" y="T3"/>
                  </a:cxn>
                  <a:cxn ang="0">
                    <a:pos x="T4" y="T5"/>
                  </a:cxn>
                  <a:cxn ang="0">
                    <a:pos x="T6" y="T7"/>
                  </a:cxn>
                  <a:cxn ang="0">
                    <a:pos x="T8" y="T9"/>
                  </a:cxn>
                  <a:cxn ang="0">
                    <a:pos x="T10" y="T11"/>
                  </a:cxn>
                </a:cxnLst>
                <a:rect l="0" t="0" r="r" b="b"/>
                <a:pathLst>
                  <a:path w="154" h="95">
                    <a:moveTo>
                      <a:pt x="0" y="43"/>
                    </a:moveTo>
                    <a:cubicBezTo>
                      <a:pt x="17" y="95"/>
                      <a:pt x="17" y="95"/>
                      <a:pt x="17" y="95"/>
                    </a:cubicBezTo>
                    <a:cubicBezTo>
                      <a:pt x="28" y="90"/>
                      <a:pt x="39" y="85"/>
                      <a:pt x="49" y="80"/>
                    </a:cubicBezTo>
                    <a:cubicBezTo>
                      <a:pt x="84" y="65"/>
                      <a:pt x="119" y="54"/>
                      <a:pt x="154" y="43"/>
                    </a:cubicBezTo>
                    <a:cubicBezTo>
                      <a:pt x="151" y="0"/>
                      <a:pt x="151" y="0"/>
                      <a:pt x="151" y="0"/>
                    </a:cubicBezTo>
                    <a:cubicBezTo>
                      <a:pt x="101" y="14"/>
                      <a:pt x="50" y="28"/>
                      <a:pt x="0" y="43"/>
                    </a:cubicBezTo>
                    <a:close/>
                  </a:path>
                </a:pathLst>
              </a:custGeom>
              <a:solidFill>
                <a:srgbClr val="FF56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9" name="Freeform 387">
                <a:extLst>
                  <a:ext uri="{FF2B5EF4-FFF2-40B4-BE49-F238E27FC236}">
                    <a16:creationId xmlns:a16="http://schemas.microsoft.com/office/drawing/2014/main" xmlns="" id="{D1C535D6-1ED2-42E6-AC00-B578636E5B16}"/>
                  </a:ext>
                </a:extLst>
              </p:cNvPr>
              <p:cNvSpPr/>
              <p:nvPr/>
            </p:nvSpPr>
            <p:spPr bwMode="auto">
              <a:xfrm>
                <a:off x="4373" y="1388"/>
                <a:ext cx="158" cy="126"/>
              </a:xfrm>
              <a:custGeom>
                <a:avLst/>
                <a:gdLst>
                  <a:gd name="T0" fmla="*/ 16 w 70"/>
                  <a:gd name="T1" fmla="*/ 9 h 56"/>
                  <a:gd name="T2" fmla="*/ 0 w 70"/>
                  <a:gd name="T3" fmla="*/ 13 h 56"/>
                  <a:gd name="T4" fmla="*/ 3 w 70"/>
                  <a:gd name="T5" fmla="*/ 56 h 56"/>
                  <a:gd name="T6" fmla="*/ 70 w 70"/>
                  <a:gd name="T7" fmla="*/ 37 h 56"/>
                  <a:gd name="T8" fmla="*/ 47 w 70"/>
                  <a:gd name="T9" fmla="*/ 0 h 56"/>
                  <a:gd name="T10" fmla="*/ 16 w 70"/>
                  <a:gd name="T11" fmla="*/ 9 h 56"/>
                </a:gdLst>
                <a:ahLst/>
                <a:cxnLst>
                  <a:cxn ang="0">
                    <a:pos x="T0" y="T1"/>
                  </a:cxn>
                  <a:cxn ang="0">
                    <a:pos x="T2" y="T3"/>
                  </a:cxn>
                  <a:cxn ang="0">
                    <a:pos x="T4" y="T5"/>
                  </a:cxn>
                  <a:cxn ang="0">
                    <a:pos x="T6" y="T7"/>
                  </a:cxn>
                  <a:cxn ang="0">
                    <a:pos x="T8" y="T9"/>
                  </a:cxn>
                  <a:cxn ang="0">
                    <a:pos x="T10" y="T11"/>
                  </a:cxn>
                </a:cxnLst>
                <a:rect l="0" t="0" r="r" b="b"/>
                <a:pathLst>
                  <a:path w="70" h="56">
                    <a:moveTo>
                      <a:pt x="16" y="9"/>
                    </a:moveTo>
                    <a:cubicBezTo>
                      <a:pt x="10" y="10"/>
                      <a:pt x="5" y="12"/>
                      <a:pt x="0" y="13"/>
                    </a:cubicBezTo>
                    <a:cubicBezTo>
                      <a:pt x="3" y="56"/>
                      <a:pt x="3" y="56"/>
                      <a:pt x="3" y="56"/>
                    </a:cubicBezTo>
                    <a:cubicBezTo>
                      <a:pt x="25" y="49"/>
                      <a:pt x="48" y="43"/>
                      <a:pt x="70" y="37"/>
                    </a:cubicBezTo>
                    <a:cubicBezTo>
                      <a:pt x="47" y="0"/>
                      <a:pt x="47" y="0"/>
                      <a:pt x="47" y="0"/>
                    </a:cubicBezTo>
                    <a:cubicBezTo>
                      <a:pt x="37" y="3"/>
                      <a:pt x="26" y="6"/>
                      <a:pt x="16" y="9"/>
                    </a:cubicBezTo>
                    <a:close/>
                  </a:path>
                </a:pathLst>
              </a:custGeom>
              <a:solidFill>
                <a:srgbClr val="81383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0" name="Freeform 388">
                <a:extLst>
                  <a:ext uri="{FF2B5EF4-FFF2-40B4-BE49-F238E27FC236}">
                    <a16:creationId xmlns:a16="http://schemas.microsoft.com/office/drawing/2014/main" xmlns="" id="{0A7070AA-8F53-4386-8CD9-0977D6C498A1}"/>
                  </a:ext>
                </a:extLst>
              </p:cNvPr>
              <p:cNvSpPr/>
              <p:nvPr/>
            </p:nvSpPr>
            <p:spPr bwMode="auto">
              <a:xfrm>
                <a:off x="4479" y="1327"/>
                <a:ext cx="320" cy="145"/>
              </a:xfrm>
              <a:custGeom>
                <a:avLst/>
                <a:gdLst>
                  <a:gd name="T0" fmla="*/ 0 w 142"/>
                  <a:gd name="T1" fmla="*/ 27 h 64"/>
                  <a:gd name="T2" fmla="*/ 23 w 142"/>
                  <a:gd name="T3" fmla="*/ 64 h 64"/>
                  <a:gd name="T4" fmla="*/ 90 w 142"/>
                  <a:gd name="T5" fmla="*/ 45 h 64"/>
                  <a:gd name="T6" fmla="*/ 140 w 142"/>
                  <a:gd name="T7" fmla="*/ 31 h 64"/>
                  <a:gd name="T8" fmla="*/ 142 w 142"/>
                  <a:gd name="T9" fmla="*/ 0 h 64"/>
                  <a:gd name="T10" fmla="*/ 0 w 142"/>
                  <a:gd name="T11" fmla="*/ 27 h 64"/>
                </a:gdLst>
                <a:ahLst/>
                <a:cxnLst>
                  <a:cxn ang="0">
                    <a:pos x="T0" y="T1"/>
                  </a:cxn>
                  <a:cxn ang="0">
                    <a:pos x="T2" y="T3"/>
                  </a:cxn>
                  <a:cxn ang="0">
                    <a:pos x="T4" y="T5"/>
                  </a:cxn>
                  <a:cxn ang="0">
                    <a:pos x="T6" y="T7"/>
                  </a:cxn>
                  <a:cxn ang="0">
                    <a:pos x="T8" y="T9"/>
                  </a:cxn>
                  <a:cxn ang="0">
                    <a:pos x="T10" y="T11"/>
                  </a:cxn>
                </a:cxnLst>
                <a:rect l="0" t="0" r="r" b="b"/>
                <a:pathLst>
                  <a:path w="142" h="64">
                    <a:moveTo>
                      <a:pt x="0" y="27"/>
                    </a:moveTo>
                    <a:cubicBezTo>
                      <a:pt x="23" y="64"/>
                      <a:pt x="23" y="64"/>
                      <a:pt x="23" y="64"/>
                    </a:cubicBezTo>
                    <a:cubicBezTo>
                      <a:pt x="46" y="58"/>
                      <a:pt x="68" y="52"/>
                      <a:pt x="90" y="45"/>
                    </a:cubicBezTo>
                    <a:cubicBezTo>
                      <a:pt x="107" y="40"/>
                      <a:pt x="124" y="35"/>
                      <a:pt x="140" y="31"/>
                    </a:cubicBezTo>
                    <a:cubicBezTo>
                      <a:pt x="142" y="0"/>
                      <a:pt x="142" y="0"/>
                      <a:pt x="142" y="0"/>
                    </a:cubicBezTo>
                    <a:cubicBezTo>
                      <a:pt x="94" y="6"/>
                      <a:pt x="47" y="16"/>
                      <a:pt x="0" y="27"/>
                    </a:cubicBezTo>
                    <a:close/>
                  </a:path>
                </a:pathLst>
              </a:custGeom>
              <a:solidFill>
                <a:srgbClr val="5BAC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1" name="Freeform 389">
                <a:extLst>
                  <a:ext uri="{FF2B5EF4-FFF2-40B4-BE49-F238E27FC236}">
                    <a16:creationId xmlns:a16="http://schemas.microsoft.com/office/drawing/2014/main" xmlns="" id="{98F76875-4554-4BC4-B8F2-CEA8C69D72A7}"/>
                  </a:ext>
                </a:extLst>
              </p:cNvPr>
              <p:cNvSpPr/>
              <p:nvPr/>
            </p:nvSpPr>
            <p:spPr bwMode="auto">
              <a:xfrm>
                <a:off x="4795" y="1309"/>
                <a:ext cx="203" cy="88"/>
              </a:xfrm>
              <a:custGeom>
                <a:avLst/>
                <a:gdLst>
                  <a:gd name="T0" fmla="*/ 2 w 90"/>
                  <a:gd name="T1" fmla="*/ 8 h 39"/>
                  <a:gd name="T2" fmla="*/ 0 w 90"/>
                  <a:gd name="T3" fmla="*/ 39 h 39"/>
                  <a:gd name="T4" fmla="*/ 48 w 90"/>
                  <a:gd name="T5" fmla="*/ 32 h 39"/>
                  <a:gd name="T6" fmla="*/ 90 w 90"/>
                  <a:gd name="T7" fmla="*/ 29 h 39"/>
                  <a:gd name="T8" fmla="*/ 81 w 90"/>
                  <a:gd name="T9" fmla="*/ 0 h 39"/>
                  <a:gd name="T10" fmla="*/ 2 w 90"/>
                  <a:gd name="T11" fmla="*/ 8 h 39"/>
                </a:gdLst>
                <a:ahLst/>
                <a:cxnLst>
                  <a:cxn ang="0">
                    <a:pos x="T0" y="T1"/>
                  </a:cxn>
                  <a:cxn ang="0">
                    <a:pos x="T2" y="T3"/>
                  </a:cxn>
                  <a:cxn ang="0">
                    <a:pos x="T4" y="T5"/>
                  </a:cxn>
                  <a:cxn ang="0">
                    <a:pos x="T6" y="T7"/>
                  </a:cxn>
                  <a:cxn ang="0">
                    <a:pos x="T8" y="T9"/>
                  </a:cxn>
                  <a:cxn ang="0">
                    <a:pos x="T10" y="T11"/>
                  </a:cxn>
                </a:cxnLst>
                <a:rect l="0" t="0" r="r" b="b"/>
                <a:pathLst>
                  <a:path w="90" h="39">
                    <a:moveTo>
                      <a:pt x="2" y="8"/>
                    </a:moveTo>
                    <a:cubicBezTo>
                      <a:pt x="0" y="39"/>
                      <a:pt x="0" y="39"/>
                      <a:pt x="0" y="39"/>
                    </a:cubicBezTo>
                    <a:cubicBezTo>
                      <a:pt x="16" y="36"/>
                      <a:pt x="32" y="33"/>
                      <a:pt x="48" y="32"/>
                    </a:cubicBezTo>
                    <a:cubicBezTo>
                      <a:pt x="62" y="32"/>
                      <a:pt x="76" y="31"/>
                      <a:pt x="90" y="29"/>
                    </a:cubicBezTo>
                    <a:cubicBezTo>
                      <a:pt x="81" y="0"/>
                      <a:pt x="81" y="0"/>
                      <a:pt x="81" y="0"/>
                    </a:cubicBezTo>
                    <a:cubicBezTo>
                      <a:pt x="55" y="2"/>
                      <a:pt x="28" y="4"/>
                      <a:pt x="2" y="8"/>
                    </a:cubicBezTo>
                    <a:close/>
                  </a:path>
                </a:pathLst>
              </a:custGeom>
              <a:solidFill>
                <a:srgbClr val="AC4E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2" name="Freeform 390">
                <a:extLst>
                  <a:ext uri="{FF2B5EF4-FFF2-40B4-BE49-F238E27FC236}">
                    <a16:creationId xmlns:a16="http://schemas.microsoft.com/office/drawing/2014/main" xmlns="" id="{A5068D48-AD8D-4CB2-ACF4-4AC77A71B722}"/>
                  </a:ext>
                </a:extLst>
              </p:cNvPr>
              <p:cNvSpPr/>
              <p:nvPr/>
            </p:nvSpPr>
            <p:spPr bwMode="auto">
              <a:xfrm>
                <a:off x="4977" y="1287"/>
                <a:ext cx="291" cy="88"/>
              </a:xfrm>
              <a:custGeom>
                <a:avLst/>
                <a:gdLst>
                  <a:gd name="T0" fmla="*/ 47 w 129"/>
                  <a:gd name="T1" fmla="*/ 9 h 39"/>
                  <a:gd name="T2" fmla="*/ 0 w 129"/>
                  <a:gd name="T3" fmla="*/ 10 h 39"/>
                  <a:gd name="T4" fmla="*/ 9 w 129"/>
                  <a:gd name="T5" fmla="*/ 39 h 39"/>
                  <a:gd name="T6" fmla="*/ 119 w 129"/>
                  <a:gd name="T7" fmla="*/ 29 h 39"/>
                  <a:gd name="T8" fmla="*/ 47 w 129"/>
                  <a:gd name="T9" fmla="*/ 9 h 39"/>
                </a:gdLst>
                <a:ahLst/>
                <a:cxnLst>
                  <a:cxn ang="0">
                    <a:pos x="T0" y="T1"/>
                  </a:cxn>
                  <a:cxn ang="0">
                    <a:pos x="T2" y="T3"/>
                  </a:cxn>
                  <a:cxn ang="0">
                    <a:pos x="T4" y="T5"/>
                  </a:cxn>
                  <a:cxn ang="0">
                    <a:pos x="T6" y="T7"/>
                  </a:cxn>
                  <a:cxn ang="0">
                    <a:pos x="T8" y="T9"/>
                  </a:cxn>
                </a:cxnLst>
                <a:rect l="0" t="0" r="r" b="b"/>
                <a:pathLst>
                  <a:path w="129" h="39">
                    <a:moveTo>
                      <a:pt x="47" y="9"/>
                    </a:moveTo>
                    <a:cubicBezTo>
                      <a:pt x="31" y="9"/>
                      <a:pt x="16" y="9"/>
                      <a:pt x="0" y="10"/>
                    </a:cubicBezTo>
                    <a:cubicBezTo>
                      <a:pt x="9" y="39"/>
                      <a:pt x="9" y="39"/>
                      <a:pt x="9" y="39"/>
                    </a:cubicBezTo>
                    <a:cubicBezTo>
                      <a:pt x="46" y="36"/>
                      <a:pt x="82" y="32"/>
                      <a:pt x="119" y="29"/>
                    </a:cubicBezTo>
                    <a:cubicBezTo>
                      <a:pt x="129" y="0"/>
                      <a:pt x="65" y="9"/>
                      <a:pt x="47" y="9"/>
                    </a:cubicBezTo>
                    <a:close/>
                  </a:path>
                </a:pathLst>
              </a:custGeom>
              <a:solidFill>
                <a:srgbClr val="AEC5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3" name="Freeform 391">
                <a:extLst>
                  <a:ext uri="{FF2B5EF4-FFF2-40B4-BE49-F238E27FC236}">
                    <a16:creationId xmlns:a16="http://schemas.microsoft.com/office/drawing/2014/main" xmlns="" id="{06CDB34B-31E5-46C5-9BA4-0F0B1470CA19}"/>
                  </a:ext>
                </a:extLst>
              </p:cNvPr>
              <p:cNvSpPr/>
              <p:nvPr/>
            </p:nvSpPr>
            <p:spPr bwMode="auto">
              <a:xfrm>
                <a:off x="2933" y="2073"/>
                <a:ext cx="403" cy="386"/>
              </a:xfrm>
              <a:custGeom>
                <a:avLst/>
                <a:gdLst>
                  <a:gd name="T0" fmla="*/ 0 w 179"/>
                  <a:gd name="T1" fmla="*/ 1 h 171"/>
                  <a:gd name="T2" fmla="*/ 23 w 179"/>
                  <a:gd name="T3" fmla="*/ 79 h 171"/>
                  <a:gd name="T4" fmla="*/ 85 w 179"/>
                  <a:gd name="T5" fmla="*/ 159 h 171"/>
                  <a:gd name="T6" fmla="*/ 127 w 179"/>
                  <a:gd name="T7" fmla="*/ 115 h 171"/>
                  <a:gd name="T8" fmla="*/ 179 w 179"/>
                  <a:gd name="T9" fmla="*/ 9 h 171"/>
                  <a:gd name="T10" fmla="*/ 0 w 179"/>
                  <a:gd name="T11" fmla="*/ 1 h 171"/>
                </a:gdLst>
                <a:ahLst/>
                <a:cxnLst>
                  <a:cxn ang="0">
                    <a:pos x="T0" y="T1"/>
                  </a:cxn>
                  <a:cxn ang="0">
                    <a:pos x="T2" y="T3"/>
                  </a:cxn>
                  <a:cxn ang="0">
                    <a:pos x="T4" y="T5"/>
                  </a:cxn>
                  <a:cxn ang="0">
                    <a:pos x="T6" y="T7"/>
                  </a:cxn>
                  <a:cxn ang="0">
                    <a:pos x="T8" y="T9"/>
                  </a:cxn>
                  <a:cxn ang="0">
                    <a:pos x="T10" y="T11"/>
                  </a:cxn>
                </a:cxnLst>
                <a:rect l="0" t="0" r="r" b="b"/>
                <a:pathLst>
                  <a:path w="179" h="171">
                    <a:moveTo>
                      <a:pt x="0" y="1"/>
                    </a:moveTo>
                    <a:cubicBezTo>
                      <a:pt x="3" y="29"/>
                      <a:pt x="11" y="56"/>
                      <a:pt x="23" y="79"/>
                    </a:cubicBezTo>
                    <a:cubicBezTo>
                      <a:pt x="34" y="101"/>
                      <a:pt x="61" y="150"/>
                      <a:pt x="85" y="159"/>
                    </a:cubicBezTo>
                    <a:cubicBezTo>
                      <a:pt x="116" y="171"/>
                      <a:pt x="120" y="136"/>
                      <a:pt x="127" y="115"/>
                    </a:cubicBezTo>
                    <a:cubicBezTo>
                      <a:pt x="139" y="79"/>
                      <a:pt x="156" y="40"/>
                      <a:pt x="179" y="9"/>
                    </a:cubicBezTo>
                    <a:cubicBezTo>
                      <a:pt x="119" y="3"/>
                      <a:pt x="59" y="0"/>
                      <a:pt x="0" y="1"/>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4" name="Freeform 392">
                <a:extLst>
                  <a:ext uri="{FF2B5EF4-FFF2-40B4-BE49-F238E27FC236}">
                    <a16:creationId xmlns:a16="http://schemas.microsoft.com/office/drawing/2014/main" xmlns="" id="{1E4F02C9-57AE-41A3-B337-9C3A920B377F}"/>
                  </a:ext>
                </a:extLst>
              </p:cNvPr>
              <p:cNvSpPr/>
              <p:nvPr/>
            </p:nvSpPr>
            <p:spPr bwMode="auto">
              <a:xfrm>
                <a:off x="2793" y="1134"/>
                <a:ext cx="140" cy="292"/>
              </a:xfrm>
              <a:custGeom>
                <a:avLst/>
                <a:gdLst>
                  <a:gd name="T0" fmla="*/ 33 w 62"/>
                  <a:gd name="T1" fmla="*/ 0 h 130"/>
                  <a:gd name="T2" fmla="*/ 9 w 62"/>
                  <a:gd name="T3" fmla="*/ 2 h 130"/>
                  <a:gd name="T4" fmla="*/ 16 w 62"/>
                  <a:gd name="T5" fmla="*/ 130 h 130"/>
                  <a:gd name="T6" fmla="*/ 62 w 62"/>
                  <a:gd name="T7" fmla="*/ 130 h 130"/>
                  <a:gd name="T8" fmla="*/ 33 w 62"/>
                  <a:gd name="T9" fmla="*/ 0 h 130"/>
                </a:gdLst>
                <a:ahLst/>
                <a:cxnLst>
                  <a:cxn ang="0">
                    <a:pos x="T0" y="T1"/>
                  </a:cxn>
                  <a:cxn ang="0">
                    <a:pos x="T2" y="T3"/>
                  </a:cxn>
                  <a:cxn ang="0">
                    <a:pos x="T4" y="T5"/>
                  </a:cxn>
                  <a:cxn ang="0">
                    <a:pos x="T6" y="T7"/>
                  </a:cxn>
                  <a:cxn ang="0">
                    <a:pos x="T8" y="T9"/>
                  </a:cxn>
                </a:cxnLst>
                <a:rect l="0" t="0" r="r" b="b"/>
                <a:pathLst>
                  <a:path w="62" h="130">
                    <a:moveTo>
                      <a:pt x="33" y="0"/>
                    </a:moveTo>
                    <a:cubicBezTo>
                      <a:pt x="9" y="2"/>
                      <a:pt x="9" y="2"/>
                      <a:pt x="9" y="2"/>
                    </a:cubicBezTo>
                    <a:cubicBezTo>
                      <a:pt x="0" y="42"/>
                      <a:pt x="9" y="88"/>
                      <a:pt x="16" y="130"/>
                    </a:cubicBezTo>
                    <a:cubicBezTo>
                      <a:pt x="62" y="130"/>
                      <a:pt x="62" y="130"/>
                      <a:pt x="62" y="130"/>
                    </a:cubicBezTo>
                    <a:cubicBezTo>
                      <a:pt x="53" y="86"/>
                      <a:pt x="44" y="43"/>
                      <a:pt x="33" y="0"/>
                    </a:cubicBezTo>
                    <a:close/>
                  </a:path>
                </a:pathLst>
              </a:custGeom>
              <a:solidFill>
                <a:srgbClr val="FF749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5" name="Freeform 393">
                <a:extLst>
                  <a:ext uri="{FF2B5EF4-FFF2-40B4-BE49-F238E27FC236}">
                    <a16:creationId xmlns:a16="http://schemas.microsoft.com/office/drawing/2014/main" xmlns="" id="{FC497141-F16C-43E2-8313-0EFDE371EB09}"/>
                  </a:ext>
                </a:extLst>
              </p:cNvPr>
              <p:cNvSpPr/>
              <p:nvPr/>
            </p:nvSpPr>
            <p:spPr bwMode="auto">
              <a:xfrm>
                <a:off x="2829" y="1426"/>
                <a:ext cx="117" cy="82"/>
              </a:xfrm>
              <a:custGeom>
                <a:avLst/>
                <a:gdLst>
                  <a:gd name="T0" fmla="*/ 46 w 52"/>
                  <a:gd name="T1" fmla="*/ 0 h 36"/>
                  <a:gd name="T2" fmla="*/ 0 w 52"/>
                  <a:gd name="T3" fmla="*/ 0 h 36"/>
                  <a:gd name="T4" fmla="*/ 3 w 52"/>
                  <a:gd name="T5" fmla="*/ 18 h 36"/>
                  <a:gd name="T6" fmla="*/ 6 w 52"/>
                  <a:gd name="T7" fmla="*/ 36 h 36"/>
                  <a:gd name="T8" fmla="*/ 52 w 52"/>
                  <a:gd name="T9" fmla="*/ 31 h 36"/>
                  <a:gd name="T10" fmla="*/ 46 w 52"/>
                  <a:gd name="T11" fmla="*/ 0 h 36"/>
                </a:gdLst>
                <a:ahLst/>
                <a:cxnLst>
                  <a:cxn ang="0">
                    <a:pos x="T0" y="T1"/>
                  </a:cxn>
                  <a:cxn ang="0">
                    <a:pos x="T2" y="T3"/>
                  </a:cxn>
                  <a:cxn ang="0">
                    <a:pos x="T4" y="T5"/>
                  </a:cxn>
                  <a:cxn ang="0">
                    <a:pos x="T6" y="T7"/>
                  </a:cxn>
                  <a:cxn ang="0">
                    <a:pos x="T8" y="T9"/>
                  </a:cxn>
                  <a:cxn ang="0">
                    <a:pos x="T10" y="T11"/>
                  </a:cxn>
                </a:cxnLst>
                <a:rect l="0" t="0" r="r" b="b"/>
                <a:pathLst>
                  <a:path w="52" h="36">
                    <a:moveTo>
                      <a:pt x="46" y="0"/>
                    </a:moveTo>
                    <a:cubicBezTo>
                      <a:pt x="0" y="0"/>
                      <a:pt x="0" y="0"/>
                      <a:pt x="0" y="0"/>
                    </a:cubicBezTo>
                    <a:cubicBezTo>
                      <a:pt x="1" y="6"/>
                      <a:pt x="2" y="12"/>
                      <a:pt x="3" y="18"/>
                    </a:cubicBezTo>
                    <a:cubicBezTo>
                      <a:pt x="4" y="24"/>
                      <a:pt x="5" y="30"/>
                      <a:pt x="6" y="36"/>
                    </a:cubicBezTo>
                    <a:cubicBezTo>
                      <a:pt x="52" y="31"/>
                      <a:pt x="52" y="31"/>
                      <a:pt x="52" y="31"/>
                    </a:cubicBezTo>
                    <a:cubicBezTo>
                      <a:pt x="50" y="21"/>
                      <a:pt x="48" y="10"/>
                      <a:pt x="46" y="0"/>
                    </a:cubicBez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6" name="Freeform 394">
                <a:extLst>
                  <a:ext uri="{FF2B5EF4-FFF2-40B4-BE49-F238E27FC236}">
                    <a16:creationId xmlns:a16="http://schemas.microsoft.com/office/drawing/2014/main" xmlns="" id="{B724668A-D04A-4933-AB82-3FDE307BA011}"/>
                  </a:ext>
                </a:extLst>
              </p:cNvPr>
              <p:cNvSpPr/>
              <p:nvPr/>
            </p:nvSpPr>
            <p:spPr bwMode="auto">
              <a:xfrm>
                <a:off x="2858" y="1625"/>
                <a:ext cx="129" cy="216"/>
              </a:xfrm>
              <a:custGeom>
                <a:avLst/>
                <a:gdLst>
                  <a:gd name="T0" fmla="*/ 0 w 57"/>
                  <a:gd name="T1" fmla="*/ 0 h 96"/>
                  <a:gd name="T2" fmla="*/ 12 w 57"/>
                  <a:gd name="T3" fmla="*/ 96 h 96"/>
                  <a:gd name="T4" fmla="*/ 57 w 57"/>
                  <a:gd name="T5" fmla="*/ 34 h 96"/>
                  <a:gd name="T6" fmla="*/ 54 w 57"/>
                  <a:gd name="T7" fmla="*/ 18 h 96"/>
                  <a:gd name="T8" fmla="*/ 0 w 57"/>
                  <a:gd name="T9" fmla="*/ 0 h 96"/>
                </a:gdLst>
                <a:ahLst/>
                <a:cxnLst>
                  <a:cxn ang="0">
                    <a:pos x="T0" y="T1"/>
                  </a:cxn>
                  <a:cxn ang="0">
                    <a:pos x="T2" y="T3"/>
                  </a:cxn>
                  <a:cxn ang="0">
                    <a:pos x="T4" y="T5"/>
                  </a:cxn>
                  <a:cxn ang="0">
                    <a:pos x="T6" y="T7"/>
                  </a:cxn>
                  <a:cxn ang="0">
                    <a:pos x="T8" y="T9"/>
                  </a:cxn>
                </a:cxnLst>
                <a:rect l="0" t="0" r="r" b="b"/>
                <a:pathLst>
                  <a:path w="57" h="96">
                    <a:moveTo>
                      <a:pt x="0" y="0"/>
                    </a:moveTo>
                    <a:cubicBezTo>
                      <a:pt x="5" y="33"/>
                      <a:pt x="9" y="65"/>
                      <a:pt x="12" y="96"/>
                    </a:cubicBezTo>
                    <a:cubicBezTo>
                      <a:pt x="25" y="74"/>
                      <a:pt x="40" y="54"/>
                      <a:pt x="57" y="34"/>
                    </a:cubicBezTo>
                    <a:cubicBezTo>
                      <a:pt x="56" y="29"/>
                      <a:pt x="55" y="24"/>
                      <a:pt x="54" y="18"/>
                    </a:cubicBezTo>
                    <a:lnTo>
                      <a:pt x="0" y="0"/>
                    </a:lnTo>
                    <a:close/>
                  </a:path>
                </a:pathLst>
              </a:custGeom>
              <a:solidFill>
                <a:srgbClr val="FF68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7" name="Freeform 395">
                <a:extLst>
                  <a:ext uri="{FF2B5EF4-FFF2-40B4-BE49-F238E27FC236}">
                    <a16:creationId xmlns:a16="http://schemas.microsoft.com/office/drawing/2014/main" xmlns="" id="{5A0C19EA-0C94-4F3F-B50C-4EAAC54126A0}"/>
                  </a:ext>
                </a:extLst>
              </p:cNvPr>
              <p:cNvSpPr/>
              <p:nvPr/>
            </p:nvSpPr>
            <p:spPr bwMode="auto">
              <a:xfrm>
                <a:off x="2843" y="1496"/>
                <a:ext cx="137" cy="169"/>
              </a:xfrm>
              <a:custGeom>
                <a:avLst/>
                <a:gdLst>
                  <a:gd name="T0" fmla="*/ 60 w 61"/>
                  <a:gd name="T1" fmla="*/ 73 h 75"/>
                  <a:gd name="T2" fmla="*/ 46 w 61"/>
                  <a:gd name="T3" fmla="*/ 0 h 75"/>
                  <a:gd name="T4" fmla="*/ 0 w 61"/>
                  <a:gd name="T5" fmla="*/ 5 h 75"/>
                  <a:gd name="T6" fmla="*/ 7 w 61"/>
                  <a:gd name="T7" fmla="*/ 57 h 75"/>
                  <a:gd name="T8" fmla="*/ 61 w 61"/>
                  <a:gd name="T9" fmla="*/ 75 h 75"/>
                  <a:gd name="T10" fmla="*/ 60 w 61"/>
                  <a:gd name="T11" fmla="*/ 73 h 75"/>
                </a:gdLst>
                <a:ahLst/>
                <a:cxnLst>
                  <a:cxn ang="0">
                    <a:pos x="T0" y="T1"/>
                  </a:cxn>
                  <a:cxn ang="0">
                    <a:pos x="T2" y="T3"/>
                  </a:cxn>
                  <a:cxn ang="0">
                    <a:pos x="T4" y="T5"/>
                  </a:cxn>
                  <a:cxn ang="0">
                    <a:pos x="T6" y="T7"/>
                  </a:cxn>
                  <a:cxn ang="0">
                    <a:pos x="T8" y="T9"/>
                  </a:cxn>
                  <a:cxn ang="0">
                    <a:pos x="T10" y="T11"/>
                  </a:cxn>
                </a:cxnLst>
                <a:rect l="0" t="0" r="r" b="b"/>
                <a:pathLst>
                  <a:path w="61" h="75">
                    <a:moveTo>
                      <a:pt x="60" y="73"/>
                    </a:moveTo>
                    <a:cubicBezTo>
                      <a:pt x="55" y="49"/>
                      <a:pt x="51" y="24"/>
                      <a:pt x="46" y="0"/>
                    </a:cubicBezTo>
                    <a:cubicBezTo>
                      <a:pt x="0" y="5"/>
                      <a:pt x="0" y="5"/>
                      <a:pt x="0" y="5"/>
                    </a:cubicBezTo>
                    <a:cubicBezTo>
                      <a:pt x="3" y="22"/>
                      <a:pt x="5" y="40"/>
                      <a:pt x="7" y="57"/>
                    </a:cubicBezTo>
                    <a:cubicBezTo>
                      <a:pt x="61" y="75"/>
                      <a:pt x="61" y="75"/>
                      <a:pt x="61" y="75"/>
                    </a:cubicBezTo>
                    <a:cubicBezTo>
                      <a:pt x="60" y="75"/>
                      <a:pt x="60" y="74"/>
                      <a:pt x="60" y="73"/>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8" name="Freeform 396">
                <a:extLst>
                  <a:ext uri="{FF2B5EF4-FFF2-40B4-BE49-F238E27FC236}">
                    <a16:creationId xmlns:a16="http://schemas.microsoft.com/office/drawing/2014/main" xmlns="" id="{1172E45F-B290-4700-807E-3B597164C9F8}"/>
                  </a:ext>
                </a:extLst>
              </p:cNvPr>
              <p:cNvSpPr/>
              <p:nvPr/>
            </p:nvSpPr>
            <p:spPr bwMode="auto">
              <a:xfrm>
                <a:off x="2885" y="1701"/>
                <a:ext cx="142" cy="178"/>
              </a:xfrm>
              <a:custGeom>
                <a:avLst/>
                <a:gdLst>
                  <a:gd name="T0" fmla="*/ 0 w 63"/>
                  <a:gd name="T1" fmla="*/ 62 h 79"/>
                  <a:gd name="T2" fmla="*/ 0 w 63"/>
                  <a:gd name="T3" fmla="*/ 66 h 79"/>
                  <a:gd name="T4" fmla="*/ 63 w 63"/>
                  <a:gd name="T5" fmla="*/ 79 h 79"/>
                  <a:gd name="T6" fmla="*/ 45 w 63"/>
                  <a:gd name="T7" fmla="*/ 0 h 79"/>
                  <a:gd name="T8" fmla="*/ 0 w 63"/>
                  <a:gd name="T9" fmla="*/ 62 h 79"/>
                </a:gdLst>
                <a:ahLst/>
                <a:cxnLst>
                  <a:cxn ang="0">
                    <a:pos x="T0" y="T1"/>
                  </a:cxn>
                  <a:cxn ang="0">
                    <a:pos x="T2" y="T3"/>
                  </a:cxn>
                  <a:cxn ang="0">
                    <a:pos x="T4" y="T5"/>
                  </a:cxn>
                  <a:cxn ang="0">
                    <a:pos x="T6" y="T7"/>
                  </a:cxn>
                  <a:cxn ang="0">
                    <a:pos x="T8" y="T9"/>
                  </a:cxn>
                </a:cxnLst>
                <a:rect l="0" t="0" r="r" b="b"/>
                <a:pathLst>
                  <a:path w="63" h="79">
                    <a:moveTo>
                      <a:pt x="0" y="62"/>
                    </a:moveTo>
                    <a:cubicBezTo>
                      <a:pt x="0" y="63"/>
                      <a:pt x="0" y="64"/>
                      <a:pt x="0" y="66"/>
                    </a:cubicBezTo>
                    <a:cubicBezTo>
                      <a:pt x="63" y="79"/>
                      <a:pt x="63" y="79"/>
                      <a:pt x="63" y="79"/>
                    </a:cubicBezTo>
                    <a:cubicBezTo>
                      <a:pt x="60" y="62"/>
                      <a:pt x="52" y="35"/>
                      <a:pt x="45" y="0"/>
                    </a:cubicBezTo>
                    <a:cubicBezTo>
                      <a:pt x="28" y="20"/>
                      <a:pt x="13" y="40"/>
                      <a:pt x="0" y="62"/>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9" name="Freeform 397">
                <a:extLst>
                  <a:ext uri="{FF2B5EF4-FFF2-40B4-BE49-F238E27FC236}">
                    <a16:creationId xmlns:a16="http://schemas.microsoft.com/office/drawing/2014/main" xmlns="" id="{BEBE48B0-A568-4888-9785-B29820D32E74}"/>
                  </a:ext>
                </a:extLst>
              </p:cNvPr>
              <p:cNvSpPr/>
              <p:nvPr/>
            </p:nvSpPr>
            <p:spPr bwMode="auto">
              <a:xfrm>
                <a:off x="2890" y="1850"/>
                <a:ext cx="167" cy="228"/>
              </a:xfrm>
              <a:custGeom>
                <a:avLst/>
                <a:gdLst>
                  <a:gd name="T0" fmla="*/ 63 w 74"/>
                  <a:gd name="T1" fmla="*/ 31 h 101"/>
                  <a:gd name="T2" fmla="*/ 61 w 74"/>
                  <a:gd name="T3" fmla="*/ 12 h 101"/>
                  <a:gd name="T4" fmla="*/ 1 w 74"/>
                  <a:gd name="T5" fmla="*/ 0 h 101"/>
                  <a:gd name="T6" fmla="*/ 0 w 74"/>
                  <a:gd name="T7" fmla="*/ 12 h 101"/>
                  <a:gd name="T8" fmla="*/ 2 w 74"/>
                  <a:gd name="T9" fmla="*/ 99 h 101"/>
                  <a:gd name="T10" fmla="*/ 74 w 74"/>
                  <a:gd name="T11" fmla="*/ 101 h 101"/>
                  <a:gd name="T12" fmla="*/ 63 w 74"/>
                  <a:gd name="T13" fmla="*/ 31 h 101"/>
                </a:gdLst>
                <a:ahLst/>
                <a:cxnLst>
                  <a:cxn ang="0">
                    <a:pos x="T0" y="T1"/>
                  </a:cxn>
                  <a:cxn ang="0">
                    <a:pos x="T2" y="T3"/>
                  </a:cxn>
                  <a:cxn ang="0">
                    <a:pos x="T4" y="T5"/>
                  </a:cxn>
                  <a:cxn ang="0">
                    <a:pos x="T6" y="T7"/>
                  </a:cxn>
                  <a:cxn ang="0">
                    <a:pos x="T8" y="T9"/>
                  </a:cxn>
                  <a:cxn ang="0">
                    <a:pos x="T10" y="T11"/>
                  </a:cxn>
                  <a:cxn ang="0">
                    <a:pos x="T12" y="T13"/>
                  </a:cxn>
                </a:cxnLst>
                <a:rect l="0" t="0" r="r" b="b"/>
                <a:pathLst>
                  <a:path w="74" h="101">
                    <a:moveTo>
                      <a:pt x="63" y="31"/>
                    </a:moveTo>
                    <a:cubicBezTo>
                      <a:pt x="62" y="24"/>
                      <a:pt x="62" y="19"/>
                      <a:pt x="61" y="12"/>
                    </a:cubicBezTo>
                    <a:cubicBezTo>
                      <a:pt x="1" y="0"/>
                      <a:pt x="1" y="0"/>
                      <a:pt x="1" y="0"/>
                    </a:cubicBezTo>
                    <a:cubicBezTo>
                      <a:pt x="1" y="5"/>
                      <a:pt x="0" y="7"/>
                      <a:pt x="0" y="12"/>
                    </a:cubicBezTo>
                    <a:cubicBezTo>
                      <a:pt x="2" y="34"/>
                      <a:pt x="1" y="66"/>
                      <a:pt x="2" y="99"/>
                    </a:cubicBezTo>
                    <a:cubicBezTo>
                      <a:pt x="74" y="101"/>
                      <a:pt x="74" y="101"/>
                      <a:pt x="74" y="101"/>
                    </a:cubicBezTo>
                    <a:cubicBezTo>
                      <a:pt x="69" y="78"/>
                      <a:pt x="66" y="55"/>
                      <a:pt x="63" y="31"/>
                    </a:cubicBezTo>
                    <a:close/>
                  </a:path>
                </a:pathLst>
              </a:custGeom>
              <a:solidFill>
                <a:srgbClr val="FF90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0" name="Freeform 398">
                <a:extLst>
                  <a:ext uri="{FF2B5EF4-FFF2-40B4-BE49-F238E27FC236}">
                    <a16:creationId xmlns:a16="http://schemas.microsoft.com/office/drawing/2014/main" xmlns="" id="{BE3E54AE-8686-4389-87EF-24FE9E56DE03}"/>
                  </a:ext>
                </a:extLst>
              </p:cNvPr>
              <p:cNvSpPr/>
              <p:nvPr/>
            </p:nvSpPr>
            <p:spPr bwMode="auto">
              <a:xfrm>
                <a:off x="2894" y="2073"/>
                <a:ext cx="197" cy="122"/>
              </a:xfrm>
              <a:custGeom>
                <a:avLst/>
                <a:gdLst>
                  <a:gd name="T0" fmla="*/ 84 w 87"/>
                  <a:gd name="T1" fmla="*/ 42 h 54"/>
                  <a:gd name="T2" fmla="*/ 72 w 87"/>
                  <a:gd name="T3" fmla="*/ 2 h 54"/>
                  <a:gd name="T4" fmla="*/ 0 w 87"/>
                  <a:gd name="T5" fmla="*/ 0 h 54"/>
                  <a:gd name="T6" fmla="*/ 6 w 87"/>
                  <a:gd name="T7" fmla="*/ 54 h 54"/>
                  <a:gd name="T8" fmla="*/ 87 w 87"/>
                  <a:gd name="T9" fmla="*/ 46 h 54"/>
                  <a:gd name="T10" fmla="*/ 84 w 87"/>
                  <a:gd name="T11" fmla="*/ 42 h 54"/>
                </a:gdLst>
                <a:ahLst/>
                <a:cxnLst>
                  <a:cxn ang="0">
                    <a:pos x="T0" y="T1"/>
                  </a:cxn>
                  <a:cxn ang="0">
                    <a:pos x="T2" y="T3"/>
                  </a:cxn>
                  <a:cxn ang="0">
                    <a:pos x="T4" y="T5"/>
                  </a:cxn>
                  <a:cxn ang="0">
                    <a:pos x="T6" y="T7"/>
                  </a:cxn>
                  <a:cxn ang="0">
                    <a:pos x="T8" y="T9"/>
                  </a:cxn>
                  <a:cxn ang="0">
                    <a:pos x="T10" y="T11"/>
                  </a:cxn>
                </a:cxnLst>
                <a:rect l="0" t="0" r="r" b="b"/>
                <a:pathLst>
                  <a:path w="87" h="54">
                    <a:moveTo>
                      <a:pt x="84" y="42"/>
                    </a:moveTo>
                    <a:cubicBezTo>
                      <a:pt x="80" y="31"/>
                      <a:pt x="75" y="13"/>
                      <a:pt x="72" y="2"/>
                    </a:cubicBezTo>
                    <a:cubicBezTo>
                      <a:pt x="0" y="0"/>
                      <a:pt x="0" y="0"/>
                      <a:pt x="0" y="0"/>
                    </a:cubicBezTo>
                    <a:cubicBezTo>
                      <a:pt x="1" y="18"/>
                      <a:pt x="3" y="37"/>
                      <a:pt x="6" y="54"/>
                    </a:cubicBezTo>
                    <a:cubicBezTo>
                      <a:pt x="87" y="46"/>
                      <a:pt x="87" y="46"/>
                      <a:pt x="87" y="46"/>
                    </a:cubicBezTo>
                    <a:cubicBezTo>
                      <a:pt x="86" y="46"/>
                      <a:pt x="85" y="42"/>
                      <a:pt x="84" y="42"/>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1" name="Freeform 399">
                <a:extLst>
                  <a:ext uri="{FF2B5EF4-FFF2-40B4-BE49-F238E27FC236}">
                    <a16:creationId xmlns:a16="http://schemas.microsoft.com/office/drawing/2014/main" xmlns="" id="{1A731E27-492D-451B-A833-BADDC5DD63A0}"/>
                  </a:ext>
                </a:extLst>
              </p:cNvPr>
              <p:cNvSpPr/>
              <p:nvPr/>
            </p:nvSpPr>
            <p:spPr bwMode="auto">
              <a:xfrm>
                <a:off x="2910" y="2159"/>
                <a:ext cx="187" cy="70"/>
              </a:xfrm>
              <a:custGeom>
                <a:avLst/>
                <a:gdLst>
                  <a:gd name="T0" fmla="*/ 80 w 83"/>
                  <a:gd name="T1" fmla="*/ 21 h 31"/>
                  <a:gd name="T2" fmla="*/ 83 w 83"/>
                  <a:gd name="T3" fmla="*/ 0 h 31"/>
                  <a:gd name="T4" fmla="*/ 80 w 83"/>
                  <a:gd name="T5" fmla="*/ 3 h 31"/>
                  <a:gd name="T6" fmla="*/ 0 w 83"/>
                  <a:gd name="T7" fmla="*/ 18 h 31"/>
                  <a:gd name="T8" fmla="*/ 4 w 83"/>
                  <a:gd name="T9" fmla="*/ 31 h 31"/>
                  <a:gd name="T10" fmla="*/ 80 w 83"/>
                  <a:gd name="T11" fmla="*/ 21 h 31"/>
                </a:gdLst>
                <a:ahLst/>
                <a:cxnLst>
                  <a:cxn ang="0">
                    <a:pos x="T0" y="T1"/>
                  </a:cxn>
                  <a:cxn ang="0">
                    <a:pos x="T2" y="T3"/>
                  </a:cxn>
                  <a:cxn ang="0">
                    <a:pos x="T4" y="T5"/>
                  </a:cxn>
                  <a:cxn ang="0">
                    <a:pos x="T6" y="T7"/>
                  </a:cxn>
                  <a:cxn ang="0">
                    <a:pos x="T8" y="T9"/>
                  </a:cxn>
                  <a:cxn ang="0">
                    <a:pos x="T10" y="T11"/>
                  </a:cxn>
                </a:cxnLst>
                <a:rect l="0" t="0" r="r" b="b"/>
                <a:pathLst>
                  <a:path w="83" h="31">
                    <a:moveTo>
                      <a:pt x="80" y="21"/>
                    </a:moveTo>
                    <a:cubicBezTo>
                      <a:pt x="82" y="13"/>
                      <a:pt x="83" y="6"/>
                      <a:pt x="83" y="0"/>
                    </a:cubicBezTo>
                    <a:cubicBezTo>
                      <a:pt x="81" y="0"/>
                      <a:pt x="81" y="3"/>
                      <a:pt x="80" y="3"/>
                    </a:cubicBezTo>
                    <a:cubicBezTo>
                      <a:pt x="0" y="18"/>
                      <a:pt x="0" y="18"/>
                      <a:pt x="0" y="18"/>
                    </a:cubicBezTo>
                    <a:cubicBezTo>
                      <a:pt x="1" y="22"/>
                      <a:pt x="2" y="27"/>
                      <a:pt x="4" y="31"/>
                    </a:cubicBezTo>
                    <a:lnTo>
                      <a:pt x="80" y="21"/>
                    </a:ln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2" name="Freeform 400">
                <a:extLst>
                  <a:ext uri="{FF2B5EF4-FFF2-40B4-BE49-F238E27FC236}">
                    <a16:creationId xmlns:a16="http://schemas.microsoft.com/office/drawing/2014/main" xmlns="" id="{9334E2B8-C7BA-411A-9E42-9B1F0980991A}"/>
                  </a:ext>
                </a:extLst>
              </p:cNvPr>
              <p:cNvSpPr/>
              <p:nvPr/>
            </p:nvSpPr>
            <p:spPr bwMode="auto">
              <a:xfrm>
                <a:off x="2915" y="2204"/>
                <a:ext cx="182" cy="56"/>
              </a:xfrm>
              <a:custGeom>
                <a:avLst/>
                <a:gdLst>
                  <a:gd name="T0" fmla="*/ 81 w 81"/>
                  <a:gd name="T1" fmla="*/ 0 h 25"/>
                  <a:gd name="T2" fmla="*/ 0 w 81"/>
                  <a:gd name="T3" fmla="*/ 10 h 25"/>
                  <a:gd name="T4" fmla="*/ 6 w 81"/>
                  <a:gd name="T5" fmla="*/ 25 h 25"/>
                  <a:gd name="T6" fmla="*/ 80 w 81"/>
                  <a:gd name="T7" fmla="*/ 16 h 25"/>
                  <a:gd name="T8" fmla="*/ 81 w 81"/>
                  <a:gd name="T9" fmla="*/ 0 h 25"/>
                </a:gdLst>
                <a:ahLst/>
                <a:cxnLst>
                  <a:cxn ang="0">
                    <a:pos x="T0" y="T1"/>
                  </a:cxn>
                  <a:cxn ang="0">
                    <a:pos x="T2" y="T3"/>
                  </a:cxn>
                  <a:cxn ang="0">
                    <a:pos x="T4" y="T5"/>
                  </a:cxn>
                  <a:cxn ang="0">
                    <a:pos x="T6" y="T7"/>
                  </a:cxn>
                  <a:cxn ang="0">
                    <a:pos x="T8" y="T9"/>
                  </a:cxn>
                </a:cxnLst>
                <a:rect l="0" t="0" r="r" b="b"/>
                <a:pathLst>
                  <a:path w="81" h="25">
                    <a:moveTo>
                      <a:pt x="81" y="0"/>
                    </a:moveTo>
                    <a:cubicBezTo>
                      <a:pt x="0" y="10"/>
                      <a:pt x="0" y="10"/>
                      <a:pt x="0" y="10"/>
                    </a:cubicBezTo>
                    <a:cubicBezTo>
                      <a:pt x="1" y="14"/>
                      <a:pt x="4" y="22"/>
                      <a:pt x="6" y="25"/>
                    </a:cubicBezTo>
                    <a:cubicBezTo>
                      <a:pt x="80" y="16"/>
                      <a:pt x="80" y="16"/>
                      <a:pt x="80" y="16"/>
                    </a:cubicBezTo>
                    <a:cubicBezTo>
                      <a:pt x="81" y="11"/>
                      <a:pt x="80" y="4"/>
                      <a:pt x="81" y="0"/>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3" name="Freeform 401">
                <a:extLst>
                  <a:ext uri="{FF2B5EF4-FFF2-40B4-BE49-F238E27FC236}">
                    <a16:creationId xmlns:a16="http://schemas.microsoft.com/office/drawing/2014/main" xmlns="" id="{0848F758-2B9B-47B2-92DB-6F192EE990EA}"/>
                  </a:ext>
                </a:extLst>
              </p:cNvPr>
              <p:cNvSpPr/>
              <p:nvPr/>
            </p:nvSpPr>
            <p:spPr bwMode="auto">
              <a:xfrm>
                <a:off x="2928" y="2240"/>
                <a:ext cx="154" cy="56"/>
              </a:xfrm>
              <a:custGeom>
                <a:avLst/>
                <a:gdLst>
                  <a:gd name="T0" fmla="*/ 68 w 68"/>
                  <a:gd name="T1" fmla="*/ 0 h 25"/>
                  <a:gd name="T2" fmla="*/ 0 w 68"/>
                  <a:gd name="T3" fmla="*/ 10 h 25"/>
                  <a:gd name="T4" fmla="*/ 10 w 68"/>
                  <a:gd name="T5" fmla="*/ 25 h 25"/>
                  <a:gd name="T6" fmla="*/ 58 w 68"/>
                  <a:gd name="T7" fmla="*/ 20 h 25"/>
                  <a:gd name="T8" fmla="*/ 68 w 68"/>
                  <a:gd name="T9" fmla="*/ 0 h 25"/>
                </a:gdLst>
                <a:ahLst/>
                <a:cxnLst>
                  <a:cxn ang="0">
                    <a:pos x="T0" y="T1"/>
                  </a:cxn>
                  <a:cxn ang="0">
                    <a:pos x="T2" y="T3"/>
                  </a:cxn>
                  <a:cxn ang="0">
                    <a:pos x="T4" y="T5"/>
                  </a:cxn>
                  <a:cxn ang="0">
                    <a:pos x="T6" y="T7"/>
                  </a:cxn>
                  <a:cxn ang="0">
                    <a:pos x="T8" y="T9"/>
                  </a:cxn>
                </a:cxnLst>
                <a:rect l="0" t="0" r="r" b="b"/>
                <a:pathLst>
                  <a:path w="68" h="25">
                    <a:moveTo>
                      <a:pt x="68" y="0"/>
                    </a:moveTo>
                    <a:cubicBezTo>
                      <a:pt x="0" y="10"/>
                      <a:pt x="0" y="10"/>
                      <a:pt x="0" y="10"/>
                    </a:cubicBezTo>
                    <a:cubicBezTo>
                      <a:pt x="3" y="18"/>
                      <a:pt x="5" y="19"/>
                      <a:pt x="10" y="25"/>
                    </a:cubicBezTo>
                    <a:cubicBezTo>
                      <a:pt x="58" y="20"/>
                      <a:pt x="58" y="20"/>
                      <a:pt x="58" y="20"/>
                    </a:cubicBezTo>
                    <a:cubicBezTo>
                      <a:pt x="61" y="13"/>
                      <a:pt x="66" y="8"/>
                      <a:pt x="68" y="0"/>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4" name="Freeform 402">
                <a:extLst>
                  <a:ext uri="{FF2B5EF4-FFF2-40B4-BE49-F238E27FC236}">
                    <a16:creationId xmlns:a16="http://schemas.microsoft.com/office/drawing/2014/main" xmlns="" id="{D9F21787-4ED3-4890-9C3A-F07D713B5CE1}"/>
                  </a:ext>
                </a:extLst>
              </p:cNvPr>
              <p:cNvSpPr/>
              <p:nvPr/>
            </p:nvSpPr>
            <p:spPr bwMode="auto">
              <a:xfrm>
                <a:off x="2951" y="2285"/>
                <a:ext cx="108" cy="65"/>
              </a:xfrm>
              <a:custGeom>
                <a:avLst/>
                <a:gdLst>
                  <a:gd name="T0" fmla="*/ 0 w 48"/>
                  <a:gd name="T1" fmla="*/ 5 h 29"/>
                  <a:gd name="T2" fmla="*/ 9 w 48"/>
                  <a:gd name="T3" fmla="*/ 15 h 29"/>
                  <a:gd name="T4" fmla="*/ 48 w 48"/>
                  <a:gd name="T5" fmla="*/ 0 h 29"/>
                  <a:gd name="T6" fmla="*/ 0 w 48"/>
                  <a:gd name="T7" fmla="*/ 5 h 29"/>
                </a:gdLst>
                <a:ahLst/>
                <a:cxnLst>
                  <a:cxn ang="0">
                    <a:pos x="T0" y="T1"/>
                  </a:cxn>
                  <a:cxn ang="0">
                    <a:pos x="T2" y="T3"/>
                  </a:cxn>
                  <a:cxn ang="0">
                    <a:pos x="T4" y="T5"/>
                  </a:cxn>
                  <a:cxn ang="0">
                    <a:pos x="T6" y="T7"/>
                  </a:cxn>
                </a:cxnLst>
                <a:rect l="0" t="0" r="r" b="b"/>
                <a:pathLst>
                  <a:path w="48" h="29">
                    <a:moveTo>
                      <a:pt x="0" y="5"/>
                    </a:moveTo>
                    <a:cubicBezTo>
                      <a:pt x="2" y="9"/>
                      <a:pt x="6" y="12"/>
                      <a:pt x="9" y="15"/>
                    </a:cubicBezTo>
                    <a:cubicBezTo>
                      <a:pt x="25" y="29"/>
                      <a:pt x="38" y="17"/>
                      <a:pt x="48" y="0"/>
                    </a:cubicBezTo>
                    <a:lnTo>
                      <a:pt x="0" y="5"/>
                    </a:ln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5" name="Freeform 403">
                <a:extLst>
                  <a:ext uri="{FF2B5EF4-FFF2-40B4-BE49-F238E27FC236}">
                    <a16:creationId xmlns:a16="http://schemas.microsoft.com/office/drawing/2014/main" xmlns="" id="{6781B11A-E4CF-4145-8256-7901163885AB}"/>
                  </a:ext>
                </a:extLst>
              </p:cNvPr>
              <p:cNvSpPr/>
              <p:nvPr/>
            </p:nvSpPr>
            <p:spPr bwMode="auto">
              <a:xfrm>
                <a:off x="2757" y="1618"/>
                <a:ext cx="11" cy="34"/>
              </a:xfrm>
              <a:custGeom>
                <a:avLst/>
                <a:gdLst>
                  <a:gd name="T0" fmla="*/ 0 w 5"/>
                  <a:gd name="T1" fmla="*/ 15 h 15"/>
                  <a:gd name="T2" fmla="*/ 5 w 5"/>
                  <a:gd name="T3" fmla="*/ 1 h 15"/>
                  <a:gd name="T4" fmla="*/ 3 w 5"/>
                  <a:gd name="T5" fmla="*/ 0 h 15"/>
                  <a:gd name="T6" fmla="*/ 0 w 5"/>
                  <a:gd name="T7" fmla="*/ 15 h 15"/>
                </a:gdLst>
                <a:ahLst/>
                <a:cxnLst>
                  <a:cxn ang="0">
                    <a:pos x="T0" y="T1"/>
                  </a:cxn>
                  <a:cxn ang="0">
                    <a:pos x="T2" y="T3"/>
                  </a:cxn>
                  <a:cxn ang="0">
                    <a:pos x="T4" y="T5"/>
                  </a:cxn>
                  <a:cxn ang="0">
                    <a:pos x="T6" y="T7"/>
                  </a:cxn>
                </a:cxnLst>
                <a:rect l="0" t="0" r="r" b="b"/>
                <a:pathLst>
                  <a:path w="5" h="15">
                    <a:moveTo>
                      <a:pt x="0" y="15"/>
                    </a:moveTo>
                    <a:cubicBezTo>
                      <a:pt x="1" y="14"/>
                      <a:pt x="5" y="1"/>
                      <a:pt x="5" y="1"/>
                    </a:cubicBezTo>
                    <a:cubicBezTo>
                      <a:pt x="5" y="1"/>
                      <a:pt x="4" y="1"/>
                      <a:pt x="3" y="0"/>
                    </a:cubicBezTo>
                    <a:cubicBezTo>
                      <a:pt x="0" y="11"/>
                      <a:pt x="0" y="15"/>
                      <a:pt x="0"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6" name="Freeform 404">
                <a:extLst>
                  <a:ext uri="{FF2B5EF4-FFF2-40B4-BE49-F238E27FC236}">
                    <a16:creationId xmlns:a16="http://schemas.microsoft.com/office/drawing/2014/main" xmlns="" id="{0015E817-EB8A-48DD-9A35-201689E8DE74}"/>
                  </a:ext>
                </a:extLst>
              </p:cNvPr>
              <p:cNvSpPr/>
              <p:nvPr/>
            </p:nvSpPr>
            <p:spPr bwMode="auto">
              <a:xfrm>
                <a:off x="2667" y="4023"/>
                <a:ext cx="297" cy="297"/>
              </a:xfrm>
              <a:custGeom>
                <a:avLst/>
                <a:gdLst>
                  <a:gd name="T0" fmla="*/ 13 w 132"/>
                  <a:gd name="T1" fmla="*/ 0 h 132"/>
                  <a:gd name="T2" fmla="*/ 11 w 132"/>
                  <a:gd name="T3" fmla="*/ 1 h 132"/>
                  <a:gd name="T4" fmla="*/ 0 w 132"/>
                  <a:gd name="T5" fmla="*/ 132 h 132"/>
                  <a:gd name="T6" fmla="*/ 2 w 132"/>
                  <a:gd name="T7" fmla="*/ 131 h 132"/>
                  <a:gd name="T8" fmla="*/ 132 w 132"/>
                  <a:gd name="T9" fmla="*/ 22 h 132"/>
                  <a:gd name="T10" fmla="*/ 13 w 132"/>
                  <a:gd name="T11" fmla="*/ 0 h 132"/>
                </a:gdLst>
                <a:ahLst/>
                <a:cxnLst>
                  <a:cxn ang="0">
                    <a:pos x="T0" y="T1"/>
                  </a:cxn>
                  <a:cxn ang="0">
                    <a:pos x="T2" y="T3"/>
                  </a:cxn>
                  <a:cxn ang="0">
                    <a:pos x="T4" y="T5"/>
                  </a:cxn>
                  <a:cxn ang="0">
                    <a:pos x="T6" y="T7"/>
                  </a:cxn>
                  <a:cxn ang="0">
                    <a:pos x="T8" y="T9"/>
                  </a:cxn>
                  <a:cxn ang="0">
                    <a:pos x="T10" y="T11"/>
                  </a:cxn>
                </a:cxnLst>
                <a:rect l="0" t="0" r="r" b="b"/>
                <a:pathLst>
                  <a:path w="132" h="132">
                    <a:moveTo>
                      <a:pt x="13" y="0"/>
                    </a:moveTo>
                    <a:cubicBezTo>
                      <a:pt x="11" y="1"/>
                      <a:pt x="11" y="1"/>
                      <a:pt x="11" y="1"/>
                    </a:cubicBezTo>
                    <a:cubicBezTo>
                      <a:pt x="4" y="80"/>
                      <a:pt x="0" y="132"/>
                      <a:pt x="0" y="132"/>
                    </a:cubicBezTo>
                    <a:cubicBezTo>
                      <a:pt x="2" y="131"/>
                      <a:pt x="2" y="131"/>
                      <a:pt x="2" y="131"/>
                    </a:cubicBezTo>
                    <a:cubicBezTo>
                      <a:pt x="132" y="22"/>
                      <a:pt x="132" y="22"/>
                      <a:pt x="132" y="22"/>
                    </a:cubicBezTo>
                    <a:lnTo>
                      <a:pt x="13" y="0"/>
                    </a:lnTo>
                    <a:close/>
                  </a:path>
                </a:pathLst>
              </a:custGeom>
              <a:solidFill>
                <a:srgbClr val="FFB15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7" name="Freeform 405">
                <a:extLst>
                  <a:ext uri="{FF2B5EF4-FFF2-40B4-BE49-F238E27FC236}">
                    <a16:creationId xmlns:a16="http://schemas.microsoft.com/office/drawing/2014/main" xmlns="" id="{FA34CA74-9722-44C2-847D-25FE9C37896A}"/>
                  </a:ext>
                </a:extLst>
              </p:cNvPr>
              <p:cNvSpPr/>
              <p:nvPr/>
            </p:nvSpPr>
            <p:spPr bwMode="auto">
              <a:xfrm>
                <a:off x="2980" y="4074"/>
                <a:ext cx="194" cy="199"/>
              </a:xfrm>
              <a:custGeom>
                <a:avLst/>
                <a:gdLst>
                  <a:gd name="T0" fmla="*/ 117 w 194"/>
                  <a:gd name="T1" fmla="*/ 21 h 199"/>
                  <a:gd name="T2" fmla="*/ 0 w 194"/>
                  <a:gd name="T3" fmla="*/ 0 h 199"/>
                  <a:gd name="T4" fmla="*/ 194 w 194"/>
                  <a:gd name="T5" fmla="*/ 199 h 199"/>
                  <a:gd name="T6" fmla="*/ 117 w 194"/>
                  <a:gd name="T7" fmla="*/ 21 h 199"/>
                </a:gdLst>
                <a:ahLst/>
                <a:cxnLst>
                  <a:cxn ang="0">
                    <a:pos x="T0" y="T1"/>
                  </a:cxn>
                  <a:cxn ang="0">
                    <a:pos x="T2" y="T3"/>
                  </a:cxn>
                  <a:cxn ang="0">
                    <a:pos x="T4" y="T5"/>
                  </a:cxn>
                  <a:cxn ang="0">
                    <a:pos x="T6" y="T7"/>
                  </a:cxn>
                </a:cxnLst>
                <a:rect l="0" t="0" r="r" b="b"/>
                <a:pathLst>
                  <a:path w="194" h="199">
                    <a:moveTo>
                      <a:pt x="117" y="21"/>
                    </a:moveTo>
                    <a:lnTo>
                      <a:pt x="0" y="0"/>
                    </a:lnTo>
                    <a:lnTo>
                      <a:pt x="194" y="199"/>
                    </a:lnTo>
                    <a:lnTo>
                      <a:pt x="117" y="21"/>
                    </a:lnTo>
                    <a:close/>
                  </a:path>
                </a:pathLst>
              </a:custGeom>
              <a:solidFill>
                <a:srgbClr val="6D9FA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8" name="Freeform 406">
                <a:extLst>
                  <a:ext uri="{FF2B5EF4-FFF2-40B4-BE49-F238E27FC236}">
                    <a16:creationId xmlns:a16="http://schemas.microsoft.com/office/drawing/2014/main" xmlns="" id="{1A571A5C-834E-4655-AFF3-6A5A3A82265E}"/>
                  </a:ext>
                </a:extLst>
              </p:cNvPr>
              <p:cNvSpPr/>
              <p:nvPr/>
            </p:nvSpPr>
            <p:spPr bwMode="auto">
              <a:xfrm>
                <a:off x="2671" y="4072"/>
                <a:ext cx="505" cy="246"/>
              </a:xfrm>
              <a:custGeom>
                <a:avLst/>
                <a:gdLst>
                  <a:gd name="T0" fmla="*/ 309 w 505"/>
                  <a:gd name="T1" fmla="*/ 2 h 246"/>
                  <a:gd name="T2" fmla="*/ 293 w 505"/>
                  <a:gd name="T3" fmla="*/ 0 h 246"/>
                  <a:gd name="T4" fmla="*/ 0 w 505"/>
                  <a:gd name="T5" fmla="*/ 246 h 246"/>
                  <a:gd name="T6" fmla="*/ 505 w 505"/>
                  <a:gd name="T7" fmla="*/ 207 h 246"/>
                  <a:gd name="T8" fmla="*/ 503 w 505"/>
                  <a:gd name="T9" fmla="*/ 201 h 246"/>
                  <a:gd name="T10" fmla="*/ 309 w 505"/>
                  <a:gd name="T11" fmla="*/ 2 h 246"/>
                </a:gdLst>
                <a:ahLst/>
                <a:cxnLst>
                  <a:cxn ang="0">
                    <a:pos x="T0" y="T1"/>
                  </a:cxn>
                  <a:cxn ang="0">
                    <a:pos x="T2" y="T3"/>
                  </a:cxn>
                  <a:cxn ang="0">
                    <a:pos x="T4" y="T5"/>
                  </a:cxn>
                  <a:cxn ang="0">
                    <a:pos x="T6" y="T7"/>
                  </a:cxn>
                  <a:cxn ang="0">
                    <a:pos x="T8" y="T9"/>
                  </a:cxn>
                  <a:cxn ang="0">
                    <a:pos x="T10" y="T11"/>
                  </a:cxn>
                </a:cxnLst>
                <a:rect l="0" t="0" r="r" b="b"/>
                <a:pathLst>
                  <a:path w="505" h="246">
                    <a:moveTo>
                      <a:pt x="309" y="2"/>
                    </a:moveTo>
                    <a:lnTo>
                      <a:pt x="293" y="0"/>
                    </a:lnTo>
                    <a:lnTo>
                      <a:pt x="0" y="246"/>
                    </a:lnTo>
                    <a:lnTo>
                      <a:pt x="505" y="207"/>
                    </a:lnTo>
                    <a:lnTo>
                      <a:pt x="503" y="201"/>
                    </a:lnTo>
                    <a:lnTo>
                      <a:pt x="309" y="2"/>
                    </a:lnTo>
                    <a:close/>
                  </a:path>
                </a:pathLst>
              </a:custGeom>
              <a:solidFill>
                <a:srgbClr val="7451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9" name="Freeform 407">
                <a:extLst>
                  <a:ext uri="{FF2B5EF4-FFF2-40B4-BE49-F238E27FC236}">
                    <a16:creationId xmlns:a16="http://schemas.microsoft.com/office/drawing/2014/main" xmlns="" id="{E6FB7D2A-DD74-4C42-868C-2CA96F3A5C95}"/>
                  </a:ext>
                </a:extLst>
              </p:cNvPr>
              <p:cNvSpPr/>
              <p:nvPr/>
            </p:nvSpPr>
            <p:spPr bwMode="auto">
              <a:xfrm>
                <a:off x="2696" y="3840"/>
                <a:ext cx="401" cy="255"/>
              </a:xfrm>
              <a:custGeom>
                <a:avLst/>
                <a:gdLst>
                  <a:gd name="T0" fmla="*/ 128 w 178"/>
                  <a:gd name="T1" fmla="*/ 0 h 113"/>
                  <a:gd name="T2" fmla="*/ 104 w 178"/>
                  <a:gd name="T3" fmla="*/ 1 h 113"/>
                  <a:gd name="T4" fmla="*/ 0 w 178"/>
                  <a:gd name="T5" fmla="*/ 81 h 113"/>
                  <a:gd name="T6" fmla="*/ 178 w 178"/>
                  <a:gd name="T7" fmla="*/ 113 h 113"/>
                  <a:gd name="T8" fmla="*/ 128 w 178"/>
                  <a:gd name="T9" fmla="*/ 0 h 113"/>
                </a:gdLst>
                <a:ahLst/>
                <a:cxnLst>
                  <a:cxn ang="0">
                    <a:pos x="T0" y="T1"/>
                  </a:cxn>
                  <a:cxn ang="0">
                    <a:pos x="T2" y="T3"/>
                  </a:cxn>
                  <a:cxn ang="0">
                    <a:pos x="T4" y="T5"/>
                  </a:cxn>
                  <a:cxn ang="0">
                    <a:pos x="T6" y="T7"/>
                  </a:cxn>
                  <a:cxn ang="0">
                    <a:pos x="T8" y="T9"/>
                  </a:cxn>
                </a:cxnLst>
                <a:rect l="0" t="0" r="r" b="b"/>
                <a:pathLst>
                  <a:path w="178" h="113">
                    <a:moveTo>
                      <a:pt x="128" y="0"/>
                    </a:moveTo>
                    <a:cubicBezTo>
                      <a:pt x="120" y="0"/>
                      <a:pt x="112" y="1"/>
                      <a:pt x="104" y="1"/>
                    </a:cubicBezTo>
                    <a:cubicBezTo>
                      <a:pt x="0" y="81"/>
                      <a:pt x="0" y="81"/>
                      <a:pt x="0" y="81"/>
                    </a:cubicBezTo>
                    <a:cubicBezTo>
                      <a:pt x="178" y="113"/>
                      <a:pt x="178" y="113"/>
                      <a:pt x="178" y="113"/>
                    </a:cubicBezTo>
                    <a:lnTo>
                      <a:pt x="128" y="0"/>
                    </a:lnTo>
                    <a:close/>
                  </a:path>
                </a:pathLst>
              </a:custGeom>
              <a:solidFill>
                <a:srgbClr val="936D9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0" name="Freeform 408">
                <a:extLst>
                  <a:ext uri="{FF2B5EF4-FFF2-40B4-BE49-F238E27FC236}">
                    <a16:creationId xmlns:a16="http://schemas.microsoft.com/office/drawing/2014/main" xmlns="" id="{D34006DD-42DC-49F9-9F70-DF143595EA9F}"/>
                  </a:ext>
                </a:extLst>
              </p:cNvPr>
              <p:cNvSpPr/>
              <p:nvPr/>
            </p:nvSpPr>
            <p:spPr bwMode="auto">
              <a:xfrm>
                <a:off x="2985" y="3822"/>
                <a:ext cx="220" cy="457"/>
              </a:xfrm>
              <a:custGeom>
                <a:avLst/>
                <a:gdLst>
                  <a:gd name="T0" fmla="*/ 98 w 98"/>
                  <a:gd name="T1" fmla="*/ 202 h 203"/>
                  <a:gd name="T2" fmla="*/ 84 w 98"/>
                  <a:gd name="T3" fmla="*/ 0 h 203"/>
                  <a:gd name="T4" fmla="*/ 59 w 98"/>
                  <a:gd name="T5" fmla="*/ 3 h 203"/>
                  <a:gd name="T6" fmla="*/ 0 w 98"/>
                  <a:gd name="T7" fmla="*/ 8 h 203"/>
                  <a:gd name="T8" fmla="*/ 85 w 98"/>
                  <a:gd name="T9" fmla="*/ 203 h 203"/>
                  <a:gd name="T10" fmla="*/ 98 w 98"/>
                  <a:gd name="T11" fmla="*/ 202 h 203"/>
                </a:gdLst>
                <a:ahLst/>
                <a:cxnLst>
                  <a:cxn ang="0">
                    <a:pos x="T0" y="T1"/>
                  </a:cxn>
                  <a:cxn ang="0">
                    <a:pos x="T2" y="T3"/>
                  </a:cxn>
                  <a:cxn ang="0">
                    <a:pos x="T4" y="T5"/>
                  </a:cxn>
                  <a:cxn ang="0">
                    <a:pos x="T6" y="T7"/>
                  </a:cxn>
                  <a:cxn ang="0">
                    <a:pos x="T8" y="T9"/>
                  </a:cxn>
                  <a:cxn ang="0">
                    <a:pos x="T10" y="T11"/>
                  </a:cxn>
                </a:cxnLst>
                <a:rect l="0" t="0" r="r" b="b"/>
                <a:pathLst>
                  <a:path w="98" h="203">
                    <a:moveTo>
                      <a:pt x="98" y="202"/>
                    </a:moveTo>
                    <a:cubicBezTo>
                      <a:pt x="98" y="202"/>
                      <a:pt x="91" y="112"/>
                      <a:pt x="84" y="0"/>
                    </a:cubicBezTo>
                    <a:cubicBezTo>
                      <a:pt x="75" y="1"/>
                      <a:pt x="67" y="2"/>
                      <a:pt x="59" y="3"/>
                    </a:cubicBezTo>
                    <a:cubicBezTo>
                      <a:pt x="39" y="5"/>
                      <a:pt x="20" y="6"/>
                      <a:pt x="0" y="8"/>
                    </a:cubicBezTo>
                    <a:cubicBezTo>
                      <a:pt x="85" y="203"/>
                      <a:pt x="85" y="203"/>
                      <a:pt x="85" y="203"/>
                    </a:cubicBezTo>
                    <a:lnTo>
                      <a:pt x="98" y="202"/>
                    </a:lnTo>
                    <a:close/>
                  </a:path>
                </a:pathLst>
              </a:custGeom>
              <a:solidFill>
                <a:srgbClr val="A4BB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1" name="Freeform 409">
                <a:extLst>
                  <a:ext uri="{FF2B5EF4-FFF2-40B4-BE49-F238E27FC236}">
                    <a16:creationId xmlns:a16="http://schemas.microsoft.com/office/drawing/2014/main" xmlns="" id="{AFE8FBDF-BA53-46A9-9D66-AF2D1D90265B}"/>
                  </a:ext>
                </a:extLst>
              </p:cNvPr>
              <p:cNvSpPr/>
              <p:nvPr/>
            </p:nvSpPr>
            <p:spPr bwMode="auto">
              <a:xfrm>
                <a:off x="2692" y="3842"/>
                <a:ext cx="238" cy="183"/>
              </a:xfrm>
              <a:custGeom>
                <a:avLst/>
                <a:gdLst>
                  <a:gd name="T0" fmla="*/ 6 w 106"/>
                  <a:gd name="T1" fmla="*/ 8 h 81"/>
                  <a:gd name="T2" fmla="*/ 0 w 106"/>
                  <a:gd name="T3" fmla="*/ 81 h 81"/>
                  <a:gd name="T4" fmla="*/ 106 w 106"/>
                  <a:gd name="T5" fmla="*/ 0 h 81"/>
                  <a:gd name="T6" fmla="*/ 6 w 106"/>
                  <a:gd name="T7" fmla="*/ 8 h 81"/>
                </a:gdLst>
                <a:ahLst/>
                <a:cxnLst>
                  <a:cxn ang="0">
                    <a:pos x="T0" y="T1"/>
                  </a:cxn>
                  <a:cxn ang="0">
                    <a:pos x="T2" y="T3"/>
                  </a:cxn>
                  <a:cxn ang="0">
                    <a:pos x="T4" y="T5"/>
                  </a:cxn>
                  <a:cxn ang="0">
                    <a:pos x="T6" y="T7"/>
                  </a:cxn>
                </a:cxnLst>
                <a:rect l="0" t="0" r="r" b="b"/>
                <a:pathLst>
                  <a:path w="106" h="81">
                    <a:moveTo>
                      <a:pt x="6" y="8"/>
                    </a:moveTo>
                    <a:cubicBezTo>
                      <a:pt x="4" y="34"/>
                      <a:pt x="2" y="59"/>
                      <a:pt x="0" y="81"/>
                    </a:cubicBezTo>
                    <a:cubicBezTo>
                      <a:pt x="106" y="0"/>
                      <a:pt x="106" y="0"/>
                      <a:pt x="106" y="0"/>
                    </a:cubicBezTo>
                    <a:cubicBezTo>
                      <a:pt x="73" y="2"/>
                      <a:pt x="40" y="4"/>
                      <a:pt x="6" y="8"/>
                    </a:cubicBezTo>
                    <a:close/>
                  </a:path>
                </a:pathLst>
              </a:custGeom>
              <a:solidFill>
                <a:srgbClr val="FF88A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2" name="Freeform 410">
                <a:extLst>
                  <a:ext uri="{FF2B5EF4-FFF2-40B4-BE49-F238E27FC236}">
                    <a16:creationId xmlns:a16="http://schemas.microsoft.com/office/drawing/2014/main" xmlns="" id="{A547BBB9-7E05-49EE-94E8-C4931CF123E6}"/>
                  </a:ext>
                </a:extLst>
              </p:cNvPr>
              <p:cNvSpPr/>
              <p:nvPr/>
            </p:nvSpPr>
            <p:spPr bwMode="auto">
              <a:xfrm>
                <a:off x="2705" y="3648"/>
                <a:ext cx="469" cy="212"/>
              </a:xfrm>
              <a:custGeom>
                <a:avLst/>
                <a:gdLst>
                  <a:gd name="T0" fmla="*/ 0 w 208"/>
                  <a:gd name="T1" fmla="*/ 94 h 94"/>
                  <a:gd name="T2" fmla="*/ 183 w 208"/>
                  <a:gd name="T3" fmla="*/ 80 h 94"/>
                  <a:gd name="T4" fmla="*/ 208 w 208"/>
                  <a:gd name="T5" fmla="*/ 77 h 94"/>
                  <a:gd name="T6" fmla="*/ 204 w 208"/>
                  <a:gd name="T7" fmla="*/ 17 h 94"/>
                  <a:gd name="T8" fmla="*/ 8 w 208"/>
                  <a:gd name="T9" fmla="*/ 0 h 94"/>
                  <a:gd name="T10" fmla="*/ 0 w 208"/>
                  <a:gd name="T11" fmla="*/ 94 h 94"/>
                </a:gdLst>
                <a:ahLst/>
                <a:cxnLst>
                  <a:cxn ang="0">
                    <a:pos x="T0" y="T1"/>
                  </a:cxn>
                  <a:cxn ang="0">
                    <a:pos x="T2" y="T3"/>
                  </a:cxn>
                  <a:cxn ang="0">
                    <a:pos x="T4" y="T5"/>
                  </a:cxn>
                  <a:cxn ang="0">
                    <a:pos x="T6" y="T7"/>
                  </a:cxn>
                  <a:cxn ang="0">
                    <a:pos x="T8" y="T9"/>
                  </a:cxn>
                  <a:cxn ang="0">
                    <a:pos x="T10" y="T11"/>
                  </a:cxn>
                </a:cxnLst>
                <a:rect l="0" t="0" r="r" b="b"/>
                <a:pathLst>
                  <a:path w="208" h="94">
                    <a:moveTo>
                      <a:pt x="0" y="94"/>
                    </a:moveTo>
                    <a:cubicBezTo>
                      <a:pt x="62" y="87"/>
                      <a:pt x="122" y="87"/>
                      <a:pt x="183" y="80"/>
                    </a:cubicBezTo>
                    <a:cubicBezTo>
                      <a:pt x="191" y="79"/>
                      <a:pt x="199" y="78"/>
                      <a:pt x="208" y="77"/>
                    </a:cubicBezTo>
                    <a:cubicBezTo>
                      <a:pt x="206" y="58"/>
                      <a:pt x="205" y="38"/>
                      <a:pt x="204" y="17"/>
                    </a:cubicBezTo>
                    <a:cubicBezTo>
                      <a:pt x="138" y="13"/>
                      <a:pt x="73" y="6"/>
                      <a:pt x="8" y="0"/>
                    </a:cubicBezTo>
                    <a:cubicBezTo>
                      <a:pt x="5" y="33"/>
                      <a:pt x="3" y="65"/>
                      <a:pt x="0" y="94"/>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3" name="Freeform 411">
                <a:extLst>
                  <a:ext uri="{FF2B5EF4-FFF2-40B4-BE49-F238E27FC236}">
                    <a16:creationId xmlns:a16="http://schemas.microsoft.com/office/drawing/2014/main" xmlns="" id="{5F4190A4-206C-4649-B560-210C13BF00F0}"/>
                  </a:ext>
                </a:extLst>
              </p:cNvPr>
              <p:cNvSpPr/>
              <p:nvPr/>
            </p:nvSpPr>
            <p:spPr bwMode="auto">
              <a:xfrm>
                <a:off x="2786" y="2785"/>
                <a:ext cx="354" cy="81"/>
              </a:xfrm>
              <a:custGeom>
                <a:avLst/>
                <a:gdLst>
                  <a:gd name="T0" fmla="*/ 157 w 157"/>
                  <a:gd name="T1" fmla="*/ 24 h 36"/>
                  <a:gd name="T2" fmla="*/ 1 w 157"/>
                  <a:gd name="T3" fmla="*/ 0 h 36"/>
                  <a:gd name="T4" fmla="*/ 0 w 157"/>
                  <a:gd name="T5" fmla="*/ 17 h 36"/>
                  <a:gd name="T6" fmla="*/ 156 w 157"/>
                  <a:gd name="T7" fmla="*/ 36 h 36"/>
                  <a:gd name="T8" fmla="*/ 157 w 157"/>
                  <a:gd name="T9" fmla="*/ 24 h 36"/>
                </a:gdLst>
                <a:ahLst/>
                <a:cxnLst>
                  <a:cxn ang="0">
                    <a:pos x="T0" y="T1"/>
                  </a:cxn>
                  <a:cxn ang="0">
                    <a:pos x="T2" y="T3"/>
                  </a:cxn>
                  <a:cxn ang="0">
                    <a:pos x="T4" y="T5"/>
                  </a:cxn>
                  <a:cxn ang="0">
                    <a:pos x="T6" y="T7"/>
                  </a:cxn>
                  <a:cxn ang="0">
                    <a:pos x="T8" y="T9"/>
                  </a:cxn>
                </a:cxnLst>
                <a:rect l="0" t="0" r="r" b="b"/>
                <a:pathLst>
                  <a:path w="157" h="36">
                    <a:moveTo>
                      <a:pt x="157" y="24"/>
                    </a:moveTo>
                    <a:cubicBezTo>
                      <a:pt x="1" y="0"/>
                      <a:pt x="1" y="0"/>
                      <a:pt x="1" y="0"/>
                    </a:cubicBezTo>
                    <a:cubicBezTo>
                      <a:pt x="1" y="5"/>
                      <a:pt x="0" y="11"/>
                      <a:pt x="0" y="17"/>
                    </a:cubicBezTo>
                    <a:cubicBezTo>
                      <a:pt x="156" y="36"/>
                      <a:pt x="156" y="36"/>
                      <a:pt x="156" y="36"/>
                    </a:cubicBezTo>
                    <a:cubicBezTo>
                      <a:pt x="156" y="32"/>
                      <a:pt x="157" y="28"/>
                      <a:pt x="157" y="24"/>
                    </a:cubicBezTo>
                    <a:close/>
                  </a:path>
                </a:pathLst>
              </a:custGeom>
              <a:solidFill>
                <a:srgbClr val="8B68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4" name="Freeform 412">
                <a:extLst>
                  <a:ext uri="{FF2B5EF4-FFF2-40B4-BE49-F238E27FC236}">
                    <a16:creationId xmlns:a16="http://schemas.microsoft.com/office/drawing/2014/main" xmlns="" id="{53DD416A-E3B7-4846-BA3D-53BE4370ED8B}"/>
                  </a:ext>
                </a:extLst>
              </p:cNvPr>
              <p:cNvSpPr/>
              <p:nvPr/>
            </p:nvSpPr>
            <p:spPr bwMode="auto">
              <a:xfrm>
                <a:off x="2784" y="2824"/>
                <a:ext cx="354" cy="67"/>
              </a:xfrm>
              <a:custGeom>
                <a:avLst/>
                <a:gdLst>
                  <a:gd name="T0" fmla="*/ 157 w 157"/>
                  <a:gd name="T1" fmla="*/ 19 h 30"/>
                  <a:gd name="T2" fmla="*/ 1 w 157"/>
                  <a:gd name="T3" fmla="*/ 0 h 30"/>
                  <a:gd name="T4" fmla="*/ 0 w 157"/>
                  <a:gd name="T5" fmla="*/ 21 h 30"/>
                  <a:gd name="T6" fmla="*/ 157 w 157"/>
                  <a:gd name="T7" fmla="*/ 30 h 30"/>
                  <a:gd name="T8" fmla="*/ 157 w 157"/>
                  <a:gd name="T9" fmla="*/ 19 h 30"/>
                </a:gdLst>
                <a:ahLst/>
                <a:cxnLst>
                  <a:cxn ang="0">
                    <a:pos x="T0" y="T1"/>
                  </a:cxn>
                  <a:cxn ang="0">
                    <a:pos x="T2" y="T3"/>
                  </a:cxn>
                  <a:cxn ang="0">
                    <a:pos x="T4" y="T5"/>
                  </a:cxn>
                  <a:cxn ang="0">
                    <a:pos x="T6" y="T7"/>
                  </a:cxn>
                  <a:cxn ang="0">
                    <a:pos x="T8" y="T9"/>
                  </a:cxn>
                </a:cxnLst>
                <a:rect l="0" t="0" r="r" b="b"/>
                <a:pathLst>
                  <a:path w="157" h="30">
                    <a:moveTo>
                      <a:pt x="157" y="19"/>
                    </a:moveTo>
                    <a:cubicBezTo>
                      <a:pt x="1" y="0"/>
                      <a:pt x="1" y="0"/>
                      <a:pt x="1" y="0"/>
                    </a:cubicBezTo>
                    <a:cubicBezTo>
                      <a:pt x="1" y="7"/>
                      <a:pt x="0" y="14"/>
                      <a:pt x="0" y="21"/>
                    </a:cubicBezTo>
                    <a:cubicBezTo>
                      <a:pt x="157" y="30"/>
                      <a:pt x="157" y="30"/>
                      <a:pt x="157" y="30"/>
                    </a:cubicBezTo>
                    <a:cubicBezTo>
                      <a:pt x="157" y="26"/>
                      <a:pt x="157" y="23"/>
                      <a:pt x="157" y="19"/>
                    </a:cubicBezTo>
                    <a:close/>
                  </a:path>
                </a:pathLst>
              </a:custGeom>
              <a:solidFill>
                <a:srgbClr val="95BB9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5" name="Freeform 413">
                <a:extLst>
                  <a:ext uri="{FF2B5EF4-FFF2-40B4-BE49-F238E27FC236}">
                    <a16:creationId xmlns:a16="http://schemas.microsoft.com/office/drawing/2014/main" xmlns="" id="{14CF2C46-760F-42E2-A4FC-9157B231D705}"/>
                  </a:ext>
                </a:extLst>
              </p:cNvPr>
              <p:cNvSpPr/>
              <p:nvPr/>
            </p:nvSpPr>
            <p:spPr bwMode="auto">
              <a:xfrm>
                <a:off x="2779" y="2871"/>
                <a:ext cx="359" cy="45"/>
              </a:xfrm>
              <a:custGeom>
                <a:avLst/>
                <a:gdLst>
                  <a:gd name="T0" fmla="*/ 2 w 159"/>
                  <a:gd name="T1" fmla="*/ 0 h 20"/>
                  <a:gd name="T2" fmla="*/ 0 w 159"/>
                  <a:gd name="T3" fmla="*/ 20 h 20"/>
                  <a:gd name="T4" fmla="*/ 158 w 159"/>
                  <a:gd name="T5" fmla="*/ 17 h 20"/>
                  <a:gd name="T6" fmla="*/ 159 w 159"/>
                  <a:gd name="T7" fmla="*/ 9 h 20"/>
                  <a:gd name="T8" fmla="*/ 2 w 159"/>
                  <a:gd name="T9" fmla="*/ 0 h 20"/>
                </a:gdLst>
                <a:ahLst/>
                <a:cxnLst>
                  <a:cxn ang="0">
                    <a:pos x="T0" y="T1"/>
                  </a:cxn>
                  <a:cxn ang="0">
                    <a:pos x="T2" y="T3"/>
                  </a:cxn>
                  <a:cxn ang="0">
                    <a:pos x="T4" y="T5"/>
                  </a:cxn>
                  <a:cxn ang="0">
                    <a:pos x="T6" y="T7"/>
                  </a:cxn>
                  <a:cxn ang="0">
                    <a:pos x="T8" y="T9"/>
                  </a:cxn>
                </a:cxnLst>
                <a:rect l="0" t="0" r="r" b="b"/>
                <a:pathLst>
                  <a:path w="159" h="20">
                    <a:moveTo>
                      <a:pt x="2" y="0"/>
                    </a:moveTo>
                    <a:cubicBezTo>
                      <a:pt x="1" y="7"/>
                      <a:pt x="1" y="13"/>
                      <a:pt x="0" y="20"/>
                    </a:cubicBezTo>
                    <a:cubicBezTo>
                      <a:pt x="53" y="19"/>
                      <a:pt x="105" y="18"/>
                      <a:pt x="158" y="17"/>
                    </a:cubicBezTo>
                    <a:cubicBezTo>
                      <a:pt x="158" y="14"/>
                      <a:pt x="158" y="11"/>
                      <a:pt x="159" y="9"/>
                    </a:cubicBezTo>
                    <a:lnTo>
                      <a:pt x="2" y="0"/>
                    </a:lnTo>
                    <a:close/>
                  </a:path>
                </a:pathLst>
              </a:custGeom>
              <a:solidFill>
                <a:srgbClr val="8B68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6" name="Freeform 414">
                <a:extLst>
                  <a:ext uri="{FF2B5EF4-FFF2-40B4-BE49-F238E27FC236}">
                    <a16:creationId xmlns:a16="http://schemas.microsoft.com/office/drawing/2014/main" xmlns="" id="{4B4ABD5B-15F2-413A-8B20-8DDA7A6438E6}"/>
                  </a:ext>
                </a:extLst>
              </p:cNvPr>
              <p:cNvSpPr/>
              <p:nvPr/>
            </p:nvSpPr>
            <p:spPr bwMode="auto">
              <a:xfrm>
                <a:off x="2777" y="2909"/>
                <a:ext cx="359" cy="36"/>
              </a:xfrm>
              <a:custGeom>
                <a:avLst/>
                <a:gdLst>
                  <a:gd name="T0" fmla="*/ 1 w 159"/>
                  <a:gd name="T1" fmla="*/ 3 h 16"/>
                  <a:gd name="T2" fmla="*/ 0 w 159"/>
                  <a:gd name="T3" fmla="*/ 16 h 16"/>
                  <a:gd name="T4" fmla="*/ 159 w 159"/>
                  <a:gd name="T5" fmla="*/ 10 h 16"/>
                  <a:gd name="T6" fmla="*/ 159 w 159"/>
                  <a:gd name="T7" fmla="*/ 7 h 16"/>
                  <a:gd name="T8" fmla="*/ 159 w 159"/>
                  <a:gd name="T9" fmla="*/ 0 h 16"/>
                  <a:gd name="T10" fmla="*/ 1 w 159"/>
                  <a:gd name="T11" fmla="*/ 3 h 16"/>
                </a:gdLst>
                <a:ahLst/>
                <a:cxnLst>
                  <a:cxn ang="0">
                    <a:pos x="T0" y="T1"/>
                  </a:cxn>
                  <a:cxn ang="0">
                    <a:pos x="T2" y="T3"/>
                  </a:cxn>
                  <a:cxn ang="0">
                    <a:pos x="T4" y="T5"/>
                  </a:cxn>
                  <a:cxn ang="0">
                    <a:pos x="T6" y="T7"/>
                  </a:cxn>
                  <a:cxn ang="0">
                    <a:pos x="T8" y="T9"/>
                  </a:cxn>
                  <a:cxn ang="0">
                    <a:pos x="T10" y="T11"/>
                  </a:cxn>
                </a:cxnLst>
                <a:rect l="0" t="0" r="r" b="b"/>
                <a:pathLst>
                  <a:path w="159" h="16">
                    <a:moveTo>
                      <a:pt x="1" y="3"/>
                    </a:moveTo>
                    <a:cubicBezTo>
                      <a:pt x="1" y="7"/>
                      <a:pt x="1" y="12"/>
                      <a:pt x="0" y="16"/>
                    </a:cubicBezTo>
                    <a:cubicBezTo>
                      <a:pt x="159" y="10"/>
                      <a:pt x="159" y="10"/>
                      <a:pt x="159" y="10"/>
                    </a:cubicBezTo>
                    <a:cubicBezTo>
                      <a:pt x="159" y="9"/>
                      <a:pt x="159" y="8"/>
                      <a:pt x="159" y="7"/>
                    </a:cubicBezTo>
                    <a:cubicBezTo>
                      <a:pt x="159" y="5"/>
                      <a:pt x="159" y="2"/>
                      <a:pt x="159" y="0"/>
                    </a:cubicBezTo>
                    <a:cubicBezTo>
                      <a:pt x="106" y="1"/>
                      <a:pt x="54" y="2"/>
                      <a:pt x="1" y="3"/>
                    </a:cubicBezTo>
                    <a:close/>
                  </a:path>
                </a:pathLst>
              </a:custGeom>
              <a:solidFill>
                <a:srgbClr val="95BB9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7" name="Freeform 415">
                <a:extLst>
                  <a:ext uri="{FF2B5EF4-FFF2-40B4-BE49-F238E27FC236}">
                    <a16:creationId xmlns:a16="http://schemas.microsoft.com/office/drawing/2014/main" xmlns="" id="{D02CBBC4-191D-476A-A839-89717F3E5D25}"/>
                  </a:ext>
                </a:extLst>
              </p:cNvPr>
              <p:cNvSpPr/>
              <p:nvPr/>
            </p:nvSpPr>
            <p:spPr bwMode="auto">
              <a:xfrm>
                <a:off x="2788" y="2749"/>
                <a:ext cx="354" cy="90"/>
              </a:xfrm>
              <a:custGeom>
                <a:avLst/>
                <a:gdLst>
                  <a:gd name="T0" fmla="*/ 157 w 157"/>
                  <a:gd name="T1" fmla="*/ 27 h 40"/>
                  <a:gd name="T2" fmla="*/ 1 w 157"/>
                  <a:gd name="T3" fmla="*/ 0 h 40"/>
                  <a:gd name="T4" fmla="*/ 0 w 157"/>
                  <a:gd name="T5" fmla="*/ 16 h 40"/>
                  <a:gd name="T6" fmla="*/ 156 w 157"/>
                  <a:gd name="T7" fmla="*/ 40 h 40"/>
                  <a:gd name="T8" fmla="*/ 157 w 157"/>
                  <a:gd name="T9" fmla="*/ 27 h 40"/>
                </a:gdLst>
                <a:ahLst/>
                <a:cxnLst>
                  <a:cxn ang="0">
                    <a:pos x="T0" y="T1"/>
                  </a:cxn>
                  <a:cxn ang="0">
                    <a:pos x="T2" y="T3"/>
                  </a:cxn>
                  <a:cxn ang="0">
                    <a:pos x="T4" y="T5"/>
                  </a:cxn>
                  <a:cxn ang="0">
                    <a:pos x="T6" y="T7"/>
                  </a:cxn>
                  <a:cxn ang="0">
                    <a:pos x="T8" y="T9"/>
                  </a:cxn>
                </a:cxnLst>
                <a:rect l="0" t="0" r="r" b="b"/>
                <a:pathLst>
                  <a:path w="157" h="40">
                    <a:moveTo>
                      <a:pt x="157" y="27"/>
                    </a:moveTo>
                    <a:cubicBezTo>
                      <a:pt x="1" y="0"/>
                      <a:pt x="1" y="0"/>
                      <a:pt x="1" y="0"/>
                    </a:cubicBezTo>
                    <a:cubicBezTo>
                      <a:pt x="1" y="5"/>
                      <a:pt x="1" y="10"/>
                      <a:pt x="0" y="16"/>
                    </a:cubicBezTo>
                    <a:cubicBezTo>
                      <a:pt x="156" y="40"/>
                      <a:pt x="156" y="40"/>
                      <a:pt x="156" y="40"/>
                    </a:cubicBezTo>
                    <a:cubicBezTo>
                      <a:pt x="156" y="36"/>
                      <a:pt x="157" y="31"/>
                      <a:pt x="157" y="27"/>
                    </a:cubicBezTo>
                    <a:close/>
                  </a:path>
                </a:pathLst>
              </a:custGeom>
              <a:solidFill>
                <a:srgbClr val="95BB9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8" name="Freeform 416">
                <a:extLst>
                  <a:ext uri="{FF2B5EF4-FFF2-40B4-BE49-F238E27FC236}">
                    <a16:creationId xmlns:a16="http://schemas.microsoft.com/office/drawing/2014/main" xmlns="" id="{2C35DD74-A416-4B26-BFAE-33DFA9CDDA18}"/>
                  </a:ext>
                </a:extLst>
              </p:cNvPr>
              <p:cNvSpPr/>
              <p:nvPr/>
            </p:nvSpPr>
            <p:spPr bwMode="auto">
              <a:xfrm>
                <a:off x="2809" y="2405"/>
                <a:ext cx="401" cy="162"/>
              </a:xfrm>
              <a:custGeom>
                <a:avLst/>
                <a:gdLst>
                  <a:gd name="T0" fmla="*/ 0 w 178"/>
                  <a:gd name="T1" fmla="*/ 25 h 72"/>
                  <a:gd name="T2" fmla="*/ 165 w 178"/>
                  <a:gd name="T3" fmla="*/ 72 h 72"/>
                  <a:gd name="T4" fmla="*/ 178 w 178"/>
                  <a:gd name="T5" fmla="*/ 16 h 72"/>
                  <a:gd name="T6" fmla="*/ 1 w 178"/>
                  <a:gd name="T7" fmla="*/ 0 h 72"/>
                  <a:gd name="T8" fmla="*/ 0 w 178"/>
                  <a:gd name="T9" fmla="*/ 25 h 72"/>
                </a:gdLst>
                <a:ahLst/>
                <a:cxnLst>
                  <a:cxn ang="0">
                    <a:pos x="T0" y="T1"/>
                  </a:cxn>
                  <a:cxn ang="0">
                    <a:pos x="T2" y="T3"/>
                  </a:cxn>
                  <a:cxn ang="0">
                    <a:pos x="T4" y="T5"/>
                  </a:cxn>
                  <a:cxn ang="0">
                    <a:pos x="T6" y="T7"/>
                  </a:cxn>
                  <a:cxn ang="0">
                    <a:pos x="T8" y="T9"/>
                  </a:cxn>
                </a:cxnLst>
                <a:rect l="0" t="0" r="r" b="b"/>
                <a:pathLst>
                  <a:path w="178" h="72">
                    <a:moveTo>
                      <a:pt x="0" y="25"/>
                    </a:moveTo>
                    <a:cubicBezTo>
                      <a:pt x="165" y="72"/>
                      <a:pt x="165" y="72"/>
                      <a:pt x="165" y="72"/>
                    </a:cubicBezTo>
                    <a:cubicBezTo>
                      <a:pt x="169" y="52"/>
                      <a:pt x="174" y="34"/>
                      <a:pt x="178" y="16"/>
                    </a:cubicBezTo>
                    <a:cubicBezTo>
                      <a:pt x="1" y="0"/>
                      <a:pt x="1" y="0"/>
                      <a:pt x="1" y="0"/>
                    </a:cubicBezTo>
                    <a:cubicBezTo>
                      <a:pt x="1" y="8"/>
                      <a:pt x="0" y="16"/>
                      <a:pt x="0" y="25"/>
                    </a:cubicBezTo>
                    <a:close/>
                  </a:path>
                </a:pathLst>
              </a:custGeom>
              <a:solidFill>
                <a:srgbClr val="FFD4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9" name="Freeform 417">
                <a:extLst>
                  <a:ext uri="{FF2B5EF4-FFF2-40B4-BE49-F238E27FC236}">
                    <a16:creationId xmlns:a16="http://schemas.microsoft.com/office/drawing/2014/main" xmlns="" id="{874E0E93-B796-4B44-AC35-8A0B5A2A4E39}"/>
                  </a:ext>
                </a:extLst>
              </p:cNvPr>
              <p:cNvSpPr/>
              <p:nvPr/>
            </p:nvSpPr>
            <p:spPr bwMode="auto">
              <a:xfrm>
                <a:off x="2430" y="872"/>
                <a:ext cx="63" cy="322"/>
              </a:xfrm>
              <a:custGeom>
                <a:avLst/>
                <a:gdLst>
                  <a:gd name="T0" fmla="*/ 28 w 28"/>
                  <a:gd name="T1" fmla="*/ 139 h 143"/>
                  <a:gd name="T2" fmla="*/ 0 w 28"/>
                  <a:gd name="T3" fmla="*/ 0 h 143"/>
                  <a:gd name="T4" fmla="*/ 0 w 28"/>
                  <a:gd name="T5" fmla="*/ 118 h 143"/>
                  <a:gd name="T6" fmla="*/ 6 w 28"/>
                  <a:gd name="T7" fmla="*/ 143 h 143"/>
                  <a:gd name="T8" fmla="*/ 28 w 28"/>
                  <a:gd name="T9" fmla="*/ 139 h 143"/>
                </a:gdLst>
                <a:ahLst/>
                <a:cxnLst>
                  <a:cxn ang="0">
                    <a:pos x="T0" y="T1"/>
                  </a:cxn>
                  <a:cxn ang="0">
                    <a:pos x="T2" y="T3"/>
                  </a:cxn>
                  <a:cxn ang="0">
                    <a:pos x="T4" y="T5"/>
                  </a:cxn>
                  <a:cxn ang="0">
                    <a:pos x="T6" y="T7"/>
                  </a:cxn>
                  <a:cxn ang="0">
                    <a:pos x="T8" y="T9"/>
                  </a:cxn>
                </a:cxnLst>
                <a:rect l="0" t="0" r="r" b="b"/>
                <a:pathLst>
                  <a:path w="28" h="143">
                    <a:moveTo>
                      <a:pt x="28" y="139"/>
                    </a:moveTo>
                    <a:cubicBezTo>
                      <a:pt x="10" y="79"/>
                      <a:pt x="0" y="0"/>
                      <a:pt x="0" y="0"/>
                    </a:cubicBezTo>
                    <a:cubicBezTo>
                      <a:pt x="0" y="118"/>
                      <a:pt x="0" y="118"/>
                      <a:pt x="0" y="118"/>
                    </a:cubicBezTo>
                    <a:cubicBezTo>
                      <a:pt x="2" y="126"/>
                      <a:pt x="4" y="134"/>
                      <a:pt x="6" y="143"/>
                    </a:cubicBezTo>
                    <a:lnTo>
                      <a:pt x="28" y="139"/>
                    </a:lnTo>
                    <a:close/>
                  </a:path>
                </a:pathLst>
              </a:custGeom>
              <a:solidFill>
                <a:srgbClr val="FF97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0" name="Freeform 418">
                <a:extLst>
                  <a:ext uri="{FF2B5EF4-FFF2-40B4-BE49-F238E27FC236}">
                    <a16:creationId xmlns:a16="http://schemas.microsoft.com/office/drawing/2014/main" xmlns="" id="{A548490D-9071-47D4-9842-7BA525CE55B9}"/>
                  </a:ext>
                </a:extLst>
              </p:cNvPr>
              <p:cNvSpPr/>
              <p:nvPr/>
            </p:nvSpPr>
            <p:spPr bwMode="auto">
              <a:xfrm>
                <a:off x="2444" y="1185"/>
                <a:ext cx="171" cy="262"/>
              </a:xfrm>
              <a:custGeom>
                <a:avLst/>
                <a:gdLst>
                  <a:gd name="T0" fmla="*/ 22 w 76"/>
                  <a:gd name="T1" fmla="*/ 0 h 116"/>
                  <a:gd name="T2" fmla="*/ 0 w 76"/>
                  <a:gd name="T3" fmla="*/ 4 h 116"/>
                  <a:gd name="T4" fmla="*/ 32 w 76"/>
                  <a:gd name="T5" fmla="*/ 116 h 116"/>
                  <a:gd name="T6" fmla="*/ 76 w 76"/>
                  <a:gd name="T7" fmla="*/ 114 h 116"/>
                  <a:gd name="T8" fmla="*/ 60 w 76"/>
                  <a:gd name="T9" fmla="*/ 87 h 116"/>
                  <a:gd name="T10" fmla="*/ 22 w 76"/>
                  <a:gd name="T11" fmla="*/ 0 h 116"/>
                </a:gdLst>
                <a:ahLst/>
                <a:cxnLst>
                  <a:cxn ang="0">
                    <a:pos x="T0" y="T1"/>
                  </a:cxn>
                  <a:cxn ang="0">
                    <a:pos x="T2" y="T3"/>
                  </a:cxn>
                  <a:cxn ang="0">
                    <a:pos x="T4" y="T5"/>
                  </a:cxn>
                  <a:cxn ang="0">
                    <a:pos x="T6" y="T7"/>
                  </a:cxn>
                  <a:cxn ang="0">
                    <a:pos x="T8" y="T9"/>
                  </a:cxn>
                  <a:cxn ang="0">
                    <a:pos x="T10" y="T11"/>
                  </a:cxn>
                </a:cxnLst>
                <a:rect l="0" t="0" r="r" b="b"/>
                <a:pathLst>
                  <a:path w="76" h="116">
                    <a:moveTo>
                      <a:pt x="22" y="0"/>
                    </a:moveTo>
                    <a:cubicBezTo>
                      <a:pt x="0" y="4"/>
                      <a:pt x="0" y="4"/>
                      <a:pt x="0" y="4"/>
                    </a:cubicBezTo>
                    <a:cubicBezTo>
                      <a:pt x="9" y="39"/>
                      <a:pt x="20" y="79"/>
                      <a:pt x="32" y="116"/>
                    </a:cubicBezTo>
                    <a:cubicBezTo>
                      <a:pt x="76" y="114"/>
                      <a:pt x="76" y="114"/>
                      <a:pt x="76" y="114"/>
                    </a:cubicBezTo>
                    <a:cubicBezTo>
                      <a:pt x="71" y="106"/>
                      <a:pt x="66" y="97"/>
                      <a:pt x="60" y="87"/>
                    </a:cubicBezTo>
                    <a:cubicBezTo>
                      <a:pt x="43" y="58"/>
                      <a:pt x="31" y="28"/>
                      <a:pt x="22" y="0"/>
                    </a:cubicBezTo>
                    <a:close/>
                  </a:path>
                </a:pathLst>
              </a:custGeom>
              <a:solidFill>
                <a:srgbClr val="7C7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1" name="Freeform 419">
                <a:extLst>
                  <a:ext uri="{FF2B5EF4-FFF2-40B4-BE49-F238E27FC236}">
                    <a16:creationId xmlns:a16="http://schemas.microsoft.com/office/drawing/2014/main" xmlns="" id="{A3CB1A72-3931-4591-A47B-22DD8AAA3896}"/>
                  </a:ext>
                </a:extLst>
              </p:cNvPr>
              <p:cNvSpPr/>
              <p:nvPr/>
            </p:nvSpPr>
            <p:spPr bwMode="auto">
              <a:xfrm>
                <a:off x="2516" y="1442"/>
                <a:ext cx="162" cy="102"/>
              </a:xfrm>
              <a:custGeom>
                <a:avLst/>
                <a:gdLst>
                  <a:gd name="T0" fmla="*/ 0 w 72"/>
                  <a:gd name="T1" fmla="*/ 2 h 45"/>
                  <a:gd name="T2" fmla="*/ 16 w 72"/>
                  <a:gd name="T3" fmla="*/ 45 h 45"/>
                  <a:gd name="T4" fmla="*/ 72 w 72"/>
                  <a:gd name="T5" fmla="*/ 38 h 45"/>
                  <a:gd name="T6" fmla="*/ 44 w 72"/>
                  <a:gd name="T7" fmla="*/ 0 h 45"/>
                  <a:gd name="T8" fmla="*/ 0 w 72"/>
                  <a:gd name="T9" fmla="*/ 2 h 45"/>
                </a:gdLst>
                <a:ahLst/>
                <a:cxnLst>
                  <a:cxn ang="0">
                    <a:pos x="T0" y="T1"/>
                  </a:cxn>
                  <a:cxn ang="0">
                    <a:pos x="T2" y="T3"/>
                  </a:cxn>
                  <a:cxn ang="0">
                    <a:pos x="T4" y="T5"/>
                  </a:cxn>
                  <a:cxn ang="0">
                    <a:pos x="T6" y="T7"/>
                  </a:cxn>
                  <a:cxn ang="0">
                    <a:pos x="T8" y="T9"/>
                  </a:cxn>
                </a:cxnLst>
                <a:rect l="0" t="0" r="r" b="b"/>
                <a:pathLst>
                  <a:path w="72" h="45">
                    <a:moveTo>
                      <a:pt x="0" y="2"/>
                    </a:moveTo>
                    <a:cubicBezTo>
                      <a:pt x="5" y="17"/>
                      <a:pt x="10" y="32"/>
                      <a:pt x="16" y="45"/>
                    </a:cubicBezTo>
                    <a:cubicBezTo>
                      <a:pt x="72" y="38"/>
                      <a:pt x="72" y="38"/>
                      <a:pt x="72" y="38"/>
                    </a:cubicBezTo>
                    <a:cubicBezTo>
                      <a:pt x="64" y="28"/>
                      <a:pt x="55" y="16"/>
                      <a:pt x="44" y="0"/>
                    </a:cubicBezTo>
                    <a:lnTo>
                      <a:pt x="0" y="2"/>
                    </a:ln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2" name="Freeform 420">
                <a:extLst>
                  <a:ext uri="{FF2B5EF4-FFF2-40B4-BE49-F238E27FC236}">
                    <a16:creationId xmlns:a16="http://schemas.microsoft.com/office/drawing/2014/main" xmlns="" id="{D812E0B8-EFE7-493C-AFFB-EA379816A567}"/>
                  </a:ext>
                </a:extLst>
              </p:cNvPr>
              <p:cNvSpPr/>
              <p:nvPr/>
            </p:nvSpPr>
            <p:spPr bwMode="auto">
              <a:xfrm>
                <a:off x="2707" y="892"/>
                <a:ext cx="140" cy="52"/>
              </a:xfrm>
              <a:custGeom>
                <a:avLst/>
                <a:gdLst>
                  <a:gd name="T0" fmla="*/ 0 w 62"/>
                  <a:gd name="T1" fmla="*/ 0 h 23"/>
                  <a:gd name="T2" fmla="*/ 2 w 62"/>
                  <a:gd name="T3" fmla="*/ 22 h 23"/>
                  <a:gd name="T4" fmla="*/ 62 w 62"/>
                  <a:gd name="T5" fmla="*/ 23 h 23"/>
                  <a:gd name="T6" fmla="*/ 61 w 62"/>
                  <a:gd name="T7" fmla="*/ 8 h 23"/>
                  <a:gd name="T8" fmla="*/ 0 w 62"/>
                  <a:gd name="T9" fmla="*/ 0 h 23"/>
                </a:gdLst>
                <a:ahLst/>
                <a:cxnLst>
                  <a:cxn ang="0">
                    <a:pos x="T0" y="T1"/>
                  </a:cxn>
                  <a:cxn ang="0">
                    <a:pos x="T2" y="T3"/>
                  </a:cxn>
                  <a:cxn ang="0">
                    <a:pos x="T4" y="T5"/>
                  </a:cxn>
                  <a:cxn ang="0">
                    <a:pos x="T6" y="T7"/>
                  </a:cxn>
                  <a:cxn ang="0">
                    <a:pos x="T8" y="T9"/>
                  </a:cxn>
                </a:cxnLst>
                <a:rect l="0" t="0" r="r" b="b"/>
                <a:pathLst>
                  <a:path w="62" h="23">
                    <a:moveTo>
                      <a:pt x="0" y="0"/>
                    </a:moveTo>
                    <a:cubicBezTo>
                      <a:pt x="0" y="7"/>
                      <a:pt x="1" y="15"/>
                      <a:pt x="2" y="22"/>
                    </a:cubicBezTo>
                    <a:cubicBezTo>
                      <a:pt x="62" y="23"/>
                      <a:pt x="62" y="23"/>
                      <a:pt x="62" y="23"/>
                    </a:cubicBezTo>
                    <a:cubicBezTo>
                      <a:pt x="62" y="18"/>
                      <a:pt x="61" y="13"/>
                      <a:pt x="61" y="8"/>
                    </a:cubicBezTo>
                    <a:lnTo>
                      <a:pt x="0" y="0"/>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3" name="Freeform 421">
                <a:extLst>
                  <a:ext uri="{FF2B5EF4-FFF2-40B4-BE49-F238E27FC236}">
                    <a16:creationId xmlns:a16="http://schemas.microsoft.com/office/drawing/2014/main" xmlns="" id="{A6CA077B-59B3-4F8E-8638-A95B62E6369C}"/>
                  </a:ext>
                </a:extLst>
              </p:cNvPr>
              <p:cNvSpPr/>
              <p:nvPr/>
            </p:nvSpPr>
            <p:spPr bwMode="auto">
              <a:xfrm>
                <a:off x="2696" y="690"/>
                <a:ext cx="133" cy="103"/>
              </a:xfrm>
              <a:custGeom>
                <a:avLst/>
                <a:gdLst>
                  <a:gd name="T0" fmla="*/ 56 w 59"/>
                  <a:gd name="T1" fmla="*/ 7 h 46"/>
                  <a:gd name="T2" fmla="*/ 2 w 59"/>
                  <a:gd name="T3" fmla="*/ 0 h 46"/>
                  <a:gd name="T4" fmla="*/ 0 w 59"/>
                  <a:gd name="T5" fmla="*/ 17 h 46"/>
                  <a:gd name="T6" fmla="*/ 1 w 59"/>
                  <a:gd name="T7" fmla="*/ 46 h 46"/>
                  <a:gd name="T8" fmla="*/ 59 w 59"/>
                  <a:gd name="T9" fmla="*/ 33 h 46"/>
                  <a:gd name="T10" fmla="*/ 56 w 59"/>
                  <a:gd name="T11" fmla="*/ 7 h 46"/>
                </a:gdLst>
                <a:ahLst/>
                <a:cxnLst>
                  <a:cxn ang="0">
                    <a:pos x="T0" y="T1"/>
                  </a:cxn>
                  <a:cxn ang="0">
                    <a:pos x="T2" y="T3"/>
                  </a:cxn>
                  <a:cxn ang="0">
                    <a:pos x="T4" y="T5"/>
                  </a:cxn>
                  <a:cxn ang="0">
                    <a:pos x="T6" y="T7"/>
                  </a:cxn>
                  <a:cxn ang="0">
                    <a:pos x="T8" y="T9"/>
                  </a:cxn>
                  <a:cxn ang="0">
                    <a:pos x="T10" y="T11"/>
                  </a:cxn>
                </a:cxnLst>
                <a:rect l="0" t="0" r="r" b="b"/>
                <a:pathLst>
                  <a:path w="59" h="46">
                    <a:moveTo>
                      <a:pt x="56" y="7"/>
                    </a:moveTo>
                    <a:cubicBezTo>
                      <a:pt x="2" y="0"/>
                      <a:pt x="2" y="0"/>
                      <a:pt x="2" y="0"/>
                    </a:cubicBezTo>
                    <a:cubicBezTo>
                      <a:pt x="1" y="7"/>
                      <a:pt x="1" y="13"/>
                      <a:pt x="0" y="17"/>
                    </a:cubicBezTo>
                    <a:cubicBezTo>
                      <a:pt x="0" y="23"/>
                      <a:pt x="0" y="33"/>
                      <a:pt x="1" y="46"/>
                    </a:cubicBezTo>
                    <a:cubicBezTo>
                      <a:pt x="59" y="33"/>
                      <a:pt x="59" y="33"/>
                      <a:pt x="59" y="33"/>
                    </a:cubicBezTo>
                    <a:cubicBezTo>
                      <a:pt x="58" y="24"/>
                      <a:pt x="57" y="15"/>
                      <a:pt x="56" y="7"/>
                    </a:cubicBezTo>
                    <a:close/>
                  </a:path>
                </a:pathLst>
              </a:custGeom>
              <a:solidFill>
                <a:srgbClr val="60A4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4" name="Freeform 422">
                <a:extLst>
                  <a:ext uri="{FF2B5EF4-FFF2-40B4-BE49-F238E27FC236}">
                    <a16:creationId xmlns:a16="http://schemas.microsoft.com/office/drawing/2014/main" xmlns="" id="{79A3E222-EBA0-4600-A9E8-D951AAE03585}"/>
                  </a:ext>
                </a:extLst>
              </p:cNvPr>
              <p:cNvSpPr/>
              <p:nvPr/>
            </p:nvSpPr>
            <p:spPr bwMode="auto">
              <a:xfrm>
                <a:off x="2698" y="764"/>
                <a:ext cx="142" cy="108"/>
              </a:xfrm>
              <a:custGeom>
                <a:avLst/>
                <a:gdLst>
                  <a:gd name="T0" fmla="*/ 58 w 63"/>
                  <a:gd name="T1" fmla="*/ 0 h 48"/>
                  <a:gd name="T2" fmla="*/ 0 w 63"/>
                  <a:gd name="T3" fmla="*/ 13 h 48"/>
                  <a:gd name="T4" fmla="*/ 1 w 63"/>
                  <a:gd name="T5" fmla="*/ 26 h 48"/>
                  <a:gd name="T6" fmla="*/ 63 w 63"/>
                  <a:gd name="T7" fmla="*/ 48 h 48"/>
                  <a:gd name="T8" fmla="*/ 58 w 63"/>
                  <a:gd name="T9" fmla="*/ 0 h 48"/>
                </a:gdLst>
                <a:ahLst/>
                <a:cxnLst>
                  <a:cxn ang="0">
                    <a:pos x="T0" y="T1"/>
                  </a:cxn>
                  <a:cxn ang="0">
                    <a:pos x="T2" y="T3"/>
                  </a:cxn>
                  <a:cxn ang="0">
                    <a:pos x="T4" y="T5"/>
                  </a:cxn>
                  <a:cxn ang="0">
                    <a:pos x="T6" y="T7"/>
                  </a:cxn>
                  <a:cxn ang="0">
                    <a:pos x="T8" y="T9"/>
                  </a:cxn>
                </a:cxnLst>
                <a:rect l="0" t="0" r="r" b="b"/>
                <a:pathLst>
                  <a:path w="63" h="48">
                    <a:moveTo>
                      <a:pt x="58" y="0"/>
                    </a:moveTo>
                    <a:cubicBezTo>
                      <a:pt x="0" y="13"/>
                      <a:pt x="0" y="13"/>
                      <a:pt x="0" y="13"/>
                    </a:cubicBezTo>
                    <a:cubicBezTo>
                      <a:pt x="0" y="17"/>
                      <a:pt x="0" y="22"/>
                      <a:pt x="1" y="26"/>
                    </a:cubicBezTo>
                    <a:cubicBezTo>
                      <a:pt x="63" y="48"/>
                      <a:pt x="63" y="48"/>
                      <a:pt x="63" y="48"/>
                    </a:cubicBezTo>
                    <a:cubicBezTo>
                      <a:pt x="61" y="31"/>
                      <a:pt x="59" y="15"/>
                      <a:pt x="58" y="0"/>
                    </a:cubicBezTo>
                    <a:close/>
                  </a:path>
                </a:pathLst>
              </a:custGeom>
              <a:solidFill>
                <a:srgbClr val="926A4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5" name="Freeform 423">
                <a:extLst>
                  <a:ext uri="{FF2B5EF4-FFF2-40B4-BE49-F238E27FC236}">
                    <a16:creationId xmlns:a16="http://schemas.microsoft.com/office/drawing/2014/main" xmlns="" id="{F72E7A62-732E-47D7-913C-EC91F25EB5B2}"/>
                  </a:ext>
                </a:extLst>
              </p:cNvPr>
              <p:cNvSpPr/>
              <p:nvPr/>
            </p:nvSpPr>
            <p:spPr bwMode="auto">
              <a:xfrm>
                <a:off x="2701" y="823"/>
                <a:ext cx="144" cy="87"/>
              </a:xfrm>
              <a:custGeom>
                <a:avLst/>
                <a:gdLst>
                  <a:gd name="T0" fmla="*/ 0 w 64"/>
                  <a:gd name="T1" fmla="*/ 0 h 39"/>
                  <a:gd name="T2" fmla="*/ 3 w 64"/>
                  <a:gd name="T3" fmla="*/ 31 h 39"/>
                  <a:gd name="T4" fmla="*/ 64 w 64"/>
                  <a:gd name="T5" fmla="*/ 39 h 39"/>
                  <a:gd name="T6" fmla="*/ 62 w 64"/>
                  <a:gd name="T7" fmla="*/ 22 h 39"/>
                  <a:gd name="T8" fmla="*/ 0 w 64"/>
                  <a:gd name="T9" fmla="*/ 0 h 39"/>
                </a:gdLst>
                <a:ahLst/>
                <a:cxnLst>
                  <a:cxn ang="0">
                    <a:pos x="T0" y="T1"/>
                  </a:cxn>
                  <a:cxn ang="0">
                    <a:pos x="T2" y="T3"/>
                  </a:cxn>
                  <a:cxn ang="0">
                    <a:pos x="T4" y="T5"/>
                  </a:cxn>
                  <a:cxn ang="0">
                    <a:pos x="T6" y="T7"/>
                  </a:cxn>
                  <a:cxn ang="0">
                    <a:pos x="T8" y="T9"/>
                  </a:cxn>
                </a:cxnLst>
                <a:rect l="0" t="0" r="r" b="b"/>
                <a:pathLst>
                  <a:path w="64" h="39">
                    <a:moveTo>
                      <a:pt x="0" y="0"/>
                    </a:moveTo>
                    <a:cubicBezTo>
                      <a:pt x="1" y="9"/>
                      <a:pt x="2" y="20"/>
                      <a:pt x="3" y="31"/>
                    </a:cubicBezTo>
                    <a:cubicBezTo>
                      <a:pt x="64" y="39"/>
                      <a:pt x="64" y="39"/>
                      <a:pt x="64" y="39"/>
                    </a:cubicBezTo>
                    <a:cubicBezTo>
                      <a:pt x="63" y="33"/>
                      <a:pt x="62" y="27"/>
                      <a:pt x="62" y="22"/>
                    </a:cubicBezTo>
                    <a:lnTo>
                      <a:pt x="0" y="0"/>
                    </a:lnTo>
                    <a:close/>
                  </a:path>
                </a:pathLst>
              </a:custGeom>
              <a:solidFill>
                <a:srgbClr val="FFE6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6" name="Freeform 424">
                <a:extLst>
                  <a:ext uri="{FF2B5EF4-FFF2-40B4-BE49-F238E27FC236}">
                    <a16:creationId xmlns:a16="http://schemas.microsoft.com/office/drawing/2014/main" xmlns="" id="{E70D5D17-B74C-4CF1-A9AD-7758338DE7C6}"/>
                  </a:ext>
                </a:extLst>
              </p:cNvPr>
              <p:cNvSpPr/>
              <p:nvPr/>
            </p:nvSpPr>
            <p:spPr bwMode="auto">
              <a:xfrm>
                <a:off x="2701" y="604"/>
                <a:ext cx="121" cy="101"/>
              </a:xfrm>
              <a:custGeom>
                <a:avLst/>
                <a:gdLst>
                  <a:gd name="T0" fmla="*/ 51 w 54"/>
                  <a:gd name="T1" fmla="*/ 0 h 45"/>
                  <a:gd name="T2" fmla="*/ 1 w 54"/>
                  <a:gd name="T3" fmla="*/ 17 h 45"/>
                  <a:gd name="T4" fmla="*/ 0 w 54"/>
                  <a:gd name="T5" fmla="*/ 38 h 45"/>
                  <a:gd name="T6" fmla="*/ 54 w 54"/>
                  <a:gd name="T7" fmla="*/ 45 h 45"/>
                  <a:gd name="T8" fmla="*/ 51 w 54"/>
                  <a:gd name="T9" fmla="*/ 0 h 45"/>
                </a:gdLst>
                <a:ahLst/>
                <a:cxnLst>
                  <a:cxn ang="0">
                    <a:pos x="T0" y="T1"/>
                  </a:cxn>
                  <a:cxn ang="0">
                    <a:pos x="T2" y="T3"/>
                  </a:cxn>
                  <a:cxn ang="0">
                    <a:pos x="T4" y="T5"/>
                  </a:cxn>
                  <a:cxn ang="0">
                    <a:pos x="T6" y="T7"/>
                  </a:cxn>
                  <a:cxn ang="0">
                    <a:pos x="T8" y="T9"/>
                  </a:cxn>
                </a:cxnLst>
                <a:rect l="0" t="0" r="r" b="b"/>
                <a:pathLst>
                  <a:path w="54" h="45">
                    <a:moveTo>
                      <a:pt x="51" y="0"/>
                    </a:moveTo>
                    <a:cubicBezTo>
                      <a:pt x="1" y="17"/>
                      <a:pt x="1" y="17"/>
                      <a:pt x="1" y="17"/>
                    </a:cubicBezTo>
                    <a:cubicBezTo>
                      <a:pt x="1" y="25"/>
                      <a:pt x="0" y="32"/>
                      <a:pt x="0" y="38"/>
                    </a:cubicBezTo>
                    <a:cubicBezTo>
                      <a:pt x="54" y="45"/>
                      <a:pt x="54" y="45"/>
                      <a:pt x="54" y="45"/>
                    </a:cubicBezTo>
                    <a:cubicBezTo>
                      <a:pt x="53" y="28"/>
                      <a:pt x="52" y="13"/>
                      <a:pt x="51" y="0"/>
                    </a:cubicBezTo>
                    <a:close/>
                  </a:path>
                </a:pathLst>
              </a:custGeom>
              <a:solidFill>
                <a:srgbClr val="FF8D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7" name="Freeform 425">
                <a:extLst>
                  <a:ext uri="{FF2B5EF4-FFF2-40B4-BE49-F238E27FC236}">
                    <a16:creationId xmlns:a16="http://schemas.microsoft.com/office/drawing/2014/main" xmlns="" id="{3E5654C7-8B55-4C2F-915C-D1BE378D30DB}"/>
                  </a:ext>
                </a:extLst>
              </p:cNvPr>
              <p:cNvSpPr/>
              <p:nvPr/>
            </p:nvSpPr>
            <p:spPr bwMode="auto">
              <a:xfrm>
                <a:off x="2703" y="435"/>
                <a:ext cx="113" cy="207"/>
              </a:xfrm>
              <a:custGeom>
                <a:avLst/>
                <a:gdLst>
                  <a:gd name="T0" fmla="*/ 49 w 50"/>
                  <a:gd name="T1" fmla="*/ 2 h 92"/>
                  <a:gd name="T2" fmla="*/ 3 w 50"/>
                  <a:gd name="T3" fmla="*/ 0 h 92"/>
                  <a:gd name="T4" fmla="*/ 0 w 50"/>
                  <a:gd name="T5" fmla="*/ 92 h 92"/>
                  <a:gd name="T6" fmla="*/ 50 w 50"/>
                  <a:gd name="T7" fmla="*/ 75 h 92"/>
                  <a:gd name="T8" fmla="*/ 50 w 50"/>
                  <a:gd name="T9" fmla="*/ 54 h 92"/>
                  <a:gd name="T10" fmla="*/ 49 w 50"/>
                  <a:gd name="T11" fmla="*/ 2 h 92"/>
                </a:gdLst>
                <a:ahLst/>
                <a:cxnLst>
                  <a:cxn ang="0">
                    <a:pos x="T0" y="T1"/>
                  </a:cxn>
                  <a:cxn ang="0">
                    <a:pos x="T2" y="T3"/>
                  </a:cxn>
                  <a:cxn ang="0">
                    <a:pos x="T4" y="T5"/>
                  </a:cxn>
                  <a:cxn ang="0">
                    <a:pos x="T6" y="T7"/>
                  </a:cxn>
                  <a:cxn ang="0">
                    <a:pos x="T8" y="T9"/>
                  </a:cxn>
                  <a:cxn ang="0">
                    <a:pos x="T10" y="T11"/>
                  </a:cxn>
                </a:cxnLst>
                <a:rect l="0" t="0" r="r" b="b"/>
                <a:pathLst>
                  <a:path w="50" h="92">
                    <a:moveTo>
                      <a:pt x="49" y="2"/>
                    </a:moveTo>
                    <a:cubicBezTo>
                      <a:pt x="3" y="0"/>
                      <a:pt x="3" y="0"/>
                      <a:pt x="3" y="0"/>
                    </a:cubicBezTo>
                    <a:cubicBezTo>
                      <a:pt x="2" y="31"/>
                      <a:pt x="1" y="65"/>
                      <a:pt x="0" y="92"/>
                    </a:cubicBezTo>
                    <a:cubicBezTo>
                      <a:pt x="50" y="75"/>
                      <a:pt x="50" y="75"/>
                      <a:pt x="50" y="75"/>
                    </a:cubicBezTo>
                    <a:cubicBezTo>
                      <a:pt x="50" y="67"/>
                      <a:pt x="50" y="60"/>
                      <a:pt x="50" y="54"/>
                    </a:cubicBezTo>
                    <a:cubicBezTo>
                      <a:pt x="50" y="34"/>
                      <a:pt x="50" y="17"/>
                      <a:pt x="49" y="2"/>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8" name="Freeform 426">
                <a:extLst>
                  <a:ext uri="{FF2B5EF4-FFF2-40B4-BE49-F238E27FC236}">
                    <a16:creationId xmlns:a16="http://schemas.microsoft.com/office/drawing/2014/main" xmlns="" id="{81924413-2E9A-451A-911D-F0EC2507BE89}"/>
                  </a:ext>
                </a:extLst>
              </p:cNvPr>
              <p:cNvSpPr/>
              <p:nvPr/>
            </p:nvSpPr>
            <p:spPr bwMode="auto">
              <a:xfrm>
                <a:off x="2714" y="9"/>
                <a:ext cx="95" cy="113"/>
              </a:xfrm>
              <a:custGeom>
                <a:avLst/>
                <a:gdLst>
                  <a:gd name="T0" fmla="*/ 41 w 42"/>
                  <a:gd name="T1" fmla="*/ 0 h 50"/>
                  <a:gd name="T2" fmla="*/ 4 w 42"/>
                  <a:gd name="T3" fmla="*/ 0 h 50"/>
                  <a:gd name="T4" fmla="*/ 2 w 42"/>
                  <a:gd name="T5" fmla="*/ 6 h 50"/>
                  <a:gd name="T6" fmla="*/ 0 w 42"/>
                  <a:gd name="T7" fmla="*/ 50 h 50"/>
                  <a:gd name="T8" fmla="*/ 42 w 42"/>
                  <a:gd name="T9" fmla="*/ 40 h 50"/>
                  <a:gd name="T10" fmla="*/ 41 w 42"/>
                  <a:gd name="T11" fmla="*/ 0 h 50"/>
                </a:gdLst>
                <a:ahLst/>
                <a:cxnLst>
                  <a:cxn ang="0">
                    <a:pos x="T0" y="T1"/>
                  </a:cxn>
                  <a:cxn ang="0">
                    <a:pos x="T2" y="T3"/>
                  </a:cxn>
                  <a:cxn ang="0">
                    <a:pos x="T4" y="T5"/>
                  </a:cxn>
                  <a:cxn ang="0">
                    <a:pos x="T6" y="T7"/>
                  </a:cxn>
                  <a:cxn ang="0">
                    <a:pos x="T8" y="T9"/>
                  </a:cxn>
                  <a:cxn ang="0">
                    <a:pos x="T10" y="T11"/>
                  </a:cxn>
                </a:cxnLst>
                <a:rect l="0" t="0" r="r" b="b"/>
                <a:pathLst>
                  <a:path w="42" h="50">
                    <a:moveTo>
                      <a:pt x="41" y="0"/>
                    </a:moveTo>
                    <a:cubicBezTo>
                      <a:pt x="4" y="0"/>
                      <a:pt x="4" y="0"/>
                      <a:pt x="4" y="0"/>
                    </a:cubicBezTo>
                    <a:cubicBezTo>
                      <a:pt x="3" y="2"/>
                      <a:pt x="2" y="4"/>
                      <a:pt x="2" y="6"/>
                    </a:cubicBezTo>
                    <a:cubicBezTo>
                      <a:pt x="1" y="9"/>
                      <a:pt x="0" y="26"/>
                      <a:pt x="0" y="50"/>
                    </a:cubicBezTo>
                    <a:cubicBezTo>
                      <a:pt x="42" y="40"/>
                      <a:pt x="42" y="40"/>
                      <a:pt x="42" y="40"/>
                    </a:cubicBezTo>
                    <a:cubicBezTo>
                      <a:pt x="41" y="21"/>
                      <a:pt x="41" y="6"/>
                      <a:pt x="41" y="0"/>
                    </a:cubicBezTo>
                    <a:close/>
                  </a:path>
                </a:pathLst>
              </a:custGeom>
              <a:solidFill>
                <a:srgbClr val="83B1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9" name="Freeform 427">
                <a:extLst>
                  <a:ext uri="{FF2B5EF4-FFF2-40B4-BE49-F238E27FC236}">
                    <a16:creationId xmlns:a16="http://schemas.microsoft.com/office/drawing/2014/main" xmlns="" id="{6970BA32-53FB-4C98-8D8D-3DC4C20557EE}"/>
                  </a:ext>
                </a:extLst>
              </p:cNvPr>
              <p:cNvSpPr/>
              <p:nvPr/>
            </p:nvSpPr>
            <p:spPr bwMode="auto">
              <a:xfrm>
                <a:off x="2714" y="99"/>
                <a:ext cx="95" cy="75"/>
              </a:xfrm>
              <a:custGeom>
                <a:avLst/>
                <a:gdLst>
                  <a:gd name="T0" fmla="*/ 0 w 42"/>
                  <a:gd name="T1" fmla="*/ 10 h 33"/>
                  <a:gd name="T2" fmla="*/ 0 w 42"/>
                  <a:gd name="T3" fmla="*/ 33 h 33"/>
                  <a:gd name="T4" fmla="*/ 42 w 42"/>
                  <a:gd name="T5" fmla="*/ 19 h 33"/>
                  <a:gd name="T6" fmla="*/ 42 w 42"/>
                  <a:gd name="T7" fmla="*/ 0 h 33"/>
                  <a:gd name="T8" fmla="*/ 0 w 42"/>
                  <a:gd name="T9" fmla="*/ 10 h 33"/>
                </a:gdLst>
                <a:ahLst/>
                <a:cxnLst>
                  <a:cxn ang="0">
                    <a:pos x="T0" y="T1"/>
                  </a:cxn>
                  <a:cxn ang="0">
                    <a:pos x="T2" y="T3"/>
                  </a:cxn>
                  <a:cxn ang="0">
                    <a:pos x="T4" y="T5"/>
                  </a:cxn>
                  <a:cxn ang="0">
                    <a:pos x="T6" y="T7"/>
                  </a:cxn>
                  <a:cxn ang="0">
                    <a:pos x="T8" y="T9"/>
                  </a:cxn>
                </a:cxnLst>
                <a:rect l="0" t="0" r="r" b="b"/>
                <a:pathLst>
                  <a:path w="42" h="33">
                    <a:moveTo>
                      <a:pt x="0" y="10"/>
                    </a:moveTo>
                    <a:cubicBezTo>
                      <a:pt x="0" y="17"/>
                      <a:pt x="0" y="25"/>
                      <a:pt x="0" y="33"/>
                    </a:cubicBezTo>
                    <a:cubicBezTo>
                      <a:pt x="42" y="19"/>
                      <a:pt x="42" y="19"/>
                      <a:pt x="42" y="19"/>
                    </a:cubicBezTo>
                    <a:cubicBezTo>
                      <a:pt x="42" y="12"/>
                      <a:pt x="42" y="6"/>
                      <a:pt x="42" y="0"/>
                    </a:cubicBezTo>
                    <a:lnTo>
                      <a:pt x="0" y="10"/>
                    </a:lnTo>
                    <a:close/>
                  </a:path>
                </a:pathLst>
              </a:custGeom>
              <a:solidFill>
                <a:srgbClr val="D751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0" name="Freeform 428">
                <a:extLst>
                  <a:ext uri="{FF2B5EF4-FFF2-40B4-BE49-F238E27FC236}">
                    <a16:creationId xmlns:a16="http://schemas.microsoft.com/office/drawing/2014/main" xmlns="" id="{3FBDB000-9BA0-45E2-BFFE-1DDD033CE393}"/>
                  </a:ext>
                </a:extLst>
              </p:cNvPr>
              <p:cNvSpPr/>
              <p:nvPr/>
            </p:nvSpPr>
            <p:spPr bwMode="auto">
              <a:xfrm>
                <a:off x="2710" y="142"/>
                <a:ext cx="103" cy="297"/>
              </a:xfrm>
              <a:custGeom>
                <a:avLst/>
                <a:gdLst>
                  <a:gd name="T0" fmla="*/ 2 w 46"/>
                  <a:gd name="T1" fmla="*/ 14 h 132"/>
                  <a:gd name="T2" fmla="*/ 0 w 46"/>
                  <a:gd name="T3" fmla="*/ 130 h 132"/>
                  <a:gd name="T4" fmla="*/ 46 w 46"/>
                  <a:gd name="T5" fmla="*/ 132 h 132"/>
                  <a:gd name="T6" fmla="*/ 44 w 46"/>
                  <a:gd name="T7" fmla="*/ 0 h 132"/>
                  <a:gd name="T8" fmla="*/ 2 w 46"/>
                  <a:gd name="T9" fmla="*/ 14 h 132"/>
                </a:gdLst>
                <a:ahLst/>
                <a:cxnLst>
                  <a:cxn ang="0">
                    <a:pos x="T0" y="T1"/>
                  </a:cxn>
                  <a:cxn ang="0">
                    <a:pos x="T2" y="T3"/>
                  </a:cxn>
                  <a:cxn ang="0">
                    <a:pos x="T4" y="T5"/>
                  </a:cxn>
                  <a:cxn ang="0">
                    <a:pos x="T6" y="T7"/>
                  </a:cxn>
                  <a:cxn ang="0">
                    <a:pos x="T8" y="T9"/>
                  </a:cxn>
                </a:cxnLst>
                <a:rect l="0" t="0" r="r" b="b"/>
                <a:pathLst>
                  <a:path w="46" h="132">
                    <a:moveTo>
                      <a:pt x="2" y="14"/>
                    </a:moveTo>
                    <a:cubicBezTo>
                      <a:pt x="1" y="57"/>
                      <a:pt x="1" y="109"/>
                      <a:pt x="0" y="130"/>
                    </a:cubicBezTo>
                    <a:cubicBezTo>
                      <a:pt x="46" y="132"/>
                      <a:pt x="46" y="132"/>
                      <a:pt x="46" y="132"/>
                    </a:cubicBezTo>
                    <a:cubicBezTo>
                      <a:pt x="46" y="94"/>
                      <a:pt x="45" y="41"/>
                      <a:pt x="44" y="0"/>
                    </a:cubicBezTo>
                    <a:lnTo>
                      <a:pt x="2" y="14"/>
                    </a:lnTo>
                    <a:close/>
                  </a:path>
                </a:pathLst>
              </a:custGeom>
              <a:solidFill>
                <a:srgbClr val="B6BB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1" name="Freeform 429">
                <a:extLst>
                  <a:ext uri="{FF2B5EF4-FFF2-40B4-BE49-F238E27FC236}">
                    <a16:creationId xmlns:a16="http://schemas.microsoft.com/office/drawing/2014/main" xmlns="" id="{E3619114-8F35-40F0-87C5-ED34FAE1C65C}"/>
                  </a:ext>
                </a:extLst>
              </p:cNvPr>
              <p:cNvSpPr/>
              <p:nvPr/>
            </p:nvSpPr>
            <p:spPr bwMode="auto">
              <a:xfrm>
                <a:off x="2712" y="942"/>
                <a:ext cx="158" cy="203"/>
              </a:xfrm>
              <a:custGeom>
                <a:avLst/>
                <a:gdLst>
                  <a:gd name="T0" fmla="*/ 0 w 70"/>
                  <a:gd name="T1" fmla="*/ 0 h 90"/>
                  <a:gd name="T2" fmla="*/ 11 w 70"/>
                  <a:gd name="T3" fmla="*/ 90 h 90"/>
                  <a:gd name="T4" fmla="*/ 70 w 70"/>
                  <a:gd name="T5" fmla="*/ 80 h 90"/>
                  <a:gd name="T6" fmla="*/ 60 w 70"/>
                  <a:gd name="T7" fmla="*/ 1 h 90"/>
                  <a:gd name="T8" fmla="*/ 0 w 70"/>
                  <a:gd name="T9" fmla="*/ 0 h 90"/>
                </a:gdLst>
                <a:ahLst/>
                <a:cxnLst>
                  <a:cxn ang="0">
                    <a:pos x="T0" y="T1"/>
                  </a:cxn>
                  <a:cxn ang="0">
                    <a:pos x="T2" y="T3"/>
                  </a:cxn>
                  <a:cxn ang="0">
                    <a:pos x="T4" y="T5"/>
                  </a:cxn>
                  <a:cxn ang="0">
                    <a:pos x="T6" y="T7"/>
                  </a:cxn>
                  <a:cxn ang="0">
                    <a:pos x="T8" y="T9"/>
                  </a:cxn>
                </a:cxnLst>
                <a:rect l="0" t="0" r="r" b="b"/>
                <a:pathLst>
                  <a:path w="70" h="90">
                    <a:moveTo>
                      <a:pt x="0" y="0"/>
                    </a:moveTo>
                    <a:cubicBezTo>
                      <a:pt x="3" y="28"/>
                      <a:pt x="7" y="59"/>
                      <a:pt x="11" y="90"/>
                    </a:cubicBezTo>
                    <a:cubicBezTo>
                      <a:pt x="70" y="80"/>
                      <a:pt x="70" y="80"/>
                      <a:pt x="70" y="80"/>
                    </a:cubicBezTo>
                    <a:cubicBezTo>
                      <a:pt x="67" y="54"/>
                      <a:pt x="64" y="27"/>
                      <a:pt x="60" y="1"/>
                    </a:cubicBezTo>
                    <a:lnTo>
                      <a:pt x="0" y="0"/>
                    </a:lnTo>
                    <a:close/>
                  </a:path>
                </a:pathLst>
              </a:custGeom>
              <a:solidFill>
                <a:srgbClr val="749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2" name="Freeform 430">
                <a:extLst>
                  <a:ext uri="{FF2B5EF4-FFF2-40B4-BE49-F238E27FC236}">
                    <a16:creationId xmlns:a16="http://schemas.microsoft.com/office/drawing/2014/main" xmlns="" id="{DF02E3A5-47F4-4042-A449-0D81A0D9C391}"/>
                  </a:ext>
                </a:extLst>
              </p:cNvPr>
              <p:cNvSpPr/>
              <p:nvPr/>
            </p:nvSpPr>
            <p:spPr bwMode="auto">
              <a:xfrm>
                <a:off x="2737" y="1122"/>
                <a:ext cx="173" cy="314"/>
              </a:xfrm>
              <a:custGeom>
                <a:avLst/>
                <a:gdLst>
                  <a:gd name="T0" fmla="*/ 0 w 77"/>
                  <a:gd name="T1" fmla="*/ 10 h 139"/>
                  <a:gd name="T2" fmla="*/ 13 w 77"/>
                  <a:gd name="T3" fmla="*/ 139 h 139"/>
                  <a:gd name="T4" fmla="*/ 77 w 77"/>
                  <a:gd name="T5" fmla="*/ 136 h 139"/>
                  <a:gd name="T6" fmla="*/ 59 w 77"/>
                  <a:gd name="T7" fmla="*/ 0 h 139"/>
                  <a:gd name="T8" fmla="*/ 0 w 77"/>
                  <a:gd name="T9" fmla="*/ 10 h 139"/>
                </a:gdLst>
                <a:ahLst/>
                <a:cxnLst>
                  <a:cxn ang="0">
                    <a:pos x="T0" y="T1"/>
                  </a:cxn>
                  <a:cxn ang="0">
                    <a:pos x="T2" y="T3"/>
                  </a:cxn>
                  <a:cxn ang="0">
                    <a:pos x="T4" y="T5"/>
                  </a:cxn>
                  <a:cxn ang="0">
                    <a:pos x="T6" y="T7"/>
                  </a:cxn>
                  <a:cxn ang="0">
                    <a:pos x="T8" y="T9"/>
                  </a:cxn>
                </a:cxnLst>
                <a:rect l="0" t="0" r="r" b="b"/>
                <a:pathLst>
                  <a:path w="77" h="139">
                    <a:moveTo>
                      <a:pt x="0" y="10"/>
                    </a:moveTo>
                    <a:cubicBezTo>
                      <a:pt x="5" y="56"/>
                      <a:pt x="10" y="102"/>
                      <a:pt x="13" y="139"/>
                    </a:cubicBezTo>
                    <a:cubicBezTo>
                      <a:pt x="77" y="136"/>
                      <a:pt x="77" y="136"/>
                      <a:pt x="77" y="136"/>
                    </a:cubicBezTo>
                    <a:cubicBezTo>
                      <a:pt x="72" y="98"/>
                      <a:pt x="66" y="50"/>
                      <a:pt x="59" y="0"/>
                    </a:cubicBezTo>
                    <a:lnTo>
                      <a:pt x="0" y="10"/>
                    </a:lnTo>
                    <a:close/>
                  </a:path>
                </a:pathLst>
              </a:custGeom>
              <a:solidFill>
                <a:srgbClr val="FF749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3" name="Freeform 431">
                <a:extLst>
                  <a:ext uri="{FF2B5EF4-FFF2-40B4-BE49-F238E27FC236}">
                    <a16:creationId xmlns:a16="http://schemas.microsoft.com/office/drawing/2014/main" xmlns="" id="{7D6FB203-9DBD-42AC-9FDB-22BDDD3B25C3}"/>
                  </a:ext>
                </a:extLst>
              </p:cNvPr>
              <p:cNvSpPr/>
              <p:nvPr/>
            </p:nvSpPr>
            <p:spPr bwMode="auto">
              <a:xfrm>
                <a:off x="2766" y="1429"/>
                <a:ext cx="151" cy="90"/>
              </a:xfrm>
              <a:custGeom>
                <a:avLst/>
                <a:gdLst>
                  <a:gd name="T0" fmla="*/ 0 w 67"/>
                  <a:gd name="T1" fmla="*/ 3 h 40"/>
                  <a:gd name="T2" fmla="*/ 2 w 67"/>
                  <a:gd name="T3" fmla="*/ 40 h 40"/>
                  <a:gd name="T4" fmla="*/ 67 w 67"/>
                  <a:gd name="T5" fmla="*/ 32 h 40"/>
                  <a:gd name="T6" fmla="*/ 64 w 67"/>
                  <a:gd name="T7" fmla="*/ 0 h 40"/>
                  <a:gd name="T8" fmla="*/ 0 w 67"/>
                  <a:gd name="T9" fmla="*/ 3 h 40"/>
                </a:gdLst>
                <a:ahLst/>
                <a:cxnLst>
                  <a:cxn ang="0">
                    <a:pos x="T0" y="T1"/>
                  </a:cxn>
                  <a:cxn ang="0">
                    <a:pos x="T2" y="T3"/>
                  </a:cxn>
                  <a:cxn ang="0">
                    <a:pos x="T4" y="T5"/>
                  </a:cxn>
                  <a:cxn ang="0">
                    <a:pos x="T6" y="T7"/>
                  </a:cxn>
                  <a:cxn ang="0">
                    <a:pos x="T8" y="T9"/>
                  </a:cxn>
                </a:cxnLst>
                <a:rect l="0" t="0" r="r" b="b"/>
                <a:pathLst>
                  <a:path w="67" h="40">
                    <a:moveTo>
                      <a:pt x="0" y="3"/>
                    </a:moveTo>
                    <a:cubicBezTo>
                      <a:pt x="1" y="17"/>
                      <a:pt x="2" y="29"/>
                      <a:pt x="2" y="40"/>
                    </a:cubicBezTo>
                    <a:cubicBezTo>
                      <a:pt x="67" y="32"/>
                      <a:pt x="67" y="32"/>
                      <a:pt x="67" y="32"/>
                    </a:cubicBezTo>
                    <a:cubicBezTo>
                      <a:pt x="66" y="22"/>
                      <a:pt x="65" y="12"/>
                      <a:pt x="64" y="0"/>
                    </a:cubicBezTo>
                    <a:lnTo>
                      <a:pt x="0" y="3"/>
                    </a:ln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4" name="Freeform 432">
                <a:extLst>
                  <a:ext uri="{FF2B5EF4-FFF2-40B4-BE49-F238E27FC236}">
                    <a16:creationId xmlns:a16="http://schemas.microsoft.com/office/drawing/2014/main" xmlns="" id="{B8195232-FCCC-4249-B450-7965F5F1FFAD}"/>
                  </a:ext>
                </a:extLst>
              </p:cNvPr>
              <p:cNvSpPr/>
              <p:nvPr/>
            </p:nvSpPr>
            <p:spPr bwMode="auto">
              <a:xfrm>
                <a:off x="2552" y="1528"/>
                <a:ext cx="146" cy="182"/>
              </a:xfrm>
              <a:custGeom>
                <a:avLst/>
                <a:gdLst>
                  <a:gd name="T0" fmla="*/ 65 w 65"/>
                  <a:gd name="T1" fmla="*/ 12 h 81"/>
                  <a:gd name="T2" fmla="*/ 56 w 65"/>
                  <a:gd name="T3" fmla="*/ 0 h 81"/>
                  <a:gd name="T4" fmla="*/ 0 w 65"/>
                  <a:gd name="T5" fmla="*/ 7 h 81"/>
                  <a:gd name="T6" fmla="*/ 6 w 65"/>
                  <a:gd name="T7" fmla="*/ 24 h 81"/>
                  <a:gd name="T8" fmla="*/ 37 w 65"/>
                  <a:gd name="T9" fmla="*/ 81 h 81"/>
                  <a:gd name="T10" fmla="*/ 60 w 65"/>
                  <a:gd name="T11" fmla="*/ 23 h 81"/>
                  <a:gd name="T12" fmla="*/ 65 w 65"/>
                  <a:gd name="T13" fmla="*/ 12 h 81"/>
                </a:gdLst>
                <a:ahLst/>
                <a:cxnLst>
                  <a:cxn ang="0">
                    <a:pos x="T0" y="T1"/>
                  </a:cxn>
                  <a:cxn ang="0">
                    <a:pos x="T2" y="T3"/>
                  </a:cxn>
                  <a:cxn ang="0">
                    <a:pos x="T4" y="T5"/>
                  </a:cxn>
                  <a:cxn ang="0">
                    <a:pos x="T6" y="T7"/>
                  </a:cxn>
                  <a:cxn ang="0">
                    <a:pos x="T8" y="T9"/>
                  </a:cxn>
                  <a:cxn ang="0">
                    <a:pos x="T10" y="T11"/>
                  </a:cxn>
                  <a:cxn ang="0">
                    <a:pos x="T12" y="T13"/>
                  </a:cxn>
                </a:cxnLst>
                <a:rect l="0" t="0" r="r" b="b"/>
                <a:pathLst>
                  <a:path w="65" h="81">
                    <a:moveTo>
                      <a:pt x="65" y="12"/>
                    </a:moveTo>
                    <a:cubicBezTo>
                      <a:pt x="62" y="8"/>
                      <a:pt x="59" y="4"/>
                      <a:pt x="56" y="0"/>
                    </a:cubicBezTo>
                    <a:cubicBezTo>
                      <a:pt x="0" y="7"/>
                      <a:pt x="0" y="7"/>
                      <a:pt x="0" y="7"/>
                    </a:cubicBezTo>
                    <a:cubicBezTo>
                      <a:pt x="2" y="13"/>
                      <a:pt x="4" y="19"/>
                      <a:pt x="6" y="24"/>
                    </a:cubicBezTo>
                    <a:cubicBezTo>
                      <a:pt x="15" y="45"/>
                      <a:pt x="26" y="63"/>
                      <a:pt x="37" y="81"/>
                    </a:cubicBezTo>
                    <a:cubicBezTo>
                      <a:pt x="43" y="61"/>
                      <a:pt x="50" y="41"/>
                      <a:pt x="60" y="23"/>
                    </a:cubicBezTo>
                    <a:cubicBezTo>
                      <a:pt x="62" y="19"/>
                      <a:pt x="64" y="16"/>
                      <a:pt x="65" y="12"/>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5" name="Freeform 433">
                <a:extLst>
                  <a:ext uri="{FF2B5EF4-FFF2-40B4-BE49-F238E27FC236}">
                    <a16:creationId xmlns:a16="http://schemas.microsoft.com/office/drawing/2014/main" xmlns="" id="{230A9424-DDE2-4A22-8A76-94D4771DF1B7}"/>
                  </a:ext>
                </a:extLst>
              </p:cNvPr>
              <p:cNvSpPr/>
              <p:nvPr/>
            </p:nvSpPr>
            <p:spPr bwMode="auto">
              <a:xfrm>
                <a:off x="2635" y="1555"/>
                <a:ext cx="104" cy="264"/>
              </a:xfrm>
              <a:custGeom>
                <a:avLst/>
                <a:gdLst>
                  <a:gd name="T0" fmla="*/ 28 w 46"/>
                  <a:gd name="T1" fmla="*/ 0 h 117"/>
                  <a:gd name="T2" fmla="*/ 23 w 46"/>
                  <a:gd name="T3" fmla="*/ 11 h 117"/>
                  <a:gd name="T4" fmla="*/ 0 w 46"/>
                  <a:gd name="T5" fmla="*/ 69 h 117"/>
                  <a:gd name="T6" fmla="*/ 26 w 46"/>
                  <a:gd name="T7" fmla="*/ 113 h 117"/>
                  <a:gd name="T8" fmla="*/ 46 w 46"/>
                  <a:gd name="T9" fmla="*/ 117 h 117"/>
                  <a:gd name="T10" fmla="*/ 44 w 46"/>
                  <a:gd name="T11" fmla="*/ 19 h 117"/>
                  <a:gd name="T12" fmla="*/ 28 w 46"/>
                  <a:gd name="T13" fmla="*/ 0 h 117"/>
                </a:gdLst>
                <a:ahLst/>
                <a:cxnLst>
                  <a:cxn ang="0">
                    <a:pos x="T0" y="T1"/>
                  </a:cxn>
                  <a:cxn ang="0">
                    <a:pos x="T2" y="T3"/>
                  </a:cxn>
                  <a:cxn ang="0">
                    <a:pos x="T4" y="T5"/>
                  </a:cxn>
                  <a:cxn ang="0">
                    <a:pos x="T6" y="T7"/>
                  </a:cxn>
                  <a:cxn ang="0">
                    <a:pos x="T8" y="T9"/>
                  </a:cxn>
                  <a:cxn ang="0">
                    <a:pos x="T10" y="T11"/>
                  </a:cxn>
                  <a:cxn ang="0">
                    <a:pos x="T12" y="T13"/>
                  </a:cxn>
                </a:cxnLst>
                <a:rect l="0" t="0" r="r" b="b"/>
                <a:pathLst>
                  <a:path w="46" h="117">
                    <a:moveTo>
                      <a:pt x="28" y="0"/>
                    </a:moveTo>
                    <a:cubicBezTo>
                      <a:pt x="27" y="4"/>
                      <a:pt x="25" y="7"/>
                      <a:pt x="23" y="11"/>
                    </a:cubicBezTo>
                    <a:cubicBezTo>
                      <a:pt x="13" y="29"/>
                      <a:pt x="6" y="49"/>
                      <a:pt x="0" y="69"/>
                    </a:cubicBezTo>
                    <a:cubicBezTo>
                      <a:pt x="9" y="83"/>
                      <a:pt x="18" y="97"/>
                      <a:pt x="26" y="113"/>
                    </a:cubicBezTo>
                    <a:cubicBezTo>
                      <a:pt x="46" y="117"/>
                      <a:pt x="46" y="117"/>
                      <a:pt x="46" y="117"/>
                    </a:cubicBezTo>
                    <a:cubicBezTo>
                      <a:pt x="46" y="84"/>
                      <a:pt x="46" y="51"/>
                      <a:pt x="44" y="19"/>
                    </a:cubicBezTo>
                    <a:cubicBezTo>
                      <a:pt x="38" y="13"/>
                      <a:pt x="33" y="7"/>
                      <a:pt x="28" y="0"/>
                    </a:cubicBezTo>
                    <a:close/>
                  </a:path>
                </a:pathLst>
              </a:custGeom>
              <a:solidFill>
                <a:srgbClr val="9ACDD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6" name="Freeform 434">
                <a:extLst>
                  <a:ext uri="{FF2B5EF4-FFF2-40B4-BE49-F238E27FC236}">
                    <a16:creationId xmlns:a16="http://schemas.microsoft.com/office/drawing/2014/main" xmlns="" id="{55DC85DA-D4F5-4D39-9AE5-55217A74897C}"/>
                  </a:ext>
                </a:extLst>
              </p:cNvPr>
              <p:cNvSpPr/>
              <p:nvPr/>
            </p:nvSpPr>
            <p:spPr bwMode="auto">
              <a:xfrm>
                <a:off x="2881" y="1771"/>
                <a:ext cx="56" cy="90"/>
              </a:xfrm>
              <a:custGeom>
                <a:avLst/>
                <a:gdLst>
                  <a:gd name="T0" fmla="*/ 25 w 25"/>
                  <a:gd name="T1" fmla="*/ 40 h 40"/>
                  <a:gd name="T2" fmla="*/ 22 w 25"/>
                  <a:gd name="T3" fmla="*/ 0 h 40"/>
                  <a:gd name="T4" fmla="*/ 0 w 25"/>
                  <a:gd name="T5" fmla="*/ 34 h 40"/>
                  <a:gd name="T6" fmla="*/ 25 w 25"/>
                  <a:gd name="T7" fmla="*/ 40 h 40"/>
                </a:gdLst>
                <a:ahLst/>
                <a:cxnLst>
                  <a:cxn ang="0">
                    <a:pos x="T0" y="T1"/>
                  </a:cxn>
                  <a:cxn ang="0">
                    <a:pos x="T2" y="T3"/>
                  </a:cxn>
                  <a:cxn ang="0">
                    <a:pos x="T4" y="T5"/>
                  </a:cxn>
                  <a:cxn ang="0">
                    <a:pos x="T6" y="T7"/>
                  </a:cxn>
                </a:cxnLst>
                <a:rect l="0" t="0" r="r" b="b"/>
                <a:pathLst>
                  <a:path w="25" h="40">
                    <a:moveTo>
                      <a:pt x="25" y="40"/>
                    </a:moveTo>
                    <a:cubicBezTo>
                      <a:pt x="24" y="26"/>
                      <a:pt x="23" y="13"/>
                      <a:pt x="22" y="0"/>
                    </a:cubicBezTo>
                    <a:cubicBezTo>
                      <a:pt x="14" y="11"/>
                      <a:pt x="7" y="23"/>
                      <a:pt x="0" y="34"/>
                    </a:cubicBezTo>
                    <a:lnTo>
                      <a:pt x="25" y="40"/>
                    </a:ln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7" name="Freeform 435">
                <a:extLst>
                  <a:ext uri="{FF2B5EF4-FFF2-40B4-BE49-F238E27FC236}">
                    <a16:creationId xmlns:a16="http://schemas.microsoft.com/office/drawing/2014/main" xmlns="" id="{C3205651-BD46-4F07-9D3B-7FB2B301E610}"/>
                  </a:ext>
                </a:extLst>
              </p:cNvPr>
              <p:cNvSpPr/>
              <p:nvPr/>
            </p:nvSpPr>
            <p:spPr bwMode="auto">
              <a:xfrm>
                <a:off x="2768" y="1501"/>
                <a:ext cx="158" cy="146"/>
              </a:xfrm>
              <a:custGeom>
                <a:avLst/>
                <a:gdLst>
                  <a:gd name="T0" fmla="*/ 3 w 70"/>
                  <a:gd name="T1" fmla="*/ 36 h 65"/>
                  <a:gd name="T2" fmla="*/ 2 w 70"/>
                  <a:gd name="T3" fmla="*/ 42 h 65"/>
                  <a:gd name="T4" fmla="*/ 70 w 70"/>
                  <a:gd name="T5" fmla="*/ 65 h 65"/>
                  <a:gd name="T6" fmla="*/ 69 w 70"/>
                  <a:gd name="T7" fmla="*/ 41 h 65"/>
                  <a:gd name="T8" fmla="*/ 66 w 70"/>
                  <a:gd name="T9" fmla="*/ 0 h 65"/>
                  <a:gd name="T10" fmla="*/ 1 w 70"/>
                  <a:gd name="T11" fmla="*/ 8 h 65"/>
                  <a:gd name="T12" fmla="*/ 0 w 70"/>
                  <a:gd name="T13" fmla="*/ 42 h 65"/>
                  <a:gd name="T14" fmla="*/ 2 w 70"/>
                  <a:gd name="T15" fmla="*/ 42 h 65"/>
                  <a:gd name="T16" fmla="*/ 3 w 70"/>
                  <a:gd name="T17" fmla="*/ 3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65">
                    <a:moveTo>
                      <a:pt x="3" y="36"/>
                    </a:moveTo>
                    <a:cubicBezTo>
                      <a:pt x="2" y="38"/>
                      <a:pt x="2" y="40"/>
                      <a:pt x="2" y="42"/>
                    </a:cubicBezTo>
                    <a:cubicBezTo>
                      <a:pt x="70" y="65"/>
                      <a:pt x="70" y="65"/>
                      <a:pt x="70" y="65"/>
                    </a:cubicBezTo>
                    <a:cubicBezTo>
                      <a:pt x="70" y="56"/>
                      <a:pt x="69" y="48"/>
                      <a:pt x="69" y="41"/>
                    </a:cubicBezTo>
                    <a:cubicBezTo>
                      <a:pt x="69" y="31"/>
                      <a:pt x="68" y="17"/>
                      <a:pt x="66" y="0"/>
                    </a:cubicBezTo>
                    <a:cubicBezTo>
                      <a:pt x="66" y="0"/>
                      <a:pt x="1" y="7"/>
                      <a:pt x="1" y="8"/>
                    </a:cubicBezTo>
                    <a:cubicBezTo>
                      <a:pt x="2" y="7"/>
                      <a:pt x="1" y="28"/>
                      <a:pt x="0" y="42"/>
                    </a:cubicBezTo>
                    <a:cubicBezTo>
                      <a:pt x="2" y="42"/>
                      <a:pt x="2" y="42"/>
                      <a:pt x="2" y="42"/>
                    </a:cubicBezTo>
                    <a:cubicBezTo>
                      <a:pt x="2" y="40"/>
                      <a:pt x="2" y="38"/>
                      <a:pt x="3" y="36"/>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8" name="Freeform 436">
                <a:extLst>
                  <a:ext uri="{FF2B5EF4-FFF2-40B4-BE49-F238E27FC236}">
                    <a16:creationId xmlns:a16="http://schemas.microsoft.com/office/drawing/2014/main" xmlns="" id="{3B8F9948-13DC-4FAE-B155-BFA2B46D9DFC}"/>
                  </a:ext>
                </a:extLst>
              </p:cNvPr>
              <p:cNvSpPr/>
              <p:nvPr/>
            </p:nvSpPr>
            <p:spPr bwMode="auto">
              <a:xfrm>
                <a:off x="2734" y="1596"/>
                <a:ext cx="113" cy="245"/>
              </a:xfrm>
              <a:custGeom>
                <a:avLst/>
                <a:gdLst>
                  <a:gd name="T0" fmla="*/ 26 w 50"/>
                  <a:gd name="T1" fmla="*/ 34 h 109"/>
                  <a:gd name="T2" fmla="*/ 17 w 50"/>
                  <a:gd name="T3" fmla="*/ 0 h 109"/>
                  <a:gd name="T4" fmla="*/ 15 w 50"/>
                  <a:gd name="T5" fmla="*/ 0 h 109"/>
                  <a:gd name="T6" fmla="*/ 14 w 50"/>
                  <a:gd name="T7" fmla="*/ 12 h 109"/>
                  <a:gd name="T8" fmla="*/ 0 w 50"/>
                  <a:gd name="T9" fmla="*/ 1 h 109"/>
                  <a:gd name="T10" fmla="*/ 2 w 50"/>
                  <a:gd name="T11" fmla="*/ 99 h 109"/>
                  <a:gd name="T12" fmla="*/ 50 w 50"/>
                  <a:gd name="T13" fmla="*/ 109 h 109"/>
                  <a:gd name="T14" fmla="*/ 31 w 50"/>
                  <a:gd name="T15" fmla="*/ 52 h 109"/>
                  <a:gd name="T16" fmla="*/ 26 w 50"/>
                  <a:gd name="T17" fmla="*/ 3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09">
                    <a:moveTo>
                      <a:pt x="26" y="34"/>
                    </a:moveTo>
                    <a:cubicBezTo>
                      <a:pt x="22" y="24"/>
                      <a:pt x="17" y="12"/>
                      <a:pt x="17" y="0"/>
                    </a:cubicBezTo>
                    <a:cubicBezTo>
                      <a:pt x="15" y="0"/>
                      <a:pt x="15" y="0"/>
                      <a:pt x="15" y="0"/>
                    </a:cubicBezTo>
                    <a:cubicBezTo>
                      <a:pt x="14" y="6"/>
                      <a:pt x="14" y="10"/>
                      <a:pt x="14" y="12"/>
                    </a:cubicBezTo>
                    <a:cubicBezTo>
                      <a:pt x="9" y="9"/>
                      <a:pt x="4" y="5"/>
                      <a:pt x="0" y="1"/>
                    </a:cubicBezTo>
                    <a:cubicBezTo>
                      <a:pt x="2" y="33"/>
                      <a:pt x="2" y="66"/>
                      <a:pt x="2" y="99"/>
                    </a:cubicBezTo>
                    <a:cubicBezTo>
                      <a:pt x="50" y="109"/>
                      <a:pt x="50" y="109"/>
                      <a:pt x="50" y="109"/>
                    </a:cubicBezTo>
                    <a:cubicBezTo>
                      <a:pt x="44" y="90"/>
                      <a:pt x="37" y="71"/>
                      <a:pt x="31" y="52"/>
                    </a:cubicBezTo>
                    <a:cubicBezTo>
                      <a:pt x="30" y="46"/>
                      <a:pt x="28" y="39"/>
                      <a:pt x="26" y="34"/>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9" name="Freeform 437">
                <a:extLst>
                  <a:ext uri="{FF2B5EF4-FFF2-40B4-BE49-F238E27FC236}">
                    <a16:creationId xmlns:a16="http://schemas.microsoft.com/office/drawing/2014/main" xmlns="" id="{F204849D-64D9-45CA-B387-BE693E92DA37}"/>
                  </a:ext>
                </a:extLst>
              </p:cNvPr>
              <p:cNvSpPr/>
              <p:nvPr/>
            </p:nvSpPr>
            <p:spPr bwMode="auto">
              <a:xfrm>
                <a:off x="2773" y="1596"/>
                <a:ext cx="157" cy="252"/>
              </a:xfrm>
              <a:custGeom>
                <a:avLst/>
                <a:gdLst>
                  <a:gd name="T0" fmla="*/ 0 w 70"/>
                  <a:gd name="T1" fmla="*/ 0 h 112"/>
                  <a:gd name="T2" fmla="*/ 9 w 70"/>
                  <a:gd name="T3" fmla="*/ 34 h 112"/>
                  <a:gd name="T4" fmla="*/ 14 w 70"/>
                  <a:gd name="T5" fmla="*/ 52 h 112"/>
                  <a:gd name="T6" fmla="*/ 33 w 70"/>
                  <a:gd name="T7" fmla="*/ 109 h 112"/>
                  <a:gd name="T8" fmla="*/ 48 w 70"/>
                  <a:gd name="T9" fmla="*/ 112 h 112"/>
                  <a:gd name="T10" fmla="*/ 70 w 70"/>
                  <a:gd name="T11" fmla="*/ 78 h 112"/>
                  <a:gd name="T12" fmla="*/ 68 w 70"/>
                  <a:gd name="T13" fmla="*/ 23 h 112"/>
                  <a:gd name="T14" fmla="*/ 0 w 70"/>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12">
                    <a:moveTo>
                      <a:pt x="0" y="0"/>
                    </a:moveTo>
                    <a:cubicBezTo>
                      <a:pt x="0" y="12"/>
                      <a:pt x="5" y="24"/>
                      <a:pt x="9" y="34"/>
                    </a:cubicBezTo>
                    <a:cubicBezTo>
                      <a:pt x="11" y="39"/>
                      <a:pt x="13" y="46"/>
                      <a:pt x="14" y="52"/>
                    </a:cubicBezTo>
                    <a:cubicBezTo>
                      <a:pt x="20" y="71"/>
                      <a:pt x="27" y="90"/>
                      <a:pt x="33" y="109"/>
                    </a:cubicBezTo>
                    <a:cubicBezTo>
                      <a:pt x="48" y="112"/>
                      <a:pt x="48" y="112"/>
                      <a:pt x="48" y="112"/>
                    </a:cubicBezTo>
                    <a:cubicBezTo>
                      <a:pt x="55" y="101"/>
                      <a:pt x="62" y="89"/>
                      <a:pt x="70" y="78"/>
                    </a:cubicBezTo>
                    <a:cubicBezTo>
                      <a:pt x="69" y="58"/>
                      <a:pt x="68" y="39"/>
                      <a:pt x="68" y="23"/>
                    </a:cubicBezTo>
                    <a:lnTo>
                      <a:pt x="0" y="0"/>
                    </a:lnTo>
                    <a:close/>
                  </a:path>
                </a:pathLst>
              </a:custGeom>
              <a:solidFill>
                <a:srgbClr val="FF68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0" name="Freeform 438">
                <a:extLst>
                  <a:ext uri="{FF2B5EF4-FFF2-40B4-BE49-F238E27FC236}">
                    <a16:creationId xmlns:a16="http://schemas.microsoft.com/office/drawing/2014/main" xmlns="" id="{8643DF40-D59A-4BE0-AA38-958B22FC02DA}"/>
                  </a:ext>
                </a:extLst>
              </p:cNvPr>
              <p:cNvSpPr/>
              <p:nvPr/>
            </p:nvSpPr>
            <p:spPr bwMode="auto">
              <a:xfrm>
                <a:off x="2694" y="1810"/>
                <a:ext cx="261" cy="263"/>
              </a:xfrm>
              <a:custGeom>
                <a:avLst/>
                <a:gdLst>
                  <a:gd name="T0" fmla="*/ 0 w 116"/>
                  <a:gd name="T1" fmla="*/ 0 h 117"/>
                  <a:gd name="T2" fmla="*/ 44 w 116"/>
                  <a:gd name="T3" fmla="*/ 116 h 117"/>
                  <a:gd name="T4" fmla="*/ 116 w 116"/>
                  <a:gd name="T5" fmla="*/ 117 h 117"/>
                  <a:gd name="T6" fmla="*/ 108 w 116"/>
                  <a:gd name="T7" fmla="*/ 23 h 117"/>
                  <a:gd name="T8" fmla="*/ 0 w 116"/>
                  <a:gd name="T9" fmla="*/ 0 h 117"/>
                </a:gdLst>
                <a:ahLst/>
                <a:cxnLst>
                  <a:cxn ang="0">
                    <a:pos x="T0" y="T1"/>
                  </a:cxn>
                  <a:cxn ang="0">
                    <a:pos x="T2" y="T3"/>
                  </a:cxn>
                  <a:cxn ang="0">
                    <a:pos x="T4" y="T5"/>
                  </a:cxn>
                  <a:cxn ang="0">
                    <a:pos x="T6" y="T7"/>
                  </a:cxn>
                  <a:cxn ang="0">
                    <a:pos x="T8" y="T9"/>
                  </a:cxn>
                </a:cxnLst>
                <a:rect l="0" t="0" r="r" b="b"/>
                <a:pathLst>
                  <a:path w="116" h="117">
                    <a:moveTo>
                      <a:pt x="0" y="0"/>
                    </a:moveTo>
                    <a:cubicBezTo>
                      <a:pt x="18" y="30"/>
                      <a:pt x="34" y="65"/>
                      <a:pt x="44" y="116"/>
                    </a:cubicBezTo>
                    <a:cubicBezTo>
                      <a:pt x="116" y="117"/>
                      <a:pt x="116" y="117"/>
                      <a:pt x="116" y="117"/>
                    </a:cubicBezTo>
                    <a:cubicBezTo>
                      <a:pt x="113" y="87"/>
                      <a:pt x="110" y="54"/>
                      <a:pt x="108" y="23"/>
                    </a:cubicBezTo>
                    <a:lnTo>
                      <a:pt x="0" y="0"/>
                    </a:lnTo>
                    <a:close/>
                  </a:path>
                </a:pathLst>
              </a:custGeom>
              <a:solidFill>
                <a:srgbClr val="FF90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1" name="Freeform 439">
                <a:extLst>
                  <a:ext uri="{FF2B5EF4-FFF2-40B4-BE49-F238E27FC236}">
                    <a16:creationId xmlns:a16="http://schemas.microsoft.com/office/drawing/2014/main" xmlns="" id="{685D8CBF-8476-441A-AF2D-51A7AACE05EB}"/>
                  </a:ext>
                </a:extLst>
              </p:cNvPr>
              <p:cNvSpPr/>
              <p:nvPr/>
            </p:nvSpPr>
            <p:spPr bwMode="auto">
              <a:xfrm>
                <a:off x="2793" y="2071"/>
                <a:ext cx="178" cy="144"/>
              </a:xfrm>
              <a:custGeom>
                <a:avLst/>
                <a:gdLst>
                  <a:gd name="T0" fmla="*/ 0 w 79"/>
                  <a:gd name="T1" fmla="*/ 0 h 64"/>
                  <a:gd name="T2" fmla="*/ 7 w 79"/>
                  <a:gd name="T3" fmla="*/ 64 h 64"/>
                  <a:gd name="T4" fmla="*/ 79 w 79"/>
                  <a:gd name="T5" fmla="*/ 52 h 64"/>
                  <a:gd name="T6" fmla="*/ 72 w 79"/>
                  <a:gd name="T7" fmla="*/ 1 h 64"/>
                  <a:gd name="T8" fmla="*/ 0 w 79"/>
                  <a:gd name="T9" fmla="*/ 0 h 64"/>
                </a:gdLst>
                <a:ahLst/>
                <a:cxnLst>
                  <a:cxn ang="0">
                    <a:pos x="T0" y="T1"/>
                  </a:cxn>
                  <a:cxn ang="0">
                    <a:pos x="T2" y="T3"/>
                  </a:cxn>
                  <a:cxn ang="0">
                    <a:pos x="T4" y="T5"/>
                  </a:cxn>
                  <a:cxn ang="0">
                    <a:pos x="T6" y="T7"/>
                  </a:cxn>
                  <a:cxn ang="0">
                    <a:pos x="T8" y="T9"/>
                  </a:cxn>
                </a:cxnLst>
                <a:rect l="0" t="0" r="r" b="b"/>
                <a:pathLst>
                  <a:path w="79" h="64">
                    <a:moveTo>
                      <a:pt x="0" y="0"/>
                    </a:moveTo>
                    <a:cubicBezTo>
                      <a:pt x="3" y="19"/>
                      <a:pt x="6" y="40"/>
                      <a:pt x="7" y="64"/>
                    </a:cubicBezTo>
                    <a:cubicBezTo>
                      <a:pt x="79" y="52"/>
                      <a:pt x="79" y="52"/>
                      <a:pt x="79" y="52"/>
                    </a:cubicBezTo>
                    <a:cubicBezTo>
                      <a:pt x="76" y="37"/>
                      <a:pt x="74" y="19"/>
                      <a:pt x="72" y="1"/>
                    </a:cubicBezTo>
                    <a:lnTo>
                      <a:pt x="0" y="0"/>
                    </a:ln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2" name="Freeform 440">
                <a:extLst>
                  <a:ext uri="{FF2B5EF4-FFF2-40B4-BE49-F238E27FC236}">
                    <a16:creationId xmlns:a16="http://schemas.microsoft.com/office/drawing/2014/main" xmlns="" id="{FA54E55E-BB30-4B2B-9E9A-1D279C2C2A0F}"/>
                  </a:ext>
                </a:extLst>
              </p:cNvPr>
              <p:cNvSpPr/>
              <p:nvPr/>
            </p:nvSpPr>
            <p:spPr bwMode="auto">
              <a:xfrm>
                <a:off x="3086" y="2076"/>
                <a:ext cx="219" cy="92"/>
              </a:xfrm>
              <a:custGeom>
                <a:avLst/>
                <a:gdLst>
                  <a:gd name="T0" fmla="*/ 15 w 97"/>
                  <a:gd name="T1" fmla="*/ 0 h 41"/>
                  <a:gd name="T2" fmla="*/ 0 w 97"/>
                  <a:gd name="T3" fmla="*/ 41 h 41"/>
                  <a:gd name="T4" fmla="*/ 92 w 97"/>
                  <a:gd name="T5" fmla="*/ 25 h 41"/>
                  <a:gd name="T6" fmla="*/ 97 w 97"/>
                  <a:gd name="T7" fmla="*/ 10 h 41"/>
                  <a:gd name="T8" fmla="*/ 15 w 97"/>
                  <a:gd name="T9" fmla="*/ 0 h 41"/>
                </a:gdLst>
                <a:ahLst/>
                <a:cxnLst>
                  <a:cxn ang="0">
                    <a:pos x="T0" y="T1"/>
                  </a:cxn>
                  <a:cxn ang="0">
                    <a:pos x="T2" y="T3"/>
                  </a:cxn>
                  <a:cxn ang="0">
                    <a:pos x="T4" y="T5"/>
                  </a:cxn>
                  <a:cxn ang="0">
                    <a:pos x="T6" y="T7"/>
                  </a:cxn>
                  <a:cxn ang="0">
                    <a:pos x="T8" y="T9"/>
                  </a:cxn>
                </a:cxnLst>
                <a:rect l="0" t="0" r="r" b="b"/>
                <a:pathLst>
                  <a:path w="97" h="41">
                    <a:moveTo>
                      <a:pt x="15" y="0"/>
                    </a:moveTo>
                    <a:cubicBezTo>
                      <a:pt x="10" y="15"/>
                      <a:pt x="5" y="29"/>
                      <a:pt x="0" y="41"/>
                    </a:cubicBezTo>
                    <a:cubicBezTo>
                      <a:pt x="92" y="25"/>
                      <a:pt x="92" y="25"/>
                      <a:pt x="92" y="25"/>
                    </a:cubicBezTo>
                    <a:cubicBezTo>
                      <a:pt x="93" y="18"/>
                      <a:pt x="96" y="19"/>
                      <a:pt x="97" y="10"/>
                    </a:cubicBezTo>
                    <a:lnTo>
                      <a:pt x="15" y="0"/>
                    </a:ln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3" name="Freeform 441">
                <a:extLst>
                  <a:ext uri="{FF2B5EF4-FFF2-40B4-BE49-F238E27FC236}">
                    <a16:creationId xmlns:a16="http://schemas.microsoft.com/office/drawing/2014/main" xmlns="" id="{5FB26513-F4E8-47D5-B21A-6CAE9F15A869}"/>
                  </a:ext>
                </a:extLst>
              </p:cNvPr>
              <p:cNvSpPr/>
              <p:nvPr/>
            </p:nvSpPr>
            <p:spPr bwMode="auto">
              <a:xfrm>
                <a:off x="2809" y="2188"/>
                <a:ext cx="167" cy="54"/>
              </a:xfrm>
              <a:custGeom>
                <a:avLst/>
                <a:gdLst>
                  <a:gd name="T0" fmla="*/ 74 w 74"/>
                  <a:gd name="T1" fmla="*/ 14 h 24"/>
                  <a:gd name="T2" fmla="*/ 72 w 74"/>
                  <a:gd name="T3" fmla="*/ 0 h 24"/>
                  <a:gd name="T4" fmla="*/ 0 w 74"/>
                  <a:gd name="T5" fmla="*/ 12 h 24"/>
                  <a:gd name="T6" fmla="*/ 1 w 74"/>
                  <a:gd name="T7" fmla="*/ 24 h 24"/>
                  <a:gd name="T8" fmla="*/ 74 w 74"/>
                  <a:gd name="T9" fmla="*/ 14 h 24"/>
                </a:gdLst>
                <a:ahLst/>
                <a:cxnLst>
                  <a:cxn ang="0">
                    <a:pos x="T0" y="T1"/>
                  </a:cxn>
                  <a:cxn ang="0">
                    <a:pos x="T2" y="T3"/>
                  </a:cxn>
                  <a:cxn ang="0">
                    <a:pos x="T4" y="T5"/>
                  </a:cxn>
                  <a:cxn ang="0">
                    <a:pos x="T6" y="T7"/>
                  </a:cxn>
                  <a:cxn ang="0">
                    <a:pos x="T8" y="T9"/>
                  </a:cxn>
                </a:cxnLst>
                <a:rect l="0" t="0" r="r" b="b"/>
                <a:pathLst>
                  <a:path w="74" h="24">
                    <a:moveTo>
                      <a:pt x="74" y="14"/>
                    </a:moveTo>
                    <a:cubicBezTo>
                      <a:pt x="73" y="9"/>
                      <a:pt x="72" y="5"/>
                      <a:pt x="72" y="0"/>
                    </a:cubicBezTo>
                    <a:cubicBezTo>
                      <a:pt x="0" y="12"/>
                      <a:pt x="0" y="12"/>
                      <a:pt x="0" y="12"/>
                    </a:cubicBezTo>
                    <a:cubicBezTo>
                      <a:pt x="1" y="16"/>
                      <a:pt x="1" y="20"/>
                      <a:pt x="1" y="24"/>
                    </a:cubicBezTo>
                    <a:lnTo>
                      <a:pt x="74" y="14"/>
                    </a:ln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4" name="Freeform 442">
                <a:extLst>
                  <a:ext uri="{FF2B5EF4-FFF2-40B4-BE49-F238E27FC236}">
                    <a16:creationId xmlns:a16="http://schemas.microsoft.com/office/drawing/2014/main" xmlns="" id="{22F0FABD-7388-4F66-BB54-6E55934A070F}"/>
                  </a:ext>
                </a:extLst>
              </p:cNvPr>
              <p:cNvSpPr/>
              <p:nvPr/>
            </p:nvSpPr>
            <p:spPr bwMode="auto">
              <a:xfrm>
                <a:off x="3054" y="2177"/>
                <a:ext cx="228" cy="70"/>
              </a:xfrm>
              <a:custGeom>
                <a:avLst/>
                <a:gdLst>
                  <a:gd name="T0" fmla="*/ 101 w 101"/>
                  <a:gd name="T1" fmla="*/ 0 h 31"/>
                  <a:gd name="T2" fmla="*/ 7 w 101"/>
                  <a:gd name="T3" fmla="*/ 13 h 31"/>
                  <a:gd name="T4" fmla="*/ 0 w 101"/>
                  <a:gd name="T5" fmla="*/ 31 h 31"/>
                  <a:gd name="T6" fmla="*/ 96 w 101"/>
                  <a:gd name="T7" fmla="*/ 19 h 31"/>
                  <a:gd name="T8" fmla="*/ 101 w 101"/>
                  <a:gd name="T9" fmla="*/ 0 h 31"/>
                </a:gdLst>
                <a:ahLst/>
                <a:cxnLst>
                  <a:cxn ang="0">
                    <a:pos x="T0" y="T1"/>
                  </a:cxn>
                  <a:cxn ang="0">
                    <a:pos x="T2" y="T3"/>
                  </a:cxn>
                  <a:cxn ang="0">
                    <a:pos x="T4" y="T5"/>
                  </a:cxn>
                  <a:cxn ang="0">
                    <a:pos x="T6" y="T7"/>
                  </a:cxn>
                  <a:cxn ang="0">
                    <a:pos x="T8" y="T9"/>
                  </a:cxn>
                </a:cxnLst>
                <a:rect l="0" t="0" r="r" b="b"/>
                <a:pathLst>
                  <a:path w="101" h="31">
                    <a:moveTo>
                      <a:pt x="101" y="0"/>
                    </a:moveTo>
                    <a:cubicBezTo>
                      <a:pt x="7" y="13"/>
                      <a:pt x="7" y="13"/>
                      <a:pt x="7" y="13"/>
                    </a:cubicBezTo>
                    <a:cubicBezTo>
                      <a:pt x="5" y="19"/>
                      <a:pt x="2" y="25"/>
                      <a:pt x="0" y="31"/>
                    </a:cubicBezTo>
                    <a:cubicBezTo>
                      <a:pt x="96" y="19"/>
                      <a:pt x="96" y="19"/>
                      <a:pt x="96" y="19"/>
                    </a:cubicBezTo>
                    <a:cubicBezTo>
                      <a:pt x="97" y="13"/>
                      <a:pt x="99" y="6"/>
                      <a:pt x="101" y="0"/>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5" name="Freeform 443">
                <a:extLst>
                  <a:ext uri="{FF2B5EF4-FFF2-40B4-BE49-F238E27FC236}">
                    <a16:creationId xmlns:a16="http://schemas.microsoft.com/office/drawing/2014/main" xmlns="" id="{6F812289-358B-4156-BF4B-BE4178F1CF06}"/>
                  </a:ext>
                </a:extLst>
              </p:cNvPr>
              <p:cNvSpPr/>
              <p:nvPr/>
            </p:nvSpPr>
            <p:spPr bwMode="auto">
              <a:xfrm>
                <a:off x="2811" y="2220"/>
                <a:ext cx="171" cy="56"/>
              </a:xfrm>
              <a:custGeom>
                <a:avLst/>
                <a:gdLst>
                  <a:gd name="T0" fmla="*/ 76 w 76"/>
                  <a:gd name="T1" fmla="*/ 16 h 25"/>
                  <a:gd name="T2" fmla="*/ 73 w 76"/>
                  <a:gd name="T3" fmla="*/ 0 h 25"/>
                  <a:gd name="T4" fmla="*/ 0 w 76"/>
                  <a:gd name="T5" fmla="*/ 10 h 25"/>
                  <a:gd name="T6" fmla="*/ 1 w 76"/>
                  <a:gd name="T7" fmla="*/ 25 h 25"/>
                  <a:gd name="T8" fmla="*/ 76 w 76"/>
                  <a:gd name="T9" fmla="*/ 16 h 25"/>
                </a:gdLst>
                <a:ahLst/>
                <a:cxnLst>
                  <a:cxn ang="0">
                    <a:pos x="T0" y="T1"/>
                  </a:cxn>
                  <a:cxn ang="0">
                    <a:pos x="T2" y="T3"/>
                  </a:cxn>
                  <a:cxn ang="0">
                    <a:pos x="T4" y="T5"/>
                  </a:cxn>
                  <a:cxn ang="0">
                    <a:pos x="T6" y="T7"/>
                  </a:cxn>
                  <a:cxn ang="0">
                    <a:pos x="T8" y="T9"/>
                  </a:cxn>
                </a:cxnLst>
                <a:rect l="0" t="0" r="r" b="b"/>
                <a:pathLst>
                  <a:path w="76" h="25">
                    <a:moveTo>
                      <a:pt x="76" y="16"/>
                    </a:moveTo>
                    <a:cubicBezTo>
                      <a:pt x="75" y="11"/>
                      <a:pt x="74" y="6"/>
                      <a:pt x="73" y="0"/>
                    </a:cubicBezTo>
                    <a:cubicBezTo>
                      <a:pt x="0" y="10"/>
                      <a:pt x="0" y="10"/>
                      <a:pt x="0" y="10"/>
                    </a:cubicBezTo>
                    <a:cubicBezTo>
                      <a:pt x="0" y="15"/>
                      <a:pt x="0" y="20"/>
                      <a:pt x="1" y="25"/>
                    </a:cubicBezTo>
                    <a:lnTo>
                      <a:pt x="76" y="16"/>
                    </a:ln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6" name="Freeform 444">
                <a:extLst>
                  <a:ext uri="{FF2B5EF4-FFF2-40B4-BE49-F238E27FC236}">
                    <a16:creationId xmlns:a16="http://schemas.microsoft.com/office/drawing/2014/main" xmlns="" id="{513F2D4E-2166-4E8F-BB4A-94326C0FAA9A}"/>
                  </a:ext>
                </a:extLst>
              </p:cNvPr>
              <p:cNvSpPr/>
              <p:nvPr/>
            </p:nvSpPr>
            <p:spPr bwMode="auto">
              <a:xfrm>
                <a:off x="2813" y="2256"/>
                <a:ext cx="181" cy="47"/>
              </a:xfrm>
              <a:custGeom>
                <a:avLst/>
                <a:gdLst>
                  <a:gd name="T0" fmla="*/ 75 w 80"/>
                  <a:gd name="T1" fmla="*/ 0 h 21"/>
                  <a:gd name="T2" fmla="*/ 0 w 80"/>
                  <a:gd name="T3" fmla="*/ 9 h 21"/>
                  <a:gd name="T4" fmla="*/ 0 w 80"/>
                  <a:gd name="T5" fmla="*/ 21 h 21"/>
                  <a:gd name="T6" fmla="*/ 80 w 80"/>
                  <a:gd name="T7" fmla="*/ 15 h 21"/>
                  <a:gd name="T8" fmla="*/ 75 w 80"/>
                  <a:gd name="T9" fmla="*/ 0 h 21"/>
                </a:gdLst>
                <a:ahLst/>
                <a:cxnLst>
                  <a:cxn ang="0">
                    <a:pos x="T0" y="T1"/>
                  </a:cxn>
                  <a:cxn ang="0">
                    <a:pos x="T2" y="T3"/>
                  </a:cxn>
                  <a:cxn ang="0">
                    <a:pos x="T4" y="T5"/>
                  </a:cxn>
                  <a:cxn ang="0">
                    <a:pos x="T6" y="T7"/>
                  </a:cxn>
                  <a:cxn ang="0">
                    <a:pos x="T8" y="T9"/>
                  </a:cxn>
                </a:cxnLst>
                <a:rect l="0" t="0" r="r" b="b"/>
                <a:pathLst>
                  <a:path w="80" h="21">
                    <a:moveTo>
                      <a:pt x="75" y="0"/>
                    </a:moveTo>
                    <a:cubicBezTo>
                      <a:pt x="0" y="9"/>
                      <a:pt x="0" y="9"/>
                      <a:pt x="0" y="9"/>
                    </a:cubicBezTo>
                    <a:cubicBezTo>
                      <a:pt x="0" y="13"/>
                      <a:pt x="0" y="17"/>
                      <a:pt x="0" y="21"/>
                    </a:cubicBezTo>
                    <a:cubicBezTo>
                      <a:pt x="80" y="15"/>
                      <a:pt x="80" y="15"/>
                      <a:pt x="80" y="15"/>
                    </a:cubicBezTo>
                    <a:cubicBezTo>
                      <a:pt x="78" y="11"/>
                      <a:pt x="77" y="6"/>
                      <a:pt x="75" y="0"/>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7" name="Freeform 445">
                <a:extLst>
                  <a:ext uri="{FF2B5EF4-FFF2-40B4-BE49-F238E27FC236}">
                    <a16:creationId xmlns:a16="http://schemas.microsoft.com/office/drawing/2014/main" xmlns="" id="{858FED91-C566-402E-853F-039BF8086C21}"/>
                  </a:ext>
                </a:extLst>
              </p:cNvPr>
              <p:cNvSpPr/>
              <p:nvPr/>
            </p:nvSpPr>
            <p:spPr bwMode="auto">
              <a:xfrm>
                <a:off x="3034" y="2220"/>
                <a:ext cx="237" cy="67"/>
              </a:xfrm>
              <a:custGeom>
                <a:avLst/>
                <a:gdLst>
                  <a:gd name="T0" fmla="*/ 105 w 105"/>
                  <a:gd name="T1" fmla="*/ 0 h 30"/>
                  <a:gd name="T2" fmla="*/ 9 w 105"/>
                  <a:gd name="T3" fmla="*/ 12 h 30"/>
                  <a:gd name="T4" fmla="*/ 0 w 105"/>
                  <a:gd name="T5" fmla="*/ 30 h 30"/>
                  <a:gd name="T6" fmla="*/ 98 w 105"/>
                  <a:gd name="T7" fmla="*/ 23 h 30"/>
                  <a:gd name="T8" fmla="*/ 105 w 105"/>
                  <a:gd name="T9" fmla="*/ 0 h 30"/>
                </a:gdLst>
                <a:ahLst/>
                <a:cxnLst>
                  <a:cxn ang="0">
                    <a:pos x="T0" y="T1"/>
                  </a:cxn>
                  <a:cxn ang="0">
                    <a:pos x="T2" y="T3"/>
                  </a:cxn>
                  <a:cxn ang="0">
                    <a:pos x="T4" y="T5"/>
                  </a:cxn>
                  <a:cxn ang="0">
                    <a:pos x="T6" y="T7"/>
                  </a:cxn>
                  <a:cxn ang="0">
                    <a:pos x="T8" y="T9"/>
                  </a:cxn>
                </a:cxnLst>
                <a:rect l="0" t="0" r="r" b="b"/>
                <a:pathLst>
                  <a:path w="105" h="30">
                    <a:moveTo>
                      <a:pt x="105" y="0"/>
                    </a:moveTo>
                    <a:cubicBezTo>
                      <a:pt x="9" y="12"/>
                      <a:pt x="9" y="12"/>
                      <a:pt x="9" y="12"/>
                    </a:cubicBezTo>
                    <a:cubicBezTo>
                      <a:pt x="6" y="19"/>
                      <a:pt x="2" y="25"/>
                      <a:pt x="0" y="30"/>
                    </a:cubicBezTo>
                    <a:cubicBezTo>
                      <a:pt x="98" y="23"/>
                      <a:pt x="98" y="23"/>
                      <a:pt x="98" y="23"/>
                    </a:cubicBezTo>
                    <a:cubicBezTo>
                      <a:pt x="101" y="15"/>
                      <a:pt x="103" y="8"/>
                      <a:pt x="105" y="0"/>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8" name="Freeform 446">
                <a:extLst>
                  <a:ext uri="{FF2B5EF4-FFF2-40B4-BE49-F238E27FC236}">
                    <a16:creationId xmlns:a16="http://schemas.microsoft.com/office/drawing/2014/main" xmlns="" id="{C4DFB071-FB0D-42B6-8FC0-DAB75CF7BE2A}"/>
                  </a:ext>
                </a:extLst>
              </p:cNvPr>
              <p:cNvSpPr/>
              <p:nvPr/>
            </p:nvSpPr>
            <p:spPr bwMode="auto">
              <a:xfrm>
                <a:off x="2813" y="2272"/>
                <a:ext cx="442" cy="56"/>
              </a:xfrm>
              <a:custGeom>
                <a:avLst/>
                <a:gdLst>
                  <a:gd name="T0" fmla="*/ 196 w 196"/>
                  <a:gd name="T1" fmla="*/ 0 h 25"/>
                  <a:gd name="T2" fmla="*/ 98 w 196"/>
                  <a:gd name="T3" fmla="*/ 7 h 25"/>
                  <a:gd name="T4" fmla="*/ 85 w 196"/>
                  <a:gd name="T5" fmla="*/ 18 h 25"/>
                  <a:gd name="T6" fmla="*/ 80 w 196"/>
                  <a:gd name="T7" fmla="*/ 8 h 25"/>
                  <a:gd name="T8" fmla="*/ 0 w 196"/>
                  <a:gd name="T9" fmla="*/ 14 h 25"/>
                  <a:gd name="T10" fmla="*/ 0 w 196"/>
                  <a:gd name="T11" fmla="*/ 23 h 25"/>
                  <a:gd name="T12" fmla="*/ 189 w 196"/>
                  <a:gd name="T13" fmla="*/ 25 h 25"/>
                  <a:gd name="T14" fmla="*/ 196 w 196"/>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25">
                    <a:moveTo>
                      <a:pt x="196" y="0"/>
                    </a:moveTo>
                    <a:cubicBezTo>
                      <a:pt x="98" y="7"/>
                      <a:pt x="98" y="7"/>
                      <a:pt x="98" y="7"/>
                    </a:cubicBezTo>
                    <a:cubicBezTo>
                      <a:pt x="92" y="16"/>
                      <a:pt x="88" y="20"/>
                      <a:pt x="85" y="18"/>
                    </a:cubicBezTo>
                    <a:cubicBezTo>
                      <a:pt x="83" y="16"/>
                      <a:pt x="81" y="13"/>
                      <a:pt x="80" y="8"/>
                    </a:cubicBezTo>
                    <a:cubicBezTo>
                      <a:pt x="0" y="14"/>
                      <a:pt x="0" y="14"/>
                      <a:pt x="0" y="14"/>
                    </a:cubicBezTo>
                    <a:cubicBezTo>
                      <a:pt x="0" y="17"/>
                      <a:pt x="0" y="20"/>
                      <a:pt x="0" y="23"/>
                    </a:cubicBezTo>
                    <a:cubicBezTo>
                      <a:pt x="189" y="25"/>
                      <a:pt x="189" y="25"/>
                      <a:pt x="189" y="25"/>
                    </a:cubicBezTo>
                    <a:cubicBezTo>
                      <a:pt x="192" y="17"/>
                      <a:pt x="194" y="8"/>
                      <a:pt x="196" y="0"/>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9" name="Freeform 447">
                <a:extLst>
                  <a:ext uri="{FF2B5EF4-FFF2-40B4-BE49-F238E27FC236}">
                    <a16:creationId xmlns:a16="http://schemas.microsoft.com/office/drawing/2014/main" xmlns="" id="{CD8BFBB2-7545-4933-86FA-A4D2F5AE2579}"/>
                  </a:ext>
                </a:extLst>
              </p:cNvPr>
              <p:cNvSpPr/>
              <p:nvPr/>
            </p:nvSpPr>
            <p:spPr bwMode="auto">
              <a:xfrm>
                <a:off x="2813" y="2323"/>
                <a:ext cx="426" cy="57"/>
              </a:xfrm>
              <a:custGeom>
                <a:avLst/>
                <a:gdLst>
                  <a:gd name="T0" fmla="*/ 189 w 189"/>
                  <a:gd name="T1" fmla="*/ 2 h 25"/>
                  <a:gd name="T2" fmla="*/ 0 w 189"/>
                  <a:gd name="T3" fmla="*/ 0 h 25"/>
                  <a:gd name="T4" fmla="*/ 0 w 189"/>
                  <a:gd name="T5" fmla="*/ 12 h 25"/>
                  <a:gd name="T6" fmla="*/ 183 w 189"/>
                  <a:gd name="T7" fmla="*/ 25 h 25"/>
                  <a:gd name="T8" fmla="*/ 189 w 189"/>
                  <a:gd name="T9" fmla="*/ 2 h 25"/>
                </a:gdLst>
                <a:ahLst/>
                <a:cxnLst>
                  <a:cxn ang="0">
                    <a:pos x="T0" y="T1"/>
                  </a:cxn>
                  <a:cxn ang="0">
                    <a:pos x="T2" y="T3"/>
                  </a:cxn>
                  <a:cxn ang="0">
                    <a:pos x="T4" y="T5"/>
                  </a:cxn>
                  <a:cxn ang="0">
                    <a:pos x="T6" y="T7"/>
                  </a:cxn>
                  <a:cxn ang="0">
                    <a:pos x="T8" y="T9"/>
                  </a:cxn>
                </a:cxnLst>
                <a:rect l="0" t="0" r="r" b="b"/>
                <a:pathLst>
                  <a:path w="189" h="25">
                    <a:moveTo>
                      <a:pt x="189" y="2"/>
                    </a:moveTo>
                    <a:cubicBezTo>
                      <a:pt x="0" y="0"/>
                      <a:pt x="0" y="0"/>
                      <a:pt x="0" y="0"/>
                    </a:cubicBezTo>
                    <a:cubicBezTo>
                      <a:pt x="0" y="4"/>
                      <a:pt x="0" y="8"/>
                      <a:pt x="0" y="12"/>
                    </a:cubicBezTo>
                    <a:cubicBezTo>
                      <a:pt x="183" y="25"/>
                      <a:pt x="183" y="25"/>
                      <a:pt x="183" y="25"/>
                    </a:cubicBezTo>
                    <a:cubicBezTo>
                      <a:pt x="185" y="18"/>
                      <a:pt x="187" y="10"/>
                      <a:pt x="189" y="2"/>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0" name="Freeform 448">
                <a:extLst>
                  <a:ext uri="{FF2B5EF4-FFF2-40B4-BE49-F238E27FC236}">
                    <a16:creationId xmlns:a16="http://schemas.microsoft.com/office/drawing/2014/main" xmlns="" id="{02EC9410-C92C-4C13-AF6A-693EE04FDD48}"/>
                  </a:ext>
                </a:extLst>
              </p:cNvPr>
              <p:cNvSpPr/>
              <p:nvPr/>
            </p:nvSpPr>
            <p:spPr bwMode="auto">
              <a:xfrm>
                <a:off x="2811" y="2350"/>
                <a:ext cx="415" cy="66"/>
              </a:xfrm>
              <a:custGeom>
                <a:avLst/>
                <a:gdLst>
                  <a:gd name="T0" fmla="*/ 184 w 184"/>
                  <a:gd name="T1" fmla="*/ 13 h 29"/>
                  <a:gd name="T2" fmla="*/ 1 w 184"/>
                  <a:gd name="T3" fmla="*/ 0 h 29"/>
                  <a:gd name="T4" fmla="*/ 0 w 184"/>
                  <a:gd name="T5" fmla="*/ 13 h 29"/>
                  <a:gd name="T6" fmla="*/ 180 w 184"/>
                  <a:gd name="T7" fmla="*/ 29 h 29"/>
                  <a:gd name="T8" fmla="*/ 184 w 184"/>
                  <a:gd name="T9" fmla="*/ 13 h 29"/>
                </a:gdLst>
                <a:ahLst/>
                <a:cxnLst>
                  <a:cxn ang="0">
                    <a:pos x="T0" y="T1"/>
                  </a:cxn>
                  <a:cxn ang="0">
                    <a:pos x="T2" y="T3"/>
                  </a:cxn>
                  <a:cxn ang="0">
                    <a:pos x="T4" y="T5"/>
                  </a:cxn>
                  <a:cxn ang="0">
                    <a:pos x="T6" y="T7"/>
                  </a:cxn>
                  <a:cxn ang="0">
                    <a:pos x="T8" y="T9"/>
                  </a:cxn>
                </a:cxnLst>
                <a:rect l="0" t="0" r="r" b="b"/>
                <a:pathLst>
                  <a:path w="184" h="29">
                    <a:moveTo>
                      <a:pt x="184" y="13"/>
                    </a:moveTo>
                    <a:cubicBezTo>
                      <a:pt x="1" y="0"/>
                      <a:pt x="1" y="0"/>
                      <a:pt x="1" y="0"/>
                    </a:cubicBezTo>
                    <a:cubicBezTo>
                      <a:pt x="1" y="4"/>
                      <a:pt x="0" y="9"/>
                      <a:pt x="0" y="13"/>
                    </a:cubicBezTo>
                    <a:cubicBezTo>
                      <a:pt x="180" y="29"/>
                      <a:pt x="180" y="29"/>
                      <a:pt x="180" y="29"/>
                    </a:cubicBezTo>
                    <a:cubicBezTo>
                      <a:pt x="181" y="23"/>
                      <a:pt x="183" y="18"/>
                      <a:pt x="184" y="13"/>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1" name="Freeform 449">
                <a:extLst>
                  <a:ext uri="{FF2B5EF4-FFF2-40B4-BE49-F238E27FC236}">
                    <a16:creationId xmlns:a16="http://schemas.microsoft.com/office/drawing/2014/main" xmlns="" id="{142ECEF1-3DDB-43CC-ADE0-E54789DF2CF2}"/>
                  </a:ext>
                </a:extLst>
              </p:cNvPr>
              <p:cNvSpPr/>
              <p:nvPr/>
            </p:nvSpPr>
            <p:spPr bwMode="auto">
              <a:xfrm>
                <a:off x="2811" y="2380"/>
                <a:ext cx="406" cy="61"/>
              </a:xfrm>
              <a:custGeom>
                <a:avLst/>
                <a:gdLst>
                  <a:gd name="T0" fmla="*/ 0 w 180"/>
                  <a:gd name="T1" fmla="*/ 0 h 27"/>
                  <a:gd name="T2" fmla="*/ 0 w 180"/>
                  <a:gd name="T3" fmla="*/ 7 h 27"/>
                  <a:gd name="T4" fmla="*/ 0 w 180"/>
                  <a:gd name="T5" fmla="*/ 11 h 27"/>
                  <a:gd name="T6" fmla="*/ 177 w 180"/>
                  <a:gd name="T7" fmla="*/ 27 h 27"/>
                  <a:gd name="T8" fmla="*/ 180 w 180"/>
                  <a:gd name="T9" fmla="*/ 16 h 27"/>
                  <a:gd name="T10" fmla="*/ 0 w 180"/>
                  <a:gd name="T11" fmla="*/ 0 h 27"/>
                </a:gdLst>
                <a:ahLst/>
                <a:cxnLst>
                  <a:cxn ang="0">
                    <a:pos x="T0" y="T1"/>
                  </a:cxn>
                  <a:cxn ang="0">
                    <a:pos x="T2" y="T3"/>
                  </a:cxn>
                  <a:cxn ang="0">
                    <a:pos x="T4" y="T5"/>
                  </a:cxn>
                  <a:cxn ang="0">
                    <a:pos x="T6" y="T7"/>
                  </a:cxn>
                  <a:cxn ang="0">
                    <a:pos x="T8" y="T9"/>
                  </a:cxn>
                  <a:cxn ang="0">
                    <a:pos x="T10" y="T11"/>
                  </a:cxn>
                </a:cxnLst>
                <a:rect l="0" t="0" r="r" b="b"/>
                <a:pathLst>
                  <a:path w="180" h="27">
                    <a:moveTo>
                      <a:pt x="0" y="0"/>
                    </a:moveTo>
                    <a:cubicBezTo>
                      <a:pt x="0" y="2"/>
                      <a:pt x="0" y="4"/>
                      <a:pt x="0" y="7"/>
                    </a:cubicBezTo>
                    <a:cubicBezTo>
                      <a:pt x="0" y="8"/>
                      <a:pt x="0" y="10"/>
                      <a:pt x="0" y="11"/>
                    </a:cubicBezTo>
                    <a:cubicBezTo>
                      <a:pt x="177" y="27"/>
                      <a:pt x="177" y="27"/>
                      <a:pt x="177" y="27"/>
                    </a:cubicBezTo>
                    <a:cubicBezTo>
                      <a:pt x="178" y="23"/>
                      <a:pt x="179" y="19"/>
                      <a:pt x="180" y="16"/>
                    </a:cubicBezTo>
                    <a:lnTo>
                      <a:pt x="0" y="0"/>
                    </a:ln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2" name="Freeform 450">
                <a:extLst>
                  <a:ext uri="{FF2B5EF4-FFF2-40B4-BE49-F238E27FC236}">
                    <a16:creationId xmlns:a16="http://schemas.microsoft.com/office/drawing/2014/main" xmlns="" id="{CE0198A7-F23E-45C3-ABDD-A61862573E67}"/>
                  </a:ext>
                </a:extLst>
              </p:cNvPr>
              <p:cNvSpPr/>
              <p:nvPr/>
            </p:nvSpPr>
            <p:spPr bwMode="auto">
              <a:xfrm>
                <a:off x="3070" y="2130"/>
                <a:ext cx="237" cy="76"/>
              </a:xfrm>
              <a:custGeom>
                <a:avLst/>
                <a:gdLst>
                  <a:gd name="T0" fmla="*/ 104 w 105"/>
                  <a:gd name="T1" fmla="*/ 2 h 34"/>
                  <a:gd name="T2" fmla="*/ 99 w 105"/>
                  <a:gd name="T3" fmla="*/ 1 h 34"/>
                  <a:gd name="T4" fmla="*/ 7 w 105"/>
                  <a:gd name="T5" fmla="*/ 17 h 34"/>
                  <a:gd name="T6" fmla="*/ 0 w 105"/>
                  <a:gd name="T7" fmla="*/ 34 h 34"/>
                  <a:gd name="T8" fmla="*/ 94 w 105"/>
                  <a:gd name="T9" fmla="*/ 21 h 34"/>
                  <a:gd name="T10" fmla="*/ 104 w 105"/>
                  <a:gd name="T11" fmla="*/ 2 h 34"/>
                </a:gdLst>
                <a:ahLst/>
                <a:cxnLst>
                  <a:cxn ang="0">
                    <a:pos x="T0" y="T1"/>
                  </a:cxn>
                  <a:cxn ang="0">
                    <a:pos x="T2" y="T3"/>
                  </a:cxn>
                  <a:cxn ang="0">
                    <a:pos x="T4" y="T5"/>
                  </a:cxn>
                  <a:cxn ang="0">
                    <a:pos x="T6" y="T7"/>
                  </a:cxn>
                  <a:cxn ang="0">
                    <a:pos x="T8" y="T9"/>
                  </a:cxn>
                  <a:cxn ang="0">
                    <a:pos x="T10" y="T11"/>
                  </a:cxn>
                </a:cxnLst>
                <a:rect l="0" t="0" r="r" b="b"/>
                <a:pathLst>
                  <a:path w="105" h="34">
                    <a:moveTo>
                      <a:pt x="104" y="2"/>
                    </a:moveTo>
                    <a:cubicBezTo>
                      <a:pt x="105" y="0"/>
                      <a:pt x="98" y="4"/>
                      <a:pt x="99" y="1"/>
                    </a:cubicBezTo>
                    <a:cubicBezTo>
                      <a:pt x="7" y="17"/>
                      <a:pt x="7" y="17"/>
                      <a:pt x="7" y="17"/>
                    </a:cubicBezTo>
                    <a:cubicBezTo>
                      <a:pt x="5" y="23"/>
                      <a:pt x="3" y="29"/>
                      <a:pt x="0" y="34"/>
                    </a:cubicBezTo>
                    <a:cubicBezTo>
                      <a:pt x="94" y="21"/>
                      <a:pt x="94" y="21"/>
                      <a:pt x="94" y="21"/>
                    </a:cubicBezTo>
                    <a:cubicBezTo>
                      <a:pt x="95" y="17"/>
                      <a:pt x="103" y="6"/>
                      <a:pt x="104" y="2"/>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3" name="Freeform 451">
                <a:extLst>
                  <a:ext uri="{FF2B5EF4-FFF2-40B4-BE49-F238E27FC236}">
                    <a16:creationId xmlns:a16="http://schemas.microsoft.com/office/drawing/2014/main" xmlns="" id="{0D9D88F8-8076-42A2-A415-3F749D2AABCB}"/>
                  </a:ext>
                </a:extLst>
              </p:cNvPr>
              <p:cNvSpPr/>
              <p:nvPr/>
            </p:nvSpPr>
            <p:spPr bwMode="auto">
              <a:xfrm>
                <a:off x="2804" y="2461"/>
                <a:ext cx="54" cy="74"/>
              </a:xfrm>
              <a:custGeom>
                <a:avLst/>
                <a:gdLst>
                  <a:gd name="T0" fmla="*/ 2 w 24"/>
                  <a:gd name="T1" fmla="*/ 0 h 33"/>
                  <a:gd name="T2" fmla="*/ 0 w 24"/>
                  <a:gd name="T3" fmla="*/ 27 h 33"/>
                  <a:gd name="T4" fmla="*/ 20 w 24"/>
                  <a:gd name="T5" fmla="*/ 33 h 33"/>
                  <a:gd name="T6" fmla="*/ 24 w 24"/>
                  <a:gd name="T7" fmla="*/ 6 h 33"/>
                  <a:gd name="T8" fmla="*/ 2 w 24"/>
                  <a:gd name="T9" fmla="*/ 0 h 33"/>
                </a:gdLst>
                <a:ahLst/>
                <a:cxnLst>
                  <a:cxn ang="0">
                    <a:pos x="T0" y="T1"/>
                  </a:cxn>
                  <a:cxn ang="0">
                    <a:pos x="T2" y="T3"/>
                  </a:cxn>
                  <a:cxn ang="0">
                    <a:pos x="T4" y="T5"/>
                  </a:cxn>
                  <a:cxn ang="0">
                    <a:pos x="T6" y="T7"/>
                  </a:cxn>
                  <a:cxn ang="0">
                    <a:pos x="T8" y="T9"/>
                  </a:cxn>
                </a:cxnLst>
                <a:rect l="0" t="0" r="r" b="b"/>
                <a:pathLst>
                  <a:path w="24" h="33">
                    <a:moveTo>
                      <a:pt x="2" y="0"/>
                    </a:moveTo>
                    <a:cubicBezTo>
                      <a:pt x="1" y="9"/>
                      <a:pt x="1" y="18"/>
                      <a:pt x="0" y="27"/>
                    </a:cubicBezTo>
                    <a:cubicBezTo>
                      <a:pt x="20" y="33"/>
                      <a:pt x="20" y="33"/>
                      <a:pt x="20" y="33"/>
                    </a:cubicBezTo>
                    <a:cubicBezTo>
                      <a:pt x="24" y="6"/>
                      <a:pt x="24" y="6"/>
                      <a:pt x="24" y="6"/>
                    </a:cubicBezTo>
                    <a:lnTo>
                      <a:pt x="2"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4" name="Freeform 452">
                <a:extLst>
                  <a:ext uri="{FF2B5EF4-FFF2-40B4-BE49-F238E27FC236}">
                    <a16:creationId xmlns:a16="http://schemas.microsoft.com/office/drawing/2014/main" xmlns="" id="{ED4E3848-6E1A-4B42-875C-D9ABC5E98880}"/>
                  </a:ext>
                </a:extLst>
              </p:cNvPr>
              <p:cNvSpPr/>
              <p:nvPr/>
            </p:nvSpPr>
            <p:spPr bwMode="auto">
              <a:xfrm>
                <a:off x="2849" y="2474"/>
                <a:ext cx="72" cy="77"/>
              </a:xfrm>
              <a:custGeom>
                <a:avLst/>
                <a:gdLst>
                  <a:gd name="T0" fmla="*/ 9 w 72"/>
                  <a:gd name="T1" fmla="*/ 0 h 77"/>
                  <a:gd name="T2" fmla="*/ 0 w 72"/>
                  <a:gd name="T3" fmla="*/ 61 h 77"/>
                  <a:gd name="T4" fmla="*/ 63 w 72"/>
                  <a:gd name="T5" fmla="*/ 77 h 77"/>
                  <a:gd name="T6" fmla="*/ 72 w 72"/>
                  <a:gd name="T7" fmla="*/ 18 h 77"/>
                  <a:gd name="T8" fmla="*/ 9 w 72"/>
                  <a:gd name="T9" fmla="*/ 0 h 77"/>
                </a:gdLst>
                <a:ahLst/>
                <a:cxnLst>
                  <a:cxn ang="0">
                    <a:pos x="T0" y="T1"/>
                  </a:cxn>
                  <a:cxn ang="0">
                    <a:pos x="T2" y="T3"/>
                  </a:cxn>
                  <a:cxn ang="0">
                    <a:pos x="T4" y="T5"/>
                  </a:cxn>
                  <a:cxn ang="0">
                    <a:pos x="T6" y="T7"/>
                  </a:cxn>
                  <a:cxn ang="0">
                    <a:pos x="T8" y="T9"/>
                  </a:cxn>
                </a:cxnLst>
                <a:rect l="0" t="0" r="r" b="b"/>
                <a:pathLst>
                  <a:path w="72" h="77">
                    <a:moveTo>
                      <a:pt x="9" y="0"/>
                    </a:moveTo>
                    <a:lnTo>
                      <a:pt x="0" y="61"/>
                    </a:lnTo>
                    <a:lnTo>
                      <a:pt x="63" y="77"/>
                    </a:lnTo>
                    <a:lnTo>
                      <a:pt x="72" y="18"/>
                    </a:lnTo>
                    <a:lnTo>
                      <a:pt x="9"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5" name="Freeform 453">
                <a:extLst>
                  <a:ext uri="{FF2B5EF4-FFF2-40B4-BE49-F238E27FC236}">
                    <a16:creationId xmlns:a16="http://schemas.microsoft.com/office/drawing/2014/main" xmlns="" id="{A2748BC3-425F-4910-AA9E-4475EE600744}"/>
                  </a:ext>
                </a:extLst>
              </p:cNvPr>
              <p:cNvSpPr/>
              <p:nvPr/>
            </p:nvSpPr>
            <p:spPr bwMode="auto">
              <a:xfrm>
                <a:off x="2912" y="2492"/>
                <a:ext cx="66" cy="73"/>
              </a:xfrm>
              <a:custGeom>
                <a:avLst/>
                <a:gdLst>
                  <a:gd name="T0" fmla="*/ 9 w 66"/>
                  <a:gd name="T1" fmla="*/ 0 h 73"/>
                  <a:gd name="T2" fmla="*/ 0 w 66"/>
                  <a:gd name="T3" fmla="*/ 59 h 73"/>
                  <a:gd name="T4" fmla="*/ 59 w 66"/>
                  <a:gd name="T5" fmla="*/ 73 h 73"/>
                  <a:gd name="T6" fmla="*/ 66 w 66"/>
                  <a:gd name="T7" fmla="*/ 16 h 73"/>
                  <a:gd name="T8" fmla="*/ 9 w 66"/>
                  <a:gd name="T9" fmla="*/ 0 h 73"/>
                </a:gdLst>
                <a:ahLst/>
                <a:cxnLst>
                  <a:cxn ang="0">
                    <a:pos x="T0" y="T1"/>
                  </a:cxn>
                  <a:cxn ang="0">
                    <a:pos x="T2" y="T3"/>
                  </a:cxn>
                  <a:cxn ang="0">
                    <a:pos x="T4" y="T5"/>
                  </a:cxn>
                  <a:cxn ang="0">
                    <a:pos x="T6" y="T7"/>
                  </a:cxn>
                  <a:cxn ang="0">
                    <a:pos x="T8" y="T9"/>
                  </a:cxn>
                </a:cxnLst>
                <a:rect l="0" t="0" r="r" b="b"/>
                <a:pathLst>
                  <a:path w="66" h="73">
                    <a:moveTo>
                      <a:pt x="9" y="0"/>
                    </a:moveTo>
                    <a:lnTo>
                      <a:pt x="0" y="59"/>
                    </a:lnTo>
                    <a:lnTo>
                      <a:pt x="59" y="73"/>
                    </a:lnTo>
                    <a:lnTo>
                      <a:pt x="66" y="16"/>
                    </a:lnTo>
                    <a:lnTo>
                      <a:pt x="9"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6" name="Freeform 454">
                <a:extLst>
                  <a:ext uri="{FF2B5EF4-FFF2-40B4-BE49-F238E27FC236}">
                    <a16:creationId xmlns:a16="http://schemas.microsoft.com/office/drawing/2014/main" xmlns="" id="{185E2CD2-03E9-4F6E-B73F-172BE30EB38A}"/>
                  </a:ext>
                </a:extLst>
              </p:cNvPr>
              <p:cNvSpPr/>
              <p:nvPr/>
            </p:nvSpPr>
            <p:spPr bwMode="auto">
              <a:xfrm>
                <a:off x="3039" y="2528"/>
                <a:ext cx="79" cy="73"/>
              </a:xfrm>
              <a:custGeom>
                <a:avLst/>
                <a:gdLst>
                  <a:gd name="T0" fmla="*/ 6 w 79"/>
                  <a:gd name="T1" fmla="*/ 0 h 73"/>
                  <a:gd name="T2" fmla="*/ 0 w 79"/>
                  <a:gd name="T3" fmla="*/ 55 h 73"/>
                  <a:gd name="T4" fmla="*/ 70 w 79"/>
                  <a:gd name="T5" fmla="*/ 73 h 73"/>
                  <a:gd name="T6" fmla="*/ 79 w 79"/>
                  <a:gd name="T7" fmla="*/ 21 h 73"/>
                  <a:gd name="T8" fmla="*/ 6 w 79"/>
                  <a:gd name="T9" fmla="*/ 0 h 73"/>
                </a:gdLst>
                <a:ahLst/>
                <a:cxnLst>
                  <a:cxn ang="0">
                    <a:pos x="T0" y="T1"/>
                  </a:cxn>
                  <a:cxn ang="0">
                    <a:pos x="T2" y="T3"/>
                  </a:cxn>
                  <a:cxn ang="0">
                    <a:pos x="T4" y="T5"/>
                  </a:cxn>
                  <a:cxn ang="0">
                    <a:pos x="T6" y="T7"/>
                  </a:cxn>
                  <a:cxn ang="0">
                    <a:pos x="T8" y="T9"/>
                  </a:cxn>
                </a:cxnLst>
                <a:rect l="0" t="0" r="r" b="b"/>
                <a:pathLst>
                  <a:path w="79" h="73">
                    <a:moveTo>
                      <a:pt x="6" y="0"/>
                    </a:moveTo>
                    <a:lnTo>
                      <a:pt x="0" y="55"/>
                    </a:lnTo>
                    <a:lnTo>
                      <a:pt x="70" y="73"/>
                    </a:lnTo>
                    <a:lnTo>
                      <a:pt x="79" y="21"/>
                    </a:lnTo>
                    <a:lnTo>
                      <a:pt x="6"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7" name="Freeform 455">
                <a:extLst>
                  <a:ext uri="{FF2B5EF4-FFF2-40B4-BE49-F238E27FC236}">
                    <a16:creationId xmlns:a16="http://schemas.microsoft.com/office/drawing/2014/main" xmlns="" id="{897AAA83-32C5-42D7-9DD8-067032FB685C}"/>
                  </a:ext>
                </a:extLst>
              </p:cNvPr>
              <p:cNvSpPr/>
              <p:nvPr/>
            </p:nvSpPr>
            <p:spPr bwMode="auto">
              <a:xfrm>
                <a:off x="3109" y="2549"/>
                <a:ext cx="72" cy="67"/>
              </a:xfrm>
              <a:custGeom>
                <a:avLst/>
                <a:gdLst>
                  <a:gd name="T0" fmla="*/ 32 w 32"/>
                  <a:gd name="T1" fmla="*/ 8 h 30"/>
                  <a:gd name="T2" fmla="*/ 4 w 32"/>
                  <a:gd name="T3" fmla="*/ 0 h 30"/>
                  <a:gd name="T4" fmla="*/ 0 w 32"/>
                  <a:gd name="T5" fmla="*/ 23 h 30"/>
                  <a:gd name="T6" fmla="*/ 28 w 32"/>
                  <a:gd name="T7" fmla="*/ 30 h 30"/>
                  <a:gd name="T8" fmla="*/ 32 w 32"/>
                  <a:gd name="T9" fmla="*/ 8 h 30"/>
                </a:gdLst>
                <a:ahLst/>
                <a:cxnLst>
                  <a:cxn ang="0">
                    <a:pos x="T0" y="T1"/>
                  </a:cxn>
                  <a:cxn ang="0">
                    <a:pos x="T2" y="T3"/>
                  </a:cxn>
                  <a:cxn ang="0">
                    <a:pos x="T4" y="T5"/>
                  </a:cxn>
                  <a:cxn ang="0">
                    <a:pos x="T6" y="T7"/>
                  </a:cxn>
                  <a:cxn ang="0">
                    <a:pos x="T8" y="T9"/>
                  </a:cxn>
                </a:cxnLst>
                <a:rect l="0" t="0" r="r" b="b"/>
                <a:pathLst>
                  <a:path w="32" h="30">
                    <a:moveTo>
                      <a:pt x="32" y="8"/>
                    </a:moveTo>
                    <a:cubicBezTo>
                      <a:pt x="4" y="0"/>
                      <a:pt x="4" y="0"/>
                      <a:pt x="4" y="0"/>
                    </a:cubicBezTo>
                    <a:cubicBezTo>
                      <a:pt x="0" y="23"/>
                      <a:pt x="0" y="23"/>
                      <a:pt x="0" y="23"/>
                    </a:cubicBezTo>
                    <a:cubicBezTo>
                      <a:pt x="28" y="30"/>
                      <a:pt x="28" y="30"/>
                      <a:pt x="28" y="30"/>
                    </a:cubicBezTo>
                    <a:cubicBezTo>
                      <a:pt x="29" y="22"/>
                      <a:pt x="31" y="15"/>
                      <a:pt x="32" y="8"/>
                    </a:cubicBez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8" name="Freeform 456">
                <a:extLst>
                  <a:ext uri="{FF2B5EF4-FFF2-40B4-BE49-F238E27FC236}">
                    <a16:creationId xmlns:a16="http://schemas.microsoft.com/office/drawing/2014/main" xmlns="" id="{0E45006B-57CD-4812-8CB4-9FC5C4AC4BCB}"/>
                  </a:ext>
                </a:extLst>
              </p:cNvPr>
              <p:cNvSpPr/>
              <p:nvPr/>
            </p:nvSpPr>
            <p:spPr bwMode="auto">
              <a:xfrm>
                <a:off x="2971" y="2508"/>
                <a:ext cx="74" cy="75"/>
              </a:xfrm>
              <a:custGeom>
                <a:avLst/>
                <a:gdLst>
                  <a:gd name="T0" fmla="*/ 7 w 74"/>
                  <a:gd name="T1" fmla="*/ 0 h 75"/>
                  <a:gd name="T2" fmla="*/ 0 w 74"/>
                  <a:gd name="T3" fmla="*/ 57 h 75"/>
                  <a:gd name="T4" fmla="*/ 68 w 74"/>
                  <a:gd name="T5" fmla="*/ 75 h 75"/>
                  <a:gd name="T6" fmla="*/ 74 w 74"/>
                  <a:gd name="T7" fmla="*/ 20 h 75"/>
                  <a:gd name="T8" fmla="*/ 7 w 74"/>
                  <a:gd name="T9" fmla="*/ 0 h 75"/>
                </a:gdLst>
                <a:ahLst/>
                <a:cxnLst>
                  <a:cxn ang="0">
                    <a:pos x="T0" y="T1"/>
                  </a:cxn>
                  <a:cxn ang="0">
                    <a:pos x="T2" y="T3"/>
                  </a:cxn>
                  <a:cxn ang="0">
                    <a:pos x="T4" y="T5"/>
                  </a:cxn>
                  <a:cxn ang="0">
                    <a:pos x="T6" y="T7"/>
                  </a:cxn>
                  <a:cxn ang="0">
                    <a:pos x="T8" y="T9"/>
                  </a:cxn>
                </a:cxnLst>
                <a:rect l="0" t="0" r="r" b="b"/>
                <a:pathLst>
                  <a:path w="74" h="75">
                    <a:moveTo>
                      <a:pt x="7" y="0"/>
                    </a:moveTo>
                    <a:lnTo>
                      <a:pt x="0" y="57"/>
                    </a:lnTo>
                    <a:lnTo>
                      <a:pt x="68" y="75"/>
                    </a:lnTo>
                    <a:lnTo>
                      <a:pt x="74" y="20"/>
                    </a:lnTo>
                    <a:lnTo>
                      <a:pt x="7"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9" name="Freeform 457">
                <a:extLst>
                  <a:ext uri="{FF2B5EF4-FFF2-40B4-BE49-F238E27FC236}">
                    <a16:creationId xmlns:a16="http://schemas.microsoft.com/office/drawing/2014/main" xmlns="" id="{6839E8D2-0C12-49B2-8725-37132B15E95F}"/>
                  </a:ext>
                </a:extLst>
              </p:cNvPr>
              <p:cNvSpPr/>
              <p:nvPr/>
            </p:nvSpPr>
            <p:spPr bwMode="auto">
              <a:xfrm>
                <a:off x="2802" y="2522"/>
                <a:ext cx="370" cy="135"/>
              </a:xfrm>
              <a:custGeom>
                <a:avLst/>
                <a:gdLst>
                  <a:gd name="T0" fmla="*/ 164 w 164"/>
                  <a:gd name="T1" fmla="*/ 42 h 60"/>
                  <a:gd name="T2" fmla="*/ 1 w 164"/>
                  <a:gd name="T3" fmla="*/ 0 h 60"/>
                  <a:gd name="T4" fmla="*/ 0 w 164"/>
                  <a:gd name="T5" fmla="*/ 21 h 60"/>
                  <a:gd name="T6" fmla="*/ 160 w 164"/>
                  <a:gd name="T7" fmla="*/ 60 h 60"/>
                  <a:gd name="T8" fmla="*/ 164 w 164"/>
                  <a:gd name="T9" fmla="*/ 42 h 60"/>
                </a:gdLst>
                <a:ahLst/>
                <a:cxnLst>
                  <a:cxn ang="0">
                    <a:pos x="T0" y="T1"/>
                  </a:cxn>
                  <a:cxn ang="0">
                    <a:pos x="T2" y="T3"/>
                  </a:cxn>
                  <a:cxn ang="0">
                    <a:pos x="T4" y="T5"/>
                  </a:cxn>
                  <a:cxn ang="0">
                    <a:pos x="T6" y="T7"/>
                  </a:cxn>
                  <a:cxn ang="0">
                    <a:pos x="T8" y="T9"/>
                  </a:cxn>
                </a:cxnLst>
                <a:rect l="0" t="0" r="r" b="b"/>
                <a:pathLst>
                  <a:path w="164" h="60">
                    <a:moveTo>
                      <a:pt x="164" y="42"/>
                    </a:moveTo>
                    <a:cubicBezTo>
                      <a:pt x="1" y="0"/>
                      <a:pt x="1" y="0"/>
                      <a:pt x="1" y="0"/>
                    </a:cubicBezTo>
                    <a:cubicBezTo>
                      <a:pt x="1" y="7"/>
                      <a:pt x="1" y="14"/>
                      <a:pt x="0" y="21"/>
                    </a:cubicBezTo>
                    <a:cubicBezTo>
                      <a:pt x="160" y="60"/>
                      <a:pt x="160" y="60"/>
                      <a:pt x="160" y="60"/>
                    </a:cubicBezTo>
                    <a:cubicBezTo>
                      <a:pt x="161" y="54"/>
                      <a:pt x="162" y="48"/>
                      <a:pt x="164" y="42"/>
                    </a:cubicBezTo>
                    <a:close/>
                  </a:path>
                </a:pathLst>
              </a:custGeom>
              <a:solidFill>
                <a:srgbClr val="5B83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0" name="Freeform 458">
                <a:extLst>
                  <a:ext uri="{FF2B5EF4-FFF2-40B4-BE49-F238E27FC236}">
                    <a16:creationId xmlns:a16="http://schemas.microsoft.com/office/drawing/2014/main" xmlns="" id="{F7AB16CF-2385-4C56-BB88-B40B98E9D46E}"/>
                  </a:ext>
                </a:extLst>
              </p:cNvPr>
              <p:cNvSpPr/>
              <p:nvPr/>
            </p:nvSpPr>
            <p:spPr bwMode="auto">
              <a:xfrm>
                <a:off x="2795" y="2569"/>
                <a:ext cx="368" cy="192"/>
              </a:xfrm>
              <a:custGeom>
                <a:avLst/>
                <a:gdLst>
                  <a:gd name="T0" fmla="*/ 3 w 163"/>
                  <a:gd name="T1" fmla="*/ 0 h 85"/>
                  <a:gd name="T2" fmla="*/ 0 w 163"/>
                  <a:gd name="T3" fmla="*/ 54 h 85"/>
                  <a:gd name="T4" fmla="*/ 157 w 163"/>
                  <a:gd name="T5" fmla="*/ 85 h 85"/>
                  <a:gd name="T6" fmla="*/ 163 w 163"/>
                  <a:gd name="T7" fmla="*/ 39 h 85"/>
                  <a:gd name="T8" fmla="*/ 3 w 163"/>
                  <a:gd name="T9" fmla="*/ 0 h 85"/>
                </a:gdLst>
                <a:ahLst/>
                <a:cxnLst>
                  <a:cxn ang="0">
                    <a:pos x="T0" y="T1"/>
                  </a:cxn>
                  <a:cxn ang="0">
                    <a:pos x="T2" y="T3"/>
                  </a:cxn>
                  <a:cxn ang="0">
                    <a:pos x="T4" y="T5"/>
                  </a:cxn>
                  <a:cxn ang="0">
                    <a:pos x="T6" y="T7"/>
                  </a:cxn>
                  <a:cxn ang="0">
                    <a:pos x="T8" y="T9"/>
                  </a:cxn>
                </a:cxnLst>
                <a:rect l="0" t="0" r="r" b="b"/>
                <a:pathLst>
                  <a:path w="163" h="85">
                    <a:moveTo>
                      <a:pt x="3" y="0"/>
                    </a:moveTo>
                    <a:cubicBezTo>
                      <a:pt x="2" y="17"/>
                      <a:pt x="1" y="35"/>
                      <a:pt x="0" y="54"/>
                    </a:cubicBezTo>
                    <a:cubicBezTo>
                      <a:pt x="157" y="85"/>
                      <a:pt x="157" y="85"/>
                      <a:pt x="157" y="85"/>
                    </a:cubicBezTo>
                    <a:cubicBezTo>
                      <a:pt x="159" y="69"/>
                      <a:pt x="161" y="54"/>
                      <a:pt x="163" y="39"/>
                    </a:cubicBezTo>
                    <a:lnTo>
                      <a:pt x="3" y="0"/>
                    </a:lnTo>
                    <a:close/>
                  </a:path>
                </a:pathLst>
              </a:custGeom>
              <a:solidFill>
                <a:srgbClr val="74688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1" name="Freeform 459">
                <a:extLst>
                  <a:ext uri="{FF2B5EF4-FFF2-40B4-BE49-F238E27FC236}">
                    <a16:creationId xmlns:a16="http://schemas.microsoft.com/office/drawing/2014/main" xmlns="" id="{3E369292-8EE7-43D4-8F47-9CD4D5F465D4}"/>
                  </a:ext>
                </a:extLst>
              </p:cNvPr>
              <p:cNvSpPr/>
              <p:nvPr/>
            </p:nvSpPr>
            <p:spPr bwMode="auto">
              <a:xfrm>
                <a:off x="2791" y="2691"/>
                <a:ext cx="58" cy="67"/>
              </a:xfrm>
              <a:custGeom>
                <a:avLst/>
                <a:gdLst>
                  <a:gd name="T0" fmla="*/ 2 w 26"/>
                  <a:gd name="T1" fmla="*/ 0 h 30"/>
                  <a:gd name="T2" fmla="*/ 0 w 26"/>
                  <a:gd name="T3" fmla="*/ 26 h 30"/>
                  <a:gd name="T4" fmla="*/ 26 w 26"/>
                  <a:gd name="T5" fmla="*/ 30 h 30"/>
                  <a:gd name="T6" fmla="*/ 26 w 26"/>
                  <a:gd name="T7" fmla="*/ 5 h 30"/>
                  <a:gd name="T8" fmla="*/ 2 w 26"/>
                  <a:gd name="T9" fmla="*/ 0 h 30"/>
                </a:gdLst>
                <a:ahLst/>
                <a:cxnLst>
                  <a:cxn ang="0">
                    <a:pos x="T0" y="T1"/>
                  </a:cxn>
                  <a:cxn ang="0">
                    <a:pos x="T2" y="T3"/>
                  </a:cxn>
                  <a:cxn ang="0">
                    <a:pos x="T4" y="T5"/>
                  </a:cxn>
                  <a:cxn ang="0">
                    <a:pos x="T6" y="T7"/>
                  </a:cxn>
                  <a:cxn ang="0">
                    <a:pos x="T8" y="T9"/>
                  </a:cxn>
                </a:cxnLst>
                <a:rect l="0" t="0" r="r" b="b"/>
                <a:pathLst>
                  <a:path w="26" h="30">
                    <a:moveTo>
                      <a:pt x="2" y="0"/>
                    </a:moveTo>
                    <a:cubicBezTo>
                      <a:pt x="1" y="8"/>
                      <a:pt x="1" y="17"/>
                      <a:pt x="0" y="26"/>
                    </a:cubicBezTo>
                    <a:cubicBezTo>
                      <a:pt x="26" y="30"/>
                      <a:pt x="26" y="30"/>
                      <a:pt x="26" y="30"/>
                    </a:cubicBezTo>
                    <a:cubicBezTo>
                      <a:pt x="26" y="5"/>
                      <a:pt x="26" y="5"/>
                      <a:pt x="26" y="5"/>
                    </a:cubicBezTo>
                    <a:lnTo>
                      <a:pt x="2"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2" name="Freeform 460">
                <a:extLst>
                  <a:ext uri="{FF2B5EF4-FFF2-40B4-BE49-F238E27FC236}">
                    <a16:creationId xmlns:a16="http://schemas.microsoft.com/office/drawing/2014/main" xmlns="" id="{A6915C18-7A10-4684-9040-501259BF4505}"/>
                  </a:ext>
                </a:extLst>
              </p:cNvPr>
              <p:cNvSpPr/>
              <p:nvPr/>
            </p:nvSpPr>
            <p:spPr bwMode="auto">
              <a:xfrm>
                <a:off x="2849" y="2702"/>
                <a:ext cx="66" cy="68"/>
              </a:xfrm>
              <a:custGeom>
                <a:avLst/>
                <a:gdLst>
                  <a:gd name="T0" fmla="*/ 0 w 66"/>
                  <a:gd name="T1" fmla="*/ 0 h 68"/>
                  <a:gd name="T2" fmla="*/ 0 w 66"/>
                  <a:gd name="T3" fmla="*/ 56 h 68"/>
                  <a:gd name="T4" fmla="*/ 61 w 66"/>
                  <a:gd name="T5" fmla="*/ 68 h 68"/>
                  <a:gd name="T6" fmla="*/ 66 w 66"/>
                  <a:gd name="T7" fmla="*/ 11 h 68"/>
                  <a:gd name="T8" fmla="*/ 0 w 66"/>
                  <a:gd name="T9" fmla="*/ 0 h 68"/>
                </a:gdLst>
                <a:ahLst/>
                <a:cxnLst>
                  <a:cxn ang="0">
                    <a:pos x="T0" y="T1"/>
                  </a:cxn>
                  <a:cxn ang="0">
                    <a:pos x="T2" y="T3"/>
                  </a:cxn>
                  <a:cxn ang="0">
                    <a:pos x="T4" y="T5"/>
                  </a:cxn>
                  <a:cxn ang="0">
                    <a:pos x="T6" y="T7"/>
                  </a:cxn>
                  <a:cxn ang="0">
                    <a:pos x="T8" y="T9"/>
                  </a:cxn>
                </a:cxnLst>
                <a:rect l="0" t="0" r="r" b="b"/>
                <a:pathLst>
                  <a:path w="66" h="68">
                    <a:moveTo>
                      <a:pt x="0" y="0"/>
                    </a:moveTo>
                    <a:lnTo>
                      <a:pt x="0" y="56"/>
                    </a:lnTo>
                    <a:lnTo>
                      <a:pt x="61" y="68"/>
                    </a:lnTo>
                    <a:lnTo>
                      <a:pt x="66" y="11"/>
                    </a:lnTo>
                    <a:lnTo>
                      <a:pt x="0"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3" name="Freeform 461">
                <a:extLst>
                  <a:ext uri="{FF2B5EF4-FFF2-40B4-BE49-F238E27FC236}">
                    <a16:creationId xmlns:a16="http://schemas.microsoft.com/office/drawing/2014/main" xmlns="" id="{9E3848CF-E91E-4C7C-8D66-0965FE9AFCF0}"/>
                  </a:ext>
                </a:extLst>
              </p:cNvPr>
              <p:cNvSpPr/>
              <p:nvPr/>
            </p:nvSpPr>
            <p:spPr bwMode="auto">
              <a:xfrm>
                <a:off x="2910" y="2713"/>
                <a:ext cx="66" cy="68"/>
              </a:xfrm>
              <a:custGeom>
                <a:avLst/>
                <a:gdLst>
                  <a:gd name="T0" fmla="*/ 5 w 66"/>
                  <a:gd name="T1" fmla="*/ 0 h 68"/>
                  <a:gd name="T2" fmla="*/ 0 w 66"/>
                  <a:gd name="T3" fmla="*/ 57 h 68"/>
                  <a:gd name="T4" fmla="*/ 59 w 66"/>
                  <a:gd name="T5" fmla="*/ 68 h 68"/>
                  <a:gd name="T6" fmla="*/ 66 w 66"/>
                  <a:gd name="T7" fmla="*/ 14 h 68"/>
                  <a:gd name="T8" fmla="*/ 5 w 66"/>
                  <a:gd name="T9" fmla="*/ 0 h 68"/>
                </a:gdLst>
                <a:ahLst/>
                <a:cxnLst>
                  <a:cxn ang="0">
                    <a:pos x="T0" y="T1"/>
                  </a:cxn>
                  <a:cxn ang="0">
                    <a:pos x="T2" y="T3"/>
                  </a:cxn>
                  <a:cxn ang="0">
                    <a:pos x="T4" y="T5"/>
                  </a:cxn>
                  <a:cxn ang="0">
                    <a:pos x="T6" y="T7"/>
                  </a:cxn>
                  <a:cxn ang="0">
                    <a:pos x="T8" y="T9"/>
                  </a:cxn>
                </a:cxnLst>
                <a:rect l="0" t="0" r="r" b="b"/>
                <a:pathLst>
                  <a:path w="66" h="68">
                    <a:moveTo>
                      <a:pt x="5" y="0"/>
                    </a:moveTo>
                    <a:lnTo>
                      <a:pt x="0" y="57"/>
                    </a:lnTo>
                    <a:lnTo>
                      <a:pt x="59" y="68"/>
                    </a:lnTo>
                    <a:lnTo>
                      <a:pt x="66" y="14"/>
                    </a:lnTo>
                    <a:lnTo>
                      <a:pt x="5"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4" name="Freeform 462">
                <a:extLst>
                  <a:ext uri="{FF2B5EF4-FFF2-40B4-BE49-F238E27FC236}">
                    <a16:creationId xmlns:a16="http://schemas.microsoft.com/office/drawing/2014/main" xmlns="" id="{36FB7726-60A1-48DD-B3AD-D97A5783DAF7}"/>
                  </a:ext>
                </a:extLst>
              </p:cNvPr>
              <p:cNvSpPr/>
              <p:nvPr/>
            </p:nvSpPr>
            <p:spPr bwMode="auto">
              <a:xfrm>
                <a:off x="2969" y="2727"/>
                <a:ext cx="72" cy="65"/>
              </a:xfrm>
              <a:custGeom>
                <a:avLst/>
                <a:gdLst>
                  <a:gd name="T0" fmla="*/ 7 w 72"/>
                  <a:gd name="T1" fmla="*/ 0 h 65"/>
                  <a:gd name="T2" fmla="*/ 0 w 72"/>
                  <a:gd name="T3" fmla="*/ 54 h 65"/>
                  <a:gd name="T4" fmla="*/ 67 w 72"/>
                  <a:gd name="T5" fmla="*/ 65 h 65"/>
                  <a:gd name="T6" fmla="*/ 72 w 72"/>
                  <a:gd name="T7" fmla="*/ 11 h 65"/>
                  <a:gd name="T8" fmla="*/ 7 w 72"/>
                  <a:gd name="T9" fmla="*/ 0 h 65"/>
                </a:gdLst>
                <a:ahLst/>
                <a:cxnLst>
                  <a:cxn ang="0">
                    <a:pos x="T0" y="T1"/>
                  </a:cxn>
                  <a:cxn ang="0">
                    <a:pos x="T2" y="T3"/>
                  </a:cxn>
                  <a:cxn ang="0">
                    <a:pos x="T4" y="T5"/>
                  </a:cxn>
                  <a:cxn ang="0">
                    <a:pos x="T6" y="T7"/>
                  </a:cxn>
                  <a:cxn ang="0">
                    <a:pos x="T8" y="T9"/>
                  </a:cxn>
                </a:cxnLst>
                <a:rect l="0" t="0" r="r" b="b"/>
                <a:pathLst>
                  <a:path w="72" h="65">
                    <a:moveTo>
                      <a:pt x="7" y="0"/>
                    </a:moveTo>
                    <a:lnTo>
                      <a:pt x="0" y="54"/>
                    </a:lnTo>
                    <a:lnTo>
                      <a:pt x="67" y="65"/>
                    </a:lnTo>
                    <a:lnTo>
                      <a:pt x="72" y="11"/>
                    </a:lnTo>
                    <a:lnTo>
                      <a:pt x="7"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5" name="Freeform 463">
                <a:extLst>
                  <a:ext uri="{FF2B5EF4-FFF2-40B4-BE49-F238E27FC236}">
                    <a16:creationId xmlns:a16="http://schemas.microsoft.com/office/drawing/2014/main" xmlns="" id="{581F26A8-1391-4B41-806F-7C676701BC34}"/>
                  </a:ext>
                </a:extLst>
              </p:cNvPr>
              <p:cNvSpPr/>
              <p:nvPr/>
            </p:nvSpPr>
            <p:spPr bwMode="auto">
              <a:xfrm>
                <a:off x="3095" y="2752"/>
                <a:ext cx="54" cy="58"/>
              </a:xfrm>
              <a:custGeom>
                <a:avLst/>
                <a:gdLst>
                  <a:gd name="T0" fmla="*/ 24 w 24"/>
                  <a:gd name="T1" fmla="*/ 4 h 26"/>
                  <a:gd name="T2" fmla="*/ 3 w 24"/>
                  <a:gd name="T3" fmla="*/ 0 h 26"/>
                  <a:gd name="T4" fmla="*/ 0 w 24"/>
                  <a:gd name="T5" fmla="*/ 22 h 26"/>
                  <a:gd name="T6" fmla="*/ 21 w 24"/>
                  <a:gd name="T7" fmla="*/ 26 h 26"/>
                  <a:gd name="T8" fmla="*/ 24 w 24"/>
                  <a:gd name="T9" fmla="*/ 4 h 26"/>
                </a:gdLst>
                <a:ahLst/>
                <a:cxnLst>
                  <a:cxn ang="0">
                    <a:pos x="T0" y="T1"/>
                  </a:cxn>
                  <a:cxn ang="0">
                    <a:pos x="T2" y="T3"/>
                  </a:cxn>
                  <a:cxn ang="0">
                    <a:pos x="T4" y="T5"/>
                  </a:cxn>
                  <a:cxn ang="0">
                    <a:pos x="T6" y="T7"/>
                  </a:cxn>
                  <a:cxn ang="0">
                    <a:pos x="T8" y="T9"/>
                  </a:cxn>
                </a:cxnLst>
                <a:rect l="0" t="0" r="r" b="b"/>
                <a:pathLst>
                  <a:path w="24" h="26">
                    <a:moveTo>
                      <a:pt x="24" y="4"/>
                    </a:moveTo>
                    <a:cubicBezTo>
                      <a:pt x="3" y="0"/>
                      <a:pt x="3" y="0"/>
                      <a:pt x="3" y="0"/>
                    </a:cubicBezTo>
                    <a:cubicBezTo>
                      <a:pt x="0" y="22"/>
                      <a:pt x="0" y="22"/>
                      <a:pt x="0" y="22"/>
                    </a:cubicBezTo>
                    <a:cubicBezTo>
                      <a:pt x="21" y="26"/>
                      <a:pt x="21" y="26"/>
                      <a:pt x="21" y="26"/>
                    </a:cubicBezTo>
                    <a:cubicBezTo>
                      <a:pt x="22" y="18"/>
                      <a:pt x="23" y="11"/>
                      <a:pt x="24" y="4"/>
                    </a:cubicBez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6" name="Freeform 464">
                <a:extLst>
                  <a:ext uri="{FF2B5EF4-FFF2-40B4-BE49-F238E27FC236}">
                    <a16:creationId xmlns:a16="http://schemas.microsoft.com/office/drawing/2014/main" xmlns="" id="{7D62EB77-BFC7-4644-96A3-E76E2A7410C1}"/>
                  </a:ext>
                </a:extLst>
              </p:cNvPr>
              <p:cNvSpPr/>
              <p:nvPr/>
            </p:nvSpPr>
            <p:spPr bwMode="auto">
              <a:xfrm>
                <a:off x="3036" y="2738"/>
                <a:ext cx="66" cy="63"/>
              </a:xfrm>
              <a:custGeom>
                <a:avLst/>
                <a:gdLst>
                  <a:gd name="T0" fmla="*/ 5 w 66"/>
                  <a:gd name="T1" fmla="*/ 0 h 63"/>
                  <a:gd name="T2" fmla="*/ 0 w 66"/>
                  <a:gd name="T3" fmla="*/ 54 h 63"/>
                  <a:gd name="T4" fmla="*/ 59 w 66"/>
                  <a:gd name="T5" fmla="*/ 63 h 63"/>
                  <a:gd name="T6" fmla="*/ 66 w 66"/>
                  <a:gd name="T7" fmla="*/ 14 h 63"/>
                  <a:gd name="T8" fmla="*/ 5 w 66"/>
                  <a:gd name="T9" fmla="*/ 0 h 63"/>
                </a:gdLst>
                <a:ahLst/>
                <a:cxnLst>
                  <a:cxn ang="0">
                    <a:pos x="T0" y="T1"/>
                  </a:cxn>
                  <a:cxn ang="0">
                    <a:pos x="T2" y="T3"/>
                  </a:cxn>
                  <a:cxn ang="0">
                    <a:pos x="T4" y="T5"/>
                  </a:cxn>
                  <a:cxn ang="0">
                    <a:pos x="T6" y="T7"/>
                  </a:cxn>
                  <a:cxn ang="0">
                    <a:pos x="T8" y="T9"/>
                  </a:cxn>
                </a:cxnLst>
                <a:rect l="0" t="0" r="r" b="b"/>
                <a:pathLst>
                  <a:path w="66" h="63">
                    <a:moveTo>
                      <a:pt x="5" y="0"/>
                    </a:moveTo>
                    <a:lnTo>
                      <a:pt x="0" y="54"/>
                    </a:lnTo>
                    <a:lnTo>
                      <a:pt x="59" y="63"/>
                    </a:lnTo>
                    <a:lnTo>
                      <a:pt x="66" y="14"/>
                    </a:lnTo>
                    <a:lnTo>
                      <a:pt x="5"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7" name="Freeform 465">
                <a:extLst>
                  <a:ext uri="{FF2B5EF4-FFF2-40B4-BE49-F238E27FC236}">
                    <a16:creationId xmlns:a16="http://schemas.microsoft.com/office/drawing/2014/main" xmlns="" id="{E2C4453C-2E7C-4E66-A421-92F3E6A430CE}"/>
                  </a:ext>
                </a:extLst>
              </p:cNvPr>
              <p:cNvSpPr/>
              <p:nvPr/>
            </p:nvSpPr>
            <p:spPr bwMode="auto">
              <a:xfrm>
                <a:off x="2768" y="2932"/>
                <a:ext cx="368" cy="144"/>
              </a:xfrm>
              <a:custGeom>
                <a:avLst/>
                <a:gdLst>
                  <a:gd name="T0" fmla="*/ 163 w 163"/>
                  <a:gd name="T1" fmla="*/ 0 h 64"/>
                  <a:gd name="T2" fmla="*/ 4 w 163"/>
                  <a:gd name="T3" fmla="*/ 6 h 64"/>
                  <a:gd name="T4" fmla="*/ 0 w 163"/>
                  <a:gd name="T5" fmla="*/ 64 h 64"/>
                  <a:gd name="T6" fmla="*/ 163 w 163"/>
                  <a:gd name="T7" fmla="*/ 62 h 64"/>
                  <a:gd name="T8" fmla="*/ 163 w 163"/>
                  <a:gd name="T9" fmla="*/ 0 h 64"/>
                </a:gdLst>
                <a:ahLst/>
                <a:cxnLst>
                  <a:cxn ang="0">
                    <a:pos x="T0" y="T1"/>
                  </a:cxn>
                  <a:cxn ang="0">
                    <a:pos x="T2" y="T3"/>
                  </a:cxn>
                  <a:cxn ang="0">
                    <a:pos x="T4" y="T5"/>
                  </a:cxn>
                  <a:cxn ang="0">
                    <a:pos x="T6" y="T7"/>
                  </a:cxn>
                  <a:cxn ang="0">
                    <a:pos x="T8" y="T9"/>
                  </a:cxn>
                </a:cxnLst>
                <a:rect l="0" t="0" r="r" b="b"/>
                <a:pathLst>
                  <a:path w="163" h="64">
                    <a:moveTo>
                      <a:pt x="163" y="0"/>
                    </a:moveTo>
                    <a:cubicBezTo>
                      <a:pt x="4" y="6"/>
                      <a:pt x="4" y="6"/>
                      <a:pt x="4" y="6"/>
                    </a:cubicBezTo>
                    <a:cubicBezTo>
                      <a:pt x="3" y="25"/>
                      <a:pt x="1" y="45"/>
                      <a:pt x="0" y="64"/>
                    </a:cubicBezTo>
                    <a:cubicBezTo>
                      <a:pt x="163" y="62"/>
                      <a:pt x="163" y="62"/>
                      <a:pt x="163" y="62"/>
                    </a:cubicBezTo>
                    <a:cubicBezTo>
                      <a:pt x="162" y="38"/>
                      <a:pt x="162" y="17"/>
                      <a:pt x="163" y="0"/>
                    </a:cubicBezTo>
                    <a:close/>
                  </a:path>
                </a:pathLst>
              </a:cu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8" name="Freeform 466">
                <a:extLst>
                  <a:ext uri="{FF2B5EF4-FFF2-40B4-BE49-F238E27FC236}">
                    <a16:creationId xmlns:a16="http://schemas.microsoft.com/office/drawing/2014/main" xmlns="" id="{CAA73F22-8190-4550-BB21-6A339028E913}"/>
                  </a:ext>
                </a:extLst>
              </p:cNvPr>
              <p:cNvSpPr/>
              <p:nvPr/>
            </p:nvSpPr>
            <p:spPr bwMode="auto">
              <a:xfrm>
                <a:off x="2761" y="3072"/>
                <a:ext cx="379" cy="178"/>
              </a:xfrm>
              <a:custGeom>
                <a:avLst/>
                <a:gdLst>
                  <a:gd name="T0" fmla="*/ 166 w 168"/>
                  <a:gd name="T1" fmla="*/ 0 h 79"/>
                  <a:gd name="T2" fmla="*/ 3 w 168"/>
                  <a:gd name="T3" fmla="*/ 2 h 79"/>
                  <a:gd name="T4" fmla="*/ 0 w 168"/>
                  <a:gd name="T5" fmla="*/ 41 h 79"/>
                  <a:gd name="T6" fmla="*/ 168 w 168"/>
                  <a:gd name="T7" fmla="*/ 79 h 79"/>
                  <a:gd name="T8" fmla="*/ 166 w 168"/>
                  <a:gd name="T9" fmla="*/ 0 h 79"/>
                </a:gdLst>
                <a:ahLst/>
                <a:cxnLst>
                  <a:cxn ang="0">
                    <a:pos x="T0" y="T1"/>
                  </a:cxn>
                  <a:cxn ang="0">
                    <a:pos x="T2" y="T3"/>
                  </a:cxn>
                  <a:cxn ang="0">
                    <a:pos x="T4" y="T5"/>
                  </a:cxn>
                  <a:cxn ang="0">
                    <a:pos x="T6" y="T7"/>
                  </a:cxn>
                  <a:cxn ang="0">
                    <a:pos x="T8" y="T9"/>
                  </a:cxn>
                </a:cxnLst>
                <a:rect l="0" t="0" r="r" b="b"/>
                <a:pathLst>
                  <a:path w="168" h="79">
                    <a:moveTo>
                      <a:pt x="166" y="0"/>
                    </a:moveTo>
                    <a:cubicBezTo>
                      <a:pt x="3" y="2"/>
                      <a:pt x="3" y="2"/>
                      <a:pt x="3" y="2"/>
                    </a:cubicBezTo>
                    <a:cubicBezTo>
                      <a:pt x="2" y="15"/>
                      <a:pt x="1" y="28"/>
                      <a:pt x="0" y="41"/>
                    </a:cubicBezTo>
                    <a:cubicBezTo>
                      <a:pt x="168" y="79"/>
                      <a:pt x="168" y="79"/>
                      <a:pt x="168" y="79"/>
                    </a:cubicBezTo>
                    <a:cubicBezTo>
                      <a:pt x="167" y="51"/>
                      <a:pt x="166" y="24"/>
                      <a:pt x="166" y="0"/>
                    </a:cubicBezTo>
                    <a:close/>
                  </a:path>
                </a:pathLst>
              </a:cu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9" name="Freeform 467">
                <a:extLst>
                  <a:ext uri="{FF2B5EF4-FFF2-40B4-BE49-F238E27FC236}">
                    <a16:creationId xmlns:a16="http://schemas.microsoft.com/office/drawing/2014/main" xmlns="" id="{88DF8C45-2F9D-4CBB-A6A9-A1C2EC3891F8}"/>
                  </a:ext>
                </a:extLst>
              </p:cNvPr>
              <p:cNvSpPr/>
              <p:nvPr/>
            </p:nvSpPr>
            <p:spPr bwMode="auto">
              <a:xfrm>
                <a:off x="2755" y="3164"/>
                <a:ext cx="394" cy="275"/>
              </a:xfrm>
              <a:custGeom>
                <a:avLst/>
                <a:gdLst>
                  <a:gd name="T0" fmla="*/ 3 w 175"/>
                  <a:gd name="T1" fmla="*/ 0 h 122"/>
                  <a:gd name="T2" fmla="*/ 0 w 175"/>
                  <a:gd name="T3" fmla="*/ 44 h 122"/>
                  <a:gd name="T4" fmla="*/ 175 w 175"/>
                  <a:gd name="T5" fmla="*/ 122 h 122"/>
                  <a:gd name="T6" fmla="*/ 171 w 175"/>
                  <a:gd name="T7" fmla="*/ 38 h 122"/>
                  <a:gd name="T8" fmla="*/ 3 w 175"/>
                  <a:gd name="T9" fmla="*/ 0 h 122"/>
                </a:gdLst>
                <a:ahLst/>
                <a:cxnLst>
                  <a:cxn ang="0">
                    <a:pos x="T0" y="T1"/>
                  </a:cxn>
                  <a:cxn ang="0">
                    <a:pos x="T2" y="T3"/>
                  </a:cxn>
                  <a:cxn ang="0">
                    <a:pos x="T4" y="T5"/>
                  </a:cxn>
                  <a:cxn ang="0">
                    <a:pos x="T6" y="T7"/>
                  </a:cxn>
                  <a:cxn ang="0">
                    <a:pos x="T8" y="T9"/>
                  </a:cxn>
                </a:cxnLst>
                <a:rect l="0" t="0" r="r" b="b"/>
                <a:pathLst>
                  <a:path w="175" h="122">
                    <a:moveTo>
                      <a:pt x="3" y="0"/>
                    </a:moveTo>
                    <a:cubicBezTo>
                      <a:pt x="2" y="14"/>
                      <a:pt x="1" y="29"/>
                      <a:pt x="0" y="44"/>
                    </a:cubicBezTo>
                    <a:cubicBezTo>
                      <a:pt x="175" y="122"/>
                      <a:pt x="175" y="122"/>
                      <a:pt x="175" y="122"/>
                    </a:cubicBezTo>
                    <a:cubicBezTo>
                      <a:pt x="174" y="93"/>
                      <a:pt x="172" y="65"/>
                      <a:pt x="171" y="38"/>
                    </a:cubicBezTo>
                    <a:lnTo>
                      <a:pt x="3" y="0"/>
                    </a:lnTo>
                    <a:close/>
                  </a:path>
                </a:pathLst>
              </a:cu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0" name="Freeform 468">
                <a:extLst>
                  <a:ext uri="{FF2B5EF4-FFF2-40B4-BE49-F238E27FC236}">
                    <a16:creationId xmlns:a16="http://schemas.microsoft.com/office/drawing/2014/main" xmlns="" id="{CE4AE83F-1B3D-4FF3-8A56-FA4D37F97502}"/>
                  </a:ext>
                </a:extLst>
              </p:cNvPr>
              <p:cNvSpPr/>
              <p:nvPr/>
            </p:nvSpPr>
            <p:spPr bwMode="auto">
              <a:xfrm>
                <a:off x="2723" y="3263"/>
                <a:ext cx="442" cy="424"/>
              </a:xfrm>
              <a:custGeom>
                <a:avLst/>
                <a:gdLst>
                  <a:gd name="T0" fmla="*/ 14 w 196"/>
                  <a:gd name="T1" fmla="*/ 0 h 188"/>
                  <a:gd name="T2" fmla="*/ 0 w 196"/>
                  <a:gd name="T3" fmla="*/ 171 h 188"/>
                  <a:gd name="T4" fmla="*/ 196 w 196"/>
                  <a:gd name="T5" fmla="*/ 188 h 188"/>
                  <a:gd name="T6" fmla="*/ 189 w 196"/>
                  <a:gd name="T7" fmla="*/ 78 h 188"/>
                  <a:gd name="T8" fmla="*/ 14 w 196"/>
                  <a:gd name="T9" fmla="*/ 0 h 188"/>
                </a:gdLst>
                <a:ahLst/>
                <a:cxnLst>
                  <a:cxn ang="0">
                    <a:pos x="T0" y="T1"/>
                  </a:cxn>
                  <a:cxn ang="0">
                    <a:pos x="T2" y="T3"/>
                  </a:cxn>
                  <a:cxn ang="0">
                    <a:pos x="T4" y="T5"/>
                  </a:cxn>
                  <a:cxn ang="0">
                    <a:pos x="T6" y="T7"/>
                  </a:cxn>
                  <a:cxn ang="0">
                    <a:pos x="T8" y="T9"/>
                  </a:cxn>
                </a:cxnLst>
                <a:rect l="0" t="0" r="r" b="b"/>
                <a:pathLst>
                  <a:path w="196" h="188">
                    <a:moveTo>
                      <a:pt x="14" y="0"/>
                    </a:moveTo>
                    <a:cubicBezTo>
                      <a:pt x="9" y="58"/>
                      <a:pt x="5" y="116"/>
                      <a:pt x="0" y="171"/>
                    </a:cubicBezTo>
                    <a:cubicBezTo>
                      <a:pt x="65" y="177"/>
                      <a:pt x="130" y="184"/>
                      <a:pt x="196" y="188"/>
                    </a:cubicBezTo>
                    <a:cubicBezTo>
                      <a:pt x="193" y="152"/>
                      <a:pt x="191" y="114"/>
                      <a:pt x="189" y="78"/>
                    </a:cubicBezTo>
                    <a:lnTo>
                      <a:pt x="14" y="0"/>
                    </a:lnTo>
                    <a:close/>
                  </a:path>
                </a:pathLst>
              </a:custGeom>
              <a:solidFill>
                <a:srgbClr val="AC9D9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1" name="Freeform 469">
                <a:extLst>
                  <a:ext uri="{FF2B5EF4-FFF2-40B4-BE49-F238E27FC236}">
                    <a16:creationId xmlns:a16="http://schemas.microsoft.com/office/drawing/2014/main" xmlns="" id="{00332C31-379B-41B9-9588-1034EE98CFB7}"/>
                  </a:ext>
                </a:extLst>
              </p:cNvPr>
              <p:cNvSpPr/>
              <p:nvPr/>
            </p:nvSpPr>
            <p:spPr bwMode="auto">
              <a:xfrm>
                <a:off x="2732" y="3317"/>
                <a:ext cx="117" cy="217"/>
              </a:xfrm>
              <a:custGeom>
                <a:avLst/>
                <a:gdLst>
                  <a:gd name="T0" fmla="*/ 8 w 52"/>
                  <a:gd name="T1" fmla="*/ 0 h 96"/>
                  <a:gd name="T2" fmla="*/ 7 w 52"/>
                  <a:gd name="T3" fmla="*/ 0 h 96"/>
                  <a:gd name="T4" fmla="*/ 0 w 52"/>
                  <a:gd name="T5" fmla="*/ 95 h 96"/>
                  <a:gd name="T6" fmla="*/ 8 w 52"/>
                  <a:gd name="T7" fmla="*/ 96 h 96"/>
                  <a:gd name="T8" fmla="*/ 52 w 52"/>
                  <a:gd name="T9" fmla="*/ 48 h 96"/>
                  <a:gd name="T10" fmla="*/ 8 w 52"/>
                  <a:gd name="T11" fmla="*/ 0 h 96"/>
                </a:gdLst>
                <a:ahLst/>
                <a:cxnLst>
                  <a:cxn ang="0">
                    <a:pos x="T0" y="T1"/>
                  </a:cxn>
                  <a:cxn ang="0">
                    <a:pos x="T2" y="T3"/>
                  </a:cxn>
                  <a:cxn ang="0">
                    <a:pos x="T4" y="T5"/>
                  </a:cxn>
                  <a:cxn ang="0">
                    <a:pos x="T6" y="T7"/>
                  </a:cxn>
                  <a:cxn ang="0">
                    <a:pos x="T8" y="T9"/>
                  </a:cxn>
                  <a:cxn ang="0">
                    <a:pos x="T10" y="T11"/>
                  </a:cxn>
                </a:cxnLst>
                <a:rect l="0" t="0" r="r" b="b"/>
                <a:pathLst>
                  <a:path w="52" h="96">
                    <a:moveTo>
                      <a:pt x="8" y="0"/>
                    </a:moveTo>
                    <a:cubicBezTo>
                      <a:pt x="8" y="0"/>
                      <a:pt x="8" y="0"/>
                      <a:pt x="7" y="0"/>
                    </a:cubicBezTo>
                    <a:cubicBezTo>
                      <a:pt x="0" y="95"/>
                      <a:pt x="0" y="95"/>
                      <a:pt x="0" y="95"/>
                    </a:cubicBezTo>
                    <a:cubicBezTo>
                      <a:pt x="2" y="95"/>
                      <a:pt x="5" y="96"/>
                      <a:pt x="8" y="96"/>
                    </a:cubicBezTo>
                    <a:cubicBezTo>
                      <a:pt x="32" y="96"/>
                      <a:pt x="52" y="74"/>
                      <a:pt x="52" y="48"/>
                    </a:cubicBezTo>
                    <a:cubicBezTo>
                      <a:pt x="52" y="22"/>
                      <a:pt x="32" y="0"/>
                      <a:pt x="8"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2" name="Freeform 470">
                <a:extLst>
                  <a:ext uri="{FF2B5EF4-FFF2-40B4-BE49-F238E27FC236}">
                    <a16:creationId xmlns:a16="http://schemas.microsoft.com/office/drawing/2014/main" xmlns="" id="{7998C5FC-EE0C-4E74-AE83-605FF95FD924}"/>
                  </a:ext>
                </a:extLst>
              </p:cNvPr>
              <p:cNvSpPr/>
              <p:nvPr/>
            </p:nvSpPr>
            <p:spPr bwMode="auto">
              <a:xfrm>
                <a:off x="2752" y="3597"/>
                <a:ext cx="176" cy="69"/>
              </a:xfrm>
              <a:custGeom>
                <a:avLst/>
                <a:gdLst>
                  <a:gd name="T0" fmla="*/ 37 w 78"/>
                  <a:gd name="T1" fmla="*/ 0 h 31"/>
                  <a:gd name="T2" fmla="*/ 0 w 78"/>
                  <a:gd name="T3" fmla="*/ 24 h 31"/>
                  <a:gd name="T4" fmla="*/ 78 w 78"/>
                  <a:gd name="T5" fmla="*/ 31 h 31"/>
                  <a:gd name="T6" fmla="*/ 37 w 78"/>
                  <a:gd name="T7" fmla="*/ 0 h 31"/>
                </a:gdLst>
                <a:ahLst/>
                <a:cxnLst>
                  <a:cxn ang="0">
                    <a:pos x="T0" y="T1"/>
                  </a:cxn>
                  <a:cxn ang="0">
                    <a:pos x="T2" y="T3"/>
                  </a:cxn>
                  <a:cxn ang="0">
                    <a:pos x="T4" y="T5"/>
                  </a:cxn>
                  <a:cxn ang="0">
                    <a:pos x="T6" y="T7"/>
                  </a:cxn>
                </a:cxnLst>
                <a:rect l="0" t="0" r="r" b="b"/>
                <a:pathLst>
                  <a:path w="78" h="31">
                    <a:moveTo>
                      <a:pt x="37" y="0"/>
                    </a:moveTo>
                    <a:cubicBezTo>
                      <a:pt x="21" y="0"/>
                      <a:pt x="7" y="9"/>
                      <a:pt x="0" y="24"/>
                    </a:cubicBezTo>
                    <a:cubicBezTo>
                      <a:pt x="78" y="31"/>
                      <a:pt x="78" y="31"/>
                      <a:pt x="78" y="31"/>
                    </a:cubicBezTo>
                    <a:cubicBezTo>
                      <a:pt x="72" y="13"/>
                      <a:pt x="56" y="0"/>
                      <a:pt x="37"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3" name="Freeform 471">
                <a:extLst>
                  <a:ext uri="{FF2B5EF4-FFF2-40B4-BE49-F238E27FC236}">
                    <a16:creationId xmlns:a16="http://schemas.microsoft.com/office/drawing/2014/main" xmlns="" id="{132A3194-CFBF-4BEA-AE40-3B4C0FB39BBD}"/>
                  </a:ext>
                </a:extLst>
              </p:cNvPr>
              <p:cNvSpPr/>
              <p:nvPr/>
            </p:nvSpPr>
            <p:spPr bwMode="auto">
              <a:xfrm>
                <a:off x="2962" y="3358"/>
                <a:ext cx="176" cy="124"/>
              </a:xfrm>
              <a:custGeom>
                <a:avLst/>
                <a:gdLst>
                  <a:gd name="T0" fmla="*/ 78 w 78"/>
                  <a:gd name="T1" fmla="*/ 34 h 55"/>
                  <a:gd name="T2" fmla="*/ 0 w 78"/>
                  <a:gd name="T3" fmla="*/ 0 h 55"/>
                  <a:gd name="T4" fmla="*/ 0 w 78"/>
                  <a:gd name="T5" fmla="*/ 7 h 55"/>
                  <a:gd name="T6" fmla="*/ 43 w 78"/>
                  <a:gd name="T7" fmla="*/ 55 h 55"/>
                  <a:gd name="T8" fmla="*/ 78 w 78"/>
                  <a:gd name="T9" fmla="*/ 35 h 55"/>
                  <a:gd name="T10" fmla="*/ 78 w 78"/>
                  <a:gd name="T11" fmla="*/ 34 h 55"/>
                </a:gdLst>
                <a:ahLst/>
                <a:cxnLst>
                  <a:cxn ang="0">
                    <a:pos x="T0" y="T1"/>
                  </a:cxn>
                  <a:cxn ang="0">
                    <a:pos x="T2" y="T3"/>
                  </a:cxn>
                  <a:cxn ang="0">
                    <a:pos x="T4" y="T5"/>
                  </a:cxn>
                  <a:cxn ang="0">
                    <a:pos x="T6" y="T7"/>
                  </a:cxn>
                  <a:cxn ang="0">
                    <a:pos x="T8" y="T9"/>
                  </a:cxn>
                  <a:cxn ang="0">
                    <a:pos x="T10" y="T11"/>
                  </a:cxn>
                </a:cxnLst>
                <a:rect l="0" t="0" r="r" b="b"/>
                <a:pathLst>
                  <a:path w="78" h="55">
                    <a:moveTo>
                      <a:pt x="78" y="34"/>
                    </a:moveTo>
                    <a:cubicBezTo>
                      <a:pt x="0" y="0"/>
                      <a:pt x="0" y="0"/>
                      <a:pt x="0" y="0"/>
                    </a:cubicBezTo>
                    <a:cubicBezTo>
                      <a:pt x="0" y="2"/>
                      <a:pt x="0" y="5"/>
                      <a:pt x="0" y="7"/>
                    </a:cubicBezTo>
                    <a:cubicBezTo>
                      <a:pt x="0" y="34"/>
                      <a:pt x="19" y="55"/>
                      <a:pt x="43" y="55"/>
                    </a:cubicBezTo>
                    <a:cubicBezTo>
                      <a:pt x="58" y="55"/>
                      <a:pt x="71" y="47"/>
                      <a:pt x="78" y="35"/>
                    </a:cubicBezTo>
                    <a:lnTo>
                      <a:pt x="78" y="34"/>
                    </a:ln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4" name="Oval 472">
                <a:extLst>
                  <a:ext uri="{FF2B5EF4-FFF2-40B4-BE49-F238E27FC236}">
                    <a16:creationId xmlns:a16="http://schemas.microsoft.com/office/drawing/2014/main" xmlns="" id="{B2F7386E-A96E-48C4-BBD3-B94737548FF8}"/>
                  </a:ext>
                </a:extLst>
              </p:cNvPr>
              <p:cNvSpPr>
                <a:spLocks noChangeArrowheads="1"/>
              </p:cNvSpPr>
              <p:nvPr/>
            </p:nvSpPr>
            <p:spPr bwMode="auto">
              <a:xfrm>
                <a:off x="2892" y="3475"/>
                <a:ext cx="108" cy="119"/>
              </a:xfrm>
              <a:prstGeom prst="ellipse">
                <a:avLst/>
              </a:pr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5" name="Freeform 473">
                <a:extLst>
                  <a:ext uri="{FF2B5EF4-FFF2-40B4-BE49-F238E27FC236}">
                    <a16:creationId xmlns:a16="http://schemas.microsoft.com/office/drawing/2014/main" xmlns="" id="{05B0855E-BD4C-4CF3-BC43-C0DB56C8FAF6}"/>
                  </a:ext>
                </a:extLst>
              </p:cNvPr>
              <p:cNvSpPr/>
              <p:nvPr/>
            </p:nvSpPr>
            <p:spPr bwMode="auto">
              <a:xfrm>
                <a:off x="3043" y="3545"/>
                <a:ext cx="117" cy="144"/>
              </a:xfrm>
              <a:custGeom>
                <a:avLst/>
                <a:gdLst>
                  <a:gd name="T0" fmla="*/ 44 w 52"/>
                  <a:gd name="T1" fmla="*/ 0 h 64"/>
                  <a:gd name="T2" fmla="*/ 0 w 52"/>
                  <a:gd name="T3" fmla="*/ 48 h 64"/>
                  <a:gd name="T4" fmla="*/ 2 w 52"/>
                  <a:gd name="T5" fmla="*/ 59 h 64"/>
                  <a:gd name="T6" fmla="*/ 52 w 52"/>
                  <a:gd name="T7" fmla="*/ 64 h 64"/>
                  <a:gd name="T8" fmla="*/ 47 w 52"/>
                  <a:gd name="T9" fmla="*/ 0 h 64"/>
                  <a:gd name="T10" fmla="*/ 44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44" y="0"/>
                    </a:moveTo>
                    <a:cubicBezTo>
                      <a:pt x="20" y="0"/>
                      <a:pt x="0" y="21"/>
                      <a:pt x="0" y="48"/>
                    </a:cubicBezTo>
                    <a:cubicBezTo>
                      <a:pt x="0" y="52"/>
                      <a:pt x="1" y="56"/>
                      <a:pt x="2" y="59"/>
                    </a:cubicBezTo>
                    <a:cubicBezTo>
                      <a:pt x="52" y="64"/>
                      <a:pt x="52" y="64"/>
                      <a:pt x="52" y="64"/>
                    </a:cubicBezTo>
                    <a:cubicBezTo>
                      <a:pt x="47" y="0"/>
                      <a:pt x="47" y="0"/>
                      <a:pt x="47" y="0"/>
                    </a:cubicBezTo>
                    <a:cubicBezTo>
                      <a:pt x="46" y="0"/>
                      <a:pt x="45" y="0"/>
                      <a:pt x="44"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6" name="Oval 474">
                <a:extLst>
                  <a:ext uri="{FF2B5EF4-FFF2-40B4-BE49-F238E27FC236}">
                    <a16:creationId xmlns:a16="http://schemas.microsoft.com/office/drawing/2014/main" xmlns="" id="{FFC7A2CC-1C6F-40F2-B55B-D5E4229D7ABA}"/>
                  </a:ext>
                </a:extLst>
              </p:cNvPr>
              <p:cNvSpPr>
                <a:spLocks noChangeArrowheads="1"/>
              </p:cNvSpPr>
              <p:nvPr/>
            </p:nvSpPr>
            <p:spPr bwMode="auto">
              <a:xfrm>
                <a:off x="2746" y="3673"/>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7" name="Oval 475">
                <a:extLst>
                  <a:ext uri="{FF2B5EF4-FFF2-40B4-BE49-F238E27FC236}">
                    <a16:creationId xmlns:a16="http://schemas.microsoft.com/office/drawing/2014/main" xmlns="" id="{24AD7512-6AD8-4032-9CD8-473BE7CD52DE}"/>
                  </a:ext>
                </a:extLst>
              </p:cNvPr>
              <p:cNvSpPr>
                <a:spLocks noChangeArrowheads="1"/>
              </p:cNvSpPr>
              <p:nvPr/>
            </p:nvSpPr>
            <p:spPr bwMode="auto">
              <a:xfrm>
                <a:off x="2955" y="3709"/>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8" name="Oval 476">
                <a:extLst>
                  <a:ext uri="{FF2B5EF4-FFF2-40B4-BE49-F238E27FC236}">
                    <a16:creationId xmlns:a16="http://schemas.microsoft.com/office/drawing/2014/main" xmlns="" id="{10A6BCB0-61E4-4DC1-814A-D918B05E19EF}"/>
                  </a:ext>
                </a:extLst>
              </p:cNvPr>
              <p:cNvSpPr>
                <a:spLocks noChangeArrowheads="1"/>
              </p:cNvSpPr>
              <p:nvPr/>
            </p:nvSpPr>
            <p:spPr bwMode="auto">
              <a:xfrm>
                <a:off x="2854" y="3698"/>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9" name="Oval 477">
                <a:extLst>
                  <a:ext uri="{FF2B5EF4-FFF2-40B4-BE49-F238E27FC236}">
                    <a16:creationId xmlns:a16="http://schemas.microsoft.com/office/drawing/2014/main" xmlns="" id="{4D3E0F01-8D1F-4DFE-B40F-F1AF920CACCD}"/>
                  </a:ext>
                </a:extLst>
              </p:cNvPr>
              <p:cNvSpPr>
                <a:spLocks noChangeArrowheads="1"/>
              </p:cNvSpPr>
              <p:nvPr/>
            </p:nvSpPr>
            <p:spPr bwMode="auto">
              <a:xfrm>
                <a:off x="2775" y="3741"/>
                <a:ext cx="29"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0" name="Oval 478">
                <a:extLst>
                  <a:ext uri="{FF2B5EF4-FFF2-40B4-BE49-F238E27FC236}">
                    <a16:creationId xmlns:a16="http://schemas.microsoft.com/office/drawing/2014/main" xmlns="" id="{0DED0A3F-E790-4CE0-8159-7A1DB295F6CB}"/>
                  </a:ext>
                </a:extLst>
              </p:cNvPr>
              <p:cNvSpPr>
                <a:spLocks noChangeArrowheads="1"/>
              </p:cNvSpPr>
              <p:nvPr/>
            </p:nvSpPr>
            <p:spPr bwMode="auto">
              <a:xfrm>
                <a:off x="2874" y="3795"/>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1" name="Oval 479">
                <a:extLst>
                  <a:ext uri="{FF2B5EF4-FFF2-40B4-BE49-F238E27FC236}">
                    <a16:creationId xmlns:a16="http://schemas.microsoft.com/office/drawing/2014/main" xmlns="" id="{1C681BAC-D370-4905-B176-BE8E4FB33D8E}"/>
                  </a:ext>
                </a:extLst>
              </p:cNvPr>
              <p:cNvSpPr>
                <a:spLocks noChangeArrowheads="1"/>
              </p:cNvSpPr>
              <p:nvPr/>
            </p:nvSpPr>
            <p:spPr bwMode="auto">
              <a:xfrm>
                <a:off x="2716" y="3806"/>
                <a:ext cx="30"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2" name="Oval 480">
                <a:extLst>
                  <a:ext uri="{FF2B5EF4-FFF2-40B4-BE49-F238E27FC236}">
                    <a16:creationId xmlns:a16="http://schemas.microsoft.com/office/drawing/2014/main" xmlns="" id="{160D4330-2003-4E9B-AF49-A9ACEC02793E}"/>
                  </a:ext>
                </a:extLst>
              </p:cNvPr>
              <p:cNvSpPr>
                <a:spLocks noChangeArrowheads="1"/>
              </p:cNvSpPr>
              <p:nvPr/>
            </p:nvSpPr>
            <p:spPr bwMode="auto">
              <a:xfrm>
                <a:off x="3003" y="3784"/>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3" name="Oval 481">
                <a:extLst>
                  <a:ext uri="{FF2B5EF4-FFF2-40B4-BE49-F238E27FC236}">
                    <a16:creationId xmlns:a16="http://schemas.microsoft.com/office/drawing/2014/main" xmlns="" id="{97EB00A4-2642-422A-8D70-F235F326A554}"/>
                  </a:ext>
                </a:extLst>
              </p:cNvPr>
              <p:cNvSpPr>
                <a:spLocks noChangeArrowheads="1"/>
              </p:cNvSpPr>
              <p:nvPr/>
            </p:nvSpPr>
            <p:spPr bwMode="auto">
              <a:xfrm>
                <a:off x="3093" y="3700"/>
                <a:ext cx="27" cy="30"/>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4" name="Oval 482">
                <a:extLst>
                  <a:ext uri="{FF2B5EF4-FFF2-40B4-BE49-F238E27FC236}">
                    <a16:creationId xmlns:a16="http://schemas.microsoft.com/office/drawing/2014/main" xmlns="" id="{A20D9088-8661-4CBD-871D-3C64AC512D3D}"/>
                  </a:ext>
                </a:extLst>
              </p:cNvPr>
              <p:cNvSpPr>
                <a:spLocks noChangeArrowheads="1"/>
              </p:cNvSpPr>
              <p:nvPr/>
            </p:nvSpPr>
            <p:spPr bwMode="auto">
              <a:xfrm>
                <a:off x="3131" y="3795"/>
                <a:ext cx="29"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5" name="Oval 483">
                <a:extLst>
                  <a:ext uri="{FF2B5EF4-FFF2-40B4-BE49-F238E27FC236}">
                    <a16:creationId xmlns:a16="http://schemas.microsoft.com/office/drawing/2014/main" xmlns="" id="{BAF1458B-9EFA-49F1-B451-D5A3672491EF}"/>
                  </a:ext>
                </a:extLst>
              </p:cNvPr>
              <p:cNvSpPr>
                <a:spLocks noChangeArrowheads="1"/>
              </p:cNvSpPr>
              <p:nvPr/>
            </p:nvSpPr>
            <p:spPr bwMode="auto">
              <a:xfrm>
                <a:off x="2809" y="2995"/>
                <a:ext cx="31"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6" name="Oval 484">
                <a:extLst>
                  <a:ext uri="{FF2B5EF4-FFF2-40B4-BE49-F238E27FC236}">
                    <a16:creationId xmlns:a16="http://schemas.microsoft.com/office/drawing/2014/main" xmlns="" id="{EED5918B-02D0-42A7-8C3E-5E643CE72E0A}"/>
                  </a:ext>
                </a:extLst>
              </p:cNvPr>
              <p:cNvSpPr>
                <a:spLocks noChangeArrowheads="1"/>
              </p:cNvSpPr>
              <p:nvPr/>
            </p:nvSpPr>
            <p:spPr bwMode="auto">
              <a:xfrm>
                <a:off x="2809" y="3112"/>
                <a:ext cx="31" cy="32"/>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7" name="Oval 485">
                <a:extLst>
                  <a:ext uri="{FF2B5EF4-FFF2-40B4-BE49-F238E27FC236}">
                    <a16:creationId xmlns:a16="http://schemas.microsoft.com/office/drawing/2014/main" xmlns="" id="{504E7C92-7FA7-45E6-A9DF-CED19E7736F4}"/>
                  </a:ext>
                </a:extLst>
              </p:cNvPr>
              <p:cNvSpPr>
                <a:spLocks noChangeArrowheads="1"/>
              </p:cNvSpPr>
              <p:nvPr/>
            </p:nvSpPr>
            <p:spPr bwMode="auto">
              <a:xfrm>
                <a:off x="2888" y="3123"/>
                <a:ext cx="31" cy="32"/>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8" name="Oval 486">
                <a:extLst>
                  <a:ext uri="{FF2B5EF4-FFF2-40B4-BE49-F238E27FC236}">
                    <a16:creationId xmlns:a16="http://schemas.microsoft.com/office/drawing/2014/main" xmlns="" id="{E5299261-BAB4-4354-96EC-371A5E259389}"/>
                  </a:ext>
                </a:extLst>
              </p:cNvPr>
              <p:cNvSpPr>
                <a:spLocks noChangeArrowheads="1"/>
              </p:cNvSpPr>
              <p:nvPr/>
            </p:nvSpPr>
            <p:spPr bwMode="auto">
              <a:xfrm>
                <a:off x="2973" y="3128"/>
                <a:ext cx="32" cy="31"/>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9" name="Oval 487">
                <a:extLst>
                  <a:ext uri="{FF2B5EF4-FFF2-40B4-BE49-F238E27FC236}">
                    <a16:creationId xmlns:a16="http://schemas.microsoft.com/office/drawing/2014/main" xmlns="" id="{70ED4B9F-AD9E-448A-BE8A-81C568745AC6}"/>
                  </a:ext>
                </a:extLst>
              </p:cNvPr>
              <p:cNvSpPr>
                <a:spLocks noChangeArrowheads="1"/>
              </p:cNvSpPr>
              <p:nvPr/>
            </p:nvSpPr>
            <p:spPr bwMode="auto">
              <a:xfrm>
                <a:off x="3068" y="3144"/>
                <a:ext cx="32" cy="31"/>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0" name="Oval 488">
                <a:extLst>
                  <a:ext uri="{FF2B5EF4-FFF2-40B4-BE49-F238E27FC236}">
                    <a16:creationId xmlns:a16="http://schemas.microsoft.com/office/drawing/2014/main" xmlns="" id="{8FF81D59-CC21-45AB-970E-86961C4B9DED}"/>
                  </a:ext>
                </a:extLst>
              </p:cNvPr>
              <p:cNvSpPr>
                <a:spLocks noChangeArrowheads="1"/>
              </p:cNvSpPr>
              <p:nvPr/>
            </p:nvSpPr>
            <p:spPr bwMode="auto">
              <a:xfrm>
                <a:off x="2899" y="2990"/>
                <a:ext cx="31" cy="32"/>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1" name="Oval 489">
                <a:extLst>
                  <a:ext uri="{FF2B5EF4-FFF2-40B4-BE49-F238E27FC236}">
                    <a16:creationId xmlns:a16="http://schemas.microsoft.com/office/drawing/2014/main" xmlns="" id="{E587ABB2-D9A6-4541-800D-5DDDBBF24806}"/>
                  </a:ext>
                </a:extLst>
              </p:cNvPr>
              <p:cNvSpPr>
                <a:spLocks noChangeArrowheads="1"/>
              </p:cNvSpPr>
              <p:nvPr/>
            </p:nvSpPr>
            <p:spPr bwMode="auto">
              <a:xfrm>
                <a:off x="2985" y="2990"/>
                <a:ext cx="31" cy="32"/>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2" name="Oval 490">
                <a:extLst>
                  <a:ext uri="{FF2B5EF4-FFF2-40B4-BE49-F238E27FC236}">
                    <a16:creationId xmlns:a16="http://schemas.microsoft.com/office/drawing/2014/main" xmlns="" id="{A355BD6D-C44D-4699-8F53-C9743C225CC0}"/>
                  </a:ext>
                </a:extLst>
              </p:cNvPr>
              <p:cNvSpPr>
                <a:spLocks noChangeArrowheads="1"/>
              </p:cNvSpPr>
              <p:nvPr/>
            </p:nvSpPr>
            <p:spPr bwMode="auto">
              <a:xfrm>
                <a:off x="3086" y="2984"/>
                <a:ext cx="32"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3" name="Oval 491">
                <a:extLst>
                  <a:ext uri="{FF2B5EF4-FFF2-40B4-BE49-F238E27FC236}">
                    <a16:creationId xmlns:a16="http://schemas.microsoft.com/office/drawing/2014/main" xmlns="" id="{D496EAB6-C454-4DBA-8A9F-6B8BC4EC8F5F}"/>
                  </a:ext>
                </a:extLst>
              </p:cNvPr>
              <p:cNvSpPr>
                <a:spLocks noChangeArrowheads="1"/>
              </p:cNvSpPr>
              <p:nvPr/>
            </p:nvSpPr>
            <p:spPr bwMode="auto">
              <a:xfrm>
                <a:off x="2782" y="3211"/>
                <a:ext cx="31" cy="30"/>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4" name="Oval 492">
                <a:extLst>
                  <a:ext uri="{FF2B5EF4-FFF2-40B4-BE49-F238E27FC236}">
                    <a16:creationId xmlns:a16="http://schemas.microsoft.com/office/drawing/2014/main" xmlns="" id="{EBF3AB98-8341-414C-89C9-4A6933DAC7B2}"/>
                  </a:ext>
                </a:extLst>
              </p:cNvPr>
              <p:cNvSpPr>
                <a:spLocks noChangeArrowheads="1"/>
              </p:cNvSpPr>
              <p:nvPr/>
            </p:nvSpPr>
            <p:spPr bwMode="auto">
              <a:xfrm>
                <a:off x="2872" y="3250"/>
                <a:ext cx="31"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5" name="Oval 493">
                <a:extLst>
                  <a:ext uri="{FF2B5EF4-FFF2-40B4-BE49-F238E27FC236}">
                    <a16:creationId xmlns:a16="http://schemas.microsoft.com/office/drawing/2014/main" xmlns="" id="{E0028439-1055-4B90-B8CB-744F41B0AEE5}"/>
                  </a:ext>
                </a:extLst>
              </p:cNvPr>
              <p:cNvSpPr>
                <a:spLocks noChangeArrowheads="1"/>
              </p:cNvSpPr>
              <p:nvPr/>
            </p:nvSpPr>
            <p:spPr bwMode="auto">
              <a:xfrm>
                <a:off x="2978" y="3292"/>
                <a:ext cx="31" cy="32"/>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6" name="Oval 494">
                <a:extLst>
                  <a:ext uri="{FF2B5EF4-FFF2-40B4-BE49-F238E27FC236}">
                    <a16:creationId xmlns:a16="http://schemas.microsoft.com/office/drawing/2014/main" xmlns="" id="{845A5E9F-B6FC-4FBB-9024-56BC6B478769}"/>
                  </a:ext>
                </a:extLst>
              </p:cNvPr>
              <p:cNvSpPr>
                <a:spLocks noChangeArrowheads="1"/>
              </p:cNvSpPr>
              <p:nvPr/>
            </p:nvSpPr>
            <p:spPr bwMode="auto">
              <a:xfrm>
                <a:off x="3086" y="3324"/>
                <a:ext cx="32"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7" name="Freeform 495">
                <a:extLst>
                  <a:ext uri="{FF2B5EF4-FFF2-40B4-BE49-F238E27FC236}">
                    <a16:creationId xmlns:a16="http://schemas.microsoft.com/office/drawing/2014/main" xmlns="" id="{563CB8BB-1AF8-498A-A051-4116646057CE}"/>
                  </a:ext>
                </a:extLst>
              </p:cNvPr>
              <p:cNvSpPr/>
              <p:nvPr/>
            </p:nvSpPr>
            <p:spPr bwMode="auto">
              <a:xfrm>
                <a:off x="2809" y="2395"/>
                <a:ext cx="372" cy="172"/>
              </a:xfrm>
              <a:custGeom>
                <a:avLst/>
                <a:gdLst>
                  <a:gd name="T0" fmla="*/ 2 w 372"/>
                  <a:gd name="T1" fmla="*/ 0 h 172"/>
                  <a:gd name="T2" fmla="*/ 47 w 372"/>
                  <a:gd name="T3" fmla="*/ 82 h 172"/>
                  <a:gd name="T4" fmla="*/ 110 w 372"/>
                  <a:gd name="T5" fmla="*/ 12 h 172"/>
                  <a:gd name="T6" fmla="*/ 151 w 372"/>
                  <a:gd name="T7" fmla="*/ 104 h 172"/>
                  <a:gd name="T8" fmla="*/ 227 w 372"/>
                  <a:gd name="T9" fmla="*/ 28 h 172"/>
                  <a:gd name="T10" fmla="*/ 263 w 372"/>
                  <a:gd name="T11" fmla="*/ 140 h 172"/>
                  <a:gd name="T12" fmla="*/ 351 w 372"/>
                  <a:gd name="T13" fmla="*/ 41 h 172"/>
                  <a:gd name="T14" fmla="*/ 372 w 372"/>
                  <a:gd name="T15" fmla="*/ 172 h 172"/>
                  <a:gd name="T16" fmla="*/ 0 w 372"/>
                  <a:gd name="T17" fmla="*/ 66 h 172"/>
                  <a:gd name="T18" fmla="*/ 2 w 372"/>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2" h="172">
                    <a:moveTo>
                      <a:pt x="2" y="0"/>
                    </a:moveTo>
                    <a:lnTo>
                      <a:pt x="47" y="82"/>
                    </a:lnTo>
                    <a:lnTo>
                      <a:pt x="110" y="12"/>
                    </a:lnTo>
                    <a:lnTo>
                      <a:pt x="151" y="104"/>
                    </a:lnTo>
                    <a:lnTo>
                      <a:pt x="227" y="28"/>
                    </a:lnTo>
                    <a:lnTo>
                      <a:pt x="263" y="140"/>
                    </a:lnTo>
                    <a:lnTo>
                      <a:pt x="351" y="41"/>
                    </a:lnTo>
                    <a:lnTo>
                      <a:pt x="372" y="172"/>
                    </a:lnTo>
                    <a:lnTo>
                      <a:pt x="0" y="66"/>
                    </a:lnTo>
                    <a:lnTo>
                      <a:pt x="2" y="0"/>
                    </a:lnTo>
                    <a:close/>
                  </a:path>
                </a:pathLst>
              </a:custGeom>
              <a:solidFill>
                <a:srgbClr val="FF7E3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8" name="Freeform 496">
                <a:extLst>
                  <a:ext uri="{FF2B5EF4-FFF2-40B4-BE49-F238E27FC236}">
                    <a16:creationId xmlns:a16="http://schemas.microsoft.com/office/drawing/2014/main" xmlns="" id="{7D704CE5-860F-4F8A-8323-B4D54DADFEBA}"/>
                  </a:ext>
                </a:extLst>
              </p:cNvPr>
              <p:cNvSpPr/>
              <p:nvPr/>
            </p:nvSpPr>
            <p:spPr bwMode="auto">
              <a:xfrm>
                <a:off x="2802" y="2522"/>
                <a:ext cx="361" cy="142"/>
              </a:xfrm>
              <a:custGeom>
                <a:avLst/>
                <a:gdLst>
                  <a:gd name="T0" fmla="*/ 142 w 160"/>
                  <a:gd name="T1" fmla="*/ 36 h 63"/>
                  <a:gd name="T2" fmla="*/ 136 w 160"/>
                  <a:gd name="T3" fmla="*/ 35 h 63"/>
                  <a:gd name="T4" fmla="*/ 108 w 160"/>
                  <a:gd name="T5" fmla="*/ 43 h 63"/>
                  <a:gd name="T6" fmla="*/ 98 w 160"/>
                  <a:gd name="T7" fmla="*/ 25 h 63"/>
                  <a:gd name="T8" fmla="*/ 95 w 160"/>
                  <a:gd name="T9" fmla="*/ 24 h 63"/>
                  <a:gd name="T10" fmla="*/ 71 w 160"/>
                  <a:gd name="T11" fmla="*/ 34 h 63"/>
                  <a:gd name="T12" fmla="*/ 53 w 160"/>
                  <a:gd name="T13" fmla="*/ 14 h 63"/>
                  <a:gd name="T14" fmla="*/ 48 w 160"/>
                  <a:gd name="T15" fmla="*/ 12 h 63"/>
                  <a:gd name="T16" fmla="*/ 23 w 160"/>
                  <a:gd name="T17" fmla="*/ 22 h 63"/>
                  <a:gd name="T18" fmla="*/ 2 w 160"/>
                  <a:gd name="T19" fmla="*/ 1 h 63"/>
                  <a:gd name="T20" fmla="*/ 1 w 160"/>
                  <a:gd name="T21" fmla="*/ 0 h 63"/>
                  <a:gd name="T22" fmla="*/ 0 w 160"/>
                  <a:gd name="T23" fmla="*/ 20 h 63"/>
                  <a:gd name="T24" fmla="*/ 24 w 160"/>
                  <a:gd name="T25" fmla="*/ 33 h 63"/>
                  <a:gd name="T26" fmla="*/ 48 w 160"/>
                  <a:gd name="T27" fmla="*/ 23 h 63"/>
                  <a:gd name="T28" fmla="*/ 66 w 160"/>
                  <a:gd name="T29" fmla="*/ 45 h 63"/>
                  <a:gd name="T30" fmla="*/ 91 w 160"/>
                  <a:gd name="T31" fmla="*/ 35 h 63"/>
                  <a:gd name="T32" fmla="*/ 109 w 160"/>
                  <a:gd name="T33" fmla="*/ 53 h 63"/>
                  <a:gd name="T34" fmla="*/ 137 w 160"/>
                  <a:gd name="T35" fmla="*/ 45 h 63"/>
                  <a:gd name="T36" fmla="*/ 159 w 160"/>
                  <a:gd name="T37" fmla="*/ 63 h 63"/>
                  <a:gd name="T38" fmla="*/ 160 w 160"/>
                  <a:gd name="T39" fmla="*/ 54 h 63"/>
                  <a:gd name="T40" fmla="*/ 142 w 160"/>
                  <a:gd name="T41" fmla="*/ 3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 h="63">
                    <a:moveTo>
                      <a:pt x="142" y="36"/>
                    </a:moveTo>
                    <a:cubicBezTo>
                      <a:pt x="136" y="35"/>
                      <a:pt x="136" y="35"/>
                      <a:pt x="136" y="35"/>
                    </a:cubicBezTo>
                    <a:cubicBezTo>
                      <a:pt x="129" y="41"/>
                      <a:pt x="118" y="49"/>
                      <a:pt x="108" y="43"/>
                    </a:cubicBezTo>
                    <a:cubicBezTo>
                      <a:pt x="99" y="38"/>
                      <a:pt x="98" y="31"/>
                      <a:pt x="98" y="25"/>
                    </a:cubicBezTo>
                    <a:cubicBezTo>
                      <a:pt x="95" y="24"/>
                      <a:pt x="95" y="24"/>
                      <a:pt x="95" y="24"/>
                    </a:cubicBezTo>
                    <a:cubicBezTo>
                      <a:pt x="91" y="29"/>
                      <a:pt x="83" y="35"/>
                      <a:pt x="71" y="34"/>
                    </a:cubicBezTo>
                    <a:cubicBezTo>
                      <a:pt x="59" y="32"/>
                      <a:pt x="55" y="21"/>
                      <a:pt x="53" y="14"/>
                    </a:cubicBezTo>
                    <a:cubicBezTo>
                      <a:pt x="48" y="12"/>
                      <a:pt x="48" y="12"/>
                      <a:pt x="48" y="12"/>
                    </a:cubicBezTo>
                    <a:cubicBezTo>
                      <a:pt x="44" y="18"/>
                      <a:pt x="36" y="23"/>
                      <a:pt x="23" y="22"/>
                    </a:cubicBezTo>
                    <a:cubicBezTo>
                      <a:pt x="8" y="21"/>
                      <a:pt x="3" y="9"/>
                      <a:pt x="2" y="1"/>
                    </a:cubicBezTo>
                    <a:cubicBezTo>
                      <a:pt x="1" y="0"/>
                      <a:pt x="1" y="0"/>
                      <a:pt x="1" y="0"/>
                    </a:cubicBezTo>
                    <a:cubicBezTo>
                      <a:pt x="0" y="20"/>
                      <a:pt x="0" y="20"/>
                      <a:pt x="0" y="20"/>
                    </a:cubicBezTo>
                    <a:cubicBezTo>
                      <a:pt x="0" y="20"/>
                      <a:pt x="8" y="34"/>
                      <a:pt x="24" y="33"/>
                    </a:cubicBezTo>
                    <a:cubicBezTo>
                      <a:pt x="40" y="32"/>
                      <a:pt x="48" y="23"/>
                      <a:pt x="48" y="23"/>
                    </a:cubicBezTo>
                    <a:cubicBezTo>
                      <a:pt x="48" y="23"/>
                      <a:pt x="49" y="42"/>
                      <a:pt x="66" y="45"/>
                    </a:cubicBezTo>
                    <a:cubicBezTo>
                      <a:pt x="83" y="47"/>
                      <a:pt x="91" y="35"/>
                      <a:pt x="91" y="35"/>
                    </a:cubicBezTo>
                    <a:cubicBezTo>
                      <a:pt x="91" y="35"/>
                      <a:pt x="95" y="50"/>
                      <a:pt x="109" y="53"/>
                    </a:cubicBezTo>
                    <a:cubicBezTo>
                      <a:pt x="123" y="57"/>
                      <a:pt x="137" y="45"/>
                      <a:pt x="137" y="45"/>
                    </a:cubicBezTo>
                    <a:cubicBezTo>
                      <a:pt x="143" y="60"/>
                      <a:pt x="159" y="63"/>
                      <a:pt x="159" y="63"/>
                    </a:cubicBezTo>
                    <a:cubicBezTo>
                      <a:pt x="160" y="54"/>
                      <a:pt x="160" y="54"/>
                      <a:pt x="160" y="54"/>
                    </a:cubicBezTo>
                    <a:cubicBezTo>
                      <a:pt x="148" y="51"/>
                      <a:pt x="144" y="43"/>
                      <a:pt x="142" y="36"/>
                    </a:cubicBezTo>
                    <a:close/>
                  </a:path>
                </a:pathLst>
              </a:cu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9" name="Freeform 497">
                <a:extLst>
                  <a:ext uri="{FF2B5EF4-FFF2-40B4-BE49-F238E27FC236}">
                    <a16:creationId xmlns:a16="http://schemas.microsoft.com/office/drawing/2014/main" xmlns="" id="{61B2B709-41F3-41F6-9A17-D94EFE84961A}"/>
                  </a:ext>
                </a:extLst>
              </p:cNvPr>
              <p:cNvSpPr/>
              <p:nvPr/>
            </p:nvSpPr>
            <p:spPr bwMode="auto">
              <a:xfrm>
                <a:off x="2802" y="2526"/>
                <a:ext cx="358" cy="156"/>
              </a:xfrm>
              <a:custGeom>
                <a:avLst/>
                <a:gdLst>
                  <a:gd name="T0" fmla="*/ 145 w 159"/>
                  <a:gd name="T1" fmla="*/ 51 h 69"/>
                  <a:gd name="T2" fmla="*/ 139 w 159"/>
                  <a:gd name="T3" fmla="*/ 36 h 69"/>
                  <a:gd name="T4" fmla="*/ 107 w 159"/>
                  <a:gd name="T5" fmla="*/ 50 h 69"/>
                  <a:gd name="T6" fmla="*/ 98 w 159"/>
                  <a:gd name="T7" fmla="*/ 41 h 69"/>
                  <a:gd name="T8" fmla="*/ 93 w 159"/>
                  <a:gd name="T9" fmla="*/ 28 h 69"/>
                  <a:gd name="T10" fmla="*/ 70 w 159"/>
                  <a:gd name="T11" fmla="*/ 40 h 69"/>
                  <a:gd name="T12" fmla="*/ 51 w 159"/>
                  <a:gd name="T13" fmla="*/ 15 h 69"/>
                  <a:gd name="T14" fmla="*/ 39 w 159"/>
                  <a:gd name="T15" fmla="*/ 25 h 69"/>
                  <a:gd name="T16" fmla="*/ 22 w 159"/>
                  <a:gd name="T17" fmla="*/ 28 h 69"/>
                  <a:gd name="T18" fmla="*/ 1 w 159"/>
                  <a:gd name="T19" fmla="*/ 0 h 69"/>
                  <a:gd name="T20" fmla="*/ 0 w 159"/>
                  <a:gd name="T21" fmla="*/ 26 h 69"/>
                  <a:gd name="T22" fmla="*/ 23 w 159"/>
                  <a:gd name="T23" fmla="*/ 39 h 69"/>
                  <a:gd name="T24" fmla="*/ 47 w 159"/>
                  <a:gd name="T25" fmla="*/ 29 h 69"/>
                  <a:gd name="T26" fmla="*/ 66 w 159"/>
                  <a:gd name="T27" fmla="*/ 51 h 69"/>
                  <a:gd name="T28" fmla="*/ 91 w 159"/>
                  <a:gd name="T29" fmla="*/ 41 h 69"/>
                  <a:gd name="T30" fmla="*/ 108 w 159"/>
                  <a:gd name="T31" fmla="*/ 59 h 69"/>
                  <a:gd name="T32" fmla="*/ 136 w 159"/>
                  <a:gd name="T33" fmla="*/ 51 h 69"/>
                  <a:gd name="T34" fmla="*/ 159 w 159"/>
                  <a:gd name="T35" fmla="*/ 69 h 69"/>
                  <a:gd name="T36" fmla="*/ 159 w 159"/>
                  <a:gd name="T37" fmla="*/ 60 h 69"/>
                  <a:gd name="T38" fmla="*/ 145 w 159"/>
                  <a:gd name="T39" fmla="*/ 5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69">
                    <a:moveTo>
                      <a:pt x="145" y="51"/>
                    </a:moveTo>
                    <a:cubicBezTo>
                      <a:pt x="142" y="46"/>
                      <a:pt x="139" y="42"/>
                      <a:pt x="139" y="36"/>
                    </a:cubicBezTo>
                    <a:cubicBezTo>
                      <a:pt x="131" y="44"/>
                      <a:pt x="120" y="57"/>
                      <a:pt x="107" y="50"/>
                    </a:cubicBezTo>
                    <a:cubicBezTo>
                      <a:pt x="104" y="48"/>
                      <a:pt x="100" y="44"/>
                      <a:pt x="98" y="41"/>
                    </a:cubicBezTo>
                    <a:cubicBezTo>
                      <a:pt x="97" y="39"/>
                      <a:pt x="92" y="30"/>
                      <a:pt x="93" y="28"/>
                    </a:cubicBezTo>
                    <a:cubicBezTo>
                      <a:pt x="89" y="37"/>
                      <a:pt x="80" y="41"/>
                      <a:pt x="70" y="40"/>
                    </a:cubicBezTo>
                    <a:cubicBezTo>
                      <a:pt x="58" y="38"/>
                      <a:pt x="52" y="26"/>
                      <a:pt x="51" y="15"/>
                    </a:cubicBezTo>
                    <a:cubicBezTo>
                      <a:pt x="46" y="19"/>
                      <a:pt x="44" y="23"/>
                      <a:pt x="39" y="25"/>
                    </a:cubicBezTo>
                    <a:cubicBezTo>
                      <a:pt x="34" y="28"/>
                      <a:pt x="28" y="29"/>
                      <a:pt x="22" y="28"/>
                    </a:cubicBezTo>
                    <a:cubicBezTo>
                      <a:pt x="2" y="26"/>
                      <a:pt x="1" y="5"/>
                      <a:pt x="1" y="0"/>
                    </a:cubicBezTo>
                    <a:cubicBezTo>
                      <a:pt x="0" y="26"/>
                      <a:pt x="0" y="26"/>
                      <a:pt x="0" y="26"/>
                    </a:cubicBezTo>
                    <a:cubicBezTo>
                      <a:pt x="0" y="26"/>
                      <a:pt x="7" y="40"/>
                      <a:pt x="23" y="39"/>
                    </a:cubicBezTo>
                    <a:cubicBezTo>
                      <a:pt x="40" y="38"/>
                      <a:pt x="47" y="29"/>
                      <a:pt x="47" y="29"/>
                    </a:cubicBezTo>
                    <a:cubicBezTo>
                      <a:pt x="47" y="29"/>
                      <a:pt x="49" y="48"/>
                      <a:pt x="66" y="51"/>
                    </a:cubicBezTo>
                    <a:cubicBezTo>
                      <a:pt x="82" y="53"/>
                      <a:pt x="91" y="41"/>
                      <a:pt x="91" y="41"/>
                    </a:cubicBezTo>
                    <a:cubicBezTo>
                      <a:pt x="91" y="41"/>
                      <a:pt x="94" y="56"/>
                      <a:pt x="108" y="59"/>
                    </a:cubicBezTo>
                    <a:cubicBezTo>
                      <a:pt x="123" y="63"/>
                      <a:pt x="136" y="51"/>
                      <a:pt x="136" y="51"/>
                    </a:cubicBezTo>
                    <a:cubicBezTo>
                      <a:pt x="142" y="66"/>
                      <a:pt x="159" y="69"/>
                      <a:pt x="159" y="69"/>
                    </a:cubicBezTo>
                    <a:cubicBezTo>
                      <a:pt x="159" y="60"/>
                      <a:pt x="159" y="60"/>
                      <a:pt x="159" y="60"/>
                    </a:cubicBezTo>
                    <a:cubicBezTo>
                      <a:pt x="159" y="62"/>
                      <a:pt x="146" y="52"/>
                      <a:pt x="145" y="51"/>
                    </a:cubicBezTo>
                    <a:close/>
                  </a:path>
                </a:pathLst>
              </a:custGeom>
              <a:solidFill>
                <a:srgbClr val="D4D2C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0" name="Oval 498">
                <a:extLst>
                  <a:ext uri="{FF2B5EF4-FFF2-40B4-BE49-F238E27FC236}">
                    <a16:creationId xmlns:a16="http://schemas.microsoft.com/office/drawing/2014/main" xmlns="" id="{56A2446C-426B-403D-A676-BDD1D6704EB2}"/>
                  </a:ext>
                </a:extLst>
              </p:cNvPr>
              <p:cNvSpPr>
                <a:spLocks noChangeArrowheads="1"/>
              </p:cNvSpPr>
              <p:nvPr/>
            </p:nvSpPr>
            <p:spPr bwMode="auto">
              <a:xfrm>
                <a:off x="2843" y="2537"/>
                <a:ext cx="15"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1" name="Oval 499">
                <a:extLst>
                  <a:ext uri="{FF2B5EF4-FFF2-40B4-BE49-F238E27FC236}">
                    <a16:creationId xmlns:a16="http://schemas.microsoft.com/office/drawing/2014/main" xmlns="" id="{C01FC0A0-049D-48FB-833A-A3BB9D38C585}"/>
                  </a:ext>
                </a:extLst>
              </p:cNvPr>
              <p:cNvSpPr>
                <a:spLocks noChangeArrowheads="1"/>
              </p:cNvSpPr>
              <p:nvPr/>
            </p:nvSpPr>
            <p:spPr bwMode="auto">
              <a:xfrm>
                <a:off x="2962" y="2569"/>
                <a:ext cx="16"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2" name="Oval 500">
                <a:extLst>
                  <a:ext uri="{FF2B5EF4-FFF2-40B4-BE49-F238E27FC236}">
                    <a16:creationId xmlns:a16="http://schemas.microsoft.com/office/drawing/2014/main" xmlns="" id="{BE139A91-9F23-4CA9-9DA0-7B8344B81811}"/>
                  </a:ext>
                </a:extLst>
              </p:cNvPr>
              <p:cNvSpPr>
                <a:spLocks noChangeArrowheads="1"/>
              </p:cNvSpPr>
              <p:nvPr/>
            </p:nvSpPr>
            <p:spPr bwMode="auto">
              <a:xfrm>
                <a:off x="3050" y="2594"/>
                <a:ext cx="16"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3" name="Oval 501">
                <a:extLst>
                  <a:ext uri="{FF2B5EF4-FFF2-40B4-BE49-F238E27FC236}">
                    <a16:creationId xmlns:a16="http://schemas.microsoft.com/office/drawing/2014/main" xmlns="" id="{C4E5C351-34DE-4801-9BF3-1FB3701078B9}"/>
                  </a:ext>
                </a:extLst>
              </p:cNvPr>
              <p:cNvSpPr>
                <a:spLocks noChangeArrowheads="1"/>
              </p:cNvSpPr>
              <p:nvPr/>
            </p:nvSpPr>
            <p:spPr bwMode="auto">
              <a:xfrm>
                <a:off x="3151" y="2616"/>
                <a:ext cx="16"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4" name="Oval 502">
                <a:extLst>
                  <a:ext uri="{FF2B5EF4-FFF2-40B4-BE49-F238E27FC236}">
                    <a16:creationId xmlns:a16="http://schemas.microsoft.com/office/drawing/2014/main" xmlns="" id="{1EF52D9E-241D-431E-9BB0-15E60BB1AEEA}"/>
                  </a:ext>
                </a:extLst>
              </p:cNvPr>
              <p:cNvSpPr>
                <a:spLocks noChangeArrowheads="1"/>
              </p:cNvSpPr>
              <p:nvPr/>
            </p:nvSpPr>
            <p:spPr bwMode="auto">
              <a:xfrm>
                <a:off x="2881" y="2623"/>
                <a:ext cx="16" cy="16"/>
              </a:xfrm>
              <a:prstGeom prst="ellipse">
                <a:avLst/>
              </a:pr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5" name="Oval 503">
                <a:extLst>
                  <a:ext uri="{FF2B5EF4-FFF2-40B4-BE49-F238E27FC236}">
                    <a16:creationId xmlns:a16="http://schemas.microsoft.com/office/drawing/2014/main" xmlns="" id="{066A1DB0-2A72-4191-BEF4-71CA380385F3}"/>
                  </a:ext>
                </a:extLst>
              </p:cNvPr>
              <p:cNvSpPr>
                <a:spLocks noChangeArrowheads="1"/>
              </p:cNvSpPr>
              <p:nvPr/>
            </p:nvSpPr>
            <p:spPr bwMode="auto">
              <a:xfrm>
                <a:off x="2991" y="2650"/>
                <a:ext cx="16" cy="16"/>
              </a:xfrm>
              <a:prstGeom prst="ellipse">
                <a:avLst/>
              </a:pr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6" name="Oval 504">
                <a:extLst>
                  <a:ext uri="{FF2B5EF4-FFF2-40B4-BE49-F238E27FC236}">
                    <a16:creationId xmlns:a16="http://schemas.microsoft.com/office/drawing/2014/main" xmlns="" id="{C7CC4549-CDE8-4D63-BA56-75227496BC8D}"/>
                  </a:ext>
                </a:extLst>
              </p:cNvPr>
              <p:cNvSpPr>
                <a:spLocks noChangeArrowheads="1"/>
              </p:cNvSpPr>
              <p:nvPr/>
            </p:nvSpPr>
            <p:spPr bwMode="auto">
              <a:xfrm>
                <a:off x="3084" y="2668"/>
                <a:ext cx="16" cy="16"/>
              </a:xfrm>
              <a:prstGeom prst="ellipse">
                <a:avLst/>
              </a:pr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7" name="Oval 505">
                <a:extLst>
                  <a:ext uri="{FF2B5EF4-FFF2-40B4-BE49-F238E27FC236}">
                    <a16:creationId xmlns:a16="http://schemas.microsoft.com/office/drawing/2014/main" xmlns="" id="{1BE31E76-D31A-49CE-B930-AC80256989A1}"/>
                  </a:ext>
                </a:extLst>
              </p:cNvPr>
              <p:cNvSpPr>
                <a:spLocks noChangeArrowheads="1"/>
              </p:cNvSpPr>
              <p:nvPr/>
            </p:nvSpPr>
            <p:spPr bwMode="auto">
              <a:xfrm>
                <a:off x="2737" y="1841"/>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8" name="Oval 506">
                <a:extLst>
                  <a:ext uri="{FF2B5EF4-FFF2-40B4-BE49-F238E27FC236}">
                    <a16:creationId xmlns:a16="http://schemas.microsoft.com/office/drawing/2014/main" xmlns="" id="{585F46D2-9319-40F2-932E-7DF3B825B356}"/>
                  </a:ext>
                </a:extLst>
              </p:cNvPr>
              <p:cNvSpPr>
                <a:spLocks noChangeArrowheads="1"/>
              </p:cNvSpPr>
              <p:nvPr/>
            </p:nvSpPr>
            <p:spPr bwMode="auto">
              <a:xfrm>
                <a:off x="2901" y="1864"/>
                <a:ext cx="25"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9" name="Oval 507">
                <a:extLst>
                  <a:ext uri="{FF2B5EF4-FFF2-40B4-BE49-F238E27FC236}">
                    <a16:creationId xmlns:a16="http://schemas.microsoft.com/office/drawing/2014/main" xmlns="" id="{39BAA470-AADA-43BE-A0FD-4A1E476D6C49}"/>
                  </a:ext>
                </a:extLst>
              </p:cNvPr>
              <p:cNvSpPr>
                <a:spLocks noChangeArrowheads="1"/>
              </p:cNvSpPr>
              <p:nvPr/>
            </p:nvSpPr>
            <p:spPr bwMode="auto">
              <a:xfrm>
                <a:off x="2818" y="1882"/>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0" name="Oval 508">
                <a:extLst>
                  <a:ext uri="{FF2B5EF4-FFF2-40B4-BE49-F238E27FC236}">
                    <a16:creationId xmlns:a16="http://schemas.microsoft.com/office/drawing/2014/main" xmlns="" id="{A1722705-AE70-4FC9-9E34-0FFED30A9729}"/>
                  </a:ext>
                </a:extLst>
              </p:cNvPr>
              <p:cNvSpPr>
                <a:spLocks noChangeArrowheads="1"/>
              </p:cNvSpPr>
              <p:nvPr/>
            </p:nvSpPr>
            <p:spPr bwMode="auto">
              <a:xfrm>
                <a:off x="2872" y="1940"/>
                <a:ext cx="25"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1" name="Oval 509">
                <a:extLst>
                  <a:ext uri="{FF2B5EF4-FFF2-40B4-BE49-F238E27FC236}">
                    <a16:creationId xmlns:a16="http://schemas.microsoft.com/office/drawing/2014/main" xmlns="" id="{2CFDD865-32CE-4298-8F7A-9BBED9A1B236}"/>
                  </a:ext>
                </a:extLst>
              </p:cNvPr>
              <p:cNvSpPr>
                <a:spLocks noChangeArrowheads="1"/>
              </p:cNvSpPr>
              <p:nvPr/>
            </p:nvSpPr>
            <p:spPr bwMode="auto">
              <a:xfrm>
                <a:off x="2982" y="1922"/>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2" name="Oval 510">
                <a:extLst>
                  <a:ext uri="{FF2B5EF4-FFF2-40B4-BE49-F238E27FC236}">
                    <a16:creationId xmlns:a16="http://schemas.microsoft.com/office/drawing/2014/main" xmlns="" id="{C3C5C4D8-94F5-4EDE-9DD8-BE2055AA509D}"/>
                  </a:ext>
                </a:extLst>
              </p:cNvPr>
              <p:cNvSpPr>
                <a:spLocks noChangeArrowheads="1"/>
              </p:cNvSpPr>
              <p:nvPr/>
            </p:nvSpPr>
            <p:spPr bwMode="auto">
              <a:xfrm>
                <a:off x="3140" y="1922"/>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3" name="Oval 511">
                <a:extLst>
                  <a:ext uri="{FF2B5EF4-FFF2-40B4-BE49-F238E27FC236}">
                    <a16:creationId xmlns:a16="http://schemas.microsoft.com/office/drawing/2014/main" xmlns="" id="{A815A177-B7E4-40AD-ABFB-B23F27CA2E1D}"/>
                  </a:ext>
                </a:extLst>
              </p:cNvPr>
              <p:cNvSpPr>
                <a:spLocks noChangeArrowheads="1"/>
              </p:cNvSpPr>
              <p:nvPr/>
            </p:nvSpPr>
            <p:spPr bwMode="auto">
              <a:xfrm>
                <a:off x="3082" y="1999"/>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4" name="Oval 512">
                <a:extLst>
                  <a:ext uri="{FF2B5EF4-FFF2-40B4-BE49-F238E27FC236}">
                    <a16:creationId xmlns:a16="http://schemas.microsoft.com/office/drawing/2014/main" xmlns="" id="{EA807C48-0C98-494A-AFCD-6213A513D884}"/>
                  </a:ext>
                </a:extLst>
              </p:cNvPr>
              <p:cNvSpPr>
                <a:spLocks noChangeArrowheads="1"/>
              </p:cNvSpPr>
              <p:nvPr/>
            </p:nvSpPr>
            <p:spPr bwMode="auto">
              <a:xfrm>
                <a:off x="3212" y="2024"/>
                <a:ext cx="25" cy="24"/>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5" name="Oval 513">
                <a:extLst>
                  <a:ext uri="{FF2B5EF4-FFF2-40B4-BE49-F238E27FC236}">
                    <a16:creationId xmlns:a16="http://schemas.microsoft.com/office/drawing/2014/main" xmlns="" id="{696F4AF2-4986-4B92-BDF8-79C6625474D9}"/>
                  </a:ext>
                </a:extLst>
              </p:cNvPr>
              <p:cNvSpPr>
                <a:spLocks noChangeArrowheads="1"/>
              </p:cNvSpPr>
              <p:nvPr/>
            </p:nvSpPr>
            <p:spPr bwMode="auto">
              <a:xfrm>
                <a:off x="3282" y="1965"/>
                <a:ext cx="27" cy="25"/>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6" name="Oval 514">
                <a:extLst>
                  <a:ext uri="{FF2B5EF4-FFF2-40B4-BE49-F238E27FC236}">
                    <a16:creationId xmlns:a16="http://schemas.microsoft.com/office/drawing/2014/main" xmlns="" id="{533C83C1-CE9C-48E1-93C7-43841D2E8238}"/>
                  </a:ext>
                </a:extLst>
              </p:cNvPr>
              <p:cNvSpPr>
                <a:spLocks noChangeArrowheads="1"/>
              </p:cNvSpPr>
              <p:nvPr/>
            </p:nvSpPr>
            <p:spPr bwMode="auto">
              <a:xfrm>
                <a:off x="3388" y="1983"/>
                <a:ext cx="27" cy="25"/>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7" name="Oval 515">
                <a:extLst>
                  <a:ext uri="{FF2B5EF4-FFF2-40B4-BE49-F238E27FC236}">
                    <a16:creationId xmlns:a16="http://schemas.microsoft.com/office/drawing/2014/main" xmlns="" id="{9BF27838-46D2-4207-A86C-41D0EF46B674}"/>
                  </a:ext>
                </a:extLst>
              </p:cNvPr>
              <p:cNvSpPr>
                <a:spLocks noChangeArrowheads="1"/>
              </p:cNvSpPr>
              <p:nvPr/>
            </p:nvSpPr>
            <p:spPr bwMode="auto">
              <a:xfrm>
                <a:off x="2994" y="2024"/>
                <a:ext cx="27" cy="24"/>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8" name="Oval 516">
                <a:extLst>
                  <a:ext uri="{FF2B5EF4-FFF2-40B4-BE49-F238E27FC236}">
                    <a16:creationId xmlns:a16="http://schemas.microsoft.com/office/drawing/2014/main" xmlns="" id="{2DE5F249-7729-466F-A47B-5673A6AF53E6}"/>
                  </a:ext>
                </a:extLst>
              </p:cNvPr>
              <p:cNvSpPr>
                <a:spLocks noChangeArrowheads="1"/>
              </p:cNvSpPr>
              <p:nvPr/>
            </p:nvSpPr>
            <p:spPr bwMode="auto">
              <a:xfrm>
                <a:off x="2813" y="2012"/>
                <a:ext cx="25" cy="25"/>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9" name="Oval 517">
                <a:extLst>
                  <a:ext uri="{FF2B5EF4-FFF2-40B4-BE49-F238E27FC236}">
                    <a16:creationId xmlns:a16="http://schemas.microsoft.com/office/drawing/2014/main" xmlns="" id="{A67A2D24-E088-4F25-A535-88835C4DF070}"/>
                  </a:ext>
                </a:extLst>
              </p:cNvPr>
              <p:cNvSpPr>
                <a:spLocks noChangeArrowheads="1"/>
              </p:cNvSpPr>
              <p:nvPr/>
            </p:nvSpPr>
            <p:spPr bwMode="auto">
              <a:xfrm>
                <a:off x="2894" y="2024"/>
                <a:ext cx="27" cy="24"/>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0" name="Line 518">
                <a:extLst>
                  <a:ext uri="{FF2B5EF4-FFF2-40B4-BE49-F238E27FC236}">
                    <a16:creationId xmlns:a16="http://schemas.microsoft.com/office/drawing/2014/main" xmlns="" id="{3D816AD7-9417-4388-928B-E52A149B953F}"/>
                  </a:ext>
                </a:extLst>
              </p:cNvPr>
              <p:cNvSpPr>
                <a:spLocks noChangeShapeType="1"/>
              </p:cNvSpPr>
              <p:nvPr/>
            </p:nvSpPr>
            <p:spPr bwMode="auto">
              <a:xfrm>
                <a:off x="3124" y="379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1" name="Line 519">
                <a:extLst>
                  <a:ext uri="{FF2B5EF4-FFF2-40B4-BE49-F238E27FC236}">
                    <a16:creationId xmlns:a16="http://schemas.microsoft.com/office/drawing/2014/main" xmlns="" id="{98F5FE94-AA20-4169-97AD-DF70A7AA1944}"/>
                  </a:ext>
                </a:extLst>
              </p:cNvPr>
              <p:cNvSpPr>
                <a:spLocks noChangeShapeType="1"/>
              </p:cNvSpPr>
              <p:nvPr/>
            </p:nvSpPr>
            <p:spPr bwMode="auto">
              <a:xfrm>
                <a:off x="3124" y="379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2" name="Freeform 520">
                <a:extLst>
                  <a:ext uri="{FF2B5EF4-FFF2-40B4-BE49-F238E27FC236}">
                    <a16:creationId xmlns:a16="http://schemas.microsoft.com/office/drawing/2014/main" xmlns="" id="{63AEF69F-6D69-4FE5-A4B5-917DD0667E92}"/>
                  </a:ext>
                </a:extLst>
              </p:cNvPr>
              <p:cNvSpPr/>
              <p:nvPr/>
            </p:nvSpPr>
            <p:spPr bwMode="auto">
              <a:xfrm>
                <a:off x="2750" y="1122"/>
                <a:ext cx="183" cy="304"/>
              </a:xfrm>
              <a:custGeom>
                <a:avLst/>
                <a:gdLst>
                  <a:gd name="T0" fmla="*/ 120 w 183"/>
                  <a:gd name="T1" fmla="*/ 0 h 304"/>
                  <a:gd name="T2" fmla="*/ 0 w 183"/>
                  <a:gd name="T3" fmla="*/ 88 h 304"/>
                  <a:gd name="T4" fmla="*/ 135 w 183"/>
                  <a:gd name="T5" fmla="*/ 88 h 304"/>
                  <a:gd name="T6" fmla="*/ 11 w 183"/>
                  <a:gd name="T7" fmla="*/ 163 h 304"/>
                  <a:gd name="T8" fmla="*/ 151 w 183"/>
                  <a:gd name="T9" fmla="*/ 187 h 304"/>
                  <a:gd name="T10" fmla="*/ 16 w 183"/>
                  <a:gd name="T11" fmla="*/ 239 h 304"/>
                  <a:gd name="T12" fmla="*/ 183 w 183"/>
                  <a:gd name="T13" fmla="*/ 304 h 304"/>
                  <a:gd name="T14" fmla="*/ 120 w 183"/>
                  <a:gd name="T15" fmla="*/ 0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304">
                    <a:moveTo>
                      <a:pt x="120" y="0"/>
                    </a:moveTo>
                    <a:lnTo>
                      <a:pt x="0" y="88"/>
                    </a:lnTo>
                    <a:lnTo>
                      <a:pt x="135" y="88"/>
                    </a:lnTo>
                    <a:lnTo>
                      <a:pt x="11" y="163"/>
                    </a:lnTo>
                    <a:lnTo>
                      <a:pt x="151" y="187"/>
                    </a:lnTo>
                    <a:lnTo>
                      <a:pt x="16" y="239"/>
                    </a:lnTo>
                    <a:lnTo>
                      <a:pt x="183" y="304"/>
                    </a:lnTo>
                    <a:lnTo>
                      <a:pt x="120" y="0"/>
                    </a:lnTo>
                    <a:close/>
                  </a:path>
                </a:pathLst>
              </a:custGeom>
              <a:solidFill>
                <a:srgbClr val="7451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3" name="Freeform 521">
                <a:extLst>
                  <a:ext uri="{FF2B5EF4-FFF2-40B4-BE49-F238E27FC236}">
                    <a16:creationId xmlns:a16="http://schemas.microsoft.com/office/drawing/2014/main" xmlns="" id="{16947137-F4EF-42AD-9FF6-E08E1D9EC17E}"/>
                  </a:ext>
                </a:extLst>
              </p:cNvPr>
              <p:cNvSpPr/>
              <p:nvPr/>
            </p:nvSpPr>
            <p:spPr bwMode="auto">
              <a:xfrm>
                <a:off x="2813" y="3908"/>
                <a:ext cx="201" cy="135"/>
              </a:xfrm>
              <a:custGeom>
                <a:avLst/>
                <a:gdLst>
                  <a:gd name="T0" fmla="*/ 142 w 201"/>
                  <a:gd name="T1" fmla="*/ 0 h 135"/>
                  <a:gd name="T2" fmla="*/ 0 w 201"/>
                  <a:gd name="T3" fmla="*/ 87 h 135"/>
                  <a:gd name="T4" fmla="*/ 201 w 201"/>
                  <a:gd name="T5" fmla="*/ 135 h 135"/>
                  <a:gd name="T6" fmla="*/ 142 w 201"/>
                  <a:gd name="T7" fmla="*/ 0 h 135"/>
                </a:gdLst>
                <a:ahLst/>
                <a:cxnLst>
                  <a:cxn ang="0">
                    <a:pos x="T0" y="T1"/>
                  </a:cxn>
                  <a:cxn ang="0">
                    <a:pos x="T2" y="T3"/>
                  </a:cxn>
                  <a:cxn ang="0">
                    <a:pos x="T4" y="T5"/>
                  </a:cxn>
                  <a:cxn ang="0">
                    <a:pos x="T6" y="T7"/>
                  </a:cxn>
                </a:cxnLst>
                <a:rect l="0" t="0" r="r" b="b"/>
                <a:pathLst>
                  <a:path w="201" h="135">
                    <a:moveTo>
                      <a:pt x="142" y="0"/>
                    </a:moveTo>
                    <a:lnTo>
                      <a:pt x="0" y="87"/>
                    </a:lnTo>
                    <a:lnTo>
                      <a:pt x="201" y="135"/>
                    </a:lnTo>
                    <a:lnTo>
                      <a:pt x="142" y="0"/>
                    </a:lnTo>
                    <a:close/>
                  </a:path>
                </a:pathLst>
              </a:custGeom>
              <a:solidFill>
                <a:srgbClr val="7451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4" name="Freeform 522">
                <a:extLst>
                  <a:ext uri="{FF2B5EF4-FFF2-40B4-BE49-F238E27FC236}">
                    <a16:creationId xmlns:a16="http://schemas.microsoft.com/office/drawing/2014/main" xmlns="" id="{03BA873E-7768-4EA3-964E-2CFC6CA66C06}"/>
                  </a:ext>
                </a:extLst>
              </p:cNvPr>
              <p:cNvSpPr/>
              <p:nvPr/>
            </p:nvSpPr>
            <p:spPr bwMode="auto">
              <a:xfrm>
                <a:off x="2820" y="4171"/>
                <a:ext cx="257" cy="106"/>
              </a:xfrm>
              <a:custGeom>
                <a:avLst/>
                <a:gdLst>
                  <a:gd name="T0" fmla="*/ 0 w 257"/>
                  <a:gd name="T1" fmla="*/ 106 h 106"/>
                  <a:gd name="T2" fmla="*/ 153 w 257"/>
                  <a:gd name="T3" fmla="*/ 0 h 106"/>
                  <a:gd name="T4" fmla="*/ 257 w 257"/>
                  <a:gd name="T5" fmla="*/ 95 h 106"/>
                  <a:gd name="T6" fmla="*/ 0 w 257"/>
                  <a:gd name="T7" fmla="*/ 106 h 106"/>
                </a:gdLst>
                <a:ahLst/>
                <a:cxnLst>
                  <a:cxn ang="0">
                    <a:pos x="T0" y="T1"/>
                  </a:cxn>
                  <a:cxn ang="0">
                    <a:pos x="T2" y="T3"/>
                  </a:cxn>
                  <a:cxn ang="0">
                    <a:pos x="T4" y="T5"/>
                  </a:cxn>
                  <a:cxn ang="0">
                    <a:pos x="T6" y="T7"/>
                  </a:cxn>
                </a:cxnLst>
                <a:rect l="0" t="0" r="r" b="b"/>
                <a:pathLst>
                  <a:path w="257" h="106">
                    <a:moveTo>
                      <a:pt x="0" y="106"/>
                    </a:moveTo>
                    <a:lnTo>
                      <a:pt x="153" y="0"/>
                    </a:lnTo>
                    <a:lnTo>
                      <a:pt x="257" y="95"/>
                    </a:lnTo>
                    <a:lnTo>
                      <a:pt x="0" y="106"/>
                    </a:lnTo>
                    <a:close/>
                  </a:path>
                </a:pathLst>
              </a:custGeom>
              <a:solidFill>
                <a:srgbClr val="A7C5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5" name="Freeform 523">
                <a:extLst>
                  <a:ext uri="{FF2B5EF4-FFF2-40B4-BE49-F238E27FC236}">
                    <a16:creationId xmlns:a16="http://schemas.microsoft.com/office/drawing/2014/main" xmlns="" id="{CFA9F0DC-3E09-41AB-A293-4F87051159A0}"/>
                  </a:ext>
                </a:extLst>
              </p:cNvPr>
              <p:cNvSpPr/>
              <p:nvPr/>
            </p:nvSpPr>
            <p:spPr bwMode="auto">
              <a:xfrm>
                <a:off x="2721" y="4079"/>
                <a:ext cx="140" cy="135"/>
              </a:xfrm>
              <a:custGeom>
                <a:avLst/>
                <a:gdLst>
                  <a:gd name="T0" fmla="*/ 0 w 140"/>
                  <a:gd name="T1" fmla="*/ 0 h 135"/>
                  <a:gd name="T2" fmla="*/ 140 w 140"/>
                  <a:gd name="T3" fmla="*/ 34 h 135"/>
                  <a:gd name="T4" fmla="*/ 4 w 140"/>
                  <a:gd name="T5" fmla="*/ 135 h 135"/>
                  <a:gd name="T6" fmla="*/ 0 w 140"/>
                  <a:gd name="T7" fmla="*/ 0 h 135"/>
                </a:gdLst>
                <a:ahLst/>
                <a:cxnLst>
                  <a:cxn ang="0">
                    <a:pos x="T0" y="T1"/>
                  </a:cxn>
                  <a:cxn ang="0">
                    <a:pos x="T2" y="T3"/>
                  </a:cxn>
                  <a:cxn ang="0">
                    <a:pos x="T4" y="T5"/>
                  </a:cxn>
                  <a:cxn ang="0">
                    <a:pos x="T6" y="T7"/>
                  </a:cxn>
                </a:cxnLst>
                <a:rect l="0" t="0" r="r" b="b"/>
                <a:pathLst>
                  <a:path w="140" h="135">
                    <a:moveTo>
                      <a:pt x="0" y="0"/>
                    </a:moveTo>
                    <a:lnTo>
                      <a:pt x="140" y="34"/>
                    </a:lnTo>
                    <a:lnTo>
                      <a:pt x="4" y="135"/>
                    </a:lnTo>
                    <a:lnTo>
                      <a:pt x="0" y="0"/>
                    </a:lnTo>
                    <a:close/>
                  </a:path>
                </a:pathLst>
              </a:custGeom>
              <a:solidFill>
                <a:srgbClr val="5D908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6" name="Freeform 524">
                <a:extLst>
                  <a:ext uri="{FF2B5EF4-FFF2-40B4-BE49-F238E27FC236}">
                    <a16:creationId xmlns:a16="http://schemas.microsoft.com/office/drawing/2014/main" xmlns="" id="{B41E11C6-AEEC-4B07-B769-B3F00A503482}"/>
                  </a:ext>
                </a:extLst>
              </p:cNvPr>
              <p:cNvSpPr/>
              <p:nvPr/>
            </p:nvSpPr>
            <p:spPr bwMode="auto">
              <a:xfrm>
                <a:off x="3066" y="3867"/>
                <a:ext cx="130" cy="304"/>
              </a:xfrm>
              <a:custGeom>
                <a:avLst/>
                <a:gdLst>
                  <a:gd name="T0" fmla="*/ 112 w 130"/>
                  <a:gd name="T1" fmla="*/ 0 h 304"/>
                  <a:gd name="T2" fmla="*/ 0 w 130"/>
                  <a:gd name="T3" fmla="*/ 23 h 304"/>
                  <a:gd name="T4" fmla="*/ 130 w 130"/>
                  <a:gd name="T5" fmla="*/ 304 h 304"/>
                  <a:gd name="T6" fmla="*/ 112 w 130"/>
                  <a:gd name="T7" fmla="*/ 0 h 304"/>
                </a:gdLst>
                <a:ahLst/>
                <a:cxnLst>
                  <a:cxn ang="0">
                    <a:pos x="T0" y="T1"/>
                  </a:cxn>
                  <a:cxn ang="0">
                    <a:pos x="T2" y="T3"/>
                  </a:cxn>
                  <a:cxn ang="0">
                    <a:pos x="T4" y="T5"/>
                  </a:cxn>
                  <a:cxn ang="0">
                    <a:pos x="T6" y="T7"/>
                  </a:cxn>
                </a:cxnLst>
                <a:rect l="0" t="0" r="r" b="b"/>
                <a:pathLst>
                  <a:path w="130" h="304">
                    <a:moveTo>
                      <a:pt x="112" y="0"/>
                    </a:moveTo>
                    <a:lnTo>
                      <a:pt x="0" y="23"/>
                    </a:lnTo>
                    <a:lnTo>
                      <a:pt x="130" y="304"/>
                    </a:lnTo>
                    <a:lnTo>
                      <a:pt x="112" y="0"/>
                    </a:lnTo>
                    <a:close/>
                  </a:path>
                </a:pathLst>
              </a:custGeom>
              <a:solidFill>
                <a:srgbClr val="DE62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7" name="Freeform 525">
                <a:extLst>
                  <a:ext uri="{FF2B5EF4-FFF2-40B4-BE49-F238E27FC236}">
                    <a16:creationId xmlns:a16="http://schemas.microsoft.com/office/drawing/2014/main" xmlns="" id="{1C44B04E-571E-4C68-84D1-FC615943358F}"/>
                  </a:ext>
                </a:extLst>
              </p:cNvPr>
              <p:cNvSpPr/>
              <p:nvPr/>
            </p:nvSpPr>
            <p:spPr bwMode="auto">
              <a:xfrm>
                <a:off x="2831" y="1661"/>
                <a:ext cx="106" cy="110"/>
              </a:xfrm>
              <a:custGeom>
                <a:avLst/>
                <a:gdLst>
                  <a:gd name="T0" fmla="*/ 0 w 106"/>
                  <a:gd name="T1" fmla="*/ 0 h 110"/>
                  <a:gd name="T2" fmla="*/ 41 w 106"/>
                  <a:gd name="T3" fmla="*/ 110 h 110"/>
                  <a:gd name="T4" fmla="*/ 106 w 106"/>
                  <a:gd name="T5" fmla="*/ 47 h 110"/>
                  <a:gd name="T6" fmla="*/ 0 w 106"/>
                  <a:gd name="T7" fmla="*/ 0 h 110"/>
                </a:gdLst>
                <a:ahLst/>
                <a:cxnLst>
                  <a:cxn ang="0">
                    <a:pos x="T0" y="T1"/>
                  </a:cxn>
                  <a:cxn ang="0">
                    <a:pos x="T2" y="T3"/>
                  </a:cxn>
                  <a:cxn ang="0">
                    <a:pos x="T4" y="T5"/>
                  </a:cxn>
                  <a:cxn ang="0">
                    <a:pos x="T6" y="T7"/>
                  </a:cxn>
                </a:cxnLst>
                <a:rect l="0" t="0" r="r" b="b"/>
                <a:pathLst>
                  <a:path w="106" h="110">
                    <a:moveTo>
                      <a:pt x="0" y="0"/>
                    </a:moveTo>
                    <a:lnTo>
                      <a:pt x="41" y="110"/>
                    </a:lnTo>
                    <a:lnTo>
                      <a:pt x="106" y="47"/>
                    </a:lnTo>
                    <a:lnTo>
                      <a:pt x="0" y="0"/>
                    </a:lnTo>
                    <a:close/>
                  </a:path>
                </a:pathLst>
              </a:custGeom>
              <a:solidFill>
                <a:srgbClr val="8851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8" name="Oval 526">
                <a:extLst>
                  <a:ext uri="{FF2B5EF4-FFF2-40B4-BE49-F238E27FC236}">
                    <a16:creationId xmlns:a16="http://schemas.microsoft.com/office/drawing/2014/main" xmlns="" id="{5D4CC790-8A1B-4E38-B69E-D481A9EA23EF}"/>
                  </a:ext>
                </a:extLst>
              </p:cNvPr>
              <p:cNvSpPr>
                <a:spLocks noChangeArrowheads="1"/>
              </p:cNvSpPr>
              <p:nvPr/>
            </p:nvSpPr>
            <p:spPr bwMode="auto">
              <a:xfrm>
                <a:off x="2737" y="974"/>
                <a:ext cx="24" cy="24"/>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9" name="Oval 527">
                <a:extLst>
                  <a:ext uri="{FF2B5EF4-FFF2-40B4-BE49-F238E27FC236}">
                    <a16:creationId xmlns:a16="http://schemas.microsoft.com/office/drawing/2014/main" xmlns="" id="{02CBA511-92E1-4899-9A7E-0AAF8FC0BE9C}"/>
                  </a:ext>
                </a:extLst>
              </p:cNvPr>
              <p:cNvSpPr>
                <a:spLocks noChangeArrowheads="1"/>
              </p:cNvSpPr>
              <p:nvPr/>
            </p:nvSpPr>
            <p:spPr bwMode="auto">
              <a:xfrm>
                <a:off x="2809" y="980"/>
                <a:ext cx="22" cy="23"/>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0" name="Oval 528">
                <a:extLst>
                  <a:ext uri="{FF2B5EF4-FFF2-40B4-BE49-F238E27FC236}">
                    <a16:creationId xmlns:a16="http://schemas.microsoft.com/office/drawing/2014/main" xmlns="" id="{7A26E57B-7944-4C42-935D-4AE413270DC1}"/>
                  </a:ext>
                </a:extLst>
              </p:cNvPr>
              <p:cNvSpPr>
                <a:spLocks noChangeArrowheads="1"/>
              </p:cNvSpPr>
              <p:nvPr/>
            </p:nvSpPr>
            <p:spPr bwMode="auto">
              <a:xfrm>
                <a:off x="2773" y="1032"/>
                <a:ext cx="24" cy="25"/>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1" name="Oval 529">
                <a:extLst>
                  <a:ext uri="{FF2B5EF4-FFF2-40B4-BE49-F238E27FC236}">
                    <a16:creationId xmlns:a16="http://schemas.microsoft.com/office/drawing/2014/main" xmlns="" id="{F78B6056-FE0E-42B1-A454-128F3ECF0FEF}"/>
                  </a:ext>
                </a:extLst>
              </p:cNvPr>
              <p:cNvSpPr>
                <a:spLocks noChangeArrowheads="1"/>
              </p:cNvSpPr>
              <p:nvPr/>
            </p:nvSpPr>
            <p:spPr bwMode="auto">
              <a:xfrm>
                <a:off x="2831" y="1061"/>
                <a:ext cx="25" cy="25"/>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2" name="Oval 530">
                <a:extLst>
                  <a:ext uri="{FF2B5EF4-FFF2-40B4-BE49-F238E27FC236}">
                    <a16:creationId xmlns:a16="http://schemas.microsoft.com/office/drawing/2014/main" xmlns="" id="{A8E49B66-4315-432C-8581-244A63E0A0AB}"/>
                  </a:ext>
                </a:extLst>
              </p:cNvPr>
              <p:cNvSpPr>
                <a:spLocks noChangeArrowheads="1"/>
              </p:cNvSpPr>
              <p:nvPr/>
            </p:nvSpPr>
            <p:spPr bwMode="auto">
              <a:xfrm>
                <a:off x="2750" y="1097"/>
                <a:ext cx="23" cy="23"/>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3" name="Freeform 531">
                <a:extLst>
                  <a:ext uri="{FF2B5EF4-FFF2-40B4-BE49-F238E27FC236}">
                    <a16:creationId xmlns:a16="http://schemas.microsoft.com/office/drawing/2014/main" xmlns="" id="{5F2A8D50-653D-4C26-B2D9-6E4300A07777}"/>
                  </a:ext>
                </a:extLst>
              </p:cNvPr>
              <p:cNvSpPr/>
              <p:nvPr/>
            </p:nvSpPr>
            <p:spPr bwMode="auto">
              <a:xfrm>
                <a:off x="2673" y="1602"/>
                <a:ext cx="34" cy="176"/>
              </a:xfrm>
              <a:custGeom>
                <a:avLst/>
                <a:gdLst>
                  <a:gd name="T0" fmla="*/ 0 w 34"/>
                  <a:gd name="T1" fmla="*/ 111 h 176"/>
                  <a:gd name="T2" fmla="*/ 30 w 34"/>
                  <a:gd name="T3" fmla="*/ 0 h 176"/>
                  <a:gd name="T4" fmla="*/ 34 w 34"/>
                  <a:gd name="T5" fmla="*/ 176 h 176"/>
                  <a:gd name="T6" fmla="*/ 5 w 34"/>
                  <a:gd name="T7" fmla="*/ 129 h 176"/>
                  <a:gd name="T8" fmla="*/ 0 w 34"/>
                  <a:gd name="T9" fmla="*/ 111 h 176"/>
                </a:gdLst>
                <a:ahLst/>
                <a:cxnLst>
                  <a:cxn ang="0">
                    <a:pos x="T0" y="T1"/>
                  </a:cxn>
                  <a:cxn ang="0">
                    <a:pos x="T2" y="T3"/>
                  </a:cxn>
                  <a:cxn ang="0">
                    <a:pos x="T4" y="T5"/>
                  </a:cxn>
                  <a:cxn ang="0">
                    <a:pos x="T6" y="T7"/>
                  </a:cxn>
                  <a:cxn ang="0">
                    <a:pos x="T8" y="T9"/>
                  </a:cxn>
                </a:cxnLst>
                <a:rect l="0" t="0" r="r" b="b"/>
                <a:pathLst>
                  <a:path w="34" h="176">
                    <a:moveTo>
                      <a:pt x="0" y="111"/>
                    </a:moveTo>
                    <a:lnTo>
                      <a:pt x="30" y="0"/>
                    </a:lnTo>
                    <a:lnTo>
                      <a:pt x="34" y="176"/>
                    </a:lnTo>
                    <a:lnTo>
                      <a:pt x="5" y="129"/>
                    </a:lnTo>
                    <a:lnTo>
                      <a:pt x="0" y="111"/>
                    </a:lnTo>
                    <a:close/>
                  </a:path>
                </a:pathLst>
              </a:custGeom>
              <a:solidFill>
                <a:srgbClr val="9062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4" name="Freeform 532">
                <a:extLst>
                  <a:ext uri="{FF2B5EF4-FFF2-40B4-BE49-F238E27FC236}">
                    <a16:creationId xmlns:a16="http://schemas.microsoft.com/office/drawing/2014/main" xmlns="" id="{BB028B1C-91A1-4DC6-950D-8C430608625A}"/>
                  </a:ext>
                </a:extLst>
              </p:cNvPr>
              <p:cNvSpPr/>
              <p:nvPr/>
            </p:nvSpPr>
            <p:spPr bwMode="auto">
              <a:xfrm>
                <a:off x="2673" y="1602"/>
                <a:ext cx="34" cy="176"/>
              </a:xfrm>
              <a:custGeom>
                <a:avLst/>
                <a:gdLst>
                  <a:gd name="T0" fmla="*/ 0 w 34"/>
                  <a:gd name="T1" fmla="*/ 111 h 176"/>
                  <a:gd name="T2" fmla="*/ 30 w 34"/>
                  <a:gd name="T3" fmla="*/ 0 h 176"/>
                  <a:gd name="T4" fmla="*/ 34 w 34"/>
                  <a:gd name="T5" fmla="*/ 176 h 176"/>
                  <a:gd name="T6" fmla="*/ 5 w 34"/>
                  <a:gd name="T7" fmla="*/ 129 h 176"/>
                </a:gdLst>
                <a:ahLst/>
                <a:cxnLst>
                  <a:cxn ang="0">
                    <a:pos x="T0" y="T1"/>
                  </a:cxn>
                  <a:cxn ang="0">
                    <a:pos x="T2" y="T3"/>
                  </a:cxn>
                  <a:cxn ang="0">
                    <a:pos x="T4" y="T5"/>
                  </a:cxn>
                  <a:cxn ang="0">
                    <a:pos x="T6" y="T7"/>
                  </a:cxn>
                </a:cxnLst>
                <a:rect l="0" t="0" r="r" b="b"/>
                <a:pathLst>
                  <a:path w="34" h="176">
                    <a:moveTo>
                      <a:pt x="0" y="111"/>
                    </a:moveTo>
                    <a:lnTo>
                      <a:pt x="30" y="0"/>
                    </a:lnTo>
                    <a:lnTo>
                      <a:pt x="34" y="176"/>
                    </a:lnTo>
                    <a:lnTo>
                      <a:pt x="5" y="1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5" name="Freeform 533">
                <a:extLst>
                  <a:ext uri="{FF2B5EF4-FFF2-40B4-BE49-F238E27FC236}">
                    <a16:creationId xmlns:a16="http://schemas.microsoft.com/office/drawing/2014/main" xmlns="" id="{D2D11B88-F713-4CA6-9BC9-83A8F9BA875E}"/>
                  </a:ext>
                </a:extLst>
              </p:cNvPr>
              <p:cNvSpPr/>
              <p:nvPr/>
            </p:nvSpPr>
            <p:spPr bwMode="auto">
              <a:xfrm>
                <a:off x="3471" y="3401"/>
                <a:ext cx="334" cy="279"/>
              </a:xfrm>
              <a:custGeom>
                <a:avLst/>
                <a:gdLst>
                  <a:gd name="T0" fmla="*/ 3 w 148"/>
                  <a:gd name="T1" fmla="*/ 17 h 124"/>
                  <a:gd name="T2" fmla="*/ 35 w 148"/>
                  <a:gd name="T3" fmla="*/ 20 h 124"/>
                  <a:gd name="T4" fmla="*/ 25 w 148"/>
                  <a:gd name="T5" fmla="*/ 51 h 124"/>
                  <a:gd name="T6" fmla="*/ 74 w 148"/>
                  <a:gd name="T7" fmla="*/ 50 h 124"/>
                  <a:gd name="T8" fmla="*/ 67 w 148"/>
                  <a:gd name="T9" fmla="*/ 88 h 124"/>
                  <a:gd name="T10" fmla="*/ 124 w 148"/>
                  <a:gd name="T11" fmla="*/ 84 h 124"/>
                  <a:gd name="T12" fmla="*/ 114 w 148"/>
                  <a:gd name="T13" fmla="*/ 124 h 124"/>
                  <a:gd name="T14" fmla="*/ 148 w 148"/>
                  <a:gd name="T15" fmla="*/ 117 h 124"/>
                  <a:gd name="T16" fmla="*/ 64 w 148"/>
                  <a:gd name="T17" fmla="*/ 0 h 124"/>
                  <a:gd name="T18" fmla="*/ 3 w 148"/>
                  <a:gd name="T19" fmla="*/ 14 h 124"/>
                  <a:gd name="T20" fmla="*/ 3 w 148"/>
                  <a:gd name="T21" fmla="*/ 1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124">
                    <a:moveTo>
                      <a:pt x="3" y="17"/>
                    </a:moveTo>
                    <a:cubicBezTo>
                      <a:pt x="35" y="20"/>
                      <a:pt x="35" y="20"/>
                      <a:pt x="35" y="20"/>
                    </a:cubicBezTo>
                    <a:cubicBezTo>
                      <a:pt x="25" y="51"/>
                      <a:pt x="25" y="51"/>
                      <a:pt x="25" y="51"/>
                    </a:cubicBezTo>
                    <a:cubicBezTo>
                      <a:pt x="74" y="50"/>
                      <a:pt x="74" y="50"/>
                      <a:pt x="74" y="50"/>
                    </a:cubicBezTo>
                    <a:cubicBezTo>
                      <a:pt x="67" y="88"/>
                      <a:pt x="67" y="88"/>
                      <a:pt x="67" y="88"/>
                    </a:cubicBezTo>
                    <a:cubicBezTo>
                      <a:pt x="124" y="84"/>
                      <a:pt x="124" y="84"/>
                      <a:pt x="124" y="84"/>
                    </a:cubicBezTo>
                    <a:cubicBezTo>
                      <a:pt x="114" y="124"/>
                      <a:pt x="114" y="124"/>
                      <a:pt x="114" y="124"/>
                    </a:cubicBezTo>
                    <a:cubicBezTo>
                      <a:pt x="148" y="117"/>
                      <a:pt x="148" y="117"/>
                      <a:pt x="148" y="117"/>
                    </a:cubicBezTo>
                    <a:cubicBezTo>
                      <a:pt x="64" y="0"/>
                      <a:pt x="64" y="0"/>
                      <a:pt x="64" y="0"/>
                    </a:cubicBezTo>
                    <a:cubicBezTo>
                      <a:pt x="64" y="0"/>
                      <a:pt x="5" y="13"/>
                      <a:pt x="3" y="14"/>
                    </a:cubicBezTo>
                    <a:cubicBezTo>
                      <a:pt x="0" y="15"/>
                      <a:pt x="3" y="17"/>
                      <a:pt x="3" y="17"/>
                    </a:cubicBezTo>
                    <a:close/>
                  </a:path>
                </a:pathLst>
              </a:custGeom>
              <a:solidFill>
                <a:srgbClr val="9DBB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6" name="Freeform 534">
                <a:extLst>
                  <a:ext uri="{FF2B5EF4-FFF2-40B4-BE49-F238E27FC236}">
                    <a16:creationId xmlns:a16="http://schemas.microsoft.com/office/drawing/2014/main" xmlns="" id="{1C6CAFE1-1E6A-460C-8179-DF5513A17C3A}"/>
                  </a:ext>
                </a:extLst>
              </p:cNvPr>
              <p:cNvSpPr/>
              <p:nvPr/>
            </p:nvSpPr>
            <p:spPr bwMode="auto">
              <a:xfrm>
                <a:off x="2987" y="1494"/>
                <a:ext cx="137" cy="259"/>
              </a:xfrm>
              <a:custGeom>
                <a:avLst/>
                <a:gdLst>
                  <a:gd name="T0" fmla="*/ 0 w 61"/>
                  <a:gd name="T1" fmla="*/ 0 h 115"/>
                  <a:gd name="T2" fmla="*/ 0 w 61"/>
                  <a:gd name="T3" fmla="*/ 92 h 115"/>
                  <a:gd name="T4" fmla="*/ 61 w 61"/>
                  <a:gd name="T5" fmla="*/ 115 h 115"/>
                  <a:gd name="T6" fmla="*/ 0 w 61"/>
                  <a:gd name="T7" fmla="*/ 0 h 115"/>
                </a:gdLst>
                <a:ahLst/>
                <a:cxnLst>
                  <a:cxn ang="0">
                    <a:pos x="T0" y="T1"/>
                  </a:cxn>
                  <a:cxn ang="0">
                    <a:pos x="T2" y="T3"/>
                  </a:cxn>
                  <a:cxn ang="0">
                    <a:pos x="T4" y="T5"/>
                  </a:cxn>
                  <a:cxn ang="0">
                    <a:pos x="T6" y="T7"/>
                  </a:cxn>
                </a:cxnLst>
                <a:rect l="0" t="0" r="r" b="b"/>
                <a:pathLst>
                  <a:path w="61" h="115">
                    <a:moveTo>
                      <a:pt x="0" y="0"/>
                    </a:moveTo>
                    <a:cubicBezTo>
                      <a:pt x="0" y="92"/>
                      <a:pt x="0" y="92"/>
                      <a:pt x="0" y="92"/>
                    </a:cubicBezTo>
                    <a:cubicBezTo>
                      <a:pt x="61" y="115"/>
                      <a:pt x="61" y="115"/>
                      <a:pt x="61" y="115"/>
                    </a:cubicBezTo>
                    <a:cubicBezTo>
                      <a:pt x="61" y="115"/>
                      <a:pt x="26" y="72"/>
                      <a:pt x="0" y="0"/>
                    </a:cubicBezTo>
                    <a:close/>
                  </a:path>
                </a:pathLst>
              </a:custGeom>
              <a:solidFill>
                <a:srgbClr val="FFC2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7" name="Freeform 535">
                <a:extLst>
                  <a:ext uri="{FF2B5EF4-FFF2-40B4-BE49-F238E27FC236}">
                    <a16:creationId xmlns:a16="http://schemas.microsoft.com/office/drawing/2014/main" xmlns="" id="{7029CA0A-0B66-4AF8-8EBB-6AFA515BBAEA}"/>
                  </a:ext>
                </a:extLst>
              </p:cNvPr>
              <p:cNvSpPr/>
              <p:nvPr/>
            </p:nvSpPr>
            <p:spPr bwMode="auto">
              <a:xfrm>
                <a:off x="3007" y="1593"/>
                <a:ext cx="65" cy="115"/>
              </a:xfrm>
              <a:custGeom>
                <a:avLst/>
                <a:gdLst>
                  <a:gd name="T0" fmla="*/ 2 w 29"/>
                  <a:gd name="T1" fmla="*/ 0 h 51"/>
                  <a:gd name="T2" fmla="*/ 0 w 29"/>
                  <a:gd name="T3" fmla="*/ 35 h 51"/>
                  <a:gd name="T4" fmla="*/ 29 w 29"/>
                  <a:gd name="T5" fmla="*/ 51 h 51"/>
                  <a:gd name="T6" fmla="*/ 2 w 29"/>
                  <a:gd name="T7" fmla="*/ 0 h 51"/>
                </a:gdLst>
                <a:ahLst/>
                <a:cxnLst>
                  <a:cxn ang="0">
                    <a:pos x="T0" y="T1"/>
                  </a:cxn>
                  <a:cxn ang="0">
                    <a:pos x="T2" y="T3"/>
                  </a:cxn>
                  <a:cxn ang="0">
                    <a:pos x="T4" y="T5"/>
                  </a:cxn>
                  <a:cxn ang="0">
                    <a:pos x="T6" y="T7"/>
                  </a:cxn>
                </a:cxnLst>
                <a:rect l="0" t="0" r="r" b="b"/>
                <a:pathLst>
                  <a:path w="29" h="51">
                    <a:moveTo>
                      <a:pt x="2" y="0"/>
                    </a:moveTo>
                    <a:cubicBezTo>
                      <a:pt x="0" y="35"/>
                      <a:pt x="0" y="35"/>
                      <a:pt x="0" y="35"/>
                    </a:cubicBezTo>
                    <a:cubicBezTo>
                      <a:pt x="29" y="51"/>
                      <a:pt x="29" y="51"/>
                      <a:pt x="29" y="51"/>
                    </a:cubicBezTo>
                    <a:cubicBezTo>
                      <a:pt x="29" y="51"/>
                      <a:pt x="3" y="12"/>
                      <a:pt x="2" y="0"/>
                    </a:cubicBezTo>
                    <a:close/>
                  </a:path>
                </a:pathLst>
              </a:custGeom>
              <a:solidFill>
                <a:srgbClr val="8181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8" name="Freeform 536">
                <a:extLst>
                  <a:ext uri="{FF2B5EF4-FFF2-40B4-BE49-F238E27FC236}">
                    <a16:creationId xmlns:a16="http://schemas.microsoft.com/office/drawing/2014/main" xmlns="" id="{CFBF8A36-AA5B-4999-890B-9F1EB943988C}"/>
                  </a:ext>
                </a:extLst>
              </p:cNvPr>
              <p:cNvSpPr/>
              <p:nvPr/>
            </p:nvSpPr>
            <p:spPr bwMode="auto">
              <a:xfrm>
                <a:off x="4283" y="1411"/>
                <a:ext cx="122" cy="1990"/>
              </a:xfrm>
              <a:custGeom>
                <a:avLst/>
                <a:gdLst>
                  <a:gd name="T0" fmla="*/ 36 w 54"/>
                  <a:gd name="T1" fmla="*/ 471 h 883"/>
                  <a:gd name="T2" fmla="*/ 44 w 54"/>
                  <a:gd name="T3" fmla="*/ 293 h 883"/>
                  <a:gd name="T4" fmla="*/ 49 w 54"/>
                  <a:gd name="T5" fmla="*/ 131 h 883"/>
                  <a:gd name="T6" fmla="*/ 33 w 54"/>
                  <a:gd name="T7" fmla="*/ 33 h 883"/>
                  <a:gd name="T8" fmla="*/ 19 w 54"/>
                  <a:gd name="T9" fmla="*/ 5 h 883"/>
                  <a:gd name="T10" fmla="*/ 0 w 54"/>
                  <a:gd name="T11" fmla="*/ 13 h 883"/>
                  <a:gd name="T12" fmla="*/ 39 w 54"/>
                  <a:gd name="T13" fmla="*/ 168 h 883"/>
                  <a:gd name="T14" fmla="*/ 32 w 54"/>
                  <a:gd name="T15" fmla="*/ 298 h 883"/>
                  <a:gd name="T16" fmla="*/ 28 w 54"/>
                  <a:gd name="T17" fmla="*/ 367 h 883"/>
                  <a:gd name="T18" fmla="*/ 23 w 54"/>
                  <a:gd name="T19" fmla="*/ 786 h 883"/>
                  <a:gd name="T20" fmla="*/ 22 w 54"/>
                  <a:gd name="T21" fmla="*/ 878 h 883"/>
                  <a:gd name="T22" fmla="*/ 31 w 54"/>
                  <a:gd name="T23" fmla="*/ 883 h 883"/>
                  <a:gd name="T24" fmla="*/ 36 w 54"/>
                  <a:gd name="T25" fmla="*/ 471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883">
                    <a:moveTo>
                      <a:pt x="36" y="471"/>
                    </a:moveTo>
                    <a:cubicBezTo>
                      <a:pt x="38" y="411"/>
                      <a:pt x="42" y="352"/>
                      <a:pt x="44" y="293"/>
                    </a:cubicBezTo>
                    <a:cubicBezTo>
                      <a:pt x="47" y="239"/>
                      <a:pt x="54" y="186"/>
                      <a:pt x="49" y="131"/>
                    </a:cubicBezTo>
                    <a:cubicBezTo>
                      <a:pt x="45" y="98"/>
                      <a:pt x="44" y="65"/>
                      <a:pt x="33" y="33"/>
                    </a:cubicBezTo>
                    <a:cubicBezTo>
                      <a:pt x="30" y="23"/>
                      <a:pt x="27" y="11"/>
                      <a:pt x="19" y="5"/>
                    </a:cubicBezTo>
                    <a:cubicBezTo>
                      <a:pt x="12" y="0"/>
                      <a:pt x="0" y="3"/>
                      <a:pt x="0" y="13"/>
                    </a:cubicBezTo>
                    <a:cubicBezTo>
                      <a:pt x="37" y="0"/>
                      <a:pt x="37" y="138"/>
                      <a:pt x="39" y="168"/>
                    </a:cubicBezTo>
                    <a:cubicBezTo>
                      <a:pt x="42" y="210"/>
                      <a:pt x="36" y="256"/>
                      <a:pt x="32" y="298"/>
                    </a:cubicBezTo>
                    <a:cubicBezTo>
                      <a:pt x="30" y="321"/>
                      <a:pt x="29" y="344"/>
                      <a:pt x="28" y="367"/>
                    </a:cubicBezTo>
                    <a:cubicBezTo>
                      <a:pt x="22" y="505"/>
                      <a:pt x="24" y="647"/>
                      <a:pt x="23" y="786"/>
                    </a:cubicBezTo>
                    <a:cubicBezTo>
                      <a:pt x="22" y="817"/>
                      <a:pt x="23" y="847"/>
                      <a:pt x="22" y="878"/>
                    </a:cubicBezTo>
                    <a:cubicBezTo>
                      <a:pt x="31" y="883"/>
                      <a:pt x="31" y="883"/>
                      <a:pt x="31" y="883"/>
                    </a:cubicBezTo>
                    <a:cubicBezTo>
                      <a:pt x="37" y="745"/>
                      <a:pt x="29" y="608"/>
                      <a:pt x="36" y="471"/>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9" name="Freeform 537">
                <a:extLst>
                  <a:ext uri="{FF2B5EF4-FFF2-40B4-BE49-F238E27FC236}">
                    <a16:creationId xmlns:a16="http://schemas.microsoft.com/office/drawing/2014/main" xmlns="" id="{332F7AB7-2196-498F-A544-4953CA4FE6D5}"/>
                  </a:ext>
                </a:extLst>
              </p:cNvPr>
              <p:cNvSpPr/>
              <p:nvPr/>
            </p:nvSpPr>
            <p:spPr bwMode="auto">
              <a:xfrm>
                <a:off x="3368" y="3466"/>
                <a:ext cx="329" cy="228"/>
              </a:xfrm>
              <a:custGeom>
                <a:avLst/>
                <a:gdLst>
                  <a:gd name="T0" fmla="*/ 0 w 146"/>
                  <a:gd name="T1" fmla="*/ 0 h 101"/>
                  <a:gd name="T2" fmla="*/ 52 w 146"/>
                  <a:gd name="T3" fmla="*/ 5 h 101"/>
                  <a:gd name="T4" fmla="*/ 42 w 146"/>
                  <a:gd name="T5" fmla="*/ 41 h 101"/>
                  <a:gd name="T6" fmla="*/ 100 w 146"/>
                  <a:gd name="T7" fmla="*/ 37 h 101"/>
                  <a:gd name="T8" fmla="*/ 94 w 146"/>
                  <a:gd name="T9" fmla="*/ 77 h 101"/>
                  <a:gd name="T10" fmla="*/ 146 w 146"/>
                  <a:gd name="T11" fmla="*/ 72 h 101"/>
                  <a:gd name="T12" fmla="*/ 141 w 146"/>
                  <a:gd name="T13" fmla="*/ 101 h 101"/>
                  <a:gd name="T14" fmla="*/ 0 w 146"/>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101">
                    <a:moveTo>
                      <a:pt x="0" y="0"/>
                    </a:moveTo>
                    <a:cubicBezTo>
                      <a:pt x="52" y="5"/>
                      <a:pt x="52" y="5"/>
                      <a:pt x="52" y="5"/>
                    </a:cubicBezTo>
                    <a:cubicBezTo>
                      <a:pt x="42" y="41"/>
                      <a:pt x="42" y="41"/>
                      <a:pt x="42" y="41"/>
                    </a:cubicBezTo>
                    <a:cubicBezTo>
                      <a:pt x="100" y="37"/>
                      <a:pt x="100" y="37"/>
                      <a:pt x="100" y="37"/>
                    </a:cubicBezTo>
                    <a:cubicBezTo>
                      <a:pt x="94" y="77"/>
                      <a:pt x="94" y="77"/>
                      <a:pt x="94" y="77"/>
                    </a:cubicBezTo>
                    <a:cubicBezTo>
                      <a:pt x="146" y="72"/>
                      <a:pt x="146" y="72"/>
                      <a:pt x="146" y="72"/>
                    </a:cubicBezTo>
                    <a:cubicBezTo>
                      <a:pt x="141" y="101"/>
                      <a:pt x="141" y="101"/>
                      <a:pt x="141" y="101"/>
                    </a:cubicBezTo>
                    <a:cubicBezTo>
                      <a:pt x="141" y="101"/>
                      <a:pt x="81" y="87"/>
                      <a:pt x="0" y="0"/>
                    </a:cubicBezTo>
                    <a:close/>
                  </a:path>
                </a:pathLst>
              </a:custGeom>
              <a:solidFill>
                <a:srgbClr val="FFBB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0" name="Freeform 538">
                <a:extLst>
                  <a:ext uri="{FF2B5EF4-FFF2-40B4-BE49-F238E27FC236}">
                    <a16:creationId xmlns:a16="http://schemas.microsoft.com/office/drawing/2014/main" xmlns="" id="{9C67EF38-753D-4CC8-8AF2-F2D162778130}"/>
                  </a:ext>
                </a:extLst>
              </p:cNvPr>
              <p:cNvSpPr/>
              <p:nvPr/>
            </p:nvSpPr>
            <p:spPr bwMode="auto">
              <a:xfrm>
                <a:off x="3634" y="3405"/>
                <a:ext cx="61" cy="61"/>
              </a:xfrm>
              <a:custGeom>
                <a:avLst/>
                <a:gdLst>
                  <a:gd name="T0" fmla="*/ 26 w 27"/>
                  <a:gd name="T1" fmla="*/ 13 h 27"/>
                  <a:gd name="T2" fmla="*/ 8 w 27"/>
                  <a:gd name="T3" fmla="*/ 1 h 27"/>
                  <a:gd name="T4" fmla="*/ 0 w 27"/>
                  <a:gd name="T5" fmla="*/ 4 h 27"/>
                  <a:gd name="T6" fmla="*/ 16 w 27"/>
                  <a:gd name="T7" fmla="*/ 27 h 27"/>
                  <a:gd name="T8" fmla="*/ 26 w 27"/>
                  <a:gd name="T9" fmla="*/ 13 h 27"/>
                </a:gdLst>
                <a:ahLst/>
                <a:cxnLst>
                  <a:cxn ang="0">
                    <a:pos x="T0" y="T1"/>
                  </a:cxn>
                  <a:cxn ang="0">
                    <a:pos x="T2" y="T3"/>
                  </a:cxn>
                  <a:cxn ang="0">
                    <a:pos x="T4" y="T5"/>
                  </a:cxn>
                  <a:cxn ang="0">
                    <a:pos x="T6" y="T7"/>
                  </a:cxn>
                  <a:cxn ang="0">
                    <a:pos x="T8" y="T9"/>
                  </a:cxn>
                </a:cxnLst>
                <a:rect l="0" t="0" r="r" b="b"/>
                <a:pathLst>
                  <a:path w="27" h="27">
                    <a:moveTo>
                      <a:pt x="26" y="13"/>
                    </a:moveTo>
                    <a:cubicBezTo>
                      <a:pt x="25" y="5"/>
                      <a:pt x="17" y="0"/>
                      <a:pt x="8" y="1"/>
                    </a:cubicBezTo>
                    <a:cubicBezTo>
                      <a:pt x="5" y="2"/>
                      <a:pt x="2" y="2"/>
                      <a:pt x="0" y="4"/>
                    </a:cubicBezTo>
                    <a:cubicBezTo>
                      <a:pt x="16" y="27"/>
                      <a:pt x="16" y="27"/>
                      <a:pt x="16" y="27"/>
                    </a:cubicBezTo>
                    <a:cubicBezTo>
                      <a:pt x="22" y="25"/>
                      <a:pt x="27" y="19"/>
                      <a:pt x="26"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1" name="Freeform 539">
                <a:extLst>
                  <a:ext uri="{FF2B5EF4-FFF2-40B4-BE49-F238E27FC236}">
                    <a16:creationId xmlns:a16="http://schemas.microsoft.com/office/drawing/2014/main" xmlns="" id="{5E027603-D8CC-46A1-B4E9-0FE8FCD94ED2}"/>
                  </a:ext>
                </a:extLst>
              </p:cNvPr>
              <p:cNvSpPr/>
              <p:nvPr/>
            </p:nvSpPr>
            <p:spPr bwMode="auto">
              <a:xfrm>
                <a:off x="3875" y="3491"/>
                <a:ext cx="81" cy="65"/>
              </a:xfrm>
              <a:custGeom>
                <a:avLst/>
                <a:gdLst>
                  <a:gd name="T0" fmla="*/ 35 w 36"/>
                  <a:gd name="T1" fmla="*/ 13 h 29"/>
                  <a:gd name="T2" fmla="*/ 20 w 36"/>
                  <a:gd name="T3" fmla="*/ 28 h 29"/>
                  <a:gd name="T4" fmla="*/ 1 w 36"/>
                  <a:gd name="T5" fmla="*/ 17 h 29"/>
                  <a:gd name="T6" fmla="*/ 16 w 36"/>
                  <a:gd name="T7" fmla="*/ 1 h 29"/>
                  <a:gd name="T8" fmla="*/ 35 w 36"/>
                  <a:gd name="T9" fmla="*/ 13 h 29"/>
                </a:gdLst>
                <a:ahLst/>
                <a:cxnLst>
                  <a:cxn ang="0">
                    <a:pos x="T0" y="T1"/>
                  </a:cxn>
                  <a:cxn ang="0">
                    <a:pos x="T2" y="T3"/>
                  </a:cxn>
                  <a:cxn ang="0">
                    <a:pos x="T4" y="T5"/>
                  </a:cxn>
                  <a:cxn ang="0">
                    <a:pos x="T6" y="T7"/>
                  </a:cxn>
                  <a:cxn ang="0">
                    <a:pos x="T8" y="T9"/>
                  </a:cxn>
                </a:cxnLst>
                <a:rect l="0" t="0" r="r" b="b"/>
                <a:pathLst>
                  <a:path w="36" h="29">
                    <a:moveTo>
                      <a:pt x="35" y="13"/>
                    </a:moveTo>
                    <a:cubicBezTo>
                      <a:pt x="36" y="20"/>
                      <a:pt x="29" y="27"/>
                      <a:pt x="20" y="28"/>
                    </a:cubicBezTo>
                    <a:cubicBezTo>
                      <a:pt x="10" y="29"/>
                      <a:pt x="2" y="24"/>
                      <a:pt x="1" y="17"/>
                    </a:cubicBezTo>
                    <a:cubicBezTo>
                      <a:pt x="0" y="9"/>
                      <a:pt x="7" y="2"/>
                      <a:pt x="16" y="1"/>
                    </a:cubicBezTo>
                    <a:cubicBezTo>
                      <a:pt x="26" y="0"/>
                      <a:pt x="34" y="6"/>
                      <a:pt x="35"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2" name="Freeform 540">
                <a:extLst>
                  <a:ext uri="{FF2B5EF4-FFF2-40B4-BE49-F238E27FC236}">
                    <a16:creationId xmlns:a16="http://schemas.microsoft.com/office/drawing/2014/main" xmlns="" id="{F99F176F-CFA8-444B-9C06-F4E96D2B6E07}"/>
                  </a:ext>
                </a:extLst>
              </p:cNvPr>
              <p:cNvSpPr/>
              <p:nvPr/>
            </p:nvSpPr>
            <p:spPr bwMode="auto">
              <a:xfrm>
                <a:off x="3737" y="3556"/>
                <a:ext cx="68" cy="63"/>
              </a:xfrm>
              <a:custGeom>
                <a:avLst/>
                <a:gdLst>
                  <a:gd name="T0" fmla="*/ 29 w 30"/>
                  <a:gd name="T1" fmla="*/ 13 h 28"/>
                  <a:gd name="T2" fmla="*/ 10 w 30"/>
                  <a:gd name="T3" fmla="*/ 1 h 28"/>
                  <a:gd name="T4" fmla="*/ 0 w 30"/>
                  <a:gd name="T5" fmla="*/ 6 h 28"/>
                  <a:gd name="T6" fmla="*/ 14 w 30"/>
                  <a:gd name="T7" fmla="*/ 28 h 28"/>
                  <a:gd name="T8" fmla="*/ 29 w 30"/>
                  <a:gd name="T9" fmla="*/ 13 h 28"/>
                </a:gdLst>
                <a:ahLst/>
                <a:cxnLst>
                  <a:cxn ang="0">
                    <a:pos x="T0" y="T1"/>
                  </a:cxn>
                  <a:cxn ang="0">
                    <a:pos x="T2" y="T3"/>
                  </a:cxn>
                  <a:cxn ang="0">
                    <a:pos x="T4" y="T5"/>
                  </a:cxn>
                  <a:cxn ang="0">
                    <a:pos x="T6" y="T7"/>
                  </a:cxn>
                  <a:cxn ang="0">
                    <a:pos x="T8" y="T9"/>
                  </a:cxn>
                </a:cxnLst>
                <a:rect l="0" t="0" r="r" b="b"/>
                <a:pathLst>
                  <a:path w="30" h="28">
                    <a:moveTo>
                      <a:pt x="29" y="13"/>
                    </a:moveTo>
                    <a:cubicBezTo>
                      <a:pt x="28" y="6"/>
                      <a:pt x="20" y="0"/>
                      <a:pt x="10" y="1"/>
                    </a:cubicBezTo>
                    <a:cubicBezTo>
                      <a:pt x="6" y="2"/>
                      <a:pt x="2" y="3"/>
                      <a:pt x="0" y="6"/>
                    </a:cubicBezTo>
                    <a:cubicBezTo>
                      <a:pt x="14" y="28"/>
                      <a:pt x="14" y="28"/>
                      <a:pt x="14" y="28"/>
                    </a:cubicBezTo>
                    <a:cubicBezTo>
                      <a:pt x="23" y="27"/>
                      <a:pt x="30" y="20"/>
                      <a:pt x="29"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3" name="Freeform 541">
                <a:extLst>
                  <a:ext uri="{FF2B5EF4-FFF2-40B4-BE49-F238E27FC236}">
                    <a16:creationId xmlns:a16="http://schemas.microsoft.com/office/drawing/2014/main" xmlns="" id="{0BB7F8F7-08CE-4A9D-BDFF-6A5E931220A9}"/>
                  </a:ext>
                </a:extLst>
              </p:cNvPr>
              <p:cNvSpPr/>
              <p:nvPr/>
            </p:nvSpPr>
            <p:spPr bwMode="auto">
              <a:xfrm>
                <a:off x="3762" y="3441"/>
                <a:ext cx="57" cy="47"/>
              </a:xfrm>
              <a:custGeom>
                <a:avLst/>
                <a:gdLst>
                  <a:gd name="T0" fmla="*/ 25 w 25"/>
                  <a:gd name="T1" fmla="*/ 9 h 21"/>
                  <a:gd name="T2" fmla="*/ 14 w 25"/>
                  <a:gd name="T3" fmla="*/ 20 h 21"/>
                  <a:gd name="T4" fmla="*/ 0 w 25"/>
                  <a:gd name="T5" fmla="*/ 11 h 21"/>
                  <a:gd name="T6" fmla="*/ 11 w 25"/>
                  <a:gd name="T7" fmla="*/ 1 h 21"/>
                  <a:gd name="T8" fmla="*/ 25 w 25"/>
                  <a:gd name="T9" fmla="*/ 9 h 21"/>
                </a:gdLst>
                <a:ahLst/>
                <a:cxnLst>
                  <a:cxn ang="0">
                    <a:pos x="T0" y="T1"/>
                  </a:cxn>
                  <a:cxn ang="0">
                    <a:pos x="T2" y="T3"/>
                  </a:cxn>
                  <a:cxn ang="0">
                    <a:pos x="T4" y="T5"/>
                  </a:cxn>
                  <a:cxn ang="0">
                    <a:pos x="T6" y="T7"/>
                  </a:cxn>
                  <a:cxn ang="0">
                    <a:pos x="T8" y="T9"/>
                  </a:cxn>
                </a:cxnLst>
                <a:rect l="0" t="0" r="r" b="b"/>
                <a:pathLst>
                  <a:path w="25" h="21">
                    <a:moveTo>
                      <a:pt x="25" y="9"/>
                    </a:moveTo>
                    <a:cubicBezTo>
                      <a:pt x="25" y="14"/>
                      <a:pt x="20" y="19"/>
                      <a:pt x="14" y="20"/>
                    </a:cubicBezTo>
                    <a:cubicBezTo>
                      <a:pt x="7" y="21"/>
                      <a:pt x="1" y="17"/>
                      <a:pt x="0" y="11"/>
                    </a:cubicBezTo>
                    <a:cubicBezTo>
                      <a:pt x="0" y="6"/>
                      <a:pt x="5" y="1"/>
                      <a:pt x="11" y="1"/>
                    </a:cubicBezTo>
                    <a:cubicBezTo>
                      <a:pt x="18" y="0"/>
                      <a:pt x="24" y="4"/>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4" name="Freeform 542">
                <a:extLst>
                  <a:ext uri="{FF2B5EF4-FFF2-40B4-BE49-F238E27FC236}">
                    <a16:creationId xmlns:a16="http://schemas.microsoft.com/office/drawing/2014/main" xmlns="" id="{07008756-8A01-40E5-8287-247C08E40ADE}"/>
                  </a:ext>
                </a:extLst>
              </p:cNvPr>
              <p:cNvSpPr/>
              <p:nvPr/>
            </p:nvSpPr>
            <p:spPr bwMode="auto">
              <a:xfrm>
                <a:off x="3864" y="3590"/>
                <a:ext cx="56" cy="47"/>
              </a:xfrm>
              <a:custGeom>
                <a:avLst/>
                <a:gdLst>
                  <a:gd name="T0" fmla="*/ 25 w 25"/>
                  <a:gd name="T1" fmla="*/ 9 h 21"/>
                  <a:gd name="T2" fmla="*/ 14 w 25"/>
                  <a:gd name="T3" fmla="*/ 20 h 21"/>
                  <a:gd name="T4" fmla="*/ 1 w 25"/>
                  <a:gd name="T5" fmla="*/ 11 h 21"/>
                  <a:gd name="T6" fmla="*/ 11 w 25"/>
                  <a:gd name="T7" fmla="*/ 0 h 21"/>
                  <a:gd name="T8" fmla="*/ 25 w 25"/>
                  <a:gd name="T9" fmla="*/ 9 h 21"/>
                </a:gdLst>
                <a:ahLst/>
                <a:cxnLst>
                  <a:cxn ang="0">
                    <a:pos x="T0" y="T1"/>
                  </a:cxn>
                  <a:cxn ang="0">
                    <a:pos x="T2" y="T3"/>
                  </a:cxn>
                  <a:cxn ang="0">
                    <a:pos x="T4" y="T5"/>
                  </a:cxn>
                  <a:cxn ang="0">
                    <a:pos x="T6" y="T7"/>
                  </a:cxn>
                  <a:cxn ang="0">
                    <a:pos x="T8" y="T9"/>
                  </a:cxn>
                </a:cxnLst>
                <a:rect l="0" t="0" r="r" b="b"/>
                <a:pathLst>
                  <a:path w="25" h="21">
                    <a:moveTo>
                      <a:pt x="25" y="9"/>
                    </a:moveTo>
                    <a:cubicBezTo>
                      <a:pt x="25" y="14"/>
                      <a:pt x="21" y="19"/>
                      <a:pt x="14" y="20"/>
                    </a:cubicBezTo>
                    <a:cubicBezTo>
                      <a:pt x="7" y="21"/>
                      <a:pt x="1" y="17"/>
                      <a:pt x="1" y="11"/>
                    </a:cubicBezTo>
                    <a:cubicBezTo>
                      <a:pt x="0" y="6"/>
                      <a:pt x="5" y="1"/>
                      <a:pt x="11" y="0"/>
                    </a:cubicBezTo>
                    <a:cubicBezTo>
                      <a:pt x="18" y="0"/>
                      <a:pt x="24" y="4"/>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5" name="Freeform 543">
                <a:extLst>
                  <a:ext uri="{FF2B5EF4-FFF2-40B4-BE49-F238E27FC236}">
                    <a16:creationId xmlns:a16="http://schemas.microsoft.com/office/drawing/2014/main" xmlns="" id="{2CDDBB87-2B74-4F7C-B51C-00362315EBB5}"/>
                  </a:ext>
                </a:extLst>
              </p:cNvPr>
              <p:cNvSpPr/>
              <p:nvPr/>
            </p:nvSpPr>
            <p:spPr bwMode="auto">
              <a:xfrm>
                <a:off x="3756" y="3355"/>
                <a:ext cx="58" cy="46"/>
              </a:xfrm>
              <a:custGeom>
                <a:avLst/>
                <a:gdLst>
                  <a:gd name="T0" fmla="*/ 25 w 26"/>
                  <a:gd name="T1" fmla="*/ 9 h 20"/>
                  <a:gd name="T2" fmla="*/ 14 w 26"/>
                  <a:gd name="T3" fmla="*/ 20 h 20"/>
                  <a:gd name="T4" fmla="*/ 1 w 26"/>
                  <a:gd name="T5" fmla="*/ 11 h 20"/>
                  <a:gd name="T6" fmla="*/ 12 w 26"/>
                  <a:gd name="T7" fmla="*/ 0 h 20"/>
                  <a:gd name="T8" fmla="*/ 25 w 26"/>
                  <a:gd name="T9" fmla="*/ 9 h 20"/>
                </a:gdLst>
                <a:ahLst/>
                <a:cxnLst>
                  <a:cxn ang="0">
                    <a:pos x="T0" y="T1"/>
                  </a:cxn>
                  <a:cxn ang="0">
                    <a:pos x="T2" y="T3"/>
                  </a:cxn>
                  <a:cxn ang="0">
                    <a:pos x="T4" y="T5"/>
                  </a:cxn>
                  <a:cxn ang="0">
                    <a:pos x="T6" y="T7"/>
                  </a:cxn>
                  <a:cxn ang="0">
                    <a:pos x="T8" y="T9"/>
                  </a:cxn>
                </a:cxnLst>
                <a:rect l="0" t="0" r="r" b="b"/>
                <a:pathLst>
                  <a:path w="26" h="20">
                    <a:moveTo>
                      <a:pt x="25" y="9"/>
                    </a:moveTo>
                    <a:cubicBezTo>
                      <a:pt x="26" y="14"/>
                      <a:pt x="21" y="19"/>
                      <a:pt x="14" y="20"/>
                    </a:cubicBezTo>
                    <a:cubicBezTo>
                      <a:pt x="8" y="20"/>
                      <a:pt x="2" y="17"/>
                      <a:pt x="1" y="11"/>
                    </a:cubicBezTo>
                    <a:cubicBezTo>
                      <a:pt x="0" y="6"/>
                      <a:pt x="5" y="1"/>
                      <a:pt x="12" y="0"/>
                    </a:cubicBezTo>
                    <a:cubicBezTo>
                      <a:pt x="19" y="0"/>
                      <a:pt x="25" y="3"/>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sp>
          <p:nvSpPr>
            <p:cNvPr id="4" name="Freeform 545">
              <a:extLst>
                <a:ext uri="{FF2B5EF4-FFF2-40B4-BE49-F238E27FC236}">
                  <a16:creationId xmlns:a16="http://schemas.microsoft.com/office/drawing/2014/main" xmlns="" id="{E9051E52-E4D2-42E9-A07C-BA1E11FC0BF4}"/>
                </a:ext>
              </a:extLst>
            </p:cNvPr>
            <p:cNvSpPr/>
            <p:nvPr/>
          </p:nvSpPr>
          <p:spPr bwMode="auto">
            <a:xfrm>
              <a:off x="6870700" y="5394325"/>
              <a:ext cx="39688" cy="33338"/>
            </a:xfrm>
            <a:custGeom>
              <a:avLst/>
              <a:gdLst>
                <a:gd name="T0" fmla="*/ 11 w 11"/>
                <a:gd name="T1" fmla="*/ 5 h 9"/>
                <a:gd name="T2" fmla="*/ 6 w 11"/>
                <a:gd name="T3" fmla="*/ 9 h 9"/>
                <a:gd name="T4" fmla="*/ 1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1" y="7"/>
                    <a:pt x="1" y="5"/>
                  </a:cubicBezTo>
                  <a:cubicBezTo>
                    <a:pt x="0" y="2"/>
                    <a:pt x="3" y="0"/>
                    <a:pt x="5" y="0"/>
                  </a:cubicBezTo>
                  <a:cubicBezTo>
                    <a:pt x="8" y="0"/>
                    <a:pt x="11"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 name="Oval 546">
              <a:extLst>
                <a:ext uri="{FF2B5EF4-FFF2-40B4-BE49-F238E27FC236}">
                  <a16:creationId xmlns:a16="http://schemas.microsoft.com/office/drawing/2014/main" xmlns="" id="{99C51630-A5E0-4BBE-9304-AF4A395B53D1}"/>
                </a:ext>
              </a:extLst>
            </p:cNvPr>
            <p:cNvSpPr>
              <a:spLocks noChangeArrowheads="1"/>
            </p:cNvSpPr>
            <p:nvPr/>
          </p:nvSpPr>
          <p:spPr bwMode="auto">
            <a:xfrm>
              <a:off x="6696075" y="5437188"/>
              <a:ext cx="34925" cy="33338"/>
            </a:xfrm>
            <a:prstGeom prst="ellipse">
              <a:avLst/>
            </a:pr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 name="Freeform 547">
              <a:extLst>
                <a:ext uri="{FF2B5EF4-FFF2-40B4-BE49-F238E27FC236}">
                  <a16:creationId xmlns:a16="http://schemas.microsoft.com/office/drawing/2014/main" xmlns="" id="{476CE66C-DA74-4F36-BF7A-9FC8EE1F23A4}"/>
                </a:ext>
              </a:extLst>
            </p:cNvPr>
            <p:cNvSpPr/>
            <p:nvPr/>
          </p:nvSpPr>
          <p:spPr bwMode="auto">
            <a:xfrm>
              <a:off x="6781800" y="5534025"/>
              <a:ext cx="34925" cy="31750"/>
            </a:xfrm>
            <a:custGeom>
              <a:avLst/>
              <a:gdLst>
                <a:gd name="T0" fmla="*/ 10 w 10"/>
                <a:gd name="T1" fmla="*/ 4 h 9"/>
                <a:gd name="T2" fmla="*/ 5 w 10"/>
                <a:gd name="T3" fmla="*/ 9 h 9"/>
                <a:gd name="T4" fmla="*/ 0 w 10"/>
                <a:gd name="T5" fmla="*/ 4 h 9"/>
                <a:gd name="T6" fmla="*/ 5 w 10"/>
                <a:gd name="T7" fmla="*/ 0 h 9"/>
                <a:gd name="T8" fmla="*/ 10 w 10"/>
                <a:gd name="T9" fmla="*/ 4 h 9"/>
              </a:gdLst>
              <a:ahLst/>
              <a:cxnLst>
                <a:cxn ang="0">
                  <a:pos x="T0" y="T1"/>
                </a:cxn>
                <a:cxn ang="0">
                  <a:pos x="T2" y="T3"/>
                </a:cxn>
                <a:cxn ang="0">
                  <a:pos x="T4" y="T5"/>
                </a:cxn>
                <a:cxn ang="0">
                  <a:pos x="T6" y="T7"/>
                </a:cxn>
                <a:cxn ang="0">
                  <a:pos x="T8" y="T9"/>
                </a:cxn>
              </a:cxnLst>
              <a:rect l="0" t="0" r="r" b="b"/>
              <a:pathLst>
                <a:path w="10" h="9">
                  <a:moveTo>
                    <a:pt x="10" y="4"/>
                  </a:moveTo>
                  <a:cubicBezTo>
                    <a:pt x="10" y="7"/>
                    <a:pt x="8" y="9"/>
                    <a:pt x="5" y="9"/>
                  </a:cubicBezTo>
                  <a:cubicBezTo>
                    <a:pt x="3" y="9"/>
                    <a:pt x="0" y="7"/>
                    <a:pt x="0" y="4"/>
                  </a:cubicBezTo>
                  <a:cubicBezTo>
                    <a:pt x="0" y="2"/>
                    <a:pt x="2" y="0"/>
                    <a:pt x="5" y="0"/>
                  </a:cubicBezTo>
                  <a:cubicBezTo>
                    <a:pt x="8" y="0"/>
                    <a:pt x="10" y="2"/>
                    <a:pt x="10"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 name="Freeform 548">
              <a:extLst>
                <a:ext uri="{FF2B5EF4-FFF2-40B4-BE49-F238E27FC236}">
                  <a16:creationId xmlns:a16="http://schemas.microsoft.com/office/drawing/2014/main" xmlns="" id="{EEDC6466-7421-42BA-BDB4-2B368DE4E185}"/>
                </a:ext>
              </a:extLst>
            </p:cNvPr>
            <p:cNvSpPr/>
            <p:nvPr/>
          </p:nvSpPr>
          <p:spPr bwMode="auto">
            <a:xfrm>
              <a:off x="7024688" y="5473700"/>
              <a:ext cx="39688" cy="31750"/>
            </a:xfrm>
            <a:custGeom>
              <a:avLst/>
              <a:gdLst>
                <a:gd name="T0" fmla="*/ 11 w 11"/>
                <a:gd name="T1" fmla="*/ 5 h 9"/>
                <a:gd name="T2" fmla="*/ 6 w 11"/>
                <a:gd name="T3" fmla="*/ 9 h 9"/>
                <a:gd name="T4" fmla="*/ 0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1" y="7"/>
                    <a:pt x="0" y="5"/>
                  </a:cubicBezTo>
                  <a:cubicBezTo>
                    <a:pt x="0" y="2"/>
                    <a:pt x="2" y="0"/>
                    <a:pt x="5" y="0"/>
                  </a:cubicBezTo>
                  <a:cubicBezTo>
                    <a:pt x="8" y="0"/>
                    <a:pt x="10"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 name="Freeform 549">
              <a:extLst>
                <a:ext uri="{FF2B5EF4-FFF2-40B4-BE49-F238E27FC236}">
                  <a16:creationId xmlns:a16="http://schemas.microsoft.com/office/drawing/2014/main" xmlns="" id="{3D13F38E-F594-4ED6-B898-549380B3A82B}"/>
                </a:ext>
              </a:extLst>
            </p:cNvPr>
            <p:cNvSpPr/>
            <p:nvPr/>
          </p:nvSpPr>
          <p:spPr bwMode="auto">
            <a:xfrm>
              <a:off x="6799263" y="5437188"/>
              <a:ext cx="36513" cy="33338"/>
            </a:xfrm>
            <a:custGeom>
              <a:avLst/>
              <a:gdLst>
                <a:gd name="T0" fmla="*/ 10 w 10"/>
                <a:gd name="T1" fmla="*/ 4 h 9"/>
                <a:gd name="T2" fmla="*/ 5 w 10"/>
                <a:gd name="T3" fmla="*/ 9 h 9"/>
                <a:gd name="T4" fmla="*/ 0 w 10"/>
                <a:gd name="T5" fmla="*/ 4 h 9"/>
                <a:gd name="T6" fmla="*/ 5 w 10"/>
                <a:gd name="T7" fmla="*/ 0 h 9"/>
                <a:gd name="T8" fmla="*/ 10 w 10"/>
                <a:gd name="T9" fmla="*/ 4 h 9"/>
              </a:gdLst>
              <a:ahLst/>
              <a:cxnLst>
                <a:cxn ang="0">
                  <a:pos x="T0" y="T1"/>
                </a:cxn>
                <a:cxn ang="0">
                  <a:pos x="T2" y="T3"/>
                </a:cxn>
                <a:cxn ang="0">
                  <a:pos x="T4" y="T5"/>
                </a:cxn>
                <a:cxn ang="0">
                  <a:pos x="T6" y="T7"/>
                </a:cxn>
                <a:cxn ang="0">
                  <a:pos x="T8" y="T9"/>
                </a:cxn>
              </a:cxnLst>
              <a:rect l="0" t="0" r="r" b="b"/>
              <a:pathLst>
                <a:path w="10" h="9">
                  <a:moveTo>
                    <a:pt x="10" y="4"/>
                  </a:moveTo>
                  <a:cubicBezTo>
                    <a:pt x="10" y="7"/>
                    <a:pt x="8" y="9"/>
                    <a:pt x="5" y="9"/>
                  </a:cubicBezTo>
                  <a:cubicBezTo>
                    <a:pt x="2" y="9"/>
                    <a:pt x="0" y="7"/>
                    <a:pt x="0" y="4"/>
                  </a:cubicBezTo>
                  <a:cubicBezTo>
                    <a:pt x="0" y="2"/>
                    <a:pt x="2" y="0"/>
                    <a:pt x="5" y="0"/>
                  </a:cubicBezTo>
                  <a:cubicBezTo>
                    <a:pt x="7" y="0"/>
                    <a:pt x="10" y="2"/>
                    <a:pt x="10"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 name="Freeform 550">
              <a:extLst>
                <a:ext uri="{FF2B5EF4-FFF2-40B4-BE49-F238E27FC236}">
                  <a16:creationId xmlns:a16="http://schemas.microsoft.com/office/drawing/2014/main" xmlns="" id="{10E5576D-6183-4190-8DEE-469CD89F87BE}"/>
                </a:ext>
              </a:extLst>
            </p:cNvPr>
            <p:cNvSpPr/>
            <p:nvPr/>
          </p:nvSpPr>
          <p:spPr bwMode="auto">
            <a:xfrm>
              <a:off x="6892925" y="5499100"/>
              <a:ext cx="38100" cy="31750"/>
            </a:xfrm>
            <a:custGeom>
              <a:avLst/>
              <a:gdLst>
                <a:gd name="T0" fmla="*/ 11 w 11"/>
                <a:gd name="T1" fmla="*/ 5 h 9"/>
                <a:gd name="T2" fmla="*/ 6 w 11"/>
                <a:gd name="T3" fmla="*/ 9 h 9"/>
                <a:gd name="T4" fmla="*/ 0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0" y="7"/>
                    <a:pt x="0" y="5"/>
                  </a:cubicBezTo>
                  <a:cubicBezTo>
                    <a:pt x="0" y="2"/>
                    <a:pt x="2" y="0"/>
                    <a:pt x="5" y="0"/>
                  </a:cubicBezTo>
                  <a:cubicBezTo>
                    <a:pt x="8" y="0"/>
                    <a:pt x="10"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 name="Freeform 551">
              <a:extLst>
                <a:ext uri="{FF2B5EF4-FFF2-40B4-BE49-F238E27FC236}">
                  <a16:creationId xmlns:a16="http://schemas.microsoft.com/office/drawing/2014/main" xmlns="" id="{49200DC5-22D9-4C61-A5C1-D53485EBDFCB}"/>
                </a:ext>
              </a:extLst>
            </p:cNvPr>
            <p:cNvSpPr/>
            <p:nvPr/>
          </p:nvSpPr>
          <p:spPr bwMode="auto">
            <a:xfrm>
              <a:off x="5475288" y="2608263"/>
              <a:ext cx="211138" cy="3116263"/>
            </a:xfrm>
            <a:custGeom>
              <a:avLst/>
              <a:gdLst>
                <a:gd name="T0" fmla="*/ 45 w 59"/>
                <a:gd name="T1" fmla="*/ 239 h 871"/>
                <a:gd name="T2" fmla="*/ 48 w 59"/>
                <a:gd name="T3" fmla="*/ 113 h 871"/>
                <a:gd name="T4" fmla="*/ 27 w 59"/>
                <a:gd name="T5" fmla="*/ 21 h 871"/>
                <a:gd name="T6" fmla="*/ 0 w 59"/>
                <a:gd name="T7" fmla="*/ 19 h 871"/>
                <a:gd name="T8" fmla="*/ 27 w 59"/>
                <a:gd name="T9" fmla="*/ 357 h 871"/>
                <a:gd name="T10" fmla="*/ 14 w 59"/>
                <a:gd name="T11" fmla="*/ 726 h 871"/>
                <a:gd name="T12" fmla="*/ 20 w 59"/>
                <a:gd name="T13" fmla="*/ 864 h 871"/>
                <a:gd name="T14" fmla="*/ 29 w 59"/>
                <a:gd name="T15" fmla="*/ 871 h 871"/>
                <a:gd name="T16" fmla="*/ 45 w 59"/>
                <a:gd name="T17" fmla="*/ 239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871">
                  <a:moveTo>
                    <a:pt x="45" y="239"/>
                  </a:moveTo>
                  <a:cubicBezTo>
                    <a:pt x="45" y="196"/>
                    <a:pt x="53" y="158"/>
                    <a:pt x="48" y="113"/>
                  </a:cubicBezTo>
                  <a:cubicBezTo>
                    <a:pt x="45" y="85"/>
                    <a:pt x="44" y="42"/>
                    <a:pt x="27" y="21"/>
                  </a:cubicBezTo>
                  <a:cubicBezTo>
                    <a:pt x="12" y="3"/>
                    <a:pt x="13" y="15"/>
                    <a:pt x="0" y="19"/>
                  </a:cubicBezTo>
                  <a:cubicBezTo>
                    <a:pt x="59" y="0"/>
                    <a:pt x="27" y="320"/>
                    <a:pt x="27" y="357"/>
                  </a:cubicBezTo>
                  <a:cubicBezTo>
                    <a:pt x="28" y="481"/>
                    <a:pt x="14" y="602"/>
                    <a:pt x="14" y="726"/>
                  </a:cubicBezTo>
                  <a:cubicBezTo>
                    <a:pt x="14" y="774"/>
                    <a:pt x="17" y="819"/>
                    <a:pt x="20" y="864"/>
                  </a:cubicBezTo>
                  <a:cubicBezTo>
                    <a:pt x="29" y="871"/>
                    <a:pt x="29" y="871"/>
                    <a:pt x="29" y="871"/>
                  </a:cubicBezTo>
                  <a:cubicBezTo>
                    <a:pt x="11" y="662"/>
                    <a:pt x="45" y="450"/>
                    <a:pt x="45" y="239"/>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 name="Oval 552">
              <a:extLst>
                <a:ext uri="{FF2B5EF4-FFF2-40B4-BE49-F238E27FC236}">
                  <a16:creationId xmlns:a16="http://schemas.microsoft.com/office/drawing/2014/main" xmlns="" id="{23386A2A-1656-42FE-B407-B0A6CD96D9A0}"/>
                </a:ext>
              </a:extLst>
            </p:cNvPr>
            <p:cNvSpPr>
              <a:spLocks noChangeArrowheads="1"/>
            </p:cNvSpPr>
            <p:nvPr/>
          </p:nvSpPr>
          <p:spPr bwMode="auto">
            <a:xfrm>
              <a:off x="4770438" y="1524000"/>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 name="Oval 553">
              <a:extLst>
                <a:ext uri="{FF2B5EF4-FFF2-40B4-BE49-F238E27FC236}">
                  <a16:creationId xmlns:a16="http://schemas.microsoft.com/office/drawing/2014/main" xmlns="" id="{AB80B3AE-6BBC-47A1-8724-358B4F4DDDCC}"/>
                </a:ext>
              </a:extLst>
            </p:cNvPr>
            <p:cNvSpPr>
              <a:spLocks noChangeArrowheads="1"/>
            </p:cNvSpPr>
            <p:nvPr/>
          </p:nvSpPr>
          <p:spPr bwMode="auto">
            <a:xfrm>
              <a:off x="4895850" y="1538288"/>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 name="Oval 554">
              <a:extLst>
                <a:ext uri="{FF2B5EF4-FFF2-40B4-BE49-F238E27FC236}">
                  <a16:creationId xmlns:a16="http://schemas.microsoft.com/office/drawing/2014/main" xmlns="" id="{598ECBE4-03A6-4D04-800A-A21894644644}"/>
                </a:ext>
              </a:extLst>
            </p:cNvPr>
            <p:cNvSpPr>
              <a:spLocks noChangeArrowheads="1"/>
            </p:cNvSpPr>
            <p:nvPr/>
          </p:nvSpPr>
          <p:spPr bwMode="auto">
            <a:xfrm>
              <a:off x="4838700" y="1595438"/>
              <a:ext cx="23813"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 name="Oval 555">
              <a:extLst>
                <a:ext uri="{FF2B5EF4-FFF2-40B4-BE49-F238E27FC236}">
                  <a16:creationId xmlns:a16="http://schemas.microsoft.com/office/drawing/2014/main" xmlns="" id="{5B1D1A4A-9331-485E-9A3E-AD7E8D108A63}"/>
                </a:ext>
              </a:extLst>
            </p:cNvPr>
            <p:cNvSpPr>
              <a:spLocks noChangeArrowheads="1"/>
            </p:cNvSpPr>
            <p:nvPr/>
          </p:nvSpPr>
          <p:spPr bwMode="auto">
            <a:xfrm>
              <a:off x="4902200" y="1627188"/>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 name="Oval 556">
              <a:extLst>
                <a:ext uri="{FF2B5EF4-FFF2-40B4-BE49-F238E27FC236}">
                  <a16:creationId xmlns:a16="http://schemas.microsoft.com/office/drawing/2014/main" xmlns="" id="{8FD99DA1-1519-4CF6-B4B3-BBB4057705E8}"/>
                </a:ext>
              </a:extLst>
            </p:cNvPr>
            <p:cNvSpPr>
              <a:spLocks noChangeArrowheads="1"/>
            </p:cNvSpPr>
            <p:nvPr/>
          </p:nvSpPr>
          <p:spPr bwMode="auto">
            <a:xfrm>
              <a:off x="4867275" y="1692275"/>
              <a:ext cx="25400" cy="20638"/>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 name="Oval 557">
              <a:extLst>
                <a:ext uri="{FF2B5EF4-FFF2-40B4-BE49-F238E27FC236}">
                  <a16:creationId xmlns:a16="http://schemas.microsoft.com/office/drawing/2014/main" xmlns="" id="{B8BF8D96-F122-4F66-A022-E4EA96F92B4A}"/>
                </a:ext>
              </a:extLst>
            </p:cNvPr>
            <p:cNvSpPr>
              <a:spLocks noChangeArrowheads="1"/>
            </p:cNvSpPr>
            <p:nvPr/>
          </p:nvSpPr>
          <p:spPr bwMode="auto">
            <a:xfrm>
              <a:off x="4781550" y="1646238"/>
              <a:ext cx="20638" cy="23813"/>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 name="Oval 558">
              <a:extLst>
                <a:ext uri="{FF2B5EF4-FFF2-40B4-BE49-F238E27FC236}">
                  <a16:creationId xmlns:a16="http://schemas.microsoft.com/office/drawing/2014/main" xmlns="" id="{DBD70051-99E7-4B35-A89B-5CFF7C5AFA74}"/>
                </a:ext>
              </a:extLst>
            </p:cNvPr>
            <p:cNvSpPr>
              <a:spLocks noChangeArrowheads="1"/>
            </p:cNvSpPr>
            <p:nvPr/>
          </p:nvSpPr>
          <p:spPr bwMode="auto">
            <a:xfrm>
              <a:off x="4719638" y="1592263"/>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 name="Freeform 559">
              <a:extLst>
                <a:ext uri="{FF2B5EF4-FFF2-40B4-BE49-F238E27FC236}">
                  <a16:creationId xmlns:a16="http://schemas.microsoft.com/office/drawing/2014/main" xmlns="" id="{A11759AE-9F07-4474-8FB1-809D4765284F}"/>
                </a:ext>
              </a:extLst>
            </p:cNvPr>
            <p:cNvSpPr/>
            <p:nvPr/>
          </p:nvSpPr>
          <p:spPr bwMode="auto">
            <a:xfrm>
              <a:off x="4759325" y="1066800"/>
              <a:ext cx="271463" cy="411163"/>
            </a:xfrm>
            <a:custGeom>
              <a:avLst/>
              <a:gdLst>
                <a:gd name="T0" fmla="*/ 0 w 76"/>
                <a:gd name="T1" fmla="*/ 115 h 115"/>
                <a:gd name="T2" fmla="*/ 34 w 76"/>
                <a:gd name="T3" fmla="*/ 111 h 115"/>
                <a:gd name="T4" fmla="*/ 16 w 76"/>
                <a:gd name="T5" fmla="*/ 85 h 115"/>
                <a:gd name="T6" fmla="*/ 49 w 76"/>
                <a:gd name="T7" fmla="*/ 82 h 115"/>
                <a:gd name="T8" fmla="*/ 27 w 76"/>
                <a:gd name="T9" fmla="*/ 57 h 115"/>
                <a:gd name="T10" fmla="*/ 63 w 76"/>
                <a:gd name="T11" fmla="*/ 53 h 115"/>
                <a:gd name="T12" fmla="*/ 40 w 76"/>
                <a:gd name="T13" fmla="*/ 29 h 115"/>
                <a:gd name="T14" fmla="*/ 76 w 76"/>
                <a:gd name="T15" fmla="*/ 19 h 115"/>
                <a:gd name="T16" fmla="*/ 50 w 76"/>
                <a:gd name="T17" fmla="*/ 0 h 115"/>
                <a:gd name="T18" fmla="*/ 0 w 76"/>
                <a:gd name="T1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5">
                  <a:moveTo>
                    <a:pt x="0" y="115"/>
                  </a:moveTo>
                  <a:cubicBezTo>
                    <a:pt x="34" y="111"/>
                    <a:pt x="34" y="111"/>
                    <a:pt x="34" y="111"/>
                  </a:cubicBezTo>
                  <a:cubicBezTo>
                    <a:pt x="16" y="85"/>
                    <a:pt x="16" y="85"/>
                    <a:pt x="16" y="85"/>
                  </a:cubicBezTo>
                  <a:cubicBezTo>
                    <a:pt x="49" y="82"/>
                    <a:pt x="49" y="82"/>
                    <a:pt x="49" y="82"/>
                  </a:cubicBezTo>
                  <a:cubicBezTo>
                    <a:pt x="27" y="57"/>
                    <a:pt x="27" y="57"/>
                    <a:pt x="27" y="57"/>
                  </a:cubicBezTo>
                  <a:cubicBezTo>
                    <a:pt x="63" y="53"/>
                    <a:pt x="63" y="53"/>
                    <a:pt x="63" y="53"/>
                  </a:cubicBezTo>
                  <a:cubicBezTo>
                    <a:pt x="40" y="29"/>
                    <a:pt x="40" y="29"/>
                    <a:pt x="40" y="29"/>
                  </a:cubicBezTo>
                  <a:cubicBezTo>
                    <a:pt x="76" y="19"/>
                    <a:pt x="76" y="19"/>
                    <a:pt x="76" y="19"/>
                  </a:cubicBezTo>
                  <a:cubicBezTo>
                    <a:pt x="50" y="0"/>
                    <a:pt x="50" y="0"/>
                    <a:pt x="50" y="0"/>
                  </a:cubicBezTo>
                  <a:cubicBezTo>
                    <a:pt x="50" y="0"/>
                    <a:pt x="11" y="100"/>
                    <a:pt x="0" y="115"/>
                  </a:cubicBezTo>
                  <a:close/>
                </a:path>
              </a:pathLst>
            </a:custGeom>
            <a:solidFill>
              <a:srgbClr val="7751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 name="Freeform 560">
              <a:extLst>
                <a:ext uri="{FF2B5EF4-FFF2-40B4-BE49-F238E27FC236}">
                  <a16:creationId xmlns:a16="http://schemas.microsoft.com/office/drawing/2014/main" xmlns="" id="{D26A4685-D82E-4139-857D-EE18F9EF2AF7}"/>
                </a:ext>
              </a:extLst>
            </p:cNvPr>
            <p:cNvSpPr/>
            <p:nvPr/>
          </p:nvSpPr>
          <p:spPr bwMode="auto">
            <a:xfrm>
              <a:off x="4899025" y="1181100"/>
              <a:ext cx="171450" cy="311150"/>
            </a:xfrm>
            <a:custGeom>
              <a:avLst/>
              <a:gdLst>
                <a:gd name="T0" fmla="*/ 48 w 48"/>
                <a:gd name="T1" fmla="*/ 0 h 87"/>
                <a:gd name="T2" fmla="*/ 28 w 48"/>
                <a:gd name="T3" fmla="*/ 3 h 87"/>
                <a:gd name="T4" fmla="*/ 41 w 48"/>
                <a:gd name="T5" fmla="*/ 18 h 87"/>
                <a:gd name="T6" fmla="*/ 38 w 48"/>
                <a:gd name="T7" fmla="*/ 33 h 87"/>
                <a:gd name="T8" fmla="*/ 13 w 48"/>
                <a:gd name="T9" fmla="*/ 34 h 87"/>
                <a:gd name="T10" fmla="*/ 32 w 48"/>
                <a:gd name="T11" fmla="*/ 51 h 87"/>
                <a:gd name="T12" fmla="*/ 30 w 48"/>
                <a:gd name="T13" fmla="*/ 62 h 87"/>
                <a:gd name="T14" fmla="*/ 0 w 48"/>
                <a:gd name="T15" fmla="*/ 64 h 87"/>
                <a:gd name="T16" fmla="*/ 22 w 48"/>
                <a:gd name="T17" fmla="*/ 87 h 87"/>
                <a:gd name="T18" fmla="*/ 48 w 48"/>
                <a:gd name="T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7">
                  <a:moveTo>
                    <a:pt x="48" y="0"/>
                  </a:moveTo>
                  <a:cubicBezTo>
                    <a:pt x="28" y="3"/>
                    <a:pt x="28" y="3"/>
                    <a:pt x="28" y="3"/>
                  </a:cubicBezTo>
                  <a:cubicBezTo>
                    <a:pt x="41" y="18"/>
                    <a:pt x="41" y="18"/>
                    <a:pt x="41" y="18"/>
                  </a:cubicBezTo>
                  <a:cubicBezTo>
                    <a:pt x="38" y="33"/>
                    <a:pt x="38" y="33"/>
                    <a:pt x="38" y="33"/>
                  </a:cubicBezTo>
                  <a:cubicBezTo>
                    <a:pt x="13" y="34"/>
                    <a:pt x="13" y="34"/>
                    <a:pt x="13" y="34"/>
                  </a:cubicBezTo>
                  <a:cubicBezTo>
                    <a:pt x="32" y="51"/>
                    <a:pt x="32" y="51"/>
                    <a:pt x="32" y="51"/>
                  </a:cubicBezTo>
                  <a:cubicBezTo>
                    <a:pt x="30" y="62"/>
                    <a:pt x="30" y="62"/>
                    <a:pt x="30" y="62"/>
                  </a:cubicBezTo>
                  <a:cubicBezTo>
                    <a:pt x="0" y="64"/>
                    <a:pt x="0" y="64"/>
                    <a:pt x="0" y="64"/>
                  </a:cubicBezTo>
                  <a:cubicBezTo>
                    <a:pt x="22" y="87"/>
                    <a:pt x="22" y="87"/>
                    <a:pt x="22" y="87"/>
                  </a:cubicBezTo>
                  <a:cubicBezTo>
                    <a:pt x="22" y="87"/>
                    <a:pt x="46" y="3"/>
                    <a:pt x="48" y="0"/>
                  </a:cubicBezTo>
                  <a:close/>
                </a:path>
              </a:pathLst>
            </a:custGeom>
            <a:solidFill>
              <a:srgbClr val="7751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 name="Freeform 561">
              <a:extLst>
                <a:ext uri="{FF2B5EF4-FFF2-40B4-BE49-F238E27FC236}">
                  <a16:creationId xmlns:a16="http://schemas.microsoft.com/office/drawing/2014/main" xmlns="" id="{2276CB24-E0E2-42AD-9784-999578650CF4}"/>
                </a:ext>
              </a:extLst>
            </p:cNvPr>
            <p:cNvSpPr/>
            <p:nvPr/>
          </p:nvSpPr>
          <p:spPr bwMode="auto">
            <a:xfrm>
              <a:off x="4337050" y="239713"/>
              <a:ext cx="74613" cy="65088"/>
            </a:xfrm>
            <a:custGeom>
              <a:avLst/>
              <a:gdLst>
                <a:gd name="T0" fmla="*/ 0 w 21"/>
                <a:gd name="T1" fmla="*/ 6 h 18"/>
                <a:gd name="T2" fmla="*/ 0 w 21"/>
                <a:gd name="T3" fmla="*/ 7 h 18"/>
                <a:gd name="T4" fmla="*/ 10 w 21"/>
                <a:gd name="T5" fmla="*/ 18 h 18"/>
                <a:gd name="T6" fmla="*/ 21 w 21"/>
                <a:gd name="T7" fmla="*/ 7 h 18"/>
                <a:gd name="T8" fmla="*/ 18 w 21"/>
                <a:gd name="T9" fmla="*/ 0 h 18"/>
                <a:gd name="T10" fmla="*/ 0 w 21"/>
                <a:gd name="T11" fmla="*/ 6 h 18"/>
              </a:gdLst>
              <a:ahLst/>
              <a:cxnLst>
                <a:cxn ang="0">
                  <a:pos x="T0" y="T1"/>
                </a:cxn>
                <a:cxn ang="0">
                  <a:pos x="T2" y="T3"/>
                </a:cxn>
                <a:cxn ang="0">
                  <a:pos x="T4" y="T5"/>
                </a:cxn>
                <a:cxn ang="0">
                  <a:pos x="T6" y="T7"/>
                </a:cxn>
                <a:cxn ang="0">
                  <a:pos x="T8" y="T9"/>
                </a:cxn>
                <a:cxn ang="0">
                  <a:pos x="T10" y="T11"/>
                </a:cxn>
              </a:cxnLst>
              <a:rect l="0" t="0" r="r" b="b"/>
              <a:pathLst>
                <a:path w="21" h="18">
                  <a:moveTo>
                    <a:pt x="0" y="6"/>
                  </a:moveTo>
                  <a:cubicBezTo>
                    <a:pt x="0" y="6"/>
                    <a:pt x="0" y="7"/>
                    <a:pt x="0" y="7"/>
                  </a:cubicBezTo>
                  <a:cubicBezTo>
                    <a:pt x="0" y="13"/>
                    <a:pt x="4" y="18"/>
                    <a:pt x="10" y="18"/>
                  </a:cubicBezTo>
                  <a:cubicBezTo>
                    <a:pt x="16" y="18"/>
                    <a:pt x="21" y="13"/>
                    <a:pt x="21" y="7"/>
                  </a:cubicBezTo>
                  <a:cubicBezTo>
                    <a:pt x="21" y="5"/>
                    <a:pt x="19" y="2"/>
                    <a:pt x="18" y="0"/>
                  </a:cubicBezTo>
                  <a:lnTo>
                    <a:pt x="0" y="6"/>
                  </a:ln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 name="Freeform 562">
              <a:extLst>
                <a:ext uri="{FF2B5EF4-FFF2-40B4-BE49-F238E27FC236}">
                  <a16:creationId xmlns:a16="http://schemas.microsoft.com/office/drawing/2014/main" xmlns="" id="{46A827B7-0762-45D8-90B5-B676C7390EE7}"/>
                </a:ext>
              </a:extLst>
            </p:cNvPr>
            <p:cNvSpPr/>
            <p:nvPr/>
          </p:nvSpPr>
          <p:spPr bwMode="auto">
            <a:xfrm>
              <a:off x="4422775" y="282575"/>
              <a:ext cx="36513" cy="100013"/>
            </a:xfrm>
            <a:custGeom>
              <a:avLst/>
              <a:gdLst>
                <a:gd name="T0" fmla="*/ 0 w 10"/>
                <a:gd name="T1" fmla="*/ 14 h 28"/>
                <a:gd name="T2" fmla="*/ 10 w 10"/>
                <a:gd name="T3" fmla="*/ 28 h 28"/>
                <a:gd name="T4" fmla="*/ 10 w 10"/>
                <a:gd name="T5" fmla="*/ 0 h 28"/>
                <a:gd name="T6" fmla="*/ 0 w 10"/>
                <a:gd name="T7" fmla="*/ 14 h 28"/>
              </a:gdLst>
              <a:ahLst/>
              <a:cxnLst>
                <a:cxn ang="0">
                  <a:pos x="T0" y="T1"/>
                </a:cxn>
                <a:cxn ang="0">
                  <a:pos x="T2" y="T3"/>
                </a:cxn>
                <a:cxn ang="0">
                  <a:pos x="T4" y="T5"/>
                </a:cxn>
                <a:cxn ang="0">
                  <a:pos x="T6" y="T7"/>
                </a:cxn>
              </a:cxnLst>
              <a:rect l="0" t="0" r="r" b="b"/>
              <a:pathLst>
                <a:path w="10" h="28">
                  <a:moveTo>
                    <a:pt x="0" y="14"/>
                  </a:moveTo>
                  <a:cubicBezTo>
                    <a:pt x="0" y="21"/>
                    <a:pt x="4" y="26"/>
                    <a:pt x="10" y="28"/>
                  </a:cubicBezTo>
                  <a:cubicBezTo>
                    <a:pt x="10" y="0"/>
                    <a:pt x="10" y="0"/>
                    <a:pt x="10" y="0"/>
                  </a:cubicBezTo>
                  <a:cubicBezTo>
                    <a:pt x="4" y="2"/>
                    <a:pt x="0" y="8"/>
                    <a:pt x="0" y="14"/>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 name="Freeform 563">
              <a:extLst>
                <a:ext uri="{FF2B5EF4-FFF2-40B4-BE49-F238E27FC236}">
                  <a16:creationId xmlns:a16="http://schemas.microsoft.com/office/drawing/2014/main" xmlns="" id="{8ED1A1AA-502E-4602-A619-57D30FE397BB}"/>
                </a:ext>
              </a:extLst>
            </p:cNvPr>
            <p:cNvSpPr/>
            <p:nvPr/>
          </p:nvSpPr>
          <p:spPr bwMode="auto">
            <a:xfrm>
              <a:off x="4305300" y="407988"/>
              <a:ext cx="68263" cy="107950"/>
            </a:xfrm>
            <a:custGeom>
              <a:avLst/>
              <a:gdLst>
                <a:gd name="T0" fmla="*/ 4 w 19"/>
                <a:gd name="T1" fmla="*/ 0 h 30"/>
                <a:gd name="T2" fmla="*/ 1 w 19"/>
                <a:gd name="T3" fmla="*/ 0 h 30"/>
                <a:gd name="T4" fmla="*/ 0 w 19"/>
                <a:gd name="T5" fmla="*/ 29 h 30"/>
                <a:gd name="T6" fmla="*/ 4 w 19"/>
                <a:gd name="T7" fmla="*/ 30 h 30"/>
                <a:gd name="T8" fmla="*/ 19 w 19"/>
                <a:gd name="T9" fmla="*/ 15 h 30"/>
                <a:gd name="T10" fmla="*/ 4 w 19"/>
                <a:gd name="T11" fmla="*/ 0 h 30"/>
              </a:gdLst>
              <a:ahLst/>
              <a:cxnLst>
                <a:cxn ang="0">
                  <a:pos x="T0" y="T1"/>
                </a:cxn>
                <a:cxn ang="0">
                  <a:pos x="T2" y="T3"/>
                </a:cxn>
                <a:cxn ang="0">
                  <a:pos x="T4" y="T5"/>
                </a:cxn>
                <a:cxn ang="0">
                  <a:pos x="T6" y="T7"/>
                </a:cxn>
                <a:cxn ang="0">
                  <a:pos x="T8" y="T9"/>
                </a:cxn>
                <a:cxn ang="0">
                  <a:pos x="T10" y="T11"/>
                </a:cxn>
              </a:cxnLst>
              <a:rect l="0" t="0" r="r" b="b"/>
              <a:pathLst>
                <a:path w="19" h="30">
                  <a:moveTo>
                    <a:pt x="4" y="0"/>
                  </a:moveTo>
                  <a:cubicBezTo>
                    <a:pt x="3" y="0"/>
                    <a:pt x="2" y="0"/>
                    <a:pt x="1" y="0"/>
                  </a:cubicBezTo>
                  <a:cubicBezTo>
                    <a:pt x="0" y="29"/>
                    <a:pt x="0" y="29"/>
                    <a:pt x="0" y="29"/>
                  </a:cubicBezTo>
                  <a:cubicBezTo>
                    <a:pt x="1" y="30"/>
                    <a:pt x="3" y="30"/>
                    <a:pt x="4" y="30"/>
                  </a:cubicBezTo>
                  <a:cubicBezTo>
                    <a:pt x="12" y="30"/>
                    <a:pt x="19" y="23"/>
                    <a:pt x="19" y="15"/>
                  </a:cubicBezTo>
                  <a:cubicBezTo>
                    <a:pt x="19" y="7"/>
                    <a:pt x="12" y="0"/>
                    <a:pt x="4" y="0"/>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 name="Freeform 564">
              <a:extLst>
                <a:ext uri="{FF2B5EF4-FFF2-40B4-BE49-F238E27FC236}">
                  <a16:creationId xmlns:a16="http://schemas.microsoft.com/office/drawing/2014/main" xmlns="" id="{B8641D51-9804-43D7-A54A-6A66E48BA7E9}"/>
                </a:ext>
              </a:extLst>
            </p:cNvPr>
            <p:cNvSpPr/>
            <p:nvPr/>
          </p:nvSpPr>
          <p:spPr bwMode="auto">
            <a:xfrm>
              <a:off x="4402138" y="515938"/>
              <a:ext cx="60325" cy="88900"/>
            </a:xfrm>
            <a:custGeom>
              <a:avLst/>
              <a:gdLst>
                <a:gd name="T0" fmla="*/ 13 w 17"/>
                <a:gd name="T1" fmla="*/ 0 h 25"/>
                <a:gd name="T2" fmla="*/ 0 w 17"/>
                <a:gd name="T3" fmla="*/ 13 h 25"/>
                <a:gd name="T4" fmla="*/ 13 w 17"/>
                <a:gd name="T5" fmla="*/ 25 h 25"/>
                <a:gd name="T6" fmla="*/ 17 w 17"/>
                <a:gd name="T7" fmla="*/ 25 h 25"/>
                <a:gd name="T8" fmla="*/ 17 w 17"/>
                <a:gd name="T9" fmla="*/ 0 h 25"/>
                <a:gd name="T10" fmla="*/ 13 w 17"/>
                <a:gd name="T11" fmla="*/ 0 h 25"/>
              </a:gdLst>
              <a:ahLst/>
              <a:cxnLst>
                <a:cxn ang="0">
                  <a:pos x="T0" y="T1"/>
                </a:cxn>
                <a:cxn ang="0">
                  <a:pos x="T2" y="T3"/>
                </a:cxn>
                <a:cxn ang="0">
                  <a:pos x="T4" y="T5"/>
                </a:cxn>
                <a:cxn ang="0">
                  <a:pos x="T6" y="T7"/>
                </a:cxn>
                <a:cxn ang="0">
                  <a:pos x="T8" y="T9"/>
                </a:cxn>
                <a:cxn ang="0">
                  <a:pos x="T10" y="T11"/>
                </a:cxn>
              </a:cxnLst>
              <a:rect l="0" t="0" r="r" b="b"/>
              <a:pathLst>
                <a:path w="17" h="25">
                  <a:moveTo>
                    <a:pt x="13" y="0"/>
                  </a:moveTo>
                  <a:cubicBezTo>
                    <a:pt x="6" y="0"/>
                    <a:pt x="0" y="6"/>
                    <a:pt x="0" y="13"/>
                  </a:cubicBezTo>
                  <a:cubicBezTo>
                    <a:pt x="0" y="20"/>
                    <a:pt x="6" y="25"/>
                    <a:pt x="13" y="25"/>
                  </a:cubicBezTo>
                  <a:cubicBezTo>
                    <a:pt x="14" y="25"/>
                    <a:pt x="16" y="25"/>
                    <a:pt x="17" y="25"/>
                  </a:cubicBezTo>
                  <a:cubicBezTo>
                    <a:pt x="17" y="0"/>
                    <a:pt x="17" y="0"/>
                    <a:pt x="17" y="0"/>
                  </a:cubicBezTo>
                  <a:cubicBezTo>
                    <a:pt x="15" y="0"/>
                    <a:pt x="14" y="0"/>
                    <a:pt x="13" y="0"/>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 name="Freeform 565">
              <a:extLst>
                <a:ext uri="{FF2B5EF4-FFF2-40B4-BE49-F238E27FC236}">
                  <a16:creationId xmlns:a16="http://schemas.microsoft.com/office/drawing/2014/main" xmlns="" id="{85DC743E-F640-4B48-B945-C45BFE473D9D}"/>
                </a:ext>
              </a:extLst>
            </p:cNvPr>
            <p:cNvSpPr/>
            <p:nvPr/>
          </p:nvSpPr>
          <p:spPr bwMode="auto">
            <a:xfrm>
              <a:off x="4302125" y="590550"/>
              <a:ext cx="46038" cy="74613"/>
            </a:xfrm>
            <a:custGeom>
              <a:avLst/>
              <a:gdLst>
                <a:gd name="T0" fmla="*/ 3 w 13"/>
                <a:gd name="T1" fmla="*/ 0 h 21"/>
                <a:gd name="T2" fmla="*/ 1 w 13"/>
                <a:gd name="T3" fmla="*/ 0 h 21"/>
                <a:gd name="T4" fmla="*/ 0 w 13"/>
                <a:gd name="T5" fmla="*/ 20 h 21"/>
                <a:gd name="T6" fmla="*/ 3 w 13"/>
                <a:gd name="T7" fmla="*/ 21 h 21"/>
                <a:gd name="T8" fmla="*/ 13 w 13"/>
                <a:gd name="T9" fmla="*/ 10 h 21"/>
                <a:gd name="T10" fmla="*/ 3 w 13"/>
                <a:gd name="T11" fmla="*/ 0 h 21"/>
              </a:gdLst>
              <a:ahLst/>
              <a:cxnLst>
                <a:cxn ang="0">
                  <a:pos x="T0" y="T1"/>
                </a:cxn>
                <a:cxn ang="0">
                  <a:pos x="T2" y="T3"/>
                </a:cxn>
                <a:cxn ang="0">
                  <a:pos x="T4" y="T5"/>
                </a:cxn>
                <a:cxn ang="0">
                  <a:pos x="T6" y="T7"/>
                </a:cxn>
                <a:cxn ang="0">
                  <a:pos x="T8" y="T9"/>
                </a:cxn>
                <a:cxn ang="0">
                  <a:pos x="T10" y="T11"/>
                </a:cxn>
              </a:cxnLst>
              <a:rect l="0" t="0" r="r" b="b"/>
              <a:pathLst>
                <a:path w="13" h="21">
                  <a:moveTo>
                    <a:pt x="3" y="0"/>
                  </a:moveTo>
                  <a:cubicBezTo>
                    <a:pt x="2" y="0"/>
                    <a:pt x="1" y="0"/>
                    <a:pt x="1" y="0"/>
                  </a:cubicBezTo>
                  <a:cubicBezTo>
                    <a:pt x="0" y="20"/>
                    <a:pt x="0" y="20"/>
                    <a:pt x="0" y="20"/>
                  </a:cubicBezTo>
                  <a:cubicBezTo>
                    <a:pt x="1" y="20"/>
                    <a:pt x="2" y="21"/>
                    <a:pt x="3" y="21"/>
                  </a:cubicBezTo>
                  <a:cubicBezTo>
                    <a:pt x="8" y="21"/>
                    <a:pt x="13" y="16"/>
                    <a:pt x="13" y="10"/>
                  </a:cubicBezTo>
                  <a:cubicBezTo>
                    <a:pt x="13" y="4"/>
                    <a:pt x="8" y="0"/>
                    <a:pt x="3" y="0"/>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5" name="Oval 566">
              <a:extLst>
                <a:ext uri="{FF2B5EF4-FFF2-40B4-BE49-F238E27FC236}">
                  <a16:creationId xmlns:a16="http://schemas.microsoft.com/office/drawing/2014/main" xmlns="" id="{CB975C95-63C5-46E8-87FF-B312D46014D4}"/>
                </a:ext>
              </a:extLst>
            </p:cNvPr>
            <p:cNvSpPr>
              <a:spLocks noChangeArrowheads="1"/>
            </p:cNvSpPr>
            <p:nvPr/>
          </p:nvSpPr>
          <p:spPr bwMode="auto">
            <a:xfrm>
              <a:off x="4379913" y="379413"/>
              <a:ext cx="50800" cy="49213"/>
            </a:xfrm>
            <a:prstGeom prst="ellipse">
              <a:avLst/>
            </a:pr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grpSp>
        <p:nvGrpSpPr>
          <p:cNvPr id="226" name="组合 593">
            <a:extLst>
              <a:ext uri="{FF2B5EF4-FFF2-40B4-BE49-F238E27FC236}">
                <a16:creationId xmlns:a16="http://schemas.microsoft.com/office/drawing/2014/main" xmlns="" id="{88E0B5C8-A60D-462D-A820-EDA8DC0E93C8}"/>
              </a:ext>
            </a:extLst>
          </p:cNvPr>
          <p:cNvGrpSpPr/>
          <p:nvPr/>
        </p:nvGrpSpPr>
        <p:grpSpPr>
          <a:xfrm>
            <a:off x="888042" y="4675249"/>
            <a:ext cx="393166" cy="502909"/>
            <a:chOff x="7016750" y="3297238"/>
            <a:chExt cx="654050" cy="836613"/>
          </a:xfrm>
        </p:grpSpPr>
        <p:sp>
          <p:nvSpPr>
            <p:cNvPr id="227" name="Freeform 257">
              <a:extLst>
                <a:ext uri="{FF2B5EF4-FFF2-40B4-BE49-F238E27FC236}">
                  <a16:creationId xmlns:a16="http://schemas.microsoft.com/office/drawing/2014/main" xmlns="" id="{59F3C358-55E3-401F-AFE5-B06822EDEB21}"/>
                </a:ext>
              </a:extLst>
            </p:cNvPr>
            <p:cNvSpPr/>
            <p:nvPr/>
          </p:nvSpPr>
          <p:spPr bwMode="auto">
            <a:xfrm>
              <a:off x="7156450" y="3297238"/>
              <a:ext cx="395288" cy="217488"/>
            </a:xfrm>
            <a:custGeom>
              <a:avLst/>
              <a:gdLst>
                <a:gd name="T0" fmla="*/ 79 w 93"/>
                <a:gd name="T1" fmla="*/ 31 h 51"/>
                <a:gd name="T2" fmla="*/ 61 w 93"/>
                <a:gd name="T3" fmla="*/ 17 h 51"/>
                <a:gd name="T4" fmla="*/ 49 w 93"/>
                <a:gd name="T5" fmla="*/ 1 h 51"/>
                <a:gd name="T6" fmla="*/ 33 w 93"/>
                <a:gd name="T7" fmla="*/ 12 h 51"/>
                <a:gd name="T8" fmla="*/ 13 w 93"/>
                <a:gd name="T9" fmla="*/ 27 h 51"/>
                <a:gd name="T10" fmla="*/ 1 w 93"/>
                <a:gd name="T11" fmla="*/ 36 h 51"/>
                <a:gd name="T12" fmla="*/ 31 w 93"/>
                <a:gd name="T13" fmla="*/ 49 h 51"/>
                <a:gd name="T14" fmla="*/ 73 w 93"/>
                <a:gd name="T15" fmla="*/ 49 h 51"/>
                <a:gd name="T16" fmla="*/ 92 w 93"/>
                <a:gd name="T17" fmla="*/ 43 h 51"/>
                <a:gd name="T18" fmla="*/ 79 w 93"/>
                <a:gd name="T19"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51">
                  <a:moveTo>
                    <a:pt x="79" y="31"/>
                  </a:moveTo>
                  <a:cubicBezTo>
                    <a:pt x="73" y="27"/>
                    <a:pt x="66" y="22"/>
                    <a:pt x="61" y="17"/>
                  </a:cubicBezTo>
                  <a:cubicBezTo>
                    <a:pt x="57" y="12"/>
                    <a:pt x="54" y="3"/>
                    <a:pt x="49" y="1"/>
                  </a:cubicBezTo>
                  <a:cubicBezTo>
                    <a:pt x="42" y="0"/>
                    <a:pt x="38" y="7"/>
                    <a:pt x="33" y="12"/>
                  </a:cubicBezTo>
                  <a:cubicBezTo>
                    <a:pt x="27" y="18"/>
                    <a:pt x="21" y="23"/>
                    <a:pt x="13" y="27"/>
                  </a:cubicBezTo>
                  <a:cubicBezTo>
                    <a:pt x="9" y="29"/>
                    <a:pt x="0" y="30"/>
                    <a:pt x="1" y="36"/>
                  </a:cubicBezTo>
                  <a:cubicBezTo>
                    <a:pt x="2" y="45"/>
                    <a:pt x="25" y="48"/>
                    <a:pt x="31" y="49"/>
                  </a:cubicBezTo>
                  <a:cubicBezTo>
                    <a:pt x="45" y="51"/>
                    <a:pt x="59" y="51"/>
                    <a:pt x="73" y="49"/>
                  </a:cubicBezTo>
                  <a:cubicBezTo>
                    <a:pt x="77" y="49"/>
                    <a:pt x="90" y="48"/>
                    <a:pt x="92" y="43"/>
                  </a:cubicBezTo>
                  <a:cubicBezTo>
                    <a:pt x="93" y="38"/>
                    <a:pt x="84" y="34"/>
                    <a:pt x="79" y="31"/>
                  </a:cubicBezTo>
                  <a:close/>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8" name="Freeform 258">
              <a:extLst>
                <a:ext uri="{FF2B5EF4-FFF2-40B4-BE49-F238E27FC236}">
                  <a16:creationId xmlns:a16="http://schemas.microsoft.com/office/drawing/2014/main" xmlns="" id="{30A51673-F8C2-4259-8B6C-8D56A3289A3A}"/>
                </a:ext>
              </a:extLst>
            </p:cNvPr>
            <p:cNvSpPr/>
            <p:nvPr/>
          </p:nvSpPr>
          <p:spPr bwMode="auto">
            <a:xfrm>
              <a:off x="7080250" y="3471863"/>
              <a:ext cx="504825" cy="234950"/>
            </a:xfrm>
            <a:custGeom>
              <a:avLst/>
              <a:gdLst>
                <a:gd name="T0" fmla="*/ 46 w 119"/>
                <a:gd name="T1" fmla="*/ 0 h 55"/>
                <a:gd name="T2" fmla="*/ 8 w 119"/>
                <a:gd name="T3" fmla="*/ 32 h 55"/>
                <a:gd name="T4" fmla="*/ 6 w 119"/>
                <a:gd name="T5" fmla="*/ 42 h 55"/>
                <a:gd name="T6" fmla="*/ 17 w 119"/>
                <a:gd name="T7" fmla="*/ 48 h 55"/>
                <a:gd name="T8" fmla="*/ 80 w 119"/>
                <a:gd name="T9" fmla="*/ 55 h 55"/>
                <a:gd name="T10" fmla="*/ 110 w 119"/>
                <a:gd name="T11" fmla="*/ 51 h 55"/>
                <a:gd name="T12" fmla="*/ 115 w 119"/>
                <a:gd name="T13" fmla="*/ 42 h 55"/>
                <a:gd name="T14" fmla="*/ 104 w 119"/>
                <a:gd name="T15" fmla="*/ 36 h 55"/>
                <a:gd name="T16" fmla="*/ 94 w 119"/>
                <a:gd name="T17" fmla="*/ 28 h 55"/>
                <a:gd name="T18" fmla="*/ 80 w 119"/>
                <a:gd name="T1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55">
                  <a:moveTo>
                    <a:pt x="46" y="0"/>
                  </a:moveTo>
                  <a:cubicBezTo>
                    <a:pt x="37" y="15"/>
                    <a:pt x="25" y="27"/>
                    <a:pt x="8" y="32"/>
                  </a:cubicBezTo>
                  <a:cubicBezTo>
                    <a:pt x="3" y="34"/>
                    <a:pt x="0" y="37"/>
                    <a:pt x="6" y="42"/>
                  </a:cubicBezTo>
                  <a:cubicBezTo>
                    <a:pt x="9" y="46"/>
                    <a:pt x="13" y="46"/>
                    <a:pt x="17" y="48"/>
                  </a:cubicBezTo>
                  <a:cubicBezTo>
                    <a:pt x="37" y="55"/>
                    <a:pt x="59" y="55"/>
                    <a:pt x="80" y="55"/>
                  </a:cubicBezTo>
                  <a:cubicBezTo>
                    <a:pt x="90" y="55"/>
                    <a:pt x="101" y="55"/>
                    <a:pt x="110" y="51"/>
                  </a:cubicBezTo>
                  <a:cubicBezTo>
                    <a:pt x="115" y="49"/>
                    <a:pt x="119" y="46"/>
                    <a:pt x="115" y="42"/>
                  </a:cubicBezTo>
                  <a:cubicBezTo>
                    <a:pt x="113" y="39"/>
                    <a:pt x="107" y="38"/>
                    <a:pt x="104" y="36"/>
                  </a:cubicBezTo>
                  <a:cubicBezTo>
                    <a:pt x="100" y="34"/>
                    <a:pt x="97" y="32"/>
                    <a:pt x="94" y="28"/>
                  </a:cubicBezTo>
                  <a:cubicBezTo>
                    <a:pt x="88" y="21"/>
                    <a:pt x="84" y="12"/>
                    <a:pt x="80" y="3"/>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9" name="Freeform 259">
              <a:extLst>
                <a:ext uri="{FF2B5EF4-FFF2-40B4-BE49-F238E27FC236}">
                  <a16:creationId xmlns:a16="http://schemas.microsoft.com/office/drawing/2014/main" xmlns="" id="{47279643-6492-4C64-B6C5-9BF0C2325BD9}"/>
                </a:ext>
              </a:extLst>
            </p:cNvPr>
            <p:cNvSpPr/>
            <p:nvPr/>
          </p:nvSpPr>
          <p:spPr bwMode="auto">
            <a:xfrm>
              <a:off x="7016750" y="3656013"/>
              <a:ext cx="654050" cy="280988"/>
            </a:xfrm>
            <a:custGeom>
              <a:avLst/>
              <a:gdLst>
                <a:gd name="T0" fmla="*/ 52 w 154"/>
                <a:gd name="T1" fmla="*/ 0 h 66"/>
                <a:gd name="T2" fmla="*/ 18 w 154"/>
                <a:gd name="T3" fmla="*/ 32 h 66"/>
                <a:gd name="T4" fmla="*/ 3 w 154"/>
                <a:gd name="T5" fmla="*/ 40 h 66"/>
                <a:gd name="T6" fmla="*/ 12 w 154"/>
                <a:gd name="T7" fmla="*/ 51 h 66"/>
                <a:gd name="T8" fmla="*/ 54 w 154"/>
                <a:gd name="T9" fmla="*/ 63 h 66"/>
                <a:gd name="T10" fmla="*/ 114 w 154"/>
                <a:gd name="T11" fmla="*/ 63 h 66"/>
                <a:gd name="T12" fmla="*/ 142 w 154"/>
                <a:gd name="T13" fmla="*/ 54 h 66"/>
                <a:gd name="T14" fmla="*/ 135 w 154"/>
                <a:gd name="T15" fmla="*/ 39 h 66"/>
                <a:gd name="T16" fmla="*/ 103 w 154"/>
                <a:gd name="T1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66">
                  <a:moveTo>
                    <a:pt x="52" y="0"/>
                  </a:moveTo>
                  <a:cubicBezTo>
                    <a:pt x="41" y="10"/>
                    <a:pt x="31" y="24"/>
                    <a:pt x="18" y="32"/>
                  </a:cubicBezTo>
                  <a:cubicBezTo>
                    <a:pt x="14" y="34"/>
                    <a:pt x="6" y="36"/>
                    <a:pt x="3" y="40"/>
                  </a:cubicBezTo>
                  <a:cubicBezTo>
                    <a:pt x="0" y="45"/>
                    <a:pt x="8" y="48"/>
                    <a:pt x="12" y="51"/>
                  </a:cubicBezTo>
                  <a:cubicBezTo>
                    <a:pt x="25" y="58"/>
                    <a:pt x="41" y="61"/>
                    <a:pt x="54" y="63"/>
                  </a:cubicBezTo>
                  <a:cubicBezTo>
                    <a:pt x="76" y="66"/>
                    <a:pt x="94" y="66"/>
                    <a:pt x="114" y="63"/>
                  </a:cubicBezTo>
                  <a:cubicBezTo>
                    <a:pt x="124" y="61"/>
                    <a:pt x="134" y="59"/>
                    <a:pt x="142" y="54"/>
                  </a:cubicBezTo>
                  <a:cubicBezTo>
                    <a:pt x="154" y="47"/>
                    <a:pt x="143" y="43"/>
                    <a:pt x="135" y="39"/>
                  </a:cubicBezTo>
                  <a:cubicBezTo>
                    <a:pt x="119" y="31"/>
                    <a:pt x="110" y="18"/>
                    <a:pt x="103" y="2"/>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0" name="Freeform 260">
              <a:extLst>
                <a:ext uri="{FF2B5EF4-FFF2-40B4-BE49-F238E27FC236}">
                  <a16:creationId xmlns:a16="http://schemas.microsoft.com/office/drawing/2014/main" xmlns="" id="{FB7C545C-ACD1-4CA0-A5F5-7683215B5226}"/>
                </a:ext>
              </a:extLst>
            </p:cNvPr>
            <p:cNvSpPr/>
            <p:nvPr/>
          </p:nvSpPr>
          <p:spPr bwMode="auto">
            <a:xfrm>
              <a:off x="7308850" y="3395663"/>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1" name="Freeform 261">
              <a:extLst>
                <a:ext uri="{FF2B5EF4-FFF2-40B4-BE49-F238E27FC236}">
                  <a16:creationId xmlns:a16="http://schemas.microsoft.com/office/drawing/2014/main" xmlns="" id="{805E6086-1AFF-47DD-B13D-995CEC92BF59}"/>
                </a:ext>
              </a:extLst>
            </p:cNvPr>
            <p:cNvSpPr/>
            <p:nvPr/>
          </p:nvSpPr>
          <p:spPr bwMode="auto">
            <a:xfrm>
              <a:off x="7440613" y="34512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3"/>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2" name="Freeform 262">
              <a:extLst>
                <a:ext uri="{FF2B5EF4-FFF2-40B4-BE49-F238E27FC236}">
                  <a16:creationId xmlns:a16="http://schemas.microsoft.com/office/drawing/2014/main" xmlns="" id="{2702C10D-2068-49CA-ADEC-0EED4572ADD7}"/>
                </a:ext>
              </a:extLst>
            </p:cNvPr>
            <p:cNvSpPr/>
            <p:nvPr/>
          </p:nvSpPr>
          <p:spPr bwMode="auto">
            <a:xfrm>
              <a:off x="7346950" y="3317875"/>
              <a:ext cx="26988" cy="25400"/>
            </a:xfrm>
            <a:custGeom>
              <a:avLst/>
              <a:gdLst>
                <a:gd name="T0" fmla="*/ 5 w 6"/>
                <a:gd name="T1" fmla="*/ 3 h 6"/>
                <a:gd name="T2" fmla="*/ 3 w 6"/>
                <a:gd name="T3" fmla="*/ 5 h 6"/>
                <a:gd name="T4" fmla="*/ 0 w 6"/>
                <a:gd name="T5" fmla="*/ 3 h 6"/>
                <a:gd name="T6" fmla="*/ 3 w 6"/>
                <a:gd name="T7" fmla="*/ 0 h 6"/>
                <a:gd name="T8" fmla="*/ 5 w 6"/>
                <a:gd name="T9" fmla="*/ 3 h 6"/>
              </a:gdLst>
              <a:ahLst/>
              <a:cxnLst>
                <a:cxn ang="0">
                  <a:pos x="T0" y="T1"/>
                </a:cxn>
                <a:cxn ang="0">
                  <a:pos x="T2" y="T3"/>
                </a:cxn>
                <a:cxn ang="0">
                  <a:pos x="T4" y="T5"/>
                </a:cxn>
                <a:cxn ang="0">
                  <a:pos x="T6" y="T7"/>
                </a:cxn>
                <a:cxn ang="0">
                  <a:pos x="T8" y="T9"/>
                </a:cxn>
              </a:cxnLst>
              <a:rect l="0" t="0" r="r" b="b"/>
              <a:pathLst>
                <a:path w="6" h="6">
                  <a:moveTo>
                    <a:pt x="5" y="3"/>
                  </a:moveTo>
                  <a:cubicBezTo>
                    <a:pt x="5" y="5"/>
                    <a:pt x="4" y="6"/>
                    <a:pt x="3" y="5"/>
                  </a:cubicBezTo>
                  <a:cubicBezTo>
                    <a:pt x="1" y="5"/>
                    <a:pt x="0" y="4"/>
                    <a:pt x="0" y="3"/>
                  </a:cubicBezTo>
                  <a:cubicBezTo>
                    <a:pt x="1" y="1"/>
                    <a:pt x="2" y="0"/>
                    <a:pt x="3" y="0"/>
                  </a:cubicBezTo>
                  <a:cubicBezTo>
                    <a:pt x="5" y="1"/>
                    <a:pt x="6"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3" name="Freeform 263">
              <a:extLst>
                <a:ext uri="{FF2B5EF4-FFF2-40B4-BE49-F238E27FC236}">
                  <a16:creationId xmlns:a16="http://schemas.microsoft.com/office/drawing/2014/main" xmlns="" id="{0B91B966-4D2D-4EAE-9A14-986C241AF62D}"/>
                </a:ext>
              </a:extLst>
            </p:cNvPr>
            <p:cNvSpPr/>
            <p:nvPr/>
          </p:nvSpPr>
          <p:spPr bwMode="auto">
            <a:xfrm>
              <a:off x="7207250" y="34385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4" name="Freeform 264">
              <a:extLst>
                <a:ext uri="{FF2B5EF4-FFF2-40B4-BE49-F238E27FC236}">
                  <a16:creationId xmlns:a16="http://schemas.microsoft.com/office/drawing/2014/main" xmlns="" id="{339ADCFB-A82F-4D09-AE43-E8106D9CDF87}"/>
                </a:ext>
              </a:extLst>
            </p:cNvPr>
            <p:cNvSpPr/>
            <p:nvPr/>
          </p:nvSpPr>
          <p:spPr bwMode="auto">
            <a:xfrm>
              <a:off x="7321550" y="3527425"/>
              <a:ext cx="22225" cy="22225"/>
            </a:xfrm>
            <a:custGeom>
              <a:avLst/>
              <a:gdLst>
                <a:gd name="T0" fmla="*/ 5 w 5"/>
                <a:gd name="T1" fmla="*/ 2 h 5"/>
                <a:gd name="T2" fmla="*/ 2 w 5"/>
                <a:gd name="T3" fmla="*/ 5 h 5"/>
                <a:gd name="T4" fmla="*/ 0 w 5"/>
                <a:gd name="T5" fmla="*/ 2 h 5"/>
                <a:gd name="T6" fmla="*/ 3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4"/>
                    <a:pt x="4" y="5"/>
                    <a:pt x="2" y="5"/>
                  </a:cubicBezTo>
                  <a:cubicBezTo>
                    <a:pt x="1" y="5"/>
                    <a:pt x="0" y="3"/>
                    <a:pt x="0" y="2"/>
                  </a:cubicBezTo>
                  <a:cubicBezTo>
                    <a:pt x="0" y="1"/>
                    <a:pt x="1" y="0"/>
                    <a:pt x="3" y="0"/>
                  </a:cubicBezTo>
                  <a:cubicBezTo>
                    <a:pt x="4" y="0"/>
                    <a:pt x="5"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5" name="Freeform 265">
              <a:extLst>
                <a:ext uri="{FF2B5EF4-FFF2-40B4-BE49-F238E27FC236}">
                  <a16:creationId xmlns:a16="http://schemas.microsoft.com/office/drawing/2014/main" xmlns="" id="{15B45C87-C7E3-43E0-89D5-B6A9A270534F}"/>
                </a:ext>
              </a:extLst>
            </p:cNvPr>
            <p:cNvSpPr/>
            <p:nvPr/>
          </p:nvSpPr>
          <p:spPr bwMode="auto">
            <a:xfrm>
              <a:off x="7440613" y="3582988"/>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6" name="Freeform 266">
              <a:extLst>
                <a:ext uri="{FF2B5EF4-FFF2-40B4-BE49-F238E27FC236}">
                  <a16:creationId xmlns:a16="http://schemas.microsoft.com/office/drawing/2014/main" xmlns="" id="{8E7185F0-681A-4355-8AC9-4A876772DFEB}"/>
                </a:ext>
              </a:extLst>
            </p:cNvPr>
            <p:cNvSpPr/>
            <p:nvPr/>
          </p:nvSpPr>
          <p:spPr bwMode="auto">
            <a:xfrm>
              <a:off x="7351713" y="3630613"/>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7" name="Freeform 267">
              <a:extLst>
                <a:ext uri="{FF2B5EF4-FFF2-40B4-BE49-F238E27FC236}">
                  <a16:creationId xmlns:a16="http://schemas.microsoft.com/office/drawing/2014/main" xmlns="" id="{AE1D3E29-3E58-4157-B1FD-C4287E007DBF}"/>
                </a:ext>
              </a:extLst>
            </p:cNvPr>
            <p:cNvSpPr/>
            <p:nvPr/>
          </p:nvSpPr>
          <p:spPr bwMode="auto">
            <a:xfrm>
              <a:off x="7215188" y="3600450"/>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8" name="Freeform 268">
              <a:extLst>
                <a:ext uri="{FF2B5EF4-FFF2-40B4-BE49-F238E27FC236}">
                  <a16:creationId xmlns:a16="http://schemas.microsoft.com/office/drawing/2014/main" xmlns="" id="{8E1B1DF3-4291-41A2-86C0-3A4577491480}"/>
                </a:ext>
              </a:extLst>
            </p:cNvPr>
            <p:cNvSpPr/>
            <p:nvPr/>
          </p:nvSpPr>
          <p:spPr bwMode="auto">
            <a:xfrm>
              <a:off x="7118350" y="363061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9" name="Freeform 269">
              <a:extLst>
                <a:ext uri="{FF2B5EF4-FFF2-40B4-BE49-F238E27FC236}">
                  <a16:creationId xmlns:a16="http://schemas.microsoft.com/office/drawing/2014/main" xmlns="" id="{D46A7349-1361-475F-912C-45F483BBA865}"/>
                </a:ext>
              </a:extLst>
            </p:cNvPr>
            <p:cNvSpPr/>
            <p:nvPr/>
          </p:nvSpPr>
          <p:spPr bwMode="auto">
            <a:xfrm>
              <a:off x="7496175" y="3646488"/>
              <a:ext cx="22225" cy="22225"/>
            </a:xfrm>
            <a:custGeom>
              <a:avLst/>
              <a:gdLst>
                <a:gd name="T0" fmla="*/ 5 w 5"/>
                <a:gd name="T1" fmla="*/ 3 h 5"/>
                <a:gd name="T2" fmla="*/ 2 w 5"/>
                <a:gd name="T3" fmla="*/ 5 h 5"/>
                <a:gd name="T4" fmla="*/ 0 w 5"/>
                <a:gd name="T5" fmla="*/ 3 h 5"/>
                <a:gd name="T6" fmla="*/ 2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3"/>
                  </a:cubicBezTo>
                  <a:cubicBezTo>
                    <a:pt x="0" y="1"/>
                    <a:pt x="1" y="0"/>
                    <a:pt x="2"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0" name="Freeform 270">
              <a:extLst>
                <a:ext uri="{FF2B5EF4-FFF2-40B4-BE49-F238E27FC236}">
                  <a16:creationId xmlns:a16="http://schemas.microsoft.com/office/drawing/2014/main" xmlns="" id="{EDF86201-A36D-4E7C-BA1B-AE0CB87C5424}"/>
                </a:ext>
              </a:extLst>
            </p:cNvPr>
            <p:cNvSpPr/>
            <p:nvPr/>
          </p:nvSpPr>
          <p:spPr bwMode="auto">
            <a:xfrm>
              <a:off x="7242175" y="3729038"/>
              <a:ext cx="25400" cy="20638"/>
            </a:xfrm>
            <a:custGeom>
              <a:avLst/>
              <a:gdLst>
                <a:gd name="T0" fmla="*/ 5 w 6"/>
                <a:gd name="T1" fmla="*/ 2 h 5"/>
                <a:gd name="T2" fmla="*/ 3 w 6"/>
                <a:gd name="T3" fmla="*/ 5 h 5"/>
                <a:gd name="T4" fmla="*/ 0 w 6"/>
                <a:gd name="T5" fmla="*/ 2 h 5"/>
                <a:gd name="T6" fmla="*/ 3 w 6"/>
                <a:gd name="T7" fmla="*/ 0 h 5"/>
                <a:gd name="T8" fmla="*/ 5 w 6"/>
                <a:gd name="T9" fmla="*/ 2 h 5"/>
              </a:gdLst>
              <a:ahLst/>
              <a:cxnLst>
                <a:cxn ang="0">
                  <a:pos x="T0" y="T1"/>
                </a:cxn>
                <a:cxn ang="0">
                  <a:pos x="T2" y="T3"/>
                </a:cxn>
                <a:cxn ang="0">
                  <a:pos x="T4" y="T5"/>
                </a:cxn>
                <a:cxn ang="0">
                  <a:pos x="T6" y="T7"/>
                </a:cxn>
                <a:cxn ang="0">
                  <a:pos x="T8" y="T9"/>
                </a:cxn>
              </a:cxnLst>
              <a:rect l="0" t="0" r="r" b="b"/>
              <a:pathLst>
                <a:path w="6" h="5">
                  <a:moveTo>
                    <a:pt x="5" y="2"/>
                  </a:moveTo>
                  <a:cubicBezTo>
                    <a:pt x="5" y="4"/>
                    <a:pt x="4" y="5"/>
                    <a:pt x="3" y="5"/>
                  </a:cubicBezTo>
                  <a:cubicBezTo>
                    <a:pt x="1" y="5"/>
                    <a:pt x="0" y="3"/>
                    <a:pt x="0" y="2"/>
                  </a:cubicBezTo>
                  <a:cubicBezTo>
                    <a:pt x="1" y="1"/>
                    <a:pt x="2" y="0"/>
                    <a:pt x="3" y="0"/>
                  </a:cubicBezTo>
                  <a:cubicBezTo>
                    <a:pt x="5" y="0"/>
                    <a:pt x="6"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1" name="Freeform 271">
              <a:extLst>
                <a:ext uri="{FF2B5EF4-FFF2-40B4-BE49-F238E27FC236}">
                  <a16:creationId xmlns:a16="http://schemas.microsoft.com/office/drawing/2014/main" xmlns="" id="{3A36D5D6-859F-4F75-B41E-303C36490167}"/>
                </a:ext>
              </a:extLst>
            </p:cNvPr>
            <p:cNvSpPr/>
            <p:nvPr/>
          </p:nvSpPr>
          <p:spPr bwMode="auto">
            <a:xfrm>
              <a:off x="7364413" y="3762375"/>
              <a:ext cx="25400" cy="22225"/>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1"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2" name="Freeform 272">
              <a:extLst>
                <a:ext uri="{FF2B5EF4-FFF2-40B4-BE49-F238E27FC236}">
                  <a16:creationId xmlns:a16="http://schemas.microsoft.com/office/drawing/2014/main" xmlns="" id="{D2FBB83B-1330-464A-8D4B-5BE4F0E5B5A6}"/>
                </a:ext>
              </a:extLst>
            </p:cNvPr>
            <p:cNvSpPr/>
            <p:nvPr/>
          </p:nvSpPr>
          <p:spPr bwMode="auto">
            <a:xfrm>
              <a:off x="7453313" y="3736975"/>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3"/>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3" name="Freeform 273">
              <a:extLst>
                <a:ext uri="{FF2B5EF4-FFF2-40B4-BE49-F238E27FC236}">
                  <a16:creationId xmlns:a16="http://schemas.microsoft.com/office/drawing/2014/main" xmlns="" id="{8734BD44-8860-4F3B-97DB-F11C390B0198}"/>
                </a:ext>
              </a:extLst>
            </p:cNvPr>
            <p:cNvSpPr/>
            <p:nvPr/>
          </p:nvSpPr>
          <p:spPr bwMode="auto">
            <a:xfrm>
              <a:off x="7280275" y="3825875"/>
              <a:ext cx="20638" cy="26988"/>
            </a:xfrm>
            <a:custGeom>
              <a:avLst/>
              <a:gdLst>
                <a:gd name="T0" fmla="*/ 5 w 5"/>
                <a:gd name="T1" fmla="*/ 3 h 6"/>
                <a:gd name="T2" fmla="*/ 3 w 5"/>
                <a:gd name="T3" fmla="*/ 6 h 6"/>
                <a:gd name="T4" fmla="*/ 0 w 5"/>
                <a:gd name="T5" fmla="*/ 3 h 6"/>
                <a:gd name="T6" fmla="*/ 3 w 5"/>
                <a:gd name="T7" fmla="*/ 1 h 6"/>
                <a:gd name="T8" fmla="*/ 5 w 5"/>
                <a:gd name="T9" fmla="*/ 3 h 6"/>
              </a:gdLst>
              <a:ahLst/>
              <a:cxnLst>
                <a:cxn ang="0">
                  <a:pos x="T0" y="T1"/>
                </a:cxn>
                <a:cxn ang="0">
                  <a:pos x="T2" y="T3"/>
                </a:cxn>
                <a:cxn ang="0">
                  <a:pos x="T4" y="T5"/>
                </a:cxn>
                <a:cxn ang="0">
                  <a:pos x="T6" y="T7"/>
                </a:cxn>
                <a:cxn ang="0">
                  <a:pos x="T8" y="T9"/>
                </a:cxn>
              </a:cxnLst>
              <a:rect l="0" t="0" r="r" b="b"/>
              <a:pathLst>
                <a:path w="5" h="6">
                  <a:moveTo>
                    <a:pt x="5" y="3"/>
                  </a:moveTo>
                  <a:cubicBezTo>
                    <a:pt x="5" y="5"/>
                    <a:pt x="4" y="6"/>
                    <a:pt x="3" y="6"/>
                  </a:cubicBezTo>
                  <a:cubicBezTo>
                    <a:pt x="1" y="5"/>
                    <a:pt x="0" y="4"/>
                    <a:pt x="0" y="3"/>
                  </a:cubicBezTo>
                  <a:cubicBezTo>
                    <a:pt x="0" y="1"/>
                    <a:pt x="2" y="0"/>
                    <a:pt x="3" y="1"/>
                  </a:cubicBezTo>
                  <a:cubicBezTo>
                    <a:pt x="4" y="1"/>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4" name="Freeform 274">
              <a:extLst>
                <a:ext uri="{FF2B5EF4-FFF2-40B4-BE49-F238E27FC236}">
                  <a16:creationId xmlns:a16="http://schemas.microsoft.com/office/drawing/2014/main" xmlns="" id="{59CCE01D-D52F-45C3-8DD3-F63322AB8F1C}"/>
                </a:ext>
              </a:extLst>
            </p:cNvPr>
            <p:cNvSpPr/>
            <p:nvPr/>
          </p:nvSpPr>
          <p:spPr bwMode="auto">
            <a:xfrm>
              <a:off x="7445375" y="3835400"/>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5" name="Freeform 275">
              <a:extLst>
                <a:ext uri="{FF2B5EF4-FFF2-40B4-BE49-F238E27FC236}">
                  <a16:creationId xmlns:a16="http://schemas.microsoft.com/office/drawing/2014/main" xmlns="" id="{D511F51C-45D8-4420-956C-24BECA0E98CE}"/>
                </a:ext>
              </a:extLst>
            </p:cNvPr>
            <p:cNvSpPr/>
            <p:nvPr/>
          </p:nvSpPr>
          <p:spPr bwMode="auto">
            <a:xfrm>
              <a:off x="7569200" y="3848100"/>
              <a:ext cx="25400" cy="25400"/>
            </a:xfrm>
            <a:custGeom>
              <a:avLst/>
              <a:gdLst>
                <a:gd name="T0" fmla="*/ 6 w 6"/>
                <a:gd name="T1" fmla="*/ 3 h 6"/>
                <a:gd name="T2" fmla="*/ 3 w 6"/>
                <a:gd name="T3" fmla="*/ 5 h 6"/>
                <a:gd name="T4" fmla="*/ 1 w 6"/>
                <a:gd name="T5" fmla="*/ 3 h 6"/>
                <a:gd name="T6" fmla="*/ 3 w 6"/>
                <a:gd name="T7" fmla="*/ 0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5" y="5"/>
                    <a:pt x="4" y="6"/>
                    <a:pt x="3" y="5"/>
                  </a:cubicBezTo>
                  <a:cubicBezTo>
                    <a:pt x="1" y="5"/>
                    <a:pt x="0" y="4"/>
                    <a:pt x="1" y="3"/>
                  </a:cubicBezTo>
                  <a:cubicBezTo>
                    <a:pt x="1" y="1"/>
                    <a:pt x="2" y="0"/>
                    <a:pt x="3" y="0"/>
                  </a:cubicBezTo>
                  <a:cubicBezTo>
                    <a:pt x="5" y="1"/>
                    <a:pt x="6" y="2"/>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6" name="Freeform 276">
              <a:extLst>
                <a:ext uri="{FF2B5EF4-FFF2-40B4-BE49-F238E27FC236}">
                  <a16:creationId xmlns:a16="http://schemas.microsoft.com/office/drawing/2014/main" xmlns="" id="{B652984E-4A35-43EC-9E6B-F2C923BF88B6}"/>
                </a:ext>
              </a:extLst>
            </p:cNvPr>
            <p:cNvSpPr/>
            <p:nvPr/>
          </p:nvSpPr>
          <p:spPr bwMode="auto">
            <a:xfrm>
              <a:off x="7356475" y="389096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7" name="Freeform 277">
              <a:extLst>
                <a:ext uri="{FF2B5EF4-FFF2-40B4-BE49-F238E27FC236}">
                  <a16:creationId xmlns:a16="http://schemas.microsoft.com/office/drawing/2014/main" xmlns="" id="{E2D58AB0-C725-47A6-AFF2-2D58E65806C3}"/>
                </a:ext>
              </a:extLst>
            </p:cNvPr>
            <p:cNvSpPr/>
            <p:nvPr/>
          </p:nvSpPr>
          <p:spPr bwMode="auto">
            <a:xfrm>
              <a:off x="7173913" y="3860800"/>
              <a:ext cx="25400" cy="20638"/>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0"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8" name="Freeform 278">
              <a:extLst>
                <a:ext uri="{FF2B5EF4-FFF2-40B4-BE49-F238E27FC236}">
                  <a16:creationId xmlns:a16="http://schemas.microsoft.com/office/drawing/2014/main" xmlns="" id="{9879CBBC-A079-4684-B7C4-15923D719D75}"/>
                </a:ext>
              </a:extLst>
            </p:cNvPr>
            <p:cNvSpPr/>
            <p:nvPr/>
          </p:nvSpPr>
          <p:spPr bwMode="auto">
            <a:xfrm>
              <a:off x="7067550" y="3813175"/>
              <a:ext cx="20638"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9" name="Freeform 279">
              <a:extLst>
                <a:ext uri="{FF2B5EF4-FFF2-40B4-BE49-F238E27FC236}">
                  <a16:creationId xmlns:a16="http://schemas.microsoft.com/office/drawing/2014/main" xmlns="" id="{DB9C9EA2-0D3A-4177-A74B-AEE8BE02D4A6}"/>
                </a:ext>
              </a:extLst>
            </p:cNvPr>
            <p:cNvSpPr/>
            <p:nvPr/>
          </p:nvSpPr>
          <p:spPr bwMode="auto">
            <a:xfrm>
              <a:off x="7177088" y="3762375"/>
              <a:ext cx="22225"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50" name="Freeform 280">
              <a:extLst>
                <a:ext uri="{FF2B5EF4-FFF2-40B4-BE49-F238E27FC236}">
                  <a16:creationId xmlns:a16="http://schemas.microsoft.com/office/drawing/2014/main" xmlns="" id="{C9A21FB3-0451-43E2-BAE8-5C0FC4CC0FB3}"/>
                </a:ext>
              </a:extLst>
            </p:cNvPr>
            <p:cNvSpPr/>
            <p:nvPr/>
          </p:nvSpPr>
          <p:spPr bwMode="auto">
            <a:xfrm>
              <a:off x="7242175" y="3903663"/>
              <a:ext cx="173038" cy="230188"/>
            </a:xfrm>
            <a:custGeom>
              <a:avLst/>
              <a:gdLst>
                <a:gd name="T0" fmla="*/ 9 w 41"/>
                <a:gd name="T1" fmla="*/ 0 h 54"/>
                <a:gd name="T2" fmla="*/ 7 w 41"/>
                <a:gd name="T3" fmla="*/ 23 h 54"/>
                <a:gd name="T4" fmla="*/ 0 w 41"/>
                <a:gd name="T5" fmla="*/ 44 h 54"/>
                <a:gd name="T6" fmla="*/ 41 w 41"/>
                <a:gd name="T7" fmla="*/ 47 h 54"/>
                <a:gd name="T8" fmla="*/ 34 w 41"/>
                <a:gd name="T9" fmla="*/ 25 h 54"/>
                <a:gd name="T10" fmla="*/ 34 w 41"/>
                <a:gd name="T11" fmla="*/ 5 h 54"/>
              </a:gdLst>
              <a:ahLst/>
              <a:cxnLst>
                <a:cxn ang="0">
                  <a:pos x="T0" y="T1"/>
                </a:cxn>
                <a:cxn ang="0">
                  <a:pos x="T2" y="T3"/>
                </a:cxn>
                <a:cxn ang="0">
                  <a:pos x="T4" y="T5"/>
                </a:cxn>
                <a:cxn ang="0">
                  <a:pos x="T6" y="T7"/>
                </a:cxn>
                <a:cxn ang="0">
                  <a:pos x="T8" y="T9"/>
                </a:cxn>
                <a:cxn ang="0">
                  <a:pos x="T10" y="T11"/>
                </a:cxn>
              </a:cxnLst>
              <a:rect l="0" t="0" r="r" b="b"/>
              <a:pathLst>
                <a:path w="41" h="54">
                  <a:moveTo>
                    <a:pt x="9" y="0"/>
                  </a:moveTo>
                  <a:cubicBezTo>
                    <a:pt x="8" y="8"/>
                    <a:pt x="8" y="15"/>
                    <a:pt x="7" y="23"/>
                  </a:cubicBezTo>
                  <a:cubicBezTo>
                    <a:pt x="6" y="30"/>
                    <a:pt x="2" y="37"/>
                    <a:pt x="0" y="44"/>
                  </a:cubicBezTo>
                  <a:cubicBezTo>
                    <a:pt x="10" y="54"/>
                    <a:pt x="29" y="51"/>
                    <a:pt x="41" y="47"/>
                  </a:cubicBezTo>
                  <a:cubicBezTo>
                    <a:pt x="40" y="40"/>
                    <a:pt x="35" y="32"/>
                    <a:pt x="34" y="25"/>
                  </a:cubicBezTo>
                  <a:cubicBezTo>
                    <a:pt x="33" y="21"/>
                    <a:pt x="31" y="8"/>
                    <a:pt x="34" y="5"/>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grpSp>
        <p:nvGrpSpPr>
          <p:cNvPr id="251" name="组合 649">
            <a:extLst>
              <a:ext uri="{FF2B5EF4-FFF2-40B4-BE49-F238E27FC236}">
                <a16:creationId xmlns:a16="http://schemas.microsoft.com/office/drawing/2014/main" xmlns="" id="{40751EB2-406B-4C8A-BE7C-9EE001CB9758}"/>
              </a:ext>
            </a:extLst>
          </p:cNvPr>
          <p:cNvGrpSpPr/>
          <p:nvPr/>
        </p:nvGrpSpPr>
        <p:grpSpPr>
          <a:xfrm>
            <a:off x="-96131" y="4662981"/>
            <a:ext cx="1040423" cy="573838"/>
            <a:chOff x="4541838" y="2732088"/>
            <a:chExt cx="2568575" cy="1231900"/>
          </a:xfrm>
        </p:grpSpPr>
        <p:sp>
          <p:nvSpPr>
            <p:cNvPr id="252" name="Freeform 242">
              <a:extLst>
                <a:ext uri="{FF2B5EF4-FFF2-40B4-BE49-F238E27FC236}">
                  <a16:creationId xmlns:a16="http://schemas.microsoft.com/office/drawing/2014/main" xmlns="" id="{3913B9D5-FEBA-4BE0-88DF-C2AF0A24A527}"/>
                </a:ext>
              </a:extLst>
            </p:cNvPr>
            <p:cNvSpPr/>
            <p:nvPr/>
          </p:nvSpPr>
          <p:spPr bwMode="auto">
            <a:xfrm>
              <a:off x="4541838" y="2732088"/>
              <a:ext cx="1497013" cy="1146175"/>
            </a:xfrm>
            <a:custGeom>
              <a:avLst/>
              <a:gdLst>
                <a:gd name="T0" fmla="*/ 176 w 352"/>
                <a:gd name="T1" fmla="*/ 0 h 268"/>
                <a:gd name="T2" fmla="*/ 0 w 352"/>
                <a:gd name="T3" fmla="*/ 262 h 268"/>
                <a:gd name="T4" fmla="*/ 352 w 352"/>
                <a:gd name="T5" fmla="*/ 268 h 268"/>
                <a:gd name="T6" fmla="*/ 352 w 352"/>
                <a:gd name="T7" fmla="*/ 258 h 268"/>
                <a:gd name="T8" fmla="*/ 318 w 352"/>
                <a:gd name="T9" fmla="*/ 254 h 268"/>
                <a:gd name="T10" fmla="*/ 319 w 352"/>
                <a:gd name="T11" fmla="*/ 266 h 268"/>
                <a:gd name="T12" fmla="*/ 38 w 352"/>
                <a:gd name="T13" fmla="*/ 260 h 268"/>
                <a:gd name="T14" fmla="*/ 178 w 352"/>
                <a:gd name="T15" fmla="*/ 47 h 268"/>
                <a:gd name="T16" fmla="*/ 185 w 352"/>
                <a:gd name="T17" fmla="*/ 47 h 268"/>
                <a:gd name="T18" fmla="*/ 310 w 352"/>
                <a:gd name="T19" fmla="*/ 192 h 268"/>
                <a:gd name="T20" fmla="*/ 339 w 352"/>
                <a:gd name="T21" fmla="*/ 167 h 268"/>
                <a:gd name="T22" fmla="*/ 184 w 352"/>
                <a:gd name="T23" fmla="*/ 0 h 268"/>
                <a:gd name="T24" fmla="*/ 176 w 352"/>
                <a:gd name="T25"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268">
                  <a:moveTo>
                    <a:pt x="176" y="0"/>
                  </a:moveTo>
                  <a:cubicBezTo>
                    <a:pt x="32" y="0"/>
                    <a:pt x="0" y="262"/>
                    <a:pt x="0" y="262"/>
                  </a:cubicBezTo>
                  <a:cubicBezTo>
                    <a:pt x="352" y="268"/>
                    <a:pt x="352" y="268"/>
                    <a:pt x="352" y="268"/>
                  </a:cubicBezTo>
                  <a:cubicBezTo>
                    <a:pt x="352" y="266"/>
                    <a:pt x="352" y="262"/>
                    <a:pt x="352" y="258"/>
                  </a:cubicBezTo>
                  <a:cubicBezTo>
                    <a:pt x="318" y="254"/>
                    <a:pt x="318" y="254"/>
                    <a:pt x="318" y="254"/>
                  </a:cubicBezTo>
                  <a:cubicBezTo>
                    <a:pt x="319" y="259"/>
                    <a:pt x="319" y="263"/>
                    <a:pt x="319" y="266"/>
                  </a:cubicBezTo>
                  <a:cubicBezTo>
                    <a:pt x="38" y="260"/>
                    <a:pt x="38" y="260"/>
                    <a:pt x="38" y="260"/>
                  </a:cubicBezTo>
                  <a:cubicBezTo>
                    <a:pt x="38" y="260"/>
                    <a:pt x="63" y="47"/>
                    <a:pt x="178" y="47"/>
                  </a:cubicBezTo>
                  <a:cubicBezTo>
                    <a:pt x="180" y="47"/>
                    <a:pt x="182" y="47"/>
                    <a:pt x="185" y="47"/>
                  </a:cubicBezTo>
                  <a:cubicBezTo>
                    <a:pt x="264" y="53"/>
                    <a:pt x="297" y="130"/>
                    <a:pt x="310" y="192"/>
                  </a:cubicBezTo>
                  <a:cubicBezTo>
                    <a:pt x="318" y="183"/>
                    <a:pt x="328" y="175"/>
                    <a:pt x="339" y="167"/>
                  </a:cubicBezTo>
                  <a:cubicBezTo>
                    <a:pt x="320" y="93"/>
                    <a:pt x="278" y="7"/>
                    <a:pt x="184" y="0"/>
                  </a:cubicBezTo>
                  <a:cubicBezTo>
                    <a:pt x="181" y="0"/>
                    <a:pt x="178" y="0"/>
                    <a:pt x="176" y="0"/>
                  </a:cubicBezTo>
                </a:path>
              </a:pathLst>
            </a:custGeom>
            <a:solidFill>
              <a:srgbClr val="C0DC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53" name="Freeform 243">
              <a:extLst>
                <a:ext uri="{FF2B5EF4-FFF2-40B4-BE49-F238E27FC236}">
                  <a16:creationId xmlns:a16="http://schemas.microsoft.com/office/drawing/2014/main" xmlns="" id="{25A16574-A3FE-4DA2-8EA9-EE3876EF53A4}"/>
                </a:ext>
              </a:extLst>
            </p:cNvPr>
            <p:cNvSpPr/>
            <p:nvPr/>
          </p:nvSpPr>
          <p:spPr bwMode="auto">
            <a:xfrm>
              <a:off x="4703763" y="2933700"/>
              <a:ext cx="1193800" cy="935038"/>
            </a:xfrm>
            <a:custGeom>
              <a:avLst/>
              <a:gdLst>
                <a:gd name="T0" fmla="*/ 140 w 281"/>
                <a:gd name="T1" fmla="*/ 0 h 219"/>
                <a:gd name="T2" fmla="*/ 0 w 281"/>
                <a:gd name="T3" fmla="*/ 213 h 219"/>
                <a:gd name="T4" fmla="*/ 281 w 281"/>
                <a:gd name="T5" fmla="*/ 219 h 219"/>
                <a:gd name="T6" fmla="*/ 280 w 281"/>
                <a:gd name="T7" fmla="*/ 207 h 219"/>
                <a:gd name="T8" fmla="*/ 244 w 281"/>
                <a:gd name="T9" fmla="*/ 203 h 219"/>
                <a:gd name="T10" fmla="*/ 245 w 281"/>
                <a:gd name="T11" fmla="*/ 216 h 219"/>
                <a:gd name="T12" fmla="*/ 218 w 281"/>
                <a:gd name="T13" fmla="*/ 216 h 219"/>
                <a:gd name="T14" fmla="*/ 218 w 281"/>
                <a:gd name="T15" fmla="*/ 216 h 219"/>
                <a:gd name="T16" fmla="*/ 71 w 281"/>
                <a:gd name="T17" fmla="*/ 213 h 219"/>
                <a:gd name="T18" fmla="*/ 71 w 281"/>
                <a:gd name="T19" fmla="*/ 213 h 219"/>
                <a:gd name="T20" fmla="*/ 40 w 281"/>
                <a:gd name="T21" fmla="*/ 212 h 219"/>
                <a:gd name="T22" fmla="*/ 142 w 281"/>
                <a:gd name="T23" fmla="*/ 56 h 219"/>
                <a:gd name="T24" fmla="*/ 147 w 281"/>
                <a:gd name="T25" fmla="*/ 56 h 219"/>
                <a:gd name="T26" fmla="*/ 242 w 281"/>
                <a:gd name="T27" fmla="*/ 183 h 219"/>
                <a:gd name="T28" fmla="*/ 272 w 281"/>
                <a:gd name="T29" fmla="*/ 145 h 219"/>
                <a:gd name="T30" fmla="*/ 147 w 281"/>
                <a:gd name="T31" fmla="*/ 0 h 219"/>
                <a:gd name="T32" fmla="*/ 140 w 281"/>
                <a:gd name="T3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1" h="219">
                  <a:moveTo>
                    <a:pt x="140" y="0"/>
                  </a:moveTo>
                  <a:cubicBezTo>
                    <a:pt x="25" y="0"/>
                    <a:pt x="0" y="213"/>
                    <a:pt x="0" y="213"/>
                  </a:cubicBezTo>
                  <a:cubicBezTo>
                    <a:pt x="281" y="219"/>
                    <a:pt x="281" y="219"/>
                    <a:pt x="281" y="219"/>
                  </a:cubicBezTo>
                  <a:cubicBezTo>
                    <a:pt x="281" y="216"/>
                    <a:pt x="281" y="212"/>
                    <a:pt x="280" y="207"/>
                  </a:cubicBezTo>
                  <a:cubicBezTo>
                    <a:pt x="244" y="203"/>
                    <a:pt x="244" y="203"/>
                    <a:pt x="244" y="203"/>
                  </a:cubicBezTo>
                  <a:cubicBezTo>
                    <a:pt x="245" y="208"/>
                    <a:pt x="245" y="213"/>
                    <a:pt x="245" y="216"/>
                  </a:cubicBezTo>
                  <a:cubicBezTo>
                    <a:pt x="218" y="216"/>
                    <a:pt x="218" y="216"/>
                    <a:pt x="218" y="216"/>
                  </a:cubicBezTo>
                  <a:cubicBezTo>
                    <a:pt x="218" y="216"/>
                    <a:pt x="218" y="216"/>
                    <a:pt x="218" y="216"/>
                  </a:cubicBezTo>
                  <a:cubicBezTo>
                    <a:pt x="71" y="213"/>
                    <a:pt x="71" y="213"/>
                    <a:pt x="71" y="213"/>
                  </a:cubicBezTo>
                  <a:cubicBezTo>
                    <a:pt x="71" y="213"/>
                    <a:pt x="71" y="213"/>
                    <a:pt x="71" y="213"/>
                  </a:cubicBezTo>
                  <a:cubicBezTo>
                    <a:pt x="40" y="212"/>
                    <a:pt x="40" y="212"/>
                    <a:pt x="40" y="212"/>
                  </a:cubicBezTo>
                  <a:cubicBezTo>
                    <a:pt x="40" y="212"/>
                    <a:pt x="58" y="56"/>
                    <a:pt x="142" y="56"/>
                  </a:cubicBezTo>
                  <a:cubicBezTo>
                    <a:pt x="144" y="56"/>
                    <a:pt x="145" y="56"/>
                    <a:pt x="147" y="56"/>
                  </a:cubicBezTo>
                  <a:cubicBezTo>
                    <a:pt x="214" y="61"/>
                    <a:pt x="236" y="136"/>
                    <a:pt x="242" y="183"/>
                  </a:cubicBezTo>
                  <a:cubicBezTo>
                    <a:pt x="249" y="172"/>
                    <a:pt x="259" y="159"/>
                    <a:pt x="272" y="145"/>
                  </a:cubicBezTo>
                  <a:cubicBezTo>
                    <a:pt x="259" y="83"/>
                    <a:pt x="226" y="6"/>
                    <a:pt x="147" y="0"/>
                  </a:cubicBezTo>
                  <a:cubicBezTo>
                    <a:pt x="144" y="0"/>
                    <a:pt x="142" y="0"/>
                    <a:pt x="140" y="0"/>
                  </a:cubicBezTo>
                </a:path>
              </a:pathLst>
            </a:custGeom>
            <a:solidFill>
              <a:srgbClr val="8B9BA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54" name="Freeform 244">
              <a:extLst>
                <a:ext uri="{FF2B5EF4-FFF2-40B4-BE49-F238E27FC236}">
                  <a16:creationId xmlns:a16="http://schemas.microsoft.com/office/drawing/2014/main" xmlns="" id="{D3396A2A-DA12-4F3E-A950-3EFB1565A0A9}"/>
                </a:ext>
              </a:extLst>
            </p:cNvPr>
            <p:cNvSpPr/>
            <p:nvPr/>
          </p:nvSpPr>
          <p:spPr bwMode="auto">
            <a:xfrm>
              <a:off x="4873625" y="3173413"/>
              <a:ext cx="871538" cy="682625"/>
            </a:xfrm>
            <a:custGeom>
              <a:avLst/>
              <a:gdLst>
                <a:gd name="T0" fmla="*/ 102 w 205"/>
                <a:gd name="T1" fmla="*/ 0 h 160"/>
                <a:gd name="T2" fmla="*/ 0 w 205"/>
                <a:gd name="T3" fmla="*/ 156 h 160"/>
                <a:gd name="T4" fmla="*/ 31 w 205"/>
                <a:gd name="T5" fmla="*/ 157 h 160"/>
                <a:gd name="T6" fmla="*/ 104 w 205"/>
                <a:gd name="T7" fmla="*/ 45 h 160"/>
                <a:gd name="T8" fmla="*/ 108 w 205"/>
                <a:gd name="T9" fmla="*/ 46 h 160"/>
                <a:gd name="T10" fmla="*/ 178 w 205"/>
                <a:gd name="T11" fmla="*/ 160 h 160"/>
                <a:gd name="T12" fmla="*/ 205 w 205"/>
                <a:gd name="T13" fmla="*/ 160 h 160"/>
                <a:gd name="T14" fmla="*/ 204 w 205"/>
                <a:gd name="T15" fmla="*/ 147 h 160"/>
                <a:gd name="T16" fmla="*/ 192 w 205"/>
                <a:gd name="T17" fmla="*/ 145 h 160"/>
                <a:gd name="T18" fmla="*/ 202 w 205"/>
                <a:gd name="T19" fmla="*/ 127 h 160"/>
                <a:gd name="T20" fmla="*/ 107 w 205"/>
                <a:gd name="T21" fmla="*/ 0 h 160"/>
                <a:gd name="T22" fmla="*/ 102 w 205"/>
                <a:gd name="T2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160">
                  <a:moveTo>
                    <a:pt x="102" y="0"/>
                  </a:moveTo>
                  <a:cubicBezTo>
                    <a:pt x="18" y="0"/>
                    <a:pt x="0" y="156"/>
                    <a:pt x="0" y="156"/>
                  </a:cubicBezTo>
                  <a:cubicBezTo>
                    <a:pt x="31" y="157"/>
                    <a:pt x="31" y="157"/>
                    <a:pt x="31" y="157"/>
                  </a:cubicBezTo>
                  <a:cubicBezTo>
                    <a:pt x="31" y="154"/>
                    <a:pt x="45" y="45"/>
                    <a:pt x="104" y="45"/>
                  </a:cubicBezTo>
                  <a:cubicBezTo>
                    <a:pt x="105" y="45"/>
                    <a:pt x="107" y="45"/>
                    <a:pt x="108" y="46"/>
                  </a:cubicBezTo>
                  <a:cubicBezTo>
                    <a:pt x="171" y="50"/>
                    <a:pt x="178" y="141"/>
                    <a:pt x="178" y="160"/>
                  </a:cubicBezTo>
                  <a:cubicBezTo>
                    <a:pt x="205" y="160"/>
                    <a:pt x="205" y="160"/>
                    <a:pt x="205" y="160"/>
                  </a:cubicBezTo>
                  <a:cubicBezTo>
                    <a:pt x="205" y="157"/>
                    <a:pt x="205" y="152"/>
                    <a:pt x="204" y="147"/>
                  </a:cubicBezTo>
                  <a:cubicBezTo>
                    <a:pt x="192" y="145"/>
                    <a:pt x="192" y="145"/>
                    <a:pt x="192" y="145"/>
                  </a:cubicBezTo>
                  <a:cubicBezTo>
                    <a:pt x="192" y="145"/>
                    <a:pt x="195" y="138"/>
                    <a:pt x="202" y="127"/>
                  </a:cubicBezTo>
                  <a:cubicBezTo>
                    <a:pt x="196" y="80"/>
                    <a:pt x="174" y="5"/>
                    <a:pt x="107" y="0"/>
                  </a:cubicBezTo>
                  <a:cubicBezTo>
                    <a:pt x="105" y="0"/>
                    <a:pt x="104" y="0"/>
                    <a:pt x="102" y="0"/>
                  </a:cubicBezTo>
                </a:path>
              </a:pathLst>
            </a:custGeom>
            <a:solidFill>
              <a:srgbClr val="E0C89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55" name="Freeform 245">
              <a:extLst>
                <a:ext uri="{FF2B5EF4-FFF2-40B4-BE49-F238E27FC236}">
                  <a16:creationId xmlns:a16="http://schemas.microsoft.com/office/drawing/2014/main" xmlns="" id="{A71617E3-2391-414C-9A0C-D282678DE17E}"/>
                </a:ext>
              </a:extLst>
            </p:cNvPr>
            <p:cNvSpPr/>
            <p:nvPr/>
          </p:nvSpPr>
          <p:spPr bwMode="auto">
            <a:xfrm>
              <a:off x="5005388" y="3843338"/>
              <a:ext cx="625475" cy="12700"/>
            </a:xfrm>
            <a:custGeom>
              <a:avLst/>
              <a:gdLst>
                <a:gd name="T0" fmla="*/ 0 w 147"/>
                <a:gd name="T1" fmla="*/ 0 h 3"/>
                <a:gd name="T2" fmla="*/ 0 w 147"/>
                <a:gd name="T3" fmla="*/ 0 h 3"/>
                <a:gd name="T4" fmla="*/ 147 w 147"/>
                <a:gd name="T5" fmla="*/ 3 h 3"/>
                <a:gd name="T6" fmla="*/ 147 w 147"/>
                <a:gd name="T7" fmla="*/ 3 h 3"/>
                <a:gd name="T8" fmla="*/ 0 w 147"/>
                <a:gd name="T9" fmla="*/ 0 h 3"/>
              </a:gdLst>
              <a:ahLst/>
              <a:cxnLst>
                <a:cxn ang="0">
                  <a:pos x="T0" y="T1"/>
                </a:cxn>
                <a:cxn ang="0">
                  <a:pos x="T2" y="T3"/>
                </a:cxn>
                <a:cxn ang="0">
                  <a:pos x="T4" y="T5"/>
                </a:cxn>
                <a:cxn ang="0">
                  <a:pos x="T6" y="T7"/>
                </a:cxn>
                <a:cxn ang="0">
                  <a:pos x="T8" y="T9"/>
                </a:cxn>
              </a:cxnLst>
              <a:rect l="0" t="0" r="r" b="b"/>
              <a:pathLst>
                <a:path w="147" h="3">
                  <a:moveTo>
                    <a:pt x="0" y="0"/>
                  </a:moveTo>
                  <a:cubicBezTo>
                    <a:pt x="0" y="0"/>
                    <a:pt x="0" y="0"/>
                    <a:pt x="0" y="0"/>
                  </a:cubicBezTo>
                  <a:cubicBezTo>
                    <a:pt x="147" y="3"/>
                    <a:pt x="147" y="3"/>
                    <a:pt x="147" y="3"/>
                  </a:cubicBezTo>
                  <a:cubicBezTo>
                    <a:pt x="147" y="3"/>
                    <a:pt x="147" y="3"/>
                    <a:pt x="147" y="3"/>
                  </a:cubicBezTo>
                  <a:cubicBezTo>
                    <a:pt x="0" y="0"/>
                    <a:pt x="0" y="0"/>
                    <a:pt x="0" y="0"/>
                  </a:cubicBezTo>
                </a:path>
              </a:pathLst>
            </a:custGeom>
            <a:solidFill>
              <a:srgbClr val="92707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56" name="Freeform 246">
              <a:extLst>
                <a:ext uri="{FF2B5EF4-FFF2-40B4-BE49-F238E27FC236}">
                  <a16:creationId xmlns:a16="http://schemas.microsoft.com/office/drawing/2014/main" xmlns="" id="{DDAF20FD-0C86-4503-8E60-C384B0242D53}"/>
                </a:ext>
              </a:extLst>
            </p:cNvPr>
            <p:cNvSpPr/>
            <p:nvPr/>
          </p:nvSpPr>
          <p:spPr bwMode="auto">
            <a:xfrm>
              <a:off x="5005388" y="3365500"/>
              <a:ext cx="625475" cy="490538"/>
            </a:xfrm>
            <a:custGeom>
              <a:avLst/>
              <a:gdLst>
                <a:gd name="T0" fmla="*/ 73 w 147"/>
                <a:gd name="T1" fmla="*/ 0 h 115"/>
                <a:gd name="T2" fmla="*/ 0 w 147"/>
                <a:gd name="T3" fmla="*/ 112 h 115"/>
                <a:gd name="T4" fmla="*/ 147 w 147"/>
                <a:gd name="T5" fmla="*/ 115 h 115"/>
                <a:gd name="T6" fmla="*/ 77 w 147"/>
                <a:gd name="T7" fmla="*/ 1 h 115"/>
                <a:gd name="T8" fmla="*/ 73 w 147"/>
                <a:gd name="T9" fmla="*/ 0 h 115"/>
              </a:gdLst>
              <a:ahLst/>
              <a:cxnLst>
                <a:cxn ang="0">
                  <a:pos x="T0" y="T1"/>
                </a:cxn>
                <a:cxn ang="0">
                  <a:pos x="T2" y="T3"/>
                </a:cxn>
                <a:cxn ang="0">
                  <a:pos x="T4" y="T5"/>
                </a:cxn>
                <a:cxn ang="0">
                  <a:pos x="T6" y="T7"/>
                </a:cxn>
                <a:cxn ang="0">
                  <a:pos x="T8" y="T9"/>
                </a:cxn>
              </a:cxnLst>
              <a:rect l="0" t="0" r="r" b="b"/>
              <a:pathLst>
                <a:path w="147" h="115">
                  <a:moveTo>
                    <a:pt x="73" y="0"/>
                  </a:moveTo>
                  <a:cubicBezTo>
                    <a:pt x="14" y="0"/>
                    <a:pt x="0" y="109"/>
                    <a:pt x="0" y="112"/>
                  </a:cubicBezTo>
                  <a:cubicBezTo>
                    <a:pt x="147" y="115"/>
                    <a:pt x="147" y="115"/>
                    <a:pt x="147" y="115"/>
                  </a:cubicBezTo>
                  <a:cubicBezTo>
                    <a:pt x="147" y="96"/>
                    <a:pt x="140" y="5"/>
                    <a:pt x="77" y="1"/>
                  </a:cubicBezTo>
                  <a:cubicBezTo>
                    <a:pt x="76" y="0"/>
                    <a:pt x="74" y="0"/>
                    <a:pt x="73" y="0"/>
                  </a:cubicBezTo>
                </a:path>
              </a:pathLst>
            </a:custGeom>
            <a:solidFill>
              <a:srgbClr val="A97C6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nvGrpSpPr>
            <p:cNvPr id="257" name="组合 655">
              <a:extLst>
                <a:ext uri="{FF2B5EF4-FFF2-40B4-BE49-F238E27FC236}">
                  <a16:creationId xmlns:a16="http://schemas.microsoft.com/office/drawing/2014/main" xmlns="" id="{AC0E8622-5842-4680-876C-381C34BA31FD}"/>
                </a:ext>
              </a:extLst>
            </p:cNvPr>
            <p:cNvGrpSpPr/>
            <p:nvPr/>
          </p:nvGrpSpPr>
          <p:grpSpPr>
            <a:xfrm>
              <a:off x="5689600" y="3313113"/>
              <a:ext cx="1420813" cy="650875"/>
              <a:chOff x="5689600" y="3313113"/>
              <a:chExt cx="1420813" cy="650875"/>
            </a:xfrm>
          </p:grpSpPr>
          <p:sp>
            <p:nvSpPr>
              <p:cNvPr id="258" name="Freeform 247">
                <a:extLst>
                  <a:ext uri="{FF2B5EF4-FFF2-40B4-BE49-F238E27FC236}">
                    <a16:creationId xmlns:a16="http://schemas.microsoft.com/office/drawing/2014/main" xmlns="" id="{05AAA414-13A4-42A2-9B93-4C11A36B74D7}"/>
                  </a:ext>
                </a:extLst>
              </p:cNvPr>
              <p:cNvSpPr/>
              <p:nvPr/>
            </p:nvSpPr>
            <p:spPr bwMode="auto">
              <a:xfrm>
                <a:off x="5983288" y="3313113"/>
                <a:ext cx="1127125" cy="650875"/>
              </a:xfrm>
              <a:custGeom>
                <a:avLst/>
                <a:gdLst>
                  <a:gd name="T0" fmla="*/ 92 w 265"/>
                  <a:gd name="T1" fmla="*/ 0 h 152"/>
                  <a:gd name="T2" fmla="*/ 0 w 265"/>
                  <a:gd name="T3" fmla="*/ 31 h 152"/>
                  <a:gd name="T4" fmla="*/ 7 w 265"/>
                  <a:gd name="T5" fmla="*/ 68 h 152"/>
                  <a:gd name="T6" fmla="*/ 95 w 265"/>
                  <a:gd name="T7" fmla="*/ 30 h 152"/>
                  <a:gd name="T8" fmla="*/ 103 w 265"/>
                  <a:gd name="T9" fmla="*/ 30 h 152"/>
                  <a:gd name="T10" fmla="*/ 227 w 265"/>
                  <a:gd name="T11" fmla="*/ 146 h 152"/>
                  <a:gd name="T12" fmla="*/ 13 w 265"/>
                  <a:gd name="T13" fmla="*/ 121 h 152"/>
                  <a:gd name="T14" fmla="*/ 13 w 265"/>
                  <a:gd name="T15" fmla="*/ 122 h 152"/>
                  <a:gd name="T16" fmla="*/ 263 w 265"/>
                  <a:gd name="T17" fmla="*/ 152 h 152"/>
                  <a:gd name="T18" fmla="*/ 103 w 265"/>
                  <a:gd name="T19" fmla="*/ 1 h 152"/>
                  <a:gd name="T20" fmla="*/ 92 w 265"/>
                  <a:gd name="T2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152">
                    <a:moveTo>
                      <a:pt x="92" y="0"/>
                    </a:moveTo>
                    <a:cubicBezTo>
                      <a:pt x="54" y="0"/>
                      <a:pt x="24" y="14"/>
                      <a:pt x="0" y="31"/>
                    </a:cubicBezTo>
                    <a:cubicBezTo>
                      <a:pt x="3" y="44"/>
                      <a:pt x="5" y="56"/>
                      <a:pt x="7" y="68"/>
                    </a:cubicBezTo>
                    <a:cubicBezTo>
                      <a:pt x="28" y="48"/>
                      <a:pt x="57" y="30"/>
                      <a:pt x="95" y="30"/>
                    </a:cubicBezTo>
                    <a:cubicBezTo>
                      <a:pt x="98" y="30"/>
                      <a:pt x="101" y="30"/>
                      <a:pt x="103" y="30"/>
                    </a:cubicBezTo>
                    <a:cubicBezTo>
                      <a:pt x="193" y="36"/>
                      <a:pt x="229" y="128"/>
                      <a:pt x="227" y="146"/>
                    </a:cubicBezTo>
                    <a:cubicBezTo>
                      <a:pt x="13" y="121"/>
                      <a:pt x="13" y="121"/>
                      <a:pt x="13" y="121"/>
                    </a:cubicBezTo>
                    <a:cubicBezTo>
                      <a:pt x="13" y="121"/>
                      <a:pt x="13" y="122"/>
                      <a:pt x="13" y="122"/>
                    </a:cubicBezTo>
                    <a:cubicBezTo>
                      <a:pt x="263" y="152"/>
                      <a:pt x="263" y="152"/>
                      <a:pt x="263" y="152"/>
                    </a:cubicBezTo>
                    <a:cubicBezTo>
                      <a:pt x="265" y="129"/>
                      <a:pt x="219" y="9"/>
                      <a:pt x="103" y="1"/>
                    </a:cubicBezTo>
                    <a:cubicBezTo>
                      <a:pt x="99" y="1"/>
                      <a:pt x="95" y="0"/>
                      <a:pt x="92" y="0"/>
                    </a:cubicBezTo>
                  </a:path>
                </a:pathLst>
              </a:custGeom>
              <a:solidFill>
                <a:srgbClr val="BBCAD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59" name="Freeform 248">
                <a:extLst>
                  <a:ext uri="{FF2B5EF4-FFF2-40B4-BE49-F238E27FC236}">
                    <a16:creationId xmlns:a16="http://schemas.microsoft.com/office/drawing/2014/main" xmlns="" id="{5D0CC9D2-8F6A-49FB-B876-AFF6F938F09E}"/>
                  </a:ext>
                </a:extLst>
              </p:cNvPr>
              <p:cNvSpPr>
                <a:spLocks noEditPoints="1"/>
              </p:cNvSpPr>
              <p:nvPr/>
            </p:nvSpPr>
            <p:spPr bwMode="auto">
              <a:xfrm>
                <a:off x="5859463" y="3446463"/>
                <a:ext cx="179388" cy="388938"/>
              </a:xfrm>
              <a:custGeom>
                <a:avLst/>
                <a:gdLst>
                  <a:gd name="T0" fmla="*/ 8 w 42"/>
                  <a:gd name="T1" fmla="*/ 86 h 91"/>
                  <a:gd name="T2" fmla="*/ 8 w 42"/>
                  <a:gd name="T3" fmla="*/ 87 h 91"/>
                  <a:gd name="T4" fmla="*/ 42 w 42"/>
                  <a:gd name="T5" fmla="*/ 91 h 91"/>
                  <a:gd name="T6" fmla="*/ 42 w 42"/>
                  <a:gd name="T7" fmla="*/ 90 h 91"/>
                  <a:gd name="T8" fmla="*/ 8 w 42"/>
                  <a:gd name="T9" fmla="*/ 86 h 91"/>
                  <a:gd name="T10" fmla="*/ 29 w 42"/>
                  <a:gd name="T11" fmla="*/ 0 h 91"/>
                  <a:gd name="T12" fmla="*/ 0 w 42"/>
                  <a:gd name="T13" fmla="*/ 25 h 91"/>
                  <a:gd name="T14" fmla="*/ 7 w 42"/>
                  <a:gd name="T15" fmla="*/ 74 h 91"/>
                  <a:gd name="T16" fmla="*/ 36 w 42"/>
                  <a:gd name="T17" fmla="*/ 37 h 91"/>
                  <a:gd name="T18" fmla="*/ 29 w 42"/>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91">
                    <a:moveTo>
                      <a:pt x="8" y="86"/>
                    </a:moveTo>
                    <a:cubicBezTo>
                      <a:pt x="8" y="86"/>
                      <a:pt x="8" y="87"/>
                      <a:pt x="8" y="87"/>
                    </a:cubicBezTo>
                    <a:cubicBezTo>
                      <a:pt x="42" y="91"/>
                      <a:pt x="42" y="91"/>
                      <a:pt x="42" y="91"/>
                    </a:cubicBezTo>
                    <a:cubicBezTo>
                      <a:pt x="42" y="91"/>
                      <a:pt x="42" y="90"/>
                      <a:pt x="42" y="90"/>
                    </a:cubicBezTo>
                    <a:cubicBezTo>
                      <a:pt x="8" y="86"/>
                      <a:pt x="8" y="86"/>
                      <a:pt x="8" y="86"/>
                    </a:cubicBezTo>
                    <a:moveTo>
                      <a:pt x="29" y="0"/>
                    </a:moveTo>
                    <a:cubicBezTo>
                      <a:pt x="18" y="8"/>
                      <a:pt x="8" y="16"/>
                      <a:pt x="0" y="25"/>
                    </a:cubicBezTo>
                    <a:cubicBezTo>
                      <a:pt x="4" y="43"/>
                      <a:pt x="6" y="60"/>
                      <a:pt x="7" y="74"/>
                    </a:cubicBezTo>
                    <a:cubicBezTo>
                      <a:pt x="13" y="64"/>
                      <a:pt x="23" y="50"/>
                      <a:pt x="36" y="37"/>
                    </a:cubicBezTo>
                    <a:cubicBezTo>
                      <a:pt x="34" y="25"/>
                      <a:pt x="32" y="13"/>
                      <a:pt x="29" y="0"/>
                    </a:cubicBezTo>
                  </a:path>
                </a:pathLst>
              </a:custGeom>
              <a:solidFill>
                <a:srgbClr val="AAC0C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0" name="Freeform 249">
                <a:extLst>
                  <a:ext uri="{FF2B5EF4-FFF2-40B4-BE49-F238E27FC236}">
                    <a16:creationId xmlns:a16="http://schemas.microsoft.com/office/drawing/2014/main" xmlns="" id="{828C9ADA-B491-475A-B85D-0930EC7C85CA}"/>
                  </a:ext>
                </a:extLst>
              </p:cNvPr>
              <p:cNvSpPr/>
              <p:nvPr/>
            </p:nvSpPr>
            <p:spPr bwMode="auto">
              <a:xfrm>
                <a:off x="5732463" y="3552825"/>
                <a:ext cx="161925" cy="265113"/>
              </a:xfrm>
              <a:custGeom>
                <a:avLst/>
                <a:gdLst>
                  <a:gd name="T0" fmla="*/ 30 w 38"/>
                  <a:gd name="T1" fmla="*/ 0 h 62"/>
                  <a:gd name="T2" fmla="*/ 0 w 38"/>
                  <a:gd name="T3" fmla="*/ 38 h 62"/>
                  <a:gd name="T4" fmla="*/ 2 w 38"/>
                  <a:gd name="T5" fmla="*/ 58 h 62"/>
                  <a:gd name="T6" fmla="*/ 38 w 38"/>
                  <a:gd name="T7" fmla="*/ 62 h 62"/>
                  <a:gd name="T8" fmla="*/ 38 w 38"/>
                  <a:gd name="T9" fmla="*/ 61 h 62"/>
                  <a:gd name="T10" fmla="*/ 31 w 38"/>
                  <a:gd name="T11" fmla="*/ 60 h 62"/>
                  <a:gd name="T12" fmla="*/ 37 w 38"/>
                  <a:gd name="T13" fmla="*/ 49 h 62"/>
                  <a:gd name="T14" fmla="*/ 30 w 38"/>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62">
                    <a:moveTo>
                      <a:pt x="30" y="0"/>
                    </a:moveTo>
                    <a:cubicBezTo>
                      <a:pt x="17" y="14"/>
                      <a:pt x="7" y="27"/>
                      <a:pt x="0" y="38"/>
                    </a:cubicBezTo>
                    <a:cubicBezTo>
                      <a:pt x="1" y="45"/>
                      <a:pt x="2" y="52"/>
                      <a:pt x="2" y="58"/>
                    </a:cubicBezTo>
                    <a:cubicBezTo>
                      <a:pt x="38" y="62"/>
                      <a:pt x="38" y="62"/>
                      <a:pt x="38" y="62"/>
                    </a:cubicBezTo>
                    <a:cubicBezTo>
                      <a:pt x="38" y="62"/>
                      <a:pt x="38" y="61"/>
                      <a:pt x="38" y="61"/>
                    </a:cubicBezTo>
                    <a:cubicBezTo>
                      <a:pt x="31" y="60"/>
                      <a:pt x="31" y="60"/>
                      <a:pt x="31" y="60"/>
                    </a:cubicBezTo>
                    <a:cubicBezTo>
                      <a:pt x="31" y="60"/>
                      <a:pt x="33" y="56"/>
                      <a:pt x="37" y="49"/>
                    </a:cubicBezTo>
                    <a:cubicBezTo>
                      <a:pt x="36" y="35"/>
                      <a:pt x="34" y="18"/>
                      <a:pt x="30" y="0"/>
                    </a:cubicBezTo>
                  </a:path>
                </a:pathLst>
              </a:custGeom>
              <a:solidFill>
                <a:srgbClr val="9CAFC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1" name="Freeform 250">
                <a:extLst>
                  <a:ext uri="{FF2B5EF4-FFF2-40B4-BE49-F238E27FC236}">
                    <a16:creationId xmlns:a16="http://schemas.microsoft.com/office/drawing/2014/main" xmlns="" id="{E6737D75-48C0-46B6-88BB-F9D94CAFD9C2}"/>
                  </a:ext>
                </a:extLst>
              </p:cNvPr>
              <p:cNvSpPr/>
              <p:nvPr/>
            </p:nvSpPr>
            <p:spPr bwMode="auto">
              <a:xfrm>
                <a:off x="5689600" y="3714750"/>
                <a:ext cx="50800" cy="85725"/>
              </a:xfrm>
              <a:custGeom>
                <a:avLst/>
                <a:gdLst>
                  <a:gd name="T0" fmla="*/ 10 w 12"/>
                  <a:gd name="T1" fmla="*/ 0 h 20"/>
                  <a:gd name="T2" fmla="*/ 0 w 12"/>
                  <a:gd name="T3" fmla="*/ 18 h 20"/>
                  <a:gd name="T4" fmla="*/ 12 w 12"/>
                  <a:gd name="T5" fmla="*/ 20 h 20"/>
                  <a:gd name="T6" fmla="*/ 10 w 12"/>
                  <a:gd name="T7" fmla="*/ 0 h 20"/>
                </a:gdLst>
                <a:ahLst/>
                <a:cxnLst>
                  <a:cxn ang="0">
                    <a:pos x="T0" y="T1"/>
                  </a:cxn>
                  <a:cxn ang="0">
                    <a:pos x="T2" y="T3"/>
                  </a:cxn>
                  <a:cxn ang="0">
                    <a:pos x="T4" y="T5"/>
                  </a:cxn>
                  <a:cxn ang="0">
                    <a:pos x="T6" y="T7"/>
                  </a:cxn>
                </a:cxnLst>
                <a:rect l="0" t="0" r="r" b="b"/>
                <a:pathLst>
                  <a:path w="12" h="20">
                    <a:moveTo>
                      <a:pt x="10" y="0"/>
                    </a:moveTo>
                    <a:cubicBezTo>
                      <a:pt x="3" y="11"/>
                      <a:pt x="0" y="18"/>
                      <a:pt x="0" y="18"/>
                    </a:cubicBezTo>
                    <a:cubicBezTo>
                      <a:pt x="12" y="20"/>
                      <a:pt x="12" y="20"/>
                      <a:pt x="12" y="20"/>
                    </a:cubicBezTo>
                    <a:cubicBezTo>
                      <a:pt x="12" y="14"/>
                      <a:pt x="11" y="7"/>
                      <a:pt x="10" y="0"/>
                    </a:cubicBezTo>
                  </a:path>
                </a:pathLst>
              </a:custGeom>
              <a:solidFill>
                <a:srgbClr val="B2BBB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2" name="Freeform 251">
                <a:extLst>
                  <a:ext uri="{FF2B5EF4-FFF2-40B4-BE49-F238E27FC236}">
                    <a16:creationId xmlns:a16="http://schemas.microsoft.com/office/drawing/2014/main" xmlns="" id="{4965D15F-ECB1-4FD0-AF83-67333034B4DF}"/>
                  </a:ext>
                </a:extLst>
              </p:cNvPr>
              <p:cNvSpPr/>
              <p:nvPr/>
            </p:nvSpPr>
            <p:spPr bwMode="auto">
              <a:xfrm>
                <a:off x="6013450" y="3441700"/>
                <a:ext cx="942975" cy="495300"/>
              </a:xfrm>
              <a:custGeom>
                <a:avLst/>
                <a:gdLst>
                  <a:gd name="T0" fmla="*/ 88 w 222"/>
                  <a:gd name="T1" fmla="*/ 0 h 116"/>
                  <a:gd name="T2" fmla="*/ 0 w 222"/>
                  <a:gd name="T3" fmla="*/ 38 h 116"/>
                  <a:gd name="T4" fmla="*/ 5 w 222"/>
                  <a:gd name="T5" fmla="*/ 77 h 116"/>
                  <a:gd name="T6" fmla="*/ 91 w 222"/>
                  <a:gd name="T7" fmla="*/ 24 h 116"/>
                  <a:gd name="T8" fmla="*/ 97 w 222"/>
                  <a:gd name="T9" fmla="*/ 25 h 116"/>
                  <a:gd name="T10" fmla="*/ 191 w 222"/>
                  <a:gd name="T11" fmla="*/ 112 h 116"/>
                  <a:gd name="T12" fmla="*/ 6 w 222"/>
                  <a:gd name="T13" fmla="*/ 91 h 116"/>
                  <a:gd name="T14" fmla="*/ 6 w 222"/>
                  <a:gd name="T15" fmla="*/ 91 h 116"/>
                  <a:gd name="T16" fmla="*/ 220 w 222"/>
                  <a:gd name="T17" fmla="*/ 116 h 116"/>
                  <a:gd name="T18" fmla="*/ 96 w 222"/>
                  <a:gd name="T19" fmla="*/ 0 h 116"/>
                  <a:gd name="T20" fmla="*/ 88 w 222"/>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16">
                    <a:moveTo>
                      <a:pt x="88" y="0"/>
                    </a:moveTo>
                    <a:cubicBezTo>
                      <a:pt x="50" y="0"/>
                      <a:pt x="21" y="18"/>
                      <a:pt x="0" y="38"/>
                    </a:cubicBezTo>
                    <a:cubicBezTo>
                      <a:pt x="3" y="53"/>
                      <a:pt x="4" y="66"/>
                      <a:pt x="5" y="77"/>
                    </a:cubicBezTo>
                    <a:cubicBezTo>
                      <a:pt x="17" y="58"/>
                      <a:pt x="46" y="24"/>
                      <a:pt x="91" y="24"/>
                    </a:cubicBezTo>
                    <a:cubicBezTo>
                      <a:pt x="93" y="24"/>
                      <a:pt x="95" y="25"/>
                      <a:pt x="97" y="25"/>
                    </a:cubicBezTo>
                    <a:cubicBezTo>
                      <a:pt x="165" y="29"/>
                      <a:pt x="192" y="99"/>
                      <a:pt x="191" y="112"/>
                    </a:cubicBezTo>
                    <a:cubicBezTo>
                      <a:pt x="6" y="91"/>
                      <a:pt x="6" y="91"/>
                      <a:pt x="6" y="91"/>
                    </a:cubicBezTo>
                    <a:cubicBezTo>
                      <a:pt x="6" y="91"/>
                      <a:pt x="6" y="91"/>
                      <a:pt x="6" y="91"/>
                    </a:cubicBezTo>
                    <a:cubicBezTo>
                      <a:pt x="220" y="116"/>
                      <a:pt x="220" y="116"/>
                      <a:pt x="220" y="116"/>
                    </a:cubicBezTo>
                    <a:cubicBezTo>
                      <a:pt x="222" y="98"/>
                      <a:pt x="186" y="6"/>
                      <a:pt x="96" y="0"/>
                    </a:cubicBezTo>
                    <a:cubicBezTo>
                      <a:pt x="94" y="0"/>
                      <a:pt x="91" y="0"/>
                      <a:pt x="88" y="0"/>
                    </a:cubicBezTo>
                  </a:path>
                </a:pathLst>
              </a:custGeom>
              <a:solidFill>
                <a:srgbClr val="ECF1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3" name="Freeform 252">
                <a:extLst>
                  <a:ext uri="{FF2B5EF4-FFF2-40B4-BE49-F238E27FC236}">
                    <a16:creationId xmlns:a16="http://schemas.microsoft.com/office/drawing/2014/main" xmlns="" id="{25958A9E-4B55-49AA-8273-1903E3F38F26}"/>
                  </a:ext>
                </a:extLst>
              </p:cNvPr>
              <p:cNvSpPr/>
              <p:nvPr/>
            </p:nvSpPr>
            <p:spPr bwMode="auto">
              <a:xfrm>
                <a:off x="5889625" y="3603625"/>
                <a:ext cx="149225" cy="227013"/>
              </a:xfrm>
              <a:custGeom>
                <a:avLst/>
                <a:gdLst>
                  <a:gd name="T0" fmla="*/ 29 w 35"/>
                  <a:gd name="T1" fmla="*/ 0 h 53"/>
                  <a:gd name="T2" fmla="*/ 0 w 35"/>
                  <a:gd name="T3" fmla="*/ 37 h 53"/>
                  <a:gd name="T4" fmla="*/ 1 w 35"/>
                  <a:gd name="T5" fmla="*/ 49 h 53"/>
                  <a:gd name="T6" fmla="*/ 35 w 35"/>
                  <a:gd name="T7" fmla="*/ 53 h 53"/>
                  <a:gd name="T8" fmla="*/ 35 w 35"/>
                  <a:gd name="T9" fmla="*/ 53 h 53"/>
                  <a:gd name="T10" fmla="*/ 27 w 35"/>
                  <a:gd name="T11" fmla="*/ 52 h 53"/>
                  <a:gd name="T12" fmla="*/ 34 w 35"/>
                  <a:gd name="T13" fmla="*/ 39 h 53"/>
                  <a:gd name="T14" fmla="*/ 29 w 35"/>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3">
                    <a:moveTo>
                      <a:pt x="29" y="0"/>
                    </a:moveTo>
                    <a:cubicBezTo>
                      <a:pt x="16" y="13"/>
                      <a:pt x="6" y="27"/>
                      <a:pt x="0" y="37"/>
                    </a:cubicBezTo>
                    <a:cubicBezTo>
                      <a:pt x="1" y="41"/>
                      <a:pt x="1" y="46"/>
                      <a:pt x="1" y="49"/>
                    </a:cubicBezTo>
                    <a:cubicBezTo>
                      <a:pt x="35" y="53"/>
                      <a:pt x="35" y="53"/>
                      <a:pt x="35" y="53"/>
                    </a:cubicBezTo>
                    <a:cubicBezTo>
                      <a:pt x="35" y="53"/>
                      <a:pt x="35" y="53"/>
                      <a:pt x="35" y="53"/>
                    </a:cubicBezTo>
                    <a:cubicBezTo>
                      <a:pt x="27" y="52"/>
                      <a:pt x="27" y="52"/>
                      <a:pt x="27" y="52"/>
                    </a:cubicBezTo>
                    <a:cubicBezTo>
                      <a:pt x="27" y="52"/>
                      <a:pt x="29" y="47"/>
                      <a:pt x="34" y="39"/>
                    </a:cubicBezTo>
                    <a:cubicBezTo>
                      <a:pt x="33" y="28"/>
                      <a:pt x="32" y="15"/>
                      <a:pt x="29" y="0"/>
                    </a:cubicBezTo>
                  </a:path>
                </a:pathLst>
              </a:custGeom>
              <a:solidFill>
                <a:srgbClr val="E8EEE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4" name="Freeform 253">
                <a:extLst>
                  <a:ext uri="{FF2B5EF4-FFF2-40B4-BE49-F238E27FC236}">
                    <a16:creationId xmlns:a16="http://schemas.microsoft.com/office/drawing/2014/main" xmlns="" id="{BA2352B7-732A-43D1-A260-73FF32DFA598}"/>
                  </a:ext>
                </a:extLst>
              </p:cNvPr>
              <p:cNvSpPr/>
              <p:nvPr/>
            </p:nvSpPr>
            <p:spPr bwMode="auto">
              <a:xfrm>
                <a:off x="5864225" y="3762375"/>
                <a:ext cx="30163" cy="50800"/>
              </a:xfrm>
              <a:custGeom>
                <a:avLst/>
                <a:gdLst>
                  <a:gd name="T0" fmla="*/ 6 w 7"/>
                  <a:gd name="T1" fmla="*/ 0 h 12"/>
                  <a:gd name="T2" fmla="*/ 0 w 7"/>
                  <a:gd name="T3" fmla="*/ 11 h 12"/>
                  <a:gd name="T4" fmla="*/ 7 w 7"/>
                  <a:gd name="T5" fmla="*/ 12 h 12"/>
                  <a:gd name="T6" fmla="*/ 6 w 7"/>
                  <a:gd name="T7" fmla="*/ 0 h 12"/>
                </a:gdLst>
                <a:ahLst/>
                <a:cxnLst>
                  <a:cxn ang="0">
                    <a:pos x="T0" y="T1"/>
                  </a:cxn>
                  <a:cxn ang="0">
                    <a:pos x="T2" y="T3"/>
                  </a:cxn>
                  <a:cxn ang="0">
                    <a:pos x="T4" y="T5"/>
                  </a:cxn>
                  <a:cxn ang="0">
                    <a:pos x="T6" y="T7"/>
                  </a:cxn>
                </a:cxnLst>
                <a:rect l="0" t="0" r="r" b="b"/>
                <a:pathLst>
                  <a:path w="7" h="12">
                    <a:moveTo>
                      <a:pt x="6" y="0"/>
                    </a:moveTo>
                    <a:cubicBezTo>
                      <a:pt x="2" y="7"/>
                      <a:pt x="0" y="11"/>
                      <a:pt x="0" y="11"/>
                    </a:cubicBezTo>
                    <a:cubicBezTo>
                      <a:pt x="7" y="12"/>
                      <a:pt x="7" y="12"/>
                      <a:pt x="7" y="12"/>
                    </a:cubicBezTo>
                    <a:cubicBezTo>
                      <a:pt x="7" y="9"/>
                      <a:pt x="7" y="4"/>
                      <a:pt x="6" y="0"/>
                    </a:cubicBezTo>
                  </a:path>
                </a:pathLst>
              </a:custGeom>
              <a:solidFill>
                <a:srgbClr val="E4E9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5" name="Freeform 254">
                <a:extLst>
                  <a:ext uri="{FF2B5EF4-FFF2-40B4-BE49-F238E27FC236}">
                    <a16:creationId xmlns:a16="http://schemas.microsoft.com/office/drawing/2014/main" xmlns="" id="{263322FE-165C-4CA2-BD12-80A7CDCD8EB6}"/>
                  </a:ext>
                </a:extLst>
              </p:cNvPr>
              <p:cNvSpPr>
                <a:spLocks noEditPoints="1"/>
              </p:cNvSpPr>
              <p:nvPr/>
            </p:nvSpPr>
            <p:spPr bwMode="auto">
              <a:xfrm>
                <a:off x="6034088" y="3544888"/>
                <a:ext cx="795338" cy="376238"/>
              </a:xfrm>
              <a:custGeom>
                <a:avLst/>
                <a:gdLst>
                  <a:gd name="T0" fmla="*/ 151 w 187"/>
                  <a:gd name="T1" fmla="*/ 84 h 88"/>
                  <a:gd name="T2" fmla="*/ 31 w 187"/>
                  <a:gd name="T3" fmla="*/ 70 h 88"/>
                  <a:gd name="T4" fmla="*/ 89 w 187"/>
                  <a:gd name="T5" fmla="*/ 29 h 88"/>
                  <a:gd name="T6" fmla="*/ 93 w 187"/>
                  <a:gd name="T7" fmla="*/ 29 h 88"/>
                  <a:gd name="T8" fmla="*/ 151 w 187"/>
                  <a:gd name="T9" fmla="*/ 84 h 88"/>
                  <a:gd name="T10" fmla="*/ 86 w 187"/>
                  <a:gd name="T11" fmla="*/ 0 h 88"/>
                  <a:gd name="T12" fmla="*/ 0 w 187"/>
                  <a:gd name="T13" fmla="*/ 53 h 88"/>
                  <a:gd name="T14" fmla="*/ 1 w 187"/>
                  <a:gd name="T15" fmla="*/ 67 h 88"/>
                  <a:gd name="T16" fmla="*/ 186 w 187"/>
                  <a:gd name="T17" fmla="*/ 88 h 88"/>
                  <a:gd name="T18" fmla="*/ 92 w 187"/>
                  <a:gd name="T19" fmla="*/ 1 h 88"/>
                  <a:gd name="T20" fmla="*/ 86 w 187"/>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88">
                    <a:moveTo>
                      <a:pt x="151" y="84"/>
                    </a:moveTo>
                    <a:cubicBezTo>
                      <a:pt x="31" y="70"/>
                      <a:pt x="31" y="70"/>
                      <a:pt x="31" y="70"/>
                    </a:cubicBezTo>
                    <a:cubicBezTo>
                      <a:pt x="31" y="70"/>
                      <a:pt x="50" y="29"/>
                      <a:pt x="89" y="29"/>
                    </a:cubicBezTo>
                    <a:cubicBezTo>
                      <a:pt x="91" y="29"/>
                      <a:pt x="92" y="29"/>
                      <a:pt x="93" y="29"/>
                    </a:cubicBezTo>
                    <a:cubicBezTo>
                      <a:pt x="135" y="32"/>
                      <a:pt x="152" y="75"/>
                      <a:pt x="151" y="84"/>
                    </a:cubicBezTo>
                    <a:moveTo>
                      <a:pt x="86" y="0"/>
                    </a:moveTo>
                    <a:cubicBezTo>
                      <a:pt x="41" y="0"/>
                      <a:pt x="12" y="34"/>
                      <a:pt x="0" y="53"/>
                    </a:cubicBezTo>
                    <a:cubicBezTo>
                      <a:pt x="0" y="58"/>
                      <a:pt x="1" y="63"/>
                      <a:pt x="1" y="67"/>
                    </a:cubicBezTo>
                    <a:cubicBezTo>
                      <a:pt x="186" y="88"/>
                      <a:pt x="186" y="88"/>
                      <a:pt x="186" y="88"/>
                    </a:cubicBezTo>
                    <a:cubicBezTo>
                      <a:pt x="187" y="75"/>
                      <a:pt x="160" y="5"/>
                      <a:pt x="92" y="1"/>
                    </a:cubicBezTo>
                    <a:cubicBezTo>
                      <a:pt x="90" y="1"/>
                      <a:pt x="88" y="0"/>
                      <a:pt x="86" y="0"/>
                    </a:cubicBezTo>
                  </a:path>
                </a:pathLst>
              </a:custGeom>
              <a:solidFill>
                <a:srgbClr val="8FC2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6" name="Freeform 255">
                <a:extLst>
                  <a:ext uri="{FF2B5EF4-FFF2-40B4-BE49-F238E27FC236}">
                    <a16:creationId xmlns:a16="http://schemas.microsoft.com/office/drawing/2014/main" xmlns="" id="{1ABB5C57-8ACE-494E-BD6F-3694605FD91C}"/>
                  </a:ext>
                </a:extLst>
              </p:cNvPr>
              <p:cNvSpPr/>
              <p:nvPr/>
            </p:nvSpPr>
            <p:spPr bwMode="auto">
              <a:xfrm>
                <a:off x="6003925" y="3770313"/>
                <a:ext cx="34925" cy="60325"/>
              </a:xfrm>
              <a:custGeom>
                <a:avLst/>
                <a:gdLst>
                  <a:gd name="T0" fmla="*/ 7 w 8"/>
                  <a:gd name="T1" fmla="*/ 0 h 14"/>
                  <a:gd name="T2" fmla="*/ 0 w 8"/>
                  <a:gd name="T3" fmla="*/ 13 h 14"/>
                  <a:gd name="T4" fmla="*/ 8 w 8"/>
                  <a:gd name="T5" fmla="*/ 14 h 14"/>
                  <a:gd name="T6" fmla="*/ 7 w 8"/>
                  <a:gd name="T7" fmla="*/ 0 h 14"/>
                </a:gdLst>
                <a:ahLst/>
                <a:cxnLst>
                  <a:cxn ang="0">
                    <a:pos x="T0" y="T1"/>
                  </a:cxn>
                  <a:cxn ang="0">
                    <a:pos x="T2" y="T3"/>
                  </a:cxn>
                  <a:cxn ang="0">
                    <a:pos x="T4" y="T5"/>
                  </a:cxn>
                  <a:cxn ang="0">
                    <a:pos x="T6" y="T7"/>
                  </a:cxn>
                </a:cxnLst>
                <a:rect l="0" t="0" r="r" b="b"/>
                <a:pathLst>
                  <a:path w="8" h="14">
                    <a:moveTo>
                      <a:pt x="7" y="0"/>
                    </a:moveTo>
                    <a:cubicBezTo>
                      <a:pt x="2" y="8"/>
                      <a:pt x="0" y="13"/>
                      <a:pt x="0" y="13"/>
                    </a:cubicBezTo>
                    <a:cubicBezTo>
                      <a:pt x="8" y="14"/>
                      <a:pt x="8" y="14"/>
                      <a:pt x="8" y="14"/>
                    </a:cubicBezTo>
                    <a:cubicBezTo>
                      <a:pt x="8" y="10"/>
                      <a:pt x="7" y="5"/>
                      <a:pt x="7" y="0"/>
                    </a:cubicBezTo>
                  </a:path>
                </a:pathLst>
              </a:custGeom>
              <a:solidFill>
                <a:srgbClr val="8EC1C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7" name="Freeform 256">
                <a:extLst>
                  <a:ext uri="{FF2B5EF4-FFF2-40B4-BE49-F238E27FC236}">
                    <a16:creationId xmlns:a16="http://schemas.microsoft.com/office/drawing/2014/main" xmlns="" id="{4D317655-7B97-423D-9A22-D5DD7C7A6E39}"/>
                  </a:ext>
                </a:extLst>
              </p:cNvPr>
              <p:cNvSpPr/>
              <p:nvPr/>
            </p:nvSpPr>
            <p:spPr bwMode="auto">
              <a:xfrm>
                <a:off x="6165850" y="3668713"/>
                <a:ext cx="514350" cy="234950"/>
              </a:xfrm>
              <a:custGeom>
                <a:avLst/>
                <a:gdLst>
                  <a:gd name="T0" fmla="*/ 58 w 121"/>
                  <a:gd name="T1" fmla="*/ 0 h 55"/>
                  <a:gd name="T2" fmla="*/ 0 w 121"/>
                  <a:gd name="T3" fmla="*/ 41 h 55"/>
                  <a:gd name="T4" fmla="*/ 120 w 121"/>
                  <a:gd name="T5" fmla="*/ 55 h 55"/>
                  <a:gd name="T6" fmla="*/ 62 w 121"/>
                  <a:gd name="T7" fmla="*/ 0 h 55"/>
                  <a:gd name="T8" fmla="*/ 58 w 121"/>
                  <a:gd name="T9" fmla="*/ 0 h 55"/>
                </a:gdLst>
                <a:ahLst/>
                <a:cxnLst>
                  <a:cxn ang="0">
                    <a:pos x="T0" y="T1"/>
                  </a:cxn>
                  <a:cxn ang="0">
                    <a:pos x="T2" y="T3"/>
                  </a:cxn>
                  <a:cxn ang="0">
                    <a:pos x="T4" y="T5"/>
                  </a:cxn>
                  <a:cxn ang="0">
                    <a:pos x="T6" y="T7"/>
                  </a:cxn>
                  <a:cxn ang="0">
                    <a:pos x="T8" y="T9"/>
                  </a:cxn>
                </a:cxnLst>
                <a:rect l="0" t="0" r="r" b="b"/>
                <a:pathLst>
                  <a:path w="121" h="55">
                    <a:moveTo>
                      <a:pt x="58" y="0"/>
                    </a:moveTo>
                    <a:cubicBezTo>
                      <a:pt x="19" y="0"/>
                      <a:pt x="0" y="41"/>
                      <a:pt x="0" y="41"/>
                    </a:cubicBezTo>
                    <a:cubicBezTo>
                      <a:pt x="120" y="55"/>
                      <a:pt x="120" y="55"/>
                      <a:pt x="120" y="55"/>
                    </a:cubicBezTo>
                    <a:cubicBezTo>
                      <a:pt x="121" y="46"/>
                      <a:pt x="104" y="3"/>
                      <a:pt x="62" y="0"/>
                    </a:cubicBezTo>
                    <a:cubicBezTo>
                      <a:pt x="61" y="0"/>
                      <a:pt x="60" y="0"/>
                      <a:pt x="58" y="0"/>
                    </a:cubicBezTo>
                  </a:path>
                </a:pathLst>
              </a:custGeom>
              <a:solidFill>
                <a:srgbClr val="B49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grpSp>
      <p:grpSp>
        <p:nvGrpSpPr>
          <p:cNvPr id="268" name="组合 666">
            <a:extLst>
              <a:ext uri="{FF2B5EF4-FFF2-40B4-BE49-F238E27FC236}">
                <a16:creationId xmlns:a16="http://schemas.microsoft.com/office/drawing/2014/main" xmlns="" id="{87C3706A-E27B-461C-976C-8120E318EB70}"/>
              </a:ext>
            </a:extLst>
          </p:cNvPr>
          <p:cNvGrpSpPr/>
          <p:nvPr/>
        </p:nvGrpSpPr>
        <p:grpSpPr>
          <a:xfrm>
            <a:off x="6054081" y="4358870"/>
            <a:ext cx="3105407" cy="807780"/>
            <a:chOff x="7275512" y="5344229"/>
            <a:chExt cx="4937126" cy="1544638"/>
          </a:xfrm>
        </p:grpSpPr>
        <p:sp>
          <p:nvSpPr>
            <p:cNvPr id="269" name="Freeform 229">
              <a:extLst>
                <a:ext uri="{FF2B5EF4-FFF2-40B4-BE49-F238E27FC236}">
                  <a16:creationId xmlns:a16="http://schemas.microsoft.com/office/drawing/2014/main" xmlns="" id="{FF42CDDC-D6BE-4839-A283-3A0E9F3C8E26}"/>
                </a:ext>
              </a:extLst>
            </p:cNvPr>
            <p:cNvSpPr/>
            <p:nvPr/>
          </p:nvSpPr>
          <p:spPr bwMode="auto">
            <a:xfrm>
              <a:off x="7275512" y="5344229"/>
              <a:ext cx="4929188" cy="1539875"/>
            </a:xfrm>
            <a:custGeom>
              <a:avLst/>
              <a:gdLst>
                <a:gd name="T0" fmla="*/ 1162 w 1162"/>
                <a:gd name="T1" fmla="*/ 183 h 359"/>
                <a:gd name="T2" fmla="*/ 0 w 1162"/>
                <a:gd name="T3" fmla="*/ 359 h 359"/>
                <a:gd name="T4" fmla="*/ 1158 w 1162"/>
                <a:gd name="T5" fmla="*/ 359 h 359"/>
                <a:gd name="T6" fmla="*/ 1162 w 1162"/>
                <a:gd name="T7" fmla="*/ 183 h 359"/>
              </a:gdLst>
              <a:ahLst/>
              <a:cxnLst>
                <a:cxn ang="0">
                  <a:pos x="T0" y="T1"/>
                </a:cxn>
                <a:cxn ang="0">
                  <a:pos x="T2" y="T3"/>
                </a:cxn>
                <a:cxn ang="0">
                  <a:pos x="T4" y="T5"/>
                </a:cxn>
                <a:cxn ang="0">
                  <a:pos x="T6" y="T7"/>
                </a:cxn>
              </a:cxnLst>
              <a:rect l="0" t="0" r="r" b="b"/>
              <a:pathLst>
                <a:path w="1162" h="359">
                  <a:moveTo>
                    <a:pt x="1162" y="183"/>
                  </a:moveTo>
                  <a:cubicBezTo>
                    <a:pt x="1162" y="183"/>
                    <a:pt x="601" y="0"/>
                    <a:pt x="0" y="359"/>
                  </a:cubicBezTo>
                  <a:cubicBezTo>
                    <a:pt x="1158" y="359"/>
                    <a:pt x="1158" y="359"/>
                    <a:pt x="1158" y="359"/>
                  </a:cubicBezTo>
                  <a:lnTo>
                    <a:pt x="1162" y="183"/>
                  </a:lnTo>
                  <a:close/>
                </a:path>
              </a:pathLst>
            </a:custGeom>
            <a:solidFill>
              <a:srgbClr val="F7A23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70" name="Freeform 230">
              <a:extLst>
                <a:ext uri="{FF2B5EF4-FFF2-40B4-BE49-F238E27FC236}">
                  <a16:creationId xmlns:a16="http://schemas.microsoft.com/office/drawing/2014/main" xmlns="" id="{4C68621B-2735-4591-A34D-B3EA1720CA16}"/>
                </a:ext>
              </a:extLst>
            </p:cNvPr>
            <p:cNvSpPr/>
            <p:nvPr/>
          </p:nvSpPr>
          <p:spPr bwMode="auto">
            <a:xfrm>
              <a:off x="8039100" y="5777617"/>
              <a:ext cx="4173538" cy="1106488"/>
            </a:xfrm>
            <a:custGeom>
              <a:avLst/>
              <a:gdLst>
                <a:gd name="T0" fmla="*/ 984 w 984"/>
                <a:gd name="T1" fmla="*/ 136 h 258"/>
                <a:gd name="T2" fmla="*/ 0 w 984"/>
                <a:gd name="T3" fmla="*/ 258 h 258"/>
                <a:gd name="T4" fmla="*/ 979 w 984"/>
                <a:gd name="T5" fmla="*/ 258 h 258"/>
                <a:gd name="T6" fmla="*/ 984 w 984"/>
                <a:gd name="T7" fmla="*/ 136 h 258"/>
              </a:gdLst>
              <a:ahLst/>
              <a:cxnLst>
                <a:cxn ang="0">
                  <a:pos x="T0" y="T1"/>
                </a:cxn>
                <a:cxn ang="0">
                  <a:pos x="T2" y="T3"/>
                </a:cxn>
                <a:cxn ang="0">
                  <a:pos x="T4" y="T5"/>
                </a:cxn>
                <a:cxn ang="0">
                  <a:pos x="T6" y="T7"/>
                </a:cxn>
              </a:cxnLst>
              <a:rect l="0" t="0" r="r" b="b"/>
              <a:pathLst>
                <a:path w="984" h="258">
                  <a:moveTo>
                    <a:pt x="984" y="136"/>
                  </a:moveTo>
                  <a:cubicBezTo>
                    <a:pt x="984" y="136"/>
                    <a:pt x="508" y="0"/>
                    <a:pt x="0" y="258"/>
                  </a:cubicBezTo>
                  <a:cubicBezTo>
                    <a:pt x="979" y="258"/>
                    <a:pt x="979" y="258"/>
                    <a:pt x="979" y="258"/>
                  </a:cubicBezTo>
                  <a:lnTo>
                    <a:pt x="984" y="136"/>
                  </a:lnTo>
                  <a:close/>
                </a:path>
              </a:pathLst>
            </a:custGeom>
            <a:solidFill>
              <a:srgbClr val="FAEBB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71" name="Freeform 231">
              <a:extLst>
                <a:ext uri="{FF2B5EF4-FFF2-40B4-BE49-F238E27FC236}">
                  <a16:creationId xmlns:a16="http://schemas.microsoft.com/office/drawing/2014/main" xmlns="" id="{0D761014-BA3C-45BE-9EBA-DF9D42208F7C}"/>
                </a:ext>
              </a:extLst>
            </p:cNvPr>
            <p:cNvSpPr/>
            <p:nvPr/>
          </p:nvSpPr>
          <p:spPr bwMode="auto">
            <a:xfrm>
              <a:off x="8870950" y="6163379"/>
              <a:ext cx="3321050" cy="725488"/>
            </a:xfrm>
            <a:custGeom>
              <a:avLst/>
              <a:gdLst>
                <a:gd name="T0" fmla="*/ 780 w 783"/>
                <a:gd name="T1" fmla="*/ 106 h 169"/>
                <a:gd name="T2" fmla="*/ 0 w 783"/>
                <a:gd name="T3" fmla="*/ 169 h 169"/>
                <a:gd name="T4" fmla="*/ 783 w 783"/>
                <a:gd name="T5" fmla="*/ 165 h 169"/>
                <a:gd name="T6" fmla="*/ 780 w 783"/>
                <a:gd name="T7" fmla="*/ 106 h 169"/>
              </a:gdLst>
              <a:ahLst/>
              <a:cxnLst>
                <a:cxn ang="0">
                  <a:pos x="T0" y="T1"/>
                </a:cxn>
                <a:cxn ang="0">
                  <a:pos x="T2" y="T3"/>
                </a:cxn>
                <a:cxn ang="0">
                  <a:pos x="T4" y="T5"/>
                </a:cxn>
                <a:cxn ang="0">
                  <a:pos x="T6" y="T7"/>
                </a:cxn>
              </a:cxnLst>
              <a:rect l="0" t="0" r="r" b="b"/>
              <a:pathLst>
                <a:path w="783" h="169">
                  <a:moveTo>
                    <a:pt x="780" y="106"/>
                  </a:moveTo>
                  <a:cubicBezTo>
                    <a:pt x="780" y="106"/>
                    <a:pt x="402" y="0"/>
                    <a:pt x="0" y="169"/>
                  </a:cubicBezTo>
                  <a:cubicBezTo>
                    <a:pt x="783" y="165"/>
                    <a:pt x="783" y="165"/>
                    <a:pt x="783" y="165"/>
                  </a:cubicBezTo>
                  <a:lnTo>
                    <a:pt x="780" y="106"/>
                  </a:lnTo>
                  <a:close/>
                </a:path>
              </a:pathLst>
            </a:custGeom>
            <a:solidFill>
              <a:srgbClr val="74A49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pic>
        <p:nvPicPr>
          <p:cNvPr id="273" name="Picture 272">
            <a:extLst>
              <a:ext uri="{FF2B5EF4-FFF2-40B4-BE49-F238E27FC236}">
                <a16:creationId xmlns:a16="http://schemas.microsoft.com/office/drawing/2014/main" xmlns="" id="{25292862-6D83-4CAC-B940-58F15F8A85A2}"/>
              </a:ext>
            </a:extLst>
          </p:cNvPr>
          <p:cNvPicPr>
            <a:picLocks noChangeAspect="1"/>
          </p:cNvPicPr>
          <p:nvPr/>
        </p:nvPicPr>
        <p:blipFill>
          <a:blip r:embed="rId2"/>
          <a:stretch>
            <a:fillRect/>
          </a:stretch>
        </p:blipFill>
        <p:spPr>
          <a:xfrm>
            <a:off x="1063499" y="1481018"/>
            <a:ext cx="7644256" cy="3568821"/>
          </a:xfrm>
          <a:prstGeom prst="rect">
            <a:avLst/>
          </a:prstGeom>
          <a:effectLst>
            <a:softEdge rad="63500"/>
          </a:effectLst>
        </p:spPr>
      </p:pic>
      <p:pic>
        <p:nvPicPr>
          <p:cNvPr id="274" name="Picture 273">
            <a:extLst>
              <a:ext uri="{FF2B5EF4-FFF2-40B4-BE49-F238E27FC236}">
                <a16:creationId xmlns:a16="http://schemas.microsoft.com/office/drawing/2014/main" xmlns="" id="{46CBCA1A-0031-4C21-9727-541EB2B8FD64}"/>
              </a:ext>
            </a:extLst>
          </p:cNvPr>
          <p:cNvPicPr>
            <a:picLocks noChangeAspect="1"/>
          </p:cNvPicPr>
          <p:nvPr/>
        </p:nvPicPr>
        <p:blipFill rotWithShape="1">
          <a:blip r:embed="rId3"/>
          <a:srcRect r="3436" b="77267"/>
          <a:stretch/>
        </p:blipFill>
        <p:spPr>
          <a:xfrm>
            <a:off x="924792" y="61831"/>
            <a:ext cx="7866159" cy="1162781"/>
          </a:xfrm>
          <a:prstGeom prst="rect">
            <a:avLst/>
          </a:prstGeom>
          <a:effectLst>
            <a:softEdge rad="63500"/>
          </a:effectLst>
        </p:spPr>
      </p:pic>
      <p:sp>
        <p:nvSpPr>
          <p:cNvPr id="275" name="Oval 274">
            <a:extLst>
              <a:ext uri="{FF2B5EF4-FFF2-40B4-BE49-F238E27FC236}">
                <a16:creationId xmlns:a16="http://schemas.microsoft.com/office/drawing/2014/main" xmlns="" id="{3CF9F728-A1C1-42DF-8738-65F95D632D55}"/>
              </a:ext>
            </a:extLst>
          </p:cNvPr>
          <p:cNvSpPr/>
          <p:nvPr/>
        </p:nvSpPr>
        <p:spPr>
          <a:xfrm>
            <a:off x="1436807" y="2618678"/>
            <a:ext cx="519450" cy="491275"/>
          </a:xfrm>
          <a:prstGeom prst="ellipse">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a:extLst>
              <a:ext uri="{FF2B5EF4-FFF2-40B4-BE49-F238E27FC236}">
                <a16:creationId xmlns:a16="http://schemas.microsoft.com/office/drawing/2014/main" xmlns="" id="{0B81CED9-43E0-4FAB-8924-3724C923E4AC}"/>
              </a:ext>
            </a:extLst>
          </p:cNvPr>
          <p:cNvSpPr/>
          <p:nvPr/>
        </p:nvSpPr>
        <p:spPr>
          <a:xfrm>
            <a:off x="1423294" y="4626052"/>
            <a:ext cx="519450" cy="491275"/>
          </a:xfrm>
          <a:prstGeom prst="ellipse">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89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5"/>
                                        </p:tgtEl>
                                        <p:attrNameLst>
                                          <p:attrName>style.visibility</p:attrName>
                                        </p:attrNameLst>
                                      </p:cBhvr>
                                      <p:to>
                                        <p:strVal val="visible"/>
                                      </p:to>
                                    </p:set>
                                    <p:anim calcmode="lin" valueType="num">
                                      <p:cBhvr>
                                        <p:cTn id="7" dur="500" fill="hold"/>
                                        <p:tgtEl>
                                          <p:spTgt spid="275"/>
                                        </p:tgtEl>
                                        <p:attrNameLst>
                                          <p:attrName>ppt_w</p:attrName>
                                        </p:attrNameLst>
                                      </p:cBhvr>
                                      <p:tavLst>
                                        <p:tav tm="0">
                                          <p:val>
                                            <p:fltVal val="0"/>
                                          </p:val>
                                        </p:tav>
                                        <p:tav tm="100000">
                                          <p:val>
                                            <p:strVal val="#ppt_w"/>
                                          </p:val>
                                        </p:tav>
                                      </p:tavLst>
                                    </p:anim>
                                    <p:anim calcmode="lin" valueType="num">
                                      <p:cBhvr>
                                        <p:cTn id="8" dur="500" fill="hold"/>
                                        <p:tgtEl>
                                          <p:spTgt spid="275"/>
                                        </p:tgtEl>
                                        <p:attrNameLst>
                                          <p:attrName>ppt_h</p:attrName>
                                        </p:attrNameLst>
                                      </p:cBhvr>
                                      <p:tavLst>
                                        <p:tav tm="0">
                                          <p:val>
                                            <p:fltVal val="0"/>
                                          </p:val>
                                        </p:tav>
                                        <p:tav tm="100000">
                                          <p:val>
                                            <p:strVal val="#ppt_h"/>
                                          </p:val>
                                        </p:tav>
                                      </p:tavLst>
                                    </p:anim>
                                    <p:animEffect transition="in" filter="fade">
                                      <p:cBhvr>
                                        <p:cTn id="9" dur="500"/>
                                        <p:tgtEl>
                                          <p:spTgt spid="27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76"/>
                                        </p:tgtEl>
                                        <p:attrNameLst>
                                          <p:attrName>style.visibility</p:attrName>
                                        </p:attrNameLst>
                                      </p:cBhvr>
                                      <p:to>
                                        <p:strVal val="visible"/>
                                      </p:to>
                                    </p:set>
                                    <p:anim calcmode="lin" valueType="num">
                                      <p:cBhvr>
                                        <p:cTn id="14" dur="500" fill="hold"/>
                                        <p:tgtEl>
                                          <p:spTgt spid="276"/>
                                        </p:tgtEl>
                                        <p:attrNameLst>
                                          <p:attrName>ppt_w</p:attrName>
                                        </p:attrNameLst>
                                      </p:cBhvr>
                                      <p:tavLst>
                                        <p:tav tm="0">
                                          <p:val>
                                            <p:fltVal val="0"/>
                                          </p:val>
                                        </p:tav>
                                        <p:tav tm="100000">
                                          <p:val>
                                            <p:strVal val="#ppt_w"/>
                                          </p:val>
                                        </p:tav>
                                      </p:tavLst>
                                    </p:anim>
                                    <p:anim calcmode="lin" valueType="num">
                                      <p:cBhvr>
                                        <p:cTn id="15" dur="500" fill="hold"/>
                                        <p:tgtEl>
                                          <p:spTgt spid="276"/>
                                        </p:tgtEl>
                                        <p:attrNameLst>
                                          <p:attrName>ppt_h</p:attrName>
                                        </p:attrNameLst>
                                      </p:cBhvr>
                                      <p:tavLst>
                                        <p:tav tm="0">
                                          <p:val>
                                            <p:fltVal val="0"/>
                                          </p:val>
                                        </p:tav>
                                        <p:tav tm="100000">
                                          <p:val>
                                            <p:strVal val="#ppt_h"/>
                                          </p:val>
                                        </p:tav>
                                      </p:tavLst>
                                    </p:anim>
                                    <p:animEffect transition="in" filter="fade">
                                      <p:cBhvr>
                                        <p:cTn id="16"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0" animBg="1"/>
      <p:bldP spid="27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6">
            <a:extLst>
              <a:ext uri="{FF2B5EF4-FFF2-40B4-BE49-F238E27FC236}">
                <a16:creationId xmlns:a16="http://schemas.microsoft.com/office/drawing/2014/main" xmlns="" id="{5526CDDB-C1E9-4E5B-955C-7BE20FB9466B}"/>
              </a:ext>
            </a:extLst>
          </p:cNvPr>
          <p:cNvGrpSpPr/>
          <p:nvPr/>
        </p:nvGrpSpPr>
        <p:grpSpPr>
          <a:xfrm>
            <a:off x="-23820" y="2172845"/>
            <a:ext cx="1518973" cy="2619777"/>
            <a:chOff x="3857625" y="-3175"/>
            <a:chExt cx="4505325" cy="6861175"/>
          </a:xfrm>
        </p:grpSpPr>
        <p:grpSp>
          <p:nvGrpSpPr>
            <p:cNvPr id="3" name="Group 544">
              <a:extLst>
                <a:ext uri="{FF2B5EF4-FFF2-40B4-BE49-F238E27FC236}">
                  <a16:creationId xmlns:a16="http://schemas.microsoft.com/office/drawing/2014/main" xmlns="" id="{119BBE71-C8F8-4DE1-9C4B-BDF0BE196AE5}"/>
                </a:ext>
              </a:extLst>
            </p:cNvPr>
            <p:cNvGrpSpPr/>
            <p:nvPr/>
          </p:nvGrpSpPr>
          <p:grpSpPr bwMode="auto">
            <a:xfrm>
              <a:off x="3857625" y="-3175"/>
              <a:ext cx="4505325" cy="6861175"/>
              <a:chOff x="2430" y="-2"/>
              <a:chExt cx="2838" cy="4322"/>
            </a:xfrm>
          </p:grpSpPr>
          <p:sp>
            <p:nvSpPr>
              <p:cNvPr id="26" name="Freeform 344">
                <a:extLst>
                  <a:ext uri="{FF2B5EF4-FFF2-40B4-BE49-F238E27FC236}">
                    <a16:creationId xmlns:a16="http://schemas.microsoft.com/office/drawing/2014/main" xmlns="" id="{3DAF9A42-13AB-4E55-8CE8-4BFB8B560E65}"/>
                  </a:ext>
                </a:extLst>
              </p:cNvPr>
              <p:cNvSpPr/>
              <p:nvPr/>
            </p:nvSpPr>
            <p:spPr bwMode="auto">
              <a:xfrm>
                <a:off x="2939" y="1023"/>
                <a:ext cx="147" cy="108"/>
              </a:xfrm>
              <a:custGeom>
                <a:avLst/>
                <a:gdLst>
                  <a:gd name="T0" fmla="*/ 5 w 65"/>
                  <a:gd name="T1" fmla="*/ 0 h 48"/>
                  <a:gd name="T2" fmla="*/ 0 w 65"/>
                  <a:gd name="T3" fmla="*/ 8 h 48"/>
                  <a:gd name="T4" fmla="*/ 61 w 65"/>
                  <a:gd name="T5" fmla="*/ 48 h 48"/>
                  <a:gd name="T6" fmla="*/ 65 w 65"/>
                  <a:gd name="T7" fmla="*/ 37 h 48"/>
                  <a:gd name="T8" fmla="*/ 5 w 65"/>
                  <a:gd name="T9" fmla="*/ 0 h 48"/>
                </a:gdLst>
                <a:ahLst/>
                <a:cxnLst>
                  <a:cxn ang="0">
                    <a:pos x="T0" y="T1"/>
                  </a:cxn>
                  <a:cxn ang="0">
                    <a:pos x="T2" y="T3"/>
                  </a:cxn>
                  <a:cxn ang="0">
                    <a:pos x="T4" y="T5"/>
                  </a:cxn>
                  <a:cxn ang="0">
                    <a:pos x="T6" y="T7"/>
                  </a:cxn>
                  <a:cxn ang="0">
                    <a:pos x="T8" y="T9"/>
                  </a:cxn>
                </a:cxnLst>
                <a:rect l="0" t="0" r="r" b="b"/>
                <a:pathLst>
                  <a:path w="65" h="48">
                    <a:moveTo>
                      <a:pt x="5" y="0"/>
                    </a:moveTo>
                    <a:cubicBezTo>
                      <a:pt x="3" y="3"/>
                      <a:pt x="1" y="5"/>
                      <a:pt x="0" y="8"/>
                    </a:cubicBezTo>
                    <a:cubicBezTo>
                      <a:pt x="61" y="48"/>
                      <a:pt x="61" y="48"/>
                      <a:pt x="61" y="48"/>
                    </a:cubicBezTo>
                    <a:cubicBezTo>
                      <a:pt x="63" y="45"/>
                      <a:pt x="64" y="41"/>
                      <a:pt x="65" y="37"/>
                    </a:cubicBezTo>
                    <a:lnTo>
                      <a:pt x="5" y="0"/>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7" name="Freeform 345">
                <a:extLst>
                  <a:ext uri="{FF2B5EF4-FFF2-40B4-BE49-F238E27FC236}">
                    <a16:creationId xmlns:a16="http://schemas.microsoft.com/office/drawing/2014/main" xmlns="" id="{F252D649-1950-4E84-82A4-38C4B49425E9}"/>
                  </a:ext>
                </a:extLst>
              </p:cNvPr>
              <p:cNvSpPr/>
              <p:nvPr/>
            </p:nvSpPr>
            <p:spPr bwMode="auto">
              <a:xfrm>
                <a:off x="2903" y="1079"/>
                <a:ext cx="158" cy="118"/>
              </a:xfrm>
              <a:custGeom>
                <a:avLst/>
                <a:gdLst>
                  <a:gd name="T0" fmla="*/ 5 w 70"/>
                  <a:gd name="T1" fmla="*/ 0 h 52"/>
                  <a:gd name="T2" fmla="*/ 0 w 70"/>
                  <a:gd name="T3" fmla="*/ 8 h 52"/>
                  <a:gd name="T4" fmla="*/ 67 w 70"/>
                  <a:gd name="T5" fmla="*/ 52 h 52"/>
                  <a:gd name="T6" fmla="*/ 70 w 70"/>
                  <a:gd name="T7" fmla="*/ 43 h 52"/>
                  <a:gd name="T8" fmla="*/ 5 w 70"/>
                  <a:gd name="T9" fmla="*/ 0 h 52"/>
                </a:gdLst>
                <a:ahLst/>
                <a:cxnLst>
                  <a:cxn ang="0">
                    <a:pos x="T0" y="T1"/>
                  </a:cxn>
                  <a:cxn ang="0">
                    <a:pos x="T2" y="T3"/>
                  </a:cxn>
                  <a:cxn ang="0">
                    <a:pos x="T4" y="T5"/>
                  </a:cxn>
                  <a:cxn ang="0">
                    <a:pos x="T6" y="T7"/>
                  </a:cxn>
                  <a:cxn ang="0">
                    <a:pos x="T8" y="T9"/>
                  </a:cxn>
                </a:cxnLst>
                <a:rect l="0" t="0" r="r" b="b"/>
                <a:pathLst>
                  <a:path w="70" h="52">
                    <a:moveTo>
                      <a:pt x="5" y="0"/>
                    </a:moveTo>
                    <a:cubicBezTo>
                      <a:pt x="3" y="3"/>
                      <a:pt x="2" y="5"/>
                      <a:pt x="0" y="8"/>
                    </a:cubicBezTo>
                    <a:cubicBezTo>
                      <a:pt x="67" y="52"/>
                      <a:pt x="67" y="52"/>
                      <a:pt x="67" y="52"/>
                    </a:cubicBezTo>
                    <a:cubicBezTo>
                      <a:pt x="68" y="49"/>
                      <a:pt x="69" y="46"/>
                      <a:pt x="70" y="43"/>
                    </a:cubicBezTo>
                    <a:lnTo>
                      <a:pt x="5" y="0"/>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8" name="Freeform 346">
                <a:extLst>
                  <a:ext uri="{FF2B5EF4-FFF2-40B4-BE49-F238E27FC236}">
                    <a16:creationId xmlns:a16="http://schemas.microsoft.com/office/drawing/2014/main" xmlns="" id="{8AC6E0C8-8C2C-43DB-A2B3-6694A9E40366}"/>
                  </a:ext>
                </a:extLst>
              </p:cNvPr>
              <p:cNvSpPr/>
              <p:nvPr/>
            </p:nvSpPr>
            <p:spPr bwMode="auto">
              <a:xfrm>
                <a:off x="2894" y="1097"/>
                <a:ext cx="160" cy="115"/>
              </a:xfrm>
              <a:custGeom>
                <a:avLst/>
                <a:gdLst>
                  <a:gd name="T0" fmla="*/ 71 w 71"/>
                  <a:gd name="T1" fmla="*/ 44 h 51"/>
                  <a:gd name="T2" fmla="*/ 4 w 71"/>
                  <a:gd name="T3" fmla="*/ 0 h 51"/>
                  <a:gd name="T4" fmla="*/ 0 w 71"/>
                  <a:gd name="T5" fmla="*/ 6 h 51"/>
                  <a:gd name="T6" fmla="*/ 68 w 71"/>
                  <a:gd name="T7" fmla="*/ 51 h 51"/>
                  <a:gd name="T8" fmla="*/ 71 w 71"/>
                  <a:gd name="T9" fmla="*/ 44 h 51"/>
                </a:gdLst>
                <a:ahLst/>
                <a:cxnLst>
                  <a:cxn ang="0">
                    <a:pos x="T0" y="T1"/>
                  </a:cxn>
                  <a:cxn ang="0">
                    <a:pos x="T2" y="T3"/>
                  </a:cxn>
                  <a:cxn ang="0">
                    <a:pos x="T4" y="T5"/>
                  </a:cxn>
                  <a:cxn ang="0">
                    <a:pos x="T6" y="T7"/>
                  </a:cxn>
                  <a:cxn ang="0">
                    <a:pos x="T8" y="T9"/>
                  </a:cxn>
                </a:cxnLst>
                <a:rect l="0" t="0" r="r" b="b"/>
                <a:pathLst>
                  <a:path w="71" h="51">
                    <a:moveTo>
                      <a:pt x="71" y="44"/>
                    </a:moveTo>
                    <a:cubicBezTo>
                      <a:pt x="4" y="0"/>
                      <a:pt x="4" y="0"/>
                      <a:pt x="4" y="0"/>
                    </a:cubicBezTo>
                    <a:cubicBezTo>
                      <a:pt x="3" y="2"/>
                      <a:pt x="1" y="4"/>
                      <a:pt x="0" y="6"/>
                    </a:cubicBezTo>
                    <a:cubicBezTo>
                      <a:pt x="68" y="51"/>
                      <a:pt x="68" y="51"/>
                      <a:pt x="68" y="51"/>
                    </a:cubicBezTo>
                    <a:cubicBezTo>
                      <a:pt x="69" y="49"/>
                      <a:pt x="70" y="46"/>
                      <a:pt x="71" y="44"/>
                    </a:cubicBez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9" name="Freeform 347">
                <a:extLst>
                  <a:ext uri="{FF2B5EF4-FFF2-40B4-BE49-F238E27FC236}">
                    <a16:creationId xmlns:a16="http://schemas.microsoft.com/office/drawing/2014/main" xmlns="" id="{987AEB4B-6E3B-45D5-99E4-51F7EE7C9D66}"/>
                  </a:ext>
                </a:extLst>
              </p:cNvPr>
              <p:cNvSpPr/>
              <p:nvPr/>
            </p:nvSpPr>
            <p:spPr bwMode="auto">
              <a:xfrm>
                <a:off x="2888" y="1111"/>
                <a:ext cx="160" cy="126"/>
              </a:xfrm>
              <a:custGeom>
                <a:avLst/>
                <a:gdLst>
                  <a:gd name="T0" fmla="*/ 67 w 71"/>
                  <a:gd name="T1" fmla="*/ 56 h 56"/>
                  <a:gd name="T2" fmla="*/ 71 w 71"/>
                  <a:gd name="T3" fmla="*/ 45 h 56"/>
                  <a:gd name="T4" fmla="*/ 3 w 71"/>
                  <a:gd name="T5" fmla="*/ 0 h 56"/>
                  <a:gd name="T6" fmla="*/ 0 w 71"/>
                  <a:gd name="T7" fmla="*/ 4 h 56"/>
                  <a:gd name="T8" fmla="*/ 1 w 71"/>
                  <a:gd name="T9" fmla="*/ 11 h 56"/>
                  <a:gd name="T10" fmla="*/ 67 w 71"/>
                  <a:gd name="T11" fmla="*/ 56 h 56"/>
                </a:gdLst>
                <a:ahLst/>
                <a:cxnLst>
                  <a:cxn ang="0">
                    <a:pos x="T0" y="T1"/>
                  </a:cxn>
                  <a:cxn ang="0">
                    <a:pos x="T2" y="T3"/>
                  </a:cxn>
                  <a:cxn ang="0">
                    <a:pos x="T4" y="T5"/>
                  </a:cxn>
                  <a:cxn ang="0">
                    <a:pos x="T6" y="T7"/>
                  </a:cxn>
                  <a:cxn ang="0">
                    <a:pos x="T8" y="T9"/>
                  </a:cxn>
                  <a:cxn ang="0">
                    <a:pos x="T10" y="T11"/>
                  </a:cxn>
                </a:cxnLst>
                <a:rect l="0" t="0" r="r" b="b"/>
                <a:pathLst>
                  <a:path w="71" h="56">
                    <a:moveTo>
                      <a:pt x="67" y="56"/>
                    </a:moveTo>
                    <a:cubicBezTo>
                      <a:pt x="68" y="52"/>
                      <a:pt x="69" y="49"/>
                      <a:pt x="71" y="45"/>
                    </a:cubicBezTo>
                    <a:cubicBezTo>
                      <a:pt x="3" y="0"/>
                      <a:pt x="3" y="0"/>
                      <a:pt x="3" y="0"/>
                    </a:cubicBezTo>
                    <a:cubicBezTo>
                      <a:pt x="2" y="1"/>
                      <a:pt x="1" y="2"/>
                      <a:pt x="0" y="4"/>
                    </a:cubicBezTo>
                    <a:cubicBezTo>
                      <a:pt x="1" y="11"/>
                      <a:pt x="1" y="11"/>
                      <a:pt x="1" y="11"/>
                    </a:cubicBezTo>
                    <a:lnTo>
                      <a:pt x="67" y="56"/>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0" name="Freeform 348">
                <a:extLst>
                  <a:ext uri="{FF2B5EF4-FFF2-40B4-BE49-F238E27FC236}">
                    <a16:creationId xmlns:a16="http://schemas.microsoft.com/office/drawing/2014/main" xmlns="" id="{04E6E6B6-59F1-4F0B-B9E5-FB4E571DF267}"/>
                  </a:ext>
                </a:extLst>
              </p:cNvPr>
              <p:cNvSpPr/>
              <p:nvPr/>
            </p:nvSpPr>
            <p:spPr bwMode="auto">
              <a:xfrm>
                <a:off x="2890" y="1136"/>
                <a:ext cx="149" cy="121"/>
              </a:xfrm>
              <a:custGeom>
                <a:avLst/>
                <a:gdLst>
                  <a:gd name="T0" fmla="*/ 62 w 66"/>
                  <a:gd name="T1" fmla="*/ 54 h 54"/>
                  <a:gd name="T2" fmla="*/ 66 w 66"/>
                  <a:gd name="T3" fmla="*/ 45 h 54"/>
                  <a:gd name="T4" fmla="*/ 0 w 66"/>
                  <a:gd name="T5" fmla="*/ 0 h 54"/>
                  <a:gd name="T6" fmla="*/ 3 w 66"/>
                  <a:gd name="T7" fmla="*/ 16 h 54"/>
                  <a:gd name="T8" fmla="*/ 62 w 66"/>
                  <a:gd name="T9" fmla="*/ 54 h 54"/>
                </a:gdLst>
                <a:ahLst/>
                <a:cxnLst>
                  <a:cxn ang="0">
                    <a:pos x="T0" y="T1"/>
                  </a:cxn>
                  <a:cxn ang="0">
                    <a:pos x="T2" y="T3"/>
                  </a:cxn>
                  <a:cxn ang="0">
                    <a:pos x="T4" y="T5"/>
                  </a:cxn>
                  <a:cxn ang="0">
                    <a:pos x="T6" y="T7"/>
                  </a:cxn>
                  <a:cxn ang="0">
                    <a:pos x="T8" y="T9"/>
                  </a:cxn>
                </a:cxnLst>
                <a:rect l="0" t="0" r="r" b="b"/>
                <a:pathLst>
                  <a:path w="66" h="54">
                    <a:moveTo>
                      <a:pt x="62" y="54"/>
                    </a:moveTo>
                    <a:cubicBezTo>
                      <a:pt x="63" y="51"/>
                      <a:pt x="64" y="48"/>
                      <a:pt x="66" y="45"/>
                    </a:cubicBezTo>
                    <a:cubicBezTo>
                      <a:pt x="0" y="0"/>
                      <a:pt x="0" y="0"/>
                      <a:pt x="0" y="0"/>
                    </a:cubicBezTo>
                    <a:cubicBezTo>
                      <a:pt x="3" y="16"/>
                      <a:pt x="3" y="16"/>
                      <a:pt x="3" y="16"/>
                    </a:cubicBezTo>
                    <a:lnTo>
                      <a:pt x="62" y="5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1" name="Freeform 349">
                <a:extLst>
                  <a:ext uri="{FF2B5EF4-FFF2-40B4-BE49-F238E27FC236}">
                    <a16:creationId xmlns:a16="http://schemas.microsoft.com/office/drawing/2014/main" xmlns="" id="{6F7D4189-506E-4CE7-9A40-0D76A36BFE8E}"/>
                  </a:ext>
                </a:extLst>
              </p:cNvPr>
              <p:cNvSpPr/>
              <p:nvPr/>
            </p:nvSpPr>
            <p:spPr bwMode="auto">
              <a:xfrm>
                <a:off x="2897" y="1172"/>
                <a:ext cx="133" cy="110"/>
              </a:xfrm>
              <a:custGeom>
                <a:avLst/>
                <a:gdLst>
                  <a:gd name="T0" fmla="*/ 54 w 59"/>
                  <a:gd name="T1" fmla="*/ 49 h 49"/>
                  <a:gd name="T2" fmla="*/ 59 w 59"/>
                  <a:gd name="T3" fmla="*/ 38 h 49"/>
                  <a:gd name="T4" fmla="*/ 0 w 59"/>
                  <a:gd name="T5" fmla="*/ 0 h 49"/>
                  <a:gd name="T6" fmla="*/ 3 w 59"/>
                  <a:gd name="T7" fmla="*/ 15 h 49"/>
                  <a:gd name="T8" fmla="*/ 54 w 59"/>
                  <a:gd name="T9" fmla="*/ 49 h 49"/>
                </a:gdLst>
                <a:ahLst/>
                <a:cxnLst>
                  <a:cxn ang="0">
                    <a:pos x="T0" y="T1"/>
                  </a:cxn>
                  <a:cxn ang="0">
                    <a:pos x="T2" y="T3"/>
                  </a:cxn>
                  <a:cxn ang="0">
                    <a:pos x="T4" y="T5"/>
                  </a:cxn>
                  <a:cxn ang="0">
                    <a:pos x="T6" y="T7"/>
                  </a:cxn>
                  <a:cxn ang="0">
                    <a:pos x="T8" y="T9"/>
                  </a:cxn>
                </a:cxnLst>
                <a:rect l="0" t="0" r="r" b="b"/>
                <a:pathLst>
                  <a:path w="59" h="49">
                    <a:moveTo>
                      <a:pt x="54" y="49"/>
                    </a:moveTo>
                    <a:cubicBezTo>
                      <a:pt x="56" y="46"/>
                      <a:pt x="57" y="42"/>
                      <a:pt x="59" y="38"/>
                    </a:cubicBezTo>
                    <a:cubicBezTo>
                      <a:pt x="0" y="0"/>
                      <a:pt x="0" y="0"/>
                      <a:pt x="0" y="0"/>
                    </a:cubicBezTo>
                    <a:cubicBezTo>
                      <a:pt x="3" y="15"/>
                      <a:pt x="3" y="15"/>
                      <a:pt x="3" y="15"/>
                    </a:cubicBezTo>
                    <a:lnTo>
                      <a:pt x="54" y="49"/>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2" name="Freeform 350">
                <a:extLst>
                  <a:ext uri="{FF2B5EF4-FFF2-40B4-BE49-F238E27FC236}">
                    <a16:creationId xmlns:a16="http://schemas.microsoft.com/office/drawing/2014/main" xmlns="" id="{C78017F1-C2F6-4A89-BF24-C08D3AC4E1B0}"/>
                  </a:ext>
                </a:extLst>
              </p:cNvPr>
              <p:cNvSpPr/>
              <p:nvPr/>
            </p:nvSpPr>
            <p:spPr bwMode="auto">
              <a:xfrm>
                <a:off x="2903" y="1206"/>
                <a:ext cx="115" cy="99"/>
              </a:xfrm>
              <a:custGeom>
                <a:avLst/>
                <a:gdLst>
                  <a:gd name="T0" fmla="*/ 47 w 51"/>
                  <a:gd name="T1" fmla="*/ 44 h 44"/>
                  <a:gd name="T2" fmla="*/ 51 w 51"/>
                  <a:gd name="T3" fmla="*/ 34 h 44"/>
                  <a:gd name="T4" fmla="*/ 0 w 51"/>
                  <a:gd name="T5" fmla="*/ 0 h 44"/>
                  <a:gd name="T6" fmla="*/ 2 w 51"/>
                  <a:gd name="T7" fmla="*/ 15 h 44"/>
                  <a:gd name="T8" fmla="*/ 47 w 51"/>
                  <a:gd name="T9" fmla="*/ 44 h 44"/>
                </a:gdLst>
                <a:ahLst/>
                <a:cxnLst>
                  <a:cxn ang="0">
                    <a:pos x="T0" y="T1"/>
                  </a:cxn>
                  <a:cxn ang="0">
                    <a:pos x="T2" y="T3"/>
                  </a:cxn>
                  <a:cxn ang="0">
                    <a:pos x="T4" y="T5"/>
                  </a:cxn>
                  <a:cxn ang="0">
                    <a:pos x="T6" y="T7"/>
                  </a:cxn>
                  <a:cxn ang="0">
                    <a:pos x="T8" y="T9"/>
                  </a:cxn>
                </a:cxnLst>
                <a:rect l="0" t="0" r="r" b="b"/>
                <a:pathLst>
                  <a:path w="51" h="44">
                    <a:moveTo>
                      <a:pt x="47" y="44"/>
                    </a:moveTo>
                    <a:cubicBezTo>
                      <a:pt x="49" y="40"/>
                      <a:pt x="50" y="37"/>
                      <a:pt x="51" y="34"/>
                    </a:cubicBezTo>
                    <a:cubicBezTo>
                      <a:pt x="0" y="0"/>
                      <a:pt x="0" y="0"/>
                      <a:pt x="0" y="0"/>
                    </a:cubicBezTo>
                    <a:cubicBezTo>
                      <a:pt x="2" y="15"/>
                      <a:pt x="2" y="15"/>
                      <a:pt x="2" y="15"/>
                    </a:cubicBezTo>
                    <a:lnTo>
                      <a:pt x="47" y="4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3" name="Freeform 351">
                <a:extLst>
                  <a:ext uri="{FF2B5EF4-FFF2-40B4-BE49-F238E27FC236}">
                    <a16:creationId xmlns:a16="http://schemas.microsoft.com/office/drawing/2014/main" xmlns="" id="{8525EC46-0A61-4E01-B559-52936D14D1C3}"/>
                  </a:ext>
                </a:extLst>
              </p:cNvPr>
              <p:cNvSpPr/>
              <p:nvPr/>
            </p:nvSpPr>
            <p:spPr bwMode="auto">
              <a:xfrm>
                <a:off x="2908" y="1239"/>
                <a:ext cx="101" cy="91"/>
              </a:xfrm>
              <a:custGeom>
                <a:avLst/>
                <a:gdLst>
                  <a:gd name="T0" fmla="*/ 41 w 45"/>
                  <a:gd name="T1" fmla="*/ 40 h 40"/>
                  <a:gd name="T2" fmla="*/ 45 w 45"/>
                  <a:gd name="T3" fmla="*/ 29 h 40"/>
                  <a:gd name="T4" fmla="*/ 0 w 45"/>
                  <a:gd name="T5" fmla="*/ 0 h 40"/>
                  <a:gd name="T6" fmla="*/ 3 w 45"/>
                  <a:gd name="T7" fmla="*/ 16 h 40"/>
                  <a:gd name="T8" fmla="*/ 41 w 45"/>
                  <a:gd name="T9" fmla="*/ 40 h 40"/>
                </a:gdLst>
                <a:ahLst/>
                <a:cxnLst>
                  <a:cxn ang="0">
                    <a:pos x="T0" y="T1"/>
                  </a:cxn>
                  <a:cxn ang="0">
                    <a:pos x="T2" y="T3"/>
                  </a:cxn>
                  <a:cxn ang="0">
                    <a:pos x="T4" y="T5"/>
                  </a:cxn>
                  <a:cxn ang="0">
                    <a:pos x="T6" y="T7"/>
                  </a:cxn>
                  <a:cxn ang="0">
                    <a:pos x="T8" y="T9"/>
                  </a:cxn>
                </a:cxnLst>
                <a:rect l="0" t="0" r="r" b="b"/>
                <a:pathLst>
                  <a:path w="45" h="40">
                    <a:moveTo>
                      <a:pt x="41" y="40"/>
                    </a:moveTo>
                    <a:cubicBezTo>
                      <a:pt x="42" y="36"/>
                      <a:pt x="44" y="32"/>
                      <a:pt x="45" y="29"/>
                    </a:cubicBezTo>
                    <a:cubicBezTo>
                      <a:pt x="0" y="0"/>
                      <a:pt x="0" y="0"/>
                      <a:pt x="0" y="0"/>
                    </a:cubicBezTo>
                    <a:cubicBezTo>
                      <a:pt x="3" y="16"/>
                      <a:pt x="3" y="16"/>
                      <a:pt x="3" y="16"/>
                    </a:cubicBezTo>
                    <a:lnTo>
                      <a:pt x="41" y="40"/>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4" name="Freeform 352">
                <a:extLst>
                  <a:ext uri="{FF2B5EF4-FFF2-40B4-BE49-F238E27FC236}">
                    <a16:creationId xmlns:a16="http://schemas.microsoft.com/office/drawing/2014/main" xmlns="" id="{CFEB1811-E775-429E-BC5D-3B396E669B33}"/>
                  </a:ext>
                </a:extLst>
              </p:cNvPr>
              <p:cNvSpPr/>
              <p:nvPr/>
            </p:nvSpPr>
            <p:spPr bwMode="auto">
              <a:xfrm>
                <a:off x="2915" y="1276"/>
                <a:ext cx="85" cy="76"/>
              </a:xfrm>
              <a:custGeom>
                <a:avLst/>
                <a:gdLst>
                  <a:gd name="T0" fmla="*/ 34 w 38"/>
                  <a:gd name="T1" fmla="*/ 34 h 34"/>
                  <a:gd name="T2" fmla="*/ 38 w 38"/>
                  <a:gd name="T3" fmla="*/ 24 h 34"/>
                  <a:gd name="T4" fmla="*/ 0 w 38"/>
                  <a:gd name="T5" fmla="*/ 0 h 34"/>
                  <a:gd name="T6" fmla="*/ 3 w 38"/>
                  <a:gd name="T7" fmla="*/ 15 h 34"/>
                  <a:gd name="T8" fmla="*/ 34 w 38"/>
                  <a:gd name="T9" fmla="*/ 34 h 34"/>
                </a:gdLst>
                <a:ahLst/>
                <a:cxnLst>
                  <a:cxn ang="0">
                    <a:pos x="T0" y="T1"/>
                  </a:cxn>
                  <a:cxn ang="0">
                    <a:pos x="T2" y="T3"/>
                  </a:cxn>
                  <a:cxn ang="0">
                    <a:pos x="T4" y="T5"/>
                  </a:cxn>
                  <a:cxn ang="0">
                    <a:pos x="T6" y="T7"/>
                  </a:cxn>
                  <a:cxn ang="0">
                    <a:pos x="T8" y="T9"/>
                  </a:cxn>
                </a:cxnLst>
                <a:rect l="0" t="0" r="r" b="b"/>
                <a:pathLst>
                  <a:path w="38" h="34">
                    <a:moveTo>
                      <a:pt x="34" y="34"/>
                    </a:moveTo>
                    <a:cubicBezTo>
                      <a:pt x="35" y="30"/>
                      <a:pt x="37" y="27"/>
                      <a:pt x="38" y="24"/>
                    </a:cubicBezTo>
                    <a:cubicBezTo>
                      <a:pt x="0" y="0"/>
                      <a:pt x="0" y="0"/>
                      <a:pt x="0" y="0"/>
                    </a:cubicBezTo>
                    <a:cubicBezTo>
                      <a:pt x="3" y="15"/>
                      <a:pt x="3" y="15"/>
                      <a:pt x="3" y="15"/>
                    </a:cubicBezTo>
                    <a:lnTo>
                      <a:pt x="34" y="3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5" name="Freeform 353">
                <a:extLst>
                  <a:ext uri="{FF2B5EF4-FFF2-40B4-BE49-F238E27FC236}">
                    <a16:creationId xmlns:a16="http://schemas.microsoft.com/office/drawing/2014/main" xmlns="" id="{9CA4E03B-9180-481F-87FB-7EC9227F4EAD}"/>
                  </a:ext>
                </a:extLst>
              </p:cNvPr>
              <p:cNvSpPr/>
              <p:nvPr/>
            </p:nvSpPr>
            <p:spPr bwMode="auto">
              <a:xfrm>
                <a:off x="2921" y="1309"/>
                <a:ext cx="70" cy="66"/>
              </a:xfrm>
              <a:custGeom>
                <a:avLst/>
                <a:gdLst>
                  <a:gd name="T0" fmla="*/ 27 w 31"/>
                  <a:gd name="T1" fmla="*/ 29 h 29"/>
                  <a:gd name="T2" fmla="*/ 31 w 31"/>
                  <a:gd name="T3" fmla="*/ 19 h 29"/>
                  <a:gd name="T4" fmla="*/ 0 w 31"/>
                  <a:gd name="T5" fmla="*/ 0 h 29"/>
                  <a:gd name="T6" fmla="*/ 3 w 31"/>
                  <a:gd name="T7" fmla="*/ 14 h 29"/>
                  <a:gd name="T8" fmla="*/ 27 w 31"/>
                  <a:gd name="T9" fmla="*/ 29 h 29"/>
                </a:gdLst>
                <a:ahLst/>
                <a:cxnLst>
                  <a:cxn ang="0">
                    <a:pos x="T0" y="T1"/>
                  </a:cxn>
                  <a:cxn ang="0">
                    <a:pos x="T2" y="T3"/>
                  </a:cxn>
                  <a:cxn ang="0">
                    <a:pos x="T4" y="T5"/>
                  </a:cxn>
                  <a:cxn ang="0">
                    <a:pos x="T6" y="T7"/>
                  </a:cxn>
                  <a:cxn ang="0">
                    <a:pos x="T8" y="T9"/>
                  </a:cxn>
                </a:cxnLst>
                <a:rect l="0" t="0" r="r" b="b"/>
                <a:pathLst>
                  <a:path w="31" h="29">
                    <a:moveTo>
                      <a:pt x="27" y="29"/>
                    </a:moveTo>
                    <a:cubicBezTo>
                      <a:pt x="28" y="26"/>
                      <a:pt x="30" y="22"/>
                      <a:pt x="31" y="19"/>
                    </a:cubicBezTo>
                    <a:cubicBezTo>
                      <a:pt x="0" y="0"/>
                      <a:pt x="0" y="0"/>
                      <a:pt x="0" y="0"/>
                    </a:cubicBezTo>
                    <a:cubicBezTo>
                      <a:pt x="3" y="14"/>
                      <a:pt x="3" y="14"/>
                      <a:pt x="3" y="14"/>
                    </a:cubicBezTo>
                    <a:lnTo>
                      <a:pt x="27" y="29"/>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6" name="Freeform 354">
                <a:extLst>
                  <a:ext uri="{FF2B5EF4-FFF2-40B4-BE49-F238E27FC236}">
                    <a16:creationId xmlns:a16="http://schemas.microsoft.com/office/drawing/2014/main" xmlns="" id="{767B1923-DD78-4CB8-9DFE-B78C5766527D}"/>
                  </a:ext>
                </a:extLst>
              </p:cNvPr>
              <p:cNvSpPr/>
              <p:nvPr/>
            </p:nvSpPr>
            <p:spPr bwMode="auto">
              <a:xfrm>
                <a:off x="2928" y="1341"/>
                <a:ext cx="54" cy="54"/>
              </a:xfrm>
              <a:custGeom>
                <a:avLst/>
                <a:gdLst>
                  <a:gd name="T0" fmla="*/ 21 w 24"/>
                  <a:gd name="T1" fmla="*/ 24 h 24"/>
                  <a:gd name="T2" fmla="*/ 24 w 24"/>
                  <a:gd name="T3" fmla="*/ 15 h 24"/>
                  <a:gd name="T4" fmla="*/ 0 w 24"/>
                  <a:gd name="T5" fmla="*/ 0 h 24"/>
                  <a:gd name="T6" fmla="*/ 2 w 24"/>
                  <a:gd name="T7" fmla="*/ 13 h 24"/>
                  <a:gd name="T8" fmla="*/ 21 w 24"/>
                  <a:gd name="T9" fmla="*/ 24 h 24"/>
                </a:gdLst>
                <a:ahLst/>
                <a:cxnLst>
                  <a:cxn ang="0">
                    <a:pos x="T0" y="T1"/>
                  </a:cxn>
                  <a:cxn ang="0">
                    <a:pos x="T2" y="T3"/>
                  </a:cxn>
                  <a:cxn ang="0">
                    <a:pos x="T4" y="T5"/>
                  </a:cxn>
                  <a:cxn ang="0">
                    <a:pos x="T6" y="T7"/>
                  </a:cxn>
                  <a:cxn ang="0">
                    <a:pos x="T8" y="T9"/>
                  </a:cxn>
                </a:cxnLst>
                <a:rect l="0" t="0" r="r" b="b"/>
                <a:pathLst>
                  <a:path w="24" h="24">
                    <a:moveTo>
                      <a:pt x="21" y="24"/>
                    </a:moveTo>
                    <a:cubicBezTo>
                      <a:pt x="22" y="21"/>
                      <a:pt x="23" y="18"/>
                      <a:pt x="24" y="15"/>
                    </a:cubicBezTo>
                    <a:cubicBezTo>
                      <a:pt x="0" y="0"/>
                      <a:pt x="0" y="0"/>
                      <a:pt x="0" y="0"/>
                    </a:cubicBezTo>
                    <a:cubicBezTo>
                      <a:pt x="2" y="13"/>
                      <a:pt x="2" y="13"/>
                      <a:pt x="2" y="13"/>
                    </a:cubicBezTo>
                    <a:lnTo>
                      <a:pt x="21" y="2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7" name="Freeform 355">
                <a:extLst>
                  <a:ext uri="{FF2B5EF4-FFF2-40B4-BE49-F238E27FC236}">
                    <a16:creationId xmlns:a16="http://schemas.microsoft.com/office/drawing/2014/main" xmlns="" id="{1B56F67F-A24A-4AE5-888A-DEDD143C144A}"/>
                  </a:ext>
                </a:extLst>
              </p:cNvPr>
              <p:cNvSpPr/>
              <p:nvPr/>
            </p:nvSpPr>
            <p:spPr bwMode="auto">
              <a:xfrm>
                <a:off x="2933" y="1370"/>
                <a:ext cx="43" cy="45"/>
              </a:xfrm>
              <a:custGeom>
                <a:avLst/>
                <a:gdLst>
                  <a:gd name="T0" fmla="*/ 19 w 19"/>
                  <a:gd name="T1" fmla="*/ 11 h 20"/>
                  <a:gd name="T2" fmla="*/ 0 w 19"/>
                  <a:gd name="T3" fmla="*/ 0 h 20"/>
                  <a:gd name="T4" fmla="*/ 2 w 19"/>
                  <a:gd name="T5" fmla="*/ 14 h 20"/>
                  <a:gd name="T6" fmla="*/ 16 w 19"/>
                  <a:gd name="T7" fmla="*/ 20 h 20"/>
                  <a:gd name="T8" fmla="*/ 19 w 19"/>
                  <a:gd name="T9" fmla="*/ 11 h 20"/>
                </a:gdLst>
                <a:ahLst/>
                <a:cxnLst>
                  <a:cxn ang="0">
                    <a:pos x="T0" y="T1"/>
                  </a:cxn>
                  <a:cxn ang="0">
                    <a:pos x="T2" y="T3"/>
                  </a:cxn>
                  <a:cxn ang="0">
                    <a:pos x="T4" y="T5"/>
                  </a:cxn>
                  <a:cxn ang="0">
                    <a:pos x="T6" y="T7"/>
                  </a:cxn>
                  <a:cxn ang="0">
                    <a:pos x="T8" y="T9"/>
                  </a:cxn>
                </a:cxnLst>
                <a:rect l="0" t="0" r="r" b="b"/>
                <a:pathLst>
                  <a:path w="19" h="20">
                    <a:moveTo>
                      <a:pt x="19" y="11"/>
                    </a:moveTo>
                    <a:cubicBezTo>
                      <a:pt x="0" y="0"/>
                      <a:pt x="0" y="0"/>
                      <a:pt x="0" y="0"/>
                    </a:cubicBezTo>
                    <a:cubicBezTo>
                      <a:pt x="2" y="14"/>
                      <a:pt x="2" y="14"/>
                      <a:pt x="2" y="14"/>
                    </a:cubicBezTo>
                    <a:cubicBezTo>
                      <a:pt x="16" y="20"/>
                      <a:pt x="16" y="20"/>
                      <a:pt x="16" y="20"/>
                    </a:cubicBezTo>
                    <a:cubicBezTo>
                      <a:pt x="17" y="17"/>
                      <a:pt x="18" y="14"/>
                      <a:pt x="19" y="11"/>
                    </a:cubicBez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8" name="Freeform 356">
                <a:extLst>
                  <a:ext uri="{FF2B5EF4-FFF2-40B4-BE49-F238E27FC236}">
                    <a16:creationId xmlns:a16="http://schemas.microsoft.com/office/drawing/2014/main" xmlns="" id="{2B00F08C-16B8-4BD6-9563-958C5D732CD4}"/>
                  </a:ext>
                </a:extLst>
              </p:cNvPr>
              <p:cNvSpPr/>
              <p:nvPr/>
            </p:nvSpPr>
            <p:spPr bwMode="auto">
              <a:xfrm>
                <a:off x="2937" y="1402"/>
                <a:ext cx="32" cy="70"/>
              </a:xfrm>
              <a:custGeom>
                <a:avLst/>
                <a:gdLst>
                  <a:gd name="T0" fmla="*/ 14 w 14"/>
                  <a:gd name="T1" fmla="*/ 6 h 31"/>
                  <a:gd name="T2" fmla="*/ 0 w 14"/>
                  <a:gd name="T3" fmla="*/ 0 h 31"/>
                  <a:gd name="T4" fmla="*/ 6 w 14"/>
                  <a:gd name="T5" fmla="*/ 31 h 31"/>
                  <a:gd name="T6" fmla="*/ 14 w 14"/>
                  <a:gd name="T7" fmla="*/ 6 h 31"/>
                </a:gdLst>
                <a:ahLst/>
                <a:cxnLst>
                  <a:cxn ang="0">
                    <a:pos x="T0" y="T1"/>
                  </a:cxn>
                  <a:cxn ang="0">
                    <a:pos x="T2" y="T3"/>
                  </a:cxn>
                  <a:cxn ang="0">
                    <a:pos x="T4" y="T5"/>
                  </a:cxn>
                  <a:cxn ang="0">
                    <a:pos x="T6" y="T7"/>
                  </a:cxn>
                </a:cxnLst>
                <a:rect l="0" t="0" r="r" b="b"/>
                <a:pathLst>
                  <a:path w="14" h="31">
                    <a:moveTo>
                      <a:pt x="14" y="6"/>
                    </a:moveTo>
                    <a:cubicBezTo>
                      <a:pt x="0" y="0"/>
                      <a:pt x="0" y="0"/>
                      <a:pt x="0" y="0"/>
                    </a:cubicBezTo>
                    <a:cubicBezTo>
                      <a:pt x="6" y="31"/>
                      <a:pt x="6" y="31"/>
                      <a:pt x="6" y="31"/>
                    </a:cubicBezTo>
                    <a:cubicBezTo>
                      <a:pt x="8" y="23"/>
                      <a:pt x="11" y="14"/>
                      <a:pt x="14" y="6"/>
                    </a:cubicBez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9" name="Freeform 357">
                <a:extLst>
                  <a:ext uri="{FF2B5EF4-FFF2-40B4-BE49-F238E27FC236}">
                    <a16:creationId xmlns:a16="http://schemas.microsoft.com/office/drawing/2014/main" xmlns="" id="{68D07A0C-4E47-42D9-BEE5-54620062CDAD}"/>
                  </a:ext>
                </a:extLst>
              </p:cNvPr>
              <p:cNvSpPr/>
              <p:nvPr/>
            </p:nvSpPr>
            <p:spPr bwMode="auto">
              <a:xfrm>
                <a:off x="2915" y="1057"/>
                <a:ext cx="155" cy="119"/>
              </a:xfrm>
              <a:custGeom>
                <a:avLst/>
                <a:gdLst>
                  <a:gd name="T0" fmla="*/ 6 w 69"/>
                  <a:gd name="T1" fmla="*/ 0 h 53"/>
                  <a:gd name="T2" fmla="*/ 0 w 69"/>
                  <a:gd name="T3" fmla="*/ 10 h 53"/>
                  <a:gd name="T4" fmla="*/ 65 w 69"/>
                  <a:gd name="T5" fmla="*/ 53 h 53"/>
                  <a:gd name="T6" fmla="*/ 69 w 69"/>
                  <a:gd name="T7" fmla="*/ 42 h 53"/>
                  <a:gd name="T8" fmla="*/ 6 w 69"/>
                  <a:gd name="T9" fmla="*/ 0 h 53"/>
                </a:gdLst>
                <a:ahLst/>
                <a:cxnLst>
                  <a:cxn ang="0">
                    <a:pos x="T0" y="T1"/>
                  </a:cxn>
                  <a:cxn ang="0">
                    <a:pos x="T2" y="T3"/>
                  </a:cxn>
                  <a:cxn ang="0">
                    <a:pos x="T4" y="T5"/>
                  </a:cxn>
                  <a:cxn ang="0">
                    <a:pos x="T6" y="T7"/>
                  </a:cxn>
                  <a:cxn ang="0">
                    <a:pos x="T8" y="T9"/>
                  </a:cxn>
                </a:cxnLst>
                <a:rect l="0" t="0" r="r" b="b"/>
                <a:pathLst>
                  <a:path w="69" h="53">
                    <a:moveTo>
                      <a:pt x="6" y="0"/>
                    </a:moveTo>
                    <a:cubicBezTo>
                      <a:pt x="4" y="4"/>
                      <a:pt x="2" y="7"/>
                      <a:pt x="0" y="10"/>
                    </a:cubicBezTo>
                    <a:cubicBezTo>
                      <a:pt x="65" y="53"/>
                      <a:pt x="65" y="53"/>
                      <a:pt x="65" y="53"/>
                    </a:cubicBezTo>
                    <a:cubicBezTo>
                      <a:pt x="67" y="49"/>
                      <a:pt x="68" y="46"/>
                      <a:pt x="69" y="42"/>
                    </a:cubicBezTo>
                    <a:lnTo>
                      <a:pt x="6" y="0"/>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0" name="Freeform 358">
                <a:extLst>
                  <a:ext uri="{FF2B5EF4-FFF2-40B4-BE49-F238E27FC236}">
                    <a16:creationId xmlns:a16="http://schemas.microsoft.com/office/drawing/2014/main" xmlns="" id="{509AD116-BED1-4029-9920-F685E4A31D69}"/>
                  </a:ext>
                </a:extLst>
              </p:cNvPr>
              <p:cNvSpPr/>
              <p:nvPr/>
            </p:nvSpPr>
            <p:spPr bwMode="auto">
              <a:xfrm>
                <a:off x="2928" y="1041"/>
                <a:ext cx="149" cy="111"/>
              </a:xfrm>
              <a:custGeom>
                <a:avLst/>
                <a:gdLst>
                  <a:gd name="T0" fmla="*/ 5 w 66"/>
                  <a:gd name="T1" fmla="*/ 0 h 49"/>
                  <a:gd name="T2" fmla="*/ 0 w 66"/>
                  <a:gd name="T3" fmla="*/ 7 h 49"/>
                  <a:gd name="T4" fmla="*/ 63 w 66"/>
                  <a:gd name="T5" fmla="*/ 49 h 49"/>
                  <a:gd name="T6" fmla="*/ 66 w 66"/>
                  <a:gd name="T7" fmla="*/ 40 h 49"/>
                  <a:gd name="T8" fmla="*/ 5 w 66"/>
                  <a:gd name="T9" fmla="*/ 0 h 49"/>
                </a:gdLst>
                <a:ahLst/>
                <a:cxnLst>
                  <a:cxn ang="0">
                    <a:pos x="T0" y="T1"/>
                  </a:cxn>
                  <a:cxn ang="0">
                    <a:pos x="T2" y="T3"/>
                  </a:cxn>
                  <a:cxn ang="0">
                    <a:pos x="T4" y="T5"/>
                  </a:cxn>
                  <a:cxn ang="0">
                    <a:pos x="T6" y="T7"/>
                  </a:cxn>
                  <a:cxn ang="0">
                    <a:pos x="T8" y="T9"/>
                  </a:cxn>
                </a:cxnLst>
                <a:rect l="0" t="0" r="r" b="b"/>
                <a:pathLst>
                  <a:path w="66" h="49">
                    <a:moveTo>
                      <a:pt x="5" y="0"/>
                    </a:moveTo>
                    <a:cubicBezTo>
                      <a:pt x="3" y="2"/>
                      <a:pt x="2" y="5"/>
                      <a:pt x="0" y="7"/>
                    </a:cubicBezTo>
                    <a:cubicBezTo>
                      <a:pt x="63" y="49"/>
                      <a:pt x="63" y="49"/>
                      <a:pt x="63" y="49"/>
                    </a:cubicBezTo>
                    <a:cubicBezTo>
                      <a:pt x="64" y="46"/>
                      <a:pt x="65" y="43"/>
                      <a:pt x="66" y="40"/>
                    </a:cubicBezTo>
                    <a:lnTo>
                      <a:pt x="5" y="0"/>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1" name="Freeform 359">
                <a:extLst>
                  <a:ext uri="{FF2B5EF4-FFF2-40B4-BE49-F238E27FC236}">
                    <a16:creationId xmlns:a16="http://schemas.microsoft.com/office/drawing/2014/main" xmlns="" id="{28CE8415-F407-4E1C-B466-E19AC7E8DD51}"/>
                  </a:ext>
                </a:extLst>
              </p:cNvPr>
              <p:cNvSpPr/>
              <p:nvPr/>
            </p:nvSpPr>
            <p:spPr bwMode="auto">
              <a:xfrm>
                <a:off x="2951" y="931"/>
                <a:ext cx="180" cy="176"/>
              </a:xfrm>
              <a:custGeom>
                <a:avLst/>
                <a:gdLst>
                  <a:gd name="T0" fmla="*/ 0 w 80"/>
                  <a:gd name="T1" fmla="*/ 41 h 78"/>
                  <a:gd name="T2" fmla="*/ 60 w 80"/>
                  <a:gd name="T3" fmla="*/ 78 h 78"/>
                  <a:gd name="T4" fmla="*/ 61 w 80"/>
                  <a:gd name="T5" fmla="*/ 76 h 78"/>
                  <a:gd name="T6" fmla="*/ 80 w 80"/>
                  <a:gd name="T7" fmla="*/ 15 h 78"/>
                  <a:gd name="T8" fmla="*/ 21 w 80"/>
                  <a:gd name="T9" fmla="*/ 0 h 78"/>
                  <a:gd name="T10" fmla="*/ 0 w 80"/>
                  <a:gd name="T11" fmla="*/ 41 h 78"/>
                </a:gdLst>
                <a:ahLst/>
                <a:cxnLst>
                  <a:cxn ang="0">
                    <a:pos x="T0" y="T1"/>
                  </a:cxn>
                  <a:cxn ang="0">
                    <a:pos x="T2" y="T3"/>
                  </a:cxn>
                  <a:cxn ang="0">
                    <a:pos x="T4" y="T5"/>
                  </a:cxn>
                  <a:cxn ang="0">
                    <a:pos x="T6" y="T7"/>
                  </a:cxn>
                  <a:cxn ang="0">
                    <a:pos x="T8" y="T9"/>
                  </a:cxn>
                  <a:cxn ang="0">
                    <a:pos x="T10" y="T11"/>
                  </a:cxn>
                </a:cxnLst>
                <a:rect l="0" t="0" r="r" b="b"/>
                <a:pathLst>
                  <a:path w="80" h="78">
                    <a:moveTo>
                      <a:pt x="0" y="41"/>
                    </a:moveTo>
                    <a:cubicBezTo>
                      <a:pt x="60" y="78"/>
                      <a:pt x="60" y="78"/>
                      <a:pt x="60" y="78"/>
                    </a:cubicBezTo>
                    <a:cubicBezTo>
                      <a:pt x="60" y="77"/>
                      <a:pt x="61" y="77"/>
                      <a:pt x="61" y="76"/>
                    </a:cubicBezTo>
                    <a:cubicBezTo>
                      <a:pt x="68" y="55"/>
                      <a:pt x="74" y="35"/>
                      <a:pt x="80" y="15"/>
                    </a:cubicBezTo>
                    <a:cubicBezTo>
                      <a:pt x="21" y="0"/>
                      <a:pt x="21" y="0"/>
                      <a:pt x="21" y="0"/>
                    </a:cubicBezTo>
                    <a:cubicBezTo>
                      <a:pt x="14" y="14"/>
                      <a:pt x="7" y="28"/>
                      <a:pt x="0" y="41"/>
                    </a:cubicBezTo>
                    <a:close/>
                  </a:path>
                </a:pathLst>
              </a:custGeom>
              <a:solidFill>
                <a:srgbClr val="6F3D2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2" name="Freeform 360">
                <a:extLst>
                  <a:ext uri="{FF2B5EF4-FFF2-40B4-BE49-F238E27FC236}">
                    <a16:creationId xmlns:a16="http://schemas.microsoft.com/office/drawing/2014/main" xmlns="" id="{36808319-56F6-4500-9E73-E3CC7C054509}"/>
                  </a:ext>
                </a:extLst>
              </p:cNvPr>
              <p:cNvSpPr/>
              <p:nvPr/>
            </p:nvSpPr>
            <p:spPr bwMode="auto">
              <a:xfrm>
                <a:off x="2998" y="672"/>
                <a:ext cx="201" cy="293"/>
              </a:xfrm>
              <a:custGeom>
                <a:avLst/>
                <a:gdLst>
                  <a:gd name="T0" fmla="*/ 0 w 89"/>
                  <a:gd name="T1" fmla="*/ 115 h 130"/>
                  <a:gd name="T2" fmla="*/ 59 w 89"/>
                  <a:gd name="T3" fmla="*/ 130 h 130"/>
                  <a:gd name="T4" fmla="*/ 89 w 89"/>
                  <a:gd name="T5" fmla="*/ 25 h 130"/>
                  <a:gd name="T6" fmla="*/ 50 w 89"/>
                  <a:gd name="T7" fmla="*/ 0 h 130"/>
                  <a:gd name="T8" fmla="*/ 0 w 89"/>
                  <a:gd name="T9" fmla="*/ 115 h 130"/>
                </a:gdLst>
                <a:ahLst/>
                <a:cxnLst>
                  <a:cxn ang="0">
                    <a:pos x="T0" y="T1"/>
                  </a:cxn>
                  <a:cxn ang="0">
                    <a:pos x="T2" y="T3"/>
                  </a:cxn>
                  <a:cxn ang="0">
                    <a:pos x="T4" y="T5"/>
                  </a:cxn>
                  <a:cxn ang="0">
                    <a:pos x="T6" y="T7"/>
                  </a:cxn>
                  <a:cxn ang="0">
                    <a:pos x="T8" y="T9"/>
                  </a:cxn>
                </a:cxnLst>
                <a:rect l="0" t="0" r="r" b="b"/>
                <a:pathLst>
                  <a:path w="89" h="130">
                    <a:moveTo>
                      <a:pt x="0" y="115"/>
                    </a:moveTo>
                    <a:cubicBezTo>
                      <a:pt x="59" y="130"/>
                      <a:pt x="59" y="130"/>
                      <a:pt x="59" y="130"/>
                    </a:cubicBezTo>
                    <a:cubicBezTo>
                      <a:pt x="69" y="95"/>
                      <a:pt x="78" y="60"/>
                      <a:pt x="89" y="25"/>
                    </a:cubicBezTo>
                    <a:cubicBezTo>
                      <a:pt x="50" y="0"/>
                      <a:pt x="50" y="0"/>
                      <a:pt x="50" y="0"/>
                    </a:cubicBezTo>
                    <a:cubicBezTo>
                      <a:pt x="35" y="38"/>
                      <a:pt x="19" y="78"/>
                      <a:pt x="0" y="115"/>
                    </a:cubicBezTo>
                    <a:close/>
                  </a:path>
                </a:pathLst>
              </a:custGeom>
              <a:solidFill>
                <a:srgbClr val="9DB8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3" name="Freeform 361">
                <a:extLst>
                  <a:ext uri="{FF2B5EF4-FFF2-40B4-BE49-F238E27FC236}">
                    <a16:creationId xmlns:a16="http://schemas.microsoft.com/office/drawing/2014/main" xmlns="" id="{A34DB33D-32BF-419A-8228-A2D655C71F06}"/>
                  </a:ext>
                </a:extLst>
              </p:cNvPr>
              <p:cNvSpPr/>
              <p:nvPr/>
            </p:nvSpPr>
            <p:spPr bwMode="auto">
              <a:xfrm>
                <a:off x="3111" y="487"/>
                <a:ext cx="151" cy="241"/>
              </a:xfrm>
              <a:custGeom>
                <a:avLst/>
                <a:gdLst>
                  <a:gd name="T0" fmla="*/ 20 w 67"/>
                  <a:gd name="T1" fmla="*/ 31 h 107"/>
                  <a:gd name="T2" fmla="*/ 0 w 67"/>
                  <a:gd name="T3" fmla="*/ 82 h 107"/>
                  <a:gd name="T4" fmla="*/ 39 w 67"/>
                  <a:gd name="T5" fmla="*/ 107 h 107"/>
                  <a:gd name="T6" fmla="*/ 41 w 67"/>
                  <a:gd name="T7" fmla="*/ 100 h 107"/>
                  <a:gd name="T8" fmla="*/ 67 w 67"/>
                  <a:gd name="T9" fmla="*/ 12 h 107"/>
                  <a:gd name="T10" fmla="*/ 31 w 67"/>
                  <a:gd name="T11" fmla="*/ 0 h 107"/>
                  <a:gd name="T12" fmla="*/ 20 w 67"/>
                  <a:gd name="T13" fmla="*/ 31 h 107"/>
                </a:gdLst>
                <a:ahLst/>
                <a:cxnLst>
                  <a:cxn ang="0">
                    <a:pos x="T0" y="T1"/>
                  </a:cxn>
                  <a:cxn ang="0">
                    <a:pos x="T2" y="T3"/>
                  </a:cxn>
                  <a:cxn ang="0">
                    <a:pos x="T4" y="T5"/>
                  </a:cxn>
                  <a:cxn ang="0">
                    <a:pos x="T6" y="T7"/>
                  </a:cxn>
                  <a:cxn ang="0">
                    <a:pos x="T8" y="T9"/>
                  </a:cxn>
                  <a:cxn ang="0">
                    <a:pos x="T10" y="T11"/>
                  </a:cxn>
                  <a:cxn ang="0">
                    <a:pos x="T12" y="T13"/>
                  </a:cxn>
                </a:cxnLst>
                <a:rect l="0" t="0" r="r" b="b"/>
                <a:pathLst>
                  <a:path w="67" h="107">
                    <a:moveTo>
                      <a:pt x="20" y="31"/>
                    </a:moveTo>
                    <a:cubicBezTo>
                      <a:pt x="13" y="48"/>
                      <a:pt x="7" y="65"/>
                      <a:pt x="0" y="82"/>
                    </a:cubicBezTo>
                    <a:cubicBezTo>
                      <a:pt x="39" y="107"/>
                      <a:pt x="39" y="107"/>
                      <a:pt x="39" y="107"/>
                    </a:cubicBezTo>
                    <a:cubicBezTo>
                      <a:pt x="39" y="105"/>
                      <a:pt x="40" y="103"/>
                      <a:pt x="41" y="100"/>
                    </a:cubicBezTo>
                    <a:cubicBezTo>
                      <a:pt x="49" y="71"/>
                      <a:pt x="58" y="42"/>
                      <a:pt x="67" y="12"/>
                    </a:cubicBezTo>
                    <a:cubicBezTo>
                      <a:pt x="31" y="0"/>
                      <a:pt x="31" y="0"/>
                      <a:pt x="31" y="0"/>
                    </a:cubicBezTo>
                    <a:cubicBezTo>
                      <a:pt x="28" y="10"/>
                      <a:pt x="24" y="20"/>
                      <a:pt x="20" y="31"/>
                    </a:cubicBezTo>
                    <a:close/>
                  </a:path>
                </a:pathLst>
              </a:custGeom>
              <a:solidFill>
                <a:srgbClr val="FFD9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4" name="Freeform 362">
                <a:extLst>
                  <a:ext uri="{FF2B5EF4-FFF2-40B4-BE49-F238E27FC236}">
                    <a16:creationId xmlns:a16="http://schemas.microsoft.com/office/drawing/2014/main" xmlns="" id="{F3E7EA0E-3C62-4232-84F8-02E3C1768DB9}"/>
                  </a:ext>
                </a:extLst>
              </p:cNvPr>
              <p:cNvSpPr/>
              <p:nvPr/>
            </p:nvSpPr>
            <p:spPr bwMode="auto">
              <a:xfrm>
                <a:off x="3284" y="-2"/>
                <a:ext cx="111" cy="144"/>
              </a:xfrm>
              <a:custGeom>
                <a:avLst/>
                <a:gdLst>
                  <a:gd name="T0" fmla="*/ 49 w 49"/>
                  <a:gd name="T1" fmla="*/ 0 h 64"/>
                  <a:gd name="T2" fmla="*/ 19 w 49"/>
                  <a:gd name="T3" fmla="*/ 2 h 64"/>
                  <a:gd name="T4" fmla="*/ 0 w 49"/>
                  <a:gd name="T5" fmla="*/ 59 h 64"/>
                  <a:gd name="T6" fmla="*/ 36 w 49"/>
                  <a:gd name="T7" fmla="*/ 64 h 64"/>
                  <a:gd name="T8" fmla="*/ 49 w 49"/>
                  <a:gd name="T9" fmla="*/ 0 h 64"/>
                </a:gdLst>
                <a:ahLst/>
                <a:cxnLst>
                  <a:cxn ang="0">
                    <a:pos x="T0" y="T1"/>
                  </a:cxn>
                  <a:cxn ang="0">
                    <a:pos x="T2" y="T3"/>
                  </a:cxn>
                  <a:cxn ang="0">
                    <a:pos x="T4" y="T5"/>
                  </a:cxn>
                  <a:cxn ang="0">
                    <a:pos x="T6" y="T7"/>
                  </a:cxn>
                  <a:cxn ang="0">
                    <a:pos x="T8" y="T9"/>
                  </a:cxn>
                </a:cxnLst>
                <a:rect l="0" t="0" r="r" b="b"/>
                <a:pathLst>
                  <a:path w="49" h="64">
                    <a:moveTo>
                      <a:pt x="49" y="0"/>
                    </a:moveTo>
                    <a:cubicBezTo>
                      <a:pt x="40" y="0"/>
                      <a:pt x="29" y="1"/>
                      <a:pt x="19" y="2"/>
                    </a:cubicBezTo>
                    <a:cubicBezTo>
                      <a:pt x="11" y="20"/>
                      <a:pt x="5" y="39"/>
                      <a:pt x="0" y="59"/>
                    </a:cubicBezTo>
                    <a:cubicBezTo>
                      <a:pt x="36" y="64"/>
                      <a:pt x="36" y="64"/>
                      <a:pt x="36" y="64"/>
                    </a:cubicBezTo>
                    <a:cubicBezTo>
                      <a:pt x="41" y="43"/>
                      <a:pt x="45" y="21"/>
                      <a:pt x="49" y="0"/>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5" name="Freeform 363">
                <a:extLst>
                  <a:ext uri="{FF2B5EF4-FFF2-40B4-BE49-F238E27FC236}">
                    <a16:creationId xmlns:a16="http://schemas.microsoft.com/office/drawing/2014/main" xmlns="" id="{08F7DBF4-73F4-44B8-AEA1-829C2C19B156}"/>
                  </a:ext>
                </a:extLst>
              </p:cNvPr>
              <p:cNvSpPr/>
              <p:nvPr/>
            </p:nvSpPr>
            <p:spPr bwMode="auto">
              <a:xfrm>
                <a:off x="3264" y="131"/>
                <a:ext cx="102" cy="79"/>
              </a:xfrm>
              <a:custGeom>
                <a:avLst/>
                <a:gdLst>
                  <a:gd name="T0" fmla="*/ 9 w 45"/>
                  <a:gd name="T1" fmla="*/ 0 h 35"/>
                  <a:gd name="T2" fmla="*/ 0 w 45"/>
                  <a:gd name="T3" fmla="*/ 30 h 35"/>
                  <a:gd name="T4" fmla="*/ 38 w 45"/>
                  <a:gd name="T5" fmla="*/ 35 h 35"/>
                  <a:gd name="T6" fmla="*/ 45 w 45"/>
                  <a:gd name="T7" fmla="*/ 5 h 35"/>
                  <a:gd name="T8" fmla="*/ 9 w 45"/>
                  <a:gd name="T9" fmla="*/ 0 h 35"/>
                </a:gdLst>
                <a:ahLst/>
                <a:cxnLst>
                  <a:cxn ang="0">
                    <a:pos x="T0" y="T1"/>
                  </a:cxn>
                  <a:cxn ang="0">
                    <a:pos x="T2" y="T3"/>
                  </a:cxn>
                  <a:cxn ang="0">
                    <a:pos x="T4" y="T5"/>
                  </a:cxn>
                  <a:cxn ang="0">
                    <a:pos x="T6" y="T7"/>
                  </a:cxn>
                  <a:cxn ang="0">
                    <a:pos x="T8" y="T9"/>
                  </a:cxn>
                </a:cxnLst>
                <a:rect l="0" t="0" r="r" b="b"/>
                <a:pathLst>
                  <a:path w="45" h="35">
                    <a:moveTo>
                      <a:pt x="9" y="0"/>
                    </a:moveTo>
                    <a:cubicBezTo>
                      <a:pt x="6" y="10"/>
                      <a:pt x="3" y="20"/>
                      <a:pt x="0" y="30"/>
                    </a:cubicBezTo>
                    <a:cubicBezTo>
                      <a:pt x="38" y="35"/>
                      <a:pt x="38" y="35"/>
                      <a:pt x="38" y="35"/>
                    </a:cubicBezTo>
                    <a:cubicBezTo>
                      <a:pt x="40" y="25"/>
                      <a:pt x="42" y="15"/>
                      <a:pt x="45" y="5"/>
                    </a:cubicBezTo>
                    <a:lnTo>
                      <a:pt x="9" y="0"/>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6" name="Freeform 364">
                <a:extLst>
                  <a:ext uri="{FF2B5EF4-FFF2-40B4-BE49-F238E27FC236}">
                    <a16:creationId xmlns:a16="http://schemas.microsoft.com/office/drawing/2014/main" xmlns="" id="{9E0174C7-74A5-4422-BDD1-8987E9E904A2}"/>
                  </a:ext>
                </a:extLst>
              </p:cNvPr>
              <p:cNvSpPr/>
              <p:nvPr/>
            </p:nvSpPr>
            <p:spPr bwMode="auto">
              <a:xfrm>
                <a:off x="3203" y="198"/>
                <a:ext cx="147" cy="208"/>
              </a:xfrm>
              <a:custGeom>
                <a:avLst/>
                <a:gdLst>
                  <a:gd name="T0" fmla="*/ 27 w 65"/>
                  <a:gd name="T1" fmla="*/ 0 h 92"/>
                  <a:gd name="T2" fmla="*/ 20 w 65"/>
                  <a:gd name="T3" fmla="*/ 23 h 92"/>
                  <a:gd name="T4" fmla="*/ 0 w 65"/>
                  <a:gd name="T5" fmla="*/ 92 h 92"/>
                  <a:gd name="T6" fmla="*/ 41 w 65"/>
                  <a:gd name="T7" fmla="*/ 91 h 92"/>
                  <a:gd name="T8" fmla="*/ 65 w 65"/>
                  <a:gd name="T9" fmla="*/ 5 h 92"/>
                  <a:gd name="T10" fmla="*/ 27 w 65"/>
                  <a:gd name="T11" fmla="*/ 0 h 92"/>
                </a:gdLst>
                <a:ahLst/>
                <a:cxnLst>
                  <a:cxn ang="0">
                    <a:pos x="T0" y="T1"/>
                  </a:cxn>
                  <a:cxn ang="0">
                    <a:pos x="T2" y="T3"/>
                  </a:cxn>
                  <a:cxn ang="0">
                    <a:pos x="T4" y="T5"/>
                  </a:cxn>
                  <a:cxn ang="0">
                    <a:pos x="T6" y="T7"/>
                  </a:cxn>
                  <a:cxn ang="0">
                    <a:pos x="T8" y="T9"/>
                  </a:cxn>
                  <a:cxn ang="0">
                    <a:pos x="T10" y="T11"/>
                  </a:cxn>
                </a:cxnLst>
                <a:rect l="0" t="0" r="r" b="b"/>
                <a:pathLst>
                  <a:path w="65" h="92">
                    <a:moveTo>
                      <a:pt x="27" y="0"/>
                    </a:moveTo>
                    <a:cubicBezTo>
                      <a:pt x="25" y="8"/>
                      <a:pt x="22" y="16"/>
                      <a:pt x="20" y="23"/>
                    </a:cubicBezTo>
                    <a:cubicBezTo>
                      <a:pt x="13" y="47"/>
                      <a:pt x="7" y="70"/>
                      <a:pt x="0" y="92"/>
                    </a:cubicBezTo>
                    <a:cubicBezTo>
                      <a:pt x="41" y="91"/>
                      <a:pt x="41" y="91"/>
                      <a:pt x="41" y="91"/>
                    </a:cubicBezTo>
                    <a:cubicBezTo>
                      <a:pt x="49" y="62"/>
                      <a:pt x="57" y="33"/>
                      <a:pt x="65" y="5"/>
                    </a:cubicBezTo>
                    <a:lnTo>
                      <a:pt x="27" y="0"/>
                    </a:lnTo>
                    <a:close/>
                  </a:path>
                </a:pathLst>
              </a:custGeom>
              <a:solidFill>
                <a:srgbClr val="FF4C8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7" name="Freeform 365">
                <a:extLst>
                  <a:ext uri="{FF2B5EF4-FFF2-40B4-BE49-F238E27FC236}">
                    <a16:creationId xmlns:a16="http://schemas.microsoft.com/office/drawing/2014/main" xmlns="" id="{6ABF9164-1181-4927-84C8-4ADCAFABC193}"/>
                  </a:ext>
                </a:extLst>
              </p:cNvPr>
              <p:cNvSpPr/>
              <p:nvPr/>
            </p:nvSpPr>
            <p:spPr bwMode="auto">
              <a:xfrm>
                <a:off x="3181" y="403"/>
                <a:ext cx="115" cy="111"/>
              </a:xfrm>
              <a:custGeom>
                <a:avLst/>
                <a:gdLst>
                  <a:gd name="T0" fmla="*/ 10 w 51"/>
                  <a:gd name="T1" fmla="*/ 1 h 49"/>
                  <a:gd name="T2" fmla="*/ 0 w 51"/>
                  <a:gd name="T3" fmla="*/ 37 h 49"/>
                  <a:gd name="T4" fmla="*/ 36 w 51"/>
                  <a:gd name="T5" fmla="*/ 49 h 49"/>
                  <a:gd name="T6" fmla="*/ 51 w 51"/>
                  <a:gd name="T7" fmla="*/ 0 h 49"/>
                  <a:gd name="T8" fmla="*/ 10 w 51"/>
                  <a:gd name="T9" fmla="*/ 1 h 49"/>
                </a:gdLst>
                <a:ahLst/>
                <a:cxnLst>
                  <a:cxn ang="0">
                    <a:pos x="T0" y="T1"/>
                  </a:cxn>
                  <a:cxn ang="0">
                    <a:pos x="T2" y="T3"/>
                  </a:cxn>
                  <a:cxn ang="0">
                    <a:pos x="T4" y="T5"/>
                  </a:cxn>
                  <a:cxn ang="0">
                    <a:pos x="T6" y="T7"/>
                  </a:cxn>
                  <a:cxn ang="0">
                    <a:pos x="T8" y="T9"/>
                  </a:cxn>
                </a:cxnLst>
                <a:rect l="0" t="0" r="r" b="b"/>
                <a:pathLst>
                  <a:path w="51" h="49">
                    <a:moveTo>
                      <a:pt x="10" y="1"/>
                    </a:moveTo>
                    <a:cubicBezTo>
                      <a:pt x="7" y="13"/>
                      <a:pt x="4" y="25"/>
                      <a:pt x="0" y="37"/>
                    </a:cubicBezTo>
                    <a:cubicBezTo>
                      <a:pt x="36" y="49"/>
                      <a:pt x="36" y="49"/>
                      <a:pt x="36" y="49"/>
                    </a:cubicBezTo>
                    <a:cubicBezTo>
                      <a:pt x="41" y="33"/>
                      <a:pt x="46" y="16"/>
                      <a:pt x="51" y="0"/>
                    </a:cubicBezTo>
                    <a:lnTo>
                      <a:pt x="10" y="1"/>
                    </a:lnTo>
                    <a:close/>
                  </a:path>
                </a:pathLst>
              </a:custGeom>
              <a:solidFill>
                <a:srgbClr val="3FA9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8" name="Freeform 366">
                <a:extLst>
                  <a:ext uri="{FF2B5EF4-FFF2-40B4-BE49-F238E27FC236}">
                    <a16:creationId xmlns:a16="http://schemas.microsoft.com/office/drawing/2014/main" xmlns="" id="{B66096DA-A810-45D3-9E52-79547304DFC8}"/>
                  </a:ext>
                </a:extLst>
              </p:cNvPr>
              <p:cNvSpPr/>
              <p:nvPr/>
            </p:nvSpPr>
            <p:spPr bwMode="auto">
              <a:xfrm>
                <a:off x="3357" y="3457"/>
                <a:ext cx="1109" cy="347"/>
              </a:xfrm>
              <a:custGeom>
                <a:avLst/>
                <a:gdLst>
                  <a:gd name="T0" fmla="*/ 3 w 492"/>
                  <a:gd name="T1" fmla="*/ 0 h 154"/>
                  <a:gd name="T2" fmla="*/ 3 w 492"/>
                  <a:gd name="T3" fmla="*/ 56 h 154"/>
                  <a:gd name="T4" fmla="*/ 142 w 492"/>
                  <a:gd name="T5" fmla="*/ 151 h 154"/>
                  <a:gd name="T6" fmla="*/ 483 w 492"/>
                  <a:gd name="T7" fmla="*/ 50 h 154"/>
                  <a:gd name="T8" fmla="*/ 490 w 492"/>
                  <a:gd name="T9" fmla="*/ 3 h 154"/>
                </a:gdLst>
                <a:ahLst/>
                <a:cxnLst>
                  <a:cxn ang="0">
                    <a:pos x="T0" y="T1"/>
                  </a:cxn>
                  <a:cxn ang="0">
                    <a:pos x="T2" y="T3"/>
                  </a:cxn>
                  <a:cxn ang="0">
                    <a:pos x="T4" y="T5"/>
                  </a:cxn>
                  <a:cxn ang="0">
                    <a:pos x="T6" y="T7"/>
                  </a:cxn>
                  <a:cxn ang="0">
                    <a:pos x="T8" y="T9"/>
                  </a:cxn>
                </a:cxnLst>
                <a:rect l="0" t="0" r="r" b="b"/>
                <a:pathLst>
                  <a:path w="492" h="154">
                    <a:moveTo>
                      <a:pt x="3" y="0"/>
                    </a:moveTo>
                    <a:cubicBezTo>
                      <a:pt x="3" y="0"/>
                      <a:pt x="0" y="41"/>
                      <a:pt x="3" y="56"/>
                    </a:cubicBezTo>
                    <a:cubicBezTo>
                      <a:pt x="6" y="71"/>
                      <a:pt x="124" y="149"/>
                      <a:pt x="142" y="151"/>
                    </a:cubicBezTo>
                    <a:cubicBezTo>
                      <a:pt x="160" y="154"/>
                      <a:pt x="475" y="62"/>
                      <a:pt x="483" y="50"/>
                    </a:cubicBezTo>
                    <a:cubicBezTo>
                      <a:pt x="492" y="37"/>
                      <a:pt x="490" y="3"/>
                      <a:pt x="490" y="3"/>
                    </a:cubicBezTo>
                  </a:path>
                </a:pathLst>
              </a:custGeom>
              <a:solidFill>
                <a:srgbClr val="7468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9" name="Freeform 367">
                <a:extLst>
                  <a:ext uri="{FF2B5EF4-FFF2-40B4-BE49-F238E27FC236}">
                    <a16:creationId xmlns:a16="http://schemas.microsoft.com/office/drawing/2014/main" xmlns="" id="{5E636645-E7DD-45EE-A40E-AEFB6742CBF3}"/>
                  </a:ext>
                </a:extLst>
              </p:cNvPr>
              <p:cNvSpPr/>
              <p:nvPr/>
            </p:nvSpPr>
            <p:spPr bwMode="auto">
              <a:xfrm>
                <a:off x="3363" y="3401"/>
                <a:ext cx="442" cy="299"/>
              </a:xfrm>
              <a:custGeom>
                <a:avLst/>
                <a:gdLst>
                  <a:gd name="T0" fmla="*/ 0 w 196"/>
                  <a:gd name="T1" fmla="*/ 25 h 133"/>
                  <a:gd name="T2" fmla="*/ 143 w 196"/>
                  <a:gd name="T3" fmla="*/ 130 h 133"/>
                  <a:gd name="T4" fmla="*/ 196 w 196"/>
                  <a:gd name="T5" fmla="*/ 117 h 133"/>
                  <a:gd name="T6" fmla="*/ 112 w 196"/>
                  <a:gd name="T7" fmla="*/ 0 h 133"/>
                  <a:gd name="T8" fmla="*/ 0 w 196"/>
                  <a:gd name="T9" fmla="*/ 25 h 133"/>
                </a:gdLst>
                <a:ahLst/>
                <a:cxnLst>
                  <a:cxn ang="0">
                    <a:pos x="T0" y="T1"/>
                  </a:cxn>
                  <a:cxn ang="0">
                    <a:pos x="T2" y="T3"/>
                  </a:cxn>
                  <a:cxn ang="0">
                    <a:pos x="T4" y="T5"/>
                  </a:cxn>
                  <a:cxn ang="0">
                    <a:pos x="T6" y="T7"/>
                  </a:cxn>
                  <a:cxn ang="0">
                    <a:pos x="T8" y="T9"/>
                  </a:cxn>
                </a:cxnLst>
                <a:rect l="0" t="0" r="r" b="b"/>
                <a:pathLst>
                  <a:path w="196" h="133">
                    <a:moveTo>
                      <a:pt x="0" y="25"/>
                    </a:moveTo>
                    <a:cubicBezTo>
                      <a:pt x="0" y="41"/>
                      <a:pt x="125" y="133"/>
                      <a:pt x="143" y="130"/>
                    </a:cubicBezTo>
                    <a:cubicBezTo>
                      <a:pt x="147" y="129"/>
                      <a:pt x="167" y="124"/>
                      <a:pt x="196" y="117"/>
                    </a:cubicBezTo>
                    <a:cubicBezTo>
                      <a:pt x="112" y="0"/>
                      <a:pt x="112" y="0"/>
                      <a:pt x="112" y="0"/>
                    </a:cubicBezTo>
                    <a:cubicBezTo>
                      <a:pt x="50" y="14"/>
                      <a:pt x="0" y="25"/>
                      <a:pt x="0" y="25"/>
                    </a:cubicBezTo>
                    <a:close/>
                  </a:path>
                </a:pathLst>
              </a:custGeom>
              <a:solidFill>
                <a:srgbClr val="DE2B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0" name="Freeform 368">
                <a:extLst>
                  <a:ext uri="{FF2B5EF4-FFF2-40B4-BE49-F238E27FC236}">
                    <a16:creationId xmlns:a16="http://schemas.microsoft.com/office/drawing/2014/main" xmlns="" id="{7EE08DA7-7B8C-40BF-98B8-F40CBB1C0EA5}"/>
                  </a:ext>
                </a:extLst>
              </p:cNvPr>
              <p:cNvSpPr/>
              <p:nvPr/>
            </p:nvSpPr>
            <p:spPr bwMode="auto">
              <a:xfrm>
                <a:off x="3616" y="3342"/>
                <a:ext cx="642" cy="322"/>
              </a:xfrm>
              <a:custGeom>
                <a:avLst/>
                <a:gdLst>
                  <a:gd name="T0" fmla="*/ 0 w 285"/>
                  <a:gd name="T1" fmla="*/ 26 h 143"/>
                  <a:gd name="T2" fmla="*/ 84 w 285"/>
                  <a:gd name="T3" fmla="*/ 143 h 143"/>
                  <a:gd name="T4" fmla="*/ 285 w 285"/>
                  <a:gd name="T5" fmla="*/ 86 h 143"/>
                  <a:gd name="T6" fmla="*/ 114 w 285"/>
                  <a:gd name="T7" fmla="*/ 0 h 143"/>
                  <a:gd name="T8" fmla="*/ 0 w 285"/>
                  <a:gd name="T9" fmla="*/ 26 h 143"/>
                </a:gdLst>
                <a:ahLst/>
                <a:cxnLst>
                  <a:cxn ang="0">
                    <a:pos x="T0" y="T1"/>
                  </a:cxn>
                  <a:cxn ang="0">
                    <a:pos x="T2" y="T3"/>
                  </a:cxn>
                  <a:cxn ang="0">
                    <a:pos x="T4" y="T5"/>
                  </a:cxn>
                  <a:cxn ang="0">
                    <a:pos x="T6" y="T7"/>
                  </a:cxn>
                  <a:cxn ang="0">
                    <a:pos x="T8" y="T9"/>
                  </a:cxn>
                </a:cxnLst>
                <a:rect l="0" t="0" r="r" b="b"/>
                <a:pathLst>
                  <a:path w="285" h="143">
                    <a:moveTo>
                      <a:pt x="0" y="26"/>
                    </a:moveTo>
                    <a:cubicBezTo>
                      <a:pt x="84" y="143"/>
                      <a:pt x="84" y="143"/>
                      <a:pt x="84" y="143"/>
                    </a:cubicBezTo>
                    <a:cubicBezTo>
                      <a:pt x="137" y="128"/>
                      <a:pt x="220" y="105"/>
                      <a:pt x="285" y="86"/>
                    </a:cubicBezTo>
                    <a:cubicBezTo>
                      <a:pt x="114" y="0"/>
                      <a:pt x="114" y="0"/>
                      <a:pt x="114" y="0"/>
                    </a:cubicBezTo>
                    <a:cubicBezTo>
                      <a:pt x="77" y="8"/>
                      <a:pt x="36" y="18"/>
                      <a:pt x="0" y="26"/>
                    </a:cubicBezTo>
                    <a:close/>
                  </a:path>
                </a:pathLst>
              </a:custGeom>
              <a:solidFill>
                <a:srgbClr val="886D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1" name="Freeform 369">
                <a:extLst>
                  <a:ext uri="{FF2B5EF4-FFF2-40B4-BE49-F238E27FC236}">
                    <a16:creationId xmlns:a16="http://schemas.microsoft.com/office/drawing/2014/main" xmlns="" id="{67816B99-511F-4B3E-B4CF-0AB104CA1D6C}"/>
                  </a:ext>
                </a:extLst>
              </p:cNvPr>
              <p:cNvSpPr/>
              <p:nvPr/>
            </p:nvSpPr>
            <p:spPr bwMode="auto">
              <a:xfrm>
                <a:off x="3918" y="3299"/>
                <a:ext cx="288" cy="81"/>
              </a:xfrm>
              <a:custGeom>
                <a:avLst/>
                <a:gdLst>
                  <a:gd name="T0" fmla="*/ 114 w 128"/>
                  <a:gd name="T1" fmla="*/ 0 h 36"/>
                  <a:gd name="T2" fmla="*/ 0 w 128"/>
                  <a:gd name="T3" fmla="*/ 29 h 36"/>
                  <a:gd name="T4" fmla="*/ 14 w 128"/>
                  <a:gd name="T5" fmla="*/ 36 h 36"/>
                  <a:gd name="T6" fmla="*/ 128 w 128"/>
                  <a:gd name="T7" fmla="*/ 7 h 36"/>
                  <a:gd name="T8" fmla="*/ 114 w 128"/>
                  <a:gd name="T9" fmla="*/ 0 h 36"/>
                </a:gdLst>
                <a:ahLst/>
                <a:cxnLst>
                  <a:cxn ang="0">
                    <a:pos x="T0" y="T1"/>
                  </a:cxn>
                  <a:cxn ang="0">
                    <a:pos x="T2" y="T3"/>
                  </a:cxn>
                  <a:cxn ang="0">
                    <a:pos x="T4" y="T5"/>
                  </a:cxn>
                  <a:cxn ang="0">
                    <a:pos x="T6" y="T7"/>
                  </a:cxn>
                  <a:cxn ang="0">
                    <a:pos x="T8" y="T9"/>
                  </a:cxn>
                </a:cxnLst>
                <a:rect l="0" t="0" r="r" b="b"/>
                <a:pathLst>
                  <a:path w="128" h="36">
                    <a:moveTo>
                      <a:pt x="114" y="0"/>
                    </a:moveTo>
                    <a:cubicBezTo>
                      <a:pt x="0" y="29"/>
                      <a:pt x="0" y="29"/>
                      <a:pt x="0" y="29"/>
                    </a:cubicBezTo>
                    <a:cubicBezTo>
                      <a:pt x="14" y="36"/>
                      <a:pt x="14" y="36"/>
                      <a:pt x="14" y="36"/>
                    </a:cubicBezTo>
                    <a:cubicBezTo>
                      <a:pt x="128" y="7"/>
                      <a:pt x="128" y="7"/>
                      <a:pt x="128" y="7"/>
                    </a:cubicBezTo>
                    <a:cubicBezTo>
                      <a:pt x="123" y="5"/>
                      <a:pt x="118" y="2"/>
                      <a:pt x="114"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2" name="Freeform 370">
                <a:extLst>
                  <a:ext uri="{FF2B5EF4-FFF2-40B4-BE49-F238E27FC236}">
                    <a16:creationId xmlns:a16="http://schemas.microsoft.com/office/drawing/2014/main" xmlns="" id="{E934869F-17E8-4B82-BABD-87B5FF5E89AD}"/>
                  </a:ext>
                </a:extLst>
              </p:cNvPr>
              <p:cNvSpPr/>
              <p:nvPr/>
            </p:nvSpPr>
            <p:spPr bwMode="auto">
              <a:xfrm>
                <a:off x="3949" y="3315"/>
                <a:ext cx="282" cy="83"/>
              </a:xfrm>
              <a:custGeom>
                <a:avLst/>
                <a:gdLst>
                  <a:gd name="T0" fmla="*/ 114 w 125"/>
                  <a:gd name="T1" fmla="*/ 0 h 37"/>
                  <a:gd name="T2" fmla="*/ 0 w 125"/>
                  <a:gd name="T3" fmla="*/ 29 h 37"/>
                  <a:gd name="T4" fmla="*/ 16 w 125"/>
                  <a:gd name="T5" fmla="*/ 37 h 37"/>
                  <a:gd name="T6" fmla="*/ 125 w 125"/>
                  <a:gd name="T7" fmla="*/ 6 h 37"/>
                  <a:gd name="T8" fmla="*/ 114 w 125"/>
                  <a:gd name="T9" fmla="*/ 0 h 37"/>
                </a:gdLst>
                <a:ahLst/>
                <a:cxnLst>
                  <a:cxn ang="0">
                    <a:pos x="T0" y="T1"/>
                  </a:cxn>
                  <a:cxn ang="0">
                    <a:pos x="T2" y="T3"/>
                  </a:cxn>
                  <a:cxn ang="0">
                    <a:pos x="T4" y="T5"/>
                  </a:cxn>
                  <a:cxn ang="0">
                    <a:pos x="T6" y="T7"/>
                  </a:cxn>
                  <a:cxn ang="0">
                    <a:pos x="T8" y="T9"/>
                  </a:cxn>
                </a:cxnLst>
                <a:rect l="0" t="0" r="r" b="b"/>
                <a:pathLst>
                  <a:path w="125" h="37">
                    <a:moveTo>
                      <a:pt x="114" y="0"/>
                    </a:moveTo>
                    <a:cubicBezTo>
                      <a:pt x="0" y="29"/>
                      <a:pt x="0" y="29"/>
                      <a:pt x="0" y="29"/>
                    </a:cubicBezTo>
                    <a:cubicBezTo>
                      <a:pt x="16" y="37"/>
                      <a:pt x="16" y="37"/>
                      <a:pt x="16" y="37"/>
                    </a:cubicBezTo>
                    <a:cubicBezTo>
                      <a:pt x="125" y="6"/>
                      <a:pt x="125" y="6"/>
                      <a:pt x="125" y="6"/>
                    </a:cubicBezTo>
                    <a:cubicBezTo>
                      <a:pt x="121" y="4"/>
                      <a:pt x="118" y="2"/>
                      <a:pt x="114"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3" name="Freeform 371">
                <a:extLst>
                  <a:ext uri="{FF2B5EF4-FFF2-40B4-BE49-F238E27FC236}">
                    <a16:creationId xmlns:a16="http://schemas.microsoft.com/office/drawing/2014/main" xmlns="" id="{07950AA3-782E-4395-99B9-B9941612C1F5}"/>
                  </a:ext>
                </a:extLst>
              </p:cNvPr>
              <p:cNvSpPr/>
              <p:nvPr/>
            </p:nvSpPr>
            <p:spPr bwMode="auto">
              <a:xfrm>
                <a:off x="3985" y="3328"/>
                <a:ext cx="282" cy="91"/>
              </a:xfrm>
              <a:custGeom>
                <a:avLst/>
                <a:gdLst>
                  <a:gd name="T0" fmla="*/ 109 w 125"/>
                  <a:gd name="T1" fmla="*/ 0 h 40"/>
                  <a:gd name="T2" fmla="*/ 0 w 125"/>
                  <a:gd name="T3" fmla="*/ 31 h 40"/>
                  <a:gd name="T4" fmla="*/ 17 w 125"/>
                  <a:gd name="T5" fmla="*/ 40 h 40"/>
                  <a:gd name="T6" fmla="*/ 125 w 125"/>
                  <a:gd name="T7" fmla="*/ 8 h 40"/>
                  <a:gd name="T8" fmla="*/ 109 w 125"/>
                  <a:gd name="T9" fmla="*/ 0 h 40"/>
                </a:gdLst>
                <a:ahLst/>
                <a:cxnLst>
                  <a:cxn ang="0">
                    <a:pos x="T0" y="T1"/>
                  </a:cxn>
                  <a:cxn ang="0">
                    <a:pos x="T2" y="T3"/>
                  </a:cxn>
                  <a:cxn ang="0">
                    <a:pos x="T4" y="T5"/>
                  </a:cxn>
                  <a:cxn ang="0">
                    <a:pos x="T6" y="T7"/>
                  </a:cxn>
                  <a:cxn ang="0">
                    <a:pos x="T8" y="T9"/>
                  </a:cxn>
                </a:cxnLst>
                <a:rect l="0" t="0" r="r" b="b"/>
                <a:pathLst>
                  <a:path w="125" h="40">
                    <a:moveTo>
                      <a:pt x="109" y="0"/>
                    </a:moveTo>
                    <a:cubicBezTo>
                      <a:pt x="0" y="31"/>
                      <a:pt x="0" y="31"/>
                      <a:pt x="0" y="31"/>
                    </a:cubicBezTo>
                    <a:cubicBezTo>
                      <a:pt x="17" y="40"/>
                      <a:pt x="17" y="40"/>
                      <a:pt x="17" y="40"/>
                    </a:cubicBezTo>
                    <a:cubicBezTo>
                      <a:pt x="125" y="8"/>
                      <a:pt x="125" y="8"/>
                      <a:pt x="125" y="8"/>
                    </a:cubicBezTo>
                    <a:cubicBezTo>
                      <a:pt x="119" y="5"/>
                      <a:pt x="114" y="3"/>
                      <a:pt x="109"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4" name="Freeform 372">
                <a:extLst>
                  <a:ext uri="{FF2B5EF4-FFF2-40B4-BE49-F238E27FC236}">
                    <a16:creationId xmlns:a16="http://schemas.microsoft.com/office/drawing/2014/main" xmlns="" id="{8A38209F-B03F-46D5-80BF-1588EE008D81}"/>
                  </a:ext>
                </a:extLst>
              </p:cNvPr>
              <p:cNvSpPr/>
              <p:nvPr/>
            </p:nvSpPr>
            <p:spPr bwMode="auto">
              <a:xfrm>
                <a:off x="4024" y="3346"/>
                <a:ext cx="275" cy="84"/>
              </a:xfrm>
              <a:custGeom>
                <a:avLst/>
                <a:gdLst>
                  <a:gd name="T0" fmla="*/ 122 w 122"/>
                  <a:gd name="T1" fmla="*/ 7 h 37"/>
                  <a:gd name="T2" fmla="*/ 108 w 122"/>
                  <a:gd name="T3" fmla="*/ 0 h 37"/>
                  <a:gd name="T4" fmla="*/ 0 w 122"/>
                  <a:gd name="T5" fmla="*/ 32 h 37"/>
                  <a:gd name="T6" fmla="*/ 11 w 122"/>
                  <a:gd name="T7" fmla="*/ 37 h 37"/>
                  <a:gd name="T8" fmla="*/ 122 w 122"/>
                  <a:gd name="T9" fmla="*/ 7 h 37"/>
                </a:gdLst>
                <a:ahLst/>
                <a:cxnLst>
                  <a:cxn ang="0">
                    <a:pos x="T0" y="T1"/>
                  </a:cxn>
                  <a:cxn ang="0">
                    <a:pos x="T2" y="T3"/>
                  </a:cxn>
                  <a:cxn ang="0">
                    <a:pos x="T4" y="T5"/>
                  </a:cxn>
                  <a:cxn ang="0">
                    <a:pos x="T6" y="T7"/>
                  </a:cxn>
                  <a:cxn ang="0">
                    <a:pos x="T8" y="T9"/>
                  </a:cxn>
                </a:cxnLst>
                <a:rect l="0" t="0" r="r" b="b"/>
                <a:pathLst>
                  <a:path w="122" h="37">
                    <a:moveTo>
                      <a:pt x="122" y="7"/>
                    </a:moveTo>
                    <a:cubicBezTo>
                      <a:pt x="117" y="5"/>
                      <a:pt x="113" y="3"/>
                      <a:pt x="108" y="0"/>
                    </a:cubicBezTo>
                    <a:cubicBezTo>
                      <a:pt x="0" y="32"/>
                      <a:pt x="0" y="32"/>
                      <a:pt x="0" y="32"/>
                    </a:cubicBezTo>
                    <a:cubicBezTo>
                      <a:pt x="11" y="37"/>
                      <a:pt x="11" y="37"/>
                      <a:pt x="11" y="37"/>
                    </a:cubicBezTo>
                    <a:lnTo>
                      <a:pt x="122" y="7"/>
                    </a:ln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5" name="Freeform 373">
                <a:extLst>
                  <a:ext uri="{FF2B5EF4-FFF2-40B4-BE49-F238E27FC236}">
                    <a16:creationId xmlns:a16="http://schemas.microsoft.com/office/drawing/2014/main" xmlns="" id="{8DFCF85C-8320-47AA-BF8A-573F1B67DAD8}"/>
                  </a:ext>
                </a:extLst>
              </p:cNvPr>
              <p:cNvSpPr/>
              <p:nvPr/>
            </p:nvSpPr>
            <p:spPr bwMode="auto">
              <a:xfrm>
                <a:off x="4082" y="3378"/>
                <a:ext cx="386" cy="158"/>
              </a:xfrm>
              <a:custGeom>
                <a:avLst/>
                <a:gdLst>
                  <a:gd name="T0" fmla="*/ 108 w 171"/>
                  <a:gd name="T1" fmla="*/ 0 h 70"/>
                  <a:gd name="T2" fmla="*/ 0 w 171"/>
                  <a:gd name="T3" fmla="*/ 31 h 70"/>
                  <a:gd name="T4" fmla="*/ 78 w 171"/>
                  <a:gd name="T5" fmla="*/ 70 h 70"/>
                  <a:gd name="T6" fmla="*/ 171 w 171"/>
                  <a:gd name="T7" fmla="*/ 38 h 70"/>
                  <a:gd name="T8" fmla="*/ 108 w 171"/>
                  <a:gd name="T9" fmla="*/ 0 h 70"/>
                </a:gdLst>
                <a:ahLst/>
                <a:cxnLst>
                  <a:cxn ang="0">
                    <a:pos x="T0" y="T1"/>
                  </a:cxn>
                  <a:cxn ang="0">
                    <a:pos x="T2" y="T3"/>
                  </a:cxn>
                  <a:cxn ang="0">
                    <a:pos x="T4" y="T5"/>
                  </a:cxn>
                  <a:cxn ang="0">
                    <a:pos x="T6" y="T7"/>
                  </a:cxn>
                  <a:cxn ang="0">
                    <a:pos x="T8" y="T9"/>
                  </a:cxn>
                </a:cxnLst>
                <a:rect l="0" t="0" r="r" b="b"/>
                <a:pathLst>
                  <a:path w="171" h="70">
                    <a:moveTo>
                      <a:pt x="108" y="0"/>
                    </a:moveTo>
                    <a:cubicBezTo>
                      <a:pt x="0" y="31"/>
                      <a:pt x="0" y="31"/>
                      <a:pt x="0" y="31"/>
                    </a:cubicBezTo>
                    <a:cubicBezTo>
                      <a:pt x="78" y="70"/>
                      <a:pt x="78" y="70"/>
                      <a:pt x="78" y="70"/>
                    </a:cubicBezTo>
                    <a:cubicBezTo>
                      <a:pt x="131" y="55"/>
                      <a:pt x="171" y="42"/>
                      <a:pt x="171" y="38"/>
                    </a:cubicBezTo>
                    <a:cubicBezTo>
                      <a:pt x="171" y="34"/>
                      <a:pt x="141" y="17"/>
                      <a:pt x="108"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6" name="Freeform 374">
                <a:extLst>
                  <a:ext uri="{FF2B5EF4-FFF2-40B4-BE49-F238E27FC236}">
                    <a16:creationId xmlns:a16="http://schemas.microsoft.com/office/drawing/2014/main" xmlns="" id="{86626616-C2C5-40B2-955D-5247FD51D3FF}"/>
                  </a:ext>
                </a:extLst>
              </p:cNvPr>
              <p:cNvSpPr/>
              <p:nvPr/>
            </p:nvSpPr>
            <p:spPr bwMode="auto">
              <a:xfrm>
                <a:off x="4049" y="3362"/>
                <a:ext cx="277" cy="86"/>
              </a:xfrm>
              <a:custGeom>
                <a:avLst/>
                <a:gdLst>
                  <a:gd name="T0" fmla="*/ 111 w 123"/>
                  <a:gd name="T1" fmla="*/ 0 h 38"/>
                  <a:gd name="T2" fmla="*/ 0 w 123"/>
                  <a:gd name="T3" fmla="*/ 30 h 38"/>
                  <a:gd name="T4" fmla="*/ 15 w 123"/>
                  <a:gd name="T5" fmla="*/ 38 h 38"/>
                  <a:gd name="T6" fmla="*/ 123 w 123"/>
                  <a:gd name="T7" fmla="*/ 7 h 38"/>
                  <a:gd name="T8" fmla="*/ 111 w 123"/>
                  <a:gd name="T9" fmla="*/ 0 h 38"/>
                </a:gdLst>
                <a:ahLst/>
                <a:cxnLst>
                  <a:cxn ang="0">
                    <a:pos x="T0" y="T1"/>
                  </a:cxn>
                  <a:cxn ang="0">
                    <a:pos x="T2" y="T3"/>
                  </a:cxn>
                  <a:cxn ang="0">
                    <a:pos x="T4" y="T5"/>
                  </a:cxn>
                  <a:cxn ang="0">
                    <a:pos x="T6" y="T7"/>
                  </a:cxn>
                  <a:cxn ang="0">
                    <a:pos x="T8" y="T9"/>
                  </a:cxn>
                </a:cxnLst>
                <a:rect l="0" t="0" r="r" b="b"/>
                <a:pathLst>
                  <a:path w="123" h="38">
                    <a:moveTo>
                      <a:pt x="111" y="0"/>
                    </a:moveTo>
                    <a:cubicBezTo>
                      <a:pt x="0" y="30"/>
                      <a:pt x="0" y="30"/>
                      <a:pt x="0" y="30"/>
                    </a:cubicBezTo>
                    <a:cubicBezTo>
                      <a:pt x="15" y="38"/>
                      <a:pt x="15" y="38"/>
                      <a:pt x="15" y="38"/>
                    </a:cubicBezTo>
                    <a:cubicBezTo>
                      <a:pt x="123" y="7"/>
                      <a:pt x="123" y="7"/>
                      <a:pt x="123" y="7"/>
                    </a:cubicBezTo>
                    <a:cubicBezTo>
                      <a:pt x="119" y="5"/>
                      <a:pt x="115" y="3"/>
                      <a:pt x="111"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7" name="Freeform 375">
                <a:extLst>
                  <a:ext uri="{FF2B5EF4-FFF2-40B4-BE49-F238E27FC236}">
                    <a16:creationId xmlns:a16="http://schemas.microsoft.com/office/drawing/2014/main" xmlns="" id="{ED821396-CB87-4578-88C3-0D8649282F22}"/>
                  </a:ext>
                </a:extLst>
              </p:cNvPr>
              <p:cNvSpPr/>
              <p:nvPr/>
            </p:nvSpPr>
            <p:spPr bwMode="auto">
              <a:xfrm>
                <a:off x="3873" y="3283"/>
                <a:ext cx="302" cy="82"/>
              </a:xfrm>
              <a:custGeom>
                <a:avLst/>
                <a:gdLst>
                  <a:gd name="T0" fmla="*/ 120 w 134"/>
                  <a:gd name="T1" fmla="*/ 0 h 36"/>
                  <a:gd name="T2" fmla="*/ 0 w 134"/>
                  <a:gd name="T3" fmla="*/ 26 h 36"/>
                  <a:gd name="T4" fmla="*/ 20 w 134"/>
                  <a:gd name="T5" fmla="*/ 36 h 36"/>
                  <a:gd name="T6" fmla="*/ 134 w 134"/>
                  <a:gd name="T7" fmla="*/ 7 h 36"/>
                  <a:gd name="T8" fmla="*/ 120 w 134"/>
                  <a:gd name="T9" fmla="*/ 0 h 36"/>
                </a:gdLst>
                <a:ahLst/>
                <a:cxnLst>
                  <a:cxn ang="0">
                    <a:pos x="T0" y="T1"/>
                  </a:cxn>
                  <a:cxn ang="0">
                    <a:pos x="T2" y="T3"/>
                  </a:cxn>
                  <a:cxn ang="0">
                    <a:pos x="T4" y="T5"/>
                  </a:cxn>
                  <a:cxn ang="0">
                    <a:pos x="T6" y="T7"/>
                  </a:cxn>
                  <a:cxn ang="0">
                    <a:pos x="T8" y="T9"/>
                  </a:cxn>
                </a:cxnLst>
                <a:rect l="0" t="0" r="r" b="b"/>
                <a:pathLst>
                  <a:path w="134" h="36">
                    <a:moveTo>
                      <a:pt x="120" y="0"/>
                    </a:moveTo>
                    <a:cubicBezTo>
                      <a:pt x="111" y="2"/>
                      <a:pt x="60" y="13"/>
                      <a:pt x="0" y="26"/>
                    </a:cubicBezTo>
                    <a:cubicBezTo>
                      <a:pt x="20" y="36"/>
                      <a:pt x="20" y="36"/>
                      <a:pt x="20" y="36"/>
                    </a:cubicBezTo>
                    <a:cubicBezTo>
                      <a:pt x="134" y="7"/>
                      <a:pt x="134" y="7"/>
                      <a:pt x="134" y="7"/>
                    </a:cubicBezTo>
                    <a:cubicBezTo>
                      <a:pt x="126" y="3"/>
                      <a:pt x="120" y="0"/>
                      <a:pt x="120"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8" name="Freeform 376">
                <a:extLst>
                  <a:ext uri="{FF2B5EF4-FFF2-40B4-BE49-F238E27FC236}">
                    <a16:creationId xmlns:a16="http://schemas.microsoft.com/office/drawing/2014/main" xmlns="" id="{FD64748F-8438-4E2E-AF39-57CF4D7FA31C}"/>
                  </a:ext>
                </a:extLst>
              </p:cNvPr>
              <p:cNvSpPr/>
              <p:nvPr/>
            </p:nvSpPr>
            <p:spPr bwMode="auto">
              <a:xfrm>
                <a:off x="2788" y="944"/>
                <a:ext cx="97" cy="190"/>
              </a:xfrm>
              <a:custGeom>
                <a:avLst/>
                <a:gdLst>
                  <a:gd name="T0" fmla="*/ 39 w 43"/>
                  <a:gd name="T1" fmla="*/ 62 h 84"/>
                  <a:gd name="T2" fmla="*/ 33 w 43"/>
                  <a:gd name="T3" fmla="*/ 29 h 84"/>
                  <a:gd name="T4" fmla="*/ 27 w 43"/>
                  <a:gd name="T5" fmla="*/ 0 h 84"/>
                  <a:gd name="T6" fmla="*/ 5 w 43"/>
                  <a:gd name="T7" fmla="*/ 15 h 84"/>
                  <a:gd name="T8" fmla="*/ 4 w 43"/>
                  <a:gd name="T9" fmla="*/ 63 h 84"/>
                  <a:gd name="T10" fmla="*/ 4 w 43"/>
                  <a:gd name="T11" fmla="*/ 84 h 84"/>
                  <a:gd name="T12" fmla="*/ 43 w 43"/>
                  <a:gd name="T13" fmla="*/ 79 h 84"/>
                  <a:gd name="T14" fmla="*/ 39 w 43"/>
                  <a:gd name="T15" fmla="*/ 62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4">
                    <a:moveTo>
                      <a:pt x="39" y="62"/>
                    </a:moveTo>
                    <a:cubicBezTo>
                      <a:pt x="37" y="51"/>
                      <a:pt x="35" y="40"/>
                      <a:pt x="33" y="29"/>
                    </a:cubicBezTo>
                    <a:cubicBezTo>
                      <a:pt x="31" y="20"/>
                      <a:pt x="32" y="8"/>
                      <a:pt x="27" y="0"/>
                    </a:cubicBezTo>
                    <a:cubicBezTo>
                      <a:pt x="5" y="15"/>
                      <a:pt x="5" y="15"/>
                      <a:pt x="5" y="15"/>
                    </a:cubicBezTo>
                    <a:cubicBezTo>
                      <a:pt x="0" y="31"/>
                      <a:pt x="4" y="47"/>
                      <a:pt x="4" y="63"/>
                    </a:cubicBezTo>
                    <a:cubicBezTo>
                      <a:pt x="4" y="70"/>
                      <a:pt x="4" y="77"/>
                      <a:pt x="4" y="84"/>
                    </a:cubicBezTo>
                    <a:cubicBezTo>
                      <a:pt x="43" y="79"/>
                      <a:pt x="43" y="79"/>
                      <a:pt x="43" y="79"/>
                    </a:cubicBezTo>
                    <a:cubicBezTo>
                      <a:pt x="42" y="73"/>
                      <a:pt x="41" y="67"/>
                      <a:pt x="39" y="62"/>
                    </a:cubicBezTo>
                    <a:close/>
                  </a:path>
                </a:pathLst>
              </a:custGeom>
              <a:solidFill>
                <a:srgbClr val="749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9" name="Freeform 377">
                <a:extLst>
                  <a:ext uri="{FF2B5EF4-FFF2-40B4-BE49-F238E27FC236}">
                    <a16:creationId xmlns:a16="http://schemas.microsoft.com/office/drawing/2014/main" xmlns="" id="{397F1DA4-43D3-48A0-B9DE-CFC9E72D5D82}"/>
                  </a:ext>
                </a:extLst>
              </p:cNvPr>
              <p:cNvSpPr/>
              <p:nvPr/>
            </p:nvSpPr>
            <p:spPr bwMode="auto">
              <a:xfrm>
                <a:off x="2797" y="1122"/>
                <a:ext cx="167" cy="307"/>
              </a:xfrm>
              <a:custGeom>
                <a:avLst/>
                <a:gdLst>
                  <a:gd name="T0" fmla="*/ 51 w 74"/>
                  <a:gd name="T1" fmla="*/ 48 h 136"/>
                  <a:gd name="T2" fmla="*/ 39 w 74"/>
                  <a:gd name="T3" fmla="*/ 0 h 136"/>
                  <a:gd name="T4" fmla="*/ 0 w 74"/>
                  <a:gd name="T5" fmla="*/ 5 h 136"/>
                  <a:gd name="T6" fmla="*/ 3 w 74"/>
                  <a:gd name="T7" fmla="*/ 40 h 136"/>
                  <a:gd name="T8" fmla="*/ 22 w 74"/>
                  <a:gd name="T9" fmla="*/ 136 h 136"/>
                  <a:gd name="T10" fmla="*/ 74 w 74"/>
                  <a:gd name="T11" fmla="*/ 134 h 136"/>
                  <a:gd name="T12" fmla="*/ 51 w 74"/>
                  <a:gd name="T13" fmla="*/ 48 h 136"/>
                </a:gdLst>
                <a:ahLst/>
                <a:cxnLst>
                  <a:cxn ang="0">
                    <a:pos x="T0" y="T1"/>
                  </a:cxn>
                  <a:cxn ang="0">
                    <a:pos x="T2" y="T3"/>
                  </a:cxn>
                  <a:cxn ang="0">
                    <a:pos x="T4" y="T5"/>
                  </a:cxn>
                  <a:cxn ang="0">
                    <a:pos x="T6" y="T7"/>
                  </a:cxn>
                  <a:cxn ang="0">
                    <a:pos x="T8" y="T9"/>
                  </a:cxn>
                  <a:cxn ang="0">
                    <a:pos x="T10" y="T11"/>
                  </a:cxn>
                  <a:cxn ang="0">
                    <a:pos x="T12" y="T13"/>
                  </a:cxn>
                </a:cxnLst>
                <a:rect l="0" t="0" r="r" b="b"/>
                <a:pathLst>
                  <a:path w="74" h="136">
                    <a:moveTo>
                      <a:pt x="51" y="48"/>
                    </a:moveTo>
                    <a:cubicBezTo>
                      <a:pt x="47" y="32"/>
                      <a:pt x="43" y="16"/>
                      <a:pt x="39" y="0"/>
                    </a:cubicBezTo>
                    <a:cubicBezTo>
                      <a:pt x="0" y="5"/>
                      <a:pt x="0" y="5"/>
                      <a:pt x="0" y="5"/>
                    </a:cubicBezTo>
                    <a:cubicBezTo>
                      <a:pt x="0" y="16"/>
                      <a:pt x="1" y="28"/>
                      <a:pt x="3" y="40"/>
                    </a:cubicBezTo>
                    <a:cubicBezTo>
                      <a:pt x="8" y="72"/>
                      <a:pt x="15" y="104"/>
                      <a:pt x="22" y="136"/>
                    </a:cubicBezTo>
                    <a:cubicBezTo>
                      <a:pt x="74" y="134"/>
                      <a:pt x="74" y="134"/>
                      <a:pt x="74" y="134"/>
                    </a:cubicBezTo>
                    <a:cubicBezTo>
                      <a:pt x="65" y="106"/>
                      <a:pt x="57" y="77"/>
                      <a:pt x="51" y="48"/>
                    </a:cubicBezTo>
                    <a:close/>
                  </a:path>
                </a:pathLst>
              </a:custGeom>
              <a:solidFill>
                <a:srgbClr val="7451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0" name="Freeform 378">
                <a:extLst>
                  <a:ext uri="{FF2B5EF4-FFF2-40B4-BE49-F238E27FC236}">
                    <a16:creationId xmlns:a16="http://schemas.microsoft.com/office/drawing/2014/main" xmlns="" id="{26EF18B8-780D-4F70-99DC-53C6FAD2A4B8}"/>
                  </a:ext>
                </a:extLst>
              </p:cNvPr>
              <p:cNvSpPr/>
              <p:nvPr/>
            </p:nvSpPr>
            <p:spPr bwMode="auto">
              <a:xfrm>
                <a:off x="2856" y="1494"/>
                <a:ext cx="293" cy="311"/>
              </a:xfrm>
              <a:custGeom>
                <a:avLst/>
                <a:gdLst>
                  <a:gd name="T0" fmla="*/ 112 w 130"/>
                  <a:gd name="T1" fmla="*/ 107 h 138"/>
                  <a:gd name="T2" fmla="*/ 59 w 130"/>
                  <a:gd name="T3" fmla="*/ 7 h 138"/>
                  <a:gd name="T4" fmla="*/ 57 w 130"/>
                  <a:gd name="T5" fmla="*/ 0 h 138"/>
                  <a:gd name="T6" fmla="*/ 0 w 130"/>
                  <a:gd name="T7" fmla="*/ 4 h 138"/>
                  <a:gd name="T8" fmla="*/ 13 w 130"/>
                  <a:gd name="T9" fmla="*/ 34 h 138"/>
                  <a:gd name="T10" fmla="*/ 31 w 130"/>
                  <a:gd name="T11" fmla="*/ 85 h 138"/>
                  <a:gd name="T12" fmla="*/ 50 w 130"/>
                  <a:gd name="T13" fmla="*/ 112 h 138"/>
                  <a:gd name="T14" fmla="*/ 65 w 130"/>
                  <a:gd name="T15" fmla="*/ 121 h 138"/>
                  <a:gd name="T16" fmla="*/ 87 w 130"/>
                  <a:gd name="T17" fmla="*/ 132 h 138"/>
                  <a:gd name="T18" fmla="*/ 102 w 130"/>
                  <a:gd name="T19" fmla="*/ 134 h 138"/>
                  <a:gd name="T20" fmla="*/ 126 w 130"/>
                  <a:gd name="T21" fmla="*/ 129 h 138"/>
                  <a:gd name="T22" fmla="*/ 112 w 130"/>
                  <a:gd name="T2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38">
                    <a:moveTo>
                      <a:pt x="112" y="107"/>
                    </a:moveTo>
                    <a:cubicBezTo>
                      <a:pt x="89" y="80"/>
                      <a:pt x="73" y="40"/>
                      <a:pt x="59" y="7"/>
                    </a:cubicBezTo>
                    <a:cubicBezTo>
                      <a:pt x="58" y="5"/>
                      <a:pt x="58" y="3"/>
                      <a:pt x="57" y="0"/>
                    </a:cubicBezTo>
                    <a:cubicBezTo>
                      <a:pt x="0" y="4"/>
                      <a:pt x="0" y="4"/>
                      <a:pt x="0" y="4"/>
                    </a:cubicBezTo>
                    <a:cubicBezTo>
                      <a:pt x="3" y="13"/>
                      <a:pt x="10" y="25"/>
                      <a:pt x="13" y="34"/>
                    </a:cubicBezTo>
                    <a:cubicBezTo>
                      <a:pt x="19" y="51"/>
                      <a:pt x="22" y="70"/>
                      <a:pt x="31" y="85"/>
                    </a:cubicBezTo>
                    <a:cubicBezTo>
                      <a:pt x="36" y="94"/>
                      <a:pt x="44" y="103"/>
                      <a:pt x="50" y="112"/>
                    </a:cubicBezTo>
                    <a:cubicBezTo>
                      <a:pt x="55" y="119"/>
                      <a:pt x="58" y="118"/>
                      <a:pt x="65" y="121"/>
                    </a:cubicBezTo>
                    <a:cubicBezTo>
                      <a:pt x="73" y="124"/>
                      <a:pt x="79" y="130"/>
                      <a:pt x="87" y="132"/>
                    </a:cubicBezTo>
                    <a:cubicBezTo>
                      <a:pt x="92" y="134"/>
                      <a:pt x="97" y="133"/>
                      <a:pt x="102" y="134"/>
                    </a:cubicBezTo>
                    <a:cubicBezTo>
                      <a:pt x="109" y="134"/>
                      <a:pt x="123" y="138"/>
                      <a:pt x="126" y="129"/>
                    </a:cubicBezTo>
                    <a:cubicBezTo>
                      <a:pt x="130" y="121"/>
                      <a:pt x="116" y="112"/>
                      <a:pt x="112" y="107"/>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1" name="Freeform 379">
                <a:extLst>
                  <a:ext uri="{FF2B5EF4-FFF2-40B4-BE49-F238E27FC236}">
                    <a16:creationId xmlns:a16="http://schemas.microsoft.com/office/drawing/2014/main" xmlns="" id="{B2A55174-A4BB-4522-95EE-2B4978E81389}"/>
                  </a:ext>
                </a:extLst>
              </p:cNvPr>
              <p:cNvSpPr/>
              <p:nvPr/>
            </p:nvSpPr>
            <p:spPr bwMode="auto">
              <a:xfrm>
                <a:off x="2847" y="1424"/>
                <a:ext cx="140" cy="79"/>
              </a:xfrm>
              <a:custGeom>
                <a:avLst/>
                <a:gdLst>
                  <a:gd name="T0" fmla="*/ 52 w 62"/>
                  <a:gd name="T1" fmla="*/ 0 h 35"/>
                  <a:gd name="T2" fmla="*/ 0 w 62"/>
                  <a:gd name="T3" fmla="*/ 2 h 35"/>
                  <a:gd name="T4" fmla="*/ 4 w 62"/>
                  <a:gd name="T5" fmla="*/ 20 h 35"/>
                  <a:gd name="T6" fmla="*/ 8 w 62"/>
                  <a:gd name="T7" fmla="*/ 35 h 35"/>
                  <a:gd name="T8" fmla="*/ 62 w 62"/>
                  <a:gd name="T9" fmla="*/ 31 h 35"/>
                  <a:gd name="T10" fmla="*/ 52 w 62"/>
                  <a:gd name="T11" fmla="*/ 0 h 35"/>
                </a:gdLst>
                <a:ahLst/>
                <a:cxnLst>
                  <a:cxn ang="0">
                    <a:pos x="T0" y="T1"/>
                  </a:cxn>
                  <a:cxn ang="0">
                    <a:pos x="T2" y="T3"/>
                  </a:cxn>
                  <a:cxn ang="0">
                    <a:pos x="T4" y="T5"/>
                  </a:cxn>
                  <a:cxn ang="0">
                    <a:pos x="T6" y="T7"/>
                  </a:cxn>
                  <a:cxn ang="0">
                    <a:pos x="T8" y="T9"/>
                  </a:cxn>
                  <a:cxn ang="0">
                    <a:pos x="T10" y="T11"/>
                  </a:cxn>
                </a:cxnLst>
                <a:rect l="0" t="0" r="r" b="b"/>
                <a:pathLst>
                  <a:path w="62" h="35">
                    <a:moveTo>
                      <a:pt x="52" y="0"/>
                    </a:moveTo>
                    <a:cubicBezTo>
                      <a:pt x="0" y="2"/>
                      <a:pt x="0" y="2"/>
                      <a:pt x="0" y="2"/>
                    </a:cubicBezTo>
                    <a:cubicBezTo>
                      <a:pt x="2" y="8"/>
                      <a:pt x="3" y="14"/>
                      <a:pt x="4" y="20"/>
                    </a:cubicBezTo>
                    <a:cubicBezTo>
                      <a:pt x="5" y="27"/>
                      <a:pt x="6" y="29"/>
                      <a:pt x="8" y="35"/>
                    </a:cubicBezTo>
                    <a:cubicBezTo>
                      <a:pt x="62" y="31"/>
                      <a:pt x="62" y="31"/>
                      <a:pt x="62" y="31"/>
                    </a:cubicBezTo>
                    <a:cubicBezTo>
                      <a:pt x="58" y="21"/>
                      <a:pt x="56" y="11"/>
                      <a:pt x="52" y="0"/>
                    </a:cubicBez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2" name="Freeform 380">
                <a:extLst>
                  <a:ext uri="{FF2B5EF4-FFF2-40B4-BE49-F238E27FC236}">
                    <a16:creationId xmlns:a16="http://schemas.microsoft.com/office/drawing/2014/main" xmlns="" id="{09DFA53F-3395-4F8C-AA65-EFE6BBBFEF1A}"/>
                  </a:ext>
                </a:extLst>
              </p:cNvPr>
              <p:cNvSpPr/>
              <p:nvPr/>
            </p:nvSpPr>
            <p:spPr bwMode="auto">
              <a:xfrm>
                <a:off x="2919" y="1846"/>
                <a:ext cx="586" cy="248"/>
              </a:xfrm>
              <a:custGeom>
                <a:avLst/>
                <a:gdLst>
                  <a:gd name="T0" fmla="*/ 1 w 260"/>
                  <a:gd name="T1" fmla="*/ 0 h 110"/>
                  <a:gd name="T2" fmla="*/ 2 w 260"/>
                  <a:gd name="T3" fmla="*/ 48 h 110"/>
                  <a:gd name="T4" fmla="*/ 6 w 260"/>
                  <a:gd name="T5" fmla="*/ 102 h 110"/>
                  <a:gd name="T6" fmla="*/ 185 w 260"/>
                  <a:gd name="T7" fmla="*/ 110 h 110"/>
                  <a:gd name="T8" fmla="*/ 185 w 260"/>
                  <a:gd name="T9" fmla="*/ 110 h 110"/>
                  <a:gd name="T10" fmla="*/ 260 w 260"/>
                  <a:gd name="T11" fmla="*/ 47 h 110"/>
                  <a:gd name="T12" fmla="*/ 38 w 260"/>
                  <a:gd name="T13" fmla="*/ 9 h 110"/>
                  <a:gd name="T14" fmla="*/ 1 w 260"/>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110">
                    <a:moveTo>
                      <a:pt x="1" y="0"/>
                    </a:moveTo>
                    <a:cubicBezTo>
                      <a:pt x="0" y="16"/>
                      <a:pt x="2" y="32"/>
                      <a:pt x="2" y="48"/>
                    </a:cubicBezTo>
                    <a:cubicBezTo>
                      <a:pt x="2" y="65"/>
                      <a:pt x="3" y="84"/>
                      <a:pt x="6" y="102"/>
                    </a:cubicBezTo>
                    <a:cubicBezTo>
                      <a:pt x="65" y="101"/>
                      <a:pt x="125" y="104"/>
                      <a:pt x="185" y="110"/>
                    </a:cubicBezTo>
                    <a:cubicBezTo>
                      <a:pt x="185" y="110"/>
                      <a:pt x="185" y="110"/>
                      <a:pt x="185" y="110"/>
                    </a:cubicBezTo>
                    <a:cubicBezTo>
                      <a:pt x="203" y="84"/>
                      <a:pt x="234" y="64"/>
                      <a:pt x="260" y="47"/>
                    </a:cubicBezTo>
                    <a:cubicBezTo>
                      <a:pt x="186" y="37"/>
                      <a:pt x="112" y="29"/>
                      <a:pt x="38" y="9"/>
                    </a:cubicBezTo>
                    <a:cubicBezTo>
                      <a:pt x="26" y="6"/>
                      <a:pt x="13" y="3"/>
                      <a:pt x="1" y="0"/>
                    </a:cubicBezTo>
                    <a:close/>
                  </a:path>
                </a:pathLst>
              </a:custGeom>
              <a:solidFill>
                <a:srgbClr val="FF90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3" name="Freeform 381">
                <a:extLst>
                  <a:ext uri="{FF2B5EF4-FFF2-40B4-BE49-F238E27FC236}">
                    <a16:creationId xmlns:a16="http://schemas.microsoft.com/office/drawing/2014/main" xmlns="" id="{712A465C-4998-4ADC-93D1-2F3A811251B4}"/>
                  </a:ext>
                </a:extLst>
              </p:cNvPr>
              <p:cNvSpPr/>
              <p:nvPr/>
            </p:nvSpPr>
            <p:spPr bwMode="auto">
              <a:xfrm>
                <a:off x="2921" y="1701"/>
                <a:ext cx="228" cy="199"/>
              </a:xfrm>
              <a:custGeom>
                <a:avLst/>
                <a:gdLst>
                  <a:gd name="T0" fmla="*/ 79 w 101"/>
                  <a:gd name="T1" fmla="*/ 20 h 88"/>
                  <a:gd name="T2" fmla="*/ 23 w 101"/>
                  <a:gd name="T3" fmla="*/ 0 h 88"/>
                  <a:gd name="T4" fmla="*/ 1 w 101"/>
                  <a:gd name="T5" fmla="*/ 51 h 88"/>
                  <a:gd name="T6" fmla="*/ 0 w 101"/>
                  <a:gd name="T7" fmla="*/ 64 h 88"/>
                  <a:gd name="T8" fmla="*/ 37 w 101"/>
                  <a:gd name="T9" fmla="*/ 73 h 88"/>
                  <a:gd name="T10" fmla="*/ 101 w 101"/>
                  <a:gd name="T11" fmla="*/ 88 h 88"/>
                  <a:gd name="T12" fmla="*/ 86 w 101"/>
                  <a:gd name="T13" fmla="*/ 21 h 88"/>
                  <a:gd name="T14" fmla="*/ 79 w 101"/>
                  <a:gd name="T15" fmla="*/ 2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88">
                    <a:moveTo>
                      <a:pt x="79" y="20"/>
                    </a:moveTo>
                    <a:cubicBezTo>
                      <a:pt x="59" y="17"/>
                      <a:pt x="42" y="5"/>
                      <a:pt x="23" y="0"/>
                    </a:cubicBezTo>
                    <a:cubicBezTo>
                      <a:pt x="16" y="19"/>
                      <a:pt x="4" y="32"/>
                      <a:pt x="1" y="51"/>
                    </a:cubicBezTo>
                    <a:cubicBezTo>
                      <a:pt x="0" y="56"/>
                      <a:pt x="0" y="60"/>
                      <a:pt x="0" y="64"/>
                    </a:cubicBezTo>
                    <a:cubicBezTo>
                      <a:pt x="12" y="67"/>
                      <a:pt x="25" y="70"/>
                      <a:pt x="37" y="73"/>
                    </a:cubicBezTo>
                    <a:cubicBezTo>
                      <a:pt x="59" y="79"/>
                      <a:pt x="80" y="84"/>
                      <a:pt x="101" y="88"/>
                    </a:cubicBezTo>
                    <a:cubicBezTo>
                      <a:pt x="86" y="21"/>
                      <a:pt x="86" y="21"/>
                      <a:pt x="86" y="21"/>
                    </a:cubicBezTo>
                    <a:cubicBezTo>
                      <a:pt x="84" y="21"/>
                      <a:pt x="81" y="21"/>
                      <a:pt x="79" y="20"/>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4" name="Freeform 382">
                <a:extLst>
                  <a:ext uri="{FF2B5EF4-FFF2-40B4-BE49-F238E27FC236}">
                    <a16:creationId xmlns:a16="http://schemas.microsoft.com/office/drawing/2014/main" xmlns="" id="{2CF705A5-88D2-4FCA-A91D-5DF8669F04F8}"/>
                  </a:ext>
                </a:extLst>
              </p:cNvPr>
              <p:cNvSpPr/>
              <p:nvPr/>
            </p:nvSpPr>
            <p:spPr bwMode="auto">
              <a:xfrm>
                <a:off x="3115" y="1706"/>
                <a:ext cx="408" cy="246"/>
              </a:xfrm>
              <a:custGeom>
                <a:avLst/>
                <a:gdLst>
                  <a:gd name="T0" fmla="*/ 60 w 181"/>
                  <a:gd name="T1" fmla="*/ 13 h 109"/>
                  <a:gd name="T2" fmla="*/ 0 w 181"/>
                  <a:gd name="T3" fmla="*/ 19 h 109"/>
                  <a:gd name="T4" fmla="*/ 15 w 181"/>
                  <a:gd name="T5" fmla="*/ 86 h 109"/>
                  <a:gd name="T6" fmla="*/ 173 w 181"/>
                  <a:gd name="T7" fmla="*/ 109 h 109"/>
                  <a:gd name="T8" fmla="*/ 174 w 181"/>
                  <a:gd name="T9" fmla="*/ 109 h 109"/>
                  <a:gd name="T10" fmla="*/ 181 w 181"/>
                  <a:gd name="T11" fmla="*/ 105 h 109"/>
                  <a:gd name="T12" fmla="*/ 117 w 181"/>
                  <a:gd name="T13" fmla="*/ 0 h 109"/>
                  <a:gd name="T14" fmla="*/ 60 w 181"/>
                  <a:gd name="T15" fmla="*/ 13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109">
                    <a:moveTo>
                      <a:pt x="60" y="13"/>
                    </a:moveTo>
                    <a:cubicBezTo>
                      <a:pt x="41" y="17"/>
                      <a:pt x="20" y="20"/>
                      <a:pt x="0" y="19"/>
                    </a:cubicBezTo>
                    <a:cubicBezTo>
                      <a:pt x="15" y="86"/>
                      <a:pt x="15" y="86"/>
                      <a:pt x="15" y="86"/>
                    </a:cubicBezTo>
                    <a:cubicBezTo>
                      <a:pt x="68" y="96"/>
                      <a:pt x="121" y="102"/>
                      <a:pt x="173" y="109"/>
                    </a:cubicBezTo>
                    <a:cubicBezTo>
                      <a:pt x="174" y="109"/>
                      <a:pt x="174" y="109"/>
                      <a:pt x="174" y="109"/>
                    </a:cubicBezTo>
                    <a:cubicBezTo>
                      <a:pt x="176" y="108"/>
                      <a:pt x="178" y="106"/>
                      <a:pt x="181" y="105"/>
                    </a:cubicBezTo>
                    <a:cubicBezTo>
                      <a:pt x="117" y="0"/>
                      <a:pt x="117" y="0"/>
                      <a:pt x="117" y="0"/>
                    </a:cubicBezTo>
                    <a:cubicBezTo>
                      <a:pt x="98" y="5"/>
                      <a:pt x="79" y="10"/>
                      <a:pt x="60" y="13"/>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5" name="Freeform 383">
                <a:extLst>
                  <a:ext uri="{FF2B5EF4-FFF2-40B4-BE49-F238E27FC236}">
                    <a16:creationId xmlns:a16="http://schemas.microsoft.com/office/drawing/2014/main" xmlns="" id="{00B8EE63-007B-4399-B3AA-80266782C518}"/>
                  </a:ext>
                </a:extLst>
              </p:cNvPr>
              <p:cNvSpPr/>
              <p:nvPr/>
            </p:nvSpPr>
            <p:spPr bwMode="auto">
              <a:xfrm>
                <a:off x="3379" y="1672"/>
                <a:ext cx="228" cy="271"/>
              </a:xfrm>
              <a:custGeom>
                <a:avLst/>
                <a:gdLst>
                  <a:gd name="T0" fmla="*/ 11 w 101"/>
                  <a:gd name="T1" fmla="*/ 12 h 120"/>
                  <a:gd name="T2" fmla="*/ 0 w 101"/>
                  <a:gd name="T3" fmla="*/ 15 h 120"/>
                  <a:gd name="T4" fmla="*/ 64 w 101"/>
                  <a:gd name="T5" fmla="*/ 120 h 120"/>
                  <a:gd name="T6" fmla="*/ 101 w 101"/>
                  <a:gd name="T7" fmla="*/ 96 h 120"/>
                  <a:gd name="T8" fmla="*/ 58 w 101"/>
                  <a:gd name="T9" fmla="*/ 0 h 120"/>
                  <a:gd name="T10" fmla="*/ 11 w 101"/>
                  <a:gd name="T11" fmla="*/ 12 h 120"/>
                </a:gdLst>
                <a:ahLst/>
                <a:cxnLst>
                  <a:cxn ang="0">
                    <a:pos x="T0" y="T1"/>
                  </a:cxn>
                  <a:cxn ang="0">
                    <a:pos x="T2" y="T3"/>
                  </a:cxn>
                  <a:cxn ang="0">
                    <a:pos x="T4" y="T5"/>
                  </a:cxn>
                  <a:cxn ang="0">
                    <a:pos x="T6" y="T7"/>
                  </a:cxn>
                  <a:cxn ang="0">
                    <a:pos x="T8" y="T9"/>
                  </a:cxn>
                  <a:cxn ang="0">
                    <a:pos x="T10" y="T11"/>
                  </a:cxn>
                </a:cxnLst>
                <a:rect l="0" t="0" r="r" b="b"/>
                <a:pathLst>
                  <a:path w="101" h="120">
                    <a:moveTo>
                      <a:pt x="11" y="12"/>
                    </a:moveTo>
                    <a:cubicBezTo>
                      <a:pt x="8" y="13"/>
                      <a:pt x="4" y="14"/>
                      <a:pt x="0" y="15"/>
                    </a:cubicBezTo>
                    <a:cubicBezTo>
                      <a:pt x="64" y="120"/>
                      <a:pt x="64" y="120"/>
                      <a:pt x="64" y="120"/>
                    </a:cubicBezTo>
                    <a:cubicBezTo>
                      <a:pt x="76" y="112"/>
                      <a:pt x="88" y="104"/>
                      <a:pt x="101" y="96"/>
                    </a:cubicBezTo>
                    <a:cubicBezTo>
                      <a:pt x="58" y="0"/>
                      <a:pt x="58" y="0"/>
                      <a:pt x="58" y="0"/>
                    </a:cubicBezTo>
                    <a:cubicBezTo>
                      <a:pt x="42" y="4"/>
                      <a:pt x="27" y="8"/>
                      <a:pt x="11" y="12"/>
                    </a:cubicBezTo>
                    <a:close/>
                  </a:path>
                </a:pathLst>
              </a:custGeom>
              <a:solidFill>
                <a:srgbClr val="E8812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6" name="Freeform 384">
                <a:extLst>
                  <a:ext uri="{FF2B5EF4-FFF2-40B4-BE49-F238E27FC236}">
                    <a16:creationId xmlns:a16="http://schemas.microsoft.com/office/drawing/2014/main" xmlns="" id="{CB558E81-C020-47EC-959D-4E60B1443984}"/>
                  </a:ext>
                </a:extLst>
              </p:cNvPr>
              <p:cNvSpPr/>
              <p:nvPr/>
            </p:nvSpPr>
            <p:spPr bwMode="auto">
              <a:xfrm>
                <a:off x="3510" y="1607"/>
                <a:ext cx="372" cy="281"/>
              </a:xfrm>
              <a:custGeom>
                <a:avLst/>
                <a:gdLst>
                  <a:gd name="T0" fmla="*/ 0 w 165"/>
                  <a:gd name="T1" fmla="*/ 29 h 125"/>
                  <a:gd name="T2" fmla="*/ 43 w 165"/>
                  <a:gd name="T3" fmla="*/ 125 h 125"/>
                  <a:gd name="T4" fmla="*/ 92 w 165"/>
                  <a:gd name="T5" fmla="*/ 94 h 125"/>
                  <a:gd name="T6" fmla="*/ 165 w 165"/>
                  <a:gd name="T7" fmla="*/ 53 h 125"/>
                  <a:gd name="T8" fmla="*/ 98 w 165"/>
                  <a:gd name="T9" fmla="*/ 0 h 125"/>
                  <a:gd name="T10" fmla="*/ 0 w 165"/>
                  <a:gd name="T11" fmla="*/ 29 h 125"/>
                </a:gdLst>
                <a:ahLst/>
                <a:cxnLst>
                  <a:cxn ang="0">
                    <a:pos x="T0" y="T1"/>
                  </a:cxn>
                  <a:cxn ang="0">
                    <a:pos x="T2" y="T3"/>
                  </a:cxn>
                  <a:cxn ang="0">
                    <a:pos x="T4" y="T5"/>
                  </a:cxn>
                  <a:cxn ang="0">
                    <a:pos x="T6" y="T7"/>
                  </a:cxn>
                  <a:cxn ang="0">
                    <a:pos x="T8" y="T9"/>
                  </a:cxn>
                  <a:cxn ang="0">
                    <a:pos x="T10" y="T11"/>
                  </a:cxn>
                </a:cxnLst>
                <a:rect l="0" t="0" r="r" b="b"/>
                <a:pathLst>
                  <a:path w="165" h="125">
                    <a:moveTo>
                      <a:pt x="0" y="29"/>
                    </a:moveTo>
                    <a:cubicBezTo>
                      <a:pt x="43" y="125"/>
                      <a:pt x="43" y="125"/>
                      <a:pt x="43" y="125"/>
                    </a:cubicBezTo>
                    <a:cubicBezTo>
                      <a:pt x="59" y="114"/>
                      <a:pt x="75" y="104"/>
                      <a:pt x="92" y="94"/>
                    </a:cubicBezTo>
                    <a:cubicBezTo>
                      <a:pt x="116" y="80"/>
                      <a:pt x="140" y="66"/>
                      <a:pt x="165" y="53"/>
                    </a:cubicBezTo>
                    <a:cubicBezTo>
                      <a:pt x="98" y="0"/>
                      <a:pt x="98" y="0"/>
                      <a:pt x="98" y="0"/>
                    </a:cubicBezTo>
                    <a:cubicBezTo>
                      <a:pt x="65" y="10"/>
                      <a:pt x="32" y="20"/>
                      <a:pt x="0" y="29"/>
                    </a:cubicBezTo>
                    <a:close/>
                  </a:path>
                </a:pathLst>
              </a:custGeom>
              <a:solidFill>
                <a:srgbClr val="A78B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7" name="Freeform 385">
                <a:extLst>
                  <a:ext uri="{FF2B5EF4-FFF2-40B4-BE49-F238E27FC236}">
                    <a16:creationId xmlns:a16="http://schemas.microsoft.com/office/drawing/2014/main" xmlns="" id="{51D85346-068D-4351-8B5A-753E95856B09}"/>
                  </a:ext>
                </a:extLst>
              </p:cNvPr>
              <p:cNvSpPr/>
              <p:nvPr/>
            </p:nvSpPr>
            <p:spPr bwMode="auto">
              <a:xfrm>
                <a:off x="3731" y="1514"/>
                <a:ext cx="340" cy="212"/>
              </a:xfrm>
              <a:custGeom>
                <a:avLst/>
                <a:gdLst>
                  <a:gd name="T0" fmla="*/ 3 w 151"/>
                  <a:gd name="T1" fmla="*/ 40 h 94"/>
                  <a:gd name="T2" fmla="*/ 0 w 151"/>
                  <a:gd name="T3" fmla="*/ 41 h 94"/>
                  <a:gd name="T4" fmla="*/ 67 w 151"/>
                  <a:gd name="T5" fmla="*/ 94 h 94"/>
                  <a:gd name="T6" fmla="*/ 151 w 151"/>
                  <a:gd name="T7" fmla="*/ 52 h 94"/>
                  <a:gd name="T8" fmla="*/ 134 w 151"/>
                  <a:gd name="T9" fmla="*/ 0 h 94"/>
                  <a:gd name="T10" fmla="*/ 3 w 151"/>
                  <a:gd name="T11" fmla="*/ 40 h 94"/>
                </a:gdLst>
                <a:ahLst/>
                <a:cxnLst>
                  <a:cxn ang="0">
                    <a:pos x="T0" y="T1"/>
                  </a:cxn>
                  <a:cxn ang="0">
                    <a:pos x="T2" y="T3"/>
                  </a:cxn>
                  <a:cxn ang="0">
                    <a:pos x="T4" y="T5"/>
                  </a:cxn>
                  <a:cxn ang="0">
                    <a:pos x="T6" y="T7"/>
                  </a:cxn>
                  <a:cxn ang="0">
                    <a:pos x="T8" y="T9"/>
                  </a:cxn>
                  <a:cxn ang="0">
                    <a:pos x="T10" y="T11"/>
                  </a:cxn>
                </a:cxnLst>
                <a:rect l="0" t="0" r="r" b="b"/>
                <a:pathLst>
                  <a:path w="151" h="94">
                    <a:moveTo>
                      <a:pt x="3" y="40"/>
                    </a:moveTo>
                    <a:cubicBezTo>
                      <a:pt x="2" y="40"/>
                      <a:pt x="1" y="41"/>
                      <a:pt x="0" y="41"/>
                    </a:cubicBezTo>
                    <a:cubicBezTo>
                      <a:pt x="67" y="94"/>
                      <a:pt x="67" y="94"/>
                      <a:pt x="67" y="94"/>
                    </a:cubicBezTo>
                    <a:cubicBezTo>
                      <a:pt x="95" y="79"/>
                      <a:pt x="123" y="65"/>
                      <a:pt x="151" y="52"/>
                    </a:cubicBezTo>
                    <a:cubicBezTo>
                      <a:pt x="134" y="0"/>
                      <a:pt x="134" y="0"/>
                      <a:pt x="134" y="0"/>
                    </a:cubicBezTo>
                    <a:cubicBezTo>
                      <a:pt x="90" y="13"/>
                      <a:pt x="47" y="27"/>
                      <a:pt x="3" y="40"/>
                    </a:cubicBezTo>
                    <a:close/>
                  </a:path>
                </a:pathLst>
              </a:custGeom>
              <a:solidFill>
                <a:srgbClr val="BDCA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8" name="Freeform 386">
                <a:extLst>
                  <a:ext uri="{FF2B5EF4-FFF2-40B4-BE49-F238E27FC236}">
                    <a16:creationId xmlns:a16="http://schemas.microsoft.com/office/drawing/2014/main" xmlns="" id="{77DCAE08-A4F3-4ECC-BA9D-DB2240F79374}"/>
                  </a:ext>
                </a:extLst>
              </p:cNvPr>
              <p:cNvSpPr/>
              <p:nvPr/>
            </p:nvSpPr>
            <p:spPr bwMode="auto">
              <a:xfrm>
                <a:off x="4033" y="1417"/>
                <a:ext cx="347" cy="215"/>
              </a:xfrm>
              <a:custGeom>
                <a:avLst/>
                <a:gdLst>
                  <a:gd name="T0" fmla="*/ 0 w 154"/>
                  <a:gd name="T1" fmla="*/ 43 h 95"/>
                  <a:gd name="T2" fmla="*/ 17 w 154"/>
                  <a:gd name="T3" fmla="*/ 95 h 95"/>
                  <a:gd name="T4" fmla="*/ 49 w 154"/>
                  <a:gd name="T5" fmla="*/ 80 h 95"/>
                  <a:gd name="T6" fmla="*/ 154 w 154"/>
                  <a:gd name="T7" fmla="*/ 43 h 95"/>
                  <a:gd name="T8" fmla="*/ 151 w 154"/>
                  <a:gd name="T9" fmla="*/ 0 h 95"/>
                  <a:gd name="T10" fmla="*/ 0 w 154"/>
                  <a:gd name="T11" fmla="*/ 43 h 95"/>
                </a:gdLst>
                <a:ahLst/>
                <a:cxnLst>
                  <a:cxn ang="0">
                    <a:pos x="T0" y="T1"/>
                  </a:cxn>
                  <a:cxn ang="0">
                    <a:pos x="T2" y="T3"/>
                  </a:cxn>
                  <a:cxn ang="0">
                    <a:pos x="T4" y="T5"/>
                  </a:cxn>
                  <a:cxn ang="0">
                    <a:pos x="T6" y="T7"/>
                  </a:cxn>
                  <a:cxn ang="0">
                    <a:pos x="T8" y="T9"/>
                  </a:cxn>
                  <a:cxn ang="0">
                    <a:pos x="T10" y="T11"/>
                  </a:cxn>
                </a:cxnLst>
                <a:rect l="0" t="0" r="r" b="b"/>
                <a:pathLst>
                  <a:path w="154" h="95">
                    <a:moveTo>
                      <a:pt x="0" y="43"/>
                    </a:moveTo>
                    <a:cubicBezTo>
                      <a:pt x="17" y="95"/>
                      <a:pt x="17" y="95"/>
                      <a:pt x="17" y="95"/>
                    </a:cubicBezTo>
                    <a:cubicBezTo>
                      <a:pt x="28" y="90"/>
                      <a:pt x="39" y="85"/>
                      <a:pt x="49" y="80"/>
                    </a:cubicBezTo>
                    <a:cubicBezTo>
                      <a:pt x="84" y="65"/>
                      <a:pt x="119" y="54"/>
                      <a:pt x="154" y="43"/>
                    </a:cubicBezTo>
                    <a:cubicBezTo>
                      <a:pt x="151" y="0"/>
                      <a:pt x="151" y="0"/>
                      <a:pt x="151" y="0"/>
                    </a:cubicBezTo>
                    <a:cubicBezTo>
                      <a:pt x="101" y="14"/>
                      <a:pt x="50" y="28"/>
                      <a:pt x="0" y="43"/>
                    </a:cubicBezTo>
                    <a:close/>
                  </a:path>
                </a:pathLst>
              </a:custGeom>
              <a:solidFill>
                <a:srgbClr val="FF56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9" name="Freeform 387">
                <a:extLst>
                  <a:ext uri="{FF2B5EF4-FFF2-40B4-BE49-F238E27FC236}">
                    <a16:creationId xmlns:a16="http://schemas.microsoft.com/office/drawing/2014/main" xmlns="" id="{D1C535D6-1ED2-42E6-AC00-B578636E5B16}"/>
                  </a:ext>
                </a:extLst>
              </p:cNvPr>
              <p:cNvSpPr/>
              <p:nvPr/>
            </p:nvSpPr>
            <p:spPr bwMode="auto">
              <a:xfrm>
                <a:off x="4373" y="1388"/>
                <a:ext cx="158" cy="126"/>
              </a:xfrm>
              <a:custGeom>
                <a:avLst/>
                <a:gdLst>
                  <a:gd name="T0" fmla="*/ 16 w 70"/>
                  <a:gd name="T1" fmla="*/ 9 h 56"/>
                  <a:gd name="T2" fmla="*/ 0 w 70"/>
                  <a:gd name="T3" fmla="*/ 13 h 56"/>
                  <a:gd name="T4" fmla="*/ 3 w 70"/>
                  <a:gd name="T5" fmla="*/ 56 h 56"/>
                  <a:gd name="T6" fmla="*/ 70 w 70"/>
                  <a:gd name="T7" fmla="*/ 37 h 56"/>
                  <a:gd name="T8" fmla="*/ 47 w 70"/>
                  <a:gd name="T9" fmla="*/ 0 h 56"/>
                  <a:gd name="T10" fmla="*/ 16 w 70"/>
                  <a:gd name="T11" fmla="*/ 9 h 56"/>
                </a:gdLst>
                <a:ahLst/>
                <a:cxnLst>
                  <a:cxn ang="0">
                    <a:pos x="T0" y="T1"/>
                  </a:cxn>
                  <a:cxn ang="0">
                    <a:pos x="T2" y="T3"/>
                  </a:cxn>
                  <a:cxn ang="0">
                    <a:pos x="T4" y="T5"/>
                  </a:cxn>
                  <a:cxn ang="0">
                    <a:pos x="T6" y="T7"/>
                  </a:cxn>
                  <a:cxn ang="0">
                    <a:pos x="T8" y="T9"/>
                  </a:cxn>
                  <a:cxn ang="0">
                    <a:pos x="T10" y="T11"/>
                  </a:cxn>
                </a:cxnLst>
                <a:rect l="0" t="0" r="r" b="b"/>
                <a:pathLst>
                  <a:path w="70" h="56">
                    <a:moveTo>
                      <a:pt x="16" y="9"/>
                    </a:moveTo>
                    <a:cubicBezTo>
                      <a:pt x="10" y="10"/>
                      <a:pt x="5" y="12"/>
                      <a:pt x="0" y="13"/>
                    </a:cubicBezTo>
                    <a:cubicBezTo>
                      <a:pt x="3" y="56"/>
                      <a:pt x="3" y="56"/>
                      <a:pt x="3" y="56"/>
                    </a:cubicBezTo>
                    <a:cubicBezTo>
                      <a:pt x="25" y="49"/>
                      <a:pt x="48" y="43"/>
                      <a:pt x="70" y="37"/>
                    </a:cubicBezTo>
                    <a:cubicBezTo>
                      <a:pt x="47" y="0"/>
                      <a:pt x="47" y="0"/>
                      <a:pt x="47" y="0"/>
                    </a:cubicBezTo>
                    <a:cubicBezTo>
                      <a:pt x="37" y="3"/>
                      <a:pt x="26" y="6"/>
                      <a:pt x="16" y="9"/>
                    </a:cubicBezTo>
                    <a:close/>
                  </a:path>
                </a:pathLst>
              </a:custGeom>
              <a:solidFill>
                <a:srgbClr val="81383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0" name="Freeform 388">
                <a:extLst>
                  <a:ext uri="{FF2B5EF4-FFF2-40B4-BE49-F238E27FC236}">
                    <a16:creationId xmlns:a16="http://schemas.microsoft.com/office/drawing/2014/main" xmlns="" id="{0A7070AA-8F53-4386-8CD9-0977D6C498A1}"/>
                  </a:ext>
                </a:extLst>
              </p:cNvPr>
              <p:cNvSpPr/>
              <p:nvPr/>
            </p:nvSpPr>
            <p:spPr bwMode="auto">
              <a:xfrm>
                <a:off x="4479" y="1327"/>
                <a:ext cx="320" cy="145"/>
              </a:xfrm>
              <a:custGeom>
                <a:avLst/>
                <a:gdLst>
                  <a:gd name="T0" fmla="*/ 0 w 142"/>
                  <a:gd name="T1" fmla="*/ 27 h 64"/>
                  <a:gd name="T2" fmla="*/ 23 w 142"/>
                  <a:gd name="T3" fmla="*/ 64 h 64"/>
                  <a:gd name="T4" fmla="*/ 90 w 142"/>
                  <a:gd name="T5" fmla="*/ 45 h 64"/>
                  <a:gd name="T6" fmla="*/ 140 w 142"/>
                  <a:gd name="T7" fmla="*/ 31 h 64"/>
                  <a:gd name="T8" fmla="*/ 142 w 142"/>
                  <a:gd name="T9" fmla="*/ 0 h 64"/>
                  <a:gd name="T10" fmla="*/ 0 w 142"/>
                  <a:gd name="T11" fmla="*/ 27 h 64"/>
                </a:gdLst>
                <a:ahLst/>
                <a:cxnLst>
                  <a:cxn ang="0">
                    <a:pos x="T0" y="T1"/>
                  </a:cxn>
                  <a:cxn ang="0">
                    <a:pos x="T2" y="T3"/>
                  </a:cxn>
                  <a:cxn ang="0">
                    <a:pos x="T4" y="T5"/>
                  </a:cxn>
                  <a:cxn ang="0">
                    <a:pos x="T6" y="T7"/>
                  </a:cxn>
                  <a:cxn ang="0">
                    <a:pos x="T8" y="T9"/>
                  </a:cxn>
                  <a:cxn ang="0">
                    <a:pos x="T10" y="T11"/>
                  </a:cxn>
                </a:cxnLst>
                <a:rect l="0" t="0" r="r" b="b"/>
                <a:pathLst>
                  <a:path w="142" h="64">
                    <a:moveTo>
                      <a:pt x="0" y="27"/>
                    </a:moveTo>
                    <a:cubicBezTo>
                      <a:pt x="23" y="64"/>
                      <a:pt x="23" y="64"/>
                      <a:pt x="23" y="64"/>
                    </a:cubicBezTo>
                    <a:cubicBezTo>
                      <a:pt x="46" y="58"/>
                      <a:pt x="68" y="52"/>
                      <a:pt x="90" y="45"/>
                    </a:cubicBezTo>
                    <a:cubicBezTo>
                      <a:pt x="107" y="40"/>
                      <a:pt x="124" y="35"/>
                      <a:pt x="140" y="31"/>
                    </a:cubicBezTo>
                    <a:cubicBezTo>
                      <a:pt x="142" y="0"/>
                      <a:pt x="142" y="0"/>
                      <a:pt x="142" y="0"/>
                    </a:cubicBezTo>
                    <a:cubicBezTo>
                      <a:pt x="94" y="6"/>
                      <a:pt x="47" y="16"/>
                      <a:pt x="0" y="27"/>
                    </a:cubicBezTo>
                    <a:close/>
                  </a:path>
                </a:pathLst>
              </a:custGeom>
              <a:solidFill>
                <a:srgbClr val="5BAC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1" name="Freeform 389">
                <a:extLst>
                  <a:ext uri="{FF2B5EF4-FFF2-40B4-BE49-F238E27FC236}">
                    <a16:creationId xmlns:a16="http://schemas.microsoft.com/office/drawing/2014/main" xmlns="" id="{98F76875-4554-4BC4-B8F2-CEA8C69D72A7}"/>
                  </a:ext>
                </a:extLst>
              </p:cNvPr>
              <p:cNvSpPr/>
              <p:nvPr/>
            </p:nvSpPr>
            <p:spPr bwMode="auto">
              <a:xfrm>
                <a:off x="4795" y="1309"/>
                <a:ext cx="203" cy="88"/>
              </a:xfrm>
              <a:custGeom>
                <a:avLst/>
                <a:gdLst>
                  <a:gd name="T0" fmla="*/ 2 w 90"/>
                  <a:gd name="T1" fmla="*/ 8 h 39"/>
                  <a:gd name="T2" fmla="*/ 0 w 90"/>
                  <a:gd name="T3" fmla="*/ 39 h 39"/>
                  <a:gd name="T4" fmla="*/ 48 w 90"/>
                  <a:gd name="T5" fmla="*/ 32 h 39"/>
                  <a:gd name="T6" fmla="*/ 90 w 90"/>
                  <a:gd name="T7" fmla="*/ 29 h 39"/>
                  <a:gd name="T8" fmla="*/ 81 w 90"/>
                  <a:gd name="T9" fmla="*/ 0 h 39"/>
                  <a:gd name="T10" fmla="*/ 2 w 90"/>
                  <a:gd name="T11" fmla="*/ 8 h 39"/>
                </a:gdLst>
                <a:ahLst/>
                <a:cxnLst>
                  <a:cxn ang="0">
                    <a:pos x="T0" y="T1"/>
                  </a:cxn>
                  <a:cxn ang="0">
                    <a:pos x="T2" y="T3"/>
                  </a:cxn>
                  <a:cxn ang="0">
                    <a:pos x="T4" y="T5"/>
                  </a:cxn>
                  <a:cxn ang="0">
                    <a:pos x="T6" y="T7"/>
                  </a:cxn>
                  <a:cxn ang="0">
                    <a:pos x="T8" y="T9"/>
                  </a:cxn>
                  <a:cxn ang="0">
                    <a:pos x="T10" y="T11"/>
                  </a:cxn>
                </a:cxnLst>
                <a:rect l="0" t="0" r="r" b="b"/>
                <a:pathLst>
                  <a:path w="90" h="39">
                    <a:moveTo>
                      <a:pt x="2" y="8"/>
                    </a:moveTo>
                    <a:cubicBezTo>
                      <a:pt x="0" y="39"/>
                      <a:pt x="0" y="39"/>
                      <a:pt x="0" y="39"/>
                    </a:cubicBezTo>
                    <a:cubicBezTo>
                      <a:pt x="16" y="36"/>
                      <a:pt x="32" y="33"/>
                      <a:pt x="48" y="32"/>
                    </a:cubicBezTo>
                    <a:cubicBezTo>
                      <a:pt x="62" y="32"/>
                      <a:pt x="76" y="31"/>
                      <a:pt x="90" y="29"/>
                    </a:cubicBezTo>
                    <a:cubicBezTo>
                      <a:pt x="81" y="0"/>
                      <a:pt x="81" y="0"/>
                      <a:pt x="81" y="0"/>
                    </a:cubicBezTo>
                    <a:cubicBezTo>
                      <a:pt x="55" y="2"/>
                      <a:pt x="28" y="4"/>
                      <a:pt x="2" y="8"/>
                    </a:cubicBezTo>
                    <a:close/>
                  </a:path>
                </a:pathLst>
              </a:custGeom>
              <a:solidFill>
                <a:srgbClr val="AC4E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2" name="Freeform 390">
                <a:extLst>
                  <a:ext uri="{FF2B5EF4-FFF2-40B4-BE49-F238E27FC236}">
                    <a16:creationId xmlns:a16="http://schemas.microsoft.com/office/drawing/2014/main" xmlns="" id="{A5068D48-AD8D-4CB2-ACF4-4AC77A71B722}"/>
                  </a:ext>
                </a:extLst>
              </p:cNvPr>
              <p:cNvSpPr/>
              <p:nvPr/>
            </p:nvSpPr>
            <p:spPr bwMode="auto">
              <a:xfrm>
                <a:off x="4977" y="1287"/>
                <a:ext cx="291" cy="88"/>
              </a:xfrm>
              <a:custGeom>
                <a:avLst/>
                <a:gdLst>
                  <a:gd name="T0" fmla="*/ 47 w 129"/>
                  <a:gd name="T1" fmla="*/ 9 h 39"/>
                  <a:gd name="T2" fmla="*/ 0 w 129"/>
                  <a:gd name="T3" fmla="*/ 10 h 39"/>
                  <a:gd name="T4" fmla="*/ 9 w 129"/>
                  <a:gd name="T5" fmla="*/ 39 h 39"/>
                  <a:gd name="T6" fmla="*/ 119 w 129"/>
                  <a:gd name="T7" fmla="*/ 29 h 39"/>
                  <a:gd name="T8" fmla="*/ 47 w 129"/>
                  <a:gd name="T9" fmla="*/ 9 h 39"/>
                </a:gdLst>
                <a:ahLst/>
                <a:cxnLst>
                  <a:cxn ang="0">
                    <a:pos x="T0" y="T1"/>
                  </a:cxn>
                  <a:cxn ang="0">
                    <a:pos x="T2" y="T3"/>
                  </a:cxn>
                  <a:cxn ang="0">
                    <a:pos x="T4" y="T5"/>
                  </a:cxn>
                  <a:cxn ang="0">
                    <a:pos x="T6" y="T7"/>
                  </a:cxn>
                  <a:cxn ang="0">
                    <a:pos x="T8" y="T9"/>
                  </a:cxn>
                </a:cxnLst>
                <a:rect l="0" t="0" r="r" b="b"/>
                <a:pathLst>
                  <a:path w="129" h="39">
                    <a:moveTo>
                      <a:pt x="47" y="9"/>
                    </a:moveTo>
                    <a:cubicBezTo>
                      <a:pt x="31" y="9"/>
                      <a:pt x="16" y="9"/>
                      <a:pt x="0" y="10"/>
                    </a:cubicBezTo>
                    <a:cubicBezTo>
                      <a:pt x="9" y="39"/>
                      <a:pt x="9" y="39"/>
                      <a:pt x="9" y="39"/>
                    </a:cubicBezTo>
                    <a:cubicBezTo>
                      <a:pt x="46" y="36"/>
                      <a:pt x="82" y="32"/>
                      <a:pt x="119" y="29"/>
                    </a:cubicBezTo>
                    <a:cubicBezTo>
                      <a:pt x="129" y="0"/>
                      <a:pt x="65" y="9"/>
                      <a:pt x="47" y="9"/>
                    </a:cubicBezTo>
                    <a:close/>
                  </a:path>
                </a:pathLst>
              </a:custGeom>
              <a:solidFill>
                <a:srgbClr val="AEC5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3" name="Freeform 391">
                <a:extLst>
                  <a:ext uri="{FF2B5EF4-FFF2-40B4-BE49-F238E27FC236}">
                    <a16:creationId xmlns:a16="http://schemas.microsoft.com/office/drawing/2014/main" xmlns="" id="{06CDB34B-31E5-46C5-9BA4-0F0B1470CA19}"/>
                  </a:ext>
                </a:extLst>
              </p:cNvPr>
              <p:cNvSpPr/>
              <p:nvPr/>
            </p:nvSpPr>
            <p:spPr bwMode="auto">
              <a:xfrm>
                <a:off x="2933" y="2073"/>
                <a:ext cx="403" cy="386"/>
              </a:xfrm>
              <a:custGeom>
                <a:avLst/>
                <a:gdLst>
                  <a:gd name="T0" fmla="*/ 0 w 179"/>
                  <a:gd name="T1" fmla="*/ 1 h 171"/>
                  <a:gd name="T2" fmla="*/ 23 w 179"/>
                  <a:gd name="T3" fmla="*/ 79 h 171"/>
                  <a:gd name="T4" fmla="*/ 85 w 179"/>
                  <a:gd name="T5" fmla="*/ 159 h 171"/>
                  <a:gd name="T6" fmla="*/ 127 w 179"/>
                  <a:gd name="T7" fmla="*/ 115 h 171"/>
                  <a:gd name="T8" fmla="*/ 179 w 179"/>
                  <a:gd name="T9" fmla="*/ 9 h 171"/>
                  <a:gd name="T10" fmla="*/ 0 w 179"/>
                  <a:gd name="T11" fmla="*/ 1 h 171"/>
                </a:gdLst>
                <a:ahLst/>
                <a:cxnLst>
                  <a:cxn ang="0">
                    <a:pos x="T0" y="T1"/>
                  </a:cxn>
                  <a:cxn ang="0">
                    <a:pos x="T2" y="T3"/>
                  </a:cxn>
                  <a:cxn ang="0">
                    <a:pos x="T4" y="T5"/>
                  </a:cxn>
                  <a:cxn ang="0">
                    <a:pos x="T6" y="T7"/>
                  </a:cxn>
                  <a:cxn ang="0">
                    <a:pos x="T8" y="T9"/>
                  </a:cxn>
                  <a:cxn ang="0">
                    <a:pos x="T10" y="T11"/>
                  </a:cxn>
                </a:cxnLst>
                <a:rect l="0" t="0" r="r" b="b"/>
                <a:pathLst>
                  <a:path w="179" h="171">
                    <a:moveTo>
                      <a:pt x="0" y="1"/>
                    </a:moveTo>
                    <a:cubicBezTo>
                      <a:pt x="3" y="29"/>
                      <a:pt x="11" y="56"/>
                      <a:pt x="23" y="79"/>
                    </a:cubicBezTo>
                    <a:cubicBezTo>
                      <a:pt x="34" y="101"/>
                      <a:pt x="61" y="150"/>
                      <a:pt x="85" y="159"/>
                    </a:cubicBezTo>
                    <a:cubicBezTo>
                      <a:pt x="116" y="171"/>
                      <a:pt x="120" y="136"/>
                      <a:pt x="127" y="115"/>
                    </a:cubicBezTo>
                    <a:cubicBezTo>
                      <a:pt x="139" y="79"/>
                      <a:pt x="156" y="40"/>
                      <a:pt x="179" y="9"/>
                    </a:cubicBezTo>
                    <a:cubicBezTo>
                      <a:pt x="119" y="3"/>
                      <a:pt x="59" y="0"/>
                      <a:pt x="0" y="1"/>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4" name="Freeform 392">
                <a:extLst>
                  <a:ext uri="{FF2B5EF4-FFF2-40B4-BE49-F238E27FC236}">
                    <a16:creationId xmlns:a16="http://schemas.microsoft.com/office/drawing/2014/main" xmlns="" id="{1E4F02C9-57AE-41A3-B337-9C3A920B377F}"/>
                  </a:ext>
                </a:extLst>
              </p:cNvPr>
              <p:cNvSpPr/>
              <p:nvPr/>
            </p:nvSpPr>
            <p:spPr bwMode="auto">
              <a:xfrm>
                <a:off x="2793" y="1134"/>
                <a:ext cx="140" cy="292"/>
              </a:xfrm>
              <a:custGeom>
                <a:avLst/>
                <a:gdLst>
                  <a:gd name="T0" fmla="*/ 33 w 62"/>
                  <a:gd name="T1" fmla="*/ 0 h 130"/>
                  <a:gd name="T2" fmla="*/ 9 w 62"/>
                  <a:gd name="T3" fmla="*/ 2 h 130"/>
                  <a:gd name="T4" fmla="*/ 16 w 62"/>
                  <a:gd name="T5" fmla="*/ 130 h 130"/>
                  <a:gd name="T6" fmla="*/ 62 w 62"/>
                  <a:gd name="T7" fmla="*/ 130 h 130"/>
                  <a:gd name="T8" fmla="*/ 33 w 62"/>
                  <a:gd name="T9" fmla="*/ 0 h 130"/>
                </a:gdLst>
                <a:ahLst/>
                <a:cxnLst>
                  <a:cxn ang="0">
                    <a:pos x="T0" y="T1"/>
                  </a:cxn>
                  <a:cxn ang="0">
                    <a:pos x="T2" y="T3"/>
                  </a:cxn>
                  <a:cxn ang="0">
                    <a:pos x="T4" y="T5"/>
                  </a:cxn>
                  <a:cxn ang="0">
                    <a:pos x="T6" y="T7"/>
                  </a:cxn>
                  <a:cxn ang="0">
                    <a:pos x="T8" y="T9"/>
                  </a:cxn>
                </a:cxnLst>
                <a:rect l="0" t="0" r="r" b="b"/>
                <a:pathLst>
                  <a:path w="62" h="130">
                    <a:moveTo>
                      <a:pt x="33" y="0"/>
                    </a:moveTo>
                    <a:cubicBezTo>
                      <a:pt x="9" y="2"/>
                      <a:pt x="9" y="2"/>
                      <a:pt x="9" y="2"/>
                    </a:cubicBezTo>
                    <a:cubicBezTo>
                      <a:pt x="0" y="42"/>
                      <a:pt x="9" y="88"/>
                      <a:pt x="16" y="130"/>
                    </a:cubicBezTo>
                    <a:cubicBezTo>
                      <a:pt x="62" y="130"/>
                      <a:pt x="62" y="130"/>
                      <a:pt x="62" y="130"/>
                    </a:cubicBezTo>
                    <a:cubicBezTo>
                      <a:pt x="53" y="86"/>
                      <a:pt x="44" y="43"/>
                      <a:pt x="33" y="0"/>
                    </a:cubicBezTo>
                    <a:close/>
                  </a:path>
                </a:pathLst>
              </a:custGeom>
              <a:solidFill>
                <a:srgbClr val="FF749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5" name="Freeform 393">
                <a:extLst>
                  <a:ext uri="{FF2B5EF4-FFF2-40B4-BE49-F238E27FC236}">
                    <a16:creationId xmlns:a16="http://schemas.microsoft.com/office/drawing/2014/main" xmlns="" id="{FC497141-F16C-43E2-8313-0EFDE371EB09}"/>
                  </a:ext>
                </a:extLst>
              </p:cNvPr>
              <p:cNvSpPr/>
              <p:nvPr/>
            </p:nvSpPr>
            <p:spPr bwMode="auto">
              <a:xfrm>
                <a:off x="2829" y="1426"/>
                <a:ext cx="117" cy="82"/>
              </a:xfrm>
              <a:custGeom>
                <a:avLst/>
                <a:gdLst>
                  <a:gd name="T0" fmla="*/ 46 w 52"/>
                  <a:gd name="T1" fmla="*/ 0 h 36"/>
                  <a:gd name="T2" fmla="*/ 0 w 52"/>
                  <a:gd name="T3" fmla="*/ 0 h 36"/>
                  <a:gd name="T4" fmla="*/ 3 w 52"/>
                  <a:gd name="T5" fmla="*/ 18 h 36"/>
                  <a:gd name="T6" fmla="*/ 6 w 52"/>
                  <a:gd name="T7" fmla="*/ 36 h 36"/>
                  <a:gd name="T8" fmla="*/ 52 w 52"/>
                  <a:gd name="T9" fmla="*/ 31 h 36"/>
                  <a:gd name="T10" fmla="*/ 46 w 52"/>
                  <a:gd name="T11" fmla="*/ 0 h 36"/>
                </a:gdLst>
                <a:ahLst/>
                <a:cxnLst>
                  <a:cxn ang="0">
                    <a:pos x="T0" y="T1"/>
                  </a:cxn>
                  <a:cxn ang="0">
                    <a:pos x="T2" y="T3"/>
                  </a:cxn>
                  <a:cxn ang="0">
                    <a:pos x="T4" y="T5"/>
                  </a:cxn>
                  <a:cxn ang="0">
                    <a:pos x="T6" y="T7"/>
                  </a:cxn>
                  <a:cxn ang="0">
                    <a:pos x="T8" y="T9"/>
                  </a:cxn>
                  <a:cxn ang="0">
                    <a:pos x="T10" y="T11"/>
                  </a:cxn>
                </a:cxnLst>
                <a:rect l="0" t="0" r="r" b="b"/>
                <a:pathLst>
                  <a:path w="52" h="36">
                    <a:moveTo>
                      <a:pt x="46" y="0"/>
                    </a:moveTo>
                    <a:cubicBezTo>
                      <a:pt x="0" y="0"/>
                      <a:pt x="0" y="0"/>
                      <a:pt x="0" y="0"/>
                    </a:cubicBezTo>
                    <a:cubicBezTo>
                      <a:pt x="1" y="6"/>
                      <a:pt x="2" y="12"/>
                      <a:pt x="3" y="18"/>
                    </a:cubicBezTo>
                    <a:cubicBezTo>
                      <a:pt x="4" y="24"/>
                      <a:pt x="5" y="30"/>
                      <a:pt x="6" y="36"/>
                    </a:cubicBezTo>
                    <a:cubicBezTo>
                      <a:pt x="52" y="31"/>
                      <a:pt x="52" y="31"/>
                      <a:pt x="52" y="31"/>
                    </a:cubicBezTo>
                    <a:cubicBezTo>
                      <a:pt x="50" y="21"/>
                      <a:pt x="48" y="10"/>
                      <a:pt x="46" y="0"/>
                    </a:cubicBez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6" name="Freeform 394">
                <a:extLst>
                  <a:ext uri="{FF2B5EF4-FFF2-40B4-BE49-F238E27FC236}">
                    <a16:creationId xmlns:a16="http://schemas.microsoft.com/office/drawing/2014/main" xmlns="" id="{B724668A-D04A-4933-AB82-3FDE307BA011}"/>
                  </a:ext>
                </a:extLst>
              </p:cNvPr>
              <p:cNvSpPr/>
              <p:nvPr/>
            </p:nvSpPr>
            <p:spPr bwMode="auto">
              <a:xfrm>
                <a:off x="2858" y="1625"/>
                <a:ext cx="129" cy="216"/>
              </a:xfrm>
              <a:custGeom>
                <a:avLst/>
                <a:gdLst>
                  <a:gd name="T0" fmla="*/ 0 w 57"/>
                  <a:gd name="T1" fmla="*/ 0 h 96"/>
                  <a:gd name="T2" fmla="*/ 12 w 57"/>
                  <a:gd name="T3" fmla="*/ 96 h 96"/>
                  <a:gd name="T4" fmla="*/ 57 w 57"/>
                  <a:gd name="T5" fmla="*/ 34 h 96"/>
                  <a:gd name="T6" fmla="*/ 54 w 57"/>
                  <a:gd name="T7" fmla="*/ 18 h 96"/>
                  <a:gd name="T8" fmla="*/ 0 w 57"/>
                  <a:gd name="T9" fmla="*/ 0 h 96"/>
                </a:gdLst>
                <a:ahLst/>
                <a:cxnLst>
                  <a:cxn ang="0">
                    <a:pos x="T0" y="T1"/>
                  </a:cxn>
                  <a:cxn ang="0">
                    <a:pos x="T2" y="T3"/>
                  </a:cxn>
                  <a:cxn ang="0">
                    <a:pos x="T4" y="T5"/>
                  </a:cxn>
                  <a:cxn ang="0">
                    <a:pos x="T6" y="T7"/>
                  </a:cxn>
                  <a:cxn ang="0">
                    <a:pos x="T8" y="T9"/>
                  </a:cxn>
                </a:cxnLst>
                <a:rect l="0" t="0" r="r" b="b"/>
                <a:pathLst>
                  <a:path w="57" h="96">
                    <a:moveTo>
                      <a:pt x="0" y="0"/>
                    </a:moveTo>
                    <a:cubicBezTo>
                      <a:pt x="5" y="33"/>
                      <a:pt x="9" y="65"/>
                      <a:pt x="12" y="96"/>
                    </a:cubicBezTo>
                    <a:cubicBezTo>
                      <a:pt x="25" y="74"/>
                      <a:pt x="40" y="54"/>
                      <a:pt x="57" y="34"/>
                    </a:cubicBezTo>
                    <a:cubicBezTo>
                      <a:pt x="56" y="29"/>
                      <a:pt x="55" y="24"/>
                      <a:pt x="54" y="18"/>
                    </a:cubicBezTo>
                    <a:lnTo>
                      <a:pt x="0" y="0"/>
                    </a:lnTo>
                    <a:close/>
                  </a:path>
                </a:pathLst>
              </a:custGeom>
              <a:solidFill>
                <a:srgbClr val="FF68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7" name="Freeform 395">
                <a:extLst>
                  <a:ext uri="{FF2B5EF4-FFF2-40B4-BE49-F238E27FC236}">
                    <a16:creationId xmlns:a16="http://schemas.microsoft.com/office/drawing/2014/main" xmlns="" id="{5A0C19EA-0C94-4F3F-B50C-4EAAC54126A0}"/>
                  </a:ext>
                </a:extLst>
              </p:cNvPr>
              <p:cNvSpPr/>
              <p:nvPr/>
            </p:nvSpPr>
            <p:spPr bwMode="auto">
              <a:xfrm>
                <a:off x="2843" y="1496"/>
                <a:ext cx="137" cy="169"/>
              </a:xfrm>
              <a:custGeom>
                <a:avLst/>
                <a:gdLst>
                  <a:gd name="T0" fmla="*/ 60 w 61"/>
                  <a:gd name="T1" fmla="*/ 73 h 75"/>
                  <a:gd name="T2" fmla="*/ 46 w 61"/>
                  <a:gd name="T3" fmla="*/ 0 h 75"/>
                  <a:gd name="T4" fmla="*/ 0 w 61"/>
                  <a:gd name="T5" fmla="*/ 5 h 75"/>
                  <a:gd name="T6" fmla="*/ 7 w 61"/>
                  <a:gd name="T7" fmla="*/ 57 h 75"/>
                  <a:gd name="T8" fmla="*/ 61 w 61"/>
                  <a:gd name="T9" fmla="*/ 75 h 75"/>
                  <a:gd name="T10" fmla="*/ 60 w 61"/>
                  <a:gd name="T11" fmla="*/ 73 h 75"/>
                </a:gdLst>
                <a:ahLst/>
                <a:cxnLst>
                  <a:cxn ang="0">
                    <a:pos x="T0" y="T1"/>
                  </a:cxn>
                  <a:cxn ang="0">
                    <a:pos x="T2" y="T3"/>
                  </a:cxn>
                  <a:cxn ang="0">
                    <a:pos x="T4" y="T5"/>
                  </a:cxn>
                  <a:cxn ang="0">
                    <a:pos x="T6" y="T7"/>
                  </a:cxn>
                  <a:cxn ang="0">
                    <a:pos x="T8" y="T9"/>
                  </a:cxn>
                  <a:cxn ang="0">
                    <a:pos x="T10" y="T11"/>
                  </a:cxn>
                </a:cxnLst>
                <a:rect l="0" t="0" r="r" b="b"/>
                <a:pathLst>
                  <a:path w="61" h="75">
                    <a:moveTo>
                      <a:pt x="60" y="73"/>
                    </a:moveTo>
                    <a:cubicBezTo>
                      <a:pt x="55" y="49"/>
                      <a:pt x="51" y="24"/>
                      <a:pt x="46" y="0"/>
                    </a:cubicBezTo>
                    <a:cubicBezTo>
                      <a:pt x="0" y="5"/>
                      <a:pt x="0" y="5"/>
                      <a:pt x="0" y="5"/>
                    </a:cubicBezTo>
                    <a:cubicBezTo>
                      <a:pt x="3" y="22"/>
                      <a:pt x="5" y="40"/>
                      <a:pt x="7" y="57"/>
                    </a:cubicBezTo>
                    <a:cubicBezTo>
                      <a:pt x="61" y="75"/>
                      <a:pt x="61" y="75"/>
                      <a:pt x="61" y="75"/>
                    </a:cubicBezTo>
                    <a:cubicBezTo>
                      <a:pt x="60" y="75"/>
                      <a:pt x="60" y="74"/>
                      <a:pt x="60" y="73"/>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8" name="Freeform 396">
                <a:extLst>
                  <a:ext uri="{FF2B5EF4-FFF2-40B4-BE49-F238E27FC236}">
                    <a16:creationId xmlns:a16="http://schemas.microsoft.com/office/drawing/2014/main" xmlns="" id="{1172E45F-B290-4700-807E-3B597164C9F8}"/>
                  </a:ext>
                </a:extLst>
              </p:cNvPr>
              <p:cNvSpPr/>
              <p:nvPr/>
            </p:nvSpPr>
            <p:spPr bwMode="auto">
              <a:xfrm>
                <a:off x="2885" y="1701"/>
                <a:ext cx="142" cy="178"/>
              </a:xfrm>
              <a:custGeom>
                <a:avLst/>
                <a:gdLst>
                  <a:gd name="T0" fmla="*/ 0 w 63"/>
                  <a:gd name="T1" fmla="*/ 62 h 79"/>
                  <a:gd name="T2" fmla="*/ 0 w 63"/>
                  <a:gd name="T3" fmla="*/ 66 h 79"/>
                  <a:gd name="T4" fmla="*/ 63 w 63"/>
                  <a:gd name="T5" fmla="*/ 79 h 79"/>
                  <a:gd name="T6" fmla="*/ 45 w 63"/>
                  <a:gd name="T7" fmla="*/ 0 h 79"/>
                  <a:gd name="T8" fmla="*/ 0 w 63"/>
                  <a:gd name="T9" fmla="*/ 62 h 79"/>
                </a:gdLst>
                <a:ahLst/>
                <a:cxnLst>
                  <a:cxn ang="0">
                    <a:pos x="T0" y="T1"/>
                  </a:cxn>
                  <a:cxn ang="0">
                    <a:pos x="T2" y="T3"/>
                  </a:cxn>
                  <a:cxn ang="0">
                    <a:pos x="T4" y="T5"/>
                  </a:cxn>
                  <a:cxn ang="0">
                    <a:pos x="T6" y="T7"/>
                  </a:cxn>
                  <a:cxn ang="0">
                    <a:pos x="T8" y="T9"/>
                  </a:cxn>
                </a:cxnLst>
                <a:rect l="0" t="0" r="r" b="b"/>
                <a:pathLst>
                  <a:path w="63" h="79">
                    <a:moveTo>
                      <a:pt x="0" y="62"/>
                    </a:moveTo>
                    <a:cubicBezTo>
                      <a:pt x="0" y="63"/>
                      <a:pt x="0" y="64"/>
                      <a:pt x="0" y="66"/>
                    </a:cubicBezTo>
                    <a:cubicBezTo>
                      <a:pt x="63" y="79"/>
                      <a:pt x="63" y="79"/>
                      <a:pt x="63" y="79"/>
                    </a:cubicBezTo>
                    <a:cubicBezTo>
                      <a:pt x="60" y="62"/>
                      <a:pt x="52" y="35"/>
                      <a:pt x="45" y="0"/>
                    </a:cubicBezTo>
                    <a:cubicBezTo>
                      <a:pt x="28" y="20"/>
                      <a:pt x="13" y="40"/>
                      <a:pt x="0" y="62"/>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9" name="Freeform 397">
                <a:extLst>
                  <a:ext uri="{FF2B5EF4-FFF2-40B4-BE49-F238E27FC236}">
                    <a16:creationId xmlns:a16="http://schemas.microsoft.com/office/drawing/2014/main" xmlns="" id="{BEBE48B0-A568-4888-9785-B29820D32E74}"/>
                  </a:ext>
                </a:extLst>
              </p:cNvPr>
              <p:cNvSpPr/>
              <p:nvPr/>
            </p:nvSpPr>
            <p:spPr bwMode="auto">
              <a:xfrm>
                <a:off x="2890" y="1850"/>
                <a:ext cx="167" cy="228"/>
              </a:xfrm>
              <a:custGeom>
                <a:avLst/>
                <a:gdLst>
                  <a:gd name="T0" fmla="*/ 63 w 74"/>
                  <a:gd name="T1" fmla="*/ 31 h 101"/>
                  <a:gd name="T2" fmla="*/ 61 w 74"/>
                  <a:gd name="T3" fmla="*/ 12 h 101"/>
                  <a:gd name="T4" fmla="*/ 1 w 74"/>
                  <a:gd name="T5" fmla="*/ 0 h 101"/>
                  <a:gd name="T6" fmla="*/ 0 w 74"/>
                  <a:gd name="T7" fmla="*/ 12 h 101"/>
                  <a:gd name="T8" fmla="*/ 2 w 74"/>
                  <a:gd name="T9" fmla="*/ 99 h 101"/>
                  <a:gd name="T10" fmla="*/ 74 w 74"/>
                  <a:gd name="T11" fmla="*/ 101 h 101"/>
                  <a:gd name="T12" fmla="*/ 63 w 74"/>
                  <a:gd name="T13" fmla="*/ 31 h 101"/>
                </a:gdLst>
                <a:ahLst/>
                <a:cxnLst>
                  <a:cxn ang="0">
                    <a:pos x="T0" y="T1"/>
                  </a:cxn>
                  <a:cxn ang="0">
                    <a:pos x="T2" y="T3"/>
                  </a:cxn>
                  <a:cxn ang="0">
                    <a:pos x="T4" y="T5"/>
                  </a:cxn>
                  <a:cxn ang="0">
                    <a:pos x="T6" y="T7"/>
                  </a:cxn>
                  <a:cxn ang="0">
                    <a:pos x="T8" y="T9"/>
                  </a:cxn>
                  <a:cxn ang="0">
                    <a:pos x="T10" y="T11"/>
                  </a:cxn>
                  <a:cxn ang="0">
                    <a:pos x="T12" y="T13"/>
                  </a:cxn>
                </a:cxnLst>
                <a:rect l="0" t="0" r="r" b="b"/>
                <a:pathLst>
                  <a:path w="74" h="101">
                    <a:moveTo>
                      <a:pt x="63" y="31"/>
                    </a:moveTo>
                    <a:cubicBezTo>
                      <a:pt x="62" y="24"/>
                      <a:pt x="62" y="19"/>
                      <a:pt x="61" y="12"/>
                    </a:cubicBezTo>
                    <a:cubicBezTo>
                      <a:pt x="1" y="0"/>
                      <a:pt x="1" y="0"/>
                      <a:pt x="1" y="0"/>
                    </a:cubicBezTo>
                    <a:cubicBezTo>
                      <a:pt x="1" y="5"/>
                      <a:pt x="0" y="7"/>
                      <a:pt x="0" y="12"/>
                    </a:cubicBezTo>
                    <a:cubicBezTo>
                      <a:pt x="2" y="34"/>
                      <a:pt x="1" y="66"/>
                      <a:pt x="2" y="99"/>
                    </a:cubicBezTo>
                    <a:cubicBezTo>
                      <a:pt x="74" y="101"/>
                      <a:pt x="74" y="101"/>
                      <a:pt x="74" y="101"/>
                    </a:cubicBezTo>
                    <a:cubicBezTo>
                      <a:pt x="69" y="78"/>
                      <a:pt x="66" y="55"/>
                      <a:pt x="63" y="31"/>
                    </a:cubicBezTo>
                    <a:close/>
                  </a:path>
                </a:pathLst>
              </a:custGeom>
              <a:solidFill>
                <a:srgbClr val="FF90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0" name="Freeform 398">
                <a:extLst>
                  <a:ext uri="{FF2B5EF4-FFF2-40B4-BE49-F238E27FC236}">
                    <a16:creationId xmlns:a16="http://schemas.microsoft.com/office/drawing/2014/main" xmlns="" id="{BE3E54AE-8686-4389-87EF-24FE9E56DE03}"/>
                  </a:ext>
                </a:extLst>
              </p:cNvPr>
              <p:cNvSpPr/>
              <p:nvPr/>
            </p:nvSpPr>
            <p:spPr bwMode="auto">
              <a:xfrm>
                <a:off x="2894" y="2073"/>
                <a:ext cx="197" cy="122"/>
              </a:xfrm>
              <a:custGeom>
                <a:avLst/>
                <a:gdLst>
                  <a:gd name="T0" fmla="*/ 84 w 87"/>
                  <a:gd name="T1" fmla="*/ 42 h 54"/>
                  <a:gd name="T2" fmla="*/ 72 w 87"/>
                  <a:gd name="T3" fmla="*/ 2 h 54"/>
                  <a:gd name="T4" fmla="*/ 0 w 87"/>
                  <a:gd name="T5" fmla="*/ 0 h 54"/>
                  <a:gd name="T6" fmla="*/ 6 w 87"/>
                  <a:gd name="T7" fmla="*/ 54 h 54"/>
                  <a:gd name="T8" fmla="*/ 87 w 87"/>
                  <a:gd name="T9" fmla="*/ 46 h 54"/>
                  <a:gd name="T10" fmla="*/ 84 w 87"/>
                  <a:gd name="T11" fmla="*/ 42 h 54"/>
                </a:gdLst>
                <a:ahLst/>
                <a:cxnLst>
                  <a:cxn ang="0">
                    <a:pos x="T0" y="T1"/>
                  </a:cxn>
                  <a:cxn ang="0">
                    <a:pos x="T2" y="T3"/>
                  </a:cxn>
                  <a:cxn ang="0">
                    <a:pos x="T4" y="T5"/>
                  </a:cxn>
                  <a:cxn ang="0">
                    <a:pos x="T6" y="T7"/>
                  </a:cxn>
                  <a:cxn ang="0">
                    <a:pos x="T8" y="T9"/>
                  </a:cxn>
                  <a:cxn ang="0">
                    <a:pos x="T10" y="T11"/>
                  </a:cxn>
                </a:cxnLst>
                <a:rect l="0" t="0" r="r" b="b"/>
                <a:pathLst>
                  <a:path w="87" h="54">
                    <a:moveTo>
                      <a:pt x="84" y="42"/>
                    </a:moveTo>
                    <a:cubicBezTo>
                      <a:pt x="80" y="31"/>
                      <a:pt x="75" y="13"/>
                      <a:pt x="72" y="2"/>
                    </a:cubicBezTo>
                    <a:cubicBezTo>
                      <a:pt x="0" y="0"/>
                      <a:pt x="0" y="0"/>
                      <a:pt x="0" y="0"/>
                    </a:cubicBezTo>
                    <a:cubicBezTo>
                      <a:pt x="1" y="18"/>
                      <a:pt x="3" y="37"/>
                      <a:pt x="6" y="54"/>
                    </a:cubicBezTo>
                    <a:cubicBezTo>
                      <a:pt x="87" y="46"/>
                      <a:pt x="87" y="46"/>
                      <a:pt x="87" y="46"/>
                    </a:cubicBezTo>
                    <a:cubicBezTo>
                      <a:pt x="86" y="46"/>
                      <a:pt x="85" y="42"/>
                      <a:pt x="84" y="42"/>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1" name="Freeform 399">
                <a:extLst>
                  <a:ext uri="{FF2B5EF4-FFF2-40B4-BE49-F238E27FC236}">
                    <a16:creationId xmlns:a16="http://schemas.microsoft.com/office/drawing/2014/main" xmlns="" id="{1A731E27-492D-451B-A833-BADDC5DD63A0}"/>
                  </a:ext>
                </a:extLst>
              </p:cNvPr>
              <p:cNvSpPr/>
              <p:nvPr/>
            </p:nvSpPr>
            <p:spPr bwMode="auto">
              <a:xfrm>
                <a:off x="2910" y="2159"/>
                <a:ext cx="187" cy="70"/>
              </a:xfrm>
              <a:custGeom>
                <a:avLst/>
                <a:gdLst>
                  <a:gd name="T0" fmla="*/ 80 w 83"/>
                  <a:gd name="T1" fmla="*/ 21 h 31"/>
                  <a:gd name="T2" fmla="*/ 83 w 83"/>
                  <a:gd name="T3" fmla="*/ 0 h 31"/>
                  <a:gd name="T4" fmla="*/ 80 w 83"/>
                  <a:gd name="T5" fmla="*/ 3 h 31"/>
                  <a:gd name="T6" fmla="*/ 0 w 83"/>
                  <a:gd name="T7" fmla="*/ 18 h 31"/>
                  <a:gd name="T8" fmla="*/ 4 w 83"/>
                  <a:gd name="T9" fmla="*/ 31 h 31"/>
                  <a:gd name="T10" fmla="*/ 80 w 83"/>
                  <a:gd name="T11" fmla="*/ 21 h 31"/>
                </a:gdLst>
                <a:ahLst/>
                <a:cxnLst>
                  <a:cxn ang="0">
                    <a:pos x="T0" y="T1"/>
                  </a:cxn>
                  <a:cxn ang="0">
                    <a:pos x="T2" y="T3"/>
                  </a:cxn>
                  <a:cxn ang="0">
                    <a:pos x="T4" y="T5"/>
                  </a:cxn>
                  <a:cxn ang="0">
                    <a:pos x="T6" y="T7"/>
                  </a:cxn>
                  <a:cxn ang="0">
                    <a:pos x="T8" y="T9"/>
                  </a:cxn>
                  <a:cxn ang="0">
                    <a:pos x="T10" y="T11"/>
                  </a:cxn>
                </a:cxnLst>
                <a:rect l="0" t="0" r="r" b="b"/>
                <a:pathLst>
                  <a:path w="83" h="31">
                    <a:moveTo>
                      <a:pt x="80" y="21"/>
                    </a:moveTo>
                    <a:cubicBezTo>
                      <a:pt x="82" y="13"/>
                      <a:pt x="83" y="6"/>
                      <a:pt x="83" y="0"/>
                    </a:cubicBezTo>
                    <a:cubicBezTo>
                      <a:pt x="81" y="0"/>
                      <a:pt x="81" y="3"/>
                      <a:pt x="80" y="3"/>
                    </a:cubicBezTo>
                    <a:cubicBezTo>
                      <a:pt x="0" y="18"/>
                      <a:pt x="0" y="18"/>
                      <a:pt x="0" y="18"/>
                    </a:cubicBezTo>
                    <a:cubicBezTo>
                      <a:pt x="1" y="22"/>
                      <a:pt x="2" y="27"/>
                      <a:pt x="4" y="31"/>
                    </a:cubicBezTo>
                    <a:lnTo>
                      <a:pt x="80" y="21"/>
                    </a:ln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2" name="Freeform 400">
                <a:extLst>
                  <a:ext uri="{FF2B5EF4-FFF2-40B4-BE49-F238E27FC236}">
                    <a16:creationId xmlns:a16="http://schemas.microsoft.com/office/drawing/2014/main" xmlns="" id="{9334E2B8-C7BA-411A-9E42-9B1F0980991A}"/>
                  </a:ext>
                </a:extLst>
              </p:cNvPr>
              <p:cNvSpPr/>
              <p:nvPr/>
            </p:nvSpPr>
            <p:spPr bwMode="auto">
              <a:xfrm>
                <a:off x="2915" y="2204"/>
                <a:ext cx="182" cy="56"/>
              </a:xfrm>
              <a:custGeom>
                <a:avLst/>
                <a:gdLst>
                  <a:gd name="T0" fmla="*/ 81 w 81"/>
                  <a:gd name="T1" fmla="*/ 0 h 25"/>
                  <a:gd name="T2" fmla="*/ 0 w 81"/>
                  <a:gd name="T3" fmla="*/ 10 h 25"/>
                  <a:gd name="T4" fmla="*/ 6 w 81"/>
                  <a:gd name="T5" fmla="*/ 25 h 25"/>
                  <a:gd name="T6" fmla="*/ 80 w 81"/>
                  <a:gd name="T7" fmla="*/ 16 h 25"/>
                  <a:gd name="T8" fmla="*/ 81 w 81"/>
                  <a:gd name="T9" fmla="*/ 0 h 25"/>
                </a:gdLst>
                <a:ahLst/>
                <a:cxnLst>
                  <a:cxn ang="0">
                    <a:pos x="T0" y="T1"/>
                  </a:cxn>
                  <a:cxn ang="0">
                    <a:pos x="T2" y="T3"/>
                  </a:cxn>
                  <a:cxn ang="0">
                    <a:pos x="T4" y="T5"/>
                  </a:cxn>
                  <a:cxn ang="0">
                    <a:pos x="T6" y="T7"/>
                  </a:cxn>
                  <a:cxn ang="0">
                    <a:pos x="T8" y="T9"/>
                  </a:cxn>
                </a:cxnLst>
                <a:rect l="0" t="0" r="r" b="b"/>
                <a:pathLst>
                  <a:path w="81" h="25">
                    <a:moveTo>
                      <a:pt x="81" y="0"/>
                    </a:moveTo>
                    <a:cubicBezTo>
                      <a:pt x="0" y="10"/>
                      <a:pt x="0" y="10"/>
                      <a:pt x="0" y="10"/>
                    </a:cubicBezTo>
                    <a:cubicBezTo>
                      <a:pt x="1" y="14"/>
                      <a:pt x="4" y="22"/>
                      <a:pt x="6" y="25"/>
                    </a:cubicBezTo>
                    <a:cubicBezTo>
                      <a:pt x="80" y="16"/>
                      <a:pt x="80" y="16"/>
                      <a:pt x="80" y="16"/>
                    </a:cubicBezTo>
                    <a:cubicBezTo>
                      <a:pt x="81" y="11"/>
                      <a:pt x="80" y="4"/>
                      <a:pt x="81" y="0"/>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3" name="Freeform 401">
                <a:extLst>
                  <a:ext uri="{FF2B5EF4-FFF2-40B4-BE49-F238E27FC236}">
                    <a16:creationId xmlns:a16="http://schemas.microsoft.com/office/drawing/2014/main" xmlns="" id="{0848F758-2B9B-47B2-92DB-6F192EE990EA}"/>
                  </a:ext>
                </a:extLst>
              </p:cNvPr>
              <p:cNvSpPr/>
              <p:nvPr/>
            </p:nvSpPr>
            <p:spPr bwMode="auto">
              <a:xfrm>
                <a:off x="2928" y="2240"/>
                <a:ext cx="154" cy="56"/>
              </a:xfrm>
              <a:custGeom>
                <a:avLst/>
                <a:gdLst>
                  <a:gd name="T0" fmla="*/ 68 w 68"/>
                  <a:gd name="T1" fmla="*/ 0 h 25"/>
                  <a:gd name="T2" fmla="*/ 0 w 68"/>
                  <a:gd name="T3" fmla="*/ 10 h 25"/>
                  <a:gd name="T4" fmla="*/ 10 w 68"/>
                  <a:gd name="T5" fmla="*/ 25 h 25"/>
                  <a:gd name="T6" fmla="*/ 58 w 68"/>
                  <a:gd name="T7" fmla="*/ 20 h 25"/>
                  <a:gd name="T8" fmla="*/ 68 w 68"/>
                  <a:gd name="T9" fmla="*/ 0 h 25"/>
                </a:gdLst>
                <a:ahLst/>
                <a:cxnLst>
                  <a:cxn ang="0">
                    <a:pos x="T0" y="T1"/>
                  </a:cxn>
                  <a:cxn ang="0">
                    <a:pos x="T2" y="T3"/>
                  </a:cxn>
                  <a:cxn ang="0">
                    <a:pos x="T4" y="T5"/>
                  </a:cxn>
                  <a:cxn ang="0">
                    <a:pos x="T6" y="T7"/>
                  </a:cxn>
                  <a:cxn ang="0">
                    <a:pos x="T8" y="T9"/>
                  </a:cxn>
                </a:cxnLst>
                <a:rect l="0" t="0" r="r" b="b"/>
                <a:pathLst>
                  <a:path w="68" h="25">
                    <a:moveTo>
                      <a:pt x="68" y="0"/>
                    </a:moveTo>
                    <a:cubicBezTo>
                      <a:pt x="0" y="10"/>
                      <a:pt x="0" y="10"/>
                      <a:pt x="0" y="10"/>
                    </a:cubicBezTo>
                    <a:cubicBezTo>
                      <a:pt x="3" y="18"/>
                      <a:pt x="5" y="19"/>
                      <a:pt x="10" y="25"/>
                    </a:cubicBezTo>
                    <a:cubicBezTo>
                      <a:pt x="58" y="20"/>
                      <a:pt x="58" y="20"/>
                      <a:pt x="58" y="20"/>
                    </a:cubicBezTo>
                    <a:cubicBezTo>
                      <a:pt x="61" y="13"/>
                      <a:pt x="66" y="8"/>
                      <a:pt x="68" y="0"/>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4" name="Freeform 402">
                <a:extLst>
                  <a:ext uri="{FF2B5EF4-FFF2-40B4-BE49-F238E27FC236}">
                    <a16:creationId xmlns:a16="http://schemas.microsoft.com/office/drawing/2014/main" xmlns="" id="{D9F21787-4ED3-4890-9C3A-F07D713B5CE1}"/>
                  </a:ext>
                </a:extLst>
              </p:cNvPr>
              <p:cNvSpPr/>
              <p:nvPr/>
            </p:nvSpPr>
            <p:spPr bwMode="auto">
              <a:xfrm>
                <a:off x="2951" y="2285"/>
                <a:ext cx="108" cy="65"/>
              </a:xfrm>
              <a:custGeom>
                <a:avLst/>
                <a:gdLst>
                  <a:gd name="T0" fmla="*/ 0 w 48"/>
                  <a:gd name="T1" fmla="*/ 5 h 29"/>
                  <a:gd name="T2" fmla="*/ 9 w 48"/>
                  <a:gd name="T3" fmla="*/ 15 h 29"/>
                  <a:gd name="T4" fmla="*/ 48 w 48"/>
                  <a:gd name="T5" fmla="*/ 0 h 29"/>
                  <a:gd name="T6" fmla="*/ 0 w 48"/>
                  <a:gd name="T7" fmla="*/ 5 h 29"/>
                </a:gdLst>
                <a:ahLst/>
                <a:cxnLst>
                  <a:cxn ang="0">
                    <a:pos x="T0" y="T1"/>
                  </a:cxn>
                  <a:cxn ang="0">
                    <a:pos x="T2" y="T3"/>
                  </a:cxn>
                  <a:cxn ang="0">
                    <a:pos x="T4" y="T5"/>
                  </a:cxn>
                  <a:cxn ang="0">
                    <a:pos x="T6" y="T7"/>
                  </a:cxn>
                </a:cxnLst>
                <a:rect l="0" t="0" r="r" b="b"/>
                <a:pathLst>
                  <a:path w="48" h="29">
                    <a:moveTo>
                      <a:pt x="0" y="5"/>
                    </a:moveTo>
                    <a:cubicBezTo>
                      <a:pt x="2" y="9"/>
                      <a:pt x="6" y="12"/>
                      <a:pt x="9" y="15"/>
                    </a:cubicBezTo>
                    <a:cubicBezTo>
                      <a:pt x="25" y="29"/>
                      <a:pt x="38" y="17"/>
                      <a:pt x="48" y="0"/>
                    </a:cubicBezTo>
                    <a:lnTo>
                      <a:pt x="0" y="5"/>
                    </a:ln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5" name="Freeform 403">
                <a:extLst>
                  <a:ext uri="{FF2B5EF4-FFF2-40B4-BE49-F238E27FC236}">
                    <a16:creationId xmlns:a16="http://schemas.microsoft.com/office/drawing/2014/main" xmlns="" id="{6781B11A-E4CF-4145-8256-7901163885AB}"/>
                  </a:ext>
                </a:extLst>
              </p:cNvPr>
              <p:cNvSpPr/>
              <p:nvPr/>
            </p:nvSpPr>
            <p:spPr bwMode="auto">
              <a:xfrm>
                <a:off x="2757" y="1618"/>
                <a:ext cx="11" cy="34"/>
              </a:xfrm>
              <a:custGeom>
                <a:avLst/>
                <a:gdLst>
                  <a:gd name="T0" fmla="*/ 0 w 5"/>
                  <a:gd name="T1" fmla="*/ 15 h 15"/>
                  <a:gd name="T2" fmla="*/ 5 w 5"/>
                  <a:gd name="T3" fmla="*/ 1 h 15"/>
                  <a:gd name="T4" fmla="*/ 3 w 5"/>
                  <a:gd name="T5" fmla="*/ 0 h 15"/>
                  <a:gd name="T6" fmla="*/ 0 w 5"/>
                  <a:gd name="T7" fmla="*/ 15 h 15"/>
                </a:gdLst>
                <a:ahLst/>
                <a:cxnLst>
                  <a:cxn ang="0">
                    <a:pos x="T0" y="T1"/>
                  </a:cxn>
                  <a:cxn ang="0">
                    <a:pos x="T2" y="T3"/>
                  </a:cxn>
                  <a:cxn ang="0">
                    <a:pos x="T4" y="T5"/>
                  </a:cxn>
                  <a:cxn ang="0">
                    <a:pos x="T6" y="T7"/>
                  </a:cxn>
                </a:cxnLst>
                <a:rect l="0" t="0" r="r" b="b"/>
                <a:pathLst>
                  <a:path w="5" h="15">
                    <a:moveTo>
                      <a:pt x="0" y="15"/>
                    </a:moveTo>
                    <a:cubicBezTo>
                      <a:pt x="1" y="14"/>
                      <a:pt x="5" y="1"/>
                      <a:pt x="5" y="1"/>
                    </a:cubicBezTo>
                    <a:cubicBezTo>
                      <a:pt x="5" y="1"/>
                      <a:pt x="4" y="1"/>
                      <a:pt x="3" y="0"/>
                    </a:cubicBezTo>
                    <a:cubicBezTo>
                      <a:pt x="0" y="11"/>
                      <a:pt x="0" y="15"/>
                      <a:pt x="0"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6" name="Freeform 404">
                <a:extLst>
                  <a:ext uri="{FF2B5EF4-FFF2-40B4-BE49-F238E27FC236}">
                    <a16:creationId xmlns:a16="http://schemas.microsoft.com/office/drawing/2014/main" xmlns="" id="{0015E817-EB8A-48DD-9A35-201689E8DE74}"/>
                  </a:ext>
                </a:extLst>
              </p:cNvPr>
              <p:cNvSpPr/>
              <p:nvPr/>
            </p:nvSpPr>
            <p:spPr bwMode="auto">
              <a:xfrm>
                <a:off x="2667" y="4023"/>
                <a:ext cx="297" cy="297"/>
              </a:xfrm>
              <a:custGeom>
                <a:avLst/>
                <a:gdLst>
                  <a:gd name="T0" fmla="*/ 13 w 132"/>
                  <a:gd name="T1" fmla="*/ 0 h 132"/>
                  <a:gd name="T2" fmla="*/ 11 w 132"/>
                  <a:gd name="T3" fmla="*/ 1 h 132"/>
                  <a:gd name="T4" fmla="*/ 0 w 132"/>
                  <a:gd name="T5" fmla="*/ 132 h 132"/>
                  <a:gd name="T6" fmla="*/ 2 w 132"/>
                  <a:gd name="T7" fmla="*/ 131 h 132"/>
                  <a:gd name="T8" fmla="*/ 132 w 132"/>
                  <a:gd name="T9" fmla="*/ 22 h 132"/>
                  <a:gd name="T10" fmla="*/ 13 w 132"/>
                  <a:gd name="T11" fmla="*/ 0 h 132"/>
                </a:gdLst>
                <a:ahLst/>
                <a:cxnLst>
                  <a:cxn ang="0">
                    <a:pos x="T0" y="T1"/>
                  </a:cxn>
                  <a:cxn ang="0">
                    <a:pos x="T2" y="T3"/>
                  </a:cxn>
                  <a:cxn ang="0">
                    <a:pos x="T4" y="T5"/>
                  </a:cxn>
                  <a:cxn ang="0">
                    <a:pos x="T6" y="T7"/>
                  </a:cxn>
                  <a:cxn ang="0">
                    <a:pos x="T8" y="T9"/>
                  </a:cxn>
                  <a:cxn ang="0">
                    <a:pos x="T10" y="T11"/>
                  </a:cxn>
                </a:cxnLst>
                <a:rect l="0" t="0" r="r" b="b"/>
                <a:pathLst>
                  <a:path w="132" h="132">
                    <a:moveTo>
                      <a:pt x="13" y="0"/>
                    </a:moveTo>
                    <a:cubicBezTo>
                      <a:pt x="11" y="1"/>
                      <a:pt x="11" y="1"/>
                      <a:pt x="11" y="1"/>
                    </a:cubicBezTo>
                    <a:cubicBezTo>
                      <a:pt x="4" y="80"/>
                      <a:pt x="0" y="132"/>
                      <a:pt x="0" y="132"/>
                    </a:cubicBezTo>
                    <a:cubicBezTo>
                      <a:pt x="2" y="131"/>
                      <a:pt x="2" y="131"/>
                      <a:pt x="2" y="131"/>
                    </a:cubicBezTo>
                    <a:cubicBezTo>
                      <a:pt x="132" y="22"/>
                      <a:pt x="132" y="22"/>
                      <a:pt x="132" y="22"/>
                    </a:cubicBezTo>
                    <a:lnTo>
                      <a:pt x="13" y="0"/>
                    </a:lnTo>
                    <a:close/>
                  </a:path>
                </a:pathLst>
              </a:custGeom>
              <a:solidFill>
                <a:srgbClr val="FFB15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7" name="Freeform 405">
                <a:extLst>
                  <a:ext uri="{FF2B5EF4-FFF2-40B4-BE49-F238E27FC236}">
                    <a16:creationId xmlns:a16="http://schemas.microsoft.com/office/drawing/2014/main" xmlns="" id="{FA34CA74-9722-44C2-847D-25FE9C37896A}"/>
                  </a:ext>
                </a:extLst>
              </p:cNvPr>
              <p:cNvSpPr/>
              <p:nvPr/>
            </p:nvSpPr>
            <p:spPr bwMode="auto">
              <a:xfrm>
                <a:off x="2980" y="4074"/>
                <a:ext cx="194" cy="199"/>
              </a:xfrm>
              <a:custGeom>
                <a:avLst/>
                <a:gdLst>
                  <a:gd name="T0" fmla="*/ 117 w 194"/>
                  <a:gd name="T1" fmla="*/ 21 h 199"/>
                  <a:gd name="T2" fmla="*/ 0 w 194"/>
                  <a:gd name="T3" fmla="*/ 0 h 199"/>
                  <a:gd name="T4" fmla="*/ 194 w 194"/>
                  <a:gd name="T5" fmla="*/ 199 h 199"/>
                  <a:gd name="T6" fmla="*/ 117 w 194"/>
                  <a:gd name="T7" fmla="*/ 21 h 199"/>
                </a:gdLst>
                <a:ahLst/>
                <a:cxnLst>
                  <a:cxn ang="0">
                    <a:pos x="T0" y="T1"/>
                  </a:cxn>
                  <a:cxn ang="0">
                    <a:pos x="T2" y="T3"/>
                  </a:cxn>
                  <a:cxn ang="0">
                    <a:pos x="T4" y="T5"/>
                  </a:cxn>
                  <a:cxn ang="0">
                    <a:pos x="T6" y="T7"/>
                  </a:cxn>
                </a:cxnLst>
                <a:rect l="0" t="0" r="r" b="b"/>
                <a:pathLst>
                  <a:path w="194" h="199">
                    <a:moveTo>
                      <a:pt x="117" y="21"/>
                    </a:moveTo>
                    <a:lnTo>
                      <a:pt x="0" y="0"/>
                    </a:lnTo>
                    <a:lnTo>
                      <a:pt x="194" y="199"/>
                    </a:lnTo>
                    <a:lnTo>
                      <a:pt x="117" y="21"/>
                    </a:lnTo>
                    <a:close/>
                  </a:path>
                </a:pathLst>
              </a:custGeom>
              <a:solidFill>
                <a:srgbClr val="6D9FA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8" name="Freeform 406">
                <a:extLst>
                  <a:ext uri="{FF2B5EF4-FFF2-40B4-BE49-F238E27FC236}">
                    <a16:creationId xmlns:a16="http://schemas.microsoft.com/office/drawing/2014/main" xmlns="" id="{1A571A5C-834E-4655-AFF3-6A5A3A82265E}"/>
                  </a:ext>
                </a:extLst>
              </p:cNvPr>
              <p:cNvSpPr/>
              <p:nvPr/>
            </p:nvSpPr>
            <p:spPr bwMode="auto">
              <a:xfrm>
                <a:off x="2671" y="4072"/>
                <a:ext cx="505" cy="246"/>
              </a:xfrm>
              <a:custGeom>
                <a:avLst/>
                <a:gdLst>
                  <a:gd name="T0" fmla="*/ 309 w 505"/>
                  <a:gd name="T1" fmla="*/ 2 h 246"/>
                  <a:gd name="T2" fmla="*/ 293 w 505"/>
                  <a:gd name="T3" fmla="*/ 0 h 246"/>
                  <a:gd name="T4" fmla="*/ 0 w 505"/>
                  <a:gd name="T5" fmla="*/ 246 h 246"/>
                  <a:gd name="T6" fmla="*/ 505 w 505"/>
                  <a:gd name="T7" fmla="*/ 207 h 246"/>
                  <a:gd name="T8" fmla="*/ 503 w 505"/>
                  <a:gd name="T9" fmla="*/ 201 h 246"/>
                  <a:gd name="T10" fmla="*/ 309 w 505"/>
                  <a:gd name="T11" fmla="*/ 2 h 246"/>
                </a:gdLst>
                <a:ahLst/>
                <a:cxnLst>
                  <a:cxn ang="0">
                    <a:pos x="T0" y="T1"/>
                  </a:cxn>
                  <a:cxn ang="0">
                    <a:pos x="T2" y="T3"/>
                  </a:cxn>
                  <a:cxn ang="0">
                    <a:pos x="T4" y="T5"/>
                  </a:cxn>
                  <a:cxn ang="0">
                    <a:pos x="T6" y="T7"/>
                  </a:cxn>
                  <a:cxn ang="0">
                    <a:pos x="T8" y="T9"/>
                  </a:cxn>
                  <a:cxn ang="0">
                    <a:pos x="T10" y="T11"/>
                  </a:cxn>
                </a:cxnLst>
                <a:rect l="0" t="0" r="r" b="b"/>
                <a:pathLst>
                  <a:path w="505" h="246">
                    <a:moveTo>
                      <a:pt x="309" y="2"/>
                    </a:moveTo>
                    <a:lnTo>
                      <a:pt x="293" y="0"/>
                    </a:lnTo>
                    <a:lnTo>
                      <a:pt x="0" y="246"/>
                    </a:lnTo>
                    <a:lnTo>
                      <a:pt x="505" y="207"/>
                    </a:lnTo>
                    <a:lnTo>
                      <a:pt x="503" y="201"/>
                    </a:lnTo>
                    <a:lnTo>
                      <a:pt x="309" y="2"/>
                    </a:lnTo>
                    <a:close/>
                  </a:path>
                </a:pathLst>
              </a:custGeom>
              <a:solidFill>
                <a:srgbClr val="7451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9" name="Freeform 407">
                <a:extLst>
                  <a:ext uri="{FF2B5EF4-FFF2-40B4-BE49-F238E27FC236}">
                    <a16:creationId xmlns:a16="http://schemas.microsoft.com/office/drawing/2014/main" xmlns="" id="{E6FB7D2A-DD74-4C42-868C-2CA96F3A5C95}"/>
                  </a:ext>
                </a:extLst>
              </p:cNvPr>
              <p:cNvSpPr/>
              <p:nvPr/>
            </p:nvSpPr>
            <p:spPr bwMode="auto">
              <a:xfrm>
                <a:off x="2696" y="3840"/>
                <a:ext cx="401" cy="255"/>
              </a:xfrm>
              <a:custGeom>
                <a:avLst/>
                <a:gdLst>
                  <a:gd name="T0" fmla="*/ 128 w 178"/>
                  <a:gd name="T1" fmla="*/ 0 h 113"/>
                  <a:gd name="T2" fmla="*/ 104 w 178"/>
                  <a:gd name="T3" fmla="*/ 1 h 113"/>
                  <a:gd name="T4" fmla="*/ 0 w 178"/>
                  <a:gd name="T5" fmla="*/ 81 h 113"/>
                  <a:gd name="T6" fmla="*/ 178 w 178"/>
                  <a:gd name="T7" fmla="*/ 113 h 113"/>
                  <a:gd name="T8" fmla="*/ 128 w 178"/>
                  <a:gd name="T9" fmla="*/ 0 h 113"/>
                </a:gdLst>
                <a:ahLst/>
                <a:cxnLst>
                  <a:cxn ang="0">
                    <a:pos x="T0" y="T1"/>
                  </a:cxn>
                  <a:cxn ang="0">
                    <a:pos x="T2" y="T3"/>
                  </a:cxn>
                  <a:cxn ang="0">
                    <a:pos x="T4" y="T5"/>
                  </a:cxn>
                  <a:cxn ang="0">
                    <a:pos x="T6" y="T7"/>
                  </a:cxn>
                  <a:cxn ang="0">
                    <a:pos x="T8" y="T9"/>
                  </a:cxn>
                </a:cxnLst>
                <a:rect l="0" t="0" r="r" b="b"/>
                <a:pathLst>
                  <a:path w="178" h="113">
                    <a:moveTo>
                      <a:pt x="128" y="0"/>
                    </a:moveTo>
                    <a:cubicBezTo>
                      <a:pt x="120" y="0"/>
                      <a:pt x="112" y="1"/>
                      <a:pt x="104" y="1"/>
                    </a:cubicBezTo>
                    <a:cubicBezTo>
                      <a:pt x="0" y="81"/>
                      <a:pt x="0" y="81"/>
                      <a:pt x="0" y="81"/>
                    </a:cubicBezTo>
                    <a:cubicBezTo>
                      <a:pt x="178" y="113"/>
                      <a:pt x="178" y="113"/>
                      <a:pt x="178" y="113"/>
                    </a:cubicBezTo>
                    <a:lnTo>
                      <a:pt x="128" y="0"/>
                    </a:lnTo>
                    <a:close/>
                  </a:path>
                </a:pathLst>
              </a:custGeom>
              <a:solidFill>
                <a:srgbClr val="936D9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0" name="Freeform 408">
                <a:extLst>
                  <a:ext uri="{FF2B5EF4-FFF2-40B4-BE49-F238E27FC236}">
                    <a16:creationId xmlns:a16="http://schemas.microsoft.com/office/drawing/2014/main" xmlns="" id="{D34006DD-42DC-49F9-9F70-DF143595EA9F}"/>
                  </a:ext>
                </a:extLst>
              </p:cNvPr>
              <p:cNvSpPr/>
              <p:nvPr/>
            </p:nvSpPr>
            <p:spPr bwMode="auto">
              <a:xfrm>
                <a:off x="2985" y="3822"/>
                <a:ext cx="220" cy="457"/>
              </a:xfrm>
              <a:custGeom>
                <a:avLst/>
                <a:gdLst>
                  <a:gd name="T0" fmla="*/ 98 w 98"/>
                  <a:gd name="T1" fmla="*/ 202 h 203"/>
                  <a:gd name="T2" fmla="*/ 84 w 98"/>
                  <a:gd name="T3" fmla="*/ 0 h 203"/>
                  <a:gd name="T4" fmla="*/ 59 w 98"/>
                  <a:gd name="T5" fmla="*/ 3 h 203"/>
                  <a:gd name="T6" fmla="*/ 0 w 98"/>
                  <a:gd name="T7" fmla="*/ 8 h 203"/>
                  <a:gd name="T8" fmla="*/ 85 w 98"/>
                  <a:gd name="T9" fmla="*/ 203 h 203"/>
                  <a:gd name="T10" fmla="*/ 98 w 98"/>
                  <a:gd name="T11" fmla="*/ 202 h 203"/>
                </a:gdLst>
                <a:ahLst/>
                <a:cxnLst>
                  <a:cxn ang="0">
                    <a:pos x="T0" y="T1"/>
                  </a:cxn>
                  <a:cxn ang="0">
                    <a:pos x="T2" y="T3"/>
                  </a:cxn>
                  <a:cxn ang="0">
                    <a:pos x="T4" y="T5"/>
                  </a:cxn>
                  <a:cxn ang="0">
                    <a:pos x="T6" y="T7"/>
                  </a:cxn>
                  <a:cxn ang="0">
                    <a:pos x="T8" y="T9"/>
                  </a:cxn>
                  <a:cxn ang="0">
                    <a:pos x="T10" y="T11"/>
                  </a:cxn>
                </a:cxnLst>
                <a:rect l="0" t="0" r="r" b="b"/>
                <a:pathLst>
                  <a:path w="98" h="203">
                    <a:moveTo>
                      <a:pt x="98" y="202"/>
                    </a:moveTo>
                    <a:cubicBezTo>
                      <a:pt x="98" y="202"/>
                      <a:pt x="91" y="112"/>
                      <a:pt x="84" y="0"/>
                    </a:cubicBezTo>
                    <a:cubicBezTo>
                      <a:pt x="75" y="1"/>
                      <a:pt x="67" y="2"/>
                      <a:pt x="59" y="3"/>
                    </a:cubicBezTo>
                    <a:cubicBezTo>
                      <a:pt x="39" y="5"/>
                      <a:pt x="20" y="6"/>
                      <a:pt x="0" y="8"/>
                    </a:cubicBezTo>
                    <a:cubicBezTo>
                      <a:pt x="85" y="203"/>
                      <a:pt x="85" y="203"/>
                      <a:pt x="85" y="203"/>
                    </a:cubicBezTo>
                    <a:lnTo>
                      <a:pt x="98" y="202"/>
                    </a:lnTo>
                    <a:close/>
                  </a:path>
                </a:pathLst>
              </a:custGeom>
              <a:solidFill>
                <a:srgbClr val="A4BB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1" name="Freeform 409">
                <a:extLst>
                  <a:ext uri="{FF2B5EF4-FFF2-40B4-BE49-F238E27FC236}">
                    <a16:creationId xmlns:a16="http://schemas.microsoft.com/office/drawing/2014/main" xmlns="" id="{AFE8FBDF-BA53-46A9-9D66-AF2D1D90265B}"/>
                  </a:ext>
                </a:extLst>
              </p:cNvPr>
              <p:cNvSpPr/>
              <p:nvPr/>
            </p:nvSpPr>
            <p:spPr bwMode="auto">
              <a:xfrm>
                <a:off x="2692" y="3842"/>
                <a:ext cx="238" cy="183"/>
              </a:xfrm>
              <a:custGeom>
                <a:avLst/>
                <a:gdLst>
                  <a:gd name="T0" fmla="*/ 6 w 106"/>
                  <a:gd name="T1" fmla="*/ 8 h 81"/>
                  <a:gd name="T2" fmla="*/ 0 w 106"/>
                  <a:gd name="T3" fmla="*/ 81 h 81"/>
                  <a:gd name="T4" fmla="*/ 106 w 106"/>
                  <a:gd name="T5" fmla="*/ 0 h 81"/>
                  <a:gd name="T6" fmla="*/ 6 w 106"/>
                  <a:gd name="T7" fmla="*/ 8 h 81"/>
                </a:gdLst>
                <a:ahLst/>
                <a:cxnLst>
                  <a:cxn ang="0">
                    <a:pos x="T0" y="T1"/>
                  </a:cxn>
                  <a:cxn ang="0">
                    <a:pos x="T2" y="T3"/>
                  </a:cxn>
                  <a:cxn ang="0">
                    <a:pos x="T4" y="T5"/>
                  </a:cxn>
                  <a:cxn ang="0">
                    <a:pos x="T6" y="T7"/>
                  </a:cxn>
                </a:cxnLst>
                <a:rect l="0" t="0" r="r" b="b"/>
                <a:pathLst>
                  <a:path w="106" h="81">
                    <a:moveTo>
                      <a:pt x="6" y="8"/>
                    </a:moveTo>
                    <a:cubicBezTo>
                      <a:pt x="4" y="34"/>
                      <a:pt x="2" y="59"/>
                      <a:pt x="0" y="81"/>
                    </a:cubicBezTo>
                    <a:cubicBezTo>
                      <a:pt x="106" y="0"/>
                      <a:pt x="106" y="0"/>
                      <a:pt x="106" y="0"/>
                    </a:cubicBezTo>
                    <a:cubicBezTo>
                      <a:pt x="73" y="2"/>
                      <a:pt x="40" y="4"/>
                      <a:pt x="6" y="8"/>
                    </a:cubicBezTo>
                    <a:close/>
                  </a:path>
                </a:pathLst>
              </a:custGeom>
              <a:solidFill>
                <a:srgbClr val="FF88A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2" name="Freeform 410">
                <a:extLst>
                  <a:ext uri="{FF2B5EF4-FFF2-40B4-BE49-F238E27FC236}">
                    <a16:creationId xmlns:a16="http://schemas.microsoft.com/office/drawing/2014/main" xmlns="" id="{A547BBB9-7E05-49EE-94E8-C4931CF123E6}"/>
                  </a:ext>
                </a:extLst>
              </p:cNvPr>
              <p:cNvSpPr/>
              <p:nvPr/>
            </p:nvSpPr>
            <p:spPr bwMode="auto">
              <a:xfrm>
                <a:off x="2705" y="3648"/>
                <a:ext cx="469" cy="212"/>
              </a:xfrm>
              <a:custGeom>
                <a:avLst/>
                <a:gdLst>
                  <a:gd name="T0" fmla="*/ 0 w 208"/>
                  <a:gd name="T1" fmla="*/ 94 h 94"/>
                  <a:gd name="T2" fmla="*/ 183 w 208"/>
                  <a:gd name="T3" fmla="*/ 80 h 94"/>
                  <a:gd name="T4" fmla="*/ 208 w 208"/>
                  <a:gd name="T5" fmla="*/ 77 h 94"/>
                  <a:gd name="T6" fmla="*/ 204 w 208"/>
                  <a:gd name="T7" fmla="*/ 17 h 94"/>
                  <a:gd name="T8" fmla="*/ 8 w 208"/>
                  <a:gd name="T9" fmla="*/ 0 h 94"/>
                  <a:gd name="T10" fmla="*/ 0 w 208"/>
                  <a:gd name="T11" fmla="*/ 94 h 94"/>
                </a:gdLst>
                <a:ahLst/>
                <a:cxnLst>
                  <a:cxn ang="0">
                    <a:pos x="T0" y="T1"/>
                  </a:cxn>
                  <a:cxn ang="0">
                    <a:pos x="T2" y="T3"/>
                  </a:cxn>
                  <a:cxn ang="0">
                    <a:pos x="T4" y="T5"/>
                  </a:cxn>
                  <a:cxn ang="0">
                    <a:pos x="T6" y="T7"/>
                  </a:cxn>
                  <a:cxn ang="0">
                    <a:pos x="T8" y="T9"/>
                  </a:cxn>
                  <a:cxn ang="0">
                    <a:pos x="T10" y="T11"/>
                  </a:cxn>
                </a:cxnLst>
                <a:rect l="0" t="0" r="r" b="b"/>
                <a:pathLst>
                  <a:path w="208" h="94">
                    <a:moveTo>
                      <a:pt x="0" y="94"/>
                    </a:moveTo>
                    <a:cubicBezTo>
                      <a:pt x="62" y="87"/>
                      <a:pt x="122" y="87"/>
                      <a:pt x="183" y="80"/>
                    </a:cubicBezTo>
                    <a:cubicBezTo>
                      <a:pt x="191" y="79"/>
                      <a:pt x="199" y="78"/>
                      <a:pt x="208" y="77"/>
                    </a:cubicBezTo>
                    <a:cubicBezTo>
                      <a:pt x="206" y="58"/>
                      <a:pt x="205" y="38"/>
                      <a:pt x="204" y="17"/>
                    </a:cubicBezTo>
                    <a:cubicBezTo>
                      <a:pt x="138" y="13"/>
                      <a:pt x="73" y="6"/>
                      <a:pt x="8" y="0"/>
                    </a:cubicBezTo>
                    <a:cubicBezTo>
                      <a:pt x="5" y="33"/>
                      <a:pt x="3" y="65"/>
                      <a:pt x="0" y="94"/>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3" name="Freeform 411">
                <a:extLst>
                  <a:ext uri="{FF2B5EF4-FFF2-40B4-BE49-F238E27FC236}">
                    <a16:creationId xmlns:a16="http://schemas.microsoft.com/office/drawing/2014/main" xmlns="" id="{5F4190A4-206C-4649-B560-210C13BF00F0}"/>
                  </a:ext>
                </a:extLst>
              </p:cNvPr>
              <p:cNvSpPr/>
              <p:nvPr/>
            </p:nvSpPr>
            <p:spPr bwMode="auto">
              <a:xfrm>
                <a:off x="2786" y="2785"/>
                <a:ext cx="354" cy="81"/>
              </a:xfrm>
              <a:custGeom>
                <a:avLst/>
                <a:gdLst>
                  <a:gd name="T0" fmla="*/ 157 w 157"/>
                  <a:gd name="T1" fmla="*/ 24 h 36"/>
                  <a:gd name="T2" fmla="*/ 1 w 157"/>
                  <a:gd name="T3" fmla="*/ 0 h 36"/>
                  <a:gd name="T4" fmla="*/ 0 w 157"/>
                  <a:gd name="T5" fmla="*/ 17 h 36"/>
                  <a:gd name="T6" fmla="*/ 156 w 157"/>
                  <a:gd name="T7" fmla="*/ 36 h 36"/>
                  <a:gd name="T8" fmla="*/ 157 w 157"/>
                  <a:gd name="T9" fmla="*/ 24 h 36"/>
                </a:gdLst>
                <a:ahLst/>
                <a:cxnLst>
                  <a:cxn ang="0">
                    <a:pos x="T0" y="T1"/>
                  </a:cxn>
                  <a:cxn ang="0">
                    <a:pos x="T2" y="T3"/>
                  </a:cxn>
                  <a:cxn ang="0">
                    <a:pos x="T4" y="T5"/>
                  </a:cxn>
                  <a:cxn ang="0">
                    <a:pos x="T6" y="T7"/>
                  </a:cxn>
                  <a:cxn ang="0">
                    <a:pos x="T8" y="T9"/>
                  </a:cxn>
                </a:cxnLst>
                <a:rect l="0" t="0" r="r" b="b"/>
                <a:pathLst>
                  <a:path w="157" h="36">
                    <a:moveTo>
                      <a:pt x="157" y="24"/>
                    </a:moveTo>
                    <a:cubicBezTo>
                      <a:pt x="1" y="0"/>
                      <a:pt x="1" y="0"/>
                      <a:pt x="1" y="0"/>
                    </a:cubicBezTo>
                    <a:cubicBezTo>
                      <a:pt x="1" y="5"/>
                      <a:pt x="0" y="11"/>
                      <a:pt x="0" y="17"/>
                    </a:cubicBezTo>
                    <a:cubicBezTo>
                      <a:pt x="156" y="36"/>
                      <a:pt x="156" y="36"/>
                      <a:pt x="156" y="36"/>
                    </a:cubicBezTo>
                    <a:cubicBezTo>
                      <a:pt x="156" y="32"/>
                      <a:pt x="157" y="28"/>
                      <a:pt x="157" y="24"/>
                    </a:cubicBezTo>
                    <a:close/>
                  </a:path>
                </a:pathLst>
              </a:custGeom>
              <a:solidFill>
                <a:srgbClr val="8B68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4" name="Freeform 412">
                <a:extLst>
                  <a:ext uri="{FF2B5EF4-FFF2-40B4-BE49-F238E27FC236}">
                    <a16:creationId xmlns:a16="http://schemas.microsoft.com/office/drawing/2014/main" xmlns="" id="{53DD416A-E3B7-4846-BA3D-53BE4370ED8B}"/>
                  </a:ext>
                </a:extLst>
              </p:cNvPr>
              <p:cNvSpPr/>
              <p:nvPr/>
            </p:nvSpPr>
            <p:spPr bwMode="auto">
              <a:xfrm>
                <a:off x="2784" y="2824"/>
                <a:ext cx="354" cy="67"/>
              </a:xfrm>
              <a:custGeom>
                <a:avLst/>
                <a:gdLst>
                  <a:gd name="T0" fmla="*/ 157 w 157"/>
                  <a:gd name="T1" fmla="*/ 19 h 30"/>
                  <a:gd name="T2" fmla="*/ 1 w 157"/>
                  <a:gd name="T3" fmla="*/ 0 h 30"/>
                  <a:gd name="T4" fmla="*/ 0 w 157"/>
                  <a:gd name="T5" fmla="*/ 21 h 30"/>
                  <a:gd name="T6" fmla="*/ 157 w 157"/>
                  <a:gd name="T7" fmla="*/ 30 h 30"/>
                  <a:gd name="T8" fmla="*/ 157 w 157"/>
                  <a:gd name="T9" fmla="*/ 19 h 30"/>
                </a:gdLst>
                <a:ahLst/>
                <a:cxnLst>
                  <a:cxn ang="0">
                    <a:pos x="T0" y="T1"/>
                  </a:cxn>
                  <a:cxn ang="0">
                    <a:pos x="T2" y="T3"/>
                  </a:cxn>
                  <a:cxn ang="0">
                    <a:pos x="T4" y="T5"/>
                  </a:cxn>
                  <a:cxn ang="0">
                    <a:pos x="T6" y="T7"/>
                  </a:cxn>
                  <a:cxn ang="0">
                    <a:pos x="T8" y="T9"/>
                  </a:cxn>
                </a:cxnLst>
                <a:rect l="0" t="0" r="r" b="b"/>
                <a:pathLst>
                  <a:path w="157" h="30">
                    <a:moveTo>
                      <a:pt x="157" y="19"/>
                    </a:moveTo>
                    <a:cubicBezTo>
                      <a:pt x="1" y="0"/>
                      <a:pt x="1" y="0"/>
                      <a:pt x="1" y="0"/>
                    </a:cubicBezTo>
                    <a:cubicBezTo>
                      <a:pt x="1" y="7"/>
                      <a:pt x="0" y="14"/>
                      <a:pt x="0" y="21"/>
                    </a:cubicBezTo>
                    <a:cubicBezTo>
                      <a:pt x="157" y="30"/>
                      <a:pt x="157" y="30"/>
                      <a:pt x="157" y="30"/>
                    </a:cubicBezTo>
                    <a:cubicBezTo>
                      <a:pt x="157" y="26"/>
                      <a:pt x="157" y="23"/>
                      <a:pt x="157" y="19"/>
                    </a:cubicBezTo>
                    <a:close/>
                  </a:path>
                </a:pathLst>
              </a:custGeom>
              <a:solidFill>
                <a:srgbClr val="95BB9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5" name="Freeform 413">
                <a:extLst>
                  <a:ext uri="{FF2B5EF4-FFF2-40B4-BE49-F238E27FC236}">
                    <a16:creationId xmlns:a16="http://schemas.microsoft.com/office/drawing/2014/main" xmlns="" id="{14CF2C46-760F-42E2-A4FC-9157B231D705}"/>
                  </a:ext>
                </a:extLst>
              </p:cNvPr>
              <p:cNvSpPr/>
              <p:nvPr/>
            </p:nvSpPr>
            <p:spPr bwMode="auto">
              <a:xfrm>
                <a:off x="2779" y="2871"/>
                <a:ext cx="359" cy="45"/>
              </a:xfrm>
              <a:custGeom>
                <a:avLst/>
                <a:gdLst>
                  <a:gd name="T0" fmla="*/ 2 w 159"/>
                  <a:gd name="T1" fmla="*/ 0 h 20"/>
                  <a:gd name="T2" fmla="*/ 0 w 159"/>
                  <a:gd name="T3" fmla="*/ 20 h 20"/>
                  <a:gd name="T4" fmla="*/ 158 w 159"/>
                  <a:gd name="T5" fmla="*/ 17 h 20"/>
                  <a:gd name="T6" fmla="*/ 159 w 159"/>
                  <a:gd name="T7" fmla="*/ 9 h 20"/>
                  <a:gd name="T8" fmla="*/ 2 w 159"/>
                  <a:gd name="T9" fmla="*/ 0 h 20"/>
                </a:gdLst>
                <a:ahLst/>
                <a:cxnLst>
                  <a:cxn ang="0">
                    <a:pos x="T0" y="T1"/>
                  </a:cxn>
                  <a:cxn ang="0">
                    <a:pos x="T2" y="T3"/>
                  </a:cxn>
                  <a:cxn ang="0">
                    <a:pos x="T4" y="T5"/>
                  </a:cxn>
                  <a:cxn ang="0">
                    <a:pos x="T6" y="T7"/>
                  </a:cxn>
                  <a:cxn ang="0">
                    <a:pos x="T8" y="T9"/>
                  </a:cxn>
                </a:cxnLst>
                <a:rect l="0" t="0" r="r" b="b"/>
                <a:pathLst>
                  <a:path w="159" h="20">
                    <a:moveTo>
                      <a:pt x="2" y="0"/>
                    </a:moveTo>
                    <a:cubicBezTo>
                      <a:pt x="1" y="7"/>
                      <a:pt x="1" y="13"/>
                      <a:pt x="0" y="20"/>
                    </a:cubicBezTo>
                    <a:cubicBezTo>
                      <a:pt x="53" y="19"/>
                      <a:pt x="105" y="18"/>
                      <a:pt x="158" y="17"/>
                    </a:cubicBezTo>
                    <a:cubicBezTo>
                      <a:pt x="158" y="14"/>
                      <a:pt x="158" y="11"/>
                      <a:pt x="159" y="9"/>
                    </a:cubicBezTo>
                    <a:lnTo>
                      <a:pt x="2" y="0"/>
                    </a:lnTo>
                    <a:close/>
                  </a:path>
                </a:pathLst>
              </a:custGeom>
              <a:solidFill>
                <a:srgbClr val="8B68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6" name="Freeform 414">
                <a:extLst>
                  <a:ext uri="{FF2B5EF4-FFF2-40B4-BE49-F238E27FC236}">
                    <a16:creationId xmlns:a16="http://schemas.microsoft.com/office/drawing/2014/main" xmlns="" id="{4B4ABD5B-15F2-413A-8B20-8DDA7A6438E6}"/>
                  </a:ext>
                </a:extLst>
              </p:cNvPr>
              <p:cNvSpPr/>
              <p:nvPr/>
            </p:nvSpPr>
            <p:spPr bwMode="auto">
              <a:xfrm>
                <a:off x="2777" y="2909"/>
                <a:ext cx="359" cy="36"/>
              </a:xfrm>
              <a:custGeom>
                <a:avLst/>
                <a:gdLst>
                  <a:gd name="T0" fmla="*/ 1 w 159"/>
                  <a:gd name="T1" fmla="*/ 3 h 16"/>
                  <a:gd name="T2" fmla="*/ 0 w 159"/>
                  <a:gd name="T3" fmla="*/ 16 h 16"/>
                  <a:gd name="T4" fmla="*/ 159 w 159"/>
                  <a:gd name="T5" fmla="*/ 10 h 16"/>
                  <a:gd name="T6" fmla="*/ 159 w 159"/>
                  <a:gd name="T7" fmla="*/ 7 h 16"/>
                  <a:gd name="T8" fmla="*/ 159 w 159"/>
                  <a:gd name="T9" fmla="*/ 0 h 16"/>
                  <a:gd name="T10" fmla="*/ 1 w 159"/>
                  <a:gd name="T11" fmla="*/ 3 h 16"/>
                </a:gdLst>
                <a:ahLst/>
                <a:cxnLst>
                  <a:cxn ang="0">
                    <a:pos x="T0" y="T1"/>
                  </a:cxn>
                  <a:cxn ang="0">
                    <a:pos x="T2" y="T3"/>
                  </a:cxn>
                  <a:cxn ang="0">
                    <a:pos x="T4" y="T5"/>
                  </a:cxn>
                  <a:cxn ang="0">
                    <a:pos x="T6" y="T7"/>
                  </a:cxn>
                  <a:cxn ang="0">
                    <a:pos x="T8" y="T9"/>
                  </a:cxn>
                  <a:cxn ang="0">
                    <a:pos x="T10" y="T11"/>
                  </a:cxn>
                </a:cxnLst>
                <a:rect l="0" t="0" r="r" b="b"/>
                <a:pathLst>
                  <a:path w="159" h="16">
                    <a:moveTo>
                      <a:pt x="1" y="3"/>
                    </a:moveTo>
                    <a:cubicBezTo>
                      <a:pt x="1" y="7"/>
                      <a:pt x="1" y="12"/>
                      <a:pt x="0" y="16"/>
                    </a:cubicBezTo>
                    <a:cubicBezTo>
                      <a:pt x="159" y="10"/>
                      <a:pt x="159" y="10"/>
                      <a:pt x="159" y="10"/>
                    </a:cubicBezTo>
                    <a:cubicBezTo>
                      <a:pt x="159" y="9"/>
                      <a:pt x="159" y="8"/>
                      <a:pt x="159" y="7"/>
                    </a:cubicBezTo>
                    <a:cubicBezTo>
                      <a:pt x="159" y="5"/>
                      <a:pt x="159" y="2"/>
                      <a:pt x="159" y="0"/>
                    </a:cubicBezTo>
                    <a:cubicBezTo>
                      <a:pt x="106" y="1"/>
                      <a:pt x="54" y="2"/>
                      <a:pt x="1" y="3"/>
                    </a:cubicBezTo>
                    <a:close/>
                  </a:path>
                </a:pathLst>
              </a:custGeom>
              <a:solidFill>
                <a:srgbClr val="95BB9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7" name="Freeform 415">
                <a:extLst>
                  <a:ext uri="{FF2B5EF4-FFF2-40B4-BE49-F238E27FC236}">
                    <a16:creationId xmlns:a16="http://schemas.microsoft.com/office/drawing/2014/main" xmlns="" id="{D02CBBC4-191D-476A-A839-89717F3E5D25}"/>
                  </a:ext>
                </a:extLst>
              </p:cNvPr>
              <p:cNvSpPr/>
              <p:nvPr/>
            </p:nvSpPr>
            <p:spPr bwMode="auto">
              <a:xfrm>
                <a:off x="2788" y="2749"/>
                <a:ext cx="354" cy="90"/>
              </a:xfrm>
              <a:custGeom>
                <a:avLst/>
                <a:gdLst>
                  <a:gd name="T0" fmla="*/ 157 w 157"/>
                  <a:gd name="T1" fmla="*/ 27 h 40"/>
                  <a:gd name="T2" fmla="*/ 1 w 157"/>
                  <a:gd name="T3" fmla="*/ 0 h 40"/>
                  <a:gd name="T4" fmla="*/ 0 w 157"/>
                  <a:gd name="T5" fmla="*/ 16 h 40"/>
                  <a:gd name="T6" fmla="*/ 156 w 157"/>
                  <a:gd name="T7" fmla="*/ 40 h 40"/>
                  <a:gd name="T8" fmla="*/ 157 w 157"/>
                  <a:gd name="T9" fmla="*/ 27 h 40"/>
                </a:gdLst>
                <a:ahLst/>
                <a:cxnLst>
                  <a:cxn ang="0">
                    <a:pos x="T0" y="T1"/>
                  </a:cxn>
                  <a:cxn ang="0">
                    <a:pos x="T2" y="T3"/>
                  </a:cxn>
                  <a:cxn ang="0">
                    <a:pos x="T4" y="T5"/>
                  </a:cxn>
                  <a:cxn ang="0">
                    <a:pos x="T6" y="T7"/>
                  </a:cxn>
                  <a:cxn ang="0">
                    <a:pos x="T8" y="T9"/>
                  </a:cxn>
                </a:cxnLst>
                <a:rect l="0" t="0" r="r" b="b"/>
                <a:pathLst>
                  <a:path w="157" h="40">
                    <a:moveTo>
                      <a:pt x="157" y="27"/>
                    </a:moveTo>
                    <a:cubicBezTo>
                      <a:pt x="1" y="0"/>
                      <a:pt x="1" y="0"/>
                      <a:pt x="1" y="0"/>
                    </a:cubicBezTo>
                    <a:cubicBezTo>
                      <a:pt x="1" y="5"/>
                      <a:pt x="1" y="10"/>
                      <a:pt x="0" y="16"/>
                    </a:cubicBezTo>
                    <a:cubicBezTo>
                      <a:pt x="156" y="40"/>
                      <a:pt x="156" y="40"/>
                      <a:pt x="156" y="40"/>
                    </a:cubicBezTo>
                    <a:cubicBezTo>
                      <a:pt x="156" y="36"/>
                      <a:pt x="157" y="31"/>
                      <a:pt x="157" y="27"/>
                    </a:cubicBezTo>
                    <a:close/>
                  </a:path>
                </a:pathLst>
              </a:custGeom>
              <a:solidFill>
                <a:srgbClr val="95BB9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8" name="Freeform 416">
                <a:extLst>
                  <a:ext uri="{FF2B5EF4-FFF2-40B4-BE49-F238E27FC236}">
                    <a16:creationId xmlns:a16="http://schemas.microsoft.com/office/drawing/2014/main" xmlns="" id="{2C35DD74-A416-4B26-BFAE-33DFA9CDDA18}"/>
                  </a:ext>
                </a:extLst>
              </p:cNvPr>
              <p:cNvSpPr/>
              <p:nvPr/>
            </p:nvSpPr>
            <p:spPr bwMode="auto">
              <a:xfrm>
                <a:off x="2809" y="2405"/>
                <a:ext cx="401" cy="162"/>
              </a:xfrm>
              <a:custGeom>
                <a:avLst/>
                <a:gdLst>
                  <a:gd name="T0" fmla="*/ 0 w 178"/>
                  <a:gd name="T1" fmla="*/ 25 h 72"/>
                  <a:gd name="T2" fmla="*/ 165 w 178"/>
                  <a:gd name="T3" fmla="*/ 72 h 72"/>
                  <a:gd name="T4" fmla="*/ 178 w 178"/>
                  <a:gd name="T5" fmla="*/ 16 h 72"/>
                  <a:gd name="T6" fmla="*/ 1 w 178"/>
                  <a:gd name="T7" fmla="*/ 0 h 72"/>
                  <a:gd name="T8" fmla="*/ 0 w 178"/>
                  <a:gd name="T9" fmla="*/ 25 h 72"/>
                </a:gdLst>
                <a:ahLst/>
                <a:cxnLst>
                  <a:cxn ang="0">
                    <a:pos x="T0" y="T1"/>
                  </a:cxn>
                  <a:cxn ang="0">
                    <a:pos x="T2" y="T3"/>
                  </a:cxn>
                  <a:cxn ang="0">
                    <a:pos x="T4" y="T5"/>
                  </a:cxn>
                  <a:cxn ang="0">
                    <a:pos x="T6" y="T7"/>
                  </a:cxn>
                  <a:cxn ang="0">
                    <a:pos x="T8" y="T9"/>
                  </a:cxn>
                </a:cxnLst>
                <a:rect l="0" t="0" r="r" b="b"/>
                <a:pathLst>
                  <a:path w="178" h="72">
                    <a:moveTo>
                      <a:pt x="0" y="25"/>
                    </a:moveTo>
                    <a:cubicBezTo>
                      <a:pt x="165" y="72"/>
                      <a:pt x="165" y="72"/>
                      <a:pt x="165" y="72"/>
                    </a:cubicBezTo>
                    <a:cubicBezTo>
                      <a:pt x="169" y="52"/>
                      <a:pt x="174" y="34"/>
                      <a:pt x="178" y="16"/>
                    </a:cubicBezTo>
                    <a:cubicBezTo>
                      <a:pt x="1" y="0"/>
                      <a:pt x="1" y="0"/>
                      <a:pt x="1" y="0"/>
                    </a:cubicBezTo>
                    <a:cubicBezTo>
                      <a:pt x="1" y="8"/>
                      <a:pt x="0" y="16"/>
                      <a:pt x="0" y="25"/>
                    </a:cubicBezTo>
                    <a:close/>
                  </a:path>
                </a:pathLst>
              </a:custGeom>
              <a:solidFill>
                <a:srgbClr val="FFD4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9" name="Freeform 417">
                <a:extLst>
                  <a:ext uri="{FF2B5EF4-FFF2-40B4-BE49-F238E27FC236}">
                    <a16:creationId xmlns:a16="http://schemas.microsoft.com/office/drawing/2014/main" xmlns="" id="{874E0E93-B796-4B44-AC35-8A0B5A2A4E39}"/>
                  </a:ext>
                </a:extLst>
              </p:cNvPr>
              <p:cNvSpPr/>
              <p:nvPr/>
            </p:nvSpPr>
            <p:spPr bwMode="auto">
              <a:xfrm>
                <a:off x="2430" y="872"/>
                <a:ext cx="63" cy="322"/>
              </a:xfrm>
              <a:custGeom>
                <a:avLst/>
                <a:gdLst>
                  <a:gd name="T0" fmla="*/ 28 w 28"/>
                  <a:gd name="T1" fmla="*/ 139 h 143"/>
                  <a:gd name="T2" fmla="*/ 0 w 28"/>
                  <a:gd name="T3" fmla="*/ 0 h 143"/>
                  <a:gd name="T4" fmla="*/ 0 w 28"/>
                  <a:gd name="T5" fmla="*/ 118 h 143"/>
                  <a:gd name="T6" fmla="*/ 6 w 28"/>
                  <a:gd name="T7" fmla="*/ 143 h 143"/>
                  <a:gd name="T8" fmla="*/ 28 w 28"/>
                  <a:gd name="T9" fmla="*/ 139 h 143"/>
                </a:gdLst>
                <a:ahLst/>
                <a:cxnLst>
                  <a:cxn ang="0">
                    <a:pos x="T0" y="T1"/>
                  </a:cxn>
                  <a:cxn ang="0">
                    <a:pos x="T2" y="T3"/>
                  </a:cxn>
                  <a:cxn ang="0">
                    <a:pos x="T4" y="T5"/>
                  </a:cxn>
                  <a:cxn ang="0">
                    <a:pos x="T6" y="T7"/>
                  </a:cxn>
                  <a:cxn ang="0">
                    <a:pos x="T8" y="T9"/>
                  </a:cxn>
                </a:cxnLst>
                <a:rect l="0" t="0" r="r" b="b"/>
                <a:pathLst>
                  <a:path w="28" h="143">
                    <a:moveTo>
                      <a:pt x="28" y="139"/>
                    </a:moveTo>
                    <a:cubicBezTo>
                      <a:pt x="10" y="79"/>
                      <a:pt x="0" y="0"/>
                      <a:pt x="0" y="0"/>
                    </a:cubicBezTo>
                    <a:cubicBezTo>
                      <a:pt x="0" y="118"/>
                      <a:pt x="0" y="118"/>
                      <a:pt x="0" y="118"/>
                    </a:cubicBezTo>
                    <a:cubicBezTo>
                      <a:pt x="2" y="126"/>
                      <a:pt x="4" y="134"/>
                      <a:pt x="6" y="143"/>
                    </a:cubicBezTo>
                    <a:lnTo>
                      <a:pt x="28" y="139"/>
                    </a:lnTo>
                    <a:close/>
                  </a:path>
                </a:pathLst>
              </a:custGeom>
              <a:solidFill>
                <a:srgbClr val="FF97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0" name="Freeform 418">
                <a:extLst>
                  <a:ext uri="{FF2B5EF4-FFF2-40B4-BE49-F238E27FC236}">
                    <a16:creationId xmlns:a16="http://schemas.microsoft.com/office/drawing/2014/main" xmlns="" id="{A548490D-9071-47D4-9842-7BA525CE55B9}"/>
                  </a:ext>
                </a:extLst>
              </p:cNvPr>
              <p:cNvSpPr/>
              <p:nvPr/>
            </p:nvSpPr>
            <p:spPr bwMode="auto">
              <a:xfrm>
                <a:off x="2444" y="1185"/>
                <a:ext cx="171" cy="262"/>
              </a:xfrm>
              <a:custGeom>
                <a:avLst/>
                <a:gdLst>
                  <a:gd name="T0" fmla="*/ 22 w 76"/>
                  <a:gd name="T1" fmla="*/ 0 h 116"/>
                  <a:gd name="T2" fmla="*/ 0 w 76"/>
                  <a:gd name="T3" fmla="*/ 4 h 116"/>
                  <a:gd name="T4" fmla="*/ 32 w 76"/>
                  <a:gd name="T5" fmla="*/ 116 h 116"/>
                  <a:gd name="T6" fmla="*/ 76 w 76"/>
                  <a:gd name="T7" fmla="*/ 114 h 116"/>
                  <a:gd name="T8" fmla="*/ 60 w 76"/>
                  <a:gd name="T9" fmla="*/ 87 h 116"/>
                  <a:gd name="T10" fmla="*/ 22 w 76"/>
                  <a:gd name="T11" fmla="*/ 0 h 116"/>
                </a:gdLst>
                <a:ahLst/>
                <a:cxnLst>
                  <a:cxn ang="0">
                    <a:pos x="T0" y="T1"/>
                  </a:cxn>
                  <a:cxn ang="0">
                    <a:pos x="T2" y="T3"/>
                  </a:cxn>
                  <a:cxn ang="0">
                    <a:pos x="T4" y="T5"/>
                  </a:cxn>
                  <a:cxn ang="0">
                    <a:pos x="T6" y="T7"/>
                  </a:cxn>
                  <a:cxn ang="0">
                    <a:pos x="T8" y="T9"/>
                  </a:cxn>
                  <a:cxn ang="0">
                    <a:pos x="T10" y="T11"/>
                  </a:cxn>
                </a:cxnLst>
                <a:rect l="0" t="0" r="r" b="b"/>
                <a:pathLst>
                  <a:path w="76" h="116">
                    <a:moveTo>
                      <a:pt x="22" y="0"/>
                    </a:moveTo>
                    <a:cubicBezTo>
                      <a:pt x="0" y="4"/>
                      <a:pt x="0" y="4"/>
                      <a:pt x="0" y="4"/>
                    </a:cubicBezTo>
                    <a:cubicBezTo>
                      <a:pt x="9" y="39"/>
                      <a:pt x="20" y="79"/>
                      <a:pt x="32" y="116"/>
                    </a:cubicBezTo>
                    <a:cubicBezTo>
                      <a:pt x="76" y="114"/>
                      <a:pt x="76" y="114"/>
                      <a:pt x="76" y="114"/>
                    </a:cubicBezTo>
                    <a:cubicBezTo>
                      <a:pt x="71" y="106"/>
                      <a:pt x="66" y="97"/>
                      <a:pt x="60" y="87"/>
                    </a:cubicBezTo>
                    <a:cubicBezTo>
                      <a:pt x="43" y="58"/>
                      <a:pt x="31" y="28"/>
                      <a:pt x="22" y="0"/>
                    </a:cubicBezTo>
                    <a:close/>
                  </a:path>
                </a:pathLst>
              </a:custGeom>
              <a:solidFill>
                <a:srgbClr val="7C7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1" name="Freeform 419">
                <a:extLst>
                  <a:ext uri="{FF2B5EF4-FFF2-40B4-BE49-F238E27FC236}">
                    <a16:creationId xmlns:a16="http://schemas.microsoft.com/office/drawing/2014/main" xmlns="" id="{A3CB1A72-3931-4591-A47B-22DD8AAA3896}"/>
                  </a:ext>
                </a:extLst>
              </p:cNvPr>
              <p:cNvSpPr/>
              <p:nvPr/>
            </p:nvSpPr>
            <p:spPr bwMode="auto">
              <a:xfrm>
                <a:off x="2516" y="1442"/>
                <a:ext cx="162" cy="102"/>
              </a:xfrm>
              <a:custGeom>
                <a:avLst/>
                <a:gdLst>
                  <a:gd name="T0" fmla="*/ 0 w 72"/>
                  <a:gd name="T1" fmla="*/ 2 h 45"/>
                  <a:gd name="T2" fmla="*/ 16 w 72"/>
                  <a:gd name="T3" fmla="*/ 45 h 45"/>
                  <a:gd name="T4" fmla="*/ 72 w 72"/>
                  <a:gd name="T5" fmla="*/ 38 h 45"/>
                  <a:gd name="T6" fmla="*/ 44 w 72"/>
                  <a:gd name="T7" fmla="*/ 0 h 45"/>
                  <a:gd name="T8" fmla="*/ 0 w 72"/>
                  <a:gd name="T9" fmla="*/ 2 h 45"/>
                </a:gdLst>
                <a:ahLst/>
                <a:cxnLst>
                  <a:cxn ang="0">
                    <a:pos x="T0" y="T1"/>
                  </a:cxn>
                  <a:cxn ang="0">
                    <a:pos x="T2" y="T3"/>
                  </a:cxn>
                  <a:cxn ang="0">
                    <a:pos x="T4" y="T5"/>
                  </a:cxn>
                  <a:cxn ang="0">
                    <a:pos x="T6" y="T7"/>
                  </a:cxn>
                  <a:cxn ang="0">
                    <a:pos x="T8" y="T9"/>
                  </a:cxn>
                </a:cxnLst>
                <a:rect l="0" t="0" r="r" b="b"/>
                <a:pathLst>
                  <a:path w="72" h="45">
                    <a:moveTo>
                      <a:pt x="0" y="2"/>
                    </a:moveTo>
                    <a:cubicBezTo>
                      <a:pt x="5" y="17"/>
                      <a:pt x="10" y="32"/>
                      <a:pt x="16" y="45"/>
                    </a:cubicBezTo>
                    <a:cubicBezTo>
                      <a:pt x="72" y="38"/>
                      <a:pt x="72" y="38"/>
                      <a:pt x="72" y="38"/>
                    </a:cubicBezTo>
                    <a:cubicBezTo>
                      <a:pt x="64" y="28"/>
                      <a:pt x="55" y="16"/>
                      <a:pt x="44" y="0"/>
                    </a:cubicBezTo>
                    <a:lnTo>
                      <a:pt x="0" y="2"/>
                    </a:ln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2" name="Freeform 420">
                <a:extLst>
                  <a:ext uri="{FF2B5EF4-FFF2-40B4-BE49-F238E27FC236}">
                    <a16:creationId xmlns:a16="http://schemas.microsoft.com/office/drawing/2014/main" xmlns="" id="{D812E0B8-EFE7-493C-AFFB-EA379816A567}"/>
                  </a:ext>
                </a:extLst>
              </p:cNvPr>
              <p:cNvSpPr/>
              <p:nvPr/>
            </p:nvSpPr>
            <p:spPr bwMode="auto">
              <a:xfrm>
                <a:off x="2707" y="892"/>
                <a:ext cx="140" cy="52"/>
              </a:xfrm>
              <a:custGeom>
                <a:avLst/>
                <a:gdLst>
                  <a:gd name="T0" fmla="*/ 0 w 62"/>
                  <a:gd name="T1" fmla="*/ 0 h 23"/>
                  <a:gd name="T2" fmla="*/ 2 w 62"/>
                  <a:gd name="T3" fmla="*/ 22 h 23"/>
                  <a:gd name="T4" fmla="*/ 62 w 62"/>
                  <a:gd name="T5" fmla="*/ 23 h 23"/>
                  <a:gd name="T6" fmla="*/ 61 w 62"/>
                  <a:gd name="T7" fmla="*/ 8 h 23"/>
                  <a:gd name="T8" fmla="*/ 0 w 62"/>
                  <a:gd name="T9" fmla="*/ 0 h 23"/>
                </a:gdLst>
                <a:ahLst/>
                <a:cxnLst>
                  <a:cxn ang="0">
                    <a:pos x="T0" y="T1"/>
                  </a:cxn>
                  <a:cxn ang="0">
                    <a:pos x="T2" y="T3"/>
                  </a:cxn>
                  <a:cxn ang="0">
                    <a:pos x="T4" y="T5"/>
                  </a:cxn>
                  <a:cxn ang="0">
                    <a:pos x="T6" y="T7"/>
                  </a:cxn>
                  <a:cxn ang="0">
                    <a:pos x="T8" y="T9"/>
                  </a:cxn>
                </a:cxnLst>
                <a:rect l="0" t="0" r="r" b="b"/>
                <a:pathLst>
                  <a:path w="62" h="23">
                    <a:moveTo>
                      <a:pt x="0" y="0"/>
                    </a:moveTo>
                    <a:cubicBezTo>
                      <a:pt x="0" y="7"/>
                      <a:pt x="1" y="15"/>
                      <a:pt x="2" y="22"/>
                    </a:cubicBezTo>
                    <a:cubicBezTo>
                      <a:pt x="62" y="23"/>
                      <a:pt x="62" y="23"/>
                      <a:pt x="62" y="23"/>
                    </a:cubicBezTo>
                    <a:cubicBezTo>
                      <a:pt x="62" y="18"/>
                      <a:pt x="61" y="13"/>
                      <a:pt x="61" y="8"/>
                    </a:cubicBezTo>
                    <a:lnTo>
                      <a:pt x="0" y="0"/>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3" name="Freeform 421">
                <a:extLst>
                  <a:ext uri="{FF2B5EF4-FFF2-40B4-BE49-F238E27FC236}">
                    <a16:creationId xmlns:a16="http://schemas.microsoft.com/office/drawing/2014/main" xmlns="" id="{A6CA077B-59B3-4F8E-8638-A95B62E6369C}"/>
                  </a:ext>
                </a:extLst>
              </p:cNvPr>
              <p:cNvSpPr/>
              <p:nvPr/>
            </p:nvSpPr>
            <p:spPr bwMode="auto">
              <a:xfrm>
                <a:off x="2696" y="690"/>
                <a:ext cx="133" cy="103"/>
              </a:xfrm>
              <a:custGeom>
                <a:avLst/>
                <a:gdLst>
                  <a:gd name="T0" fmla="*/ 56 w 59"/>
                  <a:gd name="T1" fmla="*/ 7 h 46"/>
                  <a:gd name="T2" fmla="*/ 2 w 59"/>
                  <a:gd name="T3" fmla="*/ 0 h 46"/>
                  <a:gd name="T4" fmla="*/ 0 w 59"/>
                  <a:gd name="T5" fmla="*/ 17 h 46"/>
                  <a:gd name="T6" fmla="*/ 1 w 59"/>
                  <a:gd name="T7" fmla="*/ 46 h 46"/>
                  <a:gd name="T8" fmla="*/ 59 w 59"/>
                  <a:gd name="T9" fmla="*/ 33 h 46"/>
                  <a:gd name="T10" fmla="*/ 56 w 59"/>
                  <a:gd name="T11" fmla="*/ 7 h 46"/>
                </a:gdLst>
                <a:ahLst/>
                <a:cxnLst>
                  <a:cxn ang="0">
                    <a:pos x="T0" y="T1"/>
                  </a:cxn>
                  <a:cxn ang="0">
                    <a:pos x="T2" y="T3"/>
                  </a:cxn>
                  <a:cxn ang="0">
                    <a:pos x="T4" y="T5"/>
                  </a:cxn>
                  <a:cxn ang="0">
                    <a:pos x="T6" y="T7"/>
                  </a:cxn>
                  <a:cxn ang="0">
                    <a:pos x="T8" y="T9"/>
                  </a:cxn>
                  <a:cxn ang="0">
                    <a:pos x="T10" y="T11"/>
                  </a:cxn>
                </a:cxnLst>
                <a:rect l="0" t="0" r="r" b="b"/>
                <a:pathLst>
                  <a:path w="59" h="46">
                    <a:moveTo>
                      <a:pt x="56" y="7"/>
                    </a:moveTo>
                    <a:cubicBezTo>
                      <a:pt x="2" y="0"/>
                      <a:pt x="2" y="0"/>
                      <a:pt x="2" y="0"/>
                    </a:cubicBezTo>
                    <a:cubicBezTo>
                      <a:pt x="1" y="7"/>
                      <a:pt x="1" y="13"/>
                      <a:pt x="0" y="17"/>
                    </a:cubicBezTo>
                    <a:cubicBezTo>
                      <a:pt x="0" y="23"/>
                      <a:pt x="0" y="33"/>
                      <a:pt x="1" y="46"/>
                    </a:cubicBezTo>
                    <a:cubicBezTo>
                      <a:pt x="59" y="33"/>
                      <a:pt x="59" y="33"/>
                      <a:pt x="59" y="33"/>
                    </a:cubicBezTo>
                    <a:cubicBezTo>
                      <a:pt x="58" y="24"/>
                      <a:pt x="57" y="15"/>
                      <a:pt x="56" y="7"/>
                    </a:cubicBezTo>
                    <a:close/>
                  </a:path>
                </a:pathLst>
              </a:custGeom>
              <a:solidFill>
                <a:srgbClr val="60A4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4" name="Freeform 422">
                <a:extLst>
                  <a:ext uri="{FF2B5EF4-FFF2-40B4-BE49-F238E27FC236}">
                    <a16:creationId xmlns:a16="http://schemas.microsoft.com/office/drawing/2014/main" xmlns="" id="{79A3E222-EBA0-4600-A9E8-D951AAE03585}"/>
                  </a:ext>
                </a:extLst>
              </p:cNvPr>
              <p:cNvSpPr/>
              <p:nvPr/>
            </p:nvSpPr>
            <p:spPr bwMode="auto">
              <a:xfrm>
                <a:off x="2698" y="764"/>
                <a:ext cx="142" cy="108"/>
              </a:xfrm>
              <a:custGeom>
                <a:avLst/>
                <a:gdLst>
                  <a:gd name="T0" fmla="*/ 58 w 63"/>
                  <a:gd name="T1" fmla="*/ 0 h 48"/>
                  <a:gd name="T2" fmla="*/ 0 w 63"/>
                  <a:gd name="T3" fmla="*/ 13 h 48"/>
                  <a:gd name="T4" fmla="*/ 1 w 63"/>
                  <a:gd name="T5" fmla="*/ 26 h 48"/>
                  <a:gd name="T6" fmla="*/ 63 w 63"/>
                  <a:gd name="T7" fmla="*/ 48 h 48"/>
                  <a:gd name="T8" fmla="*/ 58 w 63"/>
                  <a:gd name="T9" fmla="*/ 0 h 48"/>
                </a:gdLst>
                <a:ahLst/>
                <a:cxnLst>
                  <a:cxn ang="0">
                    <a:pos x="T0" y="T1"/>
                  </a:cxn>
                  <a:cxn ang="0">
                    <a:pos x="T2" y="T3"/>
                  </a:cxn>
                  <a:cxn ang="0">
                    <a:pos x="T4" y="T5"/>
                  </a:cxn>
                  <a:cxn ang="0">
                    <a:pos x="T6" y="T7"/>
                  </a:cxn>
                  <a:cxn ang="0">
                    <a:pos x="T8" y="T9"/>
                  </a:cxn>
                </a:cxnLst>
                <a:rect l="0" t="0" r="r" b="b"/>
                <a:pathLst>
                  <a:path w="63" h="48">
                    <a:moveTo>
                      <a:pt x="58" y="0"/>
                    </a:moveTo>
                    <a:cubicBezTo>
                      <a:pt x="0" y="13"/>
                      <a:pt x="0" y="13"/>
                      <a:pt x="0" y="13"/>
                    </a:cubicBezTo>
                    <a:cubicBezTo>
                      <a:pt x="0" y="17"/>
                      <a:pt x="0" y="22"/>
                      <a:pt x="1" y="26"/>
                    </a:cubicBezTo>
                    <a:cubicBezTo>
                      <a:pt x="63" y="48"/>
                      <a:pt x="63" y="48"/>
                      <a:pt x="63" y="48"/>
                    </a:cubicBezTo>
                    <a:cubicBezTo>
                      <a:pt x="61" y="31"/>
                      <a:pt x="59" y="15"/>
                      <a:pt x="58" y="0"/>
                    </a:cubicBezTo>
                    <a:close/>
                  </a:path>
                </a:pathLst>
              </a:custGeom>
              <a:solidFill>
                <a:srgbClr val="926A4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5" name="Freeform 423">
                <a:extLst>
                  <a:ext uri="{FF2B5EF4-FFF2-40B4-BE49-F238E27FC236}">
                    <a16:creationId xmlns:a16="http://schemas.microsoft.com/office/drawing/2014/main" xmlns="" id="{F72E7A62-732E-47D7-913C-EC91F25EB5B2}"/>
                  </a:ext>
                </a:extLst>
              </p:cNvPr>
              <p:cNvSpPr/>
              <p:nvPr/>
            </p:nvSpPr>
            <p:spPr bwMode="auto">
              <a:xfrm>
                <a:off x="2701" y="823"/>
                <a:ext cx="144" cy="87"/>
              </a:xfrm>
              <a:custGeom>
                <a:avLst/>
                <a:gdLst>
                  <a:gd name="T0" fmla="*/ 0 w 64"/>
                  <a:gd name="T1" fmla="*/ 0 h 39"/>
                  <a:gd name="T2" fmla="*/ 3 w 64"/>
                  <a:gd name="T3" fmla="*/ 31 h 39"/>
                  <a:gd name="T4" fmla="*/ 64 w 64"/>
                  <a:gd name="T5" fmla="*/ 39 h 39"/>
                  <a:gd name="T6" fmla="*/ 62 w 64"/>
                  <a:gd name="T7" fmla="*/ 22 h 39"/>
                  <a:gd name="T8" fmla="*/ 0 w 64"/>
                  <a:gd name="T9" fmla="*/ 0 h 39"/>
                </a:gdLst>
                <a:ahLst/>
                <a:cxnLst>
                  <a:cxn ang="0">
                    <a:pos x="T0" y="T1"/>
                  </a:cxn>
                  <a:cxn ang="0">
                    <a:pos x="T2" y="T3"/>
                  </a:cxn>
                  <a:cxn ang="0">
                    <a:pos x="T4" y="T5"/>
                  </a:cxn>
                  <a:cxn ang="0">
                    <a:pos x="T6" y="T7"/>
                  </a:cxn>
                  <a:cxn ang="0">
                    <a:pos x="T8" y="T9"/>
                  </a:cxn>
                </a:cxnLst>
                <a:rect l="0" t="0" r="r" b="b"/>
                <a:pathLst>
                  <a:path w="64" h="39">
                    <a:moveTo>
                      <a:pt x="0" y="0"/>
                    </a:moveTo>
                    <a:cubicBezTo>
                      <a:pt x="1" y="9"/>
                      <a:pt x="2" y="20"/>
                      <a:pt x="3" y="31"/>
                    </a:cubicBezTo>
                    <a:cubicBezTo>
                      <a:pt x="64" y="39"/>
                      <a:pt x="64" y="39"/>
                      <a:pt x="64" y="39"/>
                    </a:cubicBezTo>
                    <a:cubicBezTo>
                      <a:pt x="63" y="33"/>
                      <a:pt x="62" y="27"/>
                      <a:pt x="62" y="22"/>
                    </a:cubicBezTo>
                    <a:lnTo>
                      <a:pt x="0" y="0"/>
                    </a:lnTo>
                    <a:close/>
                  </a:path>
                </a:pathLst>
              </a:custGeom>
              <a:solidFill>
                <a:srgbClr val="FFE6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6" name="Freeform 424">
                <a:extLst>
                  <a:ext uri="{FF2B5EF4-FFF2-40B4-BE49-F238E27FC236}">
                    <a16:creationId xmlns:a16="http://schemas.microsoft.com/office/drawing/2014/main" xmlns="" id="{E70D5D17-B74C-4CF1-A9AD-7758338DE7C6}"/>
                  </a:ext>
                </a:extLst>
              </p:cNvPr>
              <p:cNvSpPr/>
              <p:nvPr/>
            </p:nvSpPr>
            <p:spPr bwMode="auto">
              <a:xfrm>
                <a:off x="2701" y="604"/>
                <a:ext cx="121" cy="101"/>
              </a:xfrm>
              <a:custGeom>
                <a:avLst/>
                <a:gdLst>
                  <a:gd name="T0" fmla="*/ 51 w 54"/>
                  <a:gd name="T1" fmla="*/ 0 h 45"/>
                  <a:gd name="T2" fmla="*/ 1 w 54"/>
                  <a:gd name="T3" fmla="*/ 17 h 45"/>
                  <a:gd name="T4" fmla="*/ 0 w 54"/>
                  <a:gd name="T5" fmla="*/ 38 h 45"/>
                  <a:gd name="T6" fmla="*/ 54 w 54"/>
                  <a:gd name="T7" fmla="*/ 45 h 45"/>
                  <a:gd name="T8" fmla="*/ 51 w 54"/>
                  <a:gd name="T9" fmla="*/ 0 h 45"/>
                </a:gdLst>
                <a:ahLst/>
                <a:cxnLst>
                  <a:cxn ang="0">
                    <a:pos x="T0" y="T1"/>
                  </a:cxn>
                  <a:cxn ang="0">
                    <a:pos x="T2" y="T3"/>
                  </a:cxn>
                  <a:cxn ang="0">
                    <a:pos x="T4" y="T5"/>
                  </a:cxn>
                  <a:cxn ang="0">
                    <a:pos x="T6" y="T7"/>
                  </a:cxn>
                  <a:cxn ang="0">
                    <a:pos x="T8" y="T9"/>
                  </a:cxn>
                </a:cxnLst>
                <a:rect l="0" t="0" r="r" b="b"/>
                <a:pathLst>
                  <a:path w="54" h="45">
                    <a:moveTo>
                      <a:pt x="51" y="0"/>
                    </a:moveTo>
                    <a:cubicBezTo>
                      <a:pt x="1" y="17"/>
                      <a:pt x="1" y="17"/>
                      <a:pt x="1" y="17"/>
                    </a:cubicBezTo>
                    <a:cubicBezTo>
                      <a:pt x="1" y="25"/>
                      <a:pt x="0" y="32"/>
                      <a:pt x="0" y="38"/>
                    </a:cubicBezTo>
                    <a:cubicBezTo>
                      <a:pt x="54" y="45"/>
                      <a:pt x="54" y="45"/>
                      <a:pt x="54" y="45"/>
                    </a:cubicBezTo>
                    <a:cubicBezTo>
                      <a:pt x="53" y="28"/>
                      <a:pt x="52" y="13"/>
                      <a:pt x="51" y="0"/>
                    </a:cubicBezTo>
                    <a:close/>
                  </a:path>
                </a:pathLst>
              </a:custGeom>
              <a:solidFill>
                <a:srgbClr val="FF8D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7" name="Freeform 425">
                <a:extLst>
                  <a:ext uri="{FF2B5EF4-FFF2-40B4-BE49-F238E27FC236}">
                    <a16:creationId xmlns:a16="http://schemas.microsoft.com/office/drawing/2014/main" xmlns="" id="{3E5654C7-8B55-4C2F-915C-D1BE378D30DB}"/>
                  </a:ext>
                </a:extLst>
              </p:cNvPr>
              <p:cNvSpPr/>
              <p:nvPr/>
            </p:nvSpPr>
            <p:spPr bwMode="auto">
              <a:xfrm>
                <a:off x="2703" y="435"/>
                <a:ext cx="113" cy="207"/>
              </a:xfrm>
              <a:custGeom>
                <a:avLst/>
                <a:gdLst>
                  <a:gd name="T0" fmla="*/ 49 w 50"/>
                  <a:gd name="T1" fmla="*/ 2 h 92"/>
                  <a:gd name="T2" fmla="*/ 3 w 50"/>
                  <a:gd name="T3" fmla="*/ 0 h 92"/>
                  <a:gd name="T4" fmla="*/ 0 w 50"/>
                  <a:gd name="T5" fmla="*/ 92 h 92"/>
                  <a:gd name="T6" fmla="*/ 50 w 50"/>
                  <a:gd name="T7" fmla="*/ 75 h 92"/>
                  <a:gd name="T8" fmla="*/ 50 w 50"/>
                  <a:gd name="T9" fmla="*/ 54 h 92"/>
                  <a:gd name="T10" fmla="*/ 49 w 50"/>
                  <a:gd name="T11" fmla="*/ 2 h 92"/>
                </a:gdLst>
                <a:ahLst/>
                <a:cxnLst>
                  <a:cxn ang="0">
                    <a:pos x="T0" y="T1"/>
                  </a:cxn>
                  <a:cxn ang="0">
                    <a:pos x="T2" y="T3"/>
                  </a:cxn>
                  <a:cxn ang="0">
                    <a:pos x="T4" y="T5"/>
                  </a:cxn>
                  <a:cxn ang="0">
                    <a:pos x="T6" y="T7"/>
                  </a:cxn>
                  <a:cxn ang="0">
                    <a:pos x="T8" y="T9"/>
                  </a:cxn>
                  <a:cxn ang="0">
                    <a:pos x="T10" y="T11"/>
                  </a:cxn>
                </a:cxnLst>
                <a:rect l="0" t="0" r="r" b="b"/>
                <a:pathLst>
                  <a:path w="50" h="92">
                    <a:moveTo>
                      <a:pt x="49" y="2"/>
                    </a:moveTo>
                    <a:cubicBezTo>
                      <a:pt x="3" y="0"/>
                      <a:pt x="3" y="0"/>
                      <a:pt x="3" y="0"/>
                    </a:cubicBezTo>
                    <a:cubicBezTo>
                      <a:pt x="2" y="31"/>
                      <a:pt x="1" y="65"/>
                      <a:pt x="0" y="92"/>
                    </a:cubicBezTo>
                    <a:cubicBezTo>
                      <a:pt x="50" y="75"/>
                      <a:pt x="50" y="75"/>
                      <a:pt x="50" y="75"/>
                    </a:cubicBezTo>
                    <a:cubicBezTo>
                      <a:pt x="50" y="67"/>
                      <a:pt x="50" y="60"/>
                      <a:pt x="50" y="54"/>
                    </a:cubicBezTo>
                    <a:cubicBezTo>
                      <a:pt x="50" y="34"/>
                      <a:pt x="50" y="17"/>
                      <a:pt x="49" y="2"/>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8" name="Freeform 426">
                <a:extLst>
                  <a:ext uri="{FF2B5EF4-FFF2-40B4-BE49-F238E27FC236}">
                    <a16:creationId xmlns:a16="http://schemas.microsoft.com/office/drawing/2014/main" xmlns="" id="{81924413-2E9A-451A-911D-F0EC2507BE89}"/>
                  </a:ext>
                </a:extLst>
              </p:cNvPr>
              <p:cNvSpPr/>
              <p:nvPr/>
            </p:nvSpPr>
            <p:spPr bwMode="auto">
              <a:xfrm>
                <a:off x="2714" y="9"/>
                <a:ext cx="95" cy="113"/>
              </a:xfrm>
              <a:custGeom>
                <a:avLst/>
                <a:gdLst>
                  <a:gd name="T0" fmla="*/ 41 w 42"/>
                  <a:gd name="T1" fmla="*/ 0 h 50"/>
                  <a:gd name="T2" fmla="*/ 4 w 42"/>
                  <a:gd name="T3" fmla="*/ 0 h 50"/>
                  <a:gd name="T4" fmla="*/ 2 w 42"/>
                  <a:gd name="T5" fmla="*/ 6 h 50"/>
                  <a:gd name="T6" fmla="*/ 0 w 42"/>
                  <a:gd name="T7" fmla="*/ 50 h 50"/>
                  <a:gd name="T8" fmla="*/ 42 w 42"/>
                  <a:gd name="T9" fmla="*/ 40 h 50"/>
                  <a:gd name="T10" fmla="*/ 41 w 42"/>
                  <a:gd name="T11" fmla="*/ 0 h 50"/>
                </a:gdLst>
                <a:ahLst/>
                <a:cxnLst>
                  <a:cxn ang="0">
                    <a:pos x="T0" y="T1"/>
                  </a:cxn>
                  <a:cxn ang="0">
                    <a:pos x="T2" y="T3"/>
                  </a:cxn>
                  <a:cxn ang="0">
                    <a:pos x="T4" y="T5"/>
                  </a:cxn>
                  <a:cxn ang="0">
                    <a:pos x="T6" y="T7"/>
                  </a:cxn>
                  <a:cxn ang="0">
                    <a:pos x="T8" y="T9"/>
                  </a:cxn>
                  <a:cxn ang="0">
                    <a:pos x="T10" y="T11"/>
                  </a:cxn>
                </a:cxnLst>
                <a:rect l="0" t="0" r="r" b="b"/>
                <a:pathLst>
                  <a:path w="42" h="50">
                    <a:moveTo>
                      <a:pt x="41" y="0"/>
                    </a:moveTo>
                    <a:cubicBezTo>
                      <a:pt x="4" y="0"/>
                      <a:pt x="4" y="0"/>
                      <a:pt x="4" y="0"/>
                    </a:cubicBezTo>
                    <a:cubicBezTo>
                      <a:pt x="3" y="2"/>
                      <a:pt x="2" y="4"/>
                      <a:pt x="2" y="6"/>
                    </a:cubicBezTo>
                    <a:cubicBezTo>
                      <a:pt x="1" y="9"/>
                      <a:pt x="0" y="26"/>
                      <a:pt x="0" y="50"/>
                    </a:cubicBezTo>
                    <a:cubicBezTo>
                      <a:pt x="42" y="40"/>
                      <a:pt x="42" y="40"/>
                      <a:pt x="42" y="40"/>
                    </a:cubicBezTo>
                    <a:cubicBezTo>
                      <a:pt x="41" y="21"/>
                      <a:pt x="41" y="6"/>
                      <a:pt x="41" y="0"/>
                    </a:cubicBezTo>
                    <a:close/>
                  </a:path>
                </a:pathLst>
              </a:custGeom>
              <a:solidFill>
                <a:srgbClr val="83B1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9" name="Freeform 427">
                <a:extLst>
                  <a:ext uri="{FF2B5EF4-FFF2-40B4-BE49-F238E27FC236}">
                    <a16:creationId xmlns:a16="http://schemas.microsoft.com/office/drawing/2014/main" xmlns="" id="{6970BA32-53FB-4C98-8D8D-3DC4C20557EE}"/>
                  </a:ext>
                </a:extLst>
              </p:cNvPr>
              <p:cNvSpPr/>
              <p:nvPr/>
            </p:nvSpPr>
            <p:spPr bwMode="auto">
              <a:xfrm>
                <a:off x="2714" y="99"/>
                <a:ext cx="95" cy="75"/>
              </a:xfrm>
              <a:custGeom>
                <a:avLst/>
                <a:gdLst>
                  <a:gd name="T0" fmla="*/ 0 w 42"/>
                  <a:gd name="T1" fmla="*/ 10 h 33"/>
                  <a:gd name="T2" fmla="*/ 0 w 42"/>
                  <a:gd name="T3" fmla="*/ 33 h 33"/>
                  <a:gd name="T4" fmla="*/ 42 w 42"/>
                  <a:gd name="T5" fmla="*/ 19 h 33"/>
                  <a:gd name="T6" fmla="*/ 42 w 42"/>
                  <a:gd name="T7" fmla="*/ 0 h 33"/>
                  <a:gd name="T8" fmla="*/ 0 w 42"/>
                  <a:gd name="T9" fmla="*/ 10 h 33"/>
                </a:gdLst>
                <a:ahLst/>
                <a:cxnLst>
                  <a:cxn ang="0">
                    <a:pos x="T0" y="T1"/>
                  </a:cxn>
                  <a:cxn ang="0">
                    <a:pos x="T2" y="T3"/>
                  </a:cxn>
                  <a:cxn ang="0">
                    <a:pos x="T4" y="T5"/>
                  </a:cxn>
                  <a:cxn ang="0">
                    <a:pos x="T6" y="T7"/>
                  </a:cxn>
                  <a:cxn ang="0">
                    <a:pos x="T8" y="T9"/>
                  </a:cxn>
                </a:cxnLst>
                <a:rect l="0" t="0" r="r" b="b"/>
                <a:pathLst>
                  <a:path w="42" h="33">
                    <a:moveTo>
                      <a:pt x="0" y="10"/>
                    </a:moveTo>
                    <a:cubicBezTo>
                      <a:pt x="0" y="17"/>
                      <a:pt x="0" y="25"/>
                      <a:pt x="0" y="33"/>
                    </a:cubicBezTo>
                    <a:cubicBezTo>
                      <a:pt x="42" y="19"/>
                      <a:pt x="42" y="19"/>
                      <a:pt x="42" y="19"/>
                    </a:cubicBezTo>
                    <a:cubicBezTo>
                      <a:pt x="42" y="12"/>
                      <a:pt x="42" y="6"/>
                      <a:pt x="42" y="0"/>
                    </a:cubicBezTo>
                    <a:lnTo>
                      <a:pt x="0" y="10"/>
                    </a:lnTo>
                    <a:close/>
                  </a:path>
                </a:pathLst>
              </a:custGeom>
              <a:solidFill>
                <a:srgbClr val="D751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0" name="Freeform 428">
                <a:extLst>
                  <a:ext uri="{FF2B5EF4-FFF2-40B4-BE49-F238E27FC236}">
                    <a16:creationId xmlns:a16="http://schemas.microsoft.com/office/drawing/2014/main" xmlns="" id="{3FBDB000-9BA0-45E2-BFFE-1DDD033CE393}"/>
                  </a:ext>
                </a:extLst>
              </p:cNvPr>
              <p:cNvSpPr/>
              <p:nvPr/>
            </p:nvSpPr>
            <p:spPr bwMode="auto">
              <a:xfrm>
                <a:off x="2710" y="142"/>
                <a:ext cx="103" cy="297"/>
              </a:xfrm>
              <a:custGeom>
                <a:avLst/>
                <a:gdLst>
                  <a:gd name="T0" fmla="*/ 2 w 46"/>
                  <a:gd name="T1" fmla="*/ 14 h 132"/>
                  <a:gd name="T2" fmla="*/ 0 w 46"/>
                  <a:gd name="T3" fmla="*/ 130 h 132"/>
                  <a:gd name="T4" fmla="*/ 46 w 46"/>
                  <a:gd name="T5" fmla="*/ 132 h 132"/>
                  <a:gd name="T6" fmla="*/ 44 w 46"/>
                  <a:gd name="T7" fmla="*/ 0 h 132"/>
                  <a:gd name="T8" fmla="*/ 2 w 46"/>
                  <a:gd name="T9" fmla="*/ 14 h 132"/>
                </a:gdLst>
                <a:ahLst/>
                <a:cxnLst>
                  <a:cxn ang="0">
                    <a:pos x="T0" y="T1"/>
                  </a:cxn>
                  <a:cxn ang="0">
                    <a:pos x="T2" y="T3"/>
                  </a:cxn>
                  <a:cxn ang="0">
                    <a:pos x="T4" y="T5"/>
                  </a:cxn>
                  <a:cxn ang="0">
                    <a:pos x="T6" y="T7"/>
                  </a:cxn>
                  <a:cxn ang="0">
                    <a:pos x="T8" y="T9"/>
                  </a:cxn>
                </a:cxnLst>
                <a:rect l="0" t="0" r="r" b="b"/>
                <a:pathLst>
                  <a:path w="46" h="132">
                    <a:moveTo>
                      <a:pt x="2" y="14"/>
                    </a:moveTo>
                    <a:cubicBezTo>
                      <a:pt x="1" y="57"/>
                      <a:pt x="1" y="109"/>
                      <a:pt x="0" y="130"/>
                    </a:cubicBezTo>
                    <a:cubicBezTo>
                      <a:pt x="46" y="132"/>
                      <a:pt x="46" y="132"/>
                      <a:pt x="46" y="132"/>
                    </a:cubicBezTo>
                    <a:cubicBezTo>
                      <a:pt x="46" y="94"/>
                      <a:pt x="45" y="41"/>
                      <a:pt x="44" y="0"/>
                    </a:cubicBezTo>
                    <a:lnTo>
                      <a:pt x="2" y="14"/>
                    </a:lnTo>
                    <a:close/>
                  </a:path>
                </a:pathLst>
              </a:custGeom>
              <a:solidFill>
                <a:srgbClr val="B6BB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1" name="Freeform 429">
                <a:extLst>
                  <a:ext uri="{FF2B5EF4-FFF2-40B4-BE49-F238E27FC236}">
                    <a16:creationId xmlns:a16="http://schemas.microsoft.com/office/drawing/2014/main" xmlns="" id="{E3619114-8F35-40F0-87C5-ED34FAE1C65C}"/>
                  </a:ext>
                </a:extLst>
              </p:cNvPr>
              <p:cNvSpPr/>
              <p:nvPr/>
            </p:nvSpPr>
            <p:spPr bwMode="auto">
              <a:xfrm>
                <a:off x="2712" y="942"/>
                <a:ext cx="158" cy="203"/>
              </a:xfrm>
              <a:custGeom>
                <a:avLst/>
                <a:gdLst>
                  <a:gd name="T0" fmla="*/ 0 w 70"/>
                  <a:gd name="T1" fmla="*/ 0 h 90"/>
                  <a:gd name="T2" fmla="*/ 11 w 70"/>
                  <a:gd name="T3" fmla="*/ 90 h 90"/>
                  <a:gd name="T4" fmla="*/ 70 w 70"/>
                  <a:gd name="T5" fmla="*/ 80 h 90"/>
                  <a:gd name="T6" fmla="*/ 60 w 70"/>
                  <a:gd name="T7" fmla="*/ 1 h 90"/>
                  <a:gd name="T8" fmla="*/ 0 w 70"/>
                  <a:gd name="T9" fmla="*/ 0 h 90"/>
                </a:gdLst>
                <a:ahLst/>
                <a:cxnLst>
                  <a:cxn ang="0">
                    <a:pos x="T0" y="T1"/>
                  </a:cxn>
                  <a:cxn ang="0">
                    <a:pos x="T2" y="T3"/>
                  </a:cxn>
                  <a:cxn ang="0">
                    <a:pos x="T4" y="T5"/>
                  </a:cxn>
                  <a:cxn ang="0">
                    <a:pos x="T6" y="T7"/>
                  </a:cxn>
                  <a:cxn ang="0">
                    <a:pos x="T8" y="T9"/>
                  </a:cxn>
                </a:cxnLst>
                <a:rect l="0" t="0" r="r" b="b"/>
                <a:pathLst>
                  <a:path w="70" h="90">
                    <a:moveTo>
                      <a:pt x="0" y="0"/>
                    </a:moveTo>
                    <a:cubicBezTo>
                      <a:pt x="3" y="28"/>
                      <a:pt x="7" y="59"/>
                      <a:pt x="11" y="90"/>
                    </a:cubicBezTo>
                    <a:cubicBezTo>
                      <a:pt x="70" y="80"/>
                      <a:pt x="70" y="80"/>
                      <a:pt x="70" y="80"/>
                    </a:cubicBezTo>
                    <a:cubicBezTo>
                      <a:pt x="67" y="54"/>
                      <a:pt x="64" y="27"/>
                      <a:pt x="60" y="1"/>
                    </a:cubicBezTo>
                    <a:lnTo>
                      <a:pt x="0" y="0"/>
                    </a:lnTo>
                    <a:close/>
                  </a:path>
                </a:pathLst>
              </a:custGeom>
              <a:solidFill>
                <a:srgbClr val="749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2" name="Freeform 430">
                <a:extLst>
                  <a:ext uri="{FF2B5EF4-FFF2-40B4-BE49-F238E27FC236}">
                    <a16:creationId xmlns:a16="http://schemas.microsoft.com/office/drawing/2014/main" xmlns="" id="{DF02E3A5-47F4-4042-A449-0D81A0D9C391}"/>
                  </a:ext>
                </a:extLst>
              </p:cNvPr>
              <p:cNvSpPr/>
              <p:nvPr/>
            </p:nvSpPr>
            <p:spPr bwMode="auto">
              <a:xfrm>
                <a:off x="2737" y="1122"/>
                <a:ext cx="173" cy="314"/>
              </a:xfrm>
              <a:custGeom>
                <a:avLst/>
                <a:gdLst>
                  <a:gd name="T0" fmla="*/ 0 w 77"/>
                  <a:gd name="T1" fmla="*/ 10 h 139"/>
                  <a:gd name="T2" fmla="*/ 13 w 77"/>
                  <a:gd name="T3" fmla="*/ 139 h 139"/>
                  <a:gd name="T4" fmla="*/ 77 w 77"/>
                  <a:gd name="T5" fmla="*/ 136 h 139"/>
                  <a:gd name="T6" fmla="*/ 59 w 77"/>
                  <a:gd name="T7" fmla="*/ 0 h 139"/>
                  <a:gd name="T8" fmla="*/ 0 w 77"/>
                  <a:gd name="T9" fmla="*/ 10 h 139"/>
                </a:gdLst>
                <a:ahLst/>
                <a:cxnLst>
                  <a:cxn ang="0">
                    <a:pos x="T0" y="T1"/>
                  </a:cxn>
                  <a:cxn ang="0">
                    <a:pos x="T2" y="T3"/>
                  </a:cxn>
                  <a:cxn ang="0">
                    <a:pos x="T4" y="T5"/>
                  </a:cxn>
                  <a:cxn ang="0">
                    <a:pos x="T6" y="T7"/>
                  </a:cxn>
                  <a:cxn ang="0">
                    <a:pos x="T8" y="T9"/>
                  </a:cxn>
                </a:cxnLst>
                <a:rect l="0" t="0" r="r" b="b"/>
                <a:pathLst>
                  <a:path w="77" h="139">
                    <a:moveTo>
                      <a:pt x="0" y="10"/>
                    </a:moveTo>
                    <a:cubicBezTo>
                      <a:pt x="5" y="56"/>
                      <a:pt x="10" y="102"/>
                      <a:pt x="13" y="139"/>
                    </a:cubicBezTo>
                    <a:cubicBezTo>
                      <a:pt x="77" y="136"/>
                      <a:pt x="77" y="136"/>
                      <a:pt x="77" y="136"/>
                    </a:cubicBezTo>
                    <a:cubicBezTo>
                      <a:pt x="72" y="98"/>
                      <a:pt x="66" y="50"/>
                      <a:pt x="59" y="0"/>
                    </a:cubicBezTo>
                    <a:lnTo>
                      <a:pt x="0" y="10"/>
                    </a:lnTo>
                    <a:close/>
                  </a:path>
                </a:pathLst>
              </a:custGeom>
              <a:solidFill>
                <a:srgbClr val="FF749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3" name="Freeform 431">
                <a:extLst>
                  <a:ext uri="{FF2B5EF4-FFF2-40B4-BE49-F238E27FC236}">
                    <a16:creationId xmlns:a16="http://schemas.microsoft.com/office/drawing/2014/main" xmlns="" id="{7D6FB203-9DBD-42AC-9FDB-22BDDD3B25C3}"/>
                  </a:ext>
                </a:extLst>
              </p:cNvPr>
              <p:cNvSpPr/>
              <p:nvPr/>
            </p:nvSpPr>
            <p:spPr bwMode="auto">
              <a:xfrm>
                <a:off x="2766" y="1429"/>
                <a:ext cx="151" cy="90"/>
              </a:xfrm>
              <a:custGeom>
                <a:avLst/>
                <a:gdLst>
                  <a:gd name="T0" fmla="*/ 0 w 67"/>
                  <a:gd name="T1" fmla="*/ 3 h 40"/>
                  <a:gd name="T2" fmla="*/ 2 w 67"/>
                  <a:gd name="T3" fmla="*/ 40 h 40"/>
                  <a:gd name="T4" fmla="*/ 67 w 67"/>
                  <a:gd name="T5" fmla="*/ 32 h 40"/>
                  <a:gd name="T6" fmla="*/ 64 w 67"/>
                  <a:gd name="T7" fmla="*/ 0 h 40"/>
                  <a:gd name="T8" fmla="*/ 0 w 67"/>
                  <a:gd name="T9" fmla="*/ 3 h 40"/>
                </a:gdLst>
                <a:ahLst/>
                <a:cxnLst>
                  <a:cxn ang="0">
                    <a:pos x="T0" y="T1"/>
                  </a:cxn>
                  <a:cxn ang="0">
                    <a:pos x="T2" y="T3"/>
                  </a:cxn>
                  <a:cxn ang="0">
                    <a:pos x="T4" y="T5"/>
                  </a:cxn>
                  <a:cxn ang="0">
                    <a:pos x="T6" y="T7"/>
                  </a:cxn>
                  <a:cxn ang="0">
                    <a:pos x="T8" y="T9"/>
                  </a:cxn>
                </a:cxnLst>
                <a:rect l="0" t="0" r="r" b="b"/>
                <a:pathLst>
                  <a:path w="67" h="40">
                    <a:moveTo>
                      <a:pt x="0" y="3"/>
                    </a:moveTo>
                    <a:cubicBezTo>
                      <a:pt x="1" y="17"/>
                      <a:pt x="2" y="29"/>
                      <a:pt x="2" y="40"/>
                    </a:cubicBezTo>
                    <a:cubicBezTo>
                      <a:pt x="67" y="32"/>
                      <a:pt x="67" y="32"/>
                      <a:pt x="67" y="32"/>
                    </a:cubicBezTo>
                    <a:cubicBezTo>
                      <a:pt x="66" y="22"/>
                      <a:pt x="65" y="12"/>
                      <a:pt x="64" y="0"/>
                    </a:cubicBezTo>
                    <a:lnTo>
                      <a:pt x="0" y="3"/>
                    </a:ln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4" name="Freeform 432">
                <a:extLst>
                  <a:ext uri="{FF2B5EF4-FFF2-40B4-BE49-F238E27FC236}">
                    <a16:creationId xmlns:a16="http://schemas.microsoft.com/office/drawing/2014/main" xmlns="" id="{B8195232-FCCC-4249-B450-7965F5F1FFAD}"/>
                  </a:ext>
                </a:extLst>
              </p:cNvPr>
              <p:cNvSpPr/>
              <p:nvPr/>
            </p:nvSpPr>
            <p:spPr bwMode="auto">
              <a:xfrm>
                <a:off x="2552" y="1528"/>
                <a:ext cx="146" cy="182"/>
              </a:xfrm>
              <a:custGeom>
                <a:avLst/>
                <a:gdLst>
                  <a:gd name="T0" fmla="*/ 65 w 65"/>
                  <a:gd name="T1" fmla="*/ 12 h 81"/>
                  <a:gd name="T2" fmla="*/ 56 w 65"/>
                  <a:gd name="T3" fmla="*/ 0 h 81"/>
                  <a:gd name="T4" fmla="*/ 0 w 65"/>
                  <a:gd name="T5" fmla="*/ 7 h 81"/>
                  <a:gd name="T6" fmla="*/ 6 w 65"/>
                  <a:gd name="T7" fmla="*/ 24 h 81"/>
                  <a:gd name="T8" fmla="*/ 37 w 65"/>
                  <a:gd name="T9" fmla="*/ 81 h 81"/>
                  <a:gd name="T10" fmla="*/ 60 w 65"/>
                  <a:gd name="T11" fmla="*/ 23 h 81"/>
                  <a:gd name="T12" fmla="*/ 65 w 65"/>
                  <a:gd name="T13" fmla="*/ 12 h 81"/>
                </a:gdLst>
                <a:ahLst/>
                <a:cxnLst>
                  <a:cxn ang="0">
                    <a:pos x="T0" y="T1"/>
                  </a:cxn>
                  <a:cxn ang="0">
                    <a:pos x="T2" y="T3"/>
                  </a:cxn>
                  <a:cxn ang="0">
                    <a:pos x="T4" y="T5"/>
                  </a:cxn>
                  <a:cxn ang="0">
                    <a:pos x="T6" y="T7"/>
                  </a:cxn>
                  <a:cxn ang="0">
                    <a:pos x="T8" y="T9"/>
                  </a:cxn>
                  <a:cxn ang="0">
                    <a:pos x="T10" y="T11"/>
                  </a:cxn>
                  <a:cxn ang="0">
                    <a:pos x="T12" y="T13"/>
                  </a:cxn>
                </a:cxnLst>
                <a:rect l="0" t="0" r="r" b="b"/>
                <a:pathLst>
                  <a:path w="65" h="81">
                    <a:moveTo>
                      <a:pt x="65" y="12"/>
                    </a:moveTo>
                    <a:cubicBezTo>
                      <a:pt x="62" y="8"/>
                      <a:pt x="59" y="4"/>
                      <a:pt x="56" y="0"/>
                    </a:cubicBezTo>
                    <a:cubicBezTo>
                      <a:pt x="0" y="7"/>
                      <a:pt x="0" y="7"/>
                      <a:pt x="0" y="7"/>
                    </a:cubicBezTo>
                    <a:cubicBezTo>
                      <a:pt x="2" y="13"/>
                      <a:pt x="4" y="19"/>
                      <a:pt x="6" y="24"/>
                    </a:cubicBezTo>
                    <a:cubicBezTo>
                      <a:pt x="15" y="45"/>
                      <a:pt x="26" y="63"/>
                      <a:pt x="37" y="81"/>
                    </a:cubicBezTo>
                    <a:cubicBezTo>
                      <a:pt x="43" y="61"/>
                      <a:pt x="50" y="41"/>
                      <a:pt x="60" y="23"/>
                    </a:cubicBezTo>
                    <a:cubicBezTo>
                      <a:pt x="62" y="19"/>
                      <a:pt x="64" y="16"/>
                      <a:pt x="65" y="12"/>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5" name="Freeform 433">
                <a:extLst>
                  <a:ext uri="{FF2B5EF4-FFF2-40B4-BE49-F238E27FC236}">
                    <a16:creationId xmlns:a16="http://schemas.microsoft.com/office/drawing/2014/main" xmlns="" id="{230A9424-DDE2-4A22-8A76-94D4771DF1B7}"/>
                  </a:ext>
                </a:extLst>
              </p:cNvPr>
              <p:cNvSpPr/>
              <p:nvPr/>
            </p:nvSpPr>
            <p:spPr bwMode="auto">
              <a:xfrm>
                <a:off x="2635" y="1555"/>
                <a:ext cx="104" cy="264"/>
              </a:xfrm>
              <a:custGeom>
                <a:avLst/>
                <a:gdLst>
                  <a:gd name="T0" fmla="*/ 28 w 46"/>
                  <a:gd name="T1" fmla="*/ 0 h 117"/>
                  <a:gd name="T2" fmla="*/ 23 w 46"/>
                  <a:gd name="T3" fmla="*/ 11 h 117"/>
                  <a:gd name="T4" fmla="*/ 0 w 46"/>
                  <a:gd name="T5" fmla="*/ 69 h 117"/>
                  <a:gd name="T6" fmla="*/ 26 w 46"/>
                  <a:gd name="T7" fmla="*/ 113 h 117"/>
                  <a:gd name="T8" fmla="*/ 46 w 46"/>
                  <a:gd name="T9" fmla="*/ 117 h 117"/>
                  <a:gd name="T10" fmla="*/ 44 w 46"/>
                  <a:gd name="T11" fmla="*/ 19 h 117"/>
                  <a:gd name="T12" fmla="*/ 28 w 46"/>
                  <a:gd name="T13" fmla="*/ 0 h 117"/>
                </a:gdLst>
                <a:ahLst/>
                <a:cxnLst>
                  <a:cxn ang="0">
                    <a:pos x="T0" y="T1"/>
                  </a:cxn>
                  <a:cxn ang="0">
                    <a:pos x="T2" y="T3"/>
                  </a:cxn>
                  <a:cxn ang="0">
                    <a:pos x="T4" y="T5"/>
                  </a:cxn>
                  <a:cxn ang="0">
                    <a:pos x="T6" y="T7"/>
                  </a:cxn>
                  <a:cxn ang="0">
                    <a:pos x="T8" y="T9"/>
                  </a:cxn>
                  <a:cxn ang="0">
                    <a:pos x="T10" y="T11"/>
                  </a:cxn>
                  <a:cxn ang="0">
                    <a:pos x="T12" y="T13"/>
                  </a:cxn>
                </a:cxnLst>
                <a:rect l="0" t="0" r="r" b="b"/>
                <a:pathLst>
                  <a:path w="46" h="117">
                    <a:moveTo>
                      <a:pt x="28" y="0"/>
                    </a:moveTo>
                    <a:cubicBezTo>
                      <a:pt x="27" y="4"/>
                      <a:pt x="25" y="7"/>
                      <a:pt x="23" y="11"/>
                    </a:cubicBezTo>
                    <a:cubicBezTo>
                      <a:pt x="13" y="29"/>
                      <a:pt x="6" y="49"/>
                      <a:pt x="0" y="69"/>
                    </a:cubicBezTo>
                    <a:cubicBezTo>
                      <a:pt x="9" y="83"/>
                      <a:pt x="18" y="97"/>
                      <a:pt x="26" y="113"/>
                    </a:cubicBezTo>
                    <a:cubicBezTo>
                      <a:pt x="46" y="117"/>
                      <a:pt x="46" y="117"/>
                      <a:pt x="46" y="117"/>
                    </a:cubicBezTo>
                    <a:cubicBezTo>
                      <a:pt x="46" y="84"/>
                      <a:pt x="46" y="51"/>
                      <a:pt x="44" y="19"/>
                    </a:cubicBezTo>
                    <a:cubicBezTo>
                      <a:pt x="38" y="13"/>
                      <a:pt x="33" y="7"/>
                      <a:pt x="28" y="0"/>
                    </a:cubicBezTo>
                    <a:close/>
                  </a:path>
                </a:pathLst>
              </a:custGeom>
              <a:solidFill>
                <a:srgbClr val="9ACDD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6" name="Freeform 434">
                <a:extLst>
                  <a:ext uri="{FF2B5EF4-FFF2-40B4-BE49-F238E27FC236}">
                    <a16:creationId xmlns:a16="http://schemas.microsoft.com/office/drawing/2014/main" xmlns="" id="{55DC85DA-D4F5-4D39-9AE5-55217A74897C}"/>
                  </a:ext>
                </a:extLst>
              </p:cNvPr>
              <p:cNvSpPr/>
              <p:nvPr/>
            </p:nvSpPr>
            <p:spPr bwMode="auto">
              <a:xfrm>
                <a:off x="2881" y="1771"/>
                <a:ext cx="56" cy="90"/>
              </a:xfrm>
              <a:custGeom>
                <a:avLst/>
                <a:gdLst>
                  <a:gd name="T0" fmla="*/ 25 w 25"/>
                  <a:gd name="T1" fmla="*/ 40 h 40"/>
                  <a:gd name="T2" fmla="*/ 22 w 25"/>
                  <a:gd name="T3" fmla="*/ 0 h 40"/>
                  <a:gd name="T4" fmla="*/ 0 w 25"/>
                  <a:gd name="T5" fmla="*/ 34 h 40"/>
                  <a:gd name="T6" fmla="*/ 25 w 25"/>
                  <a:gd name="T7" fmla="*/ 40 h 40"/>
                </a:gdLst>
                <a:ahLst/>
                <a:cxnLst>
                  <a:cxn ang="0">
                    <a:pos x="T0" y="T1"/>
                  </a:cxn>
                  <a:cxn ang="0">
                    <a:pos x="T2" y="T3"/>
                  </a:cxn>
                  <a:cxn ang="0">
                    <a:pos x="T4" y="T5"/>
                  </a:cxn>
                  <a:cxn ang="0">
                    <a:pos x="T6" y="T7"/>
                  </a:cxn>
                </a:cxnLst>
                <a:rect l="0" t="0" r="r" b="b"/>
                <a:pathLst>
                  <a:path w="25" h="40">
                    <a:moveTo>
                      <a:pt x="25" y="40"/>
                    </a:moveTo>
                    <a:cubicBezTo>
                      <a:pt x="24" y="26"/>
                      <a:pt x="23" y="13"/>
                      <a:pt x="22" y="0"/>
                    </a:cubicBezTo>
                    <a:cubicBezTo>
                      <a:pt x="14" y="11"/>
                      <a:pt x="7" y="23"/>
                      <a:pt x="0" y="34"/>
                    </a:cubicBezTo>
                    <a:lnTo>
                      <a:pt x="25" y="40"/>
                    </a:ln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7" name="Freeform 435">
                <a:extLst>
                  <a:ext uri="{FF2B5EF4-FFF2-40B4-BE49-F238E27FC236}">
                    <a16:creationId xmlns:a16="http://schemas.microsoft.com/office/drawing/2014/main" xmlns="" id="{C3205651-BD46-4F07-9D3B-7FB2B301E610}"/>
                  </a:ext>
                </a:extLst>
              </p:cNvPr>
              <p:cNvSpPr/>
              <p:nvPr/>
            </p:nvSpPr>
            <p:spPr bwMode="auto">
              <a:xfrm>
                <a:off x="2768" y="1501"/>
                <a:ext cx="158" cy="146"/>
              </a:xfrm>
              <a:custGeom>
                <a:avLst/>
                <a:gdLst>
                  <a:gd name="T0" fmla="*/ 3 w 70"/>
                  <a:gd name="T1" fmla="*/ 36 h 65"/>
                  <a:gd name="T2" fmla="*/ 2 w 70"/>
                  <a:gd name="T3" fmla="*/ 42 h 65"/>
                  <a:gd name="T4" fmla="*/ 70 w 70"/>
                  <a:gd name="T5" fmla="*/ 65 h 65"/>
                  <a:gd name="T6" fmla="*/ 69 w 70"/>
                  <a:gd name="T7" fmla="*/ 41 h 65"/>
                  <a:gd name="T8" fmla="*/ 66 w 70"/>
                  <a:gd name="T9" fmla="*/ 0 h 65"/>
                  <a:gd name="T10" fmla="*/ 1 w 70"/>
                  <a:gd name="T11" fmla="*/ 8 h 65"/>
                  <a:gd name="T12" fmla="*/ 0 w 70"/>
                  <a:gd name="T13" fmla="*/ 42 h 65"/>
                  <a:gd name="T14" fmla="*/ 2 w 70"/>
                  <a:gd name="T15" fmla="*/ 42 h 65"/>
                  <a:gd name="T16" fmla="*/ 3 w 70"/>
                  <a:gd name="T17" fmla="*/ 3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65">
                    <a:moveTo>
                      <a:pt x="3" y="36"/>
                    </a:moveTo>
                    <a:cubicBezTo>
                      <a:pt x="2" y="38"/>
                      <a:pt x="2" y="40"/>
                      <a:pt x="2" y="42"/>
                    </a:cubicBezTo>
                    <a:cubicBezTo>
                      <a:pt x="70" y="65"/>
                      <a:pt x="70" y="65"/>
                      <a:pt x="70" y="65"/>
                    </a:cubicBezTo>
                    <a:cubicBezTo>
                      <a:pt x="70" y="56"/>
                      <a:pt x="69" y="48"/>
                      <a:pt x="69" y="41"/>
                    </a:cubicBezTo>
                    <a:cubicBezTo>
                      <a:pt x="69" y="31"/>
                      <a:pt x="68" y="17"/>
                      <a:pt x="66" y="0"/>
                    </a:cubicBezTo>
                    <a:cubicBezTo>
                      <a:pt x="66" y="0"/>
                      <a:pt x="1" y="7"/>
                      <a:pt x="1" y="8"/>
                    </a:cubicBezTo>
                    <a:cubicBezTo>
                      <a:pt x="2" y="7"/>
                      <a:pt x="1" y="28"/>
                      <a:pt x="0" y="42"/>
                    </a:cubicBezTo>
                    <a:cubicBezTo>
                      <a:pt x="2" y="42"/>
                      <a:pt x="2" y="42"/>
                      <a:pt x="2" y="42"/>
                    </a:cubicBezTo>
                    <a:cubicBezTo>
                      <a:pt x="2" y="40"/>
                      <a:pt x="2" y="38"/>
                      <a:pt x="3" y="36"/>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8" name="Freeform 436">
                <a:extLst>
                  <a:ext uri="{FF2B5EF4-FFF2-40B4-BE49-F238E27FC236}">
                    <a16:creationId xmlns:a16="http://schemas.microsoft.com/office/drawing/2014/main" xmlns="" id="{3B8F9948-13DC-4FAE-B155-BFA2B46D9DFC}"/>
                  </a:ext>
                </a:extLst>
              </p:cNvPr>
              <p:cNvSpPr/>
              <p:nvPr/>
            </p:nvSpPr>
            <p:spPr bwMode="auto">
              <a:xfrm>
                <a:off x="2734" y="1596"/>
                <a:ext cx="113" cy="245"/>
              </a:xfrm>
              <a:custGeom>
                <a:avLst/>
                <a:gdLst>
                  <a:gd name="T0" fmla="*/ 26 w 50"/>
                  <a:gd name="T1" fmla="*/ 34 h 109"/>
                  <a:gd name="T2" fmla="*/ 17 w 50"/>
                  <a:gd name="T3" fmla="*/ 0 h 109"/>
                  <a:gd name="T4" fmla="*/ 15 w 50"/>
                  <a:gd name="T5" fmla="*/ 0 h 109"/>
                  <a:gd name="T6" fmla="*/ 14 w 50"/>
                  <a:gd name="T7" fmla="*/ 12 h 109"/>
                  <a:gd name="T8" fmla="*/ 0 w 50"/>
                  <a:gd name="T9" fmla="*/ 1 h 109"/>
                  <a:gd name="T10" fmla="*/ 2 w 50"/>
                  <a:gd name="T11" fmla="*/ 99 h 109"/>
                  <a:gd name="T12" fmla="*/ 50 w 50"/>
                  <a:gd name="T13" fmla="*/ 109 h 109"/>
                  <a:gd name="T14" fmla="*/ 31 w 50"/>
                  <a:gd name="T15" fmla="*/ 52 h 109"/>
                  <a:gd name="T16" fmla="*/ 26 w 50"/>
                  <a:gd name="T17" fmla="*/ 3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09">
                    <a:moveTo>
                      <a:pt x="26" y="34"/>
                    </a:moveTo>
                    <a:cubicBezTo>
                      <a:pt x="22" y="24"/>
                      <a:pt x="17" y="12"/>
                      <a:pt x="17" y="0"/>
                    </a:cubicBezTo>
                    <a:cubicBezTo>
                      <a:pt x="15" y="0"/>
                      <a:pt x="15" y="0"/>
                      <a:pt x="15" y="0"/>
                    </a:cubicBezTo>
                    <a:cubicBezTo>
                      <a:pt x="14" y="6"/>
                      <a:pt x="14" y="10"/>
                      <a:pt x="14" y="12"/>
                    </a:cubicBezTo>
                    <a:cubicBezTo>
                      <a:pt x="9" y="9"/>
                      <a:pt x="4" y="5"/>
                      <a:pt x="0" y="1"/>
                    </a:cubicBezTo>
                    <a:cubicBezTo>
                      <a:pt x="2" y="33"/>
                      <a:pt x="2" y="66"/>
                      <a:pt x="2" y="99"/>
                    </a:cubicBezTo>
                    <a:cubicBezTo>
                      <a:pt x="50" y="109"/>
                      <a:pt x="50" y="109"/>
                      <a:pt x="50" y="109"/>
                    </a:cubicBezTo>
                    <a:cubicBezTo>
                      <a:pt x="44" y="90"/>
                      <a:pt x="37" y="71"/>
                      <a:pt x="31" y="52"/>
                    </a:cubicBezTo>
                    <a:cubicBezTo>
                      <a:pt x="30" y="46"/>
                      <a:pt x="28" y="39"/>
                      <a:pt x="26" y="34"/>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9" name="Freeform 437">
                <a:extLst>
                  <a:ext uri="{FF2B5EF4-FFF2-40B4-BE49-F238E27FC236}">
                    <a16:creationId xmlns:a16="http://schemas.microsoft.com/office/drawing/2014/main" xmlns="" id="{F204849D-64D9-45CA-B387-BE693E92DA37}"/>
                  </a:ext>
                </a:extLst>
              </p:cNvPr>
              <p:cNvSpPr/>
              <p:nvPr/>
            </p:nvSpPr>
            <p:spPr bwMode="auto">
              <a:xfrm>
                <a:off x="2773" y="1596"/>
                <a:ext cx="157" cy="252"/>
              </a:xfrm>
              <a:custGeom>
                <a:avLst/>
                <a:gdLst>
                  <a:gd name="T0" fmla="*/ 0 w 70"/>
                  <a:gd name="T1" fmla="*/ 0 h 112"/>
                  <a:gd name="T2" fmla="*/ 9 w 70"/>
                  <a:gd name="T3" fmla="*/ 34 h 112"/>
                  <a:gd name="T4" fmla="*/ 14 w 70"/>
                  <a:gd name="T5" fmla="*/ 52 h 112"/>
                  <a:gd name="T6" fmla="*/ 33 w 70"/>
                  <a:gd name="T7" fmla="*/ 109 h 112"/>
                  <a:gd name="T8" fmla="*/ 48 w 70"/>
                  <a:gd name="T9" fmla="*/ 112 h 112"/>
                  <a:gd name="T10" fmla="*/ 70 w 70"/>
                  <a:gd name="T11" fmla="*/ 78 h 112"/>
                  <a:gd name="T12" fmla="*/ 68 w 70"/>
                  <a:gd name="T13" fmla="*/ 23 h 112"/>
                  <a:gd name="T14" fmla="*/ 0 w 70"/>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12">
                    <a:moveTo>
                      <a:pt x="0" y="0"/>
                    </a:moveTo>
                    <a:cubicBezTo>
                      <a:pt x="0" y="12"/>
                      <a:pt x="5" y="24"/>
                      <a:pt x="9" y="34"/>
                    </a:cubicBezTo>
                    <a:cubicBezTo>
                      <a:pt x="11" y="39"/>
                      <a:pt x="13" y="46"/>
                      <a:pt x="14" y="52"/>
                    </a:cubicBezTo>
                    <a:cubicBezTo>
                      <a:pt x="20" y="71"/>
                      <a:pt x="27" y="90"/>
                      <a:pt x="33" y="109"/>
                    </a:cubicBezTo>
                    <a:cubicBezTo>
                      <a:pt x="48" y="112"/>
                      <a:pt x="48" y="112"/>
                      <a:pt x="48" y="112"/>
                    </a:cubicBezTo>
                    <a:cubicBezTo>
                      <a:pt x="55" y="101"/>
                      <a:pt x="62" y="89"/>
                      <a:pt x="70" y="78"/>
                    </a:cubicBezTo>
                    <a:cubicBezTo>
                      <a:pt x="69" y="58"/>
                      <a:pt x="68" y="39"/>
                      <a:pt x="68" y="23"/>
                    </a:cubicBezTo>
                    <a:lnTo>
                      <a:pt x="0" y="0"/>
                    </a:lnTo>
                    <a:close/>
                  </a:path>
                </a:pathLst>
              </a:custGeom>
              <a:solidFill>
                <a:srgbClr val="FF68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0" name="Freeform 438">
                <a:extLst>
                  <a:ext uri="{FF2B5EF4-FFF2-40B4-BE49-F238E27FC236}">
                    <a16:creationId xmlns:a16="http://schemas.microsoft.com/office/drawing/2014/main" xmlns="" id="{8643DF40-D59A-4BE0-AA38-958B22FC02DA}"/>
                  </a:ext>
                </a:extLst>
              </p:cNvPr>
              <p:cNvSpPr/>
              <p:nvPr/>
            </p:nvSpPr>
            <p:spPr bwMode="auto">
              <a:xfrm>
                <a:off x="2694" y="1810"/>
                <a:ext cx="261" cy="263"/>
              </a:xfrm>
              <a:custGeom>
                <a:avLst/>
                <a:gdLst>
                  <a:gd name="T0" fmla="*/ 0 w 116"/>
                  <a:gd name="T1" fmla="*/ 0 h 117"/>
                  <a:gd name="T2" fmla="*/ 44 w 116"/>
                  <a:gd name="T3" fmla="*/ 116 h 117"/>
                  <a:gd name="T4" fmla="*/ 116 w 116"/>
                  <a:gd name="T5" fmla="*/ 117 h 117"/>
                  <a:gd name="T6" fmla="*/ 108 w 116"/>
                  <a:gd name="T7" fmla="*/ 23 h 117"/>
                  <a:gd name="T8" fmla="*/ 0 w 116"/>
                  <a:gd name="T9" fmla="*/ 0 h 117"/>
                </a:gdLst>
                <a:ahLst/>
                <a:cxnLst>
                  <a:cxn ang="0">
                    <a:pos x="T0" y="T1"/>
                  </a:cxn>
                  <a:cxn ang="0">
                    <a:pos x="T2" y="T3"/>
                  </a:cxn>
                  <a:cxn ang="0">
                    <a:pos x="T4" y="T5"/>
                  </a:cxn>
                  <a:cxn ang="0">
                    <a:pos x="T6" y="T7"/>
                  </a:cxn>
                  <a:cxn ang="0">
                    <a:pos x="T8" y="T9"/>
                  </a:cxn>
                </a:cxnLst>
                <a:rect l="0" t="0" r="r" b="b"/>
                <a:pathLst>
                  <a:path w="116" h="117">
                    <a:moveTo>
                      <a:pt x="0" y="0"/>
                    </a:moveTo>
                    <a:cubicBezTo>
                      <a:pt x="18" y="30"/>
                      <a:pt x="34" y="65"/>
                      <a:pt x="44" y="116"/>
                    </a:cubicBezTo>
                    <a:cubicBezTo>
                      <a:pt x="116" y="117"/>
                      <a:pt x="116" y="117"/>
                      <a:pt x="116" y="117"/>
                    </a:cubicBezTo>
                    <a:cubicBezTo>
                      <a:pt x="113" y="87"/>
                      <a:pt x="110" y="54"/>
                      <a:pt x="108" y="23"/>
                    </a:cubicBezTo>
                    <a:lnTo>
                      <a:pt x="0" y="0"/>
                    </a:lnTo>
                    <a:close/>
                  </a:path>
                </a:pathLst>
              </a:custGeom>
              <a:solidFill>
                <a:srgbClr val="FF90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1" name="Freeform 439">
                <a:extLst>
                  <a:ext uri="{FF2B5EF4-FFF2-40B4-BE49-F238E27FC236}">
                    <a16:creationId xmlns:a16="http://schemas.microsoft.com/office/drawing/2014/main" xmlns="" id="{685D8CBF-8476-441A-AF2D-51A7AACE05EB}"/>
                  </a:ext>
                </a:extLst>
              </p:cNvPr>
              <p:cNvSpPr/>
              <p:nvPr/>
            </p:nvSpPr>
            <p:spPr bwMode="auto">
              <a:xfrm>
                <a:off x="2793" y="2071"/>
                <a:ext cx="178" cy="144"/>
              </a:xfrm>
              <a:custGeom>
                <a:avLst/>
                <a:gdLst>
                  <a:gd name="T0" fmla="*/ 0 w 79"/>
                  <a:gd name="T1" fmla="*/ 0 h 64"/>
                  <a:gd name="T2" fmla="*/ 7 w 79"/>
                  <a:gd name="T3" fmla="*/ 64 h 64"/>
                  <a:gd name="T4" fmla="*/ 79 w 79"/>
                  <a:gd name="T5" fmla="*/ 52 h 64"/>
                  <a:gd name="T6" fmla="*/ 72 w 79"/>
                  <a:gd name="T7" fmla="*/ 1 h 64"/>
                  <a:gd name="T8" fmla="*/ 0 w 79"/>
                  <a:gd name="T9" fmla="*/ 0 h 64"/>
                </a:gdLst>
                <a:ahLst/>
                <a:cxnLst>
                  <a:cxn ang="0">
                    <a:pos x="T0" y="T1"/>
                  </a:cxn>
                  <a:cxn ang="0">
                    <a:pos x="T2" y="T3"/>
                  </a:cxn>
                  <a:cxn ang="0">
                    <a:pos x="T4" y="T5"/>
                  </a:cxn>
                  <a:cxn ang="0">
                    <a:pos x="T6" y="T7"/>
                  </a:cxn>
                  <a:cxn ang="0">
                    <a:pos x="T8" y="T9"/>
                  </a:cxn>
                </a:cxnLst>
                <a:rect l="0" t="0" r="r" b="b"/>
                <a:pathLst>
                  <a:path w="79" h="64">
                    <a:moveTo>
                      <a:pt x="0" y="0"/>
                    </a:moveTo>
                    <a:cubicBezTo>
                      <a:pt x="3" y="19"/>
                      <a:pt x="6" y="40"/>
                      <a:pt x="7" y="64"/>
                    </a:cubicBezTo>
                    <a:cubicBezTo>
                      <a:pt x="79" y="52"/>
                      <a:pt x="79" y="52"/>
                      <a:pt x="79" y="52"/>
                    </a:cubicBezTo>
                    <a:cubicBezTo>
                      <a:pt x="76" y="37"/>
                      <a:pt x="74" y="19"/>
                      <a:pt x="72" y="1"/>
                    </a:cubicBezTo>
                    <a:lnTo>
                      <a:pt x="0" y="0"/>
                    </a:ln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2" name="Freeform 440">
                <a:extLst>
                  <a:ext uri="{FF2B5EF4-FFF2-40B4-BE49-F238E27FC236}">
                    <a16:creationId xmlns:a16="http://schemas.microsoft.com/office/drawing/2014/main" xmlns="" id="{FA54E55E-BB30-4B2B-9E9A-1D279C2C2A0F}"/>
                  </a:ext>
                </a:extLst>
              </p:cNvPr>
              <p:cNvSpPr/>
              <p:nvPr/>
            </p:nvSpPr>
            <p:spPr bwMode="auto">
              <a:xfrm>
                <a:off x="3086" y="2076"/>
                <a:ext cx="219" cy="92"/>
              </a:xfrm>
              <a:custGeom>
                <a:avLst/>
                <a:gdLst>
                  <a:gd name="T0" fmla="*/ 15 w 97"/>
                  <a:gd name="T1" fmla="*/ 0 h 41"/>
                  <a:gd name="T2" fmla="*/ 0 w 97"/>
                  <a:gd name="T3" fmla="*/ 41 h 41"/>
                  <a:gd name="T4" fmla="*/ 92 w 97"/>
                  <a:gd name="T5" fmla="*/ 25 h 41"/>
                  <a:gd name="T6" fmla="*/ 97 w 97"/>
                  <a:gd name="T7" fmla="*/ 10 h 41"/>
                  <a:gd name="T8" fmla="*/ 15 w 97"/>
                  <a:gd name="T9" fmla="*/ 0 h 41"/>
                </a:gdLst>
                <a:ahLst/>
                <a:cxnLst>
                  <a:cxn ang="0">
                    <a:pos x="T0" y="T1"/>
                  </a:cxn>
                  <a:cxn ang="0">
                    <a:pos x="T2" y="T3"/>
                  </a:cxn>
                  <a:cxn ang="0">
                    <a:pos x="T4" y="T5"/>
                  </a:cxn>
                  <a:cxn ang="0">
                    <a:pos x="T6" y="T7"/>
                  </a:cxn>
                  <a:cxn ang="0">
                    <a:pos x="T8" y="T9"/>
                  </a:cxn>
                </a:cxnLst>
                <a:rect l="0" t="0" r="r" b="b"/>
                <a:pathLst>
                  <a:path w="97" h="41">
                    <a:moveTo>
                      <a:pt x="15" y="0"/>
                    </a:moveTo>
                    <a:cubicBezTo>
                      <a:pt x="10" y="15"/>
                      <a:pt x="5" y="29"/>
                      <a:pt x="0" y="41"/>
                    </a:cubicBezTo>
                    <a:cubicBezTo>
                      <a:pt x="92" y="25"/>
                      <a:pt x="92" y="25"/>
                      <a:pt x="92" y="25"/>
                    </a:cubicBezTo>
                    <a:cubicBezTo>
                      <a:pt x="93" y="18"/>
                      <a:pt x="96" y="19"/>
                      <a:pt x="97" y="10"/>
                    </a:cubicBezTo>
                    <a:lnTo>
                      <a:pt x="15" y="0"/>
                    </a:ln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3" name="Freeform 441">
                <a:extLst>
                  <a:ext uri="{FF2B5EF4-FFF2-40B4-BE49-F238E27FC236}">
                    <a16:creationId xmlns:a16="http://schemas.microsoft.com/office/drawing/2014/main" xmlns="" id="{5FB26513-F4E8-47D5-B21A-6CAE9F15A869}"/>
                  </a:ext>
                </a:extLst>
              </p:cNvPr>
              <p:cNvSpPr/>
              <p:nvPr/>
            </p:nvSpPr>
            <p:spPr bwMode="auto">
              <a:xfrm>
                <a:off x="2809" y="2188"/>
                <a:ext cx="167" cy="54"/>
              </a:xfrm>
              <a:custGeom>
                <a:avLst/>
                <a:gdLst>
                  <a:gd name="T0" fmla="*/ 74 w 74"/>
                  <a:gd name="T1" fmla="*/ 14 h 24"/>
                  <a:gd name="T2" fmla="*/ 72 w 74"/>
                  <a:gd name="T3" fmla="*/ 0 h 24"/>
                  <a:gd name="T4" fmla="*/ 0 w 74"/>
                  <a:gd name="T5" fmla="*/ 12 h 24"/>
                  <a:gd name="T6" fmla="*/ 1 w 74"/>
                  <a:gd name="T7" fmla="*/ 24 h 24"/>
                  <a:gd name="T8" fmla="*/ 74 w 74"/>
                  <a:gd name="T9" fmla="*/ 14 h 24"/>
                </a:gdLst>
                <a:ahLst/>
                <a:cxnLst>
                  <a:cxn ang="0">
                    <a:pos x="T0" y="T1"/>
                  </a:cxn>
                  <a:cxn ang="0">
                    <a:pos x="T2" y="T3"/>
                  </a:cxn>
                  <a:cxn ang="0">
                    <a:pos x="T4" y="T5"/>
                  </a:cxn>
                  <a:cxn ang="0">
                    <a:pos x="T6" y="T7"/>
                  </a:cxn>
                  <a:cxn ang="0">
                    <a:pos x="T8" y="T9"/>
                  </a:cxn>
                </a:cxnLst>
                <a:rect l="0" t="0" r="r" b="b"/>
                <a:pathLst>
                  <a:path w="74" h="24">
                    <a:moveTo>
                      <a:pt x="74" y="14"/>
                    </a:moveTo>
                    <a:cubicBezTo>
                      <a:pt x="73" y="9"/>
                      <a:pt x="72" y="5"/>
                      <a:pt x="72" y="0"/>
                    </a:cubicBezTo>
                    <a:cubicBezTo>
                      <a:pt x="0" y="12"/>
                      <a:pt x="0" y="12"/>
                      <a:pt x="0" y="12"/>
                    </a:cubicBezTo>
                    <a:cubicBezTo>
                      <a:pt x="1" y="16"/>
                      <a:pt x="1" y="20"/>
                      <a:pt x="1" y="24"/>
                    </a:cubicBezTo>
                    <a:lnTo>
                      <a:pt x="74" y="14"/>
                    </a:ln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4" name="Freeform 442">
                <a:extLst>
                  <a:ext uri="{FF2B5EF4-FFF2-40B4-BE49-F238E27FC236}">
                    <a16:creationId xmlns:a16="http://schemas.microsoft.com/office/drawing/2014/main" xmlns="" id="{22F0FABD-7388-4F66-BB54-6E55934A070F}"/>
                  </a:ext>
                </a:extLst>
              </p:cNvPr>
              <p:cNvSpPr/>
              <p:nvPr/>
            </p:nvSpPr>
            <p:spPr bwMode="auto">
              <a:xfrm>
                <a:off x="3054" y="2177"/>
                <a:ext cx="228" cy="70"/>
              </a:xfrm>
              <a:custGeom>
                <a:avLst/>
                <a:gdLst>
                  <a:gd name="T0" fmla="*/ 101 w 101"/>
                  <a:gd name="T1" fmla="*/ 0 h 31"/>
                  <a:gd name="T2" fmla="*/ 7 w 101"/>
                  <a:gd name="T3" fmla="*/ 13 h 31"/>
                  <a:gd name="T4" fmla="*/ 0 w 101"/>
                  <a:gd name="T5" fmla="*/ 31 h 31"/>
                  <a:gd name="T6" fmla="*/ 96 w 101"/>
                  <a:gd name="T7" fmla="*/ 19 h 31"/>
                  <a:gd name="T8" fmla="*/ 101 w 101"/>
                  <a:gd name="T9" fmla="*/ 0 h 31"/>
                </a:gdLst>
                <a:ahLst/>
                <a:cxnLst>
                  <a:cxn ang="0">
                    <a:pos x="T0" y="T1"/>
                  </a:cxn>
                  <a:cxn ang="0">
                    <a:pos x="T2" y="T3"/>
                  </a:cxn>
                  <a:cxn ang="0">
                    <a:pos x="T4" y="T5"/>
                  </a:cxn>
                  <a:cxn ang="0">
                    <a:pos x="T6" y="T7"/>
                  </a:cxn>
                  <a:cxn ang="0">
                    <a:pos x="T8" y="T9"/>
                  </a:cxn>
                </a:cxnLst>
                <a:rect l="0" t="0" r="r" b="b"/>
                <a:pathLst>
                  <a:path w="101" h="31">
                    <a:moveTo>
                      <a:pt x="101" y="0"/>
                    </a:moveTo>
                    <a:cubicBezTo>
                      <a:pt x="7" y="13"/>
                      <a:pt x="7" y="13"/>
                      <a:pt x="7" y="13"/>
                    </a:cubicBezTo>
                    <a:cubicBezTo>
                      <a:pt x="5" y="19"/>
                      <a:pt x="2" y="25"/>
                      <a:pt x="0" y="31"/>
                    </a:cubicBezTo>
                    <a:cubicBezTo>
                      <a:pt x="96" y="19"/>
                      <a:pt x="96" y="19"/>
                      <a:pt x="96" y="19"/>
                    </a:cubicBezTo>
                    <a:cubicBezTo>
                      <a:pt x="97" y="13"/>
                      <a:pt x="99" y="6"/>
                      <a:pt x="101" y="0"/>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5" name="Freeform 443">
                <a:extLst>
                  <a:ext uri="{FF2B5EF4-FFF2-40B4-BE49-F238E27FC236}">
                    <a16:creationId xmlns:a16="http://schemas.microsoft.com/office/drawing/2014/main" xmlns="" id="{6F812289-358B-4156-BF4B-BE4178F1CF06}"/>
                  </a:ext>
                </a:extLst>
              </p:cNvPr>
              <p:cNvSpPr/>
              <p:nvPr/>
            </p:nvSpPr>
            <p:spPr bwMode="auto">
              <a:xfrm>
                <a:off x="2811" y="2220"/>
                <a:ext cx="171" cy="56"/>
              </a:xfrm>
              <a:custGeom>
                <a:avLst/>
                <a:gdLst>
                  <a:gd name="T0" fmla="*/ 76 w 76"/>
                  <a:gd name="T1" fmla="*/ 16 h 25"/>
                  <a:gd name="T2" fmla="*/ 73 w 76"/>
                  <a:gd name="T3" fmla="*/ 0 h 25"/>
                  <a:gd name="T4" fmla="*/ 0 w 76"/>
                  <a:gd name="T5" fmla="*/ 10 h 25"/>
                  <a:gd name="T6" fmla="*/ 1 w 76"/>
                  <a:gd name="T7" fmla="*/ 25 h 25"/>
                  <a:gd name="T8" fmla="*/ 76 w 76"/>
                  <a:gd name="T9" fmla="*/ 16 h 25"/>
                </a:gdLst>
                <a:ahLst/>
                <a:cxnLst>
                  <a:cxn ang="0">
                    <a:pos x="T0" y="T1"/>
                  </a:cxn>
                  <a:cxn ang="0">
                    <a:pos x="T2" y="T3"/>
                  </a:cxn>
                  <a:cxn ang="0">
                    <a:pos x="T4" y="T5"/>
                  </a:cxn>
                  <a:cxn ang="0">
                    <a:pos x="T6" y="T7"/>
                  </a:cxn>
                  <a:cxn ang="0">
                    <a:pos x="T8" y="T9"/>
                  </a:cxn>
                </a:cxnLst>
                <a:rect l="0" t="0" r="r" b="b"/>
                <a:pathLst>
                  <a:path w="76" h="25">
                    <a:moveTo>
                      <a:pt x="76" y="16"/>
                    </a:moveTo>
                    <a:cubicBezTo>
                      <a:pt x="75" y="11"/>
                      <a:pt x="74" y="6"/>
                      <a:pt x="73" y="0"/>
                    </a:cubicBezTo>
                    <a:cubicBezTo>
                      <a:pt x="0" y="10"/>
                      <a:pt x="0" y="10"/>
                      <a:pt x="0" y="10"/>
                    </a:cubicBezTo>
                    <a:cubicBezTo>
                      <a:pt x="0" y="15"/>
                      <a:pt x="0" y="20"/>
                      <a:pt x="1" y="25"/>
                    </a:cubicBezTo>
                    <a:lnTo>
                      <a:pt x="76" y="16"/>
                    </a:ln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6" name="Freeform 444">
                <a:extLst>
                  <a:ext uri="{FF2B5EF4-FFF2-40B4-BE49-F238E27FC236}">
                    <a16:creationId xmlns:a16="http://schemas.microsoft.com/office/drawing/2014/main" xmlns="" id="{513F2D4E-2166-4E8F-BB4A-94326C0FAA9A}"/>
                  </a:ext>
                </a:extLst>
              </p:cNvPr>
              <p:cNvSpPr/>
              <p:nvPr/>
            </p:nvSpPr>
            <p:spPr bwMode="auto">
              <a:xfrm>
                <a:off x="2813" y="2256"/>
                <a:ext cx="181" cy="47"/>
              </a:xfrm>
              <a:custGeom>
                <a:avLst/>
                <a:gdLst>
                  <a:gd name="T0" fmla="*/ 75 w 80"/>
                  <a:gd name="T1" fmla="*/ 0 h 21"/>
                  <a:gd name="T2" fmla="*/ 0 w 80"/>
                  <a:gd name="T3" fmla="*/ 9 h 21"/>
                  <a:gd name="T4" fmla="*/ 0 w 80"/>
                  <a:gd name="T5" fmla="*/ 21 h 21"/>
                  <a:gd name="T6" fmla="*/ 80 w 80"/>
                  <a:gd name="T7" fmla="*/ 15 h 21"/>
                  <a:gd name="T8" fmla="*/ 75 w 80"/>
                  <a:gd name="T9" fmla="*/ 0 h 21"/>
                </a:gdLst>
                <a:ahLst/>
                <a:cxnLst>
                  <a:cxn ang="0">
                    <a:pos x="T0" y="T1"/>
                  </a:cxn>
                  <a:cxn ang="0">
                    <a:pos x="T2" y="T3"/>
                  </a:cxn>
                  <a:cxn ang="0">
                    <a:pos x="T4" y="T5"/>
                  </a:cxn>
                  <a:cxn ang="0">
                    <a:pos x="T6" y="T7"/>
                  </a:cxn>
                  <a:cxn ang="0">
                    <a:pos x="T8" y="T9"/>
                  </a:cxn>
                </a:cxnLst>
                <a:rect l="0" t="0" r="r" b="b"/>
                <a:pathLst>
                  <a:path w="80" h="21">
                    <a:moveTo>
                      <a:pt x="75" y="0"/>
                    </a:moveTo>
                    <a:cubicBezTo>
                      <a:pt x="0" y="9"/>
                      <a:pt x="0" y="9"/>
                      <a:pt x="0" y="9"/>
                    </a:cubicBezTo>
                    <a:cubicBezTo>
                      <a:pt x="0" y="13"/>
                      <a:pt x="0" y="17"/>
                      <a:pt x="0" y="21"/>
                    </a:cubicBezTo>
                    <a:cubicBezTo>
                      <a:pt x="80" y="15"/>
                      <a:pt x="80" y="15"/>
                      <a:pt x="80" y="15"/>
                    </a:cubicBezTo>
                    <a:cubicBezTo>
                      <a:pt x="78" y="11"/>
                      <a:pt x="77" y="6"/>
                      <a:pt x="75" y="0"/>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7" name="Freeform 445">
                <a:extLst>
                  <a:ext uri="{FF2B5EF4-FFF2-40B4-BE49-F238E27FC236}">
                    <a16:creationId xmlns:a16="http://schemas.microsoft.com/office/drawing/2014/main" xmlns="" id="{858FED91-C566-402E-853F-039BF8086C21}"/>
                  </a:ext>
                </a:extLst>
              </p:cNvPr>
              <p:cNvSpPr/>
              <p:nvPr/>
            </p:nvSpPr>
            <p:spPr bwMode="auto">
              <a:xfrm>
                <a:off x="3034" y="2220"/>
                <a:ext cx="237" cy="67"/>
              </a:xfrm>
              <a:custGeom>
                <a:avLst/>
                <a:gdLst>
                  <a:gd name="T0" fmla="*/ 105 w 105"/>
                  <a:gd name="T1" fmla="*/ 0 h 30"/>
                  <a:gd name="T2" fmla="*/ 9 w 105"/>
                  <a:gd name="T3" fmla="*/ 12 h 30"/>
                  <a:gd name="T4" fmla="*/ 0 w 105"/>
                  <a:gd name="T5" fmla="*/ 30 h 30"/>
                  <a:gd name="T6" fmla="*/ 98 w 105"/>
                  <a:gd name="T7" fmla="*/ 23 h 30"/>
                  <a:gd name="T8" fmla="*/ 105 w 105"/>
                  <a:gd name="T9" fmla="*/ 0 h 30"/>
                </a:gdLst>
                <a:ahLst/>
                <a:cxnLst>
                  <a:cxn ang="0">
                    <a:pos x="T0" y="T1"/>
                  </a:cxn>
                  <a:cxn ang="0">
                    <a:pos x="T2" y="T3"/>
                  </a:cxn>
                  <a:cxn ang="0">
                    <a:pos x="T4" y="T5"/>
                  </a:cxn>
                  <a:cxn ang="0">
                    <a:pos x="T6" y="T7"/>
                  </a:cxn>
                  <a:cxn ang="0">
                    <a:pos x="T8" y="T9"/>
                  </a:cxn>
                </a:cxnLst>
                <a:rect l="0" t="0" r="r" b="b"/>
                <a:pathLst>
                  <a:path w="105" h="30">
                    <a:moveTo>
                      <a:pt x="105" y="0"/>
                    </a:moveTo>
                    <a:cubicBezTo>
                      <a:pt x="9" y="12"/>
                      <a:pt x="9" y="12"/>
                      <a:pt x="9" y="12"/>
                    </a:cubicBezTo>
                    <a:cubicBezTo>
                      <a:pt x="6" y="19"/>
                      <a:pt x="2" y="25"/>
                      <a:pt x="0" y="30"/>
                    </a:cubicBezTo>
                    <a:cubicBezTo>
                      <a:pt x="98" y="23"/>
                      <a:pt x="98" y="23"/>
                      <a:pt x="98" y="23"/>
                    </a:cubicBezTo>
                    <a:cubicBezTo>
                      <a:pt x="101" y="15"/>
                      <a:pt x="103" y="8"/>
                      <a:pt x="105" y="0"/>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8" name="Freeform 446">
                <a:extLst>
                  <a:ext uri="{FF2B5EF4-FFF2-40B4-BE49-F238E27FC236}">
                    <a16:creationId xmlns:a16="http://schemas.microsoft.com/office/drawing/2014/main" xmlns="" id="{C4DFB071-FB0D-42B6-8FC0-DAB75CF7BE2A}"/>
                  </a:ext>
                </a:extLst>
              </p:cNvPr>
              <p:cNvSpPr/>
              <p:nvPr/>
            </p:nvSpPr>
            <p:spPr bwMode="auto">
              <a:xfrm>
                <a:off x="2813" y="2272"/>
                <a:ext cx="442" cy="56"/>
              </a:xfrm>
              <a:custGeom>
                <a:avLst/>
                <a:gdLst>
                  <a:gd name="T0" fmla="*/ 196 w 196"/>
                  <a:gd name="T1" fmla="*/ 0 h 25"/>
                  <a:gd name="T2" fmla="*/ 98 w 196"/>
                  <a:gd name="T3" fmla="*/ 7 h 25"/>
                  <a:gd name="T4" fmla="*/ 85 w 196"/>
                  <a:gd name="T5" fmla="*/ 18 h 25"/>
                  <a:gd name="T6" fmla="*/ 80 w 196"/>
                  <a:gd name="T7" fmla="*/ 8 h 25"/>
                  <a:gd name="T8" fmla="*/ 0 w 196"/>
                  <a:gd name="T9" fmla="*/ 14 h 25"/>
                  <a:gd name="T10" fmla="*/ 0 w 196"/>
                  <a:gd name="T11" fmla="*/ 23 h 25"/>
                  <a:gd name="T12" fmla="*/ 189 w 196"/>
                  <a:gd name="T13" fmla="*/ 25 h 25"/>
                  <a:gd name="T14" fmla="*/ 196 w 196"/>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25">
                    <a:moveTo>
                      <a:pt x="196" y="0"/>
                    </a:moveTo>
                    <a:cubicBezTo>
                      <a:pt x="98" y="7"/>
                      <a:pt x="98" y="7"/>
                      <a:pt x="98" y="7"/>
                    </a:cubicBezTo>
                    <a:cubicBezTo>
                      <a:pt x="92" y="16"/>
                      <a:pt x="88" y="20"/>
                      <a:pt x="85" y="18"/>
                    </a:cubicBezTo>
                    <a:cubicBezTo>
                      <a:pt x="83" y="16"/>
                      <a:pt x="81" y="13"/>
                      <a:pt x="80" y="8"/>
                    </a:cubicBezTo>
                    <a:cubicBezTo>
                      <a:pt x="0" y="14"/>
                      <a:pt x="0" y="14"/>
                      <a:pt x="0" y="14"/>
                    </a:cubicBezTo>
                    <a:cubicBezTo>
                      <a:pt x="0" y="17"/>
                      <a:pt x="0" y="20"/>
                      <a:pt x="0" y="23"/>
                    </a:cubicBezTo>
                    <a:cubicBezTo>
                      <a:pt x="189" y="25"/>
                      <a:pt x="189" y="25"/>
                      <a:pt x="189" y="25"/>
                    </a:cubicBezTo>
                    <a:cubicBezTo>
                      <a:pt x="192" y="17"/>
                      <a:pt x="194" y="8"/>
                      <a:pt x="196" y="0"/>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9" name="Freeform 447">
                <a:extLst>
                  <a:ext uri="{FF2B5EF4-FFF2-40B4-BE49-F238E27FC236}">
                    <a16:creationId xmlns:a16="http://schemas.microsoft.com/office/drawing/2014/main" xmlns="" id="{CD8BFBB2-7545-4933-86FA-A4D2F5AE2579}"/>
                  </a:ext>
                </a:extLst>
              </p:cNvPr>
              <p:cNvSpPr/>
              <p:nvPr/>
            </p:nvSpPr>
            <p:spPr bwMode="auto">
              <a:xfrm>
                <a:off x="2813" y="2323"/>
                <a:ext cx="426" cy="57"/>
              </a:xfrm>
              <a:custGeom>
                <a:avLst/>
                <a:gdLst>
                  <a:gd name="T0" fmla="*/ 189 w 189"/>
                  <a:gd name="T1" fmla="*/ 2 h 25"/>
                  <a:gd name="T2" fmla="*/ 0 w 189"/>
                  <a:gd name="T3" fmla="*/ 0 h 25"/>
                  <a:gd name="T4" fmla="*/ 0 w 189"/>
                  <a:gd name="T5" fmla="*/ 12 h 25"/>
                  <a:gd name="T6" fmla="*/ 183 w 189"/>
                  <a:gd name="T7" fmla="*/ 25 h 25"/>
                  <a:gd name="T8" fmla="*/ 189 w 189"/>
                  <a:gd name="T9" fmla="*/ 2 h 25"/>
                </a:gdLst>
                <a:ahLst/>
                <a:cxnLst>
                  <a:cxn ang="0">
                    <a:pos x="T0" y="T1"/>
                  </a:cxn>
                  <a:cxn ang="0">
                    <a:pos x="T2" y="T3"/>
                  </a:cxn>
                  <a:cxn ang="0">
                    <a:pos x="T4" y="T5"/>
                  </a:cxn>
                  <a:cxn ang="0">
                    <a:pos x="T6" y="T7"/>
                  </a:cxn>
                  <a:cxn ang="0">
                    <a:pos x="T8" y="T9"/>
                  </a:cxn>
                </a:cxnLst>
                <a:rect l="0" t="0" r="r" b="b"/>
                <a:pathLst>
                  <a:path w="189" h="25">
                    <a:moveTo>
                      <a:pt x="189" y="2"/>
                    </a:moveTo>
                    <a:cubicBezTo>
                      <a:pt x="0" y="0"/>
                      <a:pt x="0" y="0"/>
                      <a:pt x="0" y="0"/>
                    </a:cubicBezTo>
                    <a:cubicBezTo>
                      <a:pt x="0" y="4"/>
                      <a:pt x="0" y="8"/>
                      <a:pt x="0" y="12"/>
                    </a:cubicBezTo>
                    <a:cubicBezTo>
                      <a:pt x="183" y="25"/>
                      <a:pt x="183" y="25"/>
                      <a:pt x="183" y="25"/>
                    </a:cubicBezTo>
                    <a:cubicBezTo>
                      <a:pt x="185" y="18"/>
                      <a:pt x="187" y="10"/>
                      <a:pt x="189" y="2"/>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0" name="Freeform 448">
                <a:extLst>
                  <a:ext uri="{FF2B5EF4-FFF2-40B4-BE49-F238E27FC236}">
                    <a16:creationId xmlns:a16="http://schemas.microsoft.com/office/drawing/2014/main" xmlns="" id="{02EC9410-C92C-4C13-AF6A-693EE04FDD48}"/>
                  </a:ext>
                </a:extLst>
              </p:cNvPr>
              <p:cNvSpPr/>
              <p:nvPr/>
            </p:nvSpPr>
            <p:spPr bwMode="auto">
              <a:xfrm>
                <a:off x="2811" y="2350"/>
                <a:ext cx="415" cy="66"/>
              </a:xfrm>
              <a:custGeom>
                <a:avLst/>
                <a:gdLst>
                  <a:gd name="T0" fmla="*/ 184 w 184"/>
                  <a:gd name="T1" fmla="*/ 13 h 29"/>
                  <a:gd name="T2" fmla="*/ 1 w 184"/>
                  <a:gd name="T3" fmla="*/ 0 h 29"/>
                  <a:gd name="T4" fmla="*/ 0 w 184"/>
                  <a:gd name="T5" fmla="*/ 13 h 29"/>
                  <a:gd name="T6" fmla="*/ 180 w 184"/>
                  <a:gd name="T7" fmla="*/ 29 h 29"/>
                  <a:gd name="T8" fmla="*/ 184 w 184"/>
                  <a:gd name="T9" fmla="*/ 13 h 29"/>
                </a:gdLst>
                <a:ahLst/>
                <a:cxnLst>
                  <a:cxn ang="0">
                    <a:pos x="T0" y="T1"/>
                  </a:cxn>
                  <a:cxn ang="0">
                    <a:pos x="T2" y="T3"/>
                  </a:cxn>
                  <a:cxn ang="0">
                    <a:pos x="T4" y="T5"/>
                  </a:cxn>
                  <a:cxn ang="0">
                    <a:pos x="T6" y="T7"/>
                  </a:cxn>
                  <a:cxn ang="0">
                    <a:pos x="T8" y="T9"/>
                  </a:cxn>
                </a:cxnLst>
                <a:rect l="0" t="0" r="r" b="b"/>
                <a:pathLst>
                  <a:path w="184" h="29">
                    <a:moveTo>
                      <a:pt x="184" y="13"/>
                    </a:moveTo>
                    <a:cubicBezTo>
                      <a:pt x="1" y="0"/>
                      <a:pt x="1" y="0"/>
                      <a:pt x="1" y="0"/>
                    </a:cubicBezTo>
                    <a:cubicBezTo>
                      <a:pt x="1" y="4"/>
                      <a:pt x="0" y="9"/>
                      <a:pt x="0" y="13"/>
                    </a:cubicBezTo>
                    <a:cubicBezTo>
                      <a:pt x="180" y="29"/>
                      <a:pt x="180" y="29"/>
                      <a:pt x="180" y="29"/>
                    </a:cubicBezTo>
                    <a:cubicBezTo>
                      <a:pt x="181" y="23"/>
                      <a:pt x="183" y="18"/>
                      <a:pt x="184" y="13"/>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1" name="Freeform 449">
                <a:extLst>
                  <a:ext uri="{FF2B5EF4-FFF2-40B4-BE49-F238E27FC236}">
                    <a16:creationId xmlns:a16="http://schemas.microsoft.com/office/drawing/2014/main" xmlns="" id="{142ECEF1-3DDB-43CC-ADE0-E54789DF2CF2}"/>
                  </a:ext>
                </a:extLst>
              </p:cNvPr>
              <p:cNvSpPr/>
              <p:nvPr/>
            </p:nvSpPr>
            <p:spPr bwMode="auto">
              <a:xfrm>
                <a:off x="2811" y="2380"/>
                <a:ext cx="406" cy="61"/>
              </a:xfrm>
              <a:custGeom>
                <a:avLst/>
                <a:gdLst>
                  <a:gd name="T0" fmla="*/ 0 w 180"/>
                  <a:gd name="T1" fmla="*/ 0 h 27"/>
                  <a:gd name="T2" fmla="*/ 0 w 180"/>
                  <a:gd name="T3" fmla="*/ 7 h 27"/>
                  <a:gd name="T4" fmla="*/ 0 w 180"/>
                  <a:gd name="T5" fmla="*/ 11 h 27"/>
                  <a:gd name="T6" fmla="*/ 177 w 180"/>
                  <a:gd name="T7" fmla="*/ 27 h 27"/>
                  <a:gd name="T8" fmla="*/ 180 w 180"/>
                  <a:gd name="T9" fmla="*/ 16 h 27"/>
                  <a:gd name="T10" fmla="*/ 0 w 180"/>
                  <a:gd name="T11" fmla="*/ 0 h 27"/>
                </a:gdLst>
                <a:ahLst/>
                <a:cxnLst>
                  <a:cxn ang="0">
                    <a:pos x="T0" y="T1"/>
                  </a:cxn>
                  <a:cxn ang="0">
                    <a:pos x="T2" y="T3"/>
                  </a:cxn>
                  <a:cxn ang="0">
                    <a:pos x="T4" y="T5"/>
                  </a:cxn>
                  <a:cxn ang="0">
                    <a:pos x="T6" y="T7"/>
                  </a:cxn>
                  <a:cxn ang="0">
                    <a:pos x="T8" y="T9"/>
                  </a:cxn>
                  <a:cxn ang="0">
                    <a:pos x="T10" y="T11"/>
                  </a:cxn>
                </a:cxnLst>
                <a:rect l="0" t="0" r="r" b="b"/>
                <a:pathLst>
                  <a:path w="180" h="27">
                    <a:moveTo>
                      <a:pt x="0" y="0"/>
                    </a:moveTo>
                    <a:cubicBezTo>
                      <a:pt x="0" y="2"/>
                      <a:pt x="0" y="4"/>
                      <a:pt x="0" y="7"/>
                    </a:cubicBezTo>
                    <a:cubicBezTo>
                      <a:pt x="0" y="8"/>
                      <a:pt x="0" y="10"/>
                      <a:pt x="0" y="11"/>
                    </a:cubicBezTo>
                    <a:cubicBezTo>
                      <a:pt x="177" y="27"/>
                      <a:pt x="177" y="27"/>
                      <a:pt x="177" y="27"/>
                    </a:cubicBezTo>
                    <a:cubicBezTo>
                      <a:pt x="178" y="23"/>
                      <a:pt x="179" y="19"/>
                      <a:pt x="180" y="16"/>
                    </a:cubicBezTo>
                    <a:lnTo>
                      <a:pt x="0" y="0"/>
                    </a:ln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2" name="Freeform 450">
                <a:extLst>
                  <a:ext uri="{FF2B5EF4-FFF2-40B4-BE49-F238E27FC236}">
                    <a16:creationId xmlns:a16="http://schemas.microsoft.com/office/drawing/2014/main" xmlns="" id="{CE0198A7-F23E-45C3-ABDD-A61862573E67}"/>
                  </a:ext>
                </a:extLst>
              </p:cNvPr>
              <p:cNvSpPr/>
              <p:nvPr/>
            </p:nvSpPr>
            <p:spPr bwMode="auto">
              <a:xfrm>
                <a:off x="3070" y="2130"/>
                <a:ext cx="237" cy="76"/>
              </a:xfrm>
              <a:custGeom>
                <a:avLst/>
                <a:gdLst>
                  <a:gd name="T0" fmla="*/ 104 w 105"/>
                  <a:gd name="T1" fmla="*/ 2 h 34"/>
                  <a:gd name="T2" fmla="*/ 99 w 105"/>
                  <a:gd name="T3" fmla="*/ 1 h 34"/>
                  <a:gd name="T4" fmla="*/ 7 w 105"/>
                  <a:gd name="T5" fmla="*/ 17 h 34"/>
                  <a:gd name="T6" fmla="*/ 0 w 105"/>
                  <a:gd name="T7" fmla="*/ 34 h 34"/>
                  <a:gd name="T8" fmla="*/ 94 w 105"/>
                  <a:gd name="T9" fmla="*/ 21 h 34"/>
                  <a:gd name="T10" fmla="*/ 104 w 105"/>
                  <a:gd name="T11" fmla="*/ 2 h 34"/>
                </a:gdLst>
                <a:ahLst/>
                <a:cxnLst>
                  <a:cxn ang="0">
                    <a:pos x="T0" y="T1"/>
                  </a:cxn>
                  <a:cxn ang="0">
                    <a:pos x="T2" y="T3"/>
                  </a:cxn>
                  <a:cxn ang="0">
                    <a:pos x="T4" y="T5"/>
                  </a:cxn>
                  <a:cxn ang="0">
                    <a:pos x="T6" y="T7"/>
                  </a:cxn>
                  <a:cxn ang="0">
                    <a:pos x="T8" y="T9"/>
                  </a:cxn>
                  <a:cxn ang="0">
                    <a:pos x="T10" y="T11"/>
                  </a:cxn>
                </a:cxnLst>
                <a:rect l="0" t="0" r="r" b="b"/>
                <a:pathLst>
                  <a:path w="105" h="34">
                    <a:moveTo>
                      <a:pt x="104" y="2"/>
                    </a:moveTo>
                    <a:cubicBezTo>
                      <a:pt x="105" y="0"/>
                      <a:pt x="98" y="4"/>
                      <a:pt x="99" y="1"/>
                    </a:cubicBezTo>
                    <a:cubicBezTo>
                      <a:pt x="7" y="17"/>
                      <a:pt x="7" y="17"/>
                      <a:pt x="7" y="17"/>
                    </a:cubicBezTo>
                    <a:cubicBezTo>
                      <a:pt x="5" y="23"/>
                      <a:pt x="3" y="29"/>
                      <a:pt x="0" y="34"/>
                    </a:cubicBezTo>
                    <a:cubicBezTo>
                      <a:pt x="94" y="21"/>
                      <a:pt x="94" y="21"/>
                      <a:pt x="94" y="21"/>
                    </a:cubicBezTo>
                    <a:cubicBezTo>
                      <a:pt x="95" y="17"/>
                      <a:pt x="103" y="6"/>
                      <a:pt x="104" y="2"/>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3" name="Freeform 451">
                <a:extLst>
                  <a:ext uri="{FF2B5EF4-FFF2-40B4-BE49-F238E27FC236}">
                    <a16:creationId xmlns:a16="http://schemas.microsoft.com/office/drawing/2014/main" xmlns="" id="{0D9D88F8-8076-42A2-A415-3F749D2AABCB}"/>
                  </a:ext>
                </a:extLst>
              </p:cNvPr>
              <p:cNvSpPr/>
              <p:nvPr/>
            </p:nvSpPr>
            <p:spPr bwMode="auto">
              <a:xfrm>
                <a:off x="2804" y="2461"/>
                <a:ext cx="54" cy="74"/>
              </a:xfrm>
              <a:custGeom>
                <a:avLst/>
                <a:gdLst>
                  <a:gd name="T0" fmla="*/ 2 w 24"/>
                  <a:gd name="T1" fmla="*/ 0 h 33"/>
                  <a:gd name="T2" fmla="*/ 0 w 24"/>
                  <a:gd name="T3" fmla="*/ 27 h 33"/>
                  <a:gd name="T4" fmla="*/ 20 w 24"/>
                  <a:gd name="T5" fmla="*/ 33 h 33"/>
                  <a:gd name="T6" fmla="*/ 24 w 24"/>
                  <a:gd name="T7" fmla="*/ 6 h 33"/>
                  <a:gd name="T8" fmla="*/ 2 w 24"/>
                  <a:gd name="T9" fmla="*/ 0 h 33"/>
                </a:gdLst>
                <a:ahLst/>
                <a:cxnLst>
                  <a:cxn ang="0">
                    <a:pos x="T0" y="T1"/>
                  </a:cxn>
                  <a:cxn ang="0">
                    <a:pos x="T2" y="T3"/>
                  </a:cxn>
                  <a:cxn ang="0">
                    <a:pos x="T4" y="T5"/>
                  </a:cxn>
                  <a:cxn ang="0">
                    <a:pos x="T6" y="T7"/>
                  </a:cxn>
                  <a:cxn ang="0">
                    <a:pos x="T8" y="T9"/>
                  </a:cxn>
                </a:cxnLst>
                <a:rect l="0" t="0" r="r" b="b"/>
                <a:pathLst>
                  <a:path w="24" h="33">
                    <a:moveTo>
                      <a:pt x="2" y="0"/>
                    </a:moveTo>
                    <a:cubicBezTo>
                      <a:pt x="1" y="9"/>
                      <a:pt x="1" y="18"/>
                      <a:pt x="0" y="27"/>
                    </a:cubicBezTo>
                    <a:cubicBezTo>
                      <a:pt x="20" y="33"/>
                      <a:pt x="20" y="33"/>
                      <a:pt x="20" y="33"/>
                    </a:cubicBezTo>
                    <a:cubicBezTo>
                      <a:pt x="24" y="6"/>
                      <a:pt x="24" y="6"/>
                      <a:pt x="24" y="6"/>
                    </a:cubicBezTo>
                    <a:lnTo>
                      <a:pt x="2"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4" name="Freeform 452">
                <a:extLst>
                  <a:ext uri="{FF2B5EF4-FFF2-40B4-BE49-F238E27FC236}">
                    <a16:creationId xmlns:a16="http://schemas.microsoft.com/office/drawing/2014/main" xmlns="" id="{ED4E3848-6E1A-4B42-875C-D9ABC5E98880}"/>
                  </a:ext>
                </a:extLst>
              </p:cNvPr>
              <p:cNvSpPr/>
              <p:nvPr/>
            </p:nvSpPr>
            <p:spPr bwMode="auto">
              <a:xfrm>
                <a:off x="2849" y="2474"/>
                <a:ext cx="72" cy="77"/>
              </a:xfrm>
              <a:custGeom>
                <a:avLst/>
                <a:gdLst>
                  <a:gd name="T0" fmla="*/ 9 w 72"/>
                  <a:gd name="T1" fmla="*/ 0 h 77"/>
                  <a:gd name="T2" fmla="*/ 0 w 72"/>
                  <a:gd name="T3" fmla="*/ 61 h 77"/>
                  <a:gd name="T4" fmla="*/ 63 w 72"/>
                  <a:gd name="T5" fmla="*/ 77 h 77"/>
                  <a:gd name="T6" fmla="*/ 72 w 72"/>
                  <a:gd name="T7" fmla="*/ 18 h 77"/>
                  <a:gd name="T8" fmla="*/ 9 w 72"/>
                  <a:gd name="T9" fmla="*/ 0 h 77"/>
                </a:gdLst>
                <a:ahLst/>
                <a:cxnLst>
                  <a:cxn ang="0">
                    <a:pos x="T0" y="T1"/>
                  </a:cxn>
                  <a:cxn ang="0">
                    <a:pos x="T2" y="T3"/>
                  </a:cxn>
                  <a:cxn ang="0">
                    <a:pos x="T4" y="T5"/>
                  </a:cxn>
                  <a:cxn ang="0">
                    <a:pos x="T6" y="T7"/>
                  </a:cxn>
                  <a:cxn ang="0">
                    <a:pos x="T8" y="T9"/>
                  </a:cxn>
                </a:cxnLst>
                <a:rect l="0" t="0" r="r" b="b"/>
                <a:pathLst>
                  <a:path w="72" h="77">
                    <a:moveTo>
                      <a:pt x="9" y="0"/>
                    </a:moveTo>
                    <a:lnTo>
                      <a:pt x="0" y="61"/>
                    </a:lnTo>
                    <a:lnTo>
                      <a:pt x="63" y="77"/>
                    </a:lnTo>
                    <a:lnTo>
                      <a:pt x="72" y="18"/>
                    </a:lnTo>
                    <a:lnTo>
                      <a:pt x="9"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5" name="Freeform 453">
                <a:extLst>
                  <a:ext uri="{FF2B5EF4-FFF2-40B4-BE49-F238E27FC236}">
                    <a16:creationId xmlns:a16="http://schemas.microsoft.com/office/drawing/2014/main" xmlns="" id="{A2748BC3-425F-4910-AA9E-4475EE600744}"/>
                  </a:ext>
                </a:extLst>
              </p:cNvPr>
              <p:cNvSpPr/>
              <p:nvPr/>
            </p:nvSpPr>
            <p:spPr bwMode="auto">
              <a:xfrm>
                <a:off x="2912" y="2492"/>
                <a:ext cx="66" cy="73"/>
              </a:xfrm>
              <a:custGeom>
                <a:avLst/>
                <a:gdLst>
                  <a:gd name="T0" fmla="*/ 9 w 66"/>
                  <a:gd name="T1" fmla="*/ 0 h 73"/>
                  <a:gd name="T2" fmla="*/ 0 w 66"/>
                  <a:gd name="T3" fmla="*/ 59 h 73"/>
                  <a:gd name="T4" fmla="*/ 59 w 66"/>
                  <a:gd name="T5" fmla="*/ 73 h 73"/>
                  <a:gd name="T6" fmla="*/ 66 w 66"/>
                  <a:gd name="T7" fmla="*/ 16 h 73"/>
                  <a:gd name="T8" fmla="*/ 9 w 66"/>
                  <a:gd name="T9" fmla="*/ 0 h 73"/>
                </a:gdLst>
                <a:ahLst/>
                <a:cxnLst>
                  <a:cxn ang="0">
                    <a:pos x="T0" y="T1"/>
                  </a:cxn>
                  <a:cxn ang="0">
                    <a:pos x="T2" y="T3"/>
                  </a:cxn>
                  <a:cxn ang="0">
                    <a:pos x="T4" y="T5"/>
                  </a:cxn>
                  <a:cxn ang="0">
                    <a:pos x="T6" y="T7"/>
                  </a:cxn>
                  <a:cxn ang="0">
                    <a:pos x="T8" y="T9"/>
                  </a:cxn>
                </a:cxnLst>
                <a:rect l="0" t="0" r="r" b="b"/>
                <a:pathLst>
                  <a:path w="66" h="73">
                    <a:moveTo>
                      <a:pt x="9" y="0"/>
                    </a:moveTo>
                    <a:lnTo>
                      <a:pt x="0" y="59"/>
                    </a:lnTo>
                    <a:lnTo>
                      <a:pt x="59" y="73"/>
                    </a:lnTo>
                    <a:lnTo>
                      <a:pt x="66" y="16"/>
                    </a:lnTo>
                    <a:lnTo>
                      <a:pt x="9"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6" name="Freeform 454">
                <a:extLst>
                  <a:ext uri="{FF2B5EF4-FFF2-40B4-BE49-F238E27FC236}">
                    <a16:creationId xmlns:a16="http://schemas.microsoft.com/office/drawing/2014/main" xmlns="" id="{185E2CD2-03E9-4F6E-B73F-172BE30EB38A}"/>
                  </a:ext>
                </a:extLst>
              </p:cNvPr>
              <p:cNvSpPr/>
              <p:nvPr/>
            </p:nvSpPr>
            <p:spPr bwMode="auto">
              <a:xfrm>
                <a:off x="3039" y="2528"/>
                <a:ext cx="79" cy="73"/>
              </a:xfrm>
              <a:custGeom>
                <a:avLst/>
                <a:gdLst>
                  <a:gd name="T0" fmla="*/ 6 w 79"/>
                  <a:gd name="T1" fmla="*/ 0 h 73"/>
                  <a:gd name="T2" fmla="*/ 0 w 79"/>
                  <a:gd name="T3" fmla="*/ 55 h 73"/>
                  <a:gd name="T4" fmla="*/ 70 w 79"/>
                  <a:gd name="T5" fmla="*/ 73 h 73"/>
                  <a:gd name="T6" fmla="*/ 79 w 79"/>
                  <a:gd name="T7" fmla="*/ 21 h 73"/>
                  <a:gd name="T8" fmla="*/ 6 w 79"/>
                  <a:gd name="T9" fmla="*/ 0 h 73"/>
                </a:gdLst>
                <a:ahLst/>
                <a:cxnLst>
                  <a:cxn ang="0">
                    <a:pos x="T0" y="T1"/>
                  </a:cxn>
                  <a:cxn ang="0">
                    <a:pos x="T2" y="T3"/>
                  </a:cxn>
                  <a:cxn ang="0">
                    <a:pos x="T4" y="T5"/>
                  </a:cxn>
                  <a:cxn ang="0">
                    <a:pos x="T6" y="T7"/>
                  </a:cxn>
                  <a:cxn ang="0">
                    <a:pos x="T8" y="T9"/>
                  </a:cxn>
                </a:cxnLst>
                <a:rect l="0" t="0" r="r" b="b"/>
                <a:pathLst>
                  <a:path w="79" h="73">
                    <a:moveTo>
                      <a:pt x="6" y="0"/>
                    </a:moveTo>
                    <a:lnTo>
                      <a:pt x="0" y="55"/>
                    </a:lnTo>
                    <a:lnTo>
                      <a:pt x="70" y="73"/>
                    </a:lnTo>
                    <a:lnTo>
                      <a:pt x="79" y="21"/>
                    </a:lnTo>
                    <a:lnTo>
                      <a:pt x="6"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7" name="Freeform 455">
                <a:extLst>
                  <a:ext uri="{FF2B5EF4-FFF2-40B4-BE49-F238E27FC236}">
                    <a16:creationId xmlns:a16="http://schemas.microsoft.com/office/drawing/2014/main" xmlns="" id="{897AAA83-32C5-42D7-9DD8-067032FB685C}"/>
                  </a:ext>
                </a:extLst>
              </p:cNvPr>
              <p:cNvSpPr/>
              <p:nvPr/>
            </p:nvSpPr>
            <p:spPr bwMode="auto">
              <a:xfrm>
                <a:off x="3109" y="2549"/>
                <a:ext cx="72" cy="67"/>
              </a:xfrm>
              <a:custGeom>
                <a:avLst/>
                <a:gdLst>
                  <a:gd name="T0" fmla="*/ 32 w 32"/>
                  <a:gd name="T1" fmla="*/ 8 h 30"/>
                  <a:gd name="T2" fmla="*/ 4 w 32"/>
                  <a:gd name="T3" fmla="*/ 0 h 30"/>
                  <a:gd name="T4" fmla="*/ 0 w 32"/>
                  <a:gd name="T5" fmla="*/ 23 h 30"/>
                  <a:gd name="T6" fmla="*/ 28 w 32"/>
                  <a:gd name="T7" fmla="*/ 30 h 30"/>
                  <a:gd name="T8" fmla="*/ 32 w 32"/>
                  <a:gd name="T9" fmla="*/ 8 h 30"/>
                </a:gdLst>
                <a:ahLst/>
                <a:cxnLst>
                  <a:cxn ang="0">
                    <a:pos x="T0" y="T1"/>
                  </a:cxn>
                  <a:cxn ang="0">
                    <a:pos x="T2" y="T3"/>
                  </a:cxn>
                  <a:cxn ang="0">
                    <a:pos x="T4" y="T5"/>
                  </a:cxn>
                  <a:cxn ang="0">
                    <a:pos x="T6" y="T7"/>
                  </a:cxn>
                  <a:cxn ang="0">
                    <a:pos x="T8" y="T9"/>
                  </a:cxn>
                </a:cxnLst>
                <a:rect l="0" t="0" r="r" b="b"/>
                <a:pathLst>
                  <a:path w="32" h="30">
                    <a:moveTo>
                      <a:pt x="32" y="8"/>
                    </a:moveTo>
                    <a:cubicBezTo>
                      <a:pt x="4" y="0"/>
                      <a:pt x="4" y="0"/>
                      <a:pt x="4" y="0"/>
                    </a:cubicBezTo>
                    <a:cubicBezTo>
                      <a:pt x="0" y="23"/>
                      <a:pt x="0" y="23"/>
                      <a:pt x="0" y="23"/>
                    </a:cubicBezTo>
                    <a:cubicBezTo>
                      <a:pt x="28" y="30"/>
                      <a:pt x="28" y="30"/>
                      <a:pt x="28" y="30"/>
                    </a:cubicBezTo>
                    <a:cubicBezTo>
                      <a:pt x="29" y="22"/>
                      <a:pt x="31" y="15"/>
                      <a:pt x="32" y="8"/>
                    </a:cubicBez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8" name="Freeform 456">
                <a:extLst>
                  <a:ext uri="{FF2B5EF4-FFF2-40B4-BE49-F238E27FC236}">
                    <a16:creationId xmlns:a16="http://schemas.microsoft.com/office/drawing/2014/main" xmlns="" id="{0E45006B-57CD-4812-8CB4-9FC5C4AC4BCB}"/>
                  </a:ext>
                </a:extLst>
              </p:cNvPr>
              <p:cNvSpPr/>
              <p:nvPr/>
            </p:nvSpPr>
            <p:spPr bwMode="auto">
              <a:xfrm>
                <a:off x="2971" y="2508"/>
                <a:ext cx="74" cy="75"/>
              </a:xfrm>
              <a:custGeom>
                <a:avLst/>
                <a:gdLst>
                  <a:gd name="T0" fmla="*/ 7 w 74"/>
                  <a:gd name="T1" fmla="*/ 0 h 75"/>
                  <a:gd name="T2" fmla="*/ 0 w 74"/>
                  <a:gd name="T3" fmla="*/ 57 h 75"/>
                  <a:gd name="T4" fmla="*/ 68 w 74"/>
                  <a:gd name="T5" fmla="*/ 75 h 75"/>
                  <a:gd name="T6" fmla="*/ 74 w 74"/>
                  <a:gd name="T7" fmla="*/ 20 h 75"/>
                  <a:gd name="T8" fmla="*/ 7 w 74"/>
                  <a:gd name="T9" fmla="*/ 0 h 75"/>
                </a:gdLst>
                <a:ahLst/>
                <a:cxnLst>
                  <a:cxn ang="0">
                    <a:pos x="T0" y="T1"/>
                  </a:cxn>
                  <a:cxn ang="0">
                    <a:pos x="T2" y="T3"/>
                  </a:cxn>
                  <a:cxn ang="0">
                    <a:pos x="T4" y="T5"/>
                  </a:cxn>
                  <a:cxn ang="0">
                    <a:pos x="T6" y="T7"/>
                  </a:cxn>
                  <a:cxn ang="0">
                    <a:pos x="T8" y="T9"/>
                  </a:cxn>
                </a:cxnLst>
                <a:rect l="0" t="0" r="r" b="b"/>
                <a:pathLst>
                  <a:path w="74" h="75">
                    <a:moveTo>
                      <a:pt x="7" y="0"/>
                    </a:moveTo>
                    <a:lnTo>
                      <a:pt x="0" y="57"/>
                    </a:lnTo>
                    <a:lnTo>
                      <a:pt x="68" y="75"/>
                    </a:lnTo>
                    <a:lnTo>
                      <a:pt x="74" y="20"/>
                    </a:lnTo>
                    <a:lnTo>
                      <a:pt x="7"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9" name="Freeform 457">
                <a:extLst>
                  <a:ext uri="{FF2B5EF4-FFF2-40B4-BE49-F238E27FC236}">
                    <a16:creationId xmlns:a16="http://schemas.microsoft.com/office/drawing/2014/main" xmlns="" id="{6839E8D2-0C12-49B2-8725-37132B15E95F}"/>
                  </a:ext>
                </a:extLst>
              </p:cNvPr>
              <p:cNvSpPr/>
              <p:nvPr/>
            </p:nvSpPr>
            <p:spPr bwMode="auto">
              <a:xfrm>
                <a:off x="2802" y="2522"/>
                <a:ext cx="370" cy="135"/>
              </a:xfrm>
              <a:custGeom>
                <a:avLst/>
                <a:gdLst>
                  <a:gd name="T0" fmla="*/ 164 w 164"/>
                  <a:gd name="T1" fmla="*/ 42 h 60"/>
                  <a:gd name="T2" fmla="*/ 1 w 164"/>
                  <a:gd name="T3" fmla="*/ 0 h 60"/>
                  <a:gd name="T4" fmla="*/ 0 w 164"/>
                  <a:gd name="T5" fmla="*/ 21 h 60"/>
                  <a:gd name="T6" fmla="*/ 160 w 164"/>
                  <a:gd name="T7" fmla="*/ 60 h 60"/>
                  <a:gd name="T8" fmla="*/ 164 w 164"/>
                  <a:gd name="T9" fmla="*/ 42 h 60"/>
                </a:gdLst>
                <a:ahLst/>
                <a:cxnLst>
                  <a:cxn ang="0">
                    <a:pos x="T0" y="T1"/>
                  </a:cxn>
                  <a:cxn ang="0">
                    <a:pos x="T2" y="T3"/>
                  </a:cxn>
                  <a:cxn ang="0">
                    <a:pos x="T4" y="T5"/>
                  </a:cxn>
                  <a:cxn ang="0">
                    <a:pos x="T6" y="T7"/>
                  </a:cxn>
                  <a:cxn ang="0">
                    <a:pos x="T8" y="T9"/>
                  </a:cxn>
                </a:cxnLst>
                <a:rect l="0" t="0" r="r" b="b"/>
                <a:pathLst>
                  <a:path w="164" h="60">
                    <a:moveTo>
                      <a:pt x="164" y="42"/>
                    </a:moveTo>
                    <a:cubicBezTo>
                      <a:pt x="1" y="0"/>
                      <a:pt x="1" y="0"/>
                      <a:pt x="1" y="0"/>
                    </a:cubicBezTo>
                    <a:cubicBezTo>
                      <a:pt x="1" y="7"/>
                      <a:pt x="1" y="14"/>
                      <a:pt x="0" y="21"/>
                    </a:cubicBezTo>
                    <a:cubicBezTo>
                      <a:pt x="160" y="60"/>
                      <a:pt x="160" y="60"/>
                      <a:pt x="160" y="60"/>
                    </a:cubicBezTo>
                    <a:cubicBezTo>
                      <a:pt x="161" y="54"/>
                      <a:pt x="162" y="48"/>
                      <a:pt x="164" y="42"/>
                    </a:cubicBezTo>
                    <a:close/>
                  </a:path>
                </a:pathLst>
              </a:custGeom>
              <a:solidFill>
                <a:srgbClr val="5B83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0" name="Freeform 458">
                <a:extLst>
                  <a:ext uri="{FF2B5EF4-FFF2-40B4-BE49-F238E27FC236}">
                    <a16:creationId xmlns:a16="http://schemas.microsoft.com/office/drawing/2014/main" xmlns="" id="{F7AB16CF-2385-4C56-BB88-B40B98E9D46E}"/>
                  </a:ext>
                </a:extLst>
              </p:cNvPr>
              <p:cNvSpPr/>
              <p:nvPr/>
            </p:nvSpPr>
            <p:spPr bwMode="auto">
              <a:xfrm>
                <a:off x="2795" y="2569"/>
                <a:ext cx="368" cy="192"/>
              </a:xfrm>
              <a:custGeom>
                <a:avLst/>
                <a:gdLst>
                  <a:gd name="T0" fmla="*/ 3 w 163"/>
                  <a:gd name="T1" fmla="*/ 0 h 85"/>
                  <a:gd name="T2" fmla="*/ 0 w 163"/>
                  <a:gd name="T3" fmla="*/ 54 h 85"/>
                  <a:gd name="T4" fmla="*/ 157 w 163"/>
                  <a:gd name="T5" fmla="*/ 85 h 85"/>
                  <a:gd name="T6" fmla="*/ 163 w 163"/>
                  <a:gd name="T7" fmla="*/ 39 h 85"/>
                  <a:gd name="T8" fmla="*/ 3 w 163"/>
                  <a:gd name="T9" fmla="*/ 0 h 85"/>
                </a:gdLst>
                <a:ahLst/>
                <a:cxnLst>
                  <a:cxn ang="0">
                    <a:pos x="T0" y="T1"/>
                  </a:cxn>
                  <a:cxn ang="0">
                    <a:pos x="T2" y="T3"/>
                  </a:cxn>
                  <a:cxn ang="0">
                    <a:pos x="T4" y="T5"/>
                  </a:cxn>
                  <a:cxn ang="0">
                    <a:pos x="T6" y="T7"/>
                  </a:cxn>
                  <a:cxn ang="0">
                    <a:pos x="T8" y="T9"/>
                  </a:cxn>
                </a:cxnLst>
                <a:rect l="0" t="0" r="r" b="b"/>
                <a:pathLst>
                  <a:path w="163" h="85">
                    <a:moveTo>
                      <a:pt x="3" y="0"/>
                    </a:moveTo>
                    <a:cubicBezTo>
                      <a:pt x="2" y="17"/>
                      <a:pt x="1" y="35"/>
                      <a:pt x="0" y="54"/>
                    </a:cubicBezTo>
                    <a:cubicBezTo>
                      <a:pt x="157" y="85"/>
                      <a:pt x="157" y="85"/>
                      <a:pt x="157" y="85"/>
                    </a:cubicBezTo>
                    <a:cubicBezTo>
                      <a:pt x="159" y="69"/>
                      <a:pt x="161" y="54"/>
                      <a:pt x="163" y="39"/>
                    </a:cubicBezTo>
                    <a:lnTo>
                      <a:pt x="3" y="0"/>
                    </a:lnTo>
                    <a:close/>
                  </a:path>
                </a:pathLst>
              </a:custGeom>
              <a:solidFill>
                <a:srgbClr val="74688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1" name="Freeform 459">
                <a:extLst>
                  <a:ext uri="{FF2B5EF4-FFF2-40B4-BE49-F238E27FC236}">
                    <a16:creationId xmlns:a16="http://schemas.microsoft.com/office/drawing/2014/main" xmlns="" id="{3E369292-8EE7-43D4-8F47-9CD4D5F465D4}"/>
                  </a:ext>
                </a:extLst>
              </p:cNvPr>
              <p:cNvSpPr/>
              <p:nvPr/>
            </p:nvSpPr>
            <p:spPr bwMode="auto">
              <a:xfrm>
                <a:off x="2791" y="2691"/>
                <a:ext cx="58" cy="67"/>
              </a:xfrm>
              <a:custGeom>
                <a:avLst/>
                <a:gdLst>
                  <a:gd name="T0" fmla="*/ 2 w 26"/>
                  <a:gd name="T1" fmla="*/ 0 h 30"/>
                  <a:gd name="T2" fmla="*/ 0 w 26"/>
                  <a:gd name="T3" fmla="*/ 26 h 30"/>
                  <a:gd name="T4" fmla="*/ 26 w 26"/>
                  <a:gd name="T5" fmla="*/ 30 h 30"/>
                  <a:gd name="T6" fmla="*/ 26 w 26"/>
                  <a:gd name="T7" fmla="*/ 5 h 30"/>
                  <a:gd name="T8" fmla="*/ 2 w 26"/>
                  <a:gd name="T9" fmla="*/ 0 h 30"/>
                </a:gdLst>
                <a:ahLst/>
                <a:cxnLst>
                  <a:cxn ang="0">
                    <a:pos x="T0" y="T1"/>
                  </a:cxn>
                  <a:cxn ang="0">
                    <a:pos x="T2" y="T3"/>
                  </a:cxn>
                  <a:cxn ang="0">
                    <a:pos x="T4" y="T5"/>
                  </a:cxn>
                  <a:cxn ang="0">
                    <a:pos x="T6" y="T7"/>
                  </a:cxn>
                  <a:cxn ang="0">
                    <a:pos x="T8" y="T9"/>
                  </a:cxn>
                </a:cxnLst>
                <a:rect l="0" t="0" r="r" b="b"/>
                <a:pathLst>
                  <a:path w="26" h="30">
                    <a:moveTo>
                      <a:pt x="2" y="0"/>
                    </a:moveTo>
                    <a:cubicBezTo>
                      <a:pt x="1" y="8"/>
                      <a:pt x="1" y="17"/>
                      <a:pt x="0" y="26"/>
                    </a:cubicBezTo>
                    <a:cubicBezTo>
                      <a:pt x="26" y="30"/>
                      <a:pt x="26" y="30"/>
                      <a:pt x="26" y="30"/>
                    </a:cubicBezTo>
                    <a:cubicBezTo>
                      <a:pt x="26" y="5"/>
                      <a:pt x="26" y="5"/>
                      <a:pt x="26" y="5"/>
                    </a:cubicBezTo>
                    <a:lnTo>
                      <a:pt x="2"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2" name="Freeform 460">
                <a:extLst>
                  <a:ext uri="{FF2B5EF4-FFF2-40B4-BE49-F238E27FC236}">
                    <a16:creationId xmlns:a16="http://schemas.microsoft.com/office/drawing/2014/main" xmlns="" id="{A6915C18-7A10-4684-9040-501259BF4505}"/>
                  </a:ext>
                </a:extLst>
              </p:cNvPr>
              <p:cNvSpPr/>
              <p:nvPr/>
            </p:nvSpPr>
            <p:spPr bwMode="auto">
              <a:xfrm>
                <a:off x="2849" y="2702"/>
                <a:ext cx="66" cy="68"/>
              </a:xfrm>
              <a:custGeom>
                <a:avLst/>
                <a:gdLst>
                  <a:gd name="T0" fmla="*/ 0 w 66"/>
                  <a:gd name="T1" fmla="*/ 0 h 68"/>
                  <a:gd name="T2" fmla="*/ 0 w 66"/>
                  <a:gd name="T3" fmla="*/ 56 h 68"/>
                  <a:gd name="T4" fmla="*/ 61 w 66"/>
                  <a:gd name="T5" fmla="*/ 68 h 68"/>
                  <a:gd name="T6" fmla="*/ 66 w 66"/>
                  <a:gd name="T7" fmla="*/ 11 h 68"/>
                  <a:gd name="T8" fmla="*/ 0 w 66"/>
                  <a:gd name="T9" fmla="*/ 0 h 68"/>
                </a:gdLst>
                <a:ahLst/>
                <a:cxnLst>
                  <a:cxn ang="0">
                    <a:pos x="T0" y="T1"/>
                  </a:cxn>
                  <a:cxn ang="0">
                    <a:pos x="T2" y="T3"/>
                  </a:cxn>
                  <a:cxn ang="0">
                    <a:pos x="T4" y="T5"/>
                  </a:cxn>
                  <a:cxn ang="0">
                    <a:pos x="T6" y="T7"/>
                  </a:cxn>
                  <a:cxn ang="0">
                    <a:pos x="T8" y="T9"/>
                  </a:cxn>
                </a:cxnLst>
                <a:rect l="0" t="0" r="r" b="b"/>
                <a:pathLst>
                  <a:path w="66" h="68">
                    <a:moveTo>
                      <a:pt x="0" y="0"/>
                    </a:moveTo>
                    <a:lnTo>
                      <a:pt x="0" y="56"/>
                    </a:lnTo>
                    <a:lnTo>
                      <a:pt x="61" y="68"/>
                    </a:lnTo>
                    <a:lnTo>
                      <a:pt x="66" y="11"/>
                    </a:lnTo>
                    <a:lnTo>
                      <a:pt x="0"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3" name="Freeform 461">
                <a:extLst>
                  <a:ext uri="{FF2B5EF4-FFF2-40B4-BE49-F238E27FC236}">
                    <a16:creationId xmlns:a16="http://schemas.microsoft.com/office/drawing/2014/main" xmlns="" id="{9E3848CF-E91E-4C7C-8D66-0965FE9AFCF0}"/>
                  </a:ext>
                </a:extLst>
              </p:cNvPr>
              <p:cNvSpPr/>
              <p:nvPr/>
            </p:nvSpPr>
            <p:spPr bwMode="auto">
              <a:xfrm>
                <a:off x="2910" y="2713"/>
                <a:ext cx="66" cy="68"/>
              </a:xfrm>
              <a:custGeom>
                <a:avLst/>
                <a:gdLst>
                  <a:gd name="T0" fmla="*/ 5 w 66"/>
                  <a:gd name="T1" fmla="*/ 0 h 68"/>
                  <a:gd name="T2" fmla="*/ 0 w 66"/>
                  <a:gd name="T3" fmla="*/ 57 h 68"/>
                  <a:gd name="T4" fmla="*/ 59 w 66"/>
                  <a:gd name="T5" fmla="*/ 68 h 68"/>
                  <a:gd name="T6" fmla="*/ 66 w 66"/>
                  <a:gd name="T7" fmla="*/ 14 h 68"/>
                  <a:gd name="T8" fmla="*/ 5 w 66"/>
                  <a:gd name="T9" fmla="*/ 0 h 68"/>
                </a:gdLst>
                <a:ahLst/>
                <a:cxnLst>
                  <a:cxn ang="0">
                    <a:pos x="T0" y="T1"/>
                  </a:cxn>
                  <a:cxn ang="0">
                    <a:pos x="T2" y="T3"/>
                  </a:cxn>
                  <a:cxn ang="0">
                    <a:pos x="T4" y="T5"/>
                  </a:cxn>
                  <a:cxn ang="0">
                    <a:pos x="T6" y="T7"/>
                  </a:cxn>
                  <a:cxn ang="0">
                    <a:pos x="T8" y="T9"/>
                  </a:cxn>
                </a:cxnLst>
                <a:rect l="0" t="0" r="r" b="b"/>
                <a:pathLst>
                  <a:path w="66" h="68">
                    <a:moveTo>
                      <a:pt x="5" y="0"/>
                    </a:moveTo>
                    <a:lnTo>
                      <a:pt x="0" y="57"/>
                    </a:lnTo>
                    <a:lnTo>
                      <a:pt x="59" y="68"/>
                    </a:lnTo>
                    <a:lnTo>
                      <a:pt x="66" y="14"/>
                    </a:lnTo>
                    <a:lnTo>
                      <a:pt x="5"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4" name="Freeform 462">
                <a:extLst>
                  <a:ext uri="{FF2B5EF4-FFF2-40B4-BE49-F238E27FC236}">
                    <a16:creationId xmlns:a16="http://schemas.microsoft.com/office/drawing/2014/main" xmlns="" id="{36FB7726-60A1-48DD-B3AD-D97A5783DAF7}"/>
                  </a:ext>
                </a:extLst>
              </p:cNvPr>
              <p:cNvSpPr/>
              <p:nvPr/>
            </p:nvSpPr>
            <p:spPr bwMode="auto">
              <a:xfrm>
                <a:off x="2969" y="2727"/>
                <a:ext cx="72" cy="65"/>
              </a:xfrm>
              <a:custGeom>
                <a:avLst/>
                <a:gdLst>
                  <a:gd name="T0" fmla="*/ 7 w 72"/>
                  <a:gd name="T1" fmla="*/ 0 h 65"/>
                  <a:gd name="T2" fmla="*/ 0 w 72"/>
                  <a:gd name="T3" fmla="*/ 54 h 65"/>
                  <a:gd name="T4" fmla="*/ 67 w 72"/>
                  <a:gd name="T5" fmla="*/ 65 h 65"/>
                  <a:gd name="T6" fmla="*/ 72 w 72"/>
                  <a:gd name="T7" fmla="*/ 11 h 65"/>
                  <a:gd name="T8" fmla="*/ 7 w 72"/>
                  <a:gd name="T9" fmla="*/ 0 h 65"/>
                </a:gdLst>
                <a:ahLst/>
                <a:cxnLst>
                  <a:cxn ang="0">
                    <a:pos x="T0" y="T1"/>
                  </a:cxn>
                  <a:cxn ang="0">
                    <a:pos x="T2" y="T3"/>
                  </a:cxn>
                  <a:cxn ang="0">
                    <a:pos x="T4" y="T5"/>
                  </a:cxn>
                  <a:cxn ang="0">
                    <a:pos x="T6" y="T7"/>
                  </a:cxn>
                  <a:cxn ang="0">
                    <a:pos x="T8" y="T9"/>
                  </a:cxn>
                </a:cxnLst>
                <a:rect l="0" t="0" r="r" b="b"/>
                <a:pathLst>
                  <a:path w="72" h="65">
                    <a:moveTo>
                      <a:pt x="7" y="0"/>
                    </a:moveTo>
                    <a:lnTo>
                      <a:pt x="0" y="54"/>
                    </a:lnTo>
                    <a:lnTo>
                      <a:pt x="67" y="65"/>
                    </a:lnTo>
                    <a:lnTo>
                      <a:pt x="72" y="11"/>
                    </a:lnTo>
                    <a:lnTo>
                      <a:pt x="7"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5" name="Freeform 463">
                <a:extLst>
                  <a:ext uri="{FF2B5EF4-FFF2-40B4-BE49-F238E27FC236}">
                    <a16:creationId xmlns:a16="http://schemas.microsoft.com/office/drawing/2014/main" xmlns="" id="{581F26A8-1391-4B41-806F-7C676701BC34}"/>
                  </a:ext>
                </a:extLst>
              </p:cNvPr>
              <p:cNvSpPr/>
              <p:nvPr/>
            </p:nvSpPr>
            <p:spPr bwMode="auto">
              <a:xfrm>
                <a:off x="3095" y="2752"/>
                <a:ext cx="54" cy="58"/>
              </a:xfrm>
              <a:custGeom>
                <a:avLst/>
                <a:gdLst>
                  <a:gd name="T0" fmla="*/ 24 w 24"/>
                  <a:gd name="T1" fmla="*/ 4 h 26"/>
                  <a:gd name="T2" fmla="*/ 3 w 24"/>
                  <a:gd name="T3" fmla="*/ 0 h 26"/>
                  <a:gd name="T4" fmla="*/ 0 w 24"/>
                  <a:gd name="T5" fmla="*/ 22 h 26"/>
                  <a:gd name="T6" fmla="*/ 21 w 24"/>
                  <a:gd name="T7" fmla="*/ 26 h 26"/>
                  <a:gd name="T8" fmla="*/ 24 w 24"/>
                  <a:gd name="T9" fmla="*/ 4 h 26"/>
                </a:gdLst>
                <a:ahLst/>
                <a:cxnLst>
                  <a:cxn ang="0">
                    <a:pos x="T0" y="T1"/>
                  </a:cxn>
                  <a:cxn ang="0">
                    <a:pos x="T2" y="T3"/>
                  </a:cxn>
                  <a:cxn ang="0">
                    <a:pos x="T4" y="T5"/>
                  </a:cxn>
                  <a:cxn ang="0">
                    <a:pos x="T6" y="T7"/>
                  </a:cxn>
                  <a:cxn ang="0">
                    <a:pos x="T8" y="T9"/>
                  </a:cxn>
                </a:cxnLst>
                <a:rect l="0" t="0" r="r" b="b"/>
                <a:pathLst>
                  <a:path w="24" h="26">
                    <a:moveTo>
                      <a:pt x="24" y="4"/>
                    </a:moveTo>
                    <a:cubicBezTo>
                      <a:pt x="3" y="0"/>
                      <a:pt x="3" y="0"/>
                      <a:pt x="3" y="0"/>
                    </a:cubicBezTo>
                    <a:cubicBezTo>
                      <a:pt x="0" y="22"/>
                      <a:pt x="0" y="22"/>
                      <a:pt x="0" y="22"/>
                    </a:cubicBezTo>
                    <a:cubicBezTo>
                      <a:pt x="21" y="26"/>
                      <a:pt x="21" y="26"/>
                      <a:pt x="21" y="26"/>
                    </a:cubicBezTo>
                    <a:cubicBezTo>
                      <a:pt x="22" y="18"/>
                      <a:pt x="23" y="11"/>
                      <a:pt x="24" y="4"/>
                    </a:cubicBez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6" name="Freeform 464">
                <a:extLst>
                  <a:ext uri="{FF2B5EF4-FFF2-40B4-BE49-F238E27FC236}">
                    <a16:creationId xmlns:a16="http://schemas.microsoft.com/office/drawing/2014/main" xmlns="" id="{7D62EB77-BFC7-4644-96A3-E76E2A7410C1}"/>
                  </a:ext>
                </a:extLst>
              </p:cNvPr>
              <p:cNvSpPr/>
              <p:nvPr/>
            </p:nvSpPr>
            <p:spPr bwMode="auto">
              <a:xfrm>
                <a:off x="3036" y="2738"/>
                <a:ext cx="66" cy="63"/>
              </a:xfrm>
              <a:custGeom>
                <a:avLst/>
                <a:gdLst>
                  <a:gd name="T0" fmla="*/ 5 w 66"/>
                  <a:gd name="T1" fmla="*/ 0 h 63"/>
                  <a:gd name="T2" fmla="*/ 0 w 66"/>
                  <a:gd name="T3" fmla="*/ 54 h 63"/>
                  <a:gd name="T4" fmla="*/ 59 w 66"/>
                  <a:gd name="T5" fmla="*/ 63 h 63"/>
                  <a:gd name="T6" fmla="*/ 66 w 66"/>
                  <a:gd name="T7" fmla="*/ 14 h 63"/>
                  <a:gd name="T8" fmla="*/ 5 w 66"/>
                  <a:gd name="T9" fmla="*/ 0 h 63"/>
                </a:gdLst>
                <a:ahLst/>
                <a:cxnLst>
                  <a:cxn ang="0">
                    <a:pos x="T0" y="T1"/>
                  </a:cxn>
                  <a:cxn ang="0">
                    <a:pos x="T2" y="T3"/>
                  </a:cxn>
                  <a:cxn ang="0">
                    <a:pos x="T4" y="T5"/>
                  </a:cxn>
                  <a:cxn ang="0">
                    <a:pos x="T6" y="T7"/>
                  </a:cxn>
                  <a:cxn ang="0">
                    <a:pos x="T8" y="T9"/>
                  </a:cxn>
                </a:cxnLst>
                <a:rect l="0" t="0" r="r" b="b"/>
                <a:pathLst>
                  <a:path w="66" h="63">
                    <a:moveTo>
                      <a:pt x="5" y="0"/>
                    </a:moveTo>
                    <a:lnTo>
                      <a:pt x="0" y="54"/>
                    </a:lnTo>
                    <a:lnTo>
                      <a:pt x="59" y="63"/>
                    </a:lnTo>
                    <a:lnTo>
                      <a:pt x="66" y="14"/>
                    </a:lnTo>
                    <a:lnTo>
                      <a:pt x="5"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7" name="Freeform 465">
                <a:extLst>
                  <a:ext uri="{FF2B5EF4-FFF2-40B4-BE49-F238E27FC236}">
                    <a16:creationId xmlns:a16="http://schemas.microsoft.com/office/drawing/2014/main" xmlns="" id="{E2C4453C-2E7C-4E66-A421-92F3E6A430CE}"/>
                  </a:ext>
                </a:extLst>
              </p:cNvPr>
              <p:cNvSpPr/>
              <p:nvPr/>
            </p:nvSpPr>
            <p:spPr bwMode="auto">
              <a:xfrm>
                <a:off x="2768" y="2932"/>
                <a:ext cx="368" cy="144"/>
              </a:xfrm>
              <a:custGeom>
                <a:avLst/>
                <a:gdLst>
                  <a:gd name="T0" fmla="*/ 163 w 163"/>
                  <a:gd name="T1" fmla="*/ 0 h 64"/>
                  <a:gd name="T2" fmla="*/ 4 w 163"/>
                  <a:gd name="T3" fmla="*/ 6 h 64"/>
                  <a:gd name="T4" fmla="*/ 0 w 163"/>
                  <a:gd name="T5" fmla="*/ 64 h 64"/>
                  <a:gd name="T6" fmla="*/ 163 w 163"/>
                  <a:gd name="T7" fmla="*/ 62 h 64"/>
                  <a:gd name="T8" fmla="*/ 163 w 163"/>
                  <a:gd name="T9" fmla="*/ 0 h 64"/>
                </a:gdLst>
                <a:ahLst/>
                <a:cxnLst>
                  <a:cxn ang="0">
                    <a:pos x="T0" y="T1"/>
                  </a:cxn>
                  <a:cxn ang="0">
                    <a:pos x="T2" y="T3"/>
                  </a:cxn>
                  <a:cxn ang="0">
                    <a:pos x="T4" y="T5"/>
                  </a:cxn>
                  <a:cxn ang="0">
                    <a:pos x="T6" y="T7"/>
                  </a:cxn>
                  <a:cxn ang="0">
                    <a:pos x="T8" y="T9"/>
                  </a:cxn>
                </a:cxnLst>
                <a:rect l="0" t="0" r="r" b="b"/>
                <a:pathLst>
                  <a:path w="163" h="64">
                    <a:moveTo>
                      <a:pt x="163" y="0"/>
                    </a:moveTo>
                    <a:cubicBezTo>
                      <a:pt x="4" y="6"/>
                      <a:pt x="4" y="6"/>
                      <a:pt x="4" y="6"/>
                    </a:cubicBezTo>
                    <a:cubicBezTo>
                      <a:pt x="3" y="25"/>
                      <a:pt x="1" y="45"/>
                      <a:pt x="0" y="64"/>
                    </a:cubicBezTo>
                    <a:cubicBezTo>
                      <a:pt x="163" y="62"/>
                      <a:pt x="163" y="62"/>
                      <a:pt x="163" y="62"/>
                    </a:cubicBezTo>
                    <a:cubicBezTo>
                      <a:pt x="162" y="38"/>
                      <a:pt x="162" y="17"/>
                      <a:pt x="163" y="0"/>
                    </a:cubicBezTo>
                    <a:close/>
                  </a:path>
                </a:pathLst>
              </a:cu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8" name="Freeform 466">
                <a:extLst>
                  <a:ext uri="{FF2B5EF4-FFF2-40B4-BE49-F238E27FC236}">
                    <a16:creationId xmlns:a16="http://schemas.microsoft.com/office/drawing/2014/main" xmlns="" id="{CAA73F22-8190-4550-BB21-6A339028E913}"/>
                  </a:ext>
                </a:extLst>
              </p:cNvPr>
              <p:cNvSpPr/>
              <p:nvPr/>
            </p:nvSpPr>
            <p:spPr bwMode="auto">
              <a:xfrm>
                <a:off x="2761" y="3072"/>
                <a:ext cx="379" cy="178"/>
              </a:xfrm>
              <a:custGeom>
                <a:avLst/>
                <a:gdLst>
                  <a:gd name="T0" fmla="*/ 166 w 168"/>
                  <a:gd name="T1" fmla="*/ 0 h 79"/>
                  <a:gd name="T2" fmla="*/ 3 w 168"/>
                  <a:gd name="T3" fmla="*/ 2 h 79"/>
                  <a:gd name="T4" fmla="*/ 0 w 168"/>
                  <a:gd name="T5" fmla="*/ 41 h 79"/>
                  <a:gd name="T6" fmla="*/ 168 w 168"/>
                  <a:gd name="T7" fmla="*/ 79 h 79"/>
                  <a:gd name="T8" fmla="*/ 166 w 168"/>
                  <a:gd name="T9" fmla="*/ 0 h 79"/>
                </a:gdLst>
                <a:ahLst/>
                <a:cxnLst>
                  <a:cxn ang="0">
                    <a:pos x="T0" y="T1"/>
                  </a:cxn>
                  <a:cxn ang="0">
                    <a:pos x="T2" y="T3"/>
                  </a:cxn>
                  <a:cxn ang="0">
                    <a:pos x="T4" y="T5"/>
                  </a:cxn>
                  <a:cxn ang="0">
                    <a:pos x="T6" y="T7"/>
                  </a:cxn>
                  <a:cxn ang="0">
                    <a:pos x="T8" y="T9"/>
                  </a:cxn>
                </a:cxnLst>
                <a:rect l="0" t="0" r="r" b="b"/>
                <a:pathLst>
                  <a:path w="168" h="79">
                    <a:moveTo>
                      <a:pt x="166" y="0"/>
                    </a:moveTo>
                    <a:cubicBezTo>
                      <a:pt x="3" y="2"/>
                      <a:pt x="3" y="2"/>
                      <a:pt x="3" y="2"/>
                    </a:cubicBezTo>
                    <a:cubicBezTo>
                      <a:pt x="2" y="15"/>
                      <a:pt x="1" y="28"/>
                      <a:pt x="0" y="41"/>
                    </a:cubicBezTo>
                    <a:cubicBezTo>
                      <a:pt x="168" y="79"/>
                      <a:pt x="168" y="79"/>
                      <a:pt x="168" y="79"/>
                    </a:cubicBezTo>
                    <a:cubicBezTo>
                      <a:pt x="167" y="51"/>
                      <a:pt x="166" y="24"/>
                      <a:pt x="166" y="0"/>
                    </a:cubicBezTo>
                    <a:close/>
                  </a:path>
                </a:pathLst>
              </a:cu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9" name="Freeform 467">
                <a:extLst>
                  <a:ext uri="{FF2B5EF4-FFF2-40B4-BE49-F238E27FC236}">
                    <a16:creationId xmlns:a16="http://schemas.microsoft.com/office/drawing/2014/main" xmlns="" id="{88DF8C45-2F9D-4CBB-A6A9-A1C2EC3891F8}"/>
                  </a:ext>
                </a:extLst>
              </p:cNvPr>
              <p:cNvSpPr/>
              <p:nvPr/>
            </p:nvSpPr>
            <p:spPr bwMode="auto">
              <a:xfrm>
                <a:off x="2755" y="3164"/>
                <a:ext cx="394" cy="275"/>
              </a:xfrm>
              <a:custGeom>
                <a:avLst/>
                <a:gdLst>
                  <a:gd name="T0" fmla="*/ 3 w 175"/>
                  <a:gd name="T1" fmla="*/ 0 h 122"/>
                  <a:gd name="T2" fmla="*/ 0 w 175"/>
                  <a:gd name="T3" fmla="*/ 44 h 122"/>
                  <a:gd name="T4" fmla="*/ 175 w 175"/>
                  <a:gd name="T5" fmla="*/ 122 h 122"/>
                  <a:gd name="T6" fmla="*/ 171 w 175"/>
                  <a:gd name="T7" fmla="*/ 38 h 122"/>
                  <a:gd name="T8" fmla="*/ 3 w 175"/>
                  <a:gd name="T9" fmla="*/ 0 h 122"/>
                </a:gdLst>
                <a:ahLst/>
                <a:cxnLst>
                  <a:cxn ang="0">
                    <a:pos x="T0" y="T1"/>
                  </a:cxn>
                  <a:cxn ang="0">
                    <a:pos x="T2" y="T3"/>
                  </a:cxn>
                  <a:cxn ang="0">
                    <a:pos x="T4" y="T5"/>
                  </a:cxn>
                  <a:cxn ang="0">
                    <a:pos x="T6" y="T7"/>
                  </a:cxn>
                  <a:cxn ang="0">
                    <a:pos x="T8" y="T9"/>
                  </a:cxn>
                </a:cxnLst>
                <a:rect l="0" t="0" r="r" b="b"/>
                <a:pathLst>
                  <a:path w="175" h="122">
                    <a:moveTo>
                      <a:pt x="3" y="0"/>
                    </a:moveTo>
                    <a:cubicBezTo>
                      <a:pt x="2" y="14"/>
                      <a:pt x="1" y="29"/>
                      <a:pt x="0" y="44"/>
                    </a:cubicBezTo>
                    <a:cubicBezTo>
                      <a:pt x="175" y="122"/>
                      <a:pt x="175" y="122"/>
                      <a:pt x="175" y="122"/>
                    </a:cubicBezTo>
                    <a:cubicBezTo>
                      <a:pt x="174" y="93"/>
                      <a:pt x="172" y="65"/>
                      <a:pt x="171" y="38"/>
                    </a:cubicBezTo>
                    <a:lnTo>
                      <a:pt x="3" y="0"/>
                    </a:lnTo>
                    <a:close/>
                  </a:path>
                </a:pathLst>
              </a:cu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0" name="Freeform 468">
                <a:extLst>
                  <a:ext uri="{FF2B5EF4-FFF2-40B4-BE49-F238E27FC236}">
                    <a16:creationId xmlns:a16="http://schemas.microsoft.com/office/drawing/2014/main" xmlns="" id="{CE4AE83F-1B3D-4FF3-8A56-FA4D37F97502}"/>
                  </a:ext>
                </a:extLst>
              </p:cNvPr>
              <p:cNvSpPr/>
              <p:nvPr/>
            </p:nvSpPr>
            <p:spPr bwMode="auto">
              <a:xfrm>
                <a:off x="2723" y="3263"/>
                <a:ext cx="442" cy="424"/>
              </a:xfrm>
              <a:custGeom>
                <a:avLst/>
                <a:gdLst>
                  <a:gd name="T0" fmla="*/ 14 w 196"/>
                  <a:gd name="T1" fmla="*/ 0 h 188"/>
                  <a:gd name="T2" fmla="*/ 0 w 196"/>
                  <a:gd name="T3" fmla="*/ 171 h 188"/>
                  <a:gd name="T4" fmla="*/ 196 w 196"/>
                  <a:gd name="T5" fmla="*/ 188 h 188"/>
                  <a:gd name="T6" fmla="*/ 189 w 196"/>
                  <a:gd name="T7" fmla="*/ 78 h 188"/>
                  <a:gd name="T8" fmla="*/ 14 w 196"/>
                  <a:gd name="T9" fmla="*/ 0 h 188"/>
                </a:gdLst>
                <a:ahLst/>
                <a:cxnLst>
                  <a:cxn ang="0">
                    <a:pos x="T0" y="T1"/>
                  </a:cxn>
                  <a:cxn ang="0">
                    <a:pos x="T2" y="T3"/>
                  </a:cxn>
                  <a:cxn ang="0">
                    <a:pos x="T4" y="T5"/>
                  </a:cxn>
                  <a:cxn ang="0">
                    <a:pos x="T6" y="T7"/>
                  </a:cxn>
                  <a:cxn ang="0">
                    <a:pos x="T8" y="T9"/>
                  </a:cxn>
                </a:cxnLst>
                <a:rect l="0" t="0" r="r" b="b"/>
                <a:pathLst>
                  <a:path w="196" h="188">
                    <a:moveTo>
                      <a:pt x="14" y="0"/>
                    </a:moveTo>
                    <a:cubicBezTo>
                      <a:pt x="9" y="58"/>
                      <a:pt x="5" y="116"/>
                      <a:pt x="0" y="171"/>
                    </a:cubicBezTo>
                    <a:cubicBezTo>
                      <a:pt x="65" y="177"/>
                      <a:pt x="130" y="184"/>
                      <a:pt x="196" y="188"/>
                    </a:cubicBezTo>
                    <a:cubicBezTo>
                      <a:pt x="193" y="152"/>
                      <a:pt x="191" y="114"/>
                      <a:pt x="189" y="78"/>
                    </a:cubicBezTo>
                    <a:lnTo>
                      <a:pt x="14" y="0"/>
                    </a:lnTo>
                    <a:close/>
                  </a:path>
                </a:pathLst>
              </a:custGeom>
              <a:solidFill>
                <a:srgbClr val="AC9D9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1" name="Freeform 469">
                <a:extLst>
                  <a:ext uri="{FF2B5EF4-FFF2-40B4-BE49-F238E27FC236}">
                    <a16:creationId xmlns:a16="http://schemas.microsoft.com/office/drawing/2014/main" xmlns="" id="{00332C31-379B-41B9-9588-1034EE98CFB7}"/>
                  </a:ext>
                </a:extLst>
              </p:cNvPr>
              <p:cNvSpPr/>
              <p:nvPr/>
            </p:nvSpPr>
            <p:spPr bwMode="auto">
              <a:xfrm>
                <a:off x="2732" y="3317"/>
                <a:ext cx="117" cy="217"/>
              </a:xfrm>
              <a:custGeom>
                <a:avLst/>
                <a:gdLst>
                  <a:gd name="T0" fmla="*/ 8 w 52"/>
                  <a:gd name="T1" fmla="*/ 0 h 96"/>
                  <a:gd name="T2" fmla="*/ 7 w 52"/>
                  <a:gd name="T3" fmla="*/ 0 h 96"/>
                  <a:gd name="T4" fmla="*/ 0 w 52"/>
                  <a:gd name="T5" fmla="*/ 95 h 96"/>
                  <a:gd name="T6" fmla="*/ 8 w 52"/>
                  <a:gd name="T7" fmla="*/ 96 h 96"/>
                  <a:gd name="T8" fmla="*/ 52 w 52"/>
                  <a:gd name="T9" fmla="*/ 48 h 96"/>
                  <a:gd name="T10" fmla="*/ 8 w 52"/>
                  <a:gd name="T11" fmla="*/ 0 h 96"/>
                </a:gdLst>
                <a:ahLst/>
                <a:cxnLst>
                  <a:cxn ang="0">
                    <a:pos x="T0" y="T1"/>
                  </a:cxn>
                  <a:cxn ang="0">
                    <a:pos x="T2" y="T3"/>
                  </a:cxn>
                  <a:cxn ang="0">
                    <a:pos x="T4" y="T5"/>
                  </a:cxn>
                  <a:cxn ang="0">
                    <a:pos x="T6" y="T7"/>
                  </a:cxn>
                  <a:cxn ang="0">
                    <a:pos x="T8" y="T9"/>
                  </a:cxn>
                  <a:cxn ang="0">
                    <a:pos x="T10" y="T11"/>
                  </a:cxn>
                </a:cxnLst>
                <a:rect l="0" t="0" r="r" b="b"/>
                <a:pathLst>
                  <a:path w="52" h="96">
                    <a:moveTo>
                      <a:pt x="8" y="0"/>
                    </a:moveTo>
                    <a:cubicBezTo>
                      <a:pt x="8" y="0"/>
                      <a:pt x="8" y="0"/>
                      <a:pt x="7" y="0"/>
                    </a:cubicBezTo>
                    <a:cubicBezTo>
                      <a:pt x="0" y="95"/>
                      <a:pt x="0" y="95"/>
                      <a:pt x="0" y="95"/>
                    </a:cubicBezTo>
                    <a:cubicBezTo>
                      <a:pt x="2" y="95"/>
                      <a:pt x="5" y="96"/>
                      <a:pt x="8" y="96"/>
                    </a:cubicBezTo>
                    <a:cubicBezTo>
                      <a:pt x="32" y="96"/>
                      <a:pt x="52" y="74"/>
                      <a:pt x="52" y="48"/>
                    </a:cubicBezTo>
                    <a:cubicBezTo>
                      <a:pt x="52" y="22"/>
                      <a:pt x="32" y="0"/>
                      <a:pt x="8"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2" name="Freeform 470">
                <a:extLst>
                  <a:ext uri="{FF2B5EF4-FFF2-40B4-BE49-F238E27FC236}">
                    <a16:creationId xmlns:a16="http://schemas.microsoft.com/office/drawing/2014/main" xmlns="" id="{7998C5FC-EE0C-4E74-AE83-605FF95FD924}"/>
                  </a:ext>
                </a:extLst>
              </p:cNvPr>
              <p:cNvSpPr/>
              <p:nvPr/>
            </p:nvSpPr>
            <p:spPr bwMode="auto">
              <a:xfrm>
                <a:off x="2752" y="3597"/>
                <a:ext cx="176" cy="69"/>
              </a:xfrm>
              <a:custGeom>
                <a:avLst/>
                <a:gdLst>
                  <a:gd name="T0" fmla="*/ 37 w 78"/>
                  <a:gd name="T1" fmla="*/ 0 h 31"/>
                  <a:gd name="T2" fmla="*/ 0 w 78"/>
                  <a:gd name="T3" fmla="*/ 24 h 31"/>
                  <a:gd name="T4" fmla="*/ 78 w 78"/>
                  <a:gd name="T5" fmla="*/ 31 h 31"/>
                  <a:gd name="T6" fmla="*/ 37 w 78"/>
                  <a:gd name="T7" fmla="*/ 0 h 31"/>
                </a:gdLst>
                <a:ahLst/>
                <a:cxnLst>
                  <a:cxn ang="0">
                    <a:pos x="T0" y="T1"/>
                  </a:cxn>
                  <a:cxn ang="0">
                    <a:pos x="T2" y="T3"/>
                  </a:cxn>
                  <a:cxn ang="0">
                    <a:pos x="T4" y="T5"/>
                  </a:cxn>
                  <a:cxn ang="0">
                    <a:pos x="T6" y="T7"/>
                  </a:cxn>
                </a:cxnLst>
                <a:rect l="0" t="0" r="r" b="b"/>
                <a:pathLst>
                  <a:path w="78" h="31">
                    <a:moveTo>
                      <a:pt x="37" y="0"/>
                    </a:moveTo>
                    <a:cubicBezTo>
                      <a:pt x="21" y="0"/>
                      <a:pt x="7" y="9"/>
                      <a:pt x="0" y="24"/>
                    </a:cubicBezTo>
                    <a:cubicBezTo>
                      <a:pt x="78" y="31"/>
                      <a:pt x="78" y="31"/>
                      <a:pt x="78" y="31"/>
                    </a:cubicBezTo>
                    <a:cubicBezTo>
                      <a:pt x="72" y="13"/>
                      <a:pt x="56" y="0"/>
                      <a:pt x="37"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3" name="Freeform 471">
                <a:extLst>
                  <a:ext uri="{FF2B5EF4-FFF2-40B4-BE49-F238E27FC236}">
                    <a16:creationId xmlns:a16="http://schemas.microsoft.com/office/drawing/2014/main" xmlns="" id="{132A3194-CFBF-4BEA-AE40-3B4C0FB39BBD}"/>
                  </a:ext>
                </a:extLst>
              </p:cNvPr>
              <p:cNvSpPr/>
              <p:nvPr/>
            </p:nvSpPr>
            <p:spPr bwMode="auto">
              <a:xfrm>
                <a:off x="2962" y="3358"/>
                <a:ext cx="176" cy="124"/>
              </a:xfrm>
              <a:custGeom>
                <a:avLst/>
                <a:gdLst>
                  <a:gd name="T0" fmla="*/ 78 w 78"/>
                  <a:gd name="T1" fmla="*/ 34 h 55"/>
                  <a:gd name="T2" fmla="*/ 0 w 78"/>
                  <a:gd name="T3" fmla="*/ 0 h 55"/>
                  <a:gd name="T4" fmla="*/ 0 w 78"/>
                  <a:gd name="T5" fmla="*/ 7 h 55"/>
                  <a:gd name="T6" fmla="*/ 43 w 78"/>
                  <a:gd name="T7" fmla="*/ 55 h 55"/>
                  <a:gd name="T8" fmla="*/ 78 w 78"/>
                  <a:gd name="T9" fmla="*/ 35 h 55"/>
                  <a:gd name="T10" fmla="*/ 78 w 78"/>
                  <a:gd name="T11" fmla="*/ 34 h 55"/>
                </a:gdLst>
                <a:ahLst/>
                <a:cxnLst>
                  <a:cxn ang="0">
                    <a:pos x="T0" y="T1"/>
                  </a:cxn>
                  <a:cxn ang="0">
                    <a:pos x="T2" y="T3"/>
                  </a:cxn>
                  <a:cxn ang="0">
                    <a:pos x="T4" y="T5"/>
                  </a:cxn>
                  <a:cxn ang="0">
                    <a:pos x="T6" y="T7"/>
                  </a:cxn>
                  <a:cxn ang="0">
                    <a:pos x="T8" y="T9"/>
                  </a:cxn>
                  <a:cxn ang="0">
                    <a:pos x="T10" y="T11"/>
                  </a:cxn>
                </a:cxnLst>
                <a:rect l="0" t="0" r="r" b="b"/>
                <a:pathLst>
                  <a:path w="78" h="55">
                    <a:moveTo>
                      <a:pt x="78" y="34"/>
                    </a:moveTo>
                    <a:cubicBezTo>
                      <a:pt x="0" y="0"/>
                      <a:pt x="0" y="0"/>
                      <a:pt x="0" y="0"/>
                    </a:cubicBezTo>
                    <a:cubicBezTo>
                      <a:pt x="0" y="2"/>
                      <a:pt x="0" y="5"/>
                      <a:pt x="0" y="7"/>
                    </a:cubicBezTo>
                    <a:cubicBezTo>
                      <a:pt x="0" y="34"/>
                      <a:pt x="19" y="55"/>
                      <a:pt x="43" y="55"/>
                    </a:cubicBezTo>
                    <a:cubicBezTo>
                      <a:pt x="58" y="55"/>
                      <a:pt x="71" y="47"/>
                      <a:pt x="78" y="35"/>
                    </a:cubicBezTo>
                    <a:lnTo>
                      <a:pt x="78" y="34"/>
                    </a:ln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4" name="Oval 472">
                <a:extLst>
                  <a:ext uri="{FF2B5EF4-FFF2-40B4-BE49-F238E27FC236}">
                    <a16:creationId xmlns:a16="http://schemas.microsoft.com/office/drawing/2014/main" xmlns="" id="{B2F7386E-A96E-48C4-BBD3-B94737548FF8}"/>
                  </a:ext>
                </a:extLst>
              </p:cNvPr>
              <p:cNvSpPr>
                <a:spLocks noChangeArrowheads="1"/>
              </p:cNvSpPr>
              <p:nvPr/>
            </p:nvSpPr>
            <p:spPr bwMode="auto">
              <a:xfrm>
                <a:off x="2892" y="3475"/>
                <a:ext cx="108" cy="119"/>
              </a:xfrm>
              <a:prstGeom prst="ellipse">
                <a:avLst/>
              </a:pr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5" name="Freeform 473">
                <a:extLst>
                  <a:ext uri="{FF2B5EF4-FFF2-40B4-BE49-F238E27FC236}">
                    <a16:creationId xmlns:a16="http://schemas.microsoft.com/office/drawing/2014/main" xmlns="" id="{05B0855E-BD4C-4CF3-BC43-C0DB56C8FAF6}"/>
                  </a:ext>
                </a:extLst>
              </p:cNvPr>
              <p:cNvSpPr/>
              <p:nvPr/>
            </p:nvSpPr>
            <p:spPr bwMode="auto">
              <a:xfrm>
                <a:off x="3043" y="3545"/>
                <a:ext cx="117" cy="144"/>
              </a:xfrm>
              <a:custGeom>
                <a:avLst/>
                <a:gdLst>
                  <a:gd name="T0" fmla="*/ 44 w 52"/>
                  <a:gd name="T1" fmla="*/ 0 h 64"/>
                  <a:gd name="T2" fmla="*/ 0 w 52"/>
                  <a:gd name="T3" fmla="*/ 48 h 64"/>
                  <a:gd name="T4" fmla="*/ 2 w 52"/>
                  <a:gd name="T5" fmla="*/ 59 h 64"/>
                  <a:gd name="T6" fmla="*/ 52 w 52"/>
                  <a:gd name="T7" fmla="*/ 64 h 64"/>
                  <a:gd name="T8" fmla="*/ 47 w 52"/>
                  <a:gd name="T9" fmla="*/ 0 h 64"/>
                  <a:gd name="T10" fmla="*/ 44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44" y="0"/>
                    </a:moveTo>
                    <a:cubicBezTo>
                      <a:pt x="20" y="0"/>
                      <a:pt x="0" y="21"/>
                      <a:pt x="0" y="48"/>
                    </a:cubicBezTo>
                    <a:cubicBezTo>
                      <a:pt x="0" y="52"/>
                      <a:pt x="1" y="56"/>
                      <a:pt x="2" y="59"/>
                    </a:cubicBezTo>
                    <a:cubicBezTo>
                      <a:pt x="52" y="64"/>
                      <a:pt x="52" y="64"/>
                      <a:pt x="52" y="64"/>
                    </a:cubicBezTo>
                    <a:cubicBezTo>
                      <a:pt x="47" y="0"/>
                      <a:pt x="47" y="0"/>
                      <a:pt x="47" y="0"/>
                    </a:cubicBezTo>
                    <a:cubicBezTo>
                      <a:pt x="46" y="0"/>
                      <a:pt x="45" y="0"/>
                      <a:pt x="44"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6" name="Oval 474">
                <a:extLst>
                  <a:ext uri="{FF2B5EF4-FFF2-40B4-BE49-F238E27FC236}">
                    <a16:creationId xmlns:a16="http://schemas.microsoft.com/office/drawing/2014/main" xmlns="" id="{FFC7A2CC-1C6F-40F2-B55B-D5E4229D7ABA}"/>
                  </a:ext>
                </a:extLst>
              </p:cNvPr>
              <p:cNvSpPr>
                <a:spLocks noChangeArrowheads="1"/>
              </p:cNvSpPr>
              <p:nvPr/>
            </p:nvSpPr>
            <p:spPr bwMode="auto">
              <a:xfrm>
                <a:off x="2746" y="3673"/>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7" name="Oval 475">
                <a:extLst>
                  <a:ext uri="{FF2B5EF4-FFF2-40B4-BE49-F238E27FC236}">
                    <a16:creationId xmlns:a16="http://schemas.microsoft.com/office/drawing/2014/main" xmlns="" id="{24AD7512-6AD8-4032-9CD8-473BE7CD52DE}"/>
                  </a:ext>
                </a:extLst>
              </p:cNvPr>
              <p:cNvSpPr>
                <a:spLocks noChangeArrowheads="1"/>
              </p:cNvSpPr>
              <p:nvPr/>
            </p:nvSpPr>
            <p:spPr bwMode="auto">
              <a:xfrm>
                <a:off x="2955" y="3709"/>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8" name="Oval 476">
                <a:extLst>
                  <a:ext uri="{FF2B5EF4-FFF2-40B4-BE49-F238E27FC236}">
                    <a16:creationId xmlns:a16="http://schemas.microsoft.com/office/drawing/2014/main" xmlns="" id="{10A6BCB0-61E4-4DC1-814A-D918B05E19EF}"/>
                  </a:ext>
                </a:extLst>
              </p:cNvPr>
              <p:cNvSpPr>
                <a:spLocks noChangeArrowheads="1"/>
              </p:cNvSpPr>
              <p:nvPr/>
            </p:nvSpPr>
            <p:spPr bwMode="auto">
              <a:xfrm>
                <a:off x="2854" y="3698"/>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9" name="Oval 477">
                <a:extLst>
                  <a:ext uri="{FF2B5EF4-FFF2-40B4-BE49-F238E27FC236}">
                    <a16:creationId xmlns:a16="http://schemas.microsoft.com/office/drawing/2014/main" xmlns="" id="{4D3E0F01-8D1F-4DFE-B40F-F1AF920CACCD}"/>
                  </a:ext>
                </a:extLst>
              </p:cNvPr>
              <p:cNvSpPr>
                <a:spLocks noChangeArrowheads="1"/>
              </p:cNvSpPr>
              <p:nvPr/>
            </p:nvSpPr>
            <p:spPr bwMode="auto">
              <a:xfrm>
                <a:off x="2775" y="3741"/>
                <a:ext cx="29"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0" name="Oval 478">
                <a:extLst>
                  <a:ext uri="{FF2B5EF4-FFF2-40B4-BE49-F238E27FC236}">
                    <a16:creationId xmlns:a16="http://schemas.microsoft.com/office/drawing/2014/main" xmlns="" id="{0DED0A3F-E790-4CE0-8159-7A1DB295F6CB}"/>
                  </a:ext>
                </a:extLst>
              </p:cNvPr>
              <p:cNvSpPr>
                <a:spLocks noChangeArrowheads="1"/>
              </p:cNvSpPr>
              <p:nvPr/>
            </p:nvSpPr>
            <p:spPr bwMode="auto">
              <a:xfrm>
                <a:off x="2874" y="3795"/>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1" name="Oval 479">
                <a:extLst>
                  <a:ext uri="{FF2B5EF4-FFF2-40B4-BE49-F238E27FC236}">
                    <a16:creationId xmlns:a16="http://schemas.microsoft.com/office/drawing/2014/main" xmlns="" id="{1C681BAC-D370-4905-B176-BE8E4FB33D8E}"/>
                  </a:ext>
                </a:extLst>
              </p:cNvPr>
              <p:cNvSpPr>
                <a:spLocks noChangeArrowheads="1"/>
              </p:cNvSpPr>
              <p:nvPr/>
            </p:nvSpPr>
            <p:spPr bwMode="auto">
              <a:xfrm>
                <a:off x="2716" y="3806"/>
                <a:ext cx="30"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2" name="Oval 480">
                <a:extLst>
                  <a:ext uri="{FF2B5EF4-FFF2-40B4-BE49-F238E27FC236}">
                    <a16:creationId xmlns:a16="http://schemas.microsoft.com/office/drawing/2014/main" xmlns="" id="{160D4330-2003-4E9B-AF49-A9ACEC02793E}"/>
                  </a:ext>
                </a:extLst>
              </p:cNvPr>
              <p:cNvSpPr>
                <a:spLocks noChangeArrowheads="1"/>
              </p:cNvSpPr>
              <p:nvPr/>
            </p:nvSpPr>
            <p:spPr bwMode="auto">
              <a:xfrm>
                <a:off x="3003" y="3784"/>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3" name="Oval 481">
                <a:extLst>
                  <a:ext uri="{FF2B5EF4-FFF2-40B4-BE49-F238E27FC236}">
                    <a16:creationId xmlns:a16="http://schemas.microsoft.com/office/drawing/2014/main" xmlns="" id="{97EB00A4-2642-422A-8D70-F235F326A554}"/>
                  </a:ext>
                </a:extLst>
              </p:cNvPr>
              <p:cNvSpPr>
                <a:spLocks noChangeArrowheads="1"/>
              </p:cNvSpPr>
              <p:nvPr/>
            </p:nvSpPr>
            <p:spPr bwMode="auto">
              <a:xfrm>
                <a:off x="3093" y="3700"/>
                <a:ext cx="27" cy="30"/>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4" name="Oval 482">
                <a:extLst>
                  <a:ext uri="{FF2B5EF4-FFF2-40B4-BE49-F238E27FC236}">
                    <a16:creationId xmlns:a16="http://schemas.microsoft.com/office/drawing/2014/main" xmlns="" id="{A20D9088-8661-4CBD-871D-3C64AC512D3D}"/>
                  </a:ext>
                </a:extLst>
              </p:cNvPr>
              <p:cNvSpPr>
                <a:spLocks noChangeArrowheads="1"/>
              </p:cNvSpPr>
              <p:nvPr/>
            </p:nvSpPr>
            <p:spPr bwMode="auto">
              <a:xfrm>
                <a:off x="3131" y="3795"/>
                <a:ext cx="29"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5" name="Oval 483">
                <a:extLst>
                  <a:ext uri="{FF2B5EF4-FFF2-40B4-BE49-F238E27FC236}">
                    <a16:creationId xmlns:a16="http://schemas.microsoft.com/office/drawing/2014/main" xmlns="" id="{BAF1458B-9EFA-49F1-B451-D5A3672491EF}"/>
                  </a:ext>
                </a:extLst>
              </p:cNvPr>
              <p:cNvSpPr>
                <a:spLocks noChangeArrowheads="1"/>
              </p:cNvSpPr>
              <p:nvPr/>
            </p:nvSpPr>
            <p:spPr bwMode="auto">
              <a:xfrm>
                <a:off x="2809" y="2995"/>
                <a:ext cx="31"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6" name="Oval 484">
                <a:extLst>
                  <a:ext uri="{FF2B5EF4-FFF2-40B4-BE49-F238E27FC236}">
                    <a16:creationId xmlns:a16="http://schemas.microsoft.com/office/drawing/2014/main" xmlns="" id="{EED5918B-02D0-42A7-8C3E-5E643CE72E0A}"/>
                  </a:ext>
                </a:extLst>
              </p:cNvPr>
              <p:cNvSpPr>
                <a:spLocks noChangeArrowheads="1"/>
              </p:cNvSpPr>
              <p:nvPr/>
            </p:nvSpPr>
            <p:spPr bwMode="auto">
              <a:xfrm>
                <a:off x="2809" y="3112"/>
                <a:ext cx="31" cy="32"/>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7" name="Oval 485">
                <a:extLst>
                  <a:ext uri="{FF2B5EF4-FFF2-40B4-BE49-F238E27FC236}">
                    <a16:creationId xmlns:a16="http://schemas.microsoft.com/office/drawing/2014/main" xmlns="" id="{504E7C92-7FA7-45E6-A9DF-CED19E7736F4}"/>
                  </a:ext>
                </a:extLst>
              </p:cNvPr>
              <p:cNvSpPr>
                <a:spLocks noChangeArrowheads="1"/>
              </p:cNvSpPr>
              <p:nvPr/>
            </p:nvSpPr>
            <p:spPr bwMode="auto">
              <a:xfrm>
                <a:off x="2888" y="3123"/>
                <a:ext cx="31" cy="32"/>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8" name="Oval 486">
                <a:extLst>
                  <a:ext uri="{FF2B5EF4-FFF2-40B4-BE49-F238E27FC236}">
                    <a16:creationId xmlns:a16="http://schemas.microsoft.com/office/drawing/2014/main" xmlns="" id="{E5299261-BAB4-4354-96EC-371A5E259389}"/>
                  </a:ext>
                </a:extLst>
              </p:cNvPr>
              <p:cNvSpPr>
                <a:spLocks noChangeArrowheads="1"/>
              </p:cNvSpPr>
              <p:nvPr/>
            </p:nvSpPr>
            <p:spPr bwMode="auto">
              <a:xfrm>
                <a:off x="2973" y="3128"/>
                <a:ext cx="32" cy="31"/>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9" name="Oval 487">
                <a:extLst>
                  <a:ext uri="{FF2B5EF4-FFF2-40B4-BE49-F238E27FC236}">
                    <a16:creationId xmlns:a16="http://schemas.microsoft.com/office/drawing/2014/main" xmlns="" id="{70ED4B9F-AD9E-448A-BE8A-81C568745AC6}"/>
                  </a:ext>
                </a:extLst>
              </p:cNvPr>
              <p:cNvSpPr>
                <a:spLocks noChangeArrowheads="1"/>
              </p:cNvSpPr>
              <p:nvPr/>
            </p:nvSpPr>
            <p:spPr bwMode="auto">
              <a:xfrm>
                <a:off x="3068" y="3144"/>
                <a:ext cx="32" cy="31"/>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0" name="Oval 488">
                <a:extLst>
                  <a:ext uri="{FF2B5EF4-FFF2-40B4-BE49-F238E27FC236}">
                    <a16:creationId xmlns:a16="http://schemas.microsoft.com/office/drawing/2014/main" xmlns="" id="{8FF81D59-CC21-45AB-970E-86961C4B9DED}"/>
                  </a:ext>
                </a:extLst>
              </p:cNvPr>
              <p:cNvSpPr>
                <a:spLocks noChangeArrowheads="1"/>
              </p:cNvSpPr>
              <p:nvPr/>
            </p:nvSpPr>
            <p:spPr bwMode="auto">
              <a:xfrm>
                <a:off x="2899" y="2990"/>
                <a:ext cx="31" cy="32"/>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1" name="Oval 489">
                <a:extLst>
                  <a:ext uri="{FF2B5EF4-FFF2-40B4-BE49-F238E27FC236}">
                    <a16:creationId xmlns:a16="http://schemas.microsoft.com/office/drawing/2014/main" xmlns="" id="{E587ABB2-D9A6-4541-800D-5DDDBBF24806}"/>
                  </a:ext>
                </a:extLst>
              </p:cNvPr>
              <p:cNvSpPr>
                <a:spLocks noChangeArrowheads="1"/>
              </p:cNvSpPr>
              <p:nvPr/>
            </p:nvSpPr>
            <p:spPr bwMode="auto">
              <a:xfrm>
                <a:off x="2985" y="2990"/>
                <a:ext cx="31" cy="32"/>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2" name="Oval 490">
                <a:extLst>
                  <a:ext uri="{FF2B5EF4-FFF2-40B4-BE49-F238E27FC236}">
                    <a16:creationId xmlns:a16="http://schemas.microsoft.com/office/drawing/2014/main" xmlns="" id="{A355BD6D-C44D-4699-8F53-C9743C225CC0}"/>
                  </a:ext>
                </a:extLst>
              </p:cNvPr>
              <p:cNvSpPr>
                <a:spLocks noChangeArrowheads="1"/>
              </p:cNvSpPr>
              <p:nvPr/>
            </p:nvSpPr>
            <p:spPr bwMode="auto">
              <a:xfrm>
                <a:off x="3086" y="2984"/>
                <a:ext cx="32"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3" name="Oval 491">
                <a:extLst>
                  <a:ext uri="{FF2B5EF4-FFF2-40B4-BE49-F238E27FC236}">
                    <a16:creationId xmlns:a16="http://schemas.microsoft.com/office/drawing/2014/main" xmlns="" id="{D496EAB6-C454-4DBA-8A9F-6B8BC4EC8F5F}"/>
                  </a:ext>
                </a:extLst>
              </p:cNvPr>
              <p:cNvSpPr>
                <a:spLocks noChangeArrowheads="1"/>
              </p:cNvSpPr>
              <p:nvPr/>
            </p:nvSpPr>
            <p:spPr bwMode="auto">
              <a:xfrm>
                <a:off x="2782" y="3211"/>
                <a:ext cx="31" cy="30"/>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4" name="Oval 492">
                <a:extLst>
                  <a:ext uri="{FF2B5EF4-FFF2-40B4-BE49-F238E27FC236}">
                    <a16:creationId xmlns:a16="http://schemas.microsoft.com/office/drawing/2014/main" xmlns="" id="{EBF3AB98-8341-414C-89C9-4A6933DAC7B2}"/>
                  </a:ext>
                </a:extLst>
              </p:cNvPr>
              <p:cNvSpPr>
                <a:spLocks noChangeArrowheads="1"/>
              </p:cNvSpPr>
              <p:nvPr/>
            </p:nvSpPr>
            <p:spPr bwMode="auto">
              <a:xfrm>
                <a:off x="2872" y="3250"/>
                <a:ext cx="31"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5" name="Oval 493">
                <a:extLst>
                  <a:ext uri="{FF2B5EF4-FFF2-40B4-BE49-F238E27FC236}">
                    <a16:creationId xmlns:a16="http://schemas.microsoft.com/office/drawing/2014/main" xmlns="" id="{E0028439-1055-4B90-B8CB-744F41B0AEE5}"/>
                  </a:ext>
                </a:extLst>
              </p:cNvPr>
              <p:cNvSpPr>
                <a:spLocks noChangeArrowheads="1"/>
              </p:cNvSpPr>
              <p:nvPr/>
            </p:nvSpPr>
            <p:spPr bwMode="auto">
              <a:xfrm>
                <a:off x="2978" y="3292"/>
                <a:ext cx="31" cy="32"/>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6" name="Oval 494">
                <a:extLst>
                  <a:ext uri="{FF2B5EF4-FFF2-40B4-BE49-F238E27FC236}">
                    <a16:creationId xmlns:a16="http://schemas.microsoft.com/office/drawing/2014/main" xmlns="" id="{845A5E9F-B6FC-4FBB-9024-56BC6B478769}"/>
                  </a:ext>
                </a:extLst>
              </p:cNvPr>
              <p:cNvSpPr>
                <a:spLocks noChangeArrowheads="1"/>
              </p:cNvSpPr>
              <p:nvPr/>
            </p:nvSpPr>
            <p:spPr bwMode="auto">
              <a:xfrm>
                <a:off x="3086" y="3324"/>
                <a:ext cx="32"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7" name="Freeform 495">
                <a:extLst>
                  <a:ext uri="{FF2B5EF4-FFF2-40B4-BE49-F238E27FC236}">
                    <a16:creationId xmlns:a16="http://schemas.microsoft.com/office/drawing/2014/main" xmlns="" id="{563CB8BB-1AF8-498A-A051-4116646057CE}"/>
                  </a:ext>
                </a:extLst>
              </p:cNvPr>
              <p:cNvSpPr/>
              <p:nvPr/>
            </p:nvSpPr>
            <p:spPr bwMode="auto">
              <a:xfrm>
                <a:off x="2809" y="2395"/>
                <a:ext cx="372" cy="172"/>
              </a:xfrm>
              <a:custGeom>
                <a:avLst/>
                <a:gdLst>
                  <a:gd name="T0" fmla="*/ 2 w 372"/>
                  <a:gd name="T1" fmla="*/ 0 h 172"/>
                  <a:gd name="T2" fmla="*/ 47 w 372"/>
                  <a:gd name="T3" fmla="*/ 82 h 172"/>
                  <a:gd name="T4" fmla="*/ 110 w 372"/>
                  <a:gd name="T5" fmla="*/ 12 h 172"/>
                  <a:gd name="T6" fmla="*/ 151 w 372"/>
                  <a:gd name="T7" fmla="*/ 104 h 172"/>
                  <a:gd name="T8" fmla="*/ 227 w 372"/>
                  <a:gd name="T9" fmla="*/ 28 h 172"/>
                  <a:gd name="T10" fmla="*/ 263 w 372"/>
                  <a:gd name="T11" fmla="*/ 140 h 172"/>
                  <a:gd name="T12" fmla="*/ 351 w 372"/>
                  <a:gd name="T13" fmla="*/ 41 h 172"/>
                  <a:gd name="T14" fmla="*/ 372 w 372"/>
                  <a:gd name="T15" fmla="*/ 172 h 172"/>
                  <a:gd name="T16" fmla="*/ 0 w 372"/>
                  <a:gd name="T17" fmla="*/ 66 h 172"/>
                  <a:gd name="T18" fmla="*/ 2 w 372"/>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2" h="172">
                    <a:moveTo>
                      <a:pt x="2" y="0"/>
                    </a:moveTo>
                    <a:lnTo>
                      <a:pt x="47" y="82"/>
                    </a:lnTo>
                    <a:lnTo>
                      <a:pt x="110" y="12"/>
                    </a:lnTo>
                    <a:lnTo>
                      <a:pt x="151" y="104"/>
                    </a:lnTo>
                    <a:lnTo>
                      <a:pt x="227" y="28"/>
                    </a:lnTo>
                    <a:lnTo>
                      <a:pt x="263" y="140"/>
                    </a:lnTo>
                    <a:lnTo>
                      <a:pt x="351" y="41"/>
                    </a:lnTo>
                    <a:lnTo>
                      <a:pt x="372" y="172"/>
                    </a:lnTo>
                    <a:lnTo>
                      <a:pt x="0" y="66"/>
                    </a:lnTo>
                    <a:lnTo>
                      <a:pt x="2" y="0"/>
                    </a:lnTo>
                    <a:close/>
                  </a:path>
                </a:pathLst>
              </a:custGeom>
              <a:solidFill>
                <a:srgbClr val="FF7E3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8" name="Freeform 496">
                <a:extLst>
                  <a:ext uri="{FF2B5EF4-FFF2-40B4-BE49-F238E27FC236}">
                    <a16:creationId xmlns:a16="http://schemas.microsoft.com/office/drawing/2014/main" xmlns="" id="{7D704CE5-860F-4F8A-8323-B4D54DADFEBA}"/>
                  </a:ext>
                </a:extLst>
              </p:cNvPr>
              <p:cNvSpPr/>
              <p:nvPr/>
            </p:nvSpPr>
            <p:spPr bwMode="auto">
              <a:xfrm>
                <a:off x="2802" y="2522"/>
                <a:ext cx="361" cy="142"/>
              </a:xfrm>
              <a:custGeom>
                <a:avLst/>
                <a:gdLst>
                  <a:gd name="T0" fmla="*/ 142 w 160"/>
                  <a:gd name="T1" fmla="*/ 36 h 63"/>
                  <a:gd name="T2" fmla="*/ 136 w 160"/>
                  <a:gd name="T3" fmla="*/ 35 h 63"/>
                  <a:gd name="T4" fmla="*/ 108 w 160"/>
                  <a:gd name="T5" fmla="*/ 43 h 63"/>
                  <a:gd name="T6" fmla="*/ 98 w 160"/>
                  <a:gd name="T7" fmla="*/ 25 h 63"/>
                  <a:gd name="T8" fmla="*/ 95 w 160"/>
                  <a:gd name="T9" fmla="*/ 24 h 63"/>
                  <a:gd name="T10" fmla="*/ 71 w 160"/>
                  <a:gd name="T11" fmla="*/ 34 h 63"/>
                  <a:gd name="T12" fmla="*/ 53 w 160"/>
                  <a:gd name="T13" fmla="*/ 14 h 63"/>
                  <a:gd name="T14" fmla="*/ 48 w 160"/>
                  <a:gd name="T15" fmla="*/ 12 h 63"/>
                  <a:gd name="T16" fmla="*/ 23 w 160"/>
                  <a:gd name="T17" fmla="*/ 22 h 63"/>
                  <a:gd name="T18" fmla="*/ 2 w 160"/>
                  <a:gd name="T19" fmla="*/ 1 h 63"/>
                  <a:gd name="T20" fmla="*/ 1 w 160"/>
                  <a:gd name="T21" fmla="*/ 0 h 63"/>
                  <a:gd name="T22" fmla="*/ 0 w 160"/>
                  <a:gd name="T23" fmla="*/ 20 h 63"/>
                  <a:gd name="T24" fmla="*/ 24 w 160"/>
                  <a:gd name="T25" fmla="*/ 33 h 63"/>
                  <a:gd name="T26" fmla="*/ 48 w 160"/>
                  <a:gd name="T27" fmla="*/ 23 h 63"/>
                  <a:gd name="T28" fmla="*/ 66 w 160"/>
                  <a:gd name="T29" fmla="*/ 45 h 63"/>
                  <a:gd name="T30" fmla="*/ 91 w 160"/>
                  <a:gd name="T31" fmla="*/ 35 h 63"/>
                  <a:gd name="T32" fmla="*/ 109 w 160"/>
                  <a:gd name="T33" fmla="*/ 53 h 63"/>
                  <a:gd name="T34" fmla="*/ 137 w 160"/>
                  <a:gd name="T35" fmla="*/ 45 h 63"/>
                  <a:gd name="T36" fmla="*/ 159 w 160"/>
                  <a:gd name="T37" fmla="*/ 63 h 63"/>
                  <a:gd name="T38" fmla="*/ 160 w 160"/>
                  <a:gd name="T39" fmla="*/ 54 h 63"/>
                  <a:gd name="T40" fmla="*/ 142 w 160"/>
                  <a:gd name="T41" fmla="*/ 3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 h="63">
                    <a:moveTo>
                      <a:pt x="142" y="36"/>
                    </a:moveTo>
                    <a:cubicBezTo>
                      <a:pt x="136" y="35"/>
                      <a:pt x="136" y="35"/>
                      <a:pt x="136" y="35"/>
                    </a:cubicBezTo>
                    <a:cubicBezTo>
                      <a:pt x="129" y="41"/>
                      <a:pt x="118" y="49"/>
                      <a:pt x="108" y="43"/>
                    </a:cubicBezTo>
                    <a:cubicBezTo>
                      <a:pt x="99" y="38"/>
                      <a:pt x="98" y="31"/>
                      <a:pt x="98" y="25"/>
                    </a:cubicBezTo>
                    <a:cubicBezTo>
                      <a:pt x="95" y="24"/>
                      <a:pt x="95" y="24"/>
                      <a:pt x="95" y="24"/>
                    </a:cubicBezTo>
                    <a:cubicBezTo>
                      <a:pt x="91" y="29"/>
                      <a:pt x="83" y="35"/>
                      <a:pt x="71" y="34"/>
                    </a:cubicBezTo>
                    <a:cubicBezTo>
                      <a:pt x="59" y="32"/>
                      <a:pt x="55" y="21"/>
                      <a:pt x="53" y="14"/>
                    </a:cubicBezTo>
                    <a:cubicBezTo>
                      <a:pt x="48" y="12"/>
                      <a:pt x="48" y="12"/>
                      <a:pt x="48" y="12"/>
                    </a:cubicBezTo>
                    <a:cubicBezTo>
                      <a:pt x="44" y="18"/>
                      <a:pt x="36" y="23"/>
                      <a:pt x="23" y="22"/>
                    </a:cubicBezTo>
                    <a:cubicBezTo>
                      <a:pt x="8" y="21"/>
                      <a:pt x="3" y="9"/>
                      <a:pt x="2" y="1"/>
                    </a:cubicBezTo>
                    <a:cubicBezTo>
                      <a:pt x="1" y="0"/>
                      <a:pt x="1" y="0"/>
                      <a:pt x="1" y="0"/>
                    </a:cubicBezTo>
                    <a:cubicBezTo>
                      <a:pt x="0" y="20"/>
                      <a:pt x="0" y="20"/>
                      <a:pt x="0" y="20"/>
                    </a:cubicBezTo>
                    <a:cubicBezTo>
                      <a:pt x="0" y="20"/>
                      <a:pt x="8" y="34"/>
                      <a:pt x="24" y="33"/>
                    </a:cubicBezTo>
                    <a:cubicBezTo>
                      <a:pt x="40" y="32"/>
                      <a:pt x="48" y="23"/>
                      <a:pt x="48" y="23"/>
                    </a:cubicBezTo>
                    <a:cubicBezTo>
                      <a:pt x="48" y="23"/>
                      <a:pt x="49" y="42"/>
                      <a:pt x="66" y="45"/>
                    </a:cubicBezTo>
                    <a:cubicBezTo>
                      <a:pt x="83" y="47"/>
                      <a:pt x="91" y="35"/>
                      <a:pt x="91" y="35"/>
                    </a:cubicBezTo>
                    <a:cubicBezTo>
                      <a:pt x="91" y="35"/>
                      <a:pt x="95" y="50"/>
                      <a:pt x="109" y="53"/>
                    </a:cubicBezTo>
                    <a:cubicBezTo>
                      <a:pt x="123" y="57"/>
                      <a:pt x="137" y="45"/>
                      <a:pt x="137" y="45"/>
                    </a:cubicBezTo>
                    <a:cubicBezTo>
                      <a:pt x="143" y="60"/>
                      <a:pt x="159" y="63"/>
                      <a:pt x="159" y="63"/>
                    </a:cubicBezTo>
                    <a:cubicBezTo>
                      <a:pt x="160" y="54"/>
                      <a:pt x="160" y="54"/>
                      <a:pt x="160" y="54"/>
                    </a:cubicBezTo>
                    <a:cubicBezTo>
                      <a:pt x="148" y="51"/>
                      <a:pt x="144" y="43"/>
                      <a:pt x="142" y="36"/>
                    </a:cubicBezTo>
                    <a:close/>
                  </a:path>
                </a:pathLst>
              </a:cu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9" name="Freeform 497">
                <a:extLst>
                  <a:ext uri="{FF2B5EF4-FFF2-40B4-BE49-F238E27FC236}">
                    <a16:creationId xmlns:a16="http://schemas.microsoft.com/office/drawing/2014/main" xmlns="" id="{61B2B709-41F3-41F6-9A17-D94EFE84961A}"/>
                  </a:ext>
                </a:extLst>
              </p:cNvPr>
              <p:cNvSpPr/>
              <p:nvPr/>
            </p:nvSpPr>
            <p:spPr bwMode="auto">
              <a:xfrm>
                <a:off x="2802" y="2526"/>
                <a:ext cx="358" cy="156"/>
              </a:xfrm>
              <a:custGeom>
                <a:avLst/>
                <a:gdLst>
                  <a:gd name="T0" fmla="*/ 145 w 159"/>
                  <a:gd name="T1" fmla="*/ 51 h 69"/>
                  <a:gd name="T2" fmla="*/ 139 w 159"/>
                  <a:gd name="T3" fmla="*/ 36 h 69"/>
                  <a:gd name="T4" fmla="*/ 107 w 159"/>
                  <a:gd name="T5" fmla="*/ 50 h 69"/>
                  <a:gd name="T6" fmla="*/ 98 w 159"/>
                  <a:gd name="T7" fmla="*/ 41 h 69"/>
                  <a:gd name="T8" fmla="*/ 93 w 159"/>
                  <a:gd name="T9" fmla="*/ 28 h 69"/>
                  <a:gd name="T10" fmla="*/ 70 w 159"/>
                  <a:gd name="T11" fmla="*/ 40 h 69"/>
                  <a:gd name="T12" fmla="*/ 51 w 159"/>
                  <a:gd name="T13" fmla="*/ 15 h 69"/>
                  <a:gd name="T14" fmla="*/ 39 w 159"/>
                  <a:gd name="T15" fmla="*/ 25 h 69"/>
                  <a:gd name="T16" fmla="*/ 22 w 159"/>
                  <a:gd name="T17" fmla="*/ 28 h 69"/>
                  <a:gd name="T18" fmla="*/ 1 w 159"/>
                  <a:gd name="T19" fmla="*/ 0 h 69"/>
                  <a:gd name="T20" fmla="*/ 0 w 159"/>
                  <a:gd name="T21" fmla="*/ 26 h 69"/>
                  <a:gd name="T22" fmla="*/ 23 w 159"/>
                  <a:gd name="T23" fmla="*/ 39 h 69"/>
                  <a:gd name="T24" fmla="*/ 47 w 159"/>
                  <a:gd name="T25" fmla="*/ 29 h 69"/>
                  <a:gd name="T26" fmla="*/ 66 w 159"/>
                  <a:gd name="T27" fmla="*/ 51 h 69"/>
                  <a:gd name="T28" fmla="*/ 91 w 159"/>
                  <a:gd name="T29" fmla="*/ 41 h 69"/>
                  <a:gd name="T30" fmla="*/ 108 w 159"/>
                  <a:gd name="T31" fmla="*/ 59 h 69"/>
                  <a:gd name="T32" fmla="*/ 136 w 159"/>
                  <a:gd name="T33" fmla="*/ 51 h 69"/>
                  <a:gd name="T34" fmla="*/ 159 w 159"/>
                  <a:gd name="T35" fmla="*/ 69 h 69"/>
                  <a:gd name="T36" fmla="*/ 159 w 159"/>
                  <a:gd name="T37" fmla="*/ 60 h 69"/>
                  <a:gd name="T38" fmla="*/ 145 w 159"/>
                  <a:gd name="T39" fmla="*/ 5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69">
                    <a:moveTo>
                      <a:pt x="145" y="51"/>
                    </a:moveTo>
                    <a:cubicBezTo>
                      <a:pt x="142" y="46"/>
                      <a:pt x="139" y="42"/>
                      <a:pt x="139" y="36"/>
                    </a:cubicBezTo>
                    <a:cubicBezTo>
                      <a:pt x="131" y="44"/>
                      <a:pt x="120" y="57"/>
                      <a:pt x="107" y="50"/>
                    </a:cubicBezTo>
                    <a:cubicBezTo>
                      <a:pt x="104" y="48"/>
                      <a:pt x="100" y="44"/>
                      <a:pt x="98" y="41"/>
                    </a:cubicBezTo>
                    <a:cubicBezTo>
                      <a:pt x="97" y="39"/>
                      <a:pt x="92" y="30"/>
                      <a:pt x="93" y="28"/>
                    </a:cubicBezTo>
                    <a:cubicBezTo>
                      <a:pt x="89" y="37"/>
                      <a:pt x="80" y="41"/>
                      <a:pt x="70" y="40"/>
                    </a:cubicBezTo>
                    <a:cubicBezTo>
                      <a:pt x="58" y="38"/>
                      <a:pt x="52" y="26"/>
                      <a:pt x="51" y="15"/>
                    </a:cubicBezTo>
                    <a:cubicBezTo>
                      <a:pt x="46" y="19"/>
                      <a:pt x="44" y="23"/>
                      <a:pt x="39" y="25"/>
                    </a:cubicBezTo>
                    <a:cubicBezTo>
                      <a:pt x="34" y="28"/>
                      <a:pt x="28" y="29"/>
                      <a:pt x="22" y="28"/>
                    </a:cubicBezTo>
                    <a:cubicBezTo>
                      <a:pt x="2" y="26"/>
                      <a:pt x="1" y="5"/>
                      <a:pt x="1" y="0"/>
                    </a:cubicBezTo>
                    <a:cubicBezTo>
                      <a:pt x="0" y="26"/>
                      <a:pt x="0" y="26"/>
                      <a:pt x="0" y="26"/>
                    </a:cubicBezTo>
                    <a:cubicBezTo>
                      <a:pt x="0" y="26"/>
                      <a:pt x="7" y="40"/>
                      <a:pt x="23" y="39"/>
                    </a:cubicBezTo>
                    <a:cubicBezTo>
                      <a:pt x="40" y="38"/>
                      <a:pt x="47" y="29"/>
                      <a:pt x="47" y="29"/>
                    </a:cubicBezTo>
                    <a:cubicBezTo>
                      <a:pt x="47" y="29"/>
                      <a:pt x="49" y="48"/>
                      <a:pt x="66" y="51"/>
                    </a:cubicBezTo>
                    <a:cubicBezTo>
                      <a:pt x="82" y="53"/>
                      <a:pt x="91" y="41"/>
                      <a:pt x="91" y="41"/>
                    </a:cubicBezTo>
                    <a:cubicBezTo>
                      <a:pt x="91" y="41"/>
                      <a:pt x="94" y="56"/>
                      <a:pt x="108" y="59"/>
                    </a:cubicBezTo>
                    <a:cubicBezTo>
                      <a:pt x="123" y="63"/>
                      <a:pt x="136" y="51"/>
                      <a:pt x="136" y="51"/>
                    </a:cubicBezTo>
                    <a:cubicBezTo>
                      <a:pt x="142" y="66"/>
                      <a:pt x="159" y="69"/>
                      <a:pt x="159" y="69"/>
                    </a:cubicBezTo>
                    <a:cubicBezTo>
                      <a:pt x="159" y="60"/>
                      <a:pt x="159" y="60"/>
                      <a:pt x="159" y="60"/>
                    </a:cubicBezTo>
                    <a:cubicBezTo>
                      <a:pt x="159" y="62"/>
                      <a:pt x="146" y="52"/>
                      <a:pt x="145" y="51"/>
                    </a:cubicBezTo>
                    <a:close/>
                  </a:path>
                </a:pathLst>
              </a:custGeom>
              <a:solidFill>
                <a:srgbClr val="D4D2C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0" name="Oval 498">
                <a:extLst>
                  <a:ext uri="{FF2B5EF4-FFF2-40B4-BE49-F238E27FC236}">
                    <a16:creationId xmlns:a16="http://schemas.microsoft.com/office/drawing/2014/main" xmlns="" id="{56A2446C-426B-403D-A676-BDD1D6704EB2}"/>
                  </a:ext>
                </a:extLst>
              </p:cNvPr>
              <p:cNvSpPr>
                <a:spLocks noChangeArrowheads="1"/>
              </p:cNvSpPr>
              <p:nvPr/>
            </p:nvSpPr>
            <p:spPr bwMode="auto">
              <a:xfrm>
                <a:off x="2843" y="2537"/>
                <a:ext cx="15"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1" name="Oval 499">
                <a:extLst>
                  <a:ext uri="{FF2B5EF4-FFF2-40B4-BE49-F238E27FC236}">
                    <a16:creationId xmlns:a16="http://schemas.microsoft.com/office/drawing/2014/main" xmlns="" id="{C01FC0A0-049D-48FB-833A-A3BB9D38C585}"/>
                  </a:ext>
                </a:extLst>
              </p:cNvPr>
              <p:cNvSpPr>
                <a:spLocks noChangeArrowheads="1"/>
              </p:cNvSpPr>
              <p:nvPr/>
            </p:nvSpPr>
            <p:spPr bwMode="auto">
              <a:xfrm>
                <a:off x="2962" y="2569"/>
                <a:ext cx="16"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2" name="Oval 500">
                <a:extLst>
                  <a:ext uri="{FF2B5EF4-FFF2-40B4-BE49-F238E27FC236}">
                    <a16:creationId xmlns:a16="http://schemas.microsoft.com/office/drawing/2014/main" xmlns="" id="{BE139A91-9F23-4CA9-9DA0-7B8344B81811}"/>
                  </a:ext>
                </a:extLst>
              </p:cNvPr>
              <p:cNvSpPr>
                <a:spLocks noChangeArrowheads="1"/>
              </p:cNvSpPr>
              <p:nvPr/>
            </p:nvSpPr>
            <p:spPr bwMode="auto">
              <a:xfrm>
                <a:off x="3050" y="2594"/>
                <a:ext cx="16"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3" name="Oval 501">
                <a:extLst>
                  <a:ext uri="{FF2B5EF4-FFF2-40B4-BE49-F238E27FC236}">
                    <a16:creationId xmlns:a16="http://schemas.microsoft.com/office/drawing/2014/main" xmlns="" id="{C4E5C351-34DE-4801-9BF3-1FB3701078B9}"/>
                  </a:ext>
                </a:extLst>
              </p:cNvPr>
              <p:cNvSpPr>
                <a:spLocks noChangeArrowheads="1"/>
              </p:cNvSpPr>
              <p:nvPr/>
            </p:nvSpPr>
            <p:spPr bwMode="auto">
              <a:xfrm>
                <a:off x="3151" y="2616"/>
                <a:ext cx="16"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4" name="Oval 502">
                <a:extLst>
                  <a:ext uri="{FF2B5EF4-FFF2-40B4-BE49-F238E27FC236}">
                    <a16:creationId xmlns:a16="http://schemas.microsoft.com/office/drawing/2014/main" xmlns="" id="{1EF52D9E-241D-431E-9BB0-15E60BB1AEEA}"/>
                  </a:ext>
                </a:extLst>
              </p:cNvPr>
              <p:cNvSpPr>
                <a:spLocks noChangeArrowheads="1"/>
              </p:cNvSpPr>
              <p:nvPr/>
            </p:nvSpPr>
            <p:spPr bwMode="auto">
              <a:xfrm>
                <a:off x="2881" y="2623"/>
                <a:ext cx="16" cy="16"/>
              </a:xfrm>
              <a:prstGeom prst="ellipse">
                <a:avLst/>
              </a:pr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5" name="Oval 503">
                <a:extLst>
                  <a:ext uri="{FF2B5EF4-FFF2-40B4-BE49-F238E27FC236}">
                    <a16:creationId xmlns:a16="http://schemas.microsoft.com/office/drawing/2014/main" xmlns="" id="{066A1DB0-2A72-4191-BEF4-71CA380385F3}"/>
                  </a:ext>
                </a:extLst>
              </p:cNvPr>
              <p:cNvSpPr>
                <a:spLocks noChangeArrowheads="1"/>
              </p:cNvSpPr>
              <p:nvPr/>
            </p:nvSpPr>
            <p:spPr bwMode="auto">
              <a:xfrm>
                <a:off x="2991" y="2650"/>
                <a:ext cx="16" cy="16"/>
              </a:xfrm>
              <a:prstGeom prst="ellipse">
                <a:avLst/>
              </a:pr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6" name="Oval 504">
                <a:extLst>
                  <a:ext uri="{FF2B5EF4-FFF2-40B4-BE49-F238E27FC236}">
                    <a16:creationId xmlns:a16="http://schemas.microsoft.com/office/drawing/2014/main" xmlns="" id="{C7CC4549-CDE8-4D63-BA56-75227496BC8D}"/>
                  </a:ext>
                </a:extLst>
              </p:cNvPr>
              <p:cNvSpPr>
                <a:spLocks noChangeArrowheads="1"/>
              </p:cNvSpPr>
              <p:nvPr/>
            </p:nvSpPr>
            <p:spPr bwMode="auto">
              <a:xfrm>
                <a:off x="3084" y="2668"/>
                <a:ext cx="16" cy="16"/>
              </a:xfrm>
              <a:prstGeom prst="ellipse">
                <a:avLst/>
              </a:pr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7" name="Oval 505">
                <a:extLst>
                  <a:ext uri="{FF2B5EF4-FFF2-40B4-BE49-F238E27FC236}">
                    <a16:creationId xmlns:a16="http://schemas.microsoft.com/office/drawing/2014/main" xmlns="" id="{1BE31E76-D31A-49CE-B930-AC80256989A1}"/>
                  </a:ext>
                </a:extLst>
              </p:cNvPr>
              <p:cNvSpPr>
                <a:spLocks noChangeArrowheads="1"/>
              </p:cNvSpPr>
              <p:nvPr/>
            </p:nvSpPr>
            <p:spPr bwMode="auto">
              <a:xfrm>
                <a:off x="2737" y="1841"/>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8" name="Oval 506">
                <a:extLst>
                  <a:ext uri="{FF2B5EF4-FFF2-40B4-BE49-F238E27FC236}">
                    <a16:creationId xmlns:a16="http://schemas.microsoft.com/office/drawing/2014/main" xmlns="" id="{585F46D2-9319-40F2-932E-7DF3B825B356}"/>
                  </a:ext>
                </a:extLst>
              </p:cNvPr>
              <p:cNvSpPr>
                <a:spLocks noChangeArrowheads="1"/>
              </p:cNvSpPr>
              <p:nvPr/>
            </p:nvSpPr>
            <p:spPr bwMode="auto">
              <a:xfrm>
                <a:off x="2901" y="1864"/>
                <a:ext cx="25"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9" name="Oval 507">
                <a:extLst>
                  <a:ext uri="{FF2B5EF4-FFF2-40B4-BE49-F238E27FC236}">
                    <a16:creationId xmlns:a16="http://schemas.microsoft.com/office/drawing/2014/main" xmlns="" id="{39BAA470-AADA-43BE-A0FD-4A1E476D6C49}"/>
                  </a:ext>
                </a:extLst>
              </p:cNvPr>
              <p:cNvSpPr>
                <a:spLocks noChangeArrowheads="1"/>
              </p:cNvSpPr>
              <p:nvPr/>
            </p:nvSpPr>
            <p:spPr bwMode="auto">
              <a:xfrm>
                <a:off x="2818" y="1882"/>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0" name="Oval 508">
                <a:extLst>
                  <a:ext uri="{FF2B5EF4-FFF2-40B4-BE49-F238E27FC236}">
                    <a16:creationId xmlns:a16="http://schemas.microsoft.com/office/drawing/2014/main" xmlns="" id="{A1722705-AE70-4FC9-9E34-0FFED30A9729}"/>
                  </a:ext>
                </a:extLst>
              </p:cNvPr>
              <p:cNvSpPr>
                <a:spLocks noChangeArrowheads="1"/>
              </p:cNvSpPr>
              <p:nvPr/>
            </p:nvSpPr>
            <p:spPr bwMode="auto">
              <a:xfrm>
                <a:off x="2872" y="1940"/>
                <a:ext cx="25"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1" name="Oval 509">
                <a:extLst>
                  <a:ext uri="{FF2B5EF4-FFF2-40B4-BE49-F238E27FC236}">
                    <a16:creationId xmlns:a16="http://schemas.microsoft.com/office/drawing/2014/main" xmlns="" id="{2CFDD865-32CE-4298-8F7A-9BBED9A1B236}"/>
                  </a:ext>
                </a:extLst>
              </p:cNvPr>
              <p:cNvSpPr>
                <a:spLocks noChangeArrowheads="1"/>
              </p:cNvSpPr>
              <p:nvPr/>
            </p:nvSpPr>
            <p:spPr bwMode="auto">
              <a:xfrm>
                <a:off x="2982" y="1922"/>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2" name="Oval 510">
                <a:extLst>
                  <a:ext uri="{FF2B5EF4-FFF2-40B4-BE49-F238E27FC236}">
                    <a16:creationId xmlns:a16="http://schemas.microsoft.com/office/drawing/2014/main" xmlns="" id="{C3C5C4D8-94F5-4EDE-9DD8-BE2055AA509D}"/>
                  </a:ext>
                </a:extLst>
              </p:cNvPr>
              <p:cNvSpPr>
                <a:spLocks noChangeArrowheads="1"/>
              </p:cNvSpPr>
              <p:nvPr/>
            </p:nvSpPr>
            <p:spPr bwMode="auto">
              <a:xfrm>
                <a:off x="3140" y="1922"/>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3" name="Oval 511">
                <a:extLst>
                  <a:ext uri="{FF2B5EF4-FFF2-40B4-BE49-F238E27FC236}">
                    <a16:creationId xmlns:a16="http://schemas.microsoft.com/office/drawing/2014/main" xmlns="" id="{A815A177-B7E4-40AD-ABFB-B23F27CA2E1D}"/>
                  </a:ext>
                </a:extLst>
              </p:cNvPr>
              <p:cNvSpPr>
                <a:spLocks noChangeArrowheads="1"/>
              </p:cNvSpPr>
              <p:nvPr/>
            </p:nvSpPr>
            <p:spPr bwMode="auto">
              <a:xfrm>
                <a:off x="3082" y="1999"/>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4" name="Oval 512">
                <a:extLst>
                  <a:ext uri="{FF2B5EF4-FFF2-40B4-BE49-F238E27FC236}">
                    <a16:creationId xmlns:a16="http://schemas.microsoft.com/office/drawing/2014/main" xmlns="" id="{EA807C48-0C98-494A-AFCD-6213A513D884}"/>
                  </a:ext>
                </a:extLst>
              </p:cNvPr>
              <p:cNvSpPr>
                <a:spLocks noChangeArrowheads="1"/>
              </p:cNvSpPr>
              <p:nvPr/>
            </p:nvSpPr>
            <p:spPr bwMode="auto">
              <a:xfrm>
                <a:off x="3212" y="2024"/>
                <a:ext cx="25" cy="24"/>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5" name="Oval 513">
                <a:extLst>
                  <a:ext uri="{FF2B5EF4-FFF2-40B4-BE49-F238E27FC236}">
                    <a16:creationId xmlns:a16="http://schemas.microsoft.com/office/drawing/2014/main" xmlns="" id="{696F4AF2-4986-4B92-BDF8-79C6625474D9}"/>
                  </a:ext>
                </a:extLst>
              </p:cNvPr>
              <p:cNvSpPr>
                <a:spLocks noChangeArrowheads="1"/>
              </p:cNvSpPr>
              <p:nvPr/>
            </p:nvSpPr>
            <p:spPr bwMode="auto">
              <a:xfrm>
                <a:off x="3282" y="1965"/>
                <a:ext cx="27" cy="25"/>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6" name="Oval 514">
                <a:extLst>
                  <a:ext uri="{FF2B5EF4-FFF2-40B4-BE49-F238E27FC236}">
                    <a16:creationId xmlns:a16="http://schemas.microsoft.com/office/drawing/2014/main" xmlns="" id="{533C83C1-CE9C-48E1-93C7-43841D2E8238}"/>
                  </a:ext>
                </a:extLst>
              </p:cNvPr>
              <p:cNvSpPr>
                <a:spLocks noChangeArrowheads="1"/>
              </p:cNvSpPr>
              <p:nvPr/>
            </p:nvSpPr>
            <p:spPr bwMode="auto">
              <a:xfrm>
                <a:off x="3388" y="1983"/>
                <a:ext cx="27" cy="25"/>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7" name="Oval 515">
                <a:extLst>
                  <a:ext uri="{FF2B5EF4-FFF2-40B4-BE49-F238E27FC236}">
                    <a16:creationId xmlns:a16="http://schemas.microsoft.com/office/drawing/2014/main" xmlns="" id="{9BF27838-46D2-4207-A86C-41D0EF46B674}"/>
                  </a:ext>
                </a:extLst>
              </p:cNvPr>
              <p:cNvSpPr>
                <a:spLocks noChangeArrowheads="1"/>
              </p:cNvSpPr>
              <p:nvPr/>
            </p:nvSpPr>
            <p:spPr bwMode="auto">
              <a:xfrm>
                <a:off x="2994" y="2024"/>
                <a:ext cx="27" cy="24"/>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8" name="Oval 516">
                <a:extLst>
                  <a:ext uri="{FF2B5EF4-FFF2-40B4-BE49-F238E27FC236}">
                    <a16:creationId xmlns:a16="http://schemas.microsoft.com/office/drawing/2014/main" xmlns="" id="{2DE5F249-7729-466F-A47B-5673A6AF53E6}"/>
                  </a:ext>
                </a:extLst>
              </p:cNvPr>
              <p:cNvSpPr>
                <a:spLocks noChangeArrowheads="1"/>
              </p:cNvSpPr>
              <p:nvPr/>
            </p:nvSpPr>
            <p:spPr bwMode="auto">
              <a:xfrm>
                <a:off x="2813" y="2012"/>
                <a:ext cx="25" cy="25"/>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9" name="Oval 517">
                <a:extLst>
                  <a:ext uri="{FF2B5EF4-FFF2-40B4-BE49-F238E27FC236}">
                    <a16:creationId xmlns:a16="http://schemas.microsoft.com/office/drawing/2014/main" xmlns="" id="{A67A2D24-E088-4F25-A535-88835C4DF070}"/>
                  </a:ext>
                </a:extLst>
              </p:cNvPr>
              <p:cNvSpPr>
                <a:spLocks noChangeArrowheads="1"/>
              </p:cNvSpPr>
              <p:nvPr/>
            </p:nvSpPr>
            <p:spPr bwMode="auto">
              <a:xfrm>
                <a:off x="2894" y="2024"/>
                <a:ext cx="27" cy="24"/>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0" name="Line 518">
                <a:extLst>
                  <a:ext uri="{FF2B5EF4-FFF2-40B4-BE49-F238E27FC236}">
                    <a16:creationId xmlns:a16="http://schemas.microsoft.com/office/drawing/2014/main" xmlns="" id="{3D816AD7-9417-4388-928B-E52A149B953F}"/>
                  </a:ext>
                </a:extLst>
              </p:cNvPr>
              <p:cNvSpPr>
                <a:spLocks noChangeShapeType="1"/>
              </p:cNvSpPr>
              <p:nvPr/>
            </p:nvSpPr>
            <p:spPr bwMode="auto">
              <a:xfrm>
                <a:off x="3124" y="379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1" name="Line 519">
                <a:extLst>
                  <a:ext uri="{FF2B5EF4-FFF2-40B4-BE49-F238E27FC236}">
                    <a16:creationId xmlns:a16="http://schemas.microsoft.com/office/drawing/2014/main" xmlns="" id="{98F5FE94-AA20-4169-97AD-DF70A7AA1944}"/>
                  </a:ext>
                </a:extLst>
              </p:cNvPr>
              <p:cNvSpPr>
                <a:spLocks noChangeShapeType="1"/>
              </p:cNvSpPr>
              <p:nvPr/>
            </p:nvSpPr>
            <p:spPr bwMode="auto">
              <a:xfrm>
                <a:off x="3124" y="379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2" name="Freeform 520">
                <a:extLst>
                  <a:ext uri="{FF2B5EF4-FFF2-40B4-BE49-F238E27FC236}">
                    <a16:creationId xmlns:a16="http://schemas.microsoft.com/office/drawing/2014/main" xmlns="" id="{63AEF69F-6D69-4FE5-A4B5-917DD0667E92}"/>
                  </a:ext>
                </a:extLst>
              </p:cNvPr>
              <p:cNvSpPr/>
              <p:nvPr/>
            </p:nvSpPr>
            <p:spPr bwMode="auto">
              <a:xfrm>
                <a:off x="2750" y="1122"/>
                <a:ext cx="183" cy="304"/>
              </a:xfrm>
              <a:custGeom>
                <a:avLst/>
                <a:gdLst>
                  <a:gd name="T0" fmla="*/ 120 w 183"/>
                  <a:gd name="T1" fmla="*/ 0 h 304"/>
                  <a:gd name="T2" fmla="*/ 0 w 183"/>
                  <a:gd name="T3" fmla="*/ 88 h 304"/>
                  <a:gd name="T4" fmla="*/ 135 w 183"/>
                  <a:gd name="T5" fmla="*/ 88 h 304"/>
                  <a:gd name="T6" fmla="*/ 11 w 183"/>
                  <a:gd name="T7" fmla="*/ 163 h 304"/>
                  <a:gd name="T8" fmla="*/ 151 w 183"/>
                  <a:gd name="T9" fmla="*/ 187 h 304"/>
                  <a:gd name="T10" fmla="*/ 16 w 183"/>
                  <a:gd name="T11" fmla="*/ 239 h 304"/>
                  <a:gd name="T12" fmla="*/ 183 w 183"/>
                  <a:gd name="T13" fmla="*/ 304 h 304"/>
                  <a:gd name="T14" fmla="*/ 120 w 183"/>
                  <a:gd name="T15" fmla="*/ 0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304">
                    <a:moveTo>
                      <a:pt x="120" y="0"/>
                    </a:moveTo>
                    <a:lnTo>
                      <a:pt x="0" y="88"/>
                    </a:lnTo>
                    <a:lnTo>
                      <a:pt x="135" y="88"/>
                    </a:lnTo>
                    <a:lnTo>
                      <a:pt x="11" y="163"/>
                    </a:lnTo>
                    <a:lnTo>
                      <a:pt x="151" y="187"/>
                    </a:lnTo>
                    <a:lnTo>
                      <a:pt x="16" y="239"/>
                    </a:lnTo>
                    <a:lnTo>
                      <a:pt x="183" y="304"/>
                    </a:lnTo>
                    <a:lnTo>
                      <a:pt x="120" y="0"/>
                    </a:lnTo>
                    <a:close/>
                  </a:path>
                </a:pathLst>
              </a:custGeom>
              <a:solidFill>
                <a:srgbClr val="7451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3" name="Freeform 521">
                <a:extLst>
                  <a:ext uri="{FF2B5EF4-FFF2-40B4-BE49-F238E27FC236}">
                    <a16:creationId xmlns:a16="http://schemas.microsoft.com/office/drawing/2014/main" xmlns="" id="{16947137-F4EF-42AD-9FF6-E08E1D9EC17E}"/>
                  </a:ext>
                </a:extLst>
              </p:cNvPr>
              <p:cNvSpPr/>
              <p:nvPr/>
            </p:nvSpPr>
            <p:spPr bwMode="auto">
              <a:xfrm>
                <a:off x="2813" y="3908"/>
                <a:ext cx="201" cy="135"/>
              </a:xfrm>
              <a:custGeom>
                <a:avLst/>
                <a:gdLst>
                  <a:gd name="T0" fmla="*/ 142 w 201"/>
                  <a:gd name="T1" fmla="*/ 0 h 135"/>
                  <a:gd name="T2" fmla="*/ 0 w 201"/>
                  <a:gd name="T3" fmla="*/ 87 h 135"/>
                  <a:gd name="T4" fmla="*/ 201 w 201"/>
                  <a:gd name="T5" fmla="*/ 135 h 135"/>
                  <a:gd name="T6" fmla="*/ 142 w 201"/>
                  <a:gd name="T7" fmla="*/ 0 h 135"/>
                </a:gdLst>
                <a:ahLst/>
                <a:cxnLst>
                  <a:cxn ang="0">
                    <a:pos x="T0" y="T1"/>
                  </a:cxn>
                  <a:cxn ang="0">
                    <a:pos x="T2" y="T3"/>
                  </a:cxn>
                  <a:cxn ang="0">
                    <a:pos x="T4" y="T5"/>
                  </a:cxn>
                  <a:cxn ang="0">
                    <a:pos x="T6" y="T7"/>
                  </a:cxn>
                </a:cxnLst>
                <a:rect l="0" t="0" r="r" b="b"/>
                <a:pathLst>
                  <a:path w="201" h="135">
                    <a:moveTo>
                      <a:pt x="142" y="0"/>
                    </a:moveTo>
                    <a:lnTo>
                      <a:pt x="0" y="87"/>
                    </a:lnTo>
                    <a:lnTo>
                      <a:pt x="201" y="135"/>
                    </a:lnTo>
                    <a:lnTo>
                      <a:pt x="142" y="0"/>
                    </a:lnTo>
                    <a:close/>
                  </a:path>
                </a:pathLst>
              </a:custGeom>
              <a:solidFill>
                <a:srgbClr val="7451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4" name="Freeform 522">
                <a:extLst>
                  <a:ext uri="{FF2B5EF4-FFF2-40B4-BE49-F238E27FC236}">
                    <a16:creationId xmlns:a16="http://schemas.microsoft.com/office/drawing/2014/main" xmlns="" id="{03BA873E-7768-4EA3-964E-2CFC6CA66C06}"/>
                  </a:ext>
                </a:extLst>
              </p:cNvPr>
              <p:cNvSpPr/>
              <p:nvPr/>
            </p:nvSpPr>
            <p:spPr bwMode="auto">
              <a:xfrm>
                <a:off x="2820" y="4171"/>
                <a:ext cx="257" cy="106"/>
              </a:xfrm>
              <a:custGeom>
                <a:avLst/>
                <a:gdLst>
                  <a:gd name="T0" fmla="*/ 0 w 257"/>
                  <a:gd name="T1" fmla="*/ 106 h 106"/>
                  <a:gd name="T2" fmla="*/ 153 w 257"/>
                  <a:gd name="T3" fmla="*/ 0 h 106"/>
                  <a:gd name="T4" fmla="*/ 257 w 257"/>
                  <a:gd name="T5" fmla="*/ 95 h 106"/>
                  <a:gd name="T6" fmla="*/ 0 w 257"/>
                  <a:gd name="T7" fmla="*/ 106 h 106"/>
                </a:gdLst>
                <a:ahLst/>
                <a:cxnLst>
                  <a:cxn ang="0">
                    <a:pos x="T0" y="T1"/>
                  </a:cxn>
                  <a:cxn ang="0">
                    <a:pos x="T2" y="T3"/>
                  </a:cxn>
                  <a:cxn ang="0">
                    <a:pos x="T4" y="T5"/>
                  </a:cxn>
                  <a:cxn ang="0">
                    <a:pos x="T6" y="T7"/>
                  </a:cxn>
                </a:cxnLst>
                <a:rect l="0" t="0" r="r" b="b"/>
                <a:pathLst>
                  <a:path w="257" h="106">
                    <a:moveTo>
                      <a:pt x="0" y="106"/>
                    </a:moveTo>
                    <a:lnTo>
                      <a:pt x="153" y="0"/>
                    </a:lnTo>
                    <a:lnTo>
                      <a:pt x="257" y="95"/>
                    </a:lnTo>
                    <a:lnTo>
                      <a:pt x="0" y="106"/>
                    </a:lnTo>
                    <a:close/>
                  </a:path>
                </a:pathLst>
              </a:custGeom>
              <a:solidFill>
                <a:srgbClr val="A7C5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5" name="Freeform 523">
                <a:extLst>
                  <a:ext uri="{FF2B5EF4-FFF2-40B4-BE49-F238E27FC236}">
                    <a16:creationId xmlns:a16="http://schemas.microsoft.com/office/drawing/2014/main" xmlns="" id="{CFA9F0DC-3E09-41AB-A293-4F87051159A0}"/>
                  </a:ext>
                </a:extLst>
              </p:cNvPr>
              <p:cNvSpPr/>
              <p:nvPr/>
            </p:nvSpPr>
            <p:spPr bwMode="auto">
              <a:xfrm>
                <a:off x="2721" y="4079"/>
                <a:ext cx="140" cy="135"/>
              </a:xfrm>
              <a:custGeom>
                <a:avLst/>
                <a:gdLst>
                  <a:gd name="T0" fmla="*/ 0 w 140"/>
                  <a:gd name="T1" fmla="*/ 0 h 135"/>
                  <a:gd name="T2" fmla="*/ 140 w 140"/>
                  <a:gd name="T3" fmla="*/ 34 h 135"/>
                  <a:gd name="T4" fmla="*/ 4 w 140"/>
                  <a:gd name="T5" fmla="*/ 135 h 135"/>
                  <a:gd name="T6" fmla="*/ 0 w 140"/>
                  <a:gd name="T7" fmla="*/ 0 h 135"/>
                </a:gdLst>
                <a:ahLst/>
                <a:cxnLst>
                  <a:cxn ang="0">
                    <a:pos x="T0" y="T1"/>
                  </a:cxn>
                  <a:cxn ang="0">
                    <a:pos x="T2" y="T3"/>
                  </a:cxn>
                  <a:cxn ang="0">
                    <a:pos x="T4" y="T5"/>
                  </a:cxn>
                  <a:cxn ang="0">
                    <a:pos x="T6" y="T7"/>
                  </a:cxn>
                </a:cxnLst>
                <a:rect l="0" t="0" r="r" b="b"/>
                <a:pathLst>
                  <a:path w="140" h="135">
                    <a:moveTo>
                      <a:pt x="0" y="0"/>
                    </a:moveTo>
                    <a:lnTo>
                      <a:pt x="140" y="34"/>
                    </a:lnTo>
                    <a:lnTo>
                      <a:pt x="4" y="135"/>
                    </a:lnTo>
                    <a:lnTo>
                      <a:pt x="0" y="0"/>
                    </a:lnTo>
                    <a:close/>
                  </a:path>
                </a:pathLst>
              </a:custGeom>
              <a:solidFill>
                <a:srgbClr val="5D908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6" name="Freeform 524">
                <a:extLst>
                  <a:ext uri="{FF2B5EF4-FFF2-40B4-BE49-F238E27FC236}">
                    <a16:creationId xmlns:a16="http://schemas.microsoft.com/office/drawing/2014/main" xmlns="" id="{B41E11C6-AEEC-4B07-B769-B3F00A503482}"/>
                  </a:ext>
                </a:extLst>
              </p:cNvPr>
              <p:cNvSpPr/>
              <p:nvPr/>
            </p:nvSpPr>
            <p:spPr bwMode="auto">
              <a:xfrm>
                <a:off x="3066" y="3867"/>
                <a:ext cx="130" cy="304"/>
              </a:xfrm>
              <a:custGeom>
                <a:avLst/>
                <a:gdLst>
                  <a:gd name="T0" fmla="*/ 112 w 130"/>
                  <a:gd name="T1" fmla="*/ 0 h 304"/>
                  <a:gd name="T2" fmla="*/ 0 w 130"/>
                  <a:gd name="T3" fmla="*/ 23 h 304"/>
                  <a:gd name="T4" fmla="*/ 130 w 130"/>
                  <a:gd name="T5" fmla="*/ 304 h 304"/>
                  <a:gd name="T6" fmla="*/ 112 w 130"/>
                  <a:gd name="T7" fmla="*/ 0 h 304"/>
                </a:gdLst>
                <a:ahLst/>
                <a:cxnLst>
                  <a:cxn ang="0">
                    <a:pos x="T0" y="T1"/>
                  </a:cxn>
                  <a:cxn ang="0">
                    <a:pos x="T2" y="T3"/>
                  </a:cxn>
                  <a:cxn ang="0">
                    <a:pos x="T4" y="T5"/>
                  </a:cxn>
                  <a:cxn ang="0">
                    <a:pos x="T6" y="T7"/>
                  </a:cxn>
                </a:cxnLst>
                <a:rect l="0" t="0" r="r" b="b"/>
                <a:pathLst>
                  <a:path w="130" h="304">
                    <a:moveTo>
                      <a:pt x="112" y="0"/>
                    </a:moveTo>
                    <a:lnTo>
                      <a:pt x="0" y="23"/>
                    </a:lnTo>
                    <a:lnTo>
                      <a:pt x="130" y="304"/>
                    </a:lnTo>
                    <a:lnTo>
                      <a:pt x="112" y="0"/>
                    </a:lnTo>
                    <a:close/>
                  </a:path>
                </a:pathLst>
              </a:custGeom>
              <a:solidFill>
                <a:srgbClr val="DE62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7" name="Freeform 525">
                <a:extLst>
                  <a:ext uri="{FF2B5EF4-FFF2-40B4-BE49-F238E27FC236}">
                    <a16:creationId xmlns:a16="http://schemas.microsoft.com/office/drawing/2014/main" xmlns="" id="{1C44B04E-571E-4C68-84D1-FC615943358F}"/>
                  </a:ext>
                </a:extLst>
              </p:cNvPr>
              <p:cNvSpPr/>
              <p:nvPr/>
            </p:nvSpPr>
            <p:spPr bwMode="auto">
              <a:xfrm>
                <a:off x="2831" y="1661"/>
                <a:ext cx="106" cy="110"/>
              </a:xfrm>
              <a:custGeom>
                <a:avLst/>
                <a:gdLst>
                  <a:gd name="T0" fmla="*/ 0 w 106"/>
                  <a:gd name="T1" fmla="*/ 0 h 110"/>
                  <a:gd name="T2" fmla="*/ 41 w 106"/>
                  <a:gd name="T3" fmla="*/ 110 h 110"/>
                  <a:gd name="T4" fmla="*/ 106 w 106"/>
                  <a:gd name="T5" fmla="*/ 47 h 110"/>
                  <a:gd name="T6" fmla="*/ 0 w 106"/>
                  <a:gd name="T7" fmla="*/ 0 h 110"/>
                </a:gdLst>
                <a:ahLst/>
                <a:cxnLst>
                  <a:cxn ang="0">
                    <a:pos x="T0" y="T1"/>
                  </a:cxn>
                  <a:cxn ang="0">
                    <a:pos x="T2" y="T3"/>
                  </a:cxn>
                  <a:cxn ang="0">
                    <a:pos x="T4" y="T5"/>
                  </a:cxn>
                  <a:cxn ang="0">
                    <a:pos x="T6" y="T7"/>
                  </a:cxn>
                </a:cxnLst>
                <a:rect l="0" t="0" r="r" b="b"/>
                <a:pathLst>
                  <a:path w="106" h="110">
                    <a:moveTo>
                      <a:pt x="0" y="0"/>
                    </a:moveTo>
                    <a:lnTo>
                      <a:pt x="41" y="110"/>
                    </a:lnTo>
                    <a:lnTo>
                      <a:pt x="106" y="47"/>
                    </a:lnTo>
                    <a:lnTo>
                      <a:pt x="0" y="0"/>
                    </a:lnTo>
                    <a:close/>
                  </a:path>
                </a:pathLst>
              </a:custGeom>
              <a:solidFill>
                <a:srgbClr val="8851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8" name="Oval 526">
                <a:extLst>
                  <a:ext uri="{FF2B5EF4-FFF2-40B4-BE49-F238E27FC236}">
                    <a16:creationId xmlns:a16="http://schemas.microsoft.com/office/drawing/2014/main" xmlns="" id="{5D4CC790-8A1B-4E38-B69E-D481A9EA23EF}"/>
                  </a:ext>
                </a:extLst>
              </p:cNvPr>
              <p:cNvSpPr>
                <a:spLocks noChangeArrowheads="1"/>
              </p:cNvSpPr>
              <p:nvPr/>
            </p:nvSpPr>
            <p:spPr bwMode="auto">
              <a:xfrm>
                <a:off x="2737" y="974"/>
                <a:ext cx="24" cy="24"/>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9" name="Oval 527">
                <a:extLst>
                  <a:ext uri="{FF2B5EF4-FFF2-40B4-BE49-F238E27FC236}">
                    <a16:creationId xmlns:a16="http://schemas.microsoft.com/office/drawing/2014/main" xmlns="" id="{02CBA511-92E1-4899-9A7E-0AAF8FC0BE9C}"/>
                  </a:ext>
                </a:extLst>
              </p:cNvPr>
              <p:cNvSpPr>
                <a:spLocks noChangeArrowheads="1"/>
              </p:cNvSpPr>
              <p:nvPr/>
            </p:nvSpPr>
            <p:spPr bwMode="auto">
              <a:xfrm>
                <a:off x="2809" y="980"/>
                <a:ext cx="22" cy="23"/>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0" name="Oval 528">
                <a:extLst>
                  <a:ext uri="{FF2B5EF4-FFF2-40B4-BE49-F238E27FC236}">
                    <a16:creationId xmlns:a16="http://schemas.microsoft.com/office/drawing/2014/main" xmlns="" id="{7A26E57B-7944-4C42-935D-4AE413270DC1}"/>
                  </a:ext>
                </a:extLst>
              </p:cNvPr>
              <p:cNvSpPr>
                <a:spLocks noChangeArrowheads="1"/>
              </p:cNvSpPr>
              <p:nvPr/>
            </p:nvSpPr>
            <p:spPr bwMode="auto">
              <a:xfrm>
                <a:off x="2773" y="1032"/>
                <a:ext cx="24" cy="25"/>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1" name="Oval 529">
                <a:extLst>
                  <a:ext uri="{FF2B5EF4-FFF2-40B4-BE49-F238E27FC236}">
                    <a16:creationId xmlns:a16="http://schemas.microsoft.com/office/drawing/2014/main" xmlns="" id="{F78B6056-FE0E-42B1-A454-128F3ECF0FEF}"/>
                  </a:ext>
                </a:extLst>
              </p:cNvPr>
              <p:cNvSpPr>
                <a:spLocks noChangeArrowheads="1"/>
              </p:cNvSpPr>
              <p:nvPr/>
            </p:nvSpPr>
            <p:spPr bwMode="auto">
              <a:xfrm>
                <a:off x="2831" y="1061"/>
                <a:ext cx="25" cy="25"/>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2" name="Oval 530">
                <a:extLst>
                  <a:ext uri="{FF2B5EF4-FFF2-40B4-BE49-F238E27FC236}">
                    <a16:creationId xmlns:a16="http://schemas.microsoft.com/office/drawing/2014/main" xmlns="" id="{A8E49B66-4315-432C-8581-244A63E0A0AB}"/>
                  </a:ext>
                </a:extLst>
              </p:cNvPr>
              <p:cNvSpPr>
                <a:spLocks noChangeArrowheads="1"/>
              </p:cNvSpPr>
              <p:nvPr/>
            </p:nvSpPr>
            <p:spPr bwMode="auto">
              <a:xfrm>
                <a:off x="2750" y="1097"/>
                <a:ext cx="23" cy="23"/>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3" name="Freeform 531">
                <a:extLst>
                  <a:ext uri="{FF2B5EF4-FFF2-40B4-BE49-F238E27FC236}">
                    <a16:creationId xmlns:a16="http://schemas.microsoft.com/office/drawing/2014/main" xmlns="" id="{5F2A8D50-653D-4C26-B2D9-6E4300A07777}"/>
                  </a:ext>
                </a:extLst>
              </p:cNvPr>
              <p:cNvSpPr/>
              <p:nvPr/>
            </p:nvSpPr>
            <p:spPr bwMode="auto">
              <a:xfrm>
                <a:off x="2673" y="1602"/>
                <a:ext cx="34" cy="176"/>
              </a:xfrm>
              <a:custGeom>
                <a:avLst/>
                <a:gdLst>
                  <a:gd name="T0" fmla="*/ 0 w 34"/>
                  <a:gd name="T1" fmla="*/ 111 h 176"/>
                  <a:gd name="T2" fmla="*/ 30 w 34"/>
                  <a:gd name="T3" fmla="*/ 0 h 176"/>
                  <a:gd name="T4" fmla="*/ 34 w 34"/>
                  <a:gd name="T5" fmla="*/ 176 h 176"/>
                  <a:gd name="T6" fmla="*/ 5 w 34"/>
                  <a:gd name="T7" fmla="*/ 129 h 176"/>
                  <a:gd name="T8" fmla="*/ 0 w 34"/>
                  <a:gd name="T9" fmla="*/ 111 h 176"/>
                </a:gdLst>
                <a:ahLst/>
                <a:cxnLst>
                  <a:cxn ang="0">
                    <a:pos x="T0" y="T1"/>
                  </a:cxn>
                  <a:cxn ang="0">
                    <a:pos x="T2" y="T3"/>
                  </a:cxn>
                  <a:cxn ang="0">
                    <a:pos x="T4" y="T5"/>
                  </a:cxn>
                  <a:cxn ang="0">
                    <a:pos x="T6" y="T7"/>
                  </a:cxn>
                  <a:cxn ang="0">
                    <a:pos x="T8" y="T9"/>
                  </a:cxn>
                </a:cxnLst>
                <a:rect l="0" t="0" r="r" b="b"/>
                <a:pathLst>
                  <a:path w="34" h="176">
                    <a:moveTo>
                      <a:pt x="0" y="111"/>
                    </a:moveTo>
                    <a:lnTo>
                      <a:pt x="30" y="0"/>
                    </a:lnTo>
                    <a:lnTo>
                      <a:pt x="34" y="176"/>
                    </a:lnTo>
                    <a:lnTo>
                      <a:pt x="5" y="129"/>
                    </a:lnTo>
                    <a:lnTo>
                      <a:pt x="0" y="111"/>
                    </a:lnTo>
                    <a:close/>
                  </a:path>
                </a:pathLst>
              </a:custGeom>
              <a:solidFill>
                <a:srgbClr val="9062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4" name="Freeform 532">
                <a:extLst>
                  <a:ext uri="{FF2B5EF4-FFF2-40B4-BE49-F238E27FC236}">
                    <a16:creationId xmlns:a16="http://schemas.microsoft.com/office/drawing/2014/main" xmlns="" id="{BB028B1C-91A1-4DC6-950D-8C430608625A}"/>
                  </a:ext>
                </a:extLst>
              </p:cNvPr>
              <p:cNvSpPr/>
              <p:nvPr/>
            </p:nvSpPr>
            <p:spPr bwMode="auto">
              <a:xfrm>
                <a:off x="2673" y="1602"/>
                <a:ext cx="34" cy="176"/>
              </a:xfrm>
              <a:custGeom>
                <a:avLst/>
                <a:gdLst>
                  <a:gd name="T0" fmla="*/ 0 w 34"/>
                  <a:gd name="T1" fmla="*/ 111 h 176"/>
                  <a:gd name="T2" fmla="*/ 30 w 34"/>
                  <a:gd name="T3" fmla="*/ 0 h 176"/>
                  <a:gd name="T4" fmla="*/ 34 w 34"/>
                  <a:gd name="T5" fmla="*/ 176 h 176"/>
                  <a:gd name="T6" fmla="*/ 5 w 34"/>
                  <a:gd name="T7" fmla="*/ 129 h 176"/>
                </a:gdLst>
                <a:ahLst/>
                <a:cxnLst>
                  <a:cxn ang="0">
                    <a:pos x="T0" y="T1"/>
                  </a:cxn>
                  <a:cxn ang="0">
                    <a:pos x="T2" y="T3"/>
                  </a:cxn>
                  <a:cxn ang="0">
                    <a:pos x="T4" y="T5"/>
                  </a:cxn>
                  <a:cxn ang="0">
                    <a:pos x="T6" y="T7"/>
                  </a:cxn>
                </a:cxnLst>
                <a:rect l="0" t="0" r="r" b="b"/>
                <a:pathLst>
                  <a:path w="34" h="176">
                    <a:moveTo>
                      <a:pt x="0" y="111"/>
                    </a:moveTo>
                    <a:lnTo>
                      <a:pt x="30" y="0"/>
                    </a:lnTo>
                    <a:lnTo>
                      <a:pt x="34" y="176"/>
                    </a:lnTo>
                    <a:lnTo>
                      <a:pt x="5" y="1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5" name="Freeform 533">
                <a:extLst>
                  <a:ext uri="{FF2B5EF4-FFF2-40B4-BE49-F238E27FC236}">
                    <a16:creationId xmlns:a16="http://schemas.microsoft.com/office/drawing/2014/main" xmlns="" id="{D2D11B88-F713-4CA6-9BC9-83A8F9BA875E}"/>
                  </a:ext>
                </a:extLst>
              </p:cNvPr>
              <p:cNvSpPr/>
              <p:nvPr/>
            </p:nvSpPr>
            <p:spPr bwMode="auto">
              <a:xfrm>
                <a:off x="3471" y="3401"/>
                <a:ext cx="334" cy="279"/>
              </a:xfrm>
              <a:custGeom>
                <a:avLst/>
                <a:gdLst>
                  <a:gd name="T0" fmla="*/ 3 w 148"/>
                  <a:gd name="T1" fmla="*/ 17 h 124"/>
                  <a:gd name="T2" fmla="*/ 35 w 148"/>
                  <a:gd name="T3" fmla="*/ 20 h 124"/>
                  <a:gd name="T4" fmla="*/ 25 w 148"/>
                  <a:gd name="T5" fmla="*/ 51 h 124"/>
                  <a:gd name="T6" fmla="*/ 74 w 148"/>
                  <a:gd name="T7" fmla="*/ 50 h 124"/>
                  <a:gd name="T8" fmla="*/ 67 w 148"/>
                  <a:gd name="T9" fmla="*/ 88 h 124"/>
                  <a:gd name="T10" fmla="*/ 124 w 148"/>
                  <a:gd name="T11" fmla="*/ 84 h 124"/>
                  <a:gd name="T12" fmla="*/ 114 w 148"/>
                  <a:gd name="T13" fmla="*/ 124 h 124"/>
                  <a:gd name="T14" fmla="*/ 148 w 148"/>
                  <a:gd name="T15" fmla="*/ 117 h 124"/>
                  <a:gd name="T16" fmla="*/ 64 w 148"/>
                  <a:gd name="T17" fmla="*/ 0 h 124"/>
                  <a:gd name="T18" fmla="*/ 3 w 148"/>
                  <a:gd name="T19" fmla="*/ 14 h 124"/>
                  <a:gd name="T20" fmla="*/ 3 w 148"/>
                  <a:gd name="T21" fmla="*/ 1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124">
                    <a:moveTo>
                      <a:pt x="3" y="17"/>
                    </a:moveTo>
                    <a:cubicBezTo>
                      <a:pt x="35" y="20"/>
                      <a:pt x="35" y="20"/>
                      <a:pt x="35" y="20"/>
                    </a:cubicBezTo>
                    <a:cubicBezTo>
                      <a:pt x="25" y="51"/>
                      <a:pt x="25" y="51"/>
                      <a:pt x="25" y="51"/>
                    </a:cubicBezTo>
                    <a:cubicBezTo>
                      <a:pt x="74" y="50"/>
                      <a:pt x="74" y="50"/>
                      <a:pt x="74" y="50"/>
                    </a:cubicBezTo>
                    <a:cubicBezTo>
                      <a:pt x="67" y="88"/>
                      <a:pt x="67" y="88"/>
                      <a:pt x="67" y="88"/>
                    </a:cubicBezTo>
                    <a:cubicBezTo>
                      <a:pt x="124" y="84"/>
                      <a:pt x="124" y="84"/>
                      <a:pt x="124" y="84"/>
                    </a:cubicBezTo>
                    <a:cubicBezTo>
                      <a:pt x="114" y="124"/>
                      <a:pt x="114" y="124"/>
                      <a:pt x="114" y="124"/>
                    </a:cubicBezTo>
                    <a:cubicBezTo>
                      <a:pt x="148" y="117"/>
                      <a:pt x="148" y="117"/>
                      <a:pt x="148" y="117"/>
                    </a:cubicBezTo>
                    <a:cubicBezTo>
                      <a:pt x="64" y="0"/>
                      <a:pt x="64" y="0"/>
                      <a:pt x="64" y="0"/>
                    </a:cubicBezTo>
                    <a:cubicBezTo>
                      <a:pt x="64" y="0"/>
                      <a:pt x="5" y="13"/>
                      <a:pt x="3" y="14"/>
                    </a:cubicBezTo>
                    <a:cubicBezTo>
                      <a:pt x="0" y="15"/>
                      <a:pt x="3" y="17"/>
                      <a:pt x="3" y="17"/>
                    </a:cubicBezTo>
                    <a:close/>
                  </a:path>
                </a:pathLst>
              </a:custGeom>
              <a:solidFill>
                <a:srgbClr val="9DBB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6" name="Freeform 534">
                <a:extLst>
                  <a:ext uri="{FF2B5EF4-FFF2-40B4-BE49-F238E27FC236}">
                    <a16:creationId xmlns:a16="http://schemas.microsoft.com/office/drawing/2014/main" xmlns="" id="{1C6CAFE1-1E6A-460C-8179-DF5513A17C3A}"/>
                  </a:ext>
                </a:extLst>
              </p:cNvPr>
              <p:cNvSpPr/>
              <p:nvPr/>
            </p:nvSpPr>
            <p:spPr bwMode="auto">
              <a:xfrm>
                <a:off x="2987" y="1494"/>
                <a:ext cx="137" cy="259"/>
              </a:xfrm>
              <a:custGeom>
                <a:avLst/>
                <a:gdLst>
                  <a:gd name="T0" fmla="*/ 0 w 61"/>
                  <a:gd name="T1" fmla="*/ 0 h 115"/>
                  <a:gd name="T2" fmla="*/ 0 w 61"/>
                  <a:gd name="T3" fmla="*/ 92 h 115"/>
                  <a:gd name="T4" fmla="*/ 61 w 61"/>
                  <a:gd name="T5" fmla="*/ 115 h 115"/>
                  <a:gd name="T6" fmla="*/ 0 w 61"/>
                  <a:gd name="T7" fmla="*/ 0 h 115"/>
                </a:gdLst>
                <a:ahLst/>
                <a:cxnLst>
                  <a:cxn ang="0">
                    <a:pos x="T0" y="T1"/>
                  </a:cxn>
                  <a:cxn ang="0">
                    <a:pos x="T2" y="T3"/>
                  </a:cxn>
                  <a:cxn ang="0">
                    <a:pos x="T4" y="T5"/>
                  </a:cxn>
                  <a:cxn ang="0">
                    <a:pos x="T6" y="T7"/>
                  </a:cxn>
                </a:cxnLst>
                <a:rect l="0" t="0" r="r" b="b"/>
                <a:pathLst>
                  <a:path w="61" h="115">
                    <a:moveTo>
                      <a:pt x="0" y="0"/>
                    </a:moveTo>
                    <a:cubicBezTo>
                      <a:pt x="0" y="92"/>
                      <a:pt x="0" y="92"/>
                      <a:pt x="0" y="92"/>
                    </a:cubicBezTo>
                    <a:cubicBezTo>
                      <a:pt x="61" y="115"/>
                      <a:pt x="61" y="115"/>
                      <a:pt x="61" y="115"/>
                    </a:cubicBezTo>
                    <a:cubicBezTo>
                      <a:pt x="61" y="115"/>
                      <a:pt x="26" y="72"/>
                      <a:pt x="0" y="0"/>
                    </a:cubicBezTo>
                    <a:close/>
                  </a:path>
                </a:pathLst>
              </a:custGeom>
              <a:solidFill>
                <a:srgbClr val="FFC2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7" name="Freeform 535">
                <a:extLst>
                  <a:ext uri="{FF2B5EF4-FFF2-40B4-BE49-F238E27FC236}">
                    <a16:creationId xmlns:a16="http://schemas.microsoft.com/office/drawing/2014/main" xmlns="" id="{7029CA0A-0B66-4AF8-8EBB-6AFA515BBAEA}"/>
                  </a:ext>
                </a:extLst>
              </p:cNvPr>
              <p:cNvSpPr/>
              <p:nvPr/>
            </p:nvSpPr>
            <p:spPr bwMode="auto">
              <a:xfrm>
                <a:off x="3007" y="1593"/>
                <a:ext cx="65" cy="115"/>
              </a:xfrm>
              <a:custGeom>
                <a:avLst/>
                <a:gdLst>
                  <a:gd name="T0" fmla="*/ 2 w 29"/>
                  <a:gd name="T1" fmla="*/ 0 h 51"/>
                  <a:gd name="T2" fmla="*/ 0 w 29"/>
                  <a:gd name="T3" fmla="*/ 35 h 51"/>
                  <a:gd name="T4" fmla="*/ 29 w 29"/>
                  <a:gd name="T5" fmla="*/ 51 h 51"/>
                  <a:gd name="T6" fmla="*/ 2 w 29"/>
                  <a:gd name="T7" fmla="*/ 0 h 51"/>
                </a:gdLst>
                <a:ahLst/>
                <a:cxnLst>
                  <a:cxn ang="0">
                    <a:pos x="T0" y="T1"/>
                  </a:cxn>
                  <a:cxn ang="0">
                    <a:pos x="T2" y="T3"/>
                  </a:cxn>
                  <a:cxn ang="0">
                    <a:pos x="T4" y="T5"/>
                  </a:cxn>
                  <a:cxn ang="0">
                    <a:pos x="T6" y="T7"/>
                  </a:cxn>
                </a:cxnLst>
                <a:rect l="0" t="0" r="r" b="b"/>
                <a:pathLst>
                  <a:path w="29" h="51">
                    <a:moveTo>
                      <a:pt x="2" y="0"/>
                    </a:moveTo>
                    <a:cubicBezTo>
                      <a:pt x="0" y="35"/>
                      <a:pt x="0" y="35"/>
                      <a:pt x="0" y="35"/>
                    </a:cubicBezTo>
                    <a:cubicBezTo>
                      <a:pt x="29" y="51"/>
                      <a:pt x="29" y="51"/>
                      <a:pt x="29" y="51"/>
                    </a:cubicBezTo>
                    <a:cubicBezTo>
                      <a:pt x="29" y="51"/>
                      <a:pt x="3" y="12"/>
                      <a:pt x="2" y="0"/>
                    </a:cubicBezTo>
                    <a:close/>
                  </a:path>
                </a:pathLst>
              </a:custGeom>
              <a:solidFill>
                <a:srgbClr val="8181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8" name="Freeform 536">
                <a:extLst>
                  <a:ext uri="{FF2B5EF4-FFF2-40B4-BE49-F238E27FC236}">
                    <a16:creationId xmlns:a16="http://schemas.microsoft.com/office/drawing/2014/main" xmlns="" id="{CFBF8A36-AA5B-4999-890B-9F1EB943988C}"/>
                  </a:ext>
                </a:extLst>
              </p:cNvPr>
              <p:cNvSpPr/>
              <p:nvPr/>
            </p:nvSpPr>
            <p:spPr bwMode="auto">
              <a:xfrm>
                <a:off x="4283" y="1411"/>
                <a:ext cx="122" cy="1990"/>
              </a:xfrm>
              <a:custGeom>
                <a:avLst/>
                <a:gdLst>
                  <a:gd name="T0" fmla="*/ 36 w 54"/>
                  <a:gd name="T1" fmla="*/ 471 h 883"/>
                  <a:gd name="T2" fmla="*/ 44 w 54"/>
                  <a:gd name="T3" fmla="*/ 293 h 883"/>
                  <a:gd name="T4" fmla="*/ 49 w 54"/>
                  <a:gd name="T5" fmla="*/ 131 h 883"/>
                  <a:gd name="T6" fmla="*/ 33 w 54"/>
                  <a:gd name="T7" fmla="*/ 33 h 883"/>
                  <a:gd name="T8" fmla="*/ 19 w 54"/>
                  <a:gd name="T9" fmla="*/ 5 h 883"/>
                  <a:gd name="T10" fmla="*/ 0 w 54"/>
                  <a:gd name="T11" fmla="*/ 13 h 883"/>
                  <a:gd name="T12" fmla="*/ 39 w 54"/>
                  <a:gd name="T13" fmla="*/ 168 h 883"/>
                  <a:gd name="T14" fmla="*/ 32 w 54"/>
                  <a:gd name="T15" fmla="*/ 298 h 883"/>
                  <a:gd name="T16" fmla="*/ 28 w 54"/>
                  <a:gd name="T17" fmla="*/ 367 h 883"/>
                  <a:gd name="T18" fmla="*/ 23 w 54"/>
                  <a:gd name="T19" fmla="*/ 786 h 883"/>
                  <a:gd name="T20" fmla="*/ 22 w 54"/>
                  <a:gd name="T21" fmla="*/ 878 h 883"/>
                  <a:gd name="T22" fmla="*/ 31 w 54"/>
                  <a:gd name="T23" fmla="*/ 883 h 883"/>
                  <a:gd name="T24" fmla="*/ 36 w 54"/>
                  <a:gd name="T25" fmla="*/ 471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883">
                    <a:moveTo>
                      <a:pt x="36" y="471"/>
                    </a:moveTo>
                    <a:cubicBezTo>
                      <a:pt x="38" y="411"/>
                      <a:pt x="42" y="352"/>
                      <a:pt x="44" y="293"/>
                    </a:cubicBezTo>
                    <a:cubicBezTo>
                      <a:pt x="47" y="239"/>
                      <a:pt x="54" y="186"/>
                      <a:pt x="49" y="131"/>
                    </a:cubicBezTo>
                    <a:cubicBezTo>
                      <a:pt x="45" y="98"/>
                      <a:pt x="44" y="65"/>
                      <a:pt x="33" y="33"/>
                    </a:cubicBezTo>
                    <a:cubicBezTo>
                      <a:pt x="30" y="23"/>
                      <a:pt x="27" y="11"/>
                      <a:pt x="19" y="5"/>
                    </a:cubicBezTo>
                    <a:cubicBezTo>
                      <a:pt x="12" y="0"/>
                      <a:pt x="0" y="3"/>
                      <a:pt x="0" y="13"/>
                    </a:cubicBezTo>
                    <a:cubicBezTo>
                      <a:pt x="37" y="0"/>
                      <a:pt x="37" y="138"/>
                      <a:pt x="39" y="168"/>
                    </a:cubicBezTo>
                    <a:cubicBezTo>
                      <a:pt x="42" y="210"/>
                      <a:pt x="36" y="256"/>
                      <a:pt x="32" y="298"/>
                    </a:cubicBezTo>
                    <a:cubicBezTo>
                      <a:pt x="30" y="321"/>
                      <a:pt x="29" y="344"/>
                      <a:pt x="28" y="367"/>
                    </a:cubicBezTo>
                    <a:cubicBezTo>
                      <a:pt x="22" y="505"/>
                      <a:pt x="24" y="647"/>
                      <a:pt x="23" y="786"/>
                    </a:cubicBezTo>
                    <a:cubicBezTo>
                      <a:pt x="22" y="817"/>
                      <a:pt x="23" y="847"/>
                      <a:pt x="22" y="878"/>
                    </a:cubicBezTo>
                    <a:cubicBezTo>
                      <a:pt x="31" y="883"/>
                      <a:pt x="31" y="883"/>
                      <a:pt x="31" y="883"/>
                    </a:cubicBezTo>
                    <a:cubicBezTo>
                      <a:pt x="37" y="745"/>
                      <a:pt x="29" y="608"/>
                      <a:pt x="36" y="471"/>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9" name="Freeform 537">
                <a:extLst>
                  <a:ext uri="{FF2B5EF4-FFF2-40B4-BE49-F238E27FC236}">
                    <a16:creationId xmlns:a16="http://schemas.microsoft.com/office/drawing/2014/main" xmlns="" id="{332F7AB7-2196-498F-A544-4953CA4FE6D5}"/>
                  </a:ext>
                </a:extLst>
              </p:cNvPr>
              <p:cNvSpPr/>
              <p:nvPr/>
            </p:nvSpPr>
            <p:spPr bwMode="auto">
              <a:xfrm>
                <a:off x="3368" y="3466"/>
                <a:ext cx="329" cy="228"/>
              </a:xfrm>
              <a:custGeom>
                <a:avLst/>
                <a:gdLst>
                  <a:gd name="T0" fmla="*/ 0 w 146"/>
                  <a:gd name="T1" fmla="*/ 0 h 101"/>
                  <a:gd name="T2" fmla="*/ 52 w 146"/>
                  <a:gd name="T3" fmla="*/ 5 h 101"/>
                  <a:gd name="T4" fmla="*/ 42 w 146"/>
                  <a:gd name="T5" fmla="*/ 41 h 101"/>
                  <a:gd name="T6" fmla="*/ 100 w 146"/>
                  <a:gd name="T7" fmla="*/ 37 h 101"/>
                  <a:gd name="T8" fmla="*/ 94 w 146"/>
                  <a:gd name="T9" fmla="*/ 77 h 101"/>
                  <a:gd name="T10" fmla="*/ 146 w 146"/>
                  <a:gd name="T11" fmla="*/ 72 h 101"/>
                  <a:gd name="T12" fmla="*/ 141 w 146"/>
                  <a:gd name="T13" fmla="*/ 101 h 101"/>
                  <a:gd name="T14" fmla="*/ 0 w 146"/>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101">
                    <a:moveTo>
                      <a:pt x="0" y="0"/>
                    </a:moveTo>
                    <a:cubicBezTo>
                      <a:pt x="52" y="5"/>
                      <a:pt x="52" y="5"/>
                      <a:pt x="52" y="5"/>
                    </a:cubicBezTo>
                    <a:cubicBezTo>
                      <a:pt x="42" y="41"/>
                      <a:pt x="42" y="41"/>
                      <a:pt x="42" y="41"/>
                    </a:cubicBezTo>
                    <a:cubicBezTo>
                      <a:pt x="100" y="37"/>
                      <a:pt x="100" y="37"/>
                      <a:pt x="100" y="37"/>
                    </a:cubicBezTo>
                    <a:cubicBezTo>
                      <a:pt x="94" y="77"/>
                      <a:pt x="94" y="77"/>
                      <a:pt x="94" y="77"/>
                    </a:cubicBezTo>
                    <a:cubicBezTo>
                      <a:pt x="146" y="72"/>
                      <a:pt x="146" y="72"/>
                      <a:pt x="146" y="72"/>
                    </a:cubicBezTo>
                    <a:cubicBezTo>
                      <a:pt x="141" y="101"/>
                      <a:pt x="141" y="101"/>
                      <a:pt x="141" y="101"/>
                    </a:cubicBezTo>
                    <a:cubicBezTo>
                      <a:pt x="141" y="101"/>
                      <a:pt x="81" y="87"/>
                      <a:pt x="0" y="0"/>
                    </a:cubicBezTo>
                    <a:close/>
                  </a:path>
                </a:pathLst>
              </a:custGeom>
              <a:solidFill>
                <a:srgbClr val="FFBB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0" name="Freeform 538">
                <a:extLst>
                  <a:ext uri="{FF2B5EF4-FFF2-40B4-BE49-F238E27FC236}">
                    <a16:creationId xmlns:a16="http://schemas.microsoft.com/office/drawing/2014/main" xmlns="" id="{9C67EF38-753D-4CC8-8AF2-F2D162778130}"/>
                  </a:ext>
                </a:extLst>
              </p:cNvPr>
              <p:cNvSpPr/>
              <p:nvPr/>
            </p:nvSpPr>
            <p:spPr bwMode="auto">
              <a:xfrm>
                <a:off x="3634" y="3405"/>
                <a:ext cx="61" cy="61"/>
              </a:xfrm>
              <a:custGeom>
                <a:avLst/>
                <a:gdLst>
                  <a:gd name="T0" fmla="*/ 26 w 27"/>
                  <a:gd name="T1" fmla="*/ 13 h 27"/>
                  <a:gd name="T2" fmla="*/ 8 w 27"/>
                  <a:gd name="T3" fmla="*/ 1 h 27"/>
                  <a:gd name="T4" fmla="*/ 0 w 27"/>
                  <a:gd name="T5" fmla="*/ 4 h 27"/>
                  <a:gd name="T6" fmla="*/ 16 w 27"/>
                  <a:gd name="T7" fmla="*/ 27 h 27"/>
                  <a:gd name="T8" fmla="*/ 26 w 27"/>
                  <a:gd name="T9" fmla="*/ 13 h 27"/>
                </a:gdLst>
                <a:ahLst/>
                <a:cxnLst>
                  <a:cxn ang="0">
                    <a:pos x="T0" y="T1"/>
                  </a:cxn>
                  <a:cxn ang="0">
                    <a:pos x="T2" y="T3"/>
                  </a:cxn>
                  <a:cxn ang="0">
                    <a:pos x="T4" y="T5"/>
                  </a:cxn>
                  <a:cxn ang="0">
                    <a:pos x="T6" y="T7"/>
                  </a:cxn>
                  <a:cxn ang="0">
                    <a:pos x="T8" y="T9"/>
                  </a:cxn>
                </a:cxnLst>
                <a:rect l="0" t="0" r="r" b="b"/>
                <a:pathLst>
                  <a:path w="27" h="27">
                    <a:moveTo>
                      <a:pt x="26" y="13"/>
                    </a:moveTo>
                    <a:cubicBezTo>
                      <a:pt x="25" y="5"/>
                      <a:pt x="17" y="0"/>
                      <a:pt x="8" y="1"/>
                    </a:cubicBezTo>
                    <a:cubicBezTo>
                      <a:pt x="5" y="2"/>
                      <a:pt x="2" y="2"/>
                      <a:pt x="0" y="4"/>
                    </a:cubicBezTo>
                    <a:cubicBezTo>
                      <a:pt x="16" y="27"/>
                      <a:pt x="16" y="27"/>
                      <a:pt x="16" y="27"/>
                    </a:cubicBezTo>
                    <a:cubicBezTo>
                      <a:pt x="22" y="25"/>
                      <a:pt x="27" y="19"/>
                      <a:pt x="26"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1" name="Freeform 539">
                <a:extLst>
                  <a:ext uri="{FF2B5EF4-FFF2-40B4-BE49-F238E27FC236}">
                    <a16:creationId xmlns:a16="http://schemas.microsoft.com/office/drawing/2014/main" xmlns="" id="{5E027603-D8CC-46A1-B4E9-0FE8FCD94ED2}"/>
                  </a:ext>
                </a:extLst>
              </p:cNvPr>
              <p:cNvSpPr/>
              <p:nvPr/>
            </p:nvSpPr>
            <p:spPr bwMode="auto">
              <a:xfrm>
                <a:off x="3875" y="3491"/>
                <a:ext cx="81" cy="65"/>
              </a:xfrm>
              <a:custGeom>
                <a:avLst/>
                <a:gdLst>
                  <a:gd name="T0" fmla="*/ 35 w 36"/>
                  <a:gd name="T1" fmla="*/ 13 h 29"/>
                  <a:gd name="T2" fmla="*/ 20 w 36"/>
                  <a:gd name="T3" fmla="*/ 28 h 29"/>
                  <a:gd name="T4" fmla="*/ 1 w 36"/>
                  <a:gd name="T5" fmla="*/ 17 h 29"/>
                  <a:gd name="T6" fmla="*/ 16 w 36"/>
                  <a:gd name="T7" fmla="*/ 1 h 29"/>
                  <a:gd name="T8" fmla="*/ 35 w 36"/>
                  <a:gd name="T9" fmla="*/ 13 h 29"/>
                </a:gdLst>
                <a:ahLst/>
                <a:cxnLst>
                  <a:cxn ang="0">
                    <a:pos x="T0" y="T1"/>
                  </a:cxn>
                  <a:cxn ang="0">
                    <a:pos x="T2" y="T3"/>
                  </a:cxn>
                  <a:cxn ang="0">
                    <a:pos x="T4" y="T5"/>
                  </a:cxn>
                  <a:cxn ang="0">
                    <a:pos x="T6" y="T7"/>
                  </a:cxn>
                  <a:cxn ang="0">
                    <a:pos x="T8" y="T9"/>
                  </a:cxn>
                </a:cxnLst>
                <a:rect l="0" t="0" r="r" b="b"/>
                <a:pathLst>
                  <a:path w="36" h="29">
                    <a:moveTo>
                      <a:pt x="35" y="13"/>
                    </a:moveTo>
                    <a:cubicBezTo>
                      <a:pt x="36" y="20"/>
                      <a:pt x="29" y="27"/>
                      <a:pt x="20" y="28"/>
                    </a:cubicBezTo>
                    <a:cubicBezTo>
                      <a:pt x="10" y="29"/>
                      <a:pt x="2" y="24"/>
                      <a:pt x="1" y="17"/>
                    </a:cubicBezTo>
                    <a:cubicBezTo>
                      <a:pt x="0" y="9"/>
                      <a:pt x="7" y="2"/>
                      <a:pt x="16" y="1"/>
                    </a:cubicBezTo>
                    <a:cubicBezTo>
                      <a:pt x="26" y="0"/>
                      <a:pt x="34" y="6"/>
                      <a:pt x="35"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2" name="Freeform 540">
                <a:extLst>
                  <a:ext uri="{FF2B5EF4-FFF2-40B4-BE49-F238E27FC236}">
                    <a16:creationId xmlns:a16="http://schemas.microsoft.com/office/drawing/2014/main" xmlns="" id="{F99F176F-CFA8-444B-9C06-F4E96D2B6E07}"/>
                  </a:ext>
                </a:extLst>
              </p:cNvPr>
              <p:cNvSpPr/>
              <p:nvPr/>
            </p:nvSpPr>
            <p:spPr bwMode="auto">
              <a:xfrm>
                <a:off x="3737" y="3556"/>
                <a:ext cx="68" cy="63"/>
              </a:xfrm>
              <a:custGeom>
                <a:avLst/>
                <a:gdLst>
                  <a:gd name="T0" fmla="*/ 29 w 30"/>
                  <a:gd name="T1" fmla="*/ 13 h 28"/>
                  <a:gd name="T2" fmla="*/ 10 w 30"/>
                  <a:gd name="T3" fmla="*/ 1 h 28"/>
                  <a:gd name="T4" fmla="*/ 0 w 30"/>
                  <a:gd name="T5" fmla="*/ 6 h 28"/>
                  <a:gd name="T6" fmla="*/ 14 w 30"/>
                  <a:gd name="T7" fmla="*/ 28 h 28"/>
                  <a:gd name="T8" fmla="*/ 29 w 30"/>
                  <a:gd name="T9" fmla="*/ 13 h 28"/>
                </a:gdLst>
                <a:ahLst/>
                <a:cxnLst>
                  <a:cxn ang="0">
                    <a:pos x="T0" y="T1"/>
                  </a:cxn>
                  <a:cxn ang="0">
                    <a:pos x="T2" y="T3"/>
                  </a:cxn>
                  <a:cxn ang="0">
                    <a:pos x="T4" y="T5"/>
                  </a:cxn>
                  <a:cxn ang="0">
                    <a:pos x="T6" y="T7"/>
                  </a:cxn>
                  <a:cxn ang="0">
                    <a:pos x="T8" y="T9"/>
                  </a:cxn>
                </a:cxnLst>
                <a:rect l="0" t="0" r="r" b="b"/>
                <a:pathLst>
                  <a:path w="30" h="28">
                    <a:moveTo>
                      <a:pt x="29" y="13"/>
                    </a:moveTo>
                    <a:cubicBezTo>
                      <a:pt x="28" y="6"/>
                      <a:pt x="20" y="0"/>
                      <a:pt x="10" y="1"/>
                    </a:cubicBezTo>
                    <a:cubicBezTo>
                      <a:pt x="6" y="2"/>
                      <a:pt x="2" y="3"/>
                      <a:pt x="0" y="6"/>
                    </a:cubicBezTo>
                    <a:cubicBezTo>
                      <a:pt x="14" y="28"/>
                      <a:pt x="14" y="28"/>
                      <a:pt x="14" y="28"/>
                    </a:cubicBezTo>
                    <a:cubicBezTo>
                      <a:pt x="23" y="27"/>
                      <a:pt x="30" y="20"/>
                      <a:pt x="29"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3" name="Freeform 541">
                <a:extLst>
                  <a:ext uri="{FF2B5EF4-FFF2-40B4-BE49-F238E27FC236}">
                    <a16:creationId xmlns:a16="http://schemas.microsoft.com/office/drawing/2014/main" xmlns="" id="{0BB7F8F7-08CE-4A9D-BDFF-6A5E931220A9}"/>
                  </a:ext>
                </a:extLst>
              </p:cNvPr>
              <p:cNvSpPr/>
              <p:nvPr/>
            </p:nvSpPr>
            <p:spPr bwMode="auto">
              <a:xfrm>
                <a:off x="3762" y="3441"/>
                <a:ext cx="57" cy="47"/>
              </a:xfrm>
              <a:custGeom>
                <a:avLst/>
                <a:gdLst>
                  <a:gd name="T0" fmla="*/ 25 w 25"/>
                  <a:gd name="T1" fmla="*/ 9 h 21"/>
                  <a:gd name="T2" fmla="*/ 14 w 25"/>
                  <a:gd name="T3" fmla="*/ 20 h 21"/>
                  <a:gd name="T4" fmla="*/ 0 w 25"/>
                  <a:gd name="T5" fmla="*/ 11 h 21"/>
                  <a:gd name="T6" fmla="*/ 11 w 25"/>
                  <a:gd name="T7" fmla="*/ 1 h 21"/>
                  <a:gd name="T8" fmla="*/ 25 w 25"/>
                  <a:gd name="T9" fmla="*/ 9 h 21"/>
                </a:gdLst>
                <a:ahLst/>
                <a:cxnLst>
                  <a:cxn ang="0">
                    <a:pos x="T0" y="T1"/>
                  </a:cxn>
                  <a:cxn ang="0">
                    <a:pos x="T2" y="T3"/>
                  </a:cxn>
                  <a:cxn ang="0">
                    <a:pos x="T4" y="T5"/>
                  </a:cxn>
                  <a:cxn ang="0">
                    <a:pos x="T6" y="T7"/>
                  </a:cxn>
                  <a:cxn ang="0">
                    <a:pos x="T8" y="T9"/>
                  </a:cxn>
                </a:cxnLst>
                <a:rect l="0" t="0" r="r" b="b"/>
                <a:pathLst>
                  <a:path w="25" h="21">
                    <a:moveTo>
                      <a:pt x="25" y="9"/>
                    </a:moveTo>
                    <a:cubicBezTo>
                      <a:pt x="25" y="14"/>
                      <a:pt x="20" y="19"/>
                      <a:pt x="14" y="20"/>
                    </a:cubicBezTo>
                    <a:cubicBezTo>
                      <a:pt x="7" y="21"/>
                      <a:pt x="1" y="17"/>
                      <a:pt x="0" y="11"/>
                    </a:cubicBezTo>
                    <a:cubicBezTo>
                      <a:pt x="0" y="6"/>
                      <a:pt x="5" y="1"/>
                      <a:pt x="11" y="1"/>
                    </a:cubicBezTo>
                    <a:cubicBezTo>
                      <a:pt x="18" y="0"/>
                      <a:pt x="24" y="4"/>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4" name="Freeform 542">
                <a:extLst>
                  <a:ext uri="{FF2B5EF4-FFF2-40B4-BE49-F238E27FC236}">
                    <a16:creationId xmlns:a16="http://schemas.microsoft.com/office/drawing/2014/main" xmlns="" id="{07008756-8A01-40E5-8287-247C08E40ADE}"/>
                  </a:ext>
                </a:extLst>
              </p:cNvPr>
              <p:cNvSpPr/>
              <p:nvPr/>
            </p:nvSpPr>
            <p:spPr bwMode="auto">
              <a:xfrm>
                <a:off x="3864" y="3590"/>
                <a:ext cx="56" cy="47"/>
              </a:xfrm>
              <a:custGeom>
                <a:avLst/>
                <a:gdLst>
                  <a:gd name="T0" fmla="*/ 25 w 25"/>
                  <a:gd name="T1" fmla="*/ 9 h 21"/>
                  <a:gd name="T2" fmla="*/ 14 w 25"/>
                  <a:gd name="T3" fmla="*/ 20 h 21"/>
                  <a:gd name="T4" fmla="*/ 1 w 25"/>
                  <a:gd name="T5" fmla="*/ 11 h 21"/>
                  <a:gd name="T6" fmla="*/ 11 w 25"/>
                  <a:gd name="T7" fmla="*/ 0 h 21"/>
                  <a:gd name="T8" fmla="*/ 25 w 25"/>
                  <a:gd name="T9" fmla="*/ 9 h 21"/>
                </a:gdLst>
                <a:ahLst/>
                <a:cxnLst>
                  <a:cxn ang="0">
                    <a:pos x="T0" y="T1"/>
                  </a:cxn>
                  <a:cxn ang="0">
                    <a:pos x="T2" y="T3"/>
                  </a:cxn>
                  <a:cxn ang="0">
                    <a:pos x="T4" y="T5"/>
                  </a:cxn>
                  <a:cxn ang="0">
                    <a:pos x="T6" y="T7"/>
                  </a:cxn>
                  <a:cxn ang="0">
                    <a:pos x="T8" y="T9"/>
                  </a:cxn>
                </a:cxnLst>
                <a:rect l="0" t="0" r="r" b="b"/>
                <a:pathLst>
                  <a:path w="25" h="21">
                    <a:moveTo>
                      <a:pt x="25" y="9"/>
                    </a:moveTo>
                    <a:cubicBezTo>
                      <a:pt x="25" y="14"/>
                      <a:pt x="21" y="19"/>
                      <a:pt x="14" y="20"/>
                    </a:cubicBezTo>
                    <a:cubicBezTo>
                      <a:pt x="7" y="21"/>
                      <a:pt x="1" y="17"/>
                      <a:pt x="1" y="11"/>
                    </a:cubicBezTo>
                    <a:cubicBezTo>
                      <a:pt x="0" y="6"/>
                      <a:pt x="5" y="1"/>
                      <a:pt x="11" y="0"/>
                    </a:cubicBezTo>
                    <a:cubicBezTo>
                      <a:pt x="18" y="0"/>
                      <a:pt x="24" y="4"/>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5" name="Freeform 543">
                <a:extLst>
                  <a:ext uri="{FF2B5EF4-FFF2-40B4-BE49-F238E27FC236}">
                    <a16:creationId xmlns:a16="http://schemas.microsoft.com/office/drawing/2014/main" xmlns="" id="{2CDDBB87-2B74-4F7C-B51C-00362315EBB5}"/>
                  </a:ext>
                </a:extLst>
              </p:cNvPr>
              <p:cNvSpPr/>
              <p:nvPr/>
            </p:nvSpPr>
            <p:spPr bwMode="auto">
              <a:xfrm>
                <a:off x="3756" y="3355"/>
                <a:ext cx="58" cy="46"/>
              </a:xfrm>
              <a:custGeom>
                <a:avLst/>
                <a:gdLst>
                  <a:gd name="T0" fmla="*/ 25 w 26"/>
                  <a:gd name="T1" fmla="*/ 9 h 20"/>
                  <a:gd name="T2" fmla="*/ 14 w 26"/>
                  <a:gd name="T3" fmla="*/ 20 h 20"/>
                  <a:gd name="T4" fmla="*/ 1 w 26"/>
                  <a:gd name="T5" fmla="*/ 11 h 20"/>
                  <a:gd name="T6" fmla="*/ 12 w 26"/>
                  <a:gd name="T7" fmla="*/ 0 h 20"/>
                  <a:gd name="T8" fmla="*/ 25 w 26"/>
                  <a:gd name="T9" fmla="*/ 9 h 20"/>
                </a:gdLst>
                <a:ahLst/>
                <a:cxnLst>
                  <a:cxn ang="0">
                    <a:pos x="T0" y="T1"/>
                  </a:cxn>
                  <a:cxn ang="0">
                    <a:pos x="T2" y="T3"/>
                  </a:cxn>
                  <a:cxn ang="0">
                    <a:pos x="T4" y="T5"/>
                  </a:cxn>
                  <a:cxn ang="0">
                    <a:pos x="T6" y="T7"/>
                  </a:cxn>
                  <a:cxn ang="0">
                    <a:pos x="T8" y="T9"/>
                  </a:cxn>
                </a:cxnLst>
                <a:rect l="0" t="0" r="r" b="b"/>
                <a:pathLst>
                  <a:path w="26" h="20">
                    <a:moveTo>
                      <a:pt x="25" y="9"/>
                    </a:moveTo>
                    <a:cubicBezTo>
                      <a:pt x="26" y="14"/>
                      <a:pt x="21" y="19"/>
                      <a:pt x="14" y="20"/>
                    </a:cubicBezTo>
                    <a:cubicBezTo>
                      <a:pt x="8" y="20"/>
                      <a:pt x="2" y="17"/>
                      <a:pt x="1" y="11"/>
                    </a:cubicBezTo>
                    <a:cubicBezTo>
                      <a:pt x="0" y="6"/>
                      <a:pt x="5" y="1"/>
                      <a:pt x="12" y="0"/>
                    </a:cubicBezTo>
                    <a:cubicBezTo>
                      <a:pt x="19" y="0"/>
                      <a:pt x="25" y="3"/>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sp>
          <p:nvSpPr>
            <p:cNvPr id="4" name="Freeform 545">
              <a:extLst>
                <a:ext uri="{FF2B5EF4-FFF2-40B4-BE49-F238E27FC236}">
                  <a16:creationId xmlns:a16="http://schemas.microsoft.com/office/drawing/2014/main" xmlns="" id="{E9051E52-E4D2-42E9-A07C-BA1E11FC0BF4}"/>
                </a:ext>
              </a:extLst>
            </p:cNvPr>
            <p:cNvSpPr/>
            <p:nvPr/>
          </p:nvSpPr>
          <p:spPr bwMode="auto">
            <a:xfrm>
              <a:off x="6870700" y="5394325"/>
              <a:ext cx="39688" cy="33338"/>
            </a:xfrm>
            <a:custGeom>
              <a:avLst/>
              <a:gdLst>
                <a:gd name="T0" fmla="*/ 11 w 11"/>
                <a:gd name="T1" fmla="*/ 5 h 9"/>
                <a:gd name="T2" fmla="*/ 6 w 11"/>
                <a:gd name="T3" fmla="*/ 9 h 9"/>
                <a:gd name="T4" fmla="*/ 1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1" y="7"/>
                    <a:pt x="1" y="5"/>
                  </a:cubicBezTo>
                  <a:cubicBezTo>
                    <a:pt x="0" y="2"/>
                    <a:pt x="3" y="0"/>
                    <a:pt x="5" y="0"/>
                  </a:cubicBezTo>
                  <a:cubicBezTo>
                    <a:pt x="8" y="0"/>
                    <a:pt x="11"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 name="Oval 546">
              <a:extLst>
                <a:ext uri="{FF2B5EF4-FFF2-40B4-BE49-F238E27FC236}">
                  <a16:creationId xmlns:a16="http://schemas.microsoft.com/office/drawing/2014/main" xmlns="" id="{99C51630-A5E0-4BBE-9304-AF4A395B53D1}"/>
                </a:ext>
              </a:extLst>
            </p:cNvPr>
            <p:cNvSpPr>
              <a:spLocks noChangeArrowheads="1"/>
            </p:cNvSpPr>
            <p:nvPr/>
          </p:nvSpPr>
          <p:spPr bwMode="auto">
            <a:xfrm>
              <a:off x="6696075" y="5437188"/>
              <a:ext cx="34925" cy="33338"/>
            </a:xfrm>
            <a:prstGeom prst="ellipse">
              <a:avLst/>
            </a:pr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 name="Freeform 547">
              <a:extLst>
                <a:ext uri="{FF2B5EF4-FFF2-40B4-BE49-F238E27FC236}">
                  <a16:creationId xmlns:a16="http://schemas.microsoft.com/office/drawing/2014/main" xmlns="" id="{476CE66C-DA74-4F36-BF7A-9FC8EE1F23A4}"/>
                </a:ext>
              </a:extLst>
            </p:cNvPr>
            <p:cNvSpPr/>
            <p:nvPr/>
          </p:nvSpPr>
          <p:spPr bwMode="auto">
            <a:xfrm>
              <a:off x="6781800" y="5534025"/>
              <a:ext cx="34925" cy="31750"/>
            </a:xfrm>
            <a:custGeom>
              <a:avLst/>
              <a:gdLst>
                <a:gd name="T0" fmla="*/ 10 w 10"/>
                <a:gd name="T1" fmla="*/ 4 h 9"/>
                <a:gd name="T2" fmla="*/ 5 w 10"/>
                <a:gd name="T3" fmla="*/ 9 h 9"/>
                <a:gd name="T4" fmla="*/ 0 w 10"/>
                <a:gd name="T5" fmla="*/ 4 h 9"/>
                <a:gd name="T6" fmla="*/ 5 w 10"/>
                <a:gd name="T7" fmla="*/ 0 h 9"/>
                <a:gd name="T8" fmla="*/ 10 w 10"/>
                <a:gd name="T9" fmla="*/ 4 h 9"/>
              </a:gdLst>
              <a:ahLst/>
              <a:cxnLst>
                <a:cxn ang="0">
                  <a:pos x="T0" y="T1"/>
                </a:cxn>
                <a:cxn ang="0">
                  <a:pos x="T2" y="T3"/>
                </a:cxn>
                <a:cxn ang="0">
                  <a:pos x="T4" y="T5"/>
                </a:cxn>
                <a:cxn ang="0">
                  <a:pos x="T6" y="T7"/>
                </a:cxn>
                <a:cxn ang="0">
                  <a:pos x="T8" y="T9"/>
                </a:cxn>
              </a:cxnLst>
              <a:rect l="0" t="0" r="r" b="b"/>
              <a:pathLst>
                <a:path w="10" h="9">
                  <a:moveTo>
                    <a:pt x="10" y="4"/>
                  </a:moveTo>
                  <a:cubicBezTo>
                    <a:pt x="10" y="7"/>
                    <a:pt x="8" y="9"/>
                    <a:pt x="5" y="9"/>
                  </a:cubicBezTo>
                  <a:cubicBezTo>
                    <a:pt x="3" y="9"/>
                    <a:pt x="0" y="7"/>
                    <a:pt x="0" y="4"/>
                  </a:cubicBezTo>
                  <a:cubicBezTo>
                    <a:pt x="0" y="2"/>
                    <a:pt x="2" y="0"/>
                    <a:pt x="5" y="0"/>
                  </a:cubicBezTo>
                  <a:cubicBezTo>
                    <a:pt x="8" y="0"/>
                    <a:pt x="10" y="2"/>
                    <a:pt x="10"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 name="Freeform 548">
              <a:extLst>
                <a:ext uri="{FF2B5EF4-FFF2-40B4-BE49-F238E27FC236}">
                  <a16:creationId xmlns:a16="http://schemas.microsoft.com/office/drawing/2014/main" xmlns="" id="{EEDC6466-7421-42BA-BDB4-2B368DE4E185}"/>
                </a:ext>
              </a:extLst>
            </p:cNvPr>
            <p:cNvSpPr/>
            <p:nvPr/>
          </p:nvSpPr>
          <p:spPr bwMode="auto">
            <a:xfrm>
              <a:off x="7024688" y="5473700"/>
              <a:ext cx="39688" cy="31750"/>
            </a:xfrm>
            <a:custGeom>
              <a:avLst/>
              <a:gdLst>
                <a:gd name="T0" fmla="*/ 11 w 11"/>
                <a:gd name="T1" fmla="*/ 5 h 9"/>
                <a:gd name="T2" fmla="*/ 6 w 11"/>
                <a:gd name="T3" fmla="*/ 9 h 9"/>
                <a:gd name="T4" fmla="*/ 0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1" y="7"/>
                    <a:pt x="0" y="5"/>
                  </a:cubicBezTo>
                  <a:cubicBezTo>
                    <a:pt x="0" y="2"/>
                    <a:pt x="2" y="0"/>
                    <a:pt x="5" y="0"/>
                  </a:cubicBezTo>
                  <a:cubicBezTo>
                    <a:pt x="8" y="0"/>
                    <a:pt x="10"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 name="Freeform 549">
              <a:extLst>
                <a:ext uri="{FF2B5EF4-FFF2-40B4-BE49-F238E27FC236}">
                  <a16:creationId xmlns:a16="http://schemas.microsoft.com/office/drawing/2014/main" xmlns="" id="{3D13F38E-F594-4ED6-B898-549380B3A82B}"/>
                </a:ext>
              </a:extLst>
            </p:cNvPr>
            <p:cNvSpPr/>
            <p:nvPr/>
          </p:nvSpPr>
          <p:spPr bwMode="auto">
            <a:xfrm>
              <a:off x="6799263" y="5437188"/>
              <a:ext cx="36513" cy="33338"/>
            </a:xfrm>
            <a:custGeom>
              <a:avLst/>
              <a:gdLst>
                <a:gd name="T0" fmla="*/ 10 w 10"/>
                <a:gd name="T1" fmla="*/ 4 h 9"/>
                <a:gd name="T2" fmla="*/ 5 w 10"/>
                <a:gd name="T3" fmla="*/ 9 h 9"/>
                <a:gd name="T4" fmla="*/ 0 w 10"/>
                <a:gd name="T5" fmla="*/ 4 h 9"/>
                <a:gd name="T6" fmla="*/ 5 w 10"/>
                <a:gd name="T7" fmla="*/ 0 h 9"/>
                <a:gd name="T8" fmla="*/ 10 w 10"/>
                <a:gd name="T9" fmla="*/ 4 h 9"/>
              </a:gdLst>
              <a:ahLst/>
              <a:cxnLst>
                <a:cxn ang="0">
                  <a:pos x="T0" y="T1"/>
                </a:cxn>
                <a:cxn ang="0">
                  <a:pos x="T2" y="T3"/>
                </a:cxn>
                <a:cxn ang="0">
                  <a:pos x="T4" y="T5"/>
                </a:cxn>
                <a:cxn ang="0">
                  <a:pos x="T6" y="T7"/>
                </a:cxn>
                <a:cxn ang="0">
                  <a:pos x="T8" y="T9"/>
                </a:cxn>
              </a:cxnLst>
              <a:rect l="0" t="0" r="r" b="b"/>
              <a:pathLst>
                <a:path w="10" h="9">
                  <a:moveTo>
                    <a:pt x="10" y="4"/>
                  </a:moveTo>
                  <a:cubicBezTo>
                    <a:pt x="10" y="7"/>
                    <a:pt x="8" y="9"/>
                    <a:pt x="5" y="9"/>
                  </a:cubicBezTo>
                  <a:cubicBezTo>
                    <a:pt x="2" y="9"/>
                    <a:pt x="0" y="7"/>
                    <a:pt x="0" y="4"/>
                  </a:cubicBezTo>
                  <a:cubicBezTo>
                    <a:pt x="0" y="2"/>
                    <a:pt x="2" y="0"/>
                    <a:pt x="5" y="0"/>
                  </a:cubicBezTo>
                  <a:cubicBezTo>
                    <a:pt x="7" y="0"/>
                    <a:pt x="10" y="2"/>
                    <a:pt x="10"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 name="Freeform 550">
              <a:extLst>
                <a:ext uri="{FF2B5EF4-FFF2-40B4-BE49-F238E27FC236}">
                  <a16:creationId xmlns:a16="http://schemas.microsoft.com/office/drawing/2014/main" xmlns="" id="{10E5576D-6183-4190-8DEE-469CD89F87BE}"/>
                </a:ext>
              </a:extLst>
            </p:cNvPr>
            <p:cNvSpPr/>
            <p:nvPr/>
          </p:nvSpPr>
          <p:spPr bwMode="auto">
            <a:xfrm>
              <a:off x="6892925" y="5499100"/>
              <a:ext cx="38100" cy="31750"/>
            </a:xfrm>
            <a:custGeom>
              <a:avLst/>
              <a:gdLst>
                <a:gd name="T0" fmla="*/ 11 w 11"/>
                <a:gd name="T1" fmla="*/ 5 h 9"/>
                <a:gd name="T2" fmla="*/ 6 w 11"/>
                <a:gd name="T3" fmla="*/ 9 h 9"/>
                <a:gd name="T4" fmla="*/ 0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0" y="7"/>
                    <a:pt x="0" y="5"/>
                  </a:cubicBezTo>
                  <a:cubicBezTo>
                    <a:pt x="0" y="2"/>
                    <a:pt x="2" y="0"/>
                    <a:pt x="5" y="0"/>
                  </a:cubicBezTo>
                  <a:cubicBezTo>
                    <a:pt x="8" y="0"/>
                    <a:pt x="10"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 name="Freeform 551">
              <a:extLst>
                <a:ext uri="{FF2B5EF4-FFF2-40B4-BE49-F238E27FC236}">
                  <a16:creationId xmlns:a16="http://schemas.microsoft.com/office/drawing/2014/main" xmlns="" id="{49200DC5-22D9-4C61-A5C1-D53485EBDFCB}"/>
                </a:ext>
              </a:extLst>
            </p:cNvPr>
            <p:cNvSpPr/>
            <p:nvPr/>
          </p:nvSpPr>
          <p:spPr bwMode="auto">
            <a:xfrm>
              <a:off x="5475288" y="2608263"/>
              <a:ext cx="211138" cy="3116263"/>
            </a:xfrm>
            <a:custGeom>
              <a:avLst/>
              <a:gdLst>
                <a:gd name="T0" fmla="*/ 45 w 59"/>
                <a:gd name="T1" fmla="*/ 239 h 871"/>
                <a:gd name="T2" fmla="*/ 48 w 59"/>
                <a:gd name="T3" fmla="*/ 113 h 871"/>
                <a:gd name="T4" fmla="*/ 27 w 59"/>
                <a:gd name="T5" fmla="*/ 21 h 871"/>
                <a:gd name="T6" fmla="*/ 0 w 59"/>
                <a:gd name="T7" fmla="*/ 19 h 871"/>
                <a:gd name="T8" fmla="*/ 27 w 59"/>
                <a:gd name="T9" fmla="*/ 357 h 871"/>
                <a:gd name="T10" fmla="*/ 14 w 59"/>
                <a:gd name="T11" fmla="*/ 726 h 871"/>
                <a:gd name="T12" fmla="*/ 20 w 59"/>
                <a:gd name="T13" fmla="*/ 864 h 871"/>
                <a:gd name="T14" fmla="*/ 29 w 59"/>
                <a:gd name="T15" fmla="*/ 871 h 871"/>
                <a:gd name="T16" fmla="*/ 45 w 59"/>
                <a:gd name="T17" fmla="*/ 239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871">
                  <a:moveTo>
                    <a:pt x="45" y="239"/>
                  </a:moveTo>
                  <a:cubicBezTo>
                    <a:pt x="45" y="196"/>
                    <a:pt x="53" y="158"/>
                    <a:pt x="48" y="113"/>
                  </a:cubicBezTo>
                  <a:cubicBezTo>
                    <a:pt x="45" y="85"/>
                    <a:pt x="44" y="42"/>
                    <a:pt x="27" y="21"/>
                  </a:cubicBezTo>
                  <a:cubicBezTo>
                    <a:pt x="12" y="3"/>
                    <a:pt x="13" y="15"/>
                    <a:pt x="0" y="19"/>
                  </a:cubicBezTo>
                  <a:cubicBezTo>
                    <a:pt x="59" y="0"/>
                    <a:pt x="27" y="320"/>
                    <a:pt x="27" y="357"/>
                  </a:cubicBezTo>
                  <a:cubicBezTo>
                    <a:pt x="28" y="481"/>
                    <a:pt x="14" y="602"/>
                    <a:pt x="14" y="726"/>
                  </a:cubicBezTo>
                  <a:cubicBezTo>
                    <a:pt x="14" y="774"/>
                    <a:pt x="17" y="819"/>
                    <a:pt x="20" y="864"/>
                  </a:cubicBezTo>
                  <a:cubicBezTo>
                    <a:pt x="29" y="871"/>
                    <a:pt x="29" y="871"/>
                    <a:pt x="29" y="871"/>
                  </a:cubicBezTo>
                  <a:cubicBezTo>
                    <a:pt x="11" y="662"/>
                    <a:pt x="45" y="450"/>
                    <a:pt x="45" y="239"/>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 name="Oval 552">
              <a:extLst>
                <a:ext uri="{FF2B5EF4-FFF2-40B4-BE49-F238E27FC236}">
                  <a16:creationId xmlns:a16="http://schemas.microsoft.com/office/drawing/2014/main" xmlns="" id="{23386A2A-1656-42FE-B407-B0A6CD96D9A0}"/>
                </a:ext>
              </a:extLst>
            </p:cNvPr>
            <p:cNvSpPr>
              <a:spLocks noChangeArrowheads="1"/>
            </p:cNvSpPr>
            <p:nvPr/>
          </p:nvSpPr>
          <p:spPr bwMode="auto">
            <a:xfrm>
              <a:off x="4770438" y="1524000"/>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 name="Oval 553">
              <a:extLst>
                <a:ext uri="{FF2B5EF4-FFF2-40B4-BE49-F238E27FC236}">
                  <a16:creationId xmlns:a16="http://schemas.microsoft.com/office/drawing/2014/main" xmlns="" id="{AB80B3AE-6BBC-47A1-8724-358B4F4DDDCC}"/>
                </a:ext>
              </a:extLst>
            </p:cNvPr>
            <p:cNvSpPr>
              <a:spLocks noChangeArrowheads="1"/>
            </p:cNvSpPr>
            <p:nvPr/>
          </p:nvSpPr>
          <p:spPr bwMode="auto">
            <a:xfrm>
              <a:off x="4895850" y="1538288"/>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 name="Oval 554">
              <a:extLst>
                <a:ext uri="{FF2B5EF4-FFF2-40B4-BE49-F238E27FC236}">
                  <a16:creationId xmlns:a16="http://schemas.microsoft.com/office/drawing/2014/main" xmlns="" id="{598ECBE4-03A6-4D04-800A-A21894644644}"/>
                </a:ext>
              </a:extLst>
            </p:cNvPr>
            <p:cNvSpPr>
              <a:spLocks noChangeArrowheads="1"/>
            </p:cNvSpPr>
            <p:nvPr/>
          </p:nvSpPr>
          <p:spPr bwMode="auto">
            <a:xfrm>
              <a:off x="4838700" y="1595438"/>
              <a:ext cx="23813"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 name="Oval 555">
              <a:extLst>
                <a:ext uri="{FF2B5EF4-FFF2-40B4-BE49-F238E27FC236}">
                  <a16:creationId xmlns:a16="http://schemas.microsoft.com/office/drawing/2014/main" xmlns="" id="{5B1D1A4A-9331-485E-9A3E-AD7E8D108A63}"/>
                </a:ext>
              </a:extLst>
            </p:cNvPr>
            <p:cNvSpPr>
              <a:spLocks noChangeArrowheads="1"/>
            </p:cNvSpPr>
            <p:nvPr/>
          </p:nvSpPr>
          <p:spPr bwMode="auto">
            <a:xfrm>
              <a:off x="4902200" y="1627188"/>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 name="Oval 556">
              <a:extLst>
                <a:ext uri="{FF2B5EF4-FFF2-40B4-BE49-F238E27FC236}">
                  <a16:creationId xmlns:a16="http://schemas.microsoft.com/office/drawing/2014/main" xmlns="" id="{8FD99DA1-1519-4CF6-B4B3-BBB4057705E8}"/>
                </a:ext>
              </a:extLst>
            </p:cNvPr>
            <p:cNvSpPr>
              <a:spLocks noChangeArrowheads="1"/>
            </p:cNvSpPr>
            <p:nvPr/>
          </p:nvSpPr>
          <p:spPr bwMode="auto">
            <a:xfrm>
              <a:off x="4867275" y="1692275"/>
              <a:ext cx="25400" cy="20638"/>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 name="Oval 557">
              <a:extLst>
                <a:ext uri="{FF2B5EF4-FFF2-40B4-BE49-F238E27FC236}">
                  <a16:creationId xmlns:a16="http://schemas.microsoft.com/office/drawing/2014/main" xmlns="" id="{B8BF8D96-F122-4F66-A022-E4EA96F92B4A}"/>
                </a:ext>
              </a:extLst>
            </p:cNvPr>
            <p:cNvSpPr>
              <a:spLocks noChangeArrowheads="1"/>
            </p:cNvSpPr>
            <p:nvPr/>
          </p:nvSpPr>
          <p:spPr bwMode="auto">
            <a:xfrm>
              <a:off x="4781550" y="1646238"/>
              <a:ext cx="20638" cy="23813"/>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 name="Oval 558">
              <a:extLst>
                <a:ext uri="{FF2B5EF4-FFF2-40B4-BE49-F238E27FC236}">
                  <a16:creationId xmlns:a16="http://schemas.microsoft.com/office/drawing/2014/main" xmlns="" id="{DBD70051-99E7-4B35-A89B-5CFF7C5AFA74}"/>
                </a:ext>
              </a:extLst>
            </p:cNvPr>
            <p:cNvSpPr>
              <a:spLocks noChangeArrowheads="1"/>
            </p:cNvSpPr>
            <p:nvPr/>
          </p:nvSpPr>
          <p:spPr bwMode="auto">
            <a:xfrm>
              <a:off x="4719638" y="1592263"/>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 name="Freeform 559">
              <a:extLst>
                <a:ext uri="{FF2B5EF4-FFF2-40B4-BE49-F238E27FC236}">
                  <a16:creationId xmlns:a16="http://schemas.microsoft.com/office/drawing/2014/main" xmlns="" id="{A11759AE-9F07-4474-8FB1-809D4765284F}"/>
                </a:ext>
              </a:extLst>
            </p:cNvPr>
            <p:cNvSpPr/>
            <p:nvPr/>
          </p:nvSpPr>
          <p:spPr bwMode="auto">
            <a:xfrm>
              <a:off x="4759325" y="1066800"/>
              <a:ext cx="271463" cy="411163"/>
            </a:xfrm>
            <a:custGeom>
              <a:avLst/>
              <a:gdLst>
                <a:gd name="T0" fmla="*/ 0 w 76"/>
                <a:gd name="T1" fmla="*/ 115 h 115"/>
                <a:gd name="T2" fmla="*/ 34 w 76"/>
                <a:gd name="T3" fmla="*/ 111 h 115"/>
                <a:gd name="T4" fmla="*/ 16 w 76"/>
                <a:gd name="T5" fmla="*/ 85 h 115"/>
                <a:gd name="T6" fmla="*/ 49 w 76"/>
                <a:gd name="T7" fmla="*/ 82 h 115"/>
                <a:gd name="T8" fmla="*/ 27 w 76"/>
                <a:gd name="T9" fmla="*/ 57 h 115"/>
                <a:gd name="T10" fmla="*/ 63 w 76"/>
                <a:gd name="T11" fmla="*/ 53 h 115"/>
                <a:gd name="T12" fmla="*/ 40 w 76"/>
                <a:gd name="T13" fmla="*/ 29 h 115"/>
                <a:gd name="T14" fmla="*/ 76 w 76"/>
                <a:gd name="T15" fmla="*/ 19 h 115"/>
                <a:gd name="T16" fmla="*/ 50 w 76"/>
                <a:gd name="T17" fmla="*/ 0 h 115"/>
                <a:gd name="T18" fmla="*/ 0 w 76"/>
                <a:gd name="T1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5">
                  <a:moveTo>
                    <a:pt x="0" y="115"/>
                  </a:moveTo>
                  <a:cubicBezTo>
                    <a:pt x="34" y="111"/>
                    <a:pt x="34" y="111"/>
                    <a:pt x="34" y="111"/>
                  </a:cubicBezTo>
                  <a:cubicBezTo>
                    <a:pt x="16" y="85"/>
                    <a:pt x="16" y="85"/>
                    <a:pt x="16" y="85"/>
                  </a:cubicBezTo>
                  <a:cubicBezTo>
                    <a:pt x="49" y="82"/>
                    <a:pt x="49" y="82"/>
                    <a:pt x="49" y="82"/>
                  </a:cubicBezTo>
                  <a:cubicBezTo>
                    <a:pt x="27" y="57"/>
                    <a:pt x="27" y="57"/>
                    <a:pt x="27" y="57"/>
                  </a:cubicBezTo>
                  <a:cubicBezTo>
                    <a:pt x="63" y="53"/>
                    <a:pt x="63" y="53"/>
                    <a:pt x="63" y="53"/>
                  </a:cubicBezTo>
                  <a:cubicBezTo>
                    <a:pt x="40" y="29"/>
                    <a:pt x="40" y="29"/>
                    <a:pt x="40" y="29"/>
                  </a:cubicBezTo>
                  <a:cubicBezTo>
                    <a:pt x="76" y="19"/>
                    <a:pt x="76" y="19"/>
                    <a:pt x="76" y="19"/>
                  </a:cubicBezTo>
                  <a:cubicBezTo>
                    <a:pt x="50" y="0"/>
                    <a:pt x="50" y="0"/>
                    <a:pt x="50" y="0"/>
                  </a:cubicBezTo>
                  <a:cubicBezTo>
                    <a:pt x="50" y="0"/>
                    <a:pt x="11" y="100"/>
                    <a:pt x="0" y="115"/>
                  </a:cubicBezTo>
                  <a:close/>
                </a:path>
              </a:pathLst>
            </a:custGeom>
            <a:solidFill>
              <a:srgbClr val="7751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 name="Freeform 560">
              <a:extLst>
                <a:ext uri="{FF2B5EF4-FFF2-40B4-BE49-F238E27FC236}">
                  <a16:creationId xmlns:a16="http://schemas.microsoft.com/office/drawing/2014/main" xmlns="" id="{D26A4685-D82E-4139-857D-EE18F9EF2AF7}"/>
                </a:ext>
              </a:extLst>
            </p:cNvPr>
            <p:cNvSpPr/>
            <p:nvPr/>
          </p:nvSpPr>
          <p:spPr bwMode="auto">
            <a:xfrm>
              <a:off x="4899025" y="1181100"/>
              <a:ext cx="171450" cy="311150"/>
            </a:xfrm>
            <a:custGeom>
              <a:avLst/>
              <a:gdLst>
                <a:gd name="T0" fmla="*/ 48 w 48"/>
                <a:gd name="T1" fmla="*/ 0 h 87"/>
                <a:gd name="T2" fmla="*/ 28 w 48"/>
                <a:gd name="T3" fmla="*/ 3 h 87"/>
                <a:gd name="T4" fmla="*/ 41 w 48"/>
                <a:gd name="T5" fmla="*/ 18 h 87"/>
                <a:gd name="T6" fmla="*/ 38 w 48"/>
                <a:gd name="T7" fmla="*/ 33 h 87"/>
                <a:gd name="T8" fmla="*/ 13 w 48"/>
                <a:gd name="T9" fmla="*/ 34 h 87"/>
                <a:gd name="T10" fmla="*/ 32 w 48"/>
                <a:gd name="T11" fmla="*/ 51 h 87"/>
                <a:gd name="T12" fmla="*/ 30 w 48"/>
                <a:gd name="T13" fmla="*/ 62 h 87"/>
                <a:gd name="T14" fmla="*/ 0 w 48"/>
                <a:gd name="T15" fmla="*/ 64 h 87"/>
                <a:gd name="T16" fmla="*/ 22 w 48"/>
                <a:gd name="T17" fmla="*/ 87 h 87"/>
                <a:gd name="T18" fmla="*/ 48 w 48"/>
                <a:gd name="T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7">
                  <a:moveTo>
                    <a:pt x="48" y="0"/>
                  </a:moveTo>
                  <a:cubicBezTo>
                    <a:pt x="28" y="3"/>
                    <a:pt x="28" y="3"/>
                    <a:pt x="28" y="3"/>
                  </a:cubicBezTo>
                  <a:cubicBezTo>
                    <a:pt x="41" y="18"/>
                    <a:pt x="41" y="18"/>
                    <a:pt x="41" y="18"/>
                  </a:cubicBezTo>
                  <a:cubicBezTo>
                    <a:pt x="38" y="33"/>
                    <a:pt x="38" y="33"/>
                    <a:pt x="38" y="33"/>
                  </a:cubicBezTo>
                  <a:cubicBezTo>
                    <a:pt x="13" y="34"/>
                    <a:pt x="13" y="34"/>
                    <a:pt x="13" y="34"/>
                  </a:cubicBezTo>
                  <a:cubicBezTo>
                    <a:pt x="32" y="51"/>
                    <a:pt x="32" y="51"/>
                    <a:pt x="32" y="51"/>
                  </a:cubicBezTo>
                  <a:cubicBezTo>
                    <a:pt x="30" y="62"/>
                    <a:pt x="30" y="62"/>
                    <a:pt x="30" y="62"/>
                  </a:cubicBezTo>
                  <a:cubicBezTo>
                    <a:pt x="0" y="64"/>
                    <a:pt x="0" y="64"/>
                    <a:pt x="0" y="64"/>
                  </a:cubicBezTo>
                  <a:cubicBezTo>
                    <a:pt x="22" y="87"/>
                    <a:pt x="22" y="87"/>
                    <a:pt x="22" y="87"/>
                  </a:cubicBezTo>
                  <a:cubicBezTo>
                    <a:pt x="22" y="87"/>
                    <a:pt x="46" y="3"/>
                    <a:pt x="48" y="0"/>
                  </a:cubicBezTo>
                  <a:close/>
                </a:path>
              </a:pathLst>
            </a:custGeom>
            <a:solidFill>
              <a:srgbClr val="7751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 name="Freeform 561">
              <a:extLst>
                <a:ext uri="{FF2B5EF4-FFF2-40B4-BE49-F238E27FC236}">
                  <a16:creationId xmlns:a16="http://schemas.microsoft.com/office/drawing/2014/main" xmlns="" id="{2276CB24-E0E2-42AD-9784-999578650CF4}"/>
                </a:ext>
              </a:extLst>
            </p:cNvPr>
            <p:cNvSpPr/>
            <p:nvPr/>
          </p:nvSpPr>
          <p:spPr bwMode="auto">
            <a:xfrm>
              <a:off x="4337050" y="239713"/>
              <a:ext cx="74613" cy="65088"/>
            </a:xfrm>
            <a:custGeom>
              <a:avLst/>
              <a:gdLst>
                <a:gd name="T0" fmla="*/ 0 w 21"/>
                <a:gd name="T1" fmla="*/ 6 h 18"/>
                <a:gd name="T2" fmla="*/ 0 w 21"/>
                <a:gd name="T3" fmla="*/ 7 h 18"/>
                <a:gd name="T4" fmla="*/ 10 w 21"/>
                <a:gd name="T5" fmla="*/ 18 h 18"/>
                <a:gd name="T6" fmla="*/ 21 w 21"/>
                <a:gd name="T7" fmla="*/ 7 h 18"/>
                <a:gd name="T8" fmla="*/ 18 w 21"/>
                <a:gd name="T9" fmla="*/ 0 h 18"/>
                <a:gd name="T10" fmla="*/ 0 w 21"/>
                <a:gd name="T11" fmla="*/ 6 h 18"/>
              </a:gdLst>
              <a:ahLst/>
              <a:cxnLst>
                <a:cxn ang="0">
                  <a:pos x="T0" y="T1"/>
                </a:cxn>
                <a:cxn ang="0">
                  <a:pos x="T2" y="T3"/>
                </a:cxn>
                <a:cxn ang="0">
                  <a:pos x="T4" y="T5"/>
                </a:cxn>
                <a:cxn ang="0">
                  <a:pos x="T6" y="T7"/>
                </a:cxn>
                <a:cxn ang="0">
                  <a:pos x="T8" y="T9"/>
                </a:cxn>
                <a:cxn ang="0">
                  <a:pos x="T10" y="T11"/>
                </a:cxn>
              </a:cxnLst>
              <a:rect l="0" t="0" r="r" b="b"/>
              <a:pathLst>
                <a:path w="21" h="18">
                  <a:moveTo>
                    <a:pt x="0" y="6"/>
                  </a:moveTo>
                  <a:cubicBezTo>
                    <a:pt x="0" y="6"/>
                    <a:pt x="0" y="7"/>
                    <a:pt x="0" y="7"/>
                  </a:cubicBezTo>
                  <a:cubicBezTo>
                    <a:pt x="0" y="13"/>
                    <a:pt x="4" y="18"/>
                    <a:pt x="10" y="18"/>
                  </a:cubicBezTo>
                  <a:cubicBezTo>
                    <a:pt x="16" y="18"/>
                    <a:pt x="21" y="13"/>
                    <a:pt x="21" y="7"/>
                  </a:cubicBezTo>
                  <a:cubicBezTo>
                    <a:pt x="21" y="5"/>
                    <a:pt x="19" y="2"/>
                    <a:pt x="18" y="0"/>
                  </a:cubicBezTo>
                  <a:lnTo>
                    <a:pt x="0" y="6"/>
                  </a:ln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 name="Freeform 562">
              <a:extLst>
                <a:ext uri="{FF2B5EF4-FFF2-40B4-BE49-F238E27FC236}">
                  <a16:creationId xmlns:a16="http://schemas.microsoft.com/office/drawing/2014/main" xmlns="" id="{46A827B7-0762-45D8-90B5-B676C7390EE7}"/>
                </a:ext>
              </a:extLst>
            </p:cNvPr>
            <p:cNvSpPr/>
            <p:nvPr/>
          </p:nvSpPr>
          <p:spPr bwMode="auto">
            <a:xfrm>
              <a:off x="4422775" y="282575"/>
              <a:ext cx="36513" cy="100013"/>
            </a:xfrm>
            <a:custGeom>
              <a:avLst/>
              <a:gdLst>
                <a:gd name="T0" fmla="*/ 0 w 10"/>
                <a:gd name="T1" fmla="*/ 14 h 28"/>
                <a:gd name="T2" fmla="*/ 10 w 10"/>
                <a:gd name="T3" fmla="*/ 28 h 28"/>
                <a:gd name="T4" fmla="*/ 10 w 10"/>
                <a:gd name="T5" fmla="*/ 0 h 28"/>
                <a:gd name="T6" fmla="*/ 0 w 10"/>
                <a:gd name="T7" fmla="*/ 14 h 28"/>
              </a:gdLst>
              <a:ahLst/>
              <a:cxnLst>
                <a:cxn ang="0">
                  <a:pos x="T0" y="T1"/>
                </a:cxn>
                <a:cxn ang="0">
                  <a:pos x="T2" y="T3"/>
                </a:cxn>
                <a:cxn ang="0">
                  <a:pos x="T4" y="T5"/>
                </a:cxn>
                <a:cxn ang="0">
                  <a:pos x="T6" y="T7"/>
                </a:cxn>
              </a:cxnLst>
              <a:rect l="0" t="0" r="r" b="b"/>
              <a:pathLst>
                <a:path w="10" h="28">
                  <a:moveTo>
                    <a:pt x="0" y="14"/>
                  </a:moveTo>
                  <a:cubicBezTo>
                    <a:pt x="0" y="21"/>
                    <a:pt x="4" y="26"/>
                    <a:pt x="10" y="28"/>
                  </a:cubicBezTo>
                  <a:cubicBezTo>
                    <a:pt x="10" y="0"/>
                    <a:pt x="10" y="0"/>
                    <a:pt x="10" y="0"/>
                  </a:cubicBezTo>
                  <a:cubicBezTo>
                    <a:pt x="4" y="2"/>
                    <a:pt x="0" y="8"/>
                    <a:pt x="0" y="14"/>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 name="Freeform 563">
              <a:extLst>
                <a:ext uri="{FF2B5EF4-FFF2-40B4-BE49-F238E27FC236}">
                  <a16:creationId xmlns:a16="http://schemas.microsoft.com/office/drawing/2014/main" xmlns="" id="{8ED1A1AA-502E-4602-A619-57D30FE397BB}"/>
                </a:ext>
              </a:extLst>
            </p:cNvPr>
            <p:cNvSpPr/>
            <p:nvPr/>
          </p:nvSpPr>
          <p:spPr bwMode="auto">
            <a:xfrm>
              <a:off x="4305300" y="407988"/>
              <a:ext cx="68263" cy="107950"/>
            </a:xfrm>
            <a:custGeom>
              <a:avLst/>
              <a:gdLst>
                <a:gd name="T0" fmla="*/ 4 w 19"/>
                <a:gd name="T1" fmla="*/ 0 h 30"/>
                <a:gd name="T2" fmla="*/ 1 w 19"/>
                <a:gd name="T3" fmla="*/ 0 h 30"/>
                <a:gd name="T4" fmla="*/ 0 w 19"/>
                <a:gd name="T5" fmla="*/ 29 h 30"/>
                <a:gd name="T6" fmla="*/ 4 w 19"/>
                <a:gd name="T7" fmla="*/ 30 h 30"/>
                <a:gd name="T8" fmla="*/ 19 w 19"/>
                <a:gd name="T9" fmla="*/ 15 h 30"/>
                <a:gd name="T10" fmla="*/ 4 w 19"/>
                <a:gd name="T11" fmla="*/ 0 h 30"/>
              </a:gdLst>
              <a:ahLst/>
              <a:cxnLst>
                <a:cxn ang="0">
                  <a:pos x="T0" y="T1"/>
                </a:cxn>
                <a:cxn ang="0">
                  <a:pos x="T2" y="T3"/>
                </a:cxn>
                <a:cxn ang="0">
                  <a:pos x="T4" y="T5"/>
                </a:cxn>
                <a:cxn ang="0">
                  <a:pos x="T6" y="T7"/>
                </a:cxn>
                <a:cxn ang="0">
                  <a:pos x="T8" y="T9"/>
                </a:cxn>
                <a:cxn ang="0">
                  <a:pos x="T10" y="T11"/>
                </a:cxn>
              </a:cxnLst>
              <a:rect l="0" t="0" r="r" b="b"/>
              <a:pathLst>
                <a:path w="19" h="30">
                  <a:moveTo>
                    <a:pt x="4" y="0"/>
                  </a:moveTo>
                  <a:cubicBezTo>
                    <a:pt x="3" y="0"/>
                    <a:pt x="2" y="0"/>
                    <a:pt x="1" y="0"/>
                  </a:cubicBezTo>
                  <a:cubicBezTo>
                    <a:pt x="0" y="29"/>
                    <a:pt x="0" y="29"/>
                    <a:pt x="0" y="29"/>
                  </a:cubicBezTo>
                  <a:cubicBezTo>
                    <a:pt x="1" y="30"/>
                    <a:pt x="3" y="30"/>
                    <a:pt x="4" y="30"/>
                  </a:cubicBezTo>
                  <a:cubicBezTo>
                    <a:pt x="12" y="30"/>
                    <a:pt x="19" y="23"/>
                    <a:pt x="19" y="15"/>
                  </a:cubicBezTo>
                  <a:cubicBezTo>
                    <a:pt x="19" y="7"/>
                    <a:pt x="12" y="0"/>
                    <a:pt x="4" y="0"/>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 name="Freeform 564">
              <a:extLst>
                <a:ext uri="{FF2B5EF4-FFF2-40B4-BE49-F238E27FC236}">
                  <a16:creationId xmlns:a16="http://schemas.microsoft.com/office/drawing/2014/main" xmlns="" id="{B8641D51-9804-43D7-A54A-6A66E48BA7E9}"/>
                </a:ext>
              </a:extLst>
            </p:cNvPr>
            <p:cNvSpPr/>
            <p:nvPr/>
          </p:nvSpPr>
          <p:spPr bwMode="auto">
            <a:xfrm>
              <a:off x="4402138" y="515938"/>
              <a:ext cx="60325" cy="88900"/>
            </a:xfrm>
            <a:custGeom>
              <a:avLst/>
              <a:gdLst>
                <a:gd name="T0" fmla="*/ 13 w 17"/>
                <a:gd name="T1" fmla="*/ 0 h 25"/>
                <a:gd name="T2" fmla="*/ 0 w 17"/>
                <a:gd name="T3" fmla="*/ 13 h 25"/>
                <a:gd name="T4" fmla="*/ 13 w 17"/>
                <a:gd name="T5" fmla="*/ 25 h 25"/>
                <a:gd name="T6" fmla="*/ 17 w 17"/>
                <a:gd name="T7" fmla="*/ 25 h 25"/>
                <a:gd name="T8" fmla="*/ 17 w 17"/>
                <a:gd name="T9" fmla="*/ 0 h 25"/>
                <a:gd name="T10" fmla="*/ 13 w 17"/>
                <a:gd name="T11" fmla="*/ 0 h 25"/>
              </a:gdLst>
              <a:ahLst/>
              <a:cxnLst>
                <a:cxn ang="0">
                  <a:pos x="T0" y="T1"/>
                </a:cxn>
                <a:cxn ang="0">
                  <a:pos x="T2" y="T3"/>
                </a:cxn>
                <a:cxn ang="0">
                  <a:pos x="T4" y="T5"/>
                </a:cxn>
                <a:cxn ang="0">
                  <a:pos x="T6" y="T7"/>
                </a:cxn>
                <a:cxn ang="0">
                  <a:pos x="T8" y="T9"/>
                </a:cxn>
                <a:cxn ang="0">
                  <a:pos x="T10" y="T11"/>
                </a:cxn>
              </a:cxnLst>
              <a:rect l="0" t="0" r="r" b="b"/>
              <a:pathLst>
                <a:path w="17" h="25">
                  <a:moveTo>
                    <a:pt x="13" y="0"/>
                  </a:moveTo>
                  <a:cubicBezTo>
                    <a:pt x="6" y="0"/>
                    <a:pt x="0" y="6"/>
                    <a:pt x="0" y="13"/>
                  </a:cubicBezTo>
                  <a:cubicBezTo>
                    <a:pt x="0" y="20"/>
                    <a:pt x="6" y="25"/>
                    <a:pt x="13" y="25"/>
                  </a:cubicBezTo>
                  <a:cubicBezTo>
                    <a:pt x="14" y="25"/>
                    <a:pt x="16" y="25"/>
                    <a:pt x="17" y="25"/>
                  </a:cubicBezTo>
                  <a:cubicBezTo>
                    <a:pt x="17" y="0"/>
                    <a:pt x="17" y="0"/>
                    <a:pt x="17" y="0"/>
                  </a:cubicBezTo>
                  <a:cubicBezTo>
                    <a:pt x="15" y="0"/>
                    <a:pt x="14" y="0"/>
                    <a:pt x="13" y="0"/>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 name="Freeform 565">
              <a:extLst>
                <a:ext uri="{FF2B5EF4-FFF2-40B4-BE49-F238E27FC236}">
                  <a16:creationId xmlns:a16="http://schemas.microsoft.com/office/drawing/2014/main" xmlns="" id="{85DC743E-F640-4B48-B945-C45BFE473D9D}"/>
                </a:ext>
              </a:extLst>
            </p:cNvPr>
            <p:cNvSpPr/>
            <p:nvPr/>
          </p:nvSpPr>
          <p:spPr bwMode="auto">
            <a:xfrm>
              <a:off x="4302125" y="590550"/>
              <a:ext cx="46038" cy="74613"/>
            </a:xfrm>
            <a:custGeom>
              <a:avLst/>
              <a:gdLst>
                <a:gd name="T0" fmla="*/ 3 w 13"/>
                <a:gd name="T1" fmla="*/ 0 h 21"/>
                <a:gd name="T2" fmla="*/ 1 w 13"/>
                <a:gd name="T3" fmla="*/ 0 h 21"/>
                <a:gd name="T4" fmla="*/ 0 w 13"/>
                <a:gd name="T5" fmla="*/ 20 h 21"/>
                <a:gd name="T6" fmla="*/ 3 w 13"/>
                <a:gd name="T7" fmla="*/ 21 h 21"/>
                <a:gd name="T8" fmla="*/ 13 w 13"/>
                <a:gd name="T9" fmla="*/ 10 h 21"/>
                <a:gd name="T10" fmla="*/ 3 w 13"/>
                <a:gd name="T11" fmla="*/ 0 h 21"/>
              </a:gdLst>
              <a:ahLst/>
              <a:cxnLst>
                <a:cxn ang="0">
                  <a:pos x="T0" y="T1"/>
                </a:cxn>
                <a:cxn ang="0">
                  <a:pos x="T2" y="T3"/>
                </a:cxn>
                <a:cxn ang="0">
                  <a:pos x="T4" y="T5"/>
                </a:cxn>
                <a:cxn ang="0">
                  <a:pos x="T6" y="T7"/>
                </a:cxn>
                <a:cxn ang="0">
                  <a:pos x="T8" y="T9"/>
                </a:cxn>
                <a:cxn ang="0">
                  <a:pos x="T10" y="T11"/>
                </a:cxn>
              </a:cxnLst>
              <a:rect l="0" t="0" r="r" b="b"/>
              <a:pathLst>
                <a:path w="13" h="21">
                  <a:moveTo>
                    <a:pt x="3" y="0"/>
                  </a:moveTo>
                  <a:cubicBezTo>
                    <a:pt x="2" y="0"/>
                    <a:pt x="1" y="0"/>
                    <a:pt x="1" y="0"/>
                  </a:cubicBezTo>
                  <a:cubicBezTo>
                    <a:pt x="0" y="20"/>
                    <a:pt x="0" y="20"/>
                    <a:pt x="0" y="20"/>
                  </a:cubicBezTo>
                  <a:cubicBezTo>
                    <a:pt x="1" y="20"/>
                    <a:pt x="2" y="21"/>
                    <a:pt x="3" y="21"/>
                  </a:cubicBezTo>
                  <a:cubicBezTo>
                    <a:pt x="8" y="21"/>
                    <a:pt x="13" y="16"/>
                    <a:pt x="13" y="10"/>
                  </a:cubicBezTo>
                  <a:cubicBezTo>
                    <a:pt x="13" y="4"/>
                    <a:pt x="8" y="0"/>
                    <a:pt x="3" y="0"/>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5" name="Oval 566">
              <a:extLst>
                <a:ext uri="{FF2B5EF4-FFF2-40B4-BE49-F238E27FC236}">
                  <a16:creationId xmlns:a16="http://schemas.microsoft.com/office/drawing/2014/main" xmlns="" id="{CB975C95-63C5-46E8-87FF-B312D46014D4}"/>
                </a:ext>
              </a:extLst>
            </p:cNvPr>
            <p:cNvSpPr>
              <a:spLocks noChangeArrowheads="1"/>
            </p:cNvSpPr>
            <p:nvPr/>
          </p:nvSpPr>
          <p:spPr bwMode="auto">
            <a:xfrm>
              <a:off x="4379913" y="379413"/>
              <a:ext cx="50800" cy="49213"/>
            </a:xfrm>
            <a:prstGeom prst="ellipse">
              <a:avLst/>
            </a:pr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grpSp>
        <p:nvGrpSpPr>
          <p:cNvPr id="226" name="组合 593">
            <a:extLst>
              <a:ext uri="{FF2B5EF4-FFF2-40B4-BE49-F238E27FC236}">
                <a16:creationId xmlns:a16="http://schemas.microsoft.com/office/drawing/2014/main" xmlns="" id="{88E0B5C8-A60D-462D-A820-EDA8DC0E93C8}"/>
              </a:ext>
            </a:extLst>
          </p:cNvPr>
          <p:cNvGrpSpPr/>
          <p:nvPr/>
        </p:nvGrpSpPr>
        <p:grpSpPr>
          <a:xfrm>
            <a:off x="888042" y="4675249"/>
            <a:ext cx="393166" cy="502909"/>
            <a:chOff x="7016750" y="3297238"/>
            <a:chExt cx="654050" cy="836613"/>
          </a:xfrm>
        </p:grpSpPr>
        <p:sp>
          <p:nvSpPr>
            <p:cNvPr id="227" name="Freeform 257">
              <a:extLst>
                <a:ext uri="{FF2B5EF4-FFF2-40B4-BE49-F238E27FC236}">
                  <a16:creationId xmlns:a16="http://schemas.microsoft.com/office/drawing/2014/main" xmlns="" id="{59F3C358-55E3-401F-AFE5-B06822EDEB21}"/>
                </a:ext>
              </a:extLst>
            </p:cNvPr>
            <p:cNvSpPr/>
            <p:nvPr/>
          </p:nvSpPr>
          <p:spPr bwMode="auto">
            <a:xfrm>
              <a:off x="7156450" y="3297238"/>
              <a:ext cx="395288" cy="217488"/>
            </a:xfrm>
            <a:custGeom>
              <a:avLst/>
              <a:gdLst>
                <a:gd name="T0" fmla="*/ 79 w 93"/>
                <a:gd name="T1" fmla="*/ 31 h 51"/>
                <a:gd name="T2" fmla="*/ 61 w 93"/>
                <a:gd name="T3" fmla="*/ 17 h 51"/>
                <a:gd name="T4" fmla="*/ 49 w 93"/>
                <a:gd name="T5" fmla="*/ 1 h 51"/>
                <a:gd name="T6" fmla="*/ 33 w 93"/>
                <a:gd name="T7" fmla="*/ 12 h 51"/>
                <a:gd name="T8" fmla="*/ 13 w 93"/>
                <a:gd name="T9" fmla="*/ 27 h 51"/>
                <a:gd name="T10" fmla="*/ 1 w 93"/>
                <a:gd name="T11" fmla="*/ 36 h 51"/>
                <a:gd name="T12" fmla="*/ 31 w 93"/>
                <a:gd name="T13" fmla="*/ 49 h 51"/>
                <a:gd name="T14" fmla="*/ 73 w 93"/>
                <a:gd name="T15" fmla="*/ 49 h 51"/>
                <a:gd name="T16" fmla="*/ 92 w 93"/>
                <a:gd name="T17" fmla="*/ 43 h 51"/>
                <a:gd name="T18" fmla="*/ 79 w 93"/>
                <a:gd name="T19"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51">
                  <a:moveTo>
                    <a:pt x="79" y="31"/>
                  </a:moveTo>
                  <a:cubicBezTo>
                    <a:pt x="73" y="27"/>
                    <a:pt x="66" y="22"/>
                    <a:pt x="61" y="17"/>
                  </a:cubicBezTo>
                  <a:cubicBezTo>
                    <a:pt x="57" y="12"/>
                    <a:pt x="54" y="3"/>
                    <a:pt x="49" y="1"/>
                  </a:cubicBezTo>
                  <a:cubicBezTo>
                    <a:pt x="42" y="0"/>
                    <a:pt x="38" y="7"/>
                    <a:pt x="33" y="12"/>
                  </a:cubicBezTo>
                  <a:cubicBezTo>
                    <a:pt x="27" y="18"/>
                    <a:pt x="21" y="23"/>
                    <a:pt x="13" y="27"/>
                  </a:cubicBezTo>
                  <a:cubicBezTo>
                    <a:pt x="9" y="29"/>
                    <a:pt x="0" y="30"/>
                    <a:pt x="1" y="36"/>
                  </a:cubicBezTo>
                  <a:cubicBezTo>
                    <a:pt x="2" y="45"/>
                    <a:pt x="25" y="48"/>
                    <a:pt x="31" y="49"/>
                  </a:cubicBezTo>
                  <a:cubicBezTo>
                    <a:pt x="45" y="51"/>
                    <a:pt x="59" y="51"/>
                    <a:pt x="73" y="49"/>
                  </a:cubicBezTo>
                  <a:cubicBezTo>
                    <a:pt x="77" y="49"/>
                    <a:pt x="90" y="48"/>
                    <a:pt x="92" y="43"/>
                  </a:cubicBezTo>
                  <a:cubicBezTo>
                    <a:pt x="93" y="38"/>
                    <a:pt x="84" y="34"/>
                    <a:pt x="79" y="31"/>
                  </a:cubicBezTo>
                  <a:close/>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8" name="Freeform 258">
              <a:extLst>
                <a:ext uri="{FF2B5EF4-FFF2-40B4-BE49-F238E27FC236}">
                  <a16:creationId xmlns:a16="http://schemas.microsoft.com/office/drawing/2014/main" xmlns="" id="{30A51673-F8C2-4259-8B6C-8D56A3289A3A}"/>
                </a:ext>
              </a:extLst>
            </p:cNvPr>
            <p:cNvSpPr/>
            <p:nvPr/>
          </p:nvSpPr>
          <p:spPr bwMode="auto">
            <a:xfrm>
              <a:off x="7080250" y="3471863"/>
              <a:ext cx="504825" cy="234950"/>
            </a:xfrm>
            <a:custGeom>
              <a:avLst/>
              <a:gdLst>
                <a:gd name="T0" fmla="*/ 46 w 119"/>
                <a:gd name="T1" fmla="*/ 0 h 55"/>
                <a:gd name="T2" fmla="*/ 8 w 119"/>
                <a:gd name="T3" fmla="*/ 32 h 55"/>
                <a:gd name="T4" fmla="*/ 6 w 119"/>
                <a:gd name="T5" fmla="*/ 42 h 55"/>
                <a:gd name="T6" fmla="*/ 17 w 119"/>
                <a:gd name="T7" fmla="*/ 48 h 55"/>
                <a:gd name="T8" fmla="*/ 80 w 119"/>
                <a:gd name="T9" fmla="*/ 55 h 55"/>
                <a:gd name="T10" fmla="*/ 110 w 119"/>
                <a:gd name="T11" fmla="*/ 51 h 55"/>
                <a:gd name="T12" fmla="*/ 115 w 119"/>
                <a:gd name="T13" fmla="*/ 42 h 55"/>
                <a:gd name="T14" fmla="*/ 104 w 119"/>
                <a:gd name="T15" fmla="*/ 36 h 55"/>
                <a:gd name="T16" fmla="*/ 94 w 119"/>
                <a:gd name="T17" fmla="*/ 28 h 55"/>
                <a:gd name="T18" fmla="*/ 80 w 119"/>
                <a:gd name="T1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55">
                  <a:moveTo>
                    <a:pt x="46" y="0"/>
                  </a:moveTo>
                  <a:cubicBezTo>
                    <a:pt x="37" y="15"/>
                    <a:pt x="25" y="27"/>
                    <a:pt x="8" y="32"/>
                  </a:cubicBezTo>
                  <a:cubicBezTo>
                    <a:pt x="3" y="34"/>
                    <a:pt x="0" y="37"/>
                    <a:pt x="6" y="42"/>
                  </a:cubicBezTo>
                  <a:cubicBezTo>
                    <a:pt x="9" y="46"/>
                    <a:pt x="13" y="46"/>
                    <a:pt x="17" y="48"/>
                  </a:cubicBezTo>
                  <a:cubicBezTo>
                    <a:pt x="37" y="55"/>
                    <a:pt x="59" y="55"/>
                    <a:pt x="80" y="55"/>
                  </a:cubicBezTo>
                  <a:cubicBezTo>
                    <a:pt x="90" y="55"/>
                    <a:pt x="101" y="55"/>
                    <a:pt x="110" y="51"/>
                  </a:cubicBezTo>
                  <a:cubicBezTo>
                    <a:pt x="115" y="49"/>
                    <a:pt x="119" y="46"/>
                    <a:pt x="115" y="42"/>
                  </a:cubicBezTo>
                  <a:cubicBezTo>
                    <a:pt x="113" y="39"/>
                    <a:pt x="107" y="38"/>
                    <a:pt x="104" y="36"/>
                  </a:cubicBezTo>
                  <a:cubicBezTo>
                    <a:pt x="100" y="34"/>
                    <a:pt x="97" y="32"/>
                    <a:pt x="94" y="28"/>
                  </a:cubicBezTo>
                  <a:cubicBezTo>
                    <a:pt x="88" y="21"/>
                    <a:pt x="84" y="12"/>
                    <a:pt x="80" y="3"/>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9" name="Freeform 259">
              <a:extLst>
                <a:ext uri="{FF2B5EF4-FFF2-40B4-BE49-F238E27FC236}">
                  <a16:creationId xmlns:a16="http://schemas.microsoft.com/office/drawing/2014/main" xmlns="" id="{47279643-6492-4C64-B6C5-9BF0C2325BD9}"/>
                </a:ext>
              </a:extLst>
            </p:cNvPr>
            <p:cNvSpPr/>
            <p:nvPr/>
          </p:nvSpPr>
          <p:spPr bwMode="auto">
            <a:xfrm>
              <a:off x="7016750" y="3656013"/>
              <a:ext cx="654050" cy="280988"/>
            </a:xfrm>
            <a:custGeom>
              <a:avLst/>
              <a:gdLst>
                <a:gd name="T0" fmla="*/ 52 w 154"/>
                <a:gd name="T1" fmla="*/ 0 h 66"/>
                <a:gd name="T2" fmla="*/ 18 w 154"/>
                <a:gd name="T3" fmla="*/ 32 h 66"/>
                <a:gd name="T4" fmla="*/ 3 w 154"/>
                <a:gd name="T5" fmla="*/ 40 h 66"/>
                <a:gd name="T6" fmla="*/ 12 w 154"/>
                <a:gd name="T7" fmla="*/ 51 h 66"/>
                <a:gd name="T8" fmla="*/ 54 w 154"/>
                <a:gd name="T9" fmla="*/ 63 h 66"/>
                <a:gd name="T10" fmla="*/ 114 w 154"/>
                <a:gd name="T11" fmla="*/ 63 h 66"/>
                <a:gd name="T12" fmla="*/ 142 w 154"/>
                <a:gd name="T13" fmla="*/ 54 h 66"/>
                <a:gd name="T14" fmla="*/ 135 w 154"/>
                <a:gd name="T15" fmla="*/ 39 h 66"/>
                <a:gd name="T16" fmla="*/ 103 w 154"/>
                <a:gd name="T1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66">
                  <a:moveTo>
                    <a:pt x="52" y="0"/>
                  </a:moveTo>
                  <a:cubicBezTo>
                    <a:pt x="41" y="10"/>
                    <a:pt x="31" y="24"/>
                    <a:pt x="18" y="32"/>
                  </a:cubicBezTo>
                  <a:cubicBezTo>
                    <a:pt x="14" y="34"/>
                    <a:pt x="6" y="36"/>
                    <a:pt x="3" y="40"/>
                  </a:cubicBezTo>
                  <a:cubicBezTo>
                    <a:pt x="0" y="45"/>
                    <a:pt x="8" y="48"/>
                    <a:pt x="12" y="51"/>
                  </a:cubicBezTo>
                  <a:cubicBezTo>
                    <a:pt x="25" y="58"/>
                    <a:pt x="41" y="61"/>
                    <a:pt x="54" y="63"/>
                  </a:cubicBezTo>
                  <a:cubicBezTo>
                    <a:pt x="76" y="66"/>
                    <a:pt x="94" y="66"/>
                    <a:pt x="114" y="63"/>
                  </a:cubicBezTo>
                  <a:cubicBezTo>
                    <a:pt x="124" y="61"/>
                    <a:pt x="134" y="59"/>
                    <a:pt x="142" y="54"/>
                  </a:cubicBezTo>
                  <a:cubicBezTo>
                    <a:pt x="154" y="47"/>
                    <a:pt x="143" y="43"/>
                    <a:pt x="135" y="39"/>
                  </a:cubicBezTo>
                  <a:cubicBezTo>
                    <a:pt x="119" y="31"/>
                    <a:pt x="110" y="18"/>
                    <a:pt x="103" y="2"/>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0" name="Freeform 260">
              <a:extLst>
                <a:ext uri="{FF2B5EF4-FFF2-40B4-BE49-F238E27FC236}">
                  <a16:creationId xmlns:a16="http://schemas.microsoft.com/office/drawing/2014/main" xmlns="" id="{FB7C545C-ACD1-4CA0-A5F5-7683215B5226}"/>
                </a:ext>
              </a:extLst>
            </p:cNvPr>
            <p:cNvSpPr/>
            <p:nvPr/>
          </p:nvSpPr>
          <p:spPr bwMode="auto">
            <a:xfrm>
              <a:off x="7308850" y="3395663"/>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1" name="Freeform 261">
              <a:extLst>
                <a:ext uri="{FF2B5EF4-FFF2-40B4-BE49-F238E27FC236}">
                  <a16:creationId xmlns:a16="http://schemas.microsoft.com/office/drawing/2014/main" xmlns="" id="{805E6086-1AFF-47DD-B13D-995CEC92BF59}"/>
                </a:ext>
              </a:extLst>
            </p:cNvPr>
            <p:cNvSpPr/>
            <p:nvPr/>
          </p:nvSpPr>
          <p:spPr bwMode="auto">
            <a:xfrm>
              <a:off x="7440613" y="34512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3"/>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2" name="Freeform 262">
              <a:extLst>
                <a:ext uri="{FF2B5EF4-FFF2-40B4-BE49-F238E27FC236}">
                  <a16:creationId xmlns:a16="http://schemas.microsoft.com/office/drawing/2014/main" xmlns="" id="{2702C10D-2068-49CA-ADEC-0EED4572ADD7}"/>
                </a:ext>
              </a:extLst>
            </p:cNvPr>
            <p:cNvSpPr/>
            <p:nvPr/>
          </p:nvSpPr>
          <p:spPr bwMode="auto">
            <a:xfrm>
              <a:off x="7346950" y="3317875"/>
              <a:ext cx="26988" cy="25400"/>
            </a:xfrm>
            <a:custGeom>
              <a:avLst/>
              <a:gdLst>
                <a:gd name="T0" fmla="*/ 5 w 6"/>
                <a:gd name="T1" fmla="*/ 3 h 6"/>
                <a:gd name="T2" fmla="*/ 3 w 6"/>
                <a:gd name="T3" fmla="*/ 5 h 6"/>
                <a:gd name="T4" fmla="*/ 0 w 6"/>
                <a:gd name="T5" fmla="*/ 3 h 6"/>
                <a:gd name="T6" fmla="*/ 3 w 6"/>
                <a:gd name="T7" fmla="*/ 0 h 6"/>
                <a:gd name="T8" fmla="*/ 5 w 6"/>
                <a:gd name="T9" fmla="*/ 3 h 6"/>
              </a:gdLst>
              <a:ahLst/>
              <a:cxnLst>
                <a:cxn ang="0">
                  <a:pos x="T0" y="T1"/>
                </a:cxn>
                <a:cxn ang="0">
                  <a:pos x="T2" y="T3"/>
                </a:cxn>
                <a:cxn ang="0">
                  <a:pos x="T4" y="T5"/>
                </a:cxn>
                <a:cxn ang="0">
                  <a:pos x="T6" y="T7"/>
                </a:cxn>
                <a:cxn ang="0">
                  <a:pos x="T8" y="T9"/>
                </a:cxn>
              </a:cxnLst>
              <a:rect l="0" t="0" r="r" b="b"/>
              <a:pathLst>
                <a:path w="6" h="6">
                  <a:moveTo>
                    <a:pt x="5" y="3"/>
                  </a:moveTo>
                  <a:cubicBezTo>
                    <a:pt x="5" y="5"/>
                    <a:pt x="4" y="6"/>
                    <a:pt x="3" y="5"/>
                  </a:cubicBezTo>
                  <a:cubicBezTo>
                    <a:pt x="1" y="5"/>
                    <a:pt x="0" y="4"/>
                    <a:pt x="0" y="3"/>
                  </a:cubicBezTo>
                  <a:cubicBezTo>
                    <a:pt x="1" y="1"/>
                    <a:pt x="2" y="0"/>
                    <a:pt x="3" y="0"/>
                  </a:cubicBezTo>
                  <a:cubicBezTo>
                    <a:pt x="5" y="1"/>
                    <a:pt x="6"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3" name="Freeform 263">
              <a:extLst>
                <a:ext uri="{FF2B5EF4-FFF2-40B4-BE49-F238E27FC236}">
                  <a16:creationId xmlns:a16="http://schemas.microsoft.com/office/drawing/2014/main" xmlns="" id="{0B91B966-4D2D-4EAE-9A14-986C241AF62D}"/>
                </a:ext>
              </a:extLst>
            </p:cNvPr>
            <p:cNvSpPr/>
            <p:nvPr/>
          </p:nvSpPr>
          <p:spPr bwMode="auto">
            <a:xfrm>
              <a:off x="7207250" y="34385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4" name="Freeform 264">
              <a:extLst>
                <a:ext uri="{FF2B5EF4-FFF2-40B4-BE49-F238E27FC236}">
                  <a16:creationId xmlns:a16="http://schemas.microsoft.com/office/drawing/2014/main" xmlns="" id="{339ADCFB-A82F-4D09-AE43-E8106D9CDF87}"/>
                </a:ext>
              </a:extLst>
            </p:cNvPr>
            <p:cNvSpPr/>
            <p:nvPr/>
          </p:nvSpPr>
          <p:spPr bwMode="auto">
            <a:xfrm>
              <a:off x="7321550" y="3527425"/>
              <a:ext cx="22225" cy="22225"/>
            </a:xfrm>
            <a:custGeom>
              <a:avLst/>
              <a:gdLst>
                <a:gd name="T0" fmla="*/ 5 w 5"/>
                <a:gd name="T1" fmla="*/ 2 h 5"/>
                <a:gd name="T2" fmla="*/ 2 w 5"/>
                <a:gd name="T3" fmla="*/ 5 h 5"/>
                <a:gd name="T4" fmla="*/ 0 w 5"/>
                <a:gd name="T5" fmla="*/ 2 h 5"/>
                <a:gd name="T6" fmla="*/ 3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4"/>
                    <a:pt x="4" y="5"/>
                    <a:pt x="2" y="5"/>
                  </a:cubicBezTo>
                  <a:cubicBezTo>
                    <a:pt x="1" y="5"/>
                    <a:pt x="0" y="3"/>
                    <a:pt x="0" y="2"/>
                  </a:cubicBezTo>
                  <a:cubicBezTo>
                    <a:pt x="0" y="1"/>
                    <a:pt x="1" y="0"/>
                    <a:pt x="3" y="0"/>
                  </a:cubicBezTo>
                  <a:cubicBezTo>
                    <a:pt x="4" y="0"/>
                    <a:pt x="5"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5" name="Freeform 265">
              <a:extLst>
                <a:ext uri="{FF2B5EF4-FFF2-40B4-BE49-F238E27FC236}">
                  <a16:creationId xmlns:a16="http://schemas.microsoft.com/office/drawing/2014/main" xmlns="" id="{15B45C87-C7E3-43E0-89D5-B6A9A270534F}"/>
                </a:ext>
              </a:extLst>
            </p:cNvPr>
            <p:cNvSpPr/>
            <p:nvPr/>
          </p:nvSpPr>
          <p:spPr bwMode="auto">
            <a:xfrm>
              <a:off x="7440613" y="3582988"/>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6" name="Freeform 266">
              <a:extLst>
                <a:ext uri="{FF2B5EF4-FFF2-40B4-BE49-F238E27FC236}">
                  <a16:creationId xmlns:a16="http://schemas.microsoft.com/office/drawing/2014/main" xmlns="" id="{8E7185F0-681A-4355-8AC9-4A876772DFEB}"/>
                </a:ext>
              </a:extLst>
            </p:cNvPr>
            <p:cNvSpPr/>
            <p:nvPr/>
          </p:nvSpPr>
          <p:spPr bwMode="auto">
            <a:xfrm>
              <a:off x="7351713" y="3630613"/>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7" name="Freeform 267">
              <a:extLst>
                <a:ext uri="{FF2B5EF4-FFF2-40B4-BE49-F238E27FC236}">
                  <a16:creationId xmlns:a16="http://schemas.microsoft.com/office/drawing/2014/main" xmlns="" id="{AE1D3E29-3E58-4157-B1FD-C4287E007DBF}"/>
                </a:ext>
              </a:extLst>
            </p:cNvPr>
            <p:cNvSpPr/>
            <p:nvPr/>
          </p:nvSpPr>
          <p:spPr bwMode="auto">
            <a:xfrm>
              <a:off x="7215188" y="3600450"/>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8" name="Freeform 268">
              <a:extLst>
                <a:ext uri="{FF2B5EF4-FFF2-40B4-BE49-F238E27FC236}">
                  <a16:creationId xmlns:a16="http://schemas.microsoft.com/office/drawing/2014/main" xmlns="" id="{8E1B1DF3-4291-41A2-86C0-3A4577491480}"/>
                </a:ext>
              </a:extLst>
            </p:cNvPr>
            <p:cNvSpPr/>
            <p:nvPr/>
          </p:nvSpPr>
          <p:spPr bwMode="auto">
            <a:xfrm>
              <a:off x="7118350" y="363061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9" name="Freeform 269">
              <a:extLst>
                <a:ext uri="{FF2B5EF4-FFF2-40B4-BE49-F238E27FC236}">
                  <a16:creationId xmlns:a16="http://schemas.microsoft.com/office/drawing/2014/main" xmlns="" id="{D46A7349-1361-475F-912C-45F483BBA865}"/>
                </a:ext>
              </a:extLst>
            </p:cNvPr>
            <p:cNvSpPr/>
            <p:nvPr/>
          </p:nvSpPr>
          <p:spPr bwMode="auto">
            <a:xfrm>
              <a:off x="7496175" y="3646488"/>
              <a:ext cx="22225" cy="22225"/>
            </a:xfrm>
            <a:custGeom>
              <a:avLst/>
              <a:gdLst>
                <a:gd name="T0" fmla="*/ 5 w 5"/>
                <a:gd name="T1" fmla="*/ 3 h 5"/>
                <a:gd name="T2" fmla="*/ 2 w 5"/>
                <a:gd name="T3" fmla="*/ 5 h 5"/>
                <a:gd name="T4" fmla="*/ 0 w 5"/>
                <a:gd name="T5" fmla="*/ 3 h 5"/>
                <a:gd name="T6" fmla="*/ 2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3"/>
                  </a:cubicBezTo>
                  <a:cubicBezTo>
                    <a:pt x="0" y="1"/>
                    <a:pt x="1" y="0"/>
                    <a:pt x="2"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0" name="Freeform 270">
              <a:extLst>
                <a:ext uri="{FF2B5EF4-FFF2-40B4-BE49-F238E27FC236}">
                  <a16:creationId xmlns:a16="http://schemas.microsoft.com/office/drawing/2014/main" xmlns="" id="{EDF86201-A36D-4E7C-BA1B-AE0CB87C5424}"/>
                </a:ext>
              </a:extLst>
            </p:cNvPr>
            <p:cNvSpPr/>
            <p:nvPr/>
          </p:nvSpPr>
          <p:spPr bwMode="auto">
            <a:xfrm>
              <a:off x="7242175" y="3729038"/>
              <a:ext cx="25400" cy="20638"/>
            </a:xfrm>
            <a:custGeom>
              <a:avLst/>
              <a:gdLst>
                <a:gd name="T0" fmla="*/ 5 w 6"/>
                <a:gd name="T1" fmla="*/ 2 h 5"/>
                <a:gd name="T2" fmla="*/ 3 w 6"/>
                <a:gd name="T3" fmla="*/ 5 h 5"/>
                <a:gd name="T4" fmla="*/ 0 w 6"/>
                <a:gd name="T5" fmla="*/ 2 h 5"/>
                <a:gd name="T6" fmla="*/ 3 w 6"/>
                <a:gd name="T7" fmla="*/ 0 h 5"/>
                <a:gd name="T8" fmla="*/ 5 w 6"/>
                <a:gd name="T9" fmla="*/ 2 h 5"/>
              </a:gdLst>
              <a:ahLst/>
              <a:cxnLst>
                <a:cxn ang="0">
                  <a:pos x="T0" y="T1"/>
                </a:cxn>
                <a:cxn ang="0">
                  <a:pos x="T2" y="T3"/>
                </a:cxn>
                <a:cxn ang="0">
                  <a:pos x="T4" y="T5"/>
                </a:cxn>
                <a:cxn ang="0">
                  <a:pos x="T6" y="T7"/>
                </a:cxn>
                <a:cxn ang="0">
                  <a:pos x="T8" y="T9"/>
                </a:cxn>
              </a:cxnLst>
              <a:rect l="0" t="0" r="r" b="b"/>
              <a:pathLst>
                <a:path w="6" h="5">
                  <a:moveTo>
                    <a:pt x="5" y="2"/>
                  </a:moveTo>
                  <a:cubicBezTo>
                    <a:pt x="5" y="4"/>
                    <a:pt x="4" y="5"/>
                    <a:pt x="3" y="5"/>
                  </a:cubicBezTo>
                  <a:cubicBezTo>
                    <a:pt x="1" y="5"/>
                    <a:pt x="0" y="3"/>
                    <a:pt x="0" y="2"/>
                  </a:cubicBezTo>
                  <a:cubicBezTo>
                    <a:pt x="1" y="1"/>
                    <a:pt x="2" y="0"/>
                    <a:pt x="3" y="0"/>
                  </a:cubicBezTo>
                  <a:cubicBezTo>
                    <a:pt x="5" y="0"/>
                    <a:pt x="6"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1" name="Freeform 271">
              <a:extLst>
                <a:ext uri="{FF2B5EF4-FFF2-40B4-BE49-F238E27FC236}">
                  <a16:creationId xmlns:a16="http://schemas.microsoft.com/office/drawing/2014/main" xmlns="" id="{3A36D5D6-859F-4F75-B41E-303C36490167}"/>
                </a:ext>
              </a:extLst>
            </p:cNvPr>
            <p:cNvSpPr/>
            <p:nvPr/>
          </p:nvSpPr>
          <p:spPr bwMode="auto">
            <a:xfrm>
              <a:off x="7364413" y="3762375"/>
              <a:ext cx="25400" cy="22225"/>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1"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2" name="Freeform 272">
              <a:extLst>
                <a:ext uri="{FF2B5EF4-FFF2-40B4-BE49-F238E27FC236}">
                  <a16:creationId xmlns:a16="http://schemas.microsoft.com/office/drawing/2014/main" xmlns="" id="{D2FBB83B-1330-464A-8D4B-5BE4F0E5B5A6}"/>
                </a:ext>
              </a:extLst>
            </p:cNvPr>
            <p:cNvSpPr/>
            <p:nvPr/>
          </p:nvSpPr>
          <p:spPr bwMode="auto">
            <a:xfrm>
              <a:off x="7453313" y="3736975"/>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3"/>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3" name="Freeform 273">
              <a:extLst>
                <a:ext uri="{FF2B5EF4-FFF2-40B4-BE49-F238E27FC236}">
                  <a16:creationId xmlns:a16="http://schemas.microsoft.com/office/drawing/2014/main" xmlns="" id="{8734BD44-8860-4F3B-97DB-F11C390B0198}"/>
                </a:ext>
              </a:extLst>
            </p:cNvPr>
            <p:cNvSpPr/>
            <p:nvPr/>
          </p:nvSpPr>
          <p:spPr bwMode="auto">
            <a:xfrm>
              <a:off x="7280275" y="3825875"/>
              <a:ext cx="20638" cy="26988"/>
            </a:xfrm>
            <a:custGeom>
              <a:avLst/>
              <a:gdLst>
                <a:gd name="T0" fmla="*/ 5 w 5"/>
                <a:gd name="T1" fmla="*/ 3 h 6"/>
                <a:gd name="T2" fmla="*/ 3 w 5"/>
                <a:gd name="T3" fmla="*/ 6 h 6"/>
                <a:gd name="T4" fmla="*/ 0 w 5"/>
                <a:gd name="T5" fmla="*/ 3 h 6"/>
                <a:gd name="T6" fmla="*/ 3 w 5"/>
                <a:gd name="T7" fmla="*/ 1 h 6"/>
                <a:gd name="T8" fmla="*/ 5 w 5"/>
                <a:gd name="T9" fmla="*/ 3 h 6"/>
              </a:gdLst>
              <a:ahLst/>
              <a:cxnLst>
                <a:cxn ang="0">
                  <a:pos x="T0" y="T1"/>
                </a:cxn>
                <a:cxn ang="0">
                  <a:pos x="T2" y="T3"/>
                </a:cxn>
                <a:cxn ang="0">
                  <a:pos x="T4" y="T5"/>
                </a:cxn>
                <a:cxn ang="0">
                  <a:pos x="T6" y="T7"/>
                </a:cxn>
                <a:cxn ang="0">
                  <a:pos x="T8" y="T9"/>
                </a:cxn>
              </a:cxnLst>
              <a:rect l="0" t="0" r="r" b="b"/>
              <a:pathLst>
                <a:path w="5" h="6">
                  <a:moveTo>
                    <a:pt x="5" y="3"/>
                  </a:moveTo>
                  <a:cubicBezTo>
                    <a:pt x="5" y="5"/>
                    <a:pt x="4" y="6"/>
                    <a:pt x="3" y="6"/>
                  </a:cubicBezTo>
                  <a:cubicBezTo>
                    <a:pt x="1" y="5"/>
                    <a:pt x="0" y="4"/>
                    <a:pt x="0" y="3"/>
                  </a:cubicBezTo>
                  <a:cubicBezTo>
                    <a:pt x="0" y="1"/>
                    <a:pt x="2" y="0"/>
                    <a:pt x="3" y="1"/>
                  </a:cubicBezTo>
                  <a:cubicBezTo>
                    <a:pt x="4" y="1"/>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4" name="Freeform 274">
              <a:extLst>
                <a:ext uri="{FF2B5EF4-FFF2-40B4-BE49-F238E27FC236}">
                  <a16:creationId xmlns:a16="http://schemas.microsoft.com/office/drawing/2014/main" xmlns="" id="{59CCE01D-D52F-45C3-8DD3-F63322AB8F1C}"/>
                </a:ext>
              </a:extLst>
            </p:cNvPr>
            <p:cNvSpPr/>
            <p:nvPr/>
          </p:nvSpPr>
          <p:spPr bwMode="auto">
            <a:xfrm>
              <a:off x="7445375" y="3835400"/>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5" name="Freeform 275">
              <a:extLst>
                <a:ext uri="{FF2B5EF4-FFF2-40B4-BE49-F238E27FC236}">
                  <a16:creationId xmlns:a16="http://schemas.microsoft.com/office/drawing/2014/main" xmlns="" id="{D511F51C-45D8-4420-956C-24BECA0E98CE}"/>
                </a:ext>
              </a:extLst>
            </p:cNvPr>
            <p:cNvSpPr/>
            <p:nvPr/>
          </p:nvSpPr>
          <p:spPr bwMode="auto">
            <a:xfrm>
              <a:off x="7569200" y="3848100"/>
              <a:ext cx="25400" cy="25400"/>
            </a:xfrm>
            <a:custGeom>
              <a:avLst/>
              <a:gdLst>
                <a:gd name="T0" fmla="*/ 6 w 6"/>
                <a:gd name="T1" fmla="*/ 3 h 6"/>
                <a:gd name="T2" fmla="*/ 3 w 6"/>
                <a:gd name="T3" fmla="*/ 5 h 6"/>
                <a:gd name="T4" fmla="*/ 1 w 6"/>
                <a:gd name="T5" fmla="*/ 3 h 6"/>
                <a:gd name="T6" fmla="*/ 3 w 6"/>
                <a:gd name="T7" fmla="*/ 0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5" y="5"/>
                    <a:pt x="4" y="6"/>
                    <a:pt x="3" y="5"/>
                  </a:cubicBezTo>
                  <a:cubicBezTo>
                    <a:pt x="1" y="5"/>
                    <a:pt x="0" y="4"/>
                    <a:pt x="1" y="3"/>
                  </a:cubicBezTo>
                  <a:cubicBezTo>
                    <a:pt x="1" y="1"/>
                    <a:pt x="2" y="0"/>
                    <a:pt x="3" y="0"/>
                  </a:cubicBezTo>
                  <a:cubicBezTo>
                    <a:pt x="5" y="1"/>
                    <a:pt x="6" y="2"/>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6" name="Freeform 276">
              <a:extLst>
                <a:ext uri="{FF2B5EF4-FFF2-40B4-BE49-F238E27FC236}">
                  <a16:creationId xmlns:a16="http://schemas.microsoft.com/office/drawing/2014/main" xmlns="" id="{B652984E-4A35-43EC-9E6B-F2C923BF88B6}"/>
                </a:ext>
              </a:extLst>
            </p:cNvPr>
            <p:cNvSpPr/>
            <p:nvPr/>
          </p:nvSpPr>
          <p:spPr bwMode="auto">
            <a:xfrm>
              <a:off x="7356475" y="389096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7" name="Freeform 277">
              <a:extLst>
                <a:ext uri="{FF2B5EF4-FFF2-40B4-BE49-F238E27FC236}">
                  <a16:creationId xmlns:a16="http://schemas.microsoft.com/office/drawing/2014/main" xmlns="" id="{E2D58AB0-C725-47A6-AFF2-2D58E65806C3}"/>
                </a:ext>
              </a:extLst>
            </p:cNvPr>
            <p:cNvSpPr/>
            <p:nvPr/>
          </p:nvSpPr>
          <p:spPr bwMode="auto">
            <a:xfrm>
              <a:off x="7173913" y="3860800"/>
              <a:ext cx="25400" cy="20638"/>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0"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8" name="Freeform 278">
              <a:extLst>
                <a:ext uri="{FF2B5EF4-FFF2-40B4-BE49-F238E27FC236}">
                  <a16:creationId xmlns:a16="http://schemas.microsoft.com/office/drawing/2014/main" xmlns="" id="{9879CBBC-A079-4684-B7C4-15923D719D75}"/>
                </a:ext>
              </a:extLst>
            </p:cNvPr>
            <p:cNvSpPr/>
            <p:nvPr/>
          </p:nvSpPr>
          <p:spPr bwMode="auto">
            <a:xfrm>
              <a:off x="7067550" y="3813175"/>
              <a:ext cx="20638"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9" name="Freeform 279">
              <a:extLst>
                <a:ext uri="{FF2B5EF4-FFF2-40B4-BE49-F238E27FC236}">
                  <a16:creationId xmlns:a16="http://schemas.microsoft.com/office/drawing/2014/main" xmlns="" id="{DB9C9EA2-0D3A-4177-A74B-AEE8BE02D4A6}"/>
                </a:ext>
              </a:extLst>
            </p:cNvPr>
            <p:cNvSpPr/>
            <p:nvPr/>
          </p:nvSpPr>
          <p:spPr bwMode="auto">
            <a:xfrm>
              <a:off x="7177088" y="3762375"/>
              <a:ext cx="22225"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50" name="Freeform 280">
              <a:extLst>
                <a:ext uri="{FF2B5EF4-FFF2-40B4-BE49-F238E27FC236}">
                  <a16:creationId xmlns:a16="http://schemas.microsoft.com/office/drawing/2014/main" xmlns="" id="{C9A21FB3-0451-43E2-BAE8-5C0FC4CC0FB3}"/>
                </a:ext>
              </a:extLst>
            </p:cNvPr>
            <p:cNvSpPr/>
            <p:nvPr/>
          </p:nvSpPr>
          <p:spPr bwMode="auto">
            <a:xfrm>
              <a:off x="7242175" y="3903663"/>
              <a:ext cx="173038" cy="230188"/>
            </a:xfrm>
            <a:custGeom>
              <a:avLst/>
              <a:gdLst>
                <a:gd name="T0" fmla="*/ 9 w 41"/>
                <a:gd name="T1" fmla="*/ 0 h 54"/>
                <a:gd name="T2" fmla="*/ 7 w 41"/>
                <a:gd name="T3" fmla="*/ 23 h 54"/>
                <a:gd name="T4" fmla="*/ 0 w 41"/>
                <a:gd name="T5" fmla="*/ 44 h 54"/>
                <a:gd name="T6" fmla="*/ 41 w 41"/>
                <a:gd name="T7" fmla="*/ 47 h 54"/>
                <a:gd name="T8" fmla="*/ 34 w 41"/>
                <a:gd name="T9" fmla="*/ 25 h 54"/>
                <a:gd name="T10" fmla="*/ 34 w 41"/>
                <a:gd name="T11" fmla="*/ 5 h 54"/>
              </a:gdLst>
              <a:ahLst/>
              <a:cxnLst>
                <a:cxn ang="0">
                  <a:pos x="T0" y="T1"/>
                </a:cxn>
                <a:cxn ang="0">
                  <a:pos x="T2" y="T3"/>
                </a:cxn>
                <a:cxn ang="0">
                  <a:pos x="T4" y="T5"/>
                </a:cxn>
                <a:cxn ang="0">
                  <a:pos x="T6" y="T7"/>
                </a:cxn>
                <a:cxn ang="0">
                  <a:pos x="T8" y="T9"/>
                </a:cxn>
                <a:cxn ang="0">
                  <a:pos x="T10" y="T11"/>
                </a:cxn>
              </a:cxnLst>
              <a:rect l="0" t="0" r="r" b="b"/>
              <a:pathLst>
                <a:path w="41" h="54">
                  <a:moveTo>
                    <a:pt x="9" y="0"/>
                  </a:moveTo>
                  <a:cubicBezTo>
                    <a:pt x="8" y="8"/>
                    <a:pt x="8" y="15"/>
                    <a:pt x="7" y="23"/>
                  </a:cubicBezTo>
                  <a:cubicBezTo>
                    <a:pt x="6" y="30"/>
                    <a:pt x="2" y="37"/>
                    <a:pt x="0" y="44"/>
                  </a:cubicBezTo>
                  <a:cubicBezTo>
                    <a:pt x="10" y="54"/>
                    <a:pt x="29" y="51"/>
                    <a:pt x="41" y="47"/>
                  </a:cubicBezTo>
                  <a:cubicBezTo>
                    <a:pt x="40" y="40"/>
                    <a:pt x="35" y="32"/>
                    <a:pt x="34" y="25"/>
                  </a:cubicBezTo>
                  <a:cubicBezTo>
                    <a:pt x="33" y="21"/>
                    <a:pt x="31" y="8"/>
                    <a:pt x="34" y="5"/>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grpSp>
        <p:nvGrpSpPr>
          <p:cNvPr id="251" name="组合 649">
            <a:extLst>
              <a:ext uri="{FF2B5EF4-FFF2-40B4-BE49-F238E27FC236}">
                <a16:creationId xmlns:a16="http://schemas.microsoft.com/office/drawing/2014/main" xmlns="" id="{40751EB2-406B-4C8A-BE7C-9EE001CB9758}"/>
              </a:ext>
            </a:extLst>
          </p:cNvPr>
          <p:cNvGrpSpPr/>
          <p:nvPr/>
        </p:nvGrpSpPr>
        <p:grpSpPr>
          <a:xfrm>
            <a:off x="-96131" y="4662981"/>
            <a:ext cx="1040423" cy="573838"/>
            <a:chOff x="4541838" y="2732088"/>
            <a:chExt cx="2568575" cy="1231900"/>
          </a:xfrm>
        </p:grpSpPr>
        <p:sp>
          <p:nvSpPr>
            <p:cNvPr id="252" name="Freeform 242">
              <a:extLst>
                <a:ext uri="{FF2B5EF4-FFF2-40B4-BE49-F238E27FC236}">
                  <a16:creationId xmlns:a16="http://schemas.microsoft.com/office/drawing/2014/main" xmlns="" id="{3913B9D5-FEBA-4BE0-88DF-C2AF0A24A527}"/>
                </a:ext>
              </a:extLst>
            </p:cNvPr>
            <p:cNvSpPr/>
            <p:nvPr/>
          </p:nvSpPr>
          <p:spPr bwMode="auto">
            <a:xfrm>
              <a:off x="4541838" y="2732088"/>
              <a:ext cx="1497013" cy="1146175"/>
            </a:xfrm>
            <a:custGeom>
              <a:avLst/>
              <a:gdLst>
                <a:gd name="T0" fmla="*/ 176 w 352"/>
                <a:gd name="T1" fmla="*/ 0 h 268"/>
                <a:gd name="T2" fmla="*/ 0 w 352"/>
                <a:gd name="T3" fmla="*/ 262 h 268"/>
                <a:gd name="T4" fmla="*/ 352 w 352"/>
                <a:gd name="T5" fmla="*/ 268 h 268"/>
                <a:gd name="T6" fmla="*/ 352 w 352"/>
                <a:gd name="T7" fmla="*/ 258 h 268"/>
                <a:gd name="T8" fmla="*/ 318 w 352"/>
                <a:gd name="T9" fmla="*/ 254 h 268"/>
                <a:gd name="T10" fmla="*/ 319 w 352"/>
                <a:gd name="T11" fmla="*/ 266 h 268"/>
                <a:gd name="T12" fmla="*/ 38 w 352"/>
                <a:gd name="T13" fmla="*/ 260 h 268"/>
                <a:gd name="T14" fmla="*/ 178 w 352"/>
                <a:gd name="T15" fmla="*/ 47 h 268"/>
                <a:gd name="T16" fmla="*/ 185 w 352"/>
                <a:gd name="T17" fmla="*/ 47 h 268"/>
                <a:gd name="T18" fmla="*/ 310 w 352"/>
                <a:gd name="T19" fmla="*/ 192 h 268"/>
                <a:gd name="T20" fmla="*/ 339 w 352"/>
                <a:gd name="T21" fmla="*/ 167 h 268"/>
                <a:gd name="T22" fmla="*/ 184 w 352"/>
                <a:gd name="T23" fmla="*/ 0 h 268"/>
                <a:gd name="T24" fmla="*/ 176 w 352"/>
                <a:gd name="T25"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268">
                  <a:moveTo>
                    <a:pt x="176" y="0"/>
                  </a:moveTo>
                  <a:cubicBezTo>
                    <a:pt x="32" y="0"/>
                    <a:pt x="0" y="262"/>
                    <a:pt x="0" y="262"/>
                  </a:cubicBezTo>
                  <a:cubicBezTo>
                    <a:pt x="352" y="268"/>
                    <a:pt x="352" y="268"/>
                    <a:pt x="352" y="268"/>
                  </a:cubicBezTo>
                  <a:cubicBezTo>
                    <a:pt x="352" y="266"/>
                    <a:pt x="352" y="262"/>
                    <a:pt x="352" y="258"/>
                  </a:cubicBezTo>
                  <a:cubicBezTo>
                    <a:pt x="318" y="254"/>
                    <a:pt x="318" y="254"/>
                    <a:pt x="318" y="254"/>
                  </a:cubicBezTo>
                  <a:cubicBezTo>
                    <a:pt x="319" y="259"/>
                    <a:pt x="319" y="263"/>
                    <a:pt x="319" y="266"/>
                  </a:cubicBezTo>
                  <a:cubicBezTo>
                    <a:pt x="38" y="260"/>
                    <a:pt x="38" y="260"/>
                    <a:pt x="38" y="260"/>
                  </a:cubicBezTo>
                  <a:cubicBezTo>
                    <a:pt x="38" y="260"/>
                    <a:pt x="63" y="47"/>
                    <a:pt x="178" y="47"/>
                  </a:cubicBezTo>
                  <a:cubicBezTo>
                    <a:pt x="180" y="47"/>
                    <a:pt x="182" y="47"/>
                    <a:pt x="185" y="47"/>
                  </a:cubicBezTo>
                  <a:cubicBezTo>
                    <a:pt x="264" y="53"/>
                    <a:pt x="297" y="130"/>
                    <a:pt x="310" y="192"/>
                  </a:cubicBezTo>
                  <a:cubicBezTo>
                    <a:pt x="318" y="183"/>
                    <a:pt x="328" y="175"/>
                    <a:pt x="339" y="167"/>
                  </a:cubicBezTo>
                  <a:cubicBezTo>
                    <a:pt x="320" y="93"/>
                    <a:pt x="278" y="7"/>
                    <a:pt x="184" y="0"/>
                  </a:cubicBezTo>
                  <a:cubicBezTo>
                    <a:pt x="181" y="0"/>
                    <a:pt x="178" y="0"/>
                    <a:pt x="176" y="0"/>
                  </a:cubicBezTo>
                </a:path>
              </a:pathLst>
            </a:custGeom>
            <a:solidFill>
              <a:srgbClr val="C0DC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53" name="Freeform 243">
              <a:extLst>
                <a:ext uri="{FF2B5EF4-FFF2-40B4-BE49-F238E27FC236}">
                  <a16:creationId xmlns:a16="http://schemas.microsoft.com/office/drawing/2014/main" xmlns="" id="{25A16574-A3FE-4DA2-8EA9-EE3876EF53A4}"/>
                </a:ext>
              </a:extLst>
            </p:cNvPr>
            <p:cNvSpPr/>
            <p:nvPr/>
          </p:nvSpPr>
          <p:spPr bwMode="auto">
            <a:xfrm>
              <a:off x="4703763" y="2933700"/>
              <a:ext cx="1193800" cy="935038"/>
            </a:xfrm>
            <a:custGeom>
              <a:avLst/>
              <a:gdLst>
                <a:gd name="T0" fmla="*/ 140 w 281"/>
                <a:gd name="T1" fmla="*/ 0 h 219"/>
                <a:gd name="T2" fmla="*/ 0 w 281"/>
                <a:gd name="T3" fmla="*/ 213 h 219"/>
                <a:gd name="T4" fmla="*/ 281 w 281"/>
                <a:gd name="T5" fmla="*/ 219 h 219"/>
                <a:gd name="T6" fmla="*/ 280 w 281"/>
                <a:gd name="T7" fmla="*/ 207 h 219"/>
                <a:gd name="T8" fmla="*/ 244 w 281"/>
                <a:gd name="T9" fmla="*/ 203 h 219"/>
                <a:gd name="T10" fmla="*/ 245 w 281"/>
                <a:gd name="T11" fmla="*/ 216 h 219"/>
                <a:gd name="T12" fmla="*/ 218 w 281"/>
                <a:gd name="T13" fmla="*/ 216 h 219"/>
                <a:gd name="T14" fmla="*/ 218 w 281"/>
                <a:gd name="T15" fmla="*/ 216 h 219"/>
                <a:gd name="T16" fmla="*/ 71 w 281"/>
                <a:gd name="T17" fmla="*/ 213 h 219"/>
                <a:gd name="T18" fmla="*/ 71 w 281"/>
                <a:gd name="T19" fmla="*/ 213 h 219"/>
                <a:gd name="T20" fmla="*/ 40 w 281"/>
                <a:gd name="T21" fmla="*/ 212 h 219"/>
                <a:gd name="T22" fmla="*/ 142 w 281"/>
                <a:gd name="T23" fmla="*/ 56 h 219"/>
                <a:gd name="T24" fmla="*/ 147 w 281"/>
                <a:gd name="T25" fmla="*/ 56 h 219"/>
                <a:gd name="T26" fmla="*/ 242 w 281"/>
                <a:gd name="T27" fmla="*/ 183 h 219"/>
                <a:gd name="T28" fmla="*/ 272 w 281"/>
                <a:gd name="T29" fmla="*/ 145 h 219"/>
                <a:gd name="T30" fmla="*/ 147 w 281"/>
                <a:gd name="T31" fmla="*/ 0 h 219"/>
                <a:gd name="T32" fmla="*/ 140 w 281"/>
                <a:gd name="T3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1" h="219">
                  <a:moveTo>
                    <a:pt x="140" y="0"/>
                  </a:moveTo>
                  <a:cubicBezTo>
                    <a:pt x="25" y="0"/>
                    <a:pt x="0" y="213"/>
                    <a:pt x="0" y="213"/>
                  </a:cubicBezTo>
                  <a:cubicBezTo>
                    <a:pt x="281" y="219"/>
                    <a:pt x="281" y="219"/>
                    <a:pt x="281" y="219"/>
                  </a:cubicBezTo>
                  <a:cubicBezTo>
                    <a:pt x="281" y="216"/>
                    <a:pt x="281" y="212"/>
                    <a:pt x="280" y="207"/>
                  </a:cubicBezTo>
                  <a:cubicBezTo>
                    <a:pt x="244" y="203"/>
                    <a:pt x="244" y="203"/>
                    <a:pt x="244" y="203"/>
                  </a:cubicBezTo>
                  <a:cubicBezTo>
                    <a:pt x="245" y="208"/>
                    <a:pt x="245" y="213"/>
                    <a:pt x="245" y="216"/>
                  </a:cubicBezTo>
                  <a:cubicBezTo>
                    <a:pt x="218" y="216"/>
                    <a:pt x="218" y="216"/>
                    <a:pt x="218" y="216"/>
                  </a:cubicBezTo>
                  <a:cubicBezTo>
                    <a:pt x="218" y="216"/>
                    <a:pt x="218" y="216"/>
                    <a:pt x="218" y="216"/>
                  </a:cubicBezTo>
                  <a:cubicBezTo>
                    <a:pt x="71" y="213"/>
                    <a:pt x="71" y="213"/>
                    <a:pt x="71" y="213"/>
                  </a:cubicBezTo>
                  <a:cubicBezTo>
                    <a:pt x="71" y="213"/>
                    <a:pt x="71" y="213"/>
                    <a:pt x="71" y="213"/>
                  </a:cubicBezTo>
                  <a:cubicBezTo>
                    <a:pt x="40" y="212"/>
                    <a:pt x="40" y="212"/>
                    <a:pt x="40" y="212"/>
                  </a:cubicBezTo>
                  <a:cubicBezTo>
                    <a:pt x="40" y="212"/>
                    <a:pt x="58" y="56"/>
                    <a:pt x="142" y="56"/>
                  </a:cubicBezTo>
                  <a:cubicBezTo>
                    <a:pt x="144" y="56"/>
                    <a:pt x="145" y="56"/>
                    <a:pt x="147" y="56"/>
                  </a:cubicBezTo>
                  <a:cubicBezTo>
                    <a:pt x="214" y="61"/>
                    <a:pt x="236" y="136"/>
                    <a:pt x="242" y="183"/>
                  </a:cubicBezTo>
                  <a:cubicBezTo>
                    <a:pt x="249" y="172"/>
                    <a:pt x="259" y="159"/>
                    <a:pt x="272" y="145"/>
                  </a:cubicBezTo>
                  <a:cubicBezTo>
                    <a:pt x="259" y="83"/>
                    <a:pt x="226" y="6"/>
                    <a:pt x="147" y="0"/>
                  </a:cubicBezTo>
                  <a:cubicBezTo>
                    <a:pt x="144" y="0"/>
                    <a:pt x="142" y="0"/>
                    <a:pt x="140" y="0"/>
                  </a:cubicBezTo>
                </a:path>
              </a:pathLst>
            </a:custGeom>
            <a:solidFill>
              <a:srgbClr val="8B9BA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54" name="Freeform 244">
              <a:extLst>
                <a:ext uri="{FF2B5EF4-FFF2-40B4-BE49-F238E27FC236}">
                  <a16:creationId xmlns:a16="http://schemas.microsoft.com/office/drawing/2014/main" xmlns="" id="{D3396A2A-DA12-4F3E-A950-3EFB1565A0A9}"/>
                </a:ext>
              </a:extLst>
            </p:cNvPr>
            <p:cNvSpPr/>
            <p:nvPr/>
          </p:nvSpPr>
          <p:spPr bwMode="auto">
            <a:xfrm>
              <a:off x="4873625" y="3173413"/>
              <a:ext cx="871538" cy="682625"/>
            </a:xfrm>
            <a:custGeom>
              <a:avLst/>
              <a:gdLst>
                <a:gd name="T0" fmla="*/ 102 w 205"/>
                <a:gd name="T1" fmla="*/ 0 h 160"/>
                <a:gd name="T2" fmla="*/ 0 w 205"/>
                <a:gd name="T3" fmla="*/ 156 h 160"/>
                <a:gd name="T4" fmla="*/ 31 w 205"/>
                <a:gd name="T5" fmla="*/ 157 h 160"/>
                <a:gd name="T6" fmla="*/ 104 w 205"/>
                <a:gd name="T7" fmla="*/ 45 h 160"/>
                <a:gd name="T8" fmla="*/ 108 w 205"/>
                <a:gd name="T9" fmla="*/ 46 h 160"/>
                <a:gd name="T10" fmla="*/ 178 w 205"/>
                <a:gd name="T11" fmla="*/ 160 h 160"/>
                <a:gd name="T12" fmla="*/ 205 w 205"/>
                <a:gd name="T13" fmla="*/ 160 h 160"/>
                <a:gd name="T14" fmla="*/ 204 w 205"/>
                <a:gd name="T15" fmla="*/ 147 h 160"/>
                <a:gd name="T16" fmla="*/ 192 w 205"/>
                <a:gd name="T17" fmla="*/ 145 h 160"/>
                <a:gd name="T18" fmla="*/ 202 w 205"/>
                <a:gd name="T19" fmla="*/ 127 h 160"/>
                <a:gd name="T20" fmla="*/ 107 w 205"/>
                <a:gd name="T21" fmla="*/ 0 h 160"/>
                <a:gd name="T22" fmla="*/ 102 w 205"/>
                <a:gd name="T2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160">
                  <a:moveTo>
                    <a:pt x="102" y="0"/>
                  </a:moveTo>
                  <a:cubicBezTo>
                    <a:pt x="18" y="0"/>
                    <a:pt x="0" y="156"/>
                    <a:pt x="0" y="156"/>
                  </a:cubicBezTo>
                  <a:cubicBezTo>
                    <a:pt x="31" y="157"/>
                    <a:pt x="31" y="157"/>
                    <a:pt x="31" y="157"/>
                  </a:cubicBezTo>
                  <a:cubicBezTo>
                    <a:pt x="31" y="154"/>
                    <a:pt x="45" y="45"/>
                    <a:pt x="104" y="45"/>
                  </a:cubicBezTo>
                  <a:cubicBezTo>
                    <a:pt x="105" y="45"/>
                    <a:pt x="107" y="45"/>
                    <a:pt x="108" y="46"/>
                  </a:cubicBezTo>
                  <a:cubicBezTo>
                    <a:pt x="171" y="50"/>
                    <a:pt x="178" y="141"/>
                    <a:pt x="178" y="160"/>
                  </a:cubicBezTo>
                  <a:cubicBezTo>
                    <a:pt x="205" y="160"/>
                    <a:pt x="205" y="160"/>
                    <a:pt x="205" y="160"/>
                  </a:cubicBezTo>
                  <a:cubicBezTo>
                    <a:pt x="205" y="157"/>
                    <a:pt x="205" y="152"/>
                    <a:pt x="204" y="147"/>
                  </a:cubicBezTo>
                  <a:cubicBezTo>
                    <a:pt x="192" y="145"/>
                    <a:pt x="192" y="145"/>
                    <a:pt x="192" y="145"/>
                  </a:cubicBezTo>
                  <a:cubicBezTo>
                    <a:pt x="192" y="145"/>
                    <a:pt x="195" y="138"/>
                    <a:pt x="202" y="127"/>
                  </a:cubicBezTo>
                  <a:cubicBezTo>
                    <a:pt x="196" y="80"/>
                    <a:pt x="174" y="5"/>
                    <a:pt x="107" y="0"/>
                  </a:cubicBezTo>
                  <a:cubicBezTo>
                    <a:pt x="105" y="0"/>
                    <a:pt x="104" y="0"/>
                    <a:pt x="102" y="0"/>
                  </a:cubicBezTo>
                </a:path>
              </a:pathLst>
            </a:custGeom>
            <a:solidFill>
              <a:srgbClr val="E0C89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55" name="Freeform 245">
              <a:extLst>
                <a:ext uri="{FF2B5EF4-FFF2-40B4-BE49-F238E27FC236}">
                  <a16:creationId xmlns:a16="http://schemas.microsoft.com/office/drawing/2014/main" xmlns="" id="{A71617E3-2391-414C-9A0C-D282678DE17E}"/>
                </a:ext>
              </a:extLst>
            </p:cNvPr>
            <p:cNvSpPr/>
            <p:nvPr/>
          </p:nvSpPr>
          <p:spPr bwMode="auto">
            <a:xfrm>
              <a:off x="5005388" y="3843338"/>
              <a:ext cx="625475" cy="12700"/>
            </a:xfrm>
            <a:custGeom>
              <a:avLst/>
              <a:gdLst>
                <a:gd name="T0" fmla="*/ 0 w 147"/>
                <a:gd name="T1" fmla="*/ 0 h 3"/>
                <a:gd name="T2" fmla="*/ 0 w 147"/>
                <a:gd name="T3" fmla="*/ 0 h 3"/>
                <a:gd name="T4" fmla="*/ 147 w 147"/>
                <a:gd name="T5" fmla="*/ 3 h 3"/>
                <a:gd name="T6" fmla="*/ 147 w 147"/>
                <a:gd name="T7" fmla="*/ 3 h 3"/>
                <a:gd name="T8" fmla="*/ 0 w 147"/>
                <a:gd name="T9" fmla="*/ 0 h 3"/>
              </a:gdLst>
              <a:ahLst/>
              <a:cxnLst>
                <a:cxn ang="0">
                  <a:pos x="T0" y="T1"/>
                </a:cxn>
                <a:cxn ang="0">
                  <a:pos x="T2" y="T3"/>
                </a:cxn>
                <a:cxn ang="0">
                  <a:pos x="T4" y="T5"/>
                </a:cxn>
                <a:cxn ang="0">
                  <a:pos x="T6" y="T7"/>
                </a:cxn>
                <a:cxn ang="0">
                  <a:pos x="T8" y="T9"/>
                </a:cxn>
              </a:cxnLst>
              <a:rect l="0" t="0" r="r" b="b"/>
              <a:pathLst>
                <a:path w="147" h="3">
                  <a:moveTo>
                    <a:pt x="0" y="0"/>
                  </a:moveTo>
                  <a:cubicBezTo>
                    <a:pt x="0" y="0"/>
                    <a:pt x="0" y="0"/>
                    <a:pt x="0" y="0"/>
                  </a:cubicBezTo>
                  <a:cubicBezTo>
                    <a:pt x="147" y="3"/>
                    <a:pt x="147" y="3"/>
                    <a:pt x="147" y="3"/>
                  </a:cubicBezTo>
                  <a:cubicBezTo>
                    <a:pt x="147" y="3"/>
                    <a:pt x="147" y="3"/>
                    <a:pt x="147" y="3"/>
                  </a:cubicBezTo>
                  <a:cubicBezTo>
                    <a:pt x="0" y="0"/>
                    <a:pt x="0" y="0"/>
                    <a:pt x="0" y="0"/>
                  </a:cubicBezTo>
                </a:path>
              </a:pathLst>
            </a:custGeom>
            <a:solidFill>
              <a:srgbClr val="92707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56" name="Freeform 246">
              <a:extLst>
                <a:ext uri="{FF2B5EF4-FFF2-40B4-BE49-F238E27FC236}">
                  <a16:creationId xmlns:a16="http://schemas.microsoft.com/office/drawing/2014/main" xmlns="" id="{DDAF20FD-0C86-4503-8E60-C384B0242D53}"/>
                </a:ext>
              </a:extLst>
            </p:cNvPr>
            <p:cNvSpPr/>
            <p:nvPr/>
          </p:nvSpPr>
          <p:spPr bwMode="auto">
            <a:xfrm>
              <a:off x="5005388" y="3365500"/>
              <a:ext cx="625475" cy="490538"/>
            </a:xfrm>
            <a:custGeom>
              <a:avLst/>
              <a:gdLst>
                <a:gd name="T0" fmla="*/ 73 w 147"/>
                <a:gd name="T1" fmla="*/ 0 h 115"/>
                <a:gd name="T2" fmla="*/ 0 w 147"/>
                <a:gd name="T3" fmla="*/ 112 h 115"/>
                <a:gd name="T4" fmla="*/ 147 w 147"/>
                <a:gd name="T5" fmla="*/ 115 h 115"/>
                <a:gd name="T6" fmla="*/ 77 w 147"/>
                <a:gd name="T7" fmla="*/ 1 h 115"/>
                <a:gd name="T8" fmla="*/ 73 w 147"/>
                <a:gd name="T9" fmla="*/ 0 h 115"/>
              </a:gdLst>
              <a:ahLst/>
              <a:cxnLst>
                <a:cxn ang="0">
                  <a:pos x="T0" y="T1"/>
                </a:cxn>
                <a:cxn ang="0">
                  <a:pos x="T2" y="T3"/>
                </a:cxn>
                <a:cxn ang="0">
                  <a:pos x="T4" y="T5"/>
                </a:cxn>
                <a:cxn ang="0">
                  <a:pos x="T6" y="T7"/>
                </a:cxn>
                <a:cxn ang="0">
                  <a:pos x="T8" y="T9"/>
                </a:cxn>
              </a:cxnLst>
              <a:rect l="0" t="0" r="r" b="b"/>
              <a:pathLst>
                <a:path w="147" h="115">
                  <a:moveTo>
                    <a:pt x="73" y="0"/>
                  </a:moveTo>
                  <a:cubicBezTo>
                    <a:pt x="14" y="0"/>
                    <a:pt x="0" y="109"/>
                    <a:pt x="0" y="112"/>
                  </a:cubicBezTo>
                  <a:cubicBezTo>
                    <a:pt x="147" y="115"/>
                    <a:pt x="147" y="115"/>
                    <a:pt x="147" y="115"/>
                  </a:cubicBezTo>
                  <a:cubicBezTo>
                    <a:pt x="147" y="96"/>
                    <a:pt x="140" y="5"/>
                    <a:pt x="77" y="1"/>
                  </a:cubicBezTo>
                  <a:cubicBezTo>
                    <a:pt x="76" y="0"/>
                    <a:pt x="74" y="0"/>
                    <a:pt x="73" y="0"/>
                  </a:cubicBezTo>
                </a:path>
              </a:pathLst>
            </a:custGeom>
            <a:solidFill>
              <a:srgbClr val="A97C6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nvGrpSpPr>
            <p:cNvPr id="257" name="组合 655">
              <a:extLst>
                <a:ext uri="{FF2B5EF4-FFF2-40B4-BE49-F238E27FC236}">
                  <a16:creationId xmlns:a16="http://schemas.microsoft.com/office/drawing/2014/main" xmlns="" id="{AC0E8622-5842-4680-876C-381C34BA31FD}"/>
                </a:ext>
              </a:extLst>
            </p:cNvPr>
            <p:cNvGrpSpPr/>
            <p:nvPr/>
          </p:nvGrpSpPr>
          <p:grpSpPr>
            <a:xfrm>
              <a:off x="5689600" y="3313113"/>
              <a:ext cx="1420813" cy="650875"/>
              <a:chOff x="5689600" y="3313113"/>
              <a:chExt cx="1420813" cy="650875"/>
            </a:xfrm>
          </p:grpSpPr>
          <p:sp>
            <p:nvSpPr>
              <p:cNvPr id="258" name="Freeform 247">
                <a:extLst>
                  <a:ext uri="{FF2B5EF4-FFF2-40B4-BE49-F238E27FC236}">
                    <a16:creationId xmlns:a16="http://schemas.microsoft.com/office/drawing/2014/main" xmlns="" id="{05AAA414-13A4-42A2-9B93-4C11A36B74D7}"/>
                  </a:ext>
                </a:extLst>
              </p:cNvPr>
              <p:cNvSpPr/>
              <p:nvPr/>
            </p:nvSpPr>
            <p:spPr bwMode="auto">
              <a:xfrm>
                <a:off x="5983288" y="3313113"/>
                <a:ext cx="1127125" cy="650875"/>
              </a:xfrm>
              <a:custGeom>
                <a:avLst/>
                <a:gdLst>
                  <a:gd name="T0" fmla="*/ 92 w 265"/>
                  <a:gd name="T1" fmla="*/ 0 h 152"/>
                  <a:gd name="T2" fmla="*/ 0 w 265"/>
                  <a:gd name="T3" fmla="*/ 31 h 152"/>
                  <a:gd name="T4" fmla="*/ 7 w 265"/>
                  <a:gd name="T5" fmla="*/ 68 h 152"/>
                  <a:gd name="T6" fmla="*/ 95 w 265"/>
                  <a:gd name="T7" fmla="*/ 30 h 152"/>
                  <a:gd name="T8" fmla="*/ 103 w 265"/>
                  <a:gd name="T9" fmla="*/ 30 h 152"/>
                  <a:gd name="T10" fmla="*/ 227 w 265"/>
                  <a:gd name="T11" fmla="*/ 146 h 152"/>
                  <a:gd name="T12" fmla="*/ 13 w 265"/>
                  <a:gd name="T13" fmla="*/ 121 h 152"/>
                  <a:gd name="T14" fmla="*/ 13 w 265"/>
                  <a:gd name="T15" fmla="*/ 122 h 152"/>
                  <a:gd name="T16" fmla="*/ 263 w 265"/>
                  <a:gd name="T17" fmla="*/ 152 h 152"/>
                  <a:gd name="T18" fmla="*/ 103 w 265"/>
                  <a:gd name="T19" fmla="*/ 1 h 152"/>
                  <a:gd name="T20" fmla="*/ 92 w 265"/>
                  <a:gd name="T2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152">
                    <a:moveTo>
                      <a:pt x="92" y="0"/>
                    </a:moveTo>
                    <a:cubicBezTo>
                      <a:pt x="54" y="0"/>
                      <a:pt x="24" y="14"/>
                      <a:pt x="0" y="31"/>
                    </a:cubicBezTo>
                    <a:cubicBezTo>
                      <a:pt x="3" y="44"/>
                      <a:pt x="5" y="56"/>
                      <a:pt x="7" y="68"/>
                    </a:cubicBezTo>
                    <a:cubicBezTo>
                      <a:pt x="28" y="48"/>
                      <a:pt x="57" y="30"/>
                      <a:pt x="95" y="30"/>
                    </a:cubicBezTo>
                    <a:cubicBezTo>
                      <a:pt x="98" y="30"/>
                      <a:pt x="101" y="30"/>
                      <a:pt x="103" y="30"/>
                    </a:cubicBezTo>
                    <a:cubicBezTo>
                      <a:pt x="193" y="36"/>
                      <a:pt x="229" y="128"/>
                      <a:pt x="227" y="146"/>
                    </a:cubicBezTo>
                    <a:cubicBezTo>
                      <a:pt x="13" y="121"/>
                      <a:pt x="13" y="121"/>
                      <a:pt x="13" y="121"/>
                    </a:cubicBezTo>
                    <a:cubicBezTo>
                      <a:pt x="13" y="121"/>
                      <a:pt x="13" y="122"/>
                      <a:pt x="13" y="122"/>
                    </a:cubicBezTo>
                    <a:cubicBezTo>
                      <a:pt x="263" y="152"/>
                      <a:pt x="263" y="152"/>
                      <a:pt x="263" y="152"/>
                    </a:cubicBezTo>
                    <a:cubicBezTo>
                      <a:pt x="265" y="129"/>
                      <a:pt x="219" y="9"/>
                      <a:pt x="103" y="1"/>
                    </a:cubicBezTo>
                    <a:cubicBezTo>
                      <a:pt x="99" y="1"/>
                      <a:pt x="95" y="0"/>
                      <a:pt x="92" y="0"/>
                    </a:cubicBezTo>
                  </a:path>
                </a:pathLst>
              </a:custGeom>
              <a:solidFill>
                <a:srgbClr val="BBCAD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59" name="Freeform 248">
                <a:extLst>
                  <a:ext uri="{FF2B5EF4-FFF2-40B4-BE49-F238E27FC236}">
                    <a16:creationId xmlns:a16="http://schemas.microsoft.com/office/drawing/2014/main" xmlns="" id="{5D0CC9D2-8F6A-49FB-B876-AFF6F938F09E}"/>
                  </a:ext>
                </a:extLst>
              </p:cNvPr>
              <p:cNvSpPr>
                <a:spLocks noEditPoints="1"/>
              </p:cNvSpPr>
              <p:nvPr/>
            </p:nvSpPr>
            <p:spPr bwMode="auto">
              <a:xfrm>
                <a:off x="5859463" y="3446463"/>
                <a:ext cx="179388" cy="388938"/>
              </a:xfrm>
              <a:custGeom>
                <a:avLst/>
                <a:gdLst>
                  <a:gd name="T0" fmla="*/ 8 w 42"/>
                  <a:gd name="T1" fmla="*/ 86 h 91"/>
                  <a:gd name="T2" fmla="*/ 8 w 42"/>
                  <a:gd name="T3" fmla="*/ 87 h 91"/>
                  <a:gd name="T4" fmla="*/ 42 w 42"/>
                  <a:gd name="T5" fmla="*/ 91 h 91"/>
                  <a:gd name="T6" fmla="*/ 42 w 42"/>
                  <a:gd name="T7" fmla="*/ 90 h 91"/>
                  <a:gd name="T8" fmla="*/ 8 w 42"/>
                  <a:gd name="T9" fmla="*/ 86 h 91"/>
                  <a:gd name="T10" fmla="*/ 29 w 42"/>
                  <a:gd name="T11" fmla="*/ 0 h 91"/>
                  <a:gd name="T12" fmla="*/ 0 w 42"/>
                  <a:gd name="T13" fmla="*/ 25 h 91"/>
                  <a:gd name="T14" fmla="*/ 7 w 42"/>
                  <a:gd name="T15" fmla="*/ 74 h 91"/>
                  <a:gd name="T16" fmla="*/ 36 w 42"/>
                  <a:gd name="T17" fmla="*/ 37 h 91"/>
                  <a:gd name="T18" fmla="*/ 29 w 42"/>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91">
                    <a:moveTo>
                      <a:pt x="8" y="86"/>
                    </a:moveTo>
                    <a:cubicBezTo>
                      <a:pt x="8" y="86"/>
                      <a:pt x="8" y="87"/>
                      <a:pt x="8" y="87"/>
                    </a:cubicBezTo>
                    <a:cubicBezTo>
                      <a:pt x="42" y="91"/>
                      <a:pt x="42" y="91"/>
                      <a:pt x="42" y="91"/>
                    </a:cubicBezTo>
                    <a:cubicBezTo>
                      <a:pt x="42" y="91"/>
                      <a:pt x="42" y="90"/>
                      <a:pt x="42" y="90"/>
                    </a:cubicBezTo>
                    <a:cubicBezTo>
                      <a:pt x="8" y="86"/>
                      <a:pt x="8" y="86"/>
                      <a:pt x="8" y="86"/>
                    </a:cubicBezTo>
                    <a:moveTo>
                      <a:pt x="29" y="0"/>
                    </a:moveTo>
                    <a:cubicBezTo>
                      <a:pt x="18" y="8"/>
                      <a:pt x="8" y="16"/>
                      <a:pt x="0" y="25"/>
                    </a:cubicBezTo>
                    <a:cubicBezTo>
                      <a:pt x="4" y="43"/>
                      <a:pt x="6" y="60"/>
                      <a:pt x="7" y="74"/>
                    </a:cubicBezTo>
                    <a:cubicBezTo>
                      <a:pt x="13" y="64"/>
                      <a:pt x="23" y="50"/>
                      <a:pt x="36" y="37"/>
                    </a:cubicBezTo>
                    <a:cubicBezTo>
                      <a:pt x="34" y="25"/>
                      <a:pt x="32" y="13"/>
                      <a:pt x="29" y="0"/>
                    </a:cubicBezTo>
                  </a:path>
                </a:pathLst>
              </a:custGeom>
              <a:solidFill>
                <a:srgbClr val="AAC0C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0" name="Freeform 249">
                <a:extLst>
                  <a:ext uri="{FF2B5EF4-FFF2-40B4-BE49-F238E27FC236}">
                    <a16:creationId xmlns:a16="http://schemas.microsoft.com/office/drawing/2014/main" xmlns="" id="{828C9ADA-B491-475A-B85D-0930EC7C85CA}"/>
                  </a:ext>
                </a:extLst>
              </p:cNvPr>
              <p:cNvSpPr/>
              <p:nvPr/>
            </p:nvSpPr>
            <p:spPr bwMode="auto">
              <a:xfrm>
                <a:off x="5732463" y="3552825"/>
                <a:ext cx="161925" cy="265113"/>
              </a:xfrm>
              <a:custGeom>
                <a:avLst/>
                <a:gdLst>
                  <a:gd name="T0" fmla="*/ 30 w 38"/>
                  <a:gd name="T1" fmla="*/ 0 h 62"/>
                  <a:gd name="T2" fmla="*/ 0 w 38"/>
                  <a:gd name="T3" fmla="*/ 38 h 62"/>
                  <a:gd name="T4" fmla="*/ 2 w 38"/>
                  <a:gd name="T5" fmla="*/ 58 h 62"/>
                  <a:gd name="T6" fmla="*/ 38 w 38"/>
                  <a:gd name="T7" fmla="*/ 62 h 62"/>
                  <a:gd name="T8" fmla="*/ 38 w 38"/>
                  <a:gd name="T9" fmla="*/ 61 h 62"/>
                  <a:gd name="T10" fmla="*/ 31 w 38"/>
                  <a:gd name="T11" fmla="*/ 60 h 62"/>
                  <a:gd name="T12" fmla="*/ 37 w 38"/>
                  <a:gd name="T13" fmla="*/ 49 h 62"/>
                  <a:gd name="T14" fmla="*/ 30 w 38"/>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62">
                    <a:moveTo>
                      <a:pt x="30" y="0"/>
                    </a:moveTo>
                    <a:cubicBezTo>
                      <a:pt x="17" y="14"/>
                      <a:pt x="7" y="27"/>
                      <a:pt x="0" y="38"/>
                    </a:cubicBezTo>
                    <a:cubicBezTo>
                      <a:pt x="1" y="45"/>
                      <a:pt x="2" y="52"/>
                      <a:pt x="2" y="58"/>
                    </a:cubicBezTo>
                    <a:cubicBezTo>
                      <a:pt x="38" y="62"/>
                      <a:pt x="38" y="62"/>
                      <a:pt x="38" y="62"/>
                    </a:cubicBezTo>
                    <a:cubicBezTo>
                      <a:pt x="38" y="62"/>
                      <a:pt x="38" y="61"/>
                      <a:pt x="38" y="61"/>
                    </a:cubicBezTo>
                    <a:cubicBezTo>
                      <a:pt x="31" y="60"/>
                      <a:pt x="31" y="60"/>
                      <a:pt x="31" y="60"/>
                    </a:cubicBezTo>
                    <a:cubicBezTo>
                      <a:pt x="31" y="60"/>
                      <a:pt x="33" y="56"/>
                      <a:pt x="37" y="49"/>
                    </a:cubicBezTo>
                    <a:cubicBezTo>
                      <a:pt x="36" y="35"/>
                      <a:pt x="34" y="18"/>
                      <a:pt x="30" y="0"/>
                    </a:cubicBezTo>
                  </a:path>
                </a:pathLst>
              </a:custGeom>
              <a:solidFill>
                <a:srgbClr val="9CAFC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1" name="Freeform 250">
                <a:extLst>
                  <a:ext uri="{FF2B5EF4-FFF2-40B4-BE49-F238E27FC236}">
                    <a16:creationId xmlns:a16="http://schemas.microsoft.com/office/drawing/2014/main" xmlns="" id="{E6737D75-48C0-46B6-88BB-F9D94CAFD9C2}"/>
                  </a:ext>
                </a:extLst>
              </p:cNvPr>
              <p:cNvSpPr/>
              <p:nvPr/>
            </p:nvSpPr>
            <p:spPr bwMode="auto">
              <a:xfrm>
                <a:off x="5689600" y="3714750"/>
                <a:ext cx="50800" cy="85725"/>
              </a:xfrm>
              <a:custGeom>
                <a:avLst/>
                <a:gdLst>
                  <a:gd name="T0" fmla="*/ 10 w 12"/>
                  <a:gd name="T1" fmla="*/ 0 h 20"/>
                  <a:gd name="T2" fmla="*/ 0 w 12"/>
                  <a:gd name="T3" fmla="*/ 18 h 20"/>
                  <a:gd name="T4" fmla="*/ 12 w 12"/>
                  <a:gd name="T5" fmla="*/ 20 h 20"/>
                  <a:gd name="T6" fmla="*/ 10 w 12"/>
                  <a:gd name="T7" fmla="*/ 0 h 20"/>
                </a:gdLst>
                <a:ahLst/>
                <a:cxnLst>
                  <a:cxn ang="0">
                    <a:pos x="T0" y="T1"/>
                  </a:cxn>
                  <a:cxn ang="0">
                    <a:pos x="T2" y="T3"/>
                  </a:cxn>
                  <a:cxn ang="0">
                    <a:pos x="T4" y="T5"/>
                  </a:cxn>
                  <a:cxn ang="0">
                    <a:pos x="T6" y="T7"/>
                  </a:cxn>
                </a:cxnLst>
                <a:rect l="0" t="0" r="r" b="b"/>
                <a:pathLst>
                  <a:path w="12" h="20">
                    <a:moveTo>
                      <a:pt x="10" y="0"/>
                    </a:moveTo>
                    <a:cubicBezTo>
                      <a:pt x="3" y="11"/>
                      <a:pt x="0" y="18"/>
                      <a:pt x="0" y="18"/>
                    </a:cubicBezTo>
                    <a:cubicBezTo>
                      <a:pt x="12" y="20"/>
                      <a:pt x="12" y="20"/>
                      <a:pt x="12" y="20"/>
                    </a:cubicBezTo>
                    <a:cubicBezTo>
                      <a:pt x="12" y="14"/>
                      <a:pt x="11" y="7"/>
                      <a:pt x="10" y="0"/>
                    </a:cubicBezTo>
                  </a:path>
                </a:pathLst>
              </a:custGeom>
              <a:solidFill>
                <a:srgbClr val="B2BBB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2" name="Freeform 251">
                <a:extLst>
                  <a:ext uri="{FF2B5EF4-FFF2-40B4-BE49-F238E27FC236}">
                    <a16:creationId xmlns:a16="http://schemas.microsoft.com/office/drawing/2014/main" xmlns="" id="{4965D15F-ECB1-4FD0-AF83-67333034B4DF}"/>
                  </a:ext>
                </a:extLst>
              </p:cNvPr>
              <p:cNvSpPr/>
              <p:nvPr/>
            </p:nvSpPr>
            <p:spPr bwMode="auto">
              <a:xfrm>
                <a:off x="6013450" y="3441700"/>
                <a:ext cx="942975" cy="495300"/>
              </a:xfrm>
              <a:custGeom>
                <a:avLst/>
                <a:gdLst>
                  <a:gd name="T0" fmla="*/ 88 w 222"/>
                  <a:gd name="T1" fmla="*/ 0 h 116"/>
                  <a:gd name="T2" fmla="*/ 0 w 222"/>
                  <a:gd name="T3" fmla="*/ 38 h 116"/>
                  <a:gd name="T4" fmla="*/ 5 w 222"/>
                  <a:gd name="T5" fmla="*/ 77 h 116"/>
                  <a:gd name="T6" fmla="*/ 91 w 222"/>
                  <a:gd name="T7" fmla="*/ 24 h 116"/>
                  <a:gd name="T8" fmla="*/ 97 w 222"/>
                  <a:gd name="T9" fmla="*/ 25 h 116"/>
                  <a:gd name="T10" fmla="*/ 191 w 222"/>
                  <a:gd name="T11" fmla="*/ 112 h 116"/>
                  <a:gd name="T12" fmla="*/ 6 w 222"/>
                  <a:gd name="T13" fmla="*/ 91 h 116"/>
                  <a:gd name="T14" fmla="*/ 6 w 222"/>
                  <a:gd name="T15" fmla="*/ 91 h 116"/>
                  <a:gd name="T16" fmla="*/ 220 w 222"/>
                  <a:gd name="T17" fmla="*/ 116 h 116"/>
                  <a:gd name="T18" fmla="*/ 96 w 222"/>
                  <a:gd name="T19" fmla="*/ 0 h 116"/>
                  <a:gd name="T20" fmla="*/ 88 w 222"/>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16">
                    <a:moveTo>
                      <a:pt x="88" y="0"/>
                    </a:moveTo>
                    <a:cubicBezTo>
                      <a:pt x="50" y="0"/>
                      <a:pt x="21" y="18"/>
                      <a:pt x="0" y="38"/>
                    </a:cubicBezTo>
                    <a:cubicBezTo>
                      <a:pt x="3" y="53"/>
                      <a:pt x="4" y="66"/>
                      <a:pt x="5" y="77"/>
                    </a:cubicBezTo>
                    <a:cubicBezTo>
                      <a:pt x="17" y="58"/>
                      <a:pt x="46" y="24"/>
                      <a:pt x="91" y="24"/>
                    </a:cubicBezTo>
                    <a:cubicBezTo>
                      <a:pt x="93" y="24"/>
                      <a:pt x="95" y="25"/>
                      <a:pt x="97" y="25"/>
                    </a:cubicBezTo>
                    <a:cubicBezTo>
                      <a:pt x="165" y="29"/>
                      <a:pt x="192" y="99"/>
                      <a:pt x="191" y="112"/>
                    </a:cubicBezTo>
                    <a:cubicBezTo>
                      <a:pt x="6" y="91"/>
                      <a:pt x="6" y="91"/>
                      <a:pt x="6" y="91"/>
                    </a:cubicBezTo>
                    <a:cubicBezTo>
                      <a:pt x="6" y="91"/>
                      <a:pt x="6" y="91"/>
                      <a:pt x="6" y="91"/>
                    </a:cubicBezTo>
                    <a:cubicBezTo>
                      <a:pt x="220" y="116"/>
                      <a:pt x="220" y="116"/>
                      <a:pt x="220" y="116"/>
                    </a:cubicBezTo>
                    <a:cubicBezTo>
                      <a:pt x="222" y="98"/>
                      <a:pt x="186" y="6"/>
                      <a:pt x="96" y="0"/>
                    </a:cubicBezTo>
                    <a:cubicBezTo>
                      <a:pt x="94" y="0"/>
                      <a:pt x="91" y="0"/>
                      <a:pt x="88" y="0"/>
                    </a:cubicBezTo>
                  </a:path>
                </a:pathLst>
              </a:custGeom>
              <a:solidFill>
                <a:srgbClr val="ECF1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3" name="Freeform 252">
                <a:extLst>
                  <a:ext uri="{FF2B5EF4-FFF2-40B4-BE49-F238E27FC236}">
                    <a16:creationId xmlns:a16="http://schemas.microsoft.com/office/drawing/2014/main" xmlns="" id="{25958A9E-4B55-49AA-8273-1903E3F38F26}"/>
                  </a:ext>
                </a:extLst>
              </p:cNvPr>
              <p:cNvSpPr/>
              <p:nvPr/>
            </p:nvSpPr>
            <p:spPr bwMode="auto">
              <a:xfrm>
                <a:off x="5889625" y="3603625"/>
                <a:ext cx="149225" cy="227013"/>
              </a:xfrm>
              <a:custGeom>
                <a:avLst/>
                <a:gdLst>
                  <a:gd name="T0" fmla="*/ 29 w 35"/>
                  <a:gd name="T1" fmla="*/ 0 h 53"/>
                  <a:gd name="T2" fmla="*/ 0 w 35"/>
                  <a:gd name="T3" fmla="*/ 37 h 53"/>
                  <a:gd name="T4" fmla="*/ 1 w 35"/>
                  <a:gd name="T5" fmla="*/ 49 h 53"/>
                  <a:gd name="T6" fmla="*/ 35 w 35"/>
                  <a:gd name="T7" fmla="*/ 53 h 53"/>
                  <a:gd name="T8" fmla="*/ 35 w 35"/>
                  <a:gd name="T9" fmla="*/ 53 h 53"/>
                  <a:gd name="T10" fmla="*/ 27 w 35"/>
                  <a:gd name="T11" fmla="*/ 52 h 53"/>
                  <a:gd name="T12" fmla="*/ 34 w 35"/>
                  <a:gd name="T13" fmla="*/ 39 h 53"/>
                  <a:gd name="T14" fmla="*/ 29 w 35"/>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3">
                    <a:moveTo>
                      <a:pt x="29" y="0"/>
                    </a:moveTo>
                    <a:cubicBezTo>
                      <a:pt x="16" y="13"/>
                      <a:pt x="6" y="27"/>
                      <a:pt x="0" y="37"/>
                    </a:cubicBezTo>
                    <a:cubicBezTo>
                      <a:pt x="1" y="41"/>
                      <a:pt x="1" y="46"/>
                      <a:pt x="1" y="49"/>
                    </a:cubicBezTo>
                    <a:cubicBezTo>
                      <a:pt x="35" y="53"/>
                      <a:pt x="35" y="53"/>
                      <a:pt x="35" y="53"/>
                    </a:cubicBezTo>
                    <a:cubicBezTo>
                      <a:pt x="35" y="53"/>
                      <a:pt x="35" y="53"/>
                      <a:pt x="35" y="53"/>
                    </a:cubicBezTo>
                    <a:cubicBezTo>
                      <a:pt x="27" y="52"/>
                      <a:pt x="27" y="52"/>
                      <a:pt x="27" y="52"/>
                    </a:cubicBezTo>
                    <a:cubicBezTo>
                      <a:pt x="27" y="52"/>
                      <a:pt x="29" y="47"/>
                      <a:pt x="34" y="39"/>
                    </a:cubicBezTo>
                    <a:cubicBezTo>
                      <a:pt x="33" y="28"/>
                      <a:pt x="32" y="15"/>
                      <a:pt x="29" y="0"/>
                    </a:cubicBezTo>
                  </a:path>
                </a:pathLst>
              </a:custGeom>
              <a:solidFill>
                <a:srgbClr val="E8EEE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4" name="Freeform 253">
                <a:extLst>
                  <a:ext uri="{FF2B5EF4-FFF2-40B4-BE49-F238E27FC236}">
                    <a16:creationId xmlns:a16="http://schemas.microsoft.com/office/drawing/2014/main" xmlns="" id="{BA2352B7-732A-43D1-A260-73FF32DFA598}"/>
                  </a:ext>
                </a:extLst>
              </p:cNvPr>
              <p:cNvSpPr/>
              <p:nvPr/>
            </p:nvSpPr>
            <p:spPr bwMode="auto">
              <a:xfrm>
                <a:off x="5864225" y="3762375"/>
                <a:ext cx="30163" cy="50800"/>
              </a:xfrm>
              <a:custGeom>
                <a:avLst/>
                <a:gdLst>
                  <a:gd name="T0" fmla="*/ 6 w 7"/>
                  <a:gd name="T1" fmla="*/ 0 h 12"/>
                  <a:gd name="T2" fmla="*/ 0 w 7"/>
                  <a:gd name="T3" fmla="*/ 11 h 12"/>
                  <a:gd name="T4" fmla="*/ 7 w 7"/>
                  <a:gd name="T5" fmla="*/ 12 h 12"/>
                  <a:gd name="T6" fmla="*/ 6 w 7"/>
                  <a:gd name="T7" fmla="*/ 0 h 12"/>
                </a:gdLst>
                <a:ahLst/>
                <a:cxnLst>
                  <a:cxn ang="0">
                    <a:pos x="T0" y="T1"/>
                  </a:cxn>
                  <a:cxn ang="0">
                    <a:pos x="T2" y="T3"/>
                  </a:cxn>
                  <a:cxn ang="0">
                    <a:pos x="T4" y="T5"/>
                  </a:cxn>
                  <a:cxn ang="0">
                    <a:pos x="T6" y="T7"/>
                  </a:cxn>
                </a:cxnLst>
                <a:rect l="0" t="0" r="r" b="b"/>
                <a:pathLst>
                  <a:path w="7" h="12">
                    <a:moveTo>
                      <a:pt x="6" y="0"/>
                    </a:moveTo>
                    <a:cubicBezTo>
                      <a:pt x="2" y="7"/>
                      <a:pt x="0" y="11"/>
                      <a:pt x="0" y="11"/>
                    </a:cubicBezTo>
                    <a:cubicBezTo>
                      <a:pt x="7" y="12"/>
                      <a:pt x="7" y="12"/>
                      <a:pt x="7" y="12"/>
                    </a:cubicBezTo>
                    <a:cubicBezTo>
                      <a:pt x="7" y="9"/>
                      <a:pt x="7" y="4"/>
                      <a:pt x="6" y="0"/>
                    </a:cubicBezTo>
                  </a:path>
                </a:pathLst>
              </a:custGeom>
              <a:solidFill>
                <a:srgbClr val="E4E9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5" name="Freeform 254">
                <a:extLst>
                  <a:ext uri="{FF2B5EF4-FFF2-40B4-BE49-F238E27FC236}">
                    <a16:creationId xmlns:a16="http://schemas.microsoft.com/office/drawing/2014/main" xmlns="" id="{263322FE-165C-4CA2-BD12-80A7CDCD8EB6}"/>
                  </a:ext>
                </a:extLst>
              </p:cNvPr>
              <p:cNvSpPr>
                <a:spLocks noEditPoints="1"/>
              </p:cNvSpPr>
              <p:nvPr/>
            </p:nvSpPr>
            <p:spPr bwMode="auto">
              <a:xfrm>
                <a:off x="6034088" y="3544888"/>
                <a:ext cx="795338" cy="376238"/>
              </a:xfrm>
              <a:custGeom>
                <a:avLst/>
                <a:gdLst>
                  <a:gd name="T0" fmla="*/ 151 w 187"/>
                  <a:gd name="T1" fmla="*/ 84 h 88"/>
                  <a:gd name="T2" fmla="*/ 31 w 187"/>
                  <a:gd name="T3" fmla="*/ 70 h 88"/>
                  <a:gd name="T4" fmla="*/ 89 w 187"/>
                  <a:gd name="T5" fmla="*/ 29 h 88"/>
                  <a:gd name="T6" fmla="*/ 93 w 187"/>
                  <a:gd name="T7" fmla="*/ 29 h 88"/>
                  <a:gd name="T8" fmla="*/ 151 w 187"/>
                  <a:gd name="T9" fmla="*/ 84 h 88"/>
                  <a:gd name="T10" fmla="*/ 86 w 187"/>
                  <a:gd name="T11" fmla="*/ 0 h 88"/>
                  <a:gd name="T12" fmla="*/ 0 w 187"/>
                  <a:gd name="T13" fmla="*/ 53 h 88"/>
                  <a:gd name="T14" fmla="*/ 1 w 187"/>
                  <a:gd name="T15" fmla="*/ 67 h 88"/>
                  <a:gd name="T16" fmla="*/ 186 w 187"/>
                  <a:gd name="T17" fmla="*/ 88 h 88"/>
                  <a:gd name="T18" fmla="*/ 92 w 187"/>
                  <a:gd name="T19" fmla="*/ 1 h 88"/>
                  <a:gd name="T20" fmla="*/ 86 w 187"/>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88">
                    <a:moveTo>
                      <a:pt x="151" y="84"/>
                    </a:moveTo>
                    <a:cubicBezTo>
                      <a:pt x="31" y="70"/>
                      <a:pt x="31" y="70"/>
                      <a:pt x="31" y="70"/>
                    </a:cubicBezTo>
                    <a:cubicBezTo>
                      <a:pt x="31" y="70"/>
                      <a:pt x="50" y="29"/>
                      <a:pt x="89" y="29"/>
                    </a:cubicBezTo>
                    <a:cubicBezTo>
                      <a:pt x="91" y="29"/>
                      <a:pt x="92" y="29"/>
                      <a:pt x="93" y="29"/>
                    </a:cubicBezTo>
                    <a:cubicBezTo>
                      <a:pt x="135" y="32"/>
                      <a:pt x="152" y="75"/>
                      <a:pt x="151" y="84"/>
                    </a:cubicBezTo>
                    <a:moveTo>
                      <a:pt x="86" y="0"/>
                    </a:moveTo>
                    <a:cubicBezTo>
                      <a:pt x="41" y="0"/>
                      <a:pt x="12" y="34"/>
                      <a:pt x="0" y="53"/>
                    </a:cubicBezTo>
                    <a:cubicBezTo>
                      <a:pt x="0" y="58"/>
                      <a:pt x="1" y="63"/>
                      <a:pt x="1" y="67"/>
                    </a:cubicBezTo>
                    <a:cubicBezTo>
                      <a:pt x="186" y="88"/>
                      <a:pt x="186" y="88"/>
                      <a:pt x="186" y="88"/>
                    </a:cubicBezTo>
                    <a:cubicBezTo>
                      <a:pt x="187" y="75"/>
                      <a:pt x="160" y="5"/>
                      <a:pt x="92" y="1"/>
                    </a:cubicBezTo>
                    <a:cubicBezTo>
                      <a:pt x="90" y="1"/>
                      <a:pt x="88" y="0"/>
                      <a:pt x="86" y="0"/>
                    </a:cubicBezTo>
                  </a:path>
                </a:pathLst>
              </a:custGeom>
              <a:solidFill>
                <a:srgbClr val="8FC2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6" name="Freeform 255">
                <a:extLst>
                  <a:ext uri="{FF2B5EF4-FFF2-40B4-BE49-F238E27FC236}">
                    <a16:creationId xmlns:a16="http://schemas.microsoft.com/office/drawing/2014/main" xmlns="" id="{1ABB5C57-8ACE-494E-BD6F-3694605FD91C}"/>
                  </a:ext>
                </a:extLst>
              </p:cNvPr>
              <p:cNvSpPr/>
              <p:nvPr/>
            </p:nvSpPr>
            <p:spPr bwMode="auto">
              <a:xfrm>
                <a:off x="6003925" y="3770313"/>
                <a:ext cx="34925" cy="60325"/>
              </a:xfrm>
              <a:custGeom>
                <a:avLst/>
                <a:gdLst>
                  <a:gd name="T0" fmla="*/ 7 w 8"/>
                  <a:gd name="T1" fmla="*/ 0 h 14"/>
                  <a:gd name="T2" fmla="*/ 0 w 8"/>
                  <a:gd name="T3" fmla="*/ 13 h 14"/>
                  <a:gd name="T4" fmla="*/ 8 w 8"/>
                  <a:gd name="T5" fmla="*/ 14 h 14"/>
                  <a:gd name="T6" fmla="*/ 7 w 8"/>
                  <a:gd name="T7" fmla="*/ 0 h 14"/>
                </a:gdLst>
                <a:ahLst/>
                <a:cxnLst>
                  <a:cxn ang="0">
                    <a:pos x="T0" y="T1"/>
                  </a:cxn>
                  <a:cxn ang="0">
                    <a:pos x="T2" y="T3"/>
                  </a:cxn>
                  <a:cxn ang="0">
                    <a:pos x="T4" y="T5"/>
                  </a:cxn>
                  <a:cxn ang="0">
                    <a:pos x="T6" y="T7"/>
                  </a:cxn>
                </a:cxnLst>
                <a:rect l="0" t="0" r="r" b="b"/>
                <a:pathLst>
                  <a:path w="8" h="14">
                    <a:moveTo>
                      <a:pt x="7" y="0"/>
                    </a:moveTo>
                    <a:cubicBezTo>
                      <a:pt x="2" y="8"/>
                      <a:pt x="0" y="13"/>
                      <a:pt x="0" y="13"/>
                    </a:cubicBezTo>
                    <a:cubicBezTo>
                      <a:pt x="8" y="14"/>
                      <a:pt x="8" y="14"/>
                      <a:pt x="8" y="14"/>
                    </a:cubicBezTo>
                    <a:cubicBezTo>
                      <a:pt x="8" y="10"/>
                      <a:pt x="7" y="5"/>
                      <a:pt x="7" y="0"/>
                    </a:cubicBezTo>
                  </a:path>
                </a:pathLst>
              </a:custGeom>
              <a:solidFill>
                <a:srgbClr val="8EC1C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7" name="Freeform 256">
                <a:extLst>
                  <a:ext uri="{FF2B5EF4-FFF2-40B4-BE49-F238E27FC236}">
                    <a16:creationId xmlns:a16="http://schemas.microsoft.com/office/drawing/2014/main" xmlns="" id="{4D317655-7B97-423D-9A22-D5DD7C7A6E39}"/>
                  </a:ext>
                </a:extLst>
              </p:cNvPr>
              <p:cNvSpPr/>
              <p:nvPr/>
            </p:nvSpPr>
            <p:spPr bwMode="auto">
              <a:xfrm>
                <a:off x="6165850" y="3668713"/>
                <a:ext cx="514350" cy="234950"/>
              </a:xfrm>
              <a:custGeom>
                <a:avLst/>
                <a:gdLst>
                  <a:gd name="T0" fmla="*/ 58 w 121"/>
                  <a:gd name="T1" fmla="*/ 0 h 55"/>
                  <a:gd name="T2" fmla="*/ 0 w 121"/>
                  <a:gd name="T3" fmla="*/ 41 h 55"/>
                  <a:gd name="T4" fmla="*/ 120 w 121"/>
                  <a:gd name="T5" fmla="*/ 55 h 55"/>
                  <a:gd name="T6" fmla="*/ 62 w 121"/>
                  <a:gd name="T7" fmla="*/ 0 h 55"/>
                  <a:gd name="T8" fmla="*/ 58 w 121"/>
                  <a:gd name="T9" fmla="*/ 0 h 55"/>
                </a:gdLst>
                <a:ahLst/>
                <a:cxnLst>
                  <a:cxn ang="0">
                    <a:pos x="T0" y="T1"/>
                  </a:cxn>
                  <a:cxn ang="0">
                    <a:pos x="T2" y="T3"/>
                  </a:cxn>
                  <a:cxn ang="0">
                    <a:pos x="T4" y="T5"/>
                  </a:cxn>
                  <a:cxn ang="0">
                    <a:pos x="T6" y="T7"/>
                  </a:cxn>
                  <a:cxn ang="0">
                    <a:pos x="T8" y="T9"/>
                  </a:cxn>
                </a:cxnLst>
                <a:rect l="0" t="0" r="r" b="b"/>
                <a:pathLst>
                  <a:path w="121" h="55">
                    <a:moveTo>
                      <a:pt x="58" y="0"/>
                    </a:moveTo>
                    <a:cubicBezTo>
                      <a:pt x="19" y="0"/>
                      <a:pt x="0" y="41"/>
                      <a:pt x="0" y="41"/>
                    </a:cubicBezTo>
                    <a:cubicBezTo>
                      <a:pt x="120" y="55"/>
                      <a:pt x="120" y="55"/>
                      <a:pt x="120" y="55"/>
                    </a:cubicBezTo>
                    <a:cubicBezTo>
                      <a:pt x="121" y="46"/>
                      <a:pt x="104" y="3"/>
                      <a:pt x="62" y="0"/>
                    </a:cubicBezTo>
                    <a:cubicBezTo>
                      <a:pt x="61" y="0"/>
                      <a:pt x="60" y="0"/>
                      <a:pt x="58" y="0"/>
                    </a:cubicBezTo>
                  </a:path>
                </a:pathLst>
              </a:custGeom>
              <a:solidFill>
                <a:srgbClr val="B49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grpSp>
      <p:grpSp>
        <p:nvGrpSpPr>
          <p:cNvPr id="268" name="组合 666">
            <a:extLst>
              <a:ext uri="{FF2B5EF4-FFF2-40B4-BE49-F238E27FC236}">
                <a16:creationId xmlns:a16="http://schemas.microsoft.com/office/drawing/2014/main" xmlns="" id="{87C3706A-E27B-461C-976C-8120E318EB70}"/>
              </a:ext>
            </a:extLst>
          </p:cNvPr>
          <p:cNvGrpSpPr/>
          <p:nvPr/>
        </p:nvGrpSpPr>
        <p:grpSpPr>
          <a:xfrm>
            <a:off x="6054081" y="4358870"/>
            <a:ext cx="3105407" cy="807780"/>
            <a:chOff x="7275512" y="5344229"/>
            <a:chExt cx="4937126" cy="1544638"/>
          </a:xfrm>
        </p:grpSpPr>
        <p:sp>
          <p:nvSpPr>
            <p:cNvPr id="269" name="Freeform 229">
              <a:extLst>
                <a:ext uri="{FF2B5EF4-FFF2-40B4-BE49-F238E27FC236}">
                  <a16:creationId xmlns:a16="http://schemas.microsoft.com/office/drawing/2014/main" xmlns="" id="{FF42CDDC-D6BE-4839-A283-3A0E9F3C8E26}"/>
                </a:ext>
              </a:extLst>
            </p:cNvPr>
            <p:cNvSpPr/>
            <p:nvPr/>
          </p:nvSpPr>
          <p:spPr bwMode="auto">
            <a:xfrm>
              <a:off x="7275512" y="5344229"/>
              <a:ext cx="4929188" cy="1539875"/>
            </a:xfrm>
            <a:custGeom>
              <a:avLst/>
              <a:gdLst>
                <a:gd name="T0" fmla="*/ 1162 w 1162"/>
                <a:gd name="T1" fmla="*/ 183 h 359"/>
                <a:gd name="T2" fmla="*/ 0 w 1162"/>
                <a:gd name="T3" fmla="*/ 359 h 359"/>
                <a:gd name="T4" fmla="*/ 1158 w 1162"/>
                <a:gd name="T5" fmla="*/ 359 h 359"/>
                <a:gd name="T6" fmla="*/ 1162 w 1162"/>
                <a:gd name="T7" fmla="*/ 183 h 359"/>
              </a:gdLst>
              <a:ahLst/>
              <a:cxnLst>
                <a:cxn ang="0">
                  <a:pos x="T0" y="T1"/>
                </a:cxn>
                <a:cxn ang="0">
                  <a:pos x="T2" y="T3"/>
                </a:cxn>
                <a:cxn ang="0">
                  <a:pos x="T4" y="T5"/>
                </a:cxn>
                <a:cxn ang="0">
                  <a:pos x="T6" y="T7"/>
                </a:cxn>
              </a:cxnLst>
              <a:rect l="0" t="0" r="r" b="b"/>
              <a:pathLst>
                <a:path w="1162" h="359">
                  <a:moveTo>
                    <a:pt x="1162" y="183"/>
                  </a:moveTo>
                  <a:cubicBezTo>
                    <a:pt x="1162" y="183"/>
                    <a:pt x="601" y="0"/>
                    <a:pt x="0" y="359"/>
                  </a:cubicBezTo>
                  <a:cubicBezTo>
                    <a:pt x="1158" y="359"/>
                    <a:pt x="1158" y="359"/>
                    <a:pt x="1158" y="359"/>
                  </a:cubicBezTo>
                  <a:lnTo>
                    <a:pt x="1162" y="183"/>
                  </a:lnTo>
                  <a:close/>
                </a:path>
              </a:pathLst>
            </a:custGeom>
            <a:solidFill>
              <a:srgbClr val="F7A23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70" name="Freeform 230">
              <a:extLst>
                <a:ext uri="{FF2B5EF4-FFF2-40B4-BE49-F238E27FC236}">
                  <a16:creationId xmlns:a16="http://schemas.microsoft.com/office/drawing/2014/main" xmlns="" id="{4C68621B-2735-4591-A34D-B3EA1720CA16}"/>
                </a:ext>
              </a:extLst>
            </p:cNvPr>
            <p:cNvSpPr/>
            <p:nvPr/>
          </p:nvSpPr>
          <p:spPr bwMode="auto">
            <a:xfrm>
              <a:off x="8039100" y="5777617"/>
              <a:ext cx="4173538" cy="1106488"/>
            </a:xfrm>
            <a:custGeom>
              <a:avLst/>
              <a:gdLst>
                <a:gd name="T0" fmla="*/ 984 w 984"/>
                <a:gd name="T1" fmla="*/ 136 h 258"/>
                <a:gd name="T2" fmla="*/ 0 w 984"/>
                <a:gd name="T3" fmla="*/ 258 h 258"/>
                <a:gd name="T4" fmla="*/ 979 w 984"/>
                <a:gd name="T5" fmla="*/ 258 h 258"/>
                <a:gd name="T6" fmla="*/ 984 w 984"/>
                <a:gd name="T7" fmla="*/ 136 h 258"/>
              </a:gdLst>
              <a:ahLst/>
              <a:cxnLst>
                <a:cxn ang="0">
                  <a:pos x="T0" y="T1"/>
                </a:cxn>
                <a:cxn ang="0">
                  <a:pos x="T2" y="T3"/>
                </a:cxn>
                <a:cxn ang="0">
                  <a:pos x="T4" y="T5"/>
                </a:cxn>
                <a:cxn ang="0">
                  <a:pos x="T6" y="T7"/>
                </a:cxn>
              </a:cxnLst>
              <a:rect l="0" t="0" r="r" b="b"/>
              <a:pathLst>
                <a:path w="984" h="258">
                  <a:moveTo>
                    <a:pt x="984" y="136"/>
                  </a:moveTo>
                  <a:cubicBezTo>
                    <a:pt x="984" y="136"/>
                    <a:pt x="508" y="0"/>
                    <a:pt x="0" y="258"/>
                  </a:cubicBezTo>
                  <a:cubicBezTo>
                    <a:pt x="979" y="258"/>
                    <a:pt x="979" y="258"/>
                    <a:pt x="979" y="258"/>
                  </a:cubicBezTo>
                  <a:lnTo>
                    <a:pt x="984" y="136"/>
                  </a:lnTo>
                  <a:close/>
                </a:path>
              </a:pathLst>
            </a:custGeom>
            <a:solidFill>
              <a:srgbClr val="FAEBB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71" name="Freeform 231">
              <a:extLst>
                <a:ext uri="{FF2B5EF4-FFF2-40B4-BE49-F238E27FC236}">
                  <a16:creationId xmlns:a16="http://schemas.microsoft.com/office/drawing/2014/main" xmlns="" id="{0D761014-BA3C-45BE-9EBA-DF9D42208F7C}"/>
                </a:ext>
              </a:extLst>
            </p:cNvPr>
            <p:cNvSpPr/>
            <p:nvPr/>
          </p:nvSpPr>
          <p:spPr bwMode="auto">
            <a:xfrm>
              <a:off x="8870950" y="6163379"/>
              <a:ext cx="3321050" cy="725488"/>
            </a:xfrm>
            <a:custGeom>
              <a:avLst/>
              <a:gdLst>
                <a:gd name="T0" fmla="*/ 780 w 783"/>
                <a:gd name="T1" fmla="*/ 106 h 169"/>
                <a:gd name="T2" fmla="*/ 0 w 783"/>
                <a:gd name="T3" fmla="*/ 169 h 169"/>
                <a:gd name="T4" fmla="*/ 783 w 783"/>
                <a:gd name="T5" fmla="*/ 165 h 169"/>
                <a:gd name="T6" fmla="*/ 780 w 783"/>
                <a:gd name="T7" fmla="*/ 106 h 169"/>
              </a:gdLst>
              <a:ahLst/>
              <a:cxnLst>
                <a:cxn ang="0">
                  <a:pos x="T0" y="T1"/>
                </a:cxn>
                <a:cxn ang="0">
                  <a:pos x="T2" y="T3"/>
                </a:cxn>
                <a:cxn ang="0">
                  <a:pos x="T4" y="T5"/>
                </a:cxn>
                <a:cxn ang="0">
                  <a:pos x="T6" y="T7"/>
                </a:cxn>
              </a:cxnLst>
              <a:rect l="0" t="0" r="r" b="b"/>
              <a:pathLst>
                <a:path w="783" h="169">
                  <a:moveTo>
                    <a:pt x="780" y="106"/>
                  </a:moveTo>
                  <a:cubicBezTo>
                    <a:pt x="780" y="106"/>
                    <a:pt x="402" y="0"/>
                    <a:pt x="0" y="169"/>
                  </a:cubicBezTo>
                  <a:cubicBezTo>
                    <a:pt x="783" y="165"/>
                    <a:pt x="783" y="165"/>
                    <a:pt x="783" y="165"/>
                  </a:cubicBezTo>
                  <a:lnTo>
                    <a:pt x="780" y="106"/>
                  </a:lnTo>
                  <a:close/>
                </a:path>
              </a:pathLst>
            </a:custGeom>
            <a:solidFill>
              <a:srgbClr val="74A49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pic>
        <p:nvPicPr>
          <p:cNvPr id="273" name="Picture 272">
            <a:extLst>
              <a:ext uri="{FF2B5EF4-FFF2-40B4-BE49-F238E27FC236}">
                <a16:creationId xmlns:a16="http://schemas.microsoft.com/office/drawing/2014/main" xmlns="" id="{961F2AFE-4B75-400F-BF20-463BCBD0D8AC}"/>
              </a:ext>
            </a:extLst>
          </p:cNvPr>
          <p:cNvPicPr>
            <a:picLocks noChangeAspect="1"/>
          </p:cNvPicPr>
          <p:nvPr/>
        </p:nvPicPr>
        <p:blipFill rotWithShape="1">
          <a:blip r:embed="rId2"/>
          <a:srcRect r="2034" b="73109"/>
          <a:stretch/>
        </p:blipFill>
        <p:spPr>
          <a:xfrm>
            <a:off x="1495153" y="51324"/>
            <a:ext cx="6117226" cy="808480"/>
          </a:xfrm>
          <a:prstGeom prst="rect">
            <a:avLst/>
          </a:prstGeom>
          <a:effectLst>
            <a:softEdge rad="31750"/>
          </a:effectLst>
        </p:spPr>
      </p:pic>
      <p:pic>
        <p:nvPicPr>
          <p:cNvPr id="275" name="Picture 274">
            <a:extLst>
              <a:ext uri="{FF2B5EF4-FFF2-40B4-BE49-F238E27FC236}">
                <a16:creationId xmlns:a16="http://schemas.microsoft.com/office/drawing/2014/main" xmlns="" id="{FAE5F52D-506A-4201-9E61-F8E03FF5C4FF}"/>
              </a:ext>
            </a:extLst>
          </p:cNvPr>
          <p:cNvPicPr>
            <a:picLocks noChangeAspect="1"/>
          </p:cNvPicPr>
          <p:nvPr/>
        </p:nvPicPr>
        <p:blipFill>
          <a:blip r:embed="rId3"/>
          <a:stretch>
            <a:fillRect/>
          </a:stretch>
        </p:blipFill>
        <p:spPr>
          <a:xfrm>
            <a:off x="1404902" y="906693"/>
            <a:ext cx="6207487" cy="4255132"/>
          </a:xfrm>
          <a:prstGeom prst="rect">
            <a:avLst/>
          </a:prstGeom>
        </p:spPr>
      </p:pic>
    </p:spTree>
    <p:extLst>
      <p:ext uri="{BB962C8B-B14F-4D97-AF65-F5344CB8AC3E}">
        <p14:creationId xmlns:p14="http://schemas.microsoft.com/office/powerpoint/2010/main" val="827128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3154A2A-2CA9-4BB1-9307-D8D3E7164542}"/>
              </a:ext>
            </a:extLst>
          </p:cNvPr>
          <p:cNvSpPr txBox="1"/>
          <p:nvPr/>
        </p:nvSpPr>
        <p:spPr>
          <a:xfrm>
            <a:off x="457200" y="742296"/>
            <a:ext cx="8482084" cy="5016758"/>
          </a:xfrm>
          <a:prstGeom prst="rect">
            <a:avLst/>
          </a:prstGeom>
          <a:noFill/>
        </p:spPr>
        <p:txBody>
          <a:bodyPr wrap="square">
            <a:spAutoFit/>
          </a:bodyPr>
          <a:lstStyle/>
          <a:p>
            <a:r>
              <a:rPr lang="vi-VN" sz="2000" b="1" i="0" dirty="0">
                <a:solidFill>
                  <a:srgbClr val="000000"/>
                </a:solidFill>
                <a:effectLst/>
                <a:latin typeface="OpenSans"/>
              </a:rPr>
              <a:t>1.</a:t>
            </a:r>
            <a:r>
              <a:rPr lang="vi-VN" sz="2000" b="0" i="0" dirty="0">
                <a:solidFill>
                  <a:srgbClr val="000000"/>
                </a:solidFill>
                <a:effectLst/>
                <a:latin typeface="OpenSans"/>
              </a:rPr>
              <a:t> </a:t>
            </a:r>
            <a:r>
              <a:rPr lang="vi-VN" sz="2000" b="0" i="0" dirty="0" err="1">
                <a:solidFill>
                  <a:srgbClr val="000000"/>
                </a:solidFill>
                <a:effectLst/>
                <a:latin typeface="OpenSans"/>
              </a:rPr>
              <a:t>explore</a:t>
            </a:r>
            <a:r>
              <a:rPr lang="vi-VN" sz="2000" b="0" i="0" dirty="0">
                <a:solidFill>
                  <a:srgbClr val="000000"/>
                </a:solidFill>
                <a:effectLst/>
                <a:latin typeface="OpenSans"/>
              </a:rPr>
              <a:t> Son </a:t>
            </a:r>
            <a:r>
              <a:rPr lang="vi-VN" sz="2000" b="0" i="0" dirty="0" err="1">
                <a:solidFill>
                  <a:srgbClr val="000000"/>
                </a:solidFill>
                <a:effectLst/>
                <a:latin typeface="OpenSans"/>
              </a:rPr>
              <a:t>Doong</a:t>
            </a:r>
            <a:r>
              <a:rPr lang="vi-VN" sz="2000" b="0" i="0" dirty="0">
                <a:solidFill>
                  <a:srgbClr val="000000"/>
                </a:solidFill>
                <a:effectLst/>
                <a:latin typeface="OpenSans"/>
              </a:rPr>
              <a:t> </a:t>
            </a:r>
            <a:r>
              <a:rPr lang="vi-VN" sz="2000" b="0" i="0" dirty="0" err="1">
                <a:solidFill>
                  <a:srgbClr val="000000"/>
                </a:solidFill>
                <a:effectLst/>
                <a:latin typeface="OpenSans"/>
              </a:rPr>
              <a:t>Cave</a:t>
            </a:r>
            <a:r>
              <a:rPr lang="vi-VN" sz="2000" b="0" i="0" dirty="0">
                <a:solidFill>
                  <a:srgbClr val="000000"/>
                </a:solidFill>
                <a:effectLst/>
                <a:latin typeface="OpenSans"/>
              </a:rPr>
              <a:t> </a:t>
            </a:r>
            <a:r>
              <a:rPr lang="vi-VN" sz="2000" b="0" i="1" dirty="0">
                <a:solidFill>
                  <a:srgbClr val="000000"/>
                </a:solidFill>
                <a:effectLst/>
                <a:latin typeface="OpenSans"/>
              </a:rPr>
              <a:t>(</a:t>
            </a:r>
            <a:r>
              <a:rPr lang="vi-VN" sz="2000" b="0" i="1" dirty="0" err="1">
                <a:solidFill>
                  <a:srgbClr val="000000"/>
                </a:solidFill>
                <a:effectLst/>
                <a:latin typeface="OpenSans"/>
              </a:rPr>
              <a:t>Khám</a:t>
            </a:r>
            <a:r>
              <a:rPr lang="vi-VN" sz="2000" b="0" i="1" dirty="0">
                <a:solidFill>
                  <a:srgbClr val="000000"/>
                </a:solidFill>
                <a:effectLst/>
                <a:latin typeface="OpenSans"/>
              </a:rPr>
              <a:t> </a:t>
            </a:r>
            <a:r>
              <a:rPr lang="vi-VN" sz="2000" b="0" i="1" dirty="0" err="1">
                <a:solidFill>
                  <a:srgbClr val="000000"/>
                </a:solidFill>
                <a:effectLst/>
                <a:latin typeface="OpenSans"/>
              </a:rPr>
              <a:t>phá</a:t>
            </a:r>
            <a:r>
              <a:rPr lang="vi-VN" sz="2000" b="0" i="1" dirty="0">
                <a:solidFill>
                  <a:srgbClr val="000000"/>
                </a:solidFill>
                <a:effectLst/>
                <a:latin typeface="OpenSans"/>
              </a:rPr>
              <a:t> hang Sơn Đ</a:t>
            </a:r>
            <a:r>
              <a:rPr lang="en-US" sz="2000" b="0" i="1" dirty="0" err="1">
                <a:solidFill>
                  <a:srgbClr val="000000"/>
                </a:solidFill>
                <a:effectLst/>
                <a:latin typeface="OpenSans"/>
              </a:rPr>
              <a:t>òong</a:t>
            </a:r>
            <a:r>
              <a:rPr lang="vi-VN" sz="2000" b="0" i="1" dirty="0">
                <a:solidFill>
                  <a:srgbClr val="000000"/>
                </a:solidFill>
                <a:effectLst/>
                <a:latin typeface="OpenSans"/>
              </a:rPr>
              <a:t>)</a:t>
            </a:r>
            <a:endParaRPr lang="vi-VN" sz="2000" b="0" i="0" dirty="0">
              <a:solidFill>
                <a:srgbClr val="000000"/>
              </a:solidFill>
              <a:effectLst/>
              <a:latin typeface="OpenSans"/>
            </a:endParaRPr>
          </a:p>
          <a:p>
            <a:r>
              <a:rPr lang="vi-VN" sz="2000" b="1" i="0" dirty="0">
                <a:solidFill>
                  <a:srgbClr val="000000"/>
                </a:solidFill>
                <a:effectLst/>
                <a:latin typeface="OpenSans"/>
              </a:rPr>
              <a:t>2.</a:t>
            </a:r>
            <a:r>
              <a:rPr lang="vi-VN" sz="2000" b="0" i="0" dirty="0">
                <a:solidFill>
                  <a:srgbClr val="000000"/>
                </a:solidFill>
                <a:effectLst/>
                <a:latin typeface="OpenSans"/>
              </a:rPr>
              <a:t> </a:t>
            </a:r>
            <a:r>
              <a:rPr lang="vi-VN" sz="2000" b="0" i="0" dirty="0" err="1">
                <a:solidFill>
                  <a:srgbClr val="000000"/>
                </a:solidFill>
                <a:effectLst/>
                <a:latin typeface="OpenSans"/>
              </a:rPr>
              <a:t>climb</a:t>
            </a:r>
            <a:r>
              <a:rPr lang="vi-VN" sz="2000" b="0" i="0" dirty="0">
                <a:solidFill>
                  <a:srgbClr val="000000"/>
                </a:solidFill>
                <a:effectLst/>
                <a:latin typeface="OpenSans"/>
              </a:rPr>
              <a:t> the </a:t>
            </a:r>
            <a:r>
              <a:rPr lang="vi-VN" sz="2000" b="0" i="0" dirty="0" err="1">
                <a:solidFill>
                  <a:srgbClr val="000000"/>
                </a:solidFill>
                <a:effectLst/>
                <a:latin typeface="OpenSans"/>
              </a:rPr>
              <a:t>Great</a:t>
            </a:r>
            <a:r>
              <a:rPr lang="vi-VN" sz="2000" b="0" i="0" dirty="0">
                <a:solidFill>
                  <a:srgbClr val="000000"/>
                </a:solidFill>
                <a:effectLst/>
                <a:latin typeface="OpenSans"/>
              </a:rPr>
              <a:t> </a:t>
            </a:r>
            <a:r>
              <a:rPr lang="vi-VN" sz="2000" b="0" i="0" dirty="0" err="1">
                <a:solidFill>
                  <a:srgbClr val="000000"/>
                </a:solidFill>
                <a:effectLst/>
                <a:latin typeface="OpenSans"/>
              </a:rPr>
              <a:t>Wall</a:t>
            </a:r>
            <a:r>
              <a:rPr lang="vi-VN" sz="2000" b="0" i="0" dirty="0">
                <a:solidFill>
                  <a:srgbClr val="000000"/>
                </a:solidFill>
                <a:effectLst/>
                <a:latin typeface="OpenSans"/>
              </a:rPr>
              <a:t> </a:t>
            </a:r>
            <a:r>
              <a:rPr lang="vi-VN" sz="2000" b="0" i="0" dirty="0" err="1">
                <a:solidFill>
                  <a:srgbClr val="000000"/>
                </a:solidFill>
                <a:effectLst/>
                <a:latin typeface="OpenSans"/>
              </a:rPr>
              <a:t>of</a:t>
            </a:r>
            <a:r>
              <a:rPr lang="vi-VN" sz="2000" b="0" i="0" dirty="0">
                <a:solidFill>
                  <a:srgbClr val="000000"/>
                </a:solidFill>
                <a:effectLst/>
                <a:latin typeface="OpenSans"/>
              </a:rPr>
              <a:t> </a:t>
            </a:r>
            <a:r>
              <a:rPr lang="vi-VN" sz="2000" b="0" i="0" dirty="0" err="1">
                <a:solidFill>
                  <a:srgbClr val="000000"/>
                </a:solidFill>
                <a:effectLst/>
                <a:latin typeface="OpenSans"/>
              </a:rPr>
              <a:t>China</a:t>
            </a:r>
            <a:r>
              <a:rPr lang="vi-VN" sz="2000" b="0" i="1" dirty="0">
                <a:solidFill>
                  <a:srgbClr val="000000"/>
                </a:solidFill>
                <a:effectLst/>
                <a:latin typeface="OpenSans"/>
              </a:rPr>
              <a:t> (Leo lên </a:t>
            </a:r>
            <a:r>
              <a:rPr lang="vi-VN" sz="2000" b="0" i="1" dirty="0" err="1">
                <a:solidFill>
                  <a:srgbClr val="000000"/>
                </a:solidFill>
                <a:effectLst/>
                <a:latin typeface="OpenSans"/>
              </a:rPr>
              <a:t>Vạn</a:t>
            </a:r>
            <a:r>
              <a:rPr lang="vi-VN" sz="2000" b="0" i="1" dirty="0">
                <a:solidFill>
                  <a:srgbClr val="000000"/>
                </a:solidFill>
                <a:effectLst/>
                <a:latin typeface="OpenSans"/>
              </a:rPr>
              <a:t> </a:t>
            </a:r>
            <a:r>
              <a:rPr lang="vi-VN" sz="2000" b="0" i="1" dirty="0" err="1">
                <a:solidFill>
                  <a:srgbClr val="000000"/>
                </a:solidFill>
                <a:effectLst/>
                <a:latin typeface="OpenSans"/>
              </a:rPr>
              <a:t>Lý</a:t>
            </a:r>
            <a:r>
              <a:rPr lang="vi-VN" sz="2000" b="0" i="1" dirty="0">
                <a:solidFill>
                  <a:srgbClr val="000000"/>
                </a:solidFill>
                <a:effectLst/>
                <a:latin typeface="OpenSans"/>
              </a:rPr>
              <a:t> </a:t>
            </a:r>
            <a:r>
              <a:rPr lang="vi-VN" sz="2000" b="0" i="1" dirty="0" err="1">
                <a:solidFill>
                  <a:srgbClr val="000000"/>
                </a:solidFill>
                <a:effectLst/>
                <a:latin typeface="OpenSans"/>
              </a:rPr>
              <a:t>Trường</a:t>
            </a:r>
            <a:r>
              <a:rPr lang="vi-VN" sz="2000" b="0" i="1" dirty="0">
                <a:solidFill>
                  <a:srgbClr val="000000"/>
                </a:solidFill>
                <a:effectLst/>
                <a:latin typeface="OpenSans"/>
              </a:rPr>
              <a:t> </a:t>
            </a:r>
            <a:r>
              <a:rPr lang="vi-VN" sz="2000" b="0" i="1" dirty="0" err="1">
                <a:solidFill>
                  <a:srgbClr val="000000"/>
                </a:solidFill>
                <a:effectLst/>
                <a:latin typeface="OpenSans"/>
              </a:rPr>
              <a:t>Thành</a:t>
            </a:r>
            <a:r>
              <a:rPr lang="vi-VN" sz="2000" b="0" i="1" dirty="0">
                <a:solidFill>
                  <a:srgbClr val="000000"/>
                </a:solidFill>
                <a:effectLst/>
                <a:latin typeface="OpenSans"/>
              </a:rPr>
              <a:t>)</a:t>
            </a:r>
            <a:endParaRPr lang="vi-VN" sz="2000" b="0" i="0" dirty="0">
              <a:solidFill>
                <a:srgbClr val="000000"/>
              </a:solidFill>
              <a:effectLst/>
              <a:latin typeface="OpenSans"/>
            </a:endParaRPr>
          </a:p>
          <a:p>
            <a:r>
              <a:rPr lang="vi-VN" sz="2000" b="1" i="0" dirty="0">
                <a:solidFill>
                  <a:srgbClr val="000000"/>
                </a:solidFill>
                <a:effectLst/>
                <a:latin typeface="OpenSans"/>
              </a:rPr>
              <a:t>3.</a:t>
            </a:r>
            <a:r>
              <a:rPr lang="vi-VN" sz="2000" b="0" i="0" dirty="0">
                <a:solidFill>
                  <a:srgbClr val="000000"/>
                </a:solidFill>
                <a:effectLst/>
                <a:latin typeface="OpenSans"/>
              </a:rPr>
              <a:t> </a:t>
            </a:r>
            <a:r>
              <a:rPr lang="vi-VN" sz="2000" b="0" i="0" dirty="0" err="1">
                <a:solidFill>
                  <a:srgbClr val="000000"/>
                </a:solidFill>
                <a:effectLst/>
                <a:latin typeface="OpenSans"/>
              </a:rPr>
              <a:t>visit</a:t>
            </a:r>
            <a:r>
              <a:rPr lang="vi-VN" sz="2000" b="0" i="0" dirty="0">
                <a:solidFill>
                  <a:srgbClr val="000000"/>
                </a:solidFill>
                <a:effectLst/>
                <a:latin typeface="OpenSans"/>
              </a:rPr>
              <a:t> the </a:t>
            </a:r>
            <a:r>
              <a:rPr lang="vi-VN" sz="2000" b="0" i="0" dirty="0" err="1">
                <a:solidFill>
                  <a:srgbClr val="000000"/>
                </a:solidFill>
                <a:effectLst/>
                <a:latin typeface="OpenSans"/>
              </a:rPr>
              <a:t>Pyramids</a:t>
            </a:r>
            <a:r>
              <a:rPr lang="vi-VN" sz="2000" b="0" i="0" dirty="0">
                <a:solidFill>
                  <a:srgbClr val="000000"/>
                </a:solidFill>
                <a:effectLst/>
                <a:latin typeface="OpenSans"/>
              </a:rPr>
              <a:t> </a:t>
            </a:r>
            <a:r>
              <a:rPr lang="vi-VN" sz="2000" b="0" i="0" dirty="0" err="1">
                <a:solidFill>
                  <a:srgbClr val="000000"/>
                </a:solidFill>
                <a:effectLst/>
                <a:latin typeface="OpenSans"/>
              </a:rPr>
              <a:t>of</a:t>
            </a:r>
            <a:r>
              <a:rPr lang="vi-VN" sz="2000" b="0" i="0" dirty="0">
                <a:solidFill>
                  <a:srgbClr val="000000"/>
                </a:solidFill>
                <a:effectLst/>
                <a:latin typeface="OpenSans"/>
              </a:rPr>
              <a:t> </a:t>
            </a:r>
            <a:r>
              <a:rPr lang="vi-VN" sz="2000" b="0" i="0" dirty="0" err="1">
                <a:solidFill>
                  <a:srgbClr val="000000"/>
                </a:solidFill>
                <a:effectLst/>
                <a:latin typeface="OpenSans"/>
              </a:rPr>
              <a:t>Egypt</a:t>
            </a:r>
            <a:r>
              <a:rPr lang="vi-VN" sz="2000" b="0" i="0" dirty="0">
                <a:solidFill>
                  <a:srgbClr val="000000"/>
                </a:solidFill>
                <a:effectLst/>
                <a:latin typeface="OpenSans"/>
              </a:rPr>
              <a:t> </a:t>
            </a:r>
            <a:r>
              <a:rPr lang="vi-VN" sz="2000" b="0" i="1" dirty="0">
                <a:solidFill>
                  <a:srgbClr val="000000"/>
                </a:solidFill>
                <a:effectLst/>
                <a:latin typeface="OpenSans"/>
              </a:rPr>
              <a:t>(Thăm quan Kim </a:t>
            </a:r>
            <a:r>
              <a:rPr lang="vi-VN" sz="2000" b="0" i="1" dirty="0" err="1">
                <a:solidFill>
                  <a:srgbClr val="000000"/>
                </a:solidFill>
                <a:effectLst/>
                <a:latin typeface="OpenSans"/>
              </a:rPr>
              <a:t>Tự</a:t>
            </a:r>
            <a:r>
              <a:rPr lang="vi-VN" sz="2000" b="0" i="1" dirty="0">
                <a:solidFill>
                  <a:srgbClr val="000000"/>
                </a:solidFill>
                <a:effectLst/>
                <a:latin typeface="OpenSans"/>
              </a:rPr>
              <a:t> </a:t>
            </a:r>
            <a:r>
              <a:rPr lang="vi-VN" sz="2000" b="0" i="1" dirty="0" err="1">
                <a:solidFill>
                  <a:srgbClr val="000000"/>
                </a:solidFill>
                <a:effectLst/>
                <a:latin typeface="OpenSans"/>
              </a:rPr>
              <a:t>Tháp</a:t>
            </a:r>
            <a:r>
              <a:rPr lang="vi-VN" sz="2000" b="0" i="1" dirty="0">
                <a:solidFill>
                  <a:srgbClr val="000000"/>
                </a:solidFill>
                <a:effectLst/>
                <a:latin typeface="OpenSans"/>
              </a:rPr>
              <a:t> ở Ai </a:t>
            </a:r>
            <a:r>
              <a:rPr lang="vi-VN" sz="2000" b="0" i="1" dirty="0" err="1">
                <a:solidFill>
                  <a:srgbClr val="000000"/>
                </a:solidFill>
                <a:effectLst/>
                <a:latin typeface="OpenSans"/>
              </a:rPr>
              <a:t>Cập</a:t>
            </a:r>
            <a:r>
              <a:rPr lang="vi-VN" sz="2000" b="0" i="1" dirty="0">
                <a:solidFill>
                  <a:srgbClr val="000000"/>
                </a:solidFill>
                <a:effectLst/>
                <a:latin typeface="OpenSans"/>
              </a:rPr>
              <a:t>)</a:t>
            </a:r>
            <a:endParaRPr lang="vi-VN" sz="2000" b="0" i="0" dirty="0">
              <a:solidFill>
                <a:srgbClr val="000000"/>
              </a:solidFill>
              <a:effectLst/>
              <a:latin typeface="OpenSans"/>
            </a:endParaRPr>
          </a:p>
          <a:p>
            <a:r>
              <a:rPr lang="vi-VN" sz="2000" b="1" i="0" dirty="0">
                <a:solidFill>
                  <a:srgbClr val="000000"/>
                </a:solidFill>
                <a:effectLst/>
                <a:latin typeface="OpenSans"/>
              </a:rPr>
              <a:t>4.</a:t>
            </a:r>
            <a:r>
              <a:rPr lang="vi-VN" sz="2000" b="0" i="0" dirty="0">
                <a:solidFill>
                  <a:srgbClr val="000000"/>
                </a:solidFill>
                <a:effectLst/>
                <a:latin typeface="OpenSans"/>
              </a:rPr>
              <a:t> go </a:t>
            </a:r>
            <a:r>
              <a:rPr lang="vi-VN" sz="2000" b="0" i="0" dirty="0" err="1">
                <a:solidFill>
                  <a:srgbClr val="000000"/>
                </a:solidFill>
                <a:effectLst/>
                <a:latin typeface="OpenSans"/>
              </a:rPr>
              <a:t>on</a:t>
            </a:r>
            <a:r>
              <a:rPr lang="vi-VN" sz="2000" b="0" i="0" dirty="0">
                <a:solidFill>
                  <a:srgbClr val="000000"/>
                </a:solidFill>
                <a:effectLst/>
                <a:latin typeface="OpenSans"/>
              </a:rPr>
              <a:t> a </a:t>
            </a:r>
            <a:r>
              <a:rPr lang="vi-VN" sz="2000" b="0" i="0" dirty="0" err="1">
                <a:solidFill>
                  <a:srgbClr val="000000"/>
                </a:solidFill>
                <a:effectLst/>
                <a:latin typeface="OpenSans"/>
              </a:rPr>
              <a:t>wildlife</a:t>
            </a:r>
            <a:r>
              <a:rPr lang="vi-VN" sz="2000" b="0" i="0" dirty="0">
                <a:solidFill>
                  <a:srgbClr val="000000"/>
                </a:solidFill>
                <a:effectLst/>
                <a:latin typeface="OpenSans"/>
              </a:rPr>
              <a:t> </a:t>
            </a:r>
            <a:r>
              <a:rPr lang="vi-VN" sz="2000" b="0" i="0" dirty="0" err="1">
                <a:solidFill>
                  <a:srgbClr val="000000"/>
                </a:solidFill>
                <a:effectLst/>
                <a:latin typeface="OpenSans"/>
              </a:rPr>
              <a:t>safari</a:t>
            </a:r>
            <a:r>
              <a:rPr lang="vi-VN" sz="2000" b="0" i="0" dirty="0">
                <a:solidFill>
                  <a:srgbClr val="000000"/>
                </a:solidFill>
                <a:effectLst/>
                <a:latin typeface="OpenSans"/>
              </a:rPr>
              <a:t> to Kenya </a:t>
            </a:r>
            <a:r>
              <a:rPr lang="vi-VN" sz="2000" b="0" i="1" dirty="0">
                <a:solidFill>
                  <a:srgbClr val="000000"/>
                </a:solidFill>
                <a:effectLst/>
                <a:latin typeface="OpenSans"/>
              </a:rPr>
              <a:t>(Thăm quan </a:t>
            </a:r>
            <a:r>
              <a:rPr lang="vi-VN" sz="2000" b="0" i="1" dirty="0" err="1">
                <a:solidFill>
                  <a:srgbClr val="000000"/>
                </a:solidFill>
                <a:effectLst/>
                <a:latin typeface="OpenSans"/>
              </a:rPr>
              <a:t>cuộc</a:t>
            </a:r>
            <a:r>
              <a:rPr lang="vi-VN" sz="2000" b="0" i="1" dirty="0">
                <a:solidFill>
                  <a:srgbClr val="000000"/>
                </a:solidFill>
                <a:effectLst/>
                <a:latin typeface="OpenSans"/>
              </a:rPr>
              <a:t> </a:t>
            </a:r>
            <a:r>
              <a:rPr lang="vi-VN" sz="2000" b="0" i="1" dirty="0" err="1">
                <a:solidFill>
                  <a:srgbClr val="000000"/>
                </a:solidFill>
                <a:effectLst/>
                <a:latin typeface="OpenSans"/>
              </a:rPr>
              <a:t>sống</a:t>
            </a:r>
            <a:r>
              <a:rPr lang="vi-VN" sz="2000" b="0" i="1" dirty="0">
                <a:solidFill>
                  <a:srgbClr val="000000"/>
                </a:solidFill>
                <a:effectLst/>
                <a:latin typeface="OpenSans"/>
              </a:rPr>
              <a:t> thiên nhiên hoang </a:t>
            </a:r>
            <a:r>
              <a:rPr lang="vi-VN" sz="2000" b="0" i="1" dirty="0" err="1">
                <a:solidFill>
                  <a:srgbClr val="000000"/>
                </a:solidFill>
                <a:effectLst/>
                <a:latin typeface="OpenSans"/>
              </a:rPr>
              <a:t>dã</a:t>
            </a:r>
            <a:r>
              <a:rPr lang="vi-VN" sz="2000" b="0" i="1" dirty="0">
                <a:solidFill>
                  <a:srgbClr val="000000"/>
                </a:solidFill>
                <a:effectLst/>
                <a:latin typeface="OpenSans"/>
              </a:rPr>
              <a:t> ở Kenya)</a:t>
            </a:r>
            <a:endParaRPr lang="vi-VN" sz="2000" b="0" i="0" dirty="0">
              <a:solidFill>
                <a:srgbClr val="000000"/>
              </a:solidFill>
              <a:effectLst/>
              <a:latin typeface="OpenSans"/>
            </a:endParaRPr>
          </a:p>
          <a:p>
            <a:r>
              <a:rPr lang="vi-VN" sz="2000" b="1" i="0" dirty="0">
                <a:solidFill>
                  <a:srgbClr val="000000"/>
                </a:solidFill>
                <a:effectLst/>
                <a:latin typeface="OpenSans"/>
              </a:rPr>
              <a:t>5.</a:t>
            </a:r>
            <a:r>
              <a:rPr lang="vi-VN" sz="2000" b="0" i="0" dirty="0">
                <a:solidFill>
                  <a:srgbClr val="000000"/>
                </a:solidFill>
                <a:effectLst/>
                <a:latin typeface="OpenSans"/>
              </a:rPr>
              <a:t> </a:t>
            </a:r>
            <a:r>
              <a:rPr lang="vi-VN" sz="2000" b="0" i="0" dirty="0" err="1">
                <a:solidFill>
                  <a:srgbClr val="000000"/>
                </a:solidFill>
                <a:effectLst/>
                <a:latin typeface="OpenSans"/>
              </a:rPr>
              <a:t>relax</a:t>
            </a:r>
            <a:r>
              <a:rPr lang="vi-VN" sz="2000" b="0" i="0" dirty="0">
                <a:solidFill>
                  <a:srgbClr val="000000"/>
                </a:solidFill>
                <a:effectLst/>
                <a:latin typeface="OpenSans"/>
              </a:rPr>
              <a:t> </a:t>
            </a:r>
            <a:r>
              <a:rPr lang="vi-VN" sz="2000" b="0" i="0" dirty="0" err="1">
                <a:solidFill>
                  <a:srgbClr val="000000"/>
                </a:solidFill>
                <a:effectLst/>
                <a:latin typeface="OpenSans"/>
              </a:rPr>
              <a:t>on</a:t>
            </a:r>
            <a:r>
              <a:rPr lang="vi-VN" sz="2000" b="0" i="0" dirty="0">
                <a:solidFill>
                  <a:srgbClr val="000000"/>
                </a:solidFill>
                <a:effectLst/>
                <a:latin typeface="OpenSans"/>
              </a:rPr>
              <a:t> a </a:t>
            </a:r>
            <a:r>
              <a:rPr lang="vi-VN" sz="2000" b="0" i="0" dirty="0" err="1">
                <a:solidFill>
                  <a:srgbClr val="000000"/>
                </a:solidFill>
                <a:effectLst/>
                <a:latin typeface="OpenSans"/>
              </a:rPr>
              <a:t>beach</a:t>
            </a:r>
            <a:r>
              <a:rPr lang="vi-VN" sz="2000" b="0" i="0" dirty="0">
                <a:solidFill>
                  <a:srgbClr val="000000"/>
                </a:solidFill>
                <a:effectLst/>
                <a:latin typeface="OpenSans"/>
              </a:rPr>
              <a:t> </a:t>
            </a:r>
            <a:r>
              <a:rPr lang="vi-VN" sz="2000" b="0" i="1" dirty="0">
                <a:solidFill>
                  <a:srgbClr val="000000"/>
                </a:solidFill>
                <a:effectLst/>
                <a:latin typeface="OpenSans"/>
              </a:rPr>
              <a:t>(Thư </a:t>
            </a:r>
            <a:r>
              <a:rPr lang="vi-VN" sz="2000" b="0" i="1" dirty="0" err="1">
                <a:solidFill>
                  <a:srgbClr val="000000"/>
                </a:solidFill>
                <a:effectLst/>
                <a:latin typeface="OpenSans"/>
              </a:rPr>
              <a:t>giãn</a:t>
            </a:r>
            <a:r>
              <a:rPr lang="vi-VN" sz="2000" b="0" i="1" dirty="0">
                <a:solidFill>
                  <a:srgbClr val="000000"/>
                </a:solidFill>
                <a:effectLst/>
                <a:latin typeface="OpenSans"/>
              </a:rPr>
              <a:t> ở </a:t>
            </a:r>
            <a:r>
              <a:rPr lang="vi-VN" sz="2000" b="0" i="1" dirty="0" err="1">
                <a:solidFill>
                  <a:srgbClr val="000000"/>
                </a:solidFill>
                <a:effectLst/>
                <a:latin typeface="OpenSans"/>
              </a:rPr>
              <a:t>bãi</a:t>
            </a:r>
            <a:r>
              <a:rPr lang="vi-VN" sz="2000" b="0" i="1" dirty="0">
                <a:solidFill>
                  <a:srgbClr val="000000"/>
                </a:solidFill>
                <a:effectLst/>
                <a:latin typeface="OpenSans"/>
              </a:rPr>
              <a:t> </a:t>
            </a:r>
            <a:r>
              <a:rPr lang="vi-VN" sz="2000" b="0" i="1" dirty="0" err="1">
                <a:solidFill>
                  <a:srgbClr val="000000"/>
                </a:solidFill>
                <a:effectLst/>
                <a:latin typeface="OpenSans"/>
              </a:rPr>
              <a:t>biển</a:t>
            </a:r>
            <a:r>
              <a:rPr lang="vi-VN" sz="2000" b="0" i="1" dirty="0">
                <a:solidFill>
                  <a:srgbClr val="000000"/>
                </a:solidFill>
                <a:effectLst/>
                <a:latin typeface="OpenSans"/>
              </a:rPr>
              <a:t>)</a:t>
            </a:r>
            <a:endParaRPr lang="vi-VN" sz="2000" b="0" i="0" dirty="0">
              <a:solidFill>
                <a:srgbClr val="000000"/>
              </a:solidFill>
              <a:effectLst/>
              <a:latin typeface="OpenSans"/>
            </a:endParaRPr>
          </a:p>
          <a:p>
            <a:r>
              <a:rPr lang="vi-VN" sz="2000" b="1" i="0" dirty="0">
                <a:solidFill>
                  <a:srgbClr val="000000"/>
                </a:solidFill>
                <a:effectLst/>
                <a:latin typeface="OpenSans"/>
              </a:rPr>
              <a:t>6.</a:t>
            </a:r>
            <a:r>
              <a:rPr lang="vi-VN" sz="2000" b="0" i="0" dirty="0">
                <a:solidFill>
                  <a:srgbClr val="000000"/>
                </a:solidFill>
                <a:effectLst/>
                <a:latin typeface="OpenSans"/>
              </a:rPr>
              <a:t> go </a:t>
            </a:r>
            <a:r>
              <a:rPr lang="vi-VN" sz="2000" b="0" i="0" dirty="0" err="1">
                <a:solidFill>
                  <a:srgbClr val="000000"/>
                </a:solidFill>
                <a:effectLst/>
                <a:latin typeface="OpenSans"/>
              </a:rPr>
              <a:t>camping</a:t>
            </a:r>
            <a:r>
              <a:rPr lang="vi-VN" sz="2000" b="0" i="0" dirty="0">
                <a:solidFill>
                  <a:srgbClr val="000000"/>
                </a:solidFill>
                <a:effectLst/>
                <a:latin typeface="OpenSans"/>
              </a:rPr>
              <a:t> in </a:t>
            </a:r>
            <a:r>
              <a:rPr lang="vi-VN" sz="2000" b="0" i="0" dirty="0" err="1">
                <a:solidFill>
                  <a:srgbClr val="000000"/>
                </a:solidFill>
                <a:effectLst/>
                <a:latin typeface="OpenSans"/>
              </a:rPr>
              <a:t>Cuc</a:t>
            </a:r>
            <a:r>
              <a:rPr lang="vi-VN" sz="2000" b="0" i="0" dirty="0">
                <a:solidFill>
                  <a:srgbClr val="000000"/>
                </a:solidFill>
                <a:effectLst/>
                <a:latin typeface="OpenSans"/>
              </a:rPr>
              <a:t> </a:t>
            </a:r>
            <a:r>
              <a:rPr lang="vi-VN" sz="2000" b="0" i="0" dirty="0" err="1">
                <a:solidFill>
                  <a:srgbClr val="000000"/>
                </a:solidFill>
                <a:effectLst/>
                <a:latin typeface="OpenSans"/>
              </a:rPr>
              <a:t>Phuong</a:t>
            </a:r>
            <a:r>
              <a:rPr lang="vi-VN" sz="2000" b="0" i="0" dirty="0">
                <a:solidFill>
                  <a:srgbClr val="000000"/>
                </a:solidFill>
                <a:effectLst/>
                <a:latin typeface="OpenSans"/>
              </a:rPr>
              <a:t> </a:t>
            </a:r>
            <a:r>
              <a:rPr lang="vi-VN" sz="2000" b="0" i="0" dirty="0" err="1">
                <a:solidFill>
                  <a:srgbClr val="000000"/>
                </a:solidFill>
                <a:effectLst/>
                <a:latin typeface="OpenSans"/>
              </a:rPr>
              <a:t>national</a:t>
            </a:r>
            <a:r>
              <a:rPr lang="vi-VN" sz="2000" b="0" i="0" dirty="0">
                <a:solidFill>
                  <a:srgbClr val="000000"/>
                </a:solidFill>
                <a:effectLst/>
                <a:latin typeface="OpenSans"/>
              </a:rPr>
              <a:t> </a:t>
            </a:r>
            <a:r>
              <a:rPr lang="vi-VN" sz="2000" b="0" i="0" dirty="0" err="1">
                <a:solidFill>
                  <a:srgbClr val="000000"/>
                </a:solidFill>
                <a:effectLst/>
                <a:latin typeface="OpenSans"/>
              </a:rPr>
              <a:t>Park</a:t>
            </a:r>
            <a:r>
              <a:rPr lang="vi-VN" sz="2000" b="0" i="0" dirty="0">
                <a:solidFill>
                  <a:srgbClr val="000000"/>
                </a:solidFill>
                <a:effectLst/>
                <a:latin typeface="OpenSans"/>
              </a:rPr>
              <a:t> </a:t>
            </a:r>
            <a:r>
              <a:rPr lang="vi-VN" sz="2000" b="0" i="1" dirty="0">
                <a:solidFill>
                  <a:srgbClr val="000000"/>
                </a:solidFill>
                <a:effectLst/>
                <a:latin typeface="OpenSans"/>
              </a:rPr>
              <a:t>( Đi </a:t>
            </a:r>
            <a:r>
              <a:rPr lang="vi-VN" sz="2000" b="0" i="1" dirty="0" err="1">
                <a:solidFill>
                  <a:srgbClr val="000000"/>
                </a:solidFill>
                <a:effectLst/>
                <a:latin typeface="OpenSans"/>
              </a:rPr>
              <a:t>cắm</a:t>
            </a:r>
            <a:r>
              <a:rPr lang="vi-VN" sz="2000" b="0" i="1" dirty="0">
                <a:solidFill>
                  <a:srgbClr val="000000"/>
                </a:solidFill>
                <a:effectLst/>
                <a:latin typeface="OpenSans"/>
              </a:rPr>
              <a:t> </a:t>
            </a:r>
            <a:r>
              <a:rPr lang="vi-VN" sz="2000" b="0" i="1" dirty="0" err="1">
                <a:solidFill>
                  <a:srgbClr val="000000"/>
                </a:solidFill>
                <a:effectLst/>
                <a:latin typeface="OpenSans"/>
              </a:rPr>
              <a:t>trại</a:t>
            </a:r>
            <a:r>
              <a:rPr lang="vi-VN" sz="2000" b="0" i="1" dirty="0">
                <a:solidFill>
                  <a:srgbClr val="000000"/>
                </a:solidFill>
                <a:effectLst/>
                <a:latin typeface="OpenSans"/>
              </a:rPr>
              <a:t> ở </a:t>
            </a:r>
            <a:r>
              <a:rPr lang="vi-VN" sz="2000" b="0" i="1" dirty="0" err="1">
                <a:solidFill>
                  <a:srgbClr val="000000"/>
                </a:solidFill>
                <a:effectLst/>
                <a:latin typeface="OpenSans"/>
              </a:rPr>
              <a:t>vườn</a:t>
            </a:r>
            <a:r>
              <a:rPr lang="vi-VN" sz="2000" b="0" i="1" dirty="0">
                <a:solidFill>
                  <a:srgbClr val="000000"/>
                </a:solidFill>
                <a:effectLst/>
                <a:latin typeface="OpenSans"/>
              </a:rPr>
              <a:t> </a:t>
            </a:r>
            <a:r>
              <a:rPr lang="vi-VN" sz="2000" b="0" i="1" dirty="0" err="1">
                <a:solidFill>
                  <a:srgbClr val="000000"/>
                </a:solidFill>
                <a:effectLst/>
                <a:latin typeface="OpenSans"/>
              </a:rPr>
              <a:t>quốc</a:t>
            </a:r>
            <a:r>
              <a:rPr lang="vi-VN" sz="2000" b="0" i="1" dirty="0">
                <a:solidFill>
                  <a:srgbClr val="000000"/>
                </a:solidFill>
                <a:effectLst/>
                <a:latin typeface="OpenSans"/>
              </a:rPr>
              <a:t> gia </a:t>
            </a:r>
            <a:r>
              <a:rPr lang="vi-VN" sz="2000" b="0" i="1" dirty="0" err="1">
                <a:solidFill>
                  <a:srgbClr val="000000"/>
                </a:solidFill>
                <a:effectLst/>
                <a:latin typeface="OpenSans"/>
              </a:rPr>
              <a:t>Cúc</a:t>
            </a:r>
            <a:r>
              <a:rPr lang="vi-VN" sz="2000" b="0" i="1" dirty="0">
                <a:solidFill>
                  <a:srgbClr val="000000"/>
                </a:solidFill>
                <a:effectLst/>
                <a:latin typeface="OpenSans"/>
              </a:rPr>
              <a:t> Phương.)</a:t>
            </a:r>
            <a:endParaRPr lang="vi-VN" sz="2000" b="0" i="0" dirty="0">
              <a:solidFill>
                <a:srgbClr val="000000"/>
              </a:solidFill>
              <a:effectLst/>
              <a:latin typeface="OpenSans"/>
            </a:endParaRPr>
          </a:p>
          <a:p>
            <a:r>
              <a:rPr lang="vi-VN" sz="2000" b="1" i="0" dirty="0">
                <a:solidFill>
                  <a:srgbClr val="000000"/>
                </a:solidFill>
                <a:effectLst/>
                <a:latin typeface="OpenSans"/>
              </a:rPr>
              <a:t>7.</a:t>
            </a:r>
            <a:r>
              <a:rPr lang="vi-VN" sz="2000" b="0" i="0" dirty="0">
                <a:solidFill>
                  <a:srgbClr val="000000"/>
                </a:solidFill>
                <a:effectLst/>
                <a:latin typeface="OpenSans"/>
              </a:rPr>
              <a:t> go </a:t>
            </a:r>
            <a:r>
              <a:rPr lang="vi-VN" sz="2000" b="0" i="0" dirty="0" err="1">
                <a:solidFill>
                  <a:srgbClr val="000000"/>
                </a:solidFill>
                <a:effectLst/>
                <a:latin typeface="OpenSans"/>
              </a:rPr>
              <a:t>on</a:t>
            </a:r>
            <a:r>
              <a:rPr lang="vi-VN" sz="2000" b="0" i="0" dirty="0">
                <a:solidFill>
                  <a:srgbClr val="000000"/>
                </a:solidFill>
                <a:effectLst/>
                <a:latin typeface="OpenSans"/>
              </a:rPr>
              <a:t> an </a:t>
            </a:r>
            <a:r>
              <a:rPr lang="vi-VN" sz="2000" b="0" i="0" dirty="0" err="1">
                <a:solidFill>
                  <a:srgbClr val="000000"/>
                </a:solidFill>
                <a:effectLst/>
                <a:latin typeface="OpenSans"/>
              </a:rPr>
              <a:t>expedition</a:t>
            </a:r>
            <a:r>
              <a:rPr lang="vi-VN" sz="2000" b="0" i="0" dirty="0">
                <a:solidFill>
                  <a:srgbClr val="000000"/>
                </a:solidFill>
                <a:effectLst/>
                <a:latin typeface="OpenSans"/>
              </a:rPr>
              <a:t> to </a:t>
            </a:r>
            <a:r>
              <a:rPr lang="vi-VN" sz="2000" b="0" i="0" dirty="0" err="1">
                <a:solidFill>
                  <a:srgbClr val="000000"/>
                </a:solidFill>
                <a:effectLst/>
                <a:latin typeface="OpenSans"/>
              </a:rPr>
              <a:t>Mount</a:t>
            </a:r>
            <a:r>
              <a:rPr lang="vi-VN" sz="2000" b="0" i="0" dirty="0">
                <a:solidFill>
                  <a:srgbClr val="000000"/>
                </a:solidFill>
                <a:effectLst/>
                <a:latin typeface="OpenSans"/>
              </a:rPr>
              <a:t> </a:t>
            </a:r>
            <a:r>
              <a:rPr lang="vi-VN" sz="2000" b="0" i="0" dirty="0" err="1">
                <a:solidFill>
                  <a:srgbClr val="000000"/>
                </a:solidFill>
                <a:effectLst/>
                <a:latin typeface="OpenSans"/>
              </a:rPr>
              <a:t>Everest</a:t>
            </a:r>
            <a:r>
              <a:rPr lang="vi-VN" sz="2000" b="0" i="1" dirty="0">
                <a:solidFill>
                  <a:srgbClr val="000000"/>
                </a:solidFill>
                <a:effectLst/>
                <a:latin typeface="OpenSans"/>
              </a:rPr>
              <a:t> (Đi </a:t>
            </a:r>
            <a:r>
              <a:rPr lang="vi-VN" sz="2000" b="0" i="1" dirty="0" err="1">
                <a:solidFill>
                  <a:srgbClr val="000000"/>
                </a:solidFill>
                <a:effectLst/>
                <a:latin typeface="OpenSans"/>
              </a:rPr>
              <a:t>thám</a:t>
            </a:r>
            <a:r>
              <a:rPr lang="vi-VN" sz="2000" b="0" i="1" dirty="0">
                <a:solidFill>
                  <a:srgbClr val="000000"/>
                </a:solidFill>
                <a:effectLst/>
                <a:latin typeface="OpenSans"/>
              </a:rPr>
              <a:t> </a:t>
            </a:r>
            <a:r>
              <a:rPr lang="vi-VN" sz="2000" b="0" i="1" dirty="0" err="1">
                <a:solidFill>
                  <a:srgbClr val="000000"/>
                </a:solidFill>
                <a:effectLst/>
                <a:latin typeface="OpenSans"/>
              </a:rPr>
              <a:t>hiểm</a:t>
            </a:r>
            <a:r>
              <a:rPr lang="vi-VN" sz="2000" b="0" i="1" dirty="0">
                <a:solidFill>
                  <a:srgbClr val="000000"/>
                </a:solidFill>
                <a:effectLst/>
                <a:latin typeface="OpenSans"/>
              </a:rPr>
              <a:t> ở </a:t>
            </a:r>
            <a:r>
              <a:rPr lang="vi-VN" sz="2000" b="0" i="1" dirty="0" err="1">
                <a:solidFill>
                  <a:srgbClr val="000000"/>
                </a:solidFill>
                <a:effectLst/>
                <a:latin typeface="OpenSans"/>
              </a:rPr>
              <a:t>đỉnh</a:t>
            </a:r>
            <a:r>
              <a:rPr lang="vi-VN" sz="2000" b="0" i="1" dirty="0">
                <a:solidFill>
                  <a:srgbClr val="000000"/>
                </a:solidFill>
                <a:effectLst/>
                <a:latin typeface="OpenSans"/>
              </a:rPr>
              <a:t> </a:t>
            </a:r>
            <a:r>
              <a:rPr lang="vi-VN" sz="2000" b="0" i="1" dirty="0" err="1">
                <a:solidFill>
                  <a:srgbClr val="000000"/>
                </a:solidFill>
                <a:effectLst/>
                <a:latin typeface="OpenSans"/>
              </a:rPr>
              <a:t>núi</a:t>
            </a:r>
            <a:r>
              <a:rPr lang="vi-VN" sz="2000" b="0" i="1" dirty="0">
                <a:solidFill>
                  <a:srgbClr val="000000"/>
                </a:solidFill>
                <a:effectLst/>
                <a:latin typeface="OpenSans"/>
              </a:rPr>
              <a:t> </a:t>
            </a:r>
            <a:r>
              <a:rPr lang="vi-VN" sz="2000" b="0" i="1" dirty="0" err="1">
                <a:solidFill>
                  <a:srgbClr val="000000"/>
                </a:solidFill>
                <a:effectLst/>
                <a:latin typeface="OpenSans"/>
              </a:rPr>
              <a:t>Everest</a:t>
            </a:r>
            <a:r>
              <a:rPr lang="vi-VN" sz="2000" b="0" i="1" dirty="0">
                <a:solidFill>
                  <a:srgbClr val="000000"/>
                </a:solidFill>
                <a:effectLst/>
                <a:latin typeface="OpenSans"/>
              </a:rPr>
              <a:t>.)</a:t>
            </a:r>
            <a:endParaRPr lang="vi-VN" sz="2000" b="0" i="0" dirty="0">
              <a:solidFill>
                <a:srgbClr val="000000"/>
              </a:solidFill>
              <a:effectLst/>
              <a:latin typeface="OpenSans"/>
            </a:endParaRPr>
          </a:p>
          <a:p>
            <a:r>
              <a:rPr lang="vi-VN" sz="2000" b="1" i="0" dirty="0">
                <a:solidFill>
                  <a:srgbClr val="000000"/>
                </a:solidFill>
                <a:effectLst/>
                <a:latin typeface="OpenSans"/>
              </a:rPr>
              <a:t>8.</a:t>
            </a:r>
            <a:r>
              <a:rPr lang="vi-VN" sz="2000" b="0" i="0" dirty="0">
                <a:solidFill>
                  <a:srgbClr val="000000"/>
                </a:solidFill>
                <a:effectLst/>
                <a:latin typeface="OpenSans"/>
              </a:rPr>
              <a:t> </a:t>
            </a:r>
            <a:r>
              <a:rPr lang="vi-VN" sz="2000" b="0" i="0" dirty="0" err="1">
                <a:solidFill>
                  <a:srgbClr val="000000"/>
                </a:solidFill>
                <a:effectLst/>
                <a:latin typeface="OpenSans"/>
              </a:rPr>
              <a:t>take</a:t>
            </a:r>
            <a:r>
              <a:rPr lang="vi-VN" sz="2000" b="0" i="0" dirty="0">
                <a:solidFill>
                  <a:srgbClr val="000000"/>
                </a:solidFill>
                <a:effectLst/>
                <a:latin typeface="OpenSans"/>
              </a:rPr>
              <a:t> an </a:t>
            </a:r>
            <a:r>
              <a:rPr lang="vi-VN" sz="2000" b="0" i="0" dirty="0" err="1">
                <a:solidFill>
                  <a:srgbClr val="000000"/>
                </a:solidFill>
                <a:effectLst/>
                <a:latin typeface="OpenSans"/>
              </a:rPr>
              <a:t>adventure</a:t>
            </a:r>
            <a:r>
              <a:rPr lang="vi-VN" sz="2000" b="0" i="0" dirty="0">
                <a:solidFill>
                  <a:srgbClr val="000000"/>
                </a:solidFill>
                <a:effectLst/>
                <a:latin typeface="OpenSans"/>
              </a:rPr>
              <a:t> </a:t>
            </a:r>
            <a:r>
              <a:rPr lang="vi-VN" sz="2000" b="0" i="0" dirty="0" err="1">
                <a:solidFill>
                  <a:srgbClr val="000000"/>
                </a:solidFill>
                <a:effectLst/>
                <a:latin typeface="OpenSans"/>
              </a:rPr>
              <a:t>tour</a:t>
            </a:r>
            <a:r>
              <a:rPr lang="vi-VN" sz="2000" b="0" i="0" dirty="0">
                <a:solidFill>
                  <a:srgbClr val="000000"/>
                </a:solidFill>
                <a:effectLst/>
                <a:latin typeface="OpenSans"/>
              </a:rPr>
              <a:t> to the </a:t>
            </a:r>
            <a:r>
              <a:rPr lang="vi-VN" sz="2000" b="0" i="0" dirty="0" err="1">
                <a:solidFill>
                  <a:srgbClr val="000000"/>
                </a:solidFill>
                <a:effectLst/>
                <a:latin typeface="OpenSans"/>
              </a:rPr>
              <a:t>Arctic</a:t>
            </a:r>
            <a:r>
              <a:rPr lang="vi-VN" sz="2000" b="0" i="0" dirty="0">
                <a:solidFill>
                  <a:srgbClr val="000000"/>
                </a:solidFill>
                <a:effectLst/>
                <a:latin typeface="OpenSans"/>
              </a:rPr>
              <a:t> </a:t>
            </a:r>
            <a:r>
              <a:rPr lang="vi-VN" sz="2000" b="0" i="1" dirty="0">
                <a:solidFill>
                  <a:srgbClr val="000000"/>
                </a:solidFill>
                <a:effectLst/>
                <a:latin typeface="OpenSans"/>
              </a:rPr>
              <a:t>(</a:t>
            </a:r>
            <a:r>
              <a:rPr lang="vi-VN" sz="2000" b="0" i="1" dirty="0" err="1">
                <a:solidFill>
                  <a:srgbClr val="000000"/>
                </a:solidFill>
                <a:effectLst/>
                <a:latin typeface="OpenSans"/>
              </a:rPr>
              <a:t>Một</a:t>
            </a:r>
            <a:r>
              <a:rPr lang="vi-VN" sz="2000" b="0" i="1" dirty="0">
                <a:solidFill>
                  <a:srgbClr val="000000"/>
                </a:solidFill>
                <a:effectLst/>
                <a:latin typeface="OpenSans"/>
              </a:rPr>
              <a:t> </a:t>
            </a:r>
            <a:r>
              <a:rPr lang="vi-VN" sz="2000" b="0" i="1" dirty="0" err="1">
                <a:solidFill>
                  <a:srgbClr val="000000"/>
                </a:solidFill>
                <a:effectLst/>
                <a:latin typeface="OpenSans"/>
              </a:rPr>
              <a:t>chuyến</a:t>
            </a:r>
            <a:r>
              <a:rPr lang="vi-VN" sz="2000" b="0" i="1" dirty="0">
                <a:solidFill>
                  <a:srgbClr val="000000"/>
                </a:solidFill>
                <a:effectLst/>
                <a:latin typeface="OpenSans"/>
              </a:rPr>
              <a:t> đi du </a:t>
            </a:r>
            <a:r>
              <a:rPr lang="vi-VN" sz="2000" b="0" i="1" dirty="0" err="1">
                <a:solidFill>
                  <a:srgbClr val="000000"/>
                </a:solidFill>
                <a:effectLst/>
                <a:latin typeface="OpenSans"/>
              </a:rPr>
              <a:t>lịch</a:t>
            </a:r>
            <a:r>
              <a:rPr lang="vi-VN" sz="2000" b="0" i="1" dirty="0">
                <a:solidFill>
                  <a:srgbClr val="000000"/>
                </a:solidFill>
                <a:effectLst/>
                <a:latin typeface="OpenSans"/>
              </a:rPr>
              <a:t> </a:t>
            </a:r>
            <a:r>
              <a:rPr lang="vi-VN" sz="2000" b="0" i="1" dirty="0" err="1">
                <a:solidFill>
                  <a:srgbClr val="000000"/>
                </a:solidFill>
                <a:effectLst/>
                <a:latin typeface="OpenSans"/>
              </a:rPr>
              <a:t>thám</a:t>
            </a:r>
            <a:r>
              <a:rPr lang="vi-VN" sz="2000" b="0" i="1" dirty="0">
                <a:solidFill>
                  <a:srgbClr val="000000"/>
                </a:solidFill>
                <a:effectLst/>
                <a:latin typeface="OpenSans"/>
              </a:rPr>
              <a:t> </a:t>
            </a:r>
            <a:r>
              <a:rPr lang="vi-VN" sz="2000" b="0" i="1" dirty="0" err="1">
                <a:solidFill>
                  <a:srgbClr val="000000"/>
                </a:solidFill>
                <a:effectLst/>
                <a:latin typeface="OpenSans"/>
              </a:rPr>
              <a:t>hiểm</a:t>
            </a:r>
            <a:r>
              <a:rPr lang="vi-VN" sz="2000" b="0" i="1" dirty="0">
                <a:solidFill>
                  <a:srgbClr val="000000"/>
                </a:solidFill>
                <a:effectLst/>
                <a:latin typeface="OpenSans"/>
              </a:rPr>
              <a:t> </a:t>
            </a:r>
            <a:r>
              <a:rPr lang="vi-VN" sz="2000" b="0" i="1" dirty="0" err="1">
                <a:solidFill>
                  <a:srgbClr val="000000"/>
                </a:solidFill>
                <a:effectLst/>
                <a:latin typeface="OpenSans"/>
              </a:rPr>
              <a:t>Bắc</a:t>
            </a:r>
            <a:r>
              <a:rPr lang="vi-VN" sz="2000" b="0" i="1" dirty="0">
                <a:solidFill>
                  <a:srgbClr val="000000"/>
                </a:solidFill>
                <a:effectLst/>
                <a:latin typeface="OpenSans"/>
              </a:rPr>
              <a:t> </a:t>
            </a:r>
            <a:r>
              <a:rPr lang="vi-VN" sz="2000" b="0" i="1" dirty="0" err="1">
                <a:solidFill>
                  <a:srgbClr val="000000"/>
                </a:solidFill>
                <a:effectLst/>
                <a:latin typeface="OpenSans"/>
              </a:rPr>
              <a:t>Cực</a:t>
            </a:r>
            <a:r>
              <a:rPr lang="vi-VN" sz="2000" b="0" i="1" dirty="0">
                <a:solidFill>
                  <a:srgbClr val="000000"/>
                </a:solidFill>
                <a:effectLst/>
                <a:latin typeface="OpenSans"/>
              </a:rPr>
              <a:t>.)</a:t>
            </a:r>
            <a:endParaRPr lang="vi-VN" sz="2000" b="0" i="0" dirty="0">
              <a:solidFill>
                <a:srgbClr val="000000"/>
              </a:solidFill>
              <a:effectLst/>
              <a:latin typeface="OpenSans"/>
            </a:endParaRPr>
          </a:p>
          <a:p>
            <a:r>
              <a:rPr lang="vi-VN" sz="2000" b="1" i="0" dirty="0">
                <a:solidFill>
                  <a:srgbClr val="000000"/>
                </a:solidFill>
                <a:effectLst/>
                <a:latin typeface="OpenSans"/>
              </a:rPr>
              <a:t>9.</a:t>
            </a:r>
            <a:r>
              <a:rPr lang="vi-VN" sz="2000" b="0" i="0" dirty="0">
                <a:solidFill>
                  <a:srgbClr val="000000"/>
                </a:solidFill>
                <a:effectLst/>
                <a:latin typeface="OpenSans"/>
              </a:rPr>
              <a:t> </a:t>
            </a:r>
            <a:r>
              <a:rPr lang="vi-VN" sz="2000" b="0" i="0" dirty="0" err="1">
                <a:solidFill>
                  <a:srgbClr val="000000"/>
                </a:solidFill>
                <a:effectLst/>
                <a:latin typeface="OpenSans"/>
              </a:rPr>
              <a:t>take</a:t>
            </a:r>
            <a:r>
              <a:rPr lang="vi-VN" sz="2000" b="0" i="0" dirty="0">
                <a:solidFill>
                  <a:srgbClr val="000000"/>
                </a:solidFill>
                <a:effectLst/>
                <a:latin typeface="OpenSans"/>
              </a:rPr>
              <a:t> a </a:t>
            </a:r>
            <a:r>
              <a:rPr lang="vi-VN" sz="2000" b="0" i="0" dirty="0" err="1">
                <a:solidFill>
                  <a:srgbClr val="000000"/>
                </a:solidFill>
                <a:effectLst/>
                <a:latin typeface="OpenSans"/>
              </a:rPr>
              <a:t>sightseeing</a:t>
            </a:r>
            <a:r>
              <a:rPr lang="vi-VN" sz="2000" b="0" i="0" dirty="0">
                <a:solidFill>
                  <a:srgbClr val="000000"/>
                </a:solidFill>
                <a:effectLst/>
                <a:latin typeface="OpenSans"/>
              </a:rPr>
              <a:t> </a:t>
            </a:r>
            <a:r>
              <a:rPr lang="vi-VN" sz="2000" b="0" i="0" dirty="0" err="1">
                <a:solidFill>
                  <a:srgbClr val="000000"/>
                </a:solidFill>
                <a:effectLst/>
                <a:latin typeface="OpenSans"/>
              </a:rPr>
              <a:t>tour</a:t>
            </a:r>
            <a:r>
              <a:rPr lang="vi-VN" sz="2000" b="0" i="0" dirty="0">
                <a:solidFill>
                  <a:srgbClr val="000000"/>
                </a:solidFill>
                <a:effectLst/>
                <a:latin typeface="OpenSans"/>
              </a:rPr>
              <a:t> </a:t>
            </a:r>
            <a:r>
              <a:rPr lang="vi-VN" sz="2000" b="0" i="0" dirty="0" err="1">
                <a:solidFill>
                  <a:srgbClr val="000000"/>
                </a:solidFill>
                <a:effectLst/>
                <a:latin typeface="OpenSans"/>
              </a:rPr>
              <a:t>around</a:t>
            </a:r>
            <a:r>
              <a:rPr lang="vi-VN" sz="2000" b="0" i="0" dirty="0">
                <a:solidFill>
                  <a:srgbClr val="000000"/>
                </a:solidFill>
                <a:effectLst/>
                <a:latin typeface="OpenSans"/>
              </a:rPr>
              <a:t> </a:t>
            </a:r>
            <a:r>
              <a:rPr lang="vi-VN" sz="2000" b="0" i="0" dirty="0" err="1">
                <a:solidFill>
                  <a:srgbClr val="000000"/>
                </a:solidFill>
                <a:effectLst/>
                <a:latin typeface="OpenSans"/>
              </a:rPr>
              <a:t>New</a:t>
            </a:r>
            <a:r>
              <a:rPr lang="vi-VN" sz="2000" b="0" i="0" dirty="0">
                <a:solidFill>
                  <a:srgbClr val="000000"/>
                </a:solidFill>
                <a:effectLst/>
                <a:latin typeface="OpenSans"/>
              </a:rPr>
              <a:t> </a:t>
            </a:r>
            <a:r>
              <a:rPr lang="vi-VN" sz="2000" b="0" i="0" dirty="0" err="1">
                <a:solidFill>
                  <a:srgbClr val="000000"/>
                </a:solidFill>
                <a:effectLst/>
                <a:latin typeface="OpenSans"/>
              </a:rPr>
              <a:t>York</a:t>
            </a:r>
            <a:r>
              <a:rPr lang="vi-VN" sz="2000" b="0" i="0" dirty="0">
                <a:solidFill>
                  <a:srgbClr val="000000"/>
                </a:solidFill>
                <a:effectLst/>
                <a:latin typeface="OpenSans"/>
              </a:rPr>
              <a:t> </a:t>
            </a:r>
            <a:r>
              <a:rPr lang="vi-VN" sz="2000" b="0" i="1" dirty="0">
                <a:solidFill>
                  <a:srgbClr val="000000"/>
                </a:solidFill>
                <a:effectLst/>
                <a:latin typeface="OpenSans"/>
              </a:rPr>
              <a:t>(</a:t>
            </a:r>
            <a:r>
              <a:rPr lang="vi-VN" sz="2000" b="0" i="1" dirty="0" err="1">
                <a:solidFill>
                  <a:srgbClr val="000000"/>
                </a:solidFill>
                <a:effectLst/>
                <a:latin typeface="OpenSans"/>
              </a:rPr>
              <a:t>Một</a:t>
            </a:r>
            <a:r>
              <a:rPr lang="vi-VN" sz="2000" b="0" i="1" dirty="0">
                <a:solidFill>
                  <a:srgbClr val="000000"/>
                </a:solidFill>
                <a:effectLst/>
                <a:latin typeface="OpenSans"/>
              </a:rPr>
              <a:t> </a:t>
            </a:r>
            <a:r>
              <a:rPr lang="vi-VN" sz="2000" b="0" i="1" dirty="0" err="1">
                <a:solidFill>
                  <a:srgbClr val="000000"/>
                </a:solidFill>
                <a:effectLst/>
                <a:latin typeface="OpenSans"/>
              </a:rPr>
              <a:t>chuyến</a:t>
            </a:r>
            <a:r>
              <a:rPr lang="vi-VN" sz="2000" b="0" i="1" dirty="0">
                <a:solidFill>
                  <a:srgbClr val="000000"/>
                </a:solidFill>
                <a:effectLst/>
                <a:latin typeface="OpenSans"/>
              </a:rPr>
              <a:t> đi </a:t>
            </a:r>
            <a:r>
              <a:rPr lang="vi-VN" sz="2000" b="0" i="1" dirty="0" err="1">
                <a:solidFill>
                  <a:srgbClr val="000000"/>
                </a:solidFill>
                <a:effectLst/>
                <a:latin typeface="OpenSans"/>
              </a:rPr>
              <a:t>ngắm</a:t>
            </a:r>
            <a:r>
              <a:rPr lang="vi-VN" sz="2000" b="0" i="1" dirty="0">
                <a:solidFill>
                  <a:srgbClr val="000000"/>
                </a:solidFill>
                <a:effectLst/>
                <a:latin typeface="OpenSans"/>
              </a:rPr>
              <a:t> </a:t>
            </a:r>
            <a:r>
              <a:rPr lang="vi-VN" sz="2000" b="0" i="1" dirty="0" err="1">
                <a:solidFill>
                  <a:srgbClr val="000000"/>
                </a:solidFill>
                <a:effectLst/>
                <a:latin typeface="OpenSans"/>
              </a:rPr>
              <a:t>cảnh</a:t>
            </a:r>
            <a:r>
              <a:rPr lang="vi-VN" sz="2000" b="0" i="1" dirty="0">
                <a:solidFill>
                  <a:srgbClr val="000000"/>
                </a:solidFill>
                <a:effectLst/>
                <a:latin typeface="OpenSans"/>
              </a:rPr>
              <a:t> </a:t>
            </a:r>
            <a:r>
              <a:rPr lang="vi-VN" sz="2000" b="0" i="1" dirty="0" err="1">
                <a:solidFill>
                  <a:srgbClr val="000000"/>
                </a:solidFill>
                <a:effectLst/>
                <a:latin typeface="OpenSans"/>
              </a:rPr>
              <a:t>vòng</a:t>
            </a:r>
            <a:r>
              <a:rPr lang="vi-VN" sz="2000" b="0" i="1" dirty="0">
                <a:solidFill>
                  <a:srgbClr val="000000"/>
                </a:solidFill>
                <a:effectLst/>
                <a:latin typeface="OpenSans"/>
              </a:rPr>
              <a:t> quanh </a:t>
            </a:r>
            <a:r>
              <a:rPr lang="vi-VN" sz="2000" b="0" i="1" dirty="0" err="1">
                <a:solidFill>
                  <a:srgbClr val="000000"/>
                </a:solidFill>
                <a:effectLst/>
                <a:latin typeface="OpenSans"/>
              </a:rPr>
              <a:t>New</a:t>
            </a:r>
            <a:r>
              <a:rPr lang="vi-VN" sz="2000" b="0" i="1" dirty="0">
                <a:solidFill>
                  <a:srgbClr val="000000"/>
                </a:solidFill>
                <a:effectLst/>
                <a:latin typeface="OpenSans"/>
              </a:rPr>
              <a:t> </a:t>
            </a:r>
            <a:r>
              <a:rPr lang="vi-VN" sz="2000" b="0" i="1" dirty="0" err="1">
                <a:solidFill>
                  <a:srgbClr val="000000"/>
                </a:solidFill>
                <a:effectLst/>
                <a:latin typeface="OpenSans"/>
              </a:rPr>
              <a:t>York</a:t>
            </a:r>
            <a:r>
              <a:rPr lang="vi-VN" sz="2000" b="0" i="1" dirty="0">
                <a:solidFill>
                  <a:srgbClr val="000000"/>
                </a:solidFill>
                <a:effectLst/>
                <a:latin typeface="OpenSans"/>
              </a:rPr>
              <a:t>.)</a:t>
            </a:r>
            <a:endParaRPr lang="vi-VN" sz="2000" b="0" i="0" dirty="0">
              <a:solidFill>
                <a:srgbClr val="000000"/>
              </a:solidFill>
              <a:effectLst/>
              <a:latin typeface="OpenSans"/>
            </a:endParaRPr>
          </a:p>
          <a:p>
            <a:r>
              <a:rPr lang="vi-VN" sz="2000" b="1" i="0" dirty="0">
                <a:solidFill>
                  <a:srgbClr val="000000"/>
                </a:solidFill>
                <a:effectLst/>
                <a:latin typeface="OpenSans"/>
              </a:rPr>
              <a:t>10.</a:t>
            </a:r>
            <a:r>
              <a:rPr lang="vi-VN" sz="2000" b="0" i="0" dirty="0">
                <a:solidFill>
                  <a:srgbClr val="000000"/>
                </a:solidFill>
                <a:effectLst/>
                <a:latin typeface="OpenSans"/>
              </a:rPr>
              <a:t> </a:t>
            </a:r>
            <a:r>
              <a:rPr lang="vi-VN" sz="2000" b="0" i="0" dirty="0" err="1">
                <a:solidFill>
                  <a:srgbClr val="000000"/>
                </a:solidFill>
                <a:effectLst/>
                <a:latin typeface="OpenSans"/>
              </a:rPr>
              <a:t>take</a:t>
            </a:r>
            <a:r>
              <a:rPr lang="vi-VN" sz="2000" b="0" i="0" dirty="0">
                <a:solidFill>
                  <a:srgbClr val="000000"/>
                </a:solidFill>
                <a:effectLst/>
                <a:latin typeface="OpenSans"/>
              </a:rPr>
              <a:t> a </a:t>
            </a:r>
            <a:r>
              <a:rPr lang="vi-VN" sz="2000" b="0" i="0" dirty="0" err="1">
                <a:solidFill>
                  <a:srgbClr val="000000"/>
                </a:solidFill>
                <a:effectLst/>
                <a:latin typeface="OpenSans"/>
              </a:rPr>
              <a:t>Trans-Viet</a:t>
            </a:r>
            <a:r>
              <a:rPr lang="vi-VN" sz="2000" b="0" i="0" dirty="0">
                <a:solidFill>
                  <a:srgbClr val="000000"/>
                </a:solidFill>
                <a:effectLst/>
                <a:latin typeface="OpenSans"/>
              </a:rPr>
              <a:t> </a:t>
            </a:r>
            <a:r>
              <a:rPr lang="vi-VN" sz="2000" b="0" i="0" dirty="0" err="1">
                <a:solidFill>
                  <a:srgbClr val="000000"/>
                </a:solidFill>
                <a:effectLst/>
                <a:latin typeface="OpenSans"/>
              </a:rPr>
              <a:t>cycling</a:t>
            </a:r>
            <a:r>
              <a:rPr lang="vi-VN" sz="2000" b="0" i="0" dirty="0">
                <a:solidFill>
                  <a:srgbClr val="000000"/>
                </a:solidFill>
                <a:effectLst/>
                <a:latin typeface="OpenSans"/>
              </a:rPr>
              <a:t> </a:t>
            </a:r>
            <a:r>
              <a:rPr lang="vi-VN" sz="2000" b="0" i="0" dirty="0" err="1">
                <a:solidFill>
                  <a:srgbClr val="000000"/>
                </a:solidFill>
                <a:effectLst/>
                <a:latin typeface="OpenSans"/>
              </a:rPr>
              <a:t>tour</a:t>
            </a:r>
            <a:r>
              <a:rPr lang="vi-VN" sz="2000" b="0" i="1" dirty="0">
                <a:solidFill>
                  <a:srgbClr val="000000"/>
                </a:solidFill>
                <a:effectLst/>
                <a:latin typeface="OpenSans"/>
              </a:rPr>
              <a:t> ( </a:t>
            </a:r>
            <a:r>
              <a:rPr lang="vi-VN" sz="2000" b="0" i="1" dirty="0" err="1">
                <a:solidFill>
                  <a:srgbClr val="000000"/>
                </a:solidFill>
                <a:effectLst/>
                <a:latin typeface="OpenSans"/>
              </a:rPr>
              <a:t>Một</a:t>
            </a:r>
            <a:r>
              <a:rPr lang="vi-VN" sz="2000" b="0" i="1" dirty="0">
                <a:solidFill>
                  <a:srgbClr val="000000"/>
                </a:solidFill>
                <a:effectLst/>
                <a:latin typeface="OpenSans"/>
              </a:rPr>
              <a:t> </a:t>
            </a:r>
            <a:r>
              <a:rPr lang="vi-VN" sz="2000" b="0" i="1" dirty="0" err="1">
                <a:solidFill>
                  <a:srgbClr val="000000"/>
                </a:solidFill>
                <a:effectLst/>
                <a:latin typeface="OpenSans"/>
              </a:rPr>
              <a:t>chuyến</a:t>
            </a:r>
            <a:r>
              <a:rPr lang="vi-VN" sz="2000" b="0" i="1" dirty="0">
                <a:solidFill>
                  <a:srgbClr val="000000"/>
                </a:solidFill>
                <a:effectLst/>
                <a:latin typeface="OpenSans"/>
              </a:rPr>
              <a:t> du </a:t>
            </a:r>
            <a:r>
              <a:rPr lang="vi-VN" sz="2000" b="0" i="1" dirty="0" err="1">
                <a:solidFill>
                  <a:srgbClr val="000000"/>
                </a:solidFill>
                <a:effectLst/>
                <a:latin typeface="OpenSans"/>
              </a:rPr>
              <a:t>lịch</a:t>
            </a:r>
            <a:r>
              <a:rPr lang="vi-VN" sz="2000" b="0" i="1" dirty="0">
                <a:solidFill>
                  <a:srgbClr val="000000"/>
                </a:solidFill>
                <a:effectLst/>
                <a:latin typeface="OpenSans"/>
              </a:rPr>
              <a:t> xuyên </a:t>
            </a:r>
            <a:r>
              <a:rPr lang="vi-VN" sz="2000" b="0" i="1" dirty="0" err="1">
                <a:solidFill>
                  <a:srgbClr val="000000"/>
                </a:solidFill>
                <a:effectLst/>
                <a:latin typeface="OpenSans"/>
              </a:rPr>
              <a:t>Việt</a:t>
            </a:r>
            <a:r>
              <a:rPr lang="vi-VN" sz="2000" b="0" i="1" dirty="0">
                <a:solidFill>
                  <a:srgbClr val="000000"/>
                </a:solidFill>
                <a:effectLst/>
                <a:latin typeface="OpenSans"/>
              </a:rPr>
              <a:t> </a:t>
            </a:r>
            <a:r>
              <a:rPr lang="vi-VN" sz="2000" b="0" i="1" dirty="0" err="1">
                <a:solidFill>
                  <a:srgbClr val="000000"/>
                </a:solidFill>
                <a:effectLst/>
                <a:latin typeface="OpenSans"/>
              </a:rPr>
              <a:t>bằng</a:t>
            </a:r>
            <a:r>
              <a:rPr lang="vi-VN" sz="2000" b="0" i="1" dirty="0">
                <a:solidFill>
                  <a:srgbClr val="000000"/>
                </a:solidFill>
                <a:effectLst/>
                <a:latin typeface="OpenSans"/>
              </a:rPr>
              <a:t> xe </a:t>
            </a:r>
            <a:r>
              <a:rPr lang="vi-VN" sz="2000" b="0" i="1" dirty="0" err="1">
                <a:solidFill>
                  <a:srgbClr val="000000"/>
                </a:solidFill>
                <a:effectLst/>
                <a:latin typeface="OpenSans"/>
              </a:rPr>
              <a:t>đạp</a:t>
            </a:r>
            <a:r>
              <a:rPr lang="vi-VN" sz="2000" b="0" i="1" dirty="0">
                <a:solidFill>
                  <a:srgbClr val="000000"/>
                </a:solidFill>
                <a:effectLst/>
                <a:latin typeface="OpenSans"/>
              </a:rPr>
              <a:t>.)</a:t>
            </a:r>
            <a:endParaRPr lang="vi-VN" sz="2000" b="0" i="0" dirty="0">
              <a:solidFill>
                <a:srgbClr val="000000"/>
              </a:solidFill>
              <a:effectLst/>
              <a:latin typeface="OpenSans"/>
            </a:endParaRPr>
          </a:p>
        </p:txBody>
      </p:sp>
      <p:sp>
        <p:nvSpPr>
          <p:cNvPr id="5" name="TextBox 4">
            <a:extLst>
              <a:ext uri="{FF2B5EF4-FFF2-40B4-BE49-F238E27FC236}">
                <a16:creationId xmlns:a16="http://schemas.microsoft.com/office/drawing/2014/main" xmlns="" id="{E179DDF6-CEB5-4645-86A0-B4A58FCD60BA}"/>
              </a:ext>
            </a:extLst>
          </p:cNvPr>
          <p:cNvSpPr txBox="1"/>
          <p:nvPr/>
        </p:nvSpPr>
        <p:spPr>
          <a:xfrm>
            <a:off x="1948227" y="1"/>
            <a:ext cx="5871949" cy="1446550"/>
          </a:xfrm>
          <a:prstGeom prst="rect">
            <a:avLst/>
          </a:prstGeom>
          <a:noFill/>
        </p:spPr>
        <p:txBody>
          <a:bodyPr wrap="square">
            <a:spAutoFit/>
          </a:bodyPr>
          <a:lstStyle/>
          <a:p>
            <a:r>
              <a:rPr lang="vi-VN" sz="4400" b="0" i="0" dirty="0" err="1">
                <a:solidFill>
                  <a:srgbClr val="FF0000"/>
                </a:solidFill>
                <a:effectLst/>
                <a:latin typeface="OpenSans"/>
              </a:rPr>
              <a:t>Expl</a:t>
            </a:r>
            <a:r>
              <a:rPr lang="en-US" sz="4400" b="0" i="0" dirty="0" err="1">
                <a:solidFill>
                  <a:srgbClr val="FF0000"/>
                </a:solidFill>
                <a:effectLst/>
                <a:latin typeface="OpenSans"/>
              </a:rPr>
              <a:t>aination</a:t>
            </a:r>
            <a:r>
              <a:rPr lang="en-US" sz="4400" b="0" i="0" dirty="0">
                <a:solidFill>
                  <a:srgbClr val="FF0000"/>
                </a:solidFill>
                <a:effectLst/>
                <a:latin typeface="OpenSans"/>
              </a:rPr>
              <a:t> (</a:t>
            </a:r>
            <a:r>
              <a:rPr lang="en-US" sz="4400" b="0" i="0" dirty="0" err="1">
                <a:solidFill>
                  <a:srgbClr val="FF0000"/>
                </a:solidFill>
                <a:effectLst/>
                <a:latin typeface="OpenSans"/>
              </a:rPr>
              <a:t>giải</a:t>
            </a:r>
            <a:r>
              <a:rPr lang="en-US" sz="4400" b="0" i="0" dirty="0">
                <a:solidFill>
                  <a:srgbClr val="FF0000"/>
                </a:solidFill>
                <a:effectLst/>
                <a:latin typeface="OpenSans"/>
              </a:rPr>
              <a:t> </a:t>
            </a:r>
            <a:r>
              <a:rPr lang="en-US" sz="4400" b="0" i="0" dirty="0" err="1">
                <a:solidFill>
                  <a:srgbClr val="FF0000"/>
                </a:solidFill>
                <a:effectLst/>
                <a:latin typeface="OpenSans"/>
              </a:rPr>
              <a:t>thích</a:t>
            </a:r>
            <a:r>
              <a:rPr lang="en-US" sz="4400" b="0" i="0" dirty="0">
                <a:solidFill>
                  <a:srgbClr val="FF0000"/>
                </a:solidFill>
                <a:effectLst/>
                <a:latin typeface="OpenSans"/>
              </a:rPr>
              <a:t>)</a:t>
            </a:r>
            <a:endParaRPr lang="en-US" sz="4400" dirty="0">
              <a:solidFill>
                <a:srgbClr val="FF0000"/>
              </a:solidFill>
            </a:endParaRPr>
          </a:p>
        </p:txBody>
      </p:sp>
    </p:spTree>
    <p:extLst>
      <p:ext uri="{BB962C8B-B14F-4D97-AF65-F5344CB8AC3E}">
        <p14:creationId xmlns:p14="http://schemas.microsoft.com/office/powerpoint/2010/main" val="252481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3">
                                            <p:txEl>
                                              <p:pRg st="0" end="0"/>
                                            </p:txEl>
                                          </p:spTgt>
                                        </p:tgtEl>
                                        <p:attrNameLst>
                                          <p:attrName>ppt_x</p:attrName>
                                          <p:attrName>ppt_y</p:attrName>
                                        </p:attrNameLst>
                                      </p:cBhvr>
                                    </p:animMotion>
                                    <p:animRot by="1500000">
                                      <p:cBhvr>
                                        <p:cTn id="7" dur="250" fill="hold">
                                          <p:stCondLst>
                                            <p:cond delay="0"/>
                                          </p:stCondLst>
                                        </p:cTn>
                                        <p:tgtEl>
                                          <p:spTgt spid="3">
                                            <p:txEl>
                                              <p:pRg st="0" end="0"/>
                                            </p:txEl>
                                          </p:spTgt>
                                        </p:tgtEl>
                                        <p:attrNameLst>
                                          <p:attrName>r</p:attrName>
                                        </p:attrNameLst>
                                      </p:cBhvr>
                                    </p:animRot>
                                    <p:animRot by="-1500000">
                                      <p:cBhvr>
                                        <p:cTn id="8" dur="250" fill="hold">
                                          <p:stCondLst>
                                            <p:cond delay="250"/>
                                          </p:stCondLst>
                                        </p:cTn>
                                        <p:tgtEl>
                                          <p:spTgt spid="3">
                                            <p:txEl>
                                              <p:pRg st="0" end="0"/>
                                            </p:txEl>
                                          </p:spTgt>
                                        </p:tgtEl>
                                        <p:attrNameLst>
                                          <p:attrName>r</p:attrName>
                                        </p:attrNameLst>
                                      </p:cBhvr>
                                    </p:animRot>
                                    <p:animRot by="-1500000">
                                      <p:cBhvr>
                                        <p:cTn id="9" dur="250" fill="hold">
                                          <p:stCondLst>
                                            <p:cond delay="500"/>
                                          </p:stCondLst>
                                        </p:cTn>
                                        <p:tgtEl>
                                          <p:spTgt spid="3">
                                            <p:txEl>
                                              <p:pRg st="0" end="0"/>
                                            </p:txEl>
                                          </p:spTgt>
                                        </p:tgtEl>
                                        <p:attrNameLst>
                                          <p:attrName>r</p:attrName>
                                        </p:attrNameLst>
                                      </p:cBhvr>
                                    </p:animRot>
                                    <p:animRot by="1500000">
                                      <p:cBhvr>
                                        <p:cTn id="10" dur="250" fill="hold">
                                          <p:stCondLst>
                                            <p:cond delay="750"/>
                                          </p:stCondLst>
                                        </p:cTn>
                                        <p:tgtEl>
                                          <p:spTgt spid="3">
                                            <p:txEl>
                                              <p:pRg st="0" end="0"/>
                                            </p:txEl>
                                          </p:spTgt>
                                        </p:tgtEl>
                                        <p:attrNameLst>
                                          <p:attrName>r</p:attrName>
                                        </p:attrNameLst>
                                      </p:cBhvr>
                                    </p:animRot>
                                  </p:childTnLst>
                                </p:cTn>
                              </p:par>
                            </p:childTnLst>
                          </p:cTn>
                        </p:par>
                        <p:par>
                          <p:cTn id="11" fill="hold">
                            <p:stCondLst>
                              <p:cond delay="5100"/>
                            </p:stCondLst>
                            <p:childTnLst>
                              <p:par>
                                <p:cTn id="12" presetID="34" presetClass="emph" presetSubtype="0" fill="hold" nodeType="afterEffect">
                                  <p:stCondLst>
                                    <p:cond delay="0"/>
                                  </p:stCondLst>
                                  <p:iterate type="lt">
                                    <p:tmPct val="10000"/>
                                  </p:iterate>
                                  <p:childTnLst>
                                    <p:animMotion origin="layout" path="M 0.0 0.0 L 0.0 -0.07213" pathEditMode="relative" ptsTypes="">
                                      <p:cBhvr>
                                        <p:cTn id="13" dur="500" accel="50000" decel="50000" autoRev="1" fill="hold">
                                          <p:stCondLst>
                                            <p:cond delay="0"/>
                                          </p:stCondLst>
                                        </p:cTn>
                                        <p:tgtEl>
                                          <p:spTgt spid="3">
                                            <p:txEl>
                                              <p:pRg st="1" end="1"/>
                                            </p:txEl>
                                          </p:spTgt>
                                        </p:tgtEl>
                                        <p:attrNameLst>
                                          <p:attrName>ppt_x</p:attrName>
                                          <p:attrName>ppt_y</p:attrName>
                                        </p:attrNameLst>
                                      </p:cBhvr>
                                    </p:animMotion>
                                    <p:animRot by="1500000">
                                      <p:cBhvr>
                                        <p:cTn id="14" dur="250" fill="hold">
                                          <p:stCondLst>
                                            <p:cond delay="0"/>
                                          </p:stCondLst>
                                        </p:cTn>
                                        <p:tgtEl>
                                          <p:spTgt spid="3">
                                            <p:txEl>
                                              <p:pRg st="1" end="1"/>
                                            </p:txEl>
                                          </p:spTgt>
                                        </p:tgtEl>
                                        <p:attrNameLst>
                                          <p:attrName>r</p:attrName>
                                        </p:attrNameLst>
                                      </p:cBhvr>
                                    </p:animRot>
                                    <p:animRot by="-1500000">
                                      <p:cBhvr>
                                        <p:cTn id="15" dur="250" fill="hold">
                                          <p:stCondLst>
                                            <p:cond delay="250"/>
                                          </p:stCondLst>
                                        </p:cTn>
                                        <p:tgtEl>
                                          <p:spTgt spid="3">
                                            <p:txEl>
                                              <p:pRg st="1" end="1"/>
                                            </p:txEl>
                                          </p:spTgt>
                                        </p:tgtEl>
                                        <p:attrNameLst>
                                          <p:attrName>r</p:attrName>
                                        </p:attrNameLst>
                                      </p:cBhvr>
                                    </p:animRot>
                                    <p:animRot by="-1500000">
                                      <p:cBhvr>
                                        <p:cTn id="16" dur="250" fill="hold">
                                          <p:stCondLst>
                                            <p:cond delay="500"/>
                                          </p:stCondLst>
                                        </p:cTn>
                                        <p:tgtEl>
                                          <p:spTgt spid="3">
                                            <p:txEl>
                                              <p:pRg st="1" end="1"/>
                                            </p:txEl>
                                          </p:spTgt>
                                        </p:tgtEl>
                                        <p:attrNameLst>
                                          <p:attrName>r</p:attrName>
                                        </p:attrNameLst>
                                      </p:cBhvr>
                                    </p:animRot>
                                    <p:animRot by="1500000">
                                      <p:cBhvr>
                                        <p:cTn id="17" dur="250" fill="hold">
                                          <p:stCondLst>
                                            <p:cond delay="750"/>
                                          </p:stCondLst>
                                        </p:cTn>
                                        <p:tgtEl>
                                          <p:spTgt spid="3">
                                            <p:txEl>
                                              <p:pRg st="1" end="1"/>
                                            </p:txEl>
                                          </p:spTgt>
                                        </p:tgtEl>
                                        <p:attrNameLst>
                                          <p:attrName>r</p:attrName>
                                        </p:attrNameLst>
                                      </p:cBhvr>
                                    </p:animRot>
                                  </p:childTnLst>
                                </p:cTn>
                              </p:par>
                            </p:childTnLst>
                          </p:cTn>
                        </p:par>
                        <p:par>
                          <p:cTn id="18" fill="hold">
                            <p:stCondLst>
                              <p:cond delay="11000"/>
                            </p:stCondLst>
                            <p:childTnLst>
                              <p:par>
                                <p:cTn id="19" presetID="34" presetClass="emph" presetSubtype="0" fill="hold" nodeType="afterEffect">
                                  <p:stCondLst>
                                    <p:cond delay="0"/>
                                  </p:stCondLst>
                                  <p:iterate type="lt">
                                    <p:tmPct val="10000"/>
                                  </p:iterate>
                                  <p:childTnLst>
                                    <p:animMotion origin="layout" path="M 0.0 0.0 L 0.0 -0.07213" pathEditMode="relative" ptsTypes="">
                                      <p:cBhvr>
                                        <p:cTn id="20" dur="500" accel="50000" decel="50000" autoRev="1" fill="hold">
                                          <p:stCondLst>
                                            <p:cond delay="0"/>
                                          </p:stCondLst>
                                        </p:cTn>
                                        <p:tgtEl>
                                          <p:spTgt spid="3">
                                            <p:txEl>
                                              <p:pRg st="2" end="2"/>
                                            </p:txEl>
                                          </p:spTgt>
                                        </p:tgtEl>
                                        <p:attrNameLst>
                                          <p:attrName>ppt_x</p:attrName>
                                          <p:attrName>ppt_y</p:attrName>
                                        </p:attrNameLst>
                                      </p:cBhvr>
                                    </p:animMotion>
                                    <p:animRot by="1500000">
                                      <p:cBhvr>
                                        <p:cTn id="21" dur="250" fill="hold">
                                          <p:stCondLst>
                                            <p:cond delay="0"/>
                                          </p:stCondLst>
                                        </p:cTn>
                                        <p:tgtEl>
                                          <p:spTgt spid="3">
                                            <p:txEl>
                                              <p:pRg st="2" end="2"/>
                                            </p:txEl>
                                          </p:spTgt>
                                        </p:tgtEl>
                                        <p:attrNameLst>
                                          <p:attrName>r</p:attrName>
                                        </p:attrNameLst>
                                      </p:cBhvr>
                                    </p:animRot>
                                    <p:animRot by="-1500000">
                                      <p:cBhvr>
                                        <p:cTn id="22" dur="250" fill="hold">
                                          <p:stCondLst>
                                            <p:cond delay="250"/>
                                          </p:stCondLst>
                                        </p:cTn>
                                        <p:tgtEl>
                                          <p:spTgt spid="3">
                                            <p:txEl>
                                              <p:pRg st="2" end="2"/>
                                            </p:txEl>
                                          </p:spTgt>
                                        </p:tgtEl>
                                        <p:attrNameLst>
                                          <p:attrName>r</p:attrName>
                                        </p:attrNameLst>
                                      </p:cBhvr>
                                    </p:animRot>
                                    <p:animRot by="-1500000">
                                      <p:cBhvr>
                                        <p:cTn id="23" dur="250" fill="hold">
                                          <p:stCondLst>
                                            <p:cond delay="500"/>
                                          </p:stCondLst>
                                        </p:cTn>
                                        <p:tgtEl>
                                          <p:spTgt spid="3">
                                            <p:txEl>
                                              <p:pRg st="2" end="2"/>
                                            </p:txEl>
                                          </p:spTgt>
                                        </p:tgtEl>
                                        <p:attrNameLst>
                                          <p:attrName>r</p:attrName>
                                        </p:attrNameLst>
                                      </p:cBhvr>
                                    </p:animRot>
                                    <p:animRot by="1500000">
                                      <p:cBhvr>
                                        <p:cTn id="24" dur="250" fill="hold">
                                          <p:stCondLst>
                                            <p:cond delay="750"/>
                                          </p:stCondLst>
                                        </p:cTn>
                                        <p:tgtEl>
                                          <p:spTgt spid="3">
                                            <p:txEl>
                                              <p:pRg st="2" end="2"/>
                                            </p:txEl>
                                          </p:spTgt>
                                        </p:tgtEl>
                                        <p:attrNameLst>
                                          <p:attrName>r</p:attrName>
                                        </p:attrNameLst>
                                      </p:cBhvr>
                                    </p:animRot>
                                  </p:childTnLst>
                                </p:cTn>
                              </p:par>
                            </p:childTnLst>
                          </p:cTn>
                        </p:par>
                        <p:par>
                          <p:cTn id="25" fill="hold">
                            <p:stCondLst>
                              <p:cond delay="16900"/>
                            </p:stCondLst>
                            <p:childTnLst>
                              <p:par>
                                <p:cTn id="26" presetID="34" presetClass="emph" presetSubtype="0" fill="hold" nodeType="afterEffect">
                                  <p:stCondLst>
                                    <p:cond delay="0"/>
                                  </p:stCondLst>
                                  <p:iterate type="lt">
                                    <p:tmPct val="10000"/>
                                  </p:iterate>
                                  <p:childTnLst>
                                    <p:animMotion origin="layout" path="M 0.0 0.0 L 0.0 -0.07213" pathEditMode="relative" ptsTypes="">
                                      <p:cBhvr>
                                        <p:cTn id="27" dur="500" accel="50000" decel="50000" autoRev="1" fill="hold">
                                          <p:stCondLst>
                                            <p:cond delay="0"/>
                                          </p:stCondLst>
                                        </p:cTn>
                                        <p:tgtEl>
                                          <p:spTgt spid="3">
                                            <p:txEl>
                                              <p:pRg st="3" end="3"/>
                                            </p:txEl>
                                          </p:spTgt>
                                        </p:tgtEl>
                                        <p:attrNameLst>
                                          <p:attrName>ppt_x</p:attrName>
                                          <p:attrName>ppt_y</p:attrName>
                                        </p:attrNameLst>
                                      </p:cBhvr>
                                    </p:animMotion>
                                    <p:animRot by="1500000">
                                      <p:cBhvr>
                                        <p:cTn id="28" dur="250" fill="hold">
                                          <p:stCondLst>
                                            <p:cond delay="0"/>
                                          </p:stCondLst>
                                        </p:cTn>
                                        <p:tgtEl>
                                          <p:spTgt spid="3">
                                            <p:txEl>
                                              <p:pRg st="3" end="3"/>
                                            </p:txEl>
                                          </p:spTgt>
                                        </p:tgtEl>
                                        <p:attrNameLst>
                                          <p:attrName>r</p:attrName>
                                        </p:attrNameLst>
                                      </p:cBhvr>
                                    </p:animRot>
                                    <p:animRot by="-1500000">
                                      <p:cBhvr>
                                        <p:cTn id="29" dur="250" fill="hold">
                                          <p:stCondLst>
                                            <p:cond delay="250"/>
                                          </p:stCondLst>
                                        </p:cTn>
                                        <p:tgtEl>
                                          <p:spTgt spid="3">
                                            <p:txEl>
                                              <p:pRg st="3" end="3"/>
                                            </p:txEl>
                                          </p:spTgt>
                                        </p:tgtEl>
                                        <p:attrNameLst>
                                          <p:attrName>r</p:attrName>
                                        </p:attrNameLst>
                                      </p:cBhvr>
                                    </p:animRot>
                                    <p:animRot by="-1500000">
                                      <p:cBhvr>
                                        <p:cTn id="30" dur="250" fill="hold">
                                          <p:stCondLst>
                                            <p:cond delay="500"/>
                                          </p:stCondLst>
                                        </p:cTn>
                                        <p:tgtEl>
                                          <p:spTgt spid="3">
                                            <p:txEl>
                                              <p:pRg st="3" end="3"/>
                                            </p:txEl>
                                          </p:spTgt>
                                        </p:tgtEl>
                                        <p:attrNameLst>
                                          <p:attrName>r</p:attrName>
                                        </p:attrNameLst>
                                      </p:cBhvr>
                                    </p:animRot>
                                    <p:animRot by="1500000">
                                      <p:cBhvr>
                                        <p:cTn id="31" dur="250" fill="hold">
                                          <p:stCondLst>
                                            <p:cond delay="750"/>
                                          </p:stCondLst>
                                        </p:cTn>
                                        <p:tgtEl>
                                          <p:spTgt spid="3">
                                            <p:txEl>
                                              <p:pRg st="3" end="3"/>
                                            </p:txEl>
                                          </p:spTgt>
                                        </p:tgtEl>
                                        <p:attrNameLst>
                                          <p:attrName>r</p:attrName>
                                        </p:attrNameLst>
                                      </p:cBhvr>
                                    </p:animRot>
                                  </p:childTnLst>
                                </p:cTn>
                              </p:par>
                            </p:childTnLst>
                          </p:cTn>
                        </p:par>
                        <p:par>
                          <p:cTn id="32" fill="hold">
                            <p:stCondLst>
                              <p:cond delay="24700"/>
                            </p:stCondLst>
                            <p:childTnLst>
                              <p:par>
                                <p:cTn id="33" presetID="34" presetClass="emph" presetSubtype="0" fill="hold" nodeType="afterEffect">
                                  <p:stCondLst>
                                    <p:cond delay="0"/>
                                  </p:stCondLst>
                                  <p:iterate type="lt">
                                    <p:tmPct val="10000"/>
                                  </p:iterate>
                                  <p:childTnLst>
                                    <p:animMotion origin="layout" path="M 0.0 0.0 L 0.0 -0.07213" pathEditMode="relative" ptsTypes="">
                                      <p:cBhvr>
                                        <p:cTn id="34" dur="500" accel="50000" decel="50000" autoRev="1" fill="hold">
                                          <p:stCondLst>
                                            <p:cond delay="0"/>
                                          </p:stCondLst>
                                        </p:cTn>
                                        <p:tgtEl>
                                          <p:spTgt spid="3">
                                            <p:txEl>
                                              <p:pRg st="4" end="4"/>
                                            </p:txEl>
                                          </p:spTgt>
                                        </p:tgtEl>
                                        <p:attrNameLst>
                                          <p:attrName>ppt_x</p:attrName>
                                          <p:attrName>ppt_y</p:attrName>
                                        </p:attrNameLst>
                                      </p:cBhvr>
                                    </p:animMotion>
                                    <p:animRot by="1500000">
                                      <p:cBhvr>
                                        <p:cTn id="35" dur="250" fill="hold">
                                          <p:stCondLst>
                                            <p:cond delay="0"/>
                                          </p:stCondLst>
                                        </p:cTn>
                                        <p:tgtEl>
                                          <p:spTgt spid="3">
                                            <p:txEl>
                                              <p:pRg st="4" end="4"/>
                                            </p:txEl>
                                          </p:spTgt>
                                        </p:tgtEl>
                                        <p:attrNameLst>
                                          <p:attrName>r</p:attrName>
                                        </p:attrNameLst>
                                      </p:cBhvr>
                                    </p:animRot>
                                    <p:animRot by="-1500000">
                                      <p:cBhvr>
                                        <p:cTn id="36" dur="250" fill="hold">
                                          <p:stCondLst>
                                            <p:cond delay="250"/>
                                          </p:stCondLst>
                                        </p:cTn>
                                        <p:tgtEl>
                                          <p:spTgt spid="3">
                                            <p:txEl>
                                              <p:pRg st="4" end="4"/>
                                            </p:txEl>
                                          </p:spTgt>
                                        </p:tgtEl>
                                        <p:attrNameLst>
                                          <p:attrName>r</p:attrName>
                                        </p:attrNameLst>
                                      </p:cBhvr>
                                    </p:animRot>
                                    <p:animRot by="-1500000">
                                      <p:cBhvr>
                                        <p:cTn id="37" dur="250" fill="hold">
                                          <p:stCondLst>
                                            <p:cond delay="500"/>
                                          </p:stCondLst>
                                        </p:cTn>
                                        <p:tgtEl>
                                          <p:spTgt spid="3">
                                            <p:txEl>
                                              <p:pRg st="4" end="4"/>
                                            </p:txEl>
                                          </p:spTgt>
                                        </p:tgtEl>
                                        <p:attrNameLst>
                                          <p:attrName>r</p:attrName>
                                        </p:attrNameLst>
                                      </p:cBhvr>
                                    </p:animRot>
                                    <p:animRot by="1500000">
                                      <p:cBhvr>
                                        <p:cTn id="38" dur="250" fill="hold">
                                          <p:stCondLst>
                                            <p:cond delay="750"/>
                                          </p:stCondLst>
                                        </p:cTn>
                                        <p:tgtEl>
                                          <p:spTgt spid="3">
                                            <p:txEl>
                                              <p:pRg st="4" end="4"/>
                                            </p:txEl>
                                          </p:spTgt>
                                        </p:tgtEl>
                                        <p:attrNameLst>
                                          <p:attrName>r</p:attrName>
                                        </p:attrNameLst>
                                      </p:cBhvr>
                                    </p:animRot>
                                  </p:childTnLst>
                                </p:cTn>
                              </p:par>
                            </p:childTnLst>
                          </p:cTn>
                        </p:par>
                        <p:par>
                          <p:cTn id="39" fill="hold">
                            <p:stCondLst>
                              <p:cond delay="28800"/>
                            </p:stCondLst>
                            <p:childTnLst>
                              <p:par>
                                <p:cTn id="40" presetID="34" presetClass="emph" presetSubtype="0" fill="hold" nodeType="afterEffect">
                                  <p:stCondLst>
                                    <p:cond delay="0"/>
                                  </p:stCondLst>
                                  <p:iterate type="lt">
                                    <p:tmPct val="10000"/>
                                  </p:iterate>
                                  <p:childTnLst>
                                    <p:animMotion origin="layout" path="M 0.0 0.0 L 0.0 -0.07213" pathEditMode="relative" ptsTypes="">
                                      <p:cBhvr>
                                        <p:cTn id="41" dur="500" accel="50000" decel="50000" autoRev="1" fill="hold">
                                          <p:stCondLst>
                                            <p:cond delay="0"/>
                                          </p:stCondLst>
                                        </p:cTn>
                                        <p:tgtEl>
                                          <p:spTgt spid="3">
                                            <p:txEl>
                                              <p:pRg st="5" end="5"/>
                                            </p:txEl>
                                          </p:spTgt>
                                        </p:tgtEl>
                                        <p:attrNameLst>
                                          <p:attrName>ppt_x</p:attrName>
                                          <p:attrName>ppt_y</p:attrName>
                                        </p:attrNameLst>
                                      </p:cBhvr>
                                    </p:animMotion>
                                    <p:animRot by="1500000">
                                      <p:cBhvr>
                                        <p:cTn id="42" dur="250" fill="hold">
                                          <p:stCondLst>
                                            <p:cond delay="0"/>
                                          </p:stCondLst>
                                        </p:cTn>
                                        <p:tgtEl>
                                          <p:spTgt spid="3">
                                            <p:txEl>
                                              <p:pRg st="5" end="5"/>
                                            </p:txEl>
                                          </p:spTgt>
                                        </p:tgtEl>
                                        <p:attrNameLst>
                                          <p:attrName>r</p:attrName>
                                        </p:attrNameLst>
                                      </p:cBhvr>
                                    </p:animRot>
                                    <p:animRot by="-1500000">
                                      <p:cBhvr>
                                        <p:cTn id="43" dur="250" fill="hold">
                                          <p:stCondLst>
                                            <p:cond delay="250"/>
                                          </p:stCondLst>
                                        </p:cTn>
                                        <p:tgtEl>
                                          <p:spTgt spid="3">
                                            <p:txEl>
                                              <p:pRg st="5" end="5"/>
                                            </p:txEl>
                                          </p:spTgt>
                                        </p:tgtEl>
                                        <p:attrNameLst>
                                          <p:attrName>r</p:attrName>
                                        </p:attrNameLst>
                                      </p:cBhvr>
                                    </p:animRot>
                                    <p:animRot by="-1500000">
                                      <p:cBhvr>
                                        <p:cTn id="44" dur="250" fill="hold">
                                          <p:stCondLst>
                                            <p:cond delay="500"/>
                                          </p:stCondLst>
                                        </p:cTn>
                                        <p:tgtEl>
                                          <p:spTgt spid="3">
                                            <p:txEl>
                                              <p:pRg st="5" end="5"/>
                                            </p:txEl>
                                          </p:spTgt>
                                        </p:tgtEl>
                                        <p:attrNameLst>
                                          <p:attrName>r</p:attrName>
                                        </p:attrNameLst>
                                      </p:cBhvr>
                                    </p:animRot>
                                    <p:animRot by="1500000">
                                      <p:cBhvr>
                                        <p:cTn id="45" dur="250" fill="hold">
                                          <p:stCondLst>
                                            <p:cond delay="750"/>
                                          </p:stCondLst>
                                        </p:cTn>
                                        <p:tgtEl>
                                          <p:spTgt spid="3">
                                            <p:txEl>
                                              <p:pRg st="5" end="5"/>
                                            </p:txEl>
                                          </p:spTgt>
                                        </p:tgtEl>
                                        <p:attrNameLst>
                                          <p:attrName>r</p:attrName>
                                        </p:attrNameLst>
                                      </p:cBhvr>
                                    </p:animRot>
                                  </p:childTnLst>
                                </p:cTn>
                              </p:par>
                            </p:childTnLst>
                          </p:cTn>
                        </p:par>
                        <p:par>
                          <p:cTn id="46" fill="hold">
                            <p:stCondLst>
                              <p:cond delay="36400"/>
                            </p:stCondLst>
                            <p:childTnLst>
                              <p:par>
                                <p:cTn id="47" presetID="34" presetClass="emph" presetSubtype="0" fill="hold" nodeType="afterEffect">
                                  <p:stCondLst>
                                    <p:cond delay="0"/>
                                  </p:stCondLst>
                                  <p:iterate type="lt">
                                    <p:tmPct val="10000"/>
                                  </p:iterate>
                                  <p:childTnLst>
                                    <p:animMotion origin="layout" path="M 0.0 0.0 L 0.0 -0.07213" pathEditMode="relative" ptsTypes="">
                                      <p:cBhvr>
                                        <p:cTn id="48" dur="500" accel="50000" decel="50000" autoRev="1" fill="hold">
                                          <p:stCondLst>
                                            <p:cond delay="0"/>
                                          </p:stCondLst>
                                        </p:cTn>
                                        <p:tgtEl>
                                          <p:spTgt spid="3">
                                            <p:txEl>
                                              <p:pRg st="6" end="6"/>
                                            </p:txEl>
                                          </p:spTgt>
                                        </p:tgtEl>
                                        <p:attrNameLst>
                                          <p:attrName>ppt_x</p:attrName>
                                          <p:attrName>ppt_y</p:attrName>
                                        </p:attrNameLst>
                                      </p:cBhvr>
                                    </p:animMotion>
                                    <p:animRot by="1500000">
                                      <p:cBhvr>
                                        <p:cTn id="49" dur="250" fill="hold">
                                          <p:stCondLst>
                                            <p:cond delay="0"/>
                                          </p:stCondLst>
                                        </p:cTn>
                                        <p:tgtEl>
                                          <p:spTgt spid="3">
                                            <p:txEl>
                                              <p:pRg st="6" end="6"/>
                                            </p:txEl>
                                          </p:spTgt>
                                        </p:tgtEl>
                                        <p:attrNameLst>
                                          <p:attrName>r</p:attrName>
                                        </p:attrNameLst>
                                      </p:cBhvr>
                                    </p:animRot>
                                    <p:animRot by="-1500000">
                                      <p:cBhvr>
                                        <p:cTn id="50" dur="250" fill="hold">
                                          <p:stCondLst>
                                            <p:cond delay="250"/>
                                          </p:stCondLst>
                                        </p:cTn>
                                        <p:tgtEl>
                                          <p:spTgt spid="3">
                                            <p:txEl>
                                              <p:pRg st="6" end="6"/>
                                            </p:txEl>
                                          </p:spTgt>
                                        </p:tgtEl>
                                        <p:attrNameLst>
                                          <p:attrName>r</p:attrName>
                                        </p:attrNameLst>
                                      </p:cBhvr>
                                    </p:animRot>
                                    <p:animRot by="-1500000">
                                      <p:cBhvr>
                                        <p:cTn id="51" dur="250" fill="hold">
                                          <p:stCondLst>
                                            <p:cond delay="500"/>
                                          </p:stCondLst>
                                        </p:cTn>
                                        <p:tgtEl>
                                          <p:spTgt spid="3">
                                            <p:txEl>
                                              <p:pRg st="6" end="6"/>
                                            </p:txEl>
                                          </p:spTgt>
                                        </p:tgtEl>
                                        <p:attrNameLst>
                                          <p:attrName>r</p:attrName>
                                        </p:attrNameLst>
                                      </p:cBhvr>
                                    </p:animRot>
                                    <p:animRot by="1500000">
                                      <p:cBhvr>
                                        <p:cTn id="52" dur="250" fill="hold">
                                          <p:stCondLst>
                                            <p:cond delay="750"/>
                                          </p:stCondLst>
                                        </p:cTn>
                                        <p:tgtEl>
                                          <p:spTgt spid="3">
                                            <p:txEl>
                                              <p:pRg st="6" end="6"/>
                                            </p:txEl>
                                          </p:spTgt>
                                        </p:tgtEl>
                                        <p:attrNameLst>
                                          <p:attrName>r</p:attrName>
                                        </p:attrNameLst>
                                      </p:cBhvr>
                                    </p:animRot>
                                  </p:childTnLst>
                                </p:cTn>
                              </p:par>
                            </p:childTnLst>
                          </p:cTn>
                        </p:par>
                        <p:par>
                          <p:cTn id="53" fill="hold">
                            <p:stCondLst>
                              <p:cond delay="43300"/>
                            </p:stCondLst>
                            <p:childTnLst>
                              <p:par>
                                <p:cTn id="54" presetID="34" presetClass="emph" presetSubtype="0" fill="hold" nodeType="afterEffect">
                                  <p:stCondLst>
                                    <p:cond delay="0"/>
                                  </p:stCondLst>
                                  <p:iterate type="lt">
                                    <p:tmPct val="10000"/>
                                  </p:iterate>
                                  <p:childTnLst>
                                    <p:animMotion origin="layout" path="M 0.0 0.0 L 0.0 -0.07213" pathEditMode="relative" ptsTypes="">
                                      <p:cBhvr>
                                        <p:cTn id="55" dur="500" accel="50000" decel="50000" autoRev="1" fill="hold">
                                          <p:stCondLst>
                                            <p:cond delay="0"/>
                                          </p:stCondLst>
                                        </p:cTn>
                                        <p:tgtEl>
                                          <p:spTgt spid="3">
                                            <p:txEl>
                                              <p:pRg st="7" end="7"/>
                                            </p:txEl>
                                          </p:spTgt>
                                        </p:tgtEl>
                                        <p:attrNameLst>
                                          <p:attrName>ppt_x</p:attrName>
                                          <p:attrName>ppt_y</p:attrName>
                                        </p:attrNameLst>
                                      </p:cBhvr>
                                    </p:animMotion>
                                    <p:animRot by="1500000">
                                      <p:cBhvr>
                                        <p:cTn id="56" dur="250" fill="hold">
                                          <p:stCondLst>
                                            <p:cond delay="0"/>
                                          </p:stCondLst>
                                        </p:cTn>
                                        <p:tgtEl>
                                          <p:spTgt spid="3">
                                            <p:txEl>
                                              <p:pRg st="7" end="7"/>
                                            </p:txEl>
                                          </p:spTgt>
                                        </p:tgtEl>
                                        <p:attrNameLst>
                                          <p:attrName>r</p:attrName>
                                        </p:attrNameLst>
                                      </p:cBhvr>
                                    </p:animRot>
                                    <p:animRot by="-1500000">
                                      <p:cBhvr>
                                        <p:cTn id="57" dur="250" fill="hold">
                                          <p:stCondLst>
                                            <p:cond delay="250"/>
                                          </p:stCondLst>
                                        </p:cTn>
                                        <p:tgtEl>
                                          <p:spTgt spid="3">
                                            <p:txEl>
                                              <p:pRg st="7" end="7"/>
                                            </p:txEl>
                                          </p:spTgt>
                                        </p:tgtEl>
                                        <p:attrNameLst>
                                          <p:attrName>r</p:attrName>
                                        </p:attrNameLst>
                                      </p:cBhvr>
                                    </p:animRot>
                                    <p:animRot by="-1500000">
                                      <p:cBhvr>
                                        <p:cTn id="58" dur="250" fill="hold">
                                          <p:stCondLst>
                                            <p:cond delay="500"/>
                                          </p:stCondLst>
                                        </p:cTn>
                                        <p:tgtEl>
                                          <p:spTgt spid="3">
                                            <p:txEl>
                                              <p:pRg st="7" end="7"/>
                                            </p:txEl>
                                          </p:spTgt>
                                        </p:tgtEl>
                                        <p:attrNameLst>
                                          <p:attrName>r</p:attrName>
                                        </p:attrNameLst>
                                      </p:cBhvr>
                                    </p:animRot>
                                    <p:animRot by="1500000">
                                      <p:cBhvr>
                                        <p:cTn id="59" dur="250" fill="hold">
                                          <p:stCondLst>
                                            <p:cond delay="750"/>
                                          </p:stCondLst>
                                        </p:cTn>
                                        <p:tgtEl>
                                          <p:spTgt spid="3">
                                            <p:txEl>
                                              <p:pRg st="7" end="7"/>
                                            </p:txEl>
                                          </p:spTgt>
                                        </p:tgtEl>
                                        <p:attrNameLst>
                                          <p:attrName>r</p:attrName>
                                        </p:attrNameLst>
                                      </p:cBhvr>
                                    </p:animRot>
                                  </p:childTnLst>
                                </p:cTn>
                              </p:par>
                            </p:childTnLst>
                          </p:cTn>
                        </p:par>
                        <p:par>
                          <p:cTn id="60" fill="hold">
                            <p:stCondLst>
                              <p:cond delay="50800"/>
                            </p:stCondLst>
                            <p:childTnLst>
                              <p:par>
                                <p:cTn id="61" presetID="34" presetClass="emph" presetSubtype="0" fill="hold" nodeType="afterEffect">
                                  <p:stCondLst>
                                    <p:cond delay="0"/>
                                  </p:stCondLst>
                                  <p:iterate type="lt">
                                    <p:tmPct val="10000"/>
                                  </p:iterate>
                                  <p:childTnLst>
                                    <p:animMotion origin="layout" path="M 0.0 0.0 L 0.0 -0.07213" pathEditMode="relative" ptsTypes="">
                                      <p:cBhvr>
                                        <p:cTn id="62" dur="500" accel="50000" decel="50000" autoRev="1" fill="hold">
                                          <p:stCondLst>
                                            <p:cond delay="0"/>
                                          </p:stCondLst>
                                        </p:cTn>
                                        <p:tgtEl>
                                          <p:spTgt spid="3">
                                            <p:txEl>
                                              <p:pRg st="8" end="8"/>
                                            </p:txEl>
                                          </p:spTgt>
                                        </p:tgtEl>
                                        <p:attrNameLst>
                                          <p:attrName>ppt_x</p:attrName>
                                          <p:attrName>ppt_y</p:attrName>
                                        </p:attrNameLst>
                                      </p:cBhvr>
                                    </p:animMotion>
                                    <p:animRot by="1500000">
                                      <p:cBhvr>
                                        <p:cTn id="63" dur="250" fill="hold">
                                          <p:stCondLst>
                                            <p:cond delay="0"/>
                                          </p:stCondLst>
                                        </p:cTn>
                                        <p:tgtEl>
                                          <p:spTgt spid="3">
                                            <p:txEl>
                                              <p:pRg st="8" end="8"/>
                                            </p:txEl>
                                          </p:spTgt>
                                        </p:tgtEl>
                                        <p:attrNameLst>
                                          <p:attrName>r</p:attrName>
                                        </p:attrNameLst>
                                      </p:cBhvr>
                                    </p:animRot>
                                    <p:animRot by="-1500000">
                                      <p:cBhvr>
                                        <p:cTn id="64" dur="250" fill="hold">
                                          <p:stCondLst>
                                            <p:cond delay="250"/>
                                          </p:stCondLst>
                                        </p:cTn>
                                        <p:tgtEl>
                                          <p:spTgt spid="3">
                                            <p:txEl>
                                              <p:pRg st="8" end="8"/>
                                            </p:txEl>
                                          </p:spTgt>
                                        </p:tgtEl>
                                        <p:attrNameLst>
                                          <p:attrName>r</p:attrName>
                                        </p:attrNameLst>
                                      </p:cBhvr>
                                    </p:animRot>
                                    <p:animRot by="-1500000">
                                      <p:cBhvr>
                                        <p:cTn id="65" dur="250" fill="hold">
                                          <p:stCondLst>
                                            <p:cond delay="500"/>
                                          </p:stCondLst>
                                        </p:cTn>
                                        <p:tgtEl>
                                          <p:spTgt spid="3">
                                            <p:txEl>
                                              <p:pRg st="8" end="8"/>
                                            </p:txEl>
                                          </p:spTgt>
                                        </p:tgtEl>
                                        <p:attrNameLst>
                                          <p:attrName>r</p:attrName>
                                        </p:attrNameLst>
                                      </p:cBhvr>
                                    </p:animRot>
                                    <p:animRot by="1500000">
                                      <p:cBhvr>
                                        <p:cTn id="66" dur="250" fill="hold">
                                          <p:stCondLst>
                                            <p:cond delay="750"/>
                                          </p:stCondLst>
                                        </p:cTn>
                                        <p:tgtEl>
                                          <p:spTgt spid="3">
                                            <p:txEl>
                                              <p:pRg st="8" end="8"/>
                                            </p:txEl>
                                          </p:spTgt>
                                        </p:tgtEl>
                                        <p:attrNameLst>
                                          <p:attrName>r</p:attrName>
                                        </p:attrNameLst>
                                      </p:cBhvr>
                                    </p:animRot>
                                  </p:childTnLst>
                                </p:cTn>
                              </p:par>
                            </p:childTnLst>
                          </p:cTn>
                        </p:par>
                        <p:par>
                          <p:cTn id="67" fill="hold">
                            <p:stCondLst>
                              <p:cond delay="59000"/>
                            </p:stCondLst>
                            <p:childTnLst>
                              <p:par>
                                <p:cTn id="68" presetID="34" presetClass="emph" presetSubtype="0" fill="hold" nodeType="afterEffect">
                                  <p:stCondLst>
                                    <p:cond delay="0"/>
                                  </p:stCondLst>
                                  <p:iterate type="lt">
                                    <p:tmPct val="10000"/>
                                  </p:iterate>
                                  <p:childTnLst>
                                    <p:animMotion origin="layout" path="M 0.0 0.0 L 0.0 -0.07213" pathEditMode="relative" ptsTypes="">
                                      <p:cBhvr>
                                        <p:cTn id="69" dur="500" accel="50000" decel="50000" autoRev="1" fill="hold">
                                          <p:stCondLst>
                                            <p:cond delay="0"/>
                                          </p:stCondLst>
                                        </p:cTn>
                                        <p:tgtEl>
                                          <p:spTgt spid="3">
                                            <p:txEl>
                                              <p:pRg st="9" end="9"/>
                                            </p:txEl>
                                          </p:spTgt>
                                        </p:tgtEl>
                                        <p:attrNameLst>
                                          <p:attrName>ppt_x</p:attrName>
                                          <p:attrName>ppt_y</p:attrName>
                                        </p:attrNameLst>
                                      </p:cBhvr>
                                    </p:animMotion>
                                    <p:animRot by="1500000">
                                      <p:cBhvr>
                                        <p:cTn id="70" dur="250" fill="hold">
                                          <p:stCondLst>
                                            <p:cond delay="0"/>
                                          </p:stCondLst>
                                        </p:cTn>
                                        <p:tgtEl>
                                          <p:spTgt spid="3">
                                            <p:txEl>
                                              <p:pRg st="9" end="9"/>
                                            </p:txEl>
                                          </p:spTgt>
                                        </p:tgtEl>
                                        <p:attrNameLst>
                                          <p:attrName>r</p:attrName>
                                        </p:attrNameLst>
                                      </p:cBhvr>
                                    </p:animRot>
                                    <p:animRot by="-1500000">
                                      <p:cBhvr>
                                        <p:cTn id="71" dur="250" fill="hold">
                                          <p:stCondLst>
                                            <p:cond delay="250"/>
                                          </p:stCondLst>
                                        </p:cTn>
                                        <p:tgtEl>
                                          <p:spTgt spid="3">
                                            <p:txEl>
                                              <p:pRg st="9" end="9"/>
                                            </p:txEl>
                                          </p:spTgt>
                                        </p:tgtEl>
                                        <p:attrNameLst>
                                          <p:attrName>r</p:attrName>
                                        </p:attrNameLst>
                                      </p:cBhvr>
                                    </p:animRot>
                                    <p:animRot by="-1500000">
                                      <p:cBhvr>
                                        <p:cTn id="72" dur="250" fill="hold">
                                          <p:stCondLst>
                                            <p:cond delay="500"/>
                                          </p:stCondLst>
                                        </p:cTn>
                                        <p:tgtEl>
                                          <p:spTgt spid="3">
                                            <p:txEl>
                                              <p:pRg st="9" end="9"/>
                                            </p:txEl>
                                          </p:spTgt>
                                        </p:tgtEl>
                                        <p:attrNameLst>
                                          <p:attrName>r</p:attrName>
                                        </p:attrNameLst>
                                      </p:cBhvr>
                                    </p:animRot>
                                    <p:animRot by="1500000">
                                      <p:cBhvr>
                                        <p:cTn id="73" dur="250" fill="hold">
                                          <p:stCondLst>
                                            <p:cond delay="750"/>
                                          </p:stCondLst>
                                        </p:cTn>
                                        <p:tgtEl>
                                          <p:spTgt spid="3">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6">
            <a:extLst>
              <a:ext uri="{FF2B5EF4-FFF2-40B4-BE49-F238E27FC236}">
                <a16:creationId xmlns:a16="http://schemas.microsoft.com/office/drawing/2014/main" xmlns="" id="{5526CDDB-C1E9-4E5B-955C-7BE20FB9466B}"/>
              </a:ext>
            </a:extLst>
          </p:cNvPr>
          <p:cNvGrpSpPr/>
          <p:nvPr/>
        </p:nvGrpSpPr>
        <p:grpSpPr>
          <a:xfrm>
            <a:off x="-23820" y="2172845"/>
            <a:ext cx="1518973" cy="2619777"/>
            <a:chOff x="3857625" y="-3175"/>
            <a:chExt cx="4505325" cy="6861175"/>
          </a:xfrm>
        </p:grpSpPr>
        <p:grpSp>
          <p:nvGrpSpPr>
            <p:cNvPr id="3" name="Group 544">
              <a:extLst>
                <a:ext uri="{FF2B5EF4-FFF2-40B4-BE49-F238E27FC236}">
                  <a16:creationId xmlns:a16="http://schemas.microsoft.com/office/drawing/2014/main" xmlns="" id="{119BBE71-C8F8-4DE1-9C4B-BDF0BE196AE5}"/>
                </a:ext>
              </a:extLst>
            </p:cNvPr>
            <p:cNvGrpSpPr/>
            <p:nvPr/>
          </p:nvGrpSpPr>
          <p:grpSpPr bwMode="auto">
            <a:xfrm>
              <a:off x="3857625" y="-3175"/>
              <a:ext cx="4505325" cy="6861175"/>
              <a:chOff x="2430" y="-2"/>
              <a:chExt cx="2838" cy="4322"/>
            </a:xfrm>
          </p:grpSpPr>
          <p:sp>
            <p:nvSpPr>
              <p:cNvPr id="26" name="Freeform 344">
                <a:extLst>
                  <a:ext uri="{FF2B5EF4-FFF2-40B4-BE49-F238E27FC236}">
                    <a16:creationId xmlns:a16="http://schemas.microsoft.com/office/drawing/2014/main" xmlns="" id="{3DAF9A42-13AB-4E55-8CE8-4BFB8B560E65}"/>
                  </a:ext>
                </a:extLst>
              </p:cNvPr>
              <p:cNvSpPr/>
              <p:nvPr/>
            </p:nvSpPr>
            <p:spPr bwMode="auto">
              <a:xfrm>
                <a:off x="2939" y="1023"/>
                <a:ext cx="147" cy="108"/>
              </a:xfrm>
              <a:custGeom>
                <a:avLst/>
                <a:gdLst>
                  <a:gd name="T0" fmla="*/ 5 w 65"/>
                  <a:gd name="T1" fmla="*/ 0 h 48"/>
                  <a:gd name="T2" fmla="*/ 0 w 65"/>
                  <a:gd name="T3" fmla="*/ 8 h 48"/>
                  <a:gd name="T4" fmla="*/ 61 w 65"/>
                  <a:gd name="T5" fmla="*/ 48 h 48"/>
                  <a:gd name="T6" fmla="*/ 65 w 65"/>
                  <a:gd name="T7" fmla="*/ 37 h 48"/>
                  <a:gd name="T8" fmla="*/ 5 w 65"/>
                  <a:gd name="T9" fmla="*/ 0 h 48"/>
                </a:gdLst>
                <a:ahLst/>
                <a:cxnLst>
                  <a:cxn ang="0">
                    <a:pos x="T0" y="T1"/>
                  </a:cxn>
                  <a:cxn ang="0">
                    <a:pos x="T2" y="T3"/>
                  </a:cxn>
                  <a:cxn ang="0">
                    <a:pos x="T4" y="T5"/>
                  </a:cxn>
                  <a:cxn ang="0">
                    <a:pos x="T6" y="T7"/>
                  </a:cxn>
                  <a:cxn ang="0">
                    <a:pos x="T8" y="T9"/>
                  </a:cxn>
                </a:cxnLst>
                <a:rect l="0" t="0" r="r" b="b"/>
                <a:pathLst>
                  <a:path w="65" h="48">
                    <a:moveTo>
                      <a:pt x="5" y="0"/>
                    </a:moveTo>
                    <a:cubicBezTo>
                      <a:pt x="3" y="3"/>
                      <a:pt x="1" y="5"/>
                      <a:pt x="0" y="8"/>
                    </a:cubicBezTo>
                    <a:cubicBezTo>
                      <a:pt x="61" y="48"/>
                      <a:pt x="61" y="48"/>
                      <a:pt x="61" y="48"/>
                    </a:cubicBezTo>
                    <a:cubicBezTo>
                      <a:pt x="63" y="45"/>
                      <a:pt x="64" y="41"/>
                      <a:pt x="65" y="37"/>
                    </a:cubicBezTo>
                    <a:lnTo>
                      <a:pt x="5" y="0"/>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7" name="Freeform 345">
                <a:extLst>
                  <a:ext uri="{FF2B5EF4-FFF2-40B4-BE49-F238E27FC236}">
                    <a16:creationId xmlns:a16="http://schemas.microsoft.com/office/drawing/2014/main" xmlns="" id="{F252D649-1950-4E84-82A4-38C4B49425E9}"/>
                  </a:ext>
                </a:extLst>
              </p:cNvPr>
              <p:cNvSpPr/>
              <p:nvPr/>
            </p:nvSpPr>
            <p:spPr bwMode="auto">
              <a:xfrm>
                <a:off x="2903" y="1079"/>
                <a:ext cx="158" cy="118"/>
              </a:xfrm>
              <a:custGeom>
                <a:avLst/>
                <a:gdLst>
                  <a:gd name="T0" fmla="*/ 5 w 70"/>
                  <a:gd name="T1" fmla="*/ 0 h 52"/>
                  <a:gd name="T2" fmla="*/ 0 w 70"/>
                  <a:gd name="T3" fmla="*/ 8 h 52"/>
                  <a:gd name="T4" fmla="*/ 67 w 70"/>
                  <a:gd name="T5" fmla="*/ 52 h 52"/>
                  <a:gd name="T6" fmla="*/ 70 w 70"/>
                  <a:gd name="T7" fmla="*/ 43 h 52"/>
                  <a:gd name="T8" fmla="*/ 5 w 70"/>
                  <a:gd name="T9" fmla="*/ 0 h 52"/>
                </a:gdLst>
                <a:ahLst/>
                <a:cxnLst>
                  <a:cxn ang="0">
                    <a:pos x="T0" y="T1"/>
                  </a:cxn>
                  <a:cxn ang="0">
                    <a:pos x="T2" y="T3"/>
                  </a:cxn>
                  <a:cxn ang="0">
                    <a:pos x="T4" y="T5"/>
                  </a:cxn>
                  <a:cxn ang="0">
                    <a:pos x="T6" y="T7"/>
                  </a:cxn>
                  <a:cxn ang="0">
                    <a:pos x="T8" y="T9"/>
                  </a:cxn>
                </a:cxnLst>
                <a:rect l="0" t="0" r="r" b="b"/>
                <a:pathLst>
                  <a:path w="70" h="52">
                    <a:moveTo>
                      <a:pt x="5" y="0"/>
                    </a:moveTo>
                    <a:cubicBezTo>
                      <a:pt x="3" y="3"/>
                      <a:pt x="2" y="5"/>
                      <a:pt x="0" y="8"/>
                    </a:cubicBezTo>
                    <a:cubicBezTo>
                      <a:pt x="67" y="52"/>
                      <a:pt x="67" y="52"/>
                      <a:pt x="67" y="52"/>
                    </a:cubicBezTo>
                    <a:cubicBezTo>
                      <a:pt x="68" y="49"/>
                      <a:pt x="69" y="46"/>
                      <a:pt x="70" y="43"/>
                    </a:cubicBezTo>
                    <a:lnTo>
                      <a:pt x="5" y="0"/>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8" name="Freeform 346">
                <a:extLst>
                  <a:ext uri="{FF2B5EF4-FFF2-40B4-BE49-F238E27FC236}">
                    <a16:creationId xmlns:a16="http://schemas.microsoft.com/office/drawing/2014/main" xmlns="" id="{8AC6E0C8-8C2C-43DB-A2B3-6694A9E40366}"/>
                  </a:ext>
                </a:extLst>
              </p:cNvPr>
              <p:cNvSpPr/>
              <p:nvPr/>
            </p:nvSpPr>
            <p:spPr bwMode="auto">
              <a:xfrm>
                <a:off x="2894" y="1097"/>
                <a:ext cx="160" cy="115"/>
              </a:xfrm>
              <a:custGeom>
                <a:avLst/>
                <a:gdLst>
                  <a:gd name="T0" fmla="*/ 71 w 71"/>
                  <a:gd name="T1" fmla="*/ 44 h 51"/>
                  <a:gd name="T2" fmla="*/ 4 w 71"/>
                  <a:gd name="T3" fmla="*/ 0 h 51"/>
                  <a:gd name="T4" fmla="*/ 0 w 71"/>
                  <a:gd name="T5" fmla="*/ 6 h 51"/>
                  <a:gd name="T6" fmla="*/ 68 w 71"/>
                  <a:gd name="T7" fmla="*/ 51 h 51"/>
                  <a:gd name="T8" fmla="*/ 71 w 71"/>
                  <a:gd name="T9" fmla="*/ 44 h 51"/>
                </a:gdLst>
                <a:ahLst/>
                <a:cxnLst>
                  <a:cxn ang="0">
                    <a:pos x="T0" y="T1"/>
                  </a:cxn>
                  <a:cxn ang="0">
                    <a:pos x="T2" y="T3"/>
                  </a:cxn>
                  <a:cxn ang="0">
                    <a:pos x="T4" y="T5"/>
                  </a:cxn>
                  <a:cxn ang="0">
                    <a:pos x="T6" y="T7"/>
                  </a:cxn>
                  <a:cxn ang="0">
                    <a:pos x="T8" y="T9"/>
                  </a:cxn>
                </a:cxnLst>
                <a:rect l="0" t="0" r="r" b="b"/>
                <a:pathLst>
                  <a:path w="71" h="51">
                    <a:moveTo>
                      <a:pt x="71" y="44"/>
                    </a:moveTo>
                    <a:cubicBezTo>
                      <a:pt x="4" y="0"/>
                      <a:pt x="4" y="0"/>
                      <a:pt x="4" y="0"/>
                    </a:cubicBezTo>
                    <a:cubicBezTo>
                      <a:pt x="3" y="2"/>
                      <a:pt x="1" y="4"/>
                      <a:pt x="0" y="6"/>
                    </a:cubicBezTo>
                    <a:cubicBezTo>
                      <a:pt x="68" y="51"/>
                      <a:pt x="68" y="51"/>
                      <a:pt x="68" y="51"/>
                    </a:cubicBezTo>
                    <a:cubicBezTo>
                      <a:pt x="69" y="49"/>
                      <a:pt x="70" y="46"/>
                      <a:pt x="71" y="44"/>
                    </a:cubicBez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9" name="Freeform 347">
                <a:extLst>
                  <a:ext uri="{FF2B5EF4-FFF2-40B4-BE49-F238E27FC236}">
                    <a16:creationId xmlns:a16="http://schemas.microsoft.com/office/drawing/2014/main" xmlns="" id="{987AEB4B-6E3B-45D5-99E4-51F7EE7C9D66}"/>
                  </a:ext>
                </a:extLst>
              </p:cNvPr>
              <p:cNvSpPr/>
              <p:nvPr/>
            </p:nvSpPr>
            <p:spPr bwMode="auto">
              <a:xfrm>
                <a:off x="2888" y="1111"/>
                <a:ext cx="160" cy="126"/>
              </a:xfrm>
              <a:custGeom>
                <a:avLst/>
                <a:gdLst>
                  <a:gd name="T0" fmla="*/ 67 w 71"/>
                  <a:gd name="T1" fmla="*/ 56 h 56"/>
                  <a:gd name="T2" fmla="*/ 71 w 71"/>
                  <a:gd name="T3" fmla="*/ 45 h 56"/>
                  <a:gd name="T4" fmla="*/ 3 w 71"/>
                  <a:gd name="T5" fmla="*/ 0 h 56"/>
                  <a:gd name="T6" fmla="*/ 0 w 71"/>
                  <a:gd name="T7" fmla="*/ 4 h 56"/>
                  <a:gd name="T8" fmla="*/ 1 w 71"/>
                  <a:gd name="T9" fmla="*/ 11 h 56"/>
                  <a:gd name="T10" fmla="*/ 67 w 71"/>
                  <a:gd name="T11" fmla="*/ 56 h 56"/>
                </a:gdLst>
                <a:ahLst/>
                <a:cxnLst>
                  <a:cxn ang="0">
                    <a:pos x="T0" y="T1"/>
                  </a:cxn>
                  <a:cxn ang="0">
                    <a:pos x="T2" y="T3"/>
                  </a:cxn>
                  <a:cxn ang="0">
                    <a:pos x="T4" y="T5"/>
                  </a:cxn>
                  <a:cxn ang="0">
                    <a:pos x="T6" y="T7"/>
                  </a:cxn>
                  <a:cxn ang="0">
                    <a:pos x="T8" y="T9"/>
                  </a:cxn>
                  <a:cxn ang="0">
                    <a:pos x="T10" y="T11"/>
                  </a:cxn>
                </a:cxnLst>
                <a:rect l="0" t="0" r="r" b="b"/>
                <a:pathLst>
                  <a:path w="71" h="56">
                    <a:moveTo>
                      <a:pt x="67" y="56"/>
                    </a:moveTo>
                    <a:cubicBezTo>
                      <a:pt x="68" y="52"/>
                      <a:pt x="69" y="49"/>
                      <a:pt x="71" y="45"/>
                    </a:cubicBezTo>
                    <a:cubicBezTo>
                      <a:pt x="3" y="0"/>
                      <a:pt x="3" y="0"/>
                      <a:pt x="3" y="0"/>
                    </a:cubicBezTo>
                    <a:cubicBezTo>
                      <a:pt x="2" y="1"/>
                      <a:pt x="1" y="2"/>
                      <a:pt x="0" y="4"/>
                    </a:cubicBezTo>
                    <a:cubicBezTo>
                      <a:pt x="1" y="11"/>
                      <a:pt x="1" y="11"/>
                      <a:pt x="1" y="11"/>
                    </a:cubicBezTo>
                    <a:lnTo>
                      <a:pt x="67" y="56"/>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0" name="Freeform 348">
                <a:extLst>
                  <a:ext uri="{FF2B5EF4-FFF2-40B4-BE49-F238E27FC236}">
                    <a16:creationId xmlns:a16="http://schemas.microsoft.com/office/drawing/2014/main" xmlns="" id="{04E6E6B6-59F1-4F0B-B9E5-FB4E571DF267}"/>
                  </a:ext>
                </a:extLst>
              </p:cNvPr>
              <p:cNvSpPr/>
              <p:nvPr/>
            </p:nvSpPr>
            <p:spPr bwMode="auto">
              <a:xfrm>
                <a:off x="2890" y="1136"/>
                <a:ext cx="149" cy="121"/>
              </a:xfrm>
              <a:custGeom>
                <a:avLst/>
                <a:gdLst>
                  <a:gd name="T0" fmla="*/ 62 w 66"/>
                  <a:gd name="T1" fmla="*/ 54 h 54"/>
                  <a:gd name="T2" fmla="*/ 66 w 66"/>
                  <a:gd name="T3" fmla="*/ 45 h 54"/>
                  <a:gd name="T4" fmla="*/ 0 w 66"/>
                  <a:gd name="T5" fmla="*/ 0 h 54"/>
                  <a:gd name="T6" fmla="*/ 3 w 66"/>
                  <a:gd name="T7" fmla="*/ 16 h 54"/>
                  <a:gd name="T8" fmla="*/ 62 w 66"/>
                  <a:gd name="T9" fmla="*/ 54 h 54"/>
                </a:gdLst>
                <a:ahLst/>
                <a:cxnLst>
                  <a:cxn ang="0">
                    <a:pos x="T0" y="T1"/>
                  </a:cxn>
                  <a:cxn ang="0">
                    <a:pos x="T2" y="T3"/>
                  </a:cxn>
                  <a:cxn ang="0">
                    <a:pos x="T4" y="T5"/>
                  </a:cxn>
                  <a:cxn ang="0">
                    <a:pos x="T6" y="T7"/>
                  </a:cxn>
                  <a:cxn ang="0">
                    <a:pos x="T8" y="T9"/>
                  </a:cxn>
                </a:cxnLst>
                <a:rect l="0" t="0" r="r" b="b"/>
                <a:pathLst>
                  <a:path w="66" h="54">
                    <a:moveTo>
                      <a:pt x="62" y="54"/>
                    </a:moveTo>
                    <a:cubicBezTo>
                      <a:pt x="63" y="51"/>
                      <a:pt x="64" y="48"/>
                      <a:pt x="66" y="45"/>
                    </a:cubicBezTo>
                    <a:cubicBezTo>
                      <a:pt x="0" y="0"/>
                      <a:pt x="0" y="0"/>
                      <a:pt x="0" y="0"/>
                    </a:cubicBezTo>
                    <a:cubicBezTo>
                      <a:pt x="3" y="16"/>
                      <a:pt x="3" y="16"/>
                      <a:pt x="3" y="16"/>
                    </a:cubicBezTo>
                    <a:lnTo>
                      <a:pt x="62" y="5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1" name="Freeform 349">
                <a:extLst>
                  <a:ext uri="{FF2B5EF4-FFF2-40B4-BE49-F238E27FC236}">
                    <a16:creationId xmlns:a16="http://schemas.microsoft.com/office/drawing/2014/main" xmlns="" id="{6F7D4189-506E-4CE7-9A40-0D76A36BFE8E}"/>
                  </a:ext>
                </a:extLst>
              </p:cNvPr>
              <p:cNvSpPr/>
              <p:nvPr/>
            </p:nvSpPr>
            <p:spPr bwMode="auto">
              <a:xfrm>
                <a:off x="2897" y="1172"/>
                <a:ext cx="133" cy="110"/>
              </a:xfrm>
              <a:custGeom>
                <a:avLst/>
                <a:gdLst>
                  <a:gd name="T0" fmla="*/ 54 w 59"/>
                  <a:gd name="T1" fmla="*/ 49 h 49"/>
                  <a:gd name="T2" fmla="*/ 59 w 59"/>
                  <a:gd name="T3" fmla="*/ 38 h 49"/>
                  <a:gd name="T4" fmla="*/ 0 w 59"/>
                  <a:gd name="T5" fmla="*/ 0 h 49"/>
                  <a:gd name="T6" fmla="*/ 3 w 59"/>
                  <a:gd name="T7" fmla="*/ 15 h 49"/>
                  <a:gd name="T8" fmla="*/ 54 w 59"/>
                  <a:gd name="T9" fmla="*/ 49 h 49"/>
                </a:gdLst>
                <a:ahLst/>
                <a:cxnLst>
                  <a:cxn ang="0">
                    <a:pos x="T0" y="T1"/>
                  </a:cxn>
                  <a:cxn ang="0">
                    <a:pos x="T2" y="T3"/>
                  </a:cxn>
                  <a:cxn ang="0">
                    <a:pos x="T4" y="T5"/>
                  </a:cxn>
                  <a:cxn ang="0">
                    <a:pos x="T6" y="T7"/>
                  </a:cxn>
                  <a:cxn ang="0">
                    <a:pos x="T8" y="T9"/>
                  </a:cxn>
                </a:cxnLst>
                <a:rect l="0" t="0" r="r" b="b"/>
                <a:pathLst>
                  <a:path w="59" h="49">
                    <a:moveTo>
                      <a:pt x="54" y="49"/>
                    </a:moveTo>
                    <a:cubicBezTo>
                      <a:pt x="56" y="46"/>
                      <a:pt x="57" y="42"/>
                      <a:pt x="59" y="38"/>
                    </a:cubicBezTo>
                    <a:cubicBezTo>
                      <a:pt x="0" y="0"/>
                      <a:pt x="0" y="0"/>
                      <a:pt x="0" y="0"/>
                    </a:cubicBezTo>
                    <a:cubicBezTo>
                      <a:pt x="3" y="15"/>
                      <a:pt x="3" y="15"/>
                      <a:pt x="3" y="15"/>
                    </a:cubicBezTo>
                    <a:lnTo>
                      <a:pt x="54" y="49"/>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2" name="Freeform 350">
                <a:extLst>
                  <a:ext uri="{FF2B5EF4-FFF2-40B4-BE49-F238E27FC236}">
                    <a16:creationId xmlns:a16="http://schemas.microsoft.com/office/drawing/2014/main" xmlns="" id="{C78017F1-C2F6-4A89-BF24-C08D3AC4E1B0}"/>
                  </a:ext>
                </a:extLst>
              </p:cNvPr>
              <p:cNvSpPr/>
              <p:nvPr/>
            </p:nvSpPr>
            <p:spPr bwMode="auto">
              <a:xfrm>
                <a:off x="2903" y="1206"/>
                <a:ext cx="115" cy="99"/>
              </a:xfrm>
              <a:custGeom>
                <a:avLst/>
                <a:gdLst>
                  <a:gd name="T0" fmla="*/ 47 w 51"/>
                  <a:gd name="T1" fmla="*/ 44 h 44"/>
                  <a:gd name="T2" fmla="*/ 51 w 51"/>
                  <a:gd name="T3" fmla="*/ 34 h 44"/>
                  <a:gd name="T4" fmla="*/ 0 w 51"/>
                  <a:gd name="T5" fmla="*/ 0 h 44"/>
                  <a:gd name="T6" fmla="*/ 2 w 51"/>
                  <a:gd name="T7" fmla="*/ 15 h 44"/>
                  <a:gd name="T8" fmla="*/ 47 w 51"/>
                  <a:gd name="T9" fmla="*/ 44 h 44"/>
                </a:gdLst>
                <a:ahLst/>
                <a:cxnLst>
                  <a:cxn ang="0">
                    <a:pos x="T0" y="T1"/>
                  </a:cxn>
                  <a:cxn ang="0">
                    <a:pos x="T2" y="T3"/>
                  </a:cxn>
                  <a:cxn ang="0">
                    <a:pos x="T4" y="T5"/>
                  </a:cxn>
                  <a:cxn ang="0">
                    <a:pos x="T6" y="T7"/>
                  </a:cxn>
                  <a:cxn ang="0">
                    <a:pos x="T8" y="T9"/>
                  </a:cxn>
                </a:cxnLst>
                <a:rect l="0" t="0" r="r" b="b"/>
                <a:pathLst>
                  <a:path w="51" h="44">
                    <a:moveTo>
                      <a:pt x="47" y="44"/>
                    </a:moveTo>
                    <a:cubicBezTo>
                      <a:pt x="49" y="40"/>
                      <a:pt x="50" y="37"/>
                      <a:pt x="51" y="34"/>
                    </a:cubicBezTo>
                    <a:cubicBezTo>
                      <a:pt x="0" y="0"/>
                      <a:pt x="0" y="0"/>
                      <a:pt x="0" y="0"/>
                    </a:cubicBezTo>
                    <a:cubicBezTo>
                      <a:pt x="2" y="15"/>
                      <a:pt x="2" y="15"/>
                      <a:pt x="2" y="15"/>
                    </a:cubicBezTo>
                    <a:lnTo>
                      <a:pt x="47" y="4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3" name="Freeform 351">
                <a:extLst>
                  <a:ext uri="{FF2B5EF4-FFF2-40B4-BE49-F238E27FC236}">
                    <a16:creationId xmlns:a16="http://schemas.microsoft.com/office/drawing/2014/main" xmlns="" id="{8525EC46-0A61-4E01-B559-52936D14D1C3}"/>
                  </a:ext>
                </a:extLst>
              </p:cNvPr>
              <p:cNvSpPr/>
              <p:nvPr/>
            </p:nvSpPr>
            <p:spPr bwMode="auto">
              <a:xfrm>
                <a:off x="2908" y="1239"/>
                <a:ext cx="101" cy="91"/>
              </a:xfrm>
              <a:custGeom>
                <a:avLst/>
                <a:gdLst>
                  <a:gd name="T0" fmla="*/ 41 w 45"/>
                  <a:gd name="T1" fmla="*/ 40 h 40"/>
                  <a:gd name="T2" fmla="*/ 45 w 45"/>
                  <a:gd name="T3" fmla="*/ 29 h 40"/>
                  <a:gd name="T4" fmla="*/ 0 w 45"/>
                  <a:gd name="T5" fmla="*/ 0 h 40"/>
                  <a:gd name="T6" fmla="*/ 3 w 45"/>
                  <a:gd name="T7" fmla="*/ 16 h 40"/>
                  <a:gd name="T8" fmla="*/ 41 w 45"/>
                  <a:gd name="T9" fmla="*/ 40 h 40"/>
                </a:gdLst>
                <a:ahLst/>
                <a:cxnLst>
                  <a:cxn ang="0">
                    <a:pos x="T0" y="T1"/>
                  </a:cxn>
                  <a:cxn ang="0">
                    <a:pos x="T2" y="T3"/>
                  </a:cxn>
                  <a:cxn ang="0">
                    <a:pos x="T4" y="T5"/>
                  </a:cxn>
                  <a:cxn ang="0">
                    <a:pos x="T6" y="T7"/>
                  </a:cxn>
                  <a:cxn ang="0">
                    <a:pos x="T8" y="T9"/>
                  </a:cxn>
                </a:cxnLst>
                <a:rect l="0" t="0" r="r" b="b"/>
                <a:pathLst>
                  <a:path w="45" h="40">
                    <a:moveTo>
                      <a:pt x="41" y="40"/>
                    </a:moveTo>
                    <a:cubicBezTo>
                      <a:pt x="42" y="36"/>
                      <a:pt x="44" y="32"/>
                      <a:pt x="45" y="29"/>
                    </a:cubicBezTo>
                    <a:cubicBezTo>
                      <a:pt x="0" y="0"/>
                      <a:pt x="0" y="0"/>
                      <a:pt x="0" y="0"/>
                    </a:cubicBezTo>
                    <a:cubicBezTo>
                      <a:pt x="3" y="16"/>
                      <a:pt x="3" y="16"/>
                      <a:pt x="3" y="16"/>
                    </a:cubicBezTo>
                    <a:lnTo>
                      <a:pt x="41" y="40"/>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4" name="Freeform 352">
                <a:extLst>
                  <a:ext uri="{FF2B5EF4-FFF2-40B4-BE49-F238E27FC236}">
                    <a16:creationId xmlns:a16="http://schemas.microsoft.com/office/drawing/2014/main" xmlns="" id="{CFEB1811-E775-429E-BC5D-3B396E669B33}"/>
                  </a:ext>
                </a:extLst>
              </p:cNvPr>
              <p:cNvSpPr/>
              <p:nvPr/>
            </p:nvSpPr>
            <p:spPr bwMode="auto">
              <a:xfrm>
                <a:off x="2915" y="1276"/>
                <a:ext cx="85" cy="76"/>
              </a:xfrm>
              <a:custGeom>
                <a:avLst/>
                <a:gdLst>
                  <a:gd name="T0" fmla="*/ 34 w 38"/>
                  <a:gd name="T1" fmla="*/ 34 h 34"/>
                  <a:gd name="T2" fmla="*/ 38 w 38"/>
                  <a:gd name="T3" fmla="*/ 24 h 34"/>
                  <a:gd name="T4" fmla="*/ 0 w 38"/>
                  <a:gd name="T5" fmla="*/ 0 h 34"/>
                  <a:gd name="T6" fmla="*/ 3 w 38"/>
                  <a:gd name="T7" fmla="*/ 15 h 34"/>
                  <a:gd name="T8" fmla="*/ 34 w 38"/>
                  <a:gd name="T9" fmla="*/ 34 h 34"/>
                </a:gdLst>
                <a:ahLst/>
                <a:cxnLst>
                  <a:cxn ang="0">
                    <a:pos x="T0" y="T1"/>
                  </a:cxn>
                  <a:cxn ang="0">
                    <a:pos x="T2" y="T3"/>
                  </a:cxn>
                  <a:cxn ang="0">
                    <a:pos x="T4" y="T5"/>
                  </a:cxn>
                  <a:cxn ang="0">
                    <a:pos x="T6" y="T7"/>
                  </a:cxn>
                  <a:cxn ang="0">
                    <a:pos x="T8" y="T9"/>
                  </a:cxn>
                </a:cxnLst>
                <a:rect l="0" t="0" r="r" b="b"/>
                <a:pathLst>
                  <a:path w="38" h="34">
                    <a:moveTo>
                      <a:pt x="34" y="34"/>
                    </a:moveTo>
                    <a:cubicBezTo>
                      <a:pt x="35" y="30"/>
                      <a:pt x="37" y="27"/>
                      <a:pt x="38" y="24"/>
                    </a:cubicBezTo>
                    <a:cubicBezTo>
                      <a:pt x="0" y="0"/>
                      <a:pt x="0" y="0"/>
                      <a:pt x="0" y="0"/>
                    </a:cubicBezTo>
                    <a:cubicBezTo>
                      <a:pt x="3" y="15"/>
                      <a:pt x="3" y="15"/>
                      <a:pt x="3" y="15"/>
                    </a:cubicBezTo>
                    <a:lnTo>
                      <a:pt x="34" y="3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5" name="Freeform 353">
                <a:extLst>
                  <a:ext uri="{FF2B5EF4-FFF2-40B4-BE49-F238E27FC236}">
                    <a16:creationId xmlns:a16="http://schemas.microsoft.com/office/drawing/2014/main" xmlns="" id="{9CA4E03B-9180-481F-87FB-7EC9227F4EAD}"/>
                  </a:ext>
                </a:extLst>
              </p:cNvPr>
              <p:cNvSpPr/>
              <p:nvPr/>
            </p:nvSpPr>
            <p:spPr bwMode="auto">
              <a:xfrm>
                <a:off x="2921" y="1309"/>
                <a:ext cx="70" cy="66"/>
              </a:xfrm>
              <a:custGeom>
                <a:avLst/>
                <a:gdLst>
                  <a:gd name="T0" fmla="*/ 27 w 31"/>
                  <a:gd name="T1" fmla="*/ 29 h 29"/>
                  <a:gd name="T2" fmla="*/ 31 w 31"/>
                  <a:gd name="T3" fmla="*/ 19 h 29"/>
                  <a:gd name="T4" fmla="*/ 0 w 31"/>
                  <a:gd name="T5" fmla="*/ 0 h 29"/>
                  <a:gd name="T6" fmla="*/ 3 w 31"/>
                  <a:gd name="T7" fmla="*/ 14 h 29"/>
                  <a:gd name="T8" fmla="*/ 27 w 31"/>
                  <a:gd name="T9" fmla="*/ 29 h 29"/>
                </a:gdLst>
                <a:ahLst/>
                <a:cxnLst>
                  <a:cxn ang="0">
                    <a:pos x="T0" y="T1"/>
                  </a:cxn>
                  <a:cxn ang="0">
                    <a:pos x="T2" y="T3"/>
                  </a:cxn>
                  <a:cxn ang="0">
                    <a:pos x="T4" y="T5"/>
                  </a:cxn>
                  <a:cxn ang="0">
                    <a:pos x="T6" y="T7"/>
                  </a:cxn>
                  <a:cxn ang="0">
                    <a:pos x="T8" y="T9"/>
                  </a:cxn>
                </a:cxnLst>
                <a:rect l="0" t="0" r="r" b="b"/>
                <a:pathLst>
                  <a:path w="31" h="29">
                    <a:moveTo>
                      <a:pt x="27" y="29"/>
                    </a:moveTo>
                    <a:cubicBezTo>
                      <a:pt x="28" y="26"/>
                      <a:pt x="30" y="22"/>
                      <a:pt x="31" y="19"/>
                    </a:cubicBezTo>
                    <a:cubicBezTo>
                      <a:pt x="0" y="0"/>
                      <a:pt x="0" y="0"/>
                      <a:pt x="0" y="0"/>
                    </a:cubicBezTo>
                    <a:cubicBezTo>
                      <a:pt x="3" y="14"/>
                      <a:pt x="3" y="14"/>
                      <a:pt x="3" y="14"/>
                    </a:cubicBezTo>
                    <a:lnTo>
                      <a:pt x="27" y="29"/>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6" name="Freeform 354">
                <a:extLst>
                  <a:ext uri="{FF2B5EF4-FFF2-40B4-BE49-F238E27FC236}">
                    <a16:creationId xmlns:a16="http://schemas.microsoft.com/office/drawing/2014/main" xmlns="" id="{767B1923-DD78-4CB8-9DFE-B78C5766527D}"/>
                  </a:ext>
                </a:extLst>
              </p:cNvPr>
              <p:cNvSpPr/>
              <p:nvPr/>
            </p:nvSpPr>
            <p:spPr bwMode="auto">
              <a:xfrm>
                <a:off x="2928" y="1341"/>
                <a:ext cx="54" cy="54"/>
              </a:xfrm>
              <a:custGeom>
                <a:avLst/>
                <a:gdLst>
                  <a:gd name="T0" fmla="*/ 21 w 24"/>
                  <a:gd name="T1" fmla="*/ 24 h 24"/>
                  <a:gd name="T2" fmla="*/ 24 w 24"/>
                  <a:gd name="T3" fmla="*/ 15 h 24"/>
                  <a:gd name="T4" fmla="*/ 0 w 24"/>
                  <a:gd name="T5" fmla="*/ 0 h 24"/>
                  <a:gd name="T6" fmla="*/ 2 w 24"/>
                  <a:gd name="T7" fmla="*/ 13 h 24"/>
                  <a:gd name="T8" fmla="*/ 21 w 24"/>
                  <a:gd name="T9" fmla="*/ 24 h 24"/>
                </a:gdLst>
                <a:ahLst/>
                <a:cxnLst>
                  <a:cxn ang="0">
                    <a:pos x="T0" y="T1"/>
                  </a:cxn>
                  <a:cxn ang="0">
                    <a:pos x="T2" y="T3"/>
                  </a:cxn>
                  <a:cxn ang="0">
                    <a:pos x="T4" y="T5"/>
                  </a:cxn>
                  <a:cxn ang="0">
                    <a:pos x="T6" y="T7"/>
                  </a:cxn>
                  <a:cxn ang="0">
                    <a:pos x="T8" y="T9"/>
                  </a:cxn>
                </a:cxnLst>
                <a:rect l="0" t="0" r="r" b="b"/>
                <a:pathLst>
                  <a:path w="24" h="24">
                    <a:moveTo>
                      <a:pt x="21" y="24"/>
                    </a:moveTo>
                    <a:cubicBezTo>
                      <a:pt x="22" y="21"/>
                      <a:pt x="23" y="18"/>
                      <a:pt x="24" y="15"/>
                    </a:cubicBezTo>
                    <a:cubicBezTo>
                      <a:pt x="0" y="0"/>
                      <a:pt x="0" y="0"/>
                      <a:pt x="0" y="0"/>
                    </a:cubicBezTo>
                    <a:cubicBezTo>
                      <a:pt x="2" y="13"/>
                      <a:pt x="2" y="13"/>
                      <a:pt x="2" y="13"/>
                    </a:cubicBezTo>
                    <a:lnTo>
                      <a:pt x="21" y="24"/>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7" name="Freeform 355">
                <a:extLst>
                  <a:ext uri="{FF2B5EF4-FFF2-40B4-BE49-F238E27FC236}">
                    <a16:creationId xmlns:a16="http://schemas.microsoft.com/office/drawing/2014/main" xmlns="" id="{1B56F67F-A24A-4AE5-888A-DEDD143C144A}"/>
                  </a:ext>
                </a:extLst>
              </p:cNvPr>
              <p:cNvSpPr/>
              <p:nvPr/>
            </p:nvSpPr>
            <p:spPr bwMode="auto">
              <a:xfrm>
                <a:off x="2933" y="1370"/>
                <a:ext cx="43" cy="45"/>
              </a:xfrm>
              <a:custGeom>
                <a:avLst/>
                <a:gdLst>
                  <a:gd name="T0" fmla="*/ 19 w 19"/>
                  <a:gd name="T1" fmla="*/ 11 h 20"/>
                  <a:gd name="T2" fmla="*/ 0 w 19"/>
                  <a:gd name="T3" fmla="*/ 0 h 20"/>
                  <a:gd name="T4" fmla="*/ 2 w 19"/>
                  <a:gd name="T5" fmla="*/ 14 h 20"/>
                  <a:gd name="T6" fmla="*/ 16 w 19"/>
                  <a:gd name="T7" fmla="*/ 20 h 20"/>
                  <a:gd name="T8" fmla="*/ 19 w 19"/>
                  <a:gd name="T9" fmla="*/ 11 h 20"/>
                </a:gdLst>
                <a:ahLst/>
                <a:cxnLst>
                  <a:cxn ang="0">
                    <a:pos x="T0" y="T1"/>
                  </a:cxn>
                  <a:cxn ang="0">
                    <a:pos x="T2" y="T3"/>
                  </a:cxn>
                  <a:cxn ang="0">
                    <a:pos x="T4" y="T5"/>
                  </a:cxn>
                  <a:cxn ang="0">
                    <a:pos x="T6" y="T7"/>
                  </a:cxn>
                  <a:cxn ang="0">
                    <a:pos x="T8" y="T9"/>
                  </a:cxn>
                </a:cxnLst>
                <a:rect l="0" t="0" r="r" b="b"/>
                <a:pathLst>
                  <a:path w="19" h="20">
                    <a:moveTo>
                      <a:pt x="19" y="11"/>
                    </a:moveTo>
                    <a:cubicBezTo>
                      <a:pt x="0" y="0"/>
                      <a:pt x="0" y="0"/>
                      <a:pt x="0" y="0"/>
                    </a:cubicBezTo>
                    <a:cubicBezTo>
                      <a:pt x="2" y="14"/>
                      <a:pt x="2" y="14"/>
                      <a:pt x="2" y="14"/>
                    </a:cubicBezTo>
                    <a:cubicBezTo>
                      <a:pt x="16" y="20"/>
                      <a:pt x="16" y="20"/>
                      <a:pt x="16" y="20"/>
                    </a:cubicBezTo>
                    <a:cubicBezTo>
                      <a:pt x="17" y="17"/>
                      <a:pt x="18" y="14"/>
                      <a:pt x="19" y="11"/>
                    </a:cubicBez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8" name="Freeform 356">
                <a:extLst>
                  <a:ext uri="{FF2B5EF4-FFF2-40B4-BE49-F238E27FC236}">
                    <a16:creationId xmlns:a16="http://schemas.microsoft.com/office/drawing/2014/main" xmlns="" id="{2B00F08C-16B8-4BD6-9563-958C5D732CD4}"/>
                  </a:ext>
                </a:extLst>
              </p:cNvPr>
              <p:cNvSpPr/>
              <p:nvPr/>
            </p:nvSpPr>
            <p:spPr bwMode="auto">
              <a:xfrm>
                <a:off x="2937" y="1402"/>
                <a:ext cx="32" cy="70"/>
              </a:xfrm>
              <a:custGeom>
                <a:avLst/>
                <a:gdLst>
                  <a:gd name="T0" fmla="*/ 14 w 14"/>
                  <a:gd name="T1" fmla="*/ 6 h 31"/>
                  <a:gd name="T2" fmla="*/ 0 w 14"/>
                  <a:gd name="T3" fmla="*/ 0 h 31"/>
                  <a:gd name="T4" fmla="*/ 6 w 14"/>
                  <a:gd name="T5" fmla="*/ 31 h 31"/>
                  <a:gd name="T6" fmla="*/ 14 w 14"/>
                  <a:gd name="T7" fmla="*/ 6 h 31"/>
                </a:gdLst>
                <a:ahLst/>
                <a:cxnLst>
                  <a:cxn ang="0">
                    <a:pos x="T0" y="T1"/>
                  </a:cxn>
                  <a:cxn ang="0">
                    <a:pos x="T2" y="T3"/>
                  </a:cxn>
                  <a:cxn ang="0">
                    <a:pos x="T4" y="T5"/>
                  </a:cxn>
                  <a:cxn ang="0">
                    <a:pos x="T6" y="T7"/>
                  </a:cxn>
                </a:cxnLst>
                <a:rect l="0" t="0" r="r" b="b"/>
                <a:pathLst>
                  <a:path w="14" h="31">
                    <a:moveTo>
                      <a:pt x="14" y="6"/>
                    </a:moveTo>
                    <a:cubicBezTo>
                      <a:pt x="0" y="0"/>
                      <a:pt x="0" y="0"/>
                      <a:pt x="0" y="0"/>
                    </a:cubicBezTo>
                    <a:cubicBezTo>
                      <a:pt x="6" y="31"/>
                      <a:pt x="6" y="31"/>
                      <a:pt x="6" y="31"/>
                    </a:cubicBezTo>
                    <a:cubicBezTo>
                      <a:pt x="8" y="23"/>
                      <a:pt x="11" y="14"/>
                      <a:pt x="14" y="6"/>
                    </a:cubicBez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9" name="Freeform 357">
                <a:extLst>
                  <a:ext uri="{FF2B5EF4-FFF2-40B4-BE49-F238E27FC236}">
                    <a16:creationId xmlns:a16="http://schemas.microsoft.com/office/drawing/2014/main" xmlns="" id="{68D07A0C-4E47-42D9-BEE5-54620062CDAD}"/>
                  </a:ext>
                </a:extLst>
              </p:cNvPr>
              <p:cNvSpPr/>
              <p:nvPr/>
            </p:nvSpPr>
            <p:spPr bwMode="auto">
              <a:xfrm>
                <a:off x="2915" y="1057"/>
                <a:ext cx="155" cy="119"/>
              </a:xfrm>
              <a:custGeom>
                <a:avLst/>
                <a:gdLst>
                  <a:gd name="T0" fmla="*/ 6 w 69"/>
                  <a:gd name="T1" fmla="*/ 0 h 53"/>
                  <a:gd name="T2" fmla="*/ 0 w 69"/>
                  <a:gd name="T3" fmla="*/ 10 h 53"/>
                  <a:gd name="T4" fmla="*/ 65 w 69"/>
                  <a:gd name="T5" fmla="*/ 53 h 53"/>
                  <a:gd name="T6" fmla="*/ 69 w 69"/>
                  <a:gd name="T7" fmla="*/ 42 h 53"/>
                  <a:gd name="T8" fmla="*/ 6 w 69"/>
                  <a:gd name="T9" fmla="*/ 0 h 53"/>
                </a:gdLst>
                <a:ahLst/>
                <a:cxnLst>
                  <a:cxn ang="0">
                    <a:pos x="T0" y="T1"/>
                  </a:cxn>
                  <a:cxn ang="0">
                    <a:pos x="T2" y="T3"/>
                  </a:cxn>
                  <a:cxn ang="0">
                    <a:pos x="T4" y="T5"/>
                  </a:cxn>
                  <a:cxn ang="0">
                    <a:pos x="T6" y="T7"/>
                  </a:cxn>
                  <a:cxn ang="0">
                    <a:pos x="T8" y="T9"/>
                  </a:cxn>
                </a:cxnLst>
                <a:rect l="0" t="0" r="r" b="b"/>
                <a:pathLst>
                  <a:path w="69" h="53">
                    <a:moveTo>
                      <a:pt x="6" y="0"/>
                    </a:moveTo>
                    <a:cubicBezTo>
                      <a:pt x="4" y="4"/>
                      <a:pt x="2" y="7"/>
                      <a:pt x="0" y="10"/>
                    </a:cubicBezTo>
                    <a:cubicBezTo>
                      <a:pt x="65" y="53"/>
                      <a:pt x="65" y="53"/>
                      <a:pt x="65" y="53"/>
                    </a:cubicBezTo>
                    <a:cubicBezTo>
                      <a:pt x="67" y="49"/>
                      <a:pt x="68" y="46"/>
                      <a:pt x="69" y="42"/>
                    </a:cubicBezTo>
                    <a:lnTo>
                      <a:pt x="6" y="0"/>
                    </a:lnTo>
                    <a:close/>
                  </a:path>
                </a:pathLst>
              </a:custGeom>
              <a:solidFill>
                <a:srgbClr val="7C4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0" name="Freeform 358">
                <a:extLst>
                  <a:ext uri="{FF2B5EF4-FFF2-40B4-BE49-F238E27FC236}">
                    <a16:creationId xmlns:a16="http://schemas.microsoft.com/office/drawing/2014/main" xmlns="" id="{509AD116-BED1-4029-9920-F685E4A31D69}"/>
                  </a:ext>
                </a:extLst>
              </p:cNvPr>
              <p:cNvSpPr/>
              <p:nvPr/>
            </p:nvSpPr>
            <p:spPr bwMode="auto">
              <a:xfrm>
                <a:off x="2928" y="1041"/>
                <a:ext cx="149" cy="111"/>
              </a:xfrm>
              <a:custGeom>
                <a:avLst/>
                <a:gdLst>
                  <a:gd name="T0" fmla="*/ 5 w 66"/>
                  <a:gd name="T1" fmla="*/ 0 h 49"/>
                  <a:gd name="T2" fmla="*/ 0 w 66"/>
                  <a:gd name="T3" fmla="*/ 7 h 49"/>
                  <a:gd name="T4" fmla="*/ 63 w 66"/>
                  <a:gd name="T5" fmla="*/ 49 h 49"/>
                  <a:gd name="T6" fmla="*/ 66 w 66"/>
                  <a:gd name="T7" fmla="*/ 40 h 49"/>
                  <a:gd name="T8" fmla="*/ 5 w 66"/>
                  <a:gd name="T9" fmla="*/ 0 h 49"/>
                </a:gdLst>
                <a:ahLst/>
                <a:cxnLst>
                  <a:cxn ang="0">
                    <a:pos x="T0" y="T1"/>
                  </a:cxn>
                  <a:cxn ang="0">
                    <a:pos x="T2" y="T3"/>
                  </a:cxn>
                  <a:cxn ang="0">
                    <a:pos x="T4" y="T5"/>
                  </a:cxn>
                  <a:cxn ang="0">
                    <a:pos x="T6" y="T7"/>
                  </a:cxn>
                  <a:cxn ang="0">
                    <a:pos x="T8" y="T9"/>
                  </a:cxn>
                </a:cxnLst>
                <a:rect l="0" t="0" r="r" b="b"/>
                <a:pathLst>
                  <a:path w="66" h="49">
                    <a:moveTo>
                      <a:pt x="5" y="0"/>
                    </a:moveTo>
                    <a:cubicBezTo>
                      <a:pt x="3" y="2"/>
                      <a:pt x="2" y="5"/>
                      <a:pt x="0" y="7"/>
                    </a:cubicBezTo>
                    <a:cubicBezTo>
                      <a:pt x="63" y="49"/>
                      <a:pt x="63" y="49"/>
                      <a:pt x="63" y="49"/>
                    </a:cubicBezTo>
                    <a:cubicBezTo>
                      <a:pt x="64" y="46"/>
                      <a:pt x="65" y="43"/>
                      <a:pt x="66" y="40"/>
                    </a:cubicBezTo>
                    <a:lnTo>
                      <a:pt x="5" y="0"/>
                    </a:lnTo>
                    <a:close/>
                  </a:path>
                </a:pathLst>
              </a:custGeom>
              <a:solidFill>
                <a:srgbClr val="FF97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1" name="Freeform 359">
                <a:extLst>
                  <a:ext uri="{FF2B5EF4-FFF2-40B4-BE49-F238E27FC236}">
                    <a16:creationId xmlns:a16="http://schemas.microsoft.com/office/drawing/2014/main" xmlns="" id="{28CE8415-F407-4E1C-B466-E19AC7E8DD51}"/>
                  </a:ext>
                </a:extLst>
              </p:cNvPr>
              <p:cNvSpPr/>
              <p:nvPr/>
            </p:nvSpPr>
            <p:spPr bwMode="auto">
              <a:xfrm>
                <a:off x="2951" y="931"/>
                <a:ext cx="180" cy="176"/>
              </a:xfrm>
              <a:custGeom>
                <a:avLst/>
                <a:gdLst>
                  <a:gd name="T0" fmla="*/ 0 w 80"/>
                  <a:gd name="T1" fmla="*/ 41 h 78"/>
                  <a:gd name="T2" fmla="*/ 60 w 80"/>
                  <a:gd name="T3" fmla="*/ 78 h 78"/>
                  <a:gd name="T4" fmla="*/ 61 w 80"/>
                  <a:gd name="T5" fmla="*/ 76 h 78"/>
                  <a:gd name="T6" fmla="*/ 80 w 80"/>
                  <a:gd name="T7" fmla="*/ 15 h 78"/>
                  <a:gd name="T8" fmla="*/ 21 w 80"/>
                  <a:gd name="T9" fmla="*/ 0 h 78"/>
                  <a:gd name="T10" fmla="*/ 0 w 80"/>
                  <a:gd name="T11" fmla="*/ 41 h 78"/>
                </a:gdLst>
                <a:ahLst/>
                <a:cxnLst>
                  <a:cxn ang="0">
                    <a:pos x="T0" y="T1"/>
                  </a:cxn>
                  <a:cxn ang="0">
                    <a:pos x="T2" y="T3"/>
                  </a:cxn>
                  <a:cxn ang="0">
                    <a:pos x="T4" y="T5"/>
                  </a:cxn>
                  <a:cxn ang="0">
                    <a:pos x="T6" y="T7"/>
                  </a:cxn>
                  <a:cxn ang="0">
                    <a:pos x="T8" y="T9"/>
                  </a:cxn>
                  <a:cxn ang="0">
                    <a:pos x="T10" y="T11"/>
                  </a:cxn>
                </a:cxnLst>
                <a:rect l="0" t="0" r="r" b="b"/>
                <a:pathLst>
                  <a:path w="80" h="78">
                    <a:moveTo>
                      <a:pt x="0" y="41"/>
                    </a:moveTo>
                    <a:cubicBezTo>
                      <a:pt x="60" y="78"/>
                      <a:pt x="60" y="78"/>
                      <a:pt x="60" y="78"/>
                    </a:cubicBezTo>
                    <a:cubicBezTo>
                      <a:pt x="60" y="77"/>
                      <a:pt x="61" y="77"/>
                      <a:pt x="61" y="76"/>
                    </a:cubicBezTo>
                    <a:cubicBezTo>
                      <a:pt x="68" y="55"/>
                      <a:pt x="74" y="35"/>
                      <a:pt x="80" y="15"/>
                    </a:cubicBezTo>
                    <a:cubicBezTo>
                      <a:pt x="21" y="0"/>
                      <a:pt x="21" y="0"/>
                      <a:pt x="21" y="0"/>
                    </a:cubicBezTo>
                    <a:cubicBezTo>
                      <a:pt x="14" y="14"/>
                      <a:pt x="7" y="28"/>
                      <a:pt x="0" y="41"/>
                    </a:cubicBezTo>
                    <a:close/>
                  </a:path>
                </a:pathLst>
              </a:custGeom>
              <a:solidFill>
                <a:srgbClr val="6F3D2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2" name="Freeform 360">
                <a:extLst>
                  <a:ext uri="{FF2B5EF4-FFF2-40B4-BE49-F238E27FC236}">
                    <a16:creationId xmlns:a16="http://schemas.microsoft.com/office/drawing/2014/main" xmlns="" id="{36808319-56F6-4500-9E73-E3CC7C054509}"/>
                  </a:ext>
                </a:extLst>
              </p:cNvPr>
              <p:cNvSpPr/>
              <p:nvPr/>
            </p:nvSpPr>
            <p:spPr bwMode="auto">
              <a:xfrm>
                <a:off x="2998" y="672"/>
                <a:ext cx="201" cy="293"/>
              </a:xfrm>
              <a:custGeom>
                <a:avLst/>
                <a:gdLst>
                  <a:gd name="T0" fmla="*/ 0 w 89"/>
                  <a:gd name="T1" fmla="*/ 115 h 130"/>
                  <a:gd name="T2" fmla="*/ 59 w 89"/>
                  <a:gd name="T3" fmla="*/ 130 h 130"/>
                  <a:gd name="T4" fmla="*/ 89 w 89"/>
                  <a:gd name="T5" fmla="*/ 25 h 130"/>
                  <a:gd name="T6" fmla="*/ 50 w 89"/>
                  <a:gd name="T7" fmla="*/ 0 h 130"/>
                  <a:gd name="T8" fmla="*/ 0 w 89"/>
                  <a:gd name="T9" fmla="*/ 115 h 130"/>
                </a:gdLst>
                <a:ahLst/>
                <a:cxnLst>
                  <a:cxn ang="0">
                    <a:pos x="T0" y="T1"/>
                  </a:cxn>
                  <a:cxn ang="0">
                    <a:pos x="T2" y="T3"/>
                  </a:cxn>
                  <a:cxn ang="0">
                    <a:pos x="T4" y="T5"/>
                  </a:cxn>
                  <a:cxn ang="0">
                    <a:pos x="T6" y="T7"/>
                  </a:cxn>
                  <a:cxn ang="0">
                    <a:pos x="T8" y="T9"/>
                  </a:cxn>
                </a:cxnLst>
                <a:rect l="0" t="0" r="r" b="b"/>
                <a:pathLst>
                  <a:path w="89" h="130">
                    <a:moveTo>
                      <a:pt x="0" y="115"/>
                    </a:moveTo>
                    <a:cubicBezTo>
                      <a:pt x="59" y="130"/>
                      <a:pt x="59" y="130"/>
                      <a:pt x="59" y="130"/>
                    </a:cubicBezTo>
                    <a:cubicBezTo>
                      <a:pt x="69" y="95"/>
                      <a:pt x="78" y="60"/>
                      <a:pt x="89" y="25"/>
                    </a:cubicBezTo>
                    <a:cubicBezTo>
                      <a:pt x="50" y="0"/>
                      <a:pt x="50" y="0"/>
                      <a:pt x="50" y="0"/>
                    </a:cubicBezTo>
                    <a:cubicBezTo>
                      <a:pt x="35" y="38"/>
                      <a:pt x="19" y="78"/>
                      <a:pt x="0" y="115"/>
                    </a:cubicBezTo>
                    <a:close/>
                  </a:path>
                </a:pathLst>
              </a:custGeom>
              <a:solidFill>
                <a:srgbClr val="9DB8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3" name="Freeform 361">
                <a:extLst>
                  <a:ext uri="{FF2B5EF4-FFF2-40B4-BE49-F238E27FC236}">
                    <a16:creationId xmlns:a16="http://schemas.microsoft.com/office/drawing/2014/main" xmlns="" id="{A34DB33D-32BF-419A-8228-A2D655C71F06}"/>
                  </a:ext>
                </a:extLst>
              </p:cNvPr>
              <p:cNvSpPr/>
              <p:nvPr/>
            </p:nvSpPr>
            <p:spPr bwMode="auto">
              <a:xfrm>
                <a:off x="3111" y="487"/>
                <a:ext cx="151" cy="241"/>
              </a:xfrm>
              <a:custGeom>
                <a:avLst/>
                <a:gdLst>
                  <a:gd name="T0" fmla="*/ 20 w 67"/>
                  <a:gd name="T1" fmla="*/ 31 h 107"/>
                  <a:gd name="T2" fmla="*/ 0 w 67"/>
                  <a:gd name="T3" fmla="*/ 82 h 107"/>
                  <a:gd name="T4" fmla="*/ 39 w 67"/>
                  <a:gd name="T5" fmla="*/ 107 h 107"/>
                  <a:gd name="T6" fmla="*/ 41 w 67"/>
                  <a:gd name="T7" fmla="*/ 100 h 107"/>
                  <a:gd name="T8" fmla="*/ 67 w 67"/>
                  <a:gd name="T9" fmla="*/ 12 h 107"/>
                  <a:gd name="T10" fmla="*/ 31 w 67"/>
                  <a:gd name="T11" fmla="*/ 0 h 107"/>
                  <a:gd name="T12" fmla="*/ 20 w 67"/>
                  <a:gd name="T13" fmla="*/ 31 h 107"/>
                </a:gdLst>
                <a:ahLst/>
                <a:cxnLst>
                  <a:cxn ang="0">
                    <a:pos x="T0" y="T1"/>
                  </a:cxn>
                  <a:cxn ang="0">
                    <a:pos x="T2" y="T3"/>
                  </a:cxn>
                  <a:cxn ang="0">
                    <a:pos x="T4" y="T5"/>
                  </a:cxn>
                  <a:cxn ang="0">
                    <a:pos x="T6" y="T7"/>
                  </a:cxn>
                  <a:cxn ang="0">
                    <a:pos x="T8" y="T9"/>
                  </a:cxn>
                  <a:cxn ang="0">
                    <a:pos x="T10" y="T11"/>
                  </a:cxn>
                  <a:cxn ang="0">
                    <a:pos x="T12" y="T13"/>
                  </a:cxn>
                </a:cxnLst>
                <a:rect l="0" t="0" r="r" b="b"/>
                <a:pathLst>
                  <a:path w="67" h="107">
                    <a:moveTo>
                      <a:pt x="20" y="31"/>
                    </a:moveTo>
                    <a:cubicBezTo>
                      <a:pt x="13" y="48"/>
                      <a:pt x="7" y="65"/>
                      <a:pt x="0" y="82"/>
                    </a:cubicBezTo>
                    <a:cubicBezTo>
                      <a:pt x="39" y="107"/>
                      <a:pt x="39" y="107"/>
                      <a:pt x="39" y="107"/>
                    </a:cubicBezTo>
                    <a:cubicBezTo>
                      <a:pt x="39" y="105"/>
                      <a:pt x="40" y="103"/>
                      <a:pt x="41" y="100"/>
                    </a:cubicBezTo>
                    <a:cubicBezTo>
                      <a:pt x="49" y="71"/>
                      <a:pt x="58" y="42"/>
                      <a:pt x="67" y="12"/>
                    </a:cubicBezTo>
                    <a:cubicBezTo>
                      <a:pt x="31" y="0"/>
                      <a:pt x="31" y="0"/>
                      <a:pt x="31" y="0"/>
                    </a:cubicBezTo>
                    <a:cubicBezTo>
                      <a:pt x="28" y="10"/>
                      <a:pt x="24" y="20"/>
                      <a:pt x="20" y="31"/>
                    </a:cubicBezTo>
                    <a:close/>
                  </a:path>
                </a:pathLst>
              </a:custGeom>
              <a:solidFill>
                <a:srgbClr val="FFD9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4" name="Freeform 362">
                <a:extLst>
                  <a:ext uri="{FF2B5EF4-FFF2-40B4-BE49-F238E27FC236}">
                    <a16:creationId xmlns:a16="http://schemas.microsoft.com/office/drawing/2014/main" xmlns="" id="{F3E7EA0E-3C62-4232-84F8-02E3C1768DB9}"/>
                  </a:ext>
                </a:extLst>
              </p:cNvPr>
              <p:cNvSpPr/>
              <p:nvPr/>
            </p:nvSpPr>
            <p:spPr bwMode="auto">
              <a:xfrm>
                <a:off x="3284" y="-2"/>
                <a:ext cx="111" cy="144"/>
              </a:xfrm>
              <a:custGeom>
                <a:avLst/>
                <a:gdLst>
                  <a:gd name="T0" fmla="*/ 49 w 49"/>
                  <a:gd name="T1" fmla="*/ 0 h 64"/>
                  <a:gd name="T2" fmla="*/ 19 w 49"/>
                  <a:gd name="T3" fmla="*/ 2 h 64"/>
                  <a:gd name="T4" fmla="*/ 0 w 49"/>
                  <a:gd name="T5" fmla="*/ 59 h 64"/>
                  <a:gd name="T6" fmla="*/ 36 w 49"/>
                  <a:gd name="T7" fmla="*/ 64 h 64"/>
                  <a:gd name="T8" fmla="*/ 49 w 49"/>
                  <a:gd name="T9" fmla="*/ 0 h 64"/>
                </a:gdLst>
                <a:ahLst/>
                <a:cxnLst>
                  <a:cxn ang="0">
                    <a:pos x="T0" y="T1"/>
                  </a:cxn>
                  <a:cxn ang="0">
                    <a:pos x="T2" y="T3"/>
                  </a:cxn>
                  <a:cxn ang="0">
                    <a:pos x="T4" y="T5"/>
                  </a:cxn>
                  <a:cxn ang="0">
                    <a:pos x="T6" y="T7"/>
                  </a:cxn>
                  <a:cxn ang="0">
                    <a:pos x="T8" y="T9"/>
                  </a:cxn>
                </a:cxnLst>
                <a:rect l="0" t="0" r="r" b="b"/>
                <a:pathLst>
                  <a:path w="49" h="64">
                    <a:moveTo>
                      <a:pt x="49" y="0"/>
                    </a:moveTo>
                    <a:cubicBezTo>
                      <a:pt x="40" y="0"/>
                      <a:pt x="29" y="1"/>
                      <a:pt x="19" y="2"/>
                    </a:cubicBezTo>
                    <a:cubicBezTo>
                      <a:pt x="11" y="20"/>
                      <a:pt x="5" y="39"/>
                      <a:pt x="0" y="59"/>
                    </a:cubicBezTo>
                    <a:cubicBezTo>
                      <a:pt x="36" y="64"/>
                      <a:pt x="36" y="64"/>
                      <a:pt x="36" y="64"/>
                    </a:cubicBezTo>
                    <a:cubicBezTo>
                      <a:pt x="41" y="43"/>
                      <a:pt x="45" y="21"/>
                      <a:pt x="49" y="0"/>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5" name="Freeform 363">
                <a:extLst>
                  <a:ext uri="{FF2B5EF4-FFF2-40B4-BE49-F238E27FC236}">
                    <a16:creationId xmlns:a16="http://schemas.microsoft.com/office/drawing/2014/main" xmlns="" id="{08F7DBF4-73F4-44B8-AEA1-829C2C19B156}"/>
                  </a:ext>
                </a:extLst>
              </p:cNvPr>
              <p:cNvSpPr/>
              <p:nvPr/>
            </p:nvSpPr>
            <p:spPr bwMode="auto">
              <a:xfrm>
                <a:off x="3264" y="131"/>
                <a:ext cx="102" cy="79"/>
              </a:xfrm>
              <a:custGeom>
                <a:avLst/>
                <a:gdLst>
                  <a:gd name="T0" fmla="*/ 9 w 45"/>
                  <a:gd name="T1" fmla="*/ 0 h 35"/>
                  <a:gd name="T2" fmla="*/ 0 w 45"/>
                  <a:gd name="T3" fmla="*/ 30 h 35"/>
                  <a:gd name="T4" fmla="*/ 38 w 45"/>
                  <a:gd name="T5" fmla="*/ 35 h 35"/>
                  <a:gd name="T6" fmla="*/ 45 w 45"/>
                  <a:gd name="T7" fmla="*/ 5 h 35"/>
                  <a:gd name="T8" fmla="*/ 9 w 45"/>
                  <a:gd name="T9" fmla="*/ 0 h 35"/>
                </a:gdLst>
                <a:ahLst/>
                <a:cxnLst>
                  <a:cxn ang="0">
                    <a:pos x="T0" y="T1"/>
                  </a:cxn>
                  <a:cxn ang="0">
                    <a:pos x="T2" y="T3"/>
                  </a:cxn>
                  <a:cxn ang="0">
                    <a:pos x="T4" y="T5"/>
                  </a:cxn>
                  <a:cxn ang="0">
                    <a:pos x="T6" y="T7"/>
                  </a:cxn>
                  <a:cxn ang="0">
                    <a:pos x="T8" y="T9"/>
                  </a:cxn>
                </a:cxnLst>
                <a:rect l="0" t="0" r="r" b="b"/>
                <a:pathLst>
                  <a:path w="45" h="35">
                    <a:moveTo>
                      <a:pt x="9" y="0"/>
                    </a:moveTo>
                    <a:cubicBezTo>
                      <a:pt x="6" y="10"/>
                      <a:pt x="3" y="20"/>
                      <a:pt x="0" y="30"/>
                    </a:cubicBezTo>
                    <a:cubicBezTo>
                      <a:pt x="38" y="35"/>
                      <a:pt x="38" y="35"/>
                      <a:pt x="38" y="35"/>
                    </a:cubicBezTo>
                    <a:cubicBezTo>
                      <a:pt x="40" y="25"/>
                      <a:pt x="42" y="15"/>
                      <a:pt x="45" y="5"/>
                    </a:cubicBezTo>
                    <a:lnTo>
                      <a:pt x="9" y="0"/>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6" name="Freeform 364">
                <a:extLst>
                  <a:ext uri="{FF2B5EF4-FFF2-40B4-BE49-F238E27FC236}">
                    <a16:creationId xmlns:a16="http://schemas.microsoft.com/office/drawing/2014/main" xmlns="" id="{9E0174C7-74A5-4422-BDD1-8987E9E904A2}"/>
                  </a:ext>
                </a:extLst>
              </p:cNvPr>
              <p:cNvSpPr/>
              <p:nvPr/>
            </p:nvSpPr>
            <p:spPr bwMode="auto">
              <a:xfrm>
                <a:off x="3203" y="198"/>
                <a:ext cx="147" cy="208"/>
              </a:xfrm>
              <a:custGeom>
                <a:avLst/>
                <a:gdLst>
                  <a:gd name="T0" fmla="*/ 27 w 65"/>
                  <a:gd name="T1" fmla="*/ 0 h 92"/>
                  <a:gd name="T2" fmla="*/ 20 w 65"/>
                  <a:gd name="T3" fmla="*/ 23 h 92"/>
                  <a:gd name="T4" fmla="*/ 0 w 65"/>
                  <a:gd name="T5" fmla="*/ 92 h 92"/>
                  <a:gd name="T6" fmla="*/ 41 w 65"/>
                  <a:gd name="T7" fmla="*/ 91 h 92"/>
                  <a:gd name="T8" fmla="*/ 65 w 65"/>
                  <a:gd name="T9" fmla="*/ 5 h 92"/>
                  <a:gd name="T10" fmla="*/ 27 w 65"/>
                  <a:gd name="T11" fmla="*/ 0 h 92"/>
                </a:gdLst>
                <a:ahLst/>
                <a:cxnLst>
                  <a:cxn ang="0">
                    <a:pos x="T0" y="T1"/>
                  </a:cxn>
                  <a:cxn ang="0">
                    <a:pos x="T2" y="T3"/>
                  </a:cxn>
                  <a:cxn ang="0">
                    <a:pos x="T4" y="T5"/>
                  </a:cxn>
                  <a:cxn ang="0">
                    <a:pos x="T6" y="T7"/>
                  </a:cxn>
                  <a:cxn ang="0">
                    <a:pos x="T8" y="T9"/>
                  </a:cxn>
                  <a:cxn ang="0">
                    <a:pos x="T10" y="T11"/>
                  </a:cxn>
                </a:cxnLst>
                <a:rect l="0" t="0" r="r" b="b"/>
                <a:pathLst>
                  <a:path w="65" h="92">
                    <a:moveTo>
                      <a:pt x="27" y="0"/>
                    </a:moveTo>
                    <a:cubicBezTo>
                      <a:pt x="25" y="8"/>
                      <a:pt x="22" y="16"/>
                      <a:pt x="20" y="23"/>
                    </a:cubicBezTo>
                    <a:cubicBezTo>
                      <a:pt x="13" y="47"/>
                      <a:pt x="7" y="70"/>
                      <a:pt x="0" y="92"/>
                    </a:cubicBezTo>
                    <a:cubicBezTo>
                      <a:pt x="41" y="91"/>
                      <a:pt x="41" y="91"/>
                      <a:pt x="41" y="91"/>
                    </a:cubicBezTo>
                    <a:cubicBezTo>
                      <a:pt x="49" y="62"/>
                      <a:pt x="57" y="33"/>
                      <a:pt x="65" y="5"/>
                    </a:cubicBezTo>
                    <a:lnTo>
                      <a:pt x="27" y="0"/>
                    </a:lnTo>
                    <a:close/>
                  </a:path>
                </a:pathLst>
              </a:custGeom>
              <a:solidFill>
                <a:srgbClr val="FF4C8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7" name="Freeform 365">
                <a:extLst>
                  <a:ext uri="{FF2B5EF4-FFF2-40B4-BE49-F238E27FC236}">
                    <a16:creationId xmlns:a16="http://schemas.microsoft.com/office/drawing/2014/main" xmlns="" id="{6ABF9164-1181-4927-84C8-4ADCAFABC193}"/>
                  </a:ext>
                </a:extLst>
              </p:cNvPr>
              <p:cNvSpPr/>
              <p:nvPr/>
            </p:nvSpPr>
            <p:spPr bwMode="auto">
              <a:xfrm>
                <a:off x="3181" y="403"/>
                <a:ext cx="115" cy="111"/>
              </a:xfrm>
              <a:custGeom>
                <a:avLst/>
                <a:gdLst>
                  <a:gd name="T0" fmla="*/ 10 w 51"/>
                  <a:gd name="T1" fmla="*/ 1 h 49"/>
                  <a:gd name="T2" fmla="*/ 0 w 51"/>
                  <a:gd name="T3" fmla="*/ 37 h 49"/>
                  <a:gd name="T4" fmla="*/ 36 w 51"/>
                  <a:gd name="T5" fmla="*/ 49 h 49"/>
                  <a:gd name="T6" fmla="*/ 51 w 51"/>
                  <a:gd name="T7" fmla="*/ 0 h 49"/>
                  <a:gd name="T8" fmla="*/ 10 w 51"/>
                  <a:gd name="T9" fmla="*/ 1 h 49"/>
                </a:gdLst>
                <a:ahLst/>
                <a:cxnLst>
                  <a:cxn ang="0">
                    <a:pos x="T0" y="T1"/>
                  </a:cxn>
                  <a:cxn ang="0">
                    <a:pos x="T2" y="T3"/>
                  </a:cxn>
                  <a:cxn ang="0">
                    <a:pos x="T4" y="T5"/>
                  </a:cxn>
                  <a:cxn ang="0">
                    <a:pos x="T6" y="T7"/>
                  </a:cxn>
                  <a:cxn ang="0">
                    <a:pos x="T8" y="T9"/>
                  </a:cxn>
                </a:cxnLst>
                <a:rect l="0" t="0" r="r" b="b"/>
                <a:pathLst>
                  <a:path w="51" h="49">
                    <a:moveTo>
                      <a:pt x="10" y="1"/>
                    </a:moveTo>
                    <a:cubicBezTo>
                      <a:pt x="7" y="13"/>
                      <a:pt x="4" y="25"/>
                      <a:pt x="0" y="37"/>
                    </a:cubicBezTo>
                    <a:cubicBezTo>
                      <a:pt x="36" y="49"/>
                      <a:pt x="36" y="49"/>
                      <a:pt x="36" y="49"/>
                    </a:cubicBezTo>
                    <a:cubicBezTo>
                      <a:pt x="41" y="33"/>
                      <a:pt x="46" y="16"/>
                      <a:pt x="51" y="0"/>
                    </a:cubicBezTo>
                    <a:lnTo>
                      <a:pt x="10" y="1"/>
                    </a:lnTo>
                    <a:close/>
                  </a:path>
                </a:pathLst>
              </a:custGeom>
              <a:solidFill>
                <a:srgbClr val="3FA9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8" name="Freeform 366">
                <a:extLst>
                  <a:ext uri="{FF2B5EF4-FFF2-40B4-BE49-F238E27FC236}">
                    <a16:creationId xmlns:a16="http://schemas.microsoft.com/office/drawing/2014/main" xmlns="" id="{B66096DA-A810-45D3-9E52-79547304DFC8}"/>
                  </a:ext>
                </a:extLst>
              </p:cNvPr>
              <p:cNvSpPr/>
              <p:nvPr/>
            </p:nvSpPr>
            <p:spPr bwMode="auto">
              <a:xfrm>
                <a:off x="3357" y="3457"/>
                <a:ext cx="1109" cy="347"/>
              </a:xfrm>
              <a:custGeom>
                <a:avLst/>
                <a:gdLst>
                  <a:gd name="T0" fmla="*/ 3 w 492"/>
                  <a:gd name="T1" fmla="*/ 0 h 154"/>
                  <a:gd name="T2" fmla="*/ 3 w 492"/>
                  <a:gd name="T3" fmla="*/ 56 h 154"/>
                  <a:gd name="T4" fmla="*/ 142 w 492"/>
                  <a:gd name="T5" fmla="*/ 151 h 154"/>
                  <a:gd name="T6" fmla="*/ 483 w 492"/>
                  <a:gd name="T7" fmla="*/ 50 h 154"/>
                  <a:gd name="T8" fmla="*/ 490 w 492"/>
                  <a:gd name="T9" fmla="*/ 3 h 154"/>
                </a:gdLst>
                <a:ahLst/>
                <a:cxnLst>
                  <a:cxn ang="0">
                    <a:pos x="T0" y="T1"/>
                  </a:cxn>
                  <a:cxn ang="0">
                    <a:pos x="T2" y="T3"/>
                  </a:cxn>
                  <a:cxn ang="0">
                    <a:pos x="T4" y="T5"/>
                  </a:cxn>
                  <a:cxn ang="0">
                    <a:pos x="T6" y="T7"/>
                  </a:cxn>
                  <a:cxn ang="0">
                    <a:pos x="T8" y="T9"/>
                  </a:cxn>
                </a:cxnLst>
                <a:rect l="0" t="0" r="r" b="b"/>
                <a:pathLst>
                  <a:path w="492" h="154">
                    <a:moveTo>
                      <a:pt x="3" y="0"/>
                    </a:moveTo>
                    <a:cubicBezTo>
                      <a:pt x="3" y="0"/>
                      <a:pt x="0" y="41"/>
                      <a:pt x="3" y="56"/>
                    </a:cubicBezTo>
                    <a:cubicBezTo>
                      <a:pt x="6" y="71"/>
                      <a:pt x="124" y="149"/>
                      <a:pt x="142" y="151"/>
                    </a:cubicBezTo>
                    <a:cubicBezTo>
                      <a:pt x="160" y="154"/>
                      <a:pt x="475" y="62"/>
                      <a:pt x="483" y="50"/>
                    </a:cubicBezTo>
                    <a:cubicBezTo>
                      <a:pt x="492" y="37"/>
                      <a:pt x="490" y="3"/>
                      <a:pt x="490" y="3"/>
                    </a:cubicBezTo>
                  </a:path>
                </a:pathLst>
              </a:custGeom>
              <a:solidFill>
                <a:srgbClr val="7468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9" name="Freeform 367">
                <a:extLst>
                  <a:ext uri="{FF2B5EF4-FFF2-40B4-BE49-F238E27FC236}">
                    <a16:creationId xmlns:a16="http://schemas.microsoft.com/office/drawing/2014/main" xmlns="" id="{5E636645-E7DD-45EE-A40E-AEFB6742CBF3}"/>
                  </a:ext>
                </a:extLst>
              </p:cNvPr>
              <p:cNvSpPr/>
              <p:nvPr/>
            </p:nvSpPr>
            <p:spPr bwMode="auto">
              <a:xfrm>
                <a:off x="3363" y="3401"/>
                <a:ext cx="442" cy="299"/>
              </a:xfrm>
              <a:custGeom>
                <a:avLst/>
                <a:gdLst>
                  <a:gd name="T0" fmla="*/ 0 w 196"/>
                  <a:gd name="T1" fmla="*/ 25 h 133"/>
                  <a:gd name="T2" fmla="*/ 143 w 196"/>
                  <a:gd name="T3" fmla="*/ 130 h 133"/>
                  <a:gd name="T4" fmla="*/ 196 w 196"/>
                  <a:gd name="T5" fmla="*/ 117 h 133"/>
                  <a:gd name="T6" fmla="*/ 112 w 196"/>
                  <a:gd name="T7" fmla="*/ 0 h 133"/>
                  <a:gd name="T8" fmla="*/ 0 w 196"/>
                  <a:gd name="T9" fmla="*/ 25 h 133"/>
                </a:gdLst>
                <a:ahLst/>
                <a:cxnLst>
                  <a:cxn ang="0">
                    <a:pos x="T0" y="T1"/>
                  </a:cxn>
                  <a:cxn ang="0">
                    <a:pos x="T2" y="T3"/>
                  </a:cxn>
                  <a:cxn ang="0">
                    <a:pos x="T4" y="T5"/>
                  </a:cxn>
                  <a:cxn ang="0">
                    <a:pos x="T6" y="T7"/>
                  </a:cxn>
                  <a:cxn ang="0">
                    <a:pos x="T8" y="T9"/>
                  </a:cxn>
                </a:cxnLst>
                <a:rect l="0" t="0" r="r" b="b"/>
                <a:pathLst>
                  <a:path w="196" h="133">
                    <a:moveTo>
                      <a:pt x="0" y="25"/>
                    </a:moveTo>
                    <a:cubicBezTo>
                      <a:pt x="0" y="41"/>
                      <a:pt x="125" y="133"/>
                      <a:pt x="143" y="130"/>
                    </a:cubicBezTo>
                    <a:cubicBezTo>
                      <a:pt x="147" y="129"/>
                      <a:pt x="167" y="124"/>
                      <a:pt x="196" y="117"/>
                    </a:cubicBezTo>
                    <a:cubicBezTo>
                      <a:pt x="112" y="0"/>
                      <a:pt x="112" y="0"/>
                      <a:pt x="112" y="0"/>
                    </a:cubicBezTo>
                    <a:cubicBezTo>
                      <a:pt x="50" y="14"/>
                      <a:pt x="0" y="25"/>
                      <a:pt x="0" y="25"/>
                    </a:cubicBezTo>
                    <a:close/>
                  </a:path>
                </a:pathLst>
              </a:custGeom>
              <a:solidFill>
                <a:srgbClr val="DE2B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0" name="Freeform 368">
                <a:extLst>
                  <a:ext uri="{FF2B5EF4-FFF2-40B4-BE49-F238E27FC236}">
                    <a16:creationId xmlns:a16="http://schemas.microsoft.com/office/drawing/2014/main" xmlns="" id="{7EE08DA7-7B8C-40BF-98B8-F40CBB1C0EA5}"/>
                  </a:ext>
                </a:extLst>
              </p:cNvPr>
              <p:cNvSpPr/>
              <p:nvPr/>
            </p:nvSpPr>
            <p:spPr bwMode="auto">
              <a:xfrm>
                <a:off x="3616" y="3342"/>
                <a:ext cx="642" cy="322"/>
              </a:xfrm>
              <a:custGeom>
                <a:avLst/>
                <a:gdLst>
                  <a:gd name="T0" fmla="*/ 0 w 285"/>
                  <a:gd name="T1" fmla="*/ 26 h 143"/>
                  <a:gd name="T2" fmla="*/ 84 w 285"/>
                  <a:gd name="T3" fmla="*/ 143 h 143"/>
                  <a:gd name="T4" fmla="*/ 285 w 285"/>
                  <a:gd name="T5" fmla="*/ 86 h 143"/>
                  <a:gd name="T6" fmla="*/ 114 w 285"/>
                  <a:gd name="T7" fmla="*/ 0 h 143"/>
                  <a:gd name="T8" fmla="*/ 0 w 285"/>
                  <a:gd name="T9" fmla="*/ 26 h 143"/>
                </a:gdLst>
                <a:ahLst/>
                <a:cxnLst>
                  <a:cxn ang="0">
                    <a:pos x="T0" y="T1"/>
                  </a:cxn>
                  <a:cxn ang="0">
                    <a:pos x="T2" y="T3"/>
                  </a:cxn>
                  <a:cxn ang="0">
                    <a:pos x="T4" y="T5"/>
                  </a:cxn>
                  <a:cxn ang="0">
                    <a:pos x="T6" y="T7"/>
                  </a:cxn>
                  <a:cxn ang="0">
                    <a:pos x="T8" y="T9"/>
                  </a:cxn>
                </a:cxnLst>
                <a:rect l="0" t="0" r="r" b="b"/>
                <a:pathLst>
                  <a:path w="285" h="143">
                    <a:moveTo>
                      <a:pt x="0" y="26"/>
                    </a:moveTo>
                    <a:cubicBezTo>
                      <a:pt x="84" y="143"/>
                      <a:pt x="84" y="143"/>
                      <a:pt x="84" y="143"/>
                    </a:cubicBezTo>
                    <a:cubicBezTo>
                      <a:pt x="137" y="128"/>
                      <a:pt x="220" y="105"/>
                      <a:pt x="285" y="86"/>
                    </a:cubicBezTo>
                    <a:cubicBezTo>
                      <a:pt x="114" y="0"/>
                      <a:pt x="114" y="0"/>
                      <a:pt x="114" y="0"/>
                    </a:cubicBezTo>
                    <a:cubicBezTo>
                      <a:pt x="77" y="8"/>
                      <a:pt x="36" y="18"/>
                      <a:pt x="0" y="26"/>
                    </a:cubicBezTo>
                    <a:close/>
                  </a:path>
                </a:pathLst>
              </a:custGeom>
              <a:solidFill>
                <a:srgbClr val="886D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1" name="Freeform 369">
                <a:extLst>
                  <a:ext uri="{FF2B5EF4-FFF2-40B4-BE49-F238E27FC236}">
                    <a16:creationId xmlns:a16="http://schemas.microsoft.com/office/drawing/2014/main" xmlns="" id="{67816B99-511F-4B3E-B4CF-0AB104CA1D6C}"/>
                  </a:ext>
                </a:extLst>
              </p:cNvPr>
              <p:cNvSpPr/>
              <p:nvPr/>
            </p:nvSpPr>
            <p:spPr bwMode="auto">
              <a:xfrm>
                <a:off x="3918" y="3299"/>
                <a:ext cx="288" cy="81"/>
              </a:xfrm>
              <a:custGeom>
                <a:avLst/>
                <a:gdLst>
                  <a:gd name="T0" fmla="*/ 114 w 128"/>
                  <a:gd name="T1" fmla="*/ 0 h 36"/>
                  <a:gd name="T2" fmla="*/ 0 w 128"/>
                  <a:gd name="T3" fmla="*/ 29 h 36"/>
                  <a:gd name="T4" fmla="*/ 14 w 128"/>
                  <a:gd name="T5" fmla="*/ 36 h 36"/>
                  <a:gd name="T6" fmla="*/ 128 w 128"/>
                  <a:gd name="T7" fmla="*/ 7 h 36"/>
                  <a:gd name="T8" fmla="*/ 114 w 128"/>
                  <a:gd name="T9" fmla="*/ 0 h 36"/>
                </a:gdLst>
                <a:ahLst/>
                <a:cxnLst>
                  <a:cxn ang="0">
                    <a:pos x="T0" y="T1"/>
                  </a:cxn>
                  <a:cxn ang="0">
                    <a:pos x="T2" y="T3"/>
                  </a:cxn>
                  <a:cxn ang="0">
                    <a:pos x="T4" y="T5"/>
                  </a:cxn>
                  <a:cxn ang="0">
                    <a:pos x="T6" y="T7"/>
                  </a:cxn>
                  <a:cxn ang="0">
                    <a:pos x="T8" y="T9"/>
                  </a:cxn>
                </a:cxnLst>
                <a:rect l="0" t="0" r="r" b="b"/>
                <a:pathLst>
                  <a:path w="128" h="36">
                    <a:moveTo>
                      <a:pt x="114" y="0"/>
                    </a:moveTo>
                    <a:cubicBezTo>
                      <a:pt x="0" y="29"/>
                      <a:pt x="0" y="29"/>
                      <a:pt x="0" y="29"/>
                    </a:cubicBezTo>
                    <a:cubicBezTo>
                      <a:pt x="14" y="36"/>
                      <a:pt x="14" y="36"/>
                      <a:pt x="14" y="36"/>
                    </a:cubicBezTo>
                    <a:cubicBezTo>
                      <a:pt x="128" y="7"/>
                      <a:pt x="128" y="7"/>
                      <a:pt x="128" y="7"/>
                    </a:cubicBezTo>
                    <a:cubicBezTo>
                      <a:pt x="123" y="5"/>
                      <a:pt x="118" y="2"/>
                      <a:pt x="114"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2" name="Freeform 370">
                <a:extLst>
                  <a:ext uri="{FF2B5EF4-FFF2-40B4-BE49-F238E27FC236}">
                    <a16:creationId xmlns:a16="http://schemas.microsoft.com/office/drawing/2014/main" xmlns="" id="{E934869F-17E8-4B82-BABD-87B5FF5E89AD}"/>
                  </a:ext>
                </a:extLst>
              </p:cNvPr>
              <p:cNvSpPr/>
              <p:nvPr/>
            </p:nvSpPr>
            <p:spPr bwMode="auto">
              <a:xfrm>
                <a:off x="3949" y="3315"/>
                <a:ext cx="282" cy="83"/>
              </a:xfrm>
              <a:custGeom>
                <a:avLst/>
                <a:gdLst>
                  <a:gd name="T0" fmla="*/ 114 w 125"/>
                  <a:gd name="T1" fmla="*/ 0 h 37"/>
                  <a:gd name="T2" fmla="*/ 0 w 125"/>
                  <a:gd name="T3" fmla="*/ 29 h 37"/>
                  <a:gd name="T4" fmla="*/ 16 w 125"/>
                  <a:gd name="T5" fmla="*/ 37 h 37"/>
                  <a:gd name="T6" fmla="*/ 125 w 125"/>
                  <a:gd name="T7" fmla="*/ 6 h 37"/>
                  <a:gd name="T8" fmla="*/ 114 w 125"/>
                  <a:gd name="T9" fmla="*/ 0 h 37"/>
                </a:gdLst>
                <a:ahLst/>
                <a:cxnLst>
                  <a:cxn ang="0">
                    <a:pos x="T0" y="T1"/>
                  </a:cxn>
                  <a:cxn ang="0">
                    <a:pos x="T2" y="T3"/>
                  </a:cxn>
                  <a:cxn ang="0">
                    <a:pos x="T4" y="T5"/>
                  </a:cxn>
                  <a:cxn ang="0">
                    <a:pos x="T6" y="T7"/>
                  </a:cxn>
                  <a:cxn ang="0">
                    <a:pos x="T8" y="T9"/>
                  </a:cxn>
                </a:cxnLst>
                <a:rect l="0" t="0" r="r" b="b"/>
                <a:pathLst>
                  <a:path w="125" h="37">
                    <a:moveTo>
                      <a:pt x="114" y="0"/>
                    </a:moveTo>
                    <a:cubicBezTo>
                      <a:pt x="0" y="29"/>
                      <a:pt x="0" y="29"/>
                      <a:pt x="0" y="29"/>
                    </a:cubicBezTo>
                    <a:cubicBezTo>
                      <a:pt x="16" y="37"/>
                      <a:pt x="16" y="37"/>
                      <a:pt x="16" y="37"/>
                    </a:cubicBezTo>
                    <a:cubicBezTo>
                      <a:pt x="125" y="6"/>
                      <a:pt x="125" y="6"/>
                      <a:pt x="125" y="6"/>
                    </a:cubicBezTo>
                    <a:cubicBezTo>
                      <a:pt x="121" y="4"/>
                      <a:pt x="118" y="2"/>
                      <a:pt x="114"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3" name="Freeform 371">
                <a:extLst>
                  <a:ext uri="{FF2B5EF4-FFF2-40B4-BE49-F238E27FC236}">
                    <a16:creationId xmlns:a16="http://schemas.microsoft.com/office/drawing/2014/main" xmlns="" id="{07950AA3-782E-4395-99B9-B9941612C1F5}"/>
                  </a:ext>
                </a:extLst>
              </p:cNvPr>
              <p:cNvSpPr/>
              <p:nvPr/>
            </p:nvSpPr>
            <p:spPr bwMode="auto">
              <a:xfrm>
                <a:off x="3985" y="3328"/>
                <a:ext cx="282" cy="91"/>
              </a:xfrm>
              <a:custGeom>
                <a:avLst/>
                <a:gdLst>
                  <a:gd name="T0" fmla="*/ 109 w 125"/>
                  <a:gd name="T1" fmla="*/ 0 h 40"/>
                  <a:gd name="T2" fmla="*/ 0 w 125"/>
                  <a:gd name="T3" fmla="*/ 31 h 40"/>
                  <a:gd name="T4" fmla="*/ 17 w 125"/>
                  <a:gd name="T5" fmla="*/ 40 h 40"/>
                  <a:gd name="T6" fmla="*/ 125 w 125"/>
                  <a:gd name="T7" fmla="*/ 8 h 40"/>
                  <a:gd name="T8" fmla="*/ 109 w 125"/>
                  <a:gd name="T9" fmla="*/ 0 h 40"/>
                </a:gdLst>
                <a:ahLst/>
                <a:cxnLst>
                  <a:cxn ang="0">
                    <a:pos x="T0" y="T1"/>
                  </a:cxn>
                  <a:cxn ang="0">
                    <a:pos x="T2" y="T3"/>
                  </a:cxn>
                  <a:cxn ang="0">
                    <a:pos x="T4" y="T5"/>
                  </a:cxn>
                  <a:cxn ang="0">
                    <a:pos x="T6" y="T7"/>
                  </a:cxn>
                  <a:cxn ang="0">
                    <a:pos x="T8" y="T9"/>
                  </a:cxn>
                </a:cxnLst>
                <a:rect l="0" t="0" r="r" b="b"/>
                <a:pathLst>
                  <a:path w="125" h="40">
                    <a:moveTo>
                      <a:pt x="109" y="0"/>
                    </a:moveTo>
                    <a:cubicBezTo>
                      <a:pt x="0" y="31"/>
                      <a:pt x="0" y="31"/>
                      <a:pt x="0" y="31"/>
                    </a:cubicBezTo>
                    <a:cubicBezTo>
                      <a:pt x="17" y="40"/>
                      <a:pt x="17" y="40"/>
                      <a:pt x="17" y="40"/>
                    </a:cubicBezTo>
                    <a:cubicBezTo>
                      <a:pt x="125" y="8"/>
                      <a:pt x="125" y="8"/>
                      <a:pt x="125" y="8"/>
                    </a:cubicBezTo>
                    <a:cubicBezTo>
                      <a:pt x="119" y="5"/>
                      <a:pt x="114" y="3"/>
                      <a:pt x="109"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4" name="Freeform 372">
                <a:extLst>
                  <a:ext uri="{FF2B5EF4-FFF2-40B4-BE49-F238E27FC236}">
                    <a16:creationId xmlns:a16="http://schemas.microsoft.com/office/drawing/2014/main" xmlns="" id="{8A38209F-B03F-46D5-80BF-1588EE008D81}"/>
                  </a:ext>
                </a:extLst>
              </p:cNvPr>
              <p:cNvSpPr/>
              <p:nvPr/>
            </p:nvSpPr>
            <p:spPr bwMode="auto">
              <a:xfrm>
                <a:off x="4024" y="3346"/>
                <a:ext cx="275" cy="84"/>
              </a:xfrm>
              <a:custGeom>
                <a:avLst/>
                <a:gdLst>
                  <a:gd name="T0" fmla="*/ 122 w 122"/>
                  <a:gd name="T1" fmla="*/ 7 h 37"/>
                  <a:gd name="T2" fmla="*/ 108 w 122"/>
                  <a:gd name="T3" fmla="*/ 0 h 37"/>
                  <a:gd name="T4" fmla="*/ 0 w 122"/>
                  <a:gd name="T5" fmla="*/ 32 h 37"/>
                  <a:gd name="T6" fmla="*/ 11 w 122"/>
                  <a:gd name="T7" fmla="*/ 37 h 37"/>
                  <a:gd name="T8" fmla="*/ 122 w 122"/>
                  <a:gd name="T9" fmla="*/ 7 h 37"/>
                </a:gdLst>
                <a:ahLst/>
                <a:cxnLst>
                  <a:cxn ang="0">
                    <a:pos x="T0" y="T1"/>
                  </a:cxn>
                  <a:cxn ang="0">
                    <a:pos x="T2" y="T3"/>
                  </a:cxn>
                  <a:cxn ang="0">
                    <a:pos x="T4" y="T5"/>
                  </a:cxn>
                  <a:cxn ang="0">
                    <a:pos x="T6" y="T7"/>
                  </a:cxn>
                  <a:cxn ang="0">
                    <a:pos x="T8" y="T9"/>
                  </a:cxn>
                </a:cxnLst>
                <a:rect l="0" t="0" r="r" b="b"/>
                <a:pathLst>
                  <a:path w="122" h="37">
                    <a:moveTo>
                      <a:pt x="122" y="7"/>
                    </a:moveTo>
                    <a:cubicBezTo>
                      <a:pt x="117" y="5"/>
                      <a:pt x="113" y="3"/>
                      <a:pt x="108" y="0"/>
                    </a:cubicBezTo>
                    <a:cubicBezTo>
                      <a:pt x="0" y="32"/>
                      <a:pt x="0" y="32"/>
                      <a:pt x="0" y="32"/>
                    </a:cubicBezTo>
                    <a:cubicBezTo>
                      <a:pt x="11" y="37"/>
                      <a:pt x="11" y="37"/>
                      <a:pt x="11" y="37"/>
                    </a:cubicBezTo>
                    <a:lnTo>
                      <a:pt x="122" y="7"/>
                    </a:ln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5" name="Freeform 373">
                <a:extLst>
                  <a:ext uri="{FF2B5EF4-FFF2-40B4-BE49-F238E27FC236}">
                    <a16:creationId xmlns:a16="http://schemas.microsoft.com/office/drawing/2014/main" xmlns="" id="{8DFCF85C-8320-47AA-BF8A-573F1B67DAD8}"/>
                  </a:ext>
                </a:extLst>
              </p:cNvPr>
              <p:cNvSpPr/>
              <p:nvPr/>
            </p:nvSpPr>
            <p:spPr bwMode="auto">
              <a:xfrm>
                <a:off x="4082" y="3378"/>
                <a:ext cx="386" cy="158"/>
              </a:xfrm>
              <a:custGeom>
                <a:avLst/>
                <a:gdLst>
                  <a:gd name="T0" fmla="*/ 108 w 171"/>
                  <a:gd name="T1" fmla="*/ 0 h 70"/>
                  <a:gd name="T2" fmla="*/ 0 w 171"/>
                  <a:gd name="T3" fmla="*/ 31 h 70"/>
                  <a:gd name="T4" fmla="*/ 78 w 171"/>
                  <a:gd name="T5" fmla="*/ 70 h 70"/>
                  <a:gd name="T6" fmla="*/ 171 w 171"/>
                  <a:gd name="T7" fmla="*/ 38 h 70"/>
                  <a:gd name="T8" fmla="*/ 108 w 171"/>
                  <a:gd name="T9" fmla="*/ 0 h 70"/>
                </a:gdLst>
                <a:ahLst/>
                <a:cxnLst>
                  <a:cxn ang="0">
                    <a:pos x="T0" y="T1"/>
                  </a:cxn>
                  <a:cxn ang="0">
                    <a:pos x="T2" y="T3"/>
                  </a:cxn>
                  <a:cxn ang="0">
                    <a:pos x="T4" y="T5"/>
                  </a:cxn>
                  <a:cxn ang="0">
                    <a:pos x="T6" y="T7"/>
                  </a:cxn>
                  <a:cxn ang="0">
                    <a:pos x="T8" y="T9"/>
                  </a:cxn>
                </a:cxnLst>
                <a:rect l="0" t="0" r="r" b="b"/>
                <a:pathLst>
                  <a:path w="171" h="70">
                    <a:moveTo>
                      <a:pt x="108" y="0"/>
                    </a:moveTo>
                    <a:cubicBezTo>
                      <a:pt x="0" y="31"/>
                      <a:pt x="0" y="31"/>
                      <a:pt x="0" y="31"/>
                    </a:cubicBezTo>
                    <a:cubicBezTo>
                      <a:pt x="78" y="70"/>
                      <a:pt x="78" y="70"/>
                      <a:pt x="78" y="70"/>
                    </a:cubicBezTo>
                    <a:cubicBezTo>
                      <a:pt x="131" y="55"/>
                      <a:pt x="171" y="42"/>
                      <a:pt x="171" y="38"/>
                    </a:cubicBezTo>
                    <a:cubicBezTo>
                      <a:pt x="171" y="34"/>
                      <a:pt x="141" y="17"/>
                      <a:pt x="108"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6" name="Freeform 374">
                <a:extLst>
                  <a:ext uri="{FF2B5EF4-FFF2-40B4-BE49-F238E27FC236}">
                    <a16:creationId xmlns:a16="http://schemas.microsoft.com/office/drawing/2014/main" xmlns="" id="{86626616-C2C5-40B2-955D-5247FD51D3FF}"/>
                  </a:ext>
                </a:extLst>
              </p:cNvPr>
              <p:cNvSpPr/>
              <p:nvPr/>
            </p:nvSpPr>
            <p:spPr bwMode="auto">
              <a:xfrm>
                <a:off x="4049" y="3362"/>
                <a:ext cx="277" cy="86"/>
              </a:xfrm>
              <a:custGeom>
                <a:avLst/>
                <a:gdLst>
                  <a:gd name="T0" fmla="*/ 111 w 123"/>
                  <a:gd name="T1" fmla="*/ 0 h 38"/>
                  <a:gd name="T2" fmla="*/ 0 w 123"/>
                  <a:gd name="T3" fmla="*/ 30 h 38"/>
                  <a:gd name="T4" fmla="*/ 15 w 123"/>
                  <a:gd name="T5" fmla="*/ 38 h 38"/>
                  <a:gd name="T6" fmla="*/ 123 w 123"/>
                  <a:gd name="T7" fmla="*/ 7 h 38"/>
                  <a:gd name="T8" fmla="*/ 111 w 123"/>
                  <a:gd name="T9" fmla="*/ 0 h 38"/>
                </a:gdLst>
                <a:ahLst/>
                <a:cxnLst>
                  <a:cxn ang="0">
                    <a:pos x="T0" y="T1"/>
                  </a:cxn>
                  <a:cxn ang="0">
                    <a:pos x="T2" y="T3"/>
                  </a:cxn>
                  <a:cxn ang="0">
                    <a:pos x="T4" y="T5"/>
                  </a:cxn>
                  <a:cxn ang="0">
                    <a:pos x="T6" y="T7"/>
                  </a:cxn>
                  <a:cxn ang="0">
                    <a:pos x="T8" y="T9"/>
                  </a:cxn>
                </a:cxnLst>
                <a:rect l="0" t="0" r="r" b="b"/>
                <a:pathLst>
                  <a:path w="123" h="38">
                    <a:moveTo>
                      <a:pt x="111" y="0"/>
                    </a:moveTo>
                    <a:cubicBezTo>
                      <a:pt x="0" y="30"/>
                      <a:pt x="0" y="30"/>
                      <a:pt x="0" y="30"/>
                    </a:cubicBezTo>
                    <a:cubicBezTo>
                      <a:pt x="15" y="38"/>
                      <a:pt x="15" y="38"/>
                      <a:pt x="15" y="38"/>
                    </a:cubicBezTo>
                    <a:cubicBezTo>
                      <a:pt x="123" y="7"/>
                      <a:pt x="123" y="7"/>
                      <a:pt x="123" y="7"/>
                    </a:cubicBezTo>
                    <a:cubicBezTo>
                      <a:pt x="119" y="5"/>
                      <a:pt x="115" y="3"/>
                      <a:pt x="111"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7" name="Freeform 375">
                <a:extLst>
                  <a:ext uri="{FF2B5EF4-FFF2-40B4-BE49-F238E27FC236}">
                    <a16:creationId xmlns:a16="http://schemas.microsoft.com/office/drawing/2014/main" xmlns="" id="{ED821396-CB87-4578-88C3-0D8649282F22}"/>
                  </a:ext>
                </a:extLst>
              </p:cNvPr>
              <p:cNvSpPr/>
              <p:nvPr/>
            </p:nvSpPr>
            <p:spPr bwMode="auto">
              <a:xfrm>
                <a:off x="3873" y="3283"/>
                <a:ext cx="302" cy="82"/>
              </a:xfrm>
              <a:custGeom>
                <a:avLst/>
                <a:gdLst>
                  <a:gd name="T0" fmla="*/ 120 w 134"/>
                  <a:gd name="T1" fmla="*/ 0 h 36"/>
                  <a:gd name="T2" fmla="*/ 0 w 134"/>
                  <a:gd name="T3" fmla="*/ 26 h 36"/>
                  <a:gd name="T4" fmla="*/ 20 w 134"/>
                  <a:gd name="T5" fmla="*/ 36 h 36"/>
                  <a:gd name="T6" fmla="*/ 134 w 134"/>
                  <a:gd name="T7" fmla="*/ 7 h 36"/>
                  <a:gd name="T8" fmla="*/ 120 w 134"/>
                  <a:gd name="T9" fmla="*/ 0 h 36"/>
                </a:gdLst>
                <a:ahLst/>
                <a:cxnLst>
                  <a:cxn ang="0">
                    <a:pos x="T0" y="T1"/>
                  </a:cxn>
                  <a:cxn ang="0">
                    <a:pos x="T2" y="T3"/>
                  </a:cxn>
                  <a:cxn ang="0">
                    <a:pos x="T4" y="T5"/>
                  </a:cxn>
                  <a:cxn ang="0">
                    <a:pos x="T6" y="T7"/>
                  </a:cxn>
                  <a:cxn ang="0">
                    <a:pos x="T8" y="T9"/>
                  </a:cxn>
                </a:cxnLst>
                <a:rect l="0" t="0" r="r" b="b"/>
                <a:pathLst>
                  <a:path w="134" h="36">
                    <a:moveTo>
                      <a:pt x="120" y="0"/>
                    </a:moveTo>
                    <a:cubicBezTo>
                      <a:pt x="111" y="2"/>
                      <a:pt x="60" y="13"/>
                      <a:pt x="0" y="26"/>
                    </a:cubicBezTo>
                    <a:cubicBezTo>
                      <a:pt x="20" y="36"/>
                      <a:pt x="20" y="36"/>
                      <a:pt x="20" y="36"/>
                    </a:cubicBezTo>
                    <a:cubicBezTo>
                      <a:pt x="134" y="7"/>
                      <a:pt x="134" y="7"/>
                      <a:pt x="134" y="7"/>
                    </a:cubicBezTo>
                    <a:cubicBezTo>
                      <a:pt x="126" y="3"/>
                      <a:pt x="120" y="0"/>
                      <a:pt x="120"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8" name="Freeform 376">
                <a:extLst>
                  <a:ext uri="{FF2B5EF4-FFF2-40B4-BE49-F238E27FC236}">
                    <a16:creationId xmlns:a16="http://schemas.microsoft.com/office/drawing/2014/main" xmlns="" id="{FD64748F-8438-4E2E-AF39-57CF4D7FA31C}"/>
                  </a:ext>
                </a:extLst>
              </p:cNvPr>
              <p:cNvSpPr/>
              <p:nvPr/>
            </p:nvSpPr>
            <p:spPr bwMode="auto">
              <a:xfrm>
                <a:off x="2788" y="944"/>
                <a:ext cx="97" cy="190"/>
              </a:xfrm>
              <a:custGeom>
                <a:avLst/>
                <a:gdLst>
                  <a:gd name="T0" fmla="*/ 39 w 43"/>
                  <a:gd name="T1" fmla="*/ 62 h 84"/>
                  <a:gd name="T2" fmla="*/ 33 w 43"/>
                  <a:gd name="T3" fmla="*/ 29 h 84"/>
                  <a:gd name="T4" fmla="*/ 27 w 43"/>
                  <a:gd name="T5" fmla="*/ 0 h 84"/>
                  <a:gd name="T6" fmla="*/ 5 w 43"/>
                  <a:gd name="T7" fmla="*/ 15 h 84"/>
                  <a:gd name="T8" fmla="*/ 4 w 43"/>
                  <a:gd name="T9" fmla="*/ 63 h 84"/>
                  <a:gd name="T10" fmla="*/ 4 w 43"/>
                  <a:gd name="T11" fmla="*/ 84 h 84"/>
                  <a:gd name="T12" fmla="*/ 43 w 43"/>
                  <a:gd name="T13" fmla="*/ 79 h 84"/>
                  <a:gd name="T14" fmla="*/ 39 w 43"/>
                  <a:gd name="T15" fmla="*/ 62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4">
                    <a:moveTo>
                      <a:pt x="39" y="62"/>
                    </a:moveTo>
                    <a:cubicBezTo>
                      <a:pt x="37" y="51"/>
                      <a:pt x="35" y="40"/>
                      <a:pt x="33" y="29"/>
                    </a:cubicBezTo>
                    <a:cubicBezTo>
                      <a:pt x="31" y="20"/>
                      <a:pt x="32" y="8"/>
                      <a:pt x="27" y="0"/>
                    </a:cubicBezTo>
                    <a:cubicBezTo>
                      <a:pt x="5" y="15"/>
                      <a:pt x="5" y="15"/>
                      <a:pt x="5" y="15"/>
                    </a:cubicBezTo>
                    <a:cubicBezTo>
                      <a:pt x="0" y="31"/>
                      <a:pt x="4" y="47"/>
                      <a:pt x="4" y="63"/>
                    </a:cubicBezTo>
                    <a:cubicBezTo>
                      <a:pt x="4" y="70"/>
                      <a:pt x="4" y="77"/>
                      <a:pt x="4" y="84"/>
                    </a:cubicBezTo>
                    <a:cubicBezTo>
                      <a:pt x="43" y="79"/>
                      <a:pt x="43" y="79"/>
                      <a:pt x="43" y="79"/>
                    </a:cubicBezTo>
                    <a:cubicBezTo>
                      <a:pt x="42" y="73"/>
                      <a:pt x="41" y="67"/>
                      <a:pt x="39" y="62"/>
                    </a:cubicBezTo>
                    <a:close/>
                  </a:path>
                </a:pathLst>
              </a:custGeom>
              <a:solidFill>
                <a:srgbClr val="749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9" name="Freeform 377">
                <a:extLst>
                  <a:ext uri="{FF2B5EF4-FFF2-40B4-BE49-F238E27FC236}">
                    <a16:creationId xmlns:a16="http://schemas.microsoft.com/office/drawing/2014/main" xmlns="" id="{397F1DA4-43D3-48A0-B9DE-CFC9E72D5D82}"/>
                  </a:ext>
                </a:extLst>
              </p:cNvPr>
              <p:cNvSpPr/>
              <p:nvPr/>
            </p:nvSpPr>
            <p:spPr bwMode="auto">
              <a:xfrm>
                <a:off x="2797" y="1122"/>
                <a:ext cx="167" cy="307"/>
              </a:xfrm>
              <a:custGeom>
                <a:avLst/>
                <a:gdLst>
                  <a:gd name="T0" fmla="*/ 51 w 74"/>
                  <a:gd name="T1" fmla="*/ 48 h 136"/>
                  <a:gd name="T2" fmla="*/ 39 w 74"/>
                  <a:gd name="T3" fmla="*/ 0 h 136"/>
                  <a:gd name="T4" fmla="*/ 0 w 74"/>
                  <a:gd name="T5" fmla="*/ 5 h 136"/>
                  <a:gd name="T6" fmla="*/ 3 w 74"/>
                  <a:gd name="T7" fmla="*/ 40 h 136"/>
                  <a:gd name="T8" fmla="*/ 22 w 74"/>
                  <a:gd name="T9" fmla="*/ 136 h 136"/>
                  <a:gd name="T10" fmla="*/ 74 w 74"/>
                  <a:gd name="T11" fmla="*/ 134 h 136"/>
                  <a:gd name="T12" fmla="*/ 51 w 74"/>
                  <a:gd name="T13" fmla="*/ 48 h 136"/>
                </a:gdLst>
                <a:ahLst/>
                <a:cxnLst>
                  <a:cxn ang="0">
                    <a:pos x="T0" y="T1"/>
                  </a:cxn>
                  <a:cxn ang="0">
                    <a:pos x="T2" y="T3"/>
                  </a:cxn>
                  <a:cxn ang="0">
                    <a:pos x="T4" y="T5"/>
                  </a:cxn>
                  <a:cxn ang="0">
                    <a:pos x="T6" y="T7"/>
                  </a:cxn>
                  <a:cxn ang="0">
                    <a:pos x="T8" y="T9"/>
                  </a:cxn>
                  <a:cxn ang="0">
                    <a:pos x="T10" y="T11"/>
                  </a:cxn>
                  <a:cxn ang="0">
                    <a:pos x="T12" y="T13"/>
                  </a:cxn>
                </a:cxnLst>
                <a:rect l="0" t="0" r="r" b="b"/>
                <a:pathLst>
                  <a:path w="74" h="136">
                    <a:moveTo>
                      <a:pt x="51" y="48"/>
                    </a:moveTo>
                    <a:cubicBezTo>
                      <a:pt x="47" y="32"/>
                      <a:pt x="43" y="16"/>
                      <a:pt x="39" y="0"/>
                    </a:cubicBezTo>
                    <a:cubicBezTo>
                      <a:pt x="0" y="5"/>
                      <a:pt x="0" y="5"/>
                      <a:pt x="0" y="5"/>
                    </a:cubicBezTo>
                    <a:cubicBezTo>
                      <a:pt x="0" y="16"/>
                      <a:pt x="1" y="28"/>
                      <a:pt x="3" y="40"/>
                    </a:cubicBezTo>
                    <a:cubicBezTo>
                      <a:pt x="8" y="72"/>
                      <a:pt x="15" y="104"/>
                      <a:pt x="22" y="136"/>
                    </a:cubicBezTo>
                    <a:cubicBezTo>
                      <a:pt x="74" y="134"/>
                      <a:pt x="74" y="134"/>
                      <a:pt x="74" y="134"/>
                    </a:cubicBezTo>
                    <a:cubicBezTo>
                      <a:pt x="65" y="106"/>
                      <a:pt x="57" y="77"/>
                      <a:pt x="51" y="48"/>
                    </a:cubicBezTo>
                    <a:close/>
                  </a:path>
                </a:pathLst>
              </a:custGeom>
              <a:solidFill>
                <a:srgbClr val="7451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0" name="Freeform 378">
                <a:extLst>
                  <a:ext uri="{FF2B5EF4-FFF2-40B4-BE49-F238E27FC236}">
                    <a16:creationId xmlns:a16="http://schemas.microsoft.com/office/drawing/2014/main" xmlns="" id="{26EF18B8-780D-4F70-99DC-53C6FAD2A4B8}"/>
                  </a:ext>
                </a:extLst>
              </p:cNvPr>
              <p:cNvSpPr/>
              <p:nvPr/>
            </p:nvSpPr>
            <p:spPr bwMode="auto">
              <a:xfrm>
                <a:off x="2856" y="1494"/>
                <a:ext cx="293" cy="311"/>
              </a:xfrm>
              <a:custGeom>
                <a:avLst/>
                <a:gdLst>
                  <a:gd name="T0" fmla="*/ 112 w 130"/>
                  <a:gd name="T1" fmla="*/ 107 h 138"/>
                  <a:gd name="T2" fmla="*/ 59 w 130"/>
                  <a:gd name="T3" fmla="*/ 7 h 138"/>
                  <a:gd name="T4" fmla="*/ 57 w 130"/>
                  <a:gd name="T5" fmla="*/ 0 h 138"/>
                  <a:gd name="T6" fmla="*/ 0 w 130"/>
                  <a:gd name="T7" fmla="*/ 4 h 138"/>
                  <a:gd name="T8" fmla="*/ 13 w 130"/>
                  <a:gd name="T9" fmla="*/ 34 h 138"/>
                  <a:gd name="T10" fmla="*/ 31 w 130"/>
                  <a:gd name="T11" fmla="*/ 85 h 138"/>
                  <a:gd name="T12" fmla="*/ 50 w 130"/>
                  <a:gd name="T13" fmla="*/ 112 h 138"/>
                  <a:gd name="T14" fmla="*/ 65 w 130"/>
                  <a:gd name="T15" fmla="*/ 121 h 138"/>
                  <a:gd name="T16" fmla="*/ 87 w 130"/>
                  <a:gd name="T17" fmla="*/ 132 h 138"/>
                  <a:gd name="T18" fmla="*/ 102 w 130"/>
                  <a:gd name="T19" fmla="*/ 134 h 138"/>
                  <a:gd name="T20" fmla="*/ 126 w 130"/>
                  <a:gd name="T21" fmla="*/ 129 h 138"/>
                  <a:gd name="T22" fmla="*/ 112 w 130"/>
                  <a:gd name="T2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38">
                    <a:moveTo>
                      <a:pt x="112" y="107"/>
                    </a:moveTo>
                    <a:cubicBezTo>
                      <a:pt x="89" y="80"/>
                      <a:pt x="73" y="40"/>
                      <a:pt x="59" y="7"/>
                    </a:cubicBezTo>
                    <a:cubicBezTo>
                      <a:pt x="58" y="5"/>
                      <a:pt x="58" y="3"/>
                      <a:pt x="57" y="0"/>
                    </a:cubicBezTo>
                    <a:cubicBezTo>
                      <a:pt x="0" y="4"/>
                      <a:pt x="0" y="4"/>
                      <a:pt x="0" y="4"/>
                    </a:cubicBezTo>
                    <a:cubicBezTo>
                      <a:pt x="3" y="13"/>
                      <a:pt x="10" y="25"/>
                      <a:pt x="13" y="34"/>
                    </a:cubicBezTo>
                    <a:cubicBezTo>
                      <a:pt x="19" y="51"/>
                      <a:pt x="22" y="70"/>
                      <a:pt x="31" y="85"/>
                    </a:cubicBezTo>
                    <a:cubicBezTo>
                      <a:pt x="36" y="94"/>
                      <a:pt x="44" y="103"/>
                      <a:pt x="50" y="112"/>
                    </a:cubicBezTo>
                    <a:cubicBezTo>
                      <a:pt x="55" y="119"/>
                      <a:pt x="58" y="118"/>
                      <a:pt x="65" y="121"/>
                    </a:cubicBezTo>
                    <a:cubicBezTo>
                      <a:pt x="73" y="124"/>
                      <a:pt x="79" y="130"/>
                      <a:pt x="87" y="132"/>
                    </a:cubicBezTo>
                    <a:cubicBezTo>
                      <a:pt x="92" y="134"/>
                      <a:pt x="97" y="133"/>
                      <a:pt x="102" y="134"/>
                    </a:cubicBezTo>
                    <a:cubicBezTo>
                      <a:pt x="109" y="134"/>
                      <a:pt x="123" y="138"/>
                      <a:pt x="126" y="129"/>
                    </a:cubicBezTo>
                    <a:cubicBezTo>
                      <a:pt x="130" y="121"/>
                      <a:pt x="116" y="112"/>
                      <a:pt x="112" y="107"/>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1" name="Freeform 379">
                <a:extLst>
                  <a:ext uri="{FF2B5EF4-FFF2-40B4-BE49-F238E27FC236}">
                    <a16:creationId xmlns:a16="http://schemas.microsoft.com/office/drawing/2014/main" xmlns="" id="{B2A55174-A4BB-4522-95EE-2B4978E81389}"/>
                  </a:ext>
                </a:extLst>
              </p:cNvPr>
              <p:cNvSpPr/>
              <p:nvPr/>
            </p:nvSpPr>
            <p:spPr bwMode="auto">
              <a:xfrm>
                <a:off x="2847" y="1424"/>
                <a:ext cx="140" cy="79"/>
              </a:xfrm>
              <a:custGeom>
                <a:avLst/>
                <a:gdLst>
                  <a:gd name="T0" fmla="*/ 52 w 62"/>
                  <a:gd name="T1" fmla="*/ 0 h 35"/>
                  <a:gd name="T2" fmla="*/ 0 w 62"/>
                  <a:gd name="T3" fmla="*/ 2 h 35"/>
                  <a:gd name="T4" fmla="*/ 4 w 62"/>
                  <a:gd name="T5" fmla="*/ 20 h 35"/>
                  <a:gd name="T6" fmla="*/ 8 w 62"/>
                  <a:gd name="T7" fmla="*/ 35 h 35"/>
                  <a:gd name="T8" fmla="*/ 62 w 62"/>
                  <a:gd name="T9" fmla="*/ 31 h 35"/>
                  <a:gd name="T10" fmla="*/ 52 w 62"/>
                  <a:gd name="T11" fmla="*/ 0 h 35"/>
                </a:gdLst>
                <a:ahLst/>
                <a:cxnLst>
                  <a:cxn ang="0">
                    <a:pos x="T0" y="T1"/>
                  </a:cxn>
                  <a:cxn ang="0">
                    <a:pos x="T2" y="T3"/>
                  </a:cxn>
                  <a:cxn ang="0">
                    <a:pos x="T4" y="T5"/>
                  </a:cxn>
                  <a:cxn ang="0">
                    <a:pos x="T6" y="T7"/>
                  </a:cxn>
                  <a:cxn ang="0">
                    <a:pos x="T8" y="T9"/>
                  </a:cxn>
                  <a:cxn ang="0">
                    <a:pos x="T10" y="T11"/>
                  </a:cxn>
                </a:cxnLst>
                <a:rect l="0" t="0" r="r" b="b"/>
                <a:pathLst>
                  <a:path w="62" h="35">
                    <a:moveTo>
                      <a:pt x="52" y="0"/>
                    </a:moveTo>
                    <a:cubicBezTo>
                      <a:pt x="0" y="2"/>
                      <a:pt x="0" y="2"/>
                      <a:pt x="0" y="2"/>
                    </a:cubicBezTo>
                    <a:cubicBezTo>
                      <a:pt x="2" y="8"/>
                      <a:pt x="3" y="14"/>
                      <a:pt x="4" y="20"/>
                    </a:cubicBezTo>
                    <a:cubicBezTo>
                      <a:pt x="5" y="27"/>
                      <a:pt x="6" y="29"/>
                      <a:pt x="8" y="35"/>
                    </a:cubicBezTo>
                    <a:cubicBezTo>
                      <a:pt x="62" y="31"/>
                      <a:pt x="62" y="31"/>
                      <a:pt x="62" y="31"/>
                    </a:cubicBezTo>
                    <a:cubicBezTo>
                      <a:pt x="58" y="21"/>
                      <a:pt x="56" y="11"/>
                      <a:pt x="52" y="0"/>
                    </a:cubicBez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2" name="Freeform 380">
                <a:extLst>
                  <a:ext uri="{FF2B5EF4-FFF2-40B4-BE49-F238E27FC236}">
                    <a16:creationId xmlns:a16="http://schemas.microsoft.com/office/drawing/2014/main" xmlns="" id="{09DFA53F-3395-4F8C-AA65-EFE6BBBFEF1A}"/>
                  </a:ext>
                </a:extLst>
              </p:cNvPr>
              <p:cNvSpPr/>
              <p:nvPr/>
            </p:nvSpPr>
            <p:spPr bwMode="auto">
              <a:xfrm>
                <a:off x="2919" y="1846"/>
                <a:ext cx="586" cy="248"/>
              </a:xfrm>
              <a:custGeom>
                <a:avLst/>
                <a:gdLst>
                  <a:gd name="T0" fmla="*/ 1 w 260"/>
                  <a:gd name="T1" fmla="*/ 0 h 110"/>
                  <a:gd name="T2" fmla="*/ 2 w 260"/>
                  <a:gd name="T3" fmla="*/ 48 h 110"/>
                  <a:gd name="T4" fmla="*/ 6 w 260"/>
                  <a:gd name="T5" fmla="*/ 102 h 110"/>
                  <a:gd name="T6" fmla="*/ 185 w 260"/>
                  <a:gd name="T7" fmla="*/ 110 h 110"/>
                  <a:gd name="T8" fmla="*/ 185 w 260"/>
                  <a:gd name="T9" fmla="*/ 110 h 110"/>
                  <a:gd name="T10" fmla="*/ 260 w 260"/>
                  <a:gd name="T11" fmla="*/ 47 h 110"/>
                  <a:gd name="T12" fmla="*/ 38 w 260"/>
                  <a:gd name="T13" fmla="*/ 9 h 110"/>
                  <a:gd name="T14" fmla="*/ 1 w 260"/>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110">
                    <a:moveTo>
                      <a:pt x="1" y="0"/>
                    </a:moveTo>
                    <a:cubicBezTo>
                      <a:pt x="0" y="16"/>
                      <a:pt x="2" y="32"/>
                      <a:pt x="2" y="48"/>
                    </a:cubicBezTo>
                    <a:cubicBezTo>
                      <a:pt x="2" y="65"/>
                      <a:pt x="3" y="84"/>
                      <a:pt x="6" y="102"/>
                    </a:cubicBezTo>
                    <a:cubicBezTo>
                      <a:pt x="65" y="101"/>
                      <a:pt x="125" y="104"/>
                      <a:pt x="185" y="110"/>
                    </a:cubicBezTo>
                    <a:cubicBezTo>
                      <a:pt x="185" y="110"/>
                      <a:pt x="185" y="110"/>
                      <a:pt x="185" y="110"/>
                    </a:cubicBezTo>
                    <a:cubicBezTo>
                      <a:pt x="203" y="84"/>
                      <a:pt x="234" y="64"/>
                      <a:pt x="260" y="47"/>
                    </a:cubicBezTo>
                    <a:cubicBezTo>
                      <a:pt x="186" y="37"/>
                      <a:pt x="112" y="29"/>
                      <a:pt x="38" y="9"/>
                    </a:cubicBezTo>
                    <a:cubicBezTo>
                      <a:pt x="26" y="6"/>
                      <a:pt x="13" y="3"/>
                      <a:pt x="1" y="0"/>
                    </a:cubicBezTo>
                    <a:close/>
                  </a:path>
                </a:pathLst>
              </a:custGeom>
              <a:solidFill>
                <a:srgbClr val="FF90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3" name="Freeform 381">
                <a:extLst>
                  <a:ext uri="{FF2B5EF4-FFF2-40B4-BE49-F238E27FC236}">
                    <a16:creationId xmlns:a16="http://schemas.microsoft.com/office/drawing/2014/main" xmlns="" id="{712A465C-4998-4ADC-93D1-2F3A811251B4}"/>
                  </a:ext>
                </a:extLst>
              </p:cNvPr>
              <p:cNvSpPr/>
              <p:nvPr/>
            </p:nvSpPr>
            <p:spPr bwMode="auto">
              <a:xfrm>
                <a:off x="2921" y="1701"/>
                <a:ext cx="228" cy="199"/>
              </a:xfrm>
              <a:custGeom>
                <a:avLst/>
                <a:gdLst>
                  <a:gd name="T0" fmla="*/ 79 w 101"/>
                  <a:gd name="T1" fmla="*/ 20 h 88"/>
                  <a:gd name="T2" fmla="*/ 23 w 101"/>
                  <a:gd name="T3" fmla="*/ 0 h 88"/>
                  <a:gd name="T4" fmla="*/ 1 w 101"/>
                  <a:gd name="T5" fmla="*/ 51 h 88"/>
                  <a:gd name="T6" fmla="*/ 0 w 101"/>
                  <a:gd name="T7" fmla="*/ 64 h 88"/>
                  <a:gd name="T8" fmla="*/ 37 w 101"/>
                  <a:gd name="T9" fmla="*/ 73 h 88"/>
                  <a:gd name="T10" fmla="*/ 101 w 101"/>
                  <a:gd name="T11" fmla="*/ 88 h 88"/>
                  <a:gd name="T12" fmla="*/ 86 w 101"/>
                  <a:gd name="T13" fmla="*/ 21 h 88"/>
                  <a:gd name="T14" fmla="*/ 79 w 101"/>
                  <a:gd name="T15" fmla="*/ 2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88">
                    <a:moveTo>
                      <a:pt x="79" y="20"/>
                    </a:moveTo>
                    <a:cubicBezTo>
                      <a:pt x="59" y="17"/>
                      <a:pt x="42" y="5"/>
                      <a:pt x="23" y="0"/>
                    </a:cubicBezTo>
                    <a:cubicBezTo>
                      <a:pt x="16" y="19"/>
                      <a:pt x="4" y="32"/>
                      <a:pt x="1" y="51"/>
                    </a:cubicBezTo>
                    <a:cubicBezTo>
                      <a:pt x="0" y="56"/>
                      <a:pt x="0" y="60"/>
                      <a:pt x="0" y="64"/>
                    </a:cubicBezTo>
                    <a:cubicBezTo>
                      <a:pt x="12" y="67"/>
                      <a:pt x="25" y="70"/>
                      <a:pt x="37" y="73"/>
                    </a:cubicBezTo>
                    <a:cubicBezTo>
                      <a:pt x="59" y="79"/>
                      <a:pt x="80" y="84"/>
                      <a:pt x="101" y="88"/>
                    </a:cubicBezTo>
                    <a:cubicBezTo>
                      <a:pt x="86" y="21"/>
                      <a:pt x="86" y="21"/>
                      <a:pt x="86" y="21"/>
                    </a:cubicBezTo>
                    <a:cubicBezTo>
                      <a:pt x="84" y="21"/>
                      <a:pt x="81" y="21"/>
                      <a:pt x="79" y="20"/>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4" name="Freeform 382">
                <a:extLst>
                  <a:ext uri="{FF2B5EF4-FFF2-40B4-BE49-F238E27FC236}">
                    <a16:creationId xmlns:a16="http://schemas.microsoft.com/office/drawing/2014/main" xmlns="" id="{2CF705A5-88D2-4FCA-A91D-5DF8669F04F8}"/>
                  </a:ext>
                </a:extLst>
              </p:cNvPr>
              <p:cNvSpPr/>
              <p:nvPr/>
            </p:nvSpPr>
            <p:spPr bwMode="auto">
              <a:xfrm>
                <a:off x="3115" y="1706"/>
                <a:ext cx="408" cy="246"/>
              </a:xfrm>
              <a:custGeom>
                <a:avLst/>
                <a:gdLst>
                  <a:gd name="T0" fmla="*/ 60 w 181"/>
                  <a:gd name="T1" fmla="*/ 13 h 109"/>
                  <a:gd name="T2" fmla="*/ 0 w 181"/>
                  <a:gd name="T3" fmla="*/ 19 h 109"/>
                  <a:gd name="T4" fmla="*/ 15 w 181"/>
                  <a:gd name="T5" fmla="*/ 86 h 109"/>
                  <a:gd name="T6" fmla="*/ 173 w 181"/>
                  <a:gd name="T7" fmla="*/ 109 h 109"/>
                  <a:gd name="T8" fmla="*/ 174 w 181"/>
                  <a:gd name="T9" fmla="*/ 109 h 109"/>
                  <a:gd name="T10" fmla="*/ 181 w 181"/>
                  <a:gd name="T11" fmla="*/ 105 h 109"/>
                  <a:gd name="T12" fmla="*/ 117 w 181"/>
                  <a:gd name="T13" fmla="*/ 0 h 109"/>
                  <a:gd name="T14" fmla="*/ 60 w 181"/>
                  <a:gd name="T15" fmla="*/ 13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109">
                    <a:moveTo>
                      <a:pt x="60" y="13"/>
                    </a:moveTo>
                    <a:cubicBezTo>
                      <a:pt x="41" y="17"/>
                      <a:pt x="20" y="20"/>
                      <a:pt x="0" y="19"/>
                    </a:cubicBezTo>
                    <a:cubicBezTo>
                      <a:pt x="15" y="86"/>
                      <a:pt x="15" y="86"/>
                      <a:pt x="15" y="86"/>
                    </a:cubicBezTo>
                    <a:cubicBezTo>
                      <a:pt x="68" y="96"/>
                      <a:pt x="121" y="102"/>
                      <a:pt x="173" y="109"/>
                    </a:cubicBezTo>
                    <a:cubicBezTo>
                      <a:pt x="174" y="109"/>
                      <a:pt x="174" y="109"/>
                      <a:pt x="174" y="109"/>
                    </a:cubicBezTo>
                    <a:cubicBezTo>
                      <a:pt x="176" y="108"/>
                      <a:pt x="178" y="106"/>
                      <a:pt x="181" y="105"/>
                    </a:cubicBezTo>
                    <a:cubicBezTo>
                      <a:pt x="117" y="0"/>
                      <a:pt x="117" y="0"/>
                      <a:pt x="117" y="0"/>
                    </a:cubicBezTo>
                    <a:cubicBezTo>
                      <a:pt x="98" y="5"/>
                      <a:pt x="79" y="10"/>
                      <a:pt x="60" y="13"/>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5" name="Freeform 383">
                <a:extLst>
                  <a:ext uri="{FF2B5EF4-FFF2-40B4-BE49-F238E27FC236}">
                    <a16:creationId xmlns:a16="http://schemas.microsoft.com/office/drawing/2014/main" xmlns="" id="{00B8EE63-007B-4399-B3AA-80266782C518}"/>
                  </a:ext>
                </a:extLst>
              </p:cNvPr>
              <p:cNvSpPr/>
              <p:nvPr/>
            </p:nvSpPr>
            <p:spPr bwMode="auto">
              <a:xfrm>
                <a:off x="3379" y="1672"/>
                <a:ext cx="228" cy="271"/>
              </a:xfrm>
              <a:custGeom>
                <a:avLst/>
                <a:gdLst>
                  <a:gd name="T0" fmla="*/ 11 w 101"/>
                  <a:gd name="T1" fmla="*/ 12 h 120"/>
                  <a:gd name="T2" fmla="*/ 0 w 101"/>
                  <a:gd name="T3" fmla="*/ 15 h 120"/>
                  <a:gd name="T4" fmla="*/ 64 w 101"/>
                  <a:gd name="T5" fmla="*/ 120 h 120"/>
                  <a:gd name="T6" fmla="*/ 101 w 101"/>
                  <a:gd name="T7" fmla="*/ 96 h 120"/>
                  <a:gd name="T8" fmla="*/ 58 w 101"/>
                  <a:gd name="T9" fmla="*/ 0 h 120"/>
                  <a:gd name="T10" fmla="*/ 11 w 101"/>
                  <a:gd name="T11" fmla="*/ 12 h 120"/>
                </a:gdLst>
                <a:ahLst/>
                <a:cxnLst>
                  <a:cxn ang="0">
                    <a:pos x="T0" y="T1"/>
                  </a:cxn>
                  <a:cxn ang="0">
                    <a:pos x="T2" y="T3"/>
                  </a:cxn>
                  <a:cxn ang="0">
                    <a:pos x="T4" y="T5"/>
                  </a:cxn>
                  <a:cxn ang="0">
                    <a:pos x="T6" y="T7"/>
                  </a:cxn>
                  <a:cxn ang="0">
                    <a:pos x="T8" y="T9"/>
                  </a:cxn>
                  <a:cxn ang="0">
                    <a:pos x="T10" y="T11"/>
                  </a:cxn>
                </a:cxnLst>
                <a:rect l="0" t="0" r="r" b="b"/>
                <a:pathLst>
                  <a:path w="101" h="120">
                    <a:moveTo>
                      <a:pt x="11" y="12"/>
                    </a:moveTo>
                    <a:cubicBezTo>
                      <a:pt x="8" y="13"/>
                      <a:pt x="4" y="14"/>
                      <a:pt x="0" y="15"/>
                    </a:cubicBezTo>
                    <a:cubicBezTo>
                      <a:pt x="64" y="120"/>
                      <a:pt x="64" y="120"/>
                      <a:pt x="64" y="120"/>
                    </a:cubicBezTo>
                    <a:cubicBezTo>
                      <a:pt x="76" y="112"/>
                      <a:pt x="88" y="104"/>
                      <a:pt x="101" y="96"/>
                    </a:cubicBezTo>
                    <a:cubicBezTo>
                      <a:pt x="58" y="0"/>
                      <a:pt x="58" y="0"/>
                      <a:pt x="58" y="0"/>
                    </a:cubicBezTo>
                    <a:cubicBezTo>
                      <a:pt x="42" y="4"/>
                      <a:pt x="27" y="8"/>
                      <a:pt x="11" y="12"/>
                    </a:cubicBezTo>
                    <a:close/>
                  </a:path>
                </a:pathLst>
              </a:custGeom>
              <a:solidFill>
                <a:srgbClr val="E8812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6" name="Freeform 384">
                <a:extLst>
                  <a:ext uri="{FF2B5EF4-FFF2-40B4-BE49-F238E27FC236}">
                    <a16:creationId xmlns:a16="http://schemas.microsoft.com/office/drawing/2014/main" xmlns="" id="{CB558E81-C020-47EC-959D-4E60B1443984}"/>
                  </a:ext>
                </a:extLst>
              </p:cNvPr>
              <p:cNvSpPr/>
              <p:nvPr/>
            </p:nvSpPr>
            <p:spPr bwMode="auto">
              <a:xfrm>
                <a:off x="3510" y="1607"/>
                <a:ext cx="372" cy="281"/>
              </a:xfrm>
              <a:custGeom>
                <a:avLst/>
                <a:gdLst>
                  <a:gd name="T0" fmla="*/ 0 w 165"/>
                  <a:gd name="T1" fmla="*/ 29 h 125"/>
                  <a:gd name="T2" fmla="*/ 43 w 165"/>
                  <a:gd name="T3" fmla="*/ 125 h 125"/>
                  <a:gd name="T4" fmla="*/ 92 w 165"/>
                  <a:gd name="T5" fmla="*/ 94 h 125"/>
                  <a:gd name="T6" fmla="*/ 165 w 165"/>
                  <a:gd name="T7" fmla="*/ 53 h 125"/>
                  <a:gd name="T8" fmla="*/ 98 w 165"/>
                  <a:gd name="T9" fmla="*/ 0 h 125"/>
                  <a:gd name="T10" fmla="*/ 0 w 165"/>
                  <a:gd name="T11" fmla="*/ 29 h 125"/>
                </a:gdLst>
                <a:ahLst/>
                <a:cxnLst>
                  <a:cxn ang="0">
                    <a:pos x="T0" y="T1"/>
                  </a:cxn>
                  <a:cxn ang="0">
                    <a:pos x="T2" y="T3"/>
                  </a:cxn>
                  <a:cxn ang="0">
                    <a:pos x="T4" y="T5"/>
                  </a:cxn>
                  <a:cxn ang="0">
                    <a:pos x="T6" y="T7"/>
                  </a:cxn>
                  <a:cxn ang="0">
                    <a:pos x="T8" y="T9"/>
                  </a:cxn>
                  <a:cxn ang="0">
                    <a:pos x="T10" y="T11"/>
                  </a:cxn>
                </a:cxnLst>
                <a:rect l="0" t="0" r="r" b="b"/>
                <a:pathLst>
                  <a:path w="165" h="125">
                    <a:moveTo>
                      <a:pt x="0" y="29"/>
                    </a:moveTo>
                    <a:cubicBezTo>
                      <a:pt x="43" y="125"/>
                      <a:pt x="43" y="125"/>
                      <a:pt x="43" y="125"/>
                    </a:cubicBezTo>
                    <a:cubicBezTo>
                      <a:pt x="59" y="114"/>
                      <a:pt x="75" y="104"/>
                      <a:pt x="92" y="94"/>
                    </a:cubicBezTo>
                    <a:cubicBezTo>
                      <a:pt x="116" y="80"/>
                      <a:pt x="140" y="66"/>
                      <a:pt x="165" y="53"/>
                    </a:cubicBezTo>
                    <a:cubicBezTo>
                      <a:pt x="98" y="0"/>
                      <a:pt x="98" y="0"/>
                      <a:pt x="98" y="0"/>
                    </a:cubicBezTo>
                    <a:cubicBezTo>
                      <a:pt x="65" y="10"/>
                      <a:pt x="32" y="20"/>
                      <a:pt x="0" y="29"/>
                    </a:cubicBezTo>
                    <a:close/>
                  </a:path>
                </a:pathLst>
              </a:custGeom>
              <a:solidFill>
                <a:srgbClr val="A78B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7" name="Freeform 385">
                <a:extLst>
                  <a:ext uri="{FF2B5EF4-FFF2-40B4-BE49-F238E27FC236}">
                    <a16:creationId xmlns:a16="http://schemas.microsoft.com/office/drawing/2014/main" xmlns="" id="{51D85346-068D-4351-8B5A-753E95856B09}"/>
                  </a:ext>
                </a:extLst>
              </p:cNvPr>
              <p:cNvSpPr/>
              <p:nvPr/>
            </p:nvSpPr>
            <p:spPr bwMode="auto">
              <a:xfrm>
                <a:off x="3731" y="1514"/>
                <a:ext cx="340" cy="212"/>
              </a:xfrm>
              <a:custGeom>
                <a:avLst/>
                <a:gdLst>
                  <a:gd name="T0" fmla="*/ 3 w 151"/>
                  <a:gd name="T1" fmla="*/ 40 h 94"/>
                  <a:gd name="T2" fmla="*/ 0 w 151"/>
                  <a:gd name="T3" fmla="*/ 41 h 94"/>
                  <a:gd name="T4" fmla="*/ 67 w 151"/>
                  <a:gd name="T5" fmla="*/ 94 h 94"/>
                  <a:gd name="T6" fmla="*/ 151 w 151"/>
                  <a:gd name="T7" fmla="*/ 52 h 94"/>
                  <a:gd name="T8" fmla="*/ 134 w 151"/>
                  <a:gd name="T9" fmla="*/ 0 h 94"/>
                  <a:gd name="T10" fmla="*/ 3 w 151"/>
                  <a:gd name="T11" fmla="*/ 40 h 94"/>
                </a:gdLst>
                <a:ahLst/>
                <a:cxnLst>
                  <a:cxn ang="0">
                    <a:pos x="T0" y="T1"/>
                  </a:cxn>
                  <a:cxn ang="0">
                    <a:pos x="T2" y="T3"/>
                  </a:cxn>
                  <a:cxn ang="0">
                    <a:pos x="T4" y="T5"/>
                  </a:cxn>
                  <a:cxn ang="0">
                    <a:pos x="T6" y="T7"/>
                  </a:cxn>
                  <a:cxn ang="0">
                    <a:pos x="T8" y="T9"/>
                  </a:cxn>
                  <a:cxn ang="0">
                    <a:pos x="T10" y="T11"/>
                  </a:cxn>
                </a:cxnLst>
                <a:rect l="0" t="0" r="r" b="b"/>
                <a:pathLst>
                  <a:path w="151" h="94">
                    <a:moveTo>
                      <a:pt x="3" y="40"/>
                    </a:moveTo>
                    <a:cubicBezTo>
                      <a:pt x="2" y="40"/>
                      <a:pt x="1" y="41"/>
                      <a:pt x="0" y="41"/>
                    </a:cubicBezTo>
                    <a:cubicBezTo>
                      <a:pt x="67" y="94"/>
                      <a:pt x="67" y="94"/>
                      <a:pt x="67" y="94"/>
                    </a:cubicBezTo>
                    <a:cubicBezTo>
                      <a:pt x="95" y="79"/>
                      <a:pt x="123" y="65"/>
                      <a:pt x="151" y="52"/>
                    </a:cubicBezTo>
                    <a:cubicBezTo>
                      <a:pt x="134" y="0"/>
                      <a:pt x="134" y="0"/>
                      <a:pt x="134" y="0"/>
                    </a:cubicBezTo>
                    <a:cubicBezTo>
                      <a:pt x="90" y="13"/>
                      <a:pt x="47" y="27"/>
                      <a:pt x="3" y="40"/>
                    </a:cubicBezTo>
                    <a:close/>
                  </a:path>
                </a:pathLst>
              </a:custGeom>
              <a:solidFill>
                <a:srgbClr val="BDCA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8" name="Freeform 386">
                <a:extLst>
                  <a:ext uri="{FF2B5EF4-FFF2-40B4-BE49-F238E27FC236}">
                    <a16:creationId xmlns:a16="http://schemas.microsoft.com/office/drawing/2014/main" xmlns="" id="{77DCAE08-A4F3-4ECC-BA9D-DB2240F79374}"/>
                  </a:ext>
                </a:extLst>
              </p:cNvPr>
              <p:cNvSpPr/>
              <p:nvPr/>
            </p:nvSpPr>
            <p:spPr bwMode="auto">
              <a:xfrm>
                <a:off x="4033" y="1417"/>
                <a:ext cx="347" cy="215"/>
              </a:xfrm>
              <a:custGeom>
                <a:avLst/>
                <a:gdLst>
                  <a:gd name="T0" fmla="*/ 0 w 154"/>
                  <a:gd name="T1" fmla="*/ 43 h 95"/>
                  <a:gd name="T2" fmla="*/ 17 w 154"/>
                  <a:gd name="T3" fmla="*/ 95 h 95"/>
                  <a:gd name="T4" fmla="*/ 49 w 154"/>
                  <a:gd name="T5" fmla="*/ 80 h 95"/>
                  <a:gd name="T6" fmla="*/ 154 w 154"/>
                  <a:gd name="T7" fmla="*/ 43 h 95"/>
                  <a:gd name="T8" fmla="*/ 151 w 154"/>
                  <a:gd name="T9" fmla="*/ 0 h 95"/>
                  <a:gd name="T10" fmla="*/ 0 w 154"/>
                  <a:gd name="T11" fmla="*/ 43 h 95"/>
                </a:gdLst>
                <a:ahLst/>
                <a:cxnLst>
                  <a:cxn ang="0">
                    <a:pos x="T0" y="T1"/>
                  </a:cxn>
                  <a:cxn ang="0">
                    <a:pos x="T2" y="T3"/>
                  </a:cxn>
                  <a:cxn ang="0">
                    <a:pos x="T4" y="T5"/>
                  </a:cxn>
                  <a:cxn ang="0">
                    <a:pos x="T6" y="T7"/>
                  </a:cxn>
                  <a:cxn ang="0">
                    <a:pos x="T8" y="T9"/>
                  </a:cxn>
                  <a:cxn ang="0">
                    <a:pos x="T10" y="T11"/>
                  </a:cxn>
                </a:cxnLst>
                <a:rect l="0" t="0" r="r" b="b"/>
                <a:pathLst>
                  <a:path w="154" h="95">
                    <a:moveTo>
                      <a:pt x="0" y="43"/>
                    </a:moveTo>
                    <a:cubicBezTo>
                      <a:pt x="17" y="95"/>
                      <a:pt x="17" y="95"/>
                      <a:pt x="17" y="95"/>
                    </a:cubicBezTo>
                    <a:cubicBezTo>
                      <a:pt x="28" y="90"/>
                      <a:pt x="39" y="85"/>
                      <a:pt x="49" y="80"/>
                    </a:cubicBezTo>
                    <a:cubicBezTo>
                      <a:pt x="84" y="65"/>
                      <a:pt x="119" y="54"/>
                      <a:pt x="154" y="43"/>
                    </a:cubicBezTo>
                    <a:cubicBezTo>
                      <a:pt x="151" y="0"/>
                      <a:pt x="151" y="0"/>
                      <a:pt x="151" y="0"/>
                    </a:cubicBezTo>
                    <a:cubicBezTo>
                      <a:pt x="101" y="14"/>
                      <a:pt x="50" y="28"/>
                      <a:pt x="0" y="43"/>
                    </a:cubicBezTo>
                    <a:close/>
                  </a:path>
                </a:pathLst>
              </a:custGeom>
              <a:solidFill>
                <a:srgbClr val="FF56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9" name="Freeform 387">
                <a:extLst>
                  <a:ext uri="{FF2B5EF4-FFF2-40B4-BE49-F238E27FC236}">
                    <a16:creationId xmlns:a16="http://schemas.microsoft.com/office/drawing/2014/main" xmlns="" id="{D1C535D6-1ED2-42E6-AC00-B578636E5B16}"/>
                  </a:ext>
                </a:extLst>
              </p:cNvPr>
              <p:cNvSpPr/>
              <p:nvPr/>
            </p:nvSpPr>
            <p:spPr bwMode="auto">
              <a:xfrm>
                <a:off x="4373" y="1388"/>
                <a:ext cx="158" cy="126"/>
              </a:xfrm>
              <a:custGeom>
                <a:avLst/>
                <a:gdLst>
                  <a:gd name="T0" fmla="*/ 16 w 70"/>
                  <a:gd name="T1" fmla="*/ 9 h 56"/>
                  <a:gd name="T2" fmla="*/ 0 w 70"/>
                  <a:gd name="T3" fmla="*/ 13 h 56"/>
                  <a:gd name="T4" fmla="*/ 3 w 70"/>
                  <a:gd name="T5" fmla="*/ 56 h 56"/>
                  <a:gd name="T6" fmla="*/ 70 w 70"/>
                  <a:gd name="T7" fmla="*/ 37 h 56"/>
                  <a:gd name="T8" fmla="*/ 47 w 70"/>
                  <a:gd name="T9" fmla="*/ 0 h 56"/>
                  <a:gd name="T10" fmla="*/ 16 w 70"/>
                  <a:gd name="T11" fmla="*/ 9 h 56"/>
                </a:gdLst>
                <a:ahLst/>
                <a:cxnLst>
                  <a:cxn ang="0">
                    <a:pos x="T0" y="T1"/>
                  </a:cxn>
                  <a:cxn ang="0">
                    <a:pos x="T2" y="T3"/>
                  </a:cxn>
                  <a:cxn ang="0">
                    <a:pos x="T4" y="T5"/>
                  </a:cxn>
                  <a:cxn ang="0">
                    <a:pos x="T6" y="T7"/>
                  </a:cxn>
                  <a:cxn ang="0">
                    <a:pos x="T8" y="T9"/>
                  </a:cxn>
                  <a:cxn ang="0">
                    <a:pos x="T10" y="T11"/>
                  </a:cxn>
                </a:cxnLst>
                <a:rect l="0" t="0" r="r" b="b"/>
                <a:pathLst>
                  <a:path w="70" h="56">
                    <a:moveTo>
                      <a:pt x="16" y="9"/>
                    </a:moveTo>
                    <a:cubicBezTo>
                      <a:pt x="10" y="10"/>
                      <a:pt x="5" y="12"/>
                      <a:pt x="0" y="13"/>
                    </a:cubicBezTo>
                    <a:cubicBezTo>
                      <a:pt x="3" y="56"/>
                      <a:pt x="3" y="56"/>
                      <a:pt x="3" y="56"/>
                    </a:cubicBezTo>
                    <a:cubicBezTo>
                      <a:pt x="25" y="49"/>
                      <a:pt x="48" y="43"/>
                      <a:pt x="70" y="37"/>
                    </a:cubicBezTo>
                    <a:cubicBezTo>
                      <a:pt x="47" y="0"/>
                      <a:pt x="47" y="0"/>
                      <a:pt x="47" y="0"/>
                    </a:cubicBezTo>
                    <a:cubicBezTo>
                      <a:pt x="37" y="3"/>
                      <a:pt x="26" y="6"/>
                      <a:pt x="16" y="9"/>
                    </a:cubicBezTo>
                    <a:close/>
                  </a:path>
                </a:pathLst>
              </a:custGeom>
              <a:solidFill>
                <a:srgbClr val="81383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0" name="Freeform 388">
                <a:extLst>
                  <a:ext uri="{FF2B5EF4-FFF2-40B4-BE49-F238E27FC236}">
                    <a16:creationId xmlns:a16="http://schemas.microsoft.com/office/drawing/2014/main" xmlns="" id="{0A7070AA-8F53-4386-8CD9-0977D6C498A1}"/>
                  </a:ext>
                </a:extLst>
              </p:cNvPr>
              <p:cNvSpPr/>
              <p:nvPr/>
            </p:nvSpPr>
            <p:spPr bwMode="auto">
              <a:xfrm>
                <a:off x="4479" y="1327"/>
                <a:ext cx="320" cy="145"/>
              </a:xfrm>
              <a:custGeom>
                <a:avLst/>
                <a:gdLst>
                  <a:gd name="T0" fmla="*/ 0 w 142"/>
                  <a:gd name="T1" fmla="*/ 27 h 64"/>
                  <a:gd name="T2" fmla="*/ 23 w 142"/>
                  <a:gd name="T3" fmla="*/ 64 h 64"/>
                  <a:gd name="T4" fmla="*/ 90 w 142"/>
                  <a:gd name="T5" fmla="*/ 45 h 64"/>
                  <a:gd name="T6" fmla="*/ 140 w 142"/>
                  <a:gd name="T7" fmla="*/ 31 h 64"/>
                  <a:gd name="T8" fmla="*/ 142 w 142"/>
                  <a:gd name="T9" fmla="*/ 0 h 64"/>
                  <a:gd name="T10" fmla="*/ 0 w 142"/>
                  <a:gd name="T11" fmla="*/ 27 h 64"/>
                </a:gdLst>
                <a:ahLst/>
                <a:cxnLst>
                  <a:cxn ang="0">
                    <a:pos x="T0" y="T1"/>
                  </a:cxn>
                  <a:cxn ang="0">
                    <a:pos x="T2" y="T3"/>
                  </a:cxn>
                  <a:cxn ang="0">
                    <a:pos x="T4" y="T5"/>
                  </a:cxn>
                  <a:cxn ang="0">
                    <a:pos x="T6" y="T7"/>
                  </a:cxn>
                  <a:cxn ang="0">
                    <a:pos x="T8" y="T9"/>
                  </a:cxn>
                  <a:cxn ang="0">
                    <a:pos x="T10" y="T11"/>
                  </a:cxn>
                </a:cxnLst>
                <a:rect l="0" t="0" r="r" b="b"/>
                <a:pathLst>
                  <a:path w="142" h="64">
                    <a:moveTo>
                      <a:pt x="0" y="27"/>
                    </a:moveTo>
                    <a:cubicBezTo>
                      <a:pt x="23" y="64"/>
                      <a:pt x="23" y="64"/>
                      <a:pt x="23" y="64"/>
                    </a:cubicBezTo>
                    <a:cubicBezTo>
                      <a:pt x="46" y="58"/>
                      <a:pt x="68" y="52"/>
                      <a:pt x="90" y="45"/>
                    </a:cubicBezTo>
                    <a:cubicBezTo>
                      <a:pt x="107" y="40"/>
                      <a:pt x="124" y="35"/>
                      <a:pt x="140" y="31"/>
                    </a:cubicBezTo>
                    <a:cubicBezTo>
                      <a:pt x="142" y="0"/>
                      <a:pt x="142" y="0"/>
                      <a:pt x="142" y="0"/>
                    </a:cubicBezTo>
                    <a:cubicBezTo>
                      <a:pt x="94" y="6"/>
                      <a:pt x="47" y="16"/>
                      <a:pt x="0" y="27"/>
                    </a:cubicBezTo>
                    <a:close/>
                  </a:path>
                </a:pathLst>
              </a:custGeom>
              <a:solidFill>
                <a:srgbClr val="5BAC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1" name="Freeform 389">
                <a:extLst>
                  <a:ext uri="{FF2B5EF4-FFF2-40B4-BE49-F238E27FC236}">
                    <a16:creationId xmlns:a16="http://schemas.microsoft.com/office/drawing/2014/main" xmlns="" id="{98F76875-4554-4BC4-B8F2-CEA8C69D72A7}"/>
                  </a:ext>
                </a:extLst>
              </p:cNvPr>
              <p:cNvSpPr/>
              <p:nvPr/>
            </p:nvSpPr>
            <p:spPr bwMode="auto">
              <a:xfrm>
                <a:off x="4795" y="1309"/>
                <a:ext cx="203" cy="88"/>
              </a:xfrm>
              <a:custGeom>
                <a:avLst/>
                <a:gdLst>
                  <a:gd name="T0" fmla="*/ 2 w 90"/>
                  <a:gd name="T1" fmla="*/ 8 h 39"/>
                  <a:gd name="T2" fmla="*/ 0 w 90"/>
                  <a:gd name="T3" fmla="*/ 39 h 39"/>
                  <a:gd name="T4" fmla="*/ 48 w 90"/>
                  <a:gd name="T5" fmla="*/ 32 h 39"/>
                  <a:gd name="T6" fmla="*/ 90 w 90"/>
                  <a:gd name="T7" fmla="*/ 29 h 39"/>
                  <a:gd name="T8" fmla="*/ 81 w 90"/>
                  <a:gd name="T9" fmla="*/ 0 h 39"/>
                  <a:gd name="T10" fmla="*/ 2 w 90"/>
                  <a:gd name="T11" fmla="*/ 8 h 39"/>
                </a:gdLst>
                <a:ahLst/>
                <a:cxnLst>
                  <a:cxn ang="0">
                    <a:pos x="T0" y="T1"/>
                  </a:cxn>
                  <a:cxn ang="0">
                    <a:pos x="T2" y="T3"/>
                  </a:cxn>
                  <a:cxn ang="0">
                    <a:pos x="T4" y="T5"/>
                  </a:cxn>
                  <a:cxn ang="0">
                    <a:pos x="T6" y="T7"/>
                  </a:cxn>
                  <a:cxn ang="0">
                    <a:pos x="T8" y="T9"/>
                  </a:cxn>
                  <a:cxn ang="0">
                    <a:pos x="T10" y="T11"/>
                  </a:cxn>
                </a:cxnLst>
                <a:rect l="0" t="0" r="r" b="b"/>
                <a:pathLst>
                  <a:path w="90" h="39">
                    <a:moveTo>
                      <a:pt x="2" y="8"/>
                    </a:moveTo>
                    <a:cubicBezTo>
                      <a:pt x="0" y="39"/>
                      <a:pt x="0" y="39"/>
                      <a:pt x="0" y="39"/>
                    </a:cubicBezTo>
                    <a:cubicBezTo>
                      <a:pt x="16" y="36"/>
                      <a:pt x="32" y="33"/>
                      <a:pt x="48" y="32"/>
                    </a:cubicBezTo>
                    <a:cubicBezTo>
                      <a:pt x="62" y="32"/>
                      <a:pt x="76" y="31"/>
                      <a:pt x="90" y="29"/>
                    </a:cubicBezTo>
                    <a:cubicBezTo>
                      <a:pt x="81" y="0"/>
                      <a:pt x="81" y="0"/>
                      <a:pt x="81" y="0"/>
                    </a:cubicBezTo>
                    <a:cubicBezTo>
                      <a:pt x="55" y="2"/>
                      <a:pt x="28" y="4"/>
                      <a:pt x="2" y="8"/>
                    </a:cubicBezTo>
                    <a:close/>
                  </a:path>
                </a:pathLst>
              </a:custGeom>
              <a:solidFill>
                <a:srgbClr val="AC4E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2" name="Freeform 390">
                <a:extLst>
                  <a:ext uri="{FF2B5EF4-FFF2-40B4-BE49-F238E27FC236}">
                    <a16:creationId xmlns:a16="http://schemas.microsoft.com/office/drawing/2014/main" xmlns="" id="{A5068D48-AD8D-4CB2-ACF4-4AC77A71B722}"/>
                  </a:ext>
                </a:extLst>
              </p:cNvPr>
              <p:cNvSpPr/>
              <p:nvPr/>
            </p:nvSpPr>
            <p:spPr bwMode="auto">
              <a:xfrm>
                <a:off x="4977" y="1287"/>
                <a:ext cx="291" cy="88"/>
              </a:xfrm>
              <a:custGeom>
                <a:avLst/>
                <a:gdLst>
                  <a:gd name="T0" fmla="*/ 47 w 129"/>
                  <a:gd name="T1" fmla="*/ 9 h 39"/>
                  <a:gd name="T2" fmla="*/ 0 w 129"/>
                  <a:gd name="T3" fmla="*/ 10 h 39"/>
                  <a:gd name="T4" fmla="*/ 9 w 129"/>
                  <a:gd name="T5" fmla="*/ 39 h 39"/>
                  <a:gd name="T6" fmla="*/ 119 w 129"/>
                  <a:gd name="T7" fmla="*/ 29 h 39"/>
                  <a:gd name="T8" fmla="*/ 47 w 129"/>
                  <a:gd name="T9" fmla="*/ 9 h 39"/>
                </a:gdLst>
                <a:ahLst/>
                <a:cxnLst>
                  <a:cxn ang="0">
                    <a:pos x="T0" y="T1"/>
                  </a:cxn>
                  <a:cxn ang="0">
                    <a:pos x="T2" y="T3"/>
                  </a:cxn>
                  <a:cxn ang="0">
                    <a:pos x="T4" y="T5"/>
                  </a:cxn>
                  <a:cxn ang="0">
                    <a:pos x="T6" y="T7"/>
                  </a:cxn>
                  <a:cxn ang="0">
                    <a:pos x="T8" y="T9"/>
                  </a:cxn>
                </a:cxnLst>
                <a:rect l="0" t="0" r="r" b="b"/>
                <a:pathLst>
                  <a:path w="129" h="39">
                    <a:moveTo>
                      <a:pt x="47" y="9"/>
                    </a:moveTo>
                    <a:cubicBezTo>
                      <a:pt x="31" y="9"/>
                      <a:pt x="16" y="9"/>
                      <a:pt x="0" y="10"/>
                    </a:cubicBezTo>
                    <a:cubicBezTo>
                      <a:pt x="9" y="39"/>
                      <a:pt x="9" y="39"/>
                      <a:pt x="9" y="39"/>
                    </a:cubicBezTo>
                    <a:cubicBezTo>
                      <a:pt x="46" y="36"/>
                      <a:pt x="82" y="32"/>
                      <a:pt x="119" y="29"/>
                    </a:cubicBezTo>
                    <a:cubicBezTo>
                      <a:pt x="129" y="0"/>
                      <a:pt x="65" y="9"/>
                      <a:pt x="47" y="9"/>
                    </a:cubicBezTo>
                    <a:close/>
                  </a:path>
                </a:pathLst>
              </a:custGeom>
              <a:solidFill>
                <a:srgbClr val="AEC5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3" name="Freeform 391">
                <a:extLst>
                  <a:ext uri="{FF2B5EF4-FFF2-40B4-BE49-F238E27FC236}">
                    <a16:creationId xmlns:a16="http://schemas.microsoft.com/office/drawing/2014/main" xmlns="" id="{06CDB34B-31E5-46C5-9BA4-0F0B1470CA19}"/>
                  </a:ext>
                </a:extLst>
              </p:cNvPr>
              <p:cNvSpPr/>
              <p:nvPr/>
            </p:nvSpPr>
            <p:spPr bwMode="auto">
              <a:xfrm>
                <a:off x="2933" y="2073"/>
                <a:ext cx="403" cy="386"/>
              </a:xfrm>
              <a:custGeom>
                <a:avLst/>
                <a:gdLst>
                  <a:gd name="T0" fmla="*/ 0 w 179"/>
                  <a:gd name="T1" fmla="*/ 1 h 171"/>
                  <a:gd name="T2" fmla="*/ 23 w 179"/>
                  <a:gd name="T3" fmla="*/ 79 h 171"/>
                  <a:gd name="T4" fmla="*/ 85 w 179"/>
                  <a:gd name="T5" fmla="*/ 159 h 171"/>
                  <a:gd name="T6" fmla="*/ 127 w 179"/>
                  <a:gd name="T7" fmla="*/ 115 h 171"/>
                  <a:gd name="T8" fmla="*/ 179 w 179"/>
                  <a:gd name="T9" fmla="*/ 9 h 171"/>
                  <a:gd name="T10" fmla="*/ 0 w 179"/>
                  <a:gd name="T11" fmla="*/ 1 h 171"/>
                </a:gdLst>
                <a:ahLst/>
                <a:cxnLst>
                  <a:cxn ang="0">
                    <a:pos x="T0" y="T1"/>
                  </a:cxn>
                  <a:cxn ang="0">
                    <a:pos x="T2" y="T3"/>
                  </a:cxn>
                  <a:cxn ang="0">
                    <a:pos x="T4" y="T5"/>
                  </a:cxn>
                  <a:cxn ang="0">
                    <a:pos x="T6" y="T7"/>
                  </a:cxn>
                  <a:cxn ang="0">
                    <a:pos x="T8" y="T9"/>
                  </a:cxn>
                  <a:cxn ang="0">
                    <a:pos x="T10" y="T11"/>
                  </a:cxn>
                </a:cxnLst>
                <a:rect l="0" t="0" r="r" b="b"/>
                <a:pathLst>
                  <a:path w="179" h="171">
                    <a:moveTo>
                      <a:pt x="0" y="1"/>
                    </a:moveTo>
                    <a:cubicBezTo>
                      <a:pt x="3" y="29"/>
                      <a:pt x="11" y="56"/>
                      <a:pt x="23" y="79"/>
                    </a:cubicBezTo>
                    <a:cubicBezTo>
                      <a:pt x="34" y="101"/>
                      <a:pt x="61" y="150"/>
                      <a:pt x="85" y="159"/>
                    </a:cubicBezTo>
                    <a:cubicBezTo>
                      <a:pt x="116" y="171"/>
                      <a:pt x="120" y="136"/>
                      <a:pt x="127" y="115"/>
                    </a:cubicBezTo>
                    <a:cubicBezTo>
                      <a:pt x="139" y="79"/>
                      <a:pt x="156" y="40"/>
                      <a:pt x="179" y="9"/>
                    </a:cubicBezTo>
                    <a:cubicBezTo>
                      <a:pt x="119" y="3"/>
                      <a:pt x="59" y="0"/>
                      <a:pt x="0" y="1"/>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4" name="Freeform 392">
                <a:extLst>
                  <a:ext uri="{FF2B5EF4-FFF2-40B4-BE49-F238E27FC236}">
                    <a16:creationId xmlns:a16="http://schemas.microsoft.com/office/drawing/2014/main" xmlns="" id="{1E4F02C9-57AE-41A3-B337-9C3A920B377F}"/>
                  </a:ext>
                </a:extLst>
              </p:cNvPr>
              <p:cNvSpPr/>
              <p:nvPr/>
            </p:nvSpPr>
            <p:spPr bwMode="auto">
              <a:xfrm>
                <a:off x="2793" y="1134"/>
                <a:ext cx="140" cy="292"/>
              </a:xfrm>
              <a:custGeom>
                <a:avLst/>
                <a:gdLst>
                  <a:gd name="T0" fmla="*/ 33 w 62"/>
                  <a:gd name="T1" fmla="*/ 0 h 130"/>
                  <a:gd name="T2" fmla="*/ 9 w 62"/>
                  <a:gd name="T3" fmla="*/ 2 h 130"/>
                  <a:gd name="T4" fmla="*/ 16 w 62"/>
                  <a:gd name="T5" fmla="*/ 130 h 130"/>
                  <a:gd name="T6" fmla="*/ 62 w 62"/>
                  <a:gd name="T7" fmla="*/ 130 h 130"/>
                  <a:gd name="T8" fmla="*/ 33 w 62"/>
                  <a:gd name="T9" fmla="*/ 0 h 130"/>
                </a:gdLst>
                <a:ahLst/>
                <a:cxnLst>
                  <a:cxn ang="0">
                    <a:pos x="T0" y="T1"/>
                  </a:cxn>
                  <a:cxn ang="0">
                    <a:pos x="T2" y="T3"/>
                  </a:cxn>
                  <a:cxn ang="0">
                    <a:pos x="T4" y="T5"/>
                  </a:cxn>
                  <a:cxn ang="0">
                    <a:pos x="T6" y="T7"/>
                  </a:cxn>
                  <a:cxn ang="0">
                    <a:pos x="T8" y="T9"/>
                  </a:cxn>
                </a:cxnLst>
                <a:rect l="0" t="0" r="r" b="b"/>
                <a:pathLst>
                  <a:path w="62" h="130">
                    <a:moveTo>
                      <a:pt x="33" y="0"/>
                    </a:moveTo>
                    <a:cubicBezTo>
                      <a:pt x="9" y="2"/>
                      <a:pt x="9" y="2"/>
                      <a:pt x="9" y="2"/>
                    </a:cubicBezTo>
                    <a:cubicBezTo>
                      <a:pt x="0" y="42"/>
                      <a:pt x="9" y="88"/>
                      <a:pt x="16" y="130"/>
                    </a:cubicBezTo>
                    <a:cubicBezTo>
                      <a:pt x="62" y="130"/>
                      <a:pt x="62" y="130"/>
                      <a:pt x="62" y="130"/>
                    </a:cubicBezTo>
                    <a:cubicBezTo>
                      <a:pt x="53" y="86"/>
                      <a:pt x="44" y="43"/>
                      <a:pt x="33" y="0"/>
                    </a:cubicBezTo>
                    <a:close/>
                  </a:path>
                </a:pathLst>
              </a:custGeom>
              <a:solidFill>
                <a:srgbClr val="FF749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5" name="Freeform 393">
                <a:extLst>
                  <a:ext uri="{FF2B5EF4-FFF2-40B4-BE49-F238E27FC236}">
                    <a16:creationId xmlns:a16="http://schemas.microsoft.com/office/drawing/2014/main" xmlns="" id="{FC497141-F16C-43E2-8313-0EFDE371EB09}"/>
                  </a:ext>
                </a:extLst>
              </p:cNvPr>
              <p:cNvSpPr/>
              <p:nvPr/>
            </p:nvSpPr>
            <p:spPr bwMode="auto">
              <a:xfrm>
                <a:off x="2829" y="1426"/>
                <a:ext cx="117" cy="82"/>
              </a:xfrm>
              <a:custGeom>
                <a:avLst/>
                <a:gdLst>
                  <a:gd name="T0" fmla="*/ 46 w 52"/>
                  <a:gd name="T1" fmla="*/ 0 h 36"/>
                  <a:gd name="T2" fmla="*/ 0 w 52"/>
                  <a:gd name="T3" fmla="*/ 0 h 36"/>
                  <a:gd name="T4" fmla="*/ 3 w 52"/>
                  <a:gd name="T5" fmla="*/ 18 h 36"/>
                  <a:gd name="T6" fmla="*/ 6 w 52"/>
                  <a:gd name="T7" fmla="*/ 36 h 36"/>
                  <a:gd name="T8" fmla="*/ 52 w 52"/>
                  <a:gd name="T9" fmla="*/ 31 h 36"/>
                  <a:gd name="T10" fmla="*/ 46 w 52"/>
                  <a:gd name="T11" fmla="*/ 0 h 36"/>
                </a:gdLst>
                <a:ahLst/>
                <a:cxnLst>
                  <a:cxn ang="0">
                    <a:pos x="T0" y="T1"/>
                  </a:cxn>
                  <a:cxn ang="0">
                    <a:pos x="T2" y="T3"/>
                  </a:cxn>
                  <a:cxn ang="0">
                    <a:pos x="T4" y="T5"/>
                  </a:cxn>
                  <a:cxn ang="0">
                    <a:pos x="T6" y="T7"/>
                  </a:cxn>
                  <a:cxn ang="0">
                    <a:pos x="T8" y="T9"/>
                  </a:cxn>
                  <a:cxn ang="0">
                    <a:pos x="T10" y="T11"/>
                  </a:cxn>
                </a:cxnLst>
                <a:rect l="0" t="0" r="r" b="b"/>
                <a:pathLst>
                  <a:path w="52" h="36">
                    <a:moveTo>
                      <a:pt x="46" y="0"/>
                    </a:moveTo>
                    <a:cubicBezTo>
                      <a:pt x="0" y="0"/>
                      <a:pt x="0" y="0"/>
                      <a:pt x="0" y="0"/>
                    </a:cubicBezTo>
                    <a:cubicBezTo>
                      <a:pt x="1" y="6"/>
                      <a:pt x="2" y="12"/>
                      <a:pt x="3" y="18"/>
                    </a:cubicBezTo>
                    <a:cubicBezTo>
                      <a:pt x="4" y="24"/>
                      <a:pt x="5" y="30"/>
                      <a:pt x="6" y="36"/>
                    </a:cubicBezTo>
                    <a:cubicBezTo>
                      <a:pt x="52" y="31"/>
                      <a:pt x="52" y="31"/>
                      <a:pt x="52" y="31"/>
                    </a:cubicBezTo>
                    <a:cubicBezTo>
                      <a:pt x="50" y="21"/>
                      <a:pt x="48" y="10"/>
                      <a:pt x="46" y="0"/>
                    </a:cubicBez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6" name="Freeform 394">
                <a:extLst>
                  <a:ext uri="{FF2B5EF4-FFF2-40B4-BE49-F238E27FC236}">
                    <a16:creationId xmlns:a16="http://schemas.microsoft.com/office/drawing/2014/main" xmlns="" id="{B724668A-D04A-4933-AB82-3FDE307BA011}"/>
                  </a:ext>
                </a:extLst>
              </p:cNvPr>
              <p:cNvSpPr/>
              <p:nvPr/>
            </p:nvSpPr>
            <p:spPr bwMode="auto">
              <a:xfrm>
                <a:off x="2858" y="1625"/>
                <a:ext cx="129" cy="216"/>
              </a:xfrm>
              <a:custGeom>
                <a:avLst/>
                <a:gdLst>
                  <a:gd name="T0" fmla="*/ 0 w 57"/>
                  <a:gd name="T1" fmla="*/ 0 h 96"/>
                  <a:gd name="T2" fmla="*/ 12 w 57"/>
                  <a:gd name="T3" fmla="*/ 96 h 96"/>
                  <a:gd name="T4" fmla="*/ 57 w 57"/>
                  <a:gd name="T5" fmla="*/ 34 h 96"/>
                  <a:gd name="T6" fmla="*/ 54 w 57"/>
                  <a:gd name="T7" fmla="*/ 18 h 96"/>
                  <a:gd name="T8" fmla="*/ 0 w 57"/>
                  <a:gd name="T9" fmla="*/ 0 h 96"/>
                </a:gdLst>
                <a:ahLst/>
                <a:cxnLst>
                  <a:cxn ang="0">
                    <a:pos x="T0" y="T1"/>
                  </a:cxn>
                  <a:cxn ang="0">
                    <a:pos x="T2" y="T3"/>
                  </a:cxn>
                  <a:cxn ang="0">
                    <a:pos x="T4" y="T5"/>
                  </a:cxn>
                  <a:cxn ang="0">
                    <a:pos x="T6" y="T7"/>
                  </a:cxn>
                  <a:cxn ang="0">
                    <a:pos x="T8" y="T9"/>
                  </a:cxn>
                </a:cxnLst>
                <a:rect l="0" t="0" r="r" b="b"/>
                <a:pathLst>
                  <a:path w="57" h="96">
                    <a:moveTo>
                      <a:pt x="0" y="0"/>
                    </a:moveTo>
                    <a:cubicBezTo>
                      <a:pt x="5" y="33"/>
                      <a:pt x="9" y="65"/>
                      <a:pt x="12" y="96"/>
                    </a:cubicBezTo>
                    <a:cubicBezTo>
                      <a:pt x="25" y="74"/>
                      <a:pt x="40" y="54"/>
                      <a:pt x="57" y="34"/>
                    </a:cubicBezTo>
                    <a:cubicBezTo>
                      <a:pt x="56" y="29"/>
                      <a:pt x="55" y="24"/>
                      <a:pt x="54" y="18"/>
                    </a:cubicBezTo>
                    <a:lnTo>
                      <a:pt x="0" y="0"/>
                    </a:lnTo>
                    <a:close/>
                  </a:path>
                </a:pathLst>
              </a:custGeom>
              <a:solidFill>
                <a:srgbClr val="FF68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7" name="Freeform 395">
                <a:extLst>
                  <a:ext uri="{FF2B5EF4-FFF2-40B4-BE49-F238E27FC236}">
                    <a16:creationId xmlns:a16="http://schemas.microsoft.com/office/drawing/2014/main" xmlns="" id="{5A0C19EA-0C94-4F3F-B50C-4EAAC54126A0}"/>
                  </a:ext>
                </a:extLst>
              </p:cNvPr>
              <p:cNvSpPr/>
              <p:nvPr/>
            </p:nvSpPr>
            <p:spPr bwMode="auto">
              <a:xfrm>
                <a:off x="2843" y="1496"/>
                <a:ext cx="137" cy="169"/>
              </a:xfrm>
              <a:custGeom>
                <a:avLst/>
                <a:gdLst>
                  <a:gd name="T0" fmla="*/ 60 w 61"/>
                  <a:gd name="T1" fmla="*/ 73 h 75"/>
                  <a:gd name="T2" fmla="*/ 46 w 61"/>
                  <a:gd name="T3" fmla="*/ 0 h 75"/>
                  <a:gd name="T4" fmla="*/ 0 w 61"/>
                  <a:gd name="T5" fmla="*/ 5 h 75"/>
                  <a:gd name="T6" fmla="*/ 7 w 61"/>
                  <a:gd name="T7" fmla="*/ 57 h 75"/>
                  <a:gd name="T8" fmla="*/ 61 w 61"/>
                  <a:gd name="T9" fmla="*/ 75 h 75"/>
                  <a:gd name="T10" fmla="*/ 60 w 61"/>
                  <a:gd name="T11" fmla="*/ 73 h 75"/>
                </a:gdLst>
                <a:ahLst/>
                <a:cxnLst>
                  <a:cxn ang="0">
                    <a:pos x="T0" y="T1"/>
                  </a:cxn>
                  <a:cxn ang="0">
                    <a:pos x="T2" y="T3"/>
                  </a:cxn>
                  <a:cxn ang="0">
                    <a:pos x="T4" y="T5"/>
                  </a:cxn>
                  <a:cxn ang="0">
                    <a:pos x="T6" y="T7"/>
                  </a:cxn>
                  <a:cxn ang="0">
                    <a:pos x="T8" y="T9"/>
                  </a:cxn>
                  <a:cxn ang="0">
                    <a:pos x="T10" y="T11"/>
                  </a:cxn>
                </a:cxnLst>
                <a:rect l="0" t="0" r="r" b="b"/>
                <a:pathLst>
                  <a:path w="61" h="75">
                    <a:moveTo>
                      <a:pt x="60" y="73"/>
                    </a:moveTo>
                    <a:cubicBezTo>
                      <a:pt x="55" y="49"/>
                      <a:pt x="51" y="24"/>
                      <a:pt x="46" y="0"/>
                    </a:cubicBezTo>
                    <a:cubicBezTo>
                      <a:pt x="0" y="5"/>
                      <a:pt x="0" y="5"/>
                      <a:pt x="0" y="5"/>
                    </a:cubicBezTo>
                    <a:cubicBezTo>
                      <a:pt x="3" y="22"/>
                      <a:pt x="5" y="40"/>
                      <a:pt x="7" y="57"/>
                    </a:cubicBezTo>
                    <a:cubicBezTo>
                      <a:pt x="61" y="75"/>
                      <a:pt x="61" y="75"/>
                      <a:pt x="61" y="75"/>
                    </a:cubicBezTo>
                    <a:cubicBezTo>
                      <a:pt x="60" y="75"/>
                      <a:pt x="60" y="74"/>
                      <a:pt x="60" y="73"/>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8" name="Freeform 396">
                <a:extLst>
                  <a:ext uri="{FF2B5EF4-FFF2-40B4-BE49-F238E27FC236}">
                    <a16:creationId xmlns:a16="http://schemas.microsoft.com/office/drawing/2014/main" xmlns="" id="{1172E45F-B290-4700-807E-3B597164C9F8}"/>
                  </a:ext>
                </a:extLst>
              </p:cNvPr>
              <p:cNvSpPr/>
              <p:nvPr/>
            </p:nvSpPr>
            <p:spPr bwMode="auto">
              <a:xfrm>
                <a:off x="2885" y="1701"/>
                <a:ext cx="142" cy="178"/>
              </a:xfrm>
              <a:custGeom>
                <a:avLst/>
                <a:gdLst>
                  <a:gd name="T0" fmla="*/ 0 w 63"/>
                  <a:gd name="T1" fmla="*/ 62 h 79"/>
                  <a:gd name="T2" fmla="*/ 0 w 63"/>
                  <a:gd name="T3" fmla="*/ 66 h 79"/>
                  <a:gd name="T4" fmla="*/ 63 w 63"/>
                  <a:gd name="T5" fmla="*/ 79 h 79"/>
                  <a:gd name="T6" fmla="*/ 45 w 63"/>
                  <a:gd name="T7" fmla="*/ 0 h 79"/>
                  <a:gd name="T8" fmla="*/ 0 w 63"/>
                  <a:gd name="T9" fmla="*/ 62 h 79"/>
                </a:gdLst>
                <a:ahLst/>
                <a:cxnLst>
                  <a:cxn ang="0">
                    <a:pos x="T0" y="T1"/>
                  </a:cxn>
                  <a:cxn ang="0">
                    <a:pos x="T2" y="T3"/>
                  </a:cxn>
                  <a:cxn ang="0">
                    <a:pos x="T4" y="T5"/>
                  </a:cxn>
                  <a:cxn ang="0">
                    <a:pos x="T6" y="T7"/>
                  </a:cxn>
                  <a:cxn ang="0">
                    <a:pos x="T8" y="T9"/>
                  </a:cxn>
                </a:cxnLst>
                <a:rect l="0" t="0" r="r" b="b"/>
                <a:pathLst>
                  <a:path w="63" h="79">
                    <a:moveTo>
                      <a:pt x="0" y="62"/>
                    </a:moveTo>
                    <a:cubicBezTo>
                      <a:pt x="0" y="63"/>
                      <a:pt x="0" y="64"/>
                      <a:pt x="0" y="66"/>
                    </a:cubicBezTo>
                    <a:cubicBezTo>
                      <a:pt x="63" y="79"/>
                      <a:pt x="63" y="79"/>
                      <a:pt x="63" y="79"/>
                    </a:cubicBezTo>
                    <a:cubicBezTo>
                      <a:pt x="60" y="62"/>
                      <a:pt x="52" y="35"/>
                      <a:pt x="45" y="0"/>
                    </a:cubicBezTo>
                    <a:cubicBezTo>
                      <a:pt x="28" y="20"/>
                      <a:pt x="13" y="40"/>
                      <a:pt x="0" y="62"/>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9" name="Freeform 397">
                <a:extLst>
                  <a:ext uri="{FF2B5EF4-FFF2-40B4-BE49-F238E27FC236}">
                    <a16:creationId xmlns:a16="http://schemas.microsoft.com/office/drawing/2014/main" xmlns="" id="{BEBE48B0-A568-4888-9785-B29820D32E74}"/>
                  </a:ext>
                </a:extLst>
              </p:cNvPr>
              <p:cNvSpPr/>
              <p:nvPr/>
            </p:nvSpPr>
            <p:spPr bwMode="auto">
              <a:xfrm>
                <a:off x="2890" y="1850"/>
                <a:ext cx="167" cy="228"/>
              </a:xfrm>
              <a:custGeom>
                <a:avLst/>
                <a:gdLst>
                  <a:gd name="T0" fmla="*/ 63 w 74"/>
                  <a:gd name="T1" fmla="*/ 31 h 101"/>
                  <a:gd name="T2" fmla="*/ 61 w 74"/>
                  <a:gd name="T3" fmla="*/ 12 h 101"/>
                  <a:gd name="T4" fmla="*/ 1 w 74"/>
                  <a:gd name="T5" fmla="*/ 0 h 101"/>
                  <a:gd name="T6" fmla="*/ 0 w 74"/>
                  <a:gd name="T7" fmla="*/ 12 h 101"/>
                  <a:gd name="T8" fmla="*/ 2 w 74"/>
                  <a:gd name="T9" fmla="*/ 99 h 101"/>
                  <a:gd name="T10" fmla="*/ 74 w 74"/>
                  <a:gd name="T11" fmla="*/ 101 h 101"/>
                  <a:gd name="T12" fmla="*/ 63 w 74"/>
                  <a:gd name="T13" fmla="*/ 31 h 101"/>
                </a:gdLst>
                <a:ahLst/>
                <a:cxnLst>
                  <a:cxn ang="0">
                    <a:pos x="T0" y="T1"/>
                  </a:cxn>
                  <a:cxn ang="0">
                    <a:pos x="T2" y="T3"/>
                  </a:cxn>
                  <a:cxn ang="0">
                    <a:pos x="T4" y="T5"/>
                  </a:cxn>
                  <a:cxn ang="0">
                    <a:pos x="T6" y="T7"/>
                  </a:cxn>
                  <a:cxn ang="0">
                    <a:pos x="T8" y="T9"/>
                  </a:cxn>
                  <a:cxn ang="0">
                    <a:pos x="T10" y="T11"/>
                  </a:cxn>
                  <a:cxn ang="0">
                    <a:pos x="T12" y="T13"/>
                  </a:cxn>
                </a:cxnLst>
                <a:rect l="0" t="0" r="r" b="b"/>
                <a:pathLst>
                  <a:path w="74" h="101">
                    <a:moveTo>
                      <a:pt x="63" y="31"/>
                    </a:moveTo>
                    <a:cubicBezTo>
                      <a:pt x="62" y="24"/>
                      <a:pt x="62" y="19"/>
                      <a:pt x="61" y="12"/>
                    </a:cubicBezTo>
                    <a:cubicBezTo>
                      <a:pt x="1" y="0"/>
                      <a:pt x="1" y="0"/>
                      <a:pt x="1" y="0"/>
                    </a:cubicBezTo>
                    <a:cubicBezTo>
                      <a:pt x="1" y="5"/>
                      <a:pt x="0" y="7"/>
                      <a:pt x="0" y="12"/>
                    </a:cubicBezTo>
                    <a:cubicBezTo>
                      <a:pt x="2" y="34"/>
                      <a:pt x="1" y="66"/>
                      <a:pt x="2" y="99"/>
                    </a:cubicBezTo>
                    <a:cubicBezTo>
                      <a:pt x="74" y="101"/>
                      <a:pt x="74" y="101"/>
                      <a:pt x="74" y="101"/>
                    </a:cubicBezTo>
                    <a:cubicBezTo>
                      <a:pt x="69" y="78"/>
                      <a:pt x="66" y="55"/>
                      <a:pt x="63" y="31"/>
                    </a:cubicBezTo>
                    <a:close/>
                  </a:path>
                </a:pathLst>
              </a:custGeom>
              <a:solidFill>
                <a:srgbClr val="FF90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0" name="Freeform 398">
                <a:extLst>
                  <a:ext uri="{FF2B5EF4-FFF2-40B4-BE49-F238E27FC236}">
                    <a16:creationId xmlns:a16="http://schemas.microsoft.com/office/drawing/2014/main" xmlns="" id="{BE3E54AE-8686-4389-87EF-24FE9E56DE03}"/>
                  </a:ext>
                </a:extLst>
              </p:cNvPr>
              <p:cNvSpPr/>
              <p:nvPr/>
            </p:nvSpPr>
            <p:spPr bwMode="auto">
              <a:xfrm>
                <a:off x="2894" y="2073"/>
                <a:ext cx="197" cy="122"/>
              </a:xfrm>
              <a:custGeom>
                <a:avLst/>
                <a:gdLst>
                  <a:gd name="T0" fmla="*/ 84 w 87"/>
                  <a:gd name="T1" fmla="*/ 42 h 54"/>
                  <a:gd name="T2" fmla="*/ 72 w 87"/>
                  <a:gd name="T3" fmla="*/ 2 h 54"/>
                  <a:gd name="T4" fmla="*/ 0 w 87"/>
                  <a:gd name="T5" fmla="*/ 0 h 54"/>
                  <a:gd name="T6" fmla="*/ 6 w 87"/>
                  <a:gd name="T7" fmla="*/ 54 h 54"/>
                  <a:gd name="T8" fmla="*/ 87 w 87"/>
                  <a:gd name="T9" fmla="*/ 46 h 54"/>
                  <a:gd name="T10" fmla="*/ 84 w 87"/>
                  <a:gd name="T11" fmla="*/ 42 h 54"/>
                </a:gdLst>
                <a:ahLst/>
                <a:cxnLst>
                  <a:cxn ang="0">
                    <a:pos x="T0" y="T1"/>
                  </a:cxn>
                  <a:cxn ang="0">
                    <a:pos x="T2" y="T3"/>
                  </a:cxn>
                  <a:cxn ang="0">
                    <a:pos x="T4" y="T5"/>
                  </a:cxn>
                  <a:cxn ang="0">
                    <a:pos x="T6" y="T7"/>
                  </a:cxn>
                  <a:cxn ang="0">
                    <a:pos x="T8" y="T9"/>
                  </a:cxn>
                  <a:cxn ang="0">
                    <a:pos x="T10" y="T11"/>
                  </a:cxn>
                </a:cxnLst>
                <a:rect l="0" t="0" r="r" b="b"/>
                <a:pathLst>
                  <a:path w="87" h="54">
                    <a:moveTo>
                      <a:pt x="84" y="42"/>
                    </a:moveTo>
                    <a:cubicBezTo>
                      <a:pt x="80" y="31"/>
                      <a:pt x="75" y="13"/>
                      <a:pt x="72" y="2"/>
                    </a:cubicBezTo>
                    <a:cubicBezTo>
                      <a:pt x="0" y="0"/>
                      <a:pt x="0" y="0"/>
                      <a:pt x="0" y="0"/>
                    </a:cubicBezTo>
                    <a:cubicBezTo>
                      <a:pt x="1" y="18"/>
                      <a:pt x="3" y="37"/>
                      <a:pt x="6" y="54"/>
                    </a:cubicBezTo>
                    <a:cubicBezTo>
                      <a:pt x="87" y="46"/>
                      <a:pt x="87" y="46"/>
                      <a:pt x="87" y="46"/>
                    </a:cubicBezTo>
                    <a:cubicBezTo>
                      <a:pt x="86" y="46"/>
                      <a:pt x="85" y="42"/>
                      <a:pt x="84" y="42"/>
                    </a:cubicBez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1" name="Freeform 399">
                <a:extLst>
                  <a:ext uri="{FF2B5EF4-FFF2-40B4-BE49-F238E27FC236}">
                    <a16:creationId xmlns:a16="http://schemas.microsoft.com/office/drawing/2014/main" xmlns="" id="{1A731E27-492D-451B-A833-BADDC5DD63A0}"/>
                  </a:ext>
                </a:extLst>
              </p:cNvPr>
              <p:cNvSpPr/>
              <p:nvPr/>
            </p:nvSpPr>
            <p:spPr bwMode="auto">
              <a:xfrm>
                <a:off x="2910" y="2159"/>
                <a:ext cx="187" cy="70"/>
              </a:xfrm>
              <a:custGeom>
                <a:avLst/>
                <a:gdLst>
                  <a:gd name="T0" fmla="*/ 80 w 83"/>
                  <a:gd name="T1" fmla="*/ 21 h 31"/>
                  <a:gd name="T2" fmla="*/ 83 w 83"/>
                  <a:gd name="T3" fmla="*/ 0 h 31"/>
                  <a:gd name="T4" fmla="*/ 80 w 83"/>
                  <a:gd name="T5" fmla="*/ 3 h 31"/>
                  <a:gd name="T6" fmla="*/ 0 w 83"/>
                  <a:gd name="T7" fmla="*/ 18 h 31"/>
                  <a:gd name="T8" fmla="*/ 4 w 83"/>
                  <a:gd name="T9" fmla="*/ 31 h 31"/>
                  <a:gd name="T10" fmla="*/ 80 w 83"/>
                  <a:gd name="T11" fmla="*/ 21 h 31"/>
                </a:gdLst>
                <a:ahLst/>
                <a:cxnLst>
                  <a:cxn ang="0">
                    <a:pos x="T0" y="T1"/>
                  </a:cxn>
                  <a:cxn ang="0">
                    <a:pos x="T2" y="T3"/>
                  </a:cxn>
                  <a:cxn ang="0">
                    <a:pos x="T4" y="T5"/>
                  </a:cxn>
                  <a:cxn ang="0">
                    <a:pos x="T6" y="T7"/>
                  </a:cxn>
                  <a:cxn ang="0">
                    <a:pos x="T8" y="T9"/>
                  </a:cxn>
                  <a:cxn ang="0">
                    <a:pos x="T10" y="T11"/>
                  </a:cxn>
                </a:cxnLst>
                <a:rect l="0" t="0" r="r" b="b"/>
                <a:pathLst>
                  <a:path w="83" h="31">
                    <a:moveTo>
                      <a:pt x="80" y="21"/>
                    </a:moveTo>
                    <a:cubicBezTo>
                      <a:pt x="82" y="13"/>
                      <a:pt x="83" y="6"/>
                      <a:pt x="83" y="0"/>
                    </a:cubicBezTo>
                    <a:cubicBezTo>
                      <a:pt x="81" y="0"/>
                      <a:pt x="81" y="3"/>
                      <a:pt x="80" y="3"/>
                    </a:cubicBezTo>
                    <a:cubicBezTo>
                      <a:pt x="0" y="18"/>
                      <a:pt x="0" y="18"/>
                      <a:pt x="0" y="18"/>
                    </a:cubicBezTo>
                    <a:cubicBezTo>
                      <a:pt x="1" y="22"/>
                      <a:pt x="2" y="27"/>
                      <a:pt x="4" y="31"/>
                    </a:cubicBezTo>
                    <a:lnTo>
                      <a:pt x="80" y="21"/>
                    </a:ln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2" name="Freeform 400">
                <a:extLst>
                  <a:ext uri="{FF2B5EF4-FFF2-40B4-BE49-F238E27FC236}">
                    <a16:creationId xmlns:a16="http://schemas.microsoft.com/office/drawing/2014/main" xmlns="" id="{9334E2B8-C7BA-411A-9E42-9B1F0980991A}"/>
                  </a:ext>
                </a:extLst>
              </p:cNvPr>
              <p:cNvSpPr/>
              <p:nvPr/>
            </p:nvSpPr>
            <p:spPr bwMode="auto">
              <a:xfrm>
                <a:off x="2915" y="2204"/>
                <a:ext cx="182" cy="56"/>
              </a:xfrm>
              <a:custGeom>
                <a:avLst/>
                <a:gdLst>
                  <a:gd name="T0" fmla="*/ 81 w 81"/>
                  <a:gd name="T1" fmla="*/ 0 h 25"/>
                  <a:gd name="T2" fmla="*/ 0 w 81"/>
                  <a:gd name="T3" fmla="*/ 10 h 25"/>
                  <a:gd name="T4" fmla="*/ 6 w 81"/>
                  <a:gd name="T5" fmla="*/ 25 h 25"/>
                  <a:gd name="T6" fmla="*/ 80 w 81"/>
                  <a:gd name="T7" fmla="*/ 16 h 25"/>
                  <a:gd name="T8" fmla="*/ 81 w 81"/>
                  <a:gd name="T9" fmla="*/ 0 h 25"/>
                </a:gdLst>
                <a:ahLst/>
                <a:cxnLst>
                  <a:cxn ang="0">
                    <a:pos x="T0" y="T1"/>
                  </a:cxn>
                  <a:cxn ang="0">
                    <a:pos x="T2" y="T3"/>
                  </a:cxn>
                  <a:cxn ang="0">
                    <a:pos x="T4" y="T5"/>
                  </a:cxn>
                  <a:cxn ang="0">
                    <a:pos x="T6" y="T7"/>
                  </a:cxn>
                  <a:cxn ang="0">
                    <a:pos x="T8" y="T9"/>
                  </a:cxn>
                </a:cxnLst>
                <a:rect l="0" t="0" r="r" b="b"/>
                <a:pathLst>
                  <a:path w="81" h="25">
                    <a:moveTo>
                      <a:pt x="81" y="0"/>
                    </a:moveTo>
                    <a:cubicBezTo>
                      <a:pt x="0" y="10"/>
                      <a:pt x="0" y="10"/>
                      <a:pt x="0" y="10"/>
                    </a:cubicBezTo>
                    <a:cubicBezTo>
                      <a:pt x="1" y="14"/>
                      <a:pt x="4" y="22"/>
                      <a:pt x="6" y="25"/>
                    </a:cubicBezTo>
                    <a:cubicBezTo>
                      <a:pt x="80" y="16"/>
                      <a:pt x="80" y="16"/>
                      <a:pt x="80" y="16"/>
                    </a:cubicBezTo>
                    <a:cubicBezTo>
                      <a:pt x="81" y="11"/>
                      <a:pt x="80" y="4"/>
                      <a:pt x="81" y="0"/>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3" name="Freeform 401">
                <a:extLst>
                  <a:ext uri="{FF2B5EF4-FFF2-40B4-BE49-F238E27FC236}">
                    <a16:creationId xmlns:a16="http://schemas.microsoft.com/office/drawing/2014/main" xmlns="" id="{0848F758-2B9B-47B2-92DB-6F192EE990EA}"/>
                  </a:ext>
                </a:extLst>
              </p:cNvPr>
              <p:cNvSpPr/>
              <p:nvPr/>
            </p:nvSpPr>
            <p:spPr bwMode="auto">
              <a:xfrm>
                <a:off x="2928" y="2240"/>
                <a:ext cx="154" cy="56"/>
              </a:xfrm>
              <a:custGeom>
                <a:avLst/>
                <a:gdLst>
                  <a:gd name="T0" fmla="*/ 68 w 68"/>
                  <a:gd name="T1" fmla="*/ 0 h 25"/>
                  <a:gd name="T2" fmla="*/ 0 w 68"/>
                  <a:gd name="T3" fmla="*/ 10 h 25"/>
                  <a:gd name="T4" fmla="*/ 10 w 68"/>
                  <a:gd name="T5" fmla="*/ 25 h 25"/>
                  <a:gd name="T6" fmla="*/ 58 w 68"/>
                  <a:gd name="T7" fmla="*/ 20 h 25"/>
                  <a:gd name="T8" fmla="*/ 68 w 68"/>
                  <a:gd name="T9" fmla="*/ 0 h 25"/>
                </a:gdLst>
                <a:ahLst/>
                <a:cxnLst>
                  <a:cxn ang="0">
                    <a:pos x="T0" y="T1"/>
                  </a:cxn>
                  <a:cxn ang="0">
                    <a:pos x="T2" y="T3"/>
                  </a:cxn>
                  <a:cxn ang="0">
                    <a:pos x="T4" y="T5"/>
                  </a:cxn>
                  <a:cxn ang="0">
                    <a:pos x="T6" y="T7"/>
                  </a:cxn>
                  <a:cxn ang="0">
                    <a:pos x="T8" y="T9"/>
                  </a:cxn>
                </a:cxnLst>
                <a:rect l="0" t="0" r="r" b="b"/>
                <a:pathLst>
                  <a:path w="68" h="25">
                    <a:moveTo>
                      <a:pt x="68" y="0"/>
                    </a:moveTo>
                    <a:cubicBezTo>
                      <a:pt x="0" y="10"/>
                      <a:pt x="0" y="10"/>
                      <a:pt x="0" y="10"/>
                    </a:cubicBezTo>
                    <a:cubicBezTo>
                      <a:pt x="3" y="18"/>
                      <a:pt x="5" y="19"/>
                      <a:pt x="10" y="25"/>
                    </a:cubicBezTo>
                    <a:cubicBezTo>
                      <a:pt x="58" y="20"/>
                      <a:pt x="58" y="20"/>
                      <a:pt x="58" y="20"/>
                    </a:cubicBezTo>
                    <a:cubicBezTo>
                      <a:pt x="61" y="13"/>
                      <a:pt x="66" y="8"/>
                      <a:pt x="68" y="0"/>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4" name="Freeform 402">
                <a:extLst>
                  <a:ext uri="{FF2B5EF4-FFF2-40B4-BE49-F238E27FC236}">
                    <a16:creationId xmlns:a16="http://schemas.microsoft.com/office/drawing/2014/main" xmlns="" id="{D9F21787-4ED3-4890-9C3A-F07D713B5CE1}"/>
                  </a:ext>
                </a:extLst>
              </p:cNvPr>
              <p:cNvSpPr/>
              <p:nvPr/>
            </p:nvSpPr>
            <p:spPr bwMode="auto">
              <a:xfrm>
                <a:off x="2951" y="2285"/>
                <a:ext cx="108" cy="65"/>
              </a:xfrm>
              <a:custGeom>
                <a:avLst/>
                <a:gdLst>
                  <a:gd name="T0" fmla="*/ 0 w 48"/>
                  <a:gd name="T1" fmla="*/ 5 h 29"/>
                  <a:gd name="T2" fmla="*/ 9 w 48"/>
                  <a:gd name="T3" fmla="*/ 15 h 29"/>
                  <a:gd name="T4" fmla="*/ 48 w 48"/>
                  <a:gd name="T5" fmla="*/ 0 h 29"/>
                  <a:gd name="T6" fmla="*/ 0 w 48"/>
                  <a:gd name="T7" fmla="*/ 5 h 29"/>
                </a:gdLst>
                <a:ahLst/>
                <a:cxnLst>
                  <a:cxn ang="0">
                    <a:pos x="T0" y="T1"/>
                  </a:cxn>
                  <a:cxn ang="0">
                    <a:pos x="T2" y="T3"/>
                  </a:cxn>
                  <a:cxn ang="0">
                    <a:pos x="T4" y="T5"/>
                  </a:cxn>
                  <a:cxn ang="0">
                    <a:pos x="T6" y="T7"/>
                  </a:cxn>
                </a:cxnLst>
                <a:rect l="0" t="0" r="r" b="b"/>
                <a:pathLst>
                  <a:path w="48" h="29">
                    <a:moveTo>
                      <a:pt x="0" y="5"/>
                    </a:moveTo>
                    <a:cubicBezTo>
                      <a:pt x="2" y="9"/>
                      <a:pt x="6" y="12"/>
                      <a:pt x="9" y="15"/>
                    </a:cubicBezTo>
                    <a:cubicBezTo>
                      <a:pt x="25" y="29"/>
                      <a:pt x="38" y="17"/>
                      <a:pt x="48" y="0"/>
                    </a:cubicBezTo>
                    <a:lnTo>
                      <a:pt x="0" y="5"/>
                    </a:ln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5" name="Freeform 403">
                <a:extLst>
                  <a:ext uri="{FF2B5EF4-FFF2-40B4-BE49-F238E27FC236}">
                    <a16:creationId xmlns:a16="http://schemas.microsoft.com/office/drawing/2014/main" xmlns="" id="{6781B11A-E4CF-4145-8256-7901163885AB}"/>
                  </a:ext>
                </a:extLst>
              </p:cNvPr>
              <p:cNvSpPr/>
              <p:nvPr/>
            </p:nvSpPr>
            <p:spPr bwMode="auto">
              <a:xfrm>
                <a:off x="2757" y="1618"/>
                <a:ext cx="11" cy="34"/>
              </a:xfrm>
              <a:custGeom>
                <a:avLst/>
                <a:gdLst>
                  <a:gd name="T0" fmla="*/ 0 w 5"/>
                  <a:gd name="T1" fmla="*/ 15 h 15"/>
                  <a:gd name="T2" fmla="*/ 5 w 5"/>
                  <a:gd name="T3" fmla="*/ 1 h 15"/>
                  <a:gd name="T4" fmla="*/ 3 w 5"/>
                  <a:gd name="T5" fmla="*/ 0 h 15"/>
                  <a:gd name="T6" fmla="*/ 0 w 5"/>
                  <a:gd name="T7" fmla="*/ 15 h 15"/>
                </a:gdLst>
                <a:ahLst/>
                <a:cxnLst>
                  <a:cxn ang="0">
                    <a:pos x="T0" y="T1"/>
                  </a:cxn>
                  <a:cxn ang="0">
                    <a:pos x="T2" y="T3"/>
                  </a:cxn>
                  <a:cxn ang="0">
                    <a:pos x="T4" y="T5"/>
                  </a:cxn>
                  <a:cxn ang="0">
                    <a:pos x="T6" y="T7"/>
                  </a:cxn>
                </a:cxnLst>
                <a:rect l="0" t="0" r="r" b="b"/>
                <a:pathLst>
                  <a:path w="5" h="15">
                    <a:moveTo>
                      <a:pt x="0" y="15"/>
                    </a:moveTo>
                    <a:cubicBezTo>
                      <a:pt x="1" y="14"/>
                      <a:pt x="5" y="1"/>
                      <a:pt x="5" y="1"/>
                    </a:cubicBezTo>
                    <a:cubicBezTo>
                      <a:pt x="5" y="1"/>
                      <a:pt x="4" y="1"/>
                      <a:pt x="3" y="0"/>
                    </a:cubicBezTo>
                    <a:cubicBezTo>
                      <a:pt x="0" y="11"/>
                      <a:pt x="0" y="15"/>
                      <a:pt x="0"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6" name="Freeform 404">
                <a:extLst>
                  <a:ext uri="{FF2B5EF4-FFF2-40B4-BE49-F238E27FC236}">
                    <a16:creationId xmlns:a16="http://schemas.microsoft.com/office/drawing/2014/main" xmlns="" id="{0015E817-EB8A-48DD-9A35-201689E8DE74}"/>
                  </a:ext>
                </a:extLst>
              </p:cNvPr>
              <p:cNvSpPr/>
              <p:nvPr/>
            </p:nvSpPr>
            <p:spPr bwMode="auto">
              <a:xfrm>
                <a:off x="2667" y="4023"/>
                <a:ext cx="297" cy="297"/>
              </a:xfrm>
              <a:custGeom>
                <a:avLst/>
                <a:gdLst>
                  <a:gd name="T0" fmla="*/ 13 w 132"/>
                  <a:gd name="T1" fmla="*/ 0 h 132"/>
                  <a:gd name="T2" fmla="*/ 11 w 132"/>
                  <a:gd name="T3" fmla="*/ 1 h 132"/>
                  <a:gd name="T4" fmla="*/ 0 w 132"/>
                  <a:gd name="T5" fmla="*/ 132 h 132"/>
                  <a:gd name="T6" fmla="*/ 2 w 132"/>
                  <a:gd name="T7" fmla="*/ 131 h 132"/>
                  <a:gd name="T8" fmla="*/ 132 w 132"/>
                  <a:gd name="T9" fmla="*/ 22 h 132"/>
                  <a:gd name="T10" fmla="*/ 13 w 132"/>
                  <a:gd name="T11" fmla="*/ 0 h 132"/>
                </a:gdLst>
                <a:ahLst/>
                <a:cxnLst>
                  <a:cxn ang="0">
                    <a:pos x="T0" y="T1"/>
                  </a:cxn>
                  <a:cxn ang="0">
                    <a:pos x="T2" y="T3"/>
                  </a:cxn>
                  <a:cxn ang="0">
                    <a:pos x="T4" y="T5"/>
                  </a:cxn>
                  <a:cxn ang="0">
                    <a:pos x="T6" y="T7"/>
                  </a:cxn>
                  <a:cxn ang="0">
                    <a:pos x="T8" y="T9"/>
                  </a:cxn>
                  <a:cxn ang="0">
                    <a:pos x="T10" y="T11"/>
                  </a:cxn>
                </a:cxnLst>
                <a:rect l="0" t="0" r="r" b="b"/>
                <a:pathLst>
                  <a:path w="132" h="132">
                    <a:moveTo>
                      <a:pt x="13" y="0"/>
                    </a:moveTo>
                    <a:cubicBezTo>
                      <a:pt x="11" y="1"/>
                      <a:pt x="11" y="1"/>
                      <a:pt x="11" y="1"/>
                    </a:cubicBezTo>
                    <a:cubicBezTo>
                      <a:pt x="4" y="80"/>
                      <a:pt x="0" y="132"/>
                      <a:pt x="0" y="132"/>
                    </a:cubicBezTo>
                    <a:cubicBezTo>
                      <a:pt x="2" y="131"/>
                      <a:pt x="2" y="131"/>
                      <a:pt x="2" y="131"/>
                    </a:cubicBezTo>
                    <a:cubicBezTo>
                      <a:pt x="132" y="22"/>
                      <a:pt x="132" y="22"/>
                      <a:pt x="132" y="22"/>
                    </a:cubicBezTo>
                    <a:lnTo>
                      <a:pt x="13" y="0"/>
                    </a:lnTo>
                    <a:close/>
                  </a:path>
                </a:pathLst>
              </a:custGeom>
              <a:solidFill>
                <a:srgbClr val="FFB15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7" name="Freeform 405">
                <a:extLst>
                  <a:ext uri="{FF2B5EF4-FFF2-40B4-BE49-F238E27FC236}">
                    <a16:creationId xmlns:a16="http://schemas.microsoft.com/office/drawing/2014/main" xmlns="" id="{FA34CA74-9722-44C2-847D-25FE9C37896A}"/>
                  </a:ext>
                </a:extLst>
              </p:cNvPr>
              <p:cNvSpPr/>
              <p:nvPr/>
            </p:nvSpPr>
            <p:spPr bwMode="auto">
              <a:xfrm>
                <a:off x="2980" y="4074"/>
                <a:ext cx="194" cy="199"/>
              </a:xfrm>
              <a:custGeom>
                <a:avLst/>
                <a:gdLst>
                  <a:gd name="T0" fmla="*/ 117 w 194"/>
                  <a:gd name="T1" fmla="*/ 21 h 199"/>
                  <a:gd name="T2" fmla="*/ 0 w 194"/>
                  <a:gd name="T3" fmla="*/ 0 h 199"/>
                  <a:gd name="T4" fmla="*/ 194 w 194"/>
                  <a:gd name="T5" fmla="*/ 199 h 199"/>
                  <a:gd name="T6" fmla="*/ 117 w 194"/>
                  <a:gd name="T7" fmla="*/ 21 h 199"/>
                </a:gdLst>
                <a:ahLst/>
                <a:cxnLst>
                  <a:cxn ang="0">
                    <a:pos x="T0" y="T1"/>
                  </a:cxn>
                  <a:cxn ang="0">
                    <a:pos x="T2" y="T3"/>
                  </a:cxn>
                  <a:cxn ang="0">
                    <a:pos x="T4" y="T5"/>
                  </a:cxn>
                  <a:cxn ang="0">
                    <a:pos x="T6" y="T7"/>
                  </a:cxn>
                </a:cxnLst>
                <a:rect l="0" t="0" r="r" b="b"/>
                <a:pathLst>
                  <a:path w="194" h="199">
                    <a:moveTo>
                      <a:pt x="117" y="21"/>
                    </a:moveTo>
                    <a:lnTo>
                      <a:pt x="0" y="0"/>
                    </a:lnTo>
                    <a:lnTo>
                      <a:pt x="194" y="199"/>
                    </a:lnTo>
                    <a:lnTo>
                      <a:pt x="117" y="21"/>
                    </a:lnTo>
                    <a:close/>
                  </a:path>
                </a:pathLst>
              </a:custGeom>
              <a:solidFill>
                <a:srgbClr val="6D9FA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8" name="Freeform 406">
                <a:extLst>
                  <a:ext uri="{FF2B5EF4-FFF2-40B4-BE49-F238E27FC236}">
                    <a16:creationId xmlns:a16="http://schemas.microsoft.com/office/drawing/2014/main" xmlns="" id="{1A571A5C-834E-4655-AFF3-6A5A3A82265E}"/>
                  </a:ext>
                </a:extLst>
              </p:cNvPr>
              <p:cNvSpPr/>
              <p:nvPr/>
            </p:nvSpPr>
            <p:spPr bwMode="auto">
              <a:xfrm>
                <a:off x="2671" y="4072"/>
                <a:ext cx="505" cy="246"/>
              </a:xfrm>
              <a:custGeom>
                <a:avLst/>
                <a:gdLst>
                  <a:gd name="T0" fmla="*/ 309 w 505"/>
                  <a:gd name="T1" fmla="*/ 2 h 246"/>
                  <a:gd name="T2" fmla="*/ 293 w 505"/>
                  <a:gd name="T3" fmla="*/ 0 h 246"/>
                  <a:gd name="T4" fmla="*/ 0 w 505"/>
                  <a:gd name="T5" fmla="*/ 246 h 246"/>
                  <a:gd name="T6" fmla="*/ 505 w 505"/>
                  <a:gd name="T7" fmla="*/ 207 h 246"/>
                  <a:gd name="T8" fmla="*/ 503 w 505"/>
                  <a:gd name="T9" fmla="*/ 201 h 246"/>
                  <a:gd name="T10" fmla="*/ 309 w 505"/>
                  <a:gd name="T11" fmla="*/ 2 h 246"/>
                </a:gdLst>
                <a:ahLst/>
                <a:cxnLst>
                  <a:cxn ang="0">
                    <a:pos x="T0" y="T1"/>
                  </a:cxn>
                  <a:cxn ang="0">
                    <a:pos x="T2" y="T3"/>
                  </a:cxn>
                  <a:cxn ang="0">
                    <a:pos x="T4" y="T5"/>
                  </a:cxn>
                  <a:cxn ang="0">
                    <a:pos x="T6" y="T7"/>
                  </a:cxn>
                  <a:cxn ang="0">
                    <a:pos x="T8" y="T9"/>
                  </a:cxn>
                  <a:cxn ang="0">
                    <a:pos x="T10" y="T11"/>
                  </a:cxn>
                </a:cxnLst>
                <a:rect l="0" t="0" r="r" b="b"/>
                <a:pathLst>
                  <a:path w="505" h="246">
                    <a:moveTo>
                      <a:pt x="309" y="2"/>
                    </a:moveTo>
                    <a:lnTo>
                      <a:pt x="293" y="0"/>
                    </a:lnTo>
                    <a:lnTo>
                      <a:pt x="0" y="246"/>
                    </a:lnTo>
                    <a:lnTo>
                      <a:pt x="505" y="207"/>
                    </a:lnTo>
                    <a:lnTo>
                      <a:pt x="503" y="201"/>
                    </a:lnTo>
                    <a:lnTo>
                      <a:pt x="309" y="2"/>
                    </a:lnTo>
                    <a:close/>
                  </a:path>
                </a:pathLst>
              </a:custGeom>
              <a:solidFill>
                <a:srgbClr val="7451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9" name="Freeform 407">
                <a:extLst>
                  <a:ext uri="{FF2B5EF4-FFF2-40B4-BE49-F238E27FC236}">
                    <a16:creationId xmlns:a16="http://schemas.microsoft.com/office/drawing/2014/main" xmlns="" id="{E6FB7D2A-DD74-4C42-868C-2CA96F3A5C95}"/>
                  </a:ext>
                </a:extLst>
              </p:cNvPr>
              <p:cNvSpPr/>
              <p:nvPr/>
            </p:nvSpPr>
            <p:spPr bwMode="auto">
              <a:xfrm>
                <a:off x="2696" y="3840"/>
                <a:ext cx="401" cy="255"/>
              </a:xfrm>
              <a:custGeom>
                <a:avLst/>
                <a:gdLst>
                  <a:gd name="T0" fmla="*/ 128 w 178"/>
                  <a:gd name="T1" fmla="*/ 0 h 113"/>
                  <a:gd name="T2" fmla="*/ 104 w 178"/>
                  <a:gd name="T3" fmla="*/ 1 h 113"/>
                  <a:gd name="T4" fmla="*/ 0 w 178"/>
                  <a:gd name="T5" fmla="*/ 81 h 113"/>
                  <a:gd name="T6" fmla="*/ 178 w 178"/>
                  <a:gd name="T7" fmla="*/ 113 h 113"/>
                  <a:gd name="T8" fmla="*/ 128 w 178"/>
                  <a:gd name="T9" fmla="*/ 0 h 113"/>
                </a:gdLst>
                <a:ahLst/>
                <a:cxnLst>
                  <a:cxn ang="0">
                    <a:pos x="T0" y="T1"/>
                  </a:cxn>
                  <a:cxn ang="0">
                    <a:pos x="T2" y="T3"/>
                  </a:cxn>
                  <a:cxn ang="0">
                    <a:pos x="T4" y="T5"/>
                  </a:cxn>
                  <a:cxn ang="0">
                    <a:pos x="T6" y="T7"/>
                  </a:cxn>
                  <a:cxn ang="0">
                    <a:pos x="T8" y="T9"/>
                  </a:cxn>
                </a:cxnLst>
                <a:rect l="0" t="0" r="r" b="b"/>
                <a:pathLst>
                  <a:path w="178" h="113">
                    <a:moveTo>
                      <a:pt x="128" y="0"/>
                    </a:moveTo>
                    <a:cubicBezTo>
                      <a:pt x="120" y="0"/>
                      <a:pt x="112" y="1"/>
                      <a:pt x="104" y="1"/>
                    </a:cubicBezTo>
                    <a:cubicBezTo>
                      <a:pt x="0" y="81"/>
                      <a:pt x="0" y="81"/>
                      <a:pt x="0" y="81"/>
                    </a:cubicBezTo>
                    <a:cubicBezTo>
                      <a:pt x="178" y="113"/>
                      <a:pt x="178" y="113"/>
                      <a:pt x="178" y="113"/>
                    </a:cubicBezTo>
                    <a:lnTo>
                      <a:pt x="128" y="0"/>
                    </a:lnTo>
                    <a:close/>
                  </a:path>
                </a:pathLst>
              </a:custGeom>
              <a:solidFill>
                <a:srgbClr val="936D9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0" name="Freeform 408">
                <a:extLst>
                  <a:ext uri="{FF2B5EF4-FFF2-40B4-BE49-F238E27FC236}">
                    <a16:creationId xmlns:a16="http://schemas.microsoft.com/office/drawing/2014/main" xmlns="" id="{D34006DD-42DC-49F9-9F70-DF143595EA9F}"/>
                  </a:ext>
                </a:extLst>
              </p:cNvPr>
              <p:cNvSpPr/>
              <p:nvPr/>
            </p:nvSpPr>
            <p:spPr bwMode="auto">
              <a:xfrm>
                <a:off x="2985" y="3822"/>
                <a:ext cx="220" cy="457"/>
              </a:xfrm>
              <a:custGeom>
                <a:avLst/>
                <a:gdLst>
                  <a:gd name="T0" fmla="*/ 98 w 98"/>
                  <a:gd name="T1" fmla="*/ 202 h 203"/>
                  <a:gd name="T2" fmla="*/ 84 w 98"/>
                  <a:gd name="T3" fmla="*/ 0 h 203"/>
                  <a:gd name="T4" fmla="*/ 59 w 98"/>
                  <a:gd name="T5" fmla="*/ 3 h 203"/>
                  <a:gd name="T6" fmla="*/ 0 w 98"/>
                  <a:gd name="T7" fmla="*/ 8 h 203"/>
                  <a:gd name="T8" fmla="*/ 85 w 98"/>
                  <a:gd name="T9" fmla="*/ 203 h 203"/>
                  <a:gd name="T10" fmla="*/ 98 w 98"/>
                  <a:gd name="T11" fmla="*/ 202 h 203"/>
                </a:gdLst>
                <a:ahLst/>
                <a:cxnLst>
                  <a:cxn ang="0">
                    <a:pos x="T0" y="T1"/>
                  </a:cxn>
                  <a:cxn ang="0">
                    <a:pos x="T2" y="T3"/>
                  </a:cxn>
                  <a:cxn ang="0">
                    <a:pos x="T4" y="T5"/>
                  </a:cxn>
                  <a:cxn ang="0">
                    <a:pos x="T6" y="T7"/>
                  </a:cxn>
                  <a:cxn ang="0">
                    <a:pos x="T8" y="T9"/>
                  </a:cxn>
                  <a:cxn ang="0">
                    <a:pos x="T10" y="T11"/>
                  </a:cxn>
                </a:cxnLst>
                <a:rect l="0" t="0" r="r" b="b"/>
                <a:pathLst>
                  <a:path w="98" h="203">
                    <a:moveTo>
                      <a:pt x="98" y="202"/>
                    </a:moveTo>
                    <a:cubicBezTo>
                      <a:pt x="98" y="202"/>
                      <a:pt x="91" y="112"/>
                      <a:pt x="84" y="0"/>
                    </a:cubicBezTo>
                    <a:cubicBezTo>
                      <a:pt x="75" y="1"/>
                      <a:pt x="67" y="2"/>
                      <a:pt x="59" y="3"/>
                    </a:cubicBezTo>
                    <a:cubicBezTo>
                      <a:pt x="39" y="5"/>
                      <a:pt x="20" y="6"/>
                      <a:pt x="0" y="8"/>
                    </a:cubicBezTo>
                    <a:cubicBezTo>
                      <a:pt x="85" y="203"/>
                      <a:pt x="85" y="203"/>
                      <a:pt x="85" y="203"/>
                    </a:cubicBezTo>
                    <a:lnTo>
                      <a:pt x="98" y="202"/>
                    </a:lnTo>
                    <a:close/>
                  </a:path>
                </a:pathLst>
              </a:custGeom>
              <a:solidFill>
                <a:srgbClr val="A4BB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1" name="Freeform 409">
                <a:extLst>
                  <a:ext uri="{FF2B5EF4-FFF2-40B4-BE49-F238E27FC236}">
                    <a16:creationId xmlns:a16="http://schemas.microsoft.com/office/drawing/2014/main" xmlns="" id="{AFE8FBDF-BA53-46A9-9D66-AF2D1D90265B}"/>
                  </a:ext>
                </a:extLst>
              </p:cNvPr>
              <p:cNvSpPr/>
              <p:nvPr/>
            </p:nvSpPr>
            <p:spPr bwMode="auto">
              <a:xfrm>
                <a:off x="2692" y="3842"/>
                <a:ext cx="238" cy="183"/>
              </a:xfrm>
              <a:custGeom>
                <a:avLst/>
                <a:gdLst>
                  <a:gd name="T0" fmla="*/ 6 w 106"/>
                  <a:gd name="T1" fmla="*/ 8 h 81"/>
                  <a:gd name="T2" fmla="*/ 0 w 106"/>
                  <a:gd name="T3" fmla="*/ 81 h 81"/>
                  <a:gd name="T4" fmla="*/ 106 w 106"/>
                  <a:gd name="T5" fmla="*/ 0 h 81"/>
                  <a:gd name="T6" fmla="*/ 6 w 106"/>
                  <a:gd name="T7" fmla="*/ 8 h 81"/>
                </a:gdLst>
                <a:ahLst/>
                <a:cxnLst>
                  <a:cxn ang="0">
                    <a:pos x="T0" y="T1"/>
                  </a:cxn>
                  <a:cxn ang="0">
                    <a:pos x="T2" y="T3"/>
                  </a:cxn>
                  <a:cxn ang="0">
                    <a:pos x="T4" y="T5"/>
                  </a:cxn>
                  <a:cxn ang="0">
                    <a:pos x="T6" y="T7"/>
                  </a:cxn>
                </a:cxnLst>
                <a:rect l="0" t="0" r="r" b="b"/>
                <a:pathLst>
                  <a:path w="106" h="81">
                    <a:moveTo>
                      <a:pt x="6" y="8"/>
                    </a:moveTo>
                    <a:cubicBezTo>
                      <a:pt x="4" y="34"/>
                      <a:pt x="2" y="59"/>
                      <a:pt x="0" y="81"/>
                    </a:cubicBezTo>
                    <a:cubicBezTo>
                      <a:pt x="106" y="0"/>
                      <a:pt x="106" y="0"/>
                      <a:pt x="106" y="0"/>
                    </a:cubicBezTo>
                    <a:cubicBezTo>
                      <a:pt x="73" y="2"/>
                      <a:pt x="40" y="4"/>
                      <a:pt x="6" y="8"/>
                    </a:cubicBezTo>
                    <a:close/>
                  </a:path>
                </a:pathLst>
              </a:custGeom>
              <a:solidFill>
                <a:srgbClr val="FF88A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2" name="Freeform 410">
                <a:extLst>
                  <a:ext uri="{FF2B5EF4-FFF2-40B4-BE49-F238E27FC236}">
                    <a16:creationId xmlns:a16="http://schemas.microsoft.com/office/drawing/2014/main" xmlns="" id="{A547BBB9-7E05-49EE-94E8-C4931CF123E6}"/>
                  </a:ext>
                </a:extLst>
              </p:cNvPr>
              <p:cNvSpPr/>
              <p:nvPr/>
            </p:nvSpPr>
            <p:spPr bwMode="auto">
              <a:xfrm>
                <a:off x="2705" y="3648"/>
                <a:ext cx="469" cy="212"/>
              </a:xfrm>
              <a:custGeom>
                <a:avLst/>
                <a:gdLst>
                  <a:gd name="T0" fmla="*/ 0 w 208"/>
                  <a:gd name="T1" fmla="*/ 94 h 94"/>
                  <a:gd name="T2" fmla="*/ 183 w 208"/>
                  <a:gd name="T3" fmla="*/ 80 h 94"/>
                  <a:gd name="T4" fmla="*/ 208 w 208"/>
                  <a:gd name="T5" fmla="*/ 77 h 94"/>
                  <a:gd name="T6" fmla="*/ 204 w 208"/>
                  <a:gd name="T7" fmla="*/ 17 h 94"/>
                  <a:gd name="T8" fmla="*/ 8 w 208"/>
                  <a:gd name="T9" fmla="*/ 0 h 94"/>
                  <a:gd name="T10" fmla="*/ 0 w 208"/>
                  <a:gd name="T11" fmla="*/ 94 h 94"/>
                </a:gdLst>
                <a:ahLst/>
                <a:cxnLst>
                  <a:cxn ang="0">
                    <a:pos x="T0" y="T1"/>
                  </a:cxn>
                  <a:cxn ang="0">
                    <a:pos x="T2" y="T3"/>
                  </a:cxn>
                  <a:cxn ang="0">
                    <a:pos x="T4" y="T5"/>
                  </a:cxn>
                  <a:cxn ang="0">
                    <a:pos x="T6" y="T7"/>
                  </a:cxn>
                  <a:cxn ang="0">
                    <a:pos x="T8" y="T9"/>
                  </a:cxn>
                  <a:cxn ang="0">
                    <a:pos x="T10" y="T11"/>
                  </a:cxn>
                </a:cxnLst>
                <a:rect l="0" t="0" r="r" b="b"/>
                <a:pathLst>
                  <a:path w="208" h="94">
                    <a:moveTo>
                      <a:pt x="0" y="94"/>
                    </a:moveTo>
                    <a:cubicBezTo>
                      <a:pt x="62" y="87"/>
                      <a:pt x="122" y="87"/>
                      <a:pt x="183" y="80"/>
                    </a:cubicBezTo>
                    <a:cubicBezTo>
                      <a:pt x="191" y="79"/>
                      <a:pt x="199" y="78"/>
                      <a:pt x="208" y="77"/>
                    </a:cubicBezTo>
                    <a:cubicBezTo>
                      <a:pt x="206" y="58"/>
                      <a:pt x="205" y="38"/>
                      <a:pt x="204" y="17"/>
                    </a:cubicBezTo>
                    <a:cubicBezTo>
                      <a:pt x="138" y="13"/>
                      <a:pt x="73" y="6"/>
                      <a:pt x="8" y="0"/>
                    </a:cubicBezTo>
                    <a:cubicBezTo>
                      <a:pt x="5" y="33"/>
                      <a:pt x="3" y="65"/>
                      <a:pt x="0" y="94"/>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3" name="Freeform 411">
                <a:extLst>
                  <a:ext uri="{FF2B5EF4-FFF2-40B4-BE49-F238E27FC236}">
                    <a16:creationId xmlns:a16="http://schemas.microsoft.com/office/drawing/2014/main" xmlns="" id="{5F4190A4-206C-4649-B560-210C13BF00F0}"/>
                  </a:ext>
                </a:extLst>
              </p:cNvPr>
              <p:cNvSpPr/>
              <p:nvPr/>
            </p:nvSpPr>
            <p:spPr bwMode="auto">
              <a:xfrm>
                <a:off x="2786" y="2785"/>
                <a:ext cx="354" cy="81"/>
              </a:xfrm>
              <a:custGeom>
                <a:avLst/>
                <a:gdLst>
                  <a:gd name="T0" fmla="*/ 157 w 157"/>
                  <a:gd name="T1" fmla="*/ 24 h 36"/>
                  <a:gd name="T2" fmla="*/ 1 w 157"/>
                  <a:gd name="T3" fmla="*/ 0 h 36"/>
                  <a:gd name="T4" fmla="*/ 0 w 157"/>
                  <a:gd name="T5" fmla="*/ 17 h 36"/>
                  <a:gd name="T6" fmla="*/ 156 w 157"/>
                  <a:gd name="T7" fmla="*/ 36 h 36"/>
                  <a:gd name="T8" fmla="*/ 157 w 157"/>
                  <a:gd name="T9" fmla="*/ 24 h 36"/>
                </a:gdLst>
                <a:ahLst/>
                <a:cxnLst>
                  <a:cxn ang="0">
                    <a:pos x="T0" y="T1"/>
                  </a:cxn>
                  <a:cxn ang="0">
                    <a:pos x="T2" y="T3"/>
                  </a:cxn>
                  <a:cxn ang="0">
                    <a:pos x="T4" y="T5"/>
                  </a:cxn>
                  <a:cxn ang="0">
                    <a:pos x="T6" y="T7"/>
                  </a:cxn>
                  <a:cxn ang="0">
                    <a:pos x="T8" y="T9"/>
                  </a:cxn>
                </a:cxnLst>
                <a:rect l="0" t="0" r="r" b="b"/>
                <a:pathLst>
                  <a:path w="157" h="36">
                    <a:moveTo>
                      <a:pt x="157" y="24"/>
                    </a:moveTo>
                    <a:cubicBezTo>
                      <a:pt x="1" y="0"/>
                      <a:pt x="1" y="0"/>
                      <a:pt x="1" y="0"/>
                    </a:cubicBezTo>
                    <a:cubicBezTo>
                      <a:pt x="1" y="5"/>
                      <a:pt x="0" y="11"/>
                      <a:pt x="0" y="17"/>
                    </a:cubicBezTo>
                    <a:cubicBezTo>
                      <a:pt x="156" y="36"/>
                      <a:pt x="156" y="36"/>
                      <a:pt x="156" y="36"/>
                    </a:cubicBezTo>
                    <a:cubicBezTo>
                      <a:pt x="156" y="32"/>
                      <a:pt x="157" y="28"/>
                      <a:pt x="157" y="24"/>
                    </a:cubicBezTo>
                    <a:close/>
                  </a:path>
                </a:pathLst>
              </a:custGeom>
              <a:solidFill>
                <a:srgbClr val="8B68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4" name="Freeform 412">
                <a:extLst>
                  <a:ext uri="{FF2B5EF4-FFF2-40B4-BE49-F238E27FC236}">
                    <a16:creationId xmlns:a16="http://schemas.microsoft.com/office/drawing/2014/main" xmlns="" id="{53DD416A-E3B7-4846-BA3D-53BE4370ED8B}"/>
                  </a:ext>
                </a:extLst>
              </p:cNvPr>
              <p:cNvSpPr/>
              <p:nvPr/>
            </p:nvSpPr>
            <p:spPr bwMode="auto">
              <a:xfrm>
                <a:off x="2784" y="2824"/>
                <a:ext cx="354" cy="67"/>
              </a:xfrm>
              <a:custGeom>
                <a:avLst/>
                <a:gdLst>
                  <a:gd name="T0" fmla="*/ 157 w 157"/>
                  <a:gd name="T1" fmla="*/ 19 h 30"/>
                  <a:gd name="T2" fmla="*/ 1 w 157"/>
                  <a:gd name="T3" fmla="*/ 0 h 30"/>
                  <a:gd name="T4" fmla="*/ 0 w 157"/>
                  <a:gd name="T5" fmla="*/ 21 h 30"/>
                  <a:gd name="T6" fmla="*/ 157 w 157"/>
                  <a:gd name="T7" fmla="*/ 30 h 30"/>
                  <a:gd name="T8" fmla="*/ 157 w 157"/>
                  <a:gd name="T9" fmla="*/ 19 h 30"/>
                </a:gdLst>
                <a:ahLst/>
                <a:cxnLst>
                  <a:cxn ang="0">
                    <a:pos x="T0" y="T1"/>
                  </a:cxn>
                  <a:cxn ang="0">
                    <a:pos x="T2" y="T3"/>
                  </a:cxn>
                  <a:cxn ang="0">
                    <a:pos x="T4" y="T5"/>
                  </a:cxn>
                  <a:cxn ang="0">
                    <a:pos x="T6" y="T7"/>
                  </a:cxn>
                  <a:cxn ang="0">
                    <a:pos x="T8" y="T9"/>
                  </a:cxn>
                </a:cxnLst>
                <a:rect l="0" t="0" r="r" b="b"/>
                <a:pathLst>
                  <a:path w="157" h="30">
                    <a:moveTo>
                      <a:pt x="157" y="19"/>
                    </a:moveTo>
                    <a:cubicBezTo>
                      <a:pt x="1" y="0"/>
                      <a:pt x="1" y="0"/>
                      <a:pt x="1" y="0"/>
                    </a:cubicBezTo>
                    <a:cubicBezTo>
                      <a:pt x="1" y="7"/>
                      <a:pt x="0" y="14"/>
                      <a:pt x="0" y="21"/>
                    </a:cubicBezTo>
                    <a:cubicBezTo>
                      <a:pt x="157" y="30"/>
                      <a:pt x="157" y="30"/>
                      <a:pt x="157" y="30"/>
                    </a:cubicBezTo>
                    <a:cubicBezTo>
                      <a:pt x="157" y="26"/>
                      <a:pt x="157" y="23"/>
                      <a:pt x="157" y="19"/>
                    </a:cubicBezTo>
                    <a:close/>
                  </a:path>
                </a:pathLst>
              </a:custGeom>
              <a:solidFill>
                <a:srgbClr val="95BB9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5" name="Freeform 413">
                <a:extLst>
                  <a:ext uri="{FF2B5EF4-FFF2-40B4-BE49-F238E27FC236}">
                    <a16:creationId xmlns:a16="http://schemas.microsoft.com/office/drawing/2014/main" xmlns="" id="{14CF2C46-760F-42E2-A4FC-9157B231D705}"/>
                  </a:ext>
                </a:extLst>
              </p:cNvPr>
              <p:cNvSpPr/>
              <p:nvPr/>
            </p:nvSpPr>
            <p:spPr bwMode="auto">
              <a:xfrm>
                <a:off x="2779" y="2871"/>
                <a:ext cx="359" cy="45"/>
              </a:xfrm>
              <a:custGeom>
                <a:avLst/>
                <a:gdLst>
                  <a:gd name="T0" fmla="*/ 2 w 159"/>
                  <a:gd name="T1" fmla="*/ 0 h 20"/>
                  <a:gd name="T2" fmla="*/ 0 w 159"/>
                  <a:gd name="T3" fmla="*/ 20 h 20"/>
                  <a:gd name="T4" fmla="*/ 158 w 159"/>
                  <a:gd name="T5" fmla="*/ 17 h 20"/>
                  <a:gd name="T6" fmla="*/ 159 w 159"/>
                  <a:gd name="T7" fmla="*/ 9 h 20"/>
                  <a:gd name="T8" fmla="*/ 2 w 159"/>
                  <a:gd name="T9" fmla="*/ 0 h 20"/>
                </a:gdLst>
                <a:ahLst/>
                <a:cxnLst>
                  <a:cxn ang="0">
                    <a:pos x="T0" y="T1"/>
                  </a:cxn>
                  <a:cxn ang="0">
                    <a:pos x="T2" y="T3"/>
                  </a:cxn>
                  <a:cxn ang="0">
                    <a:pos x="T4" y="T5"/>
                  </a:cxn>
                  <a:cxn ang="0">
                    <a:pos x="T6" y="T7"/>
                  </a:cxn>
                  <a:cxn ang="0">
                    <a:pos x="T8" y="T9"/>
                  </a:cxn>
                </a:cxnLst>
                <a:rect l="0" t="0" r="r" b="b"/>
                <a:pathLst>
                  <a:path w="159" h="20">
                    <a:moveTo>
                      <a:pt x="2" y="0"/>
                    </a:moveTo>
                    <a:cubicBezTo>
                      <a:pt x="1" y="7"/>
                      <a:pt x="1" y="13"/>
                      <a:pt x="0" y="20"/>
                    </a:cubicBezTo>
                    <a:cubicBezTo>
                      <a:pt x="53" y="19"/>
                      <a:pt x="105" y="18"/>
                      <a:pt x="158" y="17"/>
                    </a:cubicBezTo>
                    <a:cubicBezTo>
                      <a:pt x="158" y="14"/>
                      <a:pt x="158" y="11"/>
                      <a:pt x="159" y="9"/>
                    </a:cubicBezTo>
                    <a:lnTo>
                      <a:pt x="2" y="0"/>
                    </a:lnTo>
                    <a:close/>
                  </a:path>
                </a:pathLst>
              </a:custGeom>
              <a:solidFill>
                <a:srgbClr val="8B68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6" name="Freeform 414">
                <a:extLst>
                  <a:ext uri="{FF2B5EF4-FFF2-40B4-BE49-F238E27FC236}">
                    <a16:creationId xmlns:a16="http://schemas.microsoft.com/office/drawing/2014/main" xmlns="" id="{4B4ABD5B-15F2-413A-8B20-8DDA7A6438E6}"/>
                  </a:ext>
                </a:extLst>
              </p:cNvPr>
              <p:cNvSpPr/>
              <p:nvPr/>
            </p:nvSpPr>
            <p:spPr bwMode="auto">
              <a:xfrm>
                <a:off x="2777" y="2909"/>
                <a:ext cx="359" cy="36"/>
              </a:xfrm>
              <a:custGeom>
                <a:avLst/>
                <a:gdLst>
                  <a:gd name="T0" fmla="*/ 1 w 159"/>
                  <a:gd name="T1" fmla="*/ 3 h 16"/>
                  <a:gd name="T2" fmla="*/ 0 w 159"/>
                  <a:gd name="T3" fmla="*/ 16 h 16"/>
                  <a:gd name="T4" fmla="*/ 159 w 159"/>
                  <a:gd name="T5" fmla="*/ 10 h 16"/>
                  <a:gd name="T6" fmla="*/ 159 w 159"/>
                  <a:gd name="T7" fmla="*/ 7 h 16"/>
                  <a:gd name="T8" fmla="*/ 159 w 159"/>
                  <a:gd name="T9" fmla="*/ 0 h 16"/>
                  <a:gd name="T10" fmla="*/ 1 w 159"/>
                  <a:gd name="T11" fmla="*/ 3 h 16"/>
                </a:gdLst>
                <a:ahLst/>
                <a:cxnLst>
                  <a:cxn ang="0">
                    <a:pos x="T0" y="T1"/>
                  </a:cxn>
                  <a:cxn ang="0">
                    <a:pos x="T2" y="T3"/>
                  </a:cxn>
                  <a:cxn ang="0">
                    <a:pos x="T4" y="T5"/>
                  </a:cxn>
                  <a:cxn ang="0">
                    <a:pos x="T6" y="T7"/>
                  </a:cxn>
                  <a:cxn ang="0">
                    <a:pos x="T8" y="T9"/>
                  </a:cxn>
                  <a:cxn ang="0">
                    <a:pos x="T10" y="T11"/>
                  </a:cxn>
                </a:cxnLst>
                <a:rect l="0" t="0" r="r" b="b"/>
                <a:pathLst>
                  <a:path w="159" h="16">
                    <a:moveTo>
                      <a:pt x="1" y="3"/>
                    </a:moveTo>
                    <a:cubicBezTo>
                      <a:pt x="1" y="7"/>
                      <a:pt x="1" y="12"/>
                      <a:pt x="0" y="16"/>
                    </a:cubicBezTo>
                    <a:cubicBezTo>
                      <a:pt x="159" y="10"/>
                      <a:pt x="159" y="10"/>
                      <a:pt x="159" y="10"/>
                    </a:cubicBezTo>
                    <a:cubicBezTo>
                      <a:pt x="159" y="9"/>
                      <a:pt x="159" y="8"/>
                      <a:pt x="159" y="7"/>
                    </a:cubicBezTo>
                    <a:cubicBezTo>
                      <a:pt x="159" y="5"/>
                      <a:pt x="159" y="2"/>
                      <a:pt x="159" y="0"/>
                    </a:cubicBezTo>
                    <a:cubicBezTo>
                      <a:pt x="106" y="1"/>
                      <a:pt x="54" y="2"/>
                      <a:pt x="1" y="3"/>
                    </a:cubicBezTo>
                    <a:close/>
                  </a:path>
                </a:pathLst>
              </a:custGeom>
              <a:solidFill>
                <a:srgbClr val="95BB9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7" name="Freeform 415">
                <a:extLst>
                  <a:ext uri="{FF2B5EF4-FFF2-40B4-BE49-F238E27FC236}">
                    <a16:creationId xmlns:a16="http://schemas.microsoft.com/office/drawing/2014/main" xmlns="" id="{D02CBBC4-191D-476A-A839-89717F3E5D25}"/>
                  </a:ext>
                </a:extLst>
              </p:cNvPr>
              <p:cNvSpPr/>
              <p:nvPr/>
            </p:nvSpPr>
            <p:spPr bwMode="auto">
              <a:xfrm>
                <a:off x="2788" y="2749"/>
                <a:ext cx="354" cy="90"/>
              </a:xfrm>
              <a:custGeom>
                <a:avLst/>
                <a:gdLst>
                  <a:gd name="T0" fmla="*/ 157 w 157"/>
                  <a:gd name="T1" fmla="*/ 27 h 40"/>
                  <a:gd name="T2" fmla="*/ 1 w 157"/>
                  <a:gd name="T3" fmla="*/ 0 h 40"/>
                  <a:gd name="T4" fmla="*/ 0 w 157"/>
                  <a:gd name="T5" fmla="*/ 16 h 40"/>
                  <a:gd name="T6" fmla="*/ 156 w 157"/>
                  <a:gd name="T7" fmla="*/ 40 h 40"/>
                  <a:gd name="T8" fmla="*/ 157 w 157"/>
                  <a:gd name="T9" fmla="*/ 27 h 40"/>
                </a:gdLst>
                <a:ahLst/>
                <a:cxnLst>
                  <a:cxn ang="0">
                    <a:pos x="T0" y="T1"/>
                  </a:cxn>
                  <a:cxn ang="0">
                    <a:pos x="T2" y="T3"/>
                  </a:cxn>
                  <a:cxn ang="0">
                    <a:pos x="T4" y="T5"/>
                  </a:cxn>
                  <a:cxn ang="0">
                    <a:pos x="T6" y="T7"/>
                  </a:cxn>
                  <a:cxn ang="0">
                    <a:pos x="T8" y="T9"/>
                  </a:cxn>
                </a:cxnLst>
                <a:rect l="0" t="0" r="r" b="b"/>
                <a:pathLst>
                  <a:path w="157" h="40">
                    <a:moveTo>
                      <a:pt x="157" y="27"/>
                    </a:moveTo>
                    <a:cubicBezTo>
                      <a:pt x="1" y="0"/>
                      <a:pt x="1" y="0"/>
                      <a:pt x="1" y="0"/>
                    </a:cubicBezTo>
                    <a:cubicBezTo>
                      <a:pt x="1" y="5"/>
                      <a:pt x="1" y="10"/>
                      <a:pt x="0" y="16"/>
                    </a:cubicBezTo>
                    <a:cubicBezTo>
                      <a:pt x="156" y="40"/>
                      <a:pt x="156" y="40"/>
                      <a:pt x="156" y="40"/>
                    </a:cubicBezTo>
                    <a:cubicBezTo>
                      <a:pt x="156" y="36"/>
                      <a:pt x="157" y="31"/>
                      <a:pt x="157" y="27"/>
                    </a:cubicBezTo>
                    <a:close/>
                  </a:path>
                </a:pathLst>
              </a:custGeom>
              <a:solidFill>
                <a:srgbClr val="95BB9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8" name="Freeform 416">
                <a:extLst>
                  <a:ext uri="{FF2B5EF4-FFF2-40B4-BE49-F238E27FC236}">
                    <a16:creationId xmlns:a16="http://schemas.microsoft.com/office/drawing/2014/main" xmlns="" id="{2C35DD74-A416-4B26-BFAE-33DFA9CDDA18}"/>
                  </a:ext>
                </a:extLst>
              </p:cNvPr>
              <p:cNvSpPr/>
              <p:nvPr/>
            </p:nvSpPr>
            <p:spPr bwMode="auto">
              <a:xfrm>
                <a:off x="2809" y="2405"/>
                <a:ext cx="401" cy="162"/>
              </a:xfrm>
              <a:custGeom>
                <a:avLst/>
                <a:gdLst>
                  <a:gd name="T0" fmla="*/ 0 w 178"/>
                  <a:gd name="T1" fmla="*/ 25 h 72"/>
                  <a:gd name="T2" fmla="*/ 165 w 178"/>
                  <a:gd name="T3" fmla="*/ 72 h 72"/>
                  <a:gd name="T4" fmla="*/ 178 w 178"/>
                  <a:gd name="T5" fmla="*/ 16 h 72"/>
                  <a:gd name="T6" fmla="*/ 1 w 178"/>
                  <a:gd name="T7" fmla="*/ 0 h 72"/>
                  <a:gd name="T8" fmla="*/ 0 w 178"/>
                  <a:gd name="T9" fmla="*/ 25 h 72"/>
                </a:gdLst>
                <a:ahLst/>
                <a:cxnLst>
                  <a:cxn ang="0">
                    <a:pos x="T0" y="T1"/>
                  </a:cxn>
                  <a:cxn ang="0">
                    <a:pos x="T2" y="T3"/>
                  </a:cxn>
                  <a:cxn ang="0">
                    <a:pos x="T4" y="T5"/>
                  </a:cxn>
                  <a:cxn ang="0">
                    <a:pos x="T6" y="T7"/>
                  </a:cxn>
                  <a:cxn ang="0">
                    <a:pos x="T8" y="T9"/>
                  </a:cxn>
                </a:cxnLst>
                <a:rect l="0" t="0" r="r" b="b"/>
                <a:pathLst>
                  <a:path w="178" h="72">
                    <a:moveTo>
                      <a:pt x="0" y="25"/>
                    </a:moveTo>
                    <a:cubicBezTo>
                      <a:pt x="165" y="72"/>
                      <a:pt x="165" y="72"/>
                      <a:pt x="165" y="72"/>
                    </a:cubicBezTo>
                    <a:cubicBezTo>
                      <a:pt x="169" y="52"/>
                      <a:pt x="174" y="34"/>
                      <a:pt x="178" y="16"/>
                    </a:cubicBezTo>
                    <a:cubicBezTo>
                      <a:pt x="1" y="0"/>
                      <a:pt x="1" y="0"/>
                      <a:pt x="1" y="0"/>
                    </a:cubicBezTo>
                    <a:cubicBezTo>
                      <a:pt x="1" y="8"/>
                      <a:pt x="0" y="16"/>
                      <a:pt x="0" y="25"/>
                    </a:cubicBezTo>
                    <a:close/>
                  </a:path>
                </a:pathLst>
              </a:custGeom>
              <a:solidFill>
                <a:srgbClr val="FFD4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9" name="Freeform 417">
                <a:extLst>
                  <a:ext uri="{FF2B5EF4-FFF2-40B4-BE49-F238E27FC236}">
                    <a16:creationId xmlns:a16="http://schemas.microsoft.com/office/drawing/2014/main" xmlns="" id="{874E0E93-B796-4B44-AC35-8A0B5A2A4E39}"/>
                  </a:ext>
                </a:extLst>
              </p:cNvPr>
              <p:cNvSpPr/>
              <p:nvPr/>
            </p:nvSpPr>
            <p:spPr bwMode="auto">
              <a:xfrm>
                <a:off x="2430" y="872"/>
                <a:ext cx="63" cy="322"/>
              </a:xfrm>
              <a:custGeom>
                <a:avLst/>
                <a:gdLst>
                  <a:gd name="T0" fmla="*/ 28 w 28"/>
                  <a:gd name="T1" fmla="*/ 139 h 143"/>
                  <a:gd name="T2" fmla="*/ 0 w 28"/>
                  <a:gd name="T3" fmla="*/ 0 h 143"/>
                  <a:gd name="T4" fmla="*/ 0 w 28"/>
                  <a:gd name="T5" fmla="*/ 118 h 143"/>
                  <a:gd name="T6" fmla="*/ 6 w 28"/>
                  <a:gd name="T7" fmla="*/ 143 h 143"/>
                  <a:gd name="T8" fmla="*/ 28 w 28"/>
                  <a:gd name="T9" fmla="*/ 139 h 143"/>
                </a:gdLst>
                <a:ahLst/>
                <a:cxnLst>
                  <a:cxn ang="0">
                    <a:pos x="T0" y="T1"/>
                  </a:cxn>
                  <a:cxn ang="0">
                    <a:pos x="T2" y="T3"/>
                  </a:cxn>
                  <a:cxn ang="0">
                    <a:pos x="T4" y="T5"/>
                  </a:cxn>
                  <a:cxn ang="0">
                    <a:pos x="T6" y="T7"/>
                  </a:cxn>
                  <a:cxn ang="0">
                    <a:pos x="T8" y="T9"/>
                  </a:cxn>
                </a:cxnLst>
                <a:rect l="0" t="0" r="r" b="b"/>
                <a:pathLst>
                  <a:path w="28" h="143">
                    <a:moveTo>
                      <a:pt x="28" y="139"/>
                    </a:moveTo>
                    <a:cubicBezTo>
                      <a:pt x="10" y="79"/>
                      <a:pt x="0" y="0"/>
                      <a:pt x="0" y="0"/>
                    </a:cubicBezTo>
                    <a:cubicBezTo>
                      <a:pt x="0" y="118"/>
                      <a:pt x="0" y="118"/>
                      <a:pt x="0" y="118"/>
                    </a:cubicBezTo>
                    <a:cubicBezTo>
                      <a:pt x="2" y="126"/>
                      <a:pt x="4" y="134"/>
                      <a:pt x="6" y="143"/>
                    </a:cubicBezTo>
                    <a:lnTo>
                      <a:pt x="28" y="139"/>
                    </a:lnTo>
                    <a:close/>
                  </a:path>
                </a:pathLst>
              </a:custGeom>
              <a:solidFill>
                <a:srgbClr val="FF97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0" name="Freeform 418">
                <a:extLst>
                  <a:ext uri="{FF2B5EF4-FFF2-40B4-BE49-F238E27FC236}">
                    <a16:creationId xmlns:a16="http://schemas.microsoft.com/office/drawing/2014/main" xmlns="" id="{A548490D-9071-47D4-9842-7BA525CE55B9}"/>
                  </a:ext>
                </a:extLst>
              </p:cNvPr>
              <p:cNvSpPr/>
              <p:nvPr/>
            </p:nvSpPr>
            <p:spPr bwMode="auto">
              <a:xfrm>
                <a:off x="2444" y="1185"/>
                <a:ext cx="171" cy="262"/>
              </a:xfrm>
              <a:custGeom>
                <a:avLst/>
                <a:gdLst>
                  <a:gd name="T0" fmla="*/ 22 w 76"/>
                  <a:gd name="T1" fmla="*/ 0 h 116"/>
                  <a:gd name="T2" fmla="*/ 0 w 76"/>
                  <a:gd name="T3" fmla="*/ 4 h 116"/>
                  <a:gd name="T4" fmla="*/ 32 w 76"/>
                  <a:gd name="T5" fmla="*/ 116 h 116"/>
                  <a:gd name="T6" fmla="*/ 76 w 76"/>
                  <a:gd name="T7" fmla="*/ 114 h 116"/>
                  <a:gd name="T8" fmla="*/ 60 w 76"/>
                  <a:gd name="T9" fmla="*/ 87 h 116"/>
                  <a:gd name="T10" fmla="*/ 22 w 76"/>
                  <a:gd name="T11" fmla="*/ 0 h 116"/>
                </a:gdLst>
                <a:ahLst/>
                <a:cxnLst>
                  <a:cxn ang="0">
                    <a:pos x="T0" y="T1"/>
                  </a:cxn>
                  <a:cxn ang="0">
                    <a:pos x="T2" y="T3"/>
                  </a:cxn>
                  <a:cxn ang="0">
                    <a:pos x="T4" y="T5"/>
                  </a:cxn>
                  <a:cxn ang="0">
                    <a:pos x="T6" y="T7"/>
                  </a:cxn>
                  <a:cxn ang="0">
                    <a:pos x="T8" y="T9"/>
                  </a:cxn>
                  <a:cxn ang="0">
                    <a:pos x="T10" y="T11"/>
                  </a:cxn>
                </a:cxnLst>
                <a:rect l="0" t="0" r="r" b="b"/>
                <a:pathLst>
                  <a:path w="76" h="116">
                    <a:moveTo>
                      <a:pt x="22" y="0"/>
                    </a:moveTo>
                    <a:cubicBezTo>
                      <a:pt x="0" y="4"/>
                      <a:pt x="0" y="4"/>
                      <a:pt x="0" y="4"/>
                    </a:cubicBezTo>
                    <a:cubicBezTo>
                      <a:pt x="9" y="39"/>
                      <a:pt x="20" y="79"/>
                      <a:pt x="32" y="116"/>
                    </a:cubicBezTo>
                    <a:cubicBezTo>
                      <a:pt x="76" y="114"/>
                      <a:pt x="76" y="114"/>
                      <a:pt x="76" y="114"/>
                    </a:cubicBezTo>
                    <a:cubicBezTo>
                      <a:pt x="71" y="106"/>
                      <a:pt x="66" y="97"/>
                      <a:pt x="60" y="87"/>
                    </a:cubicBezTo>
                    <a:cubicBezTo>
                      <a:pt x="43" y="58"/>
                      <a:pt x="31" y="28"/>
                      <a:pt x="22" y="0"/>
                    </a:cubicBezTo>
                    <a:close/>
                  </a:path>
                </a:pathLst>
              </a:custGeom>
              <a:solidFill>
                <a:srgbClr val="7C7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1" name="Freeform 419">
                <a:extLst>
                  <a:ext uri="{FF2B5EF4-FFF2-40B4-BE49-F238E27FC236}">
                    <a16:creationId xmlns:a16="http://schemas.microsoft.com/office/drawing/2014/main" xmlns="" id="{A3CB1A72-3931-4591-A47B-22DD8AAA3896}"/>
                  </a:ext>
                </a:extLst>
              </p:cNvPr>
              <p:cNvSpPr/>
              <p:nvPr/>
            </p:nvSpPr>
            <p:spPr bwMode="auto">
              <a:xfrm>
                <a:off x="2516" y="1442"/>
                <a:ext cx="162" cy="102"/>
              </a:xfrm>
              <a:custGeom>
                <a:avLst/>
                <a:gdLst>
                  <a:gd name="T0" fmla="*/ 0 w 72"/>
                  <a:gd name="T1" fmla="*/ 2 h 45"/>
                  <a:gd name="T2" fmla="*/ 16 w 72"/>
                  <a:gd name="T3" fmla="*/ 45 h 45"/>
                  <a:gd name="T4" fmla="*/ 72 w 72"/>
                  <a:gd name="T5" fmla="*/ 38 h 45"/>
                  <a:gd name="T6" fmla="*/ 44 w 72"/>
                  <a:gd name="T7" fmla="*/ 0 h 45"/>
                  <a:gd name="T8" fmla="*/ 0 w 72"/>
                  <a:gd name="T9" fmla="*/ 2 h 45"/>
                </a:gdLst>
                <a:ahLst/>
                <a:cxnLst>
                  <a:cxn ang="0">
                    <a:pos x="T0" y="T1"/>
                  </a:cxn>
                  <a:cxn ang="0">
                    <a:pos x="T2" y="T3"/>
                  </a:cxn>
                  <a:cxn ang="0">
                    <a:pos x="T4" y="T5"/>
                  </a:cxn>
                  <a:cxn ang="0">
                    <a:pos x="T6" y="T7"/>
                  </a:cxn>
                  <a:cxn ang="0">
                    <a:pos x="T8" y="T9"/>
                  </a:cxn>
                </a:cxnLst>
                <a:rect l="0" t="0" r="r" b="b"/>
                <a:pathLst>
                  <a:path w="72" h="45">
                    <a:moveTo>
                      <a:pt x="0" y="2"/>
                    </a:moveTo>
                    <a:cubicBezTo>
                      <a:pt x="5" y="17"/>
                      <a:pt x="10" y="32"/>
                      <a:pt x="16" y="45"/>
                    </a:cubicBezTo>
                    <a:cubicBezTo>
                      <a:pt x="72" y="38"/>
                      <a:pt x="72" y="38"/>
                      <a:pt x="72" y="38"/>
                    </a:cubicBezTo>
                    <a:cubicBezTo>
                      <a:pt x="64" y="28"/>
                      <a:pt x="55" y="16"/>
                      <a:pt x="44" y="0"/>
                    </a:cubicBezTo>
                    <a:lnTo>
                      <a:pt x="0" y="2"/>
                    </a:ln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2" name="Freeform 420">
                <a:extLst>
                  <a:ext uri="{FF2B5EF4-FFF2-40B4-BE49-F238E27FC236}">
                    <a16:creationId xmlns:a16="http://schemas.microsoft.com/office/drawing/2014/main" xmlns="" id="{D812E0B8-EFE7-493C-AFFB-EA379816A567}"/>
                  </a:ext>
                </a:extLst>
              </p:cNvPr>
              <p:cNvSpPr/>
              <p:nvPr/>
            </p:nvSpPr>
            <p:spPr bwMode="auto">
              <a:xfrm>
                <a:off x="2707" y="892"/>
                <a:ext cx="140" cy="52"/>
              </a:xfrm>
              <a:custGeom>
                <a:avLst/>
                <a:gdLst>
                  <a:gd name="T0" fmla="*/ 0 w 62"/>
                  <a:gd name="T1" fmla="*/ 0 h 23"/>
                  <a:gd name="T2" fmla="*/ 2 w 62"/>
                  <a:gd name="T3" fmla="*/ 22 h 23"/>
                  <a:gd name="T4" fmla="*/ 62 w 62"/>
                  <a:gd name="T5" fmla="*/ 23 h 23"/>
                  <a:gd name="T6" fmla="*/ 61 w 62"/>
                  <a:gd name="T7" fmla="*/ 8 h 23"/>
                  <a:gd name="T8" fmla="*/ 0 w 62"/>
                  <a:gd name="T9" fmla="*/ 0 h 23"/>
                </a:gdLst>
                <a:ahLst/>
                <a:cxnLst>
                  <a:cxn ang="0">
                    <a:pos x="T0" y="T1"/>
                  </a:cxn>
                  <a:cxn ang="0">
                    <a:pos x="T2" y="T3"/>
                  </a:cxn>
                  <a:cxn ang="0">
                    <a:pos x="T4" y="T5"/>
                  </a:cxn>
                  <a:cxn ang="0">
                    <a:pos x="T6" y="T7"/>
                  </a:cxn>
                  <a:cxn ang="0">
                    <a:pos x="T8" y="T9"/>
                  </a:cxn>
                </a:cxnLst>
                <a:rect l="0" t="0" r="r" b="b"/>
                <a:pathLst>
                  <a:path w="62" h="23">
                    <a:moveTo>
                      <a:pt x="0" y="0"/>
                    </a:moveTo>
                    <a:cubicBezTo>
                      <a:pt x="0" y="7"/>
                      <a:pt x="1" y="15"/>
                      <a:pt x="2" y="22"/>
                    </a:cubicBezTo>
                    <a:cubicBezTo>
                      <a:pt x="62" y="23"/>
                      <a:pt x="62" y="23"/>
                      <a:pt x="62" y="23"/>
                    </a:cubicBezTo>
                    <a:cubicBezTo>
                      <a:pt x="62" y="18"/>
                      <a:pt x="61" y="13"/>
                      <a:pt x="61" y="8"/>
                    </a:cubicBezTo>
                    <a:lnTo>
                      <a:pt x="0" y="0"/>
                    </a:ln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3" name="Freeform 421">
                <a:extLst>
                  <a:ext uri="{FF2B5EF4-FFF2-40B4-BE49-F238E27FC236}">
                    <a16:creationId xmlns:a16="http://schemas.microsoft.com/office/drawing/2014/main" xmlns="" id="{A6CA077B-59B3-4F8E-8638-A95B62E6369C}"/>
                  </a:ext>
                </a:extLst>
              </p:cNvPr>
              <p:cNvSpPr/>
              <p:nvPr/>
            </p:nvSpPr>
            <p:spPr bwMode="auto">
              <a:xfrm>
                <a:off x="2696" y="690"/>
                <a:ext cx="133" cy="103"/>
              </a:xfrm>
              <a:custGeom>
                <a:avLst/>
                <a:gdLst>
                  <a:gd name="T0" fmla="*/ 56 w 59"/>
                  <a:gd name="T1" fmla="*/ 7 h 46"/>
                  <a:gd name="T2" fmla="*/ 2 w 59"/>
                  <a:gd name="T3" fmla="*/ 0 h 46"/>
                  <a:gd name="T4" fmla="*/ 0 w 59"/>
                  <a:gd name="T5" fmla="*/ 17 h 46"/>
                  <a:gd name="T6" fmla="*/ 1 w 59"/>
                  <a:gd name="T7" fmla="*/ 46 h 46"/>
                  <a:gd name="T8" fmla="*/ 59 w 59"/>
                  <a:gd name="T9" fmla="*/ 33 h 46"/>
                  <a:gd name="T10" fmla="*/ 56 w 59"/>
                  <a:gd name="T11" fmla="*/ 7 h 46"/>
                </a:gdLst>
                <a:ahLst/>
                <a:cxnLst>
                  <a:cxn ang="0">
                    <a:pos x="T0" y="T1"/>
                  </a:cxn>
                  <a:cxn ang="0">
                    <a:pos x="T2" y="T3"/>
                  </a:cxn>
                  <a:cxn ang="0">
                    <a:pos x="T4" y="T5"/>
                  </a:cxn>
                  <a:cxn ang="0">
                    <a:pos x="T6" y="T7"/>
                  </a:cxn>
                  <a:cxn ang="0">
                    <a:pos x="T8" y="T9"/>
                  </a:cxn>
                  <a:cxn ang="0">
                    <a:pos x="T10" y="T11"/>
                  </a:cxn>
                </a:cxnLst>
                <a:rect l="0" t="0" r="r" b="b"/>
                <a:pathLst>
                  <a:path w="59" h="46">
                    <a:moveTo>
                      <a:pt x="56" y="7"/>
                    </a:moveTo>
                    <a:cubicBezTo>
                      <a:pt x="2" y="0"/>
                      <a:pt x="2" y="0"/>
                      <a:pt x="2" y="0"/>
                    </a:cubicBezTo>
                    <a:cubicBezTo>
                      <a:pt x="1" y="7"/>
                      <a:pt x="1" y="13"/>
                      <a:pt x="0" y="17"/>
                    </a:cubicBezTo>
                    <a:cubicBezTo>
                      <a:pt x="0" y="23"/>
                      <a:pt x="0" y="33"/>
                      <a:pt x="1" y="46"/>
                    </a:cubicBezTo>
                    <a:cubicBezTo>
                      <a:pt x="59" y="33"/>
                      <a:pt x="59" y="33"/>
                      <a:pt x="59" y="33"/>
                    </a:cubicBezTo>
                    <a:cubicBezTo>
                      <a:pt x="58" y="24"/>
                      <a:pt x="57" y="15"/>
                      <a:pt x="56" y="7"/>
                    </a:cubicBezTo>
                    <a:close/>
                  </a:path>
                </a:pathLst>
              </a:custGeom>
              <a:solidFill>
                <a:srgbClr val="60A4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4" name="Freeform 422">
                <a:extLst>
                  <a:ext uri="{FF2B5EF4-FFF2-40B4-BE49-F238E27FC236}">
                    <a16:creationId xmlns:a16="http://schemas.microsoft.com/office/drawing/2014/main" xmlns="" id="{79A3E222-EBA0-4600-A9E8-D951AAE03585}"/>
                  </a:ext>
                </a:extLst>
              </p:cNvPr>
              <p:cNvSpPr/>
              <p:nvPr/>
            </p:nvSpPr>
            <p:spPr bwMode="auto">
              <a:xfrm>
                <a:off x="2698" y="764"/>
                <a:ext cx="142" cy="108"/>
              </a:xfrm>
              <a:custGeom>
                <a:avLst/>
                <a:gdLst>
                  <a:gd name="T0" fmla="*/ 58 w 63"/>
                  <a:gd name="T1" fmla="*/ 0 h 48"/>
                  <a:gd name="T2" fmla="*/ 0 w 63"/>
                  <a:gd name="T3" fmla="*/ 13 h 48"/>
                  <a:gd name="T4" fmla="*/ 1 w 63"/>
                  <a:gd name="T5" fmla="*/ 26 h 48"/>
                  <a:gd name="T6" fmla="*/ 63 w 63"/>
                  <a:gd name="T7" fmla="*/ 48 h 48"/>
                  <a:gd name="T8" fmla="*/ 58 w 63"/>
                  <a:gd name="T9" fmla="*/ 0 h 48"/>
                </a:gdLst>
                <a:ahLst/>
                <a:cxnLst>
                  <a:cxn ang="0">
                    <a:pos x="T0" y="T1"/>
                  </a:cxn>
                  <a:cxn ang="0">
                    <a:pos x="T2" y="T3"/>
                  </a:cxn>
                  <a:cxn ang="0">
                    <a:pos x="T4" y="T5"/>
                  </a:cxn>
                  <a:cxn ang="0">
                    <a:pos x="T6" y="T7"/>
                  </a:cxn>
                  <a:cxn ang="0">
                    <a:pos x="T8" y="T9"/>
                  </a:cxn>
                </a:cxnLst>
                <a:rect l="0" t="0" r="r" b="b"/>
                <a:pathLst>
                  <a:path w="63" h="48">
                    <a:moveTo>
                      <a:pt x="58" y="0"/>
                    </a:moveTo>
                    <a:cubicBezTo>
                      <a:pt x="0" y="13"/>
                      <a:pt x="0" y="13"/>
                      <a:pt x="0" y="13"/>
                    </a:cubicBezTo>
                    <a:cubicBezTo>
                      <a:pt x="0" y="17"/>
                      <a:pt x="0" y="22"/>
                      <a:pt x="1" y="26"/>
                    </a:cubicBezTo>
                    <a:cubicBezTo>
                      <a:pt x="63" y="48"/>
                      <a:pt x="63" y="48"/>
                      <a:pt x="63" y="48"/>
                    </a:cubicBezTo>
                    <a:cubicBezTo>
                      <a:pt x="61" y="31"/>
                      <a:pt x="59" y="15"/>
                      <a:pt x="58" y="0"/>
                    </a:cubicBezTo>
                    <a:close/>
                  </a:path>
                </a:pathLst>
              </a:custGeom>
              <a:solidFill>
                <a:srgbClr val="926A4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5" name="Freeform 423">
                <a:extLst>
                  <a:ext uri="{FF2B5EF4-FFF2-40B4-BE49-F238E27FC236}">
                    <a16:creationId xmlns:a16="http://schemas.microsoft.com/office/drawing/2014/main" xmlns="" id="{F72E7A62-732E-47D7-913C-EC91F25EB5B2}"/>
                  </a:ext>
                </a:extLst>
              </p:cNvPr>
              <p:cNvSpPr/>
              <p:nvPr/>
            </p:nvSpPr>
            <p:spPr bwMode="auto">
              <a:xfrm>
                <a:off x="2701" y="823"/>
                <a:ext cx="144" cy="87"/>
              </a:xfrm>
              <a:custGeom>
                <a:avLst/>
                <a:gdLst>
                  <a:gd name="T0" fmla="*/ 0 w 64"/>
                  <a:gd name="T1" fmla="*/ 0 h 39"/>
                  <a:gd name="T2" fmla="*/ 3 w 64"/>
                  <a:gd name="T3" fmla="*/ 31 h 39"/>
                  <a:gd name="T4" fmla="*/ 64 w 64"/>
                  <a:gd name="T5" fmla="*/ 39 h 39"/>
                  <a:gd name="T6" fmla="*/ 62 w 64"/>
                  <a:gd name="T7" fmla="*/ 22 h 39"/>
                  <a:gd name="T8" fmla="*/ 0 w 64"/>
                  <a:gd name="T9" fmla="*/ 0 h 39"/>
                </a:gdLst>
                <a:ahLst/>
                <a:cxnLst>
                  <a:cxn ang="0">
                    <a:pos x="T0" y="T1"/>
                  </a:cxn>
                  <a:cxn ang="0">
                    <a:pos x="T2" y="T3"/>
                  </a:cxn>
                  <a:cxn ang="0">
                    <a:pos x="T4" y="T5"/>
                  </a:cxn>
                  <a:cxn ang="0">
                    <a:pos x="T6" y="T7"/>
                  </a:cxn>
                  <a:cxn ang="0">
                    <a:pos x="T8" y="T9"/>
                  </a:cxn>
                </a:cxnLst>
                <a:rect l="0" t="0" r="r" b="b"/>
                <a:pathLst>
                  <a:path w="64" h="39">
                    <a:moveTo>
                      <a:pt x="0" y="0"/>
                    </a:moveTo>
                    <a:cubicBezTo>
                      <a:pt x="1" y="9"/>
                      <a:pt x="2" y="20"/>
                      <a:pt x="3" y="31"/>
                    </a:cubicBezTo>
                    <a:cubicBezTo>
                      <a:pt x="64" y="39"/>
                      <a:pt x="64" y="39"/>
                      <a:pt x="64" y="39"/>
                    </a:cubicBezTo>
                    <a:cubicBezTo>
                      <a:pt x="63" y="33"/>
                      <a:pt x="62" y="27"/>
                      <a:pt x="62" y="22"/>
                    </a:cubicBezTo>
                    <a:lnTo>
                      <a:pt x="0" y="0"/>
                    </a:lnTo>
                    <a:close/>
                  </a:path>
                </a:pathLst>
              </a:custGeom>
              <a:solidFill>
                <a:srgbClr val="FFE6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6" name="Freeform 424">
                <a:extLst>
                  <a:ext uri="{FF2B5EF4-FFF2-40B4-BE49-F238E27FC236}">
                    <a16:creationId xmlns:a16="http://schemas.microsoft.com/office/drawing/2014/main" xmlns="" id="{E70D5D17-B74C-4CF1-A9AD-7758338DE7C6}"/>
                  </a:ext>
                </a:extLst>
              </p:cNvPr>
              <p:cNvSpPr/>
              <p:nvPr/>
            </p:nvSpPr>
            <p:spPr bwMode="auto">
              <a:xfrm>
                <a:off x="2701" y="604"/>
                <a:ext cx="121" cy="101"/>
              </a:xfrm>
              <a:custGeom>
                <a:avLst/>
                <a:gdLst>
                  <a:gd name="T0" fmla="*/ 51 w 54"/>
                  <a:gd name="T1" fmla="*/ 0 h 45"/>
                  <a:gd name="T2" fmla="*/ 1 w 54"/>
                  <a:gd name="T3" fmla="*/ 17 h 45"/>
                  <a:gd name="T4" fmla="*/ 0 w 54"/>
                  <a:gd name="T5" fmla="*/ 38 h 45"/>
                  <a:gd name="T6" fmla="*/ 54 w 54"/>
                  <a:gd name="T7" fmla="*/ 45 h 45"/>
                  <a:gd name="T8" fmla="*/ 51 w 54"/>
                  <a:gd name="T9" fmla="*/ 0 h 45"/>
                </a:gdLst>
                <a:ahLst/>
                <a:cxnLst>
                  <a:cxn ang="0">
                    <a:pos x="T0" y="T1"/>
                  </a:cxn>
                  <a:cxn ang="0">
                    <a:pos x="T2" y="T3"/>
                  </a:cxn>
                  <a:cxn ang="0">
                    <a:pos x="T4" y="T5"/>
                  </a:cxn>
                  <a:cxn ang="0">
                    <a:pos x="T6" y="T7"/>
                  </a:cxn>
                  <a:cxn ang="0">
                    <a:pos x="T8" y="T9"/>
                  </a:cxn>
                </a:cxnLst>
                <a:rect l="0" t="0" r="r" b="b"/>
                <a:pathLst>
                  <a:path w="54" h="45">
                    <a:moveTo>
                      <a:pt x="51" y="0"/>
                    </a:moveTo>
                    <a:cubicBezTo>
                      <a:pt x="1" y="17"/>
                      <a:pt x="1" y="17"/>
                      <a:pt x="1" y="17"/>
                    </a:cubicBezTo>
                    <a:cubicBezTo>
                      <a:pt x="1" y="25"/>
                      <a:pt x="0" y="32"/>
                      <a:pt x="0" y="38"/>
                    </a:cubicBezTo>
                    <a:cubicBezTo>
                      <a:pt x="54" y="45"/>
                      <a:pt x="54" y="45"/>
                      <a:pt x="54" y="45"/>
                    </a:cubicBezTo>
                    <a:cubicBezTo>
                      <a:pt x="53" y="28"/>
                      <a:pt x="52" y="13"/>
                      <a:pt x="51" y="0"/>
                    </a:cubicBezTo>
                    <a:close/>
                  </a:path>
                </a:pathLst>
              </a:custGeom>
              <a:solidFill>
                <a:srgbClr val="FF8D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7" name="Freeform 425">
                <a:extLst>
                  <a:ext uri="{FF2B5EF4-FFF2-40B4-BE49-F238E27FC236}">
                    <a16:creationId xmlns:a16="http://schemas.microsoft.com/office/drawing/2014/main" xmlns="" id="{3E5654C7-8B55-4C2F-915C-D1BE378D30DB}"/>
                  </a:ext>
                </a:extLst>
              </p:cNvPr>
              <p:cNvSpPr/>
              <p:nvPr/>
            </p:nvSpPr>
            <p:spPr bwMode="auto">
              <a:xfrm>
                <a:off x="2703" y="435"/>
                <a:ext cx="113" cy="207"/>
              </a:xfrm>
              <a:custGeom>
                <a:avLst/>
                <a:gdLst>
                  <a:gd name="T0" fmla="*/ 49 w 50"/>
                  <a:gd name="T1" fmla="*/ 2 h 92"/>
                  <a:gd name="T2" fmla="*/ 3 w 50"/>
                  <a:gd name="T3" fmla="*/ 0 h 92"/>
                  <a:gd name="T4" fmla="*/ 0 w 50"/>
                  <a:gd name="T5" fmla="*/ 92 h 92"/>
                  <a:gd name="T6" fmla="*/ 50 w 50"/>
                  <a:gd name="T7" fmla="*/ 75 h 92"/>
                  <a:gd name="T8" fmla="*/ 50 w 50"/>
                  <a:gd name="T9" fmla="*/ 54 h 92"/>
                  <a:gd name="T10" fmla="*/ 49 w 50"/>
                  <a:gd name="T11" fmla="*/ 2 h 92"/>
                </a:gdLst>
                <a:ahLst/>
                <a:cxnLst>
                  <a:cxn ang="0">
                    <a:pos x="T0" y="T1"/>
                  </a:cxn>
                  <a:cxn ang="0">
                    <a:pos x="T2" y="T3"/>
                  </a:cxn>
                  <a:cxn ang="0">
                    <a:pos x="T4" y="T5"/>
                  </a:cxn>
                  <a:cxn ang="0">
                    <a:pos x="T6" y="T7"/>
                  </a:cxn>
                  <a:cxn ang="0">
                    <a:pos x="T8" y="T9"/>
                  </a:cxn>
                  <a:cxn ang="0">
                    <a:pos x="T10" y="T11"/>
                  </a:cxn>
                </a:cxnLst>
                <a:rect l="0" t="0" r="r" b="b"/>
                <a:pathLst>
                  <a:path w="50" h="92">
                    <a:moveTo>
                      <a:pt x="49" y="2"/>
                    </a:moveTo>
                    <a:cubicBezTo>
                      <a:pt x="3" y="0"/>
                      <a:pt x="3" y="0"/>
                      <a:pt x="3" y="0"/>
                    </a:cubicBezTo>
                    <a:cubicBezTo>
                      <a:pt x="2" y="31"/>
                      <a:pt x="1" y="65"/>
                      <a:pt x="0" y="92"/>
                    </a:cubicBezTo>
                    <a:cubicBezTo>
                      <a:pt x="50" y="75"/>
                      <a:pt x="50" y="75"/>
                      <a:pt x="50" y="75"/>
                    </a:cubicBezTo>
                    <a:cubicBezTo>
                      <a:pt x="50" y="67"/>
                      <a:pt x="50" y="60"/>
                      <a:pt x="50" y="54"/>
                    </a:cubicBezTo>
                    <a:cubicBezTo>
                      <a:pt x="50" y="34"/>
                      <a:pt x="50" y="17"/>
                      <a:pt x="49" y="2"/>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8" name="Freeform 426">
                <a:extLst>
                  <a:ext uri="{FF2B5EF4-FFF2-40B4-BE49-F238E27FC236}">
                    <a16:creationId xmlns:a16="http://schemas.microsoft.com/office/drawing/2014/main" xmlns="" id="{81924413-2E9A-451A-911D-F0EC2507BE89}"/>
                  </a:ext>
                </a:extLst>
              </p:cNvPr>
              <p:cNvSpPr/>
              <p:nvPr/>
            </p:nvSpPr>
            <p:spPr bwMode="auto">
              <a:xfrm>
                <a:off x="2714" y="9"/>
                <a:ext cx="95" cy="113"/>
              </a:xfrm>
              <a:custGeom>
                <a:avLst/>
                <a:gdLst>
                  <a:gd name="T0" fmla="*/ 41 w 42"/>
                  <a:gd name="T1" fmla="*/ 0 h 50"/>
                  <a:gd name="T2" fmla="*/ 4 w 42"/>
                  <a:gd name="T3" fmla="*/ 0 h 50"/>
                  <a:gd name="T4" fmla="*/ 2 w 42"/>
                  <a:gd name="T5" fmla="*/ 6 h 50"/>
                  <a:gd name="T6" fmla="*/ 0 w 42"/>
                  <a:gd name="T7" fmla="*/ 50 h 50"/>
                  <a:gd name="T8" fmla="*/ 42 w 42"/>
                  <a:gd name="T9" fmla="*/ 40 h 50"/>
                  <a:gd name="T10" fmla="*/ 41 w 42"/>
                  <a:gd name="T11" fmla="*/ 0 h 50"/>
                </a:gdLst>
                <a:ahLst/>
                <a:cxnLst>
                  <a:cxn ang="0">
                    <a:pos x="T0" y="T1"/>
                  </a:cxn>
                  <a:cxn ang="0">
                    <a:pos x="T2" y="T3"/>
                  </a:cxn>
                  <a:cxn ang="0">
                    <a:pos x="T4" y="T5"/>
                  </a:cxn>
                  <a:cxn ang="0">
                    <a:pos x="T6" y="T7"/>
                  </a:cxn>
                  <a:cxn ang="0">
                    <a:pos x="T8" y="T9"/>
                  </a:cxn>
                  <a:cxn ang="0">
                    <a:pos x="T10" y="T11"/>
                  </a:cxn>
                </a:cxnLst>
                <a:rect l="0" t="0" r="r" b="b"/>
                <a:pathLst>
                  <a:path w="42" h="50">
                    <a:moveTo>
                      <a:pt x="41" y="0"/>
                    </a:moveTo>
                    <a:cubicBezTo>
                      <a:pt x="4" y="0"/>
                      <a:pt x="4" y="0"/>
                      <a:pt x="4" y="0"/>
                    </a:cubicBezTo>
                    <a:cubicBezTo>
                      <a:pt x="3" y="2"/>
                      <a:pt x="2" y="4"/>
                      <a:pt x="2" y="6"/>
                    </a:cubicBezTo>
                    <a:cubicBezTo>
                      <a:pt x="1" y="9"/>
                      <a:pt x="0" y="26"/>
                      <a:pt x="0" y="50"/>
                    </a:cubicBezTo>
                    <a:cubicBezTo>
                      <a:pt x="42" y="40"/>
                      <a:pt x="42" y="40"/>
                      <a:pt x="42" y="40"/>
                    </a:cubicBezTo>
                    <a:cubicBezTo>
                      <a:pt x="41" y="21"/>
                      <a:pt x="41" y="6"/>
                      <a:pt x="41" y="0"/>
                    </a:cubicBezTo>
                    <a:close/>
                  </a:path>
                </a:pathLst>
              </a:custGeom>
              <a:solidFill>
                <a:srgbClr val="83B1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9" name="Freeform 427">
                <a:extLst>
                  <a:ext uri="{FF2B5EF4-FFF2-40B4-BE49-F238E27FC236}">
                    <a16:creationId xmlns:a16="http://schemas.microsoft.com/office/drawing/2014/main" xmlns="" id="{6970BA32-53FB-4C98-8D8D-3DC4C20557EE}"/>
                  </a:ext>
                </a:extLst>
              </p:cNvPr>
              <p:cNvSpPr/>
              <p:nvPr/>
            </p:nvSpPr>
            <p:spPr bwMode="auto">
              <a:xfrm>
                <a:off x="2714" y="99"/>
                <a:ext cx="95" cy="75"/>
              </a:xfrm>
              <a:custGeom>
                <a:avLst/>
                <a:gdLst>
                  <a:gd name="T0" fmla="*/ 0 w 42"/>
                  <a:gd name="T1" fmla="*/ 10 h 33"/>
                  <a:gd name="T2" fmla="*/ 0 w 42"/>
                  <a:gd name="T3" fmla="*/ 33 h 33"/>
                  <a:gd name="T4" fmla="*/ 42 w 42"/>
                  <a:gd name="T5" fmla="*/ 19 h 33"/>
                  <a:gd name="T6" fmla="*/ 42 w 42"/>
                  <a:gd name="T7" fmla="*/ 0 h 33"/>
                  <a:gd name="T8" fmla="*/ 0 w 42"/>
                  <a:gd name="T9" fmla="*/ 10 h 33"/>
                </a:gdLst>
                <a:ahLst/>
                <a:cxnLst>
                  <a:cxn ang="0">
                    <a:pos x="T0" y="T1"/>
                  </a:cxn>
                  <a:cxn ang="0">
                    <a:pos x="T2" y="T3"/>
                  </a:cxn>
                  <a:cxn ang="0">
                    <a:pos x="T4" y="T5"/>
                  </a:cxn>
                  <a:cxn ang="0">
                    <a:pos x="T6" y="T7"/>
                  </a:cxn>
                  <a:cxn ang="0">
                    <a:pos x="T8" y="T9"/>
                  </a:cxn>
                </a:cxnLst>
                <a:rect l="0" t="0" r="r" b="b"/>
                <a:pathLst>
                  <a:path w="42" h="33">
                    <a:moveTo>
                      <a:pt x="0" y="10"/>
                    </a:moveTo>
                    <a:cubicBezTo>
                      <a:pt x="0" y="17"/>
                      <a:pt x="0" y="25"/>
                      <a:pt x="0" y="33"/>
                    </a:cubicBezTo>
                    <a:cubicBezTo>
                      <a:pt x="42" y="19"/>
                      <a:pt x="42" y="19"/>
                      <a:pt x="42" y="19"/>
                    </a:cubicBezTo>
                    <a:cubicBezTo>
                      <a:pt x="42" y="12"/>
                      <a:pt x="42" y="6"/>
                      <a:pt x="42" y="0"/>
                    </a:cubicBezTo>
                    <a:lnTo>
                      <a:pt x="0" y="10"/>
                    </a:lnTo>
                    <a:close/>
                  </a:path>
                </a:pathLst>
              </a:custGeom>
              <a:solidFill>
                <a:srgbClr val="D751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0" name="Freeform 428">
                <a:extLst>
                  <a:ext uri="{FF2B5EF4-FFF2-40B4-BE49-F238E27FC236}">
                    <a16:creationId xmlns:a16="http://schemas.microsoft.com/office/drawing/2014/main" xmlns="" id="{3FBDB000-9BA0-45E2-BFFE-1DDD033CE393}"/>
                  </a:ext>
                </a:extLst>
              </p:cNvPr>
              <p:cNvSpPr/>
              <p:nvPr/>
            </p:nvSpPr>
            <p:spPr bwMode="auto">
              <a:xfrm>
                <a:off x="2710" y="142"/>
                <a:ext cx="103" cy="297"/>
              </a:xfrm>
              <a:custGeom>
                <a:avLst/>
                <a:gdLst>
                  <a:gd name="T0" fmla="*/ 2 w 46"/>
                  <a:gd name="T1" fmla="*/ 14 h 132"/>
                  <a:gd name="T2" fmla="*/ 0 w 46"/>
                  <a:gd name="T3" fmla="*/ 130 h 132"/>
                  <a:gd name="T4" fmla="*/ 46 w 46"/>
                  <a:gd name="T5" fmla="*/ 132 h 132"/>
                  <a:gd name="T6" fmla="*/ 44 w 46"/>
                  <a:gd name="T7" fmla="*/ 0 h 132"/>
                  <a:gd name="T8" fmla="*/ 2 w 46"/>
                  <a:gd name="T9" fmla="*/ 14 h 132"/>
                </a:gdLst>
                <a:ahLst/>
                <a:cxnLst>
                  <a:cxn ang="0">
                    <a:pos x="T0" y="T1"/>
                  </a:cxn>
                  <a:cxn ang="0">
                    <a:pos x="T2" y="T3"/>
                  </a:cxn>
                  <a:cxn ang="0">
                    <a:pos x="T4" y="T5"/>
                  </a:cxn>
                  <a:cxn ang="0">
                    <a:pos x="T6" y="T7"/>
                  </a:cxn>
                  <a:cxn ang="0">
                    <a:pos x="T8" y="T9"/>
                  </a:cxn>
                </a:cxnLst>
                <a:rect l="0" t="0" r="r" b="b"/>
                <a:pathLst>
                  <a:path w="46" h="132">
                    <a:moveTo>
                      <a:pt x="2" y="14"/>
                    </a:moveTo>
                    <a:cubicBezTo>
                      <a:pt x="1" y="57"/>
                      <a:pt x="1" y="109"/>
                      <a:pt x="0" y="130"/>
                    </a:cubicBezTo>
                    <a:cubicBezTo>
                      <a:pt x="46" y="132"/>
                      <a:pt x="46" y="132"/>
                      <a:pt x="46" y="132"/>
                    </a:cubicBezTo>
                    <a:cubicBezTo>
                      <a:pt x="46" y="94"/>
                      <a:pt x="45" y="41"/>
                      <a:pt x="44" y="0"/>
                    </a:cubicBezTo>
                    <a:lnTo>
                      <a:pt x="2" y="14"/>
                    </a:lnTo>
                    <a:close/>
                  </a:path>
                </a:pathLst>
              </a:custGeom>
              <a:solidFill>
                <a:srgbClr val="B6BB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1" name="Freeform 429">
                <a:extLst>
                  <a:ext uri="{FF2B5EF4-FFF2-40B4-BE49-F238E27FC236}">
                    <a16:creationId xmlns:a16="http://schemas.microsoft.com/office/drawing/2014/main" xmlns="" id="{E3619114-8F35-40F0-87C5-ED34FAE1C65C}"/>
                  </a:ext>
                </a:extLst>
              </p:cNvPr>
              <p:cNvSpPr/>
              <p:nvPr/>
            </p:nvSpPr>
            <p:spPr bwMode="auto">
              <a:xfrm>
                <a:off x="2712" y="942"/>
                <a:ext cx="158" cy="203"/>
              </a:xfrm>
              <a:custGeom>
                <a:avLst/>
                <a:gdLst>
                  <a:gd name="T0" fmla="*/ 0 w 70"/>
                  <a:gd name="T1" fmla="*/ 0 h 90"/>
                  <a:gd name="T2" fmla="*/ 11 w 70"/>
                  <a:gd name="T3" fmla="*/ 90 h 90"/>
                  <a:gd name="T4" fmla="*/ 70 w 70"/>
                  <a:gd name="T5" fmla="*/ 80 h 90"/>
                  <a:gd name="T6" fmla="*/ 60 w 70"/>
                  <a:gd name="T7" fmla="*/ 1 h 90"/>
                  <a:gd name="T8" fmla="*/ 0 w 70"/>
                  <a:gd name="T9" fmla="*/ 0 h 90"/>
                </a:gdLst>
                <a:ahLst/>
                <a:cxnLst>
                  <a:cxn ang="0">
                    <a:pos x="T0" y="T1"/>
                  </a:cxn>
                  <a:cxn ang="0">
                    <a:pos x="T2" y="T3"/>
                  </a:cxn>
                  <a:cxn ang="0">
                    <a:pos x="T4" y="T5"/>
                  </a:cxn>
                  <a:cxn ang="0">
                    <a:pos x="T6" y="T7"/>
                  </a:cxn>
                  <a:cxn ang="0">
                    <a:pos x="T8" y="T9"/>
                  </a:cxn>
                </a:cxnLst>
                <a:rect l="0" t="0" r="r" b="b"/>
                <a:pathLst>
                  <a:path w="70" h="90">
                    <a:moveTo>
                      <a:pt x="0" y="0"/>
                    </a:moveTo>
                    <a:cubicBezTo>
                      <a:pt x="3" y="28"/>
                      <a:pt x="7" y="59"/>
                      <a:pt x="11" y="90"/>
                    </a:cubicBezTo>
                    <a:cubicBezTo>
                      <a:pt x="70" y="80"/>
                      <a:pt x="70" y="80"/>
                      <a:pt x="70" y="80"/>
                    </a:cubicBezTo>
                    <a:cubicBezTo>
                      <a:pt x="67" y="54"/>
                      <a:pt x="64" y="27"/>
                      <a:pt x="60" y="1"/>
                    </a:cubicBezTo>
                    <a:lnTo>
                      <a:pt x="0" y="0"/>
                    </a:lnTo>
                    <a:close/>
                  </a:path>
                </a:pathLst>
              </a:custGeom>
              <a:solidFill>
                <a:srgbClr val="749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2" name="Freeform 430">
                <a:extLst>
                  <a:ext uri="{FF2B5EF4-FFF2-40B4-BE49-F238E27FC236}">
                    <a16:creationId xmlns:a16="http://schemas.microsoft.com/office/drawing/2014/main" xmlns="" id="{DF02E3A5-47F4-4042-A449-0D81A0D9C391}"/>
                  </a:ext>
                </a:extLst>
              </p:cNvPr>
              <p:cNvSpPr/>
              <p:nvPr/>
            </p:nvSpPr>
            <p:spPr bwMode="auto">
              <a:xfrm>
                <a:off x="2737" y="1122"/>
                <a:ext cx="173" cy="314"/>
              </a:xfrm>
              <a:custGeom>
                <a:avLst/>
                <a:gdLst>
                  <a:gd name="T0" fmla="*/ 0 w 77"/>
                  <a:gd name="T1" fmla="*/ 10 h 139"/>
                  <a:gd name="T2" fmla="*/ 13 w 77"/>
                  <a:gd name="T3" fmla="*/ 139 h 139"/>
                  <a:gd name="T4" fmla="*/ 77 w 77"/>
                  <a:gd name="T5" fmla="*/ 136 h 139"/>
                  <a:gd name="T6" fmla="*/ 59 w 77"/>
                  <a:gd name="T7" fmla="*/ 0 h 139"/>
                  <a:gd name="T8" fmla="*/ 0 w 77"/>
                  <a:gd name="T9" fmla="*/ 10 h 139"/>
                </a:gdLst>
                <a:ahLst/>
                <a:cxnLst>
                  <a:cxn ang="0">
                    <a:pos x="T0" y="T1"/>
                  </a:cxn>
                  <a:cxn ang="0">
                    <a:pos x="T2" y="T3"/>
                  </a:cxn>
                  <a:cxn ang="0">
                    <a:pos x="T4" y="T5"/>
                  </a:cxn>
                  <a:cxn ang="0">
                    <a:pos x="T6" y="T7"/>
                  </a:cxn>
                  <a:cxn ang="0">
                    <a:pos x="T8" y="T9"/>
                  </a:cxn>
                </a:cxnLst>
                <a:rect l="0" t="0" r="r" b="b"/>
                <a:pathLst>
                  <a:path w="77" h="139">
                    <a:moveTo>
                      <a:pt x="0" y="10"/>
                    </a:moveTo>
                    <a:cubicBezTo>
                      <a:pt x="5" y="56"/>
                      <a:pt x="10" y="102"/>
                      <a:pt x="13" y="139"/>
                    </a:cubicBezTo>
                    <a:cubicBezTo>
                      <a:pt x="77" y="136"/>
                      <a:pt x="77" y="136"/>
                      <a:pt x="77" y="136"/>
                    </a:cubicBezTo>
                    <a:cubicBezTo>
                      <a:pt x="72" y="98"/>
                      <a:pt x="66" y="50"/>
                      <a:pt x="59" y="0"/>
                    </a:cubicBezTo>
                    <a:lnTo>
                      <a:pt x="0" y="10"/>
                    </a:lnTo>
                    <a:close/>
                  </a:path>
                </a:pathLst>
              </a:custGeom>
              <a:solidFill>
                <a:srgbClr val="FF749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3" name="Freeform 431">
                <a:extLst>
                  <a:ext uri="{FF2B5EF4-FFF2-40B4-BE49-F238E27FC236}">
                    <a16:creationId xmlns:a16="http://schemas.microsoft.com/office/drawing/2014/main" xmlns="" id="{7D6FB203-9DBD-42AC-9FDB-22BDDD3B25C3}"/>
                  </a:ext>
                </a:extLst>
              </p:cNvPr>
              <p:cNvSpPr/>
              <p:nvPr/>
            </p:nvSpPr>
            <p:spPr bwMode="auto">
              <a:xfrm>
                <a:off x="2766" y="1429"/>
                <a:ext cx="151" cy="90"/>
              </a:xfrm>
              <a:custGeom>
                <a:avLst/>
                <a:gdLst>
                  <a:gd name="T0" fmla="*/ 0 w 67"/>
                  <a:gd name="T1" fmla="*/ 3 h 40"/>
                  <a:gd name="T2" fmla="*/ 2 w 67"/>
                  <a:gd name="T3" fmla="*/ 40 h 40"/>
                  <a:gd name="T4" fmla="*/ 67 w 67"/>
                  <a:gd name="T5" fmla="*/ 32 h 40"/>
                  <a:gd name="T6" fmla="*/ 64 w 67"/>
                  <a:gd name="T7" fmla="*/ 0 h 40"/>
                  <a:gd name="T8" fmla="*/ 0 w 67"/>
                  <a:gd name="T9" fmla="*/ 3 h 40"/>
                </a:gdLst>
                <a:ahLst/>
                <a:cxnLst>
                  <a:cxn ang="0">
                    <a:pos x="T0" y="T1"/>
                  </a:cxn>
                  <a:cxn ang="0">
                    <a:pos x="T2" y="T3"/>
                  </a:cxn>
                  <a:cxn ang="0">
                    <a:pos x="T4" y="T5"/>
                  </a:cxn>
                  <a:cxn ang="0">
                    <a:pos x="T6" y="T7"/>
                  </a:cxn>
                  <a:cxn ang="0">
                    <a:pos x="T8" y="T9"/>
                  </a:cxn>
                </a:cxnLst>
                <a:rect l="0" t="0" r="r" b="b"/>
                <a:pathLst>
                  <a:path w="67" h="40">
                    <a:moveTo>
                      <a:pt x="0" y="3"/>
                    </a:moveTo>
                    <a:cubicBezTo>
                      <a:pt x="1" y="17"/>
                      <a:pt x="2" y="29"/>
                      <a:pt x="2" y="40"/>
                    </a:cubicBezTo>
                    <a:cubicBezTo>
                      <a:pt x="67" y="32"/>
                      <a:pt x="67" y="32"/>
                      <a:pt x="67" y="32"/>
                    </a:cubicBezTo>
                    <a:cubicBezTo>
                      <a:pt x="66" y="22"/>
                      <a:pt x="65" y="12"/>
                      <a:pt x="64" y="0"/>
                    </a:cubicBezTo>
                    <a:lnTo>
                      <a:pt x="0" y="3"/>
                    </a:lnTo>
                    <a:close/>
                  </a:path>
                </a:pathLst>
              </a:custGeom>
              <a:solidFill>
                <a:srgbClr val="FFD9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4" name="Freeform 432">
                <a:extLst>
                  <a:ext uri="{FF2B5EF4-FFF2-40B4-BE49-F238E27FC236}">
                    <a16:creationId xmlns:a16="http://schemas.microsoft.com/office/drawing/2014/main" xmlns="" id="{B8195232-FCCC-4249-B450-7965F5F1FFAD}"/>
                  </a:ext>
                </a:extLst>
              </p:cNvPr>
              <p:cNvSpPr/>
              <p:nvPr/>
            </p:nvSpPr>
            <p:spPr bwMode="auto">
              <a:xfrm>
                <a:off x="2552" y="1528"/>
                <a:ext cx="146" cy="182"/>
              </a:xfrm>
              <a:custGeom>
                <a:avLst/>
                <a:gdLst>
                  <a:gd name="T0" fmla="*/ 65 w 65"/>
                  <a:gd name="T1" fmla="*/ 12 h 81"/>
                  <a:gd name="T2" fmla="*/ 56 w 65"/>
                  <a:gd name="T3" fmla="*/ 0 h 81"/>
                  <a:gd name="T4" fmla="*/ 0 w 65"/>
                  <a:gd name="T5" fmla="*/ 7 h 81"/>
                  <a:gd name="T6" fmla="*/ 6 w 65"/>
                  <a:gd name="T7" fmla="*/ 24 h 81"/>
                  <a:gd name="T8" fmla="*/ 37 w 65"/>
                  <a:gd name="T9" fmla="*/ 81 h 81"/>
                  <a:gd name="T10" fmla="*/ 60 w 65"/>
                  <a:gd name="T11" fmla="*/ 23 h 81"/>
                  <a:gd name="T12" fmla="*/ 65 w 65"/>
                  <a:gd name="T13" fmla="*/ 12 h 81"/>
                </a:gdLst>
                <a:ahLst/>
                <a:cxnLst>
                  <a:cxn ang="0">
                    <a:pos x="T0" y="T1"/>
                  </a:cxn>
                  <a:cxn ang="0">
                    <a:pos x="T2" y="T3"/>
                  </a:cxn>
                  <a:cxn ang="0">
                    <a:pos x="T4" y="T5"/>
                  </a:cxn>
                  <a:cxn ang="0">
                    <a:pos x="T6" y="T7"/>
                  </a:cxn>
                  <a:cxn ang="0">
                    <a:pos x="T8" y="T9"/>
                  </a:cxn>
                  <a:cxn ang="0">
                    <a:pos x="T10" y="T11"/>
                  </a:cxn>
                  <a:cxn ang="0">
                    <a:pos x="T12" y="T13"/>
                  </a:cxn>
                </a:cxnLst>
                <a:rect l="0" t="0" r="r" b="b"/>
                <a:pathLst>
                  <a:path w="65" h="81">
                    <a:moveTo>
                      <a:pt x="65" y="12"/>
                    </a:moveTo>
                    <a:cubicBezTo>
                      <a:pt x="62" y="8"/>
                      <a:pt x="59" y="4"/>
                      <a:pt x="56" y="0"/>
                    </a:cubicBezTo>
                    <a:cubicBezTo>
                      <a:pt x="0" y="7"/>
                      <a:pt x="0" y="7"/>
                      <a:pt x="0" y="7"/>
                    </a:cubicBezTo>
                    <a:cubicBezTo>
                      <a:pt x="2" y="13"/>
                      <a:pt x="4" y="19"/>
                      <a:pt x="6" y="24"/>
                    </a:cubicBezTo>
                    <a:cubicBezTo>
                      <a:pt x="15" y="45"/>
                      <a:pt x="26" y="63"/>
                      <a:pt x="37" y="81"/>
                    </a:cubicBezTo>
                    <a:cubicBezTo>
                      <a:pt x="43" y="61"/>
                      <a:pt x="50" y="41"/>
                      <a:pt x="60" y="23"/>
                    </a:cubicBezTo>
                    <a:cubicBezTo>
                      <a:pt x="62" y="19"/>
                      <a:pt x="64" y="16"/>
                      <a:pt x="65" y="12"/>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5" name="Freeform 433">
                <a:extLst>
                  <a:ext uri="{FF2B5EF4-FFF2-40B4-BE49-F238E27FC236}">
                    <a16:creationId xmlns:a16="http://schemas.microsoft.com/office/drawing/2014/main" xmlns="" id="{230A9424-DDE2-4A22-8A76-94D4771DF1B7}"/>
                  </a:ext>
                </a:extLst>
              </p:cNvPr>
              <p:cNvSpPr/>
              <p:nvPr/>
            </p:nvSpPr>
            <p:spPr bwMode="auto">
              <a:xfrm>
                <a:off x="2635" y="1555"/>
                <a:ext cx="104" cy="264"/>
              </a:xfrm>
              <a:custGeom>
                <a:avLst/>
                <a:gdLst>
                  <a:gd name="T0" fmla="*/ 28 w 46"/>
                  <a:gd name="T1" fmla="*/ 0 h 117"/>
                  <a:gd name="T2" fmla="*/ 23 w 46"/>
                  <a:gd name="T3" fmla="*/ 11 h 117"/>
                  <a:gd name="T4" fmla="*/ 0 w 46"/>
                  <a:gd name="T5" fmla="*/ 69 h 117"/>
                  <a:gd name="T6" fmla="*/ 26 w 46"/>
                  <a:gd name="T7" fmla="*/ 113 h 117"/>
                  <a:gd name="T8" fmla="*/ 46 w 46"/>
                  <a:gd name="T9" fmla="*/ 117 h 117"/>
                  <a:gd name="T10" fmla="*/ 44 w 46"/>
                  <a:gd name="T11" fmla="*/ 19 h 117"/>
                  <a:gd name="T12" fmla="*/ 28 w 46"/>
                  <a:gd name="T13" fmla="*/ 0 h 117"/>
                </a:gdLst>
                <a:ahLst/>
                <a:cxnLst>
                  <a:cxn ang="0">
                    <a:pos x="T0" y="T1"/>
                  </a:cxn>
                  <a:cxn ang="0">
                    <a:pos x="T2" y="T3"/>
                  </a:cxn>
                  <a:cxn ang="0">
                    <a:pos x="T4" y="T5"/>
                  </a:cxn>
                  <a:cxn ang="0">
                    <a:pos x="T6" y="T7"/>
                  </a:cxn>
                  <a:cxn ang="0">
                    <a:pos x="T8" y="T9"/>
                  </a:cxn>
                  <a:cxn ang="0">
                    <a:pos x="T10" y="T11"/>
                  </a:cxn>
                  <a:cxn ang="0">
                    <a:pos x="T12" y="T13"/>
                  </a:cxn>
                </a:cxnLst>
                <a:rect l="0" t="0" r="r" b="b"/>
                <a:pathLst>
                  <a:path w="46" h="117">
                    <a:moveTo>
                      <a:pt x="28" y="0"/>
                    </a:moveTo>
                    <a:cubicBezTo>
                      <a:pt x="27" y="4"/>
                      <a:pt x="25" y="7"/>
                      <a:pt x="23" y="11"/>
                    </a:cubicBezTo>
                    <a:cubicBezTo>
                      <a:pt x="13" y="29"/>
                      <a:pt x="6" y="49"/>
                      <a:pt x="0" y="69"/>
                    </a:cubicBezTo>
                    <a:cubicBezTo>
                      <a:pt x="9" y="83"/>
                      <a:pt x="18" y="97"/>
                      <a:pt x="26" y="113"/>
                    </a:cubicBezTo>
                    <a:cubicBezTo>
                      <a:pt x="46" y="117"/>
                      <a:pt x="46" y="117"/>
                      <a:pt x="46" y="117"/>
                    </a:cubicBezTo>
                    <a:cubicBezTo>
                      <a:pt x="46" y="84"/>
                      <a:pt x="46" y="51"/>
                      <a:pt x="44" y="19"/>
                    </a:cubicBezTo>
                    <a:cubicBezTo>
                      <a:pt x="38" y="13"/>
                      <a:pt x="33" y="7"/>
                      <a:pt x="28" y="0"/>
                    </a:cubicBezTo>
                    <a:close/>
                  </a:path>
                </a:pathLst>
              </a:custGeom>
              <a:solidFill>
                <a:srgbClr val="9ACDD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6" name="Freeform 434">
                <a:extLst>
                  <a:ext uri="{FF2B5EF4-FFF2-40B4-BE49-F238E27FC236}">
                    <a16:creationId xmlns:a16="http://schemas.microsoft.com/office/drawing/2014/main" xmlns="" id="{55DC85DA-D4F5-4D39-9AE5-55217A74897C}"/>
                  </a:ext>
                </a:extLst>
              </p:cNvPr>
              <p:cNvSpPr/>
              <p:nvPr/>
            </p:nvSpPr>
            <p:spPr bwMode="auto">
              <a:xfrm>
                <a:off x="2881" y="1771"/>
                <a:ext cx="56" cy="90"/>
              </a:xfrm>
              <a:custGeom>
                <a:avLst/>
                <a:gdLst>
                  <a:gd name="T0" fmla="*/ 25 w 25"/>
                  <a:gd name="T1" fmla="*/ 40 h 40"/>
                  <a:gd name="T2" fmla="*/ 22 w 25"/>
                  <a:gd name="T3" fmla="*/ 0 h 40"/>
                  <a:gd name="T4" fmla="*/ 0 w 25"/>
                  <a:gd name="T5" fmla="*/ 34 h 40"/>
                  <a:gd name="T6" fmla="*/ 25 w 25"/>
                  <a:gd name="T7" fmla="*/ 40 h 40"/>
                </a:gdLst>
                <a:ahLst/>
                <a:cxnLst>
                  <a:cxn ang="0">
                    <a:pos x="T0" y="T1"/>
                  </a:cxn>
                  <a:cxn ang="0">
                    <a:pos x="T2" y="T3"/>
                  </a:cxn>
                  <a:cxn ang="0">
                    <a:pos x="T4" y="T5"/>
                  </a:cxn>
                  <a:cxn ang="0">
                    <a:pos x="T6" y="T7"/>
                  </a:cxn>
                </a:cxnLst>
                <a:rect l="0" t="0" r="r" b="b"/>
                <a:pathLst>
                  <a:path w="25" h="40">
                    <a:moveTo>
                      <a:pt x="25" y="40"/>
                    </a:moveTo>
                    <a:cubicBezTo>
                      <a:pt x="24" y="26"/>
                      <a:pt x="23" y="13"/>
                      <a:pt x="22" y="0"/>
                    </a:cubicBezTo>
                    <a:cubicBezTo>
                      <a:pt x="14" y="11"/>
                      <a:pt x="7" y="23"/>
                      <a:pt x="0" y="34"/>
                    </a:cubicBezTo>
                    <a:lnTo>
                      <a:pt x="25" y="40"/>
                    </a:ln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7" name="Freeform 435">
                <a:extLst>
                  <a:ext uri="{FF2B5EF4-FFF2-40B4-BE49-F238E27FC236}">
                    <a16:creationId xmlns:a16="http://schemas.microsoft.com/office/drawing/2014/main" xmlns="" id="{C3205651-BD46-4F07-9D3B-7FB2B301E610}"/>
                  </a:ext>
                </a:extLst>
              </p:cNvPr>
              <p:cNvSpPr/>
              <p:nvPr/>
            </p:nvSpPr>
            <p:spPr bwMode="auto">
              <a:xfrm>
                <a:off x="2768" y="1501"/>
                <a:ext cx="158" cy="146"/>
              </a:xfrm>
              <a:custGeom>
                <a:avLst/>
                <a:gdLst>
                  <a:gd name="T0" fmla="*/ 3 w 70"/>
                  <a:gd name="T1" fmla="*/ 36 h 65"/>
                  <a:gd name="T2" fmla="*/ 2 w 70"/>
                  <a:gd name="T3" fmla="*/ 42 h 65"/>
                  <a:gd name="T4" fmla="*/ 70 w 70"/>
                  <a:gd name="T5" fmla="*/ 65 h 65"/>
                  <a:gd name="T6" fmla="*/ 69 w 70"/>
                  <a:gd name="T7" fmla="*/ 41 h 65"/>
                  <a:gd name="T8" fmla="*/ 66 w 70"/>
                  <a:gd name="T9" fmla="*/ 0 h 65"/>
                  <a:gd name="T10" fmla="*/ 1 w 70"/>
                  <a:gd name="T11" fmla="*/ 8 h 65"/>
                  <a:gd name="T12" fmla="*/ 0 w 70"/>
                  <a:gd name="T13" fmla="*/ 42 h 65"/>
                  <a:gd name="T14" fmla="*/ 2 w 70"/>
                  <a:gd name="T15" fmla="*/ 42 h 65"/>
                  <a:gd name="T16" fmla="*/ 3 w 70"/>
                  <a:gd name="T17" fmla="*/ 3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65">
                    <a:moveTo>
                      <a:pt x="3" y="36"/>
                    </a:moveTo>
                    <a:cubicBezTo>
                      <a:pt x="2" y="38"/>
                      <a:pt x="2" y="40"/>
                      <a:pt x="2" y="42"/>
                    </a:cubicBezTo>
                    <a:cubicBezTo>
                      <a:pt x="70" y="65"/>
                      <a:pt x="70" y="65"/>
                      <a:pt x="70" y="65"/>
                    </a:cubicBezTo>
                    <a:cubicBezTo>
                      <a:pt x="70" y="56"/>
                      <a:pt x="69" y="48"/>
                      <a:pt x="69" y="41"/>
                    </a:cubicBezTo>
                    <a:cubicBezTo>
                      <a:pt x="69" y="31"/>
                      <a:pt x="68" y="17"/>
                      <a:pt x="66" y="0"/>
                    </a:cubicBezTo>
                    <a:cubicBezTo>
                      <a:pt x="66" y="0"/>
                      <a:pt x="1" y="7"/>
                      <a:pt x="1" y="8"/>
                    </a:cubicBezTo>
                    <a:cubicBezTo>
                      <a:pt x="2" y="7"/>
                      <a:pt x="1" y="28"/>
                      <a:pt x="0" y="42"/>
                    </a:cubicBezTo>
                    <a:cubicBezTo>
                      <a:pt x="2" y="42"/>
                      <a:pt x="2" y="42"/>
                      <a:pt x="2" y="42"/>
                    </a:cubicBezTo>
                    <a:cubicBezTo>
                      <a:pt x="2" y="40"/>
                      <a:pt x="2" y="38"/>
                      <a:pt x="3" y="36"/>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8" name="Freeform 436">
                <a:extLst>
                  <a:ext uri="{FF2B5EF4-FFF2-40B4-BE49-F238E27FC236}">
                    <a16:creationId xmlns:a16="http://schemas.microsoft.com/office/drawing/2014/main" xmlns="" id="{3B8F9948-13DC-4FAE-B155-BFA2B46D9DFC}"/>
                  </a:ext>
                </a:extLst>
              </p:cNvPr>
              <p:cNvSpPr/>
              <p:nvPr/>
            </p:nvSpPr>
            <p:spPr bwMode="auto">
              <a:xfrm>
                <a:off x="2734" y="1596"/>
                <a:ext cx="113" cy="245"/>
              </a:xfrm>
              <a:custGeom>
                <a:avLst/>
                <a:gdLst>
                  <a:gd name="T0" fmla="*/ 26 w 50"/>
                  <a:gd name="T1" fmla="*/ 34 h 109"/>
                  <a:gd name="T2" fmla="*/ 17 w 50"/>
                  <a:gd name="T3" fmla="*/ 0 h 109"/>
                  <a:gd name="T4" fmla="*/ 15 w 50"/>
                  <a:gd name="T5" fmla="*/ 0 h 109"/>
                  <a:gd name="T6" fmla="*/ 14 w 50"/>
                  <a:gd name="T7" fmla="*/ 12 h 109"/>
                  <a:gd name="T8" fmla="*/ 0 w 50"/>
                  <a:gd name="T9" fmla="*/ 1 h 109"/>
                  <a:gd name="T10" fmla="*/ 2 w 50"/>
                  <a:gd name="T11" fmla="*/ 99 h 109"/>
                  <a:gd name="T12" fmla="*/ 50 w 50"/>
                  <a:gd name="T13" fmla="*/ 109 h 109"/>
                  <a:gd name="T14" fmla="*/ 31 w 50"/>
                  <a:gd name="T15" fmla="*/ 52 h 109"/>
                  <a:gd name="T16" fmla="*/ 26 w 50"/>
                  <a:gd name="T17" fmla="*/ 3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09">
                    <a:moveTo>
                      <a:pt x="26" y="34"/>
                    </a:moveTo>
                    <a:cubicBezTo>
                      <a:pt x="22" y="24"/>
                      <a:pt x="17" y="12"/>
                      <a:pt x="17" y="0"/>
                    </a:cubicBezTo>
                    <a:cubicBezTo>
                      <a:pt x="15" y="0"/>
                      <a:pt x="15" y="0"/>
                      <a:pt x="15" y="0"/>
                    </a:cubicBezTo>
                    <a:cubicBezTo>
                      <a:pt x="14" y="6"/>
                      <a:pt x="14" y="10"/>
                      <a:pt x="14" y="12"/>
                    </a:cubicBezTo>
                    <a:cubicBezTo>
                      <a:pt x="9" y="9"/>
                      <a:pt x="4" y="5"/>
                      <a:pt x="0" y="1"/>
                    </a:cubicBezTo>
                    <a:cubicBezTo>
                      <a:pt x="2" y="33"/>
                      <a:pt x="2" y="66"/>
                      <a:pt x="2" y="99"/>
                    </a:cubicBezTo>
                    <a:cubicBezTo>
                      <a:pt x="50" y="109"/>
                      <a:pt x="50" y="109"/>
                      <a:pt x="50" y="109"/>
                    </a:cubicBezTo>
                    <a:cubicBezTo>
                      <a:pt x="44" y="90"/>
                      <a:pt x="37" y="71"/>
                      <a:pt x="31" y="52"/>
                    </a:cubicBezTo>
                    <a:cubicBezTo>
                      <a:pt x="30" y="46"/>
                      <a:pt x="28" y="39"/>
                      <a:pt x="26" y="34"/>
                    </a:cubicBezTo>
                    <a:close/>
                  </a:path>
                </a:pathLst>
              </a:custGeom>
              <a:solidFill>
                <a:srgbClr val="B183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9" name="Freeform 437">
                <a:extLst>
                  <a:ext uri="{FF2B5EF4-FFF2-40B4-BE49-F238E27FC236}">
                    <a16:creationId xmlns:a16="http://schemas.microsoft.com/office/drawing/2014/main" xmlns="" id="{F204849D-64D9-45CA-B387-BE693E92DA37}"/>
                  </a:ext>
                </a:extLst>
              </p:cNvPr>
              <p:cNvSpPr/>
              <p:nvPr/>
            </p:nvSpPr>
            <p:spPr bwMode="auto">
              <a:xfrm>
                <a:off x="2773" y="1596"/>
                <a:ext cx="157" cy="252"/>
              </a:xfrm>
              <a:custGeom>
                <a:avLst/>
                <a:gdLst>
                  <a:gd name="T0" fmla="*/ 0 w 70"/>
                  <a:gd name="T1" fmla="*/ 0 h 112"/>
                  <a:gd name="T2" fmla="*/ 9 w 70"/>
                  <a:gd name="T3" fmla="*/ 34 h 112"/>
                  <a:gd name="T4" fmla="*/ 14 w 70"/>
                  <a:gd name="T5" fmla="*/ 52 h 112"/>
                  <a:gd name="T6" fmla="*/ 33 w 70"/>
                  <a:gd name="T7" fmla="*/ 109 h 112"/>
                  <a:gd name="T8" fmla="*/ 48 w 70"/>
                  <a:gd name="T9" fmla="*/ 112 h 112"/>
                  <a:gd name="T10" fmla="*/ 70 w 70"/>
                  <a:gd name="T11" fmla="*/ 78 h 112"/>
                  <a:gd name="T12" fmla="*/ 68 w 70"/>
                  <a:gd name="T13" fmla="*/ 23 h 112"/>
                  <a:gd name="T14" fmla="*/ 0 w 70"/>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12">
                    <a:moveTo>
                      <a:pt x="0" y="0"/>
                    </a:moveTo>
                    <a:cubicBezTo>
                      <a:pt x="0" y="12"/>
                      <a:pt x="5" y="24"/>
                      <a:pt x="9" y="34"/>
                    </a:cubicBezTo>
                    <a:cubicBezTo>
                      <a:pt x="11" y="39"/>
                      <a:pt x="13" y="46"/>
                      <a:pt x="14" y="52"/>
                    </a:cubicBezTo>
                    <a:cubicBezTo>
                      <a:pt x="20" y="71"/>
                      <a:pt x="27" y="90"/>
                      <a:pt x="33" y="109"/>
                    </a:cubicBezTo>
                    <a:cubicBezTo>
                      <a:pt x="48" y="112"/>
                      <a:pt x="48" y="112"/>
                      <a:pt x="48" y="112"/>
                    </a:cubicBezTo>
                    <a:cubicBezTo>
                      <a:pt x="55" y="101"/>
                      <a:pt x="62" y="89"/>
                      <a:pt x="70" y="78"/>
                    </a:cubicBezTo>
                    <a:cubicBezTo>
                      <a:pt x="69" y="58"/>
                      <a:pt x="68" y="39"/>
                      <a:pt x="68" y="23"/>
                    </a:cubicBezTo>
                    <a:lnTo>
                      <a:pt x="0" y="0"/>
                    </a:lnTo>
                    <a:close/>
                  </a:path>
                </a:pathLst>
              </a:custGeom>
              <a:solidFill>
                <a:srgbClr val="FF68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0" name="Freeform 438">
                <a:extLst>
                  <a:ext uri="{FF2B5EF4-FFF2-40B4-BE49-F238E27FC236}">
                    <a16:creationId xmlns:a16="http://schemas.microsoft.com/office/drawing/2014/main" xmlns="" id="{8643DF40-D59A-4BE0-AA38-958B22FC02DA}"/>
                  </a:ext>
                </a:extLst>
              </p:cNvPr>
              <p:cNvSpPr/>
              <p:nvPr/>
            </p:nvSpPr>
            <p:spPr bwMode="auto">
              <a:xfrm>
                <a:off x="2694" y="1810"/>
                <a:ext cx="261" cy="263"/>
              </a:xfrm>
              <a:custGeom>
                <a:avLst/>
                <a:gdLst>
                  <a:gd name="T0" fmla="*/ 0 w 116"/>
                  <a:gd name="T1" fmla="*/ 0 h 117"/>
                  <a:gd name="T2" fmla="*/ 44 w 116"/>
                  <a:gd name="T3" fmla="*/ 116 h 117"/>
                  <a:gd name="T4" fmla="*/ 116 w 116"/>
                  <a:gd name="T5" fmla="*/ 117 h 117"/>
                  <a:gd name="T6" fmla="*/ 108 w 116"/>
                  <a:gd name="T7" fmla="*/ 23 h 117"/>
                  <a:gd name="T8" fmla="*/ 0 w 116"/>
                  <a:gd name="T9" fmla="*/ 0 h 117"/>
                </a:gdLst>
                <a:ahLst/>
                <a:cxnLst>
                  <a:cxn ang="0">
                    <a:pos x="T0" y="T1"/>
                  </a:cxn>
                  <a:cxn ang="0">
                    <a:pos x="T2" y="T3"/>
                  </a:cxn>
                  <a:cxn ang="0">
                    <a:pos x="T4" y="T5"/>
                  </a:cxn>
                  <a:cxn ang="0">
                    <a:pos x="T6" y="T7"/>
                  </a:cxn>
                  <a:cxn ang="0">
                    <a:pos x="T8" y="T9"/>
                  </a:cxn>
                </a:cxnLst>
                <a:rect l="0" t="0" r="r" b="b"/>
                <a:pathLst>
                  <a:path w="116" h="117">
                    <a:moveTo>
                      <a:pt x="0" y="0"/>
                    </a:moveTo>
                    <a:cubicBezTo>
                      <a:pt x="18" y="30"/>
                      <a:pt x="34" y="65"/>
                      <a:pt x="44" y="116"/>
                    </a:cubicBezTo>
                    <a:cubicBezTo>
                      <a:pt x="116" y="117"/>
                      <a:pt x="116" y="117"/>
                      <a:pt x="116" y="117"/>
                    </a:cubicBezTo>
                    <a:cubicBezTo>
                      <a:pt x="113" y="87"/>
                      <a:pt x="110" y="54"/>
                      <a:pt x="108" y="23"/>
                    </a:cubicBezTo>
                    <a:lnTo>
                      <a:pt x="0" y="0"/>
                    </a:lnTo>
                    <a:close/>
                  </a:path>
                </a:pathLst>
              </a:custGeom>
              <a:solidFill>
                <a:srgbClr val="FF90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1" name="Freeform 439">
                <a:extLst>
                  <a:ext uri="{FF2B5EF4-FFF2-40B4-BE49-F238E27FC236}">
                    <a16:creationId xmlns:a16="http://schemas.microsoft.com/office/drawing/2014/main" xmlns="" id="{685D8CBF-8476-441A-AF2D-51A7AACE05EB}"/>
                  </a:ext>
                </a:extLst>
              </p:cNvPr>
              <p:cNvSpPr/>
              <p:nvPr/>
            </p:nvSpPr>
            <p:spPr bwMode="auto">
              <a:xfrm>
                <a:off x="2793" y="2071"/>
                <a:ext cx="178" cy="144"/>
              </a:xfrm>
              <a:custGeom>
                <a:avLst/>
                <a:gdLst>
                  <a:gd name="T0" fmla="*/ 0 w 79"/>
                  <a:gd name="T1" fmla="*/ 0 h 64"/>
                  <a:gd name="T2" fmla="*/ 7 w 79"/>
                  <a:gd name="T3" fmla="*/ 64 h 64"/>
                  <a:gd name="T4" fmla="*/ 79 w 79"/>
                  <a:gd name="T5" fmla="*/ 52 h 64"/>
                  <a:gd name="T6" fmla="*/ 72 w 79"/>
                  <a:gd name="T7" fmla="*/ 1 h 64"/>
                  <a:gd name="T8" fmla="*/ 0 w 79"/>
                  <a:gd name="T9" fmla="*/ 0 h 64"/>
                </a:gdLst>
                <a:ahLst/>
                <a:cxnLst>
                  <a:cxn ang="0">
                    <a:pos x="T0" y="T1"/>
                  </a:cxn>
                  <a:cxn ang="0">
                    <a:pos x="T2" y="T3"/>
                  </a:cxn>
                  <a:cxn ang="0">
                    <a:pos x="T4" y="T5"/>
                  </a:cxn>
                  <a:cxn ang="0">
                    <a:pos x="T6" y="T7"/>
                  </a:cxn>
                  <a:cxn ang="0">
                    <a:pos x="T8" y="T9"/>
                  </a:cxn>
                </a:cxnLst>
                <a:rect l="0" t="0" r="r" b="b"/>
                <a:pathLst>
                  <a:path w="79" h="64">
                    <a:moveTo>
                      <a:pt x="0" y="0"/>
                    </a:moveTo>
                    <a:cubicBezTo>
                      <a:pt x="3" y="19"/>
                      <a:pt x="6" y="40"/>
                      <a:pt x="7" y="64"/>
                    </a:cubicBezTo>
                    <a:cubicBezTo>
                      <a:pt x="79" y="52"/>
                      <a:pt x="79" y="52"/>
                      <a:pt x="79" y="52"/>
                    </a:cubicBezTo>
                    <a:cubicBezTo>
                      <a:pt x="76" y="37"/>
                      <a:pt x="74" y="19"/>
                      <a:pt x="72" y="1"/>
                    </a:cubicBezTo>
                    <a:lnTo>
                      <a:pt x="0" y="0"/>
                    </a:ln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2" name="Freeform 440">
                <a:extLst>
                  <a:ext uri="{FF2B5EF4-FFF2-40B4-BE49-F238E27FC236}">
                    <a16:creationId xmlns:a16="http://schemas.microsoft.com/office/drawing/2014/main" xmlns="" id="{FA54E55E-BB30-4B2B-9E9A-1D279C2C2A0F}"/>
                  </a:ext>
                </a:extLst>
              </p:cNvPr>
              <p:cNvSpPr/>
              <p:nvPr/>
            </p:nvSpPr>
            <p:spPr bwMode="auto">
              <a:xfrm>
                <a:off x="3086" y="2076"/>
                <a:ext cx="219" cy="92"/>
              </a:xfrm>
              <a:custGeom>
                <a:avLst/>
                <a:gdLst>
                  <a:gd name="T0" fmla="*/ 15 w 97"/>
                  <a:gd name="T1" fmla="*/ 0 h 41"/>
                  <a:gd name="T2" fmla="*/ 0 w 97"/>
                  <a:gd name="T3" fmla="*/ 41 h 41"/>
                  <a:gd name="T4" fmla="*/ 92 w 97"/>
                  <a:gd name="T5" fmla="*/ 25 h 41"/>
                  <a:gd name="T6" fmla="*/ 97 w 97"/>
                  <a:gd name="T7" fmla="*/ 10 h 41"/>
                  <a:gd name="T8" fmla="*/ 15 w 97"/>
                  <a:gd name="T9" fmla="*/ 0 h 41"/>
                </a:gdLst>
                <a:ahLst/>
                <a:cxnLst>
                  <a:cxn ang="0">
                    <a:pos x="T0" y="T1"/>
                  </a:cxn>
                  <a:cxn ang="0">
                    <a:pos x="T2" y="T3"/>
                  </a:cxn>
                  <a:cxn ang="0">
                    <a:pos x="T4" y="T5"/>
                  </a:cxn>
                  <a:cxn ang="0">
                    <a:pos x="T6" y="T7"/>
                  </a:cxn>
                  <a:cxn ang="0">
                    <a:pos x="T8" y="T9"/>
                  </a:cxn>
                </a:cxnLst>
                <a:rect l="0" t="0" r="r" b="b"/>
                <a:pathLst>
                  <a:path w="97" h="41">
                    <a:moveTo>
                      <a:pt x="15" y="0"/>
                    </a:moveTo>
                    <a:cubicBezTo>
                      <a:pt x="10" y="15"/>
                      <a:pt x="5" y="29"/>
                      <a:pt x="0" y="41"/>
                    </a:cubicBezTo>
                    <a:cubicBezTo>
                      <a:pt x="92" y="25"/>
                      <a:pt x="92" y="25"/>
                      <a:pt x="92" y="25"/>
                    </a:cubicBezTo>
                    <a:cubicBezTo>
                      <a:pt x="93" y="18"/>
                      <a:pt x="96" y="19"/>
                      <a:pt x="97" y="10"/>
                    </a:cubicBezTo>
                    <a:lnTo>
                      <a:pt x="15" y="0"/>
                    </a:lnTo>
                    <a:close/>
                  </a:path>
                </a:pathLst>
              </a:custGeom>
              <a:solidFill>
                <a:srgbClr val="5B6F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3" name="Freeform 441">
                <a:extLst>
                  <a:ext uri="{FF2B5EF4-FFF2-40B4-BE49-F238E27FC236}">
                    <a16:creationId xmlns:a16="http://schemas.microsoft.com/office/drawing/2014/main" xmlns="" id="{5FB26513-F4E8-47D5-B21A-6CAE9F15A869}"/>
                  </a:ext>
                </a:extLst>
              </p:cNvPr>
              <p:cNvSpPr/>
              <p:nvPr/>
            </p:nvSpPr>
            <p:spPr bwMode="auto">
              <a:xfrm>
                <a:off x="2809" y="2188"/>
                <a:ext cx="167" cy="54"/>
              </a:xfrm>
              <a:custGeom>
                <a:avLst/>
                <a:gdLst>
                  <a:gd name="T0" fmla="*/ 74 w 74"/>
                  <a:gd name="T1" fmla="*/ 14 h 24"/>
                  <a:gd name="T2" fmla="*/ 72 w 74"/>
                  <a:gd name="T3" fmla="*/ 0 h 24"/>
                  <a:gd name="T4" fmla="*/ 0 w 74"/>
                  <a:gd name="T5" fmla="*/ 12 h 24"/>
                  <a:gd name="T6" fmla="*/ 1 w 74"/>
                  <a:gd name="T7" fmla="*/ 24 h 24"/>
                  <a:gd name="T8" fmla="*/ 74 w 74"/>
                  <a:gd name="T9" fmla="*/ 14 h 24"/>
                </a:gdLst>
                <a:ahLst/>
                <a:cxnLst>
                  <a:cxn ang="0">
                    <a:pos x="T0" y="T1"/>
                  </a:cxn>
                  <a:cxn ang="0">
                    <a:pos x="T2" y="T3"/>
                  </a:cxn>
                  <a:cxn ang="0">
                    <a:pos x="T4" y="T5"/>
                  </a:cxn>
                  <a:cxn ang="0">
                    <a:pos x="T6" y="T7"/>
                  </a:cxn>
                  <a:cxn ang="0">
                    <a:pos x="T8" y="T9"/>
                  </a:cxn>
                </a:cxnLst>
                <a:rect l="0" t="0" r="r" b="b"/>
                <a:pathLst>
                  <a:path w="74" h="24">
                    <a:moveTo>
                      <a:pt x="74" y="14"/>
                    </a:moveTo>
                    <a:cubicBezTo>
                      <a:pt x="73" y="9"/>
                      <a:pt x="72" y="5"/>
                      <a:pt x="72" y="0"/>
                    </a:cubicBezTo>
                    <a:cubicBezTo>
                      <a:pt x="0" y="12"/>
                      <a:pt x="0" y="12"/>
                      <a:pt x="0" y="12"/>
                    </a:cubicBezTo>
                    <a:cubicBezTo>
                      <a:pt x="1" y="16"/>
                      <a:pt x="1" y="20"/>
                      <a:pt x="1" y="24"/>
                    </a:cubicBezTo>
                    <a:lnTo>
                      <a:pt x="74" y="14"/>
                    </a:ln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4" name="Freeform 442">
                <a:extLst>
                  <a:ext uri="{FF2B5EF4-FFF2-40B4-BE49-F238E27FC236}">
                    <a16:creationId xmlns:a16="http://schemas.microsoft.com/office/drawing/2014/main" xmlns="" id="{22F0FABD-7388-4F66-BB54-6E55934A070F}"/>
                  </a:ext>
                </a:extLst>
              </p:cNvPr>
              <p:cNvSpPr/>
              <p:nvPr/>
            </p:nvSpPr>
            <p:spPr bwMode="auto">
              <a:xfrm>
                <a:off x="3054" y="2177"/>
                <a:ext cx="228" cy="70"/>
              </a:xfrm>
              <a:custGeom>
                <a:avLst/>
                <a:gdLst>
                  <a:gd name="T0" fmla="*/ 101 w 101"/>
                  <a:gd name="T1" fmla="*/ 0 h 31"/>
                  <a:gd name="T2" fmla="*/ 7 w 101"/>
                  <a:gd name="T3" fmla="*/ 13 h 31"/>
                  <a:gd name="T4" fmla="*/ 0 w 101"/>
                  <a:gd name="T5" fmla="*/ 31 h 31"/>
                  <a:gd name="T6" fmla="*/ 96 w 101"/>
                  <a:gd name="T7" fmla="*/ 19 h 31"/>
                  <a:gd name="T8" fmla="*/ 101 w 101"/>
                  <a:gd name="T9" fmla="*/ 0 h 31"/>
                </a:gdLst>
                <a:ahLst/>
                <a:cxnLst>
                  <a:cxn ang="0">
                    <a:pos x="T0" y="T1"/>
                  </a:cxn>
                  <a:cxn ang="0">
                    <a:pos x="T2" y="T3"/>
                  </a:cxn>
                  <a:cxn ang="0">
                    <a:pos x="T4" y="T5"/>
                  </a:cxn>
                  <a:cxn ang="0">
                    <a:pos x="T6" y="T7"/>
                  </a:cxn>
                  <a:cxn ang="0">
                    <a:pos x="T8" y="T9"/>
                  </a:cxn>
                </a:cxnLst>
                <a:rect l="0" t="0" r="r" b="b"/>
                <a:pathLst>
                  <a:path w="101" h="31">
                    <a:moveTo>
                      <a:pt x="101" y="0"/>
                    </a:moveTo>
                    <a:cubicBezTo>
                      <a:pt x="7" y="13"/>
                      <a:pt x="7" y="13"/>
                      <a:pt x="7" y="13"/>
                    </a:cubicBezTo>
                    <a:cubicBezTo>
                      <a:pt x="5" y="19"/>
                      <a:pt x="2" y="25"/>
                      <a:pt x="0" y="31"/>
                    </a:cubicBezTo>
                    <a:cubicBezTo>
                      <a:pt x="96" y="19"/>
                      <a:pt x="96" y="19"/>
                      <a:pt x="96" y="19"/>
                    </a:cubicBezTo>
                    <a:cubicBezTo>
                      <a:pt x="97" y="13"/>
                      <a:pt x="99" y="6"/>
                      <a:pt x="101" y="0"/>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5" name="Freeform 443">
                <a:extLst>
                  <a:ext uri="{FF2B5EF4-FFF2-40B4-BE49-F238E27FC236}">
                    <a16:creationId xmlns:a16="http://schemas.microsoft.com/office/drawing/2014/main" xmlns="" id="{6F812289-358B-4156-BF4B-BE4178F1CF06}"/>
                  </a:ext>
                </a:extLst>
              </p:cNvPr>
              <p:cNvSpPr/>
              <p:nvPr/>
            </p:nvSpPr>
            <p:spPr bwMode="auto">
              <a:xfrm>
                <a:off x="2811" y="2220"/>
                <a:ext cx="171" cy="56"/>
              </a:xfrm>
              <a:custGeom>
                <a:avLst/>
                <a:gdLst>
                  <a:gd name="T0" fmla="*/ 76 w 76"/>
                  <a:gd name="T1" fmla="*/ 16 h 25"/>
                  <a:gd name="T2" fmla="*/ 73 w 76"/>
                  <a:gd name="T3" fmla="*/ 0 h 25"/>
                  <a:gd name="T4" fmla="*/ 0 w 76"/>
                  <a:gd name="T5" fmla="*/ 10 h 25"/>
                  <a:gd name="T6" fmla="*/ 1 w 76"/>
                  <a:gd name="T7" fmla="*/ 25 h 25"/>
                  <a:gd name="T8" fmla="*/ 76 w 76"/>
                  <a:gd name="T9" fmla="*/ 16 h 25"/>
                </a:gdLst>
                <a:ahLst/>
                <a:cxnLst>
                  <a:cxn ang="0">
                    <a:pos x="T0" y="T1"/>
                  </a:cxn>
                  <a:cxn ang="0">
                    <a:pos x="T2" y="T3"/>
                  </a:cxn>
                  <a:cxn ang="0">
                    <a:pos x="T4" y="T5"/>
                  </a:cxn>
                  <a:cxn ang="0">
                    <a:pos x="T6" y="T7"/>
                  </a:cxn>
                  <a:cxn ang="0">
                    <a:pos x="T8" y="T9"/>
                  </a:cxn>
                </a:cxnLst>
                <a:rect l="0" t="0" r="r" b="b"/>
                <a:pathLst>
                  <a:path w="76" h="25">
                    <a:moveTo>
                      <a:pt x="76" y="16"/>
                    </a:moveTo>
                    <a:cubicBezTo>
                      <a:pt x="75" y="11"/>
                      <a:pt x="74" y="6"/>
                      <a:pt x="73" y="0"/>
                    </a:cubicBezTo>
                    <a:cubicBezTo>
                      <a:pt x="0" y="10"/>
                      <a:pt x="0" y="10"/>
                      <a:pt x="0" y="10"/>
                    </a:cubicBezTo>
                    <a:cubicBezTo>
                      <a:pt x="0" y="15"/>
                      <a:pt x="0" y="20"/>
                      <a:pt x="1" y="25"/>
                    </a:cubicBezTo>
                    <a:lnTo>
                      <a:pt x="76" y="16"/>
                    </a:ln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6" name="Freeform 444">
                <a:extLst>
                  <a:ext uri="{FF2B5EF4-FFF2-40B4-BE49-F238E27FC236}">
                    <a16:creationId xmlns:a16="http://schemas.microsoft.com/office/drawing/2014/main" xmlns="" id="{513F2D4E-2166-4E8F-BB4A-94326C0FAA9A}"/>
                  </a:ext>
                </a:extLst>
              </p:cNvPr>
              <p:cNvSpPr/>
              <p:nvPr/>
            </p:nvSpPr>
            <p:spPr bwMode="auto">
              <a:xfrm>
                <a:off x="2813" y="2256"/>
                <a:ext cx="181" cy="47"/>
              </a:xfrm>
              <a:custGeom>
                <a:avLst/>
                <a:gdLst>
                  <a:gd name="T0" fmla="*/ 75 w 80"/>
                  <a:gd name="T1" fmla="*/ 0 h 21"/>
                  <a:gd name="T2" fmla="*/ 0 w 80"/>
                  <a:gd name="T3" fmla="*/ 9 h 21"/>
                  <a:gd name="T4" fmla="*/ 0 w 80"/>
                  <a:gd name="T5" fmla="*/ 21 h 21"/>
                  <a:gd name="T6" fmla="*/ 80 w 80"/>
                  <a:gd name="T7" fmla="*/ 15 h 21"/>
                  <a:gd name="T8" fmla="*/ 75 w 80"/>
                  <a:gd name="T9" fmla="*/ 0 h 21"/>
                </a:gdLst>
                <a:ahLst/>
                <a:cxnLst>
                  <a:cxn ang="0">
                    <a:pos x="T0" y="T1"/>
                  </a:cxn>
                  <a:cxn ang="0">
                    <a:pos x="T2" y="T3"/>
                  </a:cxn>
                  <a:cxn ang="0">
                    <a:pos x="T4" y="T5"/>
                  </a:cxn>
                  <a:cxn ang="0">
                    <a:pos x="T6" y="T7"/>
                  </a:cxn>
                  <a:cxn ang="0">
                    <a:pos x="T8" y="T9"/>
                  </a:cxn>
                </a:cxnLst>
                <a:rect l="0" t="0" r="r" b="b"/>
                <a:pathLst>
                  <a:path w="80" h="21">
                    <a:moveTo>
                      <a:pt x="75" y="0"/>
                    </a:moveTo>
                    <a:cubicBezTo>
                      <a:pt x="0" y="9"/>
                      <a:pt x="0" y="9"/>
                      <a:pt x="0" y="9"/>
                    </a:cubicBezTo>
                    <a:cubicBezTo>
                      <a:pt x="0" y="13"/>
                      <a:pt x="0" y="17"/>
                      <a:pt x="0" y="21"/>
                    </a:cubicBezTo>
                    <a:cubicBezTo>
                      <a:pt x="80" y="15"/>
                      <a:pt x="80" y="15"/>
                      <a:pt x="80" y="15"/>
                    </a:cubicBezTo>
                    <a:cubicBezTo>
                      <a:pt x="78" y="11"/>
                      <a:pt x="77" y="6"/>
                      <a:pt x="75" y="0"/>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7" name="Freeform 445">
                <a:extLst>
                  <a:ext uri="{FF2B5EF4-FFF2-40B4-BE49-F238E27FC236}">
                    <a16:creationId xmlns:a16="http://schemas.microsoft.com/office/drawing/2014/main" xmlns="" id="{858FED91-C566-402E-853F-039BF8086C21}"/>
                  </a:ext>
                </a:extLst>
              </p:cNvPr>
              <p:cNvSpPr/>
              <p:nvPr/>
            </p:nvSpPr>
            <p:spPr bwMode="auto">
              <a:xfrm>
                <a:off x="3034" y="2220"/>
                <a:ext cx="237" cy="67"/>
              </a:xfrm>
              <a:custGeom>
                <a:avLst/>
                <a:gdLst>
                  <a:gd name="T0" fmla="*/ 105 w 105"/>
                  <a:gd name="T1" fmla="*/ 0 h 30"/>
                  <a:gd name="T2" fmla="*/ 9 w 105"/>
                  <a:gd name="T3" fmla="*/ 12 h 30"/>
                  <a:gd name="T4" fmla="*/ 0 w 105"/>
                  <a:gd name="T5" fmla="*/ 30 h 30"/>
                  <a:gd name="T6" fmla="*/ 98 w 105"/>
                  <a:gd name="T7" fmla="*/ 23 h 30"/>
                  <a:gd name="T8" fmla="*/ 105 w 105"/>
                  <a:gd name="T9" fmla="*/ 0 h 30"/>
                </a:gdLst>
                <a:ahLst/>
                <a:cxnLst>
                  <a:cxn ang="0">
                    <a:pos x="T0" y="T1"/>
                  </a:cxn>
                  <a:cxn ang="0">
                    <a:pos x="T2" y="T3"/>
                  </a:cxn>
                  <a:cxn ang="0">
                    <a:pos x="T4" y="T5"/>
                  </a:cxn>
                  <a:cxn ang="0">
                    <a:pos x="T6" y="T7"/>
                  </a:cxn>
                  <a:cxn ang="0">
                    <a:pos x="T8" y="T9"/>
                  </a:cxn>
                </a:cxnLst>
                <a:rect l="0" t="0" r="r" b="b"/>
                <a:pathLst>
                  <a:path w="105" h="30">
                    <a:moveTo>
                      <a:pt x="105" y="0"/>
                    </a:moveTo>
                    <a:cubicBezTo>
                      <a:pt x="9" y="12"/>
                      <a:pt x="9" y="12"/>
                      <a:pt x="9" y="12"/>
                    </a:cubicBezTo>
                    <a:cubicBezTo>
                      <a:pt x="6" y="19"/>
                      <a:pt x="2" y="25"/>
                      <a:pt x="0" y="30"/>
                    </a:cubicBezTo>
                    <a:cubicBezTo>
                      <a:pt x="98" y="23"/>
                      <a:pt x="98" y="23"/>
                      <a:pt x="98" y="23"/>
                    </a:cubicBezTo>
                    <a:cubicBezTo>
                      <a:pt x="101" y="15"/>
                      <a:pt x="103" y="8"/>
                      <a:pt x="105" y="0"/>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8" name="Freeform 446">
                <a:extLst>
                  <a:ext uri="{FF2B5EF4-FFF2-40B4-BE49-F238E27FC236}">
                    <a16:creationId xmlns:a16="http://schemas.microsoft.com/office/drawing/2014/main" xmlns="" id="{C4DFB071-FB0D-42B6-8FC0-DAB75CF7BE2A}"/>
                  </a:ext>
                </a:extLst>
              </p:cNvPr>
              <p:cNvSpPr/>
              <p:nvPr/>
            </p:nvSpPr>
            <p:spPr bwMode="auto">
              <a:xfrm>
                <a:off x="2813" y="2272"/>
                <a:ext cx="442" cy="56"/>
              </a:xfrm>
              <a:custGeom>
                <a:avLst/>
                <a:gdLst>
                  <a:gd name="T0" fmla="*/ 196 w 196"/>
                  <a:gd name="T1" fmla="*/ 0 h 25"/>
                  <a:gd name="T2" fmla="*/ 98 w 196"/>
                  <a:gd name="T3" fmla="*/ 7 h 25"/>
                  <a:gd name="T4" fmla="*/ 85 w 196"/>
                  <a:gd name="T5" fmla="*/ 18 h 25"/>
                  <a:gd name="T6" fmla="*/ 80 w 196"/>
                  <a:gd name="T7" fmla="*/ 8 h 25"/>
                  <a:gd name="T8" fmla="*/ 0 w 196"/>
                  <a:gd name="T9" fmla="*/ 14 h 25"/>
                  <a:gd name="T10" fmla="*/ 0 w 196"/>
                  <a:gd name="T11" fmla="*/ 23 h 25"/>
                  <a:gd name="T12" fmla="*/ 189 w 196"/>
                  <a:gd name="T13" fmla="*/ 25 h 25"/>
                  <a:gd name="T14" fmla="*/ 196 w 196"/>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25">
                    <a:moveTo>
                      <a:pt x="196" y="0"/>
                    </a:moveTo>
                    <a:cubicBezTo>
                      <a:pt x="98" y="7"/>
                      <a:pt x="98" y="7"/>
                      <a:pt x="98" y="7"/>
                    </a:cubicBezTo>
                    <a:cubicBezTo>
                      <a:pt x="92" y="16"/>
                      <a:pt x="88" y="20"/>
                      <a:pt x="85" y="18"/>
                    </a:cubicBezTo>
                    <a:cubicBezTo>
                      <a:pt x="83" y="16"/>
                      <a:pt x="81" y="13"/>
                      <a:pt x="80" y="8"/>
                    </a:cubicBezTo>
                    <a:cubicBezTo>
                      <a:pt x="0" y="14"/>
                      <a:pt x="0" y="14"/>
                      <a:pt x="0" y="14"/>
                    </a:cubicBezTo>
                    <a:cubicBezTo>
                      <a:pt x="0" y="17"/>
                      <a:pt x="0" y="20"/>
                      <a:pt x="0" y="23"/>
                    </a:cubicBezTo>
                    <a:cubicBezTo>
                      <a:pt x="189" y="25"/>
                      <a:pt x="189" y="25"/>
                      <a:pt x="189" y="25"/>
                    </a:cubicBezTo>
                    <a:cubicBezTo>
                      <a:pt x="192" y="17"/>
                      <a:pt x="194" y="8"/>
                      <a:pt x="196" y="0"/>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9" name="Freeform 447">
                <a:extLst>
                  <a:ext uri="{FF2B5EF4-FFF2-40B4-BE49-F238E27FC236}">
                    <a16:creationId xmlns:a16="http://schemas.microsoft.com/office/drawing/2014/main" xmlns="" id="{CD8BFBB2-7545-4933-86FA-A4D2F5AE2579}"/>
                  </a:ext>
                </a:extLst>
              </p:cNvPr>
              <p:cNvSpPr/>
              <p:nvPr/>
            </p:nvSpPr>
            <p:spPr bwMode="auto">
              <a:xfrm>
                <a:off x="2813" y="2323"/>
                <a:ext cx="426" cy="57"/>
              </a:xfrm>
              <a:custGeom>
                <a:avLst/>
                <a:gdLst>
                  <a:gd name="T0" fmla="*/ 189 w 189"/>
                  <a:gd name="T1" fmla="*/ 2 h 25"/>
                  <a:gd name="T2" fmla="*/ 0 w 189"/>
                  <a:gd name="T3" fmla="*/ 0 h 25"/>
                  <a:gd name="T4" fmla="*/ 0 w 189"/>
                  <a:gd name="T5" fmla="*/ 12 h 25"/>
                  <a:gd name="T6" fmla="*/ 183 w 189"/>
                  <a:gd name="T7" fmla="*/ 25 h 25"/>
                  <a:gd name="T8" fmla="*/ 189 w 189"/>
                  <a:gd name="T9" fmla="*/ 2 h 25"/>
                </a:gdLst>
                <a:ahLst/>
                <a:cxnLst>
                  <a:cxn ang="0">
                    <a:pos x="T0" y="T1"/>
                  </a:cxn>
                  <a:cxn ang="0">
                    <a:pos x="T2" y="T3"/>
                  </a:cxn>
                  <a:cxn ang="0">
                    <a:pos x="T4" y="T5"/>
                  </a:cxn>
                  <a:cxn ang="0">
                    <a:pos x="T6" y="T7"/>
                  </a:cxn>
                  <a:cxn ang="0">
                    <a:pos x="T8" y="T9"/>
                  </a:cxn>
                </a:cxnLst>
                <a:rect l="0" t="0" r="r" b="b"/>
                <a:pathLst>
                  <a:path w="189" h="25">
                    <a:moveTo>
                      <a:pt x="189" y="2"/>
                    </a:moveTo>
                    <a:cubicBezTo>
                      <a:pt x="0" y="0"/>
                      <a:pt x="0" y="0"/>
                      <a:pt x="0" y="0"/>
                    </a:cubicBezTo>
                    <a:cubicBezTo>
                      <a:pt x="0" y="4"/>
                      <a:pt x="0" y="8"/>
                      <a:pt x="0" y="12"/>
                    </a:cubicBezTo>
                    <a:cubicBezTo>
                      <a:pt x="183" y="25"/>
                      <a:pt x="183" y="25"/>
                      <a:pt x="183" y="25"/>
                    </a:cubicBezTo>
                    <a:cubicBezTo>
                      <a:pt x="185" y="18"/>
                      <a:pt x="187" y="10"/>
                      <a:pt x="189" y="2"/>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0" name="Freeform 448">
                <a:extLst>
                  <a:ext uri="{FF2B5EF4-FFF2-40B4-BE49-F238E27FC236}">
                    <a16:creationId xmlns:a16="http://schemas.microsoft.com/office/drawing/2014/main" xmlns="" id="{02EC9410-C92C-4C13-AF6A-693EE04FDD48}"/>
                  </a:ext>
                </a:extLst>
              </p:cNvPr>
              <p:cNvSpPr/>
              <p:nvPr/>
            </p:nvSpPr>
            <p:spPr bwMode="auto">
              <a:xfrm>
                <a:off x="2811" y="2350"/>
                <a:ext cx="415" cy="66"/>
              </a:xfrm>
              <a:custGeom>
                <a:avLst/>
                <a:gdLst>
                  <a:gd name="T0" fmla="*/ 184 w 184"/>
                  <a:gd name="T1" fmla="*/ 13 h 29"/>
                  <a:gd name="T2" fmla="*/ 1 w 184"/>
                  <a:gd name="T3" fmla="*/ 0 h 29"/>
                  <a:gd name="T4" fmla="*/ 0 w 184"/>
                  <a:gd name="T5" fmla="*/ 13 h 29"/>
                  <a:gd name="T6" fmla="*/ 180 w 184"/>
                  <a:gd name="T7" fmla="*/ 29 h 29"/>
                  <a:gd name="T8" fmla="*/ 184 w 184"/>
                  <a:gd name="T9" fmla="*/ 13 h 29"/>
                </a:gdLst>
                <a:ahLst/>
                <a:cxnLst>
                  <a:cxn ang="0">
                    <a:pos x="T0" y="T1"/>
                  </a:cxn>
                  <a:cxn ang="0">
                    <a:pos x="T2" y="T3"/>
                  </a:cxn>
                  <a:cxn ang="0">
                    <a:pos x="T4" y="T5"/>
                  </a:cxn>
                  <a:cxn ang="0">
                    <a:pos x="T6" y="T7"/>
                  </a:cxn>
                  <a:cxn ang="0">
                    <a:pos x="T8" y="T9"/>
                  </a:cxn>
                </a:cxnLst>
                <a:rect l="0" t="0" r="r" b="b"/>
                <a:pathLst>
                  <a:path w="184" h="29">
                    <a:moveTo>
                      <a:pt x="184" y="13"/>
                    </a:moveTo>
                    <a:cubicBezTo>
                      <a:pt x="1" y="0"/>
                      <a:pt x="1" y="0"/>
                      <a:pt x="1" y="0"/>
                    </a:cubicBezTo>
                    <a:cubicBezTo>
                      <a:pt x="1" y="4"/>
                      <a:pt x="0" y="9"/>
                      <a:pt x="0" y="13"/>
                    </a:cubicBezTo>
                    <a:cubicBezTo>
                      <a:pt x="180" y="29"/>
                      <a:pt x="180" y="29"/>
                      <a:pt x="180" y="29"/>
                    </a:cubicBezTo>
                    <a:cubicBezTo>
                      <a:pt x="181" y="23"/>
                      <a:pt x="183" y="18"/>
                      <a:pt x="184" y="13"/>
                    </a:cubicBezTo>
                    <a:close/>
                  </a:path>
                </a:pathLst>
              </a:custGeom>
              <a:solidFill>
                <a:srgbClr val="8868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1" name="Freeform 449">
                <a:extLst>
                  <a:ext uri="{FF2B5EF4-FFF2-40B4-BE49-F238E27FC236}">
                    <a16:creationId xmlns:a16="http://schemas.microsoft.com/office/drawing/2014/main" xmlns="" id="{142ECEF1-3DDB-43CC-ADE0-E54789DF2CF2}"/>
                  </a:ext>
                </a:extLst>
              </p:cNvPr>
              <p:cNvSpPr/>
              <p:nvPr/>
            </p:nvSpPr>
            <p:spPr bwMode="auto">
              <a:xfrm>
                <a:off x="2811" y="2380"/>
                <a:ext cx="406" cy="61"/>
              </a:xfrm>
              <a:custGeom>
                <a:avLst/>
                <a:gdLst>
                  <a:gd name="T0" fmla="*/ 0 w 180"/>
                  <a:gd name="T1" fmla="*/ 0 h 27"/>
                  <a:gd name="T2" fmla="*/ 0 w 180"/>
                  <a:gd name="T3" fmla="*/ 7 h 27"/>
                  <a:gd name="T4" fmla="*/ 0 w 180"/>
                  <a:gd name="T5" fmla="*/ 11 h 27"/>
                  <a:gd name="T6" fmla="*/ 177 w 180"/>
                  <a:gd name="T7" fmla="*/ 27 h 27"/>
                  <a:gd name="T8" fmla="*/ 180 w 180"/>
                  <a:gd name="T9" fmla="*/ 16 h 27"/>
                  <a:gd name="T10" fmla="*/ 0 w 180"/>
                  <a:gd name="T11" fmla="*/ 0 h 27"/>
                </a:gdLst>
                <a:ahLst/>
                <a:cxnLst>
                  <a:cxn ang="0">
                    <a:pos x="T0" y="T1"/>
                  </a:cxn>
                  <a:cxn ang="0">
                    <a:pos x="T2" y="T3"/>
                  </a:cxn>
                  <a:cxn ang="0">
                    <a:pos x="T4" y="T5"/>
                  </a:cxn>
                  <a:cxn ang="0">
                    <a:pos x="T6" y="T7"/>
                  </a:cxn>
                  <a:cxn ang="0">
                    <a:pos x="T8" y="T9"/>
                  </a:cxn>
                  <a:cxn ang="0">
                    <a:pos x="T10" y="T11"/>
                  </a:cxn>
                </a:cxnLst>
                <a:rect l="0" t="0" r="r" b="b"/>
                <a:pathLst>
                  <a:path w="180" h="27">
                    <a:moveTo>
                      <a:pt x="0" y="0"/>
                    </a:moveTo>
                    <a:cubicBezTo>
                      <a:pt x="0" y="2"/>
                      <a:pt x="0" y="4"/>
                      <a:pt x="0" y="7"/>
                    </a:cubicBezTo>
                    <a:cubicBezTo>
                      <a:pt x="0" y="8"/>
                      <a:pt x="0" y="10"/>
                      <a:pt x="0" y="11"/>
                    </a:cubicBezTo>
                    <a:cubicBezTo>
                      <a:pt x="177" y="27"/>
                      <a:pt x="177" y="27"/>
                      <a:pt x="177" y="27"/>
                    </a:cubicBezTo>
                    <a:cubicBezTo>
                      <a:pt x="178" y="23"/>
                      <a:pt x="179" y="19"/>
                      <a:pt x="180" y="16"/>
                    </a:cubicBezTo>
                    <a:lnTo>
                      <a:pt x="0" y="0"/>
                    </a:ln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2" name="Freeform 450">
                <a:extLst>
                  <a:ext uri="{FF2B5EF4-FFF2-40B4-BE49-F238E27FC236}">
                    <a16:creationId xmlns:a16="http://schemas.microsoft.com/office/drawing/2014/main" xmlns="" id="{CE0198A7-F23E-45C3-ABDD-A61862573E67}"/>
                  </a:ext>
                </a:extLst>
              </p:cNvPr>
              <p:cNvSpPr/>
              <p:nvPr/>
            </p:nvSpPr>
            <p:spPr bwMode="auto">
              <a:xfrm>
                <a:off x="3070" y="2130"/>
                <a:ext cx="237" cy="76"/>
              </a:xfrm>
              <a:custGeom>
                <a:avLst/>
                <a:gdLst>
                  <a:gd name="T0" fmla="*/ 104 w 105"/>
                  <a:gd name="T1" fmla="*/ 2 h 34"/>
                  <a:gd name="T2" fmla="*/ 99 w 105"/>
                  <a:gd name="T3" fmla="*/ 1 h 34"/>
                  <a:gd name="T4" fmla="*/ 7 w 105"/>
                  <a:gd name="T5" fmla="*/ 17 h 34"/>
                  <a:gd name="T6" fmla="*/ 0 w 105"/>
                  <a:gd name="T7" fmla="*/ 34 h 34"/>
                  <a:gd name="T8" fmla="*/ 94 w 105"/>
                  <a:gd name="T9" fmla="*/ 21 h 34"/>
                  <a:gd name="T10" fmla="*/ 104 w 105"/>
                  <a:gd name="T11" fmla="*/ 2 h 34"/>
                </a:gdLst>
                <a:ahLst/>
                <a:cxnLst>
                  <a:cxn ang="0">
                    <a:pos x="T0" y="T1"/>
                  </a:cxn>
                  <a:cxn ang="0">
                    <a:pos x="T2" y="T3"/>
                  </a:cxn>
                  <a:cxn ang="0">
                    <a:pos x="T4" y="T5"/>
                  </a:cxn>
                  <a:cxn ang="0">
                    <a:pos x="T6" y="T7"/>
                  </a:cxn>
                  <a:cxn ang="0">
                    <a:pos x="T8" y="T9"/>
                  </a:cxn>
                  <a:cxn ang="0">
                    <a:pos x="T10" y="T11"/>
                  </a:cxn>
                </a:cxnLst>
                <a:rect l="0" t="0" r="r" b="b"/>
                <a:pathLst>
                  <a:path w="105" h="34">
                    <a:moveTo>
                      <a:pt x="104" y="2"/>
                    </a:moveTo>
                    <a:cubicBezTo>
                      <a:pt x="105" y="0"/>
                      <a:pt x="98" y="4"/>
                      <a:pt x="99" y="1"/>
                    </a:cubicBezTo>
                    <a:cubicBezTo>
                      <a:pt x="7" y="17"/>
                      <a:pt x="7" y="17"/>
                      <a:pt x="7" y="17"/>
                    </a:cubicBezTo>
                    <a:cubicBezTo>
                      <a:pt x="5" y="23"/>
                      <a:pt x="3" y="29"/>
                      <a:pt x="0" y="34"/>
                    </a:cubicBezTo>
                    <a:cubicBezTo>
                      <a:pt x="94" y="21"/>
                      <a:pt x="94" y="21"/>
                      <a:pt x="94" y="21"/>
                    </a:cubicBezTo>
                    <a:cubicBezTo>
                      <a:pt x="95" y="17"/>
                      <a:pt x="103" y="6"/>
                      <a:pt x="104" y="2"/>
                    </a:cubicBezTo>
                    <a:close/>
                  </a:path>
                </a:pathLst>
              </a:custGeom>
              <a:solidFill>
                <a:srgbClr val="C0A9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3" name="Freeform 451">
                <a:extLst>
                  <a:ext uri="{FF2B5EF4-FFF2-40B4-BE49-F238E27FC236}">
                    <a16:creationId xmlns:a16="http://schemas.microsoft.com/office/drawing/2014/main" xmlns="" id="{0D9D88F8-8076-42A2-A415-3F749D2AABCB}"/>
                  </a:ext>
                </a:extLst>
              </p:cNvPr>
              <p:cNvSpPr/>
              <p:nvPr/>
            </p:nvSpPr>
            <p:spPr bwMode="auto">
              <a:xfrm>
                <a:off x="2804" y="2461"/>
                <a:ext cx="54" cy="74"/>
              </a:xfrm>
              <a:custGeom>
                <a:avLst/>
                <a:gdLst>
                  <a:gd name="T0" fmla="*/ 2 w 24"/>
                  <a:gd name="T1" fmla="*/ 0 h 33"/>
                  <a:gd name="T2" fmla="*/ 0 w 24"/>
                  <a:gd name="T3" fmla="*/ 27 h 33"/>
                  <a:gd name="T4" fmla="*/ 20 w 24"/>
                  <a:gd name="T5" fmla="*/ 33 h 33"/>
                  <a:gd name="T6" fmla="*/ 24 w 24"/>
                  <a:gd name="T7" fmla="*/ 6 h 33"/>
                  <a:gd name="T8" fmla="*/ 2 w 24"/>
                  <a:gd name="T9" fmla="*/ 0 h 33"/>
                </a:gdLst>
                <a:ahLst/>
                <a:cxnLst>
                  <a:cxn ang="0">
                    <a:pos x="T0" y="T1"/>
                  </a:cxn>
                  <a:cxn ang="0">
                    <a:pos x="T2" y="T3"/>
                  </a:cxn>
                  <a:cxn ang="0">
                    <a:pos x="T4" y="T5"/>
                  </a:cxn>
                  <a:cxn ang="0">
                    <a:pos x="T6" y="T7"/>
                  </a:cxn>
                  <a:cxn ang="0">
                    <a:pos x="T8" y="T9"/>
                  </a:cxn>
                </a:cxnLst>
                <a:rect l="0" t="0" r="r" b="b"/>
                <a:pathLst>
                  <a:path w="24" h="33">
                    <a:moveTo>
                      <a:pt x="2" y="0"/>
                    </a:moveTo>
                    <a:cubicBezTo>
                      <a:pt x="1" y="9"/>
                      <a:pt x="1" y="18"/>
                      <a:pt x="0" y="27"/>
                    </a:cubicBezTo>
                    <a:cubicBezTo>
                      <a:pt x="20" y="33"/>
                      <a:pt x="20" y="33"/>
                      <a:pt x="20" y="33"/>
                    </a:cubicBezTo>
                    <a:cubicBezTo>
                      <a:pt x="24" y="6"/>
                      <a:pt x="24" y="6"/>
                      <a:pt x="24" y="6"/>
                    </a:cubicBezTo>
                    <a:lnTo>
                      <a:pt x="2"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4" name="Freeform 452">
                <a:extLst>
                  <a:ext uri="{FF2B5EF4-FFF2-40B4-BE49-F238E27FC236}">
                    <a16:creationId xmlns:a16="http://schemas.microsoft.com/office/drawing/2014/main" xmlns="" id="{ED4E3848-6E1A-4B42-875C-D9ABC5E98880}"/>
                  </a:ext>
                </a:extLst>
              </p:cNvPr>
              <p:cNvSpPr/>
              <p:nvPr/>
            </p:nvSpPr>
            <p:spPr bwMode="auto">
              <a:xfrm>
                <a:off x="2849" y="2474"/>
                <a:ext cx="72" cy="77"/>
              </a:xfrm>
              <a:custGeom>
                <a:avLst/>
                <a:gdLst>
                  <a:gd name="T0" fmla="*/ 9 w 72"/>
                  <a:gd name="T1" fmla="*/ 0 h 77"/>
                  <a:gd name="T2" fmla="*/ 0 w 72"/>
                  <a:gd name="T3" fmla="*/ 61 h 77"/>
                  <a:gd name="T4" fmla="*/ 63 w 72"/>
                  <a:gd name="T5" fmla="*/ 77 h 77"/>
                  <a:gd name="T6" fmla="*/ 72 w 72"/>
                  <a:gd name="T7" fmla="*/ 18 h 77"/>
                  <a:gd name="T8" fmla="*/ 9 w 72"/>
                  <a:gd name="T9" fmla="*/ 0 h 77"/>
                </a:gdLst>
                <a:ahLst/>
                <a:cxnLst>
                  <a:cxn ang="0">
                    <a:pos x="T0" y="T1"/>
                  </a:cxn>
                  <a:cxn ang="0">
                    <a:pos x="T2" y="T3"/>
                  </a:cxn>
                  <a:cxn ang="0">
                    <a:pos x="T4" y="T5"/>
                  </a:cxn>
                  <a:cxn ang="0">
                    <a:pos x="T6" y="T7"/>
                  </a:cxn>
                  <a:cxn ang="0">
                    <a:pos x="T8" y="T9"/>
                  </a:cxn>
                </a:cxnLst>
                <a:rect l="0" t="0" r="r" b="b"/>
                <a:pathLst>
                  <a:path w="72" h="77">
                    <a:moveTo>
                      <a:pt x="9" y="0"/>
                    </a:moveTo>
                    <a:lnTo>
                      <a:pt x="0" y="61"/>
                    </a:lnTo>
                    <a:lnTo>
                      <a:pt x="63" y="77"/>
                    </a:lnTo>
                    <a:lnTo>
                      <a:pt x="72" y="18"/>
                    </a:lnTo>
                    <a:lnTo>
                      <a:pt x="9"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5" name="Freeform 453">
                <a:extLst>
                  <a:ext uri="{FF2B5EF4-FFF2-40B4-BE49-F238E27FC236}">
                    <a16:creationId xmlns:a16="http://schemas.microsoft.com/office/drawing/2014/main" xmlns="" id="{A2748BC3-425F-4910-AA9E-4475EE600744}"/>
                  </a:ext>
                </a:extLst>
              </p:cNvPr>
              <p:cNvSpPr/>
              <p:nvPr/>
            </p:nvSpPr>
            <p:spPr bwMode="auto">
              <a:xfrm>
                <a:off x="2912" y="2492"/>
                <a:ext cx="66" cy="73"/>
              </a:xfrm>
              <a:custGeom>
                <a:avLst/>
                <a:gdLst>
                  <a:gd name="T0" fmla="*/ 9 w 66"/>
                  <a:gd name="T1" fmla="*/ 0 h 73"/>
                  <a:gd name="T2" fmla="*/ 0 w 66"/>
                  <a:gd name="T3" fmla="*/ 59 h 73"/>
                  <a:gd name="T4" fmla="*/ 59 w 66"/>
                  <a:gd name="T5" fmla="*/ 73 h 73"/>
                  <a:gd name="T6" fmla="*/ 66 w 66"/>
                  <a:gd name="T7" fmla="*/ 16 h 73"/>
                  <a:gd name="T8" fmla="*/ 9 w 66"/>
                  <a:gd name="T9" fmla="*/ 0 h 73"/>
                </a:gdLst>
                <a:ahLst/>
                <a:cxnLst>
                  <a:cxn ang="0">
                    <a:pos x="T0" y="T1"/>
                  </a:cxn>
                  <a:cxn ang="0">
                    <a:pos x="T2" y="T3"/>
                  </a:cxn>
                  <a:cxn ang="0">
                    <a:pos x="T4" y="T5"/>
                  </a:cxn>
                  <a:cxn ang="0">
                    <a:pos x="T6" y="T7"/>
                  </a:cxn>
                  <a:cxn ang="0">
                    <a:pos x="T8" y="T9"/>
                  </a:cxn>
                </a:cxnLst>
                <a:rect l="0" t="0" r="r" b="b"/>
                <a:pathLst>
                  <a:path w="66" h="73">
                    <a:moveTo>
                      <a:pt x="9" y="0"/>
                    </a:moveTo>
                    <a:lnTo>
                      <a:pt x="0" y="59"/>
                    </a:lnTo>
                    <a:lnTo>
                      <a:pt x="59" y="73"/>
                    </a:lnTo>
                    <a:lnTo>
                      <a:pt x="66" y="16"/>
                    </a:lnTo>
                    <a:lnTo>
                      <a:pt x="9"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6" name="Freeform 454">
                <a:extLst>
                  <a:ext uri="{FF2B5EF4-FFF2-40B4-BE49-F238E27FC236}">
                    <a16:creationId xmlns:a16="http://schemas.microsoft.com/office/drawing/2014/main" xmlns="" id="{185E2CD2-03E9-4F6E-B73F-172BE30EB38A}"/>
                  </a:ext>
                </a:extLst>
              </p:cNvPr>
              <p:cNvSpPr/>
              <p:nvPr/>
            </p:nvSpPr>
            <p:spPr bwMode="auto">
              <a:xfrm>
                <a:off x="3039" y="2528"/>
                <a:ext cx="79" cy="73"/>
              </a:xfrm>
              <a:custGeom>
                <a:avLst/>
                <a:gdLst>
                  <a:gd name="T0" fmla="*/ 6 w 79"/>
                  <a:gd name="T1" fmla="*/ 0 h 73"/>
                  <a:gd name="T2" fmla="*/ 0 w 79"/>
                  <a:gd name="T3" fmla="*/ 55 h 73"/>
                  <a:gd name="T4" fmla="*/ 70 w 79"/>
                  <a:gd name="T5" fmla="*/ 73 h 73"/>
                  <a:gd name="T6" fmla="*/ 79 w 79"/>
                  <a:gd name="T7" fmla="*/ 21 h 73"/>
                  <a:gd name="T8" fmla="*/ 6 w 79"/>
                  <a:gd name="T9" fmla="*/ 0 h 73"/>
                </a:gdLst>
                <a:ahLst/>
                <a:cxnLst>
                  <a:cxn ang="0">
                    <a:pos x="T0" y="T1"/>
                  </a:cxn>
                  <a:cxn ang="0">
                    <a:pos x="T2" y="T3"/>
                  </a:cxn>
                  <a:cxn ang="0">
                    <a:pos x="T4" y="T5"/>
                  </a:cxn>
                  <a:cxn ang="0">
                    <a:pos x="T6" y="T7"/>
                  </a:cxn>
                  <a:cxn ang="0">
                    <a:pos x="T8" y="T9"/>
                  </a:cxn>
                </a:cxnLst>
                <a:rect l="0" t="0" r="r" b="b"/>
                <a:pathLst>
                  <a:path w="79" h="73">
                    <a:moveTo>
                      <a:pt x="6" y="0"/>
                    </a:moveTo>
                    <a:lnTo>
                      <a:pt x="0" y="55"/>
                    </a:lnTo>
                    <a:lnTo>
                      <a:pt x="70" y="73"/>
                    </a:lnTo>
                    <a:lnTo>
                      <a:pt x="79" y="21"/>
                    </a:lnTo>
                    <a:lnTo>
                      <a:pt x="6"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7" name="Freeform 455">
                <a:extLst>
                  <a:ext uri="{FF2B5EF4-FFF2-40B4-BE49-F238E27FC236}">
                    <a16:creationId xmlns:a16="http://schemas.microsoft.com/office/drawing/2014/main" xmlns="" id="{897AAA83-32C5-42D7-9DD8-067032FB685C}"/>
                  </a:ext>
                </a:extLst>
              </p:cNvPr>
              <p:cNvSpPr/>
              <p:nvPr/>
            </p:nvSpPr>
            <p:spPr bwMode="auto">
              <a:xfrm>
                <a:off x="3109" y="2549"/>
                <a:ext cx="72" cy="67"/>
              </a:xfrm>
              <a:custGeom>
                <a:avLst/>
                <a:gdLst>
                  <a:gd name="T0" fmla="*/ 32 w 32"/>
                  <a:gd name="T1" fmla="*/ 8 h 30"/>
                  <a:gd name="T2" fmla="*/ 4 w 32"/>
                  <a:gd name="T3" fmla="*/ 0 h 30"/>
                  <a:gd name="T4" fmla="*/ 0 w 32"/>
                  <a:gd name="T5" fmla="*/ 23 h 30"/>
                  <a:gd name="T6" fmla="*/ 28 w 32"/>
                  <a:gd name="T7" fmla="*/ 30 h 30"/>
                  <a:gd name="T8" fmla="*/ 32 w 32"/>
                  <a:gd name="T9" fmla="*/ 8 h 30"/>
                </a:gdLst>
                <a:ahLst/>
                <a:cxnLst>
                  <a:cxn ang="0">
                    <a:pos x="T0" y="T1"/>
                  </a:cxn>
                  <a:cxn ang="0">
                    <a:pos x="T2" y="T3"/>
                  </a:cxn>
                  <a:cxn ang="0">
                    <a:pos x="T4" y="T5"/>
                  </a:cxn>
                  <a:cxn ang="0">
                    <a:pos x="T6" y="T7"/>
                  </a:cxn>
                  <a:cxn ang="0">
                    <a:pos x="T8" y="T9"/>
                  </a:cxn>
                </a:cxnLst>
                <a:rect l="0" t="0" r="r" b="b"/>
                <a:pathLst>
                  <a:path w="32" h="30">
                    <a:moveTo>
                      <a:pt x="32" y="8"/>
                    </a:moveTo>
                    <a:cubicBezTo>
                      <a:pt x="4" y="0"/>
                      <a:pt x="4" y="0"/>
                      <a:pt x="4" y="0"/>
                    </a:cubicBezTo>
                    <a:cubicBezTo>
                      <a:pt x="0" y="23"/>
                      <a:pt x="0" y="23"/>
                      <a:pt x="0" y="23"/>
                    </a:cubicBezTo>
                    <a:cubicBezTo>
                      <a:pt x="28" y="30"/>
                      <a:pt x="28" y="30"/>
                      <a:pt x="28" y="30"/>
                    </a:cubicBezTo>
                    <a:cubicBezTo>
                      <a:pt x="29" y="22"/>
                      <a:pt x="31" y="15"/>
                      <a:pt x="32" y="8"/>
                    </a:cubicBez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8" name="Freeform 456">
                <a:extLst>
                  <a:ext uri="{FF2B5EF4-FFF2-40B4-BE49-F238E27FC236}">
                    <a16:creationId xmlns:a16="http://schemas.microsoft.com/office/drawing/2014/main" xmlns="" id="{0E45006B-57CD-4812-8CB4-9FC5C4AC4BCB}"/>
                  </a:ext>
                </a:extLst>
              </p:cNvPr>
              <p:cNvSpPr/>
              <p:nvPr/>
            </p:nvSpPr>
            <p:spPr bwMode="auto">
              <a:xfrm>
                <a:off x="2971" y="2508"/>
                <a:ext cx="74" cy="75"/>
              </a:xfrm>
              <a:custGeom>
                <a:avLst/>
                <a:gdLst>
                  <a:gd name="T0" fmla="*/ 7 w 74"/>
                  <a:gd name="T1" fmla="*/ 0 h 75"/>
                  <a:gd name="T2" fmla="*/ 0 w 74"/>
                  <a:gd name="T3" fmla="*/ 57 h 75"/>
                  <a:gd name="T4" fmla="*/ 68 w 74"/>
                  <a:gd name="T5" fmla="*/ 75 h 75"/>
                  <a:gd name="T6" fmla="*/ 74 w 74"/>
                  <a:gd name="T7" fmla="*/ 20 h 75"/>
                  <a:gd name="T8" fmla="*/ 7 w 74"/>
                  <a:gd name="T9" fmla="*/ 0 h 75"/>
                </a:gdLst>
                <a:ahLst/>
                <a:cxnLst>
                  <a:cxn ang="0">
                    <a:pos x="T0" y="T1"/>
                  </a:cxn>
                  <a:cxn ang="0">
                    <a:pos x="T2" y="T3"/>
                  </a:cxn>
                  <a:cxn ang="0">
                    <a:pos x="T4" y="T5"/>
                  </a:cxn>
                  <a:cxn ang="0">
                    <a:pos x="T6" y="T7"/>
                  </a:cxn>
                  <a:cxn ang="0">
                    <a:pos x="T8" y="T9"/>
                  </a:cxn>
                </a:cxnLst>
                <a:rect l="0" t="0" r="r" b="b"/>
                <a:pathLst>
                  <a:path w="74" h="75">
                    <a:moveTo>
                      <a:pt x="7" y="0"/>
                    </a:moveTo>
                    <a:lnTo>
                      <a:pt x="0" y="57"/>
                    </a:lnTo>
                    <a:lnTo>
                      <a:pt x="68" y="75"/>
                    </a:lnTo>
                    <a:lnTo>
                      <a:pt x="74" y="20"/>
                    </a:lnTo>
                    <a:lnTo>
                      <a:pt x="7"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9" name="Freeform 457">
                <a:extLst>
                  <a:ext uri="{FF2B5EF4-FFF2-40B4-BE49-F238E27FC236}">
                    <a16:creationId xmlns:a16="http://schemas.microsoft.com/office/drawing/2014/main" xmlns="" id="{6839E8D2-0C12-49B2-8725-37132B15E95F}"/>
                  </a:ext>
                </a:extLst>
              </p:cNvPr>
              <p:cNvSpPr/>
              <p:nvPr/>
            </p:nvSpPr>
            <p:spPr bwMode="auto">
              <a:xfrm>
                <a:off x="2802" y="2522"/>
                <a:ext cx="370" cy="135"/>
              </a:xfrm>
              <a:custGeom>
                <a:avLst/>
                <a:gdLst>
                  <a:gd name="T0" fmla="*/ 164 w 164"/>
                  <a:gd name="T1" fmla="*/ 42 h 60"/>
                  <a:gd name="T2" fmla="*/ 1 w 164"/>
                  <a:gd name="T3" fmla="*/ 0 h 60"/>
                  <a:gd name="T4" fmla="*/ 0 w 164"/>
                  <a:gd name="T5" fmla="*/ 21 h 60"/>
                  <a:gd name="T6" fmla="*/ 160 w 164"/>
                  <a:gd name="T7" fmla="*/ 60 h 60"/>
                  <a:gd name="T8" fmla="*/ 164 w 164"/>
                  <a:gd name="T9" fmla="*/ 42 h 60"/>
                </a:gdLst>
                <a:ahLst/>
                <a:cxnLst>
                  <a:cxn ang="0">
                    <a:pos x="T0" y="T1"/>
                  </a:cxn>
                  <a:cxn ang="0">
                    <a:pos x="T2" y="T3"/>
                  </a:cxn>
                  <a:cxn ang="0">
                    <a:pos x="T4" y="T5"/>
                  </a:cxn>
                  <a:cxn ang="0">
                    <a:pos x="T6" y="T7"/>
                  </a:cxn>
                  <a:cxn ang="0">
                    <a:pos x="T8" y="T9"/>
                  </a:cxn>
                </a:cxnLst>
                <a:rect l="0" t="0" r="r" b="b"/>
                <a:pathLst>
                  <a:path w="164" h="60">
                    <a:moveTo>
                      <a:pt x="164" y="42"/>
                    </a:moveTo>
                    <a:cubicBezTo>
                      <a:pt x="1" y="0"/>
                      <a:pt x="1" y="0"/>
                      <a:pt x="1" y="0"/>
                    </a:cubicBezTo>
                    <a:cubicBezTo>
                      <a:pt x="1" y="7"/>
                      <a:pt x="1" y="14"/>
                      <a:pt x="0" y="21"/>
                    </a:cubicBezTo>
                    <a:cubicBezTo>
                      <a:pt x="160" y="60"/>
                      <a:pt x="160" y="60"/>
                      <a:pt x="160" y="60"/>
                    </a:cubicBezTo>
                    <a:cubicBezTo>
                      <a:pt x="161" y="54"/>
                      <a:pt x="162" y="48"/>
                      <a:pt x="164" y="42"/>
                    </a:cubicBezTo>
                    <a:close/>
                  </a:path>
                </a:pathLst>
              </a:custGeom>
              <a:solidFill>
                <a:srgbClr val="5B83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0" name="Freeform 458">
                <a:extLst>
                  <a:ext uri="{FF2B5EF4-FFF2-40B4-BE49-F238E27FC236}">
                    <a16:creationId xmlns:a16="http://schemas.microsoft.com/office/drawing/2014/main" xmlns="" id="{F7AB16CF-2385-4C56-BB88-B40B98E9D46E}"/>
                  </a:ext>
                </a:extLst>
              </p:cNvPr>
              <p:cNvSpPr/>
              <p:nvPr/>
            </p:nvSpPr>
            <p:spPr bwMode="auto">
              <a:xfrm>
                <a:off x="2795" y="2569"/>
                <a:ext cx="368" cy="192"/>
              </a:xfrm>
              <a:custGeom>
                <a:avLst/>
                <a:gdLst>
                  <a:gd name="T0" fmla="*/ 3 w 163"/>
                  <a:gd name="T1" fmla="*/ 0 h 85"/>
                  <a:gd name="T2" fmla="*/ 0 w 163"/>
                  <a:gd name="T3" fmla="*/ 54 h 85"/>
                  <a:gd name="T4" fmla="*/ 157 w 163"/>
                  <a:gd name="T5" fmla="*/ 85 h 85"/>
                  <a:gd name="T6" fmla="*/ 163 w 163"/>
                  <a:gd name="T7" fmla="*/ 39 h 85"/>
                  <a:gd name="T8" fmla="*/ 3 w 163"/>
                  <a:gd name="T9" fmla="*/ 0 h 85"/>
                </a:gdLst>
                <a:ahLst/>
                <a:cxnLst>
                  <a:cxn ang="0">
                    <a:pos x="T0" y="T1"/>
                  </a:cxn>
                  <a:cxn ang="0">
                    <a:pos x="T2" y="T3"/>
                  </a:cxn>
                  <a:cxn ang="0">
                    <a:pos x="T4" y="T5"/>
                  </a:cxn>
                  <a:cxn ang="0">
                    <a:pos x="T6" y="T7"/>
                  </a:cxn>
                  <a:cxn ang="0">
                    <a:pos x="T8" y="T9"/>
                  </a:cxn>
                </a:cxnLst>
                <a:rect l="0" t="0" r="r" b="b"/>
                <a:pathLst>
                  <a:path w="163" h="85">
                    <a:moveTo>
                      <a:pt x="3" y="0"/>
                    </a:moveTo>
                    <a:cubicBezTo>
                      <a:pt x="2" y="17"/>
                      <a:pt x="1" y="35"/>
                      <a:pt x="0" y="54"/>
                    </a:cubicBezTo>
                    <a:cubicBezTo>
                      <a:pt x="157" y="85"/>
                      <a:pt x="157" y="85"/>
                      <a:pt x="157" y="85"/>
                    </a:cubicBezTo>
                    <a:cubicBezTo>
                      <a:pt x="159" y="69"/>
                      <a:pt x="161" y="54"/>
                      <a:pt x="163" y="39"/>
                    </a:cubicBezTo>
                    <a:lnTo>
                      <a:pt x="3" y="0"/>
                    </a:lnTo>
                    <a:close/>
                  </a:path>
                </a:pathLst>
              </a:custGeom>
              <a:solidFill>
                <a:srgbClr val="74688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1" name="Freeform 459">
                <a:extLst>
                  <a:ext uri="{FF2B5EF4-FFF2-40B4-BE49-F238E27FC236}">
                    <a16:creationId xmlns:a16="http://schemas.microsoft.com/office/drawing/2014/main" xmlns="" id="{3E369292-8EE7-43D4-8F47-9CD4D5F465D4}"/>
                  </a:ext>
                </a:extLst>
              </p:cNvPr>
              <p:cNvSpPr/>
              <p:nvPr/>
            </p:nvSpPr>
            <p:spPr bwMode="auto">
              <a:xfrm>
                <a:off x="2791" y="2691"/>
                <a:ext cx="58" cy="67"/>
              </a:xfrm>
              <a:custGeom>
                <a:avLst/>
                <a:gdLst>
                  <a:gd name="T0" fmla="*/ 2 w 26"/>
                  <a:gd name="T1" fmla="*/ 0 h 30"/>
                  <a:gd name="T2" fmla="*/ 0 w 26"/>
                  <a:gd name="T3" fmla="*/ 26 h 30"/>
                  <a:gd name="T4" fmla="*/ 26 w 26"/>
                  <a:gd name="T5" fmla="*/ 30 h 30"/>
                  <a:gd name="T6" fmla="*/ 26 w 26"/>
                  <a:gd name="T7" fmla="*/ 5 h 30"/>
                  <a:gd name="T8" fmla="*/ 2 w 26"/>
                  <a:gd name="T9" fmla="*/ 0 h 30"/>
                </a:gdLst>
                <a:ahLst/>
                <a:cxnLst>
                  <a:cxn ang="0">
                    <a:pos x="T0" y="T1"/>
                  </a:cxn>
                  <a:cxn ang="0">
                    <a:pos x="T2" y="T3"/>
                  </a:cxn>
                  <a:cxn ang="0">
                    <a:pos x="T4" y="T5"/>
                  </a:cxn>
                  <a:cxn ang="0">
                    <a:pos x="T6" y="T7"/>
                  </a:cxn>
                  <a:cxn ang="0">
                    <a:pos x="T8" y="T9"/>
                  </a:cxn>
                </a:cxnLst>
                <a:rect l="0" t="0" r="r" b="b"/>
                <a:pathLst>
                  <a:path w="26" h="30">
                    <a:moveTo>
                      <a:pt x="2" y="0"/>
                    </a:moveTo>
                    <a:cubicBezTo>
                      <a:pt x="1" y="8"/>
                      <a:pt x="1" y="17"/>
                      <a:pt x="0" y="26"/>
                    </a:cubicBezTo>
                    <a:cubicBezTo>
                      <a:pt x="26" y="30"/>
                      <a:pt x="26" y="30"/>
                      <a:pt x="26" y="30"/>
                    </a:cubicBezTo>
                    <a:cubicBezTo>
                      <a:pt x="26" y="5"/>
                      <a:pt x="26" y="5"/>
                      <a:pt x="26" y="5"/>
                    </a:cubicBezTo>
                    <a:lnTo>
                      <a:pt x="2"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2" name="Freeform 460">
                <a:extLst>
                  <a:ext uri="{FF2B5EF4-FFF2-40B4-BE49-F238E27FC236}">
                    <a16:creationId xmlns:a16="http://schemas.microsoft.com/office/drawing/2014/main" xmlns="" id="{A6915C18-7A10-4684-9040-501259BF4505}"/>
                  </a:ext>
                </a:extLst>
              </p:cNvPr>
              <p:cNvSpPr/>
              <p:nvPr/>
            </p:nvSpPr>
            <p:spPr bwMode="auto">
              <a:xfrm>
                <a:off x="2849" y="2702"/>
                <a:ext cx="66" cy="68"/>
              </a:xfrm>
              <a:custGeom>
                <a:avLst/>
                <a:gdLst>
                  <a:gd name="T0" fmla="*/ 0 w 66"/>
                  <a:gd name="T1" fmla="*/ 0 h 68"/>
                  <a:gd name="T2" fmla="*/ 0 w 66"/>
                  <a:gd name="T3" fmla="*/ 56 h 68"/>
                  <a:gd name="T4" fmla="*/ 61 w 66"/>
                  <a:gd name="T5" fmla="*/ 68 h 68"/>
                  <a:gd name="T6" fmla="*/ 66 w 66"/>
                  <a:gd name="T7" fmla="*/ 11 h 68"/>
                  <a:gd name="T8" fmla="*/ 0 w 66"/>
                  <a:gd name="T9" fmla="*/ 0 h 68"/>
                </a:gdLst>
                <a:ahLst/>
                <a:cxnLst>
                  <a:cxn ang="0">
                    <a:pos x="T0" y="T1"/>
                  </a:cxn>
                  <a:cxn ang="0">
                    <a:pos x="T2" y="T3"/>
                  </a:cxn>
                  <a:cxn ang="0">
                    <a:pos x="T4" y="T5"/>
                  </a:cxn>
                  <a:cxn ang="0">
                    <a:pos x="T6" y="T7"/>
                  </a:cxn>
                  <a:cxn ang="0">
                    <a:pos x="T8" y="T9"/>
                  </a:cxn>
                </a:cxnLst>
                <a:rect l="0" t="0" r="r" b="b"/>
                <a:pathLst>
                  <a:path w="66" h="68">
                    <a:moveTo>
                      <a:pt x="0" y="0"/>
                    </a:moveTo>
                    <a:lnTo>
                      <a:pt x="0" y="56"/>
                    </a:lnTo>
                    <a:lnTo>
                      <a:pt x="61" y="68"/>
                    </a:lnTo>
                    <a:lnTo>
                      <a:pt x="66" y="11"/>
                    </a:lnTo>
                    <a:lnTo>
                      <a:pt x="0"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3" name="Freeform 461">
                <a:extLst>
                  <a:ext uri="{FF2B5EF4-FFF2-40B4-BE49-F238E27FC236}">
                    <a16:creationId xmlns:a16="http://schemas.microsoft.com/office/drawing/2014/main" xmlns="" id="{9E3848CF-E91E-4C7C-8D66-0965FE9AFCF0}"/>
                  </a:ext>
                </a:extLst>
              </p:cNvPr>
              <p:cNvSpPr/>
              <p:nvPr/>
            </p:nvSpPr>
            <p:spPr bwMode="auto">
              <a:xfrm>
                <a:off x="2910" y="2713"/>
                <a:ext cx="66" cy="68"/>
              </a:xfrm>
              <a:custGeom>
                <a:avLst/>
                <a:gdLst>
                  <a:gd name="T0" fmla="*/ 5 w 66"/>
                  <a:gd name="T1" fmla="*/ 0 h 68"/>
                  <a:gd name="T2" fmla="*/ 0 w 66"/>
                  <a:gd name="T3" fmla="*/ 57 h 68"/>
                  <a:gd name="T4" fmla="*/ 59 w 66"/>
                  <a:gd name="T5" fmla="*/ 68 h 68"/>
                  <a:gd name="T6" fmla="*/ 66 w 66"/>
                  <a:gd name="T7" fmla="*/ 14 h 68"/>
                  <a:gd name="T8" fmla="*/ 5 w 66"/>
                  <a:gd name="T9" fmla="*/ 0 h 68"/>
                </a:gdLst>
                <a:ahLst/>
                <a:cxnLst>
                  <a:cxn ang="0">
                    <a:pos x="T0" y="T1"/>
                  </a:cxn>
                  <a:cxn ang="0">
                    <a:pos x="T2" y="T3"/>
                  </a:cxn>
                  <a:cxn ang="0">
                    <a:pos x="T4" y="T5"/>
                  </a:cxn>
                  <a:cxn ang="0">
                    <a:pos x="T6" y="T7"/>
                  </a:cxn>
                  <a:cxn ang="0">
                    <a:pos x="T8" y="T9"/>
                  </a:cxn>
                </a:cxnLst>
                <a:rect l="0" t="0" r="r" b="b"/>
                <a:pathLst>
                  <a:path w="66" h="68">
                    <a:moveTo>
                      <a:pt x="5" y="0"/>
                    </a:moveTo>
                    <a:lnTo>
                      <a:pt x="0" y="57"/>
                    </a:lnTo>
                    <a:lnTo>
                      <a:pt x="59" y="68"/>
                    </a:lnTo>
                    <a:lnTo>
                      <a:pt x="66" y="14"/>
                    </a:lnTo>
                    <a:lnTo>
                      <a:pt x="5"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4" name="Freeform 462">
                <a:extLst>
                  <a:ext uri="{FF2B5EF4-FFF2-40B4-BE49-F238E27FC236}">
                    <a16:creationId xmlns:a16="http://schemas.microsoft.com/office/drawing/2014/main" xmlns="" id="{36FB7726-60A1-48DD-B3AD-D97A5783DAF7}"/>
                  </a:ext>
                </a:extLst>
              </p:cNvPr>
              <p:cNvSpPr/>
              <p:nvPr/>
            </p:nvSpPr>
            <p:spPr bwMode="auto">
              <a:xfrm>
                <a:off x="2969" y="2727"/>
                <a:ext cx="72" cy="65"/>
              </a:xfrm>
              <a:custGeom>
                <a:avLst/>
                <a:gdLst>
                  <a:gd name="T0" fmla="*/ 7 w 72"/>
                  <a:gd name="T1" fmla="*/ 0 h 65"/>
                  <a:gd name="T2" fmla="*/ 0 w 72"/>
                  <a:gd name="T3" fmla="*/ 54 h 65"/>
                  <a:gd name="T4" fmla="*/ 67 w 72"/>
                  <a:gd name="T5" fmla="*/ 65 h 65"/>
                  <a:gd name="T6" fmla="*/ 72 w 72"/>
                  <a:gd name="T7" fmla="*/ 11 h 65"/>
                  <a:gd name="T8" fmla="*/ 7 w 72"/>
                  <a:gd name="T9" fmla="*/ 0 h 65"/>
                </a:gdLst>
                <a:ahLst/>
                <a:cxnLst>
                  <a:cxn ang="0">
                    <a:pos x="T0" y="T1"/>
                  </a:cxn>
                  <a:cxn ang="0">
                    <a:pos x="T2" y="T3"/>
                  </a:cxn>
                  <a:cxn ang="0">
                    <a:pos x="T4" y="T5"/>
                  </a:cxn>
                  <a:cxn ang="0">
                    <a:pos x="T6" y="T7"/>
                  </a:cxn>
                  <a:cxn ang="0">
                    <a:pos x="T8" y="T9"/>
                  </a:cxn>
                </a:cxnLst>
                <a:rect l="0" t="0" r="r" b="b"/>
                <a:pathLst>
                  <a:path w="72" h="65">
                    <a:moveTo>
                      <a:pt x="7" y="0"/>
                    </a:moveTo>
                    <a:lnTo>
                      <a:pt x="0" y="54"/>
                    </a:lnTo>
                    <a:lnTo>
                      <a:pt x="67" y="65"/>
                    </a:lnTo>
                    <a:lnTo>
                      <a:pt x="72" y="11"/>
                    </a:lnTo>
                    <a:lnTo>
                      <a:pt x="7" y="0"/>
                    </a:ln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5" name="Freeform 463">
                <a:extLst>
                  <a:ext uri="{FF2B5EF4-FFF2-40B4-BE49-F238E27FC236}">
                    <a16:creationId xmlns:a16="http://schemas.microsoft.com/office/drawing/2014/main" xmlns="" id="{581F26A8-1391-4B41-806F-7C676701BC34}"/>
                  </a:ext>
                </a:extLst>
              </p:cNvPr>
              <p:cNvSpPr/>
              <p:nvPr/>
            </p:nvSpPr>
            <p:spPr bwMode="auto">
              <a:xfrm>
                <a:off x="3095" y="2752"/>
                <a:ext cx="54" cy="58"/>
              </a:xfrm>
              <a:custGeom>
                <a:avLst/>
                <a:gdLst>
                  <a:gd name="T0" fmla="*/ 24 w 24"/>
                  <a:gd name="T1" fmla="*/ 4 h 26"/>
                  <a:gd name="T2" fmla="*/ 3 w 24"/>
                  <a:gd name="T3" fmla="*/ 0 h 26"/>
                  <a:gd name="T4" fmla="*/ 0 w 24"/>
                  <a:gd name="T5" fmla="*/ 22 h 26"/>
                  <a:gd name="T6" fmla="*/ 21 w 24"/>
                  <a:gd name="T7" fmla="*/ 26 h 26"/>
                  <a:gd name="T8" fmla="*/ 24 w 24"/>
                  <a:gd name="T9" fmla="*/ 4 h 26"/>
                </a:gdLst>
                <a:ahLst/>
                <a:cxnLst>
                  <a:cxn ang="0">
                    <a:pos x="T0" y="T1"/>
                  </a:cxn>
                  <a:cxn ang="0">
                    <a:pos x="T2" y="T3"/>
                  </a:cxn>
                  <a:cxn ang="0">
                    <a:pos x="T4" y="T5"/>
                  </a:cxn>
                  <a:cxn ang="0">
                    <a:pos x="T6" y="T7"/>
                  </a:cxn>
                  <a:cxn ang="0">
                    <a:pos x="T8" y="T9"/>
                  </a:cxn>
                </a:cxnLst>
                <a:rect l="0" t="0" r="r" b="b"/>
                <a:pathLst>
                  <a:path w="24" h="26">
                    <a:moveTo>
                      <a:pt x="24" y="4"/>
                    </a:moveTo>
                    <a:cubicBezTo>
                      <a:pt x="3" y="0"/>
                      <a:pt x="3" y="0"/>
                      <a:pt x="3" y="0"/>
                    </a:cubicBezTo>
                    <a:cubicBezTo>
                      <a:pt x="0" y="22"/>
                      <a:pt x="0" y="22"/>
                      <a:pt x="0" y="22"/>
                    </a:cubicBezTo>
                    <a:cubicBezTo>
                      <a:pt x="21" y="26"/>
                      <a:pt x="21" y="26"/>
                      <a:pt x="21" y="26"/>
                    </a:cubicBezTo>
                    <a:cubicBezTo>
                      <a:pt x="22" y="18"/>
                      <a:pt x="23" y="11"/>
                      <a:pt x="24" y="4"/>
                    </a:cubicBezTo>
                    <a:close/>
                  </a:path>
                </a:pathLst>
              </a:custGeom>
              <a:solidFill>
                <a:srgbClr val="F2B3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6" name="Freeform 464">
                <a:extLst>
                  <a:ext uri="{FF2B5EF4-FFF2-40B4-BE49-F238E27FC236}">
                    <a16:creationId xmlns:a16="http://schemas.microsoft.com/office/drawing/2014/main" xmlns="" id="{7D62EB77-BFC7-4644-96A3-E76E2A7410C1}"/>
                  </a:ext>
                </a:extLst>
              </p:cNvPr>
              <p:cNvSpPr/>
              <p:nvPr/>
            </p:nvSpPr>
            <p:spPr bwMode="auto">
              <a:xfrm>
                <a:off x="3036" y="2738"/>
                <a:ext cx="66" cy="63"/>
              </a:xfrm>
              <a:custGeom>
                <a:avLst/>
                <a:gdLst>
                  <a:gd name="T0" fmla="*/ 5 w 66"/>
                  <a:gd name="T1" fmla="*/ 0 h 63"/>
                  <a:gd name="T2" fmla="*/ 0 w 66"/>
                  <a:gd name="T3" fmla="*/ 54 h 63"/>
                  <a:gd name="T4" fmla="*/ 59 w 66"/>
                  <a:gd name="T5" fmla="*/ 63 h 63"/>
                  <a:gd name="T6" fmla="*/ 66 w 66"/>
                  <a:gd name="T7" fmla="*/ 14 h 63"/>
                  <a:gd name="T8" fmla="*/ 5 w 66"/>
                  <a:gd name="T9" fmla="*/ 0 h 63"/>
                </a:gdLst>
                <a:ahLst/>
                <a:cxnLst>
                  <a:cxn ang="0">
                    <a:pos x="T0" y="T1"/>
                  </a:cxn>
                  <a:cxn ang="0">
                    <a:pos x="T2" y="T3"/>
                  </a:cxn>
                  <a:cxn ang="0">
                    <a:pos x="T4" y="T5"/>
                  </a:cxn>
                  <a:cxn ang="0">
                    <a:pos x="T6" y="T7"/>
                  </a:cxn>
                  <a:cxn ang="0">
                    <a:pos x="T8" y="T9"/>
                  </a:cxn>
                </a:cxnLst>
                <a:rect l="0" t="0" r="r" b="b"/>
                <a:pathLst>
                  <a:path w="66" h="63">
                    <a:moveTo>
                      <a:pt x="5" y="0"/>
                    </a:moveTo>
                    <a:lnTo>
                      <a:pt x="0" y="54"/>
                    </a:lnTo>
                    <a:lnTo>
                      <a:pt x="59" y="63"/>
                    </a:lnTo>
                    <a:lnTo>
                      <a:pt x="66" y="14"/>
                    </a:lnTo>
                    <a:lnTo>
                      <a:pt x="5" y="0"/>
                    </a:lnTo>
                    <a:close/>
                  </a:path>
                </a:pathLst>
              </a:custGeom>
              <a:solidFill>
                <a:srgbClr val="C0E6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7" name="Freeform 465">
                <a:extLst>
                  <a:ext uri="{FF2B5EF4-FFF2-40B4-BE49-F238E27FC236}">
                    <a16:creationId xmlns:a16="http://schemas.microsoft.com/office/drawing/2014/main" xmlns="" id="{E2C4453C-2E7C-4E66-A421-92F3E6A430CE}"/>
                  </a:ext>
                </a:extLst>
              </p:cNvPr>
              <p:cNvSpPr/>
              <p:nvPr/>
            </p:nvSpPr>
            <p:spPr bwMode="auto">
              <a:xfrm>
                <a:off x="2768" y="2932"/>
                <a:ext cx="368" cy="144"/>
              </a:xfrm>
              <a:custGeom>
                <a:avLst/>
                <a:gdLst>
                  <a:gd name="T0" fmla="*/ 163 w 163"/>
                  <a:gd name="T1" fmla="*/ 0 h 64"/>
                  <a:gd name="T2" fmla="*/ 4 w 163"/>
                  <a:gd name="T3" fmla="*/ 6 h 64"/>
                  <a:gd name="T4" fmla="*/ 0 w 163"/>
                  <a:gd name="T5" fmla="*/ 64 h 64"/>
                  <a:gd name="T6" fmla="*/ 163 w 163"/>
                  <a:gd name="T7" fmla="*/ 62 h 64"/>
                  <a:gd name="T8" fmla="*/ 163 w 163"/>
                  <a:gd name="T9" fmla="*/ 0 h 64"/>
                </a:gdLst>
                <a:ahLst/>
                <a:cxnLst>
                  <a:cxn ang="0">
                    <a:pos x="T0" y="T1"/>
                  </a:cxn>
                  <a:cxn ang="0">
                    <a:pos x="T2" y="T3"/>
                  </a:cxn>
                  <a:cxn ang="0">
                    <a:pos x="T4" y="T5"/>
                  </a:cxn>
                  <a:cxn ang="0">
                    <a:pos x="T6" y="T7"/>
                  </a:cxn>
                  <a:cxn ang="0">
                    <a:pos x="T8" y="T9"/>
                  </a:cxn>
                </a:cxnLst>
                <a:rect l="0" t="0" r="r" b="b"/>
                <a:pathLst>
                  <a:path w="163" h="64">
                    <a:moveTo>
                      <a:pt x="163" y="0"/>
                    </a:moveTo>
                    <a:cubicBezTo>
                      <a:pt x="4" y="6"/>
                      <a:pt x="4" y="6"/>
                      <a:pt x="4" y="6"/>
                    </a:cubicBezTo>
                    <a:cubicBezTo>
                      <a:pt x="3" y="25"/>
                      <a:pt x="1" y="45"/>
                      <a:pt x="0" y="64"/>
                    </a:cubicBezTo>
                    <a:cubicBezTo>
                      <a:pt x="163" y="62"/>
                      <a:pt x="163" y="62"/>
                      <a:pt x="163" y="62"/>
                    </a:cubicBezTo>
                    <a:cubicBezTo>
                      <a:pt x="162" y="38"/>
                      <a:pt x="162" y="17"/>
                      <a:pt x="163" y="0"/>
                    </a:cubicBezTo>
                    <a:close/>
                  </a:path>
                </a:pathLst>
              </a:cu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8" name="Freeform 466">
                <a:extLst>
                  <a:ext uri="{FF2B5EF4-FFF2-40B4-BE49-F238E27FC236}">
                    <a16:creationId xmlns:a16="http://schemas.microsoft.com/office/drawing/2014/main" xmlns="" id="{CAA73F22-8190-4550-BB21-6A339028E913}"/>
                  </a:ext>
                </a:extLst>
              </p:cNvPr>
              <p:cNvSpPr/>
              <p:nvPr/>
            </p:nvSpPr>
            <p:spPr bwMode="auto">
              <a:xfrm>
                <a:off x="2761" y="3072"/>
                <a:ext cx="379" cy="178"/>
              </a:xfrm>
              <a:custGeom>
                <a:avLst/>
                <a:gdLst>
                  <a:gd name="T0" fmla="*/ 166 w 168"/>
                  <a:gd name="T1" fmla="*/ 0 h 79"/>
                  <a:gd name="T2" fmla="*/ 3 w 168"/>
                  <a:gd name="T3" fmla="*/ 2 h 79"/>
                  <a:gd name="T4" fmla="*/ 0 w 168"/>
                  <a:gd name="T5" fmla="*/ 41 h 79"/>
                  <a:gd name="T6" fmla="*/ 168 w 168"/>
                  <a:gd name="T7" fmla="*/ 79 h 79"/>
                  <a:gd name="T8" fmla="*/ 166 w 168"/>
                  <a:gd name="T9" fmla="*/ 0 h 79"/>
                </a:gdLst>
                <a:ahLst/>
                <a:cxnLst>
                  <a:cxn ang="0">
                    <a:pos x="T0" y="T1"/>
                  </a:cxn>
                  <a:cxn ang="0">
                    <a:pos x="T2" y="T3"/>
                  </a:cxn>
                  <a:cxn ang="0">
                    <a:pos x="T4" y="T5"/>
                  </a:cxn>
                  <a:cxn ang="0">
                    <a:pos x="T6" y="T7"/>
                  </a:cxn>
                  <a:cxn ang="0">
                    <a:pos x="T8" y="T9"/>
                  </a:cxn>
                </a:cxnLst>
                <a:rect l="0" t="0" r="r" b="b"/>
                <a:pathLst>
                  <a:path w="168" h="79">
                    <a:moveTo>
                      <a:pt x="166" y="0"/>
                    </a:moveTo>
                    <a:cubicBezTo>
                      <a:pt x="3" y="2"/>
                      <a:pt x="3" y="2"/>
                      <a:pt x="3" y="2"/>
                    </a:cubicBezTo>
                    <a:cubicBezTo>
                      <a:pt x="2" y="15"/>
                      <a:pt x="1" y="28"/>
                      <a:pt x="0" y="41"/>
                    </a:cubicBezTo>
                    <a:cubicBezTo>
                      <a:pt x="168" y="79"/>
                      <a:pt x="168" y="79"/>
                      <a:pt x="168" y="79"/>
                    </a:cubicBezTo>
                    <a:cubicBezTo>
                      <a:pt x="167" y="51"/>
                      <a:pt x="166" y="24"/>
                      <a:pt x="166" y="0"/>
                    </a:cubicBezTo>
                    <a:close/>
                  </a:path>
                </a:pathLst>
              </a:cu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9" name="Freeform 467">
                <a:extLst>
                  <a:ext uri="{FF2B5EF4-FFF2-40B4-BE49-F238E27FC236}">
                    <a16:creationId xmlns:a16="http://schemas.microsoft.com/office/drawing/2014/main" xmlns="" id="{88DF8C45-2F9D-4CBB-A6A9-A1C2EC3891F8}"/>
                  </a:ext>
                </a:extLst>
              </p:cNvPr>
              <p:cNvSpPr/>
              <p:nvPr/>
            </p:nvSpPr>
            <p:spPr bwMode="auto">
              <a:xfrm>
                <a:off x="2755" y="3164"/>
                <a:ext cx="394" cy="275"/>
              </a:xfrm>
              <a:custGeom>
                <a:avLst/>
                <a:gdLst>
                  <a:gd name="T0" fmla="*/ 3 w 175"/>
                  <a:gd name="T1" fmla="*/ 0 h 122"/>
                  <a:gd name="T2" fmla="*/ 0 w 175"/>
                  <a:gd name="T3" fmla="*/ 44 h 122"/>
                  <a:gd name="T4" fmla="*/ 175 w 175"/>
                  <a:gd name="T5" fmla="*/ 122 h 122"/>
                  <a:gd name="T6" fmla="*/ 171 w 175"/>
                  <a:gd name="T7" fmla="*/ 38 h 122"/>
                  <a:gd name="T8" fmla="*/ 3 w 175"/>
                  <a:gd name="T9" fmla="*/ 0 h 122"/>
                </a:gdLst>
                <a:ahLst/>
                <a:cxnLst>
                  <a:cxn ang="0">
                    <a:pos x="T0" y="T1"/>
                  </a:cxn>
                  <a:cxn ang="0">
                    <a:pos x="T2" y="T3"/>
                  </a:cxn>
                  <a:cxn ang="0">
                    <a:pos x="T4" y="T5"/>
                  </a:cxn>
                  <a:cxn ang="0">
                    <a:pos x="T6" y="T7"/>
                  </a:cxn>
                  <a:cxn ang="0">
                    <a:pos x="T8" y="T9"/>
                  </a:cxn>
                </a:cxnLst>
                <a:rect l="0" t="0" r="r" b="b"/>
                <a:pathLst>
                  <a:path w="175" h="122">
                    <a:moveTo>
                      <a:pt x="3" y="0"/>
                    </a:moveTo>
                    <a:cubicBezTo>
                      <a:pt x="2" y="14"/>
                      <a:pt x="1" y="29"/>
                      <a:pt x="0" y="44"/>
                    </a:cubicBezTo>
                    <a:cubicBezTo>
                      <a:pt x="175" y="122"/>
                      <a:pt x="175" y="122"/>
                      <a:pt x="175" y="122"/>
                    </a:cubicBezTo>
                    <a:cubicBezTo>
                      <a:pt x="174" y="93"/>
                      <a:pt x="172" y="65"/>
                      <a:pt x="171" y="38"/>
                    </a:cubicBezTo>
                    <a:lnTo>
                      <a:pt x="3" y="0"/>
                    </a:lnTo>
                    <a:close/>
                  </a:path>
                </a:pathLst>
              </a:cu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0" name="Freeform 468">
                <a:extLst>
                  <a:ext uri="{FF2B5EF4-FFF2-40B4-BE49-F238E27FC236}">
                    <a16:creationId xmlns:a16="http://schemas.microsoft.com/office/drawing/2014/main" xmlns="" id="{CE4AE83F-1B3D-4FF3-8A56-FA4D37F97502}"/>
                  </a:ext>
                </a:extLst>
              </p:cNvPr>
              <p:cNvSpPr/>
              <p:nvPr/>
            </p:nvSpPr>
            <p:spPr bwMode="auto">
              <a:xfrm>
                <a:off x="2723" y="3263"/>
                <a:ext cx="442" cy="424"/>
              </a:xfrm>
              <a:custGeom>
                <a:avLst/>
                <a:gdLst>
                  <a:gd name="T0" fmla="*/ 14 w 196"/>
                  <a:gd name="T1" fmla="*/ 0 h 188"/>
                  <a:gd name="T2" fmla="*/ 0 w 196"/>
                  <a:gd name="T3" fmla="*/ 171 h 188"/>
                  <a:gd name="T4" fmla="*/ 196 w 196"/>
                  <a:gd name="T5" fmla="*/ 188 h 188"/>
                  <a:gd name="T6" fmla="*/ 189 w 196"/>
                  <a:gd name="T7" fmla="*/ 78 h 188"/>
                  <a:gd name="T8" fmla="*/ 14 w 196"/>
                  <a:gd name="T9" fmla="*/ 0 h 188"/>
                </a:gdLst>
                <a:ahLst/>
                <a:cxnLst>
                  <a:cxn ang="0">
                    <a:pos x="T0" y="T1"/>
                  </a:cxn>
                  <a:cxn ang="0">
                    <a:pos x="T2" y="T3"/>
                  </a:cxn>
                  <a:cxn ang="0">
                    <a:pos x="T4" y="T5"/>
                  </a:cxn>
                  <a:cxn ang="0">
                    <a:pos x="T6" y="T7"/>
                  </a:cxn>
                  <a:cxn ang="0">
                    <a:pos x="T8" y="T9"/>
                  </a:cxn>
                </a:cxnLst>
                <a:rect l="0" t="0" r="r" b="b"/>
                <a:pathLst>
                  <a:path w="196" h="188">
                    <a:moveTo>
                      <a:pt x="14" y="0"/>
                    </a:moveTo>
                    <a:cubicBezTo>
                      <a:pt x="9" y="58"/>
                      <a:pt x="5" y="116"/>
                      <a:pt x="0" y="171"/>
                    </a:cubicBezTo>
                    <a:cubicBezTo>
                      <a:pt x="65" y="177"/>
                      <a:pt x="130" y="184"/>
                      <a:pt x="196" y="188"/>
                    </a:cubicBezTo>
                    <a:cubicBezTo>
                      <a:pt x="193" y="152"/>
                      <a:pt x="191" y="114"/>
                      <a:pt x="189" y="78"/>
                    </a:cubicBezTo>
                    <a:lnTo>
                      <a:pt x="14" y="0"/>
                    </a:lnTo>
                    <a:close/>
                  </a:path>
                </a:pathLst>
              </a:custGeom>
              <a:solidFill>
                <a:srgbClr val="AC9D9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1" name="Freeform 469">
                <a:extLst>
                  <a:ext uri="{FF2B5EF4-FFF2-40B4-BE49-F238E27FC236}">
                    <a16:creationId xmlns:a16="http://schemas.microsoft.com/office/drawing/2014/main" xmlns="" id="{00332C31-379B-41B9-9588-1034EE98CFB7}"/>
                  </a:ext>
                </a:extLst>
              </p:cNvPr>
              <p:cNvSpPr/>
              <p:nvPr/>
            </p:nvSpPr>
            <p:spPr bwMode="auto">
              <a:xfrm>
                <a:off x="2732" y="3317"/>
                <a:ext cx="117" cy="217"/>
              </a:xfrm>
              <a:custGeom>
                <a:avLst/>
                <a:gdLst>
                  <a:gd name="T0" fmla="*/ 8 w 52"/>
                  <a:gd name="T1" fmla="*/ 0 h 96"/>
                  <a:gd name="T2" fmla="*/ 7 w 52"/>
                  <a:gd name="T3" fmla="*/ 0 h 96"/>
                  <a:gd name="T4" fmla="*/ 0 w 52"/>
                  <a:gd name="T5" fmla="*/ 95 h 96"/>
                  <a:gd name="T6" fmla="*/ 8 w 52"/>
                  <a:gd name="T7" fmla="*/ 96 h 96"/>
                  <a:gd name="T8" fmla="*/ 52 w 52"/>
                  <a:gd name="T9" fmla="*/ 48 h 96"/>
                  <a:gd name="T10" fmla="*/ 8 w 52"/>
                  <a:gd name="T11" fmla="*/ 0 h 96"/>
                </a:gdLst>
                <a:ahLst/>
                <a:cxnLst>
                  <a:cxn ang="0">
                    <a:pos x="T0" y="T1"/>
                  </a:cxn>
                  <a:cxn ang="0">
                    <a:pos x="T2" y="T3"/>
                  </a:cxn>
                  <a:cxn ang="0">
                    <a:pos x="T4" y="T5"/>
                  </a:cxn>
                  <a:cxn ang="0">
                    <a:pos x="T6" y="T7"/>
                  </a:cxn>
                  <a:cxn ang="0">
                    <a:pos x="T8" y="T9"/>
                  </a:cxn>
                  <a:cxn ang="0">
                    <a:pos x="T10" y="T11"/>
                  </a:cxn>
                </a:cxnLst>
                <a:rect l="0" t="0" r="r" b="b"/>
                <a:pathLst>
                  <a:path w="52" h="96">
                    <a:moveTo>
                      <a:pt x="8" y="0"/>
                    </a:moveTo>
                    <a:cubicBezTo>
                      <a:pt x="8" y="0"/>
                      <a:pt x="8" y="0"/>
                      <a:pt x="7" y="0"/>
                    </a:cubicBezTo>
                    <a:cubicBezTo>
                      <a:pt x="0" y="95"/>
                      <a:pt x="0" y="95"/>
                      <a:pt x="0" y="95"/>
                    </a:cubicBezTo>
                    <a:cubicBezTo>
                      <a:pt x="2" y="95"/>
                      <a:pt x="5" y="96"/>
                      <a:pt x="8" y="96"/>
                    </a:cubicBezTo>
                    <a:cubicBezTo>
                      <a:pt x="32" y="96"/>
                      <a:pt x="52" y="74"/>
                      <a:pt x="52" y="48"/>
                    </a:cubicBezTo>
                    <a:cubicBezTo>
                      <a:pt x="52" y="22"/>
                      <a:pt x="32" y="0"/>
                      <a:pt x="8"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2" name="Freeform 470">
                <a:extLst>
                  <a:ext uri="{FF2B5EF4-FFF2-40B4-BE49-F238E27FC236}">
                    <a16:creationId xmlns:a16="http://schemas.microsoft.com/office/drawing/2014/main" xmlns="" id="{7998C5FC-EE0C-4E74-AE83-605FF95FD924}"/>
                  </a:ext>
                </a:extLst>
              </p:cNvPr>
              <p:cNvSpPr/>
              <p:nvPr/>
            </p:nvSpPr>
            <p:spPr bwMode="auto">
              <a:xfrm>
                <a:off x="2752" y="3597"/>
                <a:ext cx="176" cy="69"/>
              </a:xfrm>
              <a:custGeom>
                <a:avLst/>
                <a:gdLst>
                  <a:gd name="T0" fmla="*/ 37 w 78"/>
                  <a:gd name="T1" fmla="*/ 0 h 31"/>
                  <a:gd name="T2" fmla="*/ 0 w 78"/>
                  <a:gd name="T3" fmla="*/ 24 h 31"/>
                  <a:gd name="T4" fmla="*/ 78 w 78"/>
                  <a:gd name="T5" fmla="*/ 31 h 31"/>
                  <a:gd name="T6" fmla="*/ 37 w 78"/>
                  <a:gd name="T7" fmla="*/ 0 h 31"/>
                </a:gdLst>
                <a:ahLst/>
                <a:cxnLst>
                  <a:cxn ang="0">
                    <a:pos x="T0" y="T1"/>
                  </a:cxn>
                  <a:cxn ang="0">
                    <a:pos x="T2" y="T3"/>
                  </a:cxn>
                  <a:cxn ang="0">
                    <a:pos x="T4" y="T5"/>
                  </a:cxn>
                  <a:cxn ang="0">
                    <a:pos x="T6" y="T7"/>
                  </a:cxn>
                </a:cxnLst>
                <a:rect l="0" t="0" r="r" b="b"/>
                <a:pathLst>
                  <a:path w="78" h="31">
                    <a:moveTo>
                      <a:pt x="37" y="0"/>
                    </a:moveTo>
                    <a:cubicBezTo>
                      <a:pt x="21" y="0"/>
                      <a:pt x="7" y="9"/>
                      <a:pt x="0" y="24"/>
                    </a:cubicBezTo>
                    <a:cubicBezTo>
                      <a:pt x="78" y="31"/>
                      <a:pt x="78" y="31"/>
                      <a:pt x="78" y="31"/>
                    </a:cubicBezTo>
                    <a:cubicBezTo>
                      <a:pt x="72" y="13"/>
                      <a:pt x="56" y="0"/>
                      <a:pt x="37"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3" name="Freeform 471">
                <a:extLst>
                  <a:ext uri="{FF2B5EF4-FFF2-40B4-BE49-F238E27FC236}">
                    <a16:creationId xmlns:a16="http://schemas.microsoft.com/office/drawing/2014/main" xmlns="" id="{132A3194-CFBF-4BEA-AE40-3B4C0FB39BBD}"/>
                  </a:ext>
                </a:extLst>
              </p:cNvPr>
              <p:cNvSpPr/>
              <p:nvPr/>
            </p:nvSpPr>
            <p:spPr bwMode="auto">
              <a:xfrm>
                <a:off x="2962" y="3358"/>
                <a:ext cx="176" cy="124"/>
              </a:xfrm>
              <a:custGeom>
                <a:avLst/>
                <a:gdLst>
                  <a:gd name="T0" fmla="*/ 78 w 78"/>
                  <a:gd name="T1" fmla="*/ 34 h 55"/>
                  <a:gd name="T2" fmla="*/ 0 w 78"/>
                  <a:gd name="T3" fmla="*/ 0 h 55"/>
                  <a:gd name="T4" fmla="*/ 0 w 78"/>
                  <a:gd name="T5" fmla="*/ 7 h 55"/>
                  <a:gd name="T6" fmla="*/ 43 w 78"/>
                  <a:gd name="T7" fmla="*/ 55 h 55"/>
                  <a:gd name="T8" fmla="*/ 78 w 78"/>
                  <a:gd name="T9" fmla="*/ 35 h 55"/>
                  <a:gd name="T10" fmla="*/ 78 w 78"/>
                  <a:gd name="T11" fmla="*/ 34 h 55"/>
                </a:gdLst>
                <a:ahLst/>
                <a:cxnLst>
                  <a:cxn ang="0">
                    <a:pos x="T0" y="T1"/>
                  </a:cxn>
                  <a:cxn ang="0">
                    <a:pos x="T2" y="T3"/>
                  </a:cxn>
                  <a:cxn ang="0">
                    <a:pos x="T4" y="T5"/>
                  </a:cxn>
                  <a:cxn ang="0">
                    <a:pos x="T6" y="T7"/>
                  </a:cxn>
                  <a:cxn ang="0">
                    <a:pos x="T8" y="T9"/>
                  </a:cxn>
                  <a:cxn ang="0">
                    <a:pos x="T10" y="T11"/>
                  </a:cxn>
                </a:cxnLst>
                <a:rect l="0" t="0" r="r" b="b"/>
                <a:pathLst>
                  <a:path w="78" h="55">
                    <a:moveTo>
                      <a:pt x="78" y="34"/>
                    </a:moveTo>
                    <a:cubicBezTo>
                      <a:pt x="0" y="0"/>
                      <a:pt x="0" y="0"/>
                      <a:pt x="0" y="0"/>
                    </a:cubicBezTo>
                    <a:cubicBezTo>
                      <a:pt x="0" y="2"/>
                      <a:pt x="0" y="5"/>
                      <a:pt x="0" y="7"/>
                    </a:cubicBezTo>
                    <a:cubicBezTo>
                      <a:pt x="0" y="34"/>
                      <a:pt x="19" y="55"/>
                      <a:pt x="43" y="55"/>
                    </a:cubicBezTo>
                    <a:cubicBezTo>
                      <a:pt x="58" y="55"/>
                      <a:pt x="71" y="47"/>
                      <a:pt x="78" y="35"/>
                    </a:cubicBezTo>
                    <a:lnTo>
                      <a:pt x="78" y="34"/>
                    </a:ln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4" name="Oval 472">
                <a:extLst>
                  <a:ext uri="{FF2B5EF4-FFF2-40B4-BE49-F238E27FC236}">
                    <a16:creationId xmlns:a16="http://schemas.microsoft.com/office/drawing/2014/main" xmlns="" id="{B2F7386E-A96E-48C4-BBD3-B94737548FF8}"/>
                  </a:ext>
                </a:extLst>
              </p:cNvPr>
              <p:cNvSpPr>
                <a:spLocks noChangeArrowheads="1"/>
              </p:cNvSpPr>
              <p:nvPr/>
            </p:nvSpPr>
            <p:spPr bwMode="auto">
              <a:xfrm>
                <a:off x="2892" y="3475"/>
                <a:ext cx="108" cy="119"/>
              </a:xfrm>
              <a:prstGeom prst="ellipse">
                <a:avLst/>
              </a:pr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5" name="Freeform 473">
                <a:extLst>
                  <a:ext uri="{FF2B5EF4-FFF2-40B4-BE49-F238E27FC236}">
                    <a16:creationId xmlns:a16="http://schemas.microsoft.com/office/drawing/2014/main" xmlns="" id="{05B0855E-BD4C-4CF3-BC43-C0DB56C8FAF6}"/>
                  </a:ext>
                </a:extLst>
              </p:cNvPr>
              <p:cNvSpPr/>
              <p:nvPr/>
            </p:nvSpPr>
            <p:spPr bwMode="auto">
              <a:xfrm>
                <a:off x="3043" y="3545"/>
                <a:ext cx="117" cy="144"/>
              </a:xfrm>
              <a:custGeom>
                <a:avLst/>
                <a:gdLst>
                  <a:gd name="T0" fmla="*/ 44 w 52"/>
                  <a:gd name="T1" fmla="*/ 0 h 64"/>
                  <a:gd name="T2" fmla="*/ 0 w 52"/>
                  <a:gd name="T3" fmla="*/ 48 h 64"/>
                  <a:gd name="T4" fmla="*/ 2 w 52"/>
                  <a:gd name="T5" fmla="*/ 59 h 64"/>
                  <a:gd name="T6" fmla="*/ 52 w 52"/>
                  <a:gd name="T7" fmla="*/ 64 h 64"/>
                  <a:gd name="T8" fmla="*/ 47 w 52"/>
                  <a:gd name="T9" fmla="*/ 0 h 64"/>
                  <a:gd name="T10" fmla="*/ 44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44" y="0"/>
                    </a:moveTo>
                    <a:cubicBezTo>
                      <a:pt x="20" y="0"/>
                      <a:pt x="0" y="21"/>
                      <a:pt x="0" y="48"/>
                    </a:cubicBezTo>
                    <a:cubicBezTo>
                      <a:pt x="0" y="52"/>
                      <a:pt x="1" y="56"/>
                      <a:pt x="2" y="59"/>
                    </a:cubicBezTo>
                    <a:cubicBezTo>
                      <a:pt x="52" y="64"/>
                      <a:pt x="52" y="64"/>
                      <a:pt x="52" y="64"/>
                    </a:cubicBezTo>
                    <a:cubicBezTo>
                      <a:pt x="47" y="0"/>
                      <a:pt x="47" y="0"/>
                      <a:pt x="47" y="0"/>
                    </a:cubicBezTo>
                    <a:cubicBezTo>
                      <a:pt x="46" y="0"/>
                      <a:pt x="45" y="0"/>
                      <a:pt x="44" y="0"/>
                    </a:cubicBezTo>
                    <a:close/>
                  </a:path>
                </a:pathLst>
              </a:custGeom>
              <a:solidFill>
                <a:srgbClr val="6874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6" name="Oval 474">
                <a:extLst>
                  <a:ext uri="{FF2B5EF4-FFF2-40B4-BE49-F238E27FC236}">
                    <a16:creationId xmlns:a16="http://schemas.microsoft.com/office/drawing/2014/main" xmlns="" id="{FFC7A2CC-1C6F-40F2-B55B-D5E4229D7ABA}"/>
                  </a:ext>
                </a:extLst>
              </p:cNvPr>
              <p:cNvSpPr>
                <a:spLocks noChangeArrowheads="1"/>
              </p:cNvSpPr>
              <p:nvPr/>
            </p:nvSpPr>
            <p:spPr bwMode="auto">
              <a:xfrm>
                <a:off x="2746" y="3673"/>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7" name="Oval 475">
                <a:extLst>
                  <a:ext uri="{FF2B5EF4-FFF2-40B4-BE49-F238E27FC236}">
                    <a16:creationId xmlns:a16="http://schemas.microsoft.com/office/drawing/2014/main" xmlns="" id="{24AD7512-6AD8-4032-9CD8-473BE7CD52DE}"/>
                  </a:ext>
                </a:extLst>
              </p:cNvPr>
              <p:cNvSpPr>
                <a:spLocks noChangeArrowheads="1"/>
              </p:cNvSpPr>
              <p:nvPr/>
            </p:nvSpPr>
            <p:spPr bwMode="auto">
              <a:xfrm>
                <a:off x="2955" y="3709"/>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8" name="Oval 476">
                <a:extLst>
                  <a:ext uri="{FF2B5EF4-FFF2-40B4-BE49-F238E27FC236}">
                    <a16:creationId xmlns:a16="http://schemas.microsoft.com/office/drawing/2014/main" xmlns="" id="{10A6BCB0-61E4-4DC1-814A-D918B05E19EF}"/>
                  </a:ext>
                </a:extLst>
              </p:cNvPr>
              <p:cNvSpPr>
                <a:spLocks noChangeArrowheads="1"/>
              </p:cNvSpPr>
              <p:nvPr/>
            </p:nvSpPr>
            <p:spPr bwMode="auto">
              <a:xfrm>
                <a:off x="2854" y="3698"/>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9" name="Oval 477">
                <a:extLst>
                  <a:ext uri="{FF2B5EF4-FFF2-40B4-BE49-F238E27FC236}">
                    <a16:creationId xmlns:a16="http://schemas.microsoft.com/office/drawing/2014/main" xmlns="" id="{4D3E0F01-8D1F-4DFE-B40F-F1AF920CACCD}"/>
                  </a:ext>
                </a:extLst>
              </p:cNvPr>
              <p:cNvSpPr>
                <a:spLocks noChangeArrowheads="1"/>
              </p:cNvSpPr>
              <p:nvPr/>
            </p:nvSpPr>
            <p:spPr bwMode="auto">
              <a:xfrm>
                <a:off x="2775" y="3741"/>
                <a:ext cx="29"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0" name="Oval 478">
                <a:extLst>
                  <a:ext uri="{FF2B5EF4-FFF2-40B4-BE49-F238E27FC236}">
                    <a16:creationId xmlns:a16="http://schemas.microsoft.com/office/drawing/2014/main" xmlns="" id="{0DED0A3F-E790-4CE0-8159-7A1DB295F6CB}"/>
                  </a:ext>
                </a:extLst>
              </p:cNvPr>
              <p:cNvSpPr>
                <a:spLocks noChangeArrowheads="1"/>
              </p:cNvSpPr>
              <p:nvPr/>
            </p:nvSpPr>
            <p:spPr bwMode="auto">
              <a:xfrm>
                <a:off x="2874" y="3795"/>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1" name="Oval 479">
                <a:extLst>
                  <a:ext uri="{FF2B5EF4-FFF2-40B4-BE49-F238E27FC236}">
                    <a16:creationId xmlns:a16="http://schemas.microsoft.com/office/drawing/2014/main" xmlns="" id="{1C681BAC-D370-4905-B176-BE8E4FB33D8E}"/>
                  </a:ext>
                </a:extLst>
              </p:cNvPr>
              <p:cNvSpPr>
                <a:spLocks noChangeArrowheads="1"/>
              </p:cNvSpPr>
              <p:nvPr/>
            </p:nvSpPr>
            <p:spPr bwMode="auto">
              <a:xfrm>
                <a:off x="2716" y="3806"/>
                <a:ext cx="30"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2" name="Oval 480">
                <a:extLst>
                  <a:ext uri="{FF2B5EF4-FFF2-40B4-BE49-F238E27FC236}">
                    <a16:creationId xmlns:a16="http://schemas.microsoft.com/office/drawing/2014/main" xmlns="" id="{160D4330-2003-4E9B-AF49-A9ACEC02793E}"/>
                  </a:ext>
                </a:extLst>
              </p:cNvPr>
              <p:cNvSpPr>
                <a:spLocks noChangeArrowheads="1"/>
              </p:cNvSpPr>
              <p:nvPr/>
            </p:nvSpPr>
            <p:spPr bwMode="auto">
              <a:xfrm>
                <a:off x="3003" y="3784"/>
                <a:ext cx="27"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3" name="Oval 481">
                <a:extLst>
                  <a:ext uri="{FF2B5EF4-FFF2-40B4-BE49-F238E27FC236}">
                    <a16:creationId xmlns:a16="http://schemas.microsoft.com/office/drawing/2014/main" xmlns="" id="{97EB00A4-2642-422A-8D70-F235F326A554}"/>
                  </a:ext>
                </a:extLst>
              </p:cNvPr>
              <p:cNvSpPr>
                <a:spLocks noChangeArrowheads="1"/>
              </p:cNvSpPr>
              <p:nvPr/>
            </p:nvSpPr>
            <p:spPr bwMode="auto">
              <a:xfrm>
                <a:off x="3093" y="3700"/>
                <a:ext cx="27" cy="30"/>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4" name="Oval 482">
                <a:extLst>
                  <a:ext uri="{FF2B5EF4-FFF2-40B4-BE49-F238E27FC236}">
                    <a16:creationId xmlns:a16="http://schemas.microsoft.com/office/drawing/2014/main" xmlns="" id="{A20D9088-8661-4CBD-871D-3C64AC512D3D}"/>
                  </a:ext>
                </a:extLst>
              </p:cNvPr>
              <p:cNvSpPr>
                <a:spLocks noChangeArrowheads="1"/>
              </p:cNvSpPr>
              <p:nvPr/>
            </p:nvSpPr>
            <p:spPr bwMode="auto">
              <a:xfrm>
                <a:off x="3131" y="3795"/>
                <a:ext cx="29" cy="27"/>
              </a:xfrm>
              <a:prstGeom prst="ellipse">
                <a:avLst/>
              </a:prstGeom>
              <a:solidFill>
                <a:srgbClr val="9FAC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5" name="Oval 483">
                <a:extLst>
                  <a:ext uri="{FF2B5EF4-FFF2-40B4-BE49-F238E27FC236}">
                    <a16:creationId xmlns:a16="http://schemas.microsoft.com/office/drawing/2014/main" xmlns="" id="{BAF1458B-9EFA-49F1-B451-D5A3672491EF}"/>
                  </a:ext>
                </a:extLst>
              </p:cNvPr>
              <p:cNvSpPr>
                <a:spLocks noChangeArrowheads="1"/>
              </p:cNvSpPr>
              <p:nvPr/>
            </p:nvSpPr>
            <p:spPr bwMode="auto">
              <a:xfrm>
                <a:off x="2809" y="2995"/>
                <a:ext cx="31"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6" name="Oval 484">
                <a:extLst>
                  <a:ext uri="{FF2B5EF4-FFF2-40B4-BE49-F238E27FC236}">
                    <a16:creationId xmlns:a16="http://schemas.microsoft.com/office/drawing/2014/main" xmlns="" id="{EED5918B-02D0-42A7-8C3E-5E643CE72E0A}"/>
                  </a:ext>
                </a:extLst>
              </p:cNvPr>
              <p:cNvSpPr>
                <a:spLocks noChangeArrowheads="1"/>
              </p:cNvSpPr>
              <p:nvPr/>
            </p:nvSpPr>
            <p:spPr bwMode="auto">
              <a:xfrm>
                <a:off x="2809" y="3112"/>
                <a:ext cx="31" cy="32"/>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7" name="Oval 485">
                <a:extLst>
                  <a:ext uri="{FF2B5EF4-FFF2-40B4-BE49-F238E27FC236}">
                    <a16:creationId xmlns:a16="http://schemas.microsoft.com/office/drawing/2014/main" xmlns="" id="{504E7C92-7FA7-45E6-A9DF-CED19E7736F4}"/>
                  </a:ext>
                </a:extLst>
              </p:cNvPr>
              <p:cNvSpPr>
                <a:spLocks noChangeArrowheads="1"/>
              </p:cNvSpPr>
              <p:nvPr/>
            </p:nvSpPr>
            <p:spPr bwMode="auto">
              <a:xfrm>
                <a:off x="2888" y="3123"/>
                <a:ext cx="31" cy="32"/>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8" name="Oval 486">
                <a:extLst>
                  <a:ext uri="{FF2B5EF4-FFF2-40B4-BE49-F238E27FC236}">
                    <a16:creationId xmlns:a16="http://schemas.microsoft.com/office/drawing/2014/main" xmlns="" id="{E5299261-BAB4-4354-96EC-371A5E259389}"/>
                  </a:ext>
                </a:extLst>
              </p:cNvPr>
              <p:cNvSpPr>
                <a:spLocks noChangeArrowheads="1"/>
              </p:cNvSpPr>
              <p:nvPr/>
            </p:nvSpPr>
            <p:spPr bwMode="auto">
              <a:xfrm>
                <a:off x="2973" y="3128"/>
                <a:ext cx="32" cy="31"/>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9" name="Oval 487">
                <a:extLst>
                  <a:ext uri="{FF2B5EF4-FFF2-40B4-BE49-F238E27FC236}">
                    <a16:creationId xmlns:a16="http://schemas.microsoft.com/office/drawing/2014/main" xmlns="" id="{70ED4B9F-AD9E-448A-BE8A-81C568745AC6}"/>
                  </a:ext>
                </a:extLst>
              </p:cNvPr>
              <p:cNvSpPr>
                <a:spLocks noChangeArrowheads="1"/>
              </p:cNvSpPr>
              <p:nvPr/>
            </p:nvSpPr>
            <p:spPr bwMode="auto">
              <a:xfrm>
                <a:off x="3068" y="3144"/>
                <a:ext cx="32" cy="31"/>
              </a:xfrm>
              <a:prstGeom prst="ellipse">
                <a:avLst/>
              </a:prstGeom>
              <a:solidFill>
                <a:srgbClr val="FFA47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0" name="Oval 488">
                <a:extLst>
                  <a:ext uri="{FF2B5EF4-FFF2-40B4-BE49-F238E27FC236}">
                    <a16:creationId xmlns:a16="http://schemas.microsoft.com/office/drawing/2014/main" xmlns="" id="{8FF81D59-CC21-45AB-970E-86961C4B9DED}"/>
                  </a:ext>
                </a:extLst>
              </p:cNvPr>
              <p:cNvSpPr>
                <a:spLocks noChangeArrowheads="1"/>
              </p:cNvSpPr>
              <p:nvPr/>
            </p:nvSpPr>
            <p:spPr bwMode="auto">
              <a:xfrm>
                <a:off x="2899" y="2990"/>
                <a:ext cx="31" cy="32"/>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1" name="Oval 489">
                <a:extLst>
                  <a:ext uri="{FF2B5EF4-FFF2-40B4-BE49-F238E27FC236}">
                    <a16:creationId xmlns:a16="http://schemas.microsoft.com/office/drawing/2014/main" xmlns="" id="{E587ABB2-D9A6-4541-800D-5DDDBBF24806}"/>
                  </a:ext>
                </a:extLst>
              </p:cNvPr>
              <p:cNvSpPr>
                <a:spLocks noChangeArrowheads="1"/>
              </p:cNvSpPr>
              <p:nvPr/>
            </p:nvSpPr>
            <p:spPr bwMode="auto">
              <a:xfrm>
                <a:off x="2985" y="2990"/>
                <a:ext cx="31" cy="32"/>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2" name="Oval 490">
                <a:extLst>
                  <a:ext uri="{FF2B5EF4-FFF2-40B4-BE49-F238E27FC236}">
                    <a16:creationId xmlns:a16="http://schemas.microsoft.com/office/drawing/2014/main" xmlns="" id="{A355BD6D-C44D-4699-8F53-C9743C225CC0}"/>
                  </a:ext>
                </a:extLst>
              </p:cNvPr>
              <p:cNvSpPr>
                <a:spLocks noChangeArrowheads="1"/>
              </p:cNvSpPr>
              <p:nvPr/>
            </p:nvSpPr>
            <p:spPr bwMode="auto">
              <a:xfrm>
                <a:off x="3086" y="2984"/>
                <a:ext cx="32"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3" name="Oval 491">
                <a:extLst>
                  <a:ext uri="{FF2B5EF4-FFF2-40B4-BE49-F238E27FC236}">
                    <a16:creationId xmlns:a16="http://schemas.microsoft.com/office/drawing/2014/main" xmlns="" id="{D496EAB6-C454-4DBA-8A9F-6B8BC4EC8F5F}"/>
                  </a:ext>
                </a:extLst>
              </p:cNvPr>
              <p:cNvSpPr>
                <a:spLocks noChangeArrowheads="1"/>
              </p:cNvSpPr>
              <p:nvPr/>
            </p:nvSpPr>
            <p:spPr bwMode="auto">
              <a:xfrm>
                <a:off x="2782" y="3211"/>
                <a:ext cx="31" cy="30"/>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4" name="Oval 492">
                <a:extLst>
                  <a:ext uri="{FF2B5EF4-FFF2-40B4-BE49-F238E27FC236}">
                    <a16:creationId xmlns:a16="http://schemas.microsoft.com/office/drawing/2014/main" xmlns="" id="{EBF3AB98-8341-414C-89C9-4A6933DAC7B2}"/>
                  </a:ext>
                </a:extLst>
              </p:cNvPr>
              <p:cNvSpPr>
                <a:spLocks noChangeArrowheads="1"/>
              </p:cNvSpPr>
              <p:nvPr/>
            </p:nvSpPr>
            <p:spPr bwMode="auto">
              <a:xfrm>
                <a:off x="2872" y="3250"/>
                <a:ext cx="31"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5" name="Oval 493">
                <a:extLst>
                  <a:ext uri="{FF2B5EF4-FFF2-40B4-BE49-F238E27FC236}">
                    <a16:creationId xmlns:a16="http://schemas.microsoft.com/office/drawing/2014/main" xmlns="" id="{E0028439-1055-4B90-B8CB-744F41B0AEE5}"/>
                  </a:ext>
                </a:extLst>
              </p:cNvPr>
              <p:cNvSpPr>
                <a:spLocks noChangeArrowheads="1"/>
              </p:cNvSpPr>
              <p:nvPr/>
            </p:nvSpPr>
            <p:spPr bwMode="auto">
              <a:xfrm>
                <a:off x="2978" y="3292"/>
                <a:ext cx="31" cy="32"/>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6" name="Oval 494">
                <a:extLst>
                  <a:ext uri="{FF2B5EF4-FFF2-40B4-BE49-F238E27FC236}">
                    <a16:creationId xmlns:a16="http://schemas.microsoft.com/office/drawing/2014/main" xmlns="" id="{845A5E9F-B6FC-4FBB-9024-56BC6B478769}"/>
                  </a:ext>
                </a:extLst>
              </p:cNvPr>
              <p:cNvSpPr>
                <a:spLocks noChangeArrowheads="1"/>
              </p:cNvSpPr>
              <p:nvPr/>
            </p:nvSpPr>
            <p:spPr bwMode="auto">
              <a:xfrm>
                <a:off x="3086" y="3324"/>
                <a:ext cx="32" cy="31"/>
              </a:xfrm>
              <a:prstGeom prst="ellipse">
                <a:avLst/>
              </a:prstGeom>
              <a:solidFill>
                <a:srgbClr val="DC65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7" name="Freeform 495">
                <a:extLst>
                  <a:ext uri="{FF2B5EF4-FFF2-40B4-BE49-F238E27FC236}">
                    <a16:creationId xmlns:a16="http://schemas.microsoft.com/office/drawing/2014/main" xmlns="" id="{563CB8BB-1AF8-498A-A051-4116646057CE}"/>
                  </a:ext>
                </a:extLst>
              </p:cNvPr>
              <p:cNvSpPr/>
              <p:nvPr/>
            </p:nvSpPr>
            <p:spPr bwMode="auto">
              <a:xfrm>
                <a:off x="2809" y="2395"/>
                <a:ext cx="372" cy="172"/>
              </a:xfrm>
              <a:custGeom>
                <a:avLst/>
                <a:gdLst>
                  <a:gd name="T0" fmla="*/ 2 w 372"/>
                  <a:gd name="T1" fmla="*/ 0 h 172"/>
                  <a:gd name="T2" fmla="*/ 47 w 372"/>
                  <a:gd name="T3" fmla="*/ 82 h 172"/>
                  <a:gd name="T4" fmla="*/ 110 w 372"/>
                  <a:gd name="T5" fmla="*/ 12 h 172"/>
                  <a:gd name="T6" fmla="*/ 151 w 372"/>
                  <a:gd name="T7" fmla="*/ 104 h 172"/>
                  <a:gd name="T8" fmla="*/ 227 w 372"/>
                  <a:gd name="T9" fmla="*/ 28 h 172"/>
                  <a:gd name="T10" fmla="*/ 263 w 372"/>
                  <a:gd name="T11" fmla="*/ 140 h 172"/>
                  <a:gd name="T12" fmla="*/ 351 w 372"/>
                  <a:gd name="T13" fmla="*/ 41 h 172"/>
                  <a:gd name="T14" fmla="*/ 372 w 372"/>
                  <a:gd name="T15" fmla="*/ 172 h 172"/>
                  <a:gd name="T16" fmla="*/ 0 w 372"/>
                  <a:gd name="T17" fmla="*/ 66 h 172"/>
                  <a:gd name="T18" fmla="*/ 2 w 372"/>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2" h="172">
                    <a:moveTo>
                      <a:pt x="2" y="0"/>
                    </a:moveTo>
                    <a:lnTo>
                      <a:pt x="47" y="82"/>
                    </a:lnTo>
                    <a:lnTo>
                      <a:pt x="110" y="12"/>
                    </a:lnTo>
                    <a:lnTo>
                      <a:pt x="151" y="104"/>
                    </a:lnTo>
                    <a:lnTo>
                      <a:pt x="227" y="28"/>
                    </a:lnTo>
                    <a:lnTo>
                      <a:pt x="263" y="140"/>
                    </a:lnTo>
                    <a:lnTo>
                      <a:pt x="351" y="41"/>
                    </a:lnTo>
                    <a:lnTo>
                      <a:pt x="372" y="172"/>
                    </a:lnTo>
                    <a:lnTo>
                      <a:pt x="0" y="66"/>
                    </a:lnTo>
                    <a:lnTo>
                      <a:pt x="2" y="0"/>
                    </a:lnTo>
                    <a:close/>
                  </a:path>
                </a:pathLst>
              </a:custGeom>
              <a:solidFill>
                <a:srgbClr val="FF7E3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8" name="Freeform 496">
                <a:extLst>
                  <a:ext uri="{FF2B5EF4-FFF2-40B4-BE49-F238E27FC236}">
                    <a16:creationId xmlns:a16="http://schemas.microsoft.com/office/drawing/2014/main" xmlns="" id="{7D704CE5-860F-4F8A-8323-B4D54DADFEBA}"/>
                  </a:ext>
                </a:extLst>
              </p:cNvPr>
              <p:cNvSpPr/>
              <p:nvPr/>
            </p:nvSpPr>
            <p:spPr bwMode="auto">
              <a:xfrm>
                <a:off x="2802" y="2522"/>
                <a:ext cx="361" cy="142"/>
              </a:xfrm>
              <a:custGeom>
                <a:avLst/>
                <a:gdLst>
                  <a:gd name="T0" fmla="*/ 142 w 160"/>
                  <a:gd name="T1" fmla="*/ 36 h 63"/>
                  <a:gd name="T2" fmla="*/ 136 w 160"/>
                  <a:gd name="T3" fmla="*/ 35 h 63"/>
                  <a:gd name="T4" fmla="*/ 108 w 160"/>
                  <a:gd name="T5" fmla="*/ 43 h 63"/>
                  <a:gd name="T6" fmla="*/ 98 w 160"/>
                  <a:gd name="T7" fmla="*/ 25 h 63"/>
                  <a:gd name="T8" fmla="*/ 95 w 160"/>
                  <a:gd name="T9" fmla="*/ 24 h 63"/>
                  <a:gd name="T10" fmla="*/ 71 w 160"/>
                  <a:gd name="T11" fmla="*/ 34 h 63"/>
                  <a:gd name="T12" fmla="*/ 53 w 160"/>
                  <a:gd name="T13" fmla="*/ 14 h 63"/>
                  <a:gd name="T14" fmla="*/ 48 w 160"/>
                  <a:gd name="T15" fmla="*/ 12 h 63"/>
                  <a:gd name="T16" fmla="*/ 23 w 160"/>
                  <a:gd name="T17" fmla="*/ 22 h 63"/>
                  <a:gd name="T18" fmla="*/ 2 w 160"/>
                  <a:gd name="T19" fmla="*/ 1 h 63"/>
                  <a:gd name="T20" fmla="*/ 1 w 160"/>
                  <a:gd name="T21" fmla="*/ 0 h 63"/>
                  <a:gd name="T22" fmla="*/ 0 w 160"/>
                  <a:gd name="T23" fmla="*/ 20 h 63"/>
                  <a:gd name="T24" fmla="*/ 24 w 160"/>
                  <a:gd name="T25" fmla="*/ 33 h 63"/>
                  <a:gd name="T26" fmla="*/ 48 w 160"/>
                  <a:gd name="T27" fmla="*/ 23 h 63"/>
                  <a:gd name="T28" fmla="*/ 66 w 160"/>
                  <a:gd name="T29" fmla="*/ 45 h 63"/>
                  <a:gd name="T30" fmla="*/ 91 w 160"/>
                  <a:gd name="T31" fmla="*/ 35 h 63"/>
                  <a:gd name="T32" fmla="*/ 109 w 160"/>
                  <a:gd name="T33" fmla="*/ 53 h 63"/>
                  <a:gd name="T34" fmla="*/ 137 w 160"/>
                  <a:gd name="T35" fmla="*/ 45 h 63"/>
                  <a:gd name="T36" fmla="*/ 159 w 160"/>
                  <a:gd name="T37" fmla="*/ 63 h 63"/>
                  <a:gd name="T38" fmla="*/ 160 w 160"/>
                  <a:gd name="T39" fmla="*/ 54 h 63"/>
                  <a:gd name="T40" fmla="*/ 142 w 160"/>
                  <a:gd name="T41" fmla="*/ 3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 h="63">
                    <a:moveTo>
                      <a:pt x="142" y="36"/>
                    </a:moveTo>
                    <a:cubicBezTo>
                      <a:pt x="136" y="35"/>
                      <a:pt x="136" y="35"/>
                      <a:pt x="136" y="35"/>
                    </a:cubicBezTo>
                    <a:cubicBezTo>
                      <a:pt x="129" y="41"/>
                      <a:pt x="118" y="49"/>
                      <a:pt x="108" y="43"/>
                    </a:cubicBezTo>
                    <a:cubicBezTo>
                      <a:pt x="99" y="38"/>
                      <a:pt x="98" y="31"/>
                      <a:pt x="98" y="25"/>
                    </a:cubicBezTo>
                    <a:cubicBezTo>
                      <a:pt x="95" y="24"/>
                      <a:pt x="95" y="24"/>
                      <a:pt x="95" y="24"/>
                    </a:cubicBezTo>
                    <a:cubicBezTo>
                      <a:pt x="91" y="29"/>
                      <a:pt x="83" y="35"/>
                      <a:pt x="71" y="34"/>
                    </a:cubicBezTo>
                    <a:cubicBezTo>
                      <a:pt x="59" y="32"/>
                      <a:pt x="55" y="21"/>
                      <a:pt x="53" y="14"/>
                    </a:cubicBezTo>
                    <a:cubicBezTo>
                      <a:pt x="48" y="12"/>
                      <a:pt x="48" y="12"/>
                      <a:pt x="48" y="12"/>
                    </a:cubicBezTo>
                    <a:cubicBezTo>
                      <a:pt x="44" y="18"/>
                      <a:pt x="36" y="23"/>
                      <a:pt x="23" y="22"/>
                    </a:cubicBezTo>
                    <a:cubicBezTo>
                      <a:pt x="8" y="21"/>
                      <a:pt x="3" y="9"/>
                      <a:pt x="2" y="1"/>
                    </a:cubicBezTo>
                    <a:cubicBezTo>
                      <a:pt x="1" y="0"/>
                      <a:pt x="1" y="0"/>
                      <a:pt x="1" y="0"/>
                    </a:cubicBezTo>
                    <a:cubicBezTo>
                      <a:pt x="0" y="20"/>
                      <a:pt x="0" y="20"/>
                      <a:pt x="0" y="20"/>
                    </a:cubicBezTo>
                    <a:cubicBezTo>
                      <a:pt x="0" y="20"/>
                      <a:pt x="8" y="34"/>
                      <a:pt x="24" y="33"/>
                    </a:cubicBezTo>
                    <a:cubicBezTo>
                      <a:pt x="40" y="32"/>
                      <a:pt x="48" y="23"/>
                      <a:pt x="48" y="23"/>
                    </a:cubicBezTo>
                    <a:cubicBezTo>
                      <a:pt x="48" y="23"/>
                      <a:pt x="49" y="42"/>
                      <a:pt x="66" y="45"/>
                    </a:cubicBezTo>
                    <a:cubicBezTo>
                      <a:pt x="83" y="47"/>
                      <a:pt x="91" y="35"/>
                      <a:pt x="91" y="35"/>
                    </a:cubicBezTo>
                    <a:cubicBezTo>
                      <a:pt x="91" y="35"/>
                      <a:pt x="95" y="50"/>
                      <a:pt x="109" y="53"/>
                    </a:cubicBezTo>
                    <a:cubicBezTo>
                      <a:pt x="123" y="57"/>
                      <a:pt x="137" y="45"/>
                      <a:pt x="137" y="45"/>
                    </a:cubicBezTo>
                    <a:cubicBezTo>
                      <a:pt x="143" y="60"/>
                      <a:pt x="159" y="63"/>
                      <a:pt x="159" y="63"/>
                    </a:cubicBezTo>
                    <a:cubicBezTo>
                      <a:pt x="160" y="54"/>
                      <a:pt x="160" y="54"/>
                      <a:pt x="160" y="54"/>
                    </a:cubicBezTo>
                    <a:cubicBezTo>
                      <a:pt x="148" y="51"/>
                      <a:pt x="144" y="43"/>
                      <a:pt x="142" y="36"/>
                    </a:cubicBezTo>
                    <a:close/>
                  </a:path>
                </a:pathLst>
              </a:cu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9" name="Freeform 497">
                <a:extLst>
                  <a:ext uri="{FF2B5EF4-FFF2-40B4-BE49-F238E27FC236}">
                    <a16:creationId xmlns:a16="http://schemas.microsoft.com/office/drawing/2014/main" xmlns="" id="{61B2B709-41F3-41F6-9A17-D94EFE84961A}"/>
                  </a:ext>
                </a:extLst>
              </p:cNvPr>
              <p:cNvSpPr/>
              <p:nvPr/>
            </p:nvSpPr>
            <p:spPr bwMode="auto">
              <a:xfrm>
                <a:off x="2802" y="2526"/>
                <a:ext cx="358" cy="156"/>
              </a:xfrm>
              <a:custGeom>
                <a:avLst/>
                <a:gdLst>
                  <a:gd name="T0" fmla="*/ 145 w 159"/>
                  <a:gd name="T1" fmla="*/ 51 h 69"/>
                  <a:gd name="T2" fmla="*/ 139 w 159"/>
                  <a:gd name="T3" fmla="*/ 36 h 69"/>
                  <a:gd name="T4" fmla="*/ 107 w 159"/>
                  <a:gd name="T5" fmla="*/ 50 h 69"/>
                  <a:gd name="T6" fmla="*/ 98 w 159"/>
                  <a:gd name="T7" fmla="*/ 41 h 69"/>
                  <a:gd name="T8" fmla="*/ 93 w 159"/>
                  <a:gd name="T9" fmla="*/ 28 h 69"/>
                  <a:gd name="T10" fmla="*/ 70 w 159"/>
                  <a:gd name="T11" fmla="*/ 40 h 69"/>
                  <a:gd name="T12" fmla="*/ 51 w 159"/>
                  <a:gd name="T13" fmla="*/ 15 h 69"/>
                  <a:gd name="T14" fmla="*/ 39 w 159"/>
                  <a:gd name="T15" fmla="*/ 25 h 69"/>
                  <a:gd name="T16" fmla="*/ 22 w 159"/>
                  <a:gd name="T17" fmla="*/ 28 h 69"/>
                  <a:gd name="T18" fmla="*/ 1 w 159"/>
                  <a:gd name="T19" fmla="*/ 0 h 69"/>
                  <a:gd name="T20" fmla="*/ 0 w 159"/>
                  <a:gd name="T21" fmla="*/ 26 h 69"/>
                  <a:gd name="T22" fmla="*/ 23 w 159"/>
                  <a:gd name="T23" fmla="*/ 39 h 69"/>
                  <a:gd name="T24" fmla="*/ 47 w 159"/>
                  <a:gd name="T25" fmla="*/ 29 h 69"/>
                  <a:gd name="T26" fmla="*/ 66 w 159"/>
                  <a:gd name="T27" fmla="*/ 51 h 69"/>
                  <a:gd name="T28" fmla="*/ 91 w 159"/>
                  <a:gd name="T29" fmla="*/ 41 h 69"/>
                  <a:gd name="T30" fmla="*/ 108 w 159"/>
                  <a:gd name="T31" fmla="*/ 59 h 69"/>
                  <a:gd name="T32" fmla="*/ 136 w 159"/>
                  <a:gd name="T33" fmla="*/ 51 h 69"/>
                  <a:gd name="T34" fmla="*/ 159 w 159"/>
                  <a:gd name="T35" fmla="*/ 69 h 69"/>
                  <a:gd name="T36" fmla="*/ 159 w 159"/>
                  <a:gd name="T37" fmla="*/ 60 h 69"/>
                  <a:gd name="T38" fmla="*/ 145 w 159"/>
                  <a:gd name="T39" fmla="*/ 5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69">
                    <a:moveTo>
                      <a:pt x="145" y="51"/>
                    </a:moveTo>
                    <a:cubicBezTo>
                      <a:pt x="142" y="46"/>
                      <a:pt x="139" y="42"/>
                      <a:pt x="139" y="36"/>
                    </a:cubicBezTo>
                    <a:cubicBezTo>
                      <a:pt x="131" y="44"/>
                      <a:pt x="120" y="57"/>
                      <a:pt x="107" y="50"/>
                    </a:cubicBezTo>
                    <a:cubicBezTo>
                      <a:pt x="104" y="48"/>
                      <a:pt x="100" y="44"/>
                      <a:pt x="98" y="41"/>
                    </a:cubicBezTo>
                    <a:cubicBezTo>
                      <a:pt x="97" y="39"/>
                      <a:pt x="92" y="30"/>
                      <a:pt x="93" y="28"/>
                    </a:cubicBezTo>
                    <a:cubicBezTo>
                      <a:pt x="89" y="37"/>
                      <a:pt x="80" y="41"/>
                      <a:pt x="70" y="40"/>
                    </a:cubicBezTo>
                    <a:cubicBezTo>
                      <a:pt x="58" y="38"/>
                      <a:pt x="52" y="26"/>
                      <a:pt x="51" y="15"/>
                    </a:cubicBezTo>
                    <a:cubicBezTo>
                      <a:pt x="46" y="19"/>
                      <a:pt x="44" y="23"/>
                      <a:pt x="39" y="25"/>
                    </a:cubicBezTo>
                    <a:cubicBezTo>
                      <a:pt x="34" y="28"/>
                      <a:pt x="28" y="29"/>
                      <a:pt x="22" y="28"/>
                    </a:cubicBezTo>
                    <a:cubicBezTo>
                      <a:pt x="2" y="26"/>
                      <a:pt x="1" y="5"/>
                      <a:pt x="1" y="0"/>
                    </a:cubicBezTo>
                    <a:cubicBezTo>
                      <a:pt x="0" y="26"/>
                      <a:pt x="0" y="26"/>
                      <a:pt x="0" y="26"/>
                    </a:cubicBezTo>
                    <a:cubicBezTo>
                      <a:pt x="0" y="26"/>
                      <a:pt x="7" y="40"/>
                      <a:pt x="23" y="39"/>
                    </a:cubicBezTo>
                    <a:cubicBezTo>
                      <a:pt x="40" y="38"/>
                      <a:pt x="47" y="29"/>
                      <a:pt x="47" y="29"/>
                    </a:cubicBezTo>
                    <a:cubicBezTo>
                      <a:pt x="47" y="29"/>
                      <a:pt x="49" y="48"/>
                      <a:pt x="66" y="51"/>
                    </a:cubicBezTo>
                    <a:cubicBezTo>
                      <a:pt x="82" y="53"/>
                      <a:pt x="91" y="41"/>
                      <a:pt x="91" y="41"/>
                    </a:cubicBezTo>
                    <a:cubicBezTo>
                      <a:pt x="91" y="41"/>
                      <a:pt x="94" y="56"/>
                      <a:pt x="108" y="59"/>
                    </a:cubicBezTo>
                    <a:cubicBezTo>
                      <a:pt x="123" y="63"/>
                      <a:pt x="136" y="51"/>
                      <a:pt x="136" y="51"/>
                    </a:cubicBezTo>
                    <a:cubicBezTo>
                      <a:pt x="142" y="66"/>
                      <a:pt x="159" y="69"/>
                      <a:pt x="159" y="69"/>
                    </a:cubicBezTo>
                    <a:cubicBezTo>
                      <a:pt x="159" y="60"/>
                      <a:pt x="159" y="60"/>
                      <a:pt x="159" y="60"/>
                    </a:cubicBezTo>
                    <a:cubicBezTo>
                      <a:pt x="159" y="62"/>
                      <a:pt x="146" y="52"/>
                      <a:pt x="145" y="51"/>
                    </a:cubicBezTo>
                    <a:close/>
                  </a:path>
                </a:pathLst>
              </a:custGeom>
              <a:solidFill>
                <a:srgbClr val="D4D2C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0" name="Oval 498">
                <a:extLst>
                  <a:ext uri="{FF2B5EF4-FFF2-40B4-BE49-F238E27FC236}">
                    <a16:creationId xmlns:a16="http://schemas.microsoft.com/office/drawing/2014/main" xmlns="" id="{56A2446C-426B-403D-A676-BDD1D6704EB2}"/>
                  </a:ext>
                </a:extLst>
              </p:cNvPr>
              <p:cNvSpPr>
                <a:spLocks noChangeArrowheads="1"/>
              </p:cNvSpPr>
              <p:nvPr/>
            </p:nvSpPr>
            <p:spPr bwMode="auto">
              <a:xfrm>
                <a:off x="2843" y="2537"/>
                <a:ext cx="15"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1" name="Oval 499">
                <a:extLst>
                  <a:ext uri="{FF2B5EF4-FFF2-40B4-BE49-F238E27FC236}">
                    <a16:creationId xmlns:a16="http://schemas.microsoft.com/office/drawing/2014/main" xmlns="" id="{C01FC0A0-049D-48FB-833A-A3BB9D38C585}"/>
                  </a:ext>
                </a:extLst>
              </p:cNvPr>
              <p:cNvSpPr>
                <a:spLocks noChangeArrowheads="1"/>
              </p:cNvSpPr>
              <p:nvPr/>
            </p:nvSpPr>
            <p:spPr bwMode="auto">
              <a:xfrm>
                <a:off x="2962" y="2569"/>
                <a:ext cx="16"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2" name="Oval 500">
                <a:extLst>
                  <a:ext uri="{FF2B5EF4-FFF2-40B4-BE49-F238E27FC236}">
                    <a16:creationId xmlns:a16="http://schemas.microsoft.com/office/drawing/2014/main" xmlns="" id="{BE139A91-9F23-4CA9-9DA0-7B8344B81811}"/>
                  </a:ext>
                </a:extLst>
              </p:cNvPr>
              <p:cNvSpPr>
                <a:spLocks noChangeArrowheads="1"/>
              </p:cNvSpPr>
              <p:nvPr/>
            </p:nvSpPr>
            <p:spPr bwMode="auto">
              <a:xfrm>
                <a:off x="3050" y="2594"/>
                <a:ext cx="16"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3" name="Oval 501">
                <a:extLst>
                  <a:ext uri="{FF2B5EF4-FFF2-40B4-BE49-F238E27FC236}">
                    <a16:creationId xmlns:a16="http://schemas.microsoft.com/office/drawing/2014/main" xmlns="" id="{C4E5C351-34DE-4801-9BF3-1FB3701078B9}"/>
                  </a:ext>
                </a:extLst>
              </p:cNvPr>
              <p:cNvSpPr>
                <a:spLocks noChangeArrowheads="1"/>
              </p:cNvSpPr>
              <p:nvPr/>
            </p:nvSpPr>
            <p:spPr bwMode="auto">
              <a:xfrm>
                <a:off x="3151" y="2616"/>
                <a:ext cx="16" cy="16"/>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4" name="Oval 502">
                <a:extLst>
                  <a:ext uri="{FF2B5EF4-FFF2-40B4-BE49-F238E27FC236}">
                    <a16:creationId xmlns:a16="http://schemas.microsoft.com/office/drawing/2014/main" xmlns="" id="{1EF52D9E-241D-431E-9BB0-15E60BB1AEEA}"/>
                  </a:ext>
                </a:extLst>
              </p:cNvPr>
              <p:cNvSpPr>
                <a:spLocks noChangeArrowheads="1"/>
              </p:cNvSpPr>
              <p:nvPr/>
            </p:nvSpPr>
            <p:spPr bwMode="auto">
              <a:xfrm>
                <a:off x="2881" y="2623"/>
                <a:ext cx="16" cy="16"/>
              </a:xfrm>
              <a:prstGeom prst="ellipse">
                <a:avLst/>
              </a:pr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5" name="Oval 503">
                <a:extLst>
                  <a:ext uri="{FF2B5EF4-FFF2-40B4-BE49-F238E27FC236}">
                    <a16:creationId xmlns:a16="http://schemas.microsoft.com/office/drawing/2014/main" xmlns="" id="{066A1DB0-2A72-4191-BEF4-71CA380385F3}"/>
                  </a:ext>
                </a:extLst>
              </p:cNvPr>
              <p:cNvSpPr>
                <a:spLocks noChangeArrowheads="1"/>
              </p:cNvSpPr>
              <p:nvPr/>
            </p:nvSpPr>
            <p:spPr bwMode="auto">
              <a:xfrm>
                <a:off x="2991" y="2650"/>
                <a:ext cx="16" cy="16"/>
              </a:xfrm>
              <a:prstGeom prst="ellipse">
                <a:avLst/>
              </a:pr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6" name="Oval 504">
                <a:extLst>
                  <a:ext uri="{FF2B5EF4-FFF2-40B4-BE49-F238E27FC236}">
                    <a16:creationId xmlns:a16="http://schemas.microsoft.com/office/drawing/2014/main" xmlns="" id="{C7CC4549-CDE8-4D63-BA56-75227496BC8D}"/>
                  </a:ext>
                </a:extLst>
              </p:cNvPr>
              <p:cNvSpPr>
                <a:spLocks noChangeArrowheads="1"/>
              </p:cNvSpPr>
              <p:nvPr/>
            </p:nvSpPr>
            <p:spPr bwMode="auto">
              <a:xfrm>
                <a:off x="3084" y="2668"/>
                <a:ext cx="16" cy="16"/>
              </a:xfrm>
              <a:prstGeom prst="ellipse">
                <a:avLst/>
              </a:prstGeom>
              <a:solidFill>
                <a:srgbClr val="F08D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7" name="Oval 505">
                <a:extLst>
                  <a:ext uri="{FF2B5EF4-FFF2-40B4-BE49-F238E27FC236}">
                    <a16:creationId xmlns:a16="http://schemas.microsoft.com/office/drawing/2014/main" xmlns="" id="{1BE31E76-D31A-49CE-B930-AC80256989A1}"/>
                  </a:ext>
                </a:extLst>
              </p:cNvPr>
              <p:cNvSpPr>
                <a:spLocks noChangeArrowheads="1"/>
              </p:cNvSpPr>
              <p:nvPr/>
            </p:nvSpPr>
            <p:spPr bwMode="auto">
              <a:xfrm>
                <a:off x="2737" y="1841"/>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8" name="Oval 506">
                <a:extLst>
                  <a:ext uri="{FF2B5EF4-FFF2-40B4-BE49-F238E27FC236}">
                    <a16:creationId xmlns:a16="http://schemas.microsoft.com/office/drawing/2014/main" xmlns="" id="{585F46D2-9319-40F2-932E-7DF3B825B356}"/>
                  </a:ext>
                </a:extLst>
              </p:cNvPr>
              <p:cNvSpPr>
                <a:spLocks noChangeArrowheads="1"/>
              </p:cNvSpPr>
              <p:nvPr/>
            </p:nvSpPr>
            <p:spPr bwMode="auto">
              <a:xfrm>
                <a:off x="2901" y="1864"/>
                <a:ext cx="25"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9" name="Oval 507">
                <a:extLst>
                  <a:ext uri="{FF2B5EF4-FFF2-40B4-BE49-F238E27FC236}">
                    <a16:creationId xmlns:a16="http://schemas.microsoft.com/office/drawing/2014/main" xmlns="" id="{39BAA470-AADA-43BE-A0FD-4A1E476D6C49}"/>
                  </a:ext>
                </a:extLst>
              </p:cNvPr>
              <p:cNvSpPr>
                <a:spLocks noChangeArrowheads="1"/>
              </p:cNvSpPr>
              <p:nvPr/>
            </p:nvSpPr>
            <p:spPr bwMode="auto">
              <a:xfrm>
                <a:off x="2818" y="1882"/>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0" name="Oval 508">
                <a:extLst>
                  <a:ext uri="{FF2B5EF4-FFF2-40B4-BE49-F238E27FC236}">
                    <a16:creationId xmlns:a16="http://schemas.microsoft.com/office/drawing/2014/main" xmlns="" id="{A1722705-AE70-4FC9-9E34-0FFED30A9729}"/>
                  </a:ext>
                </a:extLst>
              </p:cNvPr>
              <p:cNvSpPr>
                <a:spLocks noChangeArrowheads="1"/>
              </p:cNvSpPr>
              <p:nvPr/>
            </p:nvSpPr>
            <p:spPr bwMode="auto">
              <a:xfrm>
                <a:off x="2872" y="1940"/>
                <a:ext cx="25"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1" name="Oval 509">
                <a:extLst>
                  <a:ext uri="{FF2B5EF4-FFF2-40B4-BE49-F238E27FC236}">
                    <a16:creationId xmlns:a16="http://schemas.microsoft.com/office/drawing/2014/main" xmlns="" id="{2CFDD865-32CE-4298-8F7A-9BBED9A1B236}"/>
                  </a:ext>
                </a:extLst>
              </p:cNvPr>
              <p:cNvSpPr>
                <a:spLocks noChangeArrowheads="1"/>
              </p:cNvSpPr>
              <p:nvPr/>
            </p:nvSpPr>
            <p:spPr bwMode="auto">
              <a:xfrm>
                <a:off x="2982" y="1922"/>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2" name="Oval 510">
                <a:extLst>
                  <a:ext uri="{FF2B5EF4-FFF2-40B4-BE49-F238E27FC236}">
                    <a16:creationId xmlns:a16="http://schemas.microsoft.com/office/drawing/2014/main" xmlns="" id="{C3C5C4D8-94F5-4EDE-9DD8-BE2055AA509D}"/>
                  </a:ext>
                </a:extLst>
              </p:cNvPr>
              <p:cNvSpPr>
                <a:spLocks noChangeArrowheads="1"/>
              </p:cNvSpPr>
              <p:nvPr/>
            </p:nvSpPr>
            <p:spPr bwMode="auto">
              <a:xfrm>
                <a:off x="3140" y="1922"/>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3" name="Oval 511">
                <a:extLst>
                  <a:ext uri="{FF2B5EF4-FFF2-40B4-BE49-F238E27FC236}">
                    <a16:creationId xmlns:a16="http://schemas.microsoft.com/office/drawing/2014/main" xmlns="" id="{A815A177-B7E4-40AD-ABFB-B23F27CA2E1D}"/>
                  </a:ext>
                </a:extLst>
              </p:cNvPr>
              <p:cNvSpPr>
                <a:spLocks noChangeArrowheads="1"/>
              </p:cNvSpPr>
              <p:nvPr/>
            </p:nvSpPr>
            <p:spPr bwMode="auto">
              <a:xfrm>
                <a:off x="3082" y="1999"/>
                <a:ext cx="27" cy="27"/>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4" name="Oval 512">
                <a:extLst>
                  <a:ext uri="{FF2B5EF4-FFF2-40B4-BE49-F238E27FC236}">
                    <a16:creationId xmlns:a16="http://schemas.microsoft.com/office/drawing/2014/main" xmlns="" id="{EA807C48-0C98-494A-AFCD-6213A513D884}"/>
                  </a:ext>
                </a:extLst>
              </p:cNvPr>
              <p:cNvSpPr>
                <a:spLocks noChangeArrowheads="1"/>
              </p:cNvSpPr>
              <p:nvPr/>
            </p:nvSpPr>
            <p:spPr bwMode="auto">
              <a:xfrm>
                <a:off x="3212" y="2024"/>
                <a:ext cx="25" cy="24"/>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5" name="Oval 513">
                <a:extLst>
                  <a:ext uri="{FF2B5EF4-FFF2-40B4-BE49-F238E27FC236}">
                    <a16:creationId xmlns:a16="http://schemas.microsoft.com/office/drawing/2014/main" xmlns="" id="{696F4AF2-4986-4B92-BDF8-79C6625474D9}"/>
                  </a:ext>
                </a:extLst>
              </p:cNvPr>
              <p:cNvSpPr>
                <a:spLocks noChangeArrowheads="1"/>
              </p:cNvSpPr>
              <p:nvPr/>
            </p:nvSpPr>
            <p:spPr bwMode="auto">
              <a:xfrm>
                <a:off x="3282" y="1965"/>
                <a:ext cx="27" cy="25"/>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6" name="Oval 514">
                <a:extLst>
                  <a:ext uri="{FF2B5EF4-FFF2-40B4-BE49-F238E27FC236}">
                    <a16:creationId xmlns:a16="http://schemas.microsoft.com/office/drawing/2014/main" xmlns="" id="{533C83C1-CE9C-48E1-93C7-43841D2E8238}"/>
                  </a:ext>
                </a:extLst>
              </p:cNvPr>
              <p:cNvSpPr>
                <a:spLocks noChangeArrowheads="1"/>
              </p:cNvSpPr>
              <p:nvPr/>
            </p:nvSpPr>
            <p:spPr bwMode="auto">
              <a:xfrm>
                <a:off x="3388" y="1983"/>
                <a:ext cx="27" cy="25"/>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7" name="Oval 515">
                <a:extLst>
                  <a:ext uri="{FF2B5EF4-FFF2-40B4-BE49-F238E27FC236}">
                    <a16:creationId xmlns:a16="http://schemas.microsoft.com/office/drawing/2014/main" xmlns="" id="{9BF27838-46D2-4207-A86C-41D0EF46B674}"/>
                  </a:ext>
                </a:extLst>
              </p:cNvPr>
              <p:cNvSpPr>
                <a:spLocks noChangeArrowheads="1"/>
              </p:cNvSpPr>
              <p:nvPr/>
            </p:nvSpPr>
            <p:spPr bwMode="auto">
              <a:xfrm>
                <a:off x="2994" y="2024"/>
                <a:ext cx="27" cy="24"/>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8" name="Oval 516">
                <a:extLst>
                  <a:ext uri="{FF2B5EF4-FFF2-40B4-BE49-F238E27FC236}">
                    <a16:creationId xmlns:a16="http://schemas.microsoft.com/office/drawing/2014/main" xmlns="" id="{2DE5F249-7729-466F-A47B-5673A6AF53E6}"/>
                  </a:ext>
                </a:extLst>
              </p:cNvPr>
              <p:cNvSpPr>
                <a:spLocks noChangeArrowheads="1"/>
              </p:cNvSpPr>
              <p:nvPr/>
            </p:nvSpPr>
            <p:spPr bwMode="auto">
              <a:xfrm>
                <a:off x="2813" y="2012"/>
                <a:ext cx="25" cy="25"/>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9" name="Oval 517">
                <a:extLst>
                  <a:ext uri="{FF2B5EF4-FFF2-40B4-BE49-F238E27FC236}">
                    <a16:creationId xmlns:a16="http://schemas.microsoft.com/office/drawing/2014/main" xmlns="" id="{A67A2D24-E088-4F25-A535-88835C4DF070}"/>
                  </a:ext>
                </a:extLst>
              </p:cNvPr>
              <p:cNvSpPr>
                <a:spLocks noChangeArrowheads="1"/>
              </p:cNvSpPr>
              <p:nvPr/>
            </p:nvSpPr>
            <p:spPr bwMode="auto">
              <a:xfrm>
                <a:off x="2894" y="2024"/>
                <a:ext cx="27" cy="24"/>
              </a:xfrm>
              <a:prstGeom prst="ellipse">
                <a:avLst/>
              </a:prstGeom>
              <a:solidFill>
                <a:srgbClr val="C5ED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0" name="Line 518">
                <a:extLst>
                  <a:ext uri="{FF2B5EF4-FFF2-40B4-BE49-F238E27FC236}">
                    <a16:creationId xmlns:a16="http://schemas.microsoft.com/office/drawing/2014/main" xmlns="" id="{3D816AD7-9417-4388-928B-E52A149B953F}"/>
                  </a:ext>
                </a:extLst>
              </p:cNvPr>
              <p:cNvSpPr>
                <a:spLocks noChangeShapeType="1"/>
              </p:cNvSpPr>
              <p:nvPr/>
            </p:nvSpPr>
            <p:spPr bwMode="auto">
              <a:xfrm>
                <a:off x="3124" y="379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1" name="Line 519">
                <a:extLst>
                  <a:ext uri="{FF2B5EF4-FFF2-40B4-BE49-F238E27FC236}">
                    <a16:creationId xmlns:a16="http://schemas.microsoft.com/office/drawing/2014/main" xmlns="" id="{98F5FE94-AA20-4169-97AD-DF70A7AA1944}"/>
                  </a:ext>
                </a:extLst>
              </p:cNvPr>
              <p:cNvSpPr>
                <a:spLocks noChangeShapeType="1"/>
              </p:cNvSpPr>
              <p:nvPr/>
            </p:nvSpPr>
            <p:spPr bwMode="auto">
              <a:xfrm>
                <a:off x="3124" y="379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2" name="Freeform 520">
                <a:extLst>
                  <a:ext uri="{FF2B5EF4-FFF2-40B4-BE49-F238E27FC236}">
                    <a16:creationId xmlns:a16="http://schemas.microsoft.com/office/drawing/2014/main" xmlns="" id="{63AEF69F-6D69-4FE5-A4B5-917DD0667E92}"/>
                  </a:ext>
                </a:extLst>
              </p:cNvPr>
              <p:cNvSpPr/>
              <p:nvPr/>
            </p:nvSpPr>
            <p:spPr bwMode="auto">
              <a:xfrm>
                <a:off x="2750" y="1122"/>
                <a:ext cx="183" cy="304"/>
              </a:xfrm>
              <a:custGeom>
                <a:avLst/>
                <a:gdLst>
                  <a:gd name="T0" fmla="*/ 120 w 183"/>
                  <a:gd name="T1" fmla="*/ 0 h 304"/>
                  <a:gd name="T2" fmla="*/ 0 w 183"/>
                  <a:gd name="T3" fmla="*/ 88 h 304"/>
                  <a:gd name="T4" fmla="*/ 135 w 183"/>
                  <a:gd name="T5" fmla="*/ 88 h 304"/>
                  <a:gd name="T6" fmla="*/ 11 w 183"/>
                  <a:gd name="T7" fmla="*/ 163 h 304"/>
                  <a:gd name="T8" fmla="*/ 151 w 183"/>
                  <a:gd name="T9" fmla="*/ 187 h 304"/>
                  <a:gd name="T10" fmla="*/ 16 w 183"/>
                  <a:gd name="T11" fmla="*/ 239 h 304"/>
                  <a:gd name="T12" fmla="*/ 183 w 183"/>
                  <a:gd name="T13" fmla="*/ 304 h 304"/>
                  <a:gd name="T14" fmla="*/ 120 w 183"/>
                  <a:gd name="T15" fmla="*/ 0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304">
                    <a:moveTo>
                      <a:pt x="120" y="0"/>
                    </a:moveTo>
                    <a:lnTo>
                      <a:pt x="0" y="88"/>
                    </a:lnTo>
                    <a:lnTo>
                      <a:pt x="135" y="88"/>
                    </a:lnTo>
                    <a:lnTo>
                      <a:pt x="11" y="163"/>
                    </a:lnTo>
                    <a:lnTo>
                      <a:pt x="151" y="187"/>
                    </a:lnTo>
                    <a:lnTo>
                      <a:pt x="16" y="239"/>
                    </a:lnTo>
                    <a:lnTo>
                      <a:pt x="183" y="304"/>
                    </a:lnTo>
                    <a:lnTo>
                      <a:pt x="120" y="0"/>
                    </a:lnTo>
                    <a:close/>
                  </a:path>
                </a:pathLst>
              </a:custGeom>
              <a:solidFill>
                <a:srgbClr val="7451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3" name="Freeform 521">
                <a:extLst>
                  <a:ext uri="{FF2B5EF4-FFF2-40B4-BE49-F238E27FC236}">
                    <a16:creationId xmlns:a16="http://schemas.microsoft.com/office/drawing/2014/main" xmlns="" id="{16947137-F4EF-42AD-9FF6-E08E1D9EC17E}"/>
                  </a:ext>
                </a:extLst>
              </p:cNvPr>
              <p:cNvSpPr/>
              <p:nvPr/>
            </p:nvSpPr>
            <p:spPr bwMode="auto">
              <a:xfrm>
                <a:off x="2813" y="3908"/>
                <a:ext cx="201" cy="135"/>
              </a:xfrm>
              <a:custGeom>
                <a:avLst/>
                <a:gdLst>
                  <a:gd name="T0" fmla="*/ 142 w 201"/>
                  <a:gd name="T1" fmla="*/ 0 h 135"/>
                  <a:gd name="T2" fmla="*/ 0 w 201"/>
                  <a:gd name="T3" fmla="*/ 87 h 135"/>
                  <a:gd name="T4" fmla="*/ 201 w 201"/>
                  <a:gd name="T5" fmla="*/ 135 h 135"/>
                  <a:gd name="T6" fmla="*/ 142 w 201"/>
                  <a:gd name="T7" fmla="*/ 0 h 135"/>
                </a:gdLst>
                <a:ahLst/>
                <a:cxnLst>
                  <a:cxn ang="0">
                    <a:pos x="T0" y="T1"/>
                  </a:cxn>
                  <a:cxn ang="0">
                    <a:pos x="T2" y="T3"/>
                  </a:cxn>
                  <a:cxn ang="0">
                    <a:pos x="T4" y="T5"/>
                  </a:cxn>
                  <a:cxn ang="0">
                    <a:pos x="T6" y="T7"/>
                  </a:cxn>
                </a:cxnLst>
                <a:rect l="0" t="0" r="r" b="b"/>
                <a:pathLst>
                  <a:path w="201" h="135">
                    <a:moveTo>
                      <a:pt x="142" y="0"/>
                    </a:moveTo>
                    <a:lnTo>
                      <a:pt x="0" y="87"/>
                    </a:lnTo>
                    <a:lnTo>
                      <a:pt x="201" y="135"/>
                    </a:lnTo>
                    <a:lnTo>
                      <a:pt x="142" y="0"/>
                    </a:lnTo>
                    <a:close/>
                  </a:path>
                </a:pathLst>
              </a:custGeom>
              <a:solidFill>
                <a:srgbClr val="7451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4" name="Freeform 522">
                <a:extLst>
                  <a:ext uri="{FF2B5EF4-FFF2-40B4-BE49-F238E27FC236}">
                    <a16:creationId xmlns:a16="http://schemas.microsoft.com/office/drawing/2014/main" xmlns="" id="{03BA873E-7768-4EA3-964E-2CFC6CA66C06}"/>
                  </a:ext>
                </a:extLst>
              </p:cNvPr>
              <p:cNvSpPr/>
              <p:nvPr/>
            </p:nvSpPr>
            <p:spPr bwMode="auto">
              <a:xfrm>
                <a:off x="2820" y="4171"/>
                <a:ext cx="257" cy="106"/>
              </a:xfrm>
              <a:custGeom>
                <a:avLst/>
                <a:gdLst>
                  <a:gd name="T0" fmla="*/ 0 w 257"/>
                  <a:gd name="T1" fmla="*/ 106 h 106"/>
                  <a:gd name="T2" fmla="*/ 153 w 257"/>
                  <a:gd name="T3" fmla="*/ 0 h 106"/>
                  <a:gd name="T4" fmla="*/ 257 w 257"/>
                  <a:gd name="T5" fmla="*/ 95 h 106"/>
                  <a:gd name="T6" fmla="*/ 0 w 257"/>
                  <a:gd name="T7" fmla="*/ 106 h 106"/>
                </a:gdLst>
                <a:ahLst/>
                <a:cxnLst>
                  <a:cxn ang="0">
                    <a:pos x="T0" y="T1"/>
                  </a:cxn>
                  <a:cxn ang="0">
                    <a:pos x="T2" y="T3"/>
                  </a:cxn>
                  <a:cxn ang="0">
                    <a:pos x="T4" y="T5"/>
                  </a:cxn>
                  <a:cxn ang="0">
                    <a:pos x="T6" y="T7"/>
                  </a:cxn>
                </a:cxnLst>
                <a:rect l="0" t="0" r="r" b="b"/>
                <a:pathLst>
                  <a:path w="257" h="106">
                    <a:moveTo>
                      <a:pt x="0" y="106"/>
                    </a:moveTo>
                    <a:lnTo>
                      <a:pt x="153" y="0"/>
                    </a:lnTo>
                    <a:lnTo>
                      <a:pt x="257" y="95"/>
                    </a:lnTo>
                    <a:lnTo>
                      <a:pt x="0" y="106"/>
                    </a:lnTo>
                    <a:close/>
                  </a:path>
                </a:pathLst>
              </a:custGeom>
              <a:solidFill>
                <a:srgbClr val="A7C57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5" name="Freeform 523">
                <a:extLst>
                  <a:ext uri="{FF2B5EF4-FFF2-40B4-BE49-F238E27FC236}">
                    <a16:creationId xmlns:a16="http://schemas.microsoft.com/office/drawing/2014/main" xmlns="" id="{CFA9F0DC-3E09-41AB-A293-4F87051159A0}"/>
                  </a:ext>
                </a:extLst>
              </p:cNvPr>
              <p:cNvSpPr/>
              <p:nvPr/>
            </p:nvSpPr>
            <p:spPr bwMode="auto">
              <a:xfrm>
                <a:off x="2721" y="4079"/>
                <a:ext cx="140" cy="135"/>
              </a:xfrm>
              <a:custGeom>
                <a:avLst/>
                <a:gdLst>
                  <a:gd name="T0" fmla="*/ 0 w 140"/>
                  <a:gd name="T1" fmla="*/ 0 h 135"/>
                  <a:gd name="T2" fmla="*/ 140 w 140"/>
                  <a:gd name="T3" fmla="*/ 34 h 135"/>
                  <a:gd name="T4" fmla="*/ 4 w 140"/>
                  <a:gd name="T5" fmla="*/ 135 h 135"/>
                  <a:gd name="T6" fmla="*/ 0 w 140"/>
                  <a:gd name="T7" fmla="*/ 0 h 135"/>
                </a:gdLst>
                <a:ahLst/>
                <a:cxnLst>
                  <a:cxn ang="0">
                    <a:pos x="T0" y="T1"/>
                  </a:cxn>
                  <a:cxn ang="0">
                    <a:pos x="T2" y="T3"/>
                  </a:cxn>
                  <a:cxn ang="0">
                    <a:pos x="T4" y="T5"/>
                  </a:cxn>
                  <a:cxn ang="0">
                    <a:pos x="T6" y="T7"/>
                  </a:cxn>
                </a:cxnLst>
                <a:rect l="0" t="0" r="r" b="b"/>
                <a:pathLst>
                  <a:path w="140" h="135">
                    <a:moveTo>
                      <a:pt x="0" y="0"/>
                    </a:moveTo>
                    <a:lnTo>
                      <a:pt x="140" y="34"/>
                    </a:lnTo>
                    <a:lnTo>
                      <a:pt x="4" y="135"/>
                    </a:lnTo>
                    <a:lnTo>
                      <a:pt x="0" y="0"/>
                    </a:lnTo>
                    <a:close/>
                  </a:path>
                </a:pathLst>
              </a:custGeom>
              <a:solidFill>
                <a:srgbClr val="5D908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6" name="Freeform 524">
                <a:extLst>
                  <a:ext uri="{FF2B5EF4-FFF2-40B4-BE49-F238E27FC236}">
                    <a16:creationId xmlns:a16="http://schemas.microsoft.com/office/drawing/2014/main" xmlns="" id="{B41E11C6-AEEC-4B07-B769-B3F00A503482}"/>
                  </a:ext>
                </a:extLst>
              </p:cNvPr>
              <p:cNvSpPr/>
              <p:nvPr/>
            </p:nvSpPr>
            <p:spPr bwMode="auto">
              <a:xfrm>
                <a:off x="3066" y="3867"/>
                <a:ext cx="130" cy="304"/>
              </a:xfrm>
              <a:custGeom>
                <a:avLst/>
                <a:gdLst>
                  <a:gd name="T0" fmla="*/ 112 w 130"/>
                  <a:gd name="T1" fmla="*/ 0 h 304"/>
                  <a:gd name="T2" fmla="*/ 0 w 130"/>
                  <a:gd name="T3" fmla="*/ 23 h 304"/>
                  <a:gd name="T4" fmla="*/ 130 w 130"/>
                  <a:gd name="T5" fmla="*/ 304 h 304"/>
                  <a:gd name="T6" fmla="*/ 112 w 130"/>
                  <a:gd name="T7" fmla="*/ 0 h 304"/>
                </a:gdLst>
                <a:ahLst/>
                <a:cxnLst>
                  <a:cxn ang="0">
                    <a:pos x="T0" y="T1"/>
                  </a:cxn>
                  <a:cxn ang="0">
                    <a:pos x="T2" y="T3"/>
                  </a:cxn>
                  <a:cxn ang="0">
                    <a:pos x="T4" y="T5"/>
                  </a:cxn>
                  <a:cxn ang="0">
                    <a:pos x="T6" y="T7"/>
                  </a:cxn>
                </a:cxnLst>
                <a:rect l="0" t="0" r="r" b="b"/>
                <a:pathLst>
                  <a:path w="130" h="304">
                    <a:moveTo>
                      <a:pt x="112" y="0"/>
                    </a:moveTo>
                    <a:lnTo>
                      <a:pt x="0" y="23"/>
                    </a:lnTo>
                    <a:lnTo>
                      <a:pt x="130" y="304"/>
                    </a:lnTo>
                    <a:lnTo>
                      <a:pt x="112" y="0"/>
                    </a:lnTo>
                    <a:close/>
                  </a:path>
                </a:pathLst>
              </a:custGeom>
              <a:solidFill>
                <a:srgbClr val="DE62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7" name="Freeform 525">
                <a:extLst>
                  <a:ext uri="{FF2B5EF4-FFF2-40B4-BE49-F238E27FC236}">
                    <a16:creationId xmlns:a16="http://schemas.microsoft.com/office/drawing/2014/main" xmlns="" id="{1C44B04E-571E-4C68-84D1-FC615943358F}"/>
                  </a:ext>
                </a:extLst>
              </p:cNvPr>
              <p:cNvSpPr/>
              <p:nvPr/>
            </p:nvSpPr>
            <p:spPr bwMode="auto">
              <a:xfrm>
                <a:off x="2831" y="1661"/>
                <a:ext cx="106" cy="110"/>
              </a:xfrm>
              <a:custGeom>
                <a:avLst/>
                <a:gdLst>
                  <a:gd name="T0" fmla="*/ 0 w 106"/>
                  <a:gd name="T1" fmla="*/ 0 h 110"/>
                  <a:gd name="T2" fmla="*/ 41 w 106"/>
                  <a:gd name="T3" fmla="*/ 110 h 110"/>
                  <a:gd name="T4" fmla="*/ 106 w 106"/>
                  <a:gd name="T5" fmla="*/ 47 h 110"/>
                  <a:gd name="T6" fmla="*/ 0 w 106"/>
                  <a:gd name="T7" fmla="*/ 0 h 110"/>
                </a:gdLst>
                <a:ahLst/>
                <a:cxnLst>
                  <a:cxn ang="0">
                    <a:pos x="T0" y="T1"/>
                  </a:cxn>
                  <a:cxn ang="0">
                    <a:pos x="T2" y="T3"/>
                  </a:cxn>
                  <a:cxn ang="0">
                    <a:pos x="T4" y="T5"/>
                  </a:cxn>
                  <a:cxn ang="0">
                    <a:pos x="T6" y="T7"/>
                  </a:cxn>
                </a:cxnLst>
                <a:rect l="0" t="0" r="r" b="b"/>
                <a:pathLst>
                  <a:path w="106" h="110">
                    <a:moveTo>
                      <a:pt x="0" y="0"/>
                    </a:moveTo>
                    <a:lnTo>
                      <a:pt x="41" y="110"/>
                    </a:lnTo>
                    <a:lnTo>
                      <a:pt x="106" y="47"/>
                    </a:lnTo>
                    <a:lnTo>
                      <a:pt x="0" y="0"/>
                    </a:lnTo>
                    <a:close/>
                  </a:path>
                </a:pathLst>
              </a:custGeom>
              <a:solidFill>
                <a:srgbClr val="8851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8" name="Oval 526">
                <a:extLst>
                  <a:ext uri="{FF2B5EF4-FFF2-40B4-BE49-F238E27FC236}">
                    <a16:creationId xmlns:a16="http://schemas.microsoft.com/office/drawing/2014/main" xmlns="" id="{5D4CC790-8A1B-4E38-B69E-D481A9EA23EF}"/>
                  </a:ext>
                </a:extLst>
              </p:cNvPr>
              <p:cNvSpPr>
                <a:spLocks noChangeArrowheads="1"/>
              </p:cNvSpPr>
              <p:nvPr/>
            </p:nvSpPr>
            <p:spPr bwMode="auto">
              <a:xfrm>
                <a:off x="2737" y="974"/>
                <a:ext cx="24" cy="24"/>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9" name="Oval 527">
                <a:extLst>
                  <a:ext uri="{FF2B5EF4-FFF2-40B4-BE49-F238E27FC236}">
                    <a16:creationId xmlns:a16="http://schemas.microsoft.com/office/drawing/2014/main" xmlns="" id="{02CBA511-92E1-4899-9A7E-0AAF8FC0BE9C}"/>
                  </a:ext>
                </a:extLst>
              </p:cNvPr>
              <p:cNvSpPr>
                <a:spLocks noChangeArrowheads="1"/>
              </p:cNvSpPr>
              <p:nvPr/>
            </p:nvSpPr>
            <p:spPr bwMode="auto">
              <a:xfrm>
                <a:off x="2809" y="980"/>
                <a:ext cx="22" cy="23"/>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0" name="Oval 528">
                <a:extLst>
                  <a:ext uri="{FF2B5EF4-FFF2-40B4-BE49-F238E27FC236}">
                    <a16:creationId xmlns:a16="http://schemas.microsoft.com/office/drawing/2014/main" xmlns="" id="{7A26E57B-7944-4C42-935D-4AE413270DC1}"/>
                  </a:ext>
                </a:extLst>
              </p:cNvPr>
              <p:cNvSpPr>
                <a:spLocks noChangeArrowheads="1"/>
              </p:cNvSpPr>
              <p:nvPr/>
            </p:nvSpPr>
            <p:spPr bwMode="auto">
              <a:xfrm>
                <a:off x="2773" y="1032"/>
                <a:ext cx="24" cy="25"/>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1" name="Oval 529">
                <a:extLst>
                  <a:ext uri="{FF2B5EF4-FFF2-40B4-BE49-F238E27FC236}">
                    <a16:creationId xmlns:a16="http://schemas.microsoft.com/office/drawing/2014/main" xmlns="" id="{F78B6056-FE0E-42B1-A454-128F3ECF0FEF}"/>
                  </a:ext>
                </a:extLst>
              </p:cNvPr>
              <p:cNvSpPr>
                <a:spLocks noChangeArrowheads="1"/>
              </p:cNvSpPr>
              <p:nvPr/>
            </p:nvSpPr>
            <p:spPr bwMode="auto">
              <a:xfrm>
                <a:off x="2831" y="1061"/>
                <a:ext cx="25" cy="25"/>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2" name="Oval 530">
                <a:extLst>
                  <a:ext uri="{FF2B5EF4-FFF2-40B4-BE49-F238E27FC236}">
                    <a16:creationId xmlns:a16="http://schemas.microsoft.com/office/drawing/2014/main" xmlns="" id="{A8E49B66-4315-432C-8581-244A63E0A0AB}"/>
                  </a:ext>
                </a:extLst>
              </p:cNvPr>
              <p:cNvSpPr>
                <a:spLocks noChangeArrowheads="1"/>
              </p:cNvSpPr>
              <p:nvPr/>
            </p:nvSpPr>
            <p:spPr bwMode="auto">
              <a:xfrm>
                <a:off x="2750" y="1097"/>
                <a:ext cx="23" cy="23"/>
              </a:xfrm>
              <a:prstGeom prst="ellipse">
                <a:avLst/>
              </a:prstGeom>
              <a:solidFill>
                <a:srgbClr val="FF8B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3" name="Freeform 531">
                <a:extLst>
                  <a:ext uri="{FF2B5EF4-FFF2-40B4-BE49-F238E27FC236}">
                    <a16:creationId xmlns:a16="http://schemas.microsoft.com/office/drawing/2014/main" xmlns="" id="{5F2A8D50-653D-4C26-B2D9-6E4300A07777}"/>
                  </a:ext>
                </a:extLst>
              </p:cNvPr>
              <p:cNvSpPr/>
              <p:nvPr/>
            </p:nvSpPr>
            <p:spPr bwMode="auto">
              <a:xfrm>
                <a:off x="2673" y="1602"/>
                <a:ext cx="34" cy="176"/>
              </a:xfrm>
              <a:custGeom>
                <a:avLst/>
                <a:gdLst>
                  <a:gd name="T0" fmla="*/ 0 w 34"/>
                  <a:gd name="T1" fmla="*/ 111 h 176"/>
                  <a:gd name="T2" fmla="*/ 30 w 34"/>
                  <a:gd name="T3" fmla="*/ 0 h 176"/>
                  <a:gd name="T4" fmla="*/ 34 w 34"/>
                  <a:gd name="T5" fmla="*/ 176 h 176"/>
                  <a:gd name="T6" fmla="*/ 5 w 34"/>
                  <a:gd name="T7" fmla="*/ 129 h 176"/>
                  <a:gd name="T8" fmla="*/ 0 w 34"/>
                  <a:gd name="T9" fmla="*/ 111 h 176"/>
                </a:gdLst>
                <a:ahLst/>
                <a:cxnLst>
                  <a:cxn ang="0">
                    <a:pos x="T0" y="T1"/>
                  </a:cxn>
                  <a:cxn ang="0">
                    <a:pos x="T2" y="T3"/>
                  </a:cxn>
                  <a:cxn ang="0">
                    <a:pos x="T4" y="T5"/>
                  </a:cxn>
                  <a:cxn ang="0">
                    <a:pos x="T6" y="T7"/>
                  </a:cxn>
                  <a:cxn ang="0">
                    <a:pos x="T8" y="T9"/>
                  </a:cxn>
                </a:cxnLst>
                <a:rect l="0" t="0" r="r" b="b"/>
                <a:pathLst>
                  <a:path w="34" h="176">
                    <a:moveTo>
                      <a:pt x="0" y="111"/>
                    </a:moveTo>
                    <a:lnTo>
                      <a:pt x="30" y="0"/>
                    </a:lnTo>
                    <a:lnTo>
                      <a:pt x="34" y="176"/>
                    </a:lnTo>
                    <a:lnTo>
                      <a:pt x="5" y="129"/>
                    </a:lnTo>
                    <a:lnTo>
                      <a:pt x="0" y="111"/>
                    </a:lnTo>
                    <a:close/>
                  </a:path>
                </a:pathLst>
              </a:custGeom>
              <a:solidFill>
                <a:srgbClr val="9062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4" name="Freeform 532">
                <a:extLst>
                  <a:ext uri="{FF2B5EF4-FFF2-40B4-BE49-F238E27FC236}">
                    <a16:creationId xmlns:a16="http://schemas.microsoft.com/office/drawing/2014/main" xmlns="" id="{BB028B1C-91A1-4DC6-950D-8C430608625A}"/>
                  </a:ext>
                </a:extLst>
              </p:cNvPr>
              <p:cNvSpPr/>
              <p:nvPr/>
            </p:nvSpPr>
            <p:spPr bwMode="auto">
              <a:xfrm>
                <a:off x="2673" y="1602"/>
                <a:ext cx="34" cy="176"/>
              </a:xfrm>
              <a:custGeom>
                <a:avLst/>
                <a:gdLst>
                  <a:gd name="T0" fmla="*/ 0 w 34"/>
                  <a:gd name="T1" fmla="*/ 111 h 176"/>
                  <a:gd name="T2" fmla="*/ 30 w 34"/>
                  <a:gd name="T3" fmla="*/ 0 h 176"/>
                  <a:gd name="T4" fmla="*/ 34 w 34"/>
                  <a:gd name="T5" fmla="*/ 176 h 176"/>
                  <a:gd name="T6" fmla="*/ 5 w 34"/>
                  <a:gd name="T7" fmla="*/ 129 h 176"/>
                </a:gdLst>
                <a:ahLst/>
                <a:cxnLst>
                  <a:cxn ang="0">
                    <a:pos x="T0" y="T1"/>
                  </a:cxn>
                  <a:cxn ang="0">
                    <a:pos x="T2" y="T3"/>
                  </a:cxn>
                  <a:cxn ang="0">
                    <a:pos x="T4" y="T5"/>
                  </a:cxn>
                  <a:cxn ang="0">
                    <a:pos x="T6" y="T7"/>
                  </a:cxn>
                </a:cxnLst>
                <a:rect l="0" t="0" r="r" b="b"/>
                <a:pathLst>
                  <a:path w="34" h="176">
                    <a:moveTo>
                      <a:pt x="0" y="111"/>
                    </a:moveTo>
                    <a:lnTo>
                      <a:pt x="30" y="0"/>
                    </a:lnTo>
                    <a:lnTo>
                      <a:pt x="34" y="176"/>
                    </a:lnTo>
                    <a:lnTo>
                      <a:pt x="5" y="1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5" name="Freeform 533">
                <a:extLst>
                  <a:ext uri="{FF2B5EF4-FFF2-40B4-BE49-F238E27FC236}">
                    <a16:creationId xmlns:a16="http://schemas.microsoft.com/office/drawing/2014/main" xmlns="" id="{D2D11B88-F713-4CA6-9BC9-83A8F9BA875E}"/>
                  </a:ext>
                </a:extLst>
              </p:cNvPr>
              <p:cNvSpPr/>
              <p:nvPr/>
            </p:nvSpPr>
            <p:spPr bwMode="auto">
              <a:xfrm>
                <a:off x="3471" y="3401"/>
                <a:ext cx="334" cy="279"/>
              </a:xfrm>
              <a:custGeom>
                <a:avLst/>
                <a:gdLst>
                  <a:gd name="T0" fmla="*/ 3 w 148"/>
                  <a:gd name="T1" fmla="*/ 17 h 124"/>
                  <a:gd name="T2" fmla="*/ 35 w 148"/>
                  <a:gd name="T3" fmla="*/ 20 h 124"/>
                  <a:gd name="T4" fmla="*/ 25 w 148"/>
                  <a:gd name="T5" fmla="*/ 51 h 124"/>
                  <a:gd name="T6" fmla="*/ 74 w 148"/>
                  <a:gd name="T7" fmla="*/ 50 h 124"/>
                  <a:gd name="T8" fmla="*/ 67 w 148"/>
                  <a:gd name="T9" fmla="*/ 88 h 124"/>
                  <a:gd name="T10" fmla="*/ 124 w 148"/>
                  <a:gd name="T11" fmla="*/ 84 h 124"/>
                  <a:gd name="T12" fmla="*/ 114 w 148"/>
                  <a:gd name="T13" fmla="*/ 124 h 124"/>
                  <a:gd name="T14" fmla="*/ 148 w 148"/>
                  <a:gd name="T15" fmla="*/ 117 h 124"/>
                  <a:gd name="T16" fmla="*/ 64 w 148"/>
                  <a:gd name="T17" fmla="*/ 0 h 124"/>
                  <a:gd name="T18" fmla="*/ 3 w 148"/>
                  <a:gd name="T19" fmla="*/ 14 h 124"/>
                  <a:gd name="T20" fmla="*/ 3 w 148"/>
                  <a:gd name="T21" fmla="*/ 1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124">
                    <a:moveTo>
                      <a:pt x="3" y="17"/>
                    </a:moveTo>
                    <a:cubicBezTo>
                      <a:pt x="35" y="20"/>
                      <a:pt x="35" y="20"/>
                      <a:pt x="35" y="20"/>
                    </a:cubicBezTo>
                    <a:cubicBezTo>
                      <a:pt x="25" y="51"/>
                      <a:pt x="25" y="51"/>
                      <a:pt x="25" y="51"/>
                    </a:cubicBezTo>
                    <a:cubicBezTo>
                      <a:pt x="74" y="50"/>
                      <a:pt x="74" y="50"/>
                      <a:pt x="74" y="50"/>
                    </a:cubicBezTo>
                    <a:cubicBezTo>
                      <a:pt x="67" y="88"/>
                      <a:pt x="67" y="88"/>
                      <a:pt x="67" y="88"/>
                    </a:cubicBezTo>
                    <a:cubicBezTo>
                      <a:pt x="124" y="84"/>
                      <a:pt x="124" y="84"/>
                      <a:pt x="124" y="84"/>
                    </a:cubicBezTo>
                    <a:cubicBezTo>
                      <a:pt x="114" y="124"/>
                      <a:pt x="114" y="124"/>
                      <a:pt x="114" y="124"/>
                    </a:cubicBezTo>
                    <a:cubicBezTo>
                      <a:pt x="148" y="117"/>
                      <a:pt x="148" y="117"/>
                      <a:pt x="148" y="117"/>
                    </a:cubicBezTo>
                    <a:cubicBezTo>
                      <a:pt x="64" y="0"/>
                      <a:pt x="64" y="0"/>
                      <a:pt x="64" y="0"/>
                    </a:cubicBezTo>
                    <a:cubicBezTo>
                      <a:pt x="64" y="0"/>
                      <a:pt x="5" y="13"/>
                      <a:pt x="3" y="14"/>
                    </a:cubicBezTo>
                    <a:cubicBezTo>
                      <a:pt x="0" y="15"/>
                      <a:pt x="3" y="17"/>
                      <a:pt x="3" y="17"/>
                    </a:cubicBezTo>
                    <a:close/>
                  </a:path>
                </a:pathLst>
              </a:custGeom>
              <a:solidFill>
                <a:srgbClr val="9DBB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6" name="Freeform 534">
                <a:extLst>
                  <a:ext uri="{FF2B5EF4-FFF2-40B4-BE49-F238E27FC236}">
                    <a16:creationId xmlns:a16="http://schemas.microsoft.com/office/drawing/2014/main" xmlns="" id="{1C6CAFE1-1E6A-460C-8179-DF5513A17C3A}"/>
                  </a:ext>
                </a:extLst>
              </p:cNvPr>
              <p:cNvSpPr/>
              <p:nvPr/>
            </p:nvSpPr>
            <p:spPr bwMode="auto">
              <a:xfrm>
                <a:off x="2987" y="1494"/>
                <a:ext cx="137" cy="259"/>
              </a:xfrm>
              <a:custGeom>
                <a:avLst/>
                <a:gdLst>
                  <a:gd name="T0" fmla="*/ 0 w 61"/>
                  <a:gd name="T1" fmla="*/ 0 h 115"/>
                  <a:gd name="T2" fmla="*/ 0 w 61"/>
                  <a:gd name="T3" fmla="*/ 92 h 115"/>
                  <a:gd name="T4" fmla="*/ 61 w 61"/>
                  <a:gd name="T5" fmla="*/ 115 h 115"/>
                  <a:gd name="T6" fmla="*/ 0 w 61"/>
                  <a:gd name="T7" fmla="*/ 0 h 115"/>
                </a:gdLst>
                <a:ahLst/>
                <a:cxnLst>
                  <a:cxn ang="0">
                    <a:pos x="T0" y="T1"/>
                  </a:cxn>
                  <a:cxn ang="0">
                    <a:pos x="T2" y="T3"/>
                  </a:cxn>
                  <a:cxn ang="0">
                    <a:pos x="T4" y="T5"/>
                  </a:cxn>
                  <a:cxn ang="0">
                    <a:pos x="T6" y="T7"/>
                  </a:cxn>
                </a:cxnLst>
                <a:rect l="0" t="0" r="r" b="b"/>
                <a:pathLst>
                  <a:path w="61" h="115">
                    <a:moveTo>
                      <a:pt x="0" y="0"/>
                    </a:moveTo>
                    <a:cubicBezTo>
                      <a:pt x="0" y="92"/>
                      <a:pt x="0" y="92"/>
                      <a:pt x="0" y="92"/>
                    </a:cubicBezTo>
                    <a:cubicBezTo>
                      <a:pt x="61" y="115"/>
                      <a:pt x="61" y="115"/>
                      <a:pt x="61" y="115"/>
                    </a:cubicBezTo>
                    <a:cubicBezTo>
                      <a:pt x="61" y="115"/>
                      <a:pt x="26" y="72"/>
                      <a:pt x="0" y="0"/>
                    </a:cubicBezTo>
                    <a:close/>
                  </a:path>
                </a:pathLst>
              </a:custGeom>
              <a:solidFill>
                <a:srgbClr val="FFC2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7" name="Freeform 535">
                <a:extLst>
                  <a:ext uri="{FF2B5EF4-FFF2-40B4-BE49-F238E27FC236}">
                    <a16:creationId xmlns:a16="http://schemas.microsoft.com/office/drawing/2014/main" xmlns="" id="{7029CA0A-0B66-4AF8-8EBB-6AFA515BBAEA}"/>
                  </a:ext>
                </a:extLst>
              </p:cNvPr>
              <p:cNvSpPr/>
              <p:nvPr/>
            </p:nvSpPr>
            <p:spPr bwMode="auto">
              <a:xfrm>
                <a:off x="3007" y="1593"/>
                <a:ext cx="65" cy="115"/>
              </a:xfrm>
              <a:custGeom>
                <a:avLst/>
                <a:gdLst>
                  <a:gd name="T0" fmla="*/ 2 w 29"/>
                  <a:gd name="T1" fmla="*/ 0 h 51"/>
                  <a:gd name="T2" fmla="*/ 0 w 29"/>
                  <a:gd name="T3" fmla="*/ 35 h 51"/>
                  <a:gd name="T4" fmla="*/ 29 w 29"/>
                  <a:gd name="T5" fmla="*/ 51 h 51"/>
                  <a:gd name="T6" fmla="*/ 2 w 29"/>
                  <a:gd name="T7" fmla="*/ 0 h 51"/>
                </a:gdLst>
                <a:ahLst/>
                <a:cxnLst>
                  <a:cxn ang="0">
                    <a:pos x="T0" y="T1"/>
                  </a:cxn>
                  <a:cxn ang="0">
                    <a:pos x="T2" y="T3"/>
                  </a:cxn>
                  <a:cxn ang="0">
                    <a:pos x="T4" y="T5"/>
                  </a:cxn>
                  <a:cxn ang="0">
                    <a:pos x="T6" y="T7"/>
                  </a:cxn>
                </a:cxnLst>
                <a:rect l="0" t="0" r="r" b="b"/>
                <a:pathLst>
                  <a:path w="29" h="51">
                    <a:moveTo>
                      <a:pt x="2" y="0"/>
                    </a:moveTo>
                    <a:cubicBezTo>
                      <a:pt x="0" y="35"/>
                      <a:pt x="0" y="35"/>
                      <a:pt x="0" y="35"/>
                    </a:cubicBezTo>
                    <a:cubicBezTo>
                      <a:pt x="29" y="51"/>
                      <a:pt x="29" y="51"/>
                      <a:pt x="29" y="51"/>
                    </a:cubicBezTo>
                    <a:cubicBezTo>
                      <a:pt x="29" y="51"/>
                      <a:pt x="3" y="12"/>
                      <a:pt x="2" y="0"/>
                    </a:cubicBezTo>
                    <a:close/>
                  </a:path>
                </a:pathLst>
              </a:custGeom>
              <a:solidFill>
                <a:srgbClr val="8181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8" name="Freeform 536">
                <a:extLst>
                  <a:ext uri="{FF2B5EF4-FFF2-40B4-BE49-F238E27FC236}">
                    <a16:creationId xmlns:a16="http://schemas.microsoft.com/office/drawing/2014/main" xmlns="" id="{CFBF8A36-AA5B-4999-890B-9F1EB943988C}"/>
                  </a:ext>
                </a:extLst>
              </p:cNvPr>
              <p:cNvSpPr/>
              <p:nvPr/>
            </p:nvSpPr>
            <p:spPr bwMode="auto">
              <a:xfrm>
                <a:off x="4283" y="1411"/>
                <a:ext cx="122" cy="1990"/>
              </a:xfrm>
              <a:custGeom>
                <a:avLst/>
                <a:gdLst>
                  <a:gd name="T0" fmla="*/ 36 w 54"/>
                  <a:gd name="T1" fmla="*/ 471 h 883"/>
                  <a:gd name="T2" fmla="*/ 44 w 54"/>
                  <a:gd name="T3" fmla="*/ 293 h 883"/>
                  <a:gd name="T4" fmla="*/ 49 w 54"/>
                  <a:gd name="T5" fmla="*/ 131 h 883"/>
                  <a:gd name="T6" fmla="*/ 33 w 54"/>
                  <a:gd name="T7" fmla="*/ 33 h 883"/>
                  <a:gd name="T8" fmla="*/ 19 w 54"/>
                  <a:gd name="T9" fmla="*/ 5 h 883"/>
                  <a:gd name="T10" fmla="*/ 0 w 54"/>
                  <a:gd name="T11" fmla="*/ 13 h 883"/>
                  <a:gd name="T12" fmla="*/ 39 w 54"/>
                  <a:gd name="T13" fmla="*/ 168 h 883"/>
                  <a:gd name="T14" fmla="*/ 32 w 54"/>
                  <a:gd name="T15" fmla="*/ 298 h 883"/>
                  <a:gd name="T16" fmla="*/ 28 w 54"/>
                  <a:gd name="T17" fmla="*/ 367 h 883"/>
                  <a:gd name="T18" fmla="*/ 23 w 54"/>
                  <a:gd name="T19" fmla="*/ 786 h 883"/>
                  <a:gd name="T20" fmla="*/ 22 w 54"/>
                  <a:gd name="T21" fmla="*/ 878 h 883"/>
                  <a:gd name="T22" fmla="*/ 31 w 54"/>
                  <a:gd name="T23" fmla="*/ 883 h 883"/>
                  <a:gd name="T24" fmla="*/ 36 w 54"/>
                  <a:gd name="T25" fmla="*/ 471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883">
                    <a:moveTo>
                      <a:pt x="36" y="471"/>
                    </a:moveTo>
                    <a:cubicBezTo>
                      <a:pt x="38" y="411"/>
                      <a:pt x="42" y="352"/>
                      <a:pt x="44" y="293"/>
                    </a:cubicBezTo>
                    <a:cubicBezTo>
                      <a:pt x="47" y="239"/>
                      <a:pt x="54" y="186"/>
                      <a:pt x="49" y="131"/>
                    </a:cubicBezTo>
                    <a:cubicBezTo>
                      <a:pt x="45" y="98"/>
                      <a:pt x="44" y="65"/>
                      <a:pt x="33" y="33"/>
                    </a:cubicBezTo>
                    <a:cubicBezTo>
                      <a:pt x="30" y="23"/>
                      <a:pt x="27" y="11"/>
                      <a:pt x="19" y="5"/>
                    </a:cubicBezTo>
                    <a:cubicBezTo>
                      <a:pt x="12" y="0"/>
                      <a:pt x="0" y="3"/>
                      <a:pt x="0" y="13"/>
                    </a:cubicBezTo>
                    <a:cubicBezTo>
                      <a:pt x="37" y="0"/>
                      <a:pt x="37" y="138"/>
                      <a:pt x="39" y="168"/>
                    </a:cubicBezTo>
                    <a:cubicBezTo>
                      <a:pt x="42" y="210"/>
                      <a:pt x="36" y="256"/>
                      <a:pt x="32" y="298"/>
                    </a:cubicBezTo>
                    <a:cubicBezTo>
                      <a:pt x="30" y="321"/>
                      <a:pt x="29" y="344"/>
                      <a:pt x="28" y="367"/>
                    </a:cubicBezTo>
                    <a:cubicBezTo>
                      <a:pt x="22" y="505"/>
                      <a:pt x="24" y="647"/>
                      <a:pt x="23" y="786"/>
                    </a:cubicBezTo>
                    <a:cubicBezTo>
                      <a:pt x="22" y="817"/>
                      <a:pt x="23" y="847"/>
                      <a:pt x="22" y="878"/>
                    </a:cubicBezTo>
                    <a:cubicBezTo>
                      <a:pt x="31" y="883"/>
                      <a:pt x="31" y="883"/>
                      <a:pt x="31" y="883"/>
                    </a:cubicBezTo>
                    <a:cubicBezTo>
                      <a:pt x="37" y="745"/>
                      <a:pt x="29" y="608"/>
                      <a:pt x="36" y="471"/>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9" name="Freeform 537">
                <a:extLst>
                  <a:ext uri="{FF2B5EF4-FFF2-40B4-BE49-F238E27FC236}">
                    <a16:creationId xmlns:a16="http://schemas.microsoft.com/office/drawing/2014/main" xmlns="" id="{332F7AB7-2196-498F-A544-4953CA4FE6D5}"/>
                  </a:ext>
                </a:extLst>
              </p:cNvPr>
              <p:cNvSpPr/>
              <p:nvPr/>
            </p:nvSpPr>
            <p:spPr bwMode="auto">
              <a:xfrm>
                <a:off x="3368" y="3466"/>
                <a:ext cx="329" cy="228"/>
              </a:xfrm>
              <a:custGeom>
                <a:avLst/>
                <a:gdLst>
                  <a:gd name="T0" fmla="*/ 0 w 146"/>
                  <a:gd name="T1" fmla="*/ 0 h 101"/>
                  <a:gd name="T2" fmla="*/ 52 w 146"/>
                  <a:gd name="T3" fmla="*/ 5 h 101"/>
                  <a:gd name="T4" fmla="*/ 42 w 146"/>
                  <a:gd name="T5" fmla="*/ 41 h 101"/>
                  <a:gd name="T6" fmla="*/ 100 w 146"/>
                  <a:gd name="T7" fmla="*/ 37 h 101"/>
                  <a:gd name="T8" fmla="*/ 94 w 146"/>
                  <a:gd name="T9" fmla="*/ 77 h 101"/>
                  <a:gd name="T10" fmla="*/ 146 w 146"/>
                  <a:gd name="T11" fmla="*/ 72 h 101"/>
                  <a:gd name="T12" fmla="*/ 141 w 146"/>
                  <a:gd name="T13" fmla="*/ 101 h 101"/>
                  <a:gd name="T14" fmla="*/ 0 w 146"/>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101">
                    <a:moveTo>
                      <a:pt x="0" y="0"/>
                    </a:moveTo>
                    <a:cubicBezTo>
                      <a:pt x="52" y="5"/>
                      <a:pt x="52" y="5"/>
                      <a:pt x="52" y="5"/>
                    </a:cubicBezTo>
                    <a:cubicBezTo>
                      <a:pt x="42" y="41"/>
                      <a:pt x="42" y="41"/>
                      <a:pt x="42" y="41"/>
                    </a:cubicBezTo>
                    <a:cubicBezTo>
                      <a:pt x="100" y="37"/>
                      <a:pt x="100" y="37"/>
                      <a:pt x="100" y="37"/>
                    </a:cubicBezTo>
                    <a:cubicBezTo>
                      <a:pt x="94" y="77"/>
                      <a:pt x="94" y="77"/>
                      <a:pt x="94" y="77"/>
                    </a:cubicBezTo>
                    <a:cubicBezTo>
                      <a:pt x="146" y="72"/>
                      <a:pt x="146" y="72"/>
                      <a:pt x="146" y="72"/>
                    </a:cubicBezTo>
                    <a:cubicBezTo>
                      <a:pt x="141" y="101"/>
                      <a:pt x="141" y="101"/>
                      <a:pt x="141" y="101"/>
                    </a:cubicBezTo>
                    <a:cubicBezTo>
                      <a:pt x="141" y="101"/>
                      <a:pt x="81" y="87"/>
                      <a:pt x="0" y="0"/>
                    </a:cubicBezTo>
                    <a:close/>
                  </a:path>
                </a:pathLst>
              </a:custGeom>
              <a:solidFill>
                <a:srgbClr val="FFBB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0" name="Freeform 538">
                <a:extLst>
                  <a:ext uri="{FF2B5EF4-FFF2-40B4-BE49-F238E27FC236}">
                    <a16:creationId xmlns:a16="http://schemas.microsoft.com/office/drawing/2014/main" xmlns="" id="{9C67EF38-753D-4CC8-8AF2-F2D162778130}"/>
                  </a:ext>
                </a:extLst>
              </p:cNvPr>
              <p:cNvSpPr/>
              <p:nvPr/>
            </p:nvSpPr>
            <p:spPr bwMode="auto">
              <a:xfrm>
                <a:off x="3634" y="3405"/>
                <a:ext cx="61" cy="61"/>
              </a:xfrm>
              <a:custGeom>
                <a:avLst/>
                <a:gdLst>
                  <a:gd name="T0" fmla="*/ 26 w 27"/>
                  <a:gd name="T1" fmla="*/ 13 h 27"/>
                  <a:gd name="T2" fmla="*/ 8 w 27"/>
                  <a:gd name="T3" fmla="*/ 1 h 27"/>
                  <a:gd name="T4" fmla="*/ 0 w 27"/>
                  <a:gd name="T5" fmla="*/ 4 h 27"/>
                  <a:gd name="T6" fmla="*/ 16 w 27"/>
                  <a:gd name="T7" fmla="*/ 27 h 27"/>
                  <a:gd name="T8" fmla="*/ 26 w 27"/>
                  <a:gd name="T9" fmla="*/ 13 h 27"/>
                </a:gdLst>
                <a:ahLst/>
                <a:cxnLst>
                  <a:cxn ang="0">
                    <a:pos x="T0" y="T1"/>
                  </a:cxn>
                  <a:cxn ang="0">
                    <a:pos x="T2" y="T3"/>
                  </a:cxn>
                  <a:cxn ang="0">
                    <a:pos x="T4" y="T5"/>
                  </a:cxn>
                  <a:cxn ang="0">
                    <a:pos x="T6" y="T7"/>
                  </a:cxn>
                  <a:cxn ang="0">
                    <a:pos x="T8" y="T9"/>
                  </a:cxn>
                </a:cxnLst>
                <a:rect l="0" t="0" r="r" b="b"/>
                <a:pathLst>
                  <a:path w="27" h="27">
                    <a:moveTo>
                      <a:pt x="26" y="13"/>
                    </a:moveTo>
                    <a:cubicBezTo>
                      <a:pt x="25" y="5"/>
                      <a:pt x="17" y="0"/>
                      <a:pt x="8" y="1"/>
                    </a:cubicBezTo>
                    <a:cubicBezTo>
                      <a:pt x="5" y="2"/>
                      <a:pt x="2" y="2"/>
                      <a:pt x="0" y="4"/>
                    </a:cubicBezTo>
                    <a:cubicBezTo>
                      <a:pt x="16" y="27"/>
                      <a:pt x="16" y="27"/>
                      <a:pt x="16" y="27"/>
                    </a:cubicBezTo>
                    <a:cubicBezTo>
                      <a:pt x="22" y="25"/>
                      <a:pt x="27" y="19"/>
                      <a:pt x="26"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1" name="Freeform 539">
                <a:extLst>
                  <a:ext uri="{FF2B5EF4-FFF2-40B4-BE49-F238E27FC236}">
                    <a16:creationId xmlns:a16="http://schemas.microsoft.com/office/drawing/2014/main" xmlns="" id="{5E027603-D8CC-46A1-B4E9-0FE8FCD94ED2}"/>
                  </a:ext>
                </a:extLst>
              </p:cNvPr>
              <p:cNvSpPr/>
              <p:nvPr/>
            </p:nvSpPr>
            <p:spPr bwMode="auto">
              <a:xfrm>
                <a:off x="3875" y="3491"/>
                <a:ext cx="81" cy="65"/>
              </a:xfrm>
              <a:custGeom>
                <a:avLst/>
                <a:gdLst>
                  <a:gd name="T0" fmla="*/ 35 w 36"/>
                  <a:gd name="T1" fmla="*/ 13 h 29"/>
                  <a:gd name="T2" fmla="*/ 20 w 36"/>
                  <a:gd name="T3" fmla="*/ 28 h 29"/>
                  <a:gd name="T4" fmla="*/ 1 w 36"/>
                  <a:gd name="T5" fmla="*/ 17 h 29"/>
                  <a:gd name="T6" fmla="*/ 16 w 36"/>
                  <a:gd name="T7" fmla="*/ 1 h 29"/>
                  <a:gd name="T8" fmla="*/ 35 w 36"/>
                  <a:gd name="T9" fmla="*/ 13 h 29"/>
                </a:gdLst>
                <a:ahLst/>
                <a:cxnLst>
                  <a:cxn ang="0">
                    <a:pos x="T0" y="T1"/>
                  </a:cxn>
                  <a:cxn ang="0">
                    <a:pos x="T2" y="T3"/>
                  </a:cxn>
                  <a:cxn ang="0">
                    <a:pos x="T4" y="T5"/>
                  </a:cxn>
                  <a:cxn ang="0">
                    <a:pos x="T6" y="T7"/>
                  </a:cxn>
                  <a:cxn ang="0">
                    <a:pos x="T8" y="T9"/>
                  </a:cxn>
                </a:cxnLst>
                <a:rect l="0" t="0" r="r" b="b"/>
                <a:pathLst>
                  <a:path w="36" h="29">
                    <a:moveTo>
                      <a:pt x="35" y="13"/>
                    </a:moveTo>
                    <a:cubicBezTo>
                      <a:pt x="36" y="20"/>
                      <a:pt x="29" y="27"/>
                      <a:pt x="20" y="28"/>
                    </a:cubicBezTo>
                    <a:cubicBezTo>
                      <a:pt x="10" y="29"/>
                      <a:pt x="2" y="24"/>
                      <a:pt x="1" y="17"/>
                    </a:cubicBezTo>
                    <a:cubicBezTo>
                      <a:pt x="0" y="9"/>
                      <a:pt x="7" y="2"/>
                      <a:pt x="16" y="1"/>
                    </a:cubicBezTo>
                    <a:cubicBezTo>
                      <a:pt x="26" y="0"/>
                      <a:pt x="34" y="6"/>
                      <a:pt x="35"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2" name="Freeform 540">
                <a:extLst>
                  <a:ext uri="{FF2B5EF4-FFF2-40B4-BE49-F238E27FC236}">
                    <a16:creationId xmlns:a16="http://schemas.microsoft.com/office/drawing/2014/main" xmlns="" id="{F99F176F-CFA8-444B-9C06-F4E96D2B6E07}"/>
                  </a:ext>
                </a:extLst>
              </p:cNvPr>
              <p:cNvSpPr/>
              <p:nvPr/>
            </p:nvSpPr>
            <p:spPr bwMode="auto">
              <a:xfrm>
                <a:off x="3737" y="3556"/>
                <a:ext cx="68" cy="63"/>
              </a:xfrm>
              <a:custGeom>
                <a:avLst/>
                <a:gdLst>
                  <a:gd name="T0" fmla="*/ 29 w 30"/>
                  <a:gd name="T1" fmla="*/ 13 h 28"/>
                  <a:gd name="T2" fmla="*/ 10 w 30"/>
                  <a:gd name="T3" fmla="*/ 1 h 28"/>
                  <a:gd name="T4" fmla="*/ 0 w 30"/>
                  <a:gd name="T5" fmla="*/ 6 h 28"/>
                  <a:gd name="T6" fmla="*/ 14 w 30"/>
                  <a:gd name="T7" fmla="*/ 28 h 28"/>
                  <a:gd name="T8" fmla="*/ 29 w 30"/>
                  <a:gd name="T9" fmla="*/ 13 h 28"/>
                </a:gdLst>
                <a:ahLst/>
                <a:cxnLst>
                  <a:cxn ang="0">
                    <a:pos x="T0" y="T1"/>
                  </a:cxn>
                  <a:cxn ang="0">
                    <a:pos x="T2" y="T3"/>
                  </a:cxn>
                  <a:cxn ang="0">
                    <a:pos x="T4" y="T5"/>
                  </a:cxn>
                  <a:cxn ang="0">
                    <a:pos x="T6" y="T7"/>
                  </a:cxn>
                  <a:cxn ang="0">
                    <a:pos x="T8" y="T9"/>
                  </a:cxn>
                </a:cxnLst>
                <a:rect l="0" t="0" r="r" b="b"/>
                <a:pathLst>
                  <a:path w="30" h="28">
                    <a:moveTo>
                      <a:pt x="29" y="13"/>
                    </a:moveTo>
                    <a:cubicBezTo>
                      <a:pt x="28" y="6"/>
                      <a:pt x="20" y="0"/>
                      <a:pt x="10" y="1"/>
                    </a:cubicBezTo>
                    <a:cubicBezTo>
                      <a:pt x="6" y="2"/>
                      <a:pt x="2" y="3"/>
                      <a:pt x="0" y="6"/>
                    </a:cubicBezTo>
                    <a:cubicBezTo>
                      <a:pt x="14" y="28"/>
                      <a:pt x="14" y="28"/>
                      <a:pt x="14" y="28"/>
                    </a:cubicBezTo>
                    <a:cubicBezTo>
                      <a:pt x="23" y="27"/>
                      <a:pt x="30" y="20"/>
                      <a:pt x="29"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3" name="Freeform 541">
                <a:extLst>
                  <a:ext uri="{FF2B5EF4-FFF2-40B4-BE49-F238E27FC236}">
                    <a16:creationId xmlns:a16="http://schemas.microsoft.com/office/drawing/2014/main" xmlns="" id="{0BB7F8F7-08CE-4A9D-BDFF-6A5E931220A9}"/>
                  </a:ext>
                </a:extLst>
              </p:cNvPr>
              <p:cNvSpPr/>
              <p:nvPr/>
            </p:nvSpPr>
            <p:spPr bwMode="auto">
              <a:xfrm>
                <a:off x="3762" y="3441"/>
                <a:ext cx="57" cy="47"/>
              </a:xfrm>
              <a:custGeom>
                <a:avLst/>
                <a:gdLst>
                  <a:gd name="T0" fmla="*/ 25 w 25"/>
                  <a:gd name="T1" fmla="*/ 9 h 21"/>
                  <a:gd name="T2" fmla="*/ 14 w 25"/>
                  <a:gd name="T3" fmla="*/ 20 h 21"/>
                  <a:gd name="T4" fmla="*/ 0 w 25"/>
                  <a:gd name="T5" fmla="*/ 11 h 21"/>
                  <a:gd name="T6" fmla="*/ 11 w 25"/>
                  <a:gd name="T7" fmla="*/ 1 h 21"/>
                  <a:gd name="T8" fmla="*/ 25 w 25"/>
                  <a:gd name="T9" fmla="*/ 9 h 21"/>
                </a:gdLst>
                <a:ahLst/>
                <a:cxnLst>
                  <a:cxn ang="0">
                    <a:pos x="T0" y="T1"/>
                  </a:cxn>
                  <a:cxn ang="0">
                    <a:pos x="T2" y="T3"/>
                  </a:cxn>
                  <a:cxn ang="0">
                    <a:pos x="T4" y="T5"/>
                  </a:cxn>
                  <a:cxn ang="0">
                    <a:pos x="T6" y="T7"/>
                  </a:cxn>
                  <a:cxn ang="0">
                    <a:pos x="T8" y="T9"/>
                  </a:cxn>
                </a:cxnLst>
                <a:rect l="0" t="0" r="r" b="b"/>
                <a:pathLst>
                  <a:path w="25" h="21">
                    <a:moveTo>
                      <a:pt x="25" y="9"/>
                    </a:moveTo>
                    <a:cubicBezTo>
                      <a:pt x="25" y="14"/>
                      <a:pt x="20" y="19"/>
                      <a:pt x="14" y="20"/>
                    </a:cubicBezTo>
                    <a:cubicBezTo>
                      <a:pt x="7" y="21"/>
                      <a:pt x="1" y="17"/>
                      <a:pt x="0" y="11"/>
                    </a:cubicBezTo>
                    <a:cubicBezTo>
                      <a:pt x="0" y="6"/>
                      <a:pt x="5" y="1"/>
                      <a:pt x="11" y="1"/>
                    </a:cubicBezTo>
                    <a:cubicBezTo>
                      <a:pt x="18" y="0"/>
                      <a:pt x="24" y="4"/>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4" name="Freeform 542">
                <a:extLst>
                  <a:ext uri="{FF2B5EF4-FFF2-40B4-BE49-F238E27FC236}">
                    <a16:creationId xmlns:a16="http://schemas.microsoft.com/office/drawing/2014/main" xmlns="" id="{07008756-8A01-40E5-8287-247C08E40ADE}"/>
                  </a:ext>
                </a:extLst>
              </p:cNvPr>
              <p:cNvSpPr/>
              <p:nvPr/>
            </p:nvSpPr>
            <p:spPr bwMode="auto">
              <a:xfrm>
                <a:off x="3864" y="3590"/>
                <a:ext cx="56" cy="47"/>
              </a:xfrm>
              <a:custGeom>
                <a:avLst/>
                <a:gdLst>
                  <a:gd name="T0" fmla="*/ 25 w 25"/>
                  <a:gd name="T1" fmla="*/ 9 h 21"/>
                  <a:gd name="T2" fmla="*/ 14 w 25"/>
                  <a:gd name="T3" fmla="*/ 20 h 21"/>
                  <a:gd name="T4" fmla="*/ 1 w 25"/>
                  <a:gd name="T5" fmla="*/ 11 h 21"/>
                  <a:gd name="T6" fmla="*/ 11 w 25"/>
                  <a:gd name="T7" fmla="*/ 0 h 21"/>
                  <a:gd name="T8" fmla="*/ 25 w 25"/>
                  <a:gd name="T9" fmla="*/ 9 h 21"/>
                </a:gdLst>
                <a:ahLst/>
                <a:cxnLst>
                  <a:cxn ang="0">
                    <a:pos x="T0" y="T1"/>
                  </a:cxn>
                  <a:cxn ang="0">
                    <a:pos x="T2" y="T3"/>
                  </a:cxn>
                  <a:cxn ang="0">
                    <a:pos x="T4" y="T5"/>
                  </a:cxn>
                  <a:cxn ang="0">
                    <a:pos x="T6" y="T7"/>
                  </a:cxn>
                  <a:cxn ang="0">
                    <a:pos x="T8" y="T9"/>
                  </a:cxn>
                </a:cxnLst>
                <a:rect l="0" t="0" r="r" b="b"/>
                <a:pathLst>
                  <a:path w="25" h="21">
                    <a:moveTo>
                      <a:pt x="25" y="9"/>
                    </a:moveTo>
                    <a:cubicBezTo>
                      <a:pt x="25" y="14"/>
                      <a:pt x="21" y="19"/>
                      <a:pt x="14" y="20"/>
                    </a:cubicBezTo>
                    <a:cubicBezTo>
                      <a:pt x="7" y="21"/>
                      <a:pt x="1" y="17"/>
                      <a:pt x="1" y="11"/>
                    </a:cubicBezTo>
                    <a:cubicBezTo>
                      <a:pt x="0" y="6"/>
                      <a:pt x="5" y="1"/>
                      <a:pt x="11" y="0"/>
                    </a:cubicBezTo>
                    <a:cubicBezTo>
                      <a:pt x="18" y="0"/>
                      <a:pt x="24" y="4"/>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5" name="Freeform 543">
                <a:extLst>
                  <a:ext uri="{FF2B5EF4-FFF2-40B4-BE49-F238E27FC236}">
                    <a16:creationId xmlns:a16="http://schemas.microsoft.com/office/drawing/2014/main" xmlns="" id="{2CDDBB87-2B74-4F7C-B51C-00362315EBB5}"/>
                  </a:ext>
                </a:extLst>
              </p:cNvPr>
              <p:cNvSpPr/>
              <p:nvPr/>
            </p:nvSpPr>
            <p:spPr bwMode="auto">
              <a:xfrm>
                <a:off x="3756" y="3355"/>
                <a:ext cx="58" cy="46"/>
              </a:xfrm>
              <a:custGeom>
                <a:avLst/>
                <a:gdLst>
                  <a:gd name="T0" fmla="*/ 25 w 26"/>
                  <a:gd name="T1" fmla="*/ 9 h 20"/>
                  <a:gd name="T2" fmla="*/ 14 w 26"/>
                  <a:gd name="T3" fmla="*/ 20 h 20"/>
                  <a:gd name="T4" fmla="*/ 1 w 26"/>
                  <a:gd name="T5" fmla="*/ 11 h 20"/>
                  <a:gd name="T6" fmla="*/ 12 w 26"/>
                  <a:gd name="T7" fmla="*/ 0 h 20"/>
                  <a:gd name="T8" fmla="*/ 25 w 26"/>
                  <a:gd name="T9" fmla="*/ 9 h 20"/>
                </a:gdLst>
                <a:ahLst/>
                <a:cxnLst>
                  <a:cxn ang="0">
                    <a:pos x="T0" y="T1"/>
                  </a:cxn>
                  <a:cxn ang="0">
                    <a:pos x="T2" y="T3"/>
                  </a:cxn>
                  <a:cxn ang="0">
                    <a:pos x="T4" y="T5"/>
                  </a:cxn>
                  <a:cxn ang="0">
                    <a:pos x="T6" y="T7"/>
                  </a:cxn>
                  <a:cxn ang="0">
                    <a:pos x="T8" y="T9"/>
                  </a:cxn>
                </a:cxnLst>
                <a:rect l="0" t="0" r="r" b="b"/>
                <a:pathLst>
                  <a:path w="26" h="20">
                    <a:moveTo>
                      <a:pt x="25" y="9"/>
                    </a:moveTo>
                    <a:cubicBezTo>
                      <a:pt x="26" y="14"/>
                      <a:pt x="21" y="19"/>
                      <a:pt x="14" y="20"/>
                    </a:cubicBezTo>
                    <a:cubicBezTo>
                      <a:pt x="8" y="20"/>
                      <a:pt x="2" y="17"/>
                      <a:pt x="1" y="11"/>
                    </a:cubicBezTo>
                    <a:cubicBezTo>
                      <a:pt x="0" y="6"/>
                      <a:pt x="5" y="1"/>
                      <a:pt x="12" y="0"/>
                    </a:cubicBezTo>
                    <a:cubicBezTo>
                      <a:pt x="19" y="0"/>
                      <a:pt x="25" y="3"/>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sp>
          <p:nvSpPr>
            <p:cNvPr id="4" name="Freeform 545">
              <a:extLst>
                <a:ext uri="{FF2B5EF4-FFF2-40B4-BE49-F238E27FC236}">
                  <a16:creationId xmlns:a16="http://schemas.microsoft.com/office/drawing/2014/main" xmlns="" id="{E9051E52-E4D2-42E9-A07C-BA1E11FC0BF4}"/>
                </a:ext>
              </a:extLst>
            </p:cNvPr>
            <p:cNvSpPr/>
            <p:nvPr/>
          </p:nvSpPr>
          <p:spPr bwMode="auto">
            <a:xfrm>
              <a:off x="6870700" y="5394325"/>
              <a:ext cx="39688" cy="33338"/>
            </a:xfrm>
            <a:custGeom>
              <a:avLst/>
              <a:gdLst>
                <a:gd name="T0" fmla="*/ 11 w 11"/>
                <a:gd name="T1" fmla="*/ 5 h 9"/>
                <a:gd name="T2" fmla="*/ 6 w 11"/>
                <a:gd name="T3" fmla="*/ 9 h 9"/>
                <a:gd name="T4" fmla="*/ 1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1" y="7"/>
                    <a:pt x="1" y="5"/>
                  </a:cubicBezTo>
                  <a:cubicBezTo>
                    <a:pt x="0" y="2"/>
                    <a:pt x="3" y="0"/>
                    <a:pt x="5" y="0"/>
                  </a:cubicBezTo>
                  <a:cubicBezTo>
                    <a:pt x="8" y="0"/>
                    <a:pt x="11"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 name="Oval 546">
              <a:extLst>
                <a:ext uri="{FF2B5EF4-FFF2-40B4-BE49-F238E27FC236}">
                  <a16:creationId xmlns:a16="http://schemas.microsoft.com/office/drawing/2014/main" xmlns="" id="{99C51630-A5E0-4BBE-9304-AF4A395B53D1}"/>
                </a:ext>
              </a:extLst>
            </p:cNvPr>
            <p:cNvSpPr>
              <a:spLocks noChangeArrowheads="1"/>
            </p:cNvSpPr>
            <p:nvPr/>
          </p:nvSpPr>
          <p:spPr bwMode="auto">
            <a:xfrm>
              <a:off x="6696075" y="5437188"/>
              <a:ext cx="34925" cy="33338"/>
            </a:xfrm>
            <a:prstGeom prst="ellipse">
              <a:avLst/>
            </a:pr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 name="Freeform 547">
              <a:extLst>
                <a:ext uri="{FF2B5EF4-FFF2-40B4-BE49-F238E27FC236}">
                  <a16:creationId xmlns:a16="http://schemas.microsoft.com/office/drawing/2014/main" xmlns="" id="{476CE66C-DA74-4F36-BF7A-9FC8EE1F23A4}"/>
                </a:ext>
              </a:extLst>
            </p:cNvPr>
            <p:cNvSpPr/>
            <p:nvPr/>
          </p:nvSpPr>
          <p:spPr bwMode="auto">
            <a:xfrm>
              <a:off x="6781800" y="5534025"/>
              <a:ext cx="34925" cy="31750"/>
            </a:xfrm>
            <a:custGeom>
              <a:avLst/>
              <a:gdLst>
                <a:gd name="T0" fmla="*/ 10 w 10"/>
                <a:gd name="T1" fmla="*/ 4 h 9"/>
                <a:gd name="T2" fmla="*/ 5 w 10"/>
                <a:gd name="T3" fmla="*/ 9 h 9"/>
                <a:gd name="T4" fmla="*/ 0 w 10"/>
                <a:gd name="T5" fmla="*/ 4 h 9"/>
                <a:gd name="T6" fmla="*/ 5 w 10"/>
                <a:gd name="T7" fmla="*/ 0 h 9"/>
                <a:gd name="T8" fmla="*/ 10 w 10"/>
                <a:gd name="T9" fmla="*/ 4 h 9"/>
              </a:gdLst>
              <a:ahLst/>
              <a:cxnLst>
                <a:cxn ang="0">
                  <a:pos x="T0" y="T1"/>
                </a:cxn>
                <a:cxn ang="0">
                  <a:pos x="T2" y="T3"/>
                </a:cxn>
                <a:cxn ang="0">
                  <a:pos x="T4" y="T5"/>
                </a:cxn>
                <a:cxn ang="0">
                  <a:pos x="T6" y="T7"/>
                </a:cxn>
                <a:cxn ang="0">
                  <a:pos x="T8" y="T9"/>
                </a:cxn>
              </a:cxnLst>
              <a:rect l="0" t="0" r="r" b="b"/>
              <a:pathLst>
                <a:path w="10" h="9">
                  <a:moveTo>
                    <a:pt x="10" y="4"/>
                  </a:moveTo>
                  <a:cubicBezTo>
                    <a:pt x="10" y="7"/>
                    <a:pt x="8" y="9"/>
                    <a:pt x="5" y="9"/>
                  </a:cubicBezTo>
                  <a:cubicBezTo>
                    <a:pt x="3" y="9"/>
                    <a:pt x="0" y="7"/>
                    <a:pt x="0" y="4"/>
                  </a:cubicBezTo>
                  <a:cubicBezTo>
                    <a:pt x="0" y="2"/>
                    <a:pt x="2" y="0"/>
                    <a:pt x="5" y="0"/>
                  </a:cubicBezTo>
                  <a:cubicBezTo>
                    <a:pt x="8" y="0"/>
                    <a:pt x="10" y="2"/>
                    <a:pt x="10"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 name="Freeform 548">
              <a:extLst>
                <a:ext uri="{FF2B5EF4-FFF2-40B4-BE49-F238E27FC236}">
                  <a16:creationId xmlns:a16="http://schemas.microsoft.com/office/drawing/2014/main" xmlns="" id="{EEDC6466-7421-42BA-BDB4-2B368DE4E185}"/>
                </a:ext>
              </a:extLst>
            </p:cNvPr>
            <p:cNvSpPr/>
            <p:nvPr/>
          </p:nvSpPr>
          <p:spPr bwMode="auto">
            <a:xfrm>
              <a:off x="7024688" y="5473700"/>
              <a:ext cx="39688" cy="31750"/>
            </a:xfrm>
            <a:custGeom>
              <a:avLst/>
              <a:gdLst>
                <a:gd name="T0" fmla="*/ 11 w 11"/>
                <a:gd name="T1" fmla="*/ 5 h 9"/>
                <a:gd name="T2" fmla="*/ 6 w 11"/>
                <a:gd name="T3" fmla="*/ 9 h 9"/>
                <a:gd name="T4" fmla="*/ 0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1" y="7"/>
                    <a:pt x="0" y="5"/>
                  </a:cubicBezTo>
                  <a:cubicBezTo>
                    <a:pt x="0" y="2"/>
                    <a:pt x="2" y="0"/>
                    <a:pt x="5" y="0"/>
                  </a:cubicBezTo>
                  <a:cubicBezTo>
                    <a:pt x="8" y="0"/>
                    <a:pt x="10"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 name="Freeform 549">
              <a:extLst>
                <a:ext uri="{FF2B5EF4-FFF2-40B4-BE49-F238E27FC236}">
                  <a16:creationId xmlns:a16="http://schemas.microsoft.com/office/drawing/2014/main" xmlns="" id="{3D13F38E-F594-4ED6-B898-549380B3A82B}"/>
                </a:ext>
              </a:extLst>
            </p:cNvPr>
            <p:cNvSpPr/>
            <p:nvPr/>
          </p:nvSpPr>
          <p:spPr bwMode="auto">
            <a:xfrm>
              <a:off x="6799263" y="5437188"/>
              <a:ext cx="36513" cy="33338"/>
            </a:xfrm>
            <a:custGeom>
              <a:avLst/>
              <a:gdLst>
                <a:gd name="T0" fmla="*/ 10 w 10"/>
                <a:gd name="T1" fmla="*/ 4 h 9"/>
                <a:gd name="T2" fmla="*/ 5 w 10"/>
                <a:gd name="T3" fmla="*/ 9 h 9"/>
                <a:gd name="T4" fmla="*/ 0 w 10"/>
                <a:gd name="T5" fmla="*/ 4 h 9"/>
                <a:gd name="T6" fmla="*/ 5 w 10"/>
                <a:gd name="T7" fmla="*/ 0 h 9"/>
                <a:gd name="T8" fmla="*/ 10 w 10"/>
                <a:gd name="T9" fmla="*/ 4 h 9"/>
              </a:gdLst>
              <a:ahLst/>
              <a:cxnLst>
                <a:cxn ang="0">
                  <a:pos x="T0" y="T1"/>
                </a:cxn>
                <a:cxn ang="0">
                  <a:pos x="T2" y="T3"/>
                </a:cxn>
                <a:cxn ang="0">
                  <a:pos x="T4" y="T5"/>
                </a:cxn>
                <a:cxn ang="0">
                  <a:pos x="T6" y="T7"/>
                </a:cxn>
                <a:cxn ang="0">
                  <a:pos x="T8" y="T9"/>
                </a:cxn>
              </a:cxnLst>
              <a:rect l="0" t="0" r="r" b="b"/>
              <a:pathLst>
                <a:path w="10" h="9">
                  <a:moveTo>
                    <a:pt x="10" y="4"/>
                  </a:moveTo>
                  <a:cubicBezTo>
                    <a:pt x="10" y="7"/>
                    <a:pt x="8" y="9"/>
                    <a:pt x="5" y="9"/>
                  </a:cubicBezTo>
                  <a:cubicBezTo>
                    <a:pt x="2" y="9"/>
                    <a:pt x="0" y="7"/>
                    <a:pt x="0" y="4"/>
                  </a:cubicBezTo>
                  <a:cubicBezTo>
                    <a:pt x="0" y="2"/>
                    <a:pt x="2" y="0"/>
                    <a:pt x="5" y="0"/>
                  </a:cubicBezTo>
                  <a:cubicBezTo>
                    <a:pt x="7" y="0"/>
                    <a:pt x="10" y="2"/>
                    <a:pt x="10"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 name="Freeform 550">
              <a:extLst>
                <a:ext uri="{FF2B5EF4-FFF2-40B4-BE49-F238E27FC236}">
                  <a16:creationId xmlns:a16="http://schemas.microsoft.com/office/drawing/2014/main" xmlns="" id="{10E5576D-6183-4190-8DEE-469CD89F87BE}"/>
                </a:ext>
              </a:extLst>
            </p:cNvPr>
            <p:cNvSpPr/>
            <p:nvPr/>
          </p:nvSpPr>
          <p:spPr bwMode="auto">
            <a:xfrm>
              <a:off x="6892925" y="5499100"/>
              <a:ext cx="38100" cy="31750"/>
            </a:xfrm>
            <a:custGeom>
              <a:avLst/>
              <a:gdLst>
                <a:gd name="T0" fmla="*/ 11 w 11"/>
                <a:gd name="T1" fmla="*/ 5 h 9"/>
                <a:gd name="T2" fmla="*/ 6 w 11"/>
                <a:gd name="T3" fmla="*/ 9 h 9"/>
                <a:gd name="T4" fmla="*/ 0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0" y="7"/>
                    <a:pt x="0" y="5"/>
                  </a:cubicBezTo>
                  <a:cubicBezTo>
                    <a:pt x="0" y="2"/>
                    <a:pt x="2" y="0"/>
                    <a:pt x="5" y="0"/>
                  </a:cubicBezTo>
                  <a:cubicBezTo>
                    <a:pt x="8" y="0"/>
                    <a:pt x="10"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 name="Freeform 551">
              <a:extLst>
                <a:ext uri="{FF2B5EF4-FFF2-40B4-BE49-F238E27FC236}">
                  <a16:creationId xmlns:a16="http://schemas.microsoft.com/office/drawing/2014/main" xmlns="" id="{49200DC5-22D9-4C61-A5C1-D53485EBDFCB}"/>
                </a:ext>
              </a:extLst>
            </p:cNvPr>
            <p:cNvSpPr/>
            <p:nvPr/>
          </p:nvSpPr>
          <p:spPr bwMode="auto">
            <a:xfrm>
              <a:off x="5475288" y="2608263"/>
              <a:ext cx="211138" cy="3116263"/>
            </a:xfrm>
            <a:custGeom>
              <a:avLst/>
              <a:gdLst>
                <a:gd name="T0" fmla="*/ 45 w 59"/>
                <a:gd name="T1" fmla="*/ 239 h 871"/>
                <a:gd name="T2" fmla="*/ 48 w 59"/>
                <a:gd name="T3" fmla="*/ 113 h 871"/>
                <a:gd name="T4" fmla="*/ 27 w 59"/>
                <a:gd name="T5" fmla="*/ 21 h 871"/>
                <a:gd name="T6" fmla="*/ 0 w 59"/>
                <a:gd name="T7" fmla="*/ 19 h 871"/>
                <a:gd name="T8" fmla="*/ 27 w 59"/>
                <a:gd name="T9" fmla="*/ 357 h 871"/>
                <a:gd name="T10" fmla="*/ 14 w 59"/>
                <a:gd name="T11" fmla="*/ 726 h 871"/>
                <a:gd name="T12" fmla="*/ 20 w 59"/>
                <a:gd name="T13" fmla="*/ 864 h 871"/>
                <a:gd name="T14" fmla="*/ 29 w 59"/>
                <a:gd name="T15" fmla="*/ 871 h 871"/>
                <a:gd name="T16" fmla="*/ 45 w 59"/>
                <a:gd name="T17" fmla="*/ 239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871">
                  <a:moveTo>
                    <a:pt x="45" y="239"/>
                  </a:moveTo>
                  <a:cubicBezTo>
                    <a:pt x="45" y="196"/>
                    <a:pt x="53" y="158"/>
                    <a:pt x="48" y="113"/>
                  </a:cubicBezTo>
                  <a:cubicBezTo>
                    <a:pt x="45" y="85"/>
                    <a:pt x="44" y="42"/>
                    <a:pt x="27" y="21"/>
                  </a:cubicBezTo>
                  <a:cubicBezTo>
                    <a:pt x="12" y="3"/>
                    <a:pt x="13" y="15"/>
                    <a:pt x="0" y="19"/>
                  </a:cubicBezTo>
                  <a:cubicBezTo>
                    <a:pt x="59" y="0"/>
                    <a:pt x="27" y="320"/>
                    <a:pt x="27" y="357"/>
                  </a:cubicBezTo>
                  <a:cubicBezTo>
                    <a:pt x="28" y="481"/>
                    <a:pt x="14" y="602"/>
                    <a:pt x="14" y="726"/>
                  </a:cubicBezTo>
                  <a:cubicBezTo>
                    <a:pt x="14" y="774"/>
                    <a:pt x="17" y="819"/>
                    <a:pt x="20" y="864"/>
                  </a:cubicBezTo>
                  <a:cubicBezTo>
                    <a:pt x="29" y="871"/>
                    <a:pt x="29" y="871"/>
                    <a:pt x="29" y="871"/>
                  </a:cubicBezTo>
                  <a:cubicBezTo>
                    <a:pt x="11" y="662"/>
                    <a:pt x="45" y="450"/>
                    <a:pt x="45" y="239"/>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 name="Oval 552">
              <a:extLst>
                <a:ext uri="{FF2B5EF4-FFF2-40B4-BE49-F238E27FC236}">
                  <a16:creationId xmlns:a16="http://schemas.microsoft.com/office/drawing/2014/main" xmlns="" id="{23386A2A-1656-42FE-B407-B0A6CD96D9A0}"/>
                </a:ext>
              </a:extLst>
            </p:cNvPr>
            <p:cNvSpPr>
              <a:spLocks noChangeArrowheads="1"/>
            </p:cNvSpPr>
            <p:nvPr/>
          </p:nvSpPr>
          <p:spPr bwMode="auto">
            <a:xfrm>
              <a:off x="4770438" y="1524000"/>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 name="Oval 553">
              <a:extLst>
                <a:ext uri="{FF2B5EF4-FFF2-40B4-BE49-F238E27FC236}">
                  <a16:creationId xmlns:a16="http://schemas.microsoft.com/office/drawing/2014/main" xmlns="" id="{AB80B3AE-6BBC-47A1-8724-358B4F4DDDCC}"/>
                </a:ext>
              </a:extLst>
            </p:cNvPr>
            <p:cNvSpPr>
              <a:spLocks noChangeArrowheads="1"/>
            </p:cNvSpPr>
            <p:nvPr/>
          </p:nvSpPr>
          <p:spPr bwMode="auto">
            <a:xfrm>
              <a:off x="4895850" y="1538288"/>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 name="Oval 554">
              <a:extLst>
                <a:ext uri="{FF2B5EF4-FFF2-40B4-BE49-F238E27FC236}">
                  <a16:creationId xmlns:a16="http://schemas.microsoft.com/office/drawing/2014/main" xmlns="" id="{598ECBE4-03A6-4D04-800A-A21894644644}"/>
                </a:ext>
              </a:extLst>
            </p:cNvPr>
            <p:cNvSpPr>
              <a:spLocks noChangeArrowheads="1"/>
            </p:cNvSpPr>
            <p:nvPr/>
          </p:nvSpPr>
          <p:spPr bwMode="auto">
            <a:xfrm>
              <a:off x="4838700" y="1595438"/>
              <a:ext cx="23813"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 name="Oval 555">
              <a:extLst>
                <a:ext uri="{FF2B5EF4-FFF2-40B4-BE49-F238E27FC236}">
                  <a16:creationId xmlns:a16="http://schemas.microsoft.com/office/drawing/2014/main" xmlns="" id="{5B1D1A4A-9331-485E-9A3E-AD7E8D108A63}"/>
                </a:ext>
              </a:extLst>
            </p:cNvPr>
            <p:cNvSpPr>
              <a:spLocks noChangeArrowheads="1"/>
            </p:cNvSpPr>
            <p:nvPr/>
          </p:nvSpPr>
          <p:spPr bwMode="auto">
            <a:xfrm>
              <a:off x="4902200" y="1627188"/>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 name="Oval 556">
              <a:extLst>
                <a:ext uri="{FF2B5EF4-FFF2-40B4-BE49-F238E27FC236}">
                  <a16:creationId xmlns:a16="http://schemas.microsoft.com/office/drawing/2014/main" xmlns="" id="{8FD99DA1-1519-4CF6-B4B3-BBB4057705E8}"/>
                </a:ext>
              </a:extLst>
            </p:cNvPr>
            <p:cNvSpPr>
              <a:spLocks noChangeArrowheads="1"/>
            </p:cNvSpPr>
            <p:nvPr/>
          </p:nvSpPr>
          <p:spPr bwMode="auto">
            <a:xfrm>
              <a:off x="4867275" y="1692275"/>
              <a:ext cx="25400" cy="20638"/>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 name="Oval 557">
              <a:extLst>
                <a:ext uri="{FF2B5EF4-FFF2-40B4-BE49-F238E27FC236}">
                  <a16:creationId xmlns:a16="http://schemas.microsoft.com/office/drawing/2014/main" xmlns="" id="{B8BF8D96-F122-4F66-A022-E4EA96F92B4A}"/>
                </a:ext>
              </a:extLst>
            </p:cNvPr>
            <p:cNvSpPr>
              <a:spLocks noChangeArrowheads="1"/>
            </p:cNvSpPr>
            <p:nvPr/>
          </p:nvSpPr>
          <p:spPr bwMode="auto">
            <a:xfrm>
              <a:off x="4781550" y="1646238"/>
              <a:ext cx="20638" cy="23813"/>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 name="Oval 558">
              <a:extLst>
                <a:ext uri="{FF2B5EF4-FFF2-40B4-BE49-F238E27FC236}">
                  <a16:creationId xmlns:a16="http://schemas.microsoft.com/office/drawing/2014/main" xmlns="" id="{DBD70051-99E7-4B35-A89B-5CFF7C5AFA74}"/>
                </a:ext>
              </a:extLst>
            </p:cNvPr>
            <p:cNvSpPr>
              <a:spLocks noChangeArrowheads="1"/>
            </p:cNvSpPr>
            <p:nvPr/>
          </p:nvSpPr>
          <p:spPr bwMode="auto">
            <a:xfrm>
              <a:off x="4719638" y="1592263"/>
              <a:ext cx="25400" cy="25400"/>
            </a:xfrm>
            <a:prstGeom prst="ellipse">
              <a:avLst/>
            </a:prstGeom>
            <a:solidFill>
              <a:srgbClr val="74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 name="Freeform 559">
              <a:extLst>
                <a:ext uri="{FF2B5EF4-FFF2-40B4-BE49-F238E27FC236}">
                  <a16:creationId xmlns:a16="http://schemas.microsoft.com/office/drawing/2014/main" xmlns="" id="{A11759AE-9F07-4474-8FB1-809D4765284F}"/>
                </a:ext>
              </a:extLst>
            </p:cNvPr>
            <p:cNvSpPr/>
            <p:nvPr/>
          </p:nvSpPr>
          <p:spPr bwMode="auto">
            <a:xfrm>
              <a:off x="4759325" y="1066800"/>
              <a:ext cx="271463" cy="411163"/>
            </a:xfrm>
            <a:custGeom>
              <a:avLst/>
              <a:gdLst>
                <a:gd name="T0" fmla="*/ 0 w 76"/>
                <a:gd name="T1" fmla="*/ 115 h 115"/>
                <a:gd name="T2" fmla="*/ 34 w 76"/>
                <a:gd name="T3" fmla="*/ 111 h 115"/>
                <a:gd name="T4" fmla="*/ 16 w 76"/>
                <a:gd name="T5" fmla="*/ 85 h 115"/>
                <a:gd name="T6" fmla="*/ 49 w 76"/>
                <a:gd name="T7" fmla="*/ 82 h 115"/>
                <a:gd name="T8" fmla="*/ 27 w 76"/>
                <a:gd name="T9" fmla="*/ 57 h 115"/>
                <a:gd name="T10" fmla="*/ 63 w 76"/>
                <a:gd name="T11" fmla="*/ 53 h 115"/>
                <a:gd name="T12" fmla="*/ 40 w 76"/>
                <a:gd name="T13" fmla="*/ 29 h 115"/>
                <a:gd name="T14" fmla="*/ 76 w 76"/>
                <a:gd name="T15" fmla="*/ 19 h 115"/>
                <a:gd name="T16" fmla="*/ 50 w 76"/>
                <a:gd name="T17" fmla="*/ 0 h 115"/>
                <a:gd name="T18" fmla="*/ 0 w 76"/>
                <a:gd name="T1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5">
                  <a:moveTo>
                    <a:pt x="0" y="115"/>
                  </a:moveTo>
                  <a:cubicBezTo>
                    <a:pt x="34" y="111"/>
                    <a:pt x="34" y="111"/>
                    <a:pt x="34" y="111"/>
                  </a:cubicBezTo>
                  <a:cubicBezTo>
                    <a:pt x="16" y="85"/>
                    <a:pt x="16" y="85"/>
                    <a:pt x="16" y="85"/>
                  </a:cubicBezTo>
                  <a:cubicBezTo>
                    <a:pt x="49" y="82"/>
                    <a:pt x="49" y="82"/>
                    <a:pt x="49" y="82"/>
                  </a:cubicBezTo>
                  <a:cubicBezTo>
                    <a:pt x="27" y="57"/>
                    <a:pt x="27" y="57"/>
                    <a:pt x="27" y="57"/>
                  </a:cubicBezTo>
                  <a:cubicBezTo>
                    <a:pt x="63" y="53"/>
                    <a:pt x="63" y="53"/>
                    <a:pt x="63" y="53"/>
                  </a:cubicBezTo>
                  <a:cubicBezTo>
                    <a:pt x="40" y="29"/>
                    <a:pt x="40" y="29"/>
                    <a:pt x="40" y="29"/>
                  </a:cubicBezTo>
                  <a:cubicBezTo>
                    <a:pt x="76" y="19"/>
                    <a:pt x="76" y="19"/>
                    <a:pt x="76" y="19"/>
                  </a:cubicBezTo>
                  <a:cubicBezTo>
                    <a:pt x="50" y="0"/>
                    <a:pt x="50" y="0"/>
                    <a:pt x="50" y="0"/>
                  </a:cubicBezTo>
                  <a:cubicBezTo>
                    <a:pt x="50" y="0"/>
                    <a:pt x="11" y="100"/>
                    <a:pt x="0" y="115"/>
                  </a:cubicBezTo>
                  <a:close/>
                </a:path>
              </a:pathLst>
            </a:custGeom>
            <a:solidFill>
              <a:srgbClr val="7751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 name="Freeform 560">
              <a:extLst>
                <a:ext uri="{FF2B5EF4-FFF2-40B4-BE49-F238E27FC236}">
                  <a16:creationId xmlns:a16="http://schemas.microsoft.com/office/drawing/2014/main" xmlns="" id="{D26A4685-D82E-4139-857D-EE18F9EF2AF7}"/>
                </a:ext>
              </a:extLst>
            </p:cNvPr>
            <p:cNvSpPr/>
            <p:nvPr/>
          </p:nvSpPr>
          <p:spPr bwMode="auto">
            <a:xfrm>
              <a:off x="4899025" y="1181100"/>
              <a:ext cx="171450" cy="311150"/>
            </a:xfrm>
            <a:custGeom>
              <a:avLst/>
              <a:gdLst>
                <a:gd name="T0" fmla="*/ 48 w 48"/>
                <a:gd name="T1" fmla="*/ 0 h 87"/>
                <a:gd name="T2" fmla="*/ 28 w 48"/>
                <a:gd name="T3" fmla="*/ 3 h 87"/>
                <a:gd name="T4" fmla="*/ 41 w 48"/>
                <a:gd name="T5" fmla="*/ 18 h 87"/>
                <a:gd name="T6" fmla="*/ 38 w 48"/>
                <a:gd name="T7" fmla="*/ 33 h 87"/>
                <a:gd name="T8" fmla="*/ 13 w 48"/>
                <a:gd name="T9" fmla="*/ 34 h 87"/>
                <a:gd name="T10" fmla="*/ 32 w 48"/>
                <a:gd name="T11" fmla="*/ 51 h 87"/>
                <a:gd name="T12" fmla="*/ 30 w 48"/>
                <a:gd name="T13" fmla="*/ 62 h 87"/>
                <a:gd name="T14" fmla="*/ 0 w 48"/>
                <a:gd name="T15" fmla="*/ 64 h 87"/>
                <a:gd name="T16" fmla="*/ 22 w 48"/>
                <a:gd name="T17" fmla="*/ 87 h 87"/>
                <a:gd name="T18" fmla="*/ 48 w 48"/>
                <a:gd name="T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7">
                  <a:moveTo>
                    <a:pt x="48" y="0"/>
                  </a:moveTo>
                  <a:cubicBezTo>
                    <a:pt x="28" y="3"/>
                    <a:pt x="28" y="3"/>
                    <a:pt x="28" y="3"/>
                  </a:cubicBezTo>
                  <a:cubicBezTo>
                    <a:pt x="41" y="18"/>
                    <a:pt x="41" y="18"/>
                    <a:pt x="41" y="18"/>
                  </a:cubicBezTo>
                  <a:cubicBezTo>
                    <a:pt x="38" y="33"/>
                    <a:pt x="38" y="33"/>
                    <a:pt x="38" y="33"/>
                  </a:cubicBezTo>
                  <a:cubicBezTo>
                    <a:pt x="13" y="34"/>
                    <a:pt x="13" y="34"/>
                    <a:pt x="13" y="34"/>
                  </a:cubicBezTo>
                  <a:cubicBezTo>
                    <a:pt x="32" y="51"/>
                    <a:pt x="32" y="51"/>
                    <a:pt x="32" y="51"/>
                  </a:cubicBezTo>
                  <a:cubicBezTo>
                    <a:pt x="30" y="62"/>
                    <a:pt x="30" y="62"/>
                    <a:pt x="30" y="62"/>
                  </a:cubicBezTo>
                  <a:cubicBezTo>
                    <a:pt x="0" y="64"/>
                    <a:pt x="0" y="64"/>
                    <a:pt x="0" y="64"/>
                  </a:cubicBezTo>
                  <a:cubicBezTo>
                    <a:pt x="22" y="87"/>
                    <a:pt x="22" y="87"/>
                    <a:pt x="22" y="87"/>
                  </a:cubicBezTo>
                  <a:cubicBezTo>
                    <a:pt x="22" y="87"/>
                    <a:pt x="46" y="3"/>
                    <a:pt x="48" y="0"/>
                  </a:cubicBezTo>
                  <a:close/>
                </a:path>
              </a:pathLst>
            </a:custGeom>
            <a:solidFill>
              <a:srgbClr val="77517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 name="Freeform 561">
              <a:extLst>
                <a:ext uri="{FF2B5EF4-FFF2-40B4-BE49-F238E27FC236}">
                  <a16:creationId xmlns:a16="http://schemas.microsoft.com/office/drawing/2014/main" xmlns="" id="{2276CB24-E0E2-42AD-9784-999578650CF4}"/>
                </a:ext>
              </a:extLst>
            </p:cNvPr>
            <p:cNvSpPr/>
            <p:nvPr/>
          </p:nvSpPr>
          <p:spPr bwMode="auto">
            <a:xfrm>
              <a:off x="4337050" y="239713"/>
              <a:ext cx="74613" cy="65088"/>
            </a:xfrm>
            <a:custGeom>
              <a:avLst/>
              <a:gdLst>
                <a:gd name="T0" fmla="*/ 0 w 21"/>
                <a:gd name="T1" fmla="*/ 6 h 18"/>
                <a:gd name="T2" fmla="*/ 0 w 21"/>
                <a:gd name="T3" fmla="*/ 7 h 18"/>
                <a:gd name="T4" fmla="*/ 10 w 21"/>
                <a:gd name="T5" fmla="*/ 18 h 18"/>
                <a:gd name="T6" fmla="*/ 21 w 21"/>
                <a:gd name="T7" fmla="*/ 7 h 18"/>
                <a:gd name="T8" fmla="*/ 18 w 21"/>
                <a:gd name="T9" fmla="*/ 0 h 18"/>
                <a:gd name="T10" fmla="*/ 0 w 21"/>
                <a:gd name="T11" fmla="*/ 6 h 18"/>
              </a:gdLst>
              <a:ahLst/>
              <a:cxnLst>
                <a:cxn ang="0">
                  <a:pos x="T0" y="T1"/>
                </a:cxn>
                <a:cxn ang="0">
                  <a:pos x="T2" y="T3"/>
                </a:cxn>
                <a:cxn ang="0">
                  <a:pos x="T4" y="T5"/>
                </a:cxn>
                <a:cxn ang="0">
                  <a:pos x="T6" y="T7"/>
                </a:cxn>
                <a:cxn ang="0">
                  <a:pos x="T8" y="T9"/>
                </a:cxn>
                <a:cxn ang="0">
                  <a:pos x="T10" y="T11"/>
                </a:cxn>
              </a:cxnLst>
              <a:rect l="0" t="0" r="r" b="b"/>
              <a:pathLst>
                <a:path w="21" h="18">
                  <a:moveTo>
                    <a:pt x="0" y="6"/>
                  </a:moveTo>
                  <a:cubicBezTo>
                    <a:pt x="0" y="6"/>
                    <a:pt x="0" y="7"/>
                    <a:pt x="0" y="7"/>
                  </a:cubicBezTo>
                  <a:cubicBezTo>
                    <a:pt x="0" y="13"/>
                    <a:pt x="4" y="18"/>
                    <a:pt x="10" y="18"/>
                  </a:cubicBezTo>
                  <a:cubicBezTo>
                    <a:pt x="16" y="18"/>
                    <a:pt x="21" y="13"/>
                    <a:pt x="21" y="7"/>
                  </a:cubicBezTo>
                  <a:cubicBezTo>
                    <a:pt x="21" y="5"/>
                    <a:pt x="19" y="2"/>
                    <a:pt x="18" y="0"/>
                  </a:cubicBezTo>
                  <a:lnTo>
                    <a:pt x="0" y="6"/>
                  </a:ln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 name="Freeform 562">
              <a:extLst>
                <a:ext uri="{FF2B5EF4-FFF2-40B4-BE49-F238E27FC236}">
                  <a16:creationId xmlns:a16="http://schemas.microsoft.com/office/drawing/2014/main" xmlns="" id="{46A827B7-0762-45D8-90B5-B676C7390EE7}"/>
                </a:ext>
              </a:extLst>
            </p:cNvPr>
            <p:cNvSpPr/>
            <p:nvPr/>
          </p:nvSpPr>
          <p:spPr bwMode="auto">
            <a:xfrm>
              <a:off x="4422775" y="282575"/>
              <a:ext cx="36513" cy="100013"/>
            </a:xfrm>
            <a:custGeom>
              <a:avLst/>
              <a:gdLst>
                <a:gd name="T0" fmla="*/ 0 w 10"/>
                <a:gd name="T1" fmla="*/ 14 h 28"/>
                <a:gd name="T2" fmla="*/ 10 w 10"/>
                <a:gd name="T3" fmla="*/ 28 h 28"/>
                <a:gd name="T4" fmla="*/ 10 w 10"/>
                <a:gd name="T5" fmla="*/ 0 h 28"/>
                <a:gd name="T6" fmla="*/ 0 w 10"/>
                <a:gd name="T7" fmla="*/ 14 h 28"/>
              </a:gdLst>
              <a:ahLst/>
              <a:cxnLst>
                <a:cxn ang="0">
                  <a:pos x="T0" y="T1"/>
                </a:cxn>
                <a:cxn ang="0">
                  <a:pos x="T2" y="T3"/>
                </a:cxn>
                <a:cxn ang="0">
                  <a:pos x="T4" y="T5"/>
                </a:cxn>
                <a:cxn ang="0">
                  <a:pos x="T6" y="T7"/>
                </a:cxn>
              </a:cxnLst>
              <a:rect l="0" t="0" r="r" b="b"/>
              <a:pathLst>
                <a:path w="10" h="28">
                  <a:moveTo>
                    <a:pt x="0" y="14"/>
                  </a:moveTo>
                  <a:cubicBezTo>
                    <a:pt x="0" y="21"/>
                    <a:pt x="4" y="26"/>
                    <a:pt x="10" y="28"/>
                  </a:cubicBezTo>
                  <a:cubicBezTo>
                    <a:pt x="10" y="0"/>
                    <a:pt x="10" y="0"/>
                    <a:pt x="10" y="0"/>
                  </a:cubicBezTo>
                  <a:cubicBezTo>
                    <a:pt x="4" y="2"/>
                    <a:pt x="0" y="8"/>
                    <a:pt x="0" y="14"/>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 name="Freeform 563">
              <a:extLst>
                <a:ext uri="{FF2B5EF4-FFF2-40B4-BE49-F238E27FC236}">
                  <a16:creationId xmlns:a16="http://schemas.microsoft.com/office/drawing/2014/main" xmlns="" id="{8ED1A1AA-502E-4602-A619-57D30FE397BB}"/>
                </a:ext>
              </a:extLst>
            </p:cNvPr>
            <p:cNvSpPr/>
            <p:nvPr/>
          </p:nvSpPr>
          <p:spPr bwMode="auto">
            <a:xfrm>
              <a:off x="4305300" y="407988"/>
              <a:ext cx="68263" cy="107950"/>
            </a:xfrm>
            <a:custGeom>
              <a:avLst/>
              <a:gdLst>
                <a:gd name="T0" fmla="*/ 4 w 19"/>
                <a:gd name="T1" fmla="*/ 0 h 30"/>
                <a:gd name="T2" fmla="*/ 1 w 19"/>
                <a:gd name="T3" fmla="*/ 0 h 30"/>
                <a:gd name="T4" fmla="*/ 0 w 19"/>
                <a:gd name="T5" fmla="*/ 29 h 30"/>
                <a:gd name="T6" fmla="*/ 4 w 19"/>
                <a:gd name="T7" fmla="*/ 30 h 30"/>
                <a:gd name="T8" fmla="*/ 19 w 19"/>
                <a:gd name="T9" fmla="*/ 15 h 30"/>
                <a:gd name="T10" fmla="*/ 4 w 19"/>
                <a:gd name="T11" fmla="*/ 0 h 30"/>
              </a:gdLst>
              <a:ahLst/>
              <a:cxnLst>
                <a:cxn ang="0">
                  <a:pos x="T0" y="T1"/>
                </a:cxn>
                <a:cxn ang="0">
                  <a:pos x="T2" y="T3"/>
                </a:cxn>
                <a:cxn ang="0">
                  <a:pos x="T4" y="T5"/>
                </a:cxn>
                <a:cxn ang="0">
                  <a:pos x="T6" y="T7"/>
                </a:cxn>
                <a:cxn ang="0">
                  <a:pos x="T8" y="T9"/>
                </a:cxn>
                <a:cxn ang="0">
                  <a:pos x="T10" y="T11"/>
                </a:cxn>
              </a:cxnLst>
              <a:rect l="0" t="0" r="r" b="b"/>
              <a:pathLst>
                <a:path w="19" h="30">
                  <a:moveTo>
                    <a:pt x="4" y="0"/>
                  </a:moveTo>
                  <a:cubicBezTo>
                    <a:pt x="3" y="0"/>
                    <a:pt x="2" y="0"/>
                    <a:pt x="1" y="0"/>
                  </a:cubicBezTo>
                  <a:cubicBezTo>
                    <a:pt x="0" y="29"/>
                    <a:pt x="0" y="29"/>
                    <a:pt x="0" y="29"/>
                  </a:cubicBezTo>
                  <a:cubicBezTo>
                    <a:pt x="1" y="30"/>
                    <a:pt x="3" y="30"/>
                    <a:pt x="4" y="30"/>
                  </a:cubicBezTo>
                  <a:cubicBezTo>
                    <a:pt x="12" y="30"/>
                    <a:pt x="19" y="23"/>
                    <a:pt x="19" y="15"/>
                  </a:cubicBezTo>
                  <a:cubicBezTo>
                    <a:pt x="19" y="7"/>
                    <a:pt x="12" y="0"/>
                    <a:pt x="4" y="0"/>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 name="Freeform 564">
              <a:extLst>
                <a:ext uri="{FF2B5EF4-FFF2-40B4-BE49-F238E27FC236}">
                  <a16:creationId xmlns:a16="http://schemas.microsoft.com/office/drawing/2014/main" xmlns="" id="{B8641D51-9804-43D7-A54A-6A66E48BA7E9}"/>
                </a:ext>
              </a:extLst>
            </p:cNvPr>
            <p:cNvSpPr/>
            <p:nvPr/>
          </p:nvSpPr>
          <p:spPr bwMode="auto">
            <a:xfrm>
              <a:off x="4402138" y="515938"/>
              <a:ext cx="60325" cy="88900"/>
            </a:xfrm>
            <a:custGeom>
              <a:avLst/>
              <a:gdLst>
                <a:gd name="T0" fmla="*/ 13 w 17"/>
                <a:gd name="T1" fmla="*/ 0 h 25"/>
                <a:gd name="T2" fmla="*/ 0 w 17"/>
                <a:gd name="T3" fmla="*/ 13 h 25"/>
                <a:gd name="T4" fmla="*/ 13 w 17"/>
                <a:gd name="T5" fmla="*/ 25 h 25"/>
                <a:gd name="T6" fmla="*/ 17 w 17"/>
                <a:gd name="T7" fmla="*/ 25 h 25"/>
                <a:gd name="T8" fmla="*/ 17 w 17"/>
                <a:gd name="T9" fmla="*/ 0 h 25"/>
                <a:gd name="T10" fmla="*/ 13 w 17"/>
                <a:gd name="T11" fmla="*/ 0 h 25"/>
              </a:gdLst>
              <a:ahLst/>
              <a:cxnLst>
                <a:cxn ang="0">
                  <a:pos x="T0" y="T1"/>
                </a:cxn>
                <a:cxn ang="0">
                  <a:pos x="T2" y="T3"/>
                </a:cxn>
                <a:cxn ang="0">
                  <a:pos x="T4" y="T5"/>
                </a:cxn>
                <a:cxn ang="0">
                  <a:pos x="T6" y="T7"/>
                </a:cxn>
                <a:cxn ang="0">
                  <a:pos x="T8" y="T9"/>
                </a:cxn>
                <a:cxn ang="0">
                  <a:pos x="T10" y="T11"/>
                </a:cxn>
              </a:cxnLst>
              <a:rect l="0" t="0" r="r" b="b"/>
              <a:pathLst>
                <a:path w="17" h="25">
                  <a:moveTo>
                    <a:pt x="13" y="0"/>
                  </a:moveTo>
                  <a:cubicBezTo>
                    <a:pt x="6" y="0"/>
                    <a:pt x="0" y="6"/>
                    <a:pt x="0" y="13"/>
                  </a:cubicBezTo>
                  <a:cubicBezTo>
                    <a:pt x="0" y="20"/>
                    <a:pt x="6" y="25"/>
                    <a:pt x="13" y="25"/>
                  </a:cubicBezTo>
                  <a:cubicBezTo>
                    <a:pt x="14" y="25"/>
                    <a:pt x="16" y="25"/>
                    <a:pt x="17" y="25"/>
                  </a:cubicBezTo>
                  <a:cubicBezTo>
                    <a:pt x="17" y="0"/>
                    <a:pt x="17" y="0"/>
                    <a:pt x="17" y="0"/>
                  </a:cubicBezTo>
                  <a:cubicBezTo>
                    <a:pt x="15" y="0"/>
                    <a:pt x="14" y="0"/>
                    <a:pt x="13" y="0"/>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 name="Freeform 565">
              <a:extLst>
                <a:ext uri="{FF2B5EF4-FFF2-40B4-BE49-F238E27FC236}">
                  <a16:creationId xmlns:a16="http://schemas.microsoft.com/office/drawing/2014/main" xmlns="" id="{85DC743E-F640-4B48-B945-C45BFE473D9D}"/>
                </a:ext>
              </a:extLst>
            </p:cNvPr>
            <p:cNvSpPr/>
            <p:nvPr/>
          </p:nvSpPr>
          <p:spPr bwMode="auto">
            <a:xfrm>
              <a:off x="4302125" y="590550"/>
              <a:ext cx="46038" cy="74613"/>
            </a:xfrm>
            <a:custGeom>
              <a:avLst/>
              <a:gdLst>
                <a:gd name="T0" fmla="*/ 3 w 13"/>
                <a:gd name="T1" fmla="*/ 0 h 21"/>
                <a:gd name="T2" fmla="*/ 1 w 13"/>
                <a:gd name="T3" fmla="*/ 0 h 21"/>
                <a:gd name="T4" fmla="*/ 0 w 13"/>
                <a:gd name="T5" fmla="*/ 20 h 21"/>
                <a:gd name="T6" fmla="*/ 3 w 13"/>
                <a:gd name="T7" fmla="*/ 21 h 21"/>
                <a:gd name="T8" fmla="*/ 13 w 13"/>
                <a:gd name="T9" fmla="*/ 10 h 21"/>
                <a:gd name="T10" fmla="*/ 3 w 13"/>
                <a:gd name="T11" fmla="*/ 0 h 21"/>
              </a:gdLst>
              <a:ahLst/>
              <a:cxnLst>
                <a:cxn ang="0">
                  <a:pos x="T0" y="T1"/>
                </a:cxn>
                <a:cxn ang="0">
                  <a:pos x="T2" y="T3"/>
                </a:cxn>
                <a:cxn ang="0">
                  <a:pos x="T4" y="T5"/>
                </a:cxn>
                <a:cxn ang="0">
                  <a:pos x="T6" y="T7"/>
                </a:cxn>
                <a:cxn ang="0">
                  <a:pos x="T8" y="T9"/>
                </a:cxn>
                <a:cxn ang="0">
                  <a:pos x="T10" y="T11"/>
                </a:cxn>
              </a:cxnLst>
              <a:rect l="0" t="0" r="r" b="b"/>
              <a:pathLst>
                <a:path w="13" h="21">
                  <a:moveTo>
                    <a:pt x="3" y="0"/>
                  </a:moveTo>
                  <a:cubicBezTo>
                    <a:pt x="2" y="0"/>
                    <a:pt x="1" y="0"/>
                    <a:pt x="1" y="0"/>
                  </a:cubicBezTo>
                  <a:cubicBezTo>
                    <a:pt x="0" y="20"/>
                    <a:pt x="0" y="20"/>
                    <a:pt x="0" y="20"/>
                  </a:cubicBezTo>
                  <a:cubicBezTo>
                    <a:pt x="1" y="20"/>
                    <a:pt x="2" y="21"/>
                    <a:pt x="3" y="21"/>
                  </a:cubicBezTo>
                  <a:cubicBezTo>
                    <a:pt x="8" y="21"/>
                    <a:pt x="13" y="16"/>
                    <a:pt x="13" y="10"/>
                  </a:cubicBezTo>
                  <a:cubicBezTo>
                    <a:pt x="13" y="4"/>
                    <a:pt x="8" y="0"/>
                    <a:pt x="3" y="0"/>
                  </a:cubicBezTo>
                  <a:close/>
                </a:path>
              </a:pathLst>
            </a:cu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5" name="Oval 566">
              <a:extLst>
                <a:ext uri="{FF2B5EF4-FFF2-40B4-BE49-F238E27FC236}">
                  <a16:creationId xmlns:a16="http://schemas.microsoft.com/office/drawing/2014/main" xmlns="" id="{CB975C95-63C5-46E8-87FF-B312D46014D4}"/>
                </a:ext>
              </a:extLst>
            </p:cNvPr>
            <p:cNvSpPr>
              <a:spLocks noChangeArrowheads="1"/>
            </p:cNvSpPr>
            <p:nvPr/>
          </p:nvSpPr>
          <p:spPr bwMode="auto">
            <a:xfrm>
              <a:off x="4379913" y="379413"/>
              <a:ext cx="50800" cy="49213"/>
            </a:xfrm>
            <a:prstGeom prst="ellipse">
              <a:avLst/>
            </a:prstGeom>
            <a:solidFill>
              <a:srgbClr val="773D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grpSp>
        <p:nvGrpSpPr>
          <p:cNvPr id="226" name="组合 593">
            <a:extLst>
              <a:ext uri="{FF2B5EF4-FFF2-40B4-BE49-F238E27FC236}">
                <a16:creationId xmlns:a16="http://schemas.microsoft.com/office/drawing/2014/main" xmlns="" id="{88E0B5C8-A60D-462D-A820-EDA8DC0E93C8}"/>
              </a:ext>
            </a:extLst>
          </p:cNvPr>
          <p:cNvGrpSpPr/>
          <p:nvPr/>
        </p:nvGrpSpPr>
        <p:grpSpPr>
          <a:xfrm>
            <a:off x="888042" y="4675249"/>
            <a:ext cx="393166" cy="502909"/>
            <a:chOff x="7016750" y="3297238"/>
            <a:chExt cx="654050" cy="836613"/>
          </a:xfrm>
        </p:grpSpPr>
        <p:sp>
          <p:nvSpPr>
            <p:cNvPr id="227" name="Freeform 257">
              <a:extLst>
                <a:ext uri="{FF2B5EF4-FFF2-40B4-BE49-F238E27FC236}">
                  <a16:creationId xmlns:a16="http://schemas.microsoft.com/office/drawing/2014/main" xmlns="" id="{59F3C358-55E3-401F-AFE5-B06822EDEB21}"/>
                </a:ext>
              </a:extLst>
            </p:cNvPr>
            <p:cNvSpPr/>
            <p:nvPr/>
          </p:nvSpPr>
          <p:spPr bwMode="auto">
            <a:xfrm>
              <a:off x="7156450" y="3297238"/>
              <a:ext cx="395288" cy="217488"/>
            </a:xfrm>
            <a:custGeom>
              <a:avLst/>
              <a:gdLst>
                <a:gd name="T0" fmla="*/ 79 w 93"/>
                <a:gd name="T1" fmla="*/ 31 h 51"/>
                <a:gd name="T2" fmla="*/ 61 w 93"/>
                <a:gd name="T3" fmla="*/ 17 h 51"/>
                <a:gd name="T4" fmla="*/ 49 w 93"/>
                <a:gd name="T5" fmla="*/ 1 h 51"/>
                <a:gd name="T6" fmla="*/ 33 w 93"/>
                <a:gd name="T7" fmla="*/ 12 h 51"/>
                <a:gd name="T8" fmla="*/ 13 w 93"/>
                <a:gd name="T9" fmla="*/ 27 h 51"/>
                <a:gd name="T10" fmla="*/ 1 w 93"/>
                <a:gd name="T11" fmla="*/ 36 h 51"/>
                <a:gd name="T12" fmla="*/ 31 w 93"/>
                <a:gd name="T13" fmla="*/ 49 h 51"/>
                <a:gd name="T14" fmla="*/ 73 w 93"/>
                <a:gd name="T15" fmla="*/ 49 h 51"/>
                <a:gd name="T16" fmla="*/ 92 w 93"/>
                <a:gd name="T17" fmla="*/ 43 h 51"/>
                <a:gd name="T18" fmla="*/ 79 w 93"/>
                <a:gd name="T19"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51">
                  <a:moveTo>
                    <a:pt x="79" y="31"/>
                  </a:moveTo>
                  <a:cubicBezTo>
                    <a:pt x="73" y="27"/>
                    <a:pt x="66" y="22"/>
                    <a:pt x="61" y="17"/>
                  </a:cubicBezTo>
                  <a:cubicBezTo>
                    <a:pt x="57" y="12"/>
                    <a:pt x="54" y="3"/>
                    <a:pt x="49" y="1"/>
                  </a:cubicBezTo>
                  <a:cubicBezTo>
                    <a:pt x="42" y="0"/>
                    <a:pt x="38" y="7"/>
                    <a:pt x="33" y="12"/>
                  </a:cubicBezTo>
                  <a:cubicBezTo>
                    <a:pt x="27" y="18"/>
                    <a:pt x="21" y="23"/>
                    <a:pt x="13" y="27"/>
                  </a:cubicBezTo>
                  <a:cubicBezTo>
                    <a:pt x="9" y="29"/>
                    <a:pt x="0" y="30"/>
                    <a:pt x="1" y="36"/>
                  </a:cubicBezTo>
                  <a:cubicBezTo>
                    <a:pt x="2" y="45"/>
                    <a:pt x="25" y="48"/>
                    <a:pt x="31" y="49"/>
                  </a:cubicBezTo>
                  <a:cubicBezTo>
                    <a:pt x="45" y="51"/>
                    <a:pt x="59" y="51"/>
                    <a:pt x="73" y="49"/>
                  </a:cubicBezTo>
                  <a:cubicBezTo>
                    <a:pt x="77" y="49"/>
                    <a:pt x="90" y="48"/>
                    <a:pt x="92" y="43"/>
                  </a:cubicBezTo>
                  <a:cubicBezTo>
                    <a:pt x="93" y="38"/>
                    <a:pt x="84" y="34"/>
                    <a:pt x="79" y="31"/>
                  </a:cubicBezTo>
                  <a:close/>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8" name="Freeform 258">
              <a:extLst>
                <a:ext uri="{FF2B5EF4-FFF2-40B4-BE49-F238E27FC236}">
                  <a16:creationId xmlns:a16="http://schemas.microsoft.com/office/drawing/2014/main" xmlns="" id="{30A51673-F8C2-4259-8B6C-8D56A3289A3A}"/>
                </a:ext>
              </a:extLst>
            </p:cNvPr>
            <p:cNvSpPr/>
            <p:nvPr/>
          </p:nvSpPr>
          <p:spPr bwMode="auto">
            <a:xfrm>
              <a:off x="7080250" y="3471863"/>
              <a:ext cx="504825" cy="234950"/>
            </a:xfrm>
            <a:custGeom>
              <a:avLst/>
              <a:gdLst>
                <a:gd name="T0" fmla="*/ 46 w 119"/>
                <a:gd name="T1" fmla="*/ 0 h 55"/>
                <a:gd name="T2" fmla="*/ 8 w 119"/>
                <a:gd name="T3" fmla="*/ 32 h 55"/>
                <a:gd name="T4" fmla="*/ 6 w 119"/>
                <a:gd name="T5" fmla="*/ 42 h 55"/>
                <a:gd name="T6" fmla="*/ 17 w 119"/>
                <a:gd name="T7" fmla="*/ 48 h 55"/>
                <a:gd name="T8" fmla="*/ 80 w 119"/>
                <a:gd name="T9" fmla="*/ 55 h 55"/>
                <a:gd name="T10" fmla="*/ 110 w 119"/>
                <a:gd name="T11" fmla="*/ 51 h 55"/>
                <a:gd name="T12" fmla="*/ 115 w 119"/>
                <a:gd name="T13" fmla="*/ 42 h 55"/>
                <a:gd name="T14" fmla="*/ 104 w 119"/>
                <a:gd name="T15" fmla="*/ 36 h 55"/>
                <a:gd name="T16" fmla="*/ 94 w 119"/>
                <a:gd name="T17" fmla="*/ 28 h 55"/>
                <a:gd name="T18" fmla="*/ 80 w 119"/>
                <a:gd name="T1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55">
                  <a:moveTo>
                    <a:pt x="46" y="0"/>
                  </a:moveTo>
                  <a:cubicBezTo>
                    <a:pt x="37" y="15"/>
                    <a:pt x="25" y="27"/>
                    <a:pt x="8" y="32"/>
                  </a:cubicBezTo>
                  <a:cubicBezTo>
                    <a:pt x="3" y="34"/>
                    <a:pt x="0" y="37"/>
                    <a:pt x="6" y="42"/>
                  </a:cubicBezTo>
                  <a:cubicBezTo>
                    <a:pt x="9" y="46"/>
                    <a:pt x="13" y="46"/>
                    <a:pt x="17" y="48"/>
                  </a:cubicBezTo>
                  <a:cubicBezTo>
                    <a:pt x="37" y="55"/>
                    <a:pt x="59" y="55"/>
                    <a:pt x="80" y="55"/>
                  </a:cubicBezTo>
                  <a:cubicBezTo>
                    <a:pt x="90" y="55"/>
                    <a:pt x="101" y="55"/>
                    <a:pt x="110" y="51"/>
                  </a:cubicBezTo>
                  <a:cubicBezTo>
                    <a:pt x="115" y="49"/>
                    <a:pt x="119" y="46"/>
                    <a:pt x="115" y="42"/>
                  </a:cubicBezTo>
                  <a:cubicBezTo>
                    <a:pt x="113" y="39"/>
                    <a:pt x="107" y="38"/>
                    <a:pt x="104" y="36"/>
                  </a:cubicBezTo>
                  <a:cubicBezTo>
                    <a:pt x="100" y="34"/>
                    <a:pt x="97" y="32"/>
                    <a:pt x="94" y="28"/>
                  </a:cubicBezTo>
                  <a:cubicBezTo>
                    <a:pt x="88" y="21"/>
                    <a:pt x="84" y="12"/>
                    <a:pt x="80" y="3"/>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9" name="Freeform 259">
              <a:extLst>
                <a:ext uri="{FF2B5EF4-FFF2-40B4-BE49-F238E27FC236}">
                  <a16:creationId xmlns:a16="http://schemas.microsoft.com/office/drawing/2014/main" xmlns="" id="{47279643-6492-4C64-B6C5-9BF0C2325BD9}"/>
                </a:ext>
              </a:extLst>
            </p:cNvPr>
            <p:cNvSpPr/>
            <p:nvPr/>
          </p:nvSpPr>
          <p:spPr bwMode="auto">
            <a:xfrm>
              <a:off x="7016750" y="3656013"/>
              <a:ext cx="654050" cy="280988"/>
            </a:xfrm>
            <a:custGeom>
              <a:avLst/>
              <a:gdLst>
                <a:gd name="T0" fmla="*/ 52 w 154"/>
                <a:gd name="T1" fmla="*/ 0 h 66"/>
                <a:gd name="T2" fmla="*/ 18 w 154"/>
                <a:gd name="T3" fmla="*/ 32 h 66"/>
                <a:gd name="T4" fmla="*/ 3 w 154"/>
                <a:gd name="T5" fmla="*/ 40 h 66"/>
                <a:gd name="T6" fmla="*/ 12 w 154"/>
                <a:gd name="T7" fmla="*/ 51 h 66"/>
                <a:gd name="T8" fmla="*/ 54 w 154"/>
                <a:gd name="T9" fmla="*/ 63 h 66"/>
                <a:gd name="T10" fmla="*/ 114 w 154"/>
                <a:gd name="T11" fmla="*/ 63 h 66"/>
                <a:gd name="T12" fmla="*/ 142 w 154"/>
                <a:gd name="T13" fmla="*/ 54 h 66"/>
                <a:gd name="T14" fmla="*/ 135 w 154"/>
                <a:gd name="T15" fmla="*/ 39 h 66"/>
                <a:gd name="T16" fmla="*/ 103 w 154"/>
                <a:gd name="T1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66">
                  <a:moveTo>
                    <a:pt x="52" y="0"/>
                  </a:moveTo>
                  <a:cubicBezTo>
                    <a:pt x="41" y="10"/>
                    <a:pt x="31" y="24"/>
                    <a:pt x="18" y="32"/>
                  </a:cubicBezTo>
                  <a:cubicBezTo>
                    <a:pt x="14" y="34"/>
                    <a:pt x="6" y="36"/>
                    <a:pt x="3" y="40"/>
                  </a:cubicBezTo>
                  <a:cubicBezTo>
                    <a:pt x="0" y="45"/>
                    <a:pt x="8" y="48"/>
                    <a:pt x="12" y="51"/>
                  </a:cubicBezTo>
                  <a:cubicBezTo>
                    <a:pt x="25" y="58"/>
                    <a:pt x="41" y="61"/>
                    <a:pt x="54" y="63"/>
                  </a:cubicBezTo>
                  <a:cubicBezTo>
                    <a:pt x="76" y="66"/>
                    <a:pt x="94" y="66"/>
                    <a:pt x="114" y="63"/>
                  </a:cubicBezTo>
                  <a:cubicBezTo>
                    <a:pt x="124" y="61"/>
                    <a:pt x="134" y="59"/>
                    <a:pt x="142" y="54"/>
                  </a:cubicBezTo>
                  <a:cubicBezTo>
                    <a:pt x="154" y="47"/>
                    <a:pt x="143" y="43"/>
                    <a:pt x="135" y="39"/>
                  </a:cubicBezTo>
                  <a:cubicBezTo>
                    <a:pt x="119" y="31"/>
                    <a:pt x="110" y="18"/>
                    <a:pt x="103" y="2"/>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0" name="Freeform 260">
              <a:extLst>
                <a:ext uri="{FF2B5EF4-FFF2-40B4-BE49-F238E27FC236}">
                  <a16:creationId xmlns:a16="http://schemas.microsoft.com/office/drawing/2014/main" xmlns="" id="{FB7C545C-ACD1-4CA0-A5F5-7683215B5226}"/>
                </a:ext>
              </a:extLst>
            </p:cNvPr>
            <p:cNvSpPr/>
            <p:nvPr/>
          </p:nvSpPr>
          <p:spPr bwMode="auto">
            <a:xfrm>
              <a:off x="7308850" y="3395663"/>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1" name="Freeform 261">
              <a:extLst>
                <a:ext uri="{FF2B5EF4-FFF2-40B4-BE49-F238E27FC236}">
                  <a16:creationId xmlns:a16="http://schemas.microsoft.com/office/drawing/2014/main" xmlns="" id="{805E6086-1AFF-47DD-B13D-995CEC92BF59}"/>
                </a:ext>
              </a:extLst>
            </p:cNvPr>
            <p:cNvSpPr/>
            <p:nvPr/>
          </p:nvSpPr>
          <p:spPr bwMode="auto">
            <a:xfrm>
              <a:off x="7440613" y="34512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3"/>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2" name="Freeform 262">
              <a:extLst>
                <a:ext uri="{FF2B5EF4-FFF2-40B4-BE49-F238E27FC236}">
                  <a16:creationId xmlns:a16="http://schemas.microsoft.com/office/drawing/2014/main" xmlns="" id="{2702C10D-2068-49CA-ADEC-0EED4572ADD7}"/>
                </a:ext>
              </a:extLst>
            </p:cNvPr>
            <p:cNvSpPr/>
            <p:nvPr/>
          </p:nvSpPr>
          <p:spPr bwMode="auto">
            <a:xfrm>
              <a:off x="7346950" y="3317875"/>
              <a:ext cx="26988" cy="25400"/>
            </a:xfrm>
            <a:custGeom>
              <a:avLst/>
              <a:gdLst>
                <a:gd name="T0" fmla="*/ 5 w 6"/>
                <a:gd name="T1" fmla="*/ 3 h 6"/>
                <a:gd name="T2" fmla="*/ 3 w 6"/>
                <a:gd name="T3" fmla="*/ 5 h 6"/>
                <a:gd name="T4" fmla="*/ 0 w 6"/>
                <a:gd name="T5" fmla="*/ 3 h 6"/>
                <a:gd name="T6" fmla="*/ 3 w 6"/>
                <a:gd name="T7" fmla="*/ 0 h 6"/>
                <a:gd name="T8" fmla="*/ 5 w 6"/>
                <a:gd name="T9" fmla="*/ 3 h 6"/>
              </a:gdLst>
              <a:ahLst/>
              <a:cxnLst>
                <a:cxn ang="0">
                  <a:pos x="T0" y="T1"/>
                </a:cxn>
                <a:cxn ang="0">
                  <a:pos x="T2" y="T3"/>
                </a:cxn>
                <a:cxn ang="0">
                  <a:pos x="T4" y="T5"/>
                </a:cxn>
                <a:cxn ang="0">
                  <a:pos x="T6" y="T7"/>
                </a:cxn>
                <a:cxn ang="0">
                  <a:pos x="T8" y="T9"/>
                </a:cxn>
              </a:cxnLst>
              <a:rect l="0" t="0" r="r" b="b"/>
              <a:pathLst>
                <a:path w="6" h="6">
                  <a:moveTo>
                    <a:pt x="5" y="3"/>
                  </a:moveTo>
                  <a:cubicBezTo>
                    <a:pt x="5" y="5"/>
                    <a:pt x="4" y="6"/>
                    <a:pt x="3" y="5"/>
                  </a:cubicBezTo>
                  <a:cubicBezTo>
                    <a:pt x="1" y="5"/>
                    <a:pt x="0" y="4"/>
                    <a:pt x="0" y="3"/>
                  </a:cubicBezTo>
                  <a:cubicBezTo>
                    <a:pt x="1" y="1"/>
                    <a:pt x="2" y="0"/>
                    <a:pt x="3" y="0"/>
                  </a:cubicBezTo>
                  <a:cubicBezTo>
                    <a:pt x="5" y="1"/>
                    <a:pt x="6"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3" name="Freeform 263">
              <a:extLst>
                <a:ext uri="{FF2B5EF4-FFF2-40B4-BE49-F238E27FC236}">
                  <a16:creationId xmlns:a16="http://schemas.microsoft.com/office/drawing/2014/main" xmlns="" id="{0B91B966-4D2D-4EAE-9A14-986C241AF62D}"/>
                </a:ext>
              </a:extLst>
            </p:cNvPr>
            <p:cNvSpPr/>
            <p:nvPr/>
          </p:nvSpPr>
          <p:spPr bwMode="auto">
            <a:xfrm>
              <a:off x="7207250" y="34385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4" name="Freeform 264">
              <a:extLst>
                <a:ext uri="{FF2B5EF4-FFF2-40B4-BE49-F238E27FC236}">
                  <a16:creationId xmlns:a16="http://schemas.microsoft.com/office/drawing/2014/main" xmlns="" id="{339ADCFB-A82F-4D09-AE43-E8106D9CDF87}"/>
                </a:ext>
              </a:extLst>
            </p:cNvPr>
            <p:cNvSpPr/>
            <p:nvPr/>
          </p:nvSpPr>
          <p:spPr bwMode="auto">
            <a:xfrm>
              <a:off x="7321550" y="3527425"/>
              <a:ext cx="22225" cy="22225"/>
            </a:xfrm>
            <a:custGeom>
              <a:avLst/>
              <a:gdLst>
                <a:gd name="T0" fmla="*/ 5 w 5"/>
                <a:gd name="T1" fmla="*/ 2 h 5"/>
                <a:gd name="T2" fmla="*/ 2 w 5"/>
                <a:gd name="T3" fmla="*/ 5 h 5"/>
                <a:gd name="T4" fmla="*/ 0 w 5"/>
                <a:gd name="T5" fmla="*/ 2 h 5"/>
                <a:gd name="T6" fmla="*/ 3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4"/>
                    <a:pt x="4" y="5"/>
                    <a:pt x="2" y="5"/>
                  </a:cubicBezTo>
                  <a:cubicBezTo>
                    <a:pt x="1" y="5"/>
                    <a:pt x="0" y="3"/>
                    <a:pt x="0" y="2"/>
                  </a:cubicBezTo>
                  <a:cubicBezTo>
                    <a:pt x="0" y="1"/>
                    <a:pt x="1" y="0"/>
                    <a:pt x="3" y="0"/>
                  </a:cubicBezTo>
                  <a:cubicBezTo>
                    <a:pt x="4" y="0"/>
                    <a:pt x="5"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5" name="Freeform 265">
              <a:extLst>
                <a:ext uri="{FF2B5EF4-FFF2-40B4-BE49-F238E27FC236}">
                  <a16:creationId xmlns:a16="http://schemas.microsoft.com/office/drawing/2014/main" xmlns="" id="{15B45C87-C7E3-43E0-89D5-B6A9A270534F}"/>
                </a:ext>
              </a:extLst>
            </p:cNvPr>
            <p:cNvSpPr/>
            <p:nvPr/>
          </p:nvSpPr>
          <p:spPr bwMode="auto">
            <a:xfrm>
              <a:off x="7440613" y="3582988"/>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6" name="Freeform 266">
              <a:extLst>
                <a:ext uri="{FF2B5EF4-FFF2-40B4-BE49-F238E27FC236}">
                  <a16:creationId xmlns:a16="http://schemas.microsoft.com/office/drawing/2014/main" xmlns="" id="{8E7185F0-681A-4355-8AC9-4A876772DFEB}"/>
                </a:ext>
              </a:extLst>
            </p:cNvPr>
            <p:cNvSpPr/>
            <p:nvPr/>
          </p:nvSpPr>
          <p:spPr bwMode="auto">
            <a:xfrm>
              <a:off x="7351713" y="3630613"/>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7" name="Freeform 267">
              <a:extLst>
                <a:ext uri="{FF2B5EF4-FFF2-40B4-BE49-F238E27FC236}">
                  <a16:creationId xmlns:a16="http://schemas.microsoft.com/office/drawing/2014/main" xmlns="" id="{AE1D3E29-3E58-4157-B1FD-C4287E007DBF}"/>
                </a:ext>
              </a:extLst>
            </p:cNvPr>
            <p:cNvSpPr/>
            <p:nvPr/>
          </p:nvSpPr>
          <p:spPr bwMode="auto">
            <a:xfrm>
              <a:off x="7215188" y="3600450"/>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8" name="Freeform 268">
              <a:extLst>
                <a:ext uri="{FF2B5EF4-FFF2-40B4-BE49-F238E27FC236}">
                  <a16:creationId xmlns:a16="http://schemas.microsoft.com/office/drawing/2014/main" xmlns="" id="{8E1B1DF3-4291-41A2-86C0-3A4577491480}"/>
                </a:ext>
              </a:extLst>
            </p:cNvPr>
            <p:cNvSpPr/>
            <p:nvPr/>
          </p:nvSpPr>
          <p:spPr bwMode="auto">
            <a:xfrm>
              <a:off x="7118350" y="363061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9" name="Freeform 269">
              <a:extLst>
                <a:ext uri="{FF2B5EF4-FFF2-40B4-BE49-F238E27FC236}">
                  <a16:creationId xmlns:a16="http://schemas.microsoft.com/office/drawing/2014/main" xmlns="" id="{D46A7349-1361-475F-912C-45F483BBA865}"/>
                </a:ext>
              </a:extLst>
            </p:cNvPr>
            <p:cNvSpPr/>
            <p:nvPr/>
          </p:nvSpPr>
          <p:spPr bwMode="auto">
            <a:xfrm>
              <a:off x="7496175" y="3646488"/>
              <a:ext cx="22225" cy="22225"/>
            </a:xfrm>
            <a:custGeom>
              <a:avLst/>
              <a:gdLst>
                <a:gd name="T0" fmla="*/ 5 w 5"/>
                <a:gd name="T1" fmla="*/ 3 h 5"/>
                <a:gd name="T2" fmla="*/ 2 w 5"/>
                <a:gd name="T3" fmla="*/ 5 h 5"/>
                <a:gd name="T4" fmla="*/ 0 w 5"/>
                <a:gd name="T5" fmla="*/ 3 h 5"/>
                <a:gd name="T6" fmla="*/ 2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3"/>
                  </a:cubicBezTo>
                  <a:cubicBezTo>
                    <a:pt x="0" y="1"/>
                    <a:pt x="1" y="0"/>
                    <a:pt x="2"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0" name="Freeform 270">
              <a:extLst>
                <a:ext uri="{FF2B5EF4-FFF2-40B4-BE49-F238E27FC236}">
                  <a16:creationId xmlns:a16="http://schemas.microsoft.com/office/drawing/2014/main" xmlns="" id="{EDF86201-A36D-4E7C-BA1B-AE0CB87C5424}"/>
                </a:ext>
              </a:extLst>
            </p:cNvPr>
            <p:cNvSpPr/>
            <p:nvPr/>
          </p:nvSpPr>
          <p:spPr bwMode="auto">
            <a:xfrm>
              <a:off x="7242175" y="3729038"/>
              <a:ext cx="25400" cy="20638"/>
            </a:xfrm>
            <a:custGeom>
              <a:avLst/>
              <a:gdLst>
                <a:gd name="T0" fmla="*/ 5 w 6"/>
                <a:gd name="T1" fmla="*/ 2 h 5"/>
                <a:gd name="T2" fmla="*/ 3 w 6"/>
                <a:gd name="T3" fmla="*/ 5 h 5"/>
                <a:gd name="T4" fmla="*/ 0 w 6"/>
                <a:gd name="T5" fmla="*/ 2 h 5"/>
                <a:gd name="T6" fmla="*/ 3 w 6"/>
                <a:gd name="T7" fmla="*/ 0 h 5"/>
                <a:gd name="T8" fmla="*/ 5 w 6"/>
                <a:gd name="T9" fmla="*/ 2 h 5"/>
              </a:gdLst>
              <a:ahLst/>
              <a:cxnLst>
                <a:cxn ang="0">
                  <a:pos x="T0" y="T1"/>
                </a:cxn>
                <a:cxn ang="0">
                  <a:pos x="T2" y="T3"/>
                </a:cxn>
                <a:cxn ang="0">
                  <a:pos x="T4" y="T5"/>
                </a:cxn>
                <a:cxn ang="0">
                  <a:pos x="T6" y="T7"/>
                </a:cxn>
                <a:cxn ang="0">
                  <a:pos x="T8" y="T9"/>
                </a:cxn>
              </a:cxnLst>
              <a:rect l="0" t="0" r="r" b="b"/>
              <a:pathLst>
                <a:path w="6" h="5">
                  <a:moveTo>
                    <a:pt x="5" y="2"/>
                  </a:moveTo>
                  <a:cubicBezTo>
                    <a:pt x="5" y="4"/>
                    <a:pt x="4" y="5"/>
                    <a:pt x="3" y="5"/>
                  </a:cubicBezTo>
                  <a:cubicBezTo>
                    <a:pt x="1" y="5"/>
                    <a:pt x="0" y="3"/>
                    <a:pt x="0" y="2"/>
                  </a:cubicBezTo>
                  <a:cubicBezTo>
                    <a:pt x="1" y="1"/>
                    <a:pt x="2" y="0"/>
                    <a:pt x="3" y="0"/>
                  </a:cubicBezTo>
                  <a:cubicBezTo>
                    <a:pt x="5" y="0"/>
                    <a:pt x="6"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1" name="Freeform 271">
              <a:extLst>
                <a:ext uri="{FF2B5EF4-FFF2-40B4-BE49-F238E27FC236}">
                  <a16:creationId xmlns:a16="http://schemas.microsoft.com/office/drawing/2014/main" xmlns="" id="{3A36D5D6-859F-4F75-B41E-303C36490167}"/>
                </a:ext>
              </a:extLst>
            </p:cNvPr>
            <p:cNvSpPr/>
            <p:nvPr/>
          </p:nvSpPr>
          <p:spPr bwMode="auto">
            <a:xfrm>
              <a:off x="7364413" y="3762375"/>
              <a:ext cx="25400" cy="22225"/>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1"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2" name="Freeform 272">
              <a:extLst>
                <a:ext uri="{FF2B5EF4-FFF2-40B4-BE49-F238E27FC236}">
                  <a16:creationId xmlns:a16="http://schemas.microsoft.com/office/drawing/2014/main" xmlns="" id="{D2FBB83B-1330-464A-8D4B-5BE4F0E5B5A6}"/>
                </a:ext>
              </a:extLst>
            </p:cNvPr>
            <p:cNvSpPr/>
            <p:nvPr/>
          </p:nvSpPr>
          <p:spPr bwMode="auto">
            <a:xfrm>
              <a:off x="7453313" y="3736975"/>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3"/>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3" name="Freeform 273">
              <a:extLst>
                <a:ext uri="{FF2B5EF4-FFF2-40B4-BE49-F238E27FC236}">
                  <a16:creationId xmlns:a16="http://schemas.microsoft.com/office/drawing/2014/main" xmlns="" id="{8734BD44-8860-4F3B-97DB-F11C390B0198}"/>
                </a:ext>
              </a:extLst>
            </p:cNvPr>
            <p:cNvSpPr/>
            <p:nvPr/>
          </p:nvSpPr>
          <p:spPr bwMode="auto">
            <a:xfrm>
              <a:off x="7280275" y="3825875"/>
              <a:ext cx="20638" cy="26988"/>
            </a:xfrm>
            <a:custGeom>
              <a:avLst/>
              <a:gdLst>
                <a:gd name="T0" fmla="*/ 5 w 5"/>
                <a:gd name="T1" fmla="*/ 3 h 6"/>
                <a:gd name="T2" fmla="*/ 3 w 5"/>
                <a:gd name="T3" fmla="*/ 6 h 6"/>
                <a:gd name="T4" fmla="*/ 0 w 5"/>
                <a:gd name="T5" fmla="*/ 3 h 6"/>
                <a:gd name="T6" fmla="*/ 3 w 5"/>
                <a:gd name="T7" fmla="*/ 1 h 6"/>
                <a:gd name="T8" fmla="*/ 5 w 5"/>
                <a:gd name="T9" fmla="*/ 3 h 6"/>
              </a:gdLst>
              <a:ahLst/>
              <a:cxnLst>
                <a:cxn ang="0">
                  <a:pos x="T0" y="T1"/>
                </a:cxn>
                <a:cxn ang="0">
                  <a:pos x="T2" y="T3"/>
                </a:cxn>
                <a:cxn ang="0">
                  <a:pos x="T4" y="T5"/>
                </a:cxn>
                <a:cxn ang="0">
                  <a:pos x="T6" y="T7"/>
                </a:cxn>
                <a:cxn ang="0">
                  <a:pos x="T8" y="T9"/>
                </a:cxn>
              </a:cxnLst>
              <a:rect l="0" t="0" r="r" b="b"/>
              <a:pathLst>
                <a:path w="5" h="6">
                  <a:moveTo>
                    <a:pt x="5" y="3"/>
                  </a:moveTo>
                  <a:cubicBezTo>
                    <a:pt x="5" y="5"/>
                    <a:pt x="4" y="6"/>
                    <a:pt x="3" y="6"/>
                  </a:cubicBezTo>
                  <a:cubicBezTo>
                    <a:pt x="1" y="5"/>
                    <a:pt x="0" y="4"/>
                    <a:pt x="0" y="3"/>
                  </a:cubicBezTo>
                  <a:cubicBezTo>
                    <a:pt x="0" y="1"/>
                    <a:pt x="2" y="0"/>
                    <a:pt x="3" y="1"/>
                  </a:cubicBezTo>
                  <a:cubicBezTo>
                    <a:pt x="4" y="1"/>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4" name="Freeform 274">
              <a:extLst>
                <a:ext uri="{FF2B5EF4-FFF2-40B4-BE49-F238E27FC236}">
                  <a16:creationId xmlns:a16="http://schemas.microsoft.com/office/drawing/2014/main" xmlns="" id="{59CCE01D-D52F-45C3-8DD3-F63322AB8F1C}"/>
                </a:ext>
              </a:extLst>
            </p:cNvPr>
            <p:cNvSpPr/>
            <p:nvPr/>
          </p:nvSpPr>
          <p:spPr bwMode="auto">
            <a:xfrm>
              <a:off x="7445375" y="3835400"/>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5" name="Freeform 275">
              <a:extLst>
                <a:ext uri="{FF2B5EF4-FFF2-40B4-BE49-F238E27FC236}">
                  <a16:creationId xmlns:a16="http://schemas.microsoft.com/office/drawing/2014/main" xmlns="" id="{D511F51C-45D8-4420-956C-24BECA0E98CE}"/>
                </a:ext>
              </a:extLst>
            </p:cNvPr>
            <p:cNvSpPr/>
            <p:nvPr/>
          </p:nvSpPr>
          <p:spPr bwMode="auto">
            <a:xfrm>
              <a:off x="7569200" y="3848100"/>
              <a:ext cx="25400" cy="25400"/>
            </a:xfrm>
            <a:custGeom>
              <a:avLst/>
              <a:gdLst>
                <a:gd name="T0" fmla="*/ 6 w 6"/>
                <a:gd name="T1" fmla="*/ 3 h 6"/>
                <a:gd name="T2" fmla="*/ 3 w 6"/>
                <a:gd name="T3" fmla="*/ 5 h 6"/>
                <a:gd name="T4" fmla="*/ 1 w 6"/>
                <a:gd name="T5" fmla="*/ 3 h 6"/>
                <a:gd name="T6" fmla="*/ 3 w 6"/>
                <a:gd name="T7" fmla="*/ 0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5" y="5"/>
                    <a:pt x="4" y="6"/>
                    <a:pt x="3" y="5"/>
                  </a:cubicBezTo>
                  <a:cubicBezTo>
                    <a:pt x="1" y="5"/>
                    <a:pt x="0" y="4"/>
                    <a:pt x="1" y="3"/>
                  </a:cubicBezTo>
                  <a:cubicBezTo>
                    <a:pt x="1" y="1"/>
                    <a:pt x="2" y="0"/>
                    <a:pt x="3" y="0"/>
                  </a:cubicBezTo>
                  <a:cubicBezTo>
                    <a:pt x="5" y="1"/>
                    <a:pt x="6" y="2"/>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6" name="Freeform 276">
              <a:extLst>
                <a:ext uri="{FF2B5EF4-FFF2-40B4-BE49-F238E27FC236}">
                  <a16:creationId xmlns:a16="http://schemas.microsoft.com/office/drawing/2014/main" xmlns="" id="{B652984E-4A35-43EC-9E6B-F2C923BF88B6}"/>
                </a:ext>
              </a:extLst>
            </p:cNvPr>
            <p:cNvSpPr/>
            <p:nvPr/>
          </p:nvSpPr>
          <p:spPr bwMode="auto">
            <a:xfrm>
              <a:off x="7356475" y="389096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7" name="Freeform 277">
              <a:extLst>
                <a:ext uri="{FF2B5EF4-FFF2-40B4-BE49-F238E27FC236}">
                  <a16:creationId xmlns:a16="http://schemas.microsoft.com/office/drawing/2014/main" xmlns="" id="{E2D58AB0-C725-47A6-AFF2-2D58E65806C3}"/>
                </a:ext>
              </a:extLst>
            </p:cNvPr>
            <p:cNvSpPr/>
            <p:nvPr/>
          </p:nvSpPr>
          <p:spPr bwMode="auto">
            <a:xfrm>
              <a:off x="7173913" y="3860800"/>
              <a:ext cx="25400" cy="20638"/>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0"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8" name="Freeform 278">
              <a:extLst>
                <a:ext uri="{FF2B5EF4-FFF2-40B4-BE49-F238E27FC236}">
                  <a16:creationId xmlns:a16="http://schemas.microsoft.com/office/drawing/2014/main" xmlns="" id="{9879CBBC-A079-4684-B7C4-15923D719D75}"/>
                </a:ext>
              </a:extLst>
            </p:cNvPr>
            <p:cNvSpPr/>
            <p:nvPr/>
          </p:nvSpPr>
          <p:spPr bwMode="auto">
            <a:xfrm>
              <a:off x="7067550" y="3813175"/>
              <a:ext cx="20638"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9" name="Freeform 279">
              <a:extLst>
                <a:ext uri="{FF2B5EF4-FFF2-40B4-BE49-F238E27FC236}">
                  <a16:creationId xmlns:a16="http://schemas.microsoft.com/office/drawing/2014/main" xmlns="" id="{DB9C9EA2-0D3A-4177-A74B-AEE8BE02D4A6}"/>
                </a:ext>
              </a:extLst>
            </p:cNvPr>
            <p:cNvSpPr/>
            <p:nvPr/>
          </p:nvSpPr>
          <p:spPr bwMode="auto">
            <a:xfrm>
              <a:off x="7177088" y="3762375"/>
              <a:ext cx="22225"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50" name="Freeform 280">
              <a:extLst>
                <a:ext uri="{FF2B5EF4-FFF2-40B4-BE49-F238E27FC236}">
                  <a16:creationId xmlns:a16="http://schemas.microsoft.com/office/drawing/2014/main" xmlns="" id="{C9A21FB3-0451-43E2-BAE8-5C0FC4CC0FB3}"/>
                </a:ext>
              </a:extLst>
            </p:cNvPr>
            <p:cNvSpPr/>
            <p:nvPr/>
          </p:nvSpPr>
          <p:spPr bwMode="auto">
            <a:xfrm>
              <a:off x="7242175" y="3903663"/>
              <a:ext cx="173038" cy="230188"/>
            </a:xfrm>
            <a:custGeom>
              <a:avLst/>
              <a:gdLst>
                <a:gd name="T0" fmla="*/ 9 w 41"/>
                <a:gd name="T1" fmla="*/ 0 h 54"/>
                <a:gd name="T2" fmla="*/ 7 w 41"/>
                <a:gd name="T3" fmla="*/ 23 h 54"/>
                <a:gd name="T4" fmla="*/ 0 w 41"/>
                <a:gd name="T5" fmla="*/ 44 h 54"/>
                <a:gd name="T6" fmla="*/ 41 w 41"/>
                <a:gd name="T7" fmla="*/ 47 h 54"/>
                <a:gd name="T8" fmla="*/ 34 w 41"/>
                <a:gd name="T9" fmla="*/ 25 h 54"/>
                <a:gd name="T10" fmla="*/ 34 w 41"/>
                <a:gd name="T11" fmla="*/ 5 h 54"/>
              </a:gdLst>
              <a:ahLst/>
              <a:cxnLst>
                <a:cxn ang="0">
                  <a:pos x="T0" y="T1"/>
                </a:cxn>
                <a:cxn ang="0">
                  <a:pos x="T2" y="T3"/>
                </a:cxn>
                <a:cxn ang="0">
                  <a:pos x="T4" y="T5"/>
                </a:cxn>
                <a:cxn ang="0">
                  <a:pos x="T6" y="T7"/>
                </a:cxn>
                <a:cxn ang="0">
                  <a:pos x="T8" y="T9"/>
                </a:cxn>
                <a:cxn ang="0">
                  <a:pos x="T10" y="T11"/>
                </a:cxn>
              </a:cxnLst>
              <a:rect l="0" t="0" r="r" b="b"/>
              <a:pathLst>
                <a:path w="41" h="54">
                  <a:moveTo>
                    <a:pt x="9" y="0"/>
                  </a:moveTo>
                  <a:cubicBezTo>
                    <a:pt x="8" y="8"/>
                    <a:pt x="8" y="15"/>
                    <a:pt x="7" y="23"/>
                  </a:cubicBezTo>
                  <a:cubicBezTo>
                    <a:pt x="6" y="30"/>
                    <a:pt x="2" y="37"/>
                    <a:pt x="0" y="44"/>
                  </a:cubicBezTo>
                  <a:cubicBezTo>
                    <a:pt x="10" y="54"/>
                    <a:pt x="29" y="51"/>
                    <a:pt x="41" y="47"/>
                  </a:cubicBezTo>
                  <a:cubicBezTo>
                    <a:pt x="40" y="40"/>
                    <a:pt x="35" y="32"/>
                    <a:pt x="34" y="25"/>
                  </a:cubicBezTo>
                  <a:cubicBezTo>
                    <a:pt x="33" y="21"/>
                    <a:pt x="31" y="8"/>
                    <a:pt x="34" y="5"/>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grpSp>
        <p:nvGrpSpPr>
          <p:cNvPr id="251" name="组合 649">
            <a:extLst>
              <a:ext uri="{FF2B5EF4-FFF2-40B4-BE49-F238E27FC236}">
                <a16:creationId xmlns:a16="http://schemas.microsoft.com/office/drawing/2014/main" xmlns="" id="{40751EB2-406B-4C8A-BE7C-9EE001CB9758}"/>
              </a:ext>
            </a:extLst>
          </p:cNvPr>
          <p:cNvGrpSpPr/>
          <p:nvPr/>
        </p:nvGrpSpPr>
        <p:grpSpPr>
          <a:xfrm>
            <a:off x="-96131" y="4662981"/>
            <a:ext cx="1040423" cy="573838"/>
            <a:chOff x="4541838" y="2732088"/>
            <a:chExt cx="2568575" cy="1231900"/>
          </a:xfrm>
        </p:grpSpPr>
        <p:sp>
          <p:nvSpPr>
            <p:cNvPr id="252" name="Freeform 242">
              <a:extLst>
                <a:ext uri="{FF2B5EF4-FFF2-40B4-BE49-F238E27FC236}">
                  <a16:creationId xmlns:a16="http://schemas.microsoft.com/office/drawing/2014/main" xmlns="" id="{3913B9D5-FEBA-4BE0-88DF-C2AF0A24A527}"/>
                </a:ext>
              </a:extLst>
            </p:cNvPr>
            <p:cNvSpPr/>
            <p:nvPr/>
          </p:nvSpPr>
          <p:spPr bwMode="auto">
            <a:xfrm>
              <a:off x="4541838" y="2732088"/>
              <a:ext cx="1497013" cy="1146175"/>
            </a:xfrm>
            <a:custGeom>
              <a:avLst/>
              <a:gdLst>
                <a:gd name="T0" fmla="*/ 176 w 352"/>
                <a:gd name="T1" fmla="*/ 0 h 268"/>
                <a:gd name="T2" fmla="*/ 0 w 352"/>
                <a:gd name="T3" fmla="*/ 262 h 268"/>
                <a:gd name="T4" fmla="*/ 352 w 352"/>
                <a:gd name="T5" fmla="*/ 268 h 268"/>
                <a:gd name="T6" fmla="*/ 352 w 352"/>
                <a:gd name="T7" fmla="*/ 258 h 268"/>
                <a:gd name="T8" fmla="*/ 318 w 352"/>
                <a:gd name="T9" fmla="*/ 254 h 268"/>
                <a:gd name="T10" fmla="*/ 319 w 352"/>
                <a:gd name="T11" fmla="*/ 266 h 268"/>
                <a:gd name="T12" fmla="*/ 38 w 352"/>
                <a:gd name="T13" fmla="*/ 260 h 268"/>
                <a:gd name="T14" fmla="*/ 178 w 352"/>
                <a:gd name="T15" fmla="*/ 47 h 268"/>
                <a:gd name="T16" fmla="*/ 185 w 352"/>
                <a:gd name="T17" fmla="*/ 47 h 268"/>
                <a:gd name="T18" fmla="*/ 310 w 352"/>
                <a:gd name="T19" fmla="*/ 192 h 268"/>
                <a:gd name="T20" fmla="*/ 339 w 352"/>
                <a:gd name="T21" fmla="*/ 167 h 268"/>
                <a:gd name="T22" fmla="*/ 184 w 352"/>
                <a:gd name="T23" fmla="*/ 0 h 268"/>
                <a:gd name="T24" fmla="*/ 176 w 352"/>
                <a:gd name="T25"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268">
                  <a:moveTo>
                    <a:pt x="176" y="0"/>
                  </a:moveTo>
                  <a:cubicBezTo>
                    <a:pt x="32" y="0"/>
                    <a:pt x="0" y="262"/>
                    <a:pt x="0" y="262"/>
                  </a:cubicBezTo>
                  <a:cubicBezTo>
                    <a:pt x="352" y="268"/>
                    <a:pt x="352" y="268"/>
                    <a:pt x="352" y="268"/>
                  </a:cubicBezTo>
                  <a:cubicBezTo>
                    <a:pt x="352" y="266"/>
                    <a:pt x="352" y="262"/>
                    <a:pt x="352" y="258"/>
                  </a:cubicBezTo>
                  <a:cubicBezTo>
                    <a:pt x="318" y="254"/>
                    <a:pt x="318" y="254"/>
                    <a:pt x="318" y="254"/>
                  </a:cubicBezTo>
                  <a:cubicBezTo>
                    <a:pt x="319" y="259"/>
                    <a:pt x="319" y="263"/>
                    <a:pt x="319" y="266"/>
                  </a:cubicBezTo>
                  <a:cubicBezTo>
                    <a:pt x="38" y="260"/>
                    <a:pt x="38" y="260"/>
                    <a:pt x="38" y="260"/>
                  </a:cubicBezTo>
                  <a:cubicBezTo>
                    <a:pt x="38" y="260"/>
                    <a:pt x="63" y="47"/>
                    <a:pt x="178" y="47"/>
                  </a:cubicBezTo>
                  <a:cubicBezTo>
                    <a:pt x="180" y="47"/>
                    <a:pt x="182" y="47"/>
                    <a:pt x="185" y="47"/>
                  </a:cubicBezTo>
                  <a:cubicBezTo>
                    <a:pt x="264" y="53"/>
                    <a:pt x="297" y="130"/>
                    <a:pt x="310" y="192"/>
                  </a:cubicBezTo>
                  <a:cubicBezTo>
                    <a:pt x="318" y="183"/>
                    <a:pt x="328" y="175"/>
                    <a:pt x="339" y="167"/>
                  </a:cubicBezTo>
                  <a:cubicBezTo>
                    <a:pt x="320" y="93"/>
                    <a:pt x="278" y="7"/>
                    <a:pt x="184" y="0"/>
                  </a:cubicBezTo>
                  <a:cubicBezTo>
                    <a:pt x="181" y="0"/>
                    <a:pt x="178" y="0"/>
                    <a:pt x="176" y="0"/>
                  </a:cubicBezTo>
                </a:path>
              </a:pathLst>
            </a:custGeom>
            <a:solidFill>
              <a:srgbClr val="C0DC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53" name="Freeform 243">
              <a:extLst>
                <a:ext uri="{FF2B5EF4-FFF2-40B4-BE49-F238E27FC236}">
                  <a16:creationId xmlns:a16="http://schemas.microsoft.com/office/drawing/2014/main" xmlns="" id="{25A16574-A3FE-4DA2-8EA9-EE3876EF53A4}"/>
                </a:ext>
              </a:extLst>
            </p:cNvPr>
            <p:cNvSpPr/>
            <p:nvPr/>
          </p:nvSpPr>
          <p:spPr bwMode="auto">
            <a:xfrm>
              <a:off x="4703763" y="2933700"/>
              <a:ext cx="1193800" cy="935038"/>
            </a:xfrm>
            <a:custGeom>
              <a:avLst/>
              <a:gdLst>
                <a:gd name="T0" fmla="*/ 140 w 281"/>
                <a:gd name="T1" fmla="*/ 0 h 219"/>
                <a:gd name="T2" fmla="*/ 0 w 281"/>
                <a:gd name="T3" fmla="*/ 213 h 219"/>
                <a:gd name="T4" fmla="*/ 281 w 281"/>
                <a:gd name="T5" fmla="*/ 219 h 219"/>
                <a:gd name="T6" fmla="*/ 280 w 281"/>
                <a:gd name="T7" fmla="*/ 207 h 219"/>
                <a:gd name="T8" fmla="*/ 244 w 281"/>
                <a:gd name="T9" fmla="*/ 203 h 219"/>
                <a:gd name="T10" fmla="*/ 245 w 281"/>
                <a:gd name="T11" fmla="*/ 216 h 219"/>
                <a:gd name="T12" fmla="*/ 218 w 281"/>
                <a:gd name="T13" fmla="*/ 216 h 219"/>
                <a:gd name="T14" fmla="*/ 218 w 281"/>
                <a:gd name="T15" fmla="*/ 216 h 219"/>
                <a:gd name="T16" fmla="*/ 71 w 281"/>
                <a:gd name="T17" fmla="*/ 213 h 219"/>
                <a:gd name="T18" fmla="*/ 71 w 281"/>
                <a:gd name="T19" fmla="*/ 213 h 219"/>
                <a:gd name="T20" fmla="*/ 40 w 281"/>
                <a:gd name="T21" fmla="*/ 212 h 219"/>
                <a:gd name="T22" fmla="*/ 142 w 281"/>
                <a:gd name="T23" fmla="*/ 56 h 219"/>
                <a:gd name="T24" fmla="*/ 147 w 281"/>
                <a:gd name="T25" fmla="*/ 56 h 219"/>
                <a:gd name="T26" fmla="*/ 242 w 281"/>
                <a:gd name="T27" fmla="*/ 183 h 219"/>
                <a:gd name="T28" fmla="*/ 272 w 281"/>
                <a:gd name="T29" fmla="*/ 145 h 219"/>
                <a:gd name="T30" fmla="*/ 147 w 281"/>
                <a:gd name="T31" fmla="*/ 0 h 219"/>
                <a:gd name="T32" fmla="*/ 140 w 281"/>
                <a:gd name="T3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1" h="219">
                  <a:moveTo>
                    <a:pt x="140" y="0"/>
                  </a:moveTo>
                  <a:cubicBezTo>
                    <a:pt x="25" y="0"/>
                    <a:pt x="0" y="213"/>
                    <a:pt x="0" y="213"/>
                  </a:cubicBezTo>
                  <a:cubicBezTo>
                    <a:pt x="281" y="219"/>
                    <a:pt x="281" y="219"/>
                    <a:pt x="281" y="219"/>
                  </a:cubicBezTo>
                  <a:cubicBezTo>
                    <a:pt x="281" y="216"/>
                    <a:pt x="281" y="212"/>
                    <a:pt x="280" y="207"/>
                  </a:cubicBezTo>
                  <a:cubicBezTo>
                    <a:pt x="244" y="203"/>
                    <a:pt x="244" y="203"/>
                    <a:pt x="244" y="203"/>
                  </a:cubicBezTo>
                  <a:cubicBezTo>
                    <a:pt x="245" y="208"/>
                    <a:pt x="245" y="213"/>
                    <a:pt x="245" y="216"/>
                  </a:cubicBezTo>
                  <a:cubicBezTo>
                    <a:pt x="218" y="216"/>
                    <a:pt x="218" y="216"/>
                    <a:pt x="218" y="216"/>
                  </a:cubicBezTo>
                  <a:cubicBezTo>
                    <a:pt x="218" y="216"/>
                    <a:pt x="218" y="216"/>
                    <a:pt x="218" y="216"/>
                  </a:cubicBezTo>
                  <a:cubicBezTo>
                    <a:pt x="71" y="213"/>
                    <a:pt x="71" y="213"/>
                    <a:pt x="71" y="213"/>
                  </a:cubicBezTo>
                  <a:cubicBezTo>
                    <a:pt x="71" y="213"/>
                    <a:pt x="71" y="213"/>
                    <a:pt x="71" y="213"/>
                  </a:cubicBezTo>
                  <a:cubicBezTo>
                    <a:pt x="40" y="212"/>
                    <a:pt x="40" y="212"/>
                    <a:pt x="40" y="212"/>
                  </a:cubicBezTo>
                  <a:cubicBezTo>
                    <a:pt x="40" y="212"/>
                    <a:pt x="58" y="56"/>
                    <a:pt x="142" y="56"/>
                  </a:cubicBezTo>
                  <a:cubicBezTo>
                    <a:pt x="144" y="56"/>
                    <a:pt x="145" y="56"/>
                    <a:pt x="147" y="56"/>
                  </a:cubicBezTo>
                  <a:cubicBezTo>
                    <a:pt x="214" y="61"/>
                    <a:pt x="236" y="136"/>
                    <a:pt x="242" y="183"/>
                  </a:cubicBezTo>
                  <a:cubicBezTo>
                    <a:pt x="249" y="172"/>
                    <a:pt x="259" y="159"/>
                    <a:pt x="272" y="145"/>
                  </a:cubicBezTo>
                  <a:cubicBezTo>
                    <a:pt x="259" y="83"/>
                    <a:pt x="226" y="6"/>
                    <a:pt x="147" y="0"/>
                  </a:cubicBezTo>
                  <a:cubicBezTo>
                    <a:pt x="144" y="0"/>
                    <a:pt x="142" y="0"/>
                    <a:pt x="140" y="0"/>
                  </a:cubicBezTo>
                </a:path>
              </a:pathLst>
            </a:custGeom>
            <a:solidFill>
              <a:srgbClr val="8B9BA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54" name="Freeform 244">
              <a:extLst>
                <a:ext uri="{FF2B5EF4-FFF2-40B4-BE49-F238E27FC236}">
                  <a16:creationId xmlns:a16="http://schemas.microsoft.com/office/drawing/2014/main" xmlns="" id="{D3396A2A-DA12-4F3E-A950-3EFB1565A0A9}"/>
                </a:ext>
              </a:extLst>
            </p:cNvPr>
            <p:cNvSpPr/>
            <p:nvPr/>
          </p:nvSpPr>
          <p:spPr bwMode="auto">
            <a:xfrm>
              <a:off x="4873625" y="3173413"/>
              <a:ext cx="871538" cy="682625"/>
            </a:xfrm>
            <a:custGeom>
              <a:avLst/>
              <a:gdLst>
                <a:gd name="T0" fmla="*/ 102 w 205"/>
                <a:gd name="T1" fmla="*/ 0 h 160"/>
                <a:gd name="T2" fmla="*/ 0 w 205"/>
                <a:gd name="T3" fmla="*/ 156 h 160"/>
                <a:gd name="T4" fmla="*/ 31 w 205"/>
                <a:gd name="T5" fmla="*/ 157 h 160"/>
                <a:gd name="T6" fmla="*/ 104 w 205"/>
                <a:gd name="T7" fmla="*/ 45 h 160"/>
                <a:gd name="T8" fmla="*/ 108 w 205"/>
                <a:gd name="T9" fmla="*/ 46 h 160"/>
                <a:gd name="T10" fmla="*/ 178 w 205"/>
                <a:gd name="T11" fmla="*/ 160 h 160"/>
                <a:gd name="T12" fmla="*/ 205 w 205"/>
                <a:gd name="T13" fmla="*/ 160 h 160"/>
                <a:gd name="T14" fmla="*/ 204 w 205"/>
                <a:gd name="T15" fmla="*/ 147 h 160"/>
                <a:gd name="T16" fmla="*/ 192 w 205"/>
                <a:gd name="T17" fmla="*/ 145 h 160"/>
                <a:gd name="T18" fmla="*/ 202 w 205"/>
                <a:gd name="T19" fmla="*/ 127 h 160"/>
                <a:gd name="T20" fmla="*/ 107 w 205"/>
                <a:gd name="T21" fmla="*/ 0 h 160"/>
                <a:gd name="T22" fmla="*/ 102 w 205"/>
                <a:gd name="T2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160">
                  <a:moveTo>
                    <a:pt x="102" y="0"/>
                  </a:moveTo>
                  <a:cubicBezTo>
                    <a:pt x="18" y="0"/>
                    <a:pt x="0" y="156"/>
                    <a:pt x="0" y="156"/>
                  </a:cubicBezTo>
                  <a:cubicBezTo>
                    <a:pt x="31" y="157"/>
                    <a:pt x="31" y="157"/>
                    <a:pt x="31" y="157"/>
                  </a:cubicBezTo>
                  <a:cubicBezTo>
                    <a:pt x="31" y="154"/>
                    <a:pt x="45" y="45"/>
                    <a:pt x="104" y="45"/>
                  </a:cubicBezTo>
                  <a:cubicBezTo>
                    <a:pt x="105" y="45"/>
                    <a:pt x="107" y="45"/>
                    <a:pt x="108" y="46"/>
                  </a:cubicBezTo>
                  <a:cubicBezTo>
                    <a:pt x="171" y="50"/>
                    <a:pt x="178" y="141"/>
                    <a:pt x="178" y="160"/>
                  </a:cubicBezTo>
                  <a:cubicBezTo>
                    <a:pt x="205" y="160"/>
                    <a:pt x="205" y="160"/>
                    <a:pt x="205" y="160"/>
                  </a:cubicBezTo>
                  <a:cubicBezTo>
                    <a:pt x="205" y="157"/>
                    <a:pt x="205" y="152"/>
                    <a:pt x="204" y="147"/>
                  </a:cubicBezTo>
                  <a:cubicBezTo>
                    <a:pt x="192" y="145"/>
                    <a:pt x="192" y="145"/>
                    <a:pt x="192" y="145"/>
                  </a:cubicBezTo>
                  <a:cubicBezTo>
                    <a:pt x="192" y="145"/>
                    <a:pt x="195" y="138"/>
                    <a:pt x="202" y="127"/>
                  </a:cubicBezTo>
                  <a:cubicBezTo>
                    <a:pt x="196" y="80"/>
                    <a:pt x="174" y="5"/>
                    <a:pt x="107" y="0"/>
                  </a:cubicBezTo>
                  <a:cubicBezTo>
                    <a:pt x="105" y="0"/>
                    <a:pt x="104" y="0"/>
                    <a:pt x="102" y="0"/>
                  </a:cubicBezTo>
                </a:path>
              </a:pathLst>
            </a:custGeom>
            <a:solidFill>
              <a:srgbClr val="E0C89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55" name="Freeform 245">
              <a:extLst>
                <a:ext uri="{FF2B5EF4-FFF2-40B4-BE49-F238E27FC236}">
                  <a16:creationId xmlns:a16="http://schemas.microsoft.com/office/drawing/2014/main" xmlns="" id="{A71617E3-2391-414C-9A0C-D282678DE17E}"/>
                </a:ext>
              </a:extLst>
            </p:cNvPr>
            <p:cNvSpPr/>
            <p:nvPr/>
          </p:nvSpPr>
          <p:spPr bwMode="auto">
            <a:xfrm>
              <a:off x="5005388" y="3843338"/>
              <a:ext cx="625475" cy="12700"/>
            </a:xfrm>
            <a:custGeom>
              <a:avLst/>
              <a:gdLst>
                <a:gd name="T0" fmla="*/ 0 w 147"/>
                <a:gd name="T1" fmla="*/ 0 h 3"/>
                <a:gd name="T2" fmla="*/ 0 w 147"/>
                <a:gd name="T3" fmla="*/ 0 h 3"/>
                <a:gd name="T4" fmla="*/ 147 w 147"/>
                <a:gd name="T5" fmla="*/ 3 h 3"/>
                <a:gd name="T6" fmla="*/ 147 w 147"/>
                <a:gd name="T7" fmla="*/ 3 h 3"/>
                <a:gd name="T8" fmla="*/ 0 w 147"/>
                <a:gd name="T9" fmla="*/ 0 h 3"/>
              </a:gdLst>
              <a:ahLst/>
              <a:cxnLst>
                <a:cxn ang="0">
                  <a:pos x="T0" y="T1"/>
                </a:cxn>
                <a:cxn ang="0">
                  <a:pos x="T2" y="T3"/>
                </a:cxn>
                <a:cxn ang="0">
                  <a:pos x="T4" y="T5"/>
                </a:cxn>
                <a:cxn ang="0">
                  <a:pos x="T6" y="T7"/>
                </a:cxn>
                <a:cxn ang="0">
                  <a:pos x="T8" y="T9"/>
                </a:cxn>
              </a:cxnLst>
              <a:rect l="0" t="0" r="r" b="b"/>
              <a:pathLst>
                <a:path w="147" h="3">
                  <a:moveTo>
                    <a:pt x="0" y="0"/>
                  </a:moveTo>
                  <a:cubicBezTo>
                    <a:pt x="0" y="0"/>
                    <a:pt x="0" y="0"/>
                    <a:pt x="0" y="0"/>
                  </a:cubicBezTo>
                  <a:cubicBezTo>
                    <a:pt x="147" y="3"/>
                    <a:pt x="147" y="3"/>
                    <a:pt x="147" y="3"/>
                  </a:cubicBezTo>
                  <a:cubicBezTo>
                    <a:pt x="147" y="3"/>
                    <a:pt x="147" y="3"/>
                    <a:pt x="147" y="3"/>
                  </a:cubicBezTo>
                  <a:cubicBezTo>
                    <a:pt x="0" y="0"/>
                    <a:pt x="0" y="0"/>
                    <a:pt x="0" y="0"/>
                  </a:cubicBezTo>
                </a:path>
              </a:pathLst>
            </a:custGeom>
            <a:solidFill>
              <a:srgbClr val="92707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56" name="Freeform 246">
              <a:extLst>
                <a:ext uri="{FF2B5EF4-FFF2-40B4-BE49-F238E27FC236}">
                  <a16:creationId xmlns:a16="http://schemas.microsoft.com/office/drawing/2014/main" xmlns="" id="{DDAF20FD-0C86-4503-8E60-C384B0242D53}"/>
                </a:ext>
              </a:extLst>
            </p:cNvPr>
            <p:cNvSpPr/>
            <p:nvPr/>
          </p:nvSpPr>
          <p:spPr bwMode="auto">
            <a:xfrm>
              <a:off x="5005388" y="3365500"/>
              <a:ext cx="625475" cy="490538"/>
            </a:xfrm>
            <a:custGeom>
              <a:avLst/>
              <a:gdLst>
                <a:gd name="T0" fmla="*/ 73 w 147"/>
                <a:gd name="T1" fmla="*/ 0 h 115"/>
                <a:gd name="T2" fmla="*/ 0 w 147"/>
                <a:gd name="T3" fmla="*/ 112 h 115"/>
                <a:gd name="T4" fmla="*/ 147 w 147"/>
                <a:gd name="T5" fmla="*/ 115 h 115"/>
                <a:gd name="T6" fmla="*/ 77 w 147"/>
                <a:gd name="T7" fmla="*/ 1 h 115"/>
                <a:gd name="T8" fmla="*/ 73 w 147"/>
                <a:gd name="T9" fmla="*/ 0 h 115"/>
              </a:gdLst>
              <a:ahLst/>
              <a:cxnLst>
                <a:cxn ang="0">
                  <a:pos x="T0" y="T1"/>
                </a:cxn>
                <a:cxn ang="0">
                  <a:pos x="T2" y="T3"/>
                </a:cxn>
                <a:cxn ang="0">
                  <a:pos x="T4" y="T5"/>
                </a:cxn>
                <a:cxn ang="0">
                  <a:pos x="T6" y="T7"/>
                </a:cxn>
                <a:cxn ang="0">
                  <a:pos x="T8" y="T9"/>
                </a:cxn>
              </a:cxnLst>
              <a:rect l="0" t="0" r="r" b="b"/>
              <a:pathLst>
                <a:path w="147" h="115">
                  <a:moveTo>
                    <a:pt x="73" y="0"/>
                  </a:moveTo>
                  <a:cubicBezTo>
                    <a:pt x="14" y="0"/>
                    <a:pt x="0" y="109"/>
                    <a:pt x="0" y="112"/>
                  </a:cubicBezTo>
                  <a:cubicBezTo>
                    <a:pt x="147" y="115"/>
                    <a:pt x="147" y="115"/>
                    <a:pt x="147" y="115"/>
                  </a:cubicBezTo>
                  <a:cubicBezTo>
                    <a:pt x="147" y="96"/>
                    <a:pt x="140" y="5"/>
                    <a:pt x="77" y="1"/>
                  </a:cubicBezTo>
                  <a:cubicBezTo>
                    <a:pt x="76" y="0"/>
                    <a:pt x="74" y="0"/>
                    <a:pt x="73" y="0"/>
                  </a:cubicBezTo>
                </a:path>
              </a:pathLst>
            </a:custGeom>
            <a:solidFill>
              <a:srgbClr val="A97C6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nvGrpSpPr>
            <p:cNvPr id="257" name="组合 655">
              <a:extLst>
                <a:ext uri="{FF2B5EF4-FFF2-40B4-BE49-F238E27FC236}">
                  <a16:creationId xmlns:a16="http://schemas.microsoft.com/office/drawing/2014/main" xmlns="" id="{AC0E8622-5842-4680-876C-381C34BA31FD}"/>
                </a:ext>
              </a:extLst>
            </p:cNvPr>
            <p:cNvGrpSpPr/>
            <p:nvPr/>
          </p:nvGrpSpPr>
          <p:grpSpPr>
            <a:xfrm>
              <a:off x="5689600" y="3313113"/>
              <a:ext cx="1420813" cy="650875"/>
              <a:chOff x="5689600" y="3313113"/>
              <a:chExt cx="1420813" cy="650875"/>
            </a:xfrm>
          </p:grpSpPr>
          <p:sp>
            <p:nvSpPr>
              <p:cNvPr id="258" name="Freeform 247">
                <a:extLst>
                  <a:ext uri="{FF2B5EF4-FFF2-40B4-BE49-F238E27FC236}">
                    <a16:creationId xmlns:a16="http://schemas.microsoft.com/office/drawing/2014/main" xmlns="" id="{05AAA414-13A4-42A2-9B93-4C11A36B74D7}"/>
                  </a:ext>
                </a:extLst>
              </p:cNvPr>
              <p:cNvSpPr/>
              <p:nvPr/>
            </p:nvSpPr>
            <p:spPr bwMode="auto">
              <a:xfrm>
                <a:off x="5983288" y="3313113"/>
                <a:ext cx="1127125" cy="650875"/>
              </a:xfrm>
              <a:custGeom>
                <a:avLst/>
                <a:gdLst>
                  <a:gd name="T0" fmla="*/ 92 w 265"/>
                  <a:gd name="T1" fmla="*/ 0 h 152"/>
                  <a:gd name="T2" fmla="*/ 0 w 265"/>
                  <a:gd name="T3" fmla="*/ 31 h 152"/>
                  <a:gd name="T4" fmla="*/ 7 w 265"/>
                  <a:gd name="T5" fmla="*/ 68 h 152"/>
                  <a:gd name="T6" fmla="*/ 95 w 265"/>
                  <a:gd name="T7" fmla="*/ 30 h 152"/>
                  <a:gd name="T8" fmla="*/ 103 w 265"/>
                  <a:gd name="T9" fmla="*/ 30 h 152"/>
                  <a:gd name="T10" fmla="*/ 227 w 265"/>
                  <a:gd name="T11" fmla="*/ 146 h 152"/>
                  <a:gd name="T12" fmla="*/ 13 w 265"/>
                  <a:gd name="T13" fmla="*/ 121 h 152"/>
                  <a:gd name="T14" fmla="*/ 13 w 265"/>
                  <a:gd name="T15" fmla="*/ 122 h 152"/>
                  <a:gd name="T16" fmla="*/ 263 w 265"/>
                  <a:gd name="T17" fmla="*/ 152 h 152"/>
                  <a:gd name="T18" fmla="*/ 103 w 265"/>
                  <a:gd name="T19" fmla="*/ 1 h 152"/>
                  <a:gd name="T20" fmla="*/ 92 w 265"/>
                  <a:gd name="T2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152">
                    <a:moveTo>
                      <a:pt x="92" y="0"/>
                    </a:moveTo>
                    <a:cubicBezTo>
                      <a:pt x="54" y="0"/>
                      <a:pt x="24" y="14"/>
                      <a:pt x="0" y="31"/>
                    </a:cubicBezTo>
                    <a:cubicBezTo>
                      <a:pt x="3" y="44"/>
                      <a:pt x="5" y="56"/>
                      <a:pt x="7" y="68"/>
                    </a:cubicBezTo>
                    <a:cubicBezTo>
                      <a:pt x="28" y="48"/>
                      <a:pt x="57" y="30"/>
                      <a:pt x="95" y="30"/>
                    </a:cubicBezTo>
                    <a:cubicBezTo>
                      <a:pt x="98" y="30"/>
                      <a:pt x="101" y="30"/>
                      <a:pt x="103" y="30"/>
                    </a:cubicBezTo>
                    <a:cubicBezTo>
                      <a:pt x="193" y="36"/>
                      <a:pt x="229" y="128"/>
                      <a:pt x="227" y="146"/>
                    </a:cubicBezTo>
                    <a:cubicBezTo>
                      <a:pt x="13" y="121"/>
                      <a:pt x="13" y="121"/>
                      <a:pt x="13" y="121"/>
                    </a:cubicBezTo>
                    <a:cubicBezTo>
                      <a:pt x="13" y="121"/>
                      <a:pt x="13" y="122"/>
                      <a:pt x="13" y="122"/>
                    </a:cubicBezTo>
                    <a:cubicBezTo>
                      <a:pt x="263" y="152"/>
                      <a:pt x="263" y="152"/>
                      <a:pt x="263" y="152"/>
                    </a:cubicBezTo>
                    <a:cubicBezTo>
                      <a:pt x="265" y="129"/>
                      <a:pt x="219" y="9"/>
                      <a:pt x="103" y="1"/>
                    </a:cubicBezTo>
                    <a:cubicBezTo>
                      <a:pt x="99" y="1"/>
                      <a:pt x="95" y="0"/>
                      <a:pt x="92" y="0"/>
                    </a:cubicBezTo>
                  </a:path>
                </a:pathLst>
              </a:custGeom>
              <a:solidFill>
                <a:srgbClr val="BBCAD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59" name="Freeform 248">
                <a:extLst>
                  <a:ext uri="{FF2B5EF4-FFF2-40B4-BE49-F238E27FC236}">
                    <a16:creationId xmlns:a16="http://schemas.microsoft.com/office/drawing/2014/main" xmlns="" id="{5D0CC9D2-8F6A-49FB-B876-AFF6F938F09E}"/>
                  </a:ext>
                </a:extLst>
              </p:cNvPr>
              <p:cNvSpPr>
                <a:spLocks noEditPoints="1"/>
              </p:cNvSpPr>
              <p:nvPr/>
            </p:nvSpPr>
            <p:spPr bwMode="auto">
              <a:xfrm>
                <a:off x="5859463" y="3446463"/>
                <a:ext cx="179388" cy="388938"/>
              </a:xfrm>
              <a:custGeom>
                <a:avLst/>
                <a:gdLst>
                  <a:gd name="T0" fmla="*/ 8 w 42"/>
                  <a:gd name="T1" fmla="*/ 86 h 91"/>
                  <a:gd name="T2" fmla="*/ 8 w 42"/>
                  <a:gd name="T3" fmla="*/ 87 h 91"/>
                  <a:gd name="T4" fmla="*/ 42 w 42"/>
                  <a:gd name="T5" fmla="*/ 91 h 91"/>
                  <a:gd name="T6" fmla="*/ 42 w 42"/>
                  <a:gd name="T7" fmla="*/ 90 h 91"/>
                  <a:gd name="T8" fmla="*/ 8 w 42"/>
                  <a:gd name="T9" fmla="*/ 86 h 91"/>
                  <a:gd name="T10" fmla="*/ 29 w 42"/>
                  <a:gd name="T11" fmla="*/ 0 h 91"/>
                  <a:gd name="T12" fmla="*/ 0 w 42"/>
                  <a:gd name="T13" fmla="*/ 25 h 91"/>
                  <a:gd name="T14" fmla="*/ 7 w 42"/>
                  <a:gd name="T15" fmla="*/ 74 h 91"/>
                  <a:gd name="T16" fmla="*/ 36 w 42"/>
                  <a:gd name="T17" fmla="*/ 37 h 91"/>
                  <a:gd name="T18" fmla="*/ 29 w 42"/>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91">
                    <a:moveTo>
                      <a:pt x="8" y="86"/>
                    </a:moveTo>
                    <a:cubicBezTo>
                      <a:pt x="8" y="86"/>
                      <a:pt x="8" y="87"/>
                      <a:pt x="8" y="87"/>
                    </a:cubicBezTo>
                    <a:cubicBezTo>
                      <a:pt x="42" y="91"/>
                      <a:pt x="42" y="91"/>
                      <a:pt x="42" y="91"/>
                    </a:cubicBezTo>
                    <a:cubicBezTo>
                      <a:pt x="42" y="91"/>
                      <a:pt x="42" y="90"/>
                      <a:pt x="42" y="90"/>
                    </a:cubicBezTo>
                    <a:cubicBezTo>
                      <a:pt x="8" y="86"/>
                      <a:pt x="8" y="86"/>
                      <a:pt x="8" y="86"/>
                    </a:cubicBezTo>
                    <a:moveTo>
                      <a:pt x="29" y="0"/>
                    </a:moveTo>
                    <a:cubicBezTo>
                      <a:pt x="18" y="8"/>
                      <a:pt x="8" y="16"/>
                      <a:pt x="0" y="25"/>
                    </a:cubicBezTo>
                    <a:cubicBezTo>
                      <a:pt x="4" y="43"/>
                      <a:pt x="6" y="60"/>
                      <a:pt x="7" y="74"/>
                    </a:cubicBezTo>
                    <a:cubicBezTo>
                      <a:pt x="13" y="64"/>
                      <a:pt x="23" y="50"/>
                      <a:pt x="36" y="37"/>
                    </a:cubicBezTo>
                    <a:cubicBezTo>
                      <a:pt x="34" y="25"/>
                      <a:pt x="32" y="13"/>
                      <a:pt x="29" y="0"/>
                    </a:cubicBezTo>
                  </a:path>
                </a:pathLst>
              </a:custGeom>
              <a:solidFill>
                <a:srgbClr val="AAC0C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0" name="Freeform 249">
                <a:extLst>
                  <a:ext uri="{FF2B5EF4-FFF2-40B4-BE49-F238E27FC236}">
                    <a16:creationId xmlns:a16="http://schemas.microsoft.com/office/drawing/2014/main" xmlns="" id="{828C9ADA-B491-475A-B85D-0930EC7C85CA}"/>
                  </a:ext>
                </a:extLst>
              </p:cNvPr>
              <p:cNvSpPr/>
              <p:nvPr/>
            </p:nvSpPr>
            <p:spPr bwMode="auto">
              <a:xfrm>
                <a:off x="5732463" y="3552825"/>
                <a:ext cx="161925" cy="265113"/>
              </a:xfrm>
              <a:custGeom>
                <a:avLst/>
                <a:gdLst>
                  <a:gd name="T0" fmla="*/ 30 w 38"/>
                  <a:gd name="T1" fmla="*/ 0 h 62"/>
                  <a:gd name="T2" fmla="*/ 0 w 38"/>
                  <a:gd name="T3" fmla="*/ 38 h 62"/>
                  <a:gd name="T4" fmla="*/ 2 w 38"/>
                  <a:gd name="T5" fmla="*/ 58 h 62"/>
                  <a:gd name="T6" fmla="*/ 38 w 38"/>
                  <a:gd name="T7" fmla="*/ 62 h 62"/>
                  <a:gd name="T8" fmla="*/ 38 w 38"/>
                  <a:gd name="T9" fmla="*/ 61 h 62"/>
                  <a:gd name="T10" fmla="*/ 31 w 38"/>
                  <a:gd name="T11" fmla="*/ 60 h 62"/>
                  <a:gd name="T12" fmla="*/ 37 w 38"/>
                  <a:gd name="T13" fmla="*/ 49 h 62"/>
                  <a:gd name="T14" fmla="*/ 30 w 38"/>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62">
                    <a:moveTo>
                      <a:pt x="30" y="0"/>
                    </a:moveTo>
                    <a:cubicBezTo>
                      <a:pt x="17" y="14"/>
                      <a:pt x="7" y="27"/>
                      <a:pt x="0" y="38"/>
                    </a:cubicBezTo>
                    <a:cubicBezTo>
                      <a:pt x="1" y="45"/>
                      <a:pt x="2" y="52"/>
                      <a:pt x="2" y="58"/>
                    </a:cubicBezTo>
                    <a:cubicBezTo>
                      <a:pt x="38" y="62"/>
                      <a:pt x="38" y="62"/>
                      <a:pt x="38" y="62"/>
                    </a:cubicBezTo>
                    <a:cubicBezTo>
                      <a:pt x="38" y="62"/>
                      <a:pt x="38" y="61"/>
                      <a:pt x="38" y="61"/>
                    </a:cubicBezTo>
                    <a:cubicBezTo>
                      <a:pt x="31" y="60"/>
                      <a:pt x="31" y="60"/>
                      <a:pt x="31" y="60"/>
                    </a:cubicBezTo>
                    <a:cubicBezTo>
                      <a:pt x="31" y="60"/>
                      <a:pt x="33" y="56"/>
                      <a:pt x="37" y="49"/>
                    </a:cubicBezTo>
                    <a:cubicBezTo>
                      <a:pt x="36" y="35"/>
                      <a:pt x="34" y="18"/>
                      <a:pt x="30" y="0"/>
                    </a:cubicBezTo>
                  </a:path>
                </a:pathLst>
              </a:custGeom>
              <a:solidFill>
                <a:srgbClr val="9CAFC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1" name="Freeform 250">
                <a:extLst>
                  <a:ext uri="{FF2B5EF4-FFF2-40B4-BE49-F238E27FC236}">
                    <a16:creationId xmlns:a16="http://schemas.microsoft.com/office/drawing/2014/main" xmlns="" id="{E6737D75-48C0-46B6-88BB-F9D94CAFD9C2}"/>
                  </a:ext>
                </a:extLst>
              </p:cNvPr>
              <p:cNvSpPr/>
              <p:nvPr/>
            </p:nvSpPr>
            <p:spPr bwMode="auto">
              <a:xfrm>
                <a:off x="5689600" y="3714750"/>
                <a:ext cx="50800" cy="85725"/>
              </a:xfrm>
              <a:custGeom>
                <a:avLst/>
                <a:gdLst>
                  <a:gd name="T0" fmla="*/ 10 w 12"/>
                  <a:gd name="T1" fmla="*/ 0 h 20"/>
                  <a:gd name="T2" fmla="*/ 0 w 12"/>
                  <a:gd name="T3" fmla="*/ 18 h 20"/>
                  <a:gd name="T4" fmla="*/ 12 w 12"/>
                  <a:gd name="T5" fmla="*/ 20 h 20"/>
                  <a:gd name="T6" fmla="*/ 10 w 12"/>
                  <a:gd name="T7" fmla="*/ 0 h 20"/>
                </a:gdLst>
                <a:ahLst/>
                <a:cxnLst>
                  <a:cxn ang="0">
                    <a:pos x="T0" y="T1"/>
                  </a:cxn>
                  <a:cxn ang="0">
                    <a:pos x="T2" y="T3"/>
                  </a:cxn>
                  <a:cxn ang="0">
                    <a:pos x="T4" y="T5"/>
                  </a:cxn>
                  <a:cxn ang="0">
                    <a:pos x="T6" y="T7"/>
                  </a:cxn>
                </a:cxnLst>
                <a:rect l="0" t="0" r="r" b="b"/>
                <a:pathLst>
                  <a:path w="12" h="20">
                    <a:moveTo>
                      <a:pt x="10" y="0"/>
                    </a:moveTo>
                    <a:cubicBezTo>
                      <a:pt x="3" y="11"/>
                      <a:pt x="0" y="18"/>
                      <a:pt x="0" y="18"/>
                    </a:cubicBezTo>
                    <a:cubicBezTo>
                      <a:pt x="12" y="20"/>
                      <a:pt x="12" y="20"/>
                      <a:pt x="12" y="20"/>
                    </a:cubicBezTo>
                    <a:cubicBezTo>
                      <a:pt x="12" y="14"/>
                      <a:pt x="11" y="7"/>
                      <a:pt x="10" y="0"/>
                    </a:cubicBezTo>
                  </a:path>
                </a:pathLst>
              </a:custGeom>
              <a:solidFill>
                <a:srgbClr val="B2BBB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2" name="Freeform 251">
                <a:extLst>
                  <a:ext uri="{FF2B5EF4-FFF2-40B4-BE49-F238E27FC236}">
                    <a16:creationId xmlns:a16="http://schemas.microsoft.com/office/drawing/2014/main" xmlns="" id="{4965D15F-ECB1-4FD0-AF83-67333034B4DF}"/>
                  </a:ext>
                </a:extLst>
              </p:cNvPr>
              <p:cNvSpPr/>
              <p:nvPr/>
            </p:nvSpPr>
            <p:spPr bwMode="auto">
              <a:xfrm>
                <a:off x="6013450" y="3441700"/>
                <a:ext cx="942975" cy="495300"/>
              </a:xfrm>
              <a:custGeom>
                <a:avLst/>
                <a:gdLst>
                  <a:gd name="T0" fmla="*/ 88 w 222"/>
                  <a:gd name="T1" fmla="*/ 0 h 116"/>
                  <a:gd name="T2" fmla="*/ 0 w 222"/>
                  <a:gd name="T3" fmla="*/ 38 h 116"/>
                  <a:gd name="T4" fmla="*/ 5 w 222"/>
                  <a:gd name="T5" fmla="*/ 77 h 116"/>
                  <a:gd name="T6" fmla="*/ 91 w 222"/>
                  <a:gd name="T7" fmla="*/ 24 h 116"/>
                  <a:gd name="T8" fmla="*/ 97 w 222"/>
                  <a:gd name="T9" fmla="*/ 25 h 116"/>
                  <a:gd name="T10" fmla="*/ 191 w 222"/>
                  <a:gd name="T11" fmla="*/ 112 h 116"/>
                  <a:gd name="T12" fmla="*/ 6 w 222"/>
                  <a:gd name="T13" fmla="*/ 91 h 116"/>
                  <a:gd name="T14" fmla="*/ 6 w 222"/>
                  <a:gd name="T15" fmla="*/ 91 h 116"/>
                  <a:gd name="T16" fmla="*/ 220 w 222"/>
                  <a:gd name="T17" fmla="*/ 116 h 116"/>
                  <a:gd name="T18" fmla="*/ 96 w 222"/>
                  <a:gd name="T19" fmla="*/ 0 h 116"/>
                  <a:gd name="T20" fmla="*/ 88 w 222"/>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16">
                    <a:moveTo>
                      <a:pt x="88" y="0"/>
                    </a:moveTo>
                    <a:cubicBezTo>
                      <a:pt x="50" y="0"/>
                      <a:pt x="21" y="18"/>
                      <a:pt x="0" y="38"/>
                    </a:cubicBezTo>
                    <a:cubicBezTo>
                      <a:pt x="3" y="53"/>
                      <a:pt x="4" y="66"/>
                      <a:pt x="5" y="77"/>
                    </a:cubicBezTo>
                    <a:cubicBezTo>
                      <a:pt x="17" y="58"/>
                      <a:pt x="46" y="24"/>
                      <a:pt x="91" y="24"/>
                    </a:cubicBezTo>
                    <a:cubicBezTo>
                      <a:pt x="93" y="24"/>
                      <a:pt x="95" y="25"/>
                      <a:pt x="97" y="25"/>
                    </a:cubicBezTo>
                    <a:cubicBezTo>
                      <a:pt x="165" y="29"/>
                      <a:pt x="192" y="99"/>
                      <a:pt x="191" y="112"/>
                    </a:cubicBezTo>
                    <a:cubicBezTo>
                      <a:pt x="6" y="91"/>
                      <a:pt x="6" y="91"/>
                      <a:pt x="6" y="91"/>
                    </a:cubicBezTo>
                    <a:cubicBezTo>
                      <a:pt x="6" y="91"/>
                      <a:pt x="6" y="91"/>
                      <a:pt x="6" y="91"/>
                    </a:cubicBezTo>
                    <a:cubicBezTo>
                      <a:pt x="220" y="116"/>
                      <a:pt x="220" y="116"/>
                      <a:pt x="220" y="116"/>
                    </a:cubicBezTo>
                    <a:cubicBezTo>
                      <a:pt x="222" y="98"/>
                      <a:pt x="186" y="6"/>
                      <a:pt x="96" y="0"/>
                    </a:cubicBezTo>
                    <a:cubicBezTo>
                      <a:pt x="94" y="0"/>
                      <a:pt x="91" y="0"/>
                      <a:pt x="88" y="0"/>
                    </a:cubicBezTo>
                  </a:path>
                </a:pathLst>
              </a:custGeom>
              <a:solidFill>
                <a:srgbClr val="ECF1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3" name="Freeform 252">
                <a:extLst>
                  <a:ext uri="{FF2B5EF4-FFF2-40B4-BE49-F238E27FC236}">
                    <a16:creationId xmlns:a16="http://schemas.microsoft.com/office/drawing/2014/main" xmlns="" id="{25958A9E-4B55-49AA-8273-1903E3F38F26}"/>
                  </a:ext>
                </a:extLst>
              </p:cNvPr>
              <p:cNvSpPr/>
              <p:nvPr/>
            </p:nvSpPr>
            <p:spPr bwMode="auto">
              <a:xfrm>
                <a:off x="5889625" y="3603625"/>
                <a:ext cx="149225" cy="227013"/>
              </a:xfrm>
              <a:custGeom>
                <a:avLst/>
                <a:gdLst>
                  <a:gd name="T0" fmla="*/ 29 w 35"/>
                  <a:gd name="T1" fmla="*/ 0 h 53"/>
                  <a:gd name="T2" fmla="*/ 0 w 35"/>
                  <a:gd name="T3" fmla="*/ 37 h 53"/>
                  <a:gd name="T4" fmla="*/ 1 w 35"/>
                  <a:gd name="T5" fmla="*/ 49 h 53"/>
                  <a:gd name="T6" fmla="*/ 35 w 35"/>
                  <a:gd name="T7" fmla="*/ 53 h 53"/>
                  <a:gd name="T8" fmla="*/ 35 w 35"/>
                  <a:gd name="T9" fmla="*/ 53 h 53"/>
                  <a:gd name="T10" fmla="*/ 27 w 35"/>
                  <a:gd name="T11" fmla="*/ 52 h 53"/>
                  <a:gd name="T12" fmla="*/ 34 w 35"/>
                  <a:gd name="T13" fmla="*/ 39 h 53"/>
                  <a:gd name="T14" fmla="*/ 29 w 35"/>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3">
                    <a:moveTo>
                      <a:pt x="29" y="0"/>
                    </a:moveTo>
                    <a:cubicBezTo>
                      <a:pt x="16" y="13"/>
                      <a:pt x="6" y="27"/>
                      <a:pt x="0" y="37"/>
                    </a:cubicBezTo>
                    <a:cubicBezTo>
                      <a:pt x="1" y="41"/>
                      <a:pt x="1" y="46"/>
                      <a:pt x="1" y="49"/>
                    </a:cubicBezTo>
                    <a:cubicBezTo>
                      <a:pt x="35" y="53"/>
                      <a:pt x="35" y="53"/>
                      <a:pt x="35" y="53"/>
                    </a:cubicBezTo>
                    <a:cubicBezTo>
                      <a:pt x="35" y="53"/>
                      <a:pt x="35" y="53"/>
                      <a:pt x="35" y="53"/>
                    </a:cubicBezTo>
                    <a:cubicBezTo>
                      <a:pt x="27" y="52"/>
                      <a:pt x="27" y="52"/>
                      <a:pt x="27" y="52"/>
                    </a:cubicBezTo>
                    <a:cubicBezTo>
                      <a:pt x="27" y="52"/>
                      <a:pt x="29" y="47"/>
                      <a:pt x="34" y="39"/>
                    </a:cubicBezTo>
                    <a:cubicBezTo>
                      <a:pt x="33" y="28"/>
                      <a:pt x="32" y="15"/>
                      <a:pt x="29" y="0"/>
                    </a:cubicBezTo>
                  </a:path>
                </a:pathLst>
              </a:custGeom>
              <a:solidFill>
                <a:srgbClr val="E8EEE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4" name="Freeform 253">
                <a:extLst>
                  <a:ext uri="{FF2B5EF4-FFF2-40B4-BE49-F238E27FC236}">
                    <a16:creationId xmlns:a16="http://schemas.microsoft.com/office/drawing/2014/main" xmlns="" id="{BA2352B7-732A-43D1-A260-73FF32DFA598}"/>
                  </a:ext>
                </a:extLst>
              </p:cNvPr>
              <p:cNvSpPr/>
              <p:nvPr/>
            </p:nvSpPr>
            <p:spPr bwMode="auto">
              <a:xfrm>
                <a:off x="5864225" y="3762375"/>
                <a:ext cx="30163" cy="50800"/>
              </a:xfrm>
              <a:custGeom>
                <a:avLst/>
                <a:gdLst>
                  <a:gd name="T0" fmla="*/ 6 w 7"/>
                  <a:gd name="T1" fmla="*/ 0 h 12"/>
                  <a:gd name="T2" fmla="*/ 0 w 7"/>
                  <a:gd name="T3" fmla="*/ 11 h 12"/>
                  <a:gd name="T4" fmla="*/ 7 w 7"/>
                  <a:gd name="T5" fmla="*/ 12 h 12"/>
                  <a:gd name="T6" fmla="*/ 6 w 7"/>
                  <a:gd name="T7" fmla="*/ 0 h 12"/>
                </a:gdLst>
                <a:ahLst/>
                <a:cxnLst>
                  <a:cxn ang="0">
                    <a:pos x="T0" y="T1"/>
                  </a:cxn>
                  <a:cxn ang="0">
                    <a:pos x="T2" y="T3"/>
                  </a:cxn>
                  <a:cxn ang="0">
                    <a:pos x="T4" y="T5"/>
                  </a:cxn>
                  <a:cxn ang="0">
                    <a:pos x="T6" y="T7"/>
                  </a:cxn>
                </a:cxnLst>
                <a:rect l="0" t="0" r="r" b="b"/>
                <a:pathLst>
                  <a:path w="7" h="12">
                    <a:moveTo>
                      <a:pt x="6" y="0"/>
                    </a:moveTo>
                    <a:cubicBezTo>
                      <a:pt x="2" y="7"/>
                      <a:pt x="0" y="11"/>
                      <a:pt x="0" y="11"/>
                    </a:cubicBezTo>
                    <a:cubicBezTo>
                      <a:pt x="7" y="12"/>
                      <a:pt x="7" y="12"/>
                      <a:pt x="7" y="12"/>
                    </a:cubicBezTo>
                    <a:cubicBezTo>
                      <a:pt x="7" y="9"/>
                      <a:pt x="7" y="4"/>
                      <a:pt x="6" y="0"/>
                    </a:cubicBezTo>
                  </a:path>
                </a:pathLst>
              </a:custGeom>
              <a:solidFill>
                <a:srgbClr val="E4E9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5" name="Freeform 254">
                <a:extLst>
                  <a:ext uri="{FF2B5EF4-FFF2-40B4-BE49-F238E27FC236}">
                    <a16:creationId xmlns:a16="http://schemas.microsoft.com/office/drawing/2014/main" xmlns="" id="{263322FE-165C-4CA2-BD12-80A7CDCD8EB6}"/>
                  </a:ext>
                </a:extLst>
              </p:cNvPr>
              <p:cNvSpPr>
                <a:spLocks noEditPoints="1"/>
              </p:cNvSpPr>
              <p:nvPr/>
            </p:nvSpPr>
            <p:spPr bwMode="auto">
              <a:xfrm>
                <a:off x="6034088" y="3544888"/>
                <a:ext cx="795338" cy="376238"/>
              </a:xfrm>
              <a:custGeom>
                <a:avLst/>
                <a:gdLst>
                  <a:gd name="T0" fmla="*/ 151 w 187"/>
                  <a:gd name="T1" fmla="*/ 84 h 88"/>
                  <a:gd name="T2" fmla="*/ 31 w 187"/>
                  <a:gd name="T3" fmla="*/ 70 h 88"/>
                  <a:gd name="T4" fmla="*/ 89 w 187"/>
                  <a:gd name="T5" fmla="*/ 29 h 88"/>
                  <a:gd name="T6" fmla="*/ 93 w 187"/>
                  <a:gd name="T7" fmla="*/ 29 h 88"/>
                  <a:gd name="T8" fmla="*/ 151 w 187"/>
                  <a:gd name="T9" fmla="*/ 84 h 88"/>
                  <a:gd name="T10" fmla="*/ 86 w 187"/>
                  <a:gd name="T11" fmla="*/ 0 h 88"/>
                  <a:gd name="T12" fmla="*/ 0 w 187"/>
                  <a:gd name="T13" fmla="*/ 53 h 88"/>
                  <a:gd name="T14" fmla="*/ 1 w 187"/>
                  <a:gd name="T15" fmla="*/ 67 h 88"/>
                  <a:gd name="T16" fmla="*/ 186 w 187"/>
                  <a:gd name="T17" fmla="*/ 88 h 88"/>
                  <a:gd name="T18" fmla="*/ 92 w 187"/>
                  <a:gd name="T19" fmla="*/ 1 h 88"/>
                  <a:gd name="T20" fmla="*/ 86 w 187"/>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88">
                    <a:moveTo>
                      <a:pt x="151" y="84"/>
                    </a:moveTo>
                    <a:cubicBezTo>
                      <a:pt x="31" y="70"/>
                      <a:pt x="31" y="70"/>
                      <a:pt x="31" y="70"/>
                    </a:cubicBezTo>
                    <a:cubicBezTo>
                      <a:pt x="31" y="70"/>
                      <a:pt x="50" y="29"/>
                      <a:pt x="89" y="29"/>
                    </a:cubicBezTo>
                    <a:cubicBezTo>
                      <a:pt x="91" y="29"/>
                      <a:pt x="92" y="29"/>
                      <a:pt x="93" y="29"/>
                    </a:cubicBezTo>
                    <a:cubicBezTo>
                      <a:pt x="135" y="32"/>
                      <a:pt x="152" y="75"/>
                      <a:pt x="151" y="84"/>
                    </a:cubicBezTo>
                    <a:moveTo>
                      <a:pt x="86" y="0"/>
                    </a:moveTo>
                    <a:cubicBezTo>
                      <a:pt x="41" y="0"/>
                      <a:pt x="12" y="34"/>
                      <a:pt x="0" y="53"/>
                    </a:cubicBezTo>
                    <a:cubicBezTo>
                      <a:pt x="0" y="58"/>
                      <a:pt x="1" y="63"/>
                      <a:pt x="1" y="67"/>
                    </a:cubicBezTo>
                    <a:cubicBezTo>
                      <a:pt x="186" y="88"/>
                      <a:pt x="186" y="88"/>
                      <a:pt x="186" y="88"/>
                    </a:cubicBezTo>
                    <a:cubicBezTo>
                      <a:pt x="187" y="75"/>
                      <a:pt x="160" y="5"/>
                      <a:pt x="92" y="1"/>
                    </a:cubicBezTo>
                    <a:cubicBezTo>
                      <a:pt x="90" y="1"/>
                      <a:pt x="88" y="0"/>
                      <a:pt x="86" y="0"/>
                    </a:cubicBezTo>
                  </a:path>
                </a:pathLst>
              </a:custGeom>
              <a:solidFill>
                <a:srgbClr val="8FC2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6" name="Freeform 255">
                <a:extLst>
                  <a:ext uri="{FF2B5EF4-FFF2-40B4-BE49-F238E27FC236}">
                    <a16:creationId xmlns:a16="http://schemas.microsoft.com/office/drawing/2014/main" xmlns="" id="{1ABB5C57-8ACE-494E-BD6F-3694605FD91C}"/>
                  </a:ext>
                </a:extLst>
              </p:cNvPr>
              <p:cNvSpPr/>
              <p:nvPr/>
            </p:nvSpPr>
            <p:spPr bwMode="auto">
              <a:xfrm>
                <a:off x="6003925" y="3770313"/>
                <a:ext cx="34925" cy="60325"/>
              </a:xfrm>
              <a:custGeom>
                <a:avLst/>
                <a:gdLst>
                  <a:gd name="T0" fmla="*/ 7 w 8"/>
                  <a:gd name="T1" fmla="*/ 0 h 14"/>
                  <a:gd name="T2" fmla="*/ 0 w 8"/>
                  <a:gd name="T3" fmla="*/ 13 h 14"/>
                  <a:gd name="T4" fmla="*/ 8 w 8"/>
                  <a:gd name="T5" fmla="*/ 14 h 14"/>
                  <a:gd name="T6" fmla="*/ 7 w 8"/>
                  <a:gd name="T7" fmla="*/ 0 h 14"/>
                </a:gdLst>
                <a:ahLst/>
                <a:cxnLst>
                  <a:cxn ang="0">
                    <a:pos x="T0" y="T1"/>
                  </a:cxn>
                  <a:cxn ang="0">
                    <a:pos x="T2" y="T3"/>
                  </a:cxn>
                  <a:cxn ang="0">
                    <a:pos x="T4" y="T5"/>
                  </a:cxn>
                  <a:cxn ang="0">
                    <a:pos x="T6" y="T7"/>
                  </a:cxn>
                </a:cxnLst>
                <a:rect l="0" t="0" r="r" b="b"/>
                <a:pathLst>
                  <a:path w="8" h="14">
                    <a:moveTo>
                      <a:pt x="7" y="0"/>
                    </a:moveTo>
                    <a:cubicBezTo>
                      <a:pt x="2" y="8"/>
                      <a:pt x="0" y="13"/>
                      <a:pt x="0" y="13"/>
                    </a:cubicBezTo>
                    <a:cubicBezTo>
                      <a:pt x="8" y="14"/>
                      <a:pt x="8" y="14"/>
                      <a:pt x="8" y="14"/>
                    </a:cubicBezTo>
                    <a:cubicBezTo>
                      <a:pt x="8" y="10"/>
                      <a:pt x="7" y="5"/>
                      <a:pt x="7" y="0"/>
                    </a:cubicBezTo>
                  </a:path>
                </a:pathLst>
              </a:custGeom>
              <a:solidFill>
                <a:srgbClr val="8EC1C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7" name="Freeform 256">
                <a:extLst>
                  <a:ext uri="{FF2B5EF4-FFF2-40B4-BE49-F238E27FC236}">
                    <a16:creationId xmlns:a16="http://schemas.microsoft.com/office/drawing/2014/main" xmlns="" id="{4D317655-7B97-423D-9A22-D5DD7C7A6E39}"/>
                  </a:ext>
                </a:extLst>
              </p:cNvPr>
              <p:cNvSpPr/>
              <p:nvPr/>
            </p:nvSpPr>
            <p:spPr bwMode="auto">
              <a:xfrm>
                <a:off x="6165850" y="3668713"/>
                <a:ext cx="514350" cy="234950"/>
              </a:xfrm>
              <a:custGeom>
                <a:avLst/>
                <a:gdLst>
                  <a:gd name="T0" fmla="*/ 58 w 121"/>
                  <a:gd name="T1" fmla="*/ 0 h 55"/>
                  <a:gd name="T2" fmla="*/ 0 w 121"/>
                  <a:gd name="T3" fmla="*/ 41 h 55"/>
                  <a:gd name="T4" fmla="*/ 120 w 121"/>
                  <a:gd name="T5" fmla="*/ 55 h 55"/>
                  <a:gd name="T6" fmla="*/ 62 w 121"/>
                  <a:gd name="T7" fmla="*/ 0 h 55"/>
                  <a:gd name="T8" fmla="*/ 58 w 121"/>
                  <a:gd name="T9" fmla="*/ 0 h 55"/>
                </a:gdLst>
                <a:ahLst/>
                <a:cxnLst>
                  <a:cxn ang="0">
                    <a:pos x="T0" y="T1"/>
                  </a:cxn>
                  <a:cxn ang="0">
                    <a:pos x="T2" y="T3"/>
                  </a:cxn>
                  <a:cxn ang="0">
                    <a:pos x="T4" y="T5"/>
                  </a:cxn>
                  <a:cxn ang="0">
                    <a:pos x="T6" y="T7"/>
                  </a:cxn>
                  <a:cxn ang="0">
                    <a:pos x="T8" y="T9"/>
                  </a:cxn>
                </a:cxnLst>
                <a:rect l="0" t="0" r="r" b="b"/>
                <a:pathLst>
                  <a:path w="121" h="55">
                    <a:moveTo>
                      <a:pt x="58" y="0"/>
                    </a:moveTo>
                    <a:cubicBezTo>
                      <a:pt x="19" y="0"/>
                      <a:pt x="0" y="41"/>
                      <a:pt x="0" y="41"/>
                    </a:cubicBezTo>
                    <a:cubicBezTo>
                      <a:pt x="120" y="55"/>
                      <a:pt x="120" y="55"/>
                      <a:pt x="120" y="55"/>
                    </a:cubicBezTo>
                    <a:cubicBezTo>
                      <a:pt x="121" y="46"/>
                      <a:pt x="104" y="3"/>
                      <a:pt x="62" y="0"/>
                    </a:cubicBezTo>
                    <a:cubicBezTo>
                      <a:pt x="61" y="0"/>
                      <a:pt x="60" y="0"/>
                      <a:pt x="58" y="0"/>
                    </a:cubicBezTo>
                  </a:path>
                </a:pathLst>
              </a:custGeom>
              <a:solidFill>
                <a:srgbClr val="B494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grpSp>
      <p:grpSp>
        <p:nvGrpSpPr>
          <p:cNvPr id="268" name="组合 666">
            <a:extLst>
              <a:ext uri="{FF2B5EF4-FFF2-40B4-BE49-F238E27FC236}">
                <a16:creationId xmlns:a16="http://schemas.microsoft.com/office/drawing/2014/main" xmlns="" id="{87C3706A-E27B-461C-976C-8120E318EB70}"/>
              </a:ext>
            </a:extLst>
          </p:cNvPr>
          <p:cNvGrpSpPr/>
          <p:nvPr/>
        </p:nvGrpSpPr>
        <p:grpSpPr>
          <a:xfrm>
            <a:off x="6054081" y="4358870"/>
            <a:ext cx="3105407" cy="807780"/>
            <a:chOff x="7275512" y="5344229"/>
            <a:chExt cx="4937126" cy="1544638"/>
          </a:xfrm>
        </p:grpSpPr>
        <p:sp>
          <p:nvSpPr>
            <p:cNvPr id="269" name="Freeform 229">
              <a:extLst>
                <a:ext uri="{FF2B5EF4-FFF2-40B4-BE49-F238E27FC236}">
                  <a16:creationId xmlns:a16="http://schemas.microsoft.com/office/drawing/2014/main" xmlns="" id="{FF42CDDC-D6BE-4839-A283-3A0E9F3C8E26}"/>
                </a:ext>
              </a:extLst>
            </p:cNvPr>
            <p:cNvSpPr/>
            <p:nvPr/>
          </p:nvSpPr>
          <p:spPr bwMode="auto">
            <a:xfrm>
              <a:off x="7275512" y="5344229"/>
              <a:ext cx="4929188" cy="1539875"/>
            </a:xfrm>
            <a:custGeom>
              <a:avLst/>
              <a:gdLst>
                <a:gd name="T0" fmla="*/ 1162 w 1162"/>
                <a:gd name="T1" fmla="*/ 183 h 359"/>
                <a:gd name="T2" fmla="*/ 0 w 1162"/>
                <a:gd name="T3" fmla="*/ 359 h 359"/>
                <a:gd name="T4" fmla="*/ 1158 w 1162"/>
                <a:gd name="T5" fmla="*/ 359 h 359"/>
                <a:gd name="T6" fmla="*/ 1162 w 1162"/>
                <a:gd name="T7" fmla="*/ 183 h 359"/>
              </a:gdLst>
              <a:ahLst/>
              <a:cxnLst>
                <a:cxn ang="0">
                  <a:pos x="T0" y="T1"/>
                </a:cxn>
                <a:cxn ang="0">
                  <a:pos x="T2" y="T3"/>
                </a:cxn>
                <a:cxn ang="0">
                  <a:pos x="T4" y="T5"/>
                </a:cxn>
                <a:cxn ang="0">
                  <a:pos x="T6" y="T7"/>
                </a:cxn>
              </a:cxnLst>
              <a:rect l="0" t="0" r="r" b="b"/>
              <a:pathLst>
                <a:path w="1162" h="359">
                  <a:moveTo>
                    <a:pt x="1162" y="183"/>
                  </a:moveTo>
                  <a:cubicBezTo>
                    <a:pt x="1162" y="183"/>
                    <a:pt x="601" y="0"/>
                    <a:pt x="0" y="359"/>
                  </a:cubicBezTo>
                  <a:cubicBezTo>
                    <a:pt x="1158" y="359"/>
                    <a:pt x="1158" y="359"/>
                    <a:pt x="1158" y="359"/>
                  </a:cubicBezTo>
                  <a:lnTo>
                    <a:pt x="1162" y="183"/>
                  </a:lnTo>
                  <a:close/>
                </a:path>
              </a:pathLst>
            </a:custGeom>
            <a:solidFill>
              <a:srgbClr val="F7A23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70" name="Freeform 230">
              <a:extLst>
                <a:ext uri="{FF2B5EF4-FFF2-40B4-BE49-F238E27FC236}">
                  <a16:creationId xmlns:a16="http://schemas.microsoft.com/office/drawing/2014/main" xmlns="" id="{4C68621B-2735-4591-A34D-B3EA1720CA16}"/>
                </a:ext>
              </a:extLst>
            </p:cNvPr>
            <p:cNvSpPr/>
            <p:nvPr/>
          </p:nvSpPr>
          <p:spPr bwMode="auto">
            <a:xfrm>
              <a:off x="8039100" y="5777617"/>
              <a:ext cx="4173538" cy="1106488"/>
            </a:xfrm>
            <a:custGeom>
              <a:avLst/>
              <a:gdLst>
                <a:gd name="T0" fmla="*/ 984 w 984"/>
                <a:gd name="T1" fmla="*/ 136 h 258"/>
                <a:gd name="T2" fmla="*/ 0 w 984"/>
                <a:gd name="T3" fmla="*/ 258 h 258"/>
                <a:gd name="T4" fmla="*/ 979 w 984"/>
                <a:gd name="T5" fmla="*/ 258 h 258"/>
                <a:gd name="T6" fmla="*/ 984 w 984"/>
                <a:gd name="T7" fmla="*/ 136 h 258"/>
              </a:gdLst>
              <a:ahLst/>
              <a:cxnLst>
                <a:cxn ang="0">
                  <a:pos x="T0" y="T1"/>
                </a:cxn>
                <a:cxn ang="0">
                  <a:pos x="T2" y="T3"/>
                </a:cxn>
                <a:cxn ang="0">
                  <a:pos x="T4" y="T5"/>
                </a:cxn>
                <a:cxn ang="0">
                  <a:pos x="T6" y="T7"/>
                </a:cxn>
              </a:cxnLst>
              <a:rect l="0" t="0" r="r" b="b"/>
              <a:pathLst>
                <a:path w="984" h="258">
                  <a:moveTo>
                    <a:pt x="984" y="136"/>
                  </a:moveTo>
                  <a:cubicBezTo>
                    <a:pt x="984" y="136"/>
                    <a:pt x="508" y="0"/>
                    <a:pt x="0" y="258"/>
                  </a:cubicBezTo>
                  <a:cubicBezTo>
                    <a:pt x="979" y="258"/>
                    <a:pt x="979" y="258"/>
                    <a:pt x="979" y="258"/>
                  </a:cubicBezTo>
                  <a:lnTo>
                    <a:pt x="984" y="136"/>
                  </a:lnTo>
                  <a:close/>
                </a:path>
              </a:pathLst>
            </a:custGeom>
            <a:solidFill>
              <a:srgbClr val="FAEBB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71" name="Freeform 231">
              <a:extLst>
                <a:ext uri="{FF2B5EF4-FFF2-40B4-BE49-F238E27FC236}">
                  <a16:creationId xmlns:a16="http://schemas.microsoft.com/office/drawing/2014/main" xmlns="" id="{0D761014-BA3C-45BE-9EBA-DF9D42208F7C}"/>
                </a:ext>
              </a:extLst>
            </p:cNvPr>
            <p:cNvSpPr/>
            <p:nvPr/>
          </p:nvSpPr>
          <p:spPr bwMode="auto">
            <a:xfrm>
              <a:off x="8870950" y="6163379"/>
              <a:ext cx="3321050" cy="725488"/>
            </a:xfrm>
            <a:custGeom>
              <a:avLst/>
              <a:gdLst>
                <a:gd name="T0" fmla="*/ 780 w 783"/>
                <a:gd name="T1" fmla="*/ 106 h 169"/>
                <a:gd name="T2" fmla="*/ 0 w 783"/>
                <a:gd name="T3" fmla="*/ 169 h 169"/>
                <a:gd name="T4" fmla="*/ 783 w 783"/>
                <a:gd name="T5" fmla="*/ 165 h 169"/>
                <a:gd name="T6" fmla="*/ 780 w 783"/>
                <a:gd name="T7" fmla="*/ 106 h 169"/>
              </a:gdLst>
              <a:ahLst/>
              <a:cxnLst>
                <a:cxn ang="0">
                  <a:pos x="T0" y="T1"/>
                </a:cxn>
                <a:cxn ang="0">
                  <a:pos x="T2" y="T3"/>
                </a:cxn>
                <a:cxn ang="0">
                  <a:pos x="T4" y="T5"/>
                </a:cxn>
                <a:cxn ang="0">
                  <a:pos x="T6" y="T7"/>
                </a:cxn>
              </a:cxnLst>
              <a:rect l="0" t="0" r="r" b="b"/>
              <a:pathLst>
                <a:path w="783" h="169">
                  <a:moveTo>
                    <a:pt x="780" y="106"/>
                  </a:moveTo>
                  <a:cubicBezTo>
                    <a:pt x="780" y="106"/>
                    <a:pt x="402" y="0"/>
                    <a:pt x="0" y="169"/>
                  </a:cubicBezTo>
                  <a:cubicBezTo>
                    <a:pt x="783" y="165"/>
                    <a:pt x="783" y="165"/>
                    <a:pt x="783" y="165"/>
                  </a:cubicBezTo>
                  <a:lnTo>
                    <a:pt x="780" y="106"/>
                  </a:lnTo>
                  <a:close/>
                </a:path>
              </a:pathLst>
            </a:custGeom>
            <a:solidFill>
              <a:srgbClr val="74A49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pic>
        <p:nvPicPr>
          <p:cNvPr id="273" name="Picture 272">
            <a:extLst>
              <a:ext uri="{FF2B5EF4-FFF2-40B4-BE49-F238E27FC236}">
                <a16:creationId xmlns:a16="http://schemas.microsoft.com/office/drawing/2014/main" xmlns="" id="{37A262EB-7B28-45D5-AEBF-68A650A2D244}"/>
              </a:ext>
            </a:extLst>
          </p:cNvPr>
          <p:cNvPicPr>
            <a:picLocks noChangeAspect="1"/>
          </p:cNvPicPr>
          <p:nvPr/>
        </p:nvPicPr>
        <p:blipFill>
          <a:blip r:embed="rId2"/>
          <a:stretch>
            <a:fillRect/>
          </a:stretch>
        </p:blipFill>
        <p:spPr>
          <a:xfrm>
            <a:off x="900516" y="90557"/>
            <a:ext cx="7315200" cy="4552950"/>
          </a:xfrm>
          <a:prstGeom prst="rect">
            <a:avLst/>
          </a:prstGeom>
        </p:spPr>
      </p:pic>
    </p:spTree>
    <p:extLst>
      <p:ext uri="{BB962C8B-B14F-4D97-AF65-F5344CB8AC3E}">
        <p14:creationId xmlns:p14="http://schemas.microsoft.com/office/powerpoint/2010/main" val="2969715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con&#10;&#10;Description automatically generated">
            <a:extLst>
              <a:ext uri="{FF2B5EF4-FFF2-40B4-BE49-F238E27FC236}">
                <a16:creationId xmlns:a16="http://schemas.microsoft.com/office/drawing/2014/main" xmlns="" id="{FEBA7434-3A0E-477E-84B1-01DAB32B221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82398" y="243840"/>
            <a:ext cx="1115370" cy="1115370"/>
          </a:xfrm>
          <a:prstGeom prst="rect">
            <a:avLst/>
          </a:prstGeom>
          <a:noFill/>
        </p:spPr>
      </p:pic>
      <p:sp>
        <p:nvSpPr>
          <p:cNvPr id="5" name="วงรี 5">
            <a:extLst>
              <a:ext uri="{FF2B5EF4-FFF2-40B4-BE49-F238E27FC236}">
                <a16:creationId xmlns:a16="http://schemas.microsoft.com/office/drawing/2014/main" xmlns="" id="{87FFE67A-9752-4BC2-B1C5-C9406F1CA0C7}"/>
              </a:ext>
            </a:extLst>
          </p:cNvPr>
          <p:cNvSpPr/>
          <p:nvPr/>
        </p:nvSpPr>
        <p:spPr>
          <a:xfrm>
            <a:off x="3564141" y="701473"/>
            <a:ext cx="1920165" cy="987440"/>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rgbClr val="FF0000"/>
          </a:solidFill>
          <a:ln>
            <a:solidFill>
              <a:srgbClr val="9CE7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lnSpc>
                <a:spcPct val="90000"/>
              </a:lnSpc>
              <a:spcBef>
                <a:spcPct val="0"/>
              </a:spcBef>
              <a:buClrTx/>
              <a:defRPr/>
            </a:pPr>
            <a:r>
              <a:rPr lang="en-US" sz="2700" b="1" kern="1200" dirty="0">
                <a:solidFill>
                  <a:prstClr val="white"/>
                </a:solidFill>
                <a:latin typeface="Calibri" panose="020F0502020204030204"/>
              </a:rPr>
              <a:t>Cooking Verbs </a:t>
            </a:r>
            <a:endParaRPr lang="en-US" sz="1200" b="1" kern="1200" dirty="0">
              <a:solidFill>
                <a:prstClr val="white"/>
              </a:solidFill>
              <a:latin typeface="Calibri" panose="020F0502020204030204"/>
            </a:endParaRPr>
          </a:p>
        </p:txBody>
      </p:sp>
      <p:sp>
        <p:nvSpPr>
          <p:cNvPr id="7" name="Скругленный прямоугольник 13">
            <a:extLst>
              <a:ext uri="{FF2B5EF4-FFF2-40B4-BE49-F238E27FC236}">
                <a16:creationId xmlns:a16="http://schemas.microsoft.com/office/drawing/2014/main" xmlns="" id="{EE3C6BFC-B3BC-4B98-8FF0-FACDF96040F7}"/>
              </a:ext>
            </a:extLst>
          </p:cNvPr>
          <p:cNvSpPr/>
          <p:nvPr/>
        </p:nvSpPr>
        <p:spPr>
          <a:xfrm>
            <a:off x="1894842" y="2061016"/>
            <a:ext cx="1861457" cy="664028"/>
          </a:xfrm>
          <a:prstGeom prst="round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a typeface="Cambria" panose="02040503050406030204" pitchFamily="18" charset="0"/>
              </a:rPr>
              <a:t>Grammar </a:t>
            </a:r>
            <a:endParaRPr lang="en-US" sz="2400" dirty="0">
              <a:solidFill>
                <a:schemeClr val="tx1"/>
              </a:solidFill>
            </a:endParaRPr>
          </a:p>
        </p:txBody>
      </p:sp>
      <p:pic>
        <p:nvPicPr>
          <p:cNvPr id="8" name="Объект 12">
            <a:extLst>
              <a:ext uri="{FF2B5EF4-FFF2-40B4-BE49-F238E27FC236}">
                <a16:creationId xmlns:a16="http://schemas.microsoft.com/office/drawing/2014/main" xmlns="" id="{C1EB664E-781F-405A-B33E-A87E2B3618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6173" y="1941843"/>
            <a:ext cx="2499591" cy="1259825"/>
          </a:xfrm>
          <a:prstGeom prst="rect">
            <a:avLst/>
          </a:prstGeom>
        </p:spPr>
      </p:pic>
      <p:pic>
        <p:nvPicPr>
          <p:cNvPr id="9" name="Picture 2" descr="A drawing of a cat&#10;&#10;Description automatically generated with medium confidence">
            <a:extLst>
              <a:ext uri="{FF2B5EF4-FFF2-40B4-BE49-F238E27FC236}">
                <a16:creationId xmlns:a16="http://schemas.microsoft.com/office/drawing/2014/main" xmlns="" id="{675EB5C6-791C-4290-AF84-AB5D0B09AE1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09884" y="3097145"/>
            <a:ext cx="1920165" cy="1920165"/>
          </a:xfrm>
          <a:prstGeom prst="rect">
            <a:avLst/>
          </a:prstGeom>
          <a:noFill/>
        </p:spPr>
      </p:pic>
      <p:sp>
        <p:nvSpPr>
          <p:cNvPr id="10" name="TextBox 9">
            <a:extLst>
              <a:ext uri="{FF2B5EF4-FFF2-40B4-BE49-F238E27FC236}">
                <a16:creationId xmlns:a16="http://schemas.microsoft.com/office/drawing/2014/main" xmlns="" id="{0F2E4EE4-7CA4-465C-8BE7-3E696CCEC349}"/>
              </a:ext>
            </a:extLst>
          </p:cNvPr>
          <p:cNvSpPr txBox="1"/>
          <p:nvPr/>
        </p:nvSpPr>
        <p:spPr>
          <a:xfrm>
            <a:off x="422818" y="329047"/>
            <a:ext cx="644693" cy="1200329"/>
          </a:xfrm>
          <a:prstGeom prst="rect">
            <a:avLst/>
          </a:prstGeom>
          <a:noFill/>
        </p:spPr>
        <p:txBody>
          <a:bodyPr wrap="square">
            <a:spAutoFit/>
          </a:bodyPr>
          <a:lstStyle/>
          <a:p>
            <a:r>
              <a:rPr lang="en-US" sz="7200" b="1" dirty="0">
                <a:solidFill>
                  <a:srgbClr val="FF0000"/>
                </a:solidFill>
                <a:latin typeface="arial" panose="020B0604020202020204" pitchFamily="34" charset="0"/>
              </a:rPr>
              <a:t>✓</a:t>
            </a:r>
            <a:endParaRPr lang="en-US" sz="7200" dirty="0">
              <a:solidFill>
                <a:srgbClr val="FF0000"/>
              </a:solidFill>
            </a:endParaRPr>
          </a:p>
        </p:txBody>
      </p:sp>
      <p:cxnSp>
        <p:nvCxnSpPr>
          <p:cNvPr id="12" name="Straight Arrow Connector 11">
            <a:extLst>
              <a:ext uri="{FF2B5EF4-FFF2-40B4-BE49-F238E27FC236}">
                <a16:creationId xmlns:a16="http://schemas.microsoft.com/office/drawing/2014/main" xmlns="" id="{6A2EBA83-A3F8-4DB1-BF15-7FB29FB713E9}"/>
              </a:ext>
            </a:extLst>
          </p:cNvPr>
          <p:cNvCxnSpPr/>
          <p:nvPr/>
        </p:nvCxnSpPr>
        <p:spPr>
          <a:xfrm>
            <a:off x="2109029" y="496840"/>
            <a:ext cx="1106129" cy="768300"/>
          </a:xfrm>
          <a:prstGeom prst="straightConnector1">
            <a:avLst/>
          </a:prstGeom>
          <a:ln w="889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xmlns="" id="{8421480C-F78C-4F65-A27E-1873FB063C6D}"/>
              </a:ext>
            </a:extLst>
          </p:cNvPr>
          <p:cNvSpPr/>
          <p:nvPr/>
        </p:nvSpPr>
        <p:spPr>
          <a:xfrm>
            <a:off x="1067521" y="3097147"/>
            <a:ext cx="644693" cy="664028"/>
          </a:xfrm>
          <a:prstGeom prst="ellipse">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37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Freeform 239"/>
          <p:cNvSpPr/>
          <p:nvPr/>
        </p:nvSpPr>
        <p:spPr bwMode="auto">
          <a:xfrm>
            <a:off x="1520381" y="291379"/>
            <a:ext cx="1256616" cy="575678"/>
          </a:xfrm>
          <a:custGeom>
            <a:avLst/>
            <a:gdLst>
              <a:gd name="T0" fmla="*/ 75 w 504"/>
              <a:gd name="T1" fmla="*/ 118 h 229"/>
              <a:gd name="T2" fmla="*/ 130 w 504"/>
              <a:gd name="T3" fmla="*/ 74 h 229"/>
              <a:gd name="T4" fmla="*/ 194 w 504"/>
              <a:gd name="T5" fmla="*/ 5 h 229"/>
              <a:gd name="T6" fmla="*/ 263 w 504"/>
              <a:gd name="T7" fmla="*/ 49 h 229"/>
              <a:gd name="T8" fmla="*/ 353 w 504"/>
              <a:gd name="T9" fmla="*/ 8 h 229"/>
              <a:gd name="T10" fmla="*/ 407 w 504"/>
              <a:gd name="T11" fmla="*/ 80 h 229"/>
              <a:gd name="T12" fmla="*/ 501 w 504"/>
              <a:gd name="T13" fmla="*/ 134 h 229"/>
              <a:gd name="T14" fmla="*/ 403 w 504"/>
              <a:gd name="T15" fmla="*/ 163 h 229"/>
              <a:gd name="T16" fmla="*/ 350 w 504"/>
              <a:gd name="T17" fmla="*/ 221 h 229"/>
              <a:gd name="T18" fmla="*/ 281 w 504"/>
              <a:gd name="T19" fmla="*/ 175 h 229"/>
              <a:gd name="T20" fmla="*/ 212 w 504"/>
              <a:gd name="T21" fmla="*/ 228 h 229"/>
              <a:gd name="T22" fmla="*/ 162 w 504"/>
              <a:gd name="T23" fmla="*/ 159 h 229"/>
              <a:gd name="T24" fmla="*/ 65 w 504"/>
              <a:gd name="T25" fmla="*/ 11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229">
                <a:moveTo>
                  <a:pt x="75" y="118"/>
                </a:moveTo>
                <a:cubicBezTo>
                  <a:pt x="0" y="98"/>
                  <a:pt x="100" y="10"/>
                  <a:pt x="130" y="74"/>
                </a:cubicBezTo>
                <a:cubicBezTo>
                  <a:pt x="130" y="42"/>
                  <a:pt x="163" y="9"/>
                  <a:pt x="194" y="5"/>
                </a:cubicBezTo>
                <a:cubicBezTo>
                  <a:pt x="230" y="0"/>
                  <a:pt x="246" y="22"/>
                  <a:pt x="263" y="49"/>
                </a:cubicBezTo>
                <a:cubicBezTo>
                  <a:pt x="290" y="25"/>
                  <a:pt x="312" y="5"/>
                  <a:pt x="353" y="8"/>
                </a:cubicBezTo>
                <a:cubicBezTo>
                  <a:pt x="387" y="11"/>
                  <a:pt x="422" y="45"/>
                  <a:pt x="407" y="80"/>
                </a:cubicBezTo>
                <a:cubicBezTo>
                  <a:pt x="438" y="81"/>
                  <a:pt x="497" y="91"/>
                  <a:pt x="501" y="134"/>
                </a:cubicBezTo>
                <a:cubicBezTo>
                  <a:pt x="504" y="180"/>
                  <a:pt x="429" y="175"/>
                  <a:pt x="403" y="163"/>
                </a:cubicBezTo>
                <a:cubicBezTo>
                  <a:pt x="392" y="190"/>
                  <a:pt x="385" y="215"/>
                  <a:pt x="350" y="221"/>
                </a:cubicBezTo>
                <a:cubicBezTo>
                  <a:pt x="306" y="229"/>
                  <a:pt x="305" y="197"/>
                  <a:pt x="281" y="175"/>
                </a:cubicBezTo>
                <a:cubicBezTo>
                  <a:pt x="275" y="206"/>
                  <a:pt x="244" y="229"/>
                  <a:pt x="212" y="228"/>
                </a:cubicBezTo>
                <a:cubicBezTo>
                  <a:pt x="168" y="226"/>
                  <a:pt x="165" y="196"/>
                  <a:pt x="162" y="159"/>
                </a:cubicBezTo>
                <a:cubicBezTo>
                  <a:pt x="119" y="221"/>
                  <a:pt x="1" y="165"/>
                  <a:pt x="65" y="1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6" name="Freeform 240"/>
          <p:cNvSpPr/>
          <p:nvPr/>
        </p:nvSpPr>
        <p:spPr bwMode="auto">
          <a:xfrm>
            <a:off x="6768022" y="213781"/>
            <a:ext cx="784227" cy="538862"/>
          </a:xfrm>
          <a:custGeom>
            <a:avLst/>
            <a:gdLst>
              <a:gd name="T0" fmla="*/ 62 w 310"/>
              <a:gd name="T1" fmla="*/ 112 h 212"/>
              <a:gd name="T2" fmla="*/ 110 w 310"/>
              <a:gd name="T3" fmla="*/ 80 h 212"/>
              <a:gd name="T4" fmla="*/ 208 w 310"/>
              <a:gd name="T5" fmla="*/ 75 h 212"/>
              <a:gd name="T6" fmla="*/ 281 w 310"/>
              <a:gd name="T7" fmla="*/ 69 h 212"/>
              <a:gd name="T8" fmla="*/ 256 w 310"/>
              <a:gd name="T9" fmla="*/ 122 h 212"/>
              <a:gd name="T10" fmla="*/ 185 w 310"/>
              <a:gd name="T11" fmla="*/ 149 h 212"/>
              <a:gd name="T12" fmla="*/ 97 w 310"/>
              <a:gd name="T13" fmla="*/ 152 h 212"/>
              <a:gd name="T14" fmla="*/ 27 w 310"/>
              <a:gd name="T15" fmla="*/ 162 h 212"/>
              <a:gd name="T16" fmla="*/ 58 w 310"/>
              <a:gd name="T17" fmla="*/ 11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12">
                <a:moveTo>
                  <a:pt x="62" y="112"/>
                </a:moveTo>
                <a:cubicBezTo>
                  <a:pt x="3" y="77"/>
                  <a:pt x="73" y="36"/>
                  <a:pt x="110" y="80"/>
                </a:cubicBezTo>
                <a:cubicBezTo>
                  <a:pt x="135" y="33"/>
                  <a:pt x="191" y="0"/>
                  <a:pt x="208" y="75"/>
                </a:cubicBezTo>
                <a:cubicBezTo>
                  <a:pt x="229" y="62"/>
                  <a:pt x="259" y="50"/>
                  <a:pt x="281" y="69"/>
                </a:cubicBezTo>
                <a:cubicBezTo>
                  <a:pt x="310" y="95"/>
                  <a:pt x="289" y="122"/>
                  <a:pt x="256" y="122"/>
                </a:cubicBezTo>
                <a:cubicBezTo>
                  <a:pt x="295" y="178"/>
                  <a:pt x="220" y="207"/>
                  <a:pt x="185" y="149"/>
                </a:cubicBezTo>
                <a:cubicBezTo>
                  <a:pt x="168" y="192"/>
                  <a:pt x="102" y="212"/>
                  <a:pt x="97" y="152"/>
                </a:cubicBezTo>
                <a:cubicBezTo>
                  <a:pt x="77" y="161"/>
                  <a:pt x="47" y="183"/>
                  <a:pt x="27" y="162"/>
                </a:cubicBezTo>
                <a:cubicBezTo>
                  <a:pt x="0" y="134"/>
                  <a:pt x="37" y="125"/>
                  <a:pt x="58" y="1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67" name="文本框 366"/>
          <p:cNvSpPr txBox="1"/>
          <p:nvPr/>
        </p:nvSpPr>
        <p:spPr>
          <a:xfrm>
            <a:off x="3192918" y="998983"/>
            <a:ext cx="5876920" cy="6463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Montserrat"/>
                <a:cs typeface="Montserrat" panose="00000500000000000000" charset="0"/>
                <a:sym typeface="Arial"/>
              </a:rPr>
              <a:t>Guides for homework</a:t>
            </a:r>
            <a:endParaRPr kumimoji="0" lang="zh-CN" altLang="en-US" sz="36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Montserrat"/>
              <a:cs typeface="Montserrat" panose="00000500000000000000" charset="0"/>
              <a:sym typeface="Arial"/>
            </a:endParaRPr>
          </a:p>
        </p:txBody>
      </p:sp>
      <p:sp>
        <p:nvSpPr>
          <p:cNvPr id="368" name="文本框 367"/>
          <p:cNvSpPr txBox="1"/>
          <p:nvPr/>
        </p:nvSpPr>
        <p:spPr>
          <a:xfrm>
            <a:off x="2697637" y="1771429"/>
            <a:ext cx="5879985" cy="1200329"/>
          </a:xfrm>
          <a:prstGeom prst="rect">
            <a:avLst/>
          </a:prstGeom>
          <a:noFill/>
        </p:spPr>
        <p:txBody>
          <a:bodyPr wrap="square" rtlCol="0">
            <a:spAutoFit/>
          </a:bodyPr>
          <a:lstStyle/>
          <a:p>
            <a:pPr marL="571500" marR="0" indent="-342900">
              <a:spcBef>
                <a:spcPts val="0"/>
              </a:spcBef>
              <a:spcAft>
                <a:spcPts val="0"/>
              </a:spcAft>
              <a:buFontTx/>
              <a:buChar char="-"/>
            </a:pPr>
            <a:r>
              <a:rPr lang="en-US" sz="2400" dirty="0">
                <a:effectLst/>
                <a:latin typeface="Calibri" panose="020F0502020204030204" pitchFamily="34" charset="0"/>
                <a:ea typeface="Times New Roman" panose="02020603050405020304" pitchFamily="18" charset="0"/>
              </a:rPr>
              <a:t>Speak about other place which you</a:t>
            </a:r>
          </a:p>
          <a:p>
            <a:pPr marL="228600" marR="0">
              <a:spcBef>
                <a:spcPts val="0"/>
              </a:spcBef>
              <a:spcAft>
                <a:spcPts val="0"/>
              </a:spcAft>
            </a:pPr>
            <a:r>
              <a:rPr lang="en-US" sz="2400" dirty="0">
                <a:latin typeface="Calibri" panose="020F0502020204030204" pitchFamily="34" charset="0"/>
                <a:ea typeface="Times New Roman" panose="02020603050405020304" pitchFamily="18" charset="0"/>
              </a:rPr>
              <a:t>    </a:t>
            </a:r>
            <a:r>
              <a:rPr lang="en-US" sz="2400" dirty="0">
                <a:effectLst/>
                <a:latin typeface="Calibri" panose="020F0502020204030204" pitchFamily="34" charset="0"/>
                <a:ea typeface="Times New Roman" panose="02020603050405020304" pitchFamily="18" charset="0"/>
              </a:rPr>
              <a:t> would like to visit.</a:t>
            </a:r>
            <a:r>
              <a:rPr lang="en-US" sz="2400" b="1" dirty="0">
                <a:effectLst/>
                <a:latin typeface="Calibri" panose="020F0502020204030204" pitchFamily="34" charset="0"/>
                <a:ea typeface="Times New Roman" panose="02020603050405020304" pitchFamily="18" charset="0"/>
              </a:rPr>
              <a:t> </a:t>
            </a:r>
          </a:p>
          <a:p>
            <a:pPr marL="228600" marR="0">
              <a:spcBef>
                <a:spcPts val="0"/>
              </a:spcBef>
              <a:spcAft>
                <a:spcPts val="0"/>
              </a:spcAft>
            </a:pPr>
            <a:r>
              <a:rPr lang="en-US" sz="2400" dirty="0">
                <a:effectLst/>
                <a:latin typeface="Calibri" panose="020F0502020204030204" pitchFamily="34" charset="0"/>
                <a:ea typeface="Times New Roman" panose="02020603050405020304" pitchFamily="18" charset="0"/>
              </a:rPr>
              <a:t>-    Prepare next lesson: Skills 2</a:t>
            </a:r>
            <a:endParaRPr lang="en-US" sz="2400" dirty="0">
              <a:effectLst/>
              <a:latin typeface="Times New Roman" panose="02020603050405020304" pitchFamily="18" charset="0"/>
              <a:ea typeface="Times New Roman" panose="02020603050405020304" pitchFamily="18" charset="0"/>
            </a:endParaRPr>
          </a:p>
        </p:txBody>
      </p:sp>
      <p:sp>
        <p:nvSpPr>
          <p:cNvPr id="372" name="Freeform 239"/>
          <p:cNvSpPr/>
          <p:nvPr/>
        </p:nvSpPr>
        <p:spPr bwMode="auto">
          <a:xfrm>
            <a:off x="3990218" y="544624"/>
            <a:ext cx="1256616" cy="575678"/>
          </a:xfrm>
          <a:custGeom>
            <a:avLst/>
            <a:gdLst>
              <a:gd name="T0" fmla="*/ 75 w 504"/>
              <a:gd name="T1" fmla="*/ 118 h 229"/>
              <a:gd name="T2" fmla="*/ 130 w 504"/>
              <a:gd name="T3" fmla="*/ 74 h 229"/>
              <a:gd name="T4" fmla="*/ 194 w 504"/>
              <a:gd name="T5" fmla="*/ 5 h 229"/>
              <a:gd name="T6" fmla="*/ 263 w 504"/>
              <a:gd name="T7" fmla="*/ 49 h 229"/>
              <a:gd name="T8" fmla="*/ 353 w 504"/>
              <a:gd name="T9" fmla="*/ 8 h 229"/>
              <a:gd name="T10" fmla="*/ 407 w 504"/>
              <a:gd name="T11" fmla="*/ 80 h 229"/>
              <a:gd name="T12" fmla="*/ 501 w 504"/>
              <a:gd name="T13" fmla="*/ 134 h 229"/>
              <a:gd name="T14" fmla="*/ 403 w 504"/>
              <a:gd name="T15" fmla="*/ 163 h 229"/>
              <a:gd name="T16" fmla="*/ 350 w 504"/>
              <a:gd name="T17" fmla="*/ 221 h 229"/>
              <a:gd name="T18" fmla="*/ 281 w 504"/>
              <a:gd name="T19" fmla="*/ 175 h 229"/>
              <a:gd name="T20" fmla="*/ 212 w 504"/>
              <a:gd name="T21" fmla="*/ 228 h 229"/>
              <a:gd name="T22" fmla="*/ 162 w 504"/>
              <a:gd name="T23" fmla="*/ 159 h 229"/>
              <a:gd name="T24" fmla="*/ 65 w 504"/>
              <a:gd name="T25" fmla="*/ 11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229">
                <a:moveTo>
                  <a:pt x="75" y="118"/>
                </a:moveTo>
                <a:cubicBezTo>
                  <a:pt x="0" y="98"/>
                  <a:pt x="100" y="10"/>
                  <a:pt x="130" y="74"/>
                </a:cubicBezTo>
                <a:cubicBezTo>
                  <a:pt x="130" y="42"/>
                  <a:pt x="163" y="9"/>
                  <a:pt x="194" y="5"/>
                </a:cubicBezTo>
                <a:cubicBezTo>
                  <a:pt x="230" y="0"/>
                  <a:pt x="246" y="22"/>
                  <a:pt x="263" y="49"/>
                </a:cubicBezTo>
                <a:cubicBezTo>
                  <a:pt x="290" y="25"/>
                  <a:pt x="312" y="5"/>
                  <a:pt x="353" y="8"/>
                </a:cubicBezTo>
                <a:cubicBezTo>
                  <a:pt x="387" y="11"/>
                  <a:pt x="422" y="45"/>
                  <a:pt x="407" y="80"/>
                </a:cubicBezTo>
                <a:cubicBezTo>
                  <a:pt x="438" y="81"/>
                  <a:pt x="497" y="91"/>
                  <a:pt x="501" y="134"/>
                </a:cubicBezTo>
                <a:cubicBezTo>
                  <a:pt x="504" y="180"/>
                  <a:pt x="429" y="175"/>
                  <a:pt x="403" y="163"/>
                </a:cubicBezTo>
                <a:cubicBezTo>
                  <a:pt x="392" y="190"/>
                  <a:pt x="385" y="215"/>
                  <a:pt x="350" y="221"/>
                </a:cubicBezTo>
                <a:cubicBezTo>
                  <a:pt x="306" y="229"/>
                  <a:pt x="305" y="197"/>
                  <a:pt x="281" y="175"/>
                </a:cubicBezTo>
                <a:cubicBezTo>
                  <a:pt x="275" y="206"/>
                  <a:pt x="244" y="229"/>
                  <a:pt x="212" y="228"/>
                </a:cubicBezTo>
                <a:cubicBezTo>
                  <a:pt x="168" y="226"/>
                  <a:pt x="165" y="196"/>
                  <a:pt x="162" y="159"/>
                </a:cubicBezTo>
                <a:cubicBezTo>
                  <a:pt x="119" y="221"/>
                  <a:pt x="1" y="165"/>
                  <a:pt x="65" y="1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nvGrpSpPr>
          <p:cNvPr id="118" name="组合 117"/>
          <p:cNvGrpSpPr/>
          <p:nvPr/>
        </p:nvGrpSpPr>
        <p:grpSpPr>
          <a:xfrm>
            <a:off x="1282226" y="367312"/>
            <a:ext cx="2026091" cy="4455563"/>
            <a:chOff x="4508501" y="3175"/>
            <a:chExt cx="3149600" cy="6926263"/>
          </a:xfrm>
        </p:grpSpPr>
        <p:sp>
          <p:nvSpPr>
            <p:cNvPr id="119" name="Freeform 39"/>
            <p:cNvSpPr/>
            <p:nvPr/>
          </p:nvSpPr>
          <p:spPr bwMode="auto">
            <a:xfrm>
              <a:off x="4976813" y="331788"/>
              <a:ext cx="304800" cy="301625"/>
            </a:xfrm>
            <a:custGeom>
              <a:avLst/>
              <a:gdLst>
                <a:gd name="T0" fmla="*/ 67 w 107"/>
                <a:gd name="T1" fmla="*/ 104 h 106"/>
                <a:gd name="T2" fmla="*/ 0 w 107"/>
                <a:gd name="T3" fmla="*/ 55 h 106"/>
                <a:gd name="T4" fmla="*/ 107 w 107"/>
                <a:gd name="T5" fmla="*/ 71 h 106"/>
              </a:gdLst>
              <a:ahLst/>
              <a:cxnLst>
                <a:cxn ang="0">
                  <a:pos x="T0" y="T1"/>
                </a:cxn>
                <a:cxn ang="0">
                  <a:pos x="T2" y="T3"/>
                </a:cxn>
                <a:cxn ang="0">
                  <a:pos x="T4" y="T5"/>
                </a:cxn>
              </a:cxnLst>
              <a:rect l="0" t="0" r="r" b="b"/>
              <a:pathLst>
                <a:path w="107" h="106">
                  <a:moveTo>
                    <a:pt x="67" y="104"/>
                  </a:moveTo>
                  <a:cubicBezTo>
                    <a:pt x="38" y="106"/>
                    <a:pt x="0" y="88"/>
                    <a:pt x="0" y="55"/>
                  </a:cubicBezTo>
                  <a:cubicBezTo>
                    <a:pt x="1" y="0"/>
                    <a:pt x="88" y="70"/>
                    <a:pt x="107" y="71"/>
                  </a:cubicBezTo>
                </a:path>
              </a:pathLst>
            </a:custGeom>
            <a:solidFill>
              <a:srgbClr val="FF83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0" name="Freeform 40"/>
            <p:cNvSpPr/>
            <p:nvPr/>
          </p:nvSpPr>
          <p:spPr bwMode="auto">
            <a:xfrm>
              <a:off x="4522788" y="488950"/>
              <a:ext cx="1166813" cy="952500"/>
            </a:xfrm>
            <a:custGeom>
              <a:avLst/>
              <a:gdLst>
                <a:gd name="T0" fmla="*/ 381 w 409"/>
                <a:gd name="T1" fmla="*/ 247 h 334"/>
                <a:gd name="T2" fmla="*/ 261 w 409"/>
                <a:gd name="T3" fmla="*/ 17 h 334"/>
                <a:gd name="T4" fmla="*/ 99 w 409"/>
                <a:gd name="T5" fmla="*/ 64 h 334"/>
                <a:gd name="T6" fmla="*/ 92 w 409"/>
                <a:gd name="T7" fmla="*/ 67 h 334"/>
                <a:gd name="T8" fmla="*/ 14 w 409"/>
                <a:gd name="T9" fmla="*/ 138 h 334"/>
                <a:gd name="T10" fmla="*/ 45 w 409"/>
                <a:gd name="T11" fmla="*/ 235 h 334"/>
                <a:gd name="T12" fmla="*/ 127 w 409"/>
                <a:gd name="T13" fmla="*/ 253 h 334"/>
                <a:gd name="T14" fmla="*/ 214 w 409"/>
                <a:gd name="T15" fmla="*/ 297 h 334"/>
                <a:gd name="T16" fmla="*/ 211 w 409"/>
                <a:gd name="T17" fmla="*/ 334 h 334"/>
                <a:gd name="T18" fmla="*/ 296 w 409"/>
                <a:gd name="T19" fmla="*/ 284 h 334"/>
                <a:gd name="T20" fmla="*/ 381 w 409"/>
                <a:gd name="T21" fmla="*/ 276 h 334"/>
                <a:gd name="T22" fmla="*/ 381 w 409"/>
                <a:gd name="T23" fmla="*/ 24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9" h="334">
                  <a:moveTo>
                    <a:pt x="381" y="247"/>
                  </a:moveTo>
                  <a:cubicBezTo>
                    <a:pt x="381" y="146"/>
                    <a:pt x="409" y="0"/>
                    <a:pt x="261" y="17"/>
                  </a:cubicBezTo>
                  <a:cubicBezTo>
                    <a:pt x="203" y="24"/>
                    <a:pt x="154" y="38"/>
                    <a:pt x="99" y="64"/>
                  </a:cubicBezTo>
                  <a:cubicBezTo>
                    <a:pt x="97" y="65"/>
                    <a:pt x="95" y="66"/>
                    <a:pt x="92" y="67"/>
                  </a:cubicBezTo>
                  <a:cubicBezTo>
                    <a:pt x="56" y="84"/>
                    <a:pt x="28" y="98"/>
                    <a:pt x="14" y="138"/>
                  </a:cubicBezTo>
                  <a:cubicBezTo>
                    <a:pt x="0" y="176"/>
                    <a:pt x="12" y="213"/>
                    <a:pt x="45" y="235"/>
                  </a:cubicBezTo>
                  <a:cubicBezTo>
                    <a:pt x="70" y="251"/>
                    <a:pt x="99" y="252"/>
                    <a:pt x="127" y="253"/>
                  </a:cubicBezTo>
                  <a:cubicBezTo>
                    <a:pt x="169" y="255"/>
                    <a:pt x="204" y="247"/>
                    <a:pt x="214" y="297"/>
                  </a:cubicBezTo>
                  <a:cubicBezTo>
                    <a:pt x="217" y="309"/>
                    <a:pt x="208" y="321"/>
                    <a:pt x="211" y="334"/>
                  </a:cubicBezTo>
                  <a:cubicBezTo>
                    <a:pt x="227" y="306"/>
                    <a:pt x="269" y="296"/>
                    <a:pt x="296" y="284"/>
                  </a:cubicBezTo>
                  <a:cubicBezTo>
                    <a:pt x="305" y="281"/>
                    <a:pt x="381" y="268"/>
                    <a:pt x="381" y="276"/>
                  </a:cubicBezTo>
                  <a:cubicBezTo>
                    <a:pt x="381" y="266"/>
                    <a:pt x="381" y="257"/>
                    <a:pt x="381" y="247"/>
                  </a:cubicBezTo>
                  <a:close/>
                </a:path>
              </a:pathLst>
            </a:custGeom>
            <a:solidFill>
              <a:srgbClr val="FF9D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1" name="Freeform 41"/>
            <p:cNvSpPr/>
            <p:nvPr/>
          </p:nvSpPr>
          <p:spPr bwMode="auto">
            <a:xfrm>
              <a:off x="5106988" y="1265238"/>
              <a:ext cx="503238" cy="301625"/>
            </a:xfrm>
            <a:custGeom>
              <a:avLst/>
              <a:gdLst>
                <a:gd name="T0" fmla="*/ 176 w 176"/>
                <a:gd name="T1" fmla="*/ 4 h 106"/>
                <a:gd name="T2" fmla="*/ 0 w 176"/>
                <a:gd name="T3" fmla="*/ 0 h 106"/>
                <a:gd name="T4" fmla="*/ 0 w 176"/>
                <a:gd name="T5" fmla="*/ 4 h 106"/>
                <a:gd name="T6" fmla="*/ 172 w 176"/>
                <a:gd name="T7" fmla="*/ 106 h 106"/>
                <a:gd name="T8" fmla="*/ 174 w 176"/>
                <a:gd name="T9" fmla="*/ 105 h 106"/>
                <a:gd name="T10" fmla="*/ 176 w 176"/>
                <a:gd name="T11" fmla="*/ 4 h 106"/>
              </a:gdLst>
              <a:ahLst/>
              <a:cxnLst>
                <a:cxn ang="0">
                  <a:pos x="T0" y="T1"/>
                </a:cxn>
                <a:cxn ang="0">
                  <a:pos x="T2" y="T3"/>
                </a:cxn>
                <a:cxn ang="0">
                  <a:pos x="T4" y="T5"/>
                </a:cxn>
                <a:cxn ang="0">
                  <a:pos x="T6" y="T7"/>
                </a:cxn>
                <a:cxn ang="0">
                  <a:pos x="T8" y="T9"/>
                </a:cxn>
                <a:cxn ang="0">
                  <a:pos x="T10" y="T11"/>
                </a:cxn>
              </a:cxnLst>
              <a:rect l="0" t="0" r="r" b="b"/>
              <a:pathLst>
                <a:path w="176" h="106">
                  <a:moveTo>
                    <a:pt x="176" y="4"/>
                  </a:moveTo>
                  <a:cubicBezTo>
                    <a:pt x="0" y="0"/>
                    <a:pt x="0" y="0"/>
                    <a:pt x="0" y="0"/>
                  </a:cubicBezTo>
                  <a:cubicBezTo>
                    <a:pt x="0" y="2"/>
                    <a:pt x="0" y="3"/>
                    <a:pt x="0" y="4"/>
                  </a:cubicBezTo>
                  <a:cubicBezTo>
                    <a:pt x="172" y="106"/>
                    <a:pt x="172" y="106"/>
                    <a:pt x="172" y="106"/>
                  </a:cubicBezTo>
                  <a:cubicBezTo>
                    <a:pt x="174" y="105"/>
                    <a:pt x="174" y="105"/>
                    <a:pt x="174" y="105"/>
                  </a:cubicBezTo>
                  <a:cubicBezTo>
                    <a:pt x="175" y="72"/>
                    <a:pt x="176" y="38"/>
                    <a:pt x="176" y="4"/>
                  </a:cubicBezTo>
                  <a:close/>
                </a:path>
              </a:pathLst>
            </a:custGeom>
            <a:solidFill>
              <a:srgbClr val="6A86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2" name="Freeform 42"/>
            <p:cNvSpPr/>
            <p:nvPr/>
          </p:nvSpPr>
          <p:spPr bwMode="auto">
            <a:xfrm>
              <a:off x="5599113" y="1563688"/>
              <a:ext cx="4763" cy="6350"/>
            </a:xfrm>
            <a:custGeom>
              <a:avLst/>
              <a:gdLst>
                <a:gd name="T0" fmla="*/ 2 w 2"/>
                <a:gd name="T1" fmla="*/ 0 h 2"/>
                <a:gd name="T2" fmla="*/ 0 w 2"/>
                <a:gd name="T3" fmla="*/ 1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0" y="1"/>
                    <a:pt x="0" y="1"/>
                    <a:pt x="0" y="1"/>
                  </a:cubicBezTo>
                  <a:cubicBezTo>
                    <a:pt x="2" y="2"/>
                    <a:pt x="2" y="2"/>
                    <a:pt x="2" y="2"/>
                  </a:cubicBezTo>
                  <a:cubicBezTo>
                    <a:pt x="2" y="1"/>
                    <a:pt x="2" y="1"/>
                    <a:pt x="2" y="0"/>
                  </a:cubicBezTo>
                  <a:close/>
                </a:path>
              </a:pathLst>
            </a:custGeom>
            <a:solidFill>
              <a:srgbClr val="6A865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3" name="Freeform 43"/>
            <p:cNvSpPr/>
            <p:nvPr/>
          </p:nvSpPr>
          <p:spPr bwMode="auto">
            <a:xfrm>
              <a:off x="5106988" y="1276350"/>
              <a:ext cx="492125" cy="344488"/>
            </a:xfrm>
            <a:custGeom>
              <a:avLst/>
              <a:gdLst>
                <a:gd name="T0" fmla="*/ 3 w 172"/>
                <a:gd name="T1" fmla="*/ 121 h 121"/>
                <a:gd name="T2" fmla="*/ 172 w 172"/>
                <a:gd name="T3" fmla="*/ 102 h 121"/>
                <a:gd name="T4" fmla="*/ 0 w 172"/>
                <a:gd name="T5" fmla="*/ 0 h 121"/>
                <a:gd name="T6" fmla="*/ 1 w 172"/>
                <a:gd name="T7" fmla="*/ 10 h 121"/>
                <a:gd name="T8" fmla="*/ 3 w 172"/>
                <a:gd name="T9" fmla="*/ 121 h 121"/>
              </a:gdLst>
              <a:ahLst/>
              <a:cxnLst>
                <a:cxn ang="0">
                  <a:pos x="T0" y="T1"/>
                </a:cxn>
                <a:cxn ang="0">
                  <a:pos x="T2" y="T3"/>
                </a:cxn>
                <a:cxn ang="0">
                  <a:pos x="T4" y="T5"/>
                </a:cxn>
                <a:cxn ang="0">
                  <a:pos x="T6" y="T7"/>
                </a:cxn>
                <a:cxn ang="0">
                  <a:pos x="T8" y="T9"/>
                </a:cxn>
              </a:cxnLst>
              <a:rect l="0" t="0" r="r" b="b"/>
              <a:pathLst>
                <a:path w="172" h="121">
                  <a:moveTo>
                    <a:pt x="3" y="121"/>
                  </a:moveTo>
                  <a:cubicBezTo>
                    <a:pt x="172" y="102"/>
                    <a:pt x="172" y="102"/>
                    <a:pt x="172" y="102"/>
                  </a:cubicBezTo>
                  <a:cubicBezTo>
                    <a:pt x="0" y="0"/>
                    <a:pt x="0" y="0"/>
                    <a:pt x="0" y="0"/>
                  </a:cubicBezTo>
                  <a:cubicBezTo>
                    <a:pt x="0" y="3"/>
                    <a:pt x="0" y="6"/>
                    <a:pt x="1" y="10"/>
                  </a:cubicBezTo>
                  <a:cubicBezTo>
                    <a:pt x="3" y="47"/>
                    <a:pt x="3" y="84"/>
                    <a:pt x="3" y="121"/>
                  </a:cubicBezTo>
                  <a:close/>
                </a:path>
              </a:pathLst>
            </a:custGeom>
            <a:solidFill>
              <a:srgbClr val="6A47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4" name="Freeform 44"/>
            <p:cNvSpPr/>
            <p:nvPr/>
          </p:nvSpPr>
          <p:spPr bwMode="auto">
            <a:xfrm>
              <a:off x="5116513" y="1566863"/>
              <a:ext cx="487363" cy="376238"/>
            </a:xfrm>
            <a:custGeom>
              <a:avLst/>
              <a:gdLst>
                <a:gd name="T0" fmla="*/ 171 w 171"/>
                <a:gd name="T1" fmla="*/ 1 h 132"/>
                <a:gd name="T2" fmla="*/ 169 w 171"/>
                <a:gd name="T3" fmla="*/ 0 h 132"/>
                <a:gd name="T4" fmla="*/ 0 w 171"/>
                <a:gd name="T5" fmla="*/ 19 h 132"/>
                <a:gd name="T6" fmla="*/ 0 w 171"/>
                <a:gd name="T7" fmla="*/ 20 h 132"/>
                <a:gd name="T8" fmla="*/ 165 w 171"/>
                <a:gd name="T9" fmla="*/ 132 h 132"/>
                <a:gd name="T10" fmla="*/ 171 w 171"/>
                <a:gd name="T11" fmla="*/ 1 h 132"/>
              </a:gdLst>
              <a:ahLst/>
              <a:cxnLst>
                <a:cxn ang="0">
                  <a:pos x="T0" y="T1"/>
                </a:cxn>
                <a:cxn ang="0">
                  <a:pos x="T2" y="T3"/>
                </a:cxn>
                <a:cxn ang="0">
                  <a:pos x="T4" y="T5"/>
                </a:cxn>
                <a:cxn ang="0">
                  <a:pos x="T6" y="T7"/>
                </a:cxn>
                <a:cxn ang="0">
                  <a:pos x="T8" y="T9"/>
                </a:cxn>
                <a:cxn ang="0">
                  <a:pos x="T10" y="T11"/>
                </a:cxn>
              </a:cxnLst>
              <a:rect l="0" t="0" r="r" b="b"/>
              <a:pathLst>
                <a:path w="171" h="132">
                  <a:moveTo>
                    <a:pt x="171" y="1"/>
                  </a:moveTo>
                  <a:cubicBezTo>
                    <a:pt x="169" y="0"/>
                    <a:pt x="169" y="0"/>
                    <a:pt x="169" y="0"/>
                  </a:cubicBezTo>
                  <a:cubicBezTo>
                    <a:pt x="0" y="19"/>
                    <a:pt x="0" y="19"/>
                    <a:pt x="0" y="19"/>
                  </a:cubicBezTo>
                  <a:cubicBezTo>
                    <a:pt x="0" y="19"/>
                    <a:pt x="0" y="20"/>
                    <a:pt x="0" y="20"/>
                  </a:cubicBezTo>
                  <a:cubicBezTo>
                    <a:pt x="165" y="132"/>
                    <a:pt x="165" y="132"/>
                    <a:pt x="165" y="132"/>
                  </a:cubicBezTo>
                  <a:cubicBezTo>
                    <a:pt x="167" y="88"/>
                    <a:pt x="169" y="44"/>
                    <a:pt x="171" y="1"/>
                  </a:cubicBezTo>
                  <a:close/>
                </a:path>
              </a:pathLst>
            </a:custGeom>
            <a:solidFill>
              <a:srgbClr val="ED588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5" name="Freeform 45"/>
            <p:cNvSpPr/>
            <p:nvPr/>
          </p:nvSpPr>
          <p:spPr bwMode="auto">
            <a:xfrm>
              <a:off x="5110163" y="1624013"/>
              <a:ext cx="477838" cy="361950"/>
            </a:xfrm>
            <a:custGeom>
              <a:avLst/>
              <a:gdLst>
                <a:gd name="T0" fmla="*/ 2 w 167"/>
                <a:gd name="T1" fmla="*/ 0 h 127"/>
                <a:gd name="T2" fmla="*/ 1 w 167"/>
                <a:gd name="T3" fmla="*/ 54 h 127"/>
                <a:gd name="T4" fmla="*/ 0 w 167"/>
                <a:gd name="T5" fmla="*/ 127 h 127"/>
                <a:gd name="T6" fmla="*/ 166 w 167"/>
                <a:gd name="T7" fmla="*/ 117 h 127"/>
                <a:gd name="T8" fmla="*/ 167 w 167"/>
                <a:gd name="T9" fmla="*/ 112 h 127"/>
                <a:gd name="T10" fmla="*/ 2 w 167"/>
                <a:gd name="T11" fmla="*/ 0 h 127"/>
              </a:gdLst>
              <a:ahLst/>
              <a:cxnLst>
                <a:cxn ang="0">
                  <a:pos x="T0" y="T1"/>
                </a:cxn>
                <a:cxn ang="0">
                  <a:pos x="T2" y="T3"/>
                </a:cxn>
                <a:cxn ang="0">
                  <a:pos x="T4" y="T5"/>
                </a:cxn>
                <a:cxn ang="0">
                  <a:pos x="T6" y="T7"/>
                </a:cxn>
                <a:cxn ang="0">
                  <a:pos x="T8" y="T9"/>
                </a:cxn>
                <a:cxn ang="0">
                  <a:pos x="T10" y="T11"/>
                </a:cxn>
              </a:cxnLst>
              <a:rect l="0" t="0" r="r" b="b"/>
              <a:pathLst>
                <a:path w="167" h="127">
                  <a:moveTo>
                    <a:pt x="2" y="0"/>
                  </a:moveTo>
                  <a:cubicBezTo>
                    <a:pt x="2" y="18"/>
                    <a:pt x="2" y="36"/>
                    <a:pt x="1" y="54"/>
                  </a:cubicBezTo>
                  <a:cubicBezTo>
                    <a:pt x="1" y="78"/>
                    <a:pt x="0" y="102"/>
                    <a:pt x="0" y="127"/>
                  </a:cubicBezTo>
                  <a:cubicBezTo>
                    <a:pt x="166" y="117"/>
                    <a:pt x="166" y="117"/>
                    <a:pt x="166" y="117"/>
                  </a:cubicBezTo>
                  <a:cubicBezTo>
                    <a:pt x="167" y="115"/>
                    <a:pt x="167" y="114"/>
                    <a:pt x="167" y="112"/>
                  </a:cubicBezTo>
                  <a:lnTo>
                    <a:pt x="2" y="0"/>
                  </a:lnTo>
                  <a:close/>
                </a:path>
              </a:pathLst>
            </a:custGeom>
            <a:solidFill>
              <a:srgbClr val="BBCD3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6" name="Freeform 46"/>
            <p:cNvSpPr/>
            <p:nvPr/>
          </p:nvSpPr>
          <p:spPr bwMode="auto">
            <a:xfrm>
              <a:off x="5105401" y="1981200"/>
              <a:ext cx="90488" cy="125413"/>
            </a:xfrm>
            <a:custGeom>
              <a:avLst/>
              <a:gdLst>
                <a:gd name="T0" fmla="*/ 2 w 32"/>
                <a:gd name="T1" fmla="*/ 2 h 44"/>
                <a:gd name="T2" fmla="*/ 0 w 32"/>
                <a:gd name="T3" fmla="*/ 44 h 44"/>
                <a:gd name="T4" fmla="*/ 31 w 32"/>
                <a:gd name="T5" fmla="*/ 43 h 44"/>
                <a:gd name="T6" fmla="*/ 32 w 32"/>
                <a:gd name="T7" fmla="*/ 0 h 44"/>
                <a:gd name="T8" fmla="*/ 2 w 32"/>
                <a:gd name="T9" fmla="*/ 2 h 44"/>
              </a:gdLst>
              <a:ahLst/>
              <a:cxnLst>
                <a:cxn ang="0">
                  <a:pos x="T0" y="T1"/>
                </a:cxn>
                <a:cxn ang="0">
                  <a:pos x="T2" y="T3"/>
                </a:cxn>
                <a:cxn ang="0">
                  <a:pos x="T4" y="T5"/>
                </a:cxn>
                <a:cxn ang="0">
                  <a:pos x="T6" y="T7"/>
                </a:cxn>
                <a:cxn ang="0">
                  <a:pos x="T8" y="T9"/>
                </a:cxn>
              </a:cxnLst>
              <a:rect l="0" t="0" r="r" b="b"/>
              <a:pathLst>
                <a:path w="32" h="44">
                  <a:moveTo>
                    <a:pt x="2" y="2"/>
                  </a:moveTo>
                  <a:cubicBezTo>
                    <a:pt x="1" y="16"/>
                    <a:pt x="1" y="30"/>
                    <a:pt x="0" y="44"/>
                  </a:cubicBezTo>
                  <a:cubicBezTo>
                    <a:pt x="31" y="43"/>
                    <a:pt x="31" y="43"/>
                    <a:pt x="31" y="43"/>
                  </a:cubicBezTo>
                  <a:cubicBezTo>
                    <a:pt x="32" y="0"/>
                    <a:pt x="32" y="0"/>
                    <a:pt x="32" y="0"/>
                  </a:cubicBezTo>
                  <a:lnTo>
                    <a:pt x="2" y="2"/>
                  </a:lnTo>
                  <a:close/>
                </a:path>
              </a:pathLst>
            </a:custGeom>
            <a:solidFill>
              <a:srgbClr val="924C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7" name="Freeform 47"/>
            <p:cNvSpPr/>
            <p:nvPr/>
          </p:nvSpPr>
          <p:spPr bwMode="auto">
            <a:xfrm>
              <a:off x="5192713" y="1974850"/>
              <a:ext cx="103188" cy="128588"/>
            </a:xfrm>
            <a:custGeom>
              <a:avLst/>
              <a:gdLst>
                <a:gd name="T0" fmla="*/ 2 w 65"/>
                <a:gd name="T1" fmla="*/ 4 h 81"/>
                <a:gd name="T2" fmla="*/ 0 w 65"/>
                <a:gd name="T3" fmla="*/ 81 h 81"/>
                <a:gd name="T4" fmla="*/ 63 w 65"/>
                <a:gd name="T5" fmla="*/ 81 h 81"/>
                <a:gd name="T6" fmla="*/ 65 w 65"/>
                <a:gd name="T7" fmla="*/ 0 h 81"/>
                <a:gd name="T8" fmla="*/ 2 w 65"/>
                <a:gd name="T9" fmla="*/ 4 h 81"/>
              </a:gdLst>
              <a:ahLst/>
              <a:cxnLst>
                <a:cxn ang="0">
                  <a:pos x="T0" y="T1"/>
                </a:cxn>
                <a:cxn ang="0">
                  <a:pos x="T2" y="T3"/>
                </a:cxn>
                <a:cxn ang="0">
                  <a:pos x="T4" y="T5"/>
                </a:cxn>
                <a:cxn ang="0">
                  <a:pos x="T6" y="T7"/>
                </a:cxn>
                <a:cxn ang="0">
                  <a:pos x="T8" y="T9"/>
                </a:cxn>
              </a:cxnLst>
              <a:rect l="0" t="0" r="r" b="b"/>
              <a:pathLst>
                <a:path w="65" h="81">
                  <a:moveTo>
                    <a:pt x="2" y="4"/>
                  </a:moveTo>
                  <a:lnTo>
                    <a:pt x="0" y="81"/>
                  </a:lnTo>
                  <a:lnTo>
                    <a:pt x="63" y="81"/>
                  </a:lnTo>
                  <a:lnTo>
                    <a:pt x="65" y="0"/>
                  </a:lnTo>
                  <a:lnTo>
                    <a:pt x="2" y="4"/>
                  </a:lnTo>
                  <a:close/>
                </a:path>
              </a:pathLst>
            </a:custGeom>
            <a:solidFill>
              <a:srgbClr val="74B3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8" name="Freeform 48"/>
            <p:cNvSpPr/>
            <p:nvPr/>
          </p:nvSpPr>
          <p:spPr bwMode="auto">
            <a:xfrm>
              <a:off x="5292726" y="1970088"/>
              <a:ext cx="98425" cy="133350"/>
            </a:xfrm>
            <a:custGeom>
              <a:avLst/>
              <a:gdLst>
                <a:gd name="T0" fmla="*/ 2 w 62"/>
                <a:gd name="T1" fmla="*/ 3 h 84"/>
                <a:gd name="T2" fmla="*/ 0 w 62"/>
                <a:gd name="T3" fmla="*/ 84 h 84"/>
                <a:gd name="T4" fmla="*/ 60 w 62"/>
                <a:gd name="T5" fmla="*/ 82 h 84"/>
                <a:gd name="T6" fmla="*/ 62 w 62"/>
                <a:gd name="T7" fmla="*/ 0 h 84"/>
                <a:gd name="T8" fmla="*/ 2 w 62"/>
                <a:gd name="T9" fmla="*/ 3 h 84"/>
              </a:gdLst>
              <a:ahLst/>
              <a:cxnLst>
                <a:cxn ang="0">
                  <a:pos x="T0" y="T1"/>
                </a:cxn>
                <a:cxn ang="0">
                  <a:pos x="T2" y="T3"/>
                </a:cxn>
                <a:cxn ang="0">
                  <a:pos x="T4" y="T5"/>
                </a:cxn>
                <a:cxn ang="0">
                  <a:pos x="T6" y="T7"/>
                </a:cxn>
                <a:cxn ang="0">
                  <a:pos x="T8" y="T9"/>
                </a:cxn>
              </a:cxnLst>
              <a:rect l="0" t="0" r="r" b="b"/>
              <a:pathLst>
                <a:path w="62" h="84">
                  <a:moveTo>
                    <a:pt x="2" y="3"/>
                  </a:moveTo>
                  <a:lnTo>
                    <a:pt x="0" y="84"/>
                  </a:lnTo>
                  <a:lnTo>
                    <a:pt x="60" y="82"/>
                  </a:lnTo>
                  <a:lnTo>
                    <a:pt x="62" y="0"/>
                  </a:lnTo>
                  <a:lnTo>
                    <a:pt x="2" y="3"/>
                  </a:lnTo>
                  <a:close/>
                </a:path>
              </a:pathLst>
            </a:custGeom>
            <a:solidFill>
              <a:srgbClr val="924C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9" name="Freeform 49"/>
            <p:cNvSpPr/>
            <p:nvPr/>
          </p:nvSpPr>
          <p:spPr bwMode="auto">
            <a:xfrm>
              <a:off x="5387976" y="1963738"/>
              <a:ext cx="96838" cy="136525"/>
            </a:xfrm>
            <a:custGeom>
              <a:avLst/>
              <a:gdLst>
                <a:gd name="T0" fmla="*/ 2 w 61"/>
                <a:gd name="T1" fmla="*/ 4 h 86"/>
                <a:gd name="T2" fmla="*/ 0 w 61"/>
                <a:gd name="T3" fmla="*/ 86 h 86"/>
                <a:gd name="T4" fmla="*/ 59 w 61"/>
                <a:gd name="T5" fmla="*/ 86 h 86"/>
                <a:gd name="T6" fmla="*/ 61 w 61"/>
                <a:gd name="T7" fmla="*/ 0 h 86"/>
                <a:gd name="T8" fmla="*/ 2 w 61"/>
                <a:gd name="T9" fmla="*/ 4 h 86"/>
              </a:gdLst>
              <a:ahLst/>
              <a:cxnLst>
                <a:cxn ang="0">
                  <a:pos x="T0" y="T1"/>
                </a:cxn>
                <a:cxn ang="0">
                  <a:pos x="T2" y="T3"/>
                </a:cxn>
                <a:cxn ang="0">
                  <a:pos x="T4" y="T5"/>
                </a:cxn>
                <a:cxn ang="0">
                  <a:pos x="T6" y="T7"/>
                </a:cxn>
                <a:cxn ang="0">
                  <a:pos x="T8" y="T9"/>
                </a:cxn>
              </a:cxnLst>
              <a:rect l="0" t="0" r="r" b="b"/>
              <a:pathLst>
                <a:path w="61" h="86">
                  <a:moveTo>
                    <a:pt x="2" y="4"/>
                  </a:moveTo>
                  <a:lnTo>
                    <a:pt x="0" y="86"/>
                  </a:lnTo>
                  <a:lnTo>
                    <a:pt x="59" y="86"/>
                  </a:lnTo>
                  <a:lnTo>
                    <a:pt x="61" y="0"/>
                  </a:lnTo>
                  <a:lnTo>
                    <a:pt x="2" y="4"/>
                  </a:lnTo>
                  <a:close/>
                </a:path>
              </a:pathLst>
            </a:custGeom>
            <a:solidFill>
              <a:srgbClr val="74B3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0" name="Freeform 50"/>
            <p:cNvSpPr/>
            <p:nvPr/>
          </p:nvSpPr>
          <p:spPr bwMode="auto">
            <a:xfrm>
              <a:off x="5481638" y="1957388"/>
              <a:ext cx="103188" cy="142875"/>
            </a:xfrm>
            <a:custGeom>
              <a:avLst/>
              <a:gdLst>
                <a:gd name="T0" fmla="*/ 36 w 36"/>
                <a:gd name="T1" fmla="*/ 0 h 50"/>
                <a:gd name="T2" fmla="*/ 1 w 36"/>
                <a:gd name="T3" fmla="*/ 2 h 50"/>
                <a:gd name="T4" fmla="*/ 0 w 36"/>
                <a:gd name="T5" fmla="*/ 50 h 50"/>
                <a:gd name="T6" fmla="*/ 34 w 36"/>
                <a:gd name="T7" fmla="*/ 50 h 50"/>
                <a:gd name="T8" fmla="*/ 36 w 36"/>
                <a:gd name="T9" fmla="*/ 0 h 50"/>
              </a:gdLst>
              <a:ahLst/>
              <a:cxnLst>
                <a:cxn ang="0">
                  <a:pos x="T0" y="T1"/>
                </a:cxn>
                <a:cxn ang="0">
                  <a:pos x="T2" y="T3"/>
                </a:cxn>
                <a:cxn ang="0">
                  <a:pos x="T4" y="T5"/>
                </a:cxn>
                <a:cxn ang="0">
                  <a:pos x="T6" y="T7"/>
                </a:cxn>
                <a:cxn ang="0">
                  <a:pos x="T8" y="T9"/>
                </a:cxn>
              </a:cxnLst>
              <a:rect l="0" t="0" r="r" b="b"/>
              <a:pathLst>
                <a:path w="36" h="50">
                  <a:moveTo>
                    <a:pt x="36" y="0"/>
                  </a:moveTo>
                  <a:cubicBezTo>
                    <a:pt x="1" y="2"/>
                    <a:pt x="1" y="2"/>
                    <a:pt x="1" y="2"/>
                  </a:cubicBezTo>
                  <a:cubicBezTo>
                    <a:pt x="0" y="50"/>
                    <a:pt x="0" y="50"/>
                    <a:pt x="0" y="50"/>
                  </a:cubicBezTo>
                  <a:cubicBezTo>
                    <a:pt x="34" y="50"/>
                    <a:pt x="34" y="50"/>
                    <a:pt x="34" y="50"/>
                  </a:cubicBezTo>
                  <a:cubicBezTo>
                    <a:pt x="35" y="33"/>
                    <a:pt x="36" y="16"/>
                    <a:pt x="36" y="0"/>
                  </a:cubicBezTo>
                  <a:close/>
                </a:path>
              </a:pathLst>
            </a:custGeom>
            <a:solidFill>
              <a:srgbClr val="924C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1" name="Freeform 51"/>
            <p:cNvSpPr/>
            <p:nvPr/>
          </p:nvSpPr>
          <p:spPr bwMode="auto">
            <a:xfrm>
              <a:off x="5095876" y="2100263"/>
              <a:ext cx="482600" cy="254000"/>
            </a:xfrm>
            <a:custGeom>
              <a:avLst/>
              <a:gdLst>
                <a:gd name="T0" fmla="*/ 169 w 169"/>
                <a:gd name="T1" fmla="*/ 0 h 89"/>
                <a:gd name="T2" fmla="*/ 3 w 169"/>
                <a:gd name="T3" fmla="*/ 2 h 89"/>
                <a:gd name="T4" fmla="*/ 0 w 169"/>
                <a:gd name="T5" fmla="*/ 89 h 89"/>
                <a:gd name="T6" fmla="*/ 167 w 169"/>
                <a:gd name="T7" fmla="*/ 89 h 89"/>
                <a:gd name="T8" fmla="*/ 169 w 169"/>
                <a:gd name="T9" fmla="*/ 0 h 89"/>
              </a:gdLst>
              <a:ahLst/>
              <a:cxnLst>
                <a:cxn ang="0">
                  <a:pos x="T0" y="T1"/>
                </a:cxn>
                <a:cxn ang="0">
                  <a:pos x="T2" y="T3"/>
                </a:cxn>
                <a:cxn ang="0">
                  <a:pos x="T4" y="T5"/>
                </a:cxn>
                <a:cxn ang="0">
                  <a:pos x="T6" y="T7"/>
                </a:cxn>
                <a:cxn ang="0">
                  <a:pos x="T8" y="T9"/>
                </a:cxn>
              </a:cxnLst>
              <a:rect l="0" t="0" r="r" b="b"/>
              <a:pathLst>
                <a:path w="169" h="89">
                  <a:moveTo>
                    <a:pt x="169" y="0"/>
                  </a:moveTo>
                  <a:cubicBezTo>
                    <a:pt x="3" y="2"/>
                    <a:pt x="3" y="2"/>
                    <a:pt x="3" y="2"/>
                  </a:cubicBezTo>
                  <a:cubicBezTo>
                    <a:pt x="2" y="31"/>
                    <a:pt x="1" y="60"/>
                    <a:pt x="0" y="89"/>
                  </a:cubicBezTo>
                  <a:cubicBezTo>
                    <a:pt x="167" y="89"/>
                    <a:pt x="167" y="89"/>
                    <a:pt x="167" y="89"/>
                  </a:cubicBezTo>
                  <a:cubicBezTo>
                    <a:pt x="167" y="59"/>
                    <a:pt x="168" y="29"/>
                    <a:pt x="169" y="0"/>
                  </a:cubicBezTo>
                  <a:close/>
                </a:path>
              </a:pathLst>
            </a:custGeom>
            <a:solidFill>
              <a:srgbClr val="FF77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2" name="Freeform 52"/>
            <p:cNvSpPr/>
            <p:nvPr/>
          </p:nvSpPr>
          <p:spPr bwMode="auto">
            <a:xfrm>
              <a:off x="5387976" y="2354263"/>
              <a:ext cx="93663" cy="123825"/>
            </a:xfrm>
            <a:custGeom>
              <a:avLst/>
              <a:gdLst>
                <a:gd name="T0" fmla="*/ 0 w 59"/>
                <a:gd name="T1" fmla="*/ 0 h 78"/>
                <a:gd name="T2" fmla="*/ 0 w 59"/>
                <a:gd name="T3" fmla="*/ 78 h 78"/>
                <a:gd name="T4" fmla="*/ 57 w 59"/>
                <a:gd name="T5" fmla="*/ 78 h 78"/>
                <a:gd name="T6" fmla="*/ 59 w 59"/>
                <a:gd name="T7" fmla="*/ 0 h 78"/>
                <a:gd name="T8" fmla="*/ 0 w 59"/>
                <a:gd name="T9" fmla="*/ 0 h 78"/>
              </a:gdLst>
              <a:ahLst/>
              <a:cxnLst>
                <a:cxn ang="0">
                  <a:pos x="T0" y="T1"/>
                </a:cxn>
                <a:cxn ang="0">
                  <a:pos x="T2" y="T3"/>
                </a:cxn>
                <a:cxn ang="0">
                  <a:pos x="T4" y="T5"/>
                </a:cxn>
                <a:cxn ang="0">
                  <a:pos x="T6" y="T7"/>
                </a:cxn>
                <a:cxn ang="0">
                  <a:pos x="T8" y="T9"/>
                </a:cxn>
              </a:cxnLst>
              <a:rect l="0" t="0" r="r" b="b"/>
              <a:pathLst>
                <a:path w="59" h="78">
                  <a:moveTo>
                    <a:pt x="0" y="0"/>
                  </a:moveTo>
                  <a:lnTo>
                    <a:pt x="0" y="78"/>
                  </a:lnTo>
                  <a:lnTo>
                    <a:pt x="57" y="78"/>
                  </a:lnTo>
                  <a:lnTo>
                    <a:pt x="59" y="0"/>
                  </a:lnTo>
                  <a:lnTo>
                    <a:pt x="0" y="0"/>
                  </a:lnTo>
                  <a:close/>
                </a:path>
              </a:pathLst>
            </a:custGeom>
            <a:solidFill>
              <a:srgbClr val="924C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3" name="Freeform 53"/>
            <p:cNvSpPr/>
            <p:nvPr/>
          </p:nvSpPr>
          <p:spPr bwMode="auto">
            <a:xfrm>
              <a:off x="5478463" y="2354263"/>
              <a:ext cx="95250" cy="123825"/>
            </a:xfrm>
            <a:custGeom>
              <a:avLst/>
              <a:gdLst>
                <a:gd name="T0" fmla="*/ 1 w 33"/>
                <a:gd name="T1" fmla="*/ 0 h 43"/>
                <a:gd name="T2" fmla="*/ 0 w 33"/>
                <a:gd name="T3" fmla="*/ 43 h 43"/>
                <a:gd name="T4" fmla="*/ 32 w 33"/>
                <a:gd name="T5" fmla="*/ 43 h 43"/>
                <a:gd name="T6" fmla="*/ 32 w 33"/>
                <a:gd name="T7" fmla="*/ 42 h 43"/>
                <a:gd name="T8" fmla="*/ 33 w 33"/>
                <a:gd name="T9" fmla="*/ 0 h 43"/>
                <a:gd name="T10" fmla="*/ 1 w 33"/>
                <a:gd name="T11" fmla="*/ 0 h 43"/>
              </a:gdLst>
              <a:ahLst/>
              <a:cxnLst>
                <a:cxn ang="0">
                  <a:pos x="T0" y="T1"/>
                </a:cxn>
                <a:cxn ang="0">
                  <a:pos x="T2" y="T3"/>
                </a:cxn>
                <a:cxn ang="0">
                  <a:pos x="T4" y="T5"/>
                </a:cxn>
                <a:cxn ang="0">
                  <a:pos x="T6" y="T7"/>
                </a:cxn>
                <a:cxn ang="0">
                  <a:pos x="T8" y="T9"/>
                </a:cxn>
                <a:cxn ang="0">
                  <a:pos x="T10" y="T11"/>
                </a:cxn>
              </a:cxnLst>
              <a:rect l="0" t="0" r="r" b="b"/>
              <a:pathLst>
                <a:path w="33" h="43">
                  <a:moveTo>
                    <a:pt x="1" y="0"/>
                  </a:moveTo>
                  <a:cubicBezTo>
                    <a:pt x="0" y="43"/>
                    <a:pt x="0" y="43"/>
                    <a:pt x="0" y="43"/>
                  </a:cubicBezTo>
                  <a:cubicBezTo>
                    <a:pt x="32" y="43"/>
                    <a:pt x="32" y="43"/>
                    <a:pt x="32" y="43"/>
                  </a:cubicBezTo>
                  <a:cubicBezTo>
                    <a:pt x="32" y="43"/>
                    <a:pt x="32" y="42"/>
                    <a:pt x="32" y="42"/>
                  </a:cubicBezTo>
                  <a:cubicBezTo>
                    <a:pt x="32" y="28"/>
                    <a:pt x="32" y="14"/>
                    <a:pt x="33" y="0"/>
                  </a:cubicBezTo>
                  <a:lnTo>
                    <a:pt x="1" y="0"/>
                  </a:lnTo>
                  <a:close/>
                </a:path>
              </a:pathLst>
            </a:custGeom>
            <a:solidFill>
              <a:srgbClr val="A4BB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4" name="Freeform 54"/>
            <p:cNvSpPr/>
            <p:nvPr/>
          </p:nvSpPr>
          <p:spPr bwMode="auto">
            <a:xfrm>
              <a:off x="5287963" y="2354263"/>
              <a:ext cx="100013" cy="123825"/>
            </a:xfrm>
            <a:custGeom>
              <a:avLst/>
              <a:gdLst>
                <a:gd name="T0" fmla="*/ 2 w 63"/>
                <a:gd name="T1" fmla="*/ 0 h 78"/>
                <a:gd name="T2" fmla="*/ 0 w 63"/>
                <a:gd name="T3" fmla="*/ 76 h 78"/>
                <a:gd name="T4" fmla="*/ 63 w 63"/>
                <a:gd name="T5" fmla="*/ 78 h 78"/>
                <a:gd name="T6" fmla="*/ 63 w 63"/>
                <a:gd name="T7" fmla="*/ 0 h 78"/>
                <a:gd name="T8" fmla="*/ 2 w 63"/>
                <a:gd name="T9" fmla="*/ 0 h 78"/>
              </a:gdLst>
              <a:ahLst/>
              <a:cxnLst>
                <a:cxn ang="0">
                  <a:pos x="T0" y="T1"/>
                </a:cxn>
                <a:cxn ang="0">
                  <a:pos x="T2" y="T3"/>
                </a:cxn>
                <a:cxn ang="0">
                  <a:pos x="T4" y="T5"/>
                </a:cxn>
                <a:cxn ang="0">
                  <a:pos x="T6" y="T7"/>
                </a:cxn>
                <a:cxn ang="0">
                  <a:pos x="T8" y="T9"/>
                </a:cxn>
              </a:cxnLst>
              <a:rect l="0" t="0" r="r" b="b"/>
              <a:pathLst>
                <a:path w="63" h="78">
                  <a:moveTo>
                    <a:pt x="2" y="0"/>
                  </a:moveTo>
                  <a:lnTo>
                    <a:pt x="0" y="76"/>
                  </a:lnTo>
                  <a:lnTo>
                    <a:pt x="63" y="78"/>
                  </a:lnTo>
                  <a:lnTo>
                    <a:pt x="63" y="0"/>
                  </a:lnTo>
                  <a:lnTo>
                    <a:pt x="2" y="0"/>
                  </a:lnTo>
                  <a:close/>
                </a:path>
              </a:pathLst>
            </a:custGeom>
            <a:solidFill>
              <a:srgbClr val="A4BB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5" name="Freeform 55"/>
            <p:cNvSpPr/>
            <p:nvPr/>
          </p:nvSpPr>
          <p:spPr bwMode="auto">
            <a:xfrm>
              <a:off x="5187951" y="2354263"/>
              <a:ext cx="103188" cy="120650"/>
            </a:xfrm>
            <a:custGeom>
              <a:avLst/>
              <a:gdLst>
                <a:gd name="T0" fmla="*/ 2 w 65"/>
                <a:gd name="T1" fmla="*/ 0 h 76"/>
                <a:gd name="T2" fmla="*/ 0 w 65"/>
                <a:gd name="T3" fmla="*/ 76 h 76"/>
                <a:gd name="T4" fmla="*/ 63 w 65"/>
                <a:gd name="T5" fmla="*/ 76 h 76"/>
                <a:gd name="T6" fmla="*/ 65 w 65"/>
                <a:gd name="T7" fmla="*/ 0 h 76"/>
                <a:gd name="T8" fmla="*/ 2 w 65"/>
                <a:gd name="T9" fmla="*/ 0 h 76"/>
              </a:gdLst>
              <a:ahLst/>
              <a:cxnLst>
                <a:cxn ang="0">
                  <a:pos x="T0" y="T1"/>
                </a:cxn>
                <a:cxn ang="0">
                  <a:pos x="T2" y="T3"/>
                </a:cxn>
                <a:cxn ang="0">
                  <a:pos x="T4" y="T5"/>
                </a:cxn>
                <a:cxn ang="0">
                  <a:pos x="T6" y="T7"/>
                </a:cxn>
                <a:cxn ang="0">
                  <a:pos x="T8" y="T9"/>
                </a:cxn>
              </a:cxnLst>
              <a:rect l="0" t="0" r="r" b="b"/>
              <a:pathLst>
                <a:path w="65" h="76">
                  <a:moveTo>
                    <a:pt x="2" y="0"/>
                  </a:moveTo>
                  <a:lnTo>
                    <a:pt x="0" y="76"/>
                  </a:lnTo>
                  <a:lnTo>
                    <a:pt x="63" y="76"/>
                  </a:lnTo>
                  <a:lnTo>
                    <a:pt x="65" y="0"/>
                  </a:lnTo>
                  <a:lnTo>
                    <a:pt x="2" y="0"/>
                  </a:lnTo>
                  <a:close/>
                </a:path>
              </a:pathLst>
            </a:custGeom>
            <a:solidFill>
              <a:srgbClr val="924C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6" name="Freeform 56"/>
            <p:cNvSpPr/>
            <p:nvPr/>
          </p:nvSpPr>
          <p:spPr bwMode="auto">
            <a:xfrm>
              <a:off x="5091113" y="2354263"/>
              <a:ext cx="100013" cy="120650"/>
            </a:xfrm>
            <a:custGeom>
              <a:avLst/>
              <a:gdLst>
                <a:gd name="T0" fmla="*/ 2 w 35"/>
                <a:gd name="T1" fmla="*/ 0 h 42"/>
                <a:gd name="T2" fmla="*/ 0 w 35"/>
                <a:gd name="T3" fmla="*/ 41 h 42"/>
                <a:gd name="T4" fmla="*/ 34 w 35"/>
                <a:gd name="T5" fmla="*/ 42 h 42"/>
                <a:gd name="T6" fmla="*/ 35 w 35"/>
                <a:gd name="T7" fmla="*/ 0 h 42"/>
                <a:gd name="T8" fmla="*/ 2 w 35"/>
                <a:gd name="T9" fmla="*/ 0 h 42"/>
              </a:gdLst>
              <a:ahLst/>
              <a:cxnLst>
                <a:cxn ang="0">
                  <a:pos x="T0" y="T1"/>
                </a:cxn>
                <a:cxn ang="0">
                  <a:pos x="T2" y="T3"/>
                </a:cxn>
                <a:cxn ang="0">
                  <a:pos x="T4" y="T5"/>
                </a:cxn>
                <a:cxn ang="0">
                  <a:pos x="T6" y="T7"/>
                </a:cxn>
                <a:cxn ang="0">
                  <a:pos x="T8" y="T9"/>
                </a:cxn>
              </a:cxnLst>
              <a:rect l="0" t="0" r="r" b="b"/>
              <a:pathLst>
                <a:path w="35" h="42">
                  <a:moveTo>
                    <a:pt x="2" y="0"/>
                  </a:moveTo>
                  <a:cubicBezTo>
                    <a:pt x="1" y="13"/>
                    <a:pt x="1" y="27"/>
                    <a:pt x="0" y="41"/>
                  </a:cubicBezTo>
                  <a:cubicBezTo>
                    <a:pt x="34" y="42"/>
                    <a:pt x="34" y="42"/>
                    <a:pt x="34" y="42"/>
                  </a:cubicBezTo>
                  <a:cubicBezTo>
                    <a:pt x="35" y="0"/>
                    <a:pt x="35" y="0"/>
                    <a:pt x="35" y="0"/>
                  </a:cubicBezTo>
                  <a:lnTo>
                    <a:pt x="2" y="0"/>
                  </a:lnTo>
                  <a:close/>
                </a:path>
              </a:pathLst>
            </a:custGeom>
            <a:solidFill>
              <a:srgbClr val="A4BB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7" name="Freeform 57"/>
            <p:cNvSpPr/>
            <p:nvPr/>
          </p:nvSpPr>
          <p:spPr bwMode="auto">
            <a:xfrm>
              <a:off x="5091113" y="2471738"/>
              <a:ext cx="479425" cy="39688"/>
            </a:xfrm>
            <a:custGeom>
              <a:avLst/>
              <a:gdLst>
                <a:gd name="T0" fmla="*/ 168 w 168"/>
                <a:gd name="T1" fmla="*/ 2 h 14"/>
                <a:gd name="T2" fmla="*/ 0 w 168"/>
                <a:gd name="T3" fmla="*/ 0 h 14"/>
                <a:gd name="T4" fmla="*/ 0 w 168"/>
                <a:gd name="T5" fmla="*/ 14 h 14"/>
                <a:gd name="T6" fmla="*/ 168 w 168"/>
                <a:gd name="T7" fmla="*/ 14 h 14"/>
                <a:gd name="T8" fmla="*/ 168 w 168"/>
                <a:gd name="T9" fmla="*/ 2 h 14"/>
              </a:gdLst>
              <a:ahLst/>
              <a:cxnLst>
                <a:cxn ang="0">
                  <a:pos x="T0" y="T1"/>
                </a:cxn>
                <a:cxn ang="0">
                  <a:pos x="T2" y="T3"/>
                </a:cxn>
                <a:cxn ang="0">
                  <a:pos x="T4" y="T5"/>
                </a:cxn>
                <a:cxn ang="0">
                  <a:pos x="T6" y="T7"/>
                </a:cxn>
                <a:cxn ang="0">
                  <a:pos x="T8" y="T9"/>
                </a:cxn>
              </a:cxnLst>
              <a:rect l="0" t="0" r="r" b="b"/>
              <a:pathLst>
                <a:path w="168" h="14">
                  <a:moveTo>
                    <a:pt x="168" y="2"/>
                  </a:moveTo>
                  <a:cubicBezTo>
                    <a:pt x="0" y="0"/>
                    <a:pt x="0" y="0"/>
                    <a:pt x="0" y="0"/>
                  </a:cubicBezTo>
                  <a:cubicBezTo>
                    <a:pt x="0" y="5"/>
                    <a:pt x="0" y="9"/>
                    <a:pt x="0" y="14"/>
                  </a:cubicBezTo>
                  <a:cubicBezTo>
                    <a:pt x="168" y="14"/>
                    <a:pt x="168" y="14"/>
                    <a:pt x="168" y="14"/>
                  </a:cubicBezTo>
                  <a:cubicBezTo>
                    <a:pt x="168" y="10"/>
                    <a:pt x="168" y="6"/>
                    <a:pt x="168" y="2"/>
                  </a:cubicBezTo>
                  <a:close/>
                </a:path>
              </a:pathLst>
            </a:custGeom>
            <a:solidFill>
              <a:srgbClr val="97531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8" name="Freeform 58"/>
            <p:cNvSpPr/>
            <p:nvPr/>
          </p:nvSpPr>
          <p:spPr bwMode="auto">
            <a:xfrm>
              <a:off x="5091113" y="2511425"/>
              <a:ext cx="479425" cy="28575"/>
            </a:xfrm>
            <a:custGeom>
              <a:avLst/>
              <a:gdLst>
                <a:gd name="T0" fmla="*/ 168 w 168"/>
                <a:gd name="T1" fmla="*/ 0 h 10"/>
                <a:gd name="T2" fmla="*/ 0 w 168"/>
                <a:gd name="T3" fmla="*/ 0 h 10"/>
                <a:gd name="T4" fmla="*/ 0 w 168"/>
                <a:gd name="T5" fmla="*/ 10 h 10"/>
                <a:gd name="T6" fmla="*/ 168 w 168"/>
                <a:gd name="T7" fmla="*/ 10 h 10"/>
                <a:gd name="T8" fmla="*/ 168 w 168"/>
                <a:gd name="T9" fmla="*/ 0 h 10"/>
              </a:gdLst>
              <a:ahLst/>
              <a:cxnLst>
                <a:cxn ang="0">
                  <a:pos x="T0" y="T1"/>
                </a:cxn>
                <a:cxn ang="0">
                  <a:pos x="T2" y="T3"/>
                </a:cxn>
                <a:cxn ang="0">
                  <a:pos x="T4" y="T5"/>
                </a:cxn>
                <a:cxn ang="0">
                  <a:pos x="T6" y="T7"/>
                </a:cxn>
                <a:cxn ang="0">
                  <a:pos x="T8" y="T9"/>
                </a:cxn>
              </a:cxnLst>
              <a:rect l="0" t="0" r="r" b="b"/>
              <a:pathLst>
                <a:path w="168" h="10">
                  <a:moveTo>
                    <a:pt x="168" y="0"/>
                  </a:moveTo>
                  <a:cubicBezTo>
                    <a:pt x="0" y="0"/>
                    <a:pt x="0" y="0"/>
                    <a:pt x="0" y="0"/>
                  </a:cubicBezTo>
                  <a:cubicBezTo>
                    <a:pt x="0" y="3"/>
                    <a:pt x="0" y="7"/>
                    <a:pt x="0" y="10"/>
                  </a:cubicBezTo>
                  <a:cubicBezTo>
                    <a:pt x="168" y="10"/>
                    <a:pt x="168" y="10"/>
                    <a:pt x="168" y="10"/>
                  </a:cubicBezTo>
                  <a:cubicBezTo>
                    <a:pt x="168" y="7"/>
                    <a:pt x="168" y="3"/>
                    <a:pt x="168" y="0"/>
                  </a:cubicBezTo>
                  <a:close/>
                </a:path>
              </a:pathLst>
            </a:custGeom>
            <a:solidFill>
              <a:srgbClr val="FFC2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9" name="Freeform 59"/>
            <p:cNvSpPr/>
            <p:nvPr/>
          </p:nvSpPr>
          <p:spPr bwMode="auto">
            <a:xfrm>
              <a:off x="5087938" y="2540000"/>
              <a:ext cx="482600" cy="34925"/>
            </a:xfrm>
            <a:custGeom>
              <a:avLst/>
              <a:gdLst>
                <a:gd name="T0" fmla="*/ 169 w 169"/>
                <a:gd name="T1" fmla="*/ 0 h 12"/>
                <a:gd name="T2" fmla="*/ 1 w 169"/>
                <a:gd name="T3" fmla="*/ 0 h 12"/>
                <a:gd name="T4" fmla="*/ 0 w 169"/>
                <a:gd name="T5" fmla="*/ 12 h 12"/>
                <a:gd name="T6" fmla="*/ 169 w 169"/>
                <a:gd name="T7" fmla="*/ 12 h 12"/>
                <a:gd name="T8" fmla="*/ 169 w 169"/>
                <a:gd name="T9" fmla="*/ 0 h 12"/>
              </a:gdLst>
              <a:ahLst/>
              <a:cxnLst>
                <a:cxn ang="0">
                  <a:pos x="T0" y="T1"/>
                </a:cxn>
                <a:cxn ang="0">
                  <a:pos x="T2" y="T3"/>
                </a:cxn>
                <a:cxn ang="0">
                  <a:pos x="T4" y="T5"/>
                </a:cxn>
                <a:cxn ang="0">
                  <a:pos x="T6" y="T7"/>
                </a:cxn>
                <a:cxn ang="0">
                  <a:pos x="T8" y="T9"/>
                </a:cxn>
              </a:cxnLst>
              <a:rect l="0" t="0" r="r" b="b"/>
              <a:pathLst>
                <a:path w="169" h="12">
                  <a:moveTo>
                    <a:pt x="169" y="0"/>
                  </a:moveTo>
                  <a:cubicBezTo>
                    <a:pt x="1" y="0"/>
                    <a:pt x="1" y="0"/>
                    <a:pt x="1" y="0"/>
                  </a:cubicBezTo>
                  <a:cubicBezTo>
                    <a:pt x="1" y="4"/>
                    <a:pt x="1" y="8"/>
                    <a:pt x="0" y="12"/>
                  </a:cubicBezTo>
                  <a:cubicBezTo>
                    <a:pt x="169" y="12"/>
                    <a:pt x="169" y="12"/>
                    <a:pt x="169" y="12"/>
                  </a:cubicBezTo>
                  <a:cubicBezTo>
                    <a:pt x="169" y="8"/>
                    <a:pt x="169" y="4"/>
                    <a:pt x="169" y="0"/>
                  </a:cubicBezTo>
                  <a:close/>
                </a:path>
              </a:pathLst>
            </a:custGeom>
            <a:solidFill>
              <a:srgbClr val="97531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0" name="Freeform 60"/>
            <p:cNvSpPr/>
            <p:nvPr/>
          </p:nvSpPr>
          <p:spPr bwMode="auto">
            <a:xfrm>
              <a:off x="5087938" y="2574925"/>
              <a:ext cx="482600" cy="30163"/>
            </a:xfrm>
            <a:custGeom>
              <a:avLst/>
              <a:gdLst>
                <a:gd name="T0" fmla="*/ 169 w 169"/>
                <a:gd name="T1" fmla="*/ 0 h 11"/>
                <a:gd name="T2" fmla="*/ 0 w 169"/>
                <a:gd name="T3" fmla="*/ 0 h 11"/>
                <a:gd name="T4" fmla="*/ 0 w 169"/>
                <a:gd name="T5" fmla="*/ 11 h 11"/>
                <a:gd name="T6" fmla="*/ 169 w 169"/>
                <a:gd name="T7" fmla="*/ 11 h 11"/>
                <a:gd name="T8" fmla="*/ 169 w 169"/>
                <a:gd name="T9" fmla="*/ 0 h 11"/>
              </a:gdLst>
              <a:ahLst/>
              <a:cxnLst>
                <a:cxn ang="0">
                  <a:pos x="T0" y="T1"/>
                </a:cxn>
                <a:cxn ang="0">
                  <a:pos x="T2" y="T3"/>
                </a:cxn>
                <a:cxn ang="0">
                  <a:pos x="T4" y="T5"/>
                </a:cxn>
                <a:cxn ang="0">
                  <a:pos x="T6" y="T7"/>
                </a:cxn>
                <a:cxn ang="0">
                  <a:pos x="T8" y="T9"/>
                </a:cxn>
              </a:cxnLst>
              <a:rect l="0" t="0" r="r" b="b"/>
              <a:pathLst>
                <a:path w="169" h="11">
                  <a:moveTo>
                    <a:pt x="169" y="0"/>
                  </a:moveTo>
                  <a:cubicBezTo>
                    <a:pt x="0" y="0"/>
                    <a:pt x="0" y="0"/>
                    <a:pt x="0" y="0"/>
                  </a:cubicBezTo>
                  <a:cubicBezTo>
                    <a:pt x="0" y="4"/>
                    <a:pt x="0" y="7"/>
                    <a:pt x="0" y="11"/>
                  </a:cubicBezTo>
                  <a:cubicBezTo>
                    <a:pt x="169" y="11"/>
                    <a:pt x="169" y="11"/>
                    <a:pt x="169" y="11"/>
                  </a:cubicBezTo>
                  <a:cubicBezTo>
                    <a:pt x="169" y="7"/>
                    <a:pt x="169" y="4"/>
                    <a:pt x="169" y="0"/>
                  </a:cubicBezTo>
                  <a:close/>
                </a:path>
              </a:pathLst>
            </a:custGeom>
            <a:solidFill>
              <a:srgbClr val="FFC2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1" name="Freeform 61"/>
            <p:cNvSpPr/>
            <p:nvPr/>
          </p:nvSpPr>
          <p:spPr bwMode="auto">
            <a:xfrm>
              <a:off x="5087938" y="2605088"/>
              <a:ext cx="482600" cy="38100"/>
            </a:xfrm>
            <a:custGeom>
              <a:avLst/>
              <a:gdLst>
                <a:gd name="T0" fmla="*/ 169 w 169"/>
                <a:gd name="T1" fmla="*/ 0 h 13"/>
                <a:gd name="T2" fmla="*/ 0 w 169"/>
                <a:gd name="T3" fmla="*/ 0 h 13"/>
                <a:gd name="T4" fmla="*/ 0 w 169"/>
                <a:gd name="T5" fmla="*/ 13 h 13"/>
                <a:gd name="T6" fmla="*/ 169 w 169"/>
                <a:gd name="T7" fmla="*/ 13 h 13"/>
                <a:gd name="T8" fmla="*/ 169 w 169"/>
                <a:gd name="T9" fmla="*/ 0 h 13"/>
              </a:gdLst>
              <a:ahLst/>
              <a:cxnLst>
                <a:cxn ang="0">
                  <a:pos x="T0" y="T1"/>
                </a:cxn>
                <a:cxn ang="0">
                  <a:pos x="T2" y="T3"/>
                </a:cxn>
                <a:cxn ang="0">
                  <a:pos x="T4" y="T5"/>
                </a:cxn>
                <a:cxn ang="0">
                  <a:pos x="T6" y="T7"/>
                </a:cxn>
                <a:cxn ang="0">
                  <a:pos x="T8" y="T9"/>
                </a:cxn>
              </a:cxnLst>
              <a:rect l="0" t="0" r="r" b="b"/>
              <a:pathLst>
                <a:path w="169" h="13">
                  <a:moveTo>
                    <a:pt x="169" y="0"/>
                  </a:moveTo>
                  <a:cubicBezTo>
                    <a:pt x="0" y="0"/>
                    <a:pt x="0" y="0"/>
                    <a:pt x="0" y="0"/>
                  </a:cubicBezTo>
                  <a:cubicBezTo>
                    <a:pt x="0" y="4"/>
                    <a:pt x="0" y="9"/>
                    <a:pt x="0" y="13"/>
                  </a:cubicBezTo>
                  <a:cubicBezTo>
                    <a:pt x="169" y="13"/>
                    <a:pt x="169" y="13"/>
                    <a:pt x="169" y="13"/>
                  </a:cubicBezTo>
                  <a:cubicBezTo>
                    <a:pt x="169" y="9"/>
                    <a:pt x="169" y="4"/>
                    <a:pt x="169" y="0"/>
                  </a:cubicBezTo>
                  <a:close/>
                </a:path>
              </a:pathLst>
            </a:custGeom>
            <a:solidFill>
              <a:srgbClr val="97531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2" name="Freeform 62"/>
            <p:cNvSpPr/>
            <p:nvPr/>
          </p:nvSpPr>
          <p:spPr bwMode="auto">
            <a:xfrm>
              <a:off x="5087938" y="2643188"/>
              <a:ext cx="482600" cy="39688"/>
            </a:xfrm>
            <a:custGeom>
              <a:avLst/>
              <a:gdLst>
                <a:gd name="T0" fmla="*/ 169 w 169"/>
                <a:gd name="T1" fmla="*/ 0 h 14"/>
                <a:gd name="T2" fmla="*/ 0 w 169"/>
                <a:gd name="T3" fmla="*/ 0 h 14"/>
                <a:gd name="T4" fmla="*/ 0 w 169"/>
                <a:gd name="T5" fmla="*/ 14 h 14"/>
                <a:gd name="T6" fmla="*/ 169 w 169"/>
                <a:gd name="T7" fmla="*/ 14 h 14"/>
                <a:gd name="T8" fmla="*/ 169 w 169"/>
                <a:gd name="T9" fmla="*/ 0 h 14"/>
              </a:gdLst>
              <a:ahLst/>
              <a:cxnLst>
                <a:cxn ang="0">
                  <a:pos x="T0" y="T1"/>
                </a:cxn>
                <a:cxn ang="0">
                  <a:pos x="T2" y="T3"/>
                </a:cxn>
                <a:cxn ang="0">
                  <a:pos x="T4" y="T5"/>
                </a:cxn>
                <a:cxn ang="0">
                  <a:pos x="T6" y="T7"/>
                </a:cxn>
                <a:cxn ang="0">
                  <a:pos x="T8" y="T9"/>
                </a:cxn>
              </a:cxnLst>
              <a:rect l="0" t="0" r="r" b="b"/>
              <a:pathLst>
                <a:path w="169" h="14">
                  <a:moveTo>
                    <a:pt x="169" y="0"/>
                  </a:moveTo>
                  <a:cubicBezTo>
                    <a:pt x="0" y="0"/>
                    <a:pt x="0" y="0"/>
                    <a:pt x="0" y="0"/>
                  </a:cubicBezTo>
                  <a:cubicBezTo>
                    <a:pt x="0" y="5"/>
                    <a:pt x="0" y="9"/>
                    <a:pt x="0" y="14"/>
                  </a:cubicBezTo>
                  <a:cubicBezTo>
                    <a:pt x="169" y="14"/>
                    <a:pt x="169" y="14"/>
                    <a:pt x="169" y="14"/>
                  </a:cubicBezTo>
                  <a:cubicBezTo>
                    <a:pt x="169" y="9"/>
                    <a:pt x="169" y="5"/>
                    <a:pt x="169" y="0"/>
                  </a:cubicBezTo>
                  <a:close/>
                </a:path>
              </a:pathLst>
            </a:custGeom>
            <a:solidFill>
              <a:srgbClr val="FFC2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3" name="Freeform 63"/>
            <p:cNvSpPr/>
            <p:nvPr/>
          </p:nvSpPr>
          <p:spPr bwMode="auto">
            <a:xfrm>
              <a:off x="5087938" y="2682875"/>
              <a:ext cx="482600" cy="36513"/>
            </a:xfrm>
            <a:custGeom>
              <a:avLst/>
              <a:gdLst>
                <a:gd name="T0" fmla="*/ 169 w 169"/>
                <a:gd name="T1" fmla="*/ 0 h 13"/>
                <a:gd name="T2" fmla="*/ 0 w 169"/>
                <a:gd name="T3" fmla="*/ 0 h 13"/>
                <a:gd name="T4" fmla="*/ 0 w 169"/>
                <a:gd name="T5" fmla="*/ 1 h 13"/>
                <a:gd name="T6" fmla="*/ 82 w 169"/>
                <a:gd name="T7" fmla="*/ 13 h 13"/>
                <a:gd name="T8" fmla="*/ 169 w 169"/>
                <a:gd name="T9" fmla="*/ 13 h 13"/>
                <a:gd name="T10" fmla="*/ 169 w 169"/>
                <a:gd name="T11" fmla="*/ 0 h 13"/>
              </a:gdLst>
              <a:ahLst/>
              <a:cxnLst>
                <a:cxn ang="0">
                  <a:pos x="T0" y="T1"/>
                </a:cxn>
                <a:cxn ang="0">
                  <a:pos x="T2" y="T3"/>
                </a:cxn>
                <a:cxn ang="0">
                  <a:pos x="T4" y="T5"/>
                </a:cxn>
                <a:cxn ang="0">
                  <a:pos x="T6" y="T7"/>
                </a:cxn>
                <a:cxn ang="0">
                  <a:pos x="T8" y="T9"/>
                </a:cxn>
                <a:cxn ang="0">
                  <a:pos x="T10" y="T11"/>
                </a:cxn>
              </a:cxnLst>
              <a:rect l="0" t="0" r="r" b="b"/>
              <a:pathLst>
                <a:path w="169" h="13">
                  <a:moveTo>
                    <a:pt x="169" y="0"/>
                  </a:moveTo>
                  <a:cubicBezTo>
                    <a:pt x="0" y="0"/>
                    <a:pt x="0" y="0"/>
                    <a:pt x="0" y="0"/>
                  </a:cubicBezTo>
                  <a:cubicBezTo>
                    <a:pt x="0" y="0"/>
                    <a:pt x="0" y="1"/>
                    <a:pt x="0" y="1"/>
                  </a:cubicBezTo>
                  <a:cubicBezTo>
                    <a:pt x="82" y="13"/>
                    <a:pt x="82" y="13"/>
                    <a:pt x="82" y="13"/>
                  </a:cubicBezTo>
                  <a:cubicBezTo>
                    <a:pt x="169" y="13"/>
                    <a:pt x="169" y="13"/>
                    <a:pt x="169" y="13"/>
                  </a:cubicBezTo>
                  <a:cubicBezTo>
                    <a:pt x="169" y="9"/>
                    <a:pt x="169" y="4"/>
                    <a:pt x="169" y="0"/>
                  </a:cubicBezTo>
                  <a:close/>
                </a:path>
              </a:pathLst>
            </a:custGeom>
            <a:solidFill>
              <a:srgbClr val="97531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4" name="Freeform 64"/>
            <p:cNvSpPr/>
            <p:nvPr/>
          </p:nvSpPr>
          <p:spPr bwMode="auto">
            <a:xfrm>
              <a:off x="5321301" y="2719388"/>
              <a:ext cx="249238" cy="38100"/>
            </a:xfrm>
            <a:custGeom>
              <a:avLst/>
              <a:gdLst>
                <a:gd name="T0" fmla="*/ 87 w 87"/>
                <a:gd name="T1" fmla="*/ 0 h 13"/>
                <a:gd name="T2" fmla="*/ 0 w 87"/>
                <a:gd name="T3" fmla="*/ 0 h 13"/>
                <a:gd name="T4" fmla="*/ 87 w 87"/>
                <a:gd name="T5" fmla="*/ 13 h 13"/>
                <a:gd name="T6" fmla="*/ 87 w 87"/>
                <a:gd name="T7" fmla="*/ 0 h 13"/>
              </a:gdLst>
              <a:ahLst/>
              <a:cxnLst>
                <a:cxn ang="0">
                  <a:pos x="T0" y="T1"/>
                </a:cxn>
                <a:cxn ang="0">
                  <a:pos x="T2" y="T3"/>
                </a:cxn>
                <a:cxn ang="0">
                  <a:pos x="T4" y="T5"/>
                </a:cxn>
                <a:cxn ang="0">
                  <a:pos x="T6" y="T7"/>
                </a:cxn>
              </a:cxnLst>
              <a:rect l="0" t="0" r="r" b="b"/>
              <a:pathLst>
                <a:path w="87" h="13">
                  <a:moveTo>
                    <a:pt x="87" y="0"/>
                  </a:moveTo>
                  <a:cubicBezTo>
                    <a:pt x="0" y="0"/>
                    <a:pt x="0" y="0"/>
                    <a:pt x="0" y="0"/>
                  </a:cubicBezTo>
                  <a:cubicBezTo>
                    <a:pt x="87" y="13"/>
                    <a:pt x="87" y="13"/>
                    <a:pt x="87" y="13"/>
                  </a:cubicBezTo>
                  <a:cubicBezTo>
                    <a:pt x="87" y="9"/>
                    <a:pt x="87" y="4"/>
                    <a:pt x="87" y="0"/>
                  </a:cubicBezTo>
                  <a:close/>
                </a:path>
              </a:pathLst>
            </a:custGeom>
            <a:solidFill>
              <a:srgbClr val="FFC2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5" name="Freeform 65"/>
            <p:cNvSpPr/>
            <p:nvPr/>
          </p:nvSpPr>
          <p:spPr bwMode="auto">
            <a:xfrm>
              <a:off x="5076826" y="2686050"/>
              <a:ext cx="498475" cy="690563"/>
            </a:xfrm>
            <a:custGeom>
              <a:avLst/>
              <a:gdLst>
                <a:gd name="T0" fmla="*/ 173 w 175"/>
                <a:gd name="T1" fmla="*/ 25 h 242"/>
                <a:gd name="T2" fmla="*/ 4 w 175"/>
                <a:gd name="T3" fmla="*/ 0 h 242"/>
                <a:gd name="T4" fmla="*/ 4 w 175"/>
                <a:gd name="T5" fmla="*/ 1 h 242"/>
                <a:gd name="T6" fmla="*/ 0 w 175"/>
                <a:gd name="T7" fmla="*/ 242 h 242"/>
                <a:gd name="T8" fmla="*/ 175 w 175"/>
                <a:gd name="T9" fmla="*/ 237 h 242"/>
                <a:gd name="T10" fmla="*/ 173 w 175"/>
                <a:gd name="T11" fmla="*/ 25 h 242"/>
              </a:gdLst>
              <a:ahLst/>
              <a:cxnLst>
                <a:cxn ang="0">
                  <a:pos x="T0" y="T1"/>
                </a:cxn>
                <a:cxn ang="0">
                  <a:pos x="T2" y="T3"/>
                </a:cxn>
                <a:cxn ang="0">
                  <a:pos x="T4" y="T5"/>
                </a:cxn>
                <a:cxn ang="0">
                  <a:pos x="T6" y="T7"/>
                </a:cxn>
                <a:cxn ang="0">
                  <a:pos x="T8" y="T9"/>
                </a:cxn>
                <a:cxn ang="0">
                  <a:pos x="T10" y="T11"/>
                </a:cxn>
              </a:cxnLst>
              <a:rect l="0" t="0" r="r" b="b"/>
              <a:pathLst>
                <a:path w="175" h="242">
                  <a:moveTo>
                    <a:pt x="173" y="25"/>
                  </a:moveTo>
                  <a:cubicBezTo>
                    <a:pt x="4" y="0"/>
                    <a:pt x="4" y="0"/>
                    <a:pt x="4" y="0"/>
                  </a:cubicBezTo>
                  <a:cubicBezTo>
                    <a:pt x="4" y="0"/>
                    <a:pt x="4" y="1"/>
                    <a:pt x="4" y="1"/>
                  </a:cubicBezTo>
                  <a:cubicBezTo>
                    <a:pt x="3" y="58"/>
                    <a:pt x="1" y="144"/>
                    <a:pt x="0" y="242"/>
                  </a:cubicBezTo>
                  <a:cubicBezTo>
                    <a:pt x="175" y="237"/>
                    <a:pt x="175" y="237"/>
                    <a:pt x="175" y="237"/>
                  </a:cubicBezTo>
                  <a:cubicBezTo>
                    <a:pt x="172" y="166"/>
                    <a:pt x="172" y="95"/>
                    <a:pt x="173" y="25"/>
                  </a:cubicBezTo>
                  <a:close/>
                </a:path>
              </a:pathLst>
            </a:custGeom>
            <a:solidFill>
              <a:srgbClr val="95538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6" name="Freeform 66"/>
            <p:cNvSpPr/>
            <p:nvPr/>
          </p:nvSpPr>
          <p:spPr bwMode="auto">
            <a:xfrm>
              <a:off x="5067301" y="3713163"/>
              <a:ext cx="522288" cy="174625"/>
            </a:xfrm>
            <a:custGeom>
              <a:avLst/>
              <a:gdLst>
                <a:gd name="T0" fmla="*/ 183 w 183"/>
                <a:gd name="T1" fmla="*/ 23 h 61"/>
                <a:gd name="T2" fmla="*/ 1 w 183"/>
                <a:gd name="T3" fmla="*/ 0 h 61"/>
                <a:gd name="T4" fmla="*/ 0 w 183"/>
                <a:gd name="T5" fmla="*/ 45 h 61"/>
                <a:gd name="T6" fmla="*/ 183 w 183"/>
                <a:gd name="T7" fmla="*/ 61 h 61"/>
                <a:gd name="T8" fmla="*/ 183 w 183"/>
                <a:gd name="T9" fmla="*/ 23 h 61"/>
              </a:gdLst>
              <a:ahLst/>
              <a:cxnLst>
                <a:cxn ang="0">
                  <a:pos x="T0" y="T1"/>
                </a:cxn>
                <a:cxn ang="0">
                  <a:pos x="T2" y="T3"/>
                </a:cxn>
                <a:cxn ang="0">
                  <a:pos x="T4" y="T5"/>
                </a:cxn>
                <a:cxn ang="0">
                  <a:pos x="T6" y="T7"/>
                </a:cxn>
                <a:cxn ang="0">
                  <a:pos x="T8" y="T9"/>
                </a:cxn>
              </a:cxnLst>
              <a:rect l="0" t="0" r="r" b="b"/>
              <a:pathLst>
                <a:path w="183" h="61">
                  <a:moveTo>
                    <a:pt x="183" y="23"/>
                  </a:moveTo>
                  <a:cubicBezTo>
                    <a:pt x="1" y="0"/>
                    <a:pt x="1" y="0"/>
                    <a:pt x="1" y="0"/>
                  </a:cubicBezTo>
                  <a:cubicBezTo>
                    <a:pt x="1" y="15"/>
                    <a:pt x="1" y="30"/>
                    <a:pt x="0" y="45"/>
                  </a:cubicBezTo>
                  <a:cubicBezTo>
                    <a:pt x="183" y="61"/>
                    <a:pt x="183" y="61"/>
                    <a:pt x="183" y="61"/>
                  </a:cubicBezTo>
                  <a:cubicBezTo>
                    <a:pt x="183" y="49"/>
                    <a:pt x="183" y="36"/>
                    <a:pt x="183" y="23"/>
                  </a:cubicBezTo>
                  <a:close/>
                </a:path>
              </a:pathLst>
            </a:custGeom>
            <a:solidFill>
              <a:srgbClr val="C7D4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7" name="Freeform 67"/>
            <p:cNvSpPr/>
            <p:nvPr/>
          </p:nvSpPr>
          <p:spPr bwMode="auto">
            <a:xfrm>
              <a:off x="5067301" y="3841750"/>
              <a:ext cx="522288" cy="179388"/>
            </a:xfrm>
            <a:custGeom>
              <a:avLst/>
              <a:gdLst>
                <a:gd name="T0" fmla="*/ 183 w 183"/>
                <a:gd name="T1" fmla="*/ 51 h 63"/>
                <a:gd name="T2" fmla="*/ 183 w 183"/>
                <a:gd name="T3" fmla="*/ 16 h 63"/>
                <a:gd name="T4" fmla="*/ 0 w 183"/>
                <a:gd name="T5" fmla="*/ 0 h 63"/>
                <a:gd name="T6" fmla="*/ 0 w 183"/>
                <a:gd name="T7" fmla="*/ 54 h 63"/>
                <a:gd name="T8" fmla="*/ 183 w 183"/>
                <a:gd name="T9" fmla="*/ 63 h 63"/>
                <a:gd name="T10" fmla="*/ 183 w 183"/>
                <a:gd name="T11" fmla="*/ 51 h 63"/>
              </a:gdLst>
              <a:ahLst/>
              <a:cxnLst>
                <a:cxn ang="0">
                  <a:pos x="T0" y="T1"/>
                </a:cxn>
                <a:cxn ang="0">
                  <a:pos x="T2" y="T3"/>
                </a:cxn>
                <a:cxn ang="0">
                  <a:pos x="T4" y="T5"/>
                </a:cxn>
                <a:cxn ang="0">
                  <a:pos x="T6" y="T7"/>
                </a:cxn>
                <a:cxn ang="0">
                  <a:pos x="T8" y="T9"/>
                </a:cxn>
                <a:cxn ang="0">
                  <a:pos x="T10" y="T11"/>
                </a:cxn>
              </a:cxnLst>
              <a:rect l="0" t="0" r="r" b="b"/>
              <a:pathLst>
                <a:path w="183" h="63">
                  <a:moveTo>
                    <a:pt x="183" y="51"/>
                  </a:moveTo>
                  <a:cubicBezTo>
                    <a:pt x="183" y="40"/>
                    <a:pt x="183" y="28"/>
                    <a:pt x="183" y="16"/>
                  </a:cubicBezTo>
                  <a:cubicBezTo>
                    <a:pt x="0" y="0"/>
                    <a:pt x="0" y="0"/>
                    <a:pt x="0" y="0"/>
                  </a:cubicBezTo>
                  <a:cubicBezTo>
                    <a:pt x="0" y="18"/>
                    <a:pt x="0" y="36"/>
                    <a:pt x="0" y="54"/>
                  </a:cubicBezTo>
                  <a:cubicBezTo>
                    <a:pt x="183" y="63"/>
                    <a:pt x="183" y="63"/>
                    <a:pt x="183" y="63"/>
                  </a:cubicBezTo>
                  <a:cubicBezTo>
                    <a:pt x="183" y="57"/>
                    <a:pt x="183" y="53"/>
                    <a:pt x="183" y="51"/>
                  </a:cubicBezTo>
                  <a:close/>
                </a:path>
              </a:pathLst>
            </a:custGeom>
            <a:solidFill>
              <a:srgbClr val="6A568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8" name="Freeform 68"/>
            <p:cNvSpPr/>
            <p:nvPr/>
          </p:nvSpPr>
          <p:spPr bwMode="auto">
            <a:xfrm>
              <a:off x="5064126" y="3995738"/>
              <a:ext cx="525463" cy="168275"/>
            </a:xfrm>
            <a:custGeom>
              <a:avLst/>
              <a:gdLst>
                <a:gd name="T0" fmla="*/ 184 w 184"/>
                <a:gd name="T1" fmla="*/ 9 h 59"/>
                <a:gd name="T2" fmla="*/ 1 w 184"/>
                <a:gd name="T3" fmla="*/ 0 h 59"/>
                <a:gd name="T4" fmla="*/ 0 w 184"/>
                <a:gd name="T5" fmla="*/ 46 h 59"/>
                <a:gd name="T6" fmla="*/ 184 w 184"/>
                <a:gd name="T7" fmla="*/ 59 h 59"/>
                <a:gd name="T8" fmla="*/ 184 w 184"/>
                <a:gd name="T9" fmla="*/ 9 h 59"/>
              </a:gdLst>
              <a:ahLst/>
              <a:cxnLst>
                <a:cxn ang="0">
                  <a:pos x="T0" y="T1"/>
                </a:cxn>
                <a:cxn ang="0">
                  <a:pos x="T2" y="T3"/>
                </a:cxn>
                <a:cxn ang="0">
                  <a:pos x="T4" y="T5"/>
                </a:cxn>
                <a:cxn ang="0">
                  <a:pos x="T6" y="T7"/>
                </a:cxn>
                <a:cxn ang="0">
                  <a:pos x="T8" y="T9"/>
                </a:cxn>
              </a:cxnLst>
              <a:rect l="0" t="0" r="r" b="b"/>
              <a:pathLst>
                <a:path w="184" h="59">
                  <a:moveTo>
                    <a:pt x="184" y="9"/>
                  </a:moveTo>
                  <a:cubicBezTo>
                    <a:pt x="1" y="0"/>
                    <a:pt x="1" y="0"/>
                    <a:pt x="1" y="0"/>
                  </a:cubicBezTo>
                  <a:cubicBezTo>
                    <a:pt x="0" y="16"/>
                    <a:pt x="0" y="31"/>
                    <a:pt x="0" y="46"/>
                  </a:cubicBezTo>
                  <a:cubicBezTo>
                    <a:pt x="184" y="59"/>
                    <a:pt x="184" y="59"/>
                    <a:pt x="184" y="59"/>
                  </a:cubicBezTo>
                  <a:cubicBezTo>
                    <a:pt x="184" y="37"/>
                    <a:pt x="184" y="20"/>
                    <a:pt x="184" y="9"/>
                  </a:cubicBezTo>
                  <a:close/>
                </a:path>
              </a:pathLst>
            </a:custGeom>
            <a:solidFill>
              <a:srgbClr val="C7D4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9" name="Freeform 69"/>
            <p:cNvSpPr/>
            <p:nvPr/>
          </p:nvSpPr>
          <p:spPr bwMode="auto">
            <a:xfrm>
              <a:off x="5062538" y="4127500"/>
              <a:ext cx="527050" cy="190500"/>
            </a:xfrm>
            <a:custGeom>
              <a:avLst/>
              <a:gdLst>
                <a:gd name="T0" fmla="*/ 185 w 185"/>
                <a:gd name="T1" fmla="*/ 13 h 67"/>
                <a:gd name="T2" fmla="*/ 1 w 185"/>
                <a:gd name="T3" fmla="*/ 0 h 67"/>
                <a:gd name="T4" fmla="*/ 0 w 185"/>
                <a:gd name="T5" fmla="*/ 52 h 67"/>
                <a:gd name="T6" fmla="*/ 185 w 185"/>
                <a:gd name="T7" fmla="*/ 67 h 67"/>
                <a:gd name="T8" fmla="*/ 185 w 185"/>
                <a:gd name="T9" fmla="*/ 13 h 67"/>
              </a:gdLst>
              <a:ahLst/>
              <a:cxnLst>
                <a:cxn ang="0">
                  <a:pos x="T0" y="T1"/>
                </a:cxn>
                <a:cxn ang="0">
                  <a:pos x="T2" y="T3"/>
                </a:cxn>
                <a:cxn ang="0">
                  <a:pos x="T4" y="T5"/>
                </a:cxn>
                <a:cxn ang="0">
                  <a:pos x="T6" y="T7"/>
                </a:cxn>
                <a:cxn ang="0">
                  <a:pos x="T8" y="T9"/>
                </a:cxn>
              </a:cxnLst>
              <a:rect l="0" t="0" r="r" b="b"/>
              <a:pathLst>
                <a:path w="185" h="67">
                  <a:moveTo>
                    <a:pt x="185" y="13"/>
                  </a:moveTo>
                  <a:cubicBezTo>
                    <a:pt x="1" y="0"/>
                    <a:pt x="1" y="0"/>
                    <a:pt x="1" y="0"/>
                  </a:cubicBezTo>
                  <a:cubicBezTo>
                    <a:pt x="1" y="17"/>
                    <a:pt x="1" y="35"/>
                    <a:pt x="0" y="52"/>
                  </a:cubicBezTo>
                  <a:cubicBezTo>
                    <a:pt x="62" y="58"/>
                    <a:pt x="124" y="63"/>
                    <a:pt x="185" y="67"/>
                  </a:cubicBezTo>
                  <a:cubicBezTo>
                    <a:pt x="185" y="47"/>
                    <a:pt x="185" y="29"/>
                    <a:pt x="185" y="13"/>
                  </a:cubicBezTo>
                  <a:close/>
                </a:path>
              </a:pathLst>
            </a:custGeom>
            <a:solidFill>
              <a:srgbClr val="6A568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0" name="Freeform 70"/>
            <p:cNvSpPr/>
            <p:nvPr/>
          </p:nvSpPr>
          <p:spPr bwMode="auto">
            <a:xfrm>
              <a:off x="5062538" y="4275138"/>
              <a:ext cx="527050" cy="174625"/>
            </a:xfrm>
            <a:custGeom>
              <a:avLst/>
              <a:gdLst>
                <a:gd name="T0" fmla="*/ 185 w 185"/>
                <a:gd name="T1" fmla="*/ 15 h 61"/>
                <a:gd name="T2" fmla="*/ 0 w 185"/>
                <a:gd name="T3" fmla="*/ 0 h 61"/>
                <a:gd name="T4" fmla="*/ 0 w 185"/>
                <a:gd name="T5" fmla="*/ 47 h 61"/>
                <a:gd name="T6" fmla="*/ 185 w 185"/>
                <a:gd name="T7" fmla="*/ 61 h 61"/>
                <a:gd name="T8" fmla="*/ 185 w 185"/>
                <a:gd name="T9" fmla="*/ 15 h 61"/>
              </a:gdLst>
              <a:ahLst/>
              <a:cxnLst>
                <a:cxn ang="0">
                  <a:pos x="T0" y="T1"/>
                </a:cxn>
                <a:cxn ang="0">
                  <a:pos x="T2" y="T3"/>
                </a:cxn>
                <a:cxn ang="0">
                  <a:pos x="T4" y="T5"/>
                </a:cxn>
                <a:cxn ang="0">
                  <a:pos x="T6" y="T7"/>
                </a:cxn>
                <a:cxn ang="0">
                  <a:pos x="T8" y="T9"/>
                </a:cxn>
              </a:cxnLst>
              <a:rect l="0" t="0" r="r" b="b"/>
              <a:pathLst>
                <a:path w="185" h="61">
                  <a:moveTo>
                    <a:pt x="185" y="15"/>
                  </a:moveTo>
                  <a:cubicBezTo>
                    <a:pt x="124" y="11"/>
                    <a:pt x="62" y="6"/>
                    <a:pt x="0" y="0"/>
                  </a:cubicBezTo>
                  <a:cubicBezTo>
                    <a:pt x="0" y="16"/>
                    <a:pt x="0" y="32"/>
                    <a:pt x="0" y="47"/>
                  </a:cubicBezTo>
                  <a:cubicBezTo>
                    <a:pt x="185" y="61"/>
                    <a:pt x="185" y="61"/>
                    <a:pt x="185" y="61"/>
                  </a:cubicBezTo>
                  <a:cubicBezTo>
                    <a:pt x="185" y="45"/>
                    <a:pt x="185" y="30"/>
                    <a:pt x="185" y="15"/>
                  </a:cubicBezTo>
                  <a:close/>
                </a:path>
              </a:pathLst>
            </a:custGeom>
            <a:solidFill>
              <a:srgbClr val="C7D4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1" name="Freeform 71"/>
            <p:cNvSpPr/>
            <p:nvPr/>
          </p:nvSpPr>
          <p:spPr bwMode="auto">
            <a:xfrm>
              <a:off x="5059363" y="4410075"/>
              <a:ext cx="530225" cy="165100"/>
            </a:xfrm>
            <a:custGeom>
              <a:avLst/>
              <a:gdLst>
                <a:gd name="T0" fmla="*/ 1 w 186"/>
                <a:gd name="T1" fmla="*/ 0 h 58"/>
                <a:gd name="T2" fmla="*/ 0 w 186"/>
                <a:gd name="T3" fmla="*/ 40 h 58"/>
                <a:gd name="T4" fmla="*/ 186 w 186"/>
                <a:gd name="T5" fmla="*/ 58 h 58"/>
                <a:gd name="T6" fmla="*/ 186 w 186"/>
                <a:gd name="T7" fmla="*/ 14 h 58"/>
                <a:gd name="T8" fmla="*/ 1 w 186"/>
                <a:gd name="T9" fmla="*/ 0 h 58"/>
              </a:gdLst>
              <a:ahLst/>
              <a:cxnLst>
                <a:cxn ang="0">
                  <a:pos x="T0" y="T1"/>
                </a:cxn>
                <a:cxn ang="0">
                  <a:pos x="T2" y="T3"/>
                </a:cxn>
                <a:cxn ang="0">
                  <a:pos x="T4" y="T5"/>
                </a:cxn>
                <a:cxn ang="0">
                  <a:pos x="T6" y="T7"/>
                </a:cxn>
                <a:cxn ang="0">
                  <a:pos x="T8" y="T9"/>
                </a:cxn>
              </a:cxnLst>
              <a:rect l="0" t="0" r="r" b="b"/>
              <a:pathLst>
                <a:path w="186" h="58">
                  <a:moveTo>
                    <a:pt x="1" y="0"/>
                  </a:moveTo>
                  <a:cubicBezTo>
                    <a:pt x="1" y="14"/>
                    <a:pt x="0" y="27"/>
                    <a:pt x="0" y="40"/>
                  </a:cubicBezTo>
                  <a:cubicBezTo>
                    <a:pt x="186" y="58"/>
                    <a:pt x="186" y="58"/>
                    <a:pt x="186" y="58"/>
                  </a:cubicBezTo>
                  <a:cubicBezTo>
                    <a:pt x="186" y="43"/>
                    <a:pt x="186" y="29"/>
                    <a:pt x="186" y="14"/>
                  </a:cubicBezTo>
                  <a:lnTo>
                    <a:pt x="1" y="0"/>
                  </a:lnTo>
                  <a:close/>
                </a:path>
              </a:pathLst>
            </a:custGeom>
            <a:solidFill>
              <a:srgbClr val="6A568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2" name="Freeform 72"/>
            <p:cNvSpPr/>
            <p:nvPr/>
          </p:nvSpPr>
          <p:spPr bwMode="auto">
            <a:xfrm>
              <a:off x="5073651" y="3370263"/>
              <a:ext cx="246063" cy="200025"/>
            </a:xfrm>
            <a:custGeom>
              <a:avLst/>
              <a:gdLst>
                <a:gd name="T0" fmla="*/ 1 w 86"/>
                <a:gd name="T1" fmla="*/ 2 h 70"/>
                <a:gd name="T2" fmla="*/ 0 w 86"/>
                <a:gd name="T3" fmla="*/ 51 h 70"/>
                <a:gd name="T4" fmla="*/ 86 w 86"/>
                <a:gd name="T5" fmla="*/ 70 h 70"/>
                <a:gd name="T6" fmla="*/ 81 w 86"/>
                <a:gd name="T7" fmla="*/ 0 h 70"/>
                <a:gd name="T8" fmla="*/ 1 w 86"/>
                <a:gd name="T9" fmla="*/ 2 h 70"/>
              </a:gdLst>
              <a:ahLst/>
              <a:cxnLst>
                <a:cxn ang="0">
                  <a:pos x="T0" y="T1"/>
                </a:cxn>
                <a:cxn ang="0">
                  <a:pos x="T2" y="T3"/>
                </a:cxn>
                <a:cxn ang="0">
                  <a:pos x="T4" y="T5"/>
                </a:cxn>
                <a:cxn ang="0">
                  <a:pos x="T6" y="T7"/>
                </a:cxn>
                <a:cxn ang="0">
                  <a:pos x="T8" y="T9"/>
                </a:cxn>
              </a:cxnLst>
              <a:rect l="0" t="0" r="r" b="b"/>
              <a:pathLst>
                <a:path w="86" h="70">
                  <a:moveTo>
                    <a:pt x="1" y="2"/>
                  </a:moveTo>
                  <a:cubicBezTo>
                    <a:pt x="1" y="18"/>
                    <a:pt x="0" y="34"/>
                    <a:pt x="0" y="51"/>
                  </a:cubicBezTo>
                  <a:cubicBezTo>
                    <a:pt x="86" y="70"/>
                    <a:pt x="86" y="70"/>
                    <a:pt x="86" y="70"/>
                  </a:cubicBezTo>
                  <a:cubicBezTo>
                    <a:pt x="81" y="0"/>
                    <a:pt x="81" y="0"/>
                    <a:pt x="81" y="0"/>
                  </a:cubicBezTo>
                  <a:lnTo>
                    <a:pt x="1" y="2"/>
                  </a:lnTo>
                  <a:close/>
                </a:path>
              </a:pathLst>
            </a:custGeom>
            <a:solidFill>
              <a:srgbClr val="77C0B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3" name="Freeform 73"/>
            <p:cNvSpPr/>
            <p:nvPr/>
          </p:nvSpPr>
          <p:spPr bwMode="auto">
            <a:xfrm>
              <a:off x="5305426" y="3362325"/>
              <a:ext cx="282575" cy="271463"/>
            </a:xfrm>
            <a:custGeom>
              <a:avLst/>
              <a:gdLst>
                <a:gd name="T0" fmla="*/ 97 w 99"/>
                <a:gd name="T1" fmla="*/ 39 h 95"/>
                <a:gd name="T2" fmla="*/ 95 w 99"/>
                <a:gd name="T3" fmla="*/ 0 h 95"/>
                <a:gd name="T4" fmla="*/ 0 w 99"/>
                <a:gd name="T5" fmla="*/ 3 h 95"/>
                <a:gd name="T6" fmla="*/ 5 w 99"/>
                <a:gd name="T7" fmla="*/ 73 h 95"/>
                <a:gd name="T8" fmla="*/ 99 w 99"/>
                <a:gd name="T9" fmla="*/ 95 h 95"/>
                <a:gd name="T10" fmla="*/ 97 w 99"/>
                <a:gd name="T11" fmla="*/ 39 h 95"/>
              </a:gdLst>
              <a:ahLst/>
              <a:cxnLst>
                <a:cxn ang="0">
                  <a:pos x="T0" y="T1"/>
                </a:cxn>
                <a:cxn ang="0">
                  <a:pos x="T2" y="T3"/>
                </a:cxn>
                <a:cxn ang="0">
                  <a:pos x="T4" y="T5"/>
                </a:cxn>
                <a:cxn ang="0">
                  <a:pos x="T6" y="T7"/>
                </a:cxn>
                <a:cxn ang="0">
                  <a:pos x="T8" y="T9"/>
                </a:cxn>
                <a:cxn ang="0">
                  <a:pos x="T10" y="T11"/>
                </a:cxn>
              </a:cxnLst>
              <a:rect l="0" t="0" r="r" b="b"/>
              <a:pathLst>
                <a:path w="99" h="95">
                  <a:moveTo>
                    <a:pt x="97" y="39"/>
                  </a:moveTo>
                  <a:cubicBezTo>
                    <a:pt x="96" y="26"/>
                    <a:pt x="95" y="13"/>
                    <a:pt x="95" y="0"/>
                  </a:cubicBezTo>
                  <a:cubicBezTo>
                    <a:pt x="0" y="3"/>
                    <a:pt x="0" y="3"/>
                    <a:pt x="0" y="3"/>
                  </a:cubicBezTo>
                  <a:cubicBezTo>
                    <a:pt x="5" y="73"/>
                    <a:pt x="5" y="73"/>
                    <a:pt x="5" y="73"/>
                  </a:cubicBezTo>
                  <a:cubicBezTo>
                    <a:pt x="99" y="95"/>
                    <a:pt x="99" y="95"/>
                    <a:pt x="99" y="95"/>
                  </a:cubicBezTo>
                  <a:cubicBezTo>
                    <a:pt x="99" y="76"/>
                    <a:pt x="98" y="58"/>
                    <a:pt x="97" y="39"/>
                  </a:cubicBezTo>
                  <a:close/>
                </a:path>
              </a:pathLst>
            </a:custGeom>
            <a:solidFill>
              <a:srgbClr val="77609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4" name="Freeform 74"/>
            <p:cNvSpPr/>
            <p:nvPr/>
          </p:nvSpPr>
          <p:spPr bwMode="auto">
            <a:xfrm>
              <a:off x="5070476" y="3516313"/>
              <a:ext cx="263525" cy="231775"/>
            </a:xfrm>
            <a:custGeom>
              <a:avLst/>
              <a:gdLst>
                <a:gd name="T0" fmla="*/ 1 w 92"/>
                <a:gd name="T1" fmla="*/ 0 h 81"/>
                <a:gd name="T2" fmla="*/ 0 w 92"/>
                <a:gd name="T3" fmla="*/ 69 h 81"/>
                <a:gd name="T4" fmla="*/ 92 w 92"/>
                <a:gd name="T5" fmla="*/ 81 h 81"/>
                <a:gd name="T6" fmla="*/ 87 w 92"/>
                <a:gd name="T7" fmla="*/ 19 h 81"/>
                <a:gd name="T8" fmla="*/ 1 w 92"/>
                <a:gd name="T9" fmla="*/ 0 h 81"/>
              </a:gdLst>
              <a:ahLst/>
              <a:cxnLst>
                <a:cxn ang="0">
                  <a:pos x="T0" y="T1"/>
                </a:cxn>
                <a:cxn ang="0">
                  <a:pos x="T2" y="T3"/>
                </a:cxn>
                <a:cxn ang="0">
                  <a:pos x="T4" y="T5"/>
                </a:cxn>
                <a:cxn ang="0">
                  <a:pos x="T6" y="T7"/>
                </a:cxn>
                <a:cxn ang="0">
                  <a:pos x="T8" y="T9"/>
                </a:cxn>
              </a:cxnLst>
              <a:rect l="0" t="0" r="r" b="b"/>
              <a:pathLst>
                <a:path w="92" h="81">
                  <a:moveTo>
                    <a:pt x="1" y="0"/>
                  </a:moveTo>
                  <a:cubicBezTo>
                    <a:pt x="1" y="23"/>
                    <a:pt x="0" y="46"/>
                    <a:pt x="0" y="69"/>
                  </a:cubicBezTo>
                  <a:cubicBezTo>
                    <a:pt x="92" y="81"/>
                    <a:pt x="92" y="81"/>
                    <a:pt x="92" y="81"/>
                  </a:cubicBezTo>
                  <a:cubicBezTo>
                    <a:pt x="87" y="19"/>
                    <a:pt x="87" y="19"/>
                    <a:pt x="87" y="19"/>
                  </a:cubicBezTo>
                  <a:lnTo>
                    <a:pt x="1" y="0"/>
                  </a:lnTo>
                  <a:close/>
                </a:path>
              </a:pathLst>
            </a:custGeom>
            <a:solidFill>
              <a:srgbClr val="FF68B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5" name="Freeform 75"/>
            <p:cNvSpPr/>
            <p:nvPr/>
          </p:nvSpPr>
          <p:spPr bwMode="auto">
            <a:xfrm>
              <a:off x="5319713" y="3570288"/>
              <a:ext cx="269875" cy="207963"/>
            </a:xfrm>
            <a:custGeom>
              <a:avLst/>
              <a:gdLst>
                <a:gd name="T0" fmla="*/ 94 w 95"/>
                <a:gd name="T1" fmla="*/ 22 h 73"/>
                <a:gd name="T2" fmla="*/ 0 w 95"/>
                <a:gd name="T3" fmla="*/ 0 h 73"/>
                <a:gd name="T4" fmla="*/ 5 w 95"/>
                <a:gd name="T5" fmla="*/ 62 h 73"/>
                <a:gd name="T6" fmla="*/ 95 w 95"/>
                <a:gd name="T7" fmla="*/ 73 h 73"/>
                <a:gd name="T8" fmla="*/ 94 w 95"/>
                <a:gd name="T9" fmla="*/ 22 h 73"/>
              </a:gdLst>
              <a:ahLst/>
              <a:cxnLst>
                <a:cxn ang="0">
                  <a:pos x="T0" y="T1"/>
                </a:cxn>
                <a:cxn ang="0">
                  <a:pos x="T2" y="T3"/>
                </a:cxn>
                <a:cxn ang="0">
                  <a:pos x="T4" y="T5"/>
                </a:cxn>
                <a:cxn ang="0">
                  <a:pos x="T6" y="T7"/>
                </a:cxn>
                <a:cxn ang="0">
                  <a:pos x="T8" y="T9"/>
                </a:cxn>
              </a:cxnLst>
              <a:rect l="0" t="0" r="r" b="b"/>
              <a:pathLst>
                <a:path w="95" h="73">
                  <a:moveTo>
                    <a:pt x="94" y="22"/>
                  </a:moveTo>
                  <a:cubicBezTo>
                    <a:pt x="0" y="0"/>
                    <a:pt x="0" y="0"/>
                    <a:pt x="0" y="0"/>
                  </a:cubicBezTo>
                  <a:cubicBezTo>
                    <a:pt x="5" y="62"/>
                    <a:pt x="5" y="62"/>
                    <a:pt x="5" y="62"/>
                  </a:cubicBezTo>
                  <a:cubicBezTo>
                    <a:pt x="95" y="73"/>
                    <a:pt x="95" y="73"/>
                    <a:pt x="95" y="73"/>
                  </a:cubicBezTo>
                  <a:cubicBezTo>
                    <a:pt x="95" y="56"/>
                    <a:pt x="95" y="39"/>
                    <a:pt x="94" y="22"/>
                  </a:cubicBezTo>
                  <a:close/>
                </a:path>
              </a:pathLst>
            </a:custGeom>
            <a:solidFill>
              <a:srgbClr val="743A3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6" name="Freeform 76"/>
            <p:cNvSpPr/>
            <p:nvPr/>
          </p:nvSpPr>
          <p:spPr bwMode="auto">
            <a:xfrm>
              <a:off x="5059363" y="4522788"/>
              <a:ext cx="160338" cy="169863"/>
            </a:xfrm>
            <a:custGeom>
              <a:avLst/>
              <a:gdLst>
                <a:gd name="T0" fmla="*/ 56 w 56"/>
                <a:gd name="T1" fmla="*/ 6 h 59"/>
                <a:gd name="T2" fmla="*/ 0 w 56"/>
                <a:gd name="T3" fmla="*/ 0 h 59"/>
                <a:gd name="T4" fmla="*/ 0 w 56"/>
                <a:gd name="T5" fmla="*/ 59 h 59"/>
                <a:gd name="T6" fmla="*/ 56 w 56"/>
                <a:gd name="T7" fmla="*/ 6 h 59"/>
              </a:gdLst>
              <a:ahLst/>
              <a:cxnLst>
                <a:cxn ang="0">
                  <a:pos x="T0" y="T1"/>
                </a:cxn>
                <a:cxn ang="0">
                  <a:pos x="T2" y="T3"/>
                </a:cxn>
                <a:cxn ang="0">
                  <a:pos x="T4" y="T5"/>
                </a:cxn>
                <a:cxn ang="0">
                  <a:pos x="T6" y="T7"/>
                </a:cxn>
              </a:cxnLst>
              <a:rect l="0" t="0" r="r" b="b"/>
              <a:pathLst>
                <a:path w="56" h="59">
                  <a:moveTo>
                    <a:pt x="56" y="6"/>
                  </a:moveTo>
                  <a:cubicBezTo>
                    <a:pt x="0" y="0"/>
                    <a:pt x="0" y="0"/>
                    <a:pt x="0" y="0"/>
                  </a:cubicBezTo>
                  <a:cubicBezTo>
                    <a:pt x="0" y="21"/>
                    <a:pt x="0" y="41"/>
                    <a:pt x="0" y="59"/>
                  </a:cubicBezTo>
                  <a:cubicBezTo>
                    <a:pt x="23" y="47"/>
                    <a:pt x="43" y="29"/>
                    <a:pt x="56" y="6"/>
                  </a:cubicBezTo>
                  <a:close/>
                </a:path>
              </a:pathLst>
            </a:custGeom>
            <a:solidFill>
              <a:srgbClr val="8A63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7" name="Freeform 77"/>
            <p:cNvSpPr/>
            <p:nvPr/>
          </p:nvSpPr>
          <p:spPr bwMode="auto">
            <a:xfrm>
              <a:off x="5056188" y="4540250"/>
              <a:ext cx="336550" cy="300038"/>
            </a:xfrm>
            <a:custGeom>
              <a:avLst/>
              <a:gdLst>
                <a:gd name="T0" fmla="*/ 118 w 118"/>
                <a:gd name="T1" fmla="*/ 5 h 105"/>
                <a:gd name="T2" fmla="*/ 57 w 118"/>
                <a:gd name="T3" fmla="*/ 0 h 105"/>
                <a:gd name="T4" fmla="*/ 1 w 118"/>
                <a:gd name="T5" fmla="*/ 53 h 105"/>
                <a:gd name="T6" fmla="*/ 0 w 118"/>
                <a:gd name="T7" fmla="*/ 105 h 105"/>
                <a:gd name="T8" fmla="*/ 118 w 118"/>
                <a:gd name="T9" fmla="*/ 5 h 105"/>
              </a:gdLst>
              <a:ahLst/>
              <a:cxnLst>
                <a:cxn ang="0">
                  <a:pos x="T0" y="T1"/>
                </a:cxn>
                <a:cxn ang="0">
                  <a:pos x="T2" y="T3"/>
                </a:cxn>
                <a:cxn ang="0">
                  <a:pos x="T4" y="T5"/>
                </a:cxn>
                <a:cxn ang="0">
                  <a:pos x="T6" y="T7"/>
                </a:cxn>
                <a:cxn ang="0">
                  <a:pos x="T8" y="T9"/>
                </a:cxn>
              </a:cxnLst>
              <a:rect l="0" t="0" r="r" b="b"/>
              <a:pathLst>
                <a:path w="118" h="105">
                  <a:moveTo>
                    <a:pt x="118" y="5"/>
                  </a:moveTo>
                  <a:cubicBezTo>
                    <a:pt x="57" y="0"/>
                    <a:pt x="57" y="0"/>
                    <a:pt x="57" y="0"/>
                  </a:cubicBezTo>
                  <a:cubicBezTo>
                    <a:pt x="44" y="23"/>
                    <a:pt x="24" y="41"/>
                    <a:pt x="1" y="53"/>
                  </a:cubicBezTo>
                  <a:cubicBezTo>
                    <a:pt x="0" y="72"/>
                    <a:pt x="0" y="90"/>
                    <a:pt x="0" y="105"/>
                  </a:cubicBezTo>
                  <a:cubicBezTo>
                    <a:pt x="50" y="89"/>
                    <a:pt x="93" y="52"/>
                    <a:pt x="118" y="5"/>
                  </a:cubicBezTo>
                  <a:close/>
                </a:path>
              </a:pathLst>
            </a:custGeom>
            <a:solidFill>
              <a:srgbClr val="6DA2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8" name="Freeform 78"/>
            <p:cNvSpPr/>
            <p:nvPr/>
          </p:nvSpPr>
          <p:spPr bwMode="auto">
            <a:xfrm>
              <a:off x="5056188" y="4757738"/>
              <a:ext cx="274638" cy="361950"/>
            </a:xfrm>
            <a:custGeom>
              <a:avLst/>
              <a:gdLst>
                <a:gd name="T0" fmla="*/ 56 w 96"/>
                <a:gd name="T1" fmla="*/ 0 h 127"/>
                <a:gd name="T2" fmla="*/ 0 w 96"/>
                <a:gd name="T3" fmla="*/ 29 h 127"/>
                <a:gd name="T4" fmla="*/ 0 w 96"/>
                <a:gd name="T5" fmla="*/ 41 h 127"/>
                <a:gd name="T6" fmla="*/ 0 w 96"/>
                <a:gd name="T7" fmla="*/ 41 h 127"/>
                <a:gd name="T8" fmla="*/ 0 w 96"/>
                <a:gd name="T9" fmla="*/ 70 h 127"/>
                <a:gd name="T10" fmla="*/ 0 w 96"/>
                <a:gd name="T11" fmla="*/ 126 h 127"/>
                <a:gd name="T12" fmla="*/ 21 w 96"/>
                <a:gd name="T13" fmla="*/ 127 h 127"/>
                <a:gd name="T14" fmla="*/ 96 w 96"/>
                <a:gd name="T15" fmla="*/ 41 h 127"/>
                <a:gd name="T16" fmla="*/ 56 w 96"/>
                <a:gd name="T1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127">
                  <a:moveTo>
                    <a:pt x="56" y="0"/>
                  </a:moveTo>
                  <a:cubicBezTo>
                    <a:pt x="39" y="13"/>
                    <a:pt x="20" y="23"/>
                    <a:pt x="0" y="29"/>
                  </a:cubicBezTo>
                  <a:cubicBezTo>
                    <a:pt x="0" y="34"/>
                    <a:pt x="0" y="38"/>
                    <a:pt x="0" y="41"/>
                  </a:cubicBezTo>
                  <a:cubicBezTo>
                    <a:pt x="0" y="41"/>
                    <a:pt x="0" y="41"/>
                    <a:pt x="0" y="41"/>
                  </a:cubicBezTo>
                  <a:cubicBezTo>
                    <a:pt x="0" y="51"/>
                    <a:pt x="0" y="60"/>
                    <a:pt x="0" y="70"/>
                  </a:cubicBezTo>
                  <a:cubicBezTo>
                    <a:pt x="0" y="88"/>
                    <a:pt x="0" y="107"/>
                    <a:pt x="0" y="126"/>
                  </a:cubicBezTo>
                  <a:cubicBezTo>
                    <a:pt x="21" y="127"/>
                    <a:pt x="21" y="127"/>
                    <a:pt x="21" y="127"/>
                  </a:cubicBezTo>
                  <a:cubicBezTo>
                    <a:pt x="40" y="93"/>
                    <a:pt x="66" y="63"/>
                    <a:pt x="96" y="41"/>
                  </a:cubicBezTo>
                  <a:cubicBezTo>
                    <a:pt x="80" y="30"/>
                    <a:pt x="66" y="17"/>
                    <a:pt x="56" y="0"/>
                  </a:cubicBezTo>
                  <a:close/>
                </a:path>
              </a:pathLst>
            </a:custGeom>
            <a:solidFill>
              <a:srgbClr val="8A63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9" name="Freeform 79"/>
            <p:cNvSpPr/>
            <p:nvPr/>
          </p:nvSpPr>
          <p:spPr bwMode="auto">
            <a:xfrm>
              <a:off x="5116513" y="4875213"/>
              <a:ext cx="357188" cy="254000"/>
            </a:xfrm>
            <a:custGeom>
              <a:avLst/>
              <a:gdLst>
                <a:gd name="T0" fmla="*/ 125 w 125"/>
                <a:gd name="T1" fmla="*/ 24 h 89"/>
                <a:gd name="T2" fmla="*/ 75 w 125"/>
                <a:gd name="T3" fmla="*/ 0 h 89"/>
                <a:gd name="T4" fmla="*/ 0 w 125"/>
                <a:gd name="T5" fmla="*/ 86 h 89"/>
                <a:gd name="T6" fmla="*/ 78 w 125"/>
                <a:gd name="T7" fmla="*/ 89 h 89"/>
                <a:gd name="T8" fmla="*/ 125 w 125"/>
                <a:gd name="T9" fmla="*/ 24 h 89"/>
              </a:gdLst>
              <a:ahLst/>
              <a:cxnLst>
                <a:cxn ang="0">
                  <a:pos x="T0" y="T1"/>
                </a:cxn>
                <a:cxn ang="0">
                  <a:pos x="T2" y="T3"/>
                </a:cxn>
                <a:cxn ang="0">
                  <a:pos x="T4" y="T5"/>
                </a:cxn>
                <a:cxn ang="0">
                  <a:pos x="T6" y="T7"/>
                </a:cxn>
                <a:cxn ang="0">
                  <a:pos x="T8" y="T9"/>
                </a:cxn>
              </a:cxnLst>
              <a:rect l="0" t="0" r="r" b="b"/>
              <a:pathLst>
                <a:path w="125" h="89">
                  <a:moveTo>
                    <a:pt x="125" y="24"/>
                  </a:moveTo>
                  <a:cubicBezTo>
                    <a:pt x="107" y="18"/>
                    <a:pt x="90" y="10"/>
                    <a:pt x="75" y="0"/>
                  </a:cubicBezTo>
                  <a:cubicBezTo>
                    <a:pt x="45" y="22"/>
                    <a:pt x="19" y="52"/>
                    <a:pt x="0" y="86"/>
                  </a:cubicBezTo>
                  <a:cubicBezTo>
                    <a:pt x="78" y="89"/>
                    <a:pt x="78" y="89"/>
                    <a:pt x="78" y="89"/>
                  </a:cubicBezTo>
                  <a:cubicBezTo>
                    <a:pt x="88" y="64"/>
                    <a:pt x="104" y="42"/>
                    <a:pt x="125" y="24"/>
                  </a:cubicBezTo>
                  <a:close/>
                </a:path>
              </a:pathLst>
            </a:custGeom>
            <a:solidFill>
              <a:srgbClr val="FFF2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0" name="Freeform 80"/>
            <p:cNvSpPr/>
            <p:nvPr/>
          </p:nvSpPr>
          <p:spPr bwMode="auto">
            <a:xfrm>
              <a:off x="5338763" y="4943475"/>
              <a:ext cx="288925" cy="200025"/>
            </a:xfrm>
            <a:custGeom>
              <a:avLst/>
              <a:gdLst>
                <a:gd name="T0" fmla="*/ 92 w 101"/>
                <a:gd name="T1" fmla="*/ 22 h 70"/>
                <a:gd name="T2" fmla="*/ 91 w 101"/>
                <a:gd name="T3" fmla="*/ 11 h 70"/>
                <a:gd name="T4" fmla="*/ 47 w 101"/>
                <a:gd name="T5" fmla="*/ 0 h 70"/>
                <a:gd name="T6" fmla="*/ 0 w 101"/>
                <a:gd name="T7" fmla="*/ 65 h 70"/>
                <a:gd name="T8" fmla="*/ 101 w 101"/>
                <a:gd name="T9" fmla="*/ 70 h 70"/>
                <a:gd name="T10" fmla="*/ 92 w 101"/>
                <a:gd name="T11" fmla="*/ 22 h 70"/>
              </a:gdLst>
              <a:ahLst/>
              <a:cxnLst>
                <a:cxn ang="0">
                  <a:pos x="T0" y="T1"/>
                </a:cxn>
                <a:cxn ang="0">
                  <a:pos x="T2" y="T3"/>
                </a:cxn>
                <a:cxn ang="0">
                  <a:pos x="T4" y="T5"/>
                </a:cxn>
                <a:cxn ang="0">
                  <a:pos x="T6" y="T7"/>
                </a:cxn>
                <a:cxn ang="0">
                  <a:pos x="T8" y="T9"/>
                </a:cxn>
                <a:cxn ang="0">
                  <a:pos x="T10" y="T11"/>
                </a:cxn>
              </a:cxnLst>
              <a:rect l="0" t="0" r="r" b="b"/>
              <a:pathLst>
                <a:path w="101" h="70">
                  <a:moveTo>
                    <a:pt x="92" y="22"/>
                  </a:moveTo>
                  <a:cubicBezTo>
                    <a:pt x="91" y="19"/>
                    <a:pt x="91" y="15"/>
                    <a:pt x="91" y="11"/>
                  </a:cubicBezTo>
                  <a:cubicBezTo>
                    <a:pt x="76" y="8"/>
                    <a:pt x="61" y="5"/>
                    <a:pt x="47" y="0"/>
                  </a:cubicBezTo>
                  <a:cubicBezTo>
                    <a:pt x="26" y="18"/>
                    <a:pt x="10" y="40"/>
                    <a:pt x="0" y="65"/>
                  </a:cubicBezTo>
                  <a:cubicBezTo>
                    <a:pt x="101" y="70"/>
                    <a:pt x="101" y="70"/>
                    <a:pt x="101" y="70"/>
                  </a:cubicBezTo>
                  <a:cubicBezTo>
                    <a:pt x="94" y="58"/>
                    <a:pt x="94" y="41"/>
                    <a:pt x="92" y="22"/>
                  </a:cubicBezTo>
                  <a:close/>
                </a:path>
              </a:pathLst>
            </a:custGeom>
            <a:solidFill>
              <a:srgbClr val="8A63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1" name="Freeform 81"/>
            <p:cNvSpPr/>
            <p:nvPr/>
          </p:nvSpPr>
          <p:spPr bwMode="auto">
            <a:xfrm>
              <a:off x="5216526" y="4640263"/>
              <a:ext cx="382588" cy="334963"/>
            </a:xfrm>
            <a:custGeom>
              <a:avLst/>
              <a:gdLst>
                <a:gd name="T0" fmla="*/ 132 w 134"/>
                <a:gd name="T1" fmla="*/ 82 h 117"/>
                <a:gd name="T2" fmla="*/ 131 w 134"/>
                <a:gd name="T3" fmla="*/ 62 h 117"/>
                <a:gd name="T4" fmla="*/ 42 w 134"/>
                <a:gd name="T5" fmla="*/ 0 h 117"/>
                <a:gd name="T6" fmla="*/ 0 w 134"/>
                <a:gd name="T7" fmla="*/ 41 h 117"/>
                <a:gd name="T8" fmla="*/ 134 w 134"/>
                <a:gd name="T9" fmla="*/ 117 h 117"/>
                <a:gd name="T10" fmla="*/ 132 w 134"/>
                <a:gd name="T11" fmla="*/ 82 h 117"/>
              </a:gdLst>
              <a:ahLst/>
              <a:cxnLst>
                <a:cxn ang="0">
                  <a:pos x="T0" y="T1"/>
                </a:cxn>
                <a:cxn ang="0">
                  <a:pos x="T2" y="T3"/>
                </a:cxn>
                <a:cxn ang="0">
                  <a:pos x="T4" y="T5"/>
                </a:cxn>
                <a:cxn ang="0">
                  <a:pos x="T6" y="T7"/>
                </a:cxn>
                <a:cxn ang="0">
                  <a:pos x="T8" y="T9"/>
                </a:cxn>
                <a:cxn ang="0">
                  <a:pos x="T10" y="T11"/>
                </a:cxn>
              </a:cxnLst>
              <a:rect l="0" t="0" r="r" b="b"/>
              <a:pathLst>
                <a:path w="134" h="117">
                  <a:moveTo>
                    <a:pt x="132" y="82"/>
                  </a:moveTo>
                  <a:cubicBezTo>
                    <a:pt x="132" y="77"/>
                    <a:pt x="132" y="70"/>
                    <a:pt x="131" y="62"/>
                  </a:cubicBezTo>
                  <a:cubicBezTo>
                    <a:pt x="96" y="51"/>
                    <a:pt x="63" y="31"/>
                    <a:pt x="42" y="0"/>
                  </a:cubicBezTo>
                  <a:cubicBezTo>
                    <a:pt x="30" y="16"/>
                    <a:pt x="16" y="30"/>
                    <a:pt x="0" y="41"/>
                  </a:cubicBezTo>
                  <a:cubicBezTo>
                    <a:pt x="29" y="86"/>
                    <a:pt x="80" y="108"/>
                    <a:pt x="134" y="117"/>
                  </a:cubicBezTo>
                  <a:cubicBezTo>
                    <a:pt x="133" y="106"/>
                    <a:pt x="132" y="94"/>
                    <a:pt x="132" y="82"/>
                  </a:cubicBezTo>
                  <a:close/>
                </a:path>
              </a:pathLst>
            </a:custGeom>
            <a:solidFill>
              <a:srgbClr val="F0638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2" name="Freeform 82"/>
            <p:cNvSpPr/>
            <p:nvPr/>
          </p:nvSpPr>
          <p:spPr bwMode="auto">
            <a:xfrm>
              <a:off x="5335588" y="4554538"/>
              <a:ext cx="254000" cy="263525"/>
            </a:xfrm>
            <a:custGeom>
              <a:avLst/>
              <a:gdLst>
                <a:gd name="T0" fmla="*/ 89 w 89"/>
                <a:gd name="T1" fmla="*/ 92 h 92"/>
                <a:gd name="T2" fmla="*/ 89 w 89"/>
                <a:gd name="T3" fmla="*/ 7 h 92"/>
                <a:gd name="T4" fmla="*/ 20 w 89"/>
                <a:gd name="T5" fmla="*/ 0 h 92"/>
                <a:gd name="T6" fmla="*/ 0 w 89"/>
                <a:gd name="T7" fmla="*/ 30 h 92"/>
                <a:gd name="T8" fmla="*/ 89 w 89"/>
                <a:gd name="T9" fmla="*/ 92 h 92"/>
              </a:gdLst>
              <a:ahLst/>
              <a:cxnLst>
                <a:cxn ang="0">
                  <a:pos x="T0" y="T1"/>
                </a:cxn>
                <a:cxn ang="0">
                  <a:pos x="T2" y="T3"/>
                </a:cxn>
                <a:cxn ang="0">
                  <a:pos x="T4" y="T5"/>
                </a:cxn>
                <a:cxn ang="0">
                  <a:pos x="T6" y="T7"/>
                </a:cxn>
                <a:cxn ang="0">
                  <a:pos x="T8" y="T9"/>
                </a:cxn>
              </a:cxnLst>
              <a:rect l="0" t="0" r="r" b="b"/>
              <a:pathLst>
                <a:path w="89" h="92">
                  <a:moveTo>
                    <a:pt x="89" y="92"/>
                  </a:moveTo>
                  <a:cubicBezTo>
                    <a:pt x="89" y="70"/>
                    <a:pt x="89" y="39"/>
                    <a:pt x="89" y="7"/>
                  </a:cubicBezTo>
                  <a:cubicBezTo>
                    <a:pt x="20" y="0"/>
                    <a:pt x="20" y="0"/>
                    <a:pt x="20" y="0"/>
                  </a:cubicBezTo>
                  <a:cubicBezTo>
                    <a:pt x="14" y="11"/>
                    <a:pt x="8" y="21"/>
                    <a:pt x="0" y="30"/>
                  </a:cubicBezTo>
                  <a:cubicBezTo>
                    <a:pt x="21" y="61"/>
                    <a:pt x="54" y="81"/>
                    <a:pt x="89" y="92"/>
                  </a:cubicBezTo>
                  <a:close/>
                </a:path>
              </a:pathLst>
            </a:custGeom>
            <a:solidFill>
              <a:srgbClr val="8A63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3" name="Freeform 83"/>
            <p:cNvSpPr/>
            <p:nvPr/>
          </p:nvSpPr>
          <p:spPr bwMode="auto">
            <a:xfrm>
              <a:off x="5045076" y="5116513"/>
              <a:ext cx="2247900" cy="1812925"/>
            </a:xfrm>
            <a:custGeom>
              <a:avLst/>
              <a:gdLst>
                <a:gd name="T0" fmla="*/ 785 w 787"/>
                <a:gd name="T1" fmla="*/ 421 h 635"/>
                <a:gd name="T2" fmla="*/ 782 w 787"/>
                <a:gd name="T3" fmla="*/ 329 h 635"/>
                <a:gd name="T4" fmla="*/ 697 w 787"/>
                <a:gd name="T5" fmla="*/ 78 h 635"/>
                <a:gd name="T6" fmla="*/ 594 w 787"/>
                <a:gd name="T7" fmla="*/ 50 h 635"/>
                <a:gd name="T8" fmla="*/ 410 w 787"/>
                <a:gd name="T9" fmla="*/ 33 h 635"/>
                <a:gd name="T10" fmla="*/ 230 w 787"/>
                <a:gd name="T11" fmla="*/ 25 h 635"/>
                <a:gd name="T12" fmla="*/ 204 w 787"/>
                <a:gd name="T13" fmla="*/ 9 h 635"/>
                <a:gd name="T14" fmla="*/ 4 w 787"/>
                <a:gd name="T15" fmla="*/ 0 h 635"/>
                <a:gd name="T16" fmla="*/ 0 w 787"/>
                <a:gd name="T17" fmla="*/ 361 h 635"/>
                <a:gd name="T18" fmla="*/ 2 w 787"/>
                <a:gd name="T19" fmla="*/ 470 h 635"/>
                <a:gd name="T20" fmla="*/ 8 w 787"/>
                <a:gd name="T21" fmla="*/ 563 h 635"/>
                <a:gd name="T22" fmla="*/ 76 w 787"/>
                <a:gd name="T23" fmla="*/ 585 h 635"/>
                <a:gd name="T24" fmla="*/ 120 w 787"/>
                <a:gd name="T25" fmla="*/ 435 h 635"/>
                <a:gd name="T26" fmla="*/ 259 w 787"/>
                <a:gd name="T27" fmla="*/ 410 h 635"/>
                <a:gd name="T28" fmla="*/ 460 w 787"/>
                <a:gd name="T29" fmla="*/ 417 h 635"/>
                <a:gd name="T30" fmla="*/ 637 w 787"/>
                <a:gd name="T31" fmla="*/ 435 h 635"/>
                <a:gd name="T32" fmla="*/ 715 w 787"/>
                <a:gd name="T33" fmla="*/ 580 h 635"/>
                <a:gd name="T34" fmla="*/ 775 w 787"/>
                <a:gd name="T35" fmla="*/ 551 h 635"/>
                <a:gd name="T36" fmla="*/ 785 w 787"/>
                <a:gd name="T37" fmla="*/ 421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7" h="635">
                  <a:moveTo>
                    <a:pt x="785" y="421"/>
                  </a:moveTo>
                  <a:cubicBezTo>
                    <a:pt x="784" y="390"/>
                    <a:pt x="782" y="358"/>
                    <a:pt x="782" y="329"/>
                  </a:cubicBezTo>
                  <a:cubicBezTo>
                    <a:pt x="782" y="247"/>
                    <a:pt x="780" y="123"/>
                    <a:pt x="697" y="78"/>
                  </a:cubicBezTo>
                  <a:cubicBezTo>
                    <a:pt x="663" y="60"/>
                    <a:pt x="632" y="54"/>
                    <a:pt x="594" y="50"/>
                  </a:cubicBezTo>
                  <a:cubicBezTo>
                    <a:pt x="533" y="42"/>
                    <a:pt x="472" y="38"/>
                    <a:pt x="410" y="33"/>
                  </a:cubicBezTo>
                  <a:cubicBezTo>
                    <a:pt x="351" y="27"/>
                    <a:pt x="288" y="38"/>
                    <a:pt x="230" y="25"/>
                  </a:cubicBezTo>
                  <a:cubicBezTo>
                    <a:pt x="217" y="22"/>
                    <a:pt x="209" y="16"/>
                    <a:pt x="204" y="9"/>
                  </a:cubicBezTo>
                  <a:cubicBezTo>
                    <a:pt x="4" y="0"/>
                    <a:pt x="4" y="0"/>
                    <a:pt x="4" y="0"/>
                  </a:cubicBezTo>
                  <a:cubicBezTo>
                    <a:pt x="3" y="120"/>
                    <a:pt x="0" y="240"/>
                    <a:pt x="0" y="361"/>
                  </a:cubicBezTo>
                  <a:cubicBezTo>
                    <a:pt x="0" y="398"/>
                    <a:pt x="3" y="434"/>
                    <a:pt x="2" y="470"/>
                  </a:cubicBezTo>
                  <a:cubicBezTo>
                    <a:pt x="2" y="501"/>
                    <a:pt x="1" y="533"/>
                    <a:pt x="8" y="563"/>
                  </a:cubicBezTo>
                  <a:cubicBezTo>
                    <a:pt x="17" y="607"/>
                    <a:pt x="50" y="630"/>
                    <a:pt x="76" y="585"/>
                  </a:cubicBezTo>
                  <a:cubicBezTo>
                    <a:pt x="101" y="540"/>
                    <a:pt x="87" y="475"/>
                    <a:pt x="120" y="435"/>
                  </a:cubicBezTo>
                  <a:cubicBezTo>
                    <a:pt x="149" y="400"/>
                    <a:pt x="219" y="413"/>
                    <a:pt x="259" y="410"/>
                  </a:cubicBezTo>
                  <a:cubicBezTo>
                    <a:pt x="326" y="406"/>
                    <a:pt x="394" y="413"/>
                    <a:pt x="460" y="417"/>
                  </a:cubicBezTo>
                  <a:cubicBezTo>
                    <a:pt x="519" y="421"/>
                    <a:pt x="579" y="424"/>
                    <a:pt x="637" y="435"/>
                  </a:cubicBezTo>
                  <a:cubicBezTo>
                    <a:pt x="706" y="448"/>
                    <a:pt x="692" y="527"/>
                    <a:pt x="715" y="580"/>
                  </a:cubicBezTo>
                  <a:cubicBezTo>
                    <a:pt x="738" y="635"/>
                    <a:pt x="767" y="579"/>
                    <a:pt x="775" y="551"/>
                  </a:cubicBezTo>
                  <a:cubicBezTo>
                    <a:pt x="786" y="511"/>
                    <a:pt x="787" y="466"/>
                    <a:pt x="785" y="421"/>
                  </a:cubicBezTo>
                  <a:close/>
                </a:path>
              </a:pathLst>
            </a:custGeom>
            <a:solidFill>
              <a:srgbClr val="FF9D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4" name="Freeform 84"/>
            <p:cNvSpPr/>
            <p:nvPr/>
          </p:nvSpPr>
          <p:spPr bwMode="auto">
            <a:xfrm>
              <a:off x="5334001" y="74613"/>
              <a:ext cx="214313" cy="579438"/>
            </a:xfrm>
            <a:custGeom>
              <a:avLst/>
              <a:gdLst>
                <a:gd name="T0" fmla="*/ 51 w 75"/>
                <a:gd name="T1" fmla="*/ 63 h 203"/>
                <a:gd name="T2" fmla="*/ 27 w 75"/>
                <a:gd name="T3" fmla="*/ 203 h 203"/>
                <a:gd name="T4" fmla="*/ 0 w 75"/>
                <a:gd name="T5" fmla="*/ 194 h 203"/>
                <a:gd name="T6" fmla="*/ 26 w 75"/>
                <a:gd name="T7" fmla="*/ 99 h 203"/>
                <a:gd name="T8" fmla="*/ 41 w 75"/>
                <a:gd name="T9" fmla="*/ 11 h 203"/>
                <a:gd name="T10" fmla="*/ 51 w 75"/>
                <a:gd name="T11" fmla="*/ 63 h 203"/>
              </a:gdLst>
              <a:ahLst/>
              <a:cxnLst>
                <a:cxn ang="0">
                  <a:pos x="T0" y="T1"/>
                </a:cxn>
                <a:cxn ang="0">
                  <a:pos x="T2" y="T3"/>
                </a:cxn>
                <a:cxn ang="0">
                  <a:pos x="T4" y="T5"/>
                </a:cxn>
                <a:cxn ang="0">
                  <a:pos x="T6" y="T7"/>
                </a:cxn>
                <a:cxn ang="0">
                  <a:pos x="T8" y="T9"/>
                </a:cxn>
                <a:cxn ang="0">
                  <a:pos x="T10" y="T11"/>
                </a:cxn>
              </a:cxnLst>
              <a:rect l="0" t="0" r="r" b="b"/>
              <a:pathLst>
                <a:path w="75" h="203">
                  <a:moveTo>
                    <a:pt x="51" y="63"/>
                  </a:moveTo>
                  <a:cubicBezTo>
                    <a:pt x="40" y="109"/>
                    <a:pt x="30" y="156"/>
                    <a:pt x="27" y="203"/>
                  </a:cubicBezTo>
                  <a:cubicBezTo>
                    <a:pt x="18" y="200"/>
                    <a:pt x="8" y="197"/>
                    <a:pt x="0" y="194"/>
                  </a:cubicBezTo>
                  <a:cubicBezTo>
                    <a:pt x="5" y="161"/>
                    <a:pt x="18" y="131"/>
                    <a:pt x="26" y="99"/>
                  </a:cubicBezTo>
                  <a:cubicBezTo>
                    <a:pt x="34" y="70"/>
                    <a:pt x="32" y="39"/>
                    <a:pt x="41" y="11"/>
                  </a:cubicBezTo>
                  <a:cubicBezTo>
                    <a:pt x="75" y="0"/>
                    <a:pt x="55" y="49"/>
                    <a:pt x="51" y="63"/>
                  </a:cubicBezTo>
                  <a:close/>
                </a:path>
              </a:pathLst>
            </a:custGeom>
            <a:solidFill>
              <a:srgbClr val="FF9D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5" name="Freeform 85"/>
            <p:cNvSpPr/>
            <p:nvPr/>
          </p:nvSpPr>
          <p:spPr bwMode="auto">
            <a:xfrm>
              <a:off x="5491163" y="357188"/>
              <a:ext cx="487363" cy="515938"/>
            </a:xfrm>
            <a:custGeom>
              <a:avLst/>
              <a:gdLst>
                <a:gd name="T0" fmla="*/ 117 w 171"/>
                <a:gd name="T1" fmla="*/ 50 h 181"/>
                <a:gd name="T2" fmla="*/ 0 w 171"/>
                <a:gd name="T3" fmla="*/ 106 h 181"/>
                <a:gd name="T4" fmla="*/ 144 w 171"/>
                <a:gd name="T5" fmla="*/ 0 h 181"/>
                <a:gd name="T6" fmla="*/ 117 w 171"/>
                <a:gd name="T7" fmla="*/ 50 h 181"/>
              </a:gdLst>
              <a:ahLst/>
              <a:cxnLst>
                <a:cxn ang="0">
                  <a:pos x="T0" y="T1"/>
                </a:cxn>
                <a:cxn ang="0">
                  <a:pos x="T2" y="T3"/>
                </a:cxn>
                <a:cxn ang="0">
                  <a:pos x="T4" y="T5"/>
                </a:cxn>
                <a:cxn ang="0">
                  <a:pos x="T6" y="T7"/>
                </a:cxn>
              </a:cxnLst>
              <a:rect l="0" t="0" r="r" b="b"/>
              <a:pathLst>
                <a:path w="171" h="181">
                  <a:moveTo>
                    <a:pt x="117" y="50"/>
                  </a:moveTo>
                  <a:cubicBezTo>
                    <a:pt x="104" y="61"/>
                    <a:pt x="7" y="181"/>
                    <a:pt x="0" y="106"/>
                  </a:cubicBezTo>
                  <a:cubicBezTo>
                    <a:pt x="52" y="103"/>
                    <a:pt x="109" y="33"/>
                    <a:pt x="144" y="0"/>
                  </a:cubicBezTo>
                  <a:cubicBezTo>
                    <a:pt x="171" y="16"/>
                    <a:pt x="130" y="38"/>
                    <a:pt x="117" y="50"/>
                  </a:cubicBezTo>
                  <a:close/>
                </a:path>
              </a:pathLst>
            </a:custGeom>
            <a:solidFill>
              <a:srgbClr val="FF9D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6" name="Oval 86"/>
            <p:cNvSpPr>
              <a:spLocks noChangeArrowheads="1"/>
            </p:cNvSpPr>
            <p:nvPr/>
          </p:nvSpPr>
          <p:spPr bwMode="auto">
            <a:xfrm>
              <a:off x="5370513" y="3175"/>
              <a:ext cx="200025" cy="203200"/>
            </a:xfrm>
            <a:prstGeom prst="ellipse">
              <a:avLst/>
            </a:prstGeom>
            <a:solidFill>
              <a:srgbClr val="B1561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7" name="Oval 87"/>
            <p:cNvSpPr>
              <a:spLocks noChangeArrowheads="1"/>
            </p:cNvSpPr>
            <p:nvPr/>
          </p:nvSpPr>
          <p:spPr bwMode="auto">
            <a:xfrm>
              <a:off x="5832476" y="274638"/>
              <a:ext cx="203200" cy="201613"/>
            </a:xfrm>
            <a:prstGeom prst="ellipse">
              <a:avLst/>
            </a:prstGeom>
            <a:solidFill>
              <a:srgbClr val="B1561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8" name="Freeform 88"/>
            <p:cNvSpPr/>
            <p:nvPr/>
          </p:nvSpPr>
          <p:spPr bwMode="auto">
            <a:xfrm>
              <a:off x="7121526" y="5462588"/>
              <a:ext cx="357188" cy="471488"/>
            </a:xfrm>
            <a:custGeom>
              <a:avLst/>
              <a:gdLst>
                <a:gd name="T0" fmla="*/ 26 w 125"/>
                <a:gd name="T1" fmla="*/ 0 h 165"/>
                <a:gd name="T2" fmla="*/ 45 w 125"/>
                <a:gd name="T3" fmla="*/ 58 h 165"/>
                <a:gd name="T4" fmla="*/ 90 w 125"/>
                <a:gd name="T5" fmla="*/ 125 h 165"/>
                <a:gd name="T6" fmla="*/ 116 w 125"/>
                <a:gd name="T7" fmla="*/ 144 h 165"/>
                <a:gd name="T8" fmla="*/ 107 w 125"/>
                <a:gd name="T9" fmla="*/ 159 h 165"/>
                <a:gd name="T10" fmla="*/ 42 w 125"/>
                <a:gd name="T11" fmla="*/ 99 h 165"/>
                <a:gd name="T12" fmla="*/ 19 w 125"/>
                <a:gd name="T13" fmla="*/ 57 h 165"/>
                <a:gd name="T14" fmla="*/ 0 w 125"/>
                <a:gd name="T15" fmla="*/ 14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65">
                  <a:moveTo>
                    <a:pt x="26" y="0"/>
                  </a:moveTo>
                  <a:cubicBezTo>
                    <a:pt x="36" y="19"/>
                    <a:pt x="36" y="39"/>
                    <a:pt x="45" y="58"/>
                  </a:cubicBezTo>
                  <a:cubicBezTo>
                    <a:pt x="56" y="83"/>
                    <a:pt x="69" y="107"/>
                    <a:pt x="90" y="125"/>
                  </a:cubicBezTo>
                  <a:cubicBezTo>
                    <a:pt x="97" y="132"/>
                    <a:pt x="110" y="137"/>
                    <a:pt x="116" y="144"/>
                  </a:cubicBezTo>
                  <a:cubicBezTo>
                    <a:pt x="125" y="155"/>
                    <a:pt x="124" y="165"/>
                    <a:pt x="107" y="159"/>
                  </a:cubicBezTo>
                  <a:cubicBezTo>
                    <a:pt x="87" y="151"/>
                    <a:pt x="54" y="116"/>
                    <a:pt x="42" y="99"/>
                  </a:cubicBezTo>
                  <a:cubicBezTo>
                    <a:pt x="33" y="87"/>
                    <a:pt x="26" y="71"/>
                    <a:pt x="19" y="57"/>
                  </a:cubicBezTo>
                  <a:cubicBezTo>
                    <a:pt x="14" y="45"/>
                    <a:pt x="11" y="21"/>
                    <a:pt x="0" y="14"/>
                  </a:cubicBezTo>
                </a:path>
              </a:pathLst>
            </a:custGeom>
            <a:solidFill>
              <a:srgbClr val="FF9D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9" name="Freeform 89"/>
            <p:cNvSpPr/>
            <p:nvPr/>
          </p:nvSpPr>
          <p:spPr bwMode="auto">
            <a:xfrm>
              <a:off x="7389813" y="5848350"/>
              <a:ext cx="268288" cy="158750"/>
            </a:xfrm>
            <a:custGeom>
              <a:avLst/>
              <a:gdLst>
                <a:gd name="T0" fmla="*/ 5 w 94"/>
                <a:gd name="T1" fmla="*/ 7 h 56"/>
                <a:gd name="T2" fmla="*/ 30 w 94"/>
                <a:gd name="T3" fmla="*/ 1 h 56"/>
                <a:gd name="T4" fmla="*/ 56 w 94"/>
                <a:gd name="T5" fmla="*/ 9 h 56"/>
                <a:gd name="T6" fmla="*/ 77 w 94"/>
                <a:gd name="T7" fmla="*/ 23 h 56"/>
                <a:gd name="T8" fmla="*/ 88 w 94"/>
                <a:gd name="T9" fmla="*/ 39 h 56"/>
                <a:gd name="T10" fmla="*/ 35 w 94"/>
                <a:gd name="T11" fmla="*/ 52 h 56"/>
                <a:gd name="T12" fmla="*/ 1 w 94"/>
                <a:gd name="T13" fmla="*/ 18 h 56"/>
                <a:gd name="T14" fmla="*/ 3 w 94"/>
                <a:gd name="T15" fmla="*/ 7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56">
                  <a:moveTo>
                    <a:pt x="5" y="7"/>
                  </a:moveTo>
                  <a:cubicBezTo>
                    <a:pt x="14" y="3"/>
                    <a:pt x="20" y="0"/>
                    <a:pt x="30" y="1"/>
                  </a:cubicBezTo>
                  <a:cubicBezTo>
                    <a:pt x="40" y="2"/>
                    <a:pt x="48" y="5"/>
                    <a:pt x="56" y="9"/>
                  </a:cubicBezTo>
                  <a:cubicBezTo>
                    <a:pt x="63" y="13"/>
                    <a:pt x="70" y="19"/>
                    <a:pt x="77" y="23"/>
                  </a:cubicBezTo>
                  <a:cubicBezTo>
                    <a:pt x="84" y="28"/>
                    <a:pt x="94" y="30"/>
                    <a:pt x="88" y="39"/>
                  </a:cubicBezTo>
                  <a:cubicBezTo>
                    <a:pt x="78" y="54"/>
                    <a:pt x="50" y="56"/>
                    <a:pt x="35" y="52"/>
                  </a:cubicBezTo>
                  <a:cubicBezTo>
                    <a:pt x="19" y="48"/>
                    <a:pt x="3" y="35"/>
                    <a:pt x="1" y="18"/>
                  </a:cubicBezTo>
                  <a:cubicBezTo>
                    <a:pt x="0" y="14"/>
                    <a:pt x="0" y="10"/>
                    <a:pt x="3" y="7"/>
                  </a:cubicBezTo>
                </a:path>
              </a:pathLst>
            </a:custGeom>
            <a:solidFill>
              <a:srgbClr val="A956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0" name="Oval 90"/>
            <p:cNvSpPr>
              <a:spLocks noChangeArrowheads="1"/>
            </p:cNvSpPr>
            <p:nvPr/>
          </p:nvSpPr>
          <p:spPr bwMode="auto">
            <a:xfrm>
              <a:off x="5276851" y="801688"/>
              <a:ext cx="57150" cy="53975"/>
            </a:xfrm>
            <a:prstGeom prst="ellipse">
              <a:avLst/>
            </a:prstGeom>
            <a:solidFill>
              <a:srgbClr val="B1561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1" name="Oval 91"/>
            <p:cNvSpPr>
              <a:spLocks noChangeArrowheads="1"/>
            </p:cNvSpPr>
            <p:nvPr/>
          </p:nvSpPr>
          <p:spPr bwMode="auto">
            <a:xfrm>
              <a:off x="4927601" y="628650"/>
              <a:ext cx="53975" cy="53975"/>
            </a:xfrm>
            <a:prstGeom prst="ellipse">
              <a:avLst/>
            </a:prstGeom>
            <a:solidFill>
              <a:srgbClr val="B1561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2" name="Freeform 92"/>
            <p:cNvSpPr/>
            <p:nvPr/>
          </p:nvSpPr>
          <p:spPr bwMode="auto">
            <a:xfrm>
              <a:off x="5875338" y="5211763"/>
              <a:ext cx="492125" cy="207963"/>
            </a:xfrm>
            <a:custGeom>
              <a:avLst/>
              <a:gdLst>
                <a:gd name="T0" fmla="*/ 12 w 172"/>
                <a:gd name="T1" fmla="*/ 0 h 73"/>
                <a:gd name="T2" fmla="*/ 76 w 172"/>
                <a:gd name="T3" fmla="*/ 71 h 73"/>
                <a:gd name="T4" fmla="*/ 143 w 172"/>
                <a:gd name="T5" fmla="*/ 7 h 73"/>
              </a:gdLst>
              <a:ahLst/>
              <a:cxnLst>
                <a:cxn ang="0">
                  <a:pos x="T0" y="T1"/>
                </a:cxn>
                <a:cxn ang="0">
                  <a:pos x="T2" y="T3"/>
                </a:cxn>
                <a:cxn ang="0">
                  <a:pos x="T4" y="T5"/>
                </a:cxn>
              </a:cxnLst>
              <a:rect l="0" t="0" r="r" b="b"/>
              <a:pathLst>
                <a:path w="172" h="73">
                  <a:moveTo>
                    <a:pt x="12" y="0"/>
                  </a:moveTo>
                  <a:cubicBezTo>
                    <a:pt x="0" y="36"/>
                    <a:pt x="42" y="73"/>
                    <a:pt x="76" y="71"/>
                  </a:cubicBezTo>
                  <a:cubicBezTo>
                    <a:pt x="93" y="69"/>
                    <a:pt x="172" y="26"/>
                    <a:pt x="143" y="7"/>
                  </a:cubicBezTo>
                </a:path>
              </a:pathLst>
            </a:custGeom>
            <a:solidFill>
              <a:srgbClr val="B1561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3" name="Freeform 93"/>
            <p:cNvSpPr/>
            <p:nvPr/>
          </p:nvSpPr>
          <p:spPr bwMode="auto">
            <a:xfrm>
              <a:off x="5045076" y="5502275"/>
              <a:ext cx="558800" cy="442913"/>
            </a:xfrm>
            <a:custGeom>
              <a:avLst/>
              <a:gdLst>
                <a:gd name="T0" fmla="*/ 176 w 196"/>
                <a:gd name="T1" fmla="*/ 45 h 155"/>
                <a:gd name="T2" fmla="*/ 58 w 196"/>
                <a:gd name="T3" fmla="*/ 133 h 155"/>
                <a:gd name="T4" fmla="*/ 153 w 196"/>
                <a:gd name="T5" fmla="*/ 124 h 155"/>
                <a:gd name="T6" fmla="*/ 176 w 196"/>
                <a:gd name="T7" fmla="*/ 45 h 155"/>
              </a:gdLst>
              <a:ahLst/>
              <a:cxnLst>
                <a:cxn ang="0">
                  <a:pos x="T0" y="T1"/>
                </a:cxn>
                <a:cxn ang="0">
                  <a:pos x="T2" y="T3"/>
                </a:cxn>
                <a:cxn ang="0">
                  <a:pos x="T4" y="T5"/>
                </a:cxn>
                <a:cxn ang="0">
                  <a:pos x="T6" y="T7"/>
                </a:cxn>
              </a:cxnLst>
              <a:rect l="0" t="0" r="r" b="b"/>
              <a:pathLst>
                <a:path w="196" h="155">
                  <a:moveTo>
                    <a:pt x="176" y="45"/>
                  </a:moveTo>
                  <a:cubicBezTo>
                    <a:pt x="141" y="0"/>
                    <a:pt x="0" y="85"/>
                    <a:pt x="58" y="133"/>
                  </a:cubicBezTo>
                  <a:cubicBezTo>
                    <a:pt x="84" y="155"/>
                    <a:pt x="129" y="143"/>
                    <a:pt x="153" y="124"/>
                  </a:cubicBezTo>
                  <a:cubicBezTo>
                    <a:pt x="173" y="108"/>
                    <a:pt x="196" y="70"/>
                    <a:pt x="176" y="45"/>
                  </a:cubicBezTo>
                  <a:close/>
                </a:path>
              </a:pathLst>
            </a:custGeom>
            <a:solidFill>
              <a:srgbClr val="B1561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4" name="Freeform 94"/>
            <p:cNvSpPr/>
            <p:nvPr/>
          </p:nvSpPr>
          <p:spPr bwMode="auto">
            <a:xfrm>
              <a:off x="6886576" y="5383213"/>
              <a:ext cx="403225" cy="365125"/>
            </a:xfrm>
            <a:custGeom>
              <a:avLst/>
              <a:gdLst>
                <a:gd name="T0" fmla="*/ 72 w 141"/>
                <a:gd name="T1" fmla="*/ 4 h 128"/>
                <a:gd name="T2" fmla="*/ 30 w 141"/>
                <a:gd name="T3" fmla="*/ 85 h 128"/>
                <a:gd name="T4" fmla="*/ 121 w 141"/>
                <a:gd name="T5" fmla="*/ 128 h 128"/>
                <a:gd name="T6" fmla="*/ 68 w 141"/>
                <a:gd name="T7" fmla="*/ 0 h 128"/>
              </a:gdLst>
              <a:ahLst/>
              <a:cxnLst>
                <a:cxn ang="0">
                  <a:pos x="T0" y="T1"/>
                </a:cxn>
                <a:cxn ang="0">
                  <a:pos x="T2" y="T3"/>
                </a:cxn>
                <a:cxn ang="0">
                  <a:pos x="T4" y="T5"/>
                </a:cxn>
                <a:cxn ang="0">
                  <a:pos x="T6" y="T7"/>
                </a:cxn>
              </a:cxnLst>
              <a:rect l="0" t="0" r="r" b="b"/>
              <a:pathLst>
                <a:path w="141" h="128">
                  <a:moveTo>
                    <a:pt x="72" y="4"/>
                  </a:moveTo>
                  <a:cubicBezTo>
                    <a:pt x="30" y="7"/>
                    <a:pt x="0" y="46"/>
                    <a:pt x="30" y="85"/>
                  </a:cubicBezTo>
                  <a:cubicBezTo>
                    <a:pt x="56" y="119"/>
                    <a:pt x="89" y="113"/>
                    <a:pt x="121" y="128"/>
                  </a:cubicBezTo>
                  <a:cubicBezTo>
                    <a:pt x="141" y="91"/>
                    <a:pt x="105" y="16"/>
                    <a:pt x="68" y="0"/>
                  </a:cubicBezTo>
                </a:path>
              </a:pathLst>
            </a:custGeom>
            <a:solidFill>
              <a:srgbClr val="B1561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5" name="Freeform 95"/>
            <p:cNvSpPr/>
            <p:nvPr/>
          </p:nvSpPr>
          <p:spPr bwMode="auto">
            <a:xfrm>
              <a:off x="6207126" y="5641975"/>
              <a:ext cx="628650" cy="454025"/>
            </a:xfrm>
            <a:custGeom>
              <a:avLst/>
              <a:gdLst>
                <a:gd name="T0" fmla="*/ 149 w 220"/>
                <a:gd name="T1" fmla="*/ 149 h 159"/>
                <a:gd name="T2" fmla="*/ 210 w 220"/>
                <a:gd name="T3" fmla="*/ 85 h 159"/>
                <a:gd name="T4" fmla="*/ 145 w 220"/>
                <a:gd name="T5" fmla="*/ 36 h 159"/>
                <a:gd name="T6" fmla="*/ 68 w 220"/>
                <a:gd name="T7" fmla="*/ 10 h 159"/>
                <a:gd name="T8" fmla="*/ 31 w 220"/>
                <a:gd name="T9" fmla="*/ 137 h 159"/>
                <a:gd name="T10" fmla="*/ 149 w 220"/>
                <a:gd name="T11" fmla="*/ 149 h 159"/>
              </a:gdLst>
              <a:ahLst/>
              <a:cxnLst>
                <a:cxn ang="0">
                  <a:pos x="T0" y="T1"/>
                </a:cxn>
                <a:cxn ang="0">
                  <a:pos x="T2" y="T3"/>
                </a:cxn>
                <a:cxn ang="0">
                  <a:pos x="T4" y="T5"/>
                </a:cxn>
                <a:cxn ang="0">
                  <a:pos x="T6" y="T7"/>
                </a:cxn>
                <a:cxn ang="0">
                  <a:pos x="T8" y="T9"/>
                </a:cxn>
                <a:cxn ang="0">
                  <a:pos x="T10" y="T11"/>
                </a:cxn>
              </a:cxnLst>
              <a:rect l="0" t="0" r="r" b="b"/>
              <a:pathLst>
                <a:path w="220" h="159">
                  <a:moveTo>
                    <a:pt x="149" y="149"/>
                  </a:moveTo>
                  <a:cubicBezTo>
                    <a:pt x="189" y="140"/>
                    <a:pt x="220" y="120"/>
                    <a:pt x="210" y="85"/>
                  </a:cubicBezTo>
                  <a:cubicBezTo>
                    <a:pt x="203" y="62"/>
                    <a:pt x="163" y="48"/>
                    <a:pt x="145" y="36"/>
                  </a:cubicBezTo>
                  <a:cubicBezTo>
                    <a:pt x="119" y="20"/>
                    <a:pt x="96" y="0"/>
                    <a:pt x="68" y="10"/>
                  </a:cubicBezTo>
                  <a:cubicBezTo>
                    <a:pt x="32" y="23"/>
                    <a:pt x="0" y="110"/>
                    <a:pt x="31" y="137"/>
                  </a:cubicBezTo>
                  <a:cubicBezTo>
                    <a:pt x="50" y="154"/>
                    <a:pt x="105" y="159"/>
                    <a:pt x="149" y="149"/>
                  </a:cubicBezTo>
                  <a:close/>
                </a:path>
              </a:pathLst>
            </a:custGeom>
            <a:solidFill>
              <a:srgbClr val="B1561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6" name="Freeform 96"/>
            <p:cNvSpPr/>
            <p:nvPr/>
          </p:nvSpPr>
          <p:spPr bwMode="auto">
            <a:xfrm>
              <a:off x="5164138" y="1376363"/>
              <a:ext cx="277813" cy="169863"/>
            </a:xfrm>
            <a:custGeom>
              <a:avLst/>
              <a:gdLst>
                <a:gd name="T0" fmla="*/ 0 w 175"/>
                <a:gd name="T1" fmla="*/ 0 h 107"/>
                <a:gd name="T2" fmla="*/ 175 w 175"/>
                <a:gd name="T3" fmla="*/ 95 h 107"/>
                <a:gd name="T4" fmla="*/ 0 w 175"/>
                <a:gd name="T5" fmla="*/ 107 h 107"/>
                <a:gd name="T6" fmla="*/ 0 w 175"/>
                <a:gd name="T7" fmla="*/ 0 h 107"/>
              </a:gdLst>
              <a:ahLst/>
              <a:cxnLst>
                <a:cxn ang="0">
                  <a:pos x="T0" y="T1"/>
                </a:cxn>
                <a:cxn ang="0">
                  <a:pos x="T2" y="T3"/>
                </a:cxn>
                <a:cxn ang="0">
                  <a:pos x="T4" y="T5"/>
                </a:cxn>
                <a:cxn ang="0">
                  <a:pos x="T6" y="T7"/>
                </a:cxn>
              </a:cxnLst>
              <a:rect l="0" t="0" r="r" b="b"/>
              <a:pathLst>
                <a:path w="175" h="107">
                  <a:moveTo>
                    <a:pt x="0" y="0"/>
                  </a:moveTo>
                  <a:lnTo>
                    <a:pt x="175" y="95"/>
                  </a:lnTo>
                  <a:lnTo>
                    <a:pt x="0" y="107"/>
                  </a:lnTo>
                  <a:lnTo>
                    <a:pt x="0" y="0"/>
                  </a:lnTo>
                  <a:close/>
                </a:path>
              </a:pathLst>
            </a:custGeom>
            <a:solidFill>
              <a:srgbClr val="BBCD3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7" name="Freeform 97"/>
            <p:cNvSpPr/>
            <p:nvPr/>
          </p:nvSpPr>
          <p:spPr bwMode="auto">
            <a:xfrm>
              <a:off x="5278438" y="1320800"/>
              <a:ext cx="277813" cy="166688"/>
            </a:xfrm>
            <a:custGeom>
              <a:avLst/>
              <a:gdLst>
                <a:gd name="T0" fmla="*/ 175 w 175"/>
                <a:gd name="T1" fmla="*/ 105 h 105"/>
                <a:gd name="T2" fmla="*/ 0 w 175"/>
                <a:gd name="T3" fmla="*/ 0 h 105"/>
                <a:gd name="T4" fmla="*/ 175 w 175"/>
                <a:gd name="T5" fmla="*/ 6 h 105"/>
                <a:gd name="T6" fmla="*/ 175 w 175"/>
                <a:gd name="T7" fmla="*/ 105 h 105"/>
              </a:gdLst>
              <a:ahLst/>
              <a:cxnLst>
                <a:cxn ang="0">
                  <a:pos x="T0" y="T1"/>
                </a:cxn>
                <a:cxn ang="0">
                  <a:pos x="T2" y="T3"/>
                </a:cxn>
                <a:cxn ang="0">
                  <a:pos x="T4" y="T5"/>
                </a:cxn>
                <a:cxn ang="0">
                  <a:pos x="T6" y="T7"/>
                </a:cxn>
              </a:cxnLst>
              <a:rect l="0" t="0" r="r" b="b"/>
              <a:pathLst>
                <a:path w="175" h="105">
                  <a:moveTo>
                    <a:pt x="175" y="105"/>
                  </a:moveTo>
                  <a:lnTo>
                    <a:pt x="0" y="0"/>
                  </a:lnTo>
                  <a:lnTo>
                    <a:pt x="175" y="6"/>
                  </a:lnTo>
                  <a:lnTo>
                    <a:pt x="175" y="105"/>
                  </a:lnTo>
                  <a:close/>
                </a:path>
              </a:pathLst>
            </a:custGeom>
            <a:solidFill>
              <a:srgbClr val="FF7E3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8" name="Freeform 98"/>
            <p:cNvSpPr/>
            <p:nvPr/>
          </p:nvSpPr>
          <p:spPr bwMode="auto">
            <a:xfrm>
              <a:off x="5241926" y="1612900"/>
              <a:ext cx="320675" cy="225425"/>
            </a:xfrm>
            <a:custGeom>
              <a:avLst/>
              <a:gdLst>
                <a:gd name="T0" fmla="*/ 0 w 202"/>
                <a:gd name="T1" fmla="*/ 32 h 142"/>
                <a:gd name="T2" fmla="*/ 202 w 202"/>
                <a:gd name="T3" fmla="*/ 0 h 142"/>
                <a:gd name="T4" fmla="*/ 193 w 202"/>
                <a:gd name="T5" fmla="*/ 142 h 142"/>
                <a:gd name="T6" fmla="*/ 0 w 202"/>
                <a:gd name="T7" fmla="*/ 32 h 142"/>
              </a:gdLst>
              <a:ahLst/>
              <a:cxnLst>
                <a:cxn ang="0">
                  <a:pos x="T0" y="T1"/>
                </a:cxn>
                <a:cxn ang="0">
                  <a:pos x="T2" y="T3"/>
                </a:cxn>
                <a:cxn ang="0">
                  <a:pos x="T4" y="T5"/>
                </a:cxn>
                <a:cxn ang="0">
                  <a:pos x="T6" y="T7"/>
                </a:cxn>
              </a:cxnLst>
              <a:rect l="0" t="0" r="r" b="b"/>
              <a:pathLst>
                <a:path w="202" h="142">
                  <a:moveTo>
                    <a:pt x="0" y="32"/>
                  </a:moveTo>
                  <a:lnTo>
                    <a:pt x="202" y="0"/>
                  </a:lnTo>
                  <a:lnTo>
                    <a:pt x="193" y="142"/>
                  </a:lnTo>
                  <a:lnTo>
                    <a:pt x="0" y="32"/>
                  </a:lnTo>
                  <a:close/>
                </a:path>
              </a:pathLst>
            </a:custGeom>
            <a:solidFill>
              <a:srgbClr val="FFCD3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9" name="Freeform 99"/>
            <p:cNvSpPr/>
            <p:nvPr/>
          </p:nvSpPr>
          <p:spPr bwMode="auto">
            <a:xfrm>
              <a:off x="5159376" y="1738313"/>
              <a:ext cx="290513" cy="193675"/>
            </a:xfrm>
            <a:custGeom>
              <a:avLst/>
              <a:gdLst>
                <a:gd name="T0" fmla="*/ 5 w 183"/>
                <a:gd name="T1" fmla="*/ 0 h 122"/>
                <a:gd name="T2" fmla="*/ 183 w 183"/>
                <a:gd name="T3" fmla="*/ 113 h 122"/>
                <a:gd name="T4" fmla="*/ 0 w 183"/>
                <a:gd name="T5" fmla="*/ 122 h 122"/>
                <a:gd name="T6" fmla="*/ 5 w 183"/>
                <a:gd name="T7" fmla="*/ 0 h 122"/>
              </a:gdLst>
              <a:ahLst/>
              <a:cxnLst>
                <a:cxn ang="0">
                  <a:pos x="T0" y="T1"/>
                </a:cxn>
                <a:cxn ang="0">
                  <a:pos x="T2" y="T3"/>
                </a:cxn>
                <a:cxn ang="0">
                  <a:pos x="T4" y="T5"/>
                </a:cxn>
                <a:cxn ang="0">
                  <a:pos x="T6" y="T7"/>
                </a:cxn>
              </a:cxnLst>
              <a:rect l="0" t="0" r="r" b="b"/>
              <a:pathLst>
                <a:path w="183" h="122">
                  <a:moveTo>
                    <a:pt x="5" y="0"/>
                  </a:moveTo>
                  <a:lnTo>
                    <a:pt x="183" y="113"/>
                  </a:lnTo>
                  <a:lnTo>
                    <a:pt x="0" y="122"/>
                  </a:lnTo>
                  <a:lnTo>
                    <a:pt x="5" y="0"/>
                  </a:lnTo>
                  <a:close/>
                </a:path>
              </a:pathLst>
            </a:custGeom>
            <a:solidFill>
              <a:srgbClr val="7C51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0" name="Freeform 100"/>
            <p:cNvSpPr/>
            <p:nvPr/>
          </p:nvSpPr>
          <p:spPr bwMode="auto">
            <a:xfrm>
              <a:off x="5099051" y="2106613"/>
              <a:ext cx="474663" cy="153988"/>
            </a:xfrm>
            <a:custGeom>
              <a:avLst/>
              <a:gdLst>
                <a:gd name="T0" fmla="*/ 0 w 299"/>
                <a:gd name="T1" fmla="*/ 97 h 97"/>
                <a:gd name="T2" fmla="*/ 297 w 299"/>
                <a:gd name="T3" fmla="*/ 93 h 97"/>
                <a:gd name="T4" fmla="*/ 299 w 299"/>
                <a:gd name="T5" fmla="*/ 7 h 97"/>
                <a:gd name="T6" fmla="*/ 250 w 299"/>
                <a:gd name="T7" fmla="*/ 0 h 97"/>
                <a:gd name="T8" fmla="*/ 157 w 299"/>
                <a:gd name="T9" fmla="*/ 2 h 97"/>
                <a:gd name="T10" fmla="*/ 68 w 299"/>
                <a:gd name="T11" fmla="*/ 0 h 97"/>
                <a:gd name="T12" fmla="*/ 4 w 299"/>
                <a:gd name="T13" fmla="*/ 0 h 97"/>
                <a:gd name="T14" fmla="*/ 0 w 299"/>
                <a:gd name="T15" fmla="*/ 9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97">
                  <a:moveTo>
                    <a:pt x="0" y="97"/>
                  </a:moveTo>
                  <a:lnTo>
                    <a:pt x="297" y="93"/>
                  </a:lnTo>
                  <a:lnTo>
                    <a:pt x="299" y="7"/>
                  </a:lnTo>
                  <a:lnTo>
                    <a:pt x="250" y="0"/>
                  </a:lnTo>
                  <a:lnTo>
                    <a:pt x="157" y="2"/>
                  </a:lnTo>
                  <a:lnTo>
                    <a:pt x="68" y="0"/>
                  </a:lnTo>
                  <a:lnTo>
                    <a:pt x="4" y="0"/>
                  </a:lnTo>
                  <a:lnTo>
                    <a:pt x="0" y="97"/>
                  </a:lnTo>
                  <a:close/>
                </a:path>
              </a:pathLst>
            </a:custGeom>
            <a:solidFill>
              <a:srgbClr val="A75D3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1" name="Freeform 101"/>
            <p:cNvSpPr/>
            <p:nvPr/>
          </p:nvSpPr>
          <p:spPr bwMode="auto">
            <a:xfrm>
              <a:off x="5105401" y="2097088"/>
              <a:ext cx="473075" cy="157163"/>
            </a:xfrm>
            <a:custGeom>
              <a:avLst/>
              <a:gdLst>
                <a:gd name="T0" fmla="*/ 0 w 166"/>
                <a:gd name="T1" fmla="*/ 3 h 55"/>
                <a:gd name="T2" fmla="*/ 28 w 166"/>
                <a:gd name="T3" fmla="*/ 52 h 55"/>
                <a:gd name="T4" fmla="*/ 50 w 166"/>
                <a:gd name="T5" fmla="*/ 1 h 55"/>
                <a:gd name="T6" fmla="*/ 80 w 166"/>
                <a:gd name="T7" fmla="*/ 49 h 55"/>
                <a:gd name="T8" fmla="*/ 103 w 166"/>
                <a:gd name="T9" fmla="*/ 1 h 55"/>
                <a:gd name="T10" fmla="*/ 127 w 166"/>
                <a:gd name="T11" fmla="*/ 48 h 55"/>
                <a:gd name="T12" fmla="*/ 148 w 166"/>
                <a:gd name="T13" fmla="*/ 1 h 55"/>
                <a:gd name="T14" fmla="*/ 163 w 166"/>
                <a:gd name="T15" fmla="*/ 55 h 55"/>
                <a:gd name="T16" fmla="*/ 166 w 166"/>
                <a:gd name="T17" fmla="*/ 1 h 55"/>
                <a:gd name="T18" fmla="*/ 0 w 166"/>
                <a:gd name="T1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55">
                  <a:moveTo>
                    <a:pt x="0" y="3"/>
                  </a:moveTo>
                  <a:cubicBezTo>
                    <a:pt x="28" y="52"/>
                    <a:pt x="28" y="52"/>
                    <a:pt x="28" y="52"/>
                  </a:cubicBezTo>
                  <a:cubicBezTo>
                    <a:pt x="50" y="1"/>
                    <a:pt x="50" y="1"/>
                    <a:pt x="50" y="1"/>
                  </a:cubicBezTo>
                  <a:cubicBezTo>
                    <a:pt x="80" y="49"/>
                    <a:pt x="80" y="49"/>
                    <a:pt x="80" y="49"/>
                  </a:cubicBezTo>
                  <a:cubicBezTo>
                    <a:pt x="103" y="1"/>
                    <a:pt x="103" y="1"/>
                    <a:pt x="103" y="1"/>
                  </a:cubicBezTo>
                  <a:cubicBezTo>
                    <a:pt x="127" y="48"/>
                    <a:pt x="127" y="48"/>
                    <a:pt x="127" y="48"/>
                  </a:cubicBezTo>
                  <a:cubicBezTo>
                    <a:pt x="148" y="1"/>
                    <a:pt x="148" y="1"/>
                    <a:pt x="148" y="1"/>
                  </a:cubicBezTo>
                  <a:cubicBezTo>
                    <a:pt x="163" y="55"/>
                    <a:pt x="163" y="55"/>
                    <a:pt x="163" y="55"/>
                  </a:cubicBezTo>
                  <a:cubicBezTo>
                    <a:pt x="166" y="1"/>
                    <a:pt x="166" y="1"/>
                    <a:pt x="166" y="1"/>
                  </a:cubicBezTo>
                  <a:cubicBezTo>
                    <a:pt x="166" y="1"/>
                    <a:pt x="5" y="0"/>
                    <a:pt x="0" y="3"/>
                  </a:cubicBezTo>
                  <a:close/>
                </a:path>
              </a:pathLst>
            </a:custGeom>
            <a:solidFill>
              <a:srgbClr val="FFC5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2" name="Oval 102"/>
            <p:cNvSpPr>
              <a:spLocks noChangeArrowheads="1"/>
            </p:cNvSpPr>
            <p:nvPr/>
          </p:nvSpPr>
          <p:spPr bwMode="auto">
            <a:xfrm>
              <a:off x="5138738" y="2297113"/>
              <a:ext cx="25400" cy="25400"/>
            </a:xfrm>
            <a:prstGeom prst="ellipse">
              <a:avLst/>
            </a:prstGeom>
            <a:solidFill>
              <a:srgbClr val="A7D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3" name="Oval 103"/>
            <p:cNvSpPr>
              <a:spLocks noChangeArrowheads="1"/>
            </p:cNvSpPr>
            <p:nvPr/>
          </p:nvSpPr>
          <p:spPr bwMode="auto">
            <a:xfrm>
              <a:off x="5248276" y="2297113"/>
              <a:ext cx="25400" cy="25400"/>
            </a:xfrm>
            <a:prstGeom prst="ellipse">
              <a:avLst/>
            </a:prstGeom>
            <a:solidFill>
              <a:srgbClr val="A7D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4" name="Oval 104"/>
            <p:cNvSpPr>
              <a:spLocks noChangeArrowheads="1"/>
            </p:cNvSpPr>
            <p:nvPr/>
          </p:nvSpPr>
          <p:spPr bwMode="auto">
            <a:xfrm>
              <a:off x="5373688" y="2297113"/>
              <a:ext cx="25400" cy="25400"/>
            </a:xfrm>
            <a:prstGeom prst="ellipse">
              <a:avLst/>
            </a:prstGeom>
            <a:solidFill>
              <a:srgbClr val="A7D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5" name="Oval 105"/>
            <p:cNvSpPr>
              <a:spLocks noChangeArrowheads="1"/>
            </p:cNvSpPr>
            <p:nvPr/>
          </p:nvSpPr>
          <p:spPr bwMode="auto">
            <a:xfrm>
              <a:off x="5502276" y="2306638"/>
              <a:ext cx="25400" cy="25400"/>
            </a:xfrm>
            <a:prstGeom prst="ellipse">
              <a:avLst/>
            </a:prstGeom>
            <a:solidFill>
              <a:srgbClr val="A7D4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6" name="Freeform 106"/>
            <p:cNvSpPr/>
            <p:nvPr/>
          </p:nvSpPr>
          <p:spPr bwMode="auto">
            <a:xfrm>
              <a:off x="5156201" y="2693988"/>
              <a:ext cx="150813" cy="93663"/>
            </a:xfrm>
            <a:custGeom>
              <a:avLst/>
              <a:gdLst>
                <a:gd name="T0" fmla="*/ 0 w 53"/>
                <a:gd name="T1" fmla="*/ 0 h 33"/>
                <a:gd name="T2" fmla="*/ 0 w 53"/>
                <a:gd name="T3" fmla="*/ 6 h 33"/>
                <a:gd name="T4" fmla="*/ 27 w 53"/>
                <a:gd name="T5" fmla="*/ 33 h 33"/>
                <a:gd name="T6" fmla="*/ 53 w 53"/>
                <a:gd name="T7" fmla="*/ 9 h 33"/>
                <a:gd name="T8" fmla="*/ 0 w 53"/>
                <a:gd name="T9" fmla="*/ 0 h 33"/>
              </a:gdLst>
              <a:ahLst/>
              <a:cxnLst>
                <a:cxn ang="0">
                  <a:pos x="T0" y="T1"/>
                </a:cxn>
                <a:cxn ang="0">
                  <a:pos x="T2" y="T3"/>
                </a:cxn>
                <a:cxn ang="0">
                  <a:pos x="T4" y="T5"/>
                </a:cxn>
                <a:cxn ang="0">
                  <a:pos x="T6" y="T7"/>
                </a:cxn>
                <a:cxn ang="0">
                  <a:pos x="T8" y="T9"/>
                </a:cxn>
              </a:cxnLst>
              <a:rect l="0" t="0" r="r" b="b"/>
              <a:pathLst>
                <a:path w="53" h="33">
                  <a:moveTo>
                    <a:pt x="0" y="0"/>
                  </a:moveTo>
                  <a:cubicBezTo>
                    <a:pt x="0" y="2"/>
                    <a:pt x="0" y="4"/>
                    <a:pt x="0" y="6"/>
                  </a:cubicBezTo>
                  <a:cubicBezTo>
                    <a:pt x="0" y="21"/>
                    <a:pt x="12" y="33"/>
                    <a:pt x="27" y="33"/>
                  </a:cubicBezTo>
                  <a:cubicBezTo>
                    <a:pt x="40" y="33"/>
                    <a:pt x="52" y="22"/>
                    <a:pt x="53" y="9"/>
                  </a:cubicBezTo>
                  <a:lnTo>
                    <a:pt x="0" y="0"/>
                  </a:lnTo>
                  <a:close/>
                </a:path>
              </a:pathLst>
            </a:custGeom>
            <a:solidFill>
              <a:srgbClr val="9FB6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7" name="Oval 107"/>
            <p:cNvSpPr>
              <a:spLocks noChangeArrowheads="1"/>
            </p:cNvSpPr>
            <p:nvPr/>
          </p:nvSpPr>
          <p:spPr bwMode="auto">
            <a:xfrm>
              <a:off x="5376863" y="2808288"/>
              <a:ext cx="111125" cy="111125"/>
            </a:xfrm>
            <a:prstGeom prst="ellipse">
              <a:avLst/>
            </a:prstGeom>
            <a:solidFill>
              <a:srgbClr val="9FB6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8" name="Freeform 108"/>
            <p:cNvSpPr/>
            <p:nvPr/>
          </p:nvSpPr>
          <p:spPr bwMode="auto">
            <a:xfrm>
              <a:off x="5078413" y="2859088"/>
              <a:ext cx="98425" cy="163513"/>
            </a:xfrm>
            <a:custGeom>
              <a:avLst/>
              <a:gdLst>
                <a:gd name="T0" fmla="*/ 6 w 34"/>
                <a:gd name="T1" fmla="*/ 0 h 57"/>
                <a:gd name="T2" fmla="*/ 1 w 34"/>
                <a:gd name="T3" fmla="*/ 1 h 57"/>
                <a:gd name="T4" fmla="*/ 0 w 34"/>
                <a:gd name="T5" fmla="*/ 57 h 57"/>
                <a:gd name="T6" fmla="*/ 6 w 34"/>
                <a:gd name="T7" fmla="*/ 57 h 57"/>
                <a:gd name="T8" fmla="*/ 34 w 34"/>
                <a:gd name="T9" fmla="*/ 29 h 57"/>
                <a:gd name="T10" fmla="*/ 6 w 34"/>
                <a:gd name="T11" fmla="*/ 0 h 57"/>
              </a:gdLst>
              <a:ahLst/>
              <a:cxnLst>
                <a:cxn ang="0">
                  <a:pos x="T0" y="T1"/>
                </a:cxn>
                <a:cxn ang="0">
                  <a:pos x="T2" y="T3"/>
                </a:cxn>
                <a:cxn ang="0">
                  <a:pos x="T4" y="T5"/>
                </a:cxn>
                <a:cxn ang="0">
                  <a:pos x="T6" y="T7"/>
                </a:cxn>
                <a:cxn ang="0">
                  <a:pos x="T8" y="T9"/>
                </a:cxn>
                <a:cxn ang="0">
                  <a:pos x="T10" y="T11"/>
                </a:cxn>
              </a:cxnLst>
              <a:rect l="0" t="0" r="r" b="b"/>
              <a:pathLst>
                <a:path w="34" h="57">
                  <a:moveTo>
                    <a:pt x="6" y="0"/>
                  </a:moveTo>
                  <a:cubicBezTo>
                    <a:pt x="4" y="0"/>
                    <a:pt x="3" y="1"/>
                    <a:pt x="1" y="1"/>
                  </a:cubicBezTo>
                  <a:cubicBezTo>
                    <a:pt x="0" y="57"/>
                    <a:pt x="0" y="57"/>
                    <a:pt x="0" y="57"/>
                  </a:cubicBezTo>
                  <a:cubicBezTo>
                    <a:pt x="2" y="57"/>
                    <a:pt x="4" y="57"/>
                    <a:pt x="6" y="57"/>
                  </a:cubicBezTo>
                  <a:cubicBezTo>
                    <a:pt x="21" y="57"/>
                    <a:pt x="34" y="44"/>
                    <a:pt x="34" y="29"/>
                  </a:cubicBezTo>
                  <a:cubicBezTo>
                    <a:pt x="34" y="13"/>
                    <a:pt x="21" y="0"/>
                    <a:pt x="6" y="0"/>
                  </a:cubicBezTo>
                  <a:close/>
                </a:path>
              </a:pathLst>
            </a:custGeom>
            <a:solidFill>
              <a:srgbClr val="9FB6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9" name="Oval 109"/>
            <p:cNvSpPr>
              <a:spLocks noChangeArrowheads="1"/>
            </p:cNvSpPr>
            <p:nvPr/>
          </p:nvSpPr>
          <p:spPr bwMode="auto">
            <a:xfrm>
              <a:off x="5116513" y="3222625"/>
              <a:ext cx="103188" cy="101600"/>
            </a:xfrm>
            <a:prstGeom prst="ellipse">
              <a:avLst/>
            </a:prstGeom>
            <a:solidFill>
              <a:srgbClr val="9FB6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0" name="Freeform 110"/>
            <p:cNvSpPr/>
            <p:nvPr/>
          </p:nvSpPr>
          <p:spPr bwMode="auto">
            <a:xfrm>
              <a:off x="5359401" y="3262313"/>
              <a:ext cx="171450" cy="104775"/>
            </a:xfrm>
            <a:custGeom>
              <a:avLst/>
              <a:gdLst>
                <a:gd name="T0" fmla="*/ 60 w 60"/>
                <a:gd name="T1" fmla="*/ 30 h 37"/>
                <a:gd name="T2" fmla="*/ 30 w 60"/>
                <a:gd name="T3" fmla="*/ 0 h 37"/>
                <a:gd name="T4" fmla="*/ 0 w 60"/>
                <a:gd name="T5" fmla="*/ 30 h 37"/>
                <a:gd name="T6" fmla="*/ 1 w 60"/>
                <a:gd name="T7" fmla="*/ 37 h 37"/>
                <a:gd name="T8" fmla="*/ 59 w 60"/>
                <a:gd name="T9" fmla="*/ 36 h 37"/>
                <a:gd name="T10" fmla="*/ 60 w 60"/>
                <a:gd name="T11" fmla="*/ 30 h 37"/>
              </a:gdLst>
              <a:ahLst/>
              <a:cxnLst>
                <a:cxn ang="0">
                  <a:pos x="T0" y="T1"/>
                </a:cxn>
                <a:cxn ang="0">
                  <a:pos x="T2" y="T3"/>
                </a:cxn>
                <a:cxn ang="0">
                  <a:pos x="T4" y="T5"/>
                </a:cxn>
                <a:cxn ang="0">
                  <a:pos x="T6" y="T7"/>
                </a:cxn>
                <a:cxn ang="0">
                  <a:pos x="T8" y="T9"/>
                </a:cxn>
                <a:cxn ang="0">
                  <a:pos x="T10" y="T11"/>
                </a:cxn>
              </a:cxnLst>
              <a:rect l="0" t="0" r="r" b="b"/>
              <a:pathLst>
                <a:path w="60" h="37">
                  <a:moveTo>
                    <a:pt x="60" y="30"/>
                  </a:moveTo>
                  <a:cubicBezTo>
                    <a:pt x="60" y="13"/>
                    <a:pt x="47" y="0"/>
                    <a:pt x="30" y="0"/>
                  </a:cubicBezTo>
                  <a:cubicBezTo>
                    <a:pt x="14" y="0"/>
                    <a:pt x="0" y="13"/>
                    <a:pt x="0" y="30"/>
                  </a:cubicBezTo>
                  <a:cubicBezTo>
                    <a:pt x="0" y="32"/>
                    <a:pt x="1" y="35"/>
                    <a:pt x="1" y="37"/>
                  </a:cubicBezTo>
                  <a:cubicBezTo>
                    <a:pt x="59" y="36"/>
                    <a:pt x="59" y="36"/>
                    <a:pt x="59" y="36"/>
                  </a:cubicBezTo>
                  <a:cubicBezTo>
                    <a:pt x="60" y="34"/>
                    <a:pt x="60" y="32"/>
                    <a:pt x="60" y="30"/>
                  </a:cubicBezTo>
                  <a:close/>
                </a:path>
              </a:pathLst>
            </a:custGeom>
            <a:solidFill>
              <a:srgbClr val="9FB6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1" name="Oval 111"/>
            <p:cNvSpPr>
              <a:spLocks noChangeArrowheads="1"/>
            </p:cNvSpPr>
            <p:nvPr/>
          </p:nvSpPr>
          <p:spPr bwMode="auto">
            <a:xfrm>
              <a:off x="5233988" y="3005138"/>
              <a:ext cx="211138" cy="214313"/>
            </a:xfrm>
            <a:prstGeom prst="ellipse">
              <a:avLst/>
            </a:prstGeom>
            <a:solidFill>
              <a:srgbClr val="9FB6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2" name="Freeform 112"/>
            <p:cNvSpPr/>
            <p:nvPr/>
          </p:nvSpPr>
          <p:spPr bwMode="auto">
            <a:xfrm>
              <a:off x="5530851" y="2944813"/>
              <a:ext cx="39688" cy="128588"/>
            </a:xfrm>
            <a:custGeom>
              <a:avLst/>
              <a:gdLst>
                <a:gd name="T0" fmla="*/ 0 w 14"/>
                <a:gd name="T1" fmla="*/ 23 h 45"/>
                <a:gd name="T2" fmla="*/ 14 w 14"/>
                <a:gd name="T3" fmla="*/ 45 h 45"/>
                <a:gd name="T4" fmla="*/ 14 w 14"/>
                <a:gd name="T5" fmla="*/ 0 h 45"/>
                <a:gd name="T6" fmla="*/ 0 w 14"/>
                <a:gd name="T7" fmla="*/ 23 h 45"/>
              </a:gdLst>
              <a:ahLst/>
              <a:cxnLst>
                <a:cxn ang="0">
                  <a:pos x="T0" y="T1"/>
                </a:cxn>
                <a:cxn ang="0">
                  <a:pos x="T2" y="T3"/>
                </a:cxn>
                <a:cxn ang="0">
                  <a:pos x="T4" y="T5"/>
                </a:cxn>
                <a:cxn ang="0">
                  <a:pos x="T6" y="T7"/>
                </a:cxn>
              </a:cxnLst>
              <a:rect l="0" t="0" r="r" b="b"/>
              <a:pathLst>
                <a:path w="14" h="45">
                  <a:moveTo>
                    <a:pt x="0" y="23"/>
                  </a:moveTo>
                  <a:cubicBezTo>
                    <a:pt x="0" y="33"/>
                    <a:pt x="6" y="41"/>
                    <a:pt x="14" y="45"/>
                  </a:cubicBezTo>
                  <a:cubicBezTo>
                    <a:pt x="14" y="30"/>
                    <a:pt x="14" y="15"/>
                    <a:pt x="14" y="0"/>
                  </a:cubicBezTo>
                  <a:cubicBezTo>
                    <a:pt x="6" y="4"/>
                    <a:pt x="0" y="13"/>
                    <a:pt x="0" y="23"/>
                  </a:cubicBezTo>
                  <a:close/>
                </a:path>
              </a:pathLst>
            </a:custGeom>
            <a:solidFill>
              <a:srgbClr val="9FB6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3" name="Freeform 113"/>
            <p:cNvSpPr/>
            <p:nvPr/>
          </p:nvSpPr>
          <p:spPr bwMode="auto">
            <a:xfrm>
              <a:off x="5106988" y="3409950"/>
              <a:ext cx="174625" cy="120650"/>
            </a:xfrm>
            <a:custGeom>
              <a:avLst/>
              <a:gdLst>
                <a:gd name="T0" fmla="*/ 0 w 110"/>
                <a:gd name="T1" fmla="*/ 4 h 76"/>
                <a:gd name="T2" fmla="*/ 99 w 110"/>
                <a:gd name="T3" fmla="*/ 0 h 76"/>
                <a:gd name="T4" fmla="*/ 110 w 110"/>
                <a:gd name="T5" fmla="*/ 76 h 76"/>
                <a:gd name="T6" fmla="*/ 6 w 110"/>
                <a:gd name="T7" fmla="*/ 49 h 76"/>
                <a:gd name="T8" fmla="*/ 0 w 110"/>
                <a:gd name="T9" fmla="*/ 4 h 76"/>
              </a:gdLst>
              <a:ahLst/>
              <a:cxnLst>
                <a:cxn ang="0">
                  <a:pos x="T0" y="T1"/>
                </a:cxn>
                <a:cxn ang="0">
                  <a:pos x="T2" y="T3"/>
                </a:cxn>
                <a:cxn ang="0">
                  <a:pos x="T4" y="T5"/>
                </a:cxn>
                <a:cxn ang="0">
                  <a:pos x="T6" y="T7"/>
                </a:cxn>
                <a:cxn ang="0">
                  <a:pos x="T8" y="T9"/>
                </a:cxn>
              </a:cxnLst>
              <a:rect l="0" t="0" r="r" b="b"/>
              <a:pathLst>
                <a:path w="110" h="76">
                  <a:moveTo>
                    <a:pt x="0" y="4"/>
                  </a:moveTo>
                  <a:lnTo>
                    <a:pt x="99" y="0"/>
                  </a:lnTo>
                  <a:lnTo>
                    <a:pt x="110" y="76"/>
                  </a:lnTo>
                  <a:lnTo>
                    <a:pt x="6" y="49"/>
                  </a:lnTo>
                  <a:lnTo>
                    <a:pt x="0" y="4"/>
                  </a:lnTo>
                  <a:close/>
                </a:path>
              </a:pathLst>
            </a:custGeom>
            <a:solidFill>
              <a:srgbClr val="744C8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4" name="Freeform 114"/>
            <p:cNvSpPr/>
            <p:nvPr/>
          </p:nvSpPr>
          <p:spPr bwMode="auto">
            <a:xfrm>
              <a:off x="5367338" y="3409950"/>
              <a:ext cx="177800" cy="174625"/>
            </a:xfrm>
            <a:custGeom>
              <a:avLst/>
              <a:gdLst>
                <a:gd name="T0" fmla="*/ 0 w 112"/>
                <a:gd name="T1" fmla="*/ 6 h 110"/>
                <a:gd name="T2" fmla="*/ 0 w 112"/>
                <a:gd name="T3" fmla="*/ 87 h 110"/>
                <a:gd name="T4" fmla="*/ 112 w 112"/>
                <a:gd name="T5" fmla="*/ 110 h 110"/>
                <a:gd name="T6" fmla="*/ 106 w 112"/>
                <a:gd name="T7" fmla="*/ 0 h 110"/>
                <a:gd name="T8" fmla="*/ 0 w 112"/>
                <a:gd name="T9" fmla="*/ 6 h 110"/>
              </a:gdLst>
              <a:ahLst/>
              <a:cxnLst>
                <a:cxn ang="0">
                  <a:pos x="T0" y="T1"/>
                </a:cxn>
                <a:cxn ang="0">
                  <a:pos x="T2" y="T3"/>
                </a:cxn>
                <a:cxn ang="0">
                  <a:pos x="T4" y="T5"/>
                </a:cxn>
                <a:cxn ang="0">
                  <a:pos x="T6" y="T7"/>
                </a:cxn>
                <a:cxn ang="0">
                  <a:pos x="T8" y="T9"/>
                </a:cxn>
              </a:cxnLst>
              <a:rect l="0" t="0" r="r" b="b"/>
              <a:pathLst>
                <a:path w="112" h="110">
                  <a:moveTo>
                    <a:pt x="0" y="6"/>
                  </a:moveTo>
                  <a:lnTo>
                    <a:pt x="0" y="87"/>
                  </a:lnTo>
                  <a:lnTo>
                    <a:pt x="112" y="110"/>
                  </a:lnTo>
                  <a:lnTo>
                    <a:pt x="106" y="0"/>
                  </a:lnTo>
                  <a:lnTo>
                    <a:pt x="0" y="6"/>
                  </a:lnTo>
                  <a:close/>
                </a:path>
              </a:pathLst>
            </a:custGeom>
            <a:solidFill>
              <a:srgbClr val="F54C8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5" name="Freeform 115"/>
            <p:cNvSpPr/>
            <p:nvPr/>
          </p:nvSpPr>
          <p:spPr bwMode="auto">
            <a:xfrm>
              <a:off x="5116513" y="3581400"/>
              <a:ext cx="179388" cy="120650"/>
            </a:xfrm>
            <a:custGeom>
              <a:avLst/>
              <a:gdLst>
                <a:gd name="T0" fmla="*/ 0 w 113"/>
                <a:gd name="T1" fmla="*/ 0 h 76"/>
                <a:gd name="T2" fmla="*/ 0 w 113"/>
                <a:gd name="T3" fmla="*/ 61 h 76"/>
                <a:gd name="T4" fmla="*/ 113 w 113"/>
                <a:gd name="T5" fmla="*/ 76 h 76"/>
                <a:gd name="T6" fmla="*/ 104 w 113"/>
                <a:gd name="T7" fmla="*/ 16 h 76"/>
                <a:gd name="T8" fmla="*/ 0 w 113"/>
                <a:gd name="T9" fmla="*/ 0 h 76"/>
              </a:gdLst>
              <a:ahLst/>
              <a:cxnLst>
                <a:cxn ang="0">
                  <a:pos x="T0" y="T1"/>
                </a:cxn>
                <a:cxn ang="0">
                  <a:pos x="T2" y="T3"/>
                </a:cxn>
                <a:cxn ang="0">
                  <a:pos x="T4" y="T5"/>
                </a:cxn>
                <a:cxn ang="0">
                  <a:pos x="T6" y="T7"/>
                </a:cxn>
                <a:cxn ang="0">
                  <a:pos x="T8" y="T9"/>
                </a:cxn>
              </a:cxnLst>
              <a:rect l="0" t="0" r="r" b="b"/>
              <a:pathLst>
                <a:path w="113" h="76">
                  <a:moveTo>
                    <a:pt x="0" y="0"/>
                  </a:moveTo>
                  <a:lnTo>
                    <a:pt x="0" y="61"/>
                  </a:lnTo>
                  <a:lnTo>
                    <a:pt x="113" y="76"/>
                  </a:lnTo>
                  <a:lnTo>
                    <a:pt x="104" y="16"/>
                  </a:lnTo>
                  <a:lnTo>
                    <a:pt x="0" y="0"/>
                  </a:lnTo>
                  <a:close/>
                </a:path>
              </a:pathLst>
            </a:custGeom>
            <a:solidFill>
              <a:srgbClr val="F5F7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6" name="Freeform 116"/>
            <p:cNvSpPr/>
            <p:nvPr/>
          </p:nvSpPr>
          <p:spPr bwMode="auto">
            <a:xfrm>
              <a:off x="5376863" y="3627438"/>
              <a:ext cx="179388" cy="111125"/>
            </a:xfrm>
            <a:custGeom>
              <a:avLst/>
              <a:gdLst>
                <a:gd name="T0" fmla="*/ 0 w 113"/>
                <a:gd name="T1" fmla="*/ 0 h 70"/>
                <a:gd name="T2" fmla="*/ 3 w 113"/>
                <a:gd name="T3" fmla="*/ 49 h 70"/>
                <a:gd name="T4" fmla="*/ 113 w 113"/>
                <a:gd name="T5" fmla="*/ 70 h 70"/>
                <a:gd name="T6" fmla="*/ 106 w 113"/>
                <a:gd name="T7" fmla="*/ 27 h 70"/>
                <a:gd name="T8" fmla="*/ 0 w 113"/>
                <a:gd name="T9" fmla="*/ 0 h 70"/>
              </a:gdLst>
              <a:ahLst/>
              <a:cxnLst>
                <a:cxn ang="0">
                  <a:pos x="T0" y="T1"/>
                </a:cxn>
                <a:cxn ang="0">
                  <a:pos x="T2" y="T3"/>
                </a:cxn>
                <a:cxn ang="0">
                  <a:pos x="T4" y="T5"/>
                </a:cxn>
                <a:cxn ang="0">
                  <a:pos x="T6" y="T7"/>
                </a:cxn>
                <a:cxn ang="0">
                  <a:pos x="T8" y="T9"/>
                </a:cxn>
              </a:cxnLst>
              <a:rect l="0" t="0" r="r" b="b"/>
              <a:pathLst>
                <a:path w="113" h="70">
                  <a:moveTo>
                    <a:pt x="0" y="0"/>
                  </a:moveTo>
                  <a:lnTo>
                    <a:pt x="3" y="49"/>
                  </a:lnTo>
                  <a:lnTo>
                    <a:pt x="113" y="70"/>
                  </a:lnTo>
                  <a:lnTo>
                    <a:pt x="106" y="27"/>
                  </a:lnTo>
                  <a:lnTo>
                    <a:pt x="0" y="0"/>
                  </a:lnTo>
                  <a:close/>
                </a:path>
              </a:pathLst>
            </a:custGeom>
            <a:solidFill>
              <a:srgbClr val="F595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7" name="Oval 117"/>
            <p:cNvSpPr>
              <a:spLocks noChangeArrowheads="1"/>
            </p:cNvSpPr>
            <p:nvPr/>
          </p:nvSpPr>
          <p:spPr bwMode="auto">
            <a:xfrm>
              <a:off x="5116513" y="3767138"/>
              <a:ext cx="33338" cy="36513"/>
            </a:xfrm>
            <a:prstGeom prst="ellipse">
              <a:avLst/>
            </a:prstGeom>
            <a:solidFill>
              <a:srgbClr val="F256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8" name="Oval 118"/>
            <p:cNvSpPr>
              <a:spLocks noChangeArrowheads="1"/>
            </p:cNvSpPr>
            <p:nvPr/>
          </p:nvSpPr>
          <p:spPr bwMode="auto">
            <a:xfrm>
              <a:off x="5238751" y="3784600"/>
              <a:ext cx="38100" cy="36513"/>
            </a:xfrm>
            <a:prstGeom prst="ellipse">
              <a:avLst/>
            </a:prstGeom>
            <a:solidFill>
              <a:srgbClr val="F256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9" name="Oval 119"/>
            <p:cNvSpPr>
              <a:spLocks noChangeArrowheads="1"/>
            </p:cNvSpPr>
            <p:nvPr/>
          </p:nvSpPr>
          <p:spPr bwMode="auto">
            <a:xfrm>
              <a:off x="5359401" y="3806825"/>
              <a:ext cx="33338" cy="34925"/>
            </a:xfrm>
            <a:prstGeom prst="ellipse">
              <a:avLst/>
            </a:prstGeom>
            <a:solidFill>
              <a:srgbClr val="F256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0" name="Oval 120"/>
            <p:cNvSpPr>
              <a:spLocks noChangeArrowheads="1"/>
            </p:cNvSpPr>
            <p:nvPr/>
          </p:nvSpPr>
          <p:spPr bwMode="auto">
            <a:xfrm>
              <a:off x="5499101" y="3817938"/>
              <a:ext cx="36513" cy="38100"/>
            </a:xfrm>
            <a:prstGeom prst="ellipse">
              <a:avLst/>
            </a:prstGeom>
            <a:solidFill>
              <a:srgbClr val="F256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1" name="Oval 121"/>
            <p:cNvSpPr>
              <a:spLocks noChangeArrowheads="1"/>
            </p:cNvSpPr>
            <p:nvPr/>
          </p:nvSpPr>
          <p:spPr bwMode="auto">
            <a:xfrm>
              <a:off x="5106988" y="4052888"/>
              <a:ext cx="34925" cy="36513"/>
            </a:xfrm>
            <a:prstGeom prst="ellipse">
              <a:avLst/>
            </a:prstGeom>
            <a:solidFill>
              <a:srgbClr val="F256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2" name="Oval 122"/>
            <p:cNvSpPr>
              <a:spLocks noChangeArrowheads="1"/>
            </p:cNvSpPr>
            <p:nvPr/>
          </p:nvSpPr>
          <p:spPr bwMode="auto">
            <a:xfrm>
              <a:off x="5227638" y="4057650"/>
              <a:ext cx="34925" cy="34925"/>
            </a:xfrm>
            <a:prstGeom prst="ellipse">
              <a:avLst/>
            </a:prstGeom>
            <a:solidFill>
              <a:srgbClr val="F256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3" name="Oval 123"/>
            <p:cNvSpPr>
              <a:spLocks noChangeArrowheads="1"/>
            </p:cNvSpPr>
            <p:nvPr/>
          </p:nvSpPr>
          <p:spPr bwMode="auto">
            <a:xfrm>
              <a:off x="5364163" y="4070350"/>
              <a:ext cx="34925" cy="36513"/>
            </a:xfrm>
            <a:prstGeom prst="ellipse">
              <a:avLst/>
            </a:prstGeom>
            <a:solidFill>
              <a:srgbClr val="F256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4" name="Oval 124"/>
            <p:cNvSpPr>
              <a:spLocks noChangeArrowheads="1"/>
            </p:cNvSpPr>
            <p:nvPr/>
          </p:nvSpPr>
          <p:spPr bwMode="auto">
            <a:xfrm>
              <a:off x="5499101" y="4078288"/>
              <a:ext cx="36513" cy="36513"/>
            </a:xfrm>
            <a:prstGeom prst="ellipse">
              <a:avLst/>
            </a:prstGeom>
            <a:solidFill>
              <a:srgbClr val="F256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5" name="Oval 125"/>
            <p:cNvSpPr>
              <a:spLocks noChangeArrowheads="1"/>
            </p:cNvSpPr>
            <p:nvPr/>
          </p:nvSpPr>
          <p:spPr bwMode="auto">
            <a:xfrm>
              <a:off x="5106988" y="4343400"/>
              <a:ext cx="34925" cy="34925"/>
            </a:xfrm>
            <a:prstGeom prst="ellipse">
              <a:avLst/>
            </a:prstGeom>
            <a:solidFill>
              <a:srgbClr val="F256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6" name="Oval 126"/>
            <p:cNvSpPr>
              <a:spLocks noChangeArrowheads="1"/>
            </p:cNvSpPr>
            <p:nvPr/>
          </p:nvSpPr>
          <p:spPr bwMode="auto">
            <a:xfrm>
              <a:off x="5235576" y="4352925"/>
              <a:ext cx="34925" cy="33338"/>
            </a:xfrm>
            <a:prstGeom prst="ellipse">
              <a:avLst/>
            </a:prstGeom>
            <a:solidFill>
              <a:srgbClr val="F256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7" name="Oval 127"/>
            <p:cNvSpPr>
              <a:spLocks noChangeArrowheads="1"/>
            </p:cNvSpPr>
            <p:nvPr/>
          </p:nvSpPr>
          <p:spPr bwMode="auto">
            <a:xfrm>
              <a:off x="5373688" y="4367213"/>
              <a:ext cx="33338" cy="33338"/>
            </a:xfrm>
            <a:prstGeom prst="ellipse">
              <a:avLst/>
            </a:prstGeom>
            <a:solidFill>
              <a:srgbClr val="F256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8" name="Oval 128"/>
            <p:cNvSpPr>
              <a:spLocks noChangeArrowheads="1"/>
            </p:cNvSpPr>
            <p:nvPr/>
          </p:nvSpPr>
          <p:spPr bwMode="auto">
            <a:xfrm>
              <a:off x="5505451" y="4367213"/>
              <a:ext cx="33338" cy="33338"/>
            </a:xfrm>
            <a:prstGeom prst="ellipse">
              <a:avLst/>
            </a:prstGeom>
            <a:solidFill>
              <a:srgbClr val="F256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9" name="Oval 129"/>
            <p:cNvSpPr>
              <a:spLocks noChangeArrowheads="1"/>
            </p:cNvSpPr>
            <p:nvPr/>
          </p:nvSpPr>
          <p:spPr bwMode="auto">
            <a:xfrm>
              <a:off x="5124451" y="3921125"/>
              <a:ext cx="34925" cy="34925"/>
            </a:xfrm>
            <a:prstGeom prst="ellipse">
              <a:avLst/>
            </a:prstGeom>
            <a:solidFill>
              <a:srgbClr val="C7D4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0" name="Oval 130"/>
            <p:cNvSpPr>
              <a:spLocks noChangeArrowheads="1"/>
            </p:cNvSpPr>
            <p:nvPr/>
          </p:nvSpPr>
          <p:spPr bwMode="auto">
            <a:xfrm>
              <a:off x="5270501" y="3930650"/>
              <a:ext cx="34925" cy="33338"/>
            </a:xfrm>
            <a:prstGeom prst="ellipse">
              <a:avLst/>
            </a:prstGeom>
            <a:solidFill>
              <a:srgbClr val="C7D4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1" name="Oval 131"/>
            <p:cNvSpPr>
              <a:spLocks noChangeArrowheads="1"/>
            </p:cNvSpPr>
            <p:nvPr/>
          </p:nvSpPr>
          <p:spPr bwMode="auto">
            <a:xfrm>
              <a:off x="5381626" y="3944938"/>
              <a:ext cx="34925" cy="33338"/>
            </a:xfrm>
            <a:prstGeom prst="ellipse">
              <a:avLst/>
            </a:prstGeom>
            <a:solidFill>
              <a:srgbClr val="C7D4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2" name="Oval 132"/>
            <p:cNvSpPr>
              <a:spLocks noChangeArrowheads="1"/>
            </p:cNvSpPr>
            <p:nvPr/>
          </p:nvSpPr>
          <p:spPr bwMode="auto">
            <a:xfrm>
              <a:off x="5499101" y="3946525"/>
              <a:ext cx="36513" cy="34925"/>
            </a:xfrm>
            <a:prstGeom prst="ellipse">
              <a:avLst/>
            </a:prstGeom>
            <a:solidFill>
              <a:srgbClr val="C7D4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3" name="Oval 133"/>
            <p:cNvSpPr>
              <a:spLocks noChangeArrowheads="1"/>
            </p:cNvSpPr>
            <p:nvPr/>
          </p:nvSpPr>
          <p:spPr bwMode="auto">
            <a:xfrm>
              <a:off x="5106988" y="4203700"/>
              <a:ext cx="34925" cy="34925"/>
            </a:xfrm>
            <a:prstGeom prst="ellipse">
              <a:avLst/>
            </a:prstGeom>
            <a:solidFill>
              <a:srgbClr val="C7D4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4" name="Oval 134"/>
            <p:cNvSpPr>
              <a:spLocks noChangeArrowheads="1"/>
            </p:cNvSpPr>
            <p:nvPr/>
          </p:nvSpPr>
          <p:spPr bwMode="auto">
            <a:xfrm>
              <a:off x="5235576" y="4213225"/>
              <a:ext cx="34925" cy="33338"/>
            </a:xfrm>
            <a:prstGeom prst="ellipse">
              <a:avLst/>
            </a:prstGeom>
            <a:solidFill>
              <a:srgbClr val="C7D4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5" name="Oval 135"/>
            <p:cNvSpPr>
              <a:spLocks noChangeArrowheads="1"/>
            </p:cNvSpPr>
            <p:nvPr/>
          </p:nvSpPr>
          <p:spPr bwMode="auto">
            <a:xfrm>
              <a:off x="5367338" y="4221163"/>
              <a:ext cx="34925" cy="33338"/>
            </a:xfrm>
            <a:prstGeom prst="ellipse">
              <a:avLst/>
            </a:prstGeom>
            <a:solidFill>
              <a:srgbClr val="C7D4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6" name="Oval 136"/>
            <p:cNvSpPr>
              <a:spLocks noChangeArrowheads="1"/>
            </p:cNvSpPr>
            <p:nvPr/>
          </p:nvSpPr>
          <p:spPr bwMode="auto">
            <a:xfrm>
              <a:off x="5499101" y="4214813"/>
              <a:ext cx="36513" cy="38100"/>
            </a:xfrm>
            <a:prstGeom prst="ellipse">
              <a:avLst/>
            </a:prstGeom>
            <a:solidFill>
              <a:srgbClr val="C7D4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7" name="Oval 137"/>
            <p:cNvSpPr>
              <a:spLocks noChangeArrowheads="1"/>
            </p:cNvSpPr>
            <p:nvPr/>
          </p:nvSpPr>
          <p:spPr bwMode="auto">
            <a:xfrm>
              <a:off x="5110163" y="4449763"/>
              <a:ext cx="38100" cy="36513"/>
            </a:xfrm>
            <a:prstGeom prst="ellipse">
              <a:avLst/>
            </a:prstGeom>
            <a:solidFill>
              <a:srgbClr val="C7D4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8" name="Oval 138"/>
            <p:cNvSpPr>
              <a:spLocks noChangeArrowheads="1"/>
            </p:cNvSpPr>
            <p:nvPr/>
          </p:nvSpPr>
          <p:spPr bwMode="auto">
            <a:xfrm>
              <a:off x="5245101" y="4471988"/>
              <a:ext cx="33338" cy="34925"/>
            </a:xfrm>
            <a:prstGeom prst="ellipse">
              <a:avLst/>
            </a:prstGeom>
            <a:solidFill>
              <a:srgbClr val="C7D4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9" name="Oval 139"/>
            <p:cNvSpPr>
              <a:spLocks noChangeArrowheads="1"/>
            </p:cNvSpPr>
            <p:nvPr/>
          </p:nvSpPr>
          <p:spPr bwMode="auto">
            <a:xfrm>
              <a:off x="5391151" y="4475163"/>
              <a:ext cx="33338" cy="36513"/>
            </a:xfrm>
            <a:prstGeom prst="ellipse">
              <a:avLst/>
            </a:prstGeom>
            <a:solidFill>
              <a:srgbClr val="C7D4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0" name="Oval 140"/>
            <p:cNvSpPr>
              <a:spLocks noChangeArrowheads="1"/>
            </p:cNvSpPr>
            <p:nvPr/>
          </p:nvSpPr>
          <p:spPr bwMode="auto">
            <a:xfrm>
              <a:off x="5516563" y="4489450"/>
              <a:ext cx="36513" cy="33338"/>
            </a:xfrm>
            <a:prstGeom prst="ellipse">
              <a:avLst/>
            </a:prstGeom>
            <a:solidFill>
              <a:srgbClr val="C7D4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1" name="Oval 141"/>
            <p:cNvSpPr>
              <a:spLocks noChangeArrowheads="1"/>
            </p:cNvSpPr>
            <p:nvPr/>
          </p:nvSpPr>
          <p:spPr bwMode="auto">
            <a:xfrm>
              <a:off x="5084763" y="4735513"/>
              <a:ext cx="25400" cy="25400"/>
            </a:xfrm>
            <a:prstGeom prst="ellipse">
              <a:avLst/>
            </a:prstGeom>
            <a:solidFill>
              <a:srgbClr val="FFF2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2" name="Oval 142"/>
            <p:cNvSpPr>
              <a:spLocks noChangeArrowheads="1"/>
            </p:cNvSpPr>
            <p:nvPr/>
          </p:nvSpPr>
          <p:spPr bwMode="auto">
            <a:xfrm>
              <a:off x="5173663" y="4664075"/>
              <a:ext cx="25400" cy="25400"/>
            </a:xfrm>
            <a:prstGeom prst="ellipse">
              <a:avLst/>
            </a:prstGeom>
            <a:solidFill>
              <a:srgbClr val="FFF2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3" name="Oval 143"/>
            <p:cNvSpPr>
              <a:spLocks noChangeArrowheads="1"/>
            </p:cNvSpPr>
            <p:nvPr/>
          </p:nvSpPr>
          <p:spPr bwMode="auto">
            <a:xfrm>
              <a:off x="5262563" y="4586288"/>
              <a:ext cx="25400" cy="25400"/>
            </a:xfrm>
            <a:prstGeom prst="ellipse">
              <a:avLst/>
            </a:prstGeom>
            <a:solidFill>
              <a:srgbClr val="FFF2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4" name="Oval 144"/>
            <p:cNvSpPr>
              <a:spLocks noChangeArrowheads="1"/>
            </p:cNvSpPr>
            <p:nvPr/>
          </p:nvSpPr>
          <p:spPr bwMode="auto">
            <a:xfrm>
              <a:off x="5299076" y="4735513"/>
              <a:ext cx="25400" cy="25400"/>
            </a:xfrm>
            <a:prstGeom prst="ellipse">
              <a:avLst/>
            </a:prstGeom>
            <a:solidFill>
              <a:srgbClr val="9DD7D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5" name="Oval 145"/>
            <p:cNvSpPr>
              <a:spLocks noChangeArrowheads="1"/>
            </p:cNvSpPr>
            <p:nvPr/>
          </p:nvSpPr>
          <p:spPr bwMode="auto">
            <a:xfrm>
              <a:off x="5399088" y="4818063"/>
              <a:ext cx="25400" cy="25400"/>
            </a:xfrm>
            <a:prstGeom prst="ellipse">
              <a:avLst/>
            </a:prstGeom>
            <a:solidFill>
              <a:srgbClr val="9DD7D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6" name="Oval 146"/>
            <p:cNvSpPr>
              <a:spLocks noChangeArrowheads="1"/>
            </p:cNvSpPr>
            <p:nvPr/>
          </p:nvSpPr>
          <p:spPr bwMode="auto">
            <a:xfrm>
              <a:off x="5507038" y="4872038"/>
              <a:ext cx="26988" cy="25400"/>
            </a:xfrm>
            <a:prstGeom prst="ellipse">
              <a:avLst/>
            </a:prstGeom>
            <a:solidFill>
              <a:srgbClr val="9DD7D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7" name="Oval 147"/>
            <p:cNvSpPr>
              <a:spLocks noChangeArrowheads="1"/>
            </p:cNvSpPr>
            <p:nvPr/>
          </p:nvSpPr>
          <p:spPr bwMode="auto">
            <a:xfrm>
              <a:off x="5219701" y="5087938"/>
              <a:ext cx="25400" cy="26988"/>
            </a:xfrm>
            <a:prstGeom prst="ellipse">
              <a:avLst/>
            </a:prstGeom>
            <a:solidFill>
              <a:srgbClr val="9D7E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8" name="Oval 148"/>
            <p:cNvSpPr>
              <a:spLocks noChangeArrowheads="1"/>
            </p:cNvSpPr>
            <p:nvPr/>
          </p:nvSpPr>
          <p:spPr bwMode="auto">
            <a:xfrm>
              <a:off x="5278438" y="5008563"/>
              <a:ext cx="26988" cy="25400"/>
            </a:xfrm>
            <a:prstGeom prst="ellipse">
              <a:avLst/>
            </a:prstGeom>
            <a:solidFill>
              <a:srgbClr val="9D7E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9" name="Oval 149"/>
            <p:cNvSpPr>
              <a:spLocks noChangeArrowheads="1"/>
            </p:cNvSpPr>
            <p:nvPr/>
          </p:nvSpPr>
          <p:spPr bwMode="auto">
            <a:xfrm>
              <a:off x="5359401" y="4922838"/>
              <a:ext cx="25400" cy="25400"/>
            </a:xfrm>
            <a:prstGeom prst="ellipse">
              <a:avLst/>
            </a:prstGeom>
            <a:solidFill>
              <a:srgbClr val="9D7E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0" name="Freeform 150"/>
            <p:cNvSpPr/>
            <p:nvPr/>
          </p:nvSpPr>
          <p:spPr bwMode="auto">
            <a:xfrm>
              <a:off x="5545138" y="700088"/>
              <a:ext cx="333375" cy="244475"/>
            </a:xfrm>
            <a:custGeom>
              <a:avLst/>
              <a:gdLst>
                <a:gd name="T0" fmla="*/ 5 w 117"/>
                <a:gd name="T1" fmla="*/ 0 h 86"/>
                <a:gd name="T2" fmla="*/ 69 w 117"/>
                <a:gd name="T3" fmla="*/ 25 h 86"/>
                <a:gd name="T4" fmla="*/ 112 w 117"/>
                <a:gd name="T5" fmla="*/ 56 h 86"/>
                <a:gd name="T6" fmla="*/ 55 w 117"/>
                <a:gd name="T7" fmla="*/ 84 h 86"/>
                <a:gd name="T8" fmla="*/ 0 w 117"/>
                <a:gd name="T9" fmla="*/ 40 h 86"/>
              </a:gdLst>
              <a:ahLst/>
              <a:cxnLst>
                <a:cxn ang="0">
                  <a:pos x="T0" y="T1"/>
                </a:cxn>
                <a:cxn ang="0">
                  <a:pos x="T2" y="T3"/>
                </a:cxn>
                <a:cxn ang="0">
                  <a:pos x="T4" y="T5"/>
                </a:cxn>
                <a:cxn ang="0">
                  <a:pos x="T6" y="T7"/>
                </a:cxn>
                <a:cxn ang="0">
                  <a:pos x="T8" y="T9"/>
                </a:cxn>
              </a:cxnLst>
              <a:rect l="0" t="0" r="r" b="b"/>
              <a:pathLst>
                <a:path w="117" h="86">
                  <a:moveTo>
                    <a:pt x="5" y="0"/>
                  </a:moveTo>
                  <a:cubicBezTo>
                    <a:pt x="24" y="1"/>
                    <a:pt x="49" y="19"/>
                    <a:pt x="69" y="25"/>
                  </a:cubicBezTo>
                  <a:cubicBezTo>
                    <a:pt x="83" y="29"/>
                    <a:pt x="117" y="35"/>
                    <a:pt x="112" y="56"/>
                  </a:cubicBezTo>
                  <a:cubicBezTo>
                    <a:pt x="107" y="79"/>
                    <a:pt x="75" y="86"/>
                    <a:pt x="55" y="84"/>
                  </a:cubicBezTo>
                  <a:cubicBezTo>
                    <a:pt x="25" y="82"/>
                    <a:pt x="17" y="61"/>
                    <a:pt x="0" y="40"/>
                  </a:cubicBezTo>
                </a:path>
              </a:pathLst>
            </a:custGeom>
            <a:solidFill>
              <a:srgbClr val="FF83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1" name="Freeform 151"/>
            <p:cNvSpPr/>
            <p:nvPr/>
          </p:nvSpPr>
          <p:spPr bwMode="auto">
            <a:xfrm>
              <a:off x="4508501" y="685800"/>
              <a:ext cx="479425" cy="530225"/>
            </a:xfrm>
            <a:custGeom>
              <a:avLst/>
              <a:gdLst>
                <a:gd name="T0" fmla="*/ 92 w 168"/>
                <a:gd name="T1" fmla="*/ 0 h 186"/>
                <a:gd name="T2" fmla="*/ 19 w 168"/>
                <a:gd name="T3" fmla="*/ 69 h 186"/>
                <a:gd name="T4" fmla="*/ 103 w 168"/>
                <a:gd name="T5" fmla="*/ 180 h 186"/>
                <a:gd name="T6" fmla="*/ 133 w 168"/>
                <a:gd name="T7" fmla="*/ 184 h 186"/>
                <a:gd name="T8" fmla="*/ 92 w 168"/>
                <a:gd name="T9" fmla="*/ 0 h 186"/>
              </a:gdLst>
              <a:ahLst/>
              <a:cxnLst>
                <a:cxn ang="0">
                  <a:pos x="T0" y="T1"/>
                </a:cxn>
                <a:cxn ang="0">
                  <a:pos x="T2" y="T3"/>
                </a:cxn>
                <a:cxn ang="0">
                  <a:pos x="T4" y="T5"/>
                </a:cxn>
                <a:cxn ang="0">
                  <a:pos x="T6" y="T7"/>
                </a:cxn>
                <a:cxn ang="0">
                  <a:pos x="T8" y="T9"/>
                </a:cxn>
              </a:cxnLst>
              <a:rect l="0" t="0" r="r" b="b"/>
              <a:pathLst>
                <a:path w="168" h="186">
                  <a:moveTo>
                    <a:pt x="92" y="0"/>
                  </a:moveTo>
                  <a:cubicBezTo>
                    <a:pt x="92" y="0"/>
                    <a:pt x="37" y="19"/>
                    <a:pt x="19" y="69"/>
                  </a:cubicBezTo>
                  <a:cubicBezTo>
                    <a:pt x="0" y="119"/>
                    <a:pt x="32" y="180"/>
                    <a:pt x="103" y="180"/>
                  </a:cubicBezTo>
                  <a:cubicBezTo>
                    <a:pt x="103" y="180"/>
                    <a:pt x="112" y="182"/>
                    <a:pt x="133" y="184"/>
                  </a:cubicBezTo>
                  <a:cubicBezTo>
                    <a:pt x="153" y="186"/>
                    <a:pt x="168" y="48"/>
                    <a:pt x="92" y="0"/>
                  </a:cubicBezTo>
                  <a:close/>
                </a:path>
              </a:pathLst>
            </a:custGeom>
            <a:solidFill>
              <a:srgbClr val="B1561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2" name="Freeform 152"/>
            <p:cNvSpPr/>
            <p:nvPr/>
          </p:nvSpPr>
          <p:spPr bwMode="auto">
            <a:xfrm>
              <a:off x="4927601" y="879475"/>
              <a:ext cx="536575" cy="207963"/>
            </a:xfrm>
            <a:custGeom>
              <a:avLst/>
              <a:gdLst>
                <a:gd name="T0" fmla="*/ 157 w 188"/>
                <a:gd name="T1" fmla="*/ 53 h 73"/>
                <a:gd name="T2" fmla="*/ 102 w 188"/>
                <a:gd name="T3" fmla="*/ 61 h 73"/>
                <a:gd name="T4" fmla="*/ 157 w 188"/>
                <a:gd name="T5" fmla="*/ 53 h 73"/>
              </a:gdLst>
              <a:ahLst/>
              <a:cxnLst>
                <a:cxn ang="0">
                  <a:pos x="T0" y="T1"/>
                </a:cxn>
                <a:cxn ang="0">
                  <a:pos x="T2" y="T3"/>
                </a:cxn>
                <a:cxn ang="0">
                  <a:pos x="T4" y="T5"/>
                </a:cxn>
              </a:cxnLst>
              <a:rect l="0" t="0" r="r" b="b"/>
              <a:pathLst>
                <a:path w="188" h="73">
                  <a:moveTo>
                    <a:pt x="157" y="53"/>
                  </a:moveTo>
                  <a:cubicBezTo>
                    <a:pt x="146" y="73"/>
                    <a:pt x="119" y="67"/>
                    <a:pt x="102" y="61"/>
                  </a:cubicBezTo>
                  <a:cubicBezTo>
                    <a:pt x="0" y="22"/>
                    <a:pt x="188" y="0"/>
                    <a:pt x="157" y="53"/>
                  </a:cubicBezTo>
                  <a:close/>
                </a:path>
              </a:pathLst>
            </a:custGeom>
            <a:solidFill>
              <a:srgbClr val="FF7C2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3" name="Freeform 153"/>
            <p:cNvSpPr/>
            <p:nvPr/>
          </p:nvSpPr>
          <p:spPr bwMode="auto">
            <a:xfrm>
              <a:off x="5005388" y="984250"/>
              <a:ext cx="242888" cy="246063"/>
            </a:xfrm>
            <a:custGeom>
              <a:avLst/>
              <a:gdLst>
                <a:gd name="T0" fmla="*/ 71 w 85"/>
                <a:gd name="T1" fmla="*/ 2 h 86"/>
                <a:gd name="T2" fmla="*/ 54 w 85"/>
                <a:gd name="T3" fmla="*/ 57 h 86"/>
                <a:gd name="T4" fmla="*/ 2 w 85"/>
                <a:gd name="T5" fmla="*/ 73 h 86"/>
                <a:gd name="T6" fmla="*/ 0 w 85"/>
                <a:gd name="T7" fmla="*/ 81 h 86"/>
                <a:gd name="T8" fmla="*/ 60 w 85"/>
                <a:gd name="T9" fmla="*/ 63 h 86"/>
                <a:gd name="T10" fmla="*/ 79 w 85"/>
                <a:gd name="T11" fmla="*/ 0 h 86"/>
                <a:gd name="T12" fmla="*/ 71 w 85"/>
                <a:gd name="T13" fmla="*/ 2 h 86"/>
              </a:gdLst>
              <a:ahLst/>
              <a:cxnLst>
                <a:cxn ang="0">
                  <a:pos x="T0" y="T1"/>
                </a:cxn>
                <a:cxn ang="0">
                  <a:pos x="T2" y="T3"/>
                </a:cxn>
                <a:cxn ang="0">
                  <a:pos x="T4" y="T5"/>
                </a:cxn>
                <a:cxn ang="0">
                  <a:pos x="T6" y="T7"/>
                </a:cxn>
                <a:cxn ang="0">
                  <a:pos x="T8" y="T9"/>
                </a:cxn>
                <a:cxn ang="0">
                  <a:pos x="T10" y="T11"/>
                </a:cxn>
                <a:cxn ang="0">
                  <a:pos x="T12" y="T13"/>
                </a:cxn>
              </a:cxnLst>
              <a:rect l="0" t="0" r="r" b="b"/>
              <a:pathLst>
                <a:path w="85" h="86">
                  <a:moveTo>
                    <a:pt x="71" y="2"/>
                  </a:moveTo>
                  <a:cubicBezTo>
                    <a:pt x="75" y="21"/>
                    <a:pt x="69" y="42"/>
                    <a:pt x="54" y="57"/>
                  </a:cubicBezTo>
                  <a:cubicBezTo>
                    <a:pt x="40" y="71"/>
                    <a:pt x="20" y="77"/>
                    <a:pt x="2" y="73"/>
                  </a:cubicBezTo>
                  <a:cubicBezTo>
                    <a:pt x="0" y="81"/>
                    <a:pt x="0" y="81"/>
                    <a:pt x="0" y="81"/>
                  </a:cubicBezTo>
                  <a:cubicBezTo>
                    <a:pt x="21" y="86"/>
                    <a:pt x="44" y="80"/>
                    <a:pt x="60" y="63"/>
                  </a:cubicBezTo>
                  <a:cubicBezTo>
                    <a:pt x="77" y="46"/>
                    <a:pt x="85" y="22"/>
                    <a:pt x="79" y="0"/>
                  </a:cubicBezTo>
                  <a:lnTo>
                    <a:pt x="71" y="2"/>
                  </a:lnTo>
                  <a:close/>
                </a:path>
              </a:pathLst>
            </a:custGeom>
            <a:solidFill>
              <a:srgbClr val="B1561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4" name="Freeform 154"/>
            <p:cNvSpPr/>
            <p:nvPr/>
          </p:nvSpPr>
          <p:spPr bwMode="auto">
            <a:xfrm>
              <a:off x="5405438" y="941388"/>
              <a:ext cx="207963" cy="268288"/>
            </a:xfrm>
            <a:custGeom>
              <a:avLst/>
              <a:gdLst>
                <a:gd name="T0" fmla="*/ 73 w 73"/>
                <a:gd name="T1" fmla="*/ 10 h 94"/>
                <a:gd name="T2" fmla="*/ 69 w 73"/>
                <a:gd name="T3" fmla="*/ 94 h 94"/>
                <a:gd name="T4" fmla="*/ 73 w 73"/>
                <a:gd name="T5" fmla="*/ 17 h 94"/>
              </a:gdLst>
              <a:ahLst/>
              <a:cxnLst>
                <a:cxn ang="0">
                  <a:pos x="T0" y="T1"/>
                </a:cxn>
                <a:cxn ang="0">
                  <a:pos x="T2" y="T3"/>
                </a:cxn>
                <a:cxn ang="0">
                  <a:pos x="T4" y="T5"/>
                </a:cxn>
              </a:cxnLst>
              <a:rect l="0" t="0" r="r" b="b"/>
              <a:pathLst>
                <a:path w="73" h="94">
                  <a:moveTo>
                    <a:pt x="73" y="10"/>
                  </a:moveTo>
                  <a:cubicBezTo>
                    <a:pt x="0" y="0"/>
                    <a:pt x="15" y="87"/>
                    <a:pt x="69" y="94"/>
                  </a:cubicBezTo>
                  <a:cubicBezTo>
                    <a:pt x="70" y="68"/>
                    <a:pt x="73" y="44"/>
                    <a:pt x="73" y="17"/>
                  </a:cubicBezTo>
                </a:path>
              </a:pathLst>
            </a:custGeom>
            <a:solidFill>
              <a:srgbClr val="B1561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5" name="Freeform 155"/>
            <p:cNvSpPr/>
            <p:nvPr/>
          </p:nvSpPr>
          <p:spPr bwMode="auto">
            <a:xfrm>
              <a:off x="5202238" y="519113"/>
              <a:ext cx="319088" cy="166688"/>
            </a:xfrm>
            <a:custGeom>
              <a:avLst/>
              <a:gdLst>
                <a:gd name="T0" fmla="*/ 23 w 112"/>
                <a:gd name="T1" fmla="*/ 10 h 58"/>
                <a:gd name="T2" fmla="*/ 14 w 112"/>
                <a:gd name="T3" fmla="*/ 14 h 58"/>
                <a:gd name="T4" fmla="*/ 106 w 112"/>
                <a:gd name="T5" fmla="*/ 37 h 58"/>
                <a:gd name="T6" fmla="*/ 13 w 112"/>
                <a:gd name="T7" fmla="*/ 7 h 58"/>
              </a:gdLst>
              <a:ahLst/>
              <a:cxnLst>
                <a:cxn ang="0">
                  <a:pos x="T0" y="T1"/>
                </a:cxn>
                <a:cxn ang="0">
                  <a:pos x="T2" y="T3"/>
                </a:cxn>
                <a:cxn ang="0">
                  <a:pos x="T4" y="T5"/>
                </a:cxn>
                <a:cxn ang="0">
                  <a:pos x="T6" y="T7"/>
                </a:cxn>
              </a:cxnLst>
              <a:rect l="0" t="0" r="r" b="b"/>
              <a:pathLst>
                <a:path w="112" h="58">
                  <a:moveTo>
                    <a:pt x="23" y="10"/>
                  </a:moveTo>
                  <a:cubicBezTo>
                    <a:pt x="20" y="11"/>
                    <a:pt x="17" y="13"/>
                    <a:pt x="14" y="14"/>
                  </a:cubicBezTo>
                  <a:cubicBezTo>
                    <a:pt x="0" y="56"/>
                    <a:pt x="102" y="58"/>
                    <a:pt x="106" y="37"/>
                  </a:cubicBezTo>
                  <a:cubicBezTo>
                    <a:pt x="112" y="8"/>
                    <a:pt x="27" y="0"/>
                    <a:pt x="13" y="7"/>
                  </a:cubicBezTo>
                </a:path>
              </a:pathLst>
            </a:custGeom>
            <a:solidFill>
              <a:srgbClr val="B1561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cxnSp>
        <p:nvCxnSpPr>
          <p:cNvPr id="3" name="直接连接符 2"/>
          <p:cNvCxnSpPr/>
          <p:nvPr/>
        </p:nvCxnSpPr>
        <p:spPr>
          <a:xfrm>
            <a:off x="2732634" y="1607132"/>
            <a:ext cx="5404280" cy="0"/>
          </a:xfrm>
          <a:prstGeom prst="line">
            <a:avLst/>
          </a:prstGeom>
          <a:ln>
            <a:solidFill>
              <a:srgbClr val="F7A23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3237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68"/>
                                        </p:tgtEl>
                                        <p:attrNameLst>
                                          <p:attrName>ppt_x</p:attrName>
                                          <p:attrName>ppt_y</p:attrName>
                                        </p:attrNameLst>
                                      </p:cBhvr>
                                    </p:animMotion>
                                    <p:animRot by="1500000">
                                      <p:cBhvr>
                                        <p:cTn id="7" dur="125" fill="hold">
                                          <p:stCondLst>
                                            <p:cond delay="0"/>
                                          </p:stCondLst>
                                        </p:cTn>
                                        <p:tgtEl>
                                          <p:spTgt spid="368"/>
                                        </p:tgtEl>
                                        <p:attrNameLst>
                                          <p:attrName>r</p:attrName>
                                        </p:attrNameLst>
                                      </p:cBhvr>
                                    </p:animRot>
                                    <p:animRot by="-1500000">
                                      <p:cBhvr>
                                        <p:cTn id="8" dur="125" fill="hold">
                                          <p:stCondLst>
                                            <p:cond delay="125"/>
                                          </p:stCondLst>
                                        </p:cTn>
                                        <p:tgtEl>
                                          <p:spTgt spid="368"/>
                                        </p:tgtEl>
                                        <p:attrNameLst>
                                          <p:attrName>r</p:attrName>
                                        </p:attrNameLst>
                                      </p:cBhvr>
                                    </p:animRot>
                                    <p:animRot by="-1500000">
                                      <p:cBhvr>
                                        <p:cTn id="9" dur="125" fill="hold">
                                          <p:stCondLst>
                                            <p:cond delay="250"/>
                                          </p:stCondLst>
                                        </p:cTn>
                                        <p:tgtEl>
                                          <p:spTgt spid="368"/>
                                        </p:tgtEl>
                                        <p:attrNameLst>
                                          <p:attrName>r</p:attrName>
                                        </p:attrNameLst>
                                      </p:cBhvr>
                                    </p:animRot>
                                    <p:animRot by="1500000">
                                      <p:cBhvr>
                                        <p:cTn id="10" dur="125" fill="hold">
                                          <p:stCondLst>
                                            <p:cond delay="375"/>
                                          </p:stCondLst>
                                        </p:cTn>
                                        <p:tgtEl>
                                          <p:spTgt spid="368"/>
                                        </p:tgtEl>
                                        <p:attrNameLst>
                                          <p:attrName>r</p:attrName>
                                        </p:attrNameLst>
                                      </p:cBhvr>
                                    </p:animRot>
                                  </p:childTnLst>
                                </p:cTn>
                              </p:par>
                            </p:childTnLst>
                          </p:cTn>
                        </p:par>
                        <p:par>
                          <p:cTn id="11" fill="hold">
                            <p:stCondLst>
                              <p:cond delay="4000"/>
                            </p:stCondLst>
                            <p:childTnLst>
                              <p:par>
                                <p:cTn id="12" presetID="34" presetClass="emph" presetSubtype="0" fill="hold" grpId="0" nodeType="afterEffect">
                                  <p:stCondLst>
                                    <p:cond delay="0"/>
                                  </p:stCondLst>
                                  <p:iterate type="lt">
                                    <p:tmPct val="10000"/>
                                  </p:iterate>
                                  <p:childTnLst>
                                    <p:animMotion origin="layout" path="M 3.88889E-6 -1.23457E-7 L 3.88889E-6 -0.07222 " pathEditMode="relative" rAng="0" ptsTypes="AA">
                                      <p:cBhvr>
                                        <p:cTn id="13" dur="250" accel="50000" decel="50000" autoRev="1" fill="hold">
                                          <p:stCondLst>
                                            <p:cond delay="0"/>
                                          </p:stCondLst>
                                        </p:cTn>
                                        <p:tgtEl>
                                          <p:spTgt spid="367"/>
                                        </p:tgtEl>
                                        <p:attrNameLst>
                                          <p:attrName>ppt_x</p:attrName>
                                          <p:attrName>ppt_y</p:attrName>
                                        </p:attrNameLst>
                                      </p:cBhvr>
                                      <p:rCtr x="0" y="-3611"/>
                                    </p:animMotion>
                                    <p:animRot by="1500000">
                                      <p:cBhvr>
                                        <p:cTn id="14" dur="125" fill="hold">
                                          <p:stCondLst>
                                            <p:cond delay="0"/>
                                          </p:stCondLst>
                                        </p:cTn>
                                        <p:tgtEl>
                                          <p:spTgt spid="367"/>
                                        </p:tgtEl>
                                        <p:attrNameLst>
                                          <p:attrName>r</p:attrName>
                                        </p:attrNameLst>
                                      </p:cBhvr>
                                    </p:animRot>
                                    <p:animRot by="-1500000">
                                      <p:cBhvr>
                                        <p:cTn id="15" dur="125" fill="hold">
                                          <p:stCondLst>
                                            <p:cond delay="125"/>
                                          </p:stCondLst>
                                        </p:cTn>
                                        <p:tgtEl>
                                          <p:spTgt spid="367"/>
                                        </p:tgtEl>
                                        <p:attrNameLst>
                                          <p:attrName>r</p:attrName>
                                        </p:attrNameLst>
                                      </p:cBhvr>
                                    </p:animRot>
                                    <p:animRot by="-1500000">
                                      <p:cBhvr>
                                        <p:cTn id="16" dur="125" fill="hold">
                                          <p:stCondLst>
                                            <p:cond delay="250"/>
                                          </p:stCondLst>
                                        </p:cTn>
                                        <p:tgtEl>
                                          <p:spTgt spid="367"/>
                                        </p:tgtEl>
                                        <p:attrNameLst>
                                          <p:attrName>r</p:attrName>
                                        </p:attrNameLst>
                                      </p:cBhvr>
                                    </p:animRot>
                                    <p:animRot by="1500000">
                                      <p:cBhvr>
                                        <p:cTn id="17" dur="125" fill="hold">
                                          <p:stCondLst>
                                            <p:cond delay="375"/>
                                          </p:stCondLst>
                                        </p:cTn>
                                        <p:tgtEl>
                                          <p:spTgt spid="3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0"/>
      <p:bldP spid="36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组合 69"/>
          <p:cNvGrpSpPr/>
          <p:nvPr/>
        </p:nvGrpSpPr>
        <p:grpSpPr>
          <a:xfrm>
            <a:off x="0" y="2824793"/>
            <a:ext cx="9144000" cy="2338684"/>
            <a:chOff x="2927351" y="2571750"/>
            <a:chExt cx="6337300" cy="1620838"/>
          </a:xfrm>
        </p:grpSpPr>
        <p:sp>
          <p:nvSpPr>
            <p:cNvPr id="5" name="Freeform 5"/>
            <p:cNvSpPr/>
            <p:nvPr/>
          </p:nvSpPr>
          <p:spPr bwMode="auto">
            <a:xfrm>
              <a:off x="4402138" y="2933700"/>
              <a:ext cx="152400" cy="406400"/>
            </a:xfrm>
            <a:custGeom>
              <a:avLst/>
              <a:gdLst>
                <a:gd name="T0" fmla="*/ 15 w 36"/>
                <a:gd name="T1" fmla="*/ 78 h 95"/>
                <a:gd name="T2" fmla="*/ 2 w 36"/>
                <a:gd name="T3" fmla="*/ 0 h 95"/>
                <a:gd name="T4" fmla="*/ 6 w 36"/>
                <a:gd name="T5" fmla="*/ 0 h 95"/>
                <a:gd name="T6" fmla="*/ 36 w 36"/>
                <a:gd name="T7" fmla="*/ 95 h 95"/>
              </a:gdLst>
              <a:ahLst/>
              <a:cxnLst>
                <a:cxn ang="0">
                  <a:pos x="T0" y="T1"/>
                </a:cxn>
                <a:cxn ang="0">
                  <a:pos x="T2" y="T3"/>
                </a:cxn>
                <a:cxn ang="0">
                  <a:pos x="T4" y="T5"/>
                </a:cxn>
                <a:cxn ang="0">
                  <a:pos x="T6" y="T7"/>
                </a:cxn>
              </a:cxnLst>
              <a:rect l="0" t="0" r="r" b="b"/>
              <a:pathLst>
                <a:path w="36" h="95">
                  <a:moveTo>
                    <a:pt x="15" y="78"/>
                  </a:moveTo>
                  <a:cubicBezTo>
                    <a:pt x="9" y="53"/>
                    <a:pt x="0" y="26"/>
                    <a:pt x="2" y="0"/>
                  </a:cubicBezTo>
                  <a:cubicBezTo>
                    <a:pt x="3" y="0"/>
                    <a:pt x="5" y="0"/>
                    <a:pt x="6" y="0"/>
                  </a:cubicBezTo>
                  <a:cubicBezTo>
                    <a:pt x="9" y="31"/>
                    <a:pt x="25" y="69"/>
                    <a:pt x="36" y="95"/>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 name="Freeform 6"/>
            <p:cNvSpPr/>
            <p:nvPr/>
          </p:nvSpPr>
          <p:spPr bwMode="auto">
            <a:xfrm>
              <a:off x="4465638" y="2963863"/>
              <a:ext cx="98425" cy="187325"/>
            </a:xfrm>
            <a:custGeom>
              <a:avLst/>
              <a:gdLst>
                <a:gd name="T0" fmla="*/ 0 w 23"/>
                <a:gd name="T1" fmla="*/ 31 h 44"/>
                <a:gd name="T2" fmla="*/ 18 w 23"/>
                <a:gd name="T3" fmla="*/ 0 h 44"/>
                <a:gd name="T4" fmla="*/ 0 w 23"/>
                <a:gd name="T5" fmla="*/ 44 h 44"/>
              </a:gdLst>
              <a:ahLst/>
              <a:cxnLst>
                <a:cxn ang="0">
                  <a:pos x="T0" y="T1"/>
                </a:cxn>
                <a:cxn ang="0">
                  <a:pos x="T2" y="T3"/>
                </a:cxn>
                <a:cxn ang="0">
                  <a:pos x="T4" y="T5"/>
                </a:cxn>
              </a:cxnLst>
              <a:rect l="0" t="0" r="r" b="b"/>
              <a:pathLst>
                <a:path w="23" h="44">
                  <a:moveTo>
                    <a:pt x="0" y="31"/>
                  </a:moveTo>
                  <a:cubicBezTo>
                    <a:pt x="6" y="21"/>
                    <a:pt x="12" y="10"/>
                    <a:pt x="18" y="0"/>
                  </a:cubicBezTo>
                  <a:cubicBezTo>
                    <a:pt x="23" y="9"/>
                    <a:pt x="7" y="38"/>
                    <a:pt x="0" y="44"/>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7" name="Freeform 7"/>
            <p:cNvSpPr/>
            <p:nvPr/>
          </p:nvSpPr>
          <p:spPr bwMode="auto">
            <a:xfrm>
              <a:off x="4198938" y="2571750"/>
              <a:ext cx="327025" cy="465138"/>
            </a:xfrm>
            <a:custGeom>
              <a:avLst/>
              <a:gdLst>
                <a:gd name="T0" fmla="*/ 59 w 77"/>
                <a:gd name="T1" fmla="*/ 27 h 109"/>
                <a:gd name="T2" fmla="*/ 28 w 77"/>
                <a:gd name="T3" fmla="*/ 92 h 109"/>
                <a:gd name="T4" fmla="*/ 74 w 77"/>
                <a:gd name="T5" fmla="*/ 71 h 109"/>
                <a:gd name="T6" fmla="*/ 59 w 77"/>
                <a:gd name="T7" fmla="*/ 27 h 109"/>
              </a:gdLst>
              <a:ahLst/>
              <a:cxnLst>
                <a:cxn ang="0">
                  <a:pos x="T0" y="T1"/>
                </a:cxn>
                <a:cxn ang="0">
                  <a:pos x="T2" y="T3"/>
                </a:cxn>
                <a:cxn ang="0">
                  <a:pos x="T4" y="T5"/>
                </a:cxn>
                <a:cxn ang="0">
                  <a:pos x="T6" y="T7"/>
                </a:cxn>
              </a:cxnLst>
              <a:rect l="0" t="0" r="r" b="b"/>
              <a:pathLst>
                <a:path w="77" h="109">
                  <a:moveTo>
                    <a:pt x="59" y="27"/>
                  </a:moveTo>
                  <a:cubicBezTo>
                    <a:pt x="16" y="0"/>
                    <a:pt x="0" y="69"/>
                    <a:pt x="28" y="92"/>
                  </a:cubicBezTo>
                  <a:cubicBezTo>
                    <a:pt x="49" y="109"/>
                    <a:pt x="71" y="96"/>
                    <a:pt x="74" y="71"/>
                  </a:cubicBezTo>
                  <a:cubicBezTo>
                    <a:pt x="77" y="53"/>
                    <a:pt x="77" y="38"/>
                    <a:pt x="59" y="27"/>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8" name="Freeform 8"/>
            <p:cNvSpPr/>
            <p:nvPr/>
          </p:nvSpPr>
          <p:spPr bwMode="auto">
            <a:xfrm>
              <a:off x="4516438" y="2857500"/>
              <a:ext cx="203200" cy="212725"/>
            </a:xfrm>
            <a:custGeom>
              <a:avLst/>
              <a:gdLst>
                <a:gd name="T0" fmla="*/ 29 w 48"/>
                <a:gd name="T1" fmla="*/ 12 h 50"/>
                <a:gd name="T2" fmla="*/ 2 w 48"/>
                <a:gd name="T3" fmla="*/ 26 h 50"/>
                <a:gd name="T4" fmla="*/ 29 w 48"/>
                <a:gd name="T5" fmla="*/ 12 h 50"/>
              </a:gdLst>
              <a:ahLst/>
              <a:cxnLst>
                <a:cxn ang="0">
                  <a:pos x="T0" y="T1"/>
                </a:cxn>
                <a:cxn ang="0">
                  <a:pos x="T2" y="T3"/>
                </a:cxn>
                <a:cxn ang="0">
                  <a:pos x="T4" y="T5"/>
                </a:cxn>
              </a:cxnLst>
              <a:rect l="0" t="0" r="r" b="b"/>
              <a:pathLst>
                <a:path w="48" h="50">
                  <a:moveTo>
                    <a:pt x="29" y="12"/>
                  </a:moveTo>
                  <a:cubicBezTo>
                    <a:pt x="48" y="36"/>
                    <a:pt x="4" y="50"/>
                    <a:pt x="2" y="26"/>
                  </a:cubicBezTo>
                  <a:cubicBezTo>
                    <a:pt x="0" y="11"/>
                    <a:pt x="19" y="0"/>
                    <a:pt x="29" y="12"/>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9" name="Oval 9"/>
            <p:cNvSpPr>
              <a:spLocks noChangeArrowheads="1"/>
            </p:cNvSpPr>
            <p:nvPr/>
          </p:nvSpPr>
          <p:spPr bwMode="auto">
            <a:xfrm>
              <a:off x="4384676" y="2728913"/>
              <a:ext cx="30163" cy="34925"/>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0" name="Oval 10"/>
            <p:cNvSpPr>
              <a:spLocks noChangeArrowheads="1"/>
            </p:cNvSpPr>
            <p:nvPr/>
          </p:nvSpPr>
          <p:spPr bwMode="auto">
            <a:xfrm>
              <a:off x="4270376" y="2784475"/>
              <a:ext cx="34925" cy="34925"/>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1" name="Oval 11"/>
            <p:cNvSpPr>
              <a:spLocks noChangeArrowheads="1"/>
            </p:cNvSpPr>
            <p:nvPr/>
          </p:nvSpPr>
          <p:spPr bwMode="auto">
            <a:xfrm>
              <a:off x="4356101" y="2801938"/>
              <a:ext cx="33338"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2" name="Oval 12"/>
            <p:cNvSpPr>
              <a:spLocks noChangeArrowheads="1"/>
            </p:cNvSpPr>
            <p:nvPr/>
          </p:nvSpPr>
          <p:spPr bwMode="auto">
            <a:xfrm>
              <a:off x="4478338" y="2771775"/>
              <a:ext cx="30163" cy="34925"/>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3" name="Oval 13"/>
            <p:cNvSpPr>
              <a:spLocks noChangeArrowheads="1"/>
            </p:cNvSpPr>
            <p:nvPr/>
          </p:nvSpPr>
          <p:spPr bwMode="auto">
            <a:xfrm>
              <a:off x="4414838" y="2900363"/>
              <a:ext cx="30163" cy="33338"/>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4" name="Oval 14"/>
            <p:cNvSpPr>
              <a:spLocks noChangeArrowheads="1"/>
            </p:cNvSpPr>
            <p:nvPr/>
          </p:nvSpPr>
          <p:spPr bwMode="auto">
            <a:xfrm>
              <a:off x="4597401" y="2917825"/>
              <a:ext cx="33338" cy="28575"/>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5" name="Oval 15"/>
            <p:cNvSpPr>
              <a:spLocks noChangeArrowheads="1"/>
            </p:cNvSpPr>
            <p:nvPr/>
          </p:nvSpPr>
          <p:spPr bwMode="auto">
            <a:xfrm>
              <a:off x="4533901" y="2963863"/>
              <a:ext cx="33338" cy="34925"/>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6" name="Oval 16"/>
            <p:cNvSpPr>
              <a:spLocks noChangeArrowheads="1"/>
            </p:cNvSpPr>
            <p:nvPr/>
          </p:nvSpPr>
          <p:spPr bwMode="auto">
            <a:xfrm>
              <a:off x="4300538" y="2895600"/>
              <a:ext cx="30163"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7" name="Freeform 17"/>
            <p:cNvSpPr/>
            <p:nvPr/>
          </p:nvSpPr>
          <p:spPr bwMode="auto">
            <a:xfrm>
              <a:off x="4470401" y="2801938"/>
              <a:ext cx="1466850" cy="874713"/>
            </a:xfrm>
            <a:custGeom>
              <a:avLst/>
              <a:gdLst>
                <a:gd name="T0" fmla="*/ 346 w 346"/>
                <a:gd name="T1" fmla="*/ 204 h 205"/>
                <a:gd name="T2" fmla="*/ 173 w 346"/>
                <a:gd name="T3" fmla="*/ 0 h 205"/>
                <a:gd name="T4" fmla="*/ 0 w 346"/>
                <a:gd name="T5" fmla="*/ 204 h 205"/>
                <a:gd name="T6" fmla="*/ 0 w 346"/>
                <a:gd name="T7" fmla="*/ 205 h 205"/>
                <a:gd name="T8" fmla="*/ 346 w 346"/>
                <a:gd name="T9" fmla="*/ 205 h 205"/>
                <a:gd name="T10" fmla="*/ 346 w 346"/>
                <a:gd name="T11" fmla="*/ 204 h 205"/>
              </a:gdLst>
              <a:ahLst/>
              <a:cxnLst>
                <a:cxn ang="0">
                  <a:pos x="T0" y="T1"/>
                </a:cxn>
                <a:cxn ang="0">
                  <a:pos x="T2" y="T3"/>
                </a:cxn>
                <a:cxn ang="0">
                  <a:pos x="T4" y="T5"/>
                </a:cxn>
                <a:cxn ang="0">
                  <a:pos x="T6" y="T7"/>
                </a:cxn>
                <a:cxn ang="0">
                  <a:pos x="T8" y="T9"/>
                </a:cxn>
                <a:cxn ang="0">
                  <a:pos x="T10" y="T11"/>
                </a:cxn>
              </a:cxnLst>
              <a:rect l="0" t="0" r="r" b="b"/>
              <a:pathLst>
                <a:path w="346" h="205">
                  <a:moveTo>
                    <a:pt x="346" y="204"/>
                  </a:moveTo>
                  <a:cubicBezTo>
                    <a:pt x="346" y="105"/>
                    <a:pt x="269" y="0"/>
                    <a:pt x="173" y="0"/>
                  </a:cubicBezTo>
                  <a:cubicBezTo>
                    <a:pt x="78" y="0"/>
                    <a:pt x="0" y="105"/>
                    <a:pt x="0" y="204"/>
                  </a:cubicBezTo>
                  <a:cubicBezTo>
                    <a:pt x="0" y="204"/>
                    <a:pt x="0" y="205"/>
                    <a:pt x="0" y="205"/>
                  </a:cubicBezTo>
                  <a:cubicBezTo>
                    <a:pt x="346" y="205"/>
                    <a:pt x="346" y="205"/>
                    <a:pt x="346" y="205"/>
                  </a:cubicBezTo>
                  <a:cubicBezTo>
                    <a:pt x="346" y="205"/>
                    <a:pt x="346" y="204"/>
                    <a:pt x="346" y="204"/>
                  </a:cubicBezTo>
                  <a:close/>
                </a:path>
              </a:pathLst>
            </a:custGeom>
            <a:solidFill>
              <a:srgbClr val="9A685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8" name="Freeform 18"/>
            <p:cNvSpPr/>
            <p:nvPr/>
          </p:nvSpPr>
          <p:spPr bwMode="auto">
            <a:xfrm>
              <a:off x="4597401" y="2986088"/>
              <a:ext cx="1200150" cy="715963"/>
            </a:xfrm>
            <a:custGeom>
              <a:avLst/>
              <a:gdLst>
                <a:gd name="T0" fmla="*/ 283 w 283"/>
                <a:gd name="T1" fmla="*/ 167 h 168"/>
                <a:gd name="T2" fmla="*/ 142 w 283"/>
                <a:gd name="T3" fmla="*/ 0 h 168"/>
                <a:gd name="T4" fmla="*/ 0 w 283"/>
                <a:gd name="T5" fmla="*/ 167 h 168"/>
                <a:gd name="T6" fmla="*/ 0 w 283"/>
                <a:gd name="T7" fmla="*/ 168 h 168"/>
                <a:gd name="T8" fmla="*/ 283 w 283"/>
                <a:gd name="T9" fmla="*/ 168 h 168"/>
                <a:gd name="T10" fmla="*/ 283 w 283"/>
                <a:gd name="T11" fmla="*/ 167 h 168"/>
              </a:gdLst>
              <a:ahLst/>
              <a:cxnLst>
                <a:cxn ang="0">
                  <a:pos x="T0" y="T1"/>
                </a:cxn>
                <a:cxn ang="0">
                  <a:pos x="T2" y="T3"/>
                </a:cxn>
                <a:cxn ang="0">
                  <a:pos x="T4" y="T5"/>
                </a:cxn>
                <a:cxn ang="0">
                  <a:pos x="T6" y="T7"/>
                </a:cxn>
                <a:cxn ang="0">
                  <a:pos x="T8" y="T9"/>
                </a:cxn>
                <a:cxn ang="0">
                  <a:pos x="T10" y="T11"/>
                </a:cxn>
              </a:cxnLst>
              <a:rect l="0" t="0" r="r" b="b"/>
              <a:pathLst>
                <a:path w="283" h="168">
                  <a:moveTo>
                    <a:pt x="283" y="167"/>
                  </a:moveTo>
                  <a:cubicBezTo>
                    <a:pt x="283" y="85"/>
                    <a:pt x="220" y="0"/>
                    <a:pt x="142" y="0"/>
                  </a:cubicBezTo>
                  <a:cubicBezTo>
                    <a:pt x="64" y="0"/>
                    <a:pt x="0" y="85"/>
                    <a:pt x="0" y="167"/>
                  </a:cubicBezTo>
                  <a:cubicBezTo>
                    <a:pt x="0" y="167"/>
                    <a:pt x="0" y="167"/>
                    <a:pt x="0" y="168"/>
                  </a:cubicBezTo>
                  <a:cubicBezTo>
                    <a:pt x="283" y="168"/>
                    <a:pt x="283" y="168"/>
                    <a:pt x="283" y="168"/>
                  </a:cubicBezTo>
                  <a:cubicBezTo>
                    <a:pt x="283" y="167"/>
                    <a:pt x="283" y="167"/>
                    <a:pt x="283" y="167"/>
                  </a:cubicBezTo>
                  <a:close/>
                </a:path>
              </a:pathLst>
            </a:custGeom>
            <a:solidFill>
              <a:srgbClr val="FFFFE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19" name="Freeform 19"/>
            <p:cNvSpPr/>
            <p:nvPr/>
          </p:nvSpPr>
          <p:spPr bwMode="auto">
            <a:xfrm>
              <a:off x="4779963" y="3138488"/>
              <a:ext cx="822325" cy="477838"/>
            </a:xfrm>
            <a:custGeom>
              <a:avLst/>
              <a:gdLst>
                <a:gd name="T0" fmla="*/ 194 w 194"/>
                <a:gd name="T1" fmla="*/ 112 h 112"/>
                <a:gd name="T2" fmla="*/ 97 w 194"/>
                <a:gd name="T3" fmla="*/ 0 h 112"/>
                <a:gd name="T4" fmla="*/ 0 w 194"/>
                <a:gd name="T5" fmla="*/ 112 h 112"/>
                <a:gd name="T6" fmla="*/ 0 w 194"/>
                <a:gd name="T7" fmla="*/ 112 h 112"/>
                <a:gd name="T8" fmla="*/ 194 w 194"/>
                <a:gd name="T9" fmla="*/ 112 h 112"/>
                <a:gd name="T10" fmla="*/ 194 w 194"/>
                <a:gd name="T11" fmla="*/ 112 h 112"/>
              </a:gdLst>
              <a:ahLst/>
              <a:cxnLst>
                <a:cxn ang="0">
                  <a:pos x="T0" y="T1"/>
                </a:cxn>
                <a:cxn ang="0">
                  <a:pos x="T2" y="T3"/>
                </a:cxn>
                <a:cxn ang="0">
                  <a:pos x="T4" y="T5"/>
                </a:cxn>
                <a:cxn ang="0">
                  <a:pos x="T6" y="T7"/>
                </a:cxn>
                <a:cxn ang="0">
                  <a:pos x="T8" y="T9"/>
                </a:cxn>
                <a:cxn ang="0">
                  <a:pos x="T10" y="T11"/>
                </a:cxn>
              </a:cxnLst>
              <a:rect l="0" t="0" r="r" b="b"/>
              <a:pathLst>
                <a:path w="194" h="112">
                  <a:moveTo>
                    <a:pt x="194" y="112"/>
                  </a:moveTo>
                  <a:cubicBezTo>
                    <a:pt x="194" y="57"/>
                    <a:pt x="150" y="0"/>
                    <a:pt x="97" y="0"/>
                  </a:cubicBezTo>
                  <a:cubicBezTo>
                    <a:pt x="43" y="0"/>
                    <a:pt x="0" y="57"/>
                    <a:pt x="0" y="112"/>
                  </a:cubicBezTo>
                  <a:cubicBezTo>
                    <a:pt x="0" y="112"/>
                    <a:pt x="0" y="112"/>
                    <a:pt x="0" y="112"/>
                  </a:cubicBezTo>
                  <a:cubicBezTo>
                    <a:pt x="194" y="112"/>
                    <a:pt x="194" y="112"/>
                    <a:pt x="194" y="112"/>
                  </a:cubicBezTo>
                  <a:cubicBezTo>
                    <a:pt x="194" y="112"/>
                    <a:pt x="194" y="112"/>
                    <a:pt x="194" y="112"/>
                  </a:cubicBezTo>
                  <a:close/>
                </a:path>
              </a:pathLst>
            </a:custGeom>
            <a:solidFill>
              <a:srgbClr val="BB9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0" name="Freeform 20"/>
            <p:cNvSpPr/>
            <p:nvPr/>
          </p:nvSpPr>
          <p:spPr bwMode="auto">
            <a:xfrm>
              <a:off x="4902201" y="3279775"/>
              <a:ext cx="525463" cy="341313"/>
            </a:xfrm>
            <a:custGeom>
              <a:avLst/>
              <a:gdLst>
                <a:gd name="T0" fmla="*/ 124 w 124"/>
                <a:gd name="T1" fmla="*/ 80 h 80"/>
                <a:gd name="T2" fmla="*/ 62 w 124"/>
                <a:gd name="T3" fmla="*/ 0 h 80"/>
                <a:gd name="T4" fmla="*/ 0 w 124"/>
                <a:gd name="T5" fmla="*/ 80 h 80"/>
                <a:gd name="T6" fmla="*/ 0 w 124"/>
                <a:gd name="T7" fmla="*/ 80 h 80"/>
                <a:gd name="T8" fmla="*/ 124 w 124"/>
                <a:gd name="T9" fmla="*/ 80 h 80"/>
                <a:gd name="T10" fmla="*/ 124 w 124"/>
                <a:gd name="T11" fmla="*/ 80 h 80"/>
              </a:gdLst>
              <a:ahLst/>
              <a:cxnLst>
                <a:cxn ang="0">
                  <a:pos x="T0" y="T1"/>
                </a:cxn>
                <a:cxn ang="0">
                  <a:pos x="T2" y="T3"/>
                </a:cxn>
                <a:cxn ang="0">
                  <a:pos x="T4" y="T5"/>
                </a:cxn>
                <a:cxn ang="0">
                  <a:pos x="T6" y="T7"/>
                </a:cxn>
                <a:cxn ang="0">
                  <a:pos x="T8" y="T9"/>
                </a:cxn>
                <a:cxn ang="0">
                  <a:pos x="T10" y="T11"/>
                </a:cxn>
              </a:cxnLst>
              <a:rect l="0" t="0" r="r" b="b"/>
              <a:pathLst>
                <a:path w="124" h="80">
                  <a:moveTo>
                    <a:pt x="124" y="80"/>
                  </a:moveTo>
                  <a:cubicBezTo>
                    <a:pt x="124" y="41"/>
                    <a:pt x="96" y="0"/>
                    <a:pt x="62" y="0"/>
                  </a:cubicBezTo>
                  <a:cubicBezTo>
                    <a:pt x="28" y="0"/>
                    <a:pt x="0" y="41"/>
                    <a:pt x="0" y="80"/>
                  </a:cubicBezTo>
                  <a:cubicBezTo>
                    <a:pt x="0" y="80"/>
                    <a:pt x="0" y="80"/>
                    <a:pt x="0" y="80"/>
                  </a:cubicBezTo>
                  <a:cubicBezTo>
                    <a:pt x="124" y="80"/>
                    <a:pt x="124" y="80"/>
                    <a:pt x="124" y="80"/>
                  </a:cubicBezTo>
                  <a:cubicBezTo>
                    <a:pt x="124" y="80"/>
                    <a:pt x="124" y="80"/>
                    <a:pt x="124" y="80"/>
                  </a:cubicBezTo>
                  <a:close/>
                </a:path>
              </a:pathLst>
            </a:custGeom>
            <a:solidFill>
              <a:srgbClr val="FFC5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1" name="Freeform 21"/>
            <p:cNvSpPr/>
            <p:nvPr/>
          </p:nvSpPr>
          <p:spPr bwMode="auto">
            <a:xfrm>
              <a:off x="5500688" y="2955925"/>
              <a:ext cx="2114550" cy="1198563"/>
            </a:xfrm>
            <a:custGeom>
              <a:avLst/>
              <a:gdLst>
                <a:gd name="T0" fmla="*/ 499 w 499"/>
                <a:gd name="T1" fmla="*/ 279 h 281"/>
                <a:gd name="T2" fmla="*/ 250 w 499"/>
                <a:gd name="T3" fmla="*/ 0 h 281"/>
                <a:gd name="T4" fmla="*/ 0 w 499"/>
                <a:gd name="T5" fmla="*/ 279 h 281"/>
                <a:gd name="T6" fmla="*/ 0 w 499"/>
                <a:gd name="T7" fmla="*/ 281 h 281"/>
                <a:gd name="T8" fmla="*/ 499 w 499"/>
                <a:gd name="T9" fmla="*/ 281 h 281"/>
                <a:gd name="T10" fmla="*/ 499 w 499"/>
                <a:gd name="T11" fmla="*/ 279 h 281"/>
              </a:gdLst>
              <a:ahLst/>
              <a:cxnLst>
                <a:cxn ang="0">
                  <a:pos x="T0" y="T1"/>
                </a:cxn>
                <a:cxn ang="0">
                  <a:pos x="T2" y="T3"/>
                </a:cxn>
                <a:cxn ang="0">
                  <a:pos x="T4" y="T5"/>
                </a:cxn>
                <a:cxn ang="0">
                  <a:pos x="T6" y="T7"/>
                </a:cxn>
                <a:cxn ang="0">
                  <a:pos x="T8" y="T9"/>
                </a:cxn>
                <a:cxn ang="0">
                  <a:pos x="T10" y="T11"/>
                </a:cxn>
              </a:cxnLst>
              <a:rect l="0" t="0" r="r" b="b"/>
              <a:pathLst>
                <a:path w="499" h="281">
                  <a:moveTo>
                    <a:pt x="499" y="279"/>
                  </a:moveTo>
                  <a:cubicBezTo>
                    <a:pt x="499" y="125"/>
                    <a:pt x="387" y="0"/>
                    <a:pt x="250" y="0"/>
                  </a:cubicBezTo>
                  <a:cubicBezTo>
                    <a:pt x="112" y="0"/>
                    <a:pt x="0" y="125"/>
                    <a:pt x="0" y="279"/>
                  </a:cubicBezTo>
                  <a:cubicBezTo>
                    <a:pt x="0" y="280"/>
                    <a:pt x="0" y="280"/>
                    <a:pt x="0" y="281"/>
                  </a:cubicBezTo>
                  <a:cubicBezTo>
                    <a:pt x="499" y="281"/>
                    <a:pt x="499" y="281"/>
                    <a:pt x="499" y="281"/>
                  </a:cubicBezTo>
                  <a:cubicBezTo>
                    <a:pt x="499" y="280"/>
                    <a:pt x="499" y="280"/>
                    <a:pt x="499" y="279"/>
                  </a:cubicBezTo>
                  <a:close/>
                </a:path>
              </a:pathLst>
            </a:custGeom>
            <a:solidFill>
              <a:srgbClr val="FF8D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2" name="Freeform 22"/>
            <p:cNvSpPr/>
            <p:nvPr/>
          </p:nvSpPr>
          <p:spPr bwMode="auto">
            <a:xfrm>
              <a:off x="5683251" y="3224213"/>
              <a:ext cx="1738313" cy="917575"/>
            </a:xfrm>
            <a:custGeom>
              <a:avLst/>
              <a:gdLst>
                <a:gd name="T0" fmla="*/ 410 w 410"/>
                <a:gd name="T1" fmla="*/ 213 h 215"/>
                <a:gd name="T2" fmla="*/ 205 w 410"/>
                <a:gd name="T3" fmla="*/ 0 h 215"/>
                <a:gd name="T4" fmla="*/ 0 w 410"/>
                <a:gd name="T5" fmla="*/ 213 h 215"/>
                <a:gd name="T6" fmla="*/ 0 w 410"/>
                <a:gd name="T7" fmla="*/ 215 h 215"/>
                <a:gd name="T8" fmla="*/ 410 w 410"/>
                <a:gd name="T9" fmla="*/ 215 h 215"/>
                <a:gd name="T10" fmla="*/ 410 w 410"/>
                <a:gd name="T11" fmla="*/ 213 h 215"/>
              </a:gdLst>
              <a:ahLst/>
              <a:cxnLst>
                <a:cxn ang="0">
                  <a:pos x="T0" y="T1"/>
                </a:cxn>
                <a:cxn ang="0">
                  <a:pos x="T2" y="T3"/>
                </a:cxn>
                <a:cxn ang="0">
                  <a:pos x="T4" y="T5"/>
                </a:cxn>
                <a:cxn ang="0">
                  <a:pos x="T6" y="T7"/>
                </a:cxn>
                <a:cxn ang="0">
                  <a:pos x="T8" y="T9"/>
                </a:cxn>
                <a:cxn ang="0">
                  <a:pos x="T10" y="T11"/>
                </a:cxn>
              </a:cxnLst>
              <a:rect l="0" t="0" r="r" b="b"/>
              <a:pathLst>
                <a:path w="410" h="215">
                  <a:moveTo>
                    <a:pt x="410" y="213"/>
                  </a:moveTo>
                  <a:cubicBezTo>
                    <a:pt x="410" y="95"/>
                    <a:pt x="318" y="0"/>
                    <a:pt x="205" y="0"/>
                  </a:cubicBezTo>
                  <a:cubicBezTo>
                    <a:pt x="92" y="0"/>
                    <a:pt x="0" y="95"/>
                    <a:pt x="0" y="213"/>
                  </a:cubicBezTo>
                  <a:cubicBezTo>
                    <a:pt x="0" y="214"/>
                    <a:pt x="0" y="214"/>
                    <a:pt x="0" y="215"/>
                  </a:cubicBezTo>
                  <a:cubicBezTo>
                    <a:pt x="410" y="215"/>
                    <a:pt x="410" y="215"/>
                    <a:pt x="410" y="215"/>
                  </a:cubicBezTo>
                  <a:cubicBezTo>
                    <a:pt x="410" y="214"/>
                    <a:pt x="410" y="214"/>
                    <a:pt x="410" y="213"/>
                  </a:cubicBezTo>
                  <a:close/>
                </a:path>
              </a:pathLst>
            </a:custGeom>
            <a:solidFill>
              <a:srgbClr val="FFCA7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3" name="Freeform 23"/>
            <p:cNvSpPr/>
            <p:nvPr/>
          </p:nvSpPr>
          <p:spPr bwMode="auto">
            <a:xfrm>
              <a:off x="5878513" y="3438525"/>
              <a:ext cx="1360488" cy="712788"/>
            </a:xfrm>
            <a:custGeom>
              <a:avLst/>
              <a:gdLst>
                <a:gd name="T0" fmla="*/ 321 w 321"/>
                <a:gd name="T1" fmla="*/ 166 h 167"/>
                <a:gd name="T2" fmla="*/ 161 w 321"/>
                <a:gd name="T3" fmla="*/ 0 h 167"/>
                <a:gd name="T4" fmla="*/ 0 w 321"/>
                <a:gd name="T5" fmla="*/ 166 h 167"/>
                <a:gd name="T6" fmla="*/ 0 w 321"/>
                <a:gd name="T7" fmla="*/ 167 h 167"/>
                <a:gd name="T8" fmla="*/ 321 w 321"/>
                <a:gd name="T9" fmla="*/ 167 h 167"/>
                <a:gd name="T10" fmla="*/ 321 w 321"/>
                <a:gd name="T11" fmla="*/ 166 h 167"/>
              </a:gdLst>
              <a:ahLst/>
              <a:cxnLst>
                <a:cxn ang="0">
                  <a:pos x="T0" y="T1"/>
                </a:cxn>
                <a:cxn ang="0">
                  <a:pos x="T2" y="T3"/>
                </a:cxn>
                <a:cxn ang="0">
                  <a:pos x="T4" y="T5"/>
                </a:cxn>
                <a:cxn ang="0">
                  <a:pos x="T6" y="T7"/>
                </a:cxn>
                <a:cxn ang="0">
                  <a:pos x="T8" y="T9"/>
                </a:cxn>
                <a:cxn ang="0">
                  <a:pos x="T10" y="T11"/>
                </a:cxn>
              </a:cxnLst>
              <a:rect l="0" t="0" r="r" b="b"/>
              <a:pathLst>
                <a:path w="321" h="167">
                  <a:moveTo>
                    <a:pt x="321" y="166"/>
                  </a:moveTo>
                  <a:cubicBezTo>
                    <a:pt x="321" y="74"/>
                    <a:pt x="249" y="0"/>
                    <a:pt x="161" y="0"/>
                  </a:cubicBezTo>
                  <a:cubicBezTo>
                    <a:pt x="72" y="0"/>
                    <a:pt x="0" y="74"/>
                    <a:pt x="0" y="166"/>
                  </a:cubicBezTo>
                  <a:cubicBezTo>
                    <a:pt x="0" y="166"/>
                    <a:pt x="0" y="166"/>
                    <a:pt x="0" y="167"/>
                  </a:cubicBezTo>
                  <a:cubicBezTo>
                    <a:pt x="321" y="167"/>
                    <a:pt x="321" y="167"/>
                    <a:pt x="321" y="167"/>
                  </a:cubicBezTo>
                  <a:cubicBezTo>
                    <a:pt x="321" y="166"/>
                    <a:pt x="321" y="166"/>
                    <a:pt x="321" y="166"/>
                  </a:cubicBezTo>
                  <a:close/>
                </a:path>
              </a:pathLst>
            </a:custGeom>
            <a:solidFill>
              <a:srgbClr val="FFFFE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4" name="Freeform 24"/>
            <p:cNvSpPr/>
            <p:nvPr/>
          </p:nvSpPr>
          <p:spPr bwMode="auto">
            <a:xfrm>
              <a:off x="6119813" y="3621088"/>
              <a:ext cx="877888" cy="495300"/>
            </a:xfrm>
            <a:custGeom>
              <a:avLst/>
              <a:gdLst>
                <a:gd name="T0" fmla="*/ 207 w 207"/>
                <a:gd name="T1" fmla="*/ 115 h 116"/>
                <a:gd name="T2" fmla="*/ 104 w 207"/>
                <a:gd name="T3" fmla="*/ 0 h 116"/>
                <a:gd name="T4" fmla="*/ 0 w 207"/>
                <a:gd name="T5" fmla="*/ 115 h 116"/>
                <a:gd name="T6" fmla="*/ 0 w 207"/>
                <a:gd name="T7" fmla="*/ 116 h 116"/>
                <a:gd name="T8" fmla="*/ 207 w 207"/>
                <a:gd name="T9" fmla="*/ 116 h 116"/>
                <a:gd name="T10" fmla="*/ 207 w 207"/>
                <a:gd name="T11" fmla="*/ 115 h 116"/>
              </a:gdLst>
              <a:ahLst/>
              <a:cxnLst>
                <a:cxn ang="0">
                  <a:pos x="T0" y="T1"/>
                </a:cxn>
                <a:cxn ang="0">
                  <a:pos x="T2" y="T3"/>
                </a:cxn>
                <a:cxn ang="0">
                  <a:pos x="T4" y="T5"/>
                </a:cxn>
                <a:cxn ang="0">
                  <a:pos x="T6" y="T7"/>
                </a:cxn>
                <a:cxn ang="0">
                  <a:pos x="T8" y="T9"/>
                </a:cxn>
                <a:cxn ang="0">
                  <a:pos x="T10" y="T11"/>
                </a:cxn>
              </a:cxnLst>
              <a:rect l="0" t="0" r="r" b="b"/>
              <a:pathLst>
                <a:path w="207" h="116">
                  <a:moveTo>
                    <a:pt x="207" y="115"/>
                  </a:moveTo>
                  <a:cubicBezTo>
                    <a:pt x="207" y="51"/>
                    <a:pt x="161" y="0"/>
                    <a:pt x="104" y="0"/>
                  </a:cubicBezTo>
                  <a:cubicBezTo>
                    <a:pt x="46" y="0"/>
                    <a:pt x="0" y="51"/>
                    <a:pt x="0" y="115"/>
                  </a:cubicBezTo>
                  <a:cubicBezTo>
                    <a:pt x="0" y="115"/>
                    <a:pt x="0" y="115"/>
                    <a:pt x="0" y="116"/>
                  </a:cubicBezTo>
                  <a:cubicBezTo>
                    <a:pt x="207" y="116"/>
                    <a:pt x="207" y="116"/>
                    <a:pt x="207" y="116"/>
                  </a:cubicBezTo>
                  <a:cubicBezTo>
                    <a:pt x="207" y="115"/>
                    <a:pt x="207" y="115"/>
                    <a:pt x="207" y="115"/>
                  </a:cubicBezTo>
                  <a:close/>
                </a:path>
              </a:pathLst>
            </a:custGeom>
            <a:solidFill>
              <a:srgbClr val="B1CA4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5" name="Freeform 25"/>
            <p:cNvSpPr/>
            <p:nvPr/>
          </p:nvSpPr>
          <p:spPr bwMode="auto">
            <a:xfrm>
              <a:off x="6315076" y="3822700"/>
              <a:ext cx="474663" cy="268288"/>
            </a:xfrm>
            <a:custGeom>
              <a:avLst/>
              <a:gdLst>
                <a:gd name="T0" fmla="*/ 112 w 112"/>
                <a:gd name="T1" fmla="*/ 62 h 63"/>
                <a:gd name="T2" fmla="*/ 56 w 112"/>
                <a:gd name="T3" fmla="*/ 0 h 63"/>
                <a:gd name="T4" fmla="*/ 0 w 112"/>
                <a:gd name="T5" fmla="*/ 62 h 63"/>
                <a:gd name="T6" fmla="*/ 0 w 112"/>
                <a:gd name="T7" fmla="*/ 63 h 63"/>
                <a:gd name="T8" fmla="*/ 112 w 112"/>
                <a:gd name="T9" fmla="*/ 63 h 63"/>
                <a:gd name="T10" fmla="*/ 112 w 112"/>
                <a:gd name="T11" fmla="*/ 62 h 63"/>
              </a:gdLst>
              <a:ahLst/>
              <a:cxnLst>
                <a:cxn ang="0">
                  <a:pos x="T0" y="T1"/>
                </a:cxn>
                <a:cxn ang="0">
                  <a:pos x="T2" y="T3"/>
                </a:cxn>
                <a:cxn ang="0">
                  <a:pos x="T4" y="T5"/>
                </a:cxn>
                <a:cxn ang="0">
                  <a:pos x="T6" y="T7"/>
                </a:cxn>
                <a:cxn ang="0">
                  <a:pos x="T8" y="T9"/>
                </a:cxn>
                <a:cxn ang="0">
                  <a:pos x="T10" y="T11"/>
                </a:cxn>
              </a:cxnLst>
              <a:rect l="0" t="0" r="r" b="b"/>
              <a:pathLst>
                <a:path w="112" h="63">
                  <a:moveTo>
                    <a:pt x="112" y="62"/>
                  </a:moveTo>
                  <a:cubicBezTo>
                    <a:pt x="112" y="28"/>
                    <a:pt x="87" y="0"/>
                    <a:pt x="56" y="0"/>
                  </a:cubicBezTo>
                  <a:cubicBezTo>
                    <a:pt x="25" y="0"/>
                    <a:pt x="0" y="28"/>
                    <a:pt x="0" y="62"/>
                  </a:cubicBezTo>
                  <a:cubicBezTo>
                    <a:pt x="0" y="62"/>
                    <a:pt x="0" y="62"/>
                    <a:pt x="0" y="63"/>
                  </a:cubicBezTo>
                  <a:cubicBezTo>
                    <a:pt x="112" y="63"/>
                    <a:pt x="112" y="63"/>
                    <a:pt x="112" y="63"/>
                  </a:cubicBezTo>
                  <a:cubicBezTo>
                    <a:pt x="112" y="62"/>
                    <a:pt x="112" y="62"/>
                    <a:pt x="112" y="62"/>
                  </a:cubicBezTo>
                  <a:close/>
                </a:path>
              </a:pathLst>
            </a:custGeom>
            <a:solidFill>
              <a:srgbClr val="865D6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6" name="Freeform 26"/>
            <p:cNvSpPr/>
            <p:nvPr/>
          </p:nvSpPr>
          <p:spPr bwMode="auto">
            <a:xfrm>
              <a:off x="6353176" y="3317875"/>
              <a:ext cx="2911475" cy="871538"/>
            </a:xfrm>
            <a:custGeom>
              <a:avLst/>
              <a:gdLst>
                <a:gd name="T0" fmla="*/ 0 w 687"/>
                <a:gd name="T1" fmla="*/ 204 h 204"/>
                <a:gd name="T2" fmla="*/ 368 w 687"/>
                <a:gd name="T3" fmla="*/ 3 h 204"/>
                <a:gd name="T4" fmla="*/ 687 w 687"/>
                <a:gd name="T5" fmla="*/ 202 h 204"/>
                <a:gd name="T6" fmla="*/ 0 w 687"/>
                <a:gd name="T7" fmla="*/ 204 h 204"/>
              </a:gdLst>
              <a:ahLst/>
              <a:cxnLst>
                <a:cxn ang="0">
                  <a:pos x="T0" y="T1"/>
                </a:cxn>
                <a:cxn ang="0">
                  <a:pos x="T2" y="T3"/>
                </a:cxn>
                <a:cxn ang="0">
                  <a:pos x="T4" y="T5"/>
                </a:cxn>
                <a:cxn ang="0">
                  <a:pos x="T6" y="T7"/>
                </a:cxn>
              </a:cxnLst>
              <a:rect l="0" t="0" r="r" b="b"/>
              <a:pathLst>
                <a:path w="687" h="204">
                  <a:moveTo>
                    <a:pt x="0" y="204"/>
                  </a:moveTo>
                  <a:cubicBezTo>
                    <a:pt x="0" y="204"/>
                    <a:pt x="156" y="0"/>
                    <a:pt x="368" y="3"/>
                  </a:cubicBezTo>
                  <a:cubicBezTo>
                    <a:pt x="580" y="6"/>
                    <a:pt x="687" y="202"/>
                    <a:pt x="687" y="202"/>
                  </a:cubicBezTo>
                  <a:lnTo>
                    <a:pt x="0" y="204"/>
                  </a:lnTo>
                  <a:close/>
                </a:path>
              </a:pathLst>
            </a:custGeom>
            <a:solidFill>
              <a:srgbClr val="74AC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7" name="Freeform 27"/>
            <p:cNvSpPr/>
            <p:nvPr/>
          </p:nvSpPr>
          <p:spPr bwMode="auto">
            <a:xfrm>
              <a:off x="6818313" y="3608388"/>
              <a:ext cx="2103438" cy="576263"/>
            </a:xfrm>
            <a:custGeom>
              <a:avLst/>
              <a:gdLst>
                <a:gd name="T0" fmla="*/ 0 w 496"/>
                <a:gd name="T1" fmla="*/ 134 h 135"/>
                <a:gd name="T2" fmla="*/ 267 w 496"/>
                <a:gd name="T3" fmla="*/ 2 h 135"/>
                <a:gd name="T4" fmla="*/ 496 w 496"/>
                <a:gd name="T5" fmla="*/ 135 h 135"/>
                <a:gd name="T6" fmla="*/ 0 w 496"/>
                <a:gd name="T7" fmla="*/ 134 h 135"/>
              </a:gdLst>
              <a:ahLst/>
              <a:cxnLst>
                <a:cxn ang="0">
                  <a:pos x="T0" y="T1"/>
                </a:cxn>
                <a:cxn ang="0">
                  <a:pos x="T2" y="T3"/>
                </a:cxn>
                <a:cxn ang="0">
                  <a:pos x="T4" y="T5"/>
                </a:cxn>
                <a:cxn ang="0">
                  <a:pos x="T6" y="T7"/>
                </a:cxn>
              </a:cxnLst>
              <a:rect l="0" t="0" r="r" b="b"/>
              <a:pathLst>
                <a:path w="496" h="135">
                  <a:moveTo>
                    <a:pt x="0" y="134"/>
                  </a:moveTo>
                  <a:cubicBezTo>
                    <a:pt x="0" y="134"/>
                    <a:pt x="114" y="0"/>
                    <a:pt x="267" y="2"/>
                  </a:cubicBezTo>
                  <a:cubicBezTo>
                    <a:pt x="420" y="4"/>
                    <a:pt x="496" y="135"/>
                    <a:pt x="496" y="135"/>
                  </a:cubicBezTo>
                  <a:lnTo>
                    <a:pt x="0" y="134"/>
                  </a:lnTo>
                  <a:close/>
                </a:path>
              </a:pathLst>
            </a:custGeom>
            <a:solidFill>
              <a:srgbClr val="DDCAB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8" name="Freeform 28"/>
            <p:cNvSpPr/>
            <p:nvPr/>
          </p:nvSpPr>
          <p:spPr bwMode="auto">
            <a:xfrm>
              <a:off x="2927351" y="3163888"/>
              <a:ext cx="3636963" cy="1028700"/>
            </a:xfrm>
            <a:custGeom>
              <a:avLst/>
              <a:gdLst>
                <a:gd name="T0" fmla="*/ 288 w 858"/>
                <a:gd name="T1" fmla="*/ 15 h 241"/>
                <a:gd name="T2" fmla="*/ 27 w 858"/>
                <a:gd name="T3" fmla="*/ 88 h 241"/>
                <a:gd name="T4" fmla="*/ 0 w 858"/>
                <a:gd name="T5" fmla="*/ 108 h 241"/>
                <a:gd name="T6" fmla="*/ 0 w 858"/>
                <a:gd name="T7" fmla="*/ 241 h 241"/>
                <a:gd name="T8" fmla="*/ 858 w 858"/>
                <a:gd name="T9" fmla="*/ 241 h 241"/>
                <a:gd name="T10" fmla="*/ 288 w 858"/>
                <a:gd name="T11" fmla="*/ 15 h 241"/>
              </a:gdLst>
              <a:ahLst/>
              <a:cxnLst>
                <a:cxn ang="0">
                  <a:pos x="T0" y="T1"/>
                </a:cxn>
                <a:cxn ang="0">
                  <a:pos x="T2" y="T3"/>
                </a:cxn>
                <a:cxn ang="0">
                  <a:pos x="T4" y="T5"/>
                </a:cxn>
                <a:cxn ang="0">
                  <a:pos x="T6" y="T7"/>
                </a:cxn>
                <a:cxn ang="0">
                  <a:pos x="T8" y="T9"/>
                </a:cxn>
                <a:cxn ang="0">
                  <a:pos x="T10" y="T11"/>
                </a:cxn>
              </a:cxnLst>
              <a:rect l="0" t="0" r="r" b="b"/>
              <a:pathLst>
                <a:path w="858" h="241">
                  <a:moveTo>
                    <a:pt x="288" y="15"/>
                  </a:moveTo>
                  <a:cubicBezTo>
                    <a:pt x="192" y="22"/>
                    <a:pt x="101" y="39"/>
                    <a:pt x="27" y="88"/>
                  </a:cubicBezTo>
                  <a:cubicBezTo>
                    <a:pt x="18" y="94"/>
                    <a:pt x="9" y="101"/>
                    <a:pt x="0" y="108"/>
                  </a:cubicBezTo>
                  <a:cubicBezTo>
                    <a:pt x="0" y="241"/>
                    <a:pt x="0" y="241"/>
                    <a:pt x="0" y="241"/>
                  </a:cubicBezTo>
                  <a:cubicBezTo>
                    <a:pt x="858" y="241"/>
                    <a:pt x="858" y="241"/>
                    <a:pt x="858" y="241"/>
                  </a:cubicBezTo>
                  <a:cubicBezTo>
                    <a:pt x="822" y="207"/>
                    <a:pt x="507" y="0"/>
                    <a:pt x="288" y="15"/>
                  </a:cubicBezTo>
                  <a:close/>
                </a:path>
              </a:pathLst>
            </a:custGeom>
            <a:solidFill>
              <a:srgbClr val="BB72A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29" name="Freeform 29"/>
            <p:cNvSpPr/>
            <p:nvPr/>
          </p:nvSpPr>
          <p:spPr bwMode="auto">
            <a:xfrm>
              <a:off x="3071813" y="3646488"/>
              <a:ext cx="515938" cy="546100"/>
            </a:xfrm>
            <a:custGeom>
              <a:avLst/>
              <a:gdLst>
                <a:gd name="T0" fmla="*/ 0 w 122"/>
                <a:gd name="T1" fmla="*/ 35 h 128"/>
                <a:gd name="T2" fmla="*/ 56 w 122"/>
                <a:gd name="T3" fmla="*/ 128 h 128"/>
                <a:gd name="T4" fmla="*/ 122 w 122"/>
                <a:gd name="T5" fmla="*/ 128 h 128"/>
                <a:gd name="T6" fmla="*/ 78 w 122"/>
                <a:gd name="T7" fmla="*/ 0 h 128"/>
                <a:gd name="T8" fmla="*/ 0 w 122"/>
                <a:gd name="T9" fmla="*/ 35 h 128"/>
              </a:gdLst>
              <a:ahLst/>
              <a:cxnLst>
                <a:cxn ang="0">
                  <a:pos x="T0" y="T1"/>
                </a:cxn>
                <a:cxn ang="0">
                  <a:pos x="T2" y="T3"/>
                </a:cxn>
                <a:cxn ang="0">
                  <a:pos x="T4" y="T5"/>
                </a:cxn>
                <a:cxn ang="0">
                  <a:pos x="T6" y="T7"/>
                </a:cxn>
                <a:cxn ang="0">
                  <a:pos x="T8" y="T9"/>
                </a:cxn>
              </a:cxnLst>
              <a:rect l="0" t="0" r="r" b="b"/>
              <a:pathLst>
                <a:path w="122" h="128">
                  <a:moveTo>
                    <a:pt x="0" y="35"/>
                  </a:moveTo>
                  <a:cubicBezTo>
                    <a:pt x="56" y="128"/>
                    <a:pt x="56" y="128"/>
                    <a:pt x="56" y="128"/>
                  </a:cubicBezTo>
                  <a:cubicBezTo>
                    <a:pt x="122" y="128"/>
                    <a:pt x="122" y="128"/>
                    <a:pt x="122" y="128"/>
                  </a:cubicBezTo>
                  <a:cubicBezTo>
                    <a:pt x="78" y="0"/>
                    <a:pt x="78" y="0"/>
                    <a:pt x="78" y="0"/>
                  </a:cubicBezTo>
                  <a:cubicBezTo>
                    <a:pt x="51" y="9"/>
                    <a:pt x="24" y="21"/>
                    <a:pt x="0" y="35"/>
                  </a:cubicBezTo>
                  <a:close/>
                </a:path>
              </a:pathLst>
            </a:custGeom>
            <a:solidFill>
              <a:srgbClr val="F781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0" name="Freeform 30"/>
            <p:cNvSpPr/>
            <p:nvPr/>
          </p:nvSpPr>
          <p:spPr bwMode="auto">
            <a:xfrm>
              <a:off x="3402013" y="3565525"/>
              <a:ext cx="431800" cy="627063"/>
            </a:xfrm>
            <a:custGeom>
              <a:avLst/>
              <a:gdLst>
                <a:gd name="T0" fmla="*/ 0 w 102"/>
                <a:gd name="T1" fmla="*/ 19 h 147"/>
                <a:gd name="T2" fmla="*/ 44 w 102"/>
                <a:gd name="T3" fmla="*/ 147 h 147"/>
                <a:gd name="T4" fmla="*/ 102 w 102"/>
                <a:gd name="T5" fmla="*/ 147 h 147"/>
                <a:gd name="T6" fmla="*/ 77 w 102"/>
                <a:gd name="T7" fmla="*/ 0 h 147"/>
                <a:gd name="T8" fmla="*/ 0 w 102"/>
                <a:gd name="T9" fmla="*/ 19 h 147"/>
              </a:gdLst>
              <a:ahLst/>
              <a:cxnLst>
                <a:cxn ang="0">
                  <a:pos x="T0" y="T1"/>
                </a:cxn>
                <a:cxn ang="0">
                  <a:pos x="T2" y="T3"/>
                </a:cxn>
                <a:cxn ang="0">
                  <a:pos x="T4" y="T5"/>
                </a:cxn>
                <a:cxn ang="0">
                  <a:pos x="T6" y="T7"/>
                </a:cxn>
                <a:cxn ang="0">
                  <a:pos x="T8" y="T9"/>
                </a:cxn>
              </a:cxnLst>
              <a:rect l="0" t="0" r="r" b="b"/>
              <a:pathLst>
                <a:path w="102" h="147">
                  <a:moveTo>
                    <a:pt x="0" y="19"/>
                  </a:moveTo>
                  <a:cubicBezTo>
                    <a:pt x="44" y="147"/>
                    <a:pt x="44" y="147"/>
                    <a:pt x="44" y="147"/>
                  </a:cubicBezTo>
                  <a:cubicBezTo>
                    <a:pt x="102" y="147"/>
                    <a:pt x="102" y="147"/>
                    <a:pt x="102" y="147"/>
                  </a:cubicBezTo>
                  <a:cubicBezTo>
                    <a:pt x="77" y="0"/>
                    <a:pt x="77" y="0"/>
                    <a:pt x="77" y="0"/>
                  </a:cubicBezTo>
                  <a:cubicBezTo>
                    <a:pt x="51" y="4"/>
                    <a:pt x="25" y="11"/>
                    <a:pt x="0" y="19"/>
                  </a:cubicBezTo>
                  <a:close/>
                </a:path>
              </a:pathLst>
            </a:custGeom>
            <a:solidFill>
              <a:srgbClr val="B3C0A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1" name="Freeform 31"/>
            <p:cNvSpPr/>
            <p:nvPr/>
          </p:nvSpPr>
          <p:spPr bwMode="auto">
            <a:xfrm>
              <a:off x="3729038" y="3522663"/>
              <a:ext cx="376238" cy="669925"/>
            </a:xfrm>
            <a:custGeom>
              <a:avLst/>
              <a:gdLst>
                <a:gd name="T0" fmla="*/ 0 w 89"/>
                <a:gd name="T1" fmla="*/ 10 h 157"/>
                <a:gd name="T2" fmla="*/ 25 w 89"/>
                <a:gd name="T3" fmla="*/ 157 h 157"/>
                <a:gd name="T4" fmla="*/ 89 w 89"/>
                <a:gd name="T5" fmla="*/ 157 h 157"/>
                <a:gd name="T6" fmla="*/ 79 w 89"/>
                <a:gd name="T7" fmla="*/ 0 h 157"/>
                <a:gd name="T8" fmla="*/ 0 w 89"/>
                <a:gd name="T9" fmla="*/ 10 h 157"/>
              </a:gdLst>
              <a:ahLst/>
              <a:cxnLst>
                <a:cxn ang="0">
                  <a:pos x="T0" y="T1"/>
                </a:cxn>
                <a:cxn ang="0">
                  <a:pos x="T2" y="T3"/>
                </a:cxn>
                <a:cxn ang="0">
                  <a:pos x="T4" y="T5"/>
                </a:cxn>
                <a:cxn ang="0">
                  <a:pos x="T6" y="T7"/>
                </a:cxn>
                <a:cxn ang="0">
                  <a:pos x="T8" y="T9"/>
                </a:cxn>
              </a:cxnLst>
              <a:rect l="0" t="0" r="r" b="b"/>
              <a:pathLst>
                <a:path w="89" h="157">
                  <a:moveTo>
                    <a:pt x="0" y="10"/>
                  </a:moveTo>
                  <a:cubicBezTo>
                    <a:pt x="25" y="157"/>
                    <a:pt x="25" y="157"/>
                    <a:pt x="25" y="157"/>
                  </a:cubicBezTo>
                  <a:cubicBezTo>
                    <a:pt x="89" y="157"/>
                    <a:pt x="89" y="157"/>
                    <a:pt x="89" y="157"/>
                  </a:cubicBezTo>
                  <a:cubicBezTo>
                    <a:pt x="79" y="0"/>
                    <a:pt x="79" y="0"/>
                    <a:pt x="79" y="0"/>
                  </a:cubicBezTo>
                  <a:cubicBezTo>
                    <a:pt x="52" y="2"/>
                    <a:pt x="26" y="5"/>
                    <a:pt x="0" y="10"/>
                  </a:cubicBezTo>
                  <a:close/>
                </a:path>
              </a:pathLst>
            </a:custGeom>
            <a:solidFill>
              <a:srgbClr val="F781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2" name="Freeform 32"/>
            <p:cNvSpPr/>
            <p:nvPr/>
          </p:nvSpPr>
          <p:spPr bwMode="auto">
            <a:xfrm>
              <a:off x="4064001" y="3509963"/>
              <a:ext cx="363538" cy="682625"/>
            </a:xfrm>
            <a:custGeom>
              <a:avLst/>
              <a:gdLst>
                <a:gd name="T0" fmla="*/ 15 w 86"/>
                <a:gd name="T1" fmla="*/ 2 h 160"/>
                <a:gd name="T2" fmla="*/ 0 w 86"/>
                <a:gd name="T3" fmla="*/ 3 h 160"/>
                <a:gd name="T4" fmla="*/ 10 w 86"/>
                <a:gd name="T5" fmla="*/ 160 h 160"/>
                <a:gd name="T6" fmla="*/ 80 w 86"/>
                <a:gd name="T7" fmla="*/ 160 h 160"/>
                <a:gd name="T8" fmla="*/ 86 w 86"/>
                <a:gd name="T9" fmla="*/ 4 h 160"/>
                <a:gd name="T10" fmla="*/ 15 w 86"/>
                <a:gd name="T11" fmla="*/ 2 h 160"/>
              </a:gdLst>
              <a:ahLst/>
              <a:cxnLst>
                <a:cxn ang="0">
                  <a:pos x="T0" y="T1"/>
                </a:cxn>
                <a:cxn ang="0">
                  <a:pos x="T2" y="T3"/>
                </a:cxn>
                <a:cxn ang="0">
                  <a:pos x="T4" y="T5"/>
                </a:cxn>
                <a:cxn ang="0">
                  <a:pos x="T6" y="T7"/>
                </a:cxn>
                <a:cxn ang="0">
                  <a:pos x="T8" y="T9"/>
                </a:cxn>
                <a:cxn ang="0">
                  <a:pos x="T10" y="T11"/>
                </a:cxn>
              </a:cxnLst>
              <a:rect l="0" t="0" r="r" b="b"/>
              <a:pathLst>
                <a:path w="86" h="160">
                  <a:moveTo>
                    <a:pt x="15" y="2"/>
                  </a:moveTo>
                  <a:cubicBezTo>
                    <a:pt x="10" y="2"/>
                    <a:pt x="5" y="2"/>
                    <a:pt x="0" y="3"/>
                  </a:cubicBezTo>
                  <a:cubicBezTo>
                    <a:pt x="10" y="160"/>
                    <a:pt x="10" y="160"/>
                    <a:pt x="10" y="160"/>
                  </a:cubicBezTo>
                  <a:cubicBezTo>
                    <a:pt x="80" y="160"/>
                    <a:pt x="80" y="160"/>
                    <a:pt x="80" y="160"/>
                  </a:cubicBezTo>
                  <a:cubicBezTo>
                    <a:pt x="86" y="4"/>
                    <a:pt x="86" y="4"/>
                    <a:pt x="86" y="4"/>
                  </a:cubicBezTo>
                  <a:cubicBezTo>
                    <a:pt x="61" y="1"/>
                    <a:pt x="38" y="0"/>
                    <a:pt x="15" y="2"/>
                  </a:cubicBezTo>
                  <a:close/>
                </a:path>
              </a:pathLst>
            </a:custGeom>
            <a:solidFill>
              <a:srgbClr val="B3C0A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3" name="Freeform 33"/>
            <p:cNvSpPr/>
            <p:nvPr/>
          </p:nvSpPr>
          <p:spPr bwMode="auto">
            <a:xfrm>
              <a:off x="4719638" y="3608388"/>
              <a:ext cx="471488" cy="584200"/>
            </a:xfrm>
            <a:custGeom>
              <a:avLst/>
              <a:gdLst>
                <a:gd name="T0" fmla="*/ 26 w 111"/>
                <a:gd name="T1" fmla="*/ 0 h 137"/>
                <a:gd name="T2" fmla="*/ 0 w 111"/>
                <a:gd name="T3" fmla="*/ 137 h 137"/>
                <a:gd name="T4" fmla="*/ 80 w 111"/>
                <a:gd name="T5" fmla="*/ 137 h 137"/>
                <a:gd name="T6" fmla="*/ 111 w 111"/>
                <a:gd name="T7" fmla="*/ 28 h 137"/>
                <a:gd name="T8" fmla="*/ 26 w 111"/>
                <a:gd name="T9" fmla="*/ 0 h 137"/>
              </a:gdLst>
              <a:ahLst/>
              <a:cxnLst>
                <a:cxn ang="0">
                  <a:pos x="T0" y="T1"/>
                </a:cxn>
                <a:cxn ang="0">
                  <a:pos x="T2" y="T3"/>
                </a:cxn>
                <a:cxn ang="0">
                  <a:pos x="T4" y="T5"/>
                </a:cxn>
                <a:cxn ang="0">
                  <a:pos x="T6" y="T7"/>
                </a:cxn>
                <a:cxn ang="0">
                  <a:pos x="T8" y="T9"/>
                </a:cxn>
              </a:cxnLst>
              <a:rect l="0" t="0" r="r" b="b"/>
              <a:pathLst>
                <a:path w="111" h="137">
                  <a:moveTo>
                    <a:pt x="26" y="0"/>
                  </a:moveTo>
                  <a:cubicBezTo>
                    <a:pt x="0" y="137"/>
                    <a:pt x="0" y="137"/>
                    <a:pt x="0" y="137"/>
                  </a:cubicBezTo>
                  <a:cubicBezTo>
                    <a:pt x="80" y="137"/>
                    <a:pt x="80" y="137"/>
                    <a:pt x="80" y="137"/>
                  </a:cubicBezTo>
                  <a:cubicBezTo>
                    <a:pt x="111" y="28"/>
                    <a:pt x="111" y="28"/>
                    <a:pt x="111" y="28"/>
                  </a:cubicBezTo>
                  <a:cubicBezTo>
                    <a:pt x="83" y="18"/>
                    <a:pt x="54" y="8"/>
                    <a:pt x="26" y="0"/>
                  </a:cubicBezTo>
                  <a:close/>
                </a:path>
              </a:pathLst>
            </a:custGeom>
            <a:solidFill>
              <a:srgbClr val="B3C0A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4" name="Freeform 34"/>
            <p:cNvSpPr/>
            <p:nvPr/>
          </p:nvSpPr>
          <p:spPr bwMode="auto">
            <a:xfrm>
              <a:off x="5059363" y="3727450"/>
              <a:ext cx="433388" cy="465138"/>
            </a:xfrm>
            <a:custGeom>
              <a:avLst/>
              <a:gdLst>
                <a:gd name="T0" fmla="*/ 31 w 102"/>
                <a:gd name="T1" fmla="*/ 0 h 109"/>
                <a:gd name="T2" fmla="*/ 0 w 102"/>
                <a:gd name="T3" fmla="*/ 109 h 109"/>
                <a:gd name="T4" fmla="*/ 70 w 102"/>
                <a:gd name="T5" fmla="*/ 109 h 109"/>
                <a:gd name="T6" fmla="*/ 102 w 102"/>
                <a:gd name="T7" fmla="*/ 30 h 109"/>
                <a:gd name="T8" fmla="*/ 31 w 102"/>
                <a:gd name="T9" fmla="*/ 0 h 109"/>
              </a:gdLst>
              <a:ahLst/>
              <a:cxnLst>
                <a:cxn ang="0">
                  <a:pos x="T0" y="T1"/>
                </a:cxn>
                <a:cxn ang="0">
                  <a:pos x="T2" y="T3"/>
                </a:cxn>
                <a:cxn ang="0">
                  <a:pos x="T4" y="T5"/>
                </a:cxn>
                <a:cxn ang="0">
                  <a:pos x="T6" y="T7"/>
                </a:cxn>
                <a:cxn ang="0">
                  <a:pos x="T8" y="T9"/>
                </a:cxn>
              </a:cxnLst>
              <a:rect l="0" t="0" r="r" b="b"/>
              <a:pathLst>
                <a:path w="102" h="109">
                  <a:moveTo>
                    <a:pt x="31" y="0"/>
                  </a:moveTo>
                  <a:cubicBezTo>
                    <a:pt x="0" y="109"/>
                    <a:pt x="0" y="109"/>
                    <a:pt x="0" y="109"/>
                  </a:cubicBezTo>
                  <a:cubicBezTo>
                    <a:pt x="70" y="109"/>
                    <a:pt x="70" y="109"/>
                    <a:pt x="70" y="109"/>
                  </a:cubicBezTo>
                  <a:cubicBezTo>
                    <a:pt x="102" y="30"/>
                    <a:pt x="102" y="30"/>
                    <a:pt x="102" y="30"/>
                  </a:cubicBezTo>
                  <a:cubicBezTo>
                    <a:pt x="79" y="20"/>
                    <a:pt x="56" y="10"/>
                    <a:pt x="31" y="0"/>
                  </a:cubicBezTo>
                  <a:close/>
                </a:path>
              </a:pathLst>
            </a:custGeom>
            <a:solidFill>
              <a:srgbClr val="F781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5" name="Freeform 35"/>
            <p:cNvSpPr/>
            <p:nvPr/>
          </p:nvSpPr>
          <p:spPr bwMode="auto">
            <a:xfrm>
              <a:off x="5356226" y="3856038"/>
              <a:ext cx="469900" cy="336550"/>
            </a:xfrm>
            <a:custGeom>
              <a:avLst/>
              <a:gdLst>
                <a:gd name="T0" fmla="*/ 32 w 111"/>
                <a:gd name="T1" fmla="*/ 0 h 79"/>
                <a:gd name="T2" fmla="*/ 0 w 111"/>
                <a:gd name="T3" fmla="*/ 79 h 79"/>
                <a:gd name="T4" fmla="*/ 93 w 111"/>
                <a:gd name="T5" fmla="*/ 79 h 79"/>
                <a:gd name="T6" fmla="*/ 111 w 111"/>
                <a:gd name="T7" fmla="*/ 40 h 79"/>
                <a:gd name="T8" fmla="*/ 32 w 111"/>
                <a:gd name="T9" fmla="*/ 0 h 79"/>
              </a:gdLst>
              <a:ahLst/>
              <a:cxnLst>
                <a:cxn ang="0">
                  <a:pos x="T0" y="T1"/>
                </a:cxn>
                <a:cxn ang="0">
                  <a:pos x="T2" y="T3"/>
                </a:cxn>
                <a:cxn ang="0">
                  <a:pos x="T4" y="T5"/>
                </a:cxn>
                <a:cxn ang="0">
                  <a:pos x="T6" y="T7"/>
                </a:cxn>
                <a:cxn ang="0">
                  <a:pos x="T8" y="T9"/>
                </a:cxn>
              </a:cxnLst>
              <a:rect l="0" t="0" r="r" b="b"/>
              <a:pathLst>
                <a:path w="111" h="79">
                  <a:moveTo>
                    <a:pt x="32" y="0"/>
                  </a:moveTo>
                  <a:cubicBezTo>
                    <a:pt x="0" y="79"/>
                    <a:pt x="0" y="79"/>
                    <a:pt x="0" y="79"/>
                  </a:cubicBezTo>
                  <a:cubicBezTo>
                    <a:pt x="93" y="79"/>
                    <a:pt x="93" y="79"/>
                    <a:pt x="93" y="79"/>
                  </a:cubicBezTo>
                  <a:cubicBezTo>
                    <a:pt x="111" y="40"/>
                    <a:pt x="111" y="40"/>
                    <a:pt x="111" y="40"/>
                  </a:cubicBezTo>
                  <a:cubicBezTo>
                    <a:pt x="86" y="26"/>
                    <a:pt x="60" y="13"/>
                    <a:pt x="32" y="0"/>
                  </a:cubicBezTo>
                  <a:close/>
                </a:path>
              </a:pathLst>
            </a:custGeom>
            <a:solidFill>
              <a:srgbClr val="B3C0A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6" name="Freeform 36"/>
            <p:cNvSpPr/>
            <p:nvPr/>
          </p:nvSpPr>
          <p:spPr bwMode="auto">
            <a:xfrm>
              <a:off x="4402138" y="3527425"/>
              <a:ext cx="428625" cy="665163"/>
            </a:xfrm>
            <a:custGeom>
              <a:avLst/>
              <a:gdLst>
                <a:gd name="T0" fmla="*/ 6 w 101"/>
                <a:gd name="T1" fmla="*/ 0 h 156"/>
                <a:gd name="T2" fmla="*/ 0 w 101"/>
                <a:gd name="T3" fmla="*/ 156 h 156"/>
                <a:gd name="T4" fmla="*/ 75 w 101"/>
                <a:gd name="T5" fmla="*/ 156 h 156"/>
                <a:gd name="T6" fmla="*/ 101 w 101"/>
                <a:gd name="T7" fmla="*/ 19 h 156"/>
                <a:gd name="T8" fmla="*/ 6 w 101"/>
                <a:gd name="T9" fmla="*/ 0 h 156"/>
              </a:gdLst>
              <a:ahLst/>
              <a:cxnLst>
                <a:cxn ang="0">
                  <a:pos x="T0" y="T1"/>
                </a:cxn>
                <a:cxn ang="0">
                  <a:pos x="T2" y="T3"/>
                </a:cxn>
                <a:cxn ang="0">
                  <a:pos x="T4" y="T5"/>
                </a:cxn>
                <a:cxn ang="0">
                  <a:pos x="T6" y="T7"/>
                </a:cxn>
                <a:cxn ang="0">
                  <a:pos x="T8" y="T9"/>
                </a:cxn>
              </a:cxnLst>
              <a:rect l="0" t="0" r="r" b="b"/>
              <a:pathLst>
                <a:path w="101" h="156">
                  <a:moveTo>
                    <a:pt x="6" y="0"/>
                  </a:moveTo>
                  <a:cubicBezTo>
                    <a:pt x="0" y="156"/>
                    <a:pt x="0" y="156"/>
                    <a:pt x="0" y="156"/>
                  </a:cubicBezTo>
                  <a:cubicBezTo>
                    <a:pt x="75" y="156"/>
                    <a:pt x="75" y="156"/>
                    <a:pt x="75" y="156"/>
                  </a:cubicBezTo>
                  <a:cubicBezTo>
                    <a:pt x="101" y="19"/>
                    <a:pt x="101" y="19"/>
                    <a:pt x="101" y="19"/>
                  </a:cubicBezTo>
                  <a:cubicBezTo>
                    <a:pt x="69" y="10"/>
                    <a:pt x="37" y="3"/>
                    <a:pt x="6" y="0"/>
                  </a:cubicBezTo>
                  <a:close/>
                </a:path>
              </a:pathLst>
            </a:custGeom>
            <a:solidFill>
              <a:srgbClr val="F781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7" name="Freeform 37"/>
            <p:cNvSpPr/>
            <p:nvPr/>
          </p:nvSpPr>
          <p:spPr bwMode="auto">
            <a:xfrm>
              <a:off x="2927351" y="3795713"/>
              <a:ext cx="381000" cy="396875"/>
            </a:xfrm>
            <a:custGeom>
              <a:avLst/>
              <a:gdLst>
                <a:gd name="T0" fmla="*/ 22 w 90"/>
                <a:gd name="T1" fmla="*/ 7 h 93"/>
                <a:gd name="T2" fmla="*/ 0 w 90"/>
                <a:gd name="T3" fmla="*/ 24 h 93"/>
                <a:gd name="T4" fmla="*/ 0 w 90"/>
                <a:gd name="T5" fmla="*/ 93 h 93"/>
                <a:gd name="T6" fmla="*/ 90 w 90"/>
                <a:gd name="T7" fmla="*/ 93 h 93"/>
                <a:gd name="T8" fmla="*/ 34 w 90"/>
                <a:gd name="T9" fmla="*/ 0 h 93"/>
                <a:gd name="T10" fmla="*/ 22 w 90"/>
                <a:gd name="T11" fmla="*/ 7 h 93"/>
              </a:gdLst>
              <a:ahLst/>
              <a:cxnLst>
                <a:cxn ang="0">
                  <a:pos x="T0" y="T1"/>
                </a:cxn>
                <a:cxn ang="0">
                  <a:pos x="T2" y="T3"/>
                </a:cxn>
                <a:cxn ang="0">
                  <a:pos x="T4" y="T5"/>
                </a:cxn>
                <a:cxn ang="0">
                  <a:pos x="T6" y="T7"/>
                </a:cxn>
                <a:cxn ang="0">
                  <a:pos x="T8" y="T9"/>
                </a:cxn>
                <a:cxn ang="0">
                  <a:pos x="T10" y="T11"/>
                </a:cxn>
              </a:cxnLst>
              <a:rect l="0" t="0" r="r" b="b"/>
              <a:pathLst>
                <a:path w="90" h="93">
                  <a:moveTo>
                    <a:pt x="22" y="7"/>
                  </a:moveTo>
                  <a:cubicBezTo>
                    <a:pt x="15" y="13"/>
                    <a:pt x="7" y="18"/>
                    <a:pt x="0" y="24"/>
                  </a:cubicBezTo>
                  <a:cubicBezTo>
                    <a:pt x="0" y="93"/>
                    <a:pt x="0" y="93"/>
                    <a:pt x="0" y="93"/>
                  </a:cubicBezTo>
                  <a:cubicBezTo>
                    <a:pt x="90" y="93"/>
                    <a:pt x="90" y="93"/>
                    <a:pt x="90" y="93"/>
                  </a:cubicBezTo>
                  <a:cubicBezTo>
                    <a:pt x="34" y="0"/>
                    <a:pt x="34" y="0"/>
                    <a:pt x="34" y="0"/>
                  </a:cubicBezTo>
                  <a:cubicBezTo>
                    <a:pt x="30" y="3"/>
                    <a:pt x="26" y="5"/>
                    <a:pt x="22" y="7"/>
                  </a:cubicBezTo>
                  <a:close/>
                </a:path>
              </a:pathLst>
            </a:custGeom>
            <a:solidFill>
              <a:srgbClr val="B3C0A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8" name="Freeform 38"/>
            <p:cNvSpPr/>
            <p:nvPr/>
          </p:nvSpPr>
          <p:spPr bwMode="auto">
            <a:xfrm>
              <a:off x="3074988" y="3757613"/>
              <a:ext cx="2374900" cy="434975"/>
            </a:xfrm>
            <a:custGeom>
              <a:avLst/>
              <a:gdLst>
                <a:gd name="T0" fmla="*/ 242 w 560"/>
                <a:gd name="T1" fmla="*/ 6 h 102"/>
                <a:gd name="T2" fmla="*/ 37 w 560"/>
                <a:gd name="T3" fmla="*/ 73 h 102"/>
                <a:gd name="T4" fmla="*/ 19 w 560"/>
                <a:gd name="T5" fmla="*/ 86 h 102"/>
                <a:gd name="T6" fmla="*/ 0 w 560"/>
                <a:gd name="T7" fmla="*/ 102 h 102"/>
                <a:gd name="T8" fmla="*/ 560 w 560"/>
                <a:gd name="T9" fmla="*/ 102 h 102"/>
                <a:gd name="T10" fmla="*/ 242 w 560"/>
                <a:gd name="T11" fmla="*/ 6 h 102"/>
              </a:gdLst>
              <a:ahLst/>
              <a:cxnLst>
                <a:cxn ang="0">
                  <a:pos x="T0" y="T1"/>
                </a:cxn>
                <a:cxn ang="0">
                  <a:pos x="T2" y="T3"/>
                </a:cxn>
                <a:cxn ang="0">
                  <a:pos x="T4" y="T5"/>
                </a:cxn>
                <a:cxn ang="0">
                  <a:pos x="T6" y="T7"/>
                </a:cxn>
                <a:cxn ang="0">
                  <a:pos x="T8" y="T9"/>
                </a:cxn>
                <a:cxn ang="0">
                  <a:pos x="T10" y="T11"/>
                </a:cxn>
              </a:cxnLst>
              <a:rect l="0" t="0" r="r" b="b"/>
              <a:pathLst>
                <a:path w="560" h="102">
                  <a:moveTo>
                    <a:pt x="242" y="6"/>
                  </a:moveTo>
                  <a:cubicBezTo>
                    <a:pt x="166" y="12"/>
                    <a:pt x="95" y="34"/>
                    <a:pt x="37" y="73"/>
                  </a:cubicBezTo>
                  <a:cubicBezTo>
                    <a:pt x="31" y="77"/>
                    <a:pt x="25" y="81"/>
                    <a:pt x="19" y="86"/>
                  </a:cubicBezTo>
                  <a:cubicBezTo>
                    <a:pt x="0" y="102"/>
                    <a:pt x="0" y="102"/>
                    <a:pt x="0" y="102"/>
                  </a:cubicBezTo>
                  <a:cubicBezTo>
                    <a:pt x="560" y="102"/>
                    <a:pt x="560" y="102"/>
                    <a:pt x="560" y="102"/>
                  </a:cubicBezTo>
                  <a:cubicBezTo>
                    <a:pt x="469" y="55"/>
                    <a:pt x="336" y="0"/>
                    <a:pt x="242" y="6"/>
                  </a:cubicBezTo>
                  <a:close/>
                </a:path>
              </a:pathLst>
            </a:custGeom>
            <a:solidFill>
              <a:srgbClr val="A2868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39" name="Oval 39"/>
            <p:cNvSpPr>
              <a:spLocks noChangeArrowheads="1"/>
            </p:cNvSpPr>
            <p:nvPr/>
          </p:nvSpPr>
          <p:spPr bwMode="auto">
            <a:xfrm>
              <a:off x="6881813" y="3792538"/>
              <a:ext cx="73025" cy="71438"/>
            </a:xfrm>
            <a:prstGeom prst="ellipse">
              <a:avLst/>
            </a:pr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0" name="Oval 40"/>
            <p:cNvSpPr>
              <a:spLocks noChangeArrowheads="1"/>
            </p:cNvSpPr>
            <p:nvPr/>
          </p:nvSpPr>
          <p:spPr bwMode="auto">
            <a:xfrm>
              <a:off x="7254876" y="3587750"/>
              <a:ext cx="73025" cy="76200"/>
            </a:xfrm>
            <a:prstGeom prst="ellipse">
              <a:avLst/>
            </a:pr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1" name="Oval 41"/>
            <p:cNvSpPr>
              <a:spLocks noChangeArrowheads="1"/>
            </p:cNvSpPr>
            <p:nvPr/>
          </p:nvSpPr>
          <p:spPr bwMode="auto">
            <a:xfrm>
              <a:off x="7602538" y="3459163"/>
              <a:ext cx="77788" cy="73025"/>
            </a:xfrm>
            <a:prstGeom prst="ellipse">
              <a:avLst/>
            </a:pr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2" name="Oval 42"/>
            <p:cNvSpPr>
              <a:spLocks noChangeArrowheads="1"/>
            </p:cNvSpPr>
            <p:nvPr/>
          </p:nvSpPr>
          <p:spPr bwMode="auto">
            <a:xfrm>
              <a:off x="8010526" y="3438525"/>
              <a:ext cx="71438" cy="71438"/>
            </a:xfrm>
            <a:prstGeom prst="ellipse">
              <a:avLst/>
            </a:pr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3" name="Oval 43"/>
            <p:cNvSpPr>
              <a:spLocks noChangeArrowheads="1"/>
            </p:cNvSpPr>
            <p:nvPr/>
          </p:nvSpPr>
          <p:spPr bwMode="auto">
            <a:xfrm>
              <a:off x="8391526" y="3552825"/>
              <a:ext cx="76200" cy="77788"/>
            </a:xfrm>
            <a:prstGeom prst="ellipse">
              <a:avLst/>
            </a:pr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4" name="Oval 44"/>
            <p:cNvSpPr>
              <a:spLocks noChangeArrowheads="1"/>
            </p:cNvSpPr>
            <p:nvPr/>
          </p:nvSpPr>
          <p:spPr bwMode="auto">
            <a:xfrm>
              <a:off x="8764588" y="3757613"/>
              <a:ext cx="73025" cy="77788"/>
            </a:xfrm>
            <a:prstGeom prst="ellipse">
              <a:avLst/>
            </a:pr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5" name="Freeform 45"/>
            <p:cNvSpPr/>
            <p:nvPr/>
          </p:nvSpPr>
          <p:spPr bwMode="auto">
            <a:xfrm>
              <a:off x="2927351" y="3122613"/>
              <a:ext cx="3492500" cy="1049338"/>
            </a:xfrm>
            <a:custGeom>
              <a:avLst/>
              <a:gdLst>
                <a:gd name="T0" fmla="*/ 0 w 824"/>
                <a:gd name="T1" fmla="*/ 118 h 246"/>
                <a:gd name="T2" fmla="*/ 63 w 824"/>
                <a:gd name="T3" fmla="*/ 138 h 246"/>
                <a:gd name="T4" fmla="*/ 76 w 824"/>
                <a:gd name="T5" fmla="*/ 70 h 246"/>
                <a:gd name="T6" fmla="*/ 136 w 824"/>
                <a:gd name="T7" fmla="*/ 110 h 246"/>
                <a:gd name="T8" fmla="*/ 146 w 824"/>
                <a:gd name="T9" fmla="*/ 45 h 246"/>
                <a:gd name="T10" fmla="*/ 211 w 824"/>
                <a:gd name="T11" fmla="*/ 95 h 246"/>
                <a:gd name="T12" fmla="*/ 237 w 824"/>
                <a:gd name="T13" fmla="*/ 32 h 246"/>
                <a:gd name="T14" fmla="*/ 277 w 824"/>
                <a:gd name="T15" fmla="*/ 90 h 246"/>
                <a:gd name="T16" fmla="*/ 317 w 824"/>
                <a:gd name="T17" fmla="*/ 27 h 246"/>
                <a:gd name="T18" fmla="*/ 344 w 824"/>
                <a:gd name="T19" fmla="*/ 90 h 246"/>
                <a:gd name="T20" fmla="*/ 400 w 824"/>
                <a:gd name="T21" fmla="*/ 32 h 246"/>
                <a:gd name="T22" fmla="*/ 427 w 824"/>
                <a:gd name="T23" fmla="*/ 105 h 246"/>
                <a:gd name="T24" fmla="*/ 480 w 824"/>
                <a:gd name="T25" fmla="*/ 55 h 246"/>
                <a:gd name="T26" fmla="*/ 500 w 824"/>
                <a:gd name="T27" fmla="*/ 125 h 246"/>
                <a:gd name="T28" fmla="*/ 558 w 824"/>
                <a:gd name="T29" fmla="*/ 83 h 246"/>
                <a:gd name="T30" fmla="*/ 558 w 824"/>
                <a:gd name="T31" fmla="*/ 148 h 246"/>
                <a:gd name="T32" fmla="*/ 625 w 824"/>
                <a:gd name="T33" fmla="*/ 108 h 246"/>
                <a:gd name="T34" fmla="*/ 628 w 824"/>
                <a:gd name="T35" fmla="*/ 180 h 246"/>
                <a:gd name="T36" fmla="*/ 691 w 824"/>
                <a:gd name="T37" fmla="*/ 145 h 246"/>
                <a:gd name="T38" fmla="*/ 703 w 824"/>
                <a:gd name="T39" fmla="*/ 218 h 246"/>
                <a:gd name="T40" fmla="*/ 758 w 824"/>
                <a:gd name="T41" fmla="*/ 183 h 246"/>
                <a:gd name="T42" fmla="*/ 763 w 824"/>
                <a:gd name="T43" fmla="*/ 246 h 246"/>
                <a:gd name="T44" fmla="*/ 824 w 824"/>
                <a:gd name="T45" fmla="*/ 226 h 246"/>
                <a:gd name="T46" fmla="*/ 370 w 824"/>
                <a:gd name="T47" fmla="*/ 27 h 246"/>
                <a:gd name="T48" fmla="*/ 0 w 824"/>
                <a:gd name="T49"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4" h="246">
                  <a:moveTo>
                    <a:pt x="0" y="118"/>
                  </a:moveTo>
                  <a:cubicBezTo>
                    <a:pt x="63" y="138"/>
                    <a:pt x="63" y="138"/>
                    <a:pt x="63" y="138"/>
                  </a:cubicBezTo>
                  <a:cubicBezTo>
                    <a:pt x="76" y="70"/>
                    <a:pt x="76" y="70"/>
                    <a:pt x="76" y="70"/>
                  </a:cubicBezTo>
                  <a:cubicBezTo>
                    <a:pt x="136" y="110"/>
                    <a:pt x="136" y="110"/>
                    <a:pt x="136" y="110"/>
                  </a:cubicBezTo>
                  <a:cubicBezTo>
                    <a:pt x="146" y="45"/>
                    <a:pt x="146" y="45"/>
                    <a:pt x="146" y="45"/>
                  </a:cubicBezTo>
                  <a:cubicBezTo>
                    <a:pt x="211" y="95"/>
                    <a:pt x="211" y="95"/>
                    <a:pt x="211" y="95"/>
                  </a:cubicBezTo>
                  <a:cubicBezTo>
                    <a:pt x="237" y="32"/>
                    <a:pt x="237" y="32"/>
                    <a:pt x="237" y="32"/>
                  </a:cubicBezTo>
                  <a:cubicBezTo>
                    <a:pt x="277" y="90"/>
                    <a:pt x="277" y="90"/>
                    <a:pt x="277" y="90"/>
                  </a:cubicBezTo>
                  <a:cubicBezTo>
                    <a:pt x="317" y="27"/>
                    <a:pt x="317" y="27"/>
                    <a:pt x="317" y="27"/>
                  </a:cubicBezTo>
                  <a:cubicBezTo>
                    <a:pt x="344" y="90"/>
                    <a:pt x="344" y="90"/>
                    <a:pt x="344" y="90"/>
                  </a:cubicBezTo>
                  <a:cubicBezTo>
                    <a:pt x="400" y="32"/>
                    <a:pt x="400" y="32"/>
                    <a:pt x="400" y="32"/>
                  </a:cubicBezTo>
                  <a:cubicBezTo>
                    <a:pt x="427" y="105"/>
                    <a:pt x="427" y="105"/>
                    <a:pt x="427" y="105"/>
                  </a:cubicBezTo>
                  <a:cubicBezTo>
                    <a:pt x="480" y="55"/>
                    <a:pt x="480" y="55"/>
                    <a:pt x="480" y="55"/>
                  </a:cubicBezTo>
                  <a:cubicBezTo>
                    <a:pt x="500" y="125"/>
                    <a:pt x="500" y="125"/>
                    <a:pt x="500" y="125"/>
                  </a:cubicBezTo>
                  <a:cubicBezTo>
                    <a:pt x="558" y="83"/>
                    <a:pt x="558" y="83"/>
                    <a:pt x="558" y="83"/>
                  </a:cubicBezTo>
                  <a:cubicBezTo>
                    <a:pt x="558" y="148"/>
                    <a:pt x="558" y="148"/>
                    <a:pt x="558" y="148"/>
                  </a:cubicBezTo>
                  <a:cubicBezTo>
                    <a:pt x="625" y="108"/>
                    <a:pt x="625" y="108"/>
                    <a:pt x="625" y="108"/>
                  </a:cubicBezTo>
                  <a:cubicBezTo>
                    <a:pt x="628" y="180"/>
                    <a:pt x="628" y="180"/>
                    <a:pt x="628" y="180"/>
                  </a:cubicBezTo>
                  <a:cubicBezTo>
                    <a:pt x="691" y="145"/>
                    <a:pt x="691" y="145"/>
                    <a:pt x="691" y="145"/>
                  </a:cubicBezTo>
                  <a:cubicBezTo>
                    <a:pt x="703" y="218"/>
                    <a:pt x="703" y="218"/>
                    <a:pt x="703" y="218"/>
                  </a:cubicBezTo>
                  <a:cubicBezTo>
                    <a:pt x="758" y="183"/>
                    <a:pt x="758" y="183"/>
                    <a:pt x="758" y="183"/>
                  </a:cubicBezTo>
                  <a:cubicBezTo>
                    <a:pt x="763" y="246"/>
                    <a:pt x="763" y="246"/>
                    <a:pt x="763" y="246"/>
                  </a:cubicBezTo>
                  <a:cubicBezTo>
                    <a:pt x="824" y="226"/>
                    <a:pt x="824" y="226"/>
                    <a:pt x="824" y="226"/>
                  </a:cubicBezTo>
                  <a:cubicBezTo>
                    <a:pt x="824" y="226"/>
                    <a:pt x="600" y="63"/>
                    <a:pt x="370" y="27"/>
                  </a:cubicBezTo>
                  <a:cubicBezTo>
                    <a:pt x="370" y="27"/>
                    <a:pt x="155" y="0"/>
                    <a:pt x="0" y="118"/>
                  </a:cubicBezTo>
                  <a:close/>
                </a:path>
              </a:pathLst>
            </a:cu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6" name="Oval 46"/>
            <p:cNvSpPr>
              <a:spLocks noChangeArrowheads="1"/>
            </p:cNvSpPr>
            <p:nvPr/>
          </p:nvSpPr>
          <p:spPr bwMode="auto">
            <a:xfrm>
              <a:off x="2973388" y="3732213"/>
              <a:ext cx="42863"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7" name="Oval 47"/>
            <p:cNvSpPr>
              <a:spLocks noChangeArrowheads="1"/>
            </p:cNvSpPr>
            <p:nvPr/>
          </p:nvSpPr>
          <p:spPr bwMode="auto">
            <a:xfrm>
              <a:off x="3325813" y="3562350"/>
              <a:ext cx="42863" cy="41275"/>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8" name="Oval 48"/>
            <p:cNvSpPr>
              <a:spLocks noChangeArrowheads="1"/>
            </p:cNvSpPr>
            <p:nvPr/>
          </p:nvSpPr>
          <p:spPr bwMode="auto">
            <a:xfrm>
              <a:off x="3651251" y="3497263"/>
              <a:ext cx="42863"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49" name="Oval 49"/>
            <p:cNvSpPr>
              <a:spLocks noChangeArrowheads="1"/>
            </p:cNvSpPr>
            <p:nvPr/>
          </p:nvSpPr>
          <p:spPr bwMode="auto">
            <a:xfrm>
              <a:off x="3952876" y="3441700"/>
              <a:ext cx="42863"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0" name="Oval 50"/>
            <p:cNvSpPr>
              <a:spLocks noChangeArrowheads="1"/>
            </p:cNvSpPr>
            <p:nvPr/>
          </p:nvSpPr>
          <p:spPr bwMode="auto">
            <a:xfrm>
              <a:off x="4229101" y="3433763"/>
              <a:ext cx="41275"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1" name="Oval 51"/>
            <p:cNvSpPr>
              <a:spLocks noChangeArrowheads="1"/>
            </p:cNvSpPr>
            <p:nvPr/>
          </p:nvSpPr>
          <p:spPr bwMode="auto">
            <a:xfrm>
              <a:off x="4559301" y="3463925"/>
              <a:ext cx="42863"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2" name="Oval 52"/>
            <p:cNvSpPr>
              <a:spLocks noChangeArrowheads="1"/>
            </p:cNvSpPr>
            <p:nvPr/>
          </p:nvSpPr>
          <p:spPr bwMode="auto">
            <a:xfrm>
              <a:off x="4899026" y="3540125"/>
              <a:ext cx="41275"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3" name="Oval 53"/>
            <p:cNvSpPr>
              <a:spLocks noChangeArrowheads="1"/>
            </p:cNvSpPr>
            <p:nvPr/>
          </p:nvSpPr>
          <p:spPr bwMode="auto">
            <a:xfrm>
              <a:off x="5165726" y="3646488"/>
              <a:ext cx="42863"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4" name="Oval 54"/>
            <p:cNvSpPr>
              <a:spLocks noChangeArrowheads="1"/>
            </p:cNvSpPr>
            <p:nvPr/>
          </p:nvSpPr>
          <p:spPr bwMode="auto">
            <a:xfrm>
              <a:off x="5470526" y="3754438"/>
              <a:ext cx="42863" cy="41275"/>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5" name="Oval 55"/>
            <p:cNvSpPr>
              <a:spLocks noChangeArrowheads="1"/>
            </p:cNvSpPr>
            <p:nvPr/>
          </p:nvSpPr>
          <p:spPr bwMode="auto">
            <a:xfrm>
              <a:off x="5749926" y="3890963"/>
              <a:ext cx="42863" cy="46038"/>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6" name="Freeform 56"/>
            <p:cNvSpPr/>
            <p:nvPr/>
          </p:nvSpPr>
          <p:spPr bwMode="auto">
            <a:xfrm>
              <a:off x="6924676" y="3616325"/>
              <a:ext cx="1695450" cy="573088"/>
            </a:xfrm>
            <a:custGeom>
              <a:avLst/>
              <a:gdLst>
                <a:gd name="T0" fmla="*/ 16 w 400"/>
                <a:gd name="T1" fmla="*/ 95 h 134"/>
                <a:gd name="T2" fmla="*/ 89 w 400"/>
                <a:gd name="T3" fmla="*/ 133 h 134"/>
                <a:gd name="T4" fmla="*/ 77 w 400"/>
                <a:gd name="T5" fmla="*/ 52 h 134"/>
                <a:gd name="T6" fmla="*/ 147 w 400"/>
                <a:gd name="T7" fmla="*/ 85 h 134"/>
                <a:gd name="T8" fmla="*/ 149 w 400"/>
                <a:gd name="T9" fmla="*/ 9 h 134"/>
                <a:gd name="T10" fmla="*/ 210 w 400"/>
                <a:gd name="T11" fmla="*/ 57 h 134"/>
                <a:gd name="T12" fmla="*/ 240 w 400"/>
                <a:gd name="T13" fmla="*/ 0 h 134"/>
                <a:gd name="T14" fmla="*/ 277 w 400"/>
                <a:gd name="T15" fmla="*/ 54 h 134"/>
                <a:gd name="T16" fmla="*/ 325 w 400"/>
                <a:gd name="T17" fmla="*/ 14 h 134"/>
                <a:gd name="T18" fmla="*/ 343 w 400"/>
                <a:gd name="T19" fmla="*/ 77 h 134"/>
                <a:gd name="T20" fmla="*/ 400 w 400"/>
                <a:gd name="T21" fmla="*/ 54 h 134"/>
                <a:gd name="T22" fmla="*/ 397 w 400"/>
                <a:gd name="T23" fmla="*/ 129 h 134"/>
                <a:gd name="T24" fmla="*/ 383 w 400"/>
                <a:gd name="T25" fmla="*/ 115 h 134"/>
                <a:gd name="T26" fmla="*/ 383 w 400"/>
                <a:gd name="T27" fmla="*/ 82 h 134"/>
                <a:gd name="T28" fmla="*/ 340 w 400"/>
                <a:gd name="T29" fmla="*/ 97 h 134"/>
                <a:gd name="T30" fmla="*/ 325 w 400"/>
                <a:gd name="T31" fmla="*/ 87 h 134"/>
                <a:gd name="T32" fmla="*/ 315 w 400"/>
                <a:gd name="T33" fmla="*/ 47 h 134"/>
                <a:gd name="T34" fmla="*/ 287 w 400"/>
                <a:gd name="T35" fmla="*/ 70 h 134"/>
                <a:gd name="T36" fmla="*/ 265 w 400"/>
                <a:gd name="T37" fmla="*/ 70 h 134"/>
                <a:gd name="T38" fmla="*/ 242 w 400"/>
                <a:gd name="T39" fmla="*/ 32 h 134"/>
                <a:gd name="T40" fmla="*/ 222 w 400"/>
                <a:gd name="T41" fmla="*/ 74 h 134"/>
                <a:gd name="T42" fmla="*/ 200 w 400"/>
                <a:gd name="T43" fmla="*/ 80 h 134"/>
                <a:gd name="T44" fmla="*/ 164 w 400"/>
                <a:gd name="T45" fmla="*/ 44 h 134"/>
                <a:gd name="T46" fmla="*/ 164 w 400"/>
                <a:gd name="T47" fmla="*/ 92 h 134"/>
                <a:gd name="T48" fmla="*/ 148 w 400"/>
                <a:gd name="T49" fmla="*/ 108 h 134"/>
                <a:gd name="T50" fmla="*/ 98 w 400"/>
                <a:gd name="T51" fmla="*/ 81 h 134"/>
                <a:gd name="T52" fmla="*/ 104 w 400"/>
                <a:gd name="T53" fmla="*/ 128 h 134"/>
                <a:gd name="T54" fmla="*/ 61 w 400"/>
                <a:gd name="T55" fmla="*/ 134 h 134"/>
                <a:gd name="T56" fmla="*/ 0 w 400"/>
                <a:gd name="T57" fmla="*/ 106 h 134"/>
                <a:gd name="T58" fmla="*/ 16 w 400"/>
                <a:gd name="T59" fmla="*/ 9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0" h="134">
                  <a:moveTo>
                    <a:pt x="16" y="95"/>
                  </a:moveTo>
                  <a:cubicBezTo>
                    <a:pt x="89" y="133"/>
                    <a:pt x="89" y="133"/>
                    <a:pt x="89" y="133"/>
                  </a:cubicBezTo>
                  <a:cubicBezTo>
                    <a:pt x="77" y="52"/>
                    <a:pt x="77" y="52"/>
                    <a:pt x="77" y="52"/>
                  </a:cubicBezTo>
                  <a:cubicBezTo>
                    <a:pt x="147" y="85"/>
                    <a:pt x="147" y="85"/>
                    <a:pt x="147" y="85"/>
                  </a:cubicBezTo>
                  <a:cubicBezTo>
                    <a:pt x="149" y="9"/>
                    <a:pt x="149" y="9"/>
                    <a:pt x="149" y="9"/>
                  </a:cubicBezTo>
                  <a:cubicBezTo>
                    <a:pt x="210" y="57"/>
                    <a:pt x="210" y="57"/>
                    <a:pt x="210" y="57"/>
                  </a:cubicBezTo>
                  <a:cubicBezTo>
                    <a:pt x="240" y="0"/>
                    <a:pt x="240" y="0"/>
                    <a:pt x="240" y="0"/>
                  </a:cubicBezTo>
                  <a:cubicBezTo>
                    <a:pt x="277" y="54"/>
                    <a:pt x="277" y="54"/>
                    <a:pt x="277" y="54"/>
                  </a:cubicBezTo>
                  <a:cubicBezTo>
                    <a:pt x="325" y="14"/>
                    <a:pt x="325" y="14"/>
                    <a:pt x="325" y="14"/>
                  </a:cubicBezTo>
                  <a:cubicBezTo>
                    <a:pt x="343" y="77"/>
                    <a:pt x="343" y="77"/>
                    <a:pt x="343" y="77"/>
                  </a:cubicBezTo>
                  <a:cubicBezTo>
                    <a:pt x="400" y="54"/>
                    <a:pt x="400" y="54"/>
                    <a:pt x="400" y="54"/>
                  </a:cubicBezTo>
                  <a:cubicBezTo>
                    <a:pt x="397" y="129"/>
                    <a:pt x="397" y="129"/>
                    <a:pt x="397" y="129"/>
                  </a:cubicBezTo>
                  <a:cubicBezTo>
                    <a:pt x="383" y="115"/>
                    <a:pt x="383" y="115"/>
                    <a:pt x="383" y="115"/>
                  </a:cubicBezTo>
                  <a:cubicBezTo>
                    <a:pt x="383" y="82"/>
                    <a:pt x="383" y="82"/>
                    <a:pt x="383" y="82"/>
                  </a:cubicBezTo>
                  <a:cubicBezTo>
                    <a:pt x="340" y="97"/>
                    <a:pt x="340" y="97"/>
                    <a:pt x="340" y="97"/>
                  </a:cubicBezTo>
                  <a:cubicBezTo>
                    <a:pt x="325" y="87"/>
                    <a:pt x="325" y="87"/>
                    <a:pt x="325" y="87"/>
                  </a:cubicBezTo>
                  <a:cubicBezTo>
                    <a:pt x="315" y="47"/>
                    <a:pt x="315" y="47"/>
                    <a:pt x="315" y="47"/>
                  </a:cubicBezTo>
                  <a:cubicBezTo>
                    <a:pt x="287" y="70"/>
                    <a:pt x="287" y="70"/>
                    <a:pt x="287" y="70"/>
                  </a:cubicBezTo>
                  <a:cubicBezTo>
                    <a:pt x="265" y="70"/>
                    <a:pt x="265" y="70"/>
                    <a:pt x="265" y="70"/>
                  </a:cubicBezTo>
                  <a:cubicBezTo>
                    <a:pt x="242" y="32"/>
                    <a:pt x="242" y="32"/>
                    <a:pt x="242" y="32"/>
                  </a:cubicBezTo>
                  <a:cubicBezTo>
                    <a:pt x="222" y="74"/>
                    <a:pt x="222" y="74"/>
                    <a:pt x="222" y="74"/>
                  </a:cubicBezTo>
                  <a:cubicBezTo>
                    <a:pt x="200" y="80"/>
                    <a:pt x="200" y="80"/>
                    <a:pt x="200" y="80"/>
                  </a:cubicBezTo>
                  <a:cubicBezTo>
                    <a:pt x="164" y="44"/>
                    <a:pt x="164" y="44"/>
                    <a:pt x="164" y="44"/>
                  </a:cubicBezTo>
                  <a:cubicBezTo>
                    <a:pt x="164" y="92"/>
                    <a:pt x="164" y="92"/>
                    <a:pt x="164" y="92"/>
                  </a:cubicBezTo>
                  <a:cubicBezTo>
                    <a:pt x="148" y="108"/>
                    <a:pt x="148" y="108"/>
                    <a:pt x="148" y="108"/>
                  </a:cubicBezTo>
                  <a:cubicBezTo>
                    <a:pt x="98" y="81"/>
                    <a:pt x="98" y="81"/>
                    <a:pt x="98" y="81"/>
                  </a:cubicBezTo>
                  <a:cubicBezTo>
                    <a:pt x="104" y="128"/>
                    <a:pt x="104" y="128"/>
                    <a:pt x="104" y="128"/>
                  </a:cubicBezTo>
                  <a:cubicBezTo>
                    <a:pt x="61" y="134"/>
                    <a:pt x="61" y="134"/>
                    <a:pt x="61" y="134"/>
                  </a:cubicBezTo>
                  <a:cubicBezTo>
                    <a:pt x="0" y="106"/>
                    <a:pt x="0" y="106"/>
                    <a:pt x="0" y="106"/>
                  </a:cubicBezTo>
                  <a:cubicBezTo>
                    <a:pt x="0" y="106"/>
                    <a:pt x="9" y="95"/>
                    <a:pt x="16" y="95"/>
                  </a:cubicBezTo>
                  <a:close/>
                </a:path>
              </a:pathLst>
            </a:custGeom>
            <a:solidFill>
              <a:srgbClr val="F781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7" name="Freeform 57"/>
            <p:cNvSpPr/>
            <p:nvPr/>
          </p:nvSpPr>
          <p:spPr bwMode="auto">
            <a:xfrm>
              <a:off x="7315201" y="3830638"/>
              <a:ext cx="1309688" cy="354013"/>
            </a:xfrm>
            <a:custGeom>
              <a:avLst/>
              <a:gdLst>
                <a:gd name="T0" fmla="*/ 0 w 309"/>
                <a:gd name="T1" fmla="*/ 83 h 83"/>
                <a:gd name="T2" fmla="*/ 165 w 309"/>
                <a:gd name="T3" fmla="*/ 1 h 83"/>
                <a:gd name="T4" fmla="*/ 309 w 309"/>
                <a:gd name="T5" fmla="*/ 82 h 83"/>
                <a:gd name="T6" fmla="*/ 0 w 309"/>
                <a:gd name="T7" fmla="*/ 83 h 83"/>
              </a:gdLst>
              <a:ahLst/>
              <a:cxnLst>
                <a:cxn ang="0">
                  <a:pos x="T0" y="T1"/>
                </a:cxn>
                <a:cxn ang="0">
                  <a:pos x="T2" y="T3"/>
                </a:cxn>
                <a:cxn ang="0">
                  <a:pos x="T4" y="T5"/>
                </a:cxn>
                <a:cxn ang="0">
                  <a:pos x="T6" y="T7"/>
                </a:cxn>
              </a:cxnLst>
              <a:rect l="0" t="0" r="r" b="b"/>
              <a:pathLst>
                <a:path w="309" h="83">
                  <a:moveTo>
                    <a:pt x="0" y="83"/>
                  </a:moveTo>
                  <a:cubicBezTo>
                    <a:pt x="0" y="83"/>
                    <a:pt x="70" y="0"/>
                    <a:pt x="165" y="1"/>
                  </a:cubicBezTo>
                  <a:cubicBezTo>
                    <a:pt x="261" y="2"/>
                    <a:pt x="309" y="82"/>
                    <a:pt x="309" y="82"/>
                  </a:cubicBezTo>
                  <a:lnTo>
                    <a:pt x="0" y="83"/>
                  </a:lnTo>
                  <a:close/>
                </a:path>
              </a:pathLst>
            </a:custGeom>
            <a:solidFill>
              <a:srgbClr val="F6EB8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8" name="Oval 58"/>
            <p:cNvSpPr>
              <a:spLocks noChangeArrowheads="1"/>
            </p:cNvSpPr>
            <p:nvPr/>
          </p:nvSpPr>
          <p:spPr bwMode="auto">
            <a:xfrm>
              <a:off x="7454901" y="3848100"/>
              <a:ext cx="50800" cy="55563"/>
            </a:xfrm>
            <a:prstGeom prst="ellipse">
              <a:avLst/>
            </a:prstGeom>
            <a:solidFill>
              <a:srgbClr val="75B0B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59" name="Oval 59"/>
            <p:cNvSpPr>
              <a:spLocks noChangeArrowheads="1"/>
            </p:cNvSpPr>
            <p:nvPr/>
          </p:nvSpPr>
          <p:spPr bwMode="auto">
            <a:xfrm>
              <a:off x="7756526" y="3711575"/>
              <a:ext cx="50800" cy="50800"/>
            </a:xfrm>
            <a:prstGeom prst="ellipse">
              <a:avLst/>
            </a:prstGeom>
            <a:solidFill>
              <a:srgbClr val="75B0B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0" name="Oval 60"/>
            <p:cNvSpPr>
              <a:spLocks noChangeArrowheads="1"/>
            </p:cNvSpPr>
            <p:nvPr/>
          </p:nvSpPr>
          <p:spPr bwMode="auto">
            <a:xfrm>
              <a:off x="8081963" y="3706813"/>
              <a:ext cx="50800" cy="50800"/>
            </a:xfrm>
            <a:prstGeom prst="ellipse">
              <a:avLst/>
            </a:prstGeom>
            <a:solidFill>
              <a:srgbClr val="75B0B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1" name="Oval 61"/>
            <p:cNvSpPr>
              <a:spLocks noChangeArrowheads="1"/>
            </p:cNvSpPr>
            <p:nvPr/>
          </p:nvSpPr>
          <p:spPr bwMode="auto">
            <a:xfrm>
              <a:off x="8416926" y="3822700"/>
              <a:ext cx="50800" cy="50800"/>
            </a:xfrm>
            <a:prstGeom prst="ellipse">
              <a:avLst/>
            </a:prstGeom>
            <a:solidFill>
              <a:srgbClr val="75B0B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2" name="Oval 62"/>
            <p:cNvSpPr>
              <a:spLocks noChangeArrowheads="1"/>
            </p:cNvSpPr>
            <p:nvPr/>
          </p:nvSpPr>
          <p:spPr bwMode="auto">
            <a:xfrm>
              <a:off x="4173538" y="3890963"/>
              <a:ext cx="63500" cy="68263"/>
            </a:xfrm>
            <a:prstGeom prst="ellipse">
              <a:avLst/>
            </a:prstGeom>
            <a:solidFill>
              <a:srgbClr val="F7A2B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3" name="Freeform 63"/>
            <p:cNvSpPr/>
            <p:nvPr/>
          </p:nvSpPr>
          <p:spPr bwMode="auto">
            <a:xfrm>
              <a:off x="3473451" y="2963863"/>
              <a:ext cx="550863" cy="298450"/>
            </a:xfrm>
            <a:custGeom>
              <a:avLst/>
              <a:gdLst>
                <a:gd name="T0" fmla="*/ 92 w 130"/>
                <a:gd name="T1" fmla="*/ 1 h 70"/>
                <a:gd name="T2" fmla="*/ 103 w 130"/>
                <a:gd name="T3" fmla="*/ 31 h 70"/>
                <a:gd name="T4" fmla="*/ 114 w 130"/>
                <a:gd name="T5" fmla="*/ 31 h 70"/>
                <a:gd name="T6" fmla="*/ 125 w 130"/>
                <a:gd name="T7" fmla="*/ 32 h 70"/>
                <a:gd name="T8" fmla="*/ 130 w 130"/>
                <a:gd name="T9" fmla="*/ 52 h 70"/>
                <a:gd name="T10" fmla="*/ 118 w 130"/>
                <a:gd name="T11" fmla="*/ 54 h 70"/>
                <a:gd name="T12" fmla="*/ 82 w 130"/>
                <a:gd name="T13" fmla="*/ 60 h 70"/>
                <a:gd name="T14" fmla="*/ 40 w 130"/>
                <a:gd name="T15" fmla="*/ 66 h 70"/>
                <a:gd name="T16" fmla="*/ 7 w 130"/>
                <a:gd name="T17" fmla="*/ 69 h 70"/>
                <a:gd name="T18" fmla="*/ 4 w 130"/>
                <a:gd name="T19" fmla="*/ 60 h 70"/>
                <a:gd name="T20" fmla="*/ 5 w 130"/>
                <a:gd name="T21" fmla="*/ 51 h 70"/>
                <a:gd name="T22" fmla="*/ 16 w 130"/>
                <a:gd name="T23" fmla="*/ 47 h 70"/>
                <a:gd name="T24" fmla="*/ 24 w 130"/>
                <a:gd name="T25" fmla="*/ 44 h 70"/>
                <a:gd name="T26" fmla="*/ 19 w 130"/>
                <a:gd name="T27" fmla="*/ 15 h 70"/>
                <a:gd name="T28" fmla="*/ 26 w 130"/>
                <a:gd name="T29" fmla="*/ 7 h 70"/>
                <a:gd name="T30" fmla="*/ 67 w 130"/>
                <a:gd name="T31" fmla="*/ 1 h 70"/>
                <a:gd name="T32" fmla="*/ 81 w 130"/>
                <a:gd name="T33" fmla="*/ 0 h 70"/>
                <a:gd name="T34" fmla="*/ 92 w 130"/>
                <a:gd name="T35"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70">
                  <a:moveTo>
                    <a:pt x="92" y="1"/>
                  </a:moveTo>
                  <a:cubicBezTo>
                    <a:pt x="105" y="2"/>
                    <a:pt x="101" y="22"/>
                    <a:pt x="103" y="31"/>
                  </a:cubicBezTo>
                  <a:cubicBezTo>
                    <a:pt x="107" y="31"/>
                    <a:pt x="111" y="31"/>
                    <a:pt x="114" y="31"/>
                  </a:cubicBezTo>
                  <a:cubicBezTo>
                    <a:pt x="118" y="31"/>
                    <a:pt x="121" y="32"/>
                    <a:pt x="125" y="32"/>
                  </a:cubicBezTo>
                  <a:cubicBezTo>
                    <a:pt x="125" y="34"/>
                    <a:pt x="129" y="52"/>
                    <a:pt x="130" y="52"/>
                  </a:cubicBezTo>
                  <a:cubicBezTo>
                    <a:pt x="126" y="52"/>
                    <a:pt x="122" y="53"/>
                    <a:pt x="118" y="54"/>
                  </a:cubicBezTo>
                  <a:cubicBezTo>
                    <a:pt x="106" y="55"/>
                    <a:pt x="94" y="58"/>
                    <a:pt x="82" y="60"/>
                  </a:cubicBezTo>
                  <a:cubicBezTo>
                    <a:pt x="68" y="62"/>
                    <a:pt x="54" y="63"/>
                    <a:pt x="40" y="66"/>
                  </a:cubicBezTo>
                  <a:cubicBezTo>
                    <a:pt x="30" y="67"/>
                    <a:pt x="17" y="70"/>
                    <a:pt x="7" y="69"/>
                  </a:cubicBezTo>
                  <a:cubicBezTo>
                    <a:pt x="6" y="66"/>
                    <a:pt x="5" y="63"/>
                    <a:pt x="4" y="60"/>
                  </a:cubicBezTo>
                  <a:cubicBezTo>
                    <a:pt x="2" y="55"/>
                    <a:pt x="0" y="54"/>
                    <a:pt x="5" y="51"/>
                  </a:cubicBezTo>
                  <a:cubicBezTo>
                    <a:pt x="9" y="49"/>
                    <a:pt x="12" y="49"/>
                    <a:pt x="16" y="47"/>
                  </a:cubicBezTo>
                  <a:cubicBezTo>
                    <a:pt x="19" y="46"/>
                    <a:pt x="21" y="44"/>
                    <a:pt x="24" y="44"/>
                  </a:cubicBezTo>
                  <a:cubicBezTo>
                    <a:pt x="23" y="44"/>
                    <a:pt x="19" y="17"/>
                    <a:pt x="19" y="15"/>
                  </a:cubicBezTo>
                  <a:cubicBezTo>
                    <a:pt x="19" y="10"/>
                    <a:pt x="21" y="8"/>
                    <a:pt x="26" y="7"/>
                  </a:cubicBezTo>
                  <a:cubicBezTo>
                    <a:pt x="39" y="4"/>
                    <a:pt x="53" y="3"/>
                    <a:pt x="67" y="1"/>
                  </a:cubicBezTo>
                  <a:cubicBezTo>
                    <a:pt x="72" y="1"/>
                    <a:pt x="76" y="0"/>
                    <a:pt x="81" y="0"/>
                  </a:cubicBezTo>
                  <a:cubicBezTo>
                    <a:pt x="84" y="0"/>
                    <a:pt x="88" y="0"/>
                    <a:pt x="92" y="1"/>
                  </a:cubicBezTo>
                  <a:close/>
                </a:path>
              </a:pathLst>
            </a:custGeom>
            <a:solidFill>
              <a:srgbClr val="F5602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4" name="Freeform 64"/>
            <p:cNvSpPr/>
            <p:nvPr/>
          </p:nvSpPr>
          <p:spPr bwMode="auto">
            <a:xfrm>
              <a:off x="3609976" y="3155950"/>
              <a:ext cx="127000" cy="158750"/>
            </a:xfrm>
            <a:custGeom>
              <a:avLst/>
              <a:gdLst>
                <a:gd name="T0" fmla="*/ 27 w 30"/>
                <a:gd name="T1" fmla="*/ 28 h 37"/>
                <a:gd name="T2" fmla="*/ 30 w 30"/>
                <a:gd name="T3" fmla="*/ 18 h 37"/>
                <a:gd name="T4" fmla="*/ 2 w 30"/>
                <a:gd name="T5" fmla="*/ 14 h 37"/>
                <a:gd name="T6" fmla="*/ 4 w 30"/>
                <a:gd name="T7" fmla="*/ 29 h 37"/>
                <a:gd name="T8" fmla="*/ 27 w 30"/>
                <a:gd name="T9" fmla="*/ 28 h 37"/>
              </a:gdLst>
              <a:ahLst/>
              <a:cxnLst>
                <a:cxn ang="0">
                  <a:pos x="T0" y="T1"/>
                </a:cxn>
                <a:cxn ang="0">
                  <a:pos x="T2" y="T3"/>
                </a:cxn>
                <a:cxn ang="0">
                  <a:pos x="T4" y="T5"/>
                </a:cxn>
                <a:cxn ang="0">
                  <a:pos x="T6" y="T7"/>
                </a:cxn>
                <a:cxn ang="0">
                  <a:pos x="T8" y="T9"/>
                </a:cxn>
              </a:cxnLst>
              <a:rect l="0" t="0" r="r" b="b"/>
              <a:pathLst>
                <a:path w="30" h="37">
                  <a:moveTo>
                    <a:pt x="27" y="28"/>
                  </a:moveTo>
                  <a:cubicBezTo>
                    <a:pt x="29" y="25"/>
                    <a:pt x="30" y="22"/>
                    <a:pt x="30" y="18"/>
                  </a:cubicBezTo>
                  <a:cubicBezTo>
                    <a:pt x="28" y="3"/>
                    <a:pt x="8" y="0"/>
                    <a:pt x="2" y="14"/>
                  </a:cubicBezTo>
                  <a:cubicBezTo>
                    <a:pt x="0" y="18"/>
                    <a:pt x="1" y="25"/>
                    <a:pt x="4" y="29"/>
                  </a:cubicBezTo>
                  <a:cubicBezTo>
                    <a:pt x="10" y="37"/>
                    <a:pt x="22" y="35"/>
                    <a:pt x="27" y="28"/>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5" name="Freeform 65"/>
            <p:cNvSpPr/>
            <p:nvPr/>
          </p:nvSpPr>
          <p:spPr bwMode="auto">
            <a:xfrm>
              <a:off x="3648076" y="3203575"/>
              <a:ext cx="50800" cy="58738"/>
            </a:xfrm>
            <a:custGeom>
              <a:avLst/>
              <a:gdLst>
                <a:gd name="T0" fmla="*/ 11 w 12"/>
                <a:gd name="T1" fmla="*/ 11 h 14"/>
                <a:gd name="T2" fmla="*/ 12 w 12"/>
                <a:gd name="T3" fmla="*/ 7 h 14"/>
                <a:gd name="T4" fmla="*/ 1 w 12"/>
                <a:gd name="T5" fmla="*/ 5 h 14"/>
                <a:gd name="T6" fmla="*/ 2 w 12"/>
                <a:gd name="T7" fmla="*/ 11 h 14"/>
                <a:gd name="T8" fmla="*/ 11 w 12"/>
                <a:gd name="T9" fmla="*/ 11 h 14"/>
              </a:gdLst>
              <a:ahLst/>
              <a:cxnLst>
                <a:cxn ang="0">
                  <a:pos x="T0" y="T1"/>
                </a:cxn>
                <a:cxn ang="0">
                  <a:pos x="T2" y="T3"/>
                </a:cxn>
                <a:cxn ang="0">
                  <a:pos x="T4" y="T5"/>
                </a:cxn>
                <a:cxn ang="0">
                  <a:pos x="T6" y="T7"/>
                </a:cxn>
                <a:cxn ang="0">
                  <a:pos x="T8" y="T9"/>
                </a:cxn>
              </a:cxnLst>
              <a:rect l="0" t="0" r="r" b="b"/>
              <a:pathLst>
                <a:path w="12" h="14">
                  <a:moveTo>
                    <a:pt x="11" y="11"/>
                  </a:moveTo>
                  <a:cubicBezTo>
                    <a:pt x="11" y="10"/>
                    <a:pt x="12" y="8"/>
                    <a:pt x="12" y="7"/>
                  </a:cubicBezTo>
                  <a:cubicBezTo>
                    <a:pt x="11" y="1"/>
                    <a:pt x="3" y="0"/>
                    <a:pt x="1" y="5"/>
                  </a:cubicBezTo>
                  <a:cubicBezTo>
                    <a:pt x="0" y="7"/>
                    <a:pt x="1" y="10"/>
                    <a:pt x="2" y="11"/>
                  </a:cubicBezTo>
                  <a:cubicBezTo>
                    <a:pt x="4" y="14"/>
                    <a:pt x="9" y="13"/>
                    <a:pt x="11"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6" name="Freeform 66"/>
            <p:cNvSpPr/>
            <p:nvPr/>
          </p:nvSpPr>
          <p:spPr bwMode="auto">
            <a:xfrm>
              <a:off x="3833813" y="3135313"/>
              <a:ext cx="131763" cy="157163"/>
            </a:xfrm>
            <a:custGeom>
              <a:avLst/>
              <a:gdLst>
                <a:gd name="T0" fmla="*/ 28 w 31"/>
                <a:gd name="T1" fmla="*/ 28 h 37"/>
                <a:gd name="T2" fmla="*/ 30 w 31"/>
                <a:gd name="T3" fmla="*/ 18 h 37"/>
                <a:gd name="T4" fmla="*/ 2 w 31"/>
                <a:gd name="T5" fmla="*/ 14 h 37"/>
                <a:gd name="T6" fmla="*/ 4 w 31"/>
                <a:gd name="T7" fmla="*/ 29 h 37"/>
                <a:gd name="T8" fmla="*/ 28 w 31"/>
                <a:gd name="T9" fmla="*/ 28 h 37"/>
              </a:gdLst>
              <a:ahLst/>
              <a:cxnLst>
                <a:cxn ang="0">
                  <a:pos x="T0" y="T1"/>
                </a:cxn>
                <a:cxn ang="0">
                  <a:pos x="T2" y="T3"/>
                </a:cxn>
                <a:cxn ang="0">
                  <a:pos x="T4" y="T5"/>
                </a:cxn>
                <a:cxn ang="0">
                  <a:pos x="T6" y="T7"/>
                </a:cxn>
                <a:cxn ang="0">
                  <a:pos x="T8" y="T9"/>
                </a:cxn>
              </a:cxnLst>
              <a:rect l="0" t="0" r="r" b="b"/>
              <a:pathLst>
                <a:path w="31" h="37">
                  <a:moveTo>
                    <a:pt x="28" y="28"/>
                  </a:moveTo>
                  <a:cubicBezTo>
                    <a:pt x="30" y="25"/>
                    <a:pt x="31" y="22"/>
                    <a:pt x="30" y="18"/>
                  </a:cubicBezTo>
                  <a:cubicBezTo>
                    <a:pt x="29" y="3"/>
                    <a:pt x="9" y="0"/>
                    <a:pt x="2" y="14"/>
                  </a:cubicBezTo>
                  <a:cubicBezTo>
                    <a:pt x="0" y="18"/>
                    <a:pt x="2" y="25"/>
                    <a:pt x="4" y="29"/>
                  </a:cubicBezTo>
                  <a:cubicBezTo>
                    <a:pt x="10" y="37"/>
                    <a:pt x="22" y="35"/>
                    <a:pt x="28" y="28"/>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7" name="Freeform 67"/>
            <p:cNvSpPr/>
            <p:nvPr/>
          </p:nvSpPr>
          <p:spPr bwMode="auto">
            <a:xfrm>
              <a:off x="3876676" y="3181350"/>
              <a:ext cx="46038" cy="60325"/>
            </a:xfrm>
            <a:custGeom>
              <a:avLst/>
              <a:gdLst>
                <a:gd name="T0" fmla="*/ 10 w 11"/>
                <a:gd name="T1" fmla="*/ 11 h 14"/>
                <a:gd name="T2" fmla="*/ 11 w 11"/>
                <a:gd name="T3" fmla="*/ 7 h 14"/>
                <a:gd name="T4" fmla="*/ 0 w 11"/>
                <a:gd name="T5" fmla="*/ 5 h 14"/>
                <a:gd name="T6" fmla="*/ 1 w 11"/>
                <a:gd name="T7" fmla="*/ 11 h 14"/>
                <a:gd name="T8" fmla="*/ 10 w 11"/>
                <a:gd name="T9" fmla="*/ 11 h 14"/>
              </a:gdLst>
              <a:ahLst/>
              <a:cxnLst>
                <a:cxn ang="0">
                  <a:pos x="T0" y="T1"/>
                </a:cxn>
                <a:cxn ang="0">
                  <a:pos x="T2" y="T3"/>
                </a:cxn>
                <a:cxn ang="0">
                  <a:pos x="T4" y="T5"/>
                </a:cxn>
                <a:cxn ang="0">
                  <a:pos x="T6" y="T7"/>
                </a:cxn>
                <a:cxn ang="0">
                  <a:pos x="T8" y="T9"/>
                </a:cxn>
              </a:cxnLst>
              <a:rect l="0" t="0" r="r" b="b"/>
              <a:pathLst>
                <a:path w="11" h="14">
                  <a:moveTo>
                    <a:pt x="10" y="11"/>
                  </a:moveTo>
                  <a:cubicBezTo>
                    <a:pt x="11" y="10"/>
                    <a:pt x="11" y="8"/>
                    <a:pt x="11" y="7"/>
                  </a:cubicBezTo>
                  <a:cubicBezTo>
                    <a:pt x="10" y="1"/>
                    <a:pt x="3" y="0"/>
                    <a:pt x="0" y="5"/>
                  </a:cubicBezTo>
                  <a:cubicBezTo>
                    <a:pt x="0" y="7"/>
                    <a:pt x="0" y="10"/>
                    <a:pt x="1" y="11"/>
                  </a:cubicBezTo>
                  <a:cubicBezTo>
                    <a:pt x="3" y="14"/>
                    <a:pt x="8" y="13"/>
                    <a:pt x="10"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8" name="Freeform 68"/>
            <p:cNvSpPr/>
            <p:nvPr/>
          </p:nvSpPr>
          <p:spPr bwMode="auto">
            <a:xfrm>
              <a:off x="3592513" y="3014663"/>
              <a:ext cx="119063" cy="107950"/>
            </a:xfrm>
            <a:custGeom>
              <a:avLst/>
              <a:gdLst>
                <a:gd name="T0" fmla="*/ 1 w 28"/>
                <a:gd name="T1" fmla="*/ 6 h 25"/>
                <a:gd name="T2" fmla="*/ 4 w 28"/>
                <a:gd name="T3" fmla="*/ 25 h 25"/>
                <a:gd name="T4" fmla="*/ 14 w 28"/>
                <a:gd name="T5" fmla="*/ 24 h 25"/>
                <a:gd name="T6" fmla="*/ 24 w 28"/>
                <a:gd name="T7" fmla="*/ 22 h 25"/>
                <a:gd name="T8" fmla="*/ 24 w 28"/>
                <a:gd name="T9" fmla="*/ 11 h 25"/>
                <a:gd name="T10" fmla="*/ 22 w 28"/>
                <a:gd name="T11" fmla="*/ 0 h 25"/>
                <a:gd name="T12" fmla="*/ 0 w 28"/>
                <a:gd name="T13" fmla="*/ 5 h 25"/>
              </a:gdLst>
              <a:ahLst/>
              <a:cxnLst>
                <a:cxn ang="0">
                  <a:pos x="T0" y="T1"/>
                </a:cxn>
                <a:cxn ang="0">
                  <a:pos x="T2" y="T3"/>
                </a:cxn>
                <a:cxn ang="0">
                  <a:pos x="T4" y="T5"/>
                </a:cxn>
                <a:cxn ang="0">
                  <a:pos x="T6" y="T7"/>
                </a:cxn>
                <a:cxn ang="0">
                  <a:pos x="T8" y="T9"/>
                </a:cxn>
                <a:cxn ang="0">
                  <a:pos x="T10" y="T11"/>
                </a:cxn>
                <a:cxn ang="0">
                  <a:pos x="T12" y="T13"/>
                </a:cxn>
              </a:cxnLst>
              <a:rect l="0" t="0" r="r" b="b"/>
              <a:pathLst>
                <a:path w="28" h="25">
                  <a:moveTo>
                    <a:pt x="1" y="6"/>
                  </a:moveTo>
                  <a:cubicBezTo>
                    <a:pt x="0" y="11"/>
                    <a:pt x="2" y="21"/>
                    <a:pt x="4" y="25"/>
                  </a:cubicBezTo>
                  <a:cubicBezTo>
                    <a:pt x="7" y="25"/>
                    <a:pt x="11" y="25"/>
                    <a:pt x="14" y="24"/>
                  </a:cubicBezTo>
                  <a:cubicBezTo>
                    <a:pt x="17" y="24"/>
                    <a:pt x="22" y="23"/>
                    <a:pt x="24" y="22"/>
                  </a:cubicBezTo>
                  <a:cubicBezTo>
                    <a:pt x="28" y="20"/>
                    <a:pt x="25" y="15"/>
                    <a:pt x="24" y="11"/>
                  </a:cubicBezTo>
                  <a:cubicBezTo>
                    <a:pt x="23" y="8"/>
                    <a:pt x="23" y="4"/>
                    <a:pt x="22" y="0"/>
                  </a:cubicBezTo>
                  <a:cubicBezTo>
                    <a:pt x="15" y="0"/>
                    <a:pt x="7" y="3"/>
                    <a:pt x="0" y="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sp>
          <p:nvSpPr>
            <p:cNvPr id="69" name="Freeform 69"/>
            <p:cNvSpPr/>
            <p:nvPr/>
          </p:nvSpPr>
          <p:spPr bwMode="auto">
            <a:xfrm>
              <a:off x="3711576" y="2994025"/>
              <a:ext cx="173038" cy="111125"/>
            </a:xfrm>
            <a:custGeom>
              <a:avLst/>
              <a:gdLst>
                <a:gd name="T0" fmla="*/ 0 w 41"/>
                <a:gd name="T1" fmla="*/ 6 h 26"/>
                <a:gd name="T2" fmla="*/ 5 w 41"/>
                <a:gd name="T3" fmla="*/ 26 h 26"/>
                <a:gd name="T4" fmla="*/ 41 w 41"/>
                <a:gd name="T5" fmla="*/ 22 h 26"/>
                <a:gd name="T6" fmla="*/ 40 w 41"/>
                <a:gd name="T7" fmla="*/ 9 h 26"/>
                <a:gd name="T8" fmla="*/ 30 w 41"/>
                <a:gd name="T9" fmla="*/ 0 h 26"/>
                <a:gd name="T10" fmla="*/ 1 w 41"/>
                <a:gd name="T11" fmla="*/ 4 h 26"/>
              </a:gdLst>
              <a:ahLst/>
              <a:cxnLst>
                <a:cxn ang="0">
                  <a:pos x="T0" y="T1"/>
                </a:cxn>
                <a:cxn ang="0">
                  <a:pos x="T2" y="T3"/>
                </a:cxn>
                <a:cxn ang="0">
                  <a:pos x="T4" y="T5"/>
                </a:cxn>
                <a:cxn ang="0">
                  <a:pos x="T6" y="T7"/>
                </a:cxn>
                <a:cxn ang="0">
                  <a:pos x="T8" y="T9"/>
                </a:cxn>
                <a:cxn ang="0">
                  <a:pos x="T10" y="T11"/>
                </a:cxn>
              </a:cxnLst>
              <a:rect l="0" t="0" r="r" b="b"/>
              <a:pathLst>
                <a:path w="41" h="26">
                  <a:moveTo>
                    <a:pt x="0" y="6"/>
                  </a:moveTo>
                  <a:cubicBezTo>
                    <a:pt x="2" y="12"/>
                    <a:pt x="3" y="19"/>
                    <a:pt x="5" y="26"/>
                  </a:cubicBezTo>
                  <a:cubicBezTo>
                    <a:pt x="16" y="25"/>
                    <a:pt x="30" y="26"/>
                    <a:pt x="41" y="22"/>
                  </a:cubicBezTo>
                  <a:cubicBezTo>
                    <a:pt x="41" y="18"/>
                    <a:pt x="41" y="13"/>
                    <a:pt x="40" y="9"/>
                  </a:cubicBezTo>
                  <a:cubicBezTo>
                    <a:pt x="38" y="3"/>
                    <a:pt x="36" y="1"/>
                    <a:pt x="30" y="0"/>
                  </a:cubicBezTo>
                  <a:cubicBezTo>
                    <a:pt x="25" y="0"/>
                    <a:pt x="2" y="0"/>
                    <a:pt x="1"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zh-CN" altLang="en-US" sz="1350" b="0" i="0" u="none" strike="noStrike" kern="1200" cap="none" spc="0" normalizeH="0" baseline="0" noProof="0">
                <a:ln>
                  <a:noFill/>
                </a:ln>
                <a:solidFill>
                  <a:prstClr val="black"/>
                </a:solidFill>
                <a:effectLst/>
                <a:uLnTx/>
                <a:uFillTx/>
                <a:latin typeface="Montserrat"/>
                <a:cs typeface="Montserrat" panose="00000500000000000000" charset="0"/>
                <a:sym typeface="Arial"/>
              </a:endParaRPr>
            </a:p>
          </p:txBody>
        </p:sp>
      </p:grpSp>
      <p:sp>
        <p:nvSpPr>
          <p:cNvPr id="96" name="文本框 95"/>
          <p:cNvSpPr txBox="1"/>
          <p:nvPr/>
        </p:nvSpPr>
        <p:spPr>
          <a:xfrm>
            <a:off x="1092525" y="1589756"/>
            <a:ext cx="6958956" cy="120032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altLang="zh-CN" sz="7200" b="1" i="0" u="none" strike="noStrike" kern="1200" cap="none" spc="0" normalizeH="0" baseline="0" noProof="0" dirty="0">
                <a:ln w="9525">
                  <a:solidFill>
                    <a:prstClr val="white"/>
                  </a:solidFill>
                  <a:prstDash val="solid"/>
                </a:ln>
                <a:solidFill>
                  <a:srgbClr val="FF0000"/>
                </a:solidFill>
                <a:effectLst>
                  <a:outerShdw blurRad="38100" dist="38100" dir="2700000" algn="tl">
                    <a:srgbClr val="000000">
                      <a:alpha val="43137"/>
                    </a:srgbClr>
                  </a:outerShdw>
                </a:effectLst>
                <a:uLnTx/>
                <a:uFillTx/>
                <a:latin typeface=".Vn3DH" pitchFamily="34" charset="0"/>
                <a:cs typeface="Montserrat" panose="00000500000000000000" charset="0"/>
                <a:sym typeface="Arial"/>
              </a:rPr>
              <a:t>Thank you</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afterEffect">
                                  <p:stCondLst>
                                    <p:cond delay="0"/>
                                  </p:stCondLst>
                                  <p:iterate type="lt">
                                    <p:tmPct val="10000"/>
                                  </p:iterate>
                                  <p:childTnLst>
                                    <p:animMotion origin="layout" path="M -1.38889E-6 -2.71605E-6 L -0.00642 -0.19259 " pathEditMode="relative" rAng="0" ptsTypes="AA">
                                      <p:cBhvr>
                                        <p:cTn id="6" dur="1500" accel="50000" decel="50000" autoRev="1" fill="hold">
                                          <p:stCondLst>
                                            <p:cond delay="0"/>
                                          </p:stCondLst>
                                        </p:cTn>
                                        <p:tgtEl>
                                          <p:spTgt spid="96">
                                            <p:txEl>
                                              <p:pRg st="0" end="0"/>
                                            </p:txEl>
                                          </p:spTgt>
                                        </p:tgtEl>
                                        <p:attrNameLst>
                                          <p:attrName>ppt_x</p:attrName>
                                          <p:attrName>ppt_y</p:attrName>
                                        </p:attrNameLst>
                                      </p:cBhvr>
                                      <p:rCtr x="-330" y="-9630"/>
                                    </p:animMotion>
                                    <p:animRot by="1500000">
                                      <p:cBhvr>
                                        <p:cTn id="7" dur="750" fill="hold">
                                          <p:stCondLst>
                                            <p:cond delay="0"/>
                                          </p:stCondLst>
                                        </p:cTn>
                                        <p:tgtEl>
                                          <p:spTgt spid="96">
                                            <p:txEl>
                                              <p:pRg st="0" end="0"/>
                                            </p:txEl>
                                          </p:spTgt>
                                        </p:tgtEl>
                                        <p:attrNameLst>
                                          <p:attrName>r</p:attrName>
                                        </p:attrNameLst>
                                      </p:cBhvr>
                                    </p:animRot>
                                    <p:animRot by="-1500000">
                                      <p:cBhvr>
                                        <p:cTn id="8" dur="750" fill="hold">
                                          <p:stCondLst>
                                            <p:cond delay="750"/>
                                          </p:stCondLst>
                                        </p:cTn>
                                        <p:tgtEl>
                                          <p:spTgt spid="96">
                                            <p:txEl>
                                              <p:pRg st="0" end="0"/>
                                            </p:txEl>
                                          </p:spTgt>
                                        </p:tgtEl>
                                        <p:attrNameLst>
                                          <p:attrName>r</p:attrName>
                                        </p:attrNameLst>
                                      </p:cBhvr>
                                    </p:animRot>
                                    <p:animRot by="-1500000">
                                      <p:cBhvr>
                                        <p:cTn id="9" dur="750" fill="hold">
                                          <p:stCondLst>
                                            <p:cond delay="1500"/>
                                          </p:stCondLst>
                                        </p:cTn>
                                        <p:tgtEl>
                                          <p:spTgt spid="96">
                                            <p:txEl>
                                              <p:pRg st="0" end="0"/>
                                            </p:txEl>
                                          </p:spTgt>
                                        </p:tgtEl>
                                        <p:attrNameLst>
                                          <p:attrName>r</p:attrName>
                                        </p:attrNameLst>
                                      </p:cBhvr>
                                    </p:animRot>
                                    <p:animRot by="1500000">
                                      <p:cBhvr>
                                        <p:cTn id="10" dur="750" fill="hold">
                                          <p:stCondLst>
                                            <p:cond delay="2250"/>
                                          </p:stCondLst>
                                        </p:cTn>
                                        <p:tgtEl>
                                          <p:spTgt spid="9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57150"/>
            <a:ext cx="9144000" cy="508635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endParaRPr lang="en-US" sz="1800" kern="1200">
              <a:solidFill>
                <a:prstClr val="white"/>
              </a:solidFill>
            </a:endParaRPr>
          </a:p>
        </p:txBody>
      </p:sp>
      <p:sp>
        <p:nvSpPr>
          <p:cNvPr id="3" name="Rounded Rectangle 2"/>
          <p:cNvSpPr/>
          <p:nvPr/>
        </p:nvSpPr>
        <p:spPr>
          <a:xfrm>
            <a:off x="609600" y="1600200"/>
            <a:ext cx="2438400" cy="5143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400" b="1" kern="1200" dirty="0" err="1">
                <a:solidFill>
                  <a:srgbClr val="0000FF"/>
                </a:solidFill>
              </a:rPr>
              <a:t>Phong</a:t>
            </a:r>
            <a:r>
              <a:rPr lang="en-US" sz="2400" b="1" kern="1200" dirty="0">
                <a:solidFill>
                  <a:srgbClr val="0000FF"/>
                </a:solidFill>
              </a:rPr>
              <a:t> </a:t>
            </a:r>
            <a:r>
              <a:rPr lang="en-US" sz="2400" b="1" kern="1200" dirty="0" err="1">
                <a:solidFill>
                  <a:srgbClr val="0000FF"/>
                </a:solidFill>
              </a:rPr>
              <a:t>Nha</a:t>
            </a:r>
            <a:r>
              <a:rPr lang="en-US" sz="2400" b="1" kern="1200" dirty="0">
                <a:solidFill>
                  <a:srgbClr val="0000FF"/>
                </a:solidFill>
              </a:rPr>
              <a:t> Cave</a:t>
            </a:r>
          </a:p>
        </p:txBody>
      </p:sp>
      <p:sp>
        <p:nvSpPr>
          <p:cNvPr id="4" name="Rounded Rectangle 3"/>
          <p:cNvSpPr/>
          <p:nvPr/>
        </p:nvSpPr>
        <p:spPr>
          <a:xfrm>
            <a:off x="4495800" y="1543050"/>
            <a:ext cx="2971800" cy="5715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400" b="1" kern="1200" dirty="0">
                <a:solidFill>
                  <a:srgbClr val="0000FF"/>
                </a:solidFill>
              </a:rPr>
              <a:t>Mount Everest </a:t>
            </a:r>
          </a:p>
        </p:txBody>
      </p:sp>
      <p:sp>
        <p:nvSpPr>
          <p:cNvPr id="5" name="Rounded Rectangle 4"/>
          <p:cNvSpPr/>
          <p:nvPr/>
        </p:nvSpPr>
        <p:spPr>
          <a:xfrm>
            <a:off x="533400" y="2343150"/>
            <a:ext cx="2514600" cy="5715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400" b="1" kern="1200" dirty="0">
                <a:solidFill>
                  <a:srgbClr val="0000FF"/>
                </a:solidFill>
              </a:rPr>
              <a:t>Pyramids of Egypt </a:t>
            </a:r>
          </a:p>
        </p:txBody>
      </p:sp>
      <p:sp>
        <p:nvSpPr>
          <p:cNvPr id="6" name="Rounded Rectangle 5"/>
          <p:cNvSpPr/>
          <p:nvPr/>
        </p:nvSpPr>
        <p:spPr>
          <a:xfrm>
            <a:off x="4495800" y="2343150"/>
            <a:ext cx="2895600" cy="6286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400" b="1" kern="1200" dirty="0">
                <a:solidFill>
                  <a:srgbClr val="0000FF"/>
                </a:solidFill>
              </a:rPr>
              <a:t>Son </a:t>
            </a:r>
            <a:r>
              <a:rPr lang="en-US" sz="2400" b="1" kern="1200" dirty="0" err="1">
                <a:solidFill>
                  <a:srgbClr val="0000FF"/>
                </a:solidFill>
              </a:rPr>
              <a:t>Doong</a:t>
            </a:r>
            <a:r>
              <a:rPr lang="en-US" sz="2400" b="1" kern="1200" dirty="0">
                <a:solidFill>
                  <a:srgbClr val="0000FF"/>
                </a:solidFill>
              </a:rPr>
              <a:t> Cave</a:t>
            </a:r>
          </a:p>
        </p:txBody>
      </p:sp>
      <p:sp>
        <p:nvSpPr>
          <p:cNvPr id="7" name="Rounded Rectangle 6"/>
          <p:cNvSpPr/>
          <p:nvPr/>
        </p:nvSpPr>
        <p:spPr>
          <a:xfrm>
            <a:off x="609600" y="3257550"/>
            <a:ext cx="2438400" cy="6286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400" b="1" kern="1200" dirty="0" err="1">
                <a:solidFill>
                  <a:srgbClr val="0000FF"/>
                </a:solidFill>
              </a:rPr>
              <a:t>Nha</a:t>
            </a:r>
            <a:r>
              <a:rPr lang="en-US" sz="2400" b="1" kern="1200" dirty="0">
                <a:solidFill>
                  <a:srgbClr val="0000FF"/>
                </a:solidFill>
              </a:rPr>
              <a:t> </a:t>
            </a:r>
            <a:r>
              <a:rPr lang="en-US" sz="2400" b="1" kern="1200" dirty="0" err="1">
                <a:solidFill>
                  <a:srgbClr val="0000FF"/>
                </a:solidFill>
              </a:rPr>
              <a:t>Trang</a:t>
            </a:r>
            <a:r>
              <a:rPr lang="en-US" sz="2400" b="1" kern="1200" dirty="0">
                <a:solidFill>
                  <a:srgbClr val="0000FF"/>
                </a:solidFill>
              </a:rPr>
              <a:t> beach</a:t>
            </a:r>
          </a:p>
        </p:txBody>
      </p:sp>
      <p:sp>
        <p:nvSpPr>
          <p:cNvPr id="8" name="Rounded Rectangle 7"/>
          <p:cNvSpPr/>
          <p:nvPr/>
        </p:nvSpPr>
        <p:spPr>
          <a:xfrm>
            <a:off x="4572000" y="3200400"/>
            <a:ext cx="2819400" cy="685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400" b="1" kern="1200" dirty="0">
                <a:solidFill>
                  <a:srgbClr val="0000FF"/>
                </a:solidFill>
              </a:rPr>
              <a:t>The Arctic </a:t>
            </a:r>
          </a:p>
        </p:txBody>
      </p:sp>
      <p:sp>
        <p:nvSpPr>
          <p:cNvPr id="9" name="Rounded Rectangle 8"/>
          <p:cNvSpPr/>
          <p:nvPr/>
        </p:nvSpPr>
        <p:spPr>
          <a:xfrm>
            <a:off x="2209800" y="4114800"/>
            <a:ext cx="3124200" cy="685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400" b="1" kern="1200" dirty="0">
                <a:solidFill>
                  <a:srgbClr val="0000FF"/>
                </a:solidFill>
              </a:rPr>
              <a:t>Kenya </a:t>
            </a:r>
          </a:p>
        </p:txBody>
      </p:sp>
      <p:sp>
        <p:nvSpPr>
          <p:cNvPr id="10" name="Oval 9"/>
          <p:cNvSpPr/>
          <p:nvPr/>
        </p:nvSpPr>
        <p:spPr>
          <a:xfrm>
            <a:off x="1371600" y="285750"/>
            <a:ext cx="6629400" cy="857250"/>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3200" b="1" kern="1200" dirty="0">
                <a:solidFill>
                  <a:prstClr val="white"/>
                </a:solidFill>
              </a:rPr>
              <a:t>Tourist destination </a:t>
            </a:r>
          </a:p>
        </p:txBody>
      </p:sp>
    </p:spTree>
    <p:extLst>
      <p:ext uri="{BB962C8B-B14F-4D97-AF65-F5344CB8AC3E}">
        <p14:creationId xmlns:p14="http://schemas.microsoft.com/office/powerpoint/2010/main" val="3913491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Admin\Pictures\570b12e809fb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8130988" cy="3657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Oval 1"/>
          <p:cNvSpPr/>
          <p:nvPr/>
        </p:nvSpPr>
        <p:spPr>
          <a:xfrm>
            <a:off x="2286000" y="285750"/>
            <a:ext cx="4038600" cy="62865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1800" kern="1200" dirty="0">
                <a:solidFill>
                  <a:prstClr val="white"/>
                </a:solidFill>
              </a:rPr>
              <a:t> </a:t>
            </a:r>
            <a:r>
              <a:rPr lang="en-US" sz="2800" b="1" kern="1200" dirty="0" err="1">
                <a:solidFill>
                  <a:srgbClr val="FF0000"/>
                </a:solidFill>
              </a:rPr>
              <a:t>Nha</a:t>
            </a:r>
            <a:r>
              <a:rPr lang="en-US" sz="2800" b="1" kern="1200" dirty="0">
                <a:solidFill>
                  <a:srgbClr val="FF0000"/>
                </a:solidFill>
              </a:rPr>
              <a:t> </a:t>
            </a:r>
            <a:r>
              <a:rPr lang="en-US" sz="2800" b="1" kern="1200" dirty="0" err="1">
                <a:solidFill>
                  <a:srgbClr val="FF0000"/>
                </a:solidFill>
              </a:rPr>
              <a:t>Trang</a:t>
            </a:r>
            <a:r>
              <a:rPr lang="en-US" sz="2800" b="1" kern="1200" dirty="0">
                <a:solidFill>
                  <a:srgbClr val="FF0000"/>
                </a:solidFill>
              </a:rPr>
              <a:t> beach </a:t>
            </a:r>
          </a:p>
        </p:txBody>
      </p:sp>
    </p:spTree>
    <p:extLst>
      <p:ext uri="{BB962C8B-B14F-4D97-AF65-F5344CB8AC3E}">
        <p14:creationId xmlns:p14="http://schemas.microsoft.com/office/powerpoint/2010/main" val="3882611613"/>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descr="C:\Users\Admin\Pictures\Ancient_Aliens_Great_Pyramid_of_Khuf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514350"/>
            <a:ext cx="8686800" cy="4343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Oval 2"/>
          <p:cNvSpPr/>
          <p:nvPr/>
        </p:nvSpPr>
        <p:spPr>
          <a:xfrm>
            <a:off x="2971800" y="-114300"/>
            <a:ext cx="5029200" cy="10287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800" b="1" kern="1200" dirty="0">
                <a:solidFill>
                  <a:srgbClr val="0000FF"/>
                </a:solidFill>
              </a:rPr>
              <a:t>Pyramids of Egypt</a:t>
            </a:r>
          </a:p>
        </p:txBody>
      </p:sp>
    </p:spTree>
    <p:extLst>
      <p:ext uri="{BB962C8B-B14F-4D97-AF65-F5344CB8AC3E}">
        <p14:creationId xmlns:p14="http://schemas.microsoft.com/office/powerpoint/2010/main" val="3751658691"/>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7" name="Picture 7" descr="C:\Users\Admin\Pictures\http_%2F%2Fcdn_cnn_com%2Fcnnnext%2Fdam%2Fassets%2F170706112946-ken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85900"/>
            <a:ext cx="7772400" cy="32785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Oval 4"/>
          <p:cNvSpPr/>
          <p:nvPr/>
        </p:nvSpPr>
        <p:spPr>
          <a:xfrm>
            <a:off x="3429000" y="685800"/>
            <a:ext cx="3200400" cy="6858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3200" b="1" kern="1200" dirty="0">
                <a:solidFill>
                  <a:srgbClr val="FF0000"/>
                </a:solidFill>
              </a:rPr>
              <a:t>Kenya </a:t>
            </a:r>
          </a:p>
        </p:txBody>
      </p:sp>
    </p:spTree>
    <p:extLst>
      <p:ext uri="{BB962C8B-B14F-4D97-AF65-F5344CB8AC3E}">
        <p14:creationId xmlns:p14="http://schemas.microsoft.com/office/powerpoint/2010/main" val="199940302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C:\Users\Admin\Pictures\shutterstockRF_618156158-Edi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24172"/>
            <a:ext cx="8153400" cy="39193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Oval 5"/>
          <p:cNvSpPr/>
          <p:nvPr/>
        </p:nvSpPr>
        <p:spPr>
          <a:xfrm>
            <a:off x="1828800" y="342905"/>
            <a:ext cx="4038600" cy="88106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800" b="1" kern="1200" dirty="0">
                <a:solidFill>
                  <a:srgbClr val="0000FF"/>
                </a:solidFill>
              </a:rPr>
              <a:t>Mount Everest </a:t>
            </a:r>
          </a:p>
        </p:txBody>
      </p:sp>
    </p:spTree>
    <p:extLst>
      <p:ext uri="{BB962C8B-B14F-4D97-AF65-F5344CB8AC3E}">
        <p14:creationId xmlns:p14="http://schemas.microsoft.com/office/powerpoint/2010/main" val="19522265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C:\Users\Admin\Pictures\phong-nha-cave-tou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40" y="995362"/>
            <a:ext cx="8759060" cy="41481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Oval 6"/>
          <p:cNvSpPr/>
          <p:nvPr/>
        </p:nvSpPr>
        <p:spPr>
          <a:xfrm>
            <a:off x="2590800" y="186933"/>
            <a:ext cx="4267200" cy="766763"/>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2800" b="1" kern="1200" dirty="0" err="1">
                <a:solidFill>
                  <a:srgbClr val="FF0000"/>
                </a:solidFill>
              </a:rPr>
              <a:t>Phong</a:t>
            </a:r>
            <a:r>
              <a:rPr lang="en-US" sz="2800" b="1" kern="1200" dirty="0">
                <a:solidFill>
                  <a:srgbClr val="FF0000"/>
                </a:solidFill>
              </a:rPr>
              <a:t> </a:t>
            </a:r>
            <a:r>
              <a:rPr lang="en-US" sz="2800" b="1" kern="1200" dirty="0" err="1">
                <a:solidFill>
                  <a:srgbClr val="FF0000"/>
                </a:solidFill>
              </a:rPr>
              <a:t>Nha</a:t>
            </a:r>
            <a:r>
              <a:rPr lang="en-US" sz="2800" b="1" kern="1200" dirty="0">
                <a:solidFill>
                  <a:srgbClr val="FF0000"/>
                </a:solidFill>
              </a:rPr>
              <a:t> cave</a:t>
            </a:r>
          </a:p>
        </p:txBody>
      </p:sp>
    </p:spTree>
    <p:extLst>
      <p:ext uri="{BB962C8B-B14F-4D97-AF65-F5344CB8AC3E}">
        <p14:creationId xmlns:p14="http://schemas.microsoft.com/office/powerpoint/2010/main" val="183534591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6" name="Picture 6" descr="C:\Users\Admin\Pictures\Son-Doong-cave--s-beauty-14576033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04344"/>
            <a:ext cx="8077200" cy="38228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Oval 3"/>
          <p:cNvSpPr/>
          <p:nvPr/>
        </p:nvSpPr>
        <p:spPr>
          <a:xfrm>
            <a:off x="1447800" y="285750"/>
            <a:ext cx="5791200" cy="6858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buFontTx/>
              <a:buNone/>
              <a:defRPr/>
            </a:pPr>
            <a:r>
              <a:rPr lang="en-US" sz="3600" b="1" kern="1200" dirty="0">
                <a:solidFill>
                  <a:srgbClr val="FF0000"/>
                </a:solidFill>
              </a:rPr>
              <a:t>Son Dong cave</a:t>
            </a:r>
          </a:p>
        </p:txBody>
      </p:sp>
    </p:spTree>
    <p:extLst>
      <p:ext uri="{BB962C8B-B14F-4D97-AF65-F5344CB8AC3E}">
        <p14:creationId xmlns:p14="http://schemas.microsoft.com/office/powerpoint/2010/main" val="11296079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_2" val="{F58AA0A1-01F0-46E2-A46C-FD7D3B334253}"/>
</p:tagLst>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5.xml><?xml version="1.0" encoding="utf-8"?>
<a:theme xmlns:a="http://schemas.openxmlformats.org/drawingml/2006/main" name="3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6.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Default Theme</Template>
  <TotalTime>164</TotalTime>
  <Words>406</Words>
  <Application>Microsoft Office PowerPoint</Application>
  <PresentationFormat>On-screen Show (16:9)</PresentationFormat>
  <Paragraphs>114</Paragraphs>
  <Slides>27</Slides>
  <Notes>2</Notes>
  <HiddenSlides>0</HiddenSlides>
  <MMClips>8</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27</vt:i4>
      </vt:variant>
    </vt:vector>
  </HeadingPairs>
  <TitlesOfParts>
    <vt:vector size="48" baseType="lpstr">
      <vt:lpstr>Arial</vt:lpstr>
      <vt:lpstr>Bookman Old Style</vt:lpstr>
      <vt:lpstr>Gill Sans MT</vt:lpstr>
      <vt:lpstr>Wingdings 3</vt:lpstr>
      <vt:lpstr>Wingdings</vt:lpstr>
      <vt:lpstr>.VnAristote</vt:lpstr>
      <vt:lpstr>Times New Roman</vt:lpstr>
      <vt:lpstr>Calibri</vt:lpstr>
      <vt:lpstr>OpenSans</vt:lpstr>
      <vt:lpstr>Helvetica</vt:lpstr>
      <vt:lpstr>Helvetica Neue</vt:lpstr>
      <vt:lpstr>Montserrat</vt:lpstr>
      <vt:lpstr>.Vn3DH</vt:lpstr>
      <vt:lpstr>等线</vt:lpstr>
      <vt:lpstr>Arial Black</vt:lpstr>
      <vt:lpstr>Cambria</vt:lpstr>
      <vt:lpstr>Office 主题​​</vt:lpstr>
      <vt:lpstr>1_Default Design</vt:lpstr>
      <vt:lpstr>Default Design</vt:lpstr>
      <vt:lpstr>2_Origin</vt:lpstr>
      <vt:lpstr>3_Origin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1/Match the information with the time marks or measurements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Lê Kim Oanh</dc:creator>
  <cp:lastModifiedBy>Administrator</cp:lastModifiedBy>
  <cp:revision>13</cp:revision>
  <dcterms:created xsi:type="dcterms:W3CDTF">2021-10-13T14:20:13Z</dcterms:created>
  <dcterms:modified xsi:type="dcterms:W3CDTF">2023-02-11T16:14:34Z</dcterms:modified>
</cp:coreProperties>
</file>