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5"/>
  </p:notesMasterIdLst>
  <p:sldIdLst>
    <p:sldId id="295" r:id="rId2"/>
    <p:sldId id="257" r:id="rId3"/>
    <p:sldId id="258" r:id="rId4"/>
    <p:sldId id="259" r:id="rId5"/>
    <p:sldId id="280" r:id="rId6"/>
    <p:sldId id="297" r:id="rId7"/>
    <p:sldId id="288" r:id="rId8"/>
    <p:sldId id="290" r:id="rId9"/>
    <p:sldId id="291" r:id="rId10"/>
    <p:sldId id="292" r:id="rId11"/>
    <p:sldId id="293" r:id="rId12"/>
    <p:sldId id="298" r:id="rId13"/>
    <p:sldId id="263" r:id="rId14"/>
    <p:sldId id="309" r:id="rId15"/>
    <p:sldId id="325" r:id="rId16"/>
    <p:sldId id="324" r:id="rId17"/>
    <p:sldId id="301" r:id="rId18"/>
    <p:sldId id="300" r:id="rId19"/>
    <p:sldId id="326" r:id="rId20"/>
    <p:sldId id="311" r:id="rId21"/>
    <p:sldId id="316" r:id="rId22"/>
    <p:sldId id="270" r:id="rId23"/>
    <p:sldId id="272" r:id="rId24"/>
  </p:sldIdLst>
  <p:sldSz cx="9144000" cy="5143500" type="screen16x9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7F3C06"/>
    <a:srgbClr val="6E3405"/>
    <a:srgbClr val="66338A"/>
    <a:srgbClr val="522277"/>
    <a:srgbClr val="DE37B2"/>
    <a:srgbClr val="980E1A"/>
    <a:srgbClr val="F74A28"/>
    <a:srgbClr val="F3330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 autoAdjust="0"/>
    <p:restoredTop sz="94537"/>
  </p:normalViewPr>
  <p:slideViewPr>
    <p:cSldViewPr>
      <p:cViewPr varScale="1">
        <p:scale>
          <a:sx n="143" d="100"/>
          <a:sy n="143" d="100"/>
        </p:scale>
        <p:origin x="664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344A8-FE89-524C-B5B9-79AD9B63B269}" type="datetimeFigureOut">
              <a:rPr lang="x-none" smtClean="0"/>
              <a:pPr/>
              <a:t>12/31/24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3E71F-FDF2-BF41-A717-1309E8BD656A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60371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CDC6C-AD6B-2C45-8971-79DF5D13E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53E13B-F709-C844-92D9-DA94AE8E8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E9E9C-BEF8-AD4F-A451-0BA85927D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12/31/24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DA77B-3D94-8747-898C-57C3B9B15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21B69-1C9E-8946-A40F-D0388820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2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09996-A578-3C41-80C6-BFAFCB08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B4E1E-DE8C-094D-ACD5-39E890676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AC05-FE02-684A-AD0B-6AABB9A5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12/31/24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969A0-0157-9D4F-8450-821B15F79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A7EC3-8067-1A44-8F6A-9D26E45DC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8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805449-3579-1849-9569-DF0670BEE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F472E-49C0-FE47-90F8-2628820227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137E7-1F85-9F49-B3A8-474BD4C4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12/31/24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C90DD-66F3-AA4A-8C78-342F02E62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A9819-5A76-6946-A61F-60B5AF0E3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9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59F37-5B05-CE4E-886B-D4E9BE0B0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7FD51-6563-E640-82CD-404DBF997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09F95-E201-9B43-8E3D-D1019FD2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12/31/24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8BA3B-3575-F14F-B551-73432BFA2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8684C-6C15-0D45-87C5-DCB6CEEAB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8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D9C3-FC04-0F4E-860B-659D747F5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9937A-26AA-DF49-993F-BF178ACBE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4117C-6E55-5246-BC0A-829C64AA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12/31/24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670E9-666D-7E49-82B7-6C65840E8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10705-0466-EE4E-A392-59AC35A67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82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E8FC0-9B27-DC48-B6EE-67FCC11F5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F7390-F8FB-F945-8F71-3542E8723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9117C-0FC1-FB45-819D-0BE455504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443FD-2F74-7F4A-8E0F-D9B0C9D08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12/31/24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E3485-313D-3045-887E-BF9C4E60F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31719-6BFF-6948-AFB3-D9FD896B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D5FE3-10FB-2741-9368-D9C90BAA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D3454-3A42-114F-BFFA-5B5064B77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17C07-EC7D-284A-BBB8-F79DC8DE6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EBD56D-018A-784A-912E-52FA8585B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4AE96C-8B85-044A-A327-6E620100D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B016B0-1B07-4E42-A195-0E087483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12/31/24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4DE4A6-9F89-0040-AA71-CB0A4DA91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8CA52A-95C1-B94A-B224-96B0D653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9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C28C2-44AE-0B4A-B238-F70E2CBF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149593-D80B-9945-9C2E-2881D53E9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12/31/24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4545B-3418-EF44-9135-6CED7E0F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C5CEC-F096-294E-A554-35018B924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8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E2BA8-0417-E14F-A281-491C3485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12/31/24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BC437-6F2A-6E4D-9F81-BD853B6F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B9F0-D666-504E-A093-3277A690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8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0E67-2422-834D-8E9B-B8C584EF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3B700-61E4-A546-983F-57E1EA9E0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410C-BBA7-9E44-B4A0-CB3A15A93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A05BF-95C6-FB40-AB36-199C38695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12/31/24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C3E2E-6C5C-0643-93FE-A5FF3F22C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D17FF-0945-8245-8931-C542CA72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32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85EDF-4008-5448-8B92-4802BEF18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E9A487-A94A-DB40-ADC6-6903CD255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59E83-194C-0841-9600-2A700637B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642BB-1E49-5949-A129-FDD9BA069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pPr/>
              <a:t>12/31/24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E8B77-D4F2-6F4F-A4A0-73AF8D6C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57968-17A9-6043-B157-EB2C47F3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42CC63-9A1F-B84C-916B-A9B3E12A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6CE7F-DF76-FB41-9D40-D91B16993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58BF4-EA2E-2F46-A197-F7B46BCDB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7069B-D26C-407B-B587-35C0B345E232}" type="datetimeFigureOut">
              <a:rPr lang="en-US" smtClean="0"/>
              <a:pPr/>
              <a:t>12/31/24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92F01-4B5B-0F48-951F-578011FB9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A743D-F93C-0143-B4FB-53F00E09B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E969-10F7-44EC-8ADF-E93DAA8B75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4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49665" y="2041825"/>
            <a:ext cx="59700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1: VẼ KÍ HỌA DÁNG NGƯỜI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8617" y="2841265"/>
            <a:ext cx="632897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2: </a:t>
            </a:r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SỬ DỤNG TƯ LIỆU KÍ HỌA</a:t>
            </a:r>
          </a:p>
          <a:p>
            <a:r>
              <a:rPr lang="en-US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TRONG BỐ CỤC TRANH</a:t>
            </a:r>
          </a:p>
        </p:txBody>
      </p:sp>
      <p:sp>
        <p:nvSpPr>
          <p:cNvPr id="3" name="Right Arrow 2"/>
          <p:cNvSpPr/>
          <p:nvPr/>
        </p:nvSpPr>
        <p:spPr>
          <a:xfrm>
            <a:off x="12699" y="2038350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-1" y="2841265"/>
            <a:ext cx="1556823" cy="60960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84F5D5-7681-894C-B513-32428FF2272F}"/>
              </a:ext>
            </a:extLst>
          </p:cNvPr>
          <p:cNvSpPr txBox="1"/>
          <p:nvPr/>
        </p:nvSpPr>
        <p:spPr>
          <a:xfrm>
            <a:off x="420306" y="610022"/>
            <a:ext cx="872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TƯ LIỆU THỰC TẾ VÀ SÁNG TÁC</a:t>
            </a:r>
            <a:endParaRPr lang="x-none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71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14399" y="2266950"/>
            <a:ext cx="3581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phác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dáng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tỉ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lệ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5799" y="819149"/>
            <a:ext cx="4673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7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1581150"/>
            <a:ext cx="332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0"/>
            <a:ext cx="3745706" cy="499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1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5867401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VẼ KÍ HỌA DÁNG NGƯỜI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2038350"/>
            <a:ext cx="77194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</a:rPr>
              <a:t>Từ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hình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vẽ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khái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quát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dáng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người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bằng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các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nét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thẳng</a:t>
            </a:r>
            <a:r>
              <a:rPr lang="en-US" sz="3200" b="1" dirty="0">
                <a:solidFill>
                  <a:srgbClr val="C00000"/>
                </a:solidFill>
              </a:rPr>
              <a:t>, </a:t>
            </a:r>
            <a:r>
              <a:rPr lang="en-US" sz="3200" b="1" dirty="0" err="1">
                <a:solidFill>
                  <a:srgbClr val="C00000"/>
                </a:solidFill>
              </a:rPr>
              <a:t>mờ</a:t>
            </a:r>
            <a:r>
              <a:rPr lang="en-US" sz="3200" b="1" dirty="0">
                <a:solidFill>
                  <a:srgbClr val="C00000"/>
                </a:solidFill>
              </a:rPr>
              <a:t>, </a:t>
            </a:r>
            <a:r>
              <a:rPr lang="en-US" sz="3200" b="1" dirty="0" err="1">
                <a:solidFill>
                  <a:srgbClr val="C00000"/>
                </a:solidFill>
              </a:rPr>
              <a:t>đối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chiếu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và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quan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sát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về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hình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dáng</a:t>
            </a:r>
            <a:r>
              <a:rPr lang="en-US" sz="3200" b="1" dirty="0">
                <a:solidFill>
                  <a:srgbClr val="C00000"/>
                </a:solidFill>
              </a:rPr>
              <a:t>, </a:t>
            </a:r>
            <a:r>
              <a:rPr lang="en-US" sz="3200" b="1" dirty="0" err="1">
                <a:solidFill>
                  <a:srgbClr val="C00000"/>
                </a:solidFill>
              </a:rPr>
              <a:t>tỉ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lệ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nguyên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mẫu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hoàn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thiện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bản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vẽ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kí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hoạ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dáng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người</a:t>
            </a:r>
            <a:r>
              <a:rPr lang="en-US" sz="3200" b="1" dirty="0">
                <a:solidFill>
                  <a:srgbClr val="C00000"/>
                </a:solidFill>
              </a:rPr>
              <a:t>.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28600" y="103520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863600" y="819150"/>
            <a:ext cx="1828800" cy="74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9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5334000" cy="89554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6519" y="365677"/>
            <a:ext cx="69019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VẼ KÍ HỌA NHÓM NGƯỜI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81600" y="1663808"/>
            <a:ext cx="36560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Thay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thường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581150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26542" y="414491"/>
            <a:ext cx="3367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HÌNH THAM KHẢO</a:t>
            </a:r>
          </a:p>
        </p:txBody>
      </p:sp>
      <p:sp>
        <p:nvSpPr>
          <p:cNvPr id="11" name="Oval 10"/>
          <p:cNvSpPr/>
          <p:nvPr/>
        </p:nvSpPr>
        <p:spPr>
          <a:xfrm>
            <a:off x="1873798" y="3867547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6438179" y="3867548"/>
            <a:ext cx="425577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pic>
        <p:nvPicPr>
          <p:cNvPr id="20481" name="Picture 1" descr="page46image36241040">
            <a:extLst>
              <a:ext uri="{FF2B5EF4-FFF2-40B4-BE49-F238E27FC236}">
                <a16:creationId xmlns:a16="http://schemas.microsoft.com/office/drawing/2014/main" id="{510C6273-4F87-7449-BAE9-CDA97219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64218" y="-4845050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59FA8-142A-8641-AB4D-1A409053613A}"/>
              </a:ext>
            </a:extLst>
          </p:cNvPr>
          <p:cNvSpPr txBox="1"/>
          <p:nvPr/>
        </p:nvSpPr>
        <p:spPr>
          <a:xfrm>
            <a:off x="2183363" y="3312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99" y="1227904"/>
            <a:ext cx="3675930" cy="2495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640" y="1249582"/>
            <a:ext cx="4001077" cy="261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4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B53A-565A-AE47-8A7E-5DA0B07D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5047"/>
            <a:ext cx="8134350" cy="994172"/>
          </a:xfrm>
        </p:spPr>
        <p:txBody>
          <a:bodyPr>
            <a:normAutofit/>
          </a:bodyPr>
          <a:lstStyle/>
          <a:p>
            <a:r>
              <a:rPr lang="x-none" sz="2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</a:t>
            </a:r>
            <a:r>
              <a:rPr lang="en-US" sz="2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KÍ HỌA DÁNG NGƯỜI</a:t>
            </a:r>
            <a:br>
              <a:rPr lang="x-none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x-none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41CF46-E5B4-FE45-9311-AAE72BD2A852}"/>
              </a:ext>
            </a:extLst>
          </p:cNvPr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BC0EF5-B03B-6942-84B4-F2D839BC306F}"/>
              </a:ext>
            </a:extLst>
          </p:cNvPr>
          <p:cNvSpPr txBox="1"/>
          <p:nvPr/>
        </p:nvSpPr>
        <p:spPr>
          <a:xfrm>
            <a:off x="1250830" y="2054066"/>
            <a:ext cx="7444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KÍ HỌA NHÓM NGƯỜI 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D1CD24-C10D-7346-ABDA-507248A2B75D}"/>
              </a:ext>
            </a:extLst>
          </p:cNvPr>
          <p:cNvSpPr txBox="1"/>
          <p:nvPr/>
        </p:nvSpPr>
        <p:spPr>
          <a:xfrm>
            <a:off x="1238031" y="2570477"/>
            <a:ext cx="5946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10614-1796-124E-9409-30DE29E21272}"/>
              </a:ext>
            </a:extLst>
          </p:cNvPr>
          <p:cNvSpPr txBox="1"/>
          <p:nvPr/>
        </p:nvSpPr>
        <p:spPr>
          <a:xfrm>
            <a:off x="1250830" y="3012817"/>
            <a:ext cx="7264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MỘT SỐ KÍ HỌA DÁNG NGƯỜI CỦA </a:t>
            </a:r>
          </a:p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HỌA SĨ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9AE8B5E7-4563-7843-A016-4D5C7498ADC5}"/>
              </a:ext>
            </a:extLst>
          </p:cNvPr>
          <p:cNvSpPr/>
          <p:nvPr/>
        </p:nvSpPr>
        <p:spPr>
          <a:xfrm>
            <a:off x="-70931" y="1739480"/>
            <a:ext cx="1212532" cy="1918199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1335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81001" y="155477"/>
            <a:ext cx="7924800" cy="89554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02324" y="438148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CA7DE-3AF8-9E44-A1FB-D5AC1C949850}"/>
              </a:ext>
            </a:extLst>
          </p:cNvPr>
          <p:cNvSpPr txBox="1"/>
          <p:nvPr/>
        </p:nvSpPr>
        <p:spPr>
          <a:xfrm>
            <a:off x="704720" y="372416"/>
            <a:ext cx="6822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KÍ HỌA NHÓM NGƯỜI(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b="1" dirty="0">
              <a:solidFill>
                <a:srgbClr val="980E1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1270D-050F-B14D-B539-8CD1D559C5DF}"/>
              </a:ext>
            </a:extLst>
          </p:cNvPr>
          <p:cNvSpPr txBox="1"/>
          <p:nvPr/>
        </p:nvSpPr>
        <p:spPr>
          <a:xfrm>
            <a:off x="1219200" y="1637647"/>
            <a:ext cx="7239000" cy="245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- Nhớ lại các hoạt động đã thực hiện ở tiết học trước.</a:t>
            </a:r>
            <a:endParaRPr lang="x-none" sz="2800" b="1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- Rút kinh nghiệm và thực hành tiếp để </a:t>
            </a:r>
            <a:r>
              <a:rPr lang="vi-VN" sz="2800" b="1" dirty="0">
                <a:solidFill>
                  <a:srgbClr val="C00000"/>
                </a:solidFill>
              </a:rPr>
              <a:t>chỉnh sửa hình kí hoạ cho phù hợp tỉ lệ dáng người.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88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300713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58825" y="1504950"/>
            <a:ext cx="800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04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89154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78925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5. TÌM HIỂU MỘT SỐ KÍ HỌA DÁNG NGƯỜI CỦA HỌA SĨ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050" y="2181946"/>
            <a:ext cx="8648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/>
              <a:t> </a:t>
            </a:r>
            <a:r>
              <a:rPr lang="en-US" dirty="0"/>
              <a:t>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r>
              <a:rPr lang="vi-V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…?</a:t>
            </a:r>
            <a:endParaRPr lang="x-none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212720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/>
          <a:srcRect l="10761" t="22917" r="45900" b="48958"/>
          <a:stretch/>
        </p:blipFill>
        <p:spPr>
          <a:xfrm>
            <a:off x="876300" y="1123950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9 -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890" y="489563"/>
            <a:ext cx="5867400" cy="385539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044444" y="4504142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2" name="Rectangle 1"/>
          <p:cNvSpPr/>
          <p:nvPr/>
        </p:nvSpPr>
        <p:spPr>
          <a:xfrm>
            <a:off x="2470022" y="4536110"/>
            <a:ext cx="701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Lân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1966,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412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24245" y="4674872"/>
            <a:ext cx="7086601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1548245" y="4781550"/>
            <a:ext cx="7620000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0907FF-EFDB-2543-A1AB-597DCE983451}"/>
              </a:ext>
            </a:extLst>
          </p:cNvPr>
          <p:cNvSpPr txBox="1"/>
          <p:nvPr/>
        </p:nvSpPr>
        <p:spPr>
          <a:xfrm>
            <a:off x="2283814" y="1047750"/>
            <a:ext cx="6934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b="1" dirty="0">
                <a:solidFill>
                  <a:schemeClr val="accent1">
                    <a:lumMod val="50000"/>
                  </a:schemeClr>
                </a:solidFill>
              </a:rPr>
              <a:t>Chủ đề: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TƯ LIỆU THỰC TẾ VÀ SÁNG TÁC</a:t>
            </a:r>
            <a:endParaRPr lang="x-none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x-none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x-none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</a:t>
            </a:r>
            <a:r>
              <a:rPr lang="en-US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KÍ HỌA DÁNG NGƯỜI </a:t>
            </a:r>
            <a:endParaRPr lang="x-none" sz="2800" b="1" dirty="0">
              <a:solidFill>
                <a:srgbClr val="6633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18" y="1569988"/>
            <a:ext cx="243585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78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9 -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34" y="481329"/>
            <a:ext cx="3352800" cy="3952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889" y="590550"/>
            <a:ext cx="4191000" cy="314325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30200" y="4564306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4397311" y="4011621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4" name="Rectangle 3"/>
          <p:cNvSpPr/>
          <p:nvPr/>
        </p:nvSpPr>
        <p:spPr>
          <a:xfrm>
            <a:off x="765111" y="4434205"/>
            <a:ext cx="3959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Thang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Trần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Phềnh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1950 ,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62636" y="380669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phóng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Đăk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endParaRPr lang="en-US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260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0" y="1857884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nhằm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.</a:t>
            </a:r>
            <a:endParaRPr lang="x-none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059516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914400" y="990745"/>
            <a:ext cx="1828800" cy="60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54864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3616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CỦNG CỐ - DẶN DÒ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500" y="1200150"/>
            <a:ext cx="8343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”</a:t>
            </a:r>
            <a:endParaRPr lang="en-US" sz="2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9 - CTST 1,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GV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</a:t>
            </a:r>
          </a:p>
        </p:txBody>
      </p:sp>
    </p:spTree>
    <p:extLst>
      <p:ext uri="{BB962C8B-B14F-4D97-AF65-F5344CB8AC3E}">
        <p14:creationId xmlns:p14="http://schemas.microsoft.com/office/powerpoint/2010/main" val="1199775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083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85750"/>
            <a:ext cx="4572000" cy="45370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76600" y="2168664"/>
            <a:ext cx="3214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TẠM BIỆT !</a:t>
            </a:r>
          </a:p>
        </p:txBody>
      </p:sp>
    </p:spTree>
    <p:extLst>
      <p:ext uri="{BB962C8B-B14F-4D97-AF65-F5344CB8AC3E}">
        <p14:creationId xmlns:p14="http://schemas.microsoft.com/office/powerpoint/2010/main" val="9942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41132" y="882806"/>
            <a:ext cx="731721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TỈ LỆ CHIỀU CAO CỦA NGƯỜI</a:t>
            </a:r>
          </a:p>
          <a:p>
            <a:pPr marL="457200" indent="-457200">
              <a:buAutoNum type="arabicPeriod"/>
            </a:pPr>
            <a:endParaRPr lang="en-US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1132" y="1636785"/>
            <a:ext cx="6573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VẼ KÍ HỌA DÁNG NGƯỜI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74172" y="2358493"/>
            <a:ext cx="7317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VẼ KÍ HỌA NHÓM NGƯỜI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4172" y="4029861"/>
            <a:ext cx="5764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4172" y="4471529"/>
            <a:ext cx="6980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MỘT SỐ KÍ HỌA DÁNG NGƯỜI CỦA HỌA SĨ</a:t>
            </a:r>
          </a:p>
        </p:txBody>
      </p:sp>
      <p:sp>
        <p:nvSpPr>
          <p:cNvPr id="3" name="Right Arrow 2"/>
          <p:cNvSpPr/>
          <p:nvPr/>
        </p:nvSpPr>
        <p:spPr>
          <a:xfrm>
            <a:off x="0" y="1042701"/>
            <a:ext cx="1212532" cy="177309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TIẾT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0" y="3287357"/>
            <a:ext cx="1212532" cy="1798993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74172" y="3293738"/>
            <a:ext cx="7444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KÍ HỌA NHÓM NGƯỜI</a:t>
            </a:r>
          </a:p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b="1" dirty="0">
              <a:solidFill>
                <a:srgbClr val="7F3C0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949C5D-5B6E-654F-849D-6ED056C718A9}"/>
              </a:ext>
            </a:extLst>
          </p:cNvPr>
          <p:cNvSpPr txBox="1"/>
          <p:nvPr/>
        </p:nvSpPr>
        <p:spPr>
          <a:xfrm>
            <a:off x="342902" y="328882"/>
            <a:ext cx="84342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</a:t>
            </a:r>
            <a:r>
              <a:rPr lang="en-US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KÍ HỌA DÁNG NGƯỜI</a:t>
            </a:r>
            <a:endParaRPr lang="x-none" sz="27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52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3" grpId="0" animBg="1"/>
      <p:bldP spid="16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8382000" cy="95386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8992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TỈ LỆ CHIỀU CAO CỦA NGƯỜI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2789134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/>
              <a:t> </a:t>
            </a:r>
            <a:r>
              <a:rPr lang="pt-BR" sz="2400" b="1" dirty="0">
                <a:solidFill>
                  <a:srgbClr val="C00000"/>
                </a:solidFill>
              </a:rPr>
              <a:t>- Đây là hình ảnh cơ thể người theo các độ tuổi nào?</a:t>
            </a:r>
            <a:endParaRPr lang="en-US" sz="2400" b="1" dirty="0">
              <a:solidFill>
                <a:srgbClr val="C00000"/>
              </a:solidFill>
            </a:endParaRPr>
          </a:p>
          <a:p>
            <a:r>
              <a:rPr lang="vi-VN" sz="2400" b="1" dirty="0">
                <a:solidFill>
                  <a:srgbClr val="C00000"/>
                </a:solidFill>
              </a:rPr>
              <a:t> </a:t>
            </a:r>
            <a:r>
              <a:rPr lang="pt-BR" sz="2400" b="1" dirty="0">
                <a:solidFill>
                  <a:srgbClr val="C00000"/>
                </a:solidFill>
              </a:rPr>
              <a:t>- Người ta căn cứ vào đâu để xác định tỷ lệ kích thước các bộ phận trên cơ thể người?</a:t>
            </a:r>
            <a:endParaRPr lang="en-US" sz="2400" b="1" dirty="0">
              <a:solidFill>
                <a:srgbClr val="C00000"/>
              </a:solidFill>
            </a:endParaRPr>
          </a:p>
          <a:p>
            <a:r>
              <a:rPr lang="vi-VN" sz="2400" b="1" dirty="0">
                <a:solidFill>
                  <a:srgbClr val="C00000"/>
                </a:solidFill>
              </a:rPr>
              <a:t> </a:t>
            </a:r>
            <a:r>
              <a:rPr lang="pt-BR" sz="2400" b="1" dirty="0">
                <a:solidFill>
                  <a:srgbClr val="C00000"/>
                </a:solidFill>
              </a:rPr>
              <a:t>- Đầu người được tính từ đâu đến đâu?</a:t>
            </a:r>
            <a:endParaRPr lang="en-US" sz="2400" b="1" dirty="0">
              <a:solidFill>
                <a:srgbClr val="C00000"/>
              </a:solidFill>
            </a:endParaRPr>
          </a:p>
          <a:p>
            <a:r>
              <a:rPr lang="vi-VN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- </a:t>
            </a:r>
            <a:r>
              <a:rPr lang="en-US" sz="2400" b="1" dirty="0" err="1">
                <a:solidFill>
                  <a:srgbClr val="C00000"/>
                </a:solidFill>
              </a:rPr>
              <a:t>Vai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trò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của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tỉ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lệ</a:t>
            </a:r>
            <a:r>
              <a:rPr lang="vi-VN" sz="2400" b="1" dirty="0">
                <a:solidFill>
                  <a:srgbClr val="C00000"/>
                </a:solidFill>
              </a:rPr>
              <a:t> khi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vẽ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dáng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người</a:t>
            </a:r>
            <a:r>
              <a:rPr lang="en-US" sz="2400" b="1" dirty="0">
                <a:solidFill>
                  <a:srgbClr val="C00000"/>
                </a:solidFill>
              </a:rPr>
              <a:t> ?</a:t>
            </a:r>
            <a:endParaRPr lang="x-none" sz="24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1983599"/>
            <a:ext cx="7801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 HÃY QUAN SÁT HÌNH VÀ CHO BIẾT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28600" y="1356934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0761" t="22917" r="45900" b="48958"/>
          <a:stretch/>
        </p:blipFill>
        <p:spPr>
          <a:xfrm>
            <a:off x="876300" y="1268164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6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156866" y="4516794"/>
            <a:ext cx="760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Tỉ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lệ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b="1" i="1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6 -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50" b="99031" l="3825" r="963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6" y="262856"/>
            <a:ext cx="6845999" cy="408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74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8458200" cy="95386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8992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TỈ LỆ CHIỀU CAO CỦA NGƯỜI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63600" y="2297490"/>
            <a:ext cx="746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Người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trưởng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thành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thường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có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chiều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cao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lí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tưởng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tương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đương</a:t>
            </a:r>
            <a:r>
              <a:rPr lang="en-US" sz="2400" b="1" dirty="0">
                <a:solidFill>
                  <a:srgbClr val="800000"/>
                </a:solidFill>
              </a:rPr>
              <a:t> 7,5 </a:t>
            </a:r>
            <a:r>
              <a:rPr lang="en-US" sz="2400" b="1" dirty="0" err="1">
                <a:solidFill>
                  <a:srgbClr val="800000"/>
                </a:solidFill>
              </a:rPr>
              <a:t>đơn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vị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đầu</a:t>
            </a:r>
            <a:r>
              <a:rPr lang="en-US" sz="2400" b="1" dirty="0">
                <a:solidFill>
                  <a:srgbClr val="800000"/>
                </a:solidFill>
              </a:rPr>
              <a:t> . ( </a:t>
            </a:r>
            <a:r>
              <a:rPr lang="en-US" sz="2400" b="1" dirty="0" err="1">
                <a:solidFill>
                  <a:srgbClr val="800000"/>
                </a:solidFill>
              </a:rPr>
              <a:t>Tỉ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lệ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chiều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cao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của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người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Việt</a:t>
            </a:r>
            <a:r>
              <a:rPr lang="en-US" sz="2400" b="1" dirty="0">
                <a:solidFill>
                  <a:srgbClr val="800000"/>
                </a:solidFill>
              </a:rPr>
              <a:t> Nam </a:t>
            </a:r>
            <a:r>
              <a:rPr lang="en-US" sz="2400" b="1" dirty="0" err="1">
                <a:solidFill>
                  <a:srgbClr val="800000"/>
                </a:solidFill>
              </a:rPr>
              <a:t>thường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thấp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hơn</a:t>
            </a:r>
            <a:r>
              <a:rPr lang="en-US" sz="2400" b="1" dirty="0">
                <a:solidFill>
                  <a:srgbClr val="800000"/>
                </a:solidFill>
              </a:rPr>
              <a:t> so </a:t>
            </a:r>
            <a:r>
              <a:rPr lang="en-US" sz="2400" b="1" dirty="0" err="1">
                <a:solidFill>
                  <a:srgbClr val="800000"/>
                </a:solidFill>
              </a:rPr>
              <a:t>với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tỉ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lệ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chuẩn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của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người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Châu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Âu</a:t>
            </a:r>
            <a:r>
              <a:rPr lang="en-US" sz="2400" b="1" dirty="0">
                <a:solidFill>
                  <a:srgbClr val="800000"/>
                </a:solidFill>
              </a:rPr>
              <a:t> . </a:t>
            </a:r>
            <a:r>
              <a:rPr lang="en-US" sz="2400" b="1" dirty="0" err="1">
                <a:solidFill>
                  <a:srgbClr val="800000"/>
                </a:solidFill>
              </a:rPr>
              <a:t>Khi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kí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họa</a:t>
            </a:r>
            <a:r>
              <a:rPr lang="en-US" sz="2400" b="1" dirty="0">
                <a:solidFill>
                  <a:srgbClr val="800000"/>
                </a:solidFill>
              </a:rPr>
              <a:t> , </a:t>
            </a:r>
            <a:r>
              <a:rPr lang="en-US" sz="2400" b="1" dirty="0" err="1">
                <a:solidFill>
                  <a:srgbClr val="800000"/>
                </a:solidFill>
              </a:rPr>
              <a:t>tỉ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lệ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dáng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người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cũng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thay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đổi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tùy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theo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tư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thế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hoạt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en-US" sz="2400" b="1" dirty="0" err="1">
                <a:solidFill>
                  <a:srgbClr val="800000"/>
                </a:solidFill>
              </a:rPr>
              <a:t>động</a:t>
            </a:r>
            <a:r>
              <a:rPr lang="en-US" sz="2400" b="1" dirty="0">
                <a:solidFill>
                  <a:srgbClr val="800000"/>
                </a:solidFill>
              </a:rPr>
              <a:t> </a:t>
            </a:r>
            <a:endParaRPr lang="en-US" sz="2400" b="1" dirty="0">
              <a:solidFill>
                <a:srgbClr val="8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53358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914400" y="1407970"/>
            <a:ext cx="1828800" cy="5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6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300713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VẼ KÍ HỌA DÁNG NGƯỜI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5913" y="814036"/>
            <a:ext cx="8389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dáng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gợi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D143A5-A608-C24B-8CF6-852EE1AB8B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5" y="2057450"/>
            <a:ext cx="1525929" cy="26212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0386DB-F710-444D-AF6C-E02A9799C6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2"/>
          <a:stretch/>
        </p:blipFill>
        <p:spPr>
          <a:xfrm rot="5400000">
            <a:off x="3976634" y="2417135"/>
            <a:ext cx="2946399" cy="19019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60BF8D-117F-634D-9A12-28D732579C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1"/>
          <a:stretch/>
        </p:blipFill>
        <p:spPr>
          <a:xfrm>
            <a:off x="2443623" y="1826303"/>
            <a:ext cx="1901932" cy="29799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F9D903-1C20-EC41-8D89-15F97AA71F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4"/>
          <a:stretch/>
        </p:blipFill>
        <p:spPr>
          <a:xfrm>
            <a:off x="6662520" y="2004439"/>
            <a:ext cx="1773347" cy="27273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1856D5-F512-6549-8DB1-A132686DE159}"/>
              </a:ext>
            </a:extLst>
          </p:cNvPr>
          <p:cNvSpPr/>
          <p:nvPr/>
        </p:nvSpPr>
        <p:spPr>
          <a:xfrm>
            <a:off x="4120033" y="4494081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 </a:t>
            </a:r>
            <a:endParaRPr lang="x-non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AF65B-207B-124B-82B2-6CBA2CEA0294}"/>
              </a:ext>
            </a:extLst>
          </p:cNvPr>
          <p:cNvSpPr/>
          <p:nvPr/>
        </p:nvSpPr>
        <p:spPr>
          <a:xfrm>
            <a:off x="8312949" y="4399677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 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05B40B-A875-1C49-A911-B8A349B2C94C}"/>
              </a:ext>
            </a:extLst>
          </p:cNvPr>
          <p:cNvSpPr/>
          <p:nvPr/>
        </p:nvSpPr>
        <p:spPr>
          <a:xfrm>
            <a:off x="6285494" y="4436926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 </a:t>
            </a:r>
            <a:endParaRPr lang="x-none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185187-12EF-AC44-B5F8-B1E8B7726FF9}"/>
              </a:ext>
            </a:extLst>
          </p:cNvPr>
          <p:cNvSpPr/>
          <p:nvPr/>
        </p:nvSpPr>
        <p:spPr>
          <a:xfrm>
            <a:off x="2160994" y="4472756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9803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4400" y="1663807"/>
            <a:ext cx="3899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,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dáng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.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366" y="590550"/>
            <a:ext cx="2310847" cy="396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8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7472" y="2343150"/>
            <a:ext cx="46167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phỏng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.</a:t>
            </a:r>
          </a:p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956" y="438150"/>
            <a:ext cx="3143496" cy="419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2526</TotalTime>
  <Words>878</Words>
  <Application>Microsoft Macintosh PowerPoint</Application>
  <PresentationFormat>On-screen Show (16:9)</PresentationFormat>
  <Paragraphs>83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1. VẼ KÍ HỌA DÁNG NGƯỜI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 NGUYEN</dc:creator>
  <cp:lastModifiedBy>hà anh ngô</cp:lastModifiedBy>
  <cp:revision>151</cp:revision>
  <dcterms:created xsi:type="dcterms:W3CDTF">2021-09-23T13:57:15Z</dcterms:created>
  <dcterms:modified xsi:type="dcterms:W3CDTF">2024-12-31T04:20:21Z</dcterms:modified>
</cp:coreProperties>
</file>