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1" r:id="rId2"/>
  </p:sldMasterIdLst>
  <p:notesMasterIdLst>
    <p:notesMasterId r:id="rId24"/>
  </p:notesMasterIdLst>
  <p:sldIdLst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256" r:id="rId11"/>
    <p:sldId id="320" r:id="rId12"/>
    <p:sldId id="257" r:id="rId13"/>
    <p:sldId id="321" r:id="rId14"/>
    <p:sldId id="322" r:id="rId15"/>
    <p:sldId id="323" r:id="rId16"/>
    <p:sldId id="324" r:id="rId17"/>
    <p:sldId id="325" r:id="rId18"/>
    <p:sldId id="327" r:id="rId19"/>
    <p:sldId id="328" r:id="rId20"/>
    <p:sldId id="289" r:id="rId21"/>
    <p:sldId id="329" r:id="rId22"/>
    <p:sldId id="326" r:id="rId23"/>
  </p:sldIdLst>
  <p:sldSz cx="9144000" cy="5143500" type="screen16x9"/>
  <p:notesSz cx="6858000" cy="9144000"/>
  <p:embeddedFontLst>
    <p:embeddedFont>
      <p:font typeface="Baloo 2" panose="020B060402020202020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Franklin Gothic Medium" panose="020B0603020102020204" pitchFamily="34" charset="0"/>
      <p:regular r:id="rId37"/>
      <p:italic r:id="rId38"/>
    </p:embeddedFont>
    <p:embeddedFont>
      <p:font typeface="Franklin Gothic Medium Cond" panose="020B0606030402020204" pitchFamily="34" charset="0"/>
      <p:regular r:id="rId39"/>
    </p:embeddedFont>
    <p:embeddedFont>
      <p:font typeface="Lexend" panose="020B0604020202020204" charset="0"/>
      <p:regular r:id="rId40"/>
      <p:bold r:id="rId41"/>
    </p:embeddedFont>
    <p:embeddedFont>
      <p:font typeface="Lexend Light" panose="020B0604020202020204" charset="0"/>
      <p:regular r:id="rId42"/>
      <p:bold r:id="rId43"/>
    </p:embeddedFont>
    <p:embeddedFont>
      <p:font typeface="Molengo" panose="020B0604020202020204" charset="0"/>
      <p:regular r:id="rId44"/>
      <p:bold r:id="rId45"/>
      <p:italic r:id="rId46"/>
      <p:boldItalic r:id="rId47"/>
    </p:embeddedFont>
    <p:embeddedFont>
      <p:font typeface="Outfit" panose="020B0604020202020204" charset="0"/>
      <p:regular r:id="rId48"/>
      <p:bold r:id="rId49"/>
    </p:embeddedFont>
    <p:embeddedFont>
      <p:font typeface="Palanquin Dark" panose="020B0604020202020204" charset="0"/>
      <p:regular r:id="rId50"/>
      <p:bold r:id="rId51"/>
      <p:italic r:id="rId52"/>
      <p:boldItalic r:id="rId53"/>
    </p:embeddedFont>
    <p:embeddedFont>
      <p:font typeface="Pangolin" panose="020B0604020202020204" charset="0"/>
      <p:regular r:id="rId54"/>
    </p:embeddedFont>
    <p:embeddedFont>
      <p:font typeface="Ramabhadra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50F"/>
    <a:srgbClr val="E9EB00"/>
    <a:srgbClr val="FF918A"/>
    <a:srgbClr val="B9E1FE"/>
    <a:srgbClr val="F58882"/>
    <a:srgbClr val="E64A3A"/>
    <a:srgbClr val="80FFFF"/>
    <a:srgbClr val="76D1FF"/>
    <a:srgbClr val="3AAFFF"/>
    <a:srgbClr val="344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E2FB57-A8DA-4DB8-A040-A41C266F6C1D}">
  <a:tblStyle styleId="{75E2FB57-A8DA-4DB8-A040-A41C266F6C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6"/>
    <p:restoredTop sz="92504"/>
  </p:normalViewPr>
  <p:slideViewPr>
    <p:cSldViewPr snapToGrid="0">
      <p:cViewPr varScale="1">
        <p:scale>
          <a:sx n="101" d="100"/>
          <a:sy n="101" d="100"/>
        </p:scale>
        <p:origin x="11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Nhấn</a:t>
            </a:r>
            <a:r>
              <a:rPr lang="en-US" baseline="0" dirty="0"/>
              <a:t> welcome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Unit 1: getting started </a:t>
            </a:r>
            <a:endParaRPr dirty="0"/>
          </a:p>
        </p:txBody>
      </p:sp>
      <p:sp>
        <p:nvSpPr>
          <p:cNvPr id="255" name="Google Shape;2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85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08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18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4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604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357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35611690a2_0_27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35611690a2_0_27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87d6a8bc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87d6a8bc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63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3557986d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3557986d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38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715550" y="1106525"/>
            <a:ext cx="3723300" cy="1484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21252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65200" y="3466279"/>
            <a:ext cx="40341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715650" y="2658975"/>
            <a:ext cx="3723300" cy="55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600" b="0"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4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15" name="Google Shape;15;p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" name="Google Shape;16;p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8"/>
          <p:cNvGrpSpPr/>
          <p:nvPr/>
        </p:nvGrpSpPr>
        <p:grpSpPr>
          <a:xfrm>
            <a:off x="1787300" y="4157383"/>
            <a:ext cx="1299300" cy="526200"/>
            <a:chOff x="7243875" y="3780983"/>
            <a:chExt cx="1299300" cy="526200"/>
          </a:xfrm>
        </p:grpSpPr>
        <p:grpSp>
          <p:nvGrpSpPr>
            <p:cNvPr id="313" name="Google Shape;313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14" name="Google Shape;314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18" name="Google Shape;318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" name="Google Shape;321;p28"/>
          <p:cNvGrpSpPr/>
          <p:nvPr/>
        </p:nvGrpSpPr>
        <p:grpSpPr>
          <a:xfrm>
            <a:off x="7145837" y="2709685"/>
            <a:ext cx="1016876" cy="1016875"/>
            <a:chOff x="5143612" y="760610"/>
            <a:chExt cx="1016876" cy="1016876"/>
          </a:xfrm>
        </p:grpSpPr>
        <p:grpSp>
          <p:nvGrpSpPr>
            <p:cNvPr id="322" name="Google Shape;322;p28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323" name="Google Shape;323;p28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name="adj" fmla="val 24067"/>
                </a:avLst>
              </a:prstGeom>
              <a:solidFill>
                <a:schemeClr val="accent3"/>
              </a:solidFill>
              <a:ln w="1143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" name="Google Shape;324;p28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325" name="Google Shape;325;p28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8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7" name="Google Shape;327;p28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28"/>
          <p:cNvGrpSpPr/>
          <p:nvPr/>
        </p:nvGrpSpPr>
        <p:grpSpPr>
          <a:xfrm rot="5400000">
            <a:off x="6973821" y="3061435"/>
            <a:ext cx="1887821" cy="1543826"/>
            <a:chOff x="3337500" y="1640525"/>
            <a:chExt cx="3773378" cy="3085800"/>
          </a:xfrm>
        </p:grpSpPr>
        <p:sp>
          <p:nvSpPr>
            <p:cNvPr id="329" name="Google Shape;329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2066346" y="3865610"/>
            <a:ext cx="1887821" cy="1543826"/>
            <a:chOff x="3337500" y="1640525"/>
            <a:chExt cx="3773378" cy="3085800"/>
          </a:xfrm>
        </p:grpSpPr>
        <p:sp>
          <p:nvSpPr>
            <p:cNvPr id="333" name="Google Shape;333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8"/>
          <p:cNvGrpSpPr/>
          <p:nvPr/>
        </p:nvGrpSpPr>
        <p:grpSpPr>
          <a:xfrm>
            <a:off x="518444" y="3839965"/>
            <a:ext cx="1629012" cy="557721"/>
            <a:chOff x="1495750" y="4075540"/>
            <a:chExt cx="1804200" cy="617700"/>
          </a:xfrm>
        </p:grpSpPr>
        <p:sp>
          <p:nvSpPr>
            <p:cNvPr id="337" name="Google Shape;337;p28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340" name="Google Shape;340;p28"/>
          <p:cNvSpPr txBox="1">
            <a:spLocks noGrp="1"/>
          </p:cNvSpPr>
          <p:nvPr>
            <p:ph type="subTitle" idx="1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41" name="Google Shape;341;p28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342" name="Google Shape;342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43" name="Google Shape;343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44" name="Google Shape;344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28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9"/>
          <p:cNvGrpSpPr/>
          <p:nvPr/>
        </p:nvGrpSpPr>
        <p:grpSpPr>
          <a:xfrm>
            <a:off x="1171744" y="402190"/>
            <a:ext cx="1629012" cy="557721"/>
            <a:chOff x="1495750" y="4075540"/>
            <a:chExt cx="1804200" cy="617700"/>
          </a:xfrm>
        </p:grpSpPr>
        <p:sp>
          <p:nvSpPr>
            <p:cNvPr id="349" name="Google Shape;349;p2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352" name="Google Shape;352;p29"/>
          <p:cNvGrpSpPr/>
          <p:nvPr/>
        </p:nvGrpSpPr>
        <p:grpSpPr>
          <a:xfrm>
            <a:off x="378763" y="659108"/>
            <a:ext cx="1299300" cy="526200"/>
            <a:chOff x="7243875" y="3780983"/>
            <a:chExt cx="1299300" cy="526200"/>
          </a:xfrm>
        </p:grpSpPr>
        <p:grpSp>
          <p:nvGrpSpPr>
            <p:cNvPr id="353" name="Google Shape;353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4" name="Google Shape;354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8" name="Google Shape;358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1" name="Google Shape;361;p29"/>
          <p:cNvGrpSpPr/>
          <p:nvPr/>
        </p:nvGrpSpPr>
        <p:grpSpPr>
          <a:xfrm>
            <a:off x="7792337" y="2063310"/>
            <a:ext cx="1016876" cy="1016875"/>
            <a:chOff x="5143612" y="760610"/>
            <a:chExt cx="1016876" cy="1016876"/>
          </a:xfrm>
        </p:grpSpPr>
        <p:grpSp>
          <p:nvGrpSpPr>
            <p:cNvPr id="362" name="Google Shape;362;p2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363" name="Google Shape;363;p2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name="adj" fmla="val 24067"/>
                </a:avLst>
              </a:prstGeom>
              <a:solidFill>
                <a:schemeClr val="accent3"/>
              </a:solidFill>
              <a:ln w="1143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4" name="Google Shape;364;p2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365" name="Google Shape;365;p2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7" name="Google Shape;367;p2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9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69" name="Google Shape;369;p29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370" name="Google Shape;370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1" name="Google Shape;371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72" name="Google Shape;372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4" name="Google Shape;374;p29"/>
          <p:cNvSpPr txBox="1">
            <a:spLocks noGrp="1"/>
          </p:cNvSpPr>
          <p:nvPr>
            <p:ph type="title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79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009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334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001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14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40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247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147850" y="2456125"/>
            <a:ext cx="4848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094950" y="1101900"/>
            <a:ext cx="2954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4638673" y="2571750"/>
            <a:ext cx="4505297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751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5550" y="1005950"/>
            <a:ext cx="77130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 idx="2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3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36" name="Google Shape;36;p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" name="Google Shape;37;p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642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44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631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189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9113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62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65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8603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914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44" name="Google Shape;44;p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5" name="Google Shape;45;p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" name="Google Shape;46;p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8;p5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51" name="Google Shape;51;p6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52" name="Google Shape;52;p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3" name="Google Shape;53;p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4" name="Google Shape;54;p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715550" y="955989"/>
            <a:ext cx="77130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 b="1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2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91" name="Google Shape;91;p1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2" name="Google Shape;92;p1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" name="Google Shape;93;p1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" name="Google Shape;95;p10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84" name="Google Shape;284;p25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285" name="Google Shape;285;p25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286" name="Google Shape;286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87" name="Google Shape;287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" name="Google Shape;290;p25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93" name="Google Shape;293;p26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295" name="Google Shape;295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96" name="Google Shape;296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97" name="Google Shape;297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9" name="Google Shape;299;p26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814950" y="694750"/>
            <a:ext cx="3856500" cy="809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"/>
          </p:nvPr>
        </p:nvSpPr>
        <p:spPr>
          <a:xfrm>
            <a:off x="814950" y="1504229"/>
            <a:ext cx="3856500" cy="11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/>
          <p:nvPr/>
        </p:nvSpPr>
        <p:spPr>
          <a:xfrm>
            <a:off x="856800" y="360380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2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05" name="Google Shape;305;p27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306" name="Google Shape;306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07" name="Google Shape;307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08" name="Google Shape;308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0" name="Google Shape;310;p27"/>
          <p:cNvSpPr txBox="1">
            <a:spLocks noGrp="1"/>
          </p:cNvSpPr>
          <p:nvPr>
            <p:ph type="title" idx="3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550" y="1152475"/>
            <a:ext cx="7713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●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738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jpg"/><Relationship Id="rId2" Type="http://schemas.openxmlformats.org/officeDocument/2006/relationships/video" Target="../media/media3.mp4"/><Relationship Id="rId16" Type="http://schemas.openxmlformats.org/officeDocument/2006/relationships/image" Target="../media/image32.jpg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svg"/><Relationship Id="rId1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svg"/><Relationship Id="rId12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5.gi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8B0B4B-3CF9-BC56-D74E-EE00A2C0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24038-F0F3-1C0C-5FFF-71B884E8C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550" y="1005949"/>
            <a:ext cx="7713000" cy="3177167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- 4-5 students/ team </a:t>
            </a:r>
            <a:endParaRPr lang="en-VN" sz="3200" dirty="0"/>
          </a:p>
          <a:p>
            <a:pPr marL="152400" indent="0">
              <a:lnSpc>
                <a:spcPct val="150000"/>
              </a:lnSpc>
              <a:buNone/>
            </a:pPr>
            <a:r>
              <a:rPr lang="en-VN" sz="3200" dirty="0"/>
              <a:t>- Guess the cross words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	+ cross word = 1pt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	+ key word = 3 pts</a:t>
            </a:r>
          </a:p>
          <a:p>
            <a:pPr marL="114300" indent="0">
              <a:buNone/>
            </a:pPr>
            <a:endParaRPr lang="en-VN" sz="32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E606A5-09AF-93BF-AC86-8B2F952CB3D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VN" dirty="0"/>
              <a:t>CROSSWORDS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770CB2E-10A9-4660-DBF4-EC9040B3CE5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1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441" name="Google Shape;441;p34"/>
          <p:cNvSpPr txBox="1"/>
          <p:nvPr/>
        </p:nvSpPr>
        <p:spPr>
          <a:xfrm>
            <a:off x="720000" y="1073877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By the end of this lesson, students will be able to:</a:t>
            </a:r>
            <a:endParaRPr sz="2500" dirty="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pic>
        <p:nvPicPr>
          <p:cNvPr id="3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80B3F692-398D-2981-D970-E7304A9D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" y="2015175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FE49CBE1-8943-D9D1-2BCB-6B32E1E53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" y="3165677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441;p34">
            <a:extLst>
              <a:ext uri="{FF2B5EF4-FFF2-40B4-BE49-F238E27FC236}">
                <a16:creationId xmlns:a16="http://schemas.microsoft.com/office/drawing/2014/main" id="{5E7171DE-6B35-4A2E-2CC4-84F80DF15BF3}"/>
              </a:ext>
            </a:extLst>
          </p:cNvPr>
          <p:cNvSpPr txBox="1"/>
          <p:nvPr/>
        </p:nvSpPr>
        <p:spPr>
          <a:xfrm>
            <a:off x="1611617" y="2115347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/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get an overview about the topic </a:t>
            </a:r>
            <a:r>
              <a:rPr lang="en-US" sz="2500" b="1" dirty="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rPr>
              <a:t>My house.</a:t>
            </a:r>
          </a:p>
        </p:txBody>
      </p:sp>
      <p:sp>
        <p:nvSpPr>
          <p:cNvPr id="33" name="Google Shape;441;p34">
            <a:extLst>
              <a:ext uri="{FF2B5EF4-FFF2-40B4-BE49-F238E27FC236}">
                <a16:creationId xmlns:a16="http://schemas.microsoft.com/office/drawing/2014/main" id="{E8EF138B-0A4D-1CFA-DFDC-E59C3A4774D5}"/>
              </a:ext>
            </a:extLst>
          </p:cNvPr>
          <p:cNvSpPr txBox="1"/>
          <p:nvPr/>
        </p:nvSpPr>
        <p:spPr>
          <a:xfrm>
            <a:off x="1611617" y="3303603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/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use the vocabulary to talk about </a:t>
            </a:r>
            <a:r>
              <a:rPr lang="en-US" sz="2500" b="1" dirty="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rPr>
              <a:t>My house.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DA69DCC-F25D-8417-354B-DB75D46B5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70982" y="87534"/>
            <a:ext cx="1845507" cy="9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  <p:bldP spid="44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2960AD8-52DC-24FE-3B67-78E71E13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76" y="0"/>
            <a:ext cx="4287815" cy="4416055"/>
          </a:xfrm>
          <a:prstGeom prst="rect">
            <a:avLst/>
          </a:prstGeom>
        </p:spPr>
      </p:pic>
      <p:sp>
        <p:nvSpPr>
          <p:cNvPr id="36" name="Google Shape;426;p9">
            <a:extLst>
              <a:ext uri="{FF2B5EF4-FFF2-40B4-BE49-F238E27FC236}">
                <a16:creationId xmlns:a16="http://schemas.microsoft.com/office/drawing/2014/main" id="{4270D494-E53A-FD1B-CA8C-71D0EB7238A7}"/>
              </a:ext>
            </a:extLst>
          </p:cNvPr>
          <p:cNvSpPr txBox="1"/>
          <p:nvPr/>
        </p:nvSpPr>
        <p:spPr>
          <a:xfrm>
            <a:off x="487467" y="449708"/>
            <a:ext cx="42780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1. Who are they?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27;p9">
            <a:extLst>
              <a:ext uri="{FF2B5EF4-FFF2-40B4-BE49-F238E27FC236}">
                <a16:creationId xmlns:a16="http://schemas.microsoft.com/office/drawing/2014/main" id="{B9289BF4-052F-3E93-087E-E171FB41944B}"/>
              </a:ext>
            </a:extLst>
          </p:cNvPr>
          <p:cNvSpPr txBox="1"/>
          <p:nvPr/>
        </p:nvSpPr>
        <p:spPr>
          <a:xfrm>
            <a:off x="487467" y="2783955"/>
            <a:ext cx="5630639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3. What are they talking about? 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28;p9">
            <a:extLst>
              <a:ext uri="{FF2B5EF4-FFF2-40B4-BE49-F238E27FC236}">
                <a16:creationId xmlns:a16="http://schemas.microsoft.com/office/drawing/2014/main" id="{E2E729A1-79D4-EF78-35F8-110F5E5DF058}"/>
              </a:ext>
            </a:extLst>
          </p:cNvPr>
          <p:cNvSpPr txBox="1"/>
          <p:nvPr/>
        </p:nvSpPr>
        <p:spPr>
          <a:xfrm>
            <a:off x="487467" y="1616831"/>
            <a:ext cx="447941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2. Where are they?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04F4FB-63DA-953F-82B2-EE2EA06B5AC3}"/>
              </a:ext>
            </a:extLst>
          </p:cNvPr>
          <p:cNvSpPr txBox="1"/>
          <p:nvPr/>
        </p:nvSpPr>
        <p:spPr>
          <a:xfrm>
            <a:off x="5227206" y="3836533"/>
            <a:ext cx="945874" cy="5795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6308"/>
              </a:buClr>
              <a:buSzPts val="3600"/>
              <a:buFont typeface="Baloo 2"/>
              <a:buNone/>
              <a:defRPr sz="3600" b="1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ctr"/>
            <a:r>
              <a:rPr lang="en-VN" sz="2500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C2D32E-8493-418D-D6F0-5E98DE2BBF5E}"/>
              </a:ext>
            </a:extLst>
          </p:cNvPr>
          <p:cNvSpPr txBox="1"/>
          <p:nvPr/>
        </p:nvSpPr>
        <p:spPr>
          <a:xfrm>
            <a:off x="7745266" y="1643985"/>
            <a:ext cx="550152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  <a:cs typeface="Baloo 2"/>
                <a:sym typeface="Baloo 2"/>
              </a:rPr>
              <a:t>Mi</a:t>
            </a:r>
          </a:p>
        </p:txBody>
      </p:sp>
      <p:sp>
        <p:nvSpPr>
          <p:cNvPr id="48" name="Google Shape;428;p9">
            <a:extLst>
              <a:ext uri="{FF2B5EF4-FFF2-40B4-BE49-F238E27FC236}">
                <a16:creationId xmlns:a16="http://schemas.microsoft.com/office/drawing/2014/main" id="{9B33B950-59BE-5FF2-FB59-50ACEDCB3FD3}"/>
              </a:ext>
            </a:extLst>
          </p:cNvPr>
          <p:cNvSpPr txBox="1"/>
          <p:nvPr/>
        </p:nvSpPr>
        <p:spPr>
          <a:xfrm>
            <a:off x="845553" y="2208027"/>
            <a:ext cx="413782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E64A3A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At home</a:t>
            </a:r>
            <a:endParaRPr sz="2500" b="1" dirty="0">
              <a:solidFill>
                <a:srgbClr val="E64A3A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1FE2D0-901F-CE59-1056-356EC1FBC732}"/>
              </a:ext>
            </a:extLst>
          </p:cNvPr>
          <p:cNvSpPr/>
          <p:nvPr/>
        </p:nvSpPr>
        <p:spPr>
          <a:xfrm>
            <a:off x="938784" y="3510746"/>
            <a:ext cx="3826768" cy="65157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600" dirty="0">
                <a:latin typeface="Century Gothic" panose="020B0502020202020204" pitchFamily="34" charset="0"/>
              </a:rPr>
              <a:t>Let’s listen and check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6" grpId="0" animBg="1"/>
      <p:bldP spid="47" grpId="0" animBg="1"/>
      <p:bldP spid="48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09EFAF-7C5B-6503-A50B-2801F4E354F5}"/>
              </a:ext>
            </a:extLst>
          </p:cNvPr>
          <p:cNvSpPr/>
          <p:nvPr/>
        </p:nvSpPr>
        <p:spPr>
          <a:xfrm>
            <a:off x="299599" y="980908"/>
            <a:ext cx="6118309" cy="3490596"/>
          </a:xfrm>
          <a:prstGeom prst="roundRect">
            <a:avLst>
              <a:gd name="adj" fmla="val 6191"/>
            </a:avLst>
          </a:prstGeom>
          <a:ln>
            <a:solidFill>
              <a:srgbClr val="34475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Wow! Your room looks so big, Nick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It's Elena's room. She's my sister.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I see. Is there a TV behind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Yes, there is. Where do you live, Mi?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I live in a town house. And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I live in a country house. Who do you live with?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My parents and younger brother. We're moving to a flat next month! Nick Are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Yes. My aunt lives near there, and I can play with my cousin.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Are there many rooms in your new flat?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Yes, there are. There's a living room, three bedrooms, a kitchen and two bathrooms.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963165" y="206330"/>
            <a:ext cx="6632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Franklin Gothic Medium" panose="020B0603020102020204" pitchFamily="34" charset="0"/>
              </a:rPr>
              <a:t>Listen and read (pg 16)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67996EA-9BDC-0234-7E24-9ABD3B6499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0094" y="1697799"/>
            <a:ext cx="2083937" cy="174790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FB2896-D233-7B7C-1D8F-83E8C25FFEC4}"/>
              </a:ext>
            </a:extLst>
          </p:cNvPr>
          <p:cNvSpPr/>
          <p:nvPr/>
        </p:nvSpPr>
        <p:spPr>
          <a:xfrm>
            <a:off x="6741281" y="3582889"/>
            <a:ext cx="2103120" cy="710115"/>
          </a:xfrm>
          <a:prstGeom prst="round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M</a:t>
            </a:r>
            <a:r>
              <a:rPr lang="en-VN" sz="3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y house</a:t>
            </a:r>
          </a:p>
        </p:txBody>
      </p:sp>
      <p:pic>
        <p:nvPicPr>
          <p:cNvPr id="2" name="20201130_tienganh6_kntt_B1_10" descr="20201130_tienganh6_kntt_B1_10">
            <a:hlinkClick r:id="" action="ppaction://media"/>
            <a:extLst>
              <a:ext uri="{FF2B5EF4-FFF2-40B4-BE49-F238E27FC236}">
                <a16:creationId xmlns:a16="http://schemas.microsoft.com/office/drawing/2014/main" id="{E8229FE0-BB8D-CCC1-F128-6ECFB39B4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0636" y="108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Which family members does Mi talk about? Put a tick (✓)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FB4C35BA-B56F-C1AD-AC4C-07CC015F6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90987"/>
              </p:ext>
            </p:extLst>
          </p:nvPr>
        </p:nvGraphicFramePr>
        <p:xfrm>
          <a:off x="5516880" y="922052"/>
          <a:ext cx="3434201" cy="3948342"/>
        </p:xfrm>
        <a:graphic>
          <a:graphicData uri="http://schemas.openxmlformats.org/drawingml/2006/table">
            <a:tbl>
              <a:tblPr firstRow="1" bandRow="1">
                <a:tableStyleId>{75E2FB57-A8DA-4DB8-A040-A41C266F6C1D}</a:tableStyleId>
              </a:tblPr>
              <a:tblGrid>
                <a:gridCol w="2448734">
                  <a:extLst>
                    <a:ext uri="{9D8B030D-6E8A-4147-A177-3AD203B41FA5}">
                      <a16:colId xmlns:a16="http://schemas.microsoft.com/office/drawing/2014/main" val="698018966"/>
                    </a:ext>
                  </a:extLst>
                </a:gridCol>
                <a:gridCol w="985467">
                  <a:extLst>
                    <a:ext uri="{9D8B030D-6E8A-4147-A177-3AD203B41FA5}">
                      <a16:colId xmlns:a16="http://schemas.microsoft.com/office/drawing/2014/main" val="1652765532"/>
                    </a:ext>
                  </a:extLst>
                </a:gridCol>
              </a:tblGrid>
              <a:tr h="658057"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019710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parents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63714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ister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559719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brother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11431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095363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1144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3BDEE5-8C9E-E5E2-DC8A-856DE28C2909}"/>
              </a:ext>
            </a:extLst>
          </p:cNvPr>
          <p:cNvSpPr/>
          <p:nvPr/>
        </p:nvSpPr>
        <p:spPr>
          <a:xfrm>
            <a:off x="701040" y="2896223"/>
            <a:ext cx="1234231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2154E6-E103-0762-D0E5-884F637AC652}"/>
              </a:ext>
            </a:extLst>
          </p:cNvPr>
          <p:cNvSpPr/>
          <p:nvPr/>
        </p:nvSpPr>
        <p:spPr>
          <a:xfrm>
            <a:off x="2429631" y="2896223"/>
            <a:ext cx="1703958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5E153-EE4B-DF97-5B9D-4E5AA8FB8268}"/>
              </a:ext>
            </a:extLst>
          </p:cNvPr>
          <p:cNvSpPr/>
          <p:nvPr/>
        </p:nvSpPr>
        <p:spPr>
          <a:xfrm>
            <a:off x="1540283" y="3453631"/>
            <a:ext cx="557827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AE6D-9EA0-6E1B-7B84-35FE5223B6B9}"/>
              </a:ext>
            </a:extLst>
          </p:cNvPr>
          <p:cNvSpPr/>
          <p:nvPr/>
        </p:nvSpPr>
        <p:spPr>
          <a:xfrm>
            <a:off x="1734437" y="3735467"/>
            <a:ext cx="763856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7DA6D2D-BD98-A5EA-F54A-591D56CCD1B3}"/>
              </a:ext>
            </a:extLst>
          </p:cNvPr>
          <p:cNvSpPr/>
          <p:nvPr/>
        </p:nvSpPr>
        <p:spPr>
          <a:xfrm>
            <a:off x="192919" y="863194"/>
            <a:ext cx="5049641" cy="4066058"/>
          </a:xfrm>
          <a:prstGeom prst="roundRect">
            <a:avLst>
              <a:gd name="adj" fmla="val 6191"/>
            </a:avLst>
          </a:prstGeom>
          <a:noFill/>
          <a:ln>
            <a:solidFill>
              <a:srgbClr val="34475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Wow! Your room looks so big, Nick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It's Elena's room. She's my sister.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I see. Is there a TV behind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Yes, there is. Where do you live, Mi?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I live in a town house. And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I live in a country house. Who do you live with?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My parents and younger brother. We're moving to a flat next month! Nick Are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Yes. My aunt lives near there, and I can play with my cousin.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Are there many rooms in your new flat?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Yes, there are. There's a living room, three bedrooms, a kitchen and two bathrooms. 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6898DAD4-1885-332F-73B7-A164DE19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4472" y="1721978"/>
            <a:ext cx="467403" cy="37392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4E29D293-5A7A-878F-22FE-A8B0B3615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51593" y="3035623"/>
            <a:ext cx="467403" cy="37392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0D6E7E90-55F5-10EB-63F7-716C45A3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51593" y="3743961"/>
            <a:ext cx="467403" cy="373922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D334A824-38CA-F30C-BB31-40322D8F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25835" y="4375026"/>
            <a:ext cx="467403" cy="3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98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Read the conversation again. Complete the sentences.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295886" y="848775"/>
            <a:ext cx="6310977" cy="369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1.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Elena is Nick’s _____________.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2.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There is a _____________ in Elena's room.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3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Now Mi lives in a _____________ house.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4.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Nick lives in a _____________ house.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5.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Mi's new flat has _____________ bedrooms.</a:t>
            </a:r>
          </a:p>
        </p:txBody>
      </p:sp>
      <p:pic>
        <p:nvPicPr>
          <p:cNvPr id="4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389EB257-21CC-77FA-4EBC-CFB06D9A7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6863" y="848775"/>
            <a:ext cx="2282424" cy="1283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F3B4FED-AAA2-4F5C-21C3-19D3C114A5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06863" y="2666282"/>
            <a:ext cx="2160078" cy="22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5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Check </a:t>
            </a:r>
            <a:r>
              <a:rPr lang="en-US" sz="2200" b="1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your answers.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501947" y="881528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1.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Elena is Nick’s _____________.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CB740-98B1-8B2C-E0C7-62AACA8FE649}"/>
              </a:ext>
            </a:extLst>
          </p:cNvPr>
          <p:cNvSpPr/>
          <p:nvPr/>
        </p:nvSpPr>
        <p:spPr>
          <a:xfrm>
            <a:off x="710005" y="1807285"/>
            <a:ext cx="7659444" cy="914400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Wow! Your room looks so big, Nick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Nick: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It's Elena's room. She's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my sister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F077B-797B-8A21-B7DC-77D58118C217}"/>
              </a:ext>
            </a:extLst>
          </p:cNvPr>
          <p:cNvSpPr txBox="1"/>
          <p:nvPr/>
        </p:nvSpPr>
        <p:spPr>
          <a:xfrm>
            <a:off x="2802367" y="1163913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sister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2A6EE-46C1-1BAA-1C9B-73968910F745}"/>
              </a:ext>
            </a:extLst>
          </p:cNvPr>
          <p:cNvSpPr txBox="1"/>
          <p:nvPr/>
        </p:nvSpPr>
        <p:spPr>
          <a:xfrm>
            <a:off x="491189" y="2925481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2.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There is a _____________ in Elena's room.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F3E1-0EC0-3853-93E9-C8924CFB0658}"/>
              </a:ext>
            </a:extLst>
          </p:cNvPr>
          <p:cNvSpPr/>
          <p:nvPr/>
        </p:nvSpPr>
        <p:spPr>
          <a:xfrm>
            <a:off x="699247" y="3851238"/>
            <a:ext cx="7659444" cy="914400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see. Is there a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TV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behind you?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Yes, there is. Where do you live, Mi?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3343C-802F-F35E-0056-14E64DDCC86D}"/>
              </a:ext>
            </a:extLst>
          </p:cNvPr>
          <p:cNvSpPr txBox="1"/>
          <p:nvPr/>
        </p:nvSpPr>
        <p:spPr>
          <a:xfrm>
            <a:off x="2210696" y="3207866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TV</a:t>
            </a:r>
            <a:endParaRPr lang="en-VN" sz="2200" b="1" dirty="0">
              <a:solidFill>
                <a:srgbClr val="FF000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8E36F14-966E-3795-4978-86F223D5B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64514" y="147038"/>
            <a:ext cx="2066145" cy="14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4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Check your answers.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491189" y="516203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3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Now Mi lives in a _____________ house.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CB740-98B1-8B2C-E0C7-62AACA8FE649}"/>
              </a:ext>
            </a:extLst>
          </p:cNvPr>
          <p:cNvSpPr/>
          <p:nvPr/>
        </p:nvSpPr>
        <p:spPr>
          <a:xfrm>
            <a:off x="699247" y="1292262"/>
            <a:ext cx="7659444" cy="826994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Yes, there is. Where do you live, Mi?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town house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And you?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F077B-797B-8A21-B7DC-77D58118C217}"/>
              </a:ext>
            </a:extLst>
          </p:cNvPr>
          <p:cNvSpPr txBox="1"/>
          <p:nvPr/>
        </p:nvSpPr>
        <p:spPr>
          <a:xfrm>
            <a:off x="3341771" y="798588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sym typeface="Comic Sans MS"/>
              </a:rPr>
              <a:t>town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2A6EE-46C1-1BAA-1C9B-73968910F745}"/>
              </a:ext>
            </a:extLst>
          </p:cNvPr>
          <p:cNvSpPr txBox="1"/>
          <p:nvPr/>
        </p:nvSpPr>
        <p:spPr>
          <a:xfrm>
            <a:off x="501947" y="2020112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4.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Nick lives in a _____________ house.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F3E1-0EC0-3853-93E9-C8924CFB0658}"/>
              </a:ext>
            </a:extLst>
          </p:cNvPr>
          <p:cNvSpPr/>
          <p:nvPr/>
        </p:nvSpPr>
        <p:spPr>
          <a:xfrm>
            <a:off x="699247" y="2838075"/>
            <a:ext cx="7659444" cy="713272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 town house. And you?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country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house. Who do you live with?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3343C-802F-F35E-0056-14E64DDCC86D}"/>
              </a:ext>
            </a:extLst>
          </p:cNvPr>
          <p:cNvSpPr txBox="1"/>
          <p:nvPr/>
        </p:nvSpPr>
        <p:spPr>
          <a:xfrm>
            <a:off x="2772618" y="2305425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country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1F442-FF06-8CF3-8F92-76308F720215}"/>
              </a:ext>
            </a:extLst>
          </p:cNvPr>
          <p:cNvSpPr txBox="1"/>
          <p:nvPr/>
        </p:nvSpPr>
        <p:spPr>
          <a:xfrm>
            <a:off x="491189" y="3429364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5.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Mi's new flat has _____________ bedrooms.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D9EAFF-FE3F-FE78-B888-6E893D2BD43C}"/>
              </a:ext>
            </a:extLst>
          </p:cNvPr>
          <p:cNvSpPr/>
          <p:nvPr/>
        </p:nvSpPr>
        <p:spPr>
          <a:xfrm>
            <a:off x="688489" y="4164541"/>
            <a:ext cx="7659444" cy="817963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Nick: Are there many rooms in your new flat? 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Mi: Yes, there are. There's a living room,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bedrooms, a kitchen and two bathrooms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2A687-2965-9D02-E3D8-23DD1DE88287}"/>
              </a:ext>
            </a:extLst>
          </p:cNvPr>
          <p:cNvSpPr txBox="1"/>
          <p:nvPr/>
        </p:nvSpPr>
        <p:spPr>
          <a:xfrm>
            <a:off x="3245954" y="3683893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three/3</a:t>
            </a:r>
            <a:endParaRPr lang="en-VN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27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352970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198859"/>
            <a:ext cx="80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Complete the word web. Use the words from the conversation and the ones you know.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BF141-72CE-23A8-0E54-2B9E05654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0" y="-1841500"/>
            <a:ext cx="2311400" cy="157480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D49D6B0-1548-2F02-128D-34FC637F7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0739">
            <a:off x="7876528" y="343112"/>
            <a:ext cx="879226" cy="98890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252E80A5-FBE5-85BA-EE3A-C638DEC21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7162">
            <a:off x="1687252" y="1811798"/>
            <a:ext cx="490096" cy="926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48EC3-986C-EC04-F035-CF8A8672B442}"/>
              </a:ext>
            </a:extLst>
          </p:cNvPr>
          <p:cNvSpPr txBox="1"/>
          <p:nvPr/>
        </p:nvSpPr>
        <p:spPr>
          <a:xfrm>
            <a:off x="132763" y="1859166"/>
            <a:ext cx="153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t</a:t>
            </a:r>
            <a:r>
              <a:rPr lang="en-VN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own house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C90AB3D-2A56-6A66-DABA-C173ADAB1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83119" flipH="1" flipV="1">
            <a:off x="2756416" y="3058089"/>
            <a:ext cx="441345" cy="834158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8445D5B2-D998-CCD8-5F90-C143D9C23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 flipH="1">
            <a:off x="1681139" y="2852435"/>
            <a:ext cx="388673" cy="734606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E89C1EAF-1676-6EB5-EED1-14C8259CD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7162" flipV="1">
            <a:off x="4496964" y="1583090"/>
            <a:ext cx="459973" cy="869365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3A38C2B-F840-C297-DC68-CD2951D65C75}"/>
              </a:ext>
            </a:extLst>
          </p:cNvPr>
          <p:cNvSpPr/>
          <p:nvPr/>
        </p:nvSpPr>
        <p:spPr>
          <a:xfrm>
            <a:off x="6540535" y="3019122"/>
            <a:ext cx="2291653" cy="593608"/>
          </a:xfrm>
          <a:prstGeom prst="roundRect">
            <a:avLst/>
          </a:prstGeom>
          <a:solidFill>
            <a:srgbClr val="F5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2 minutes</a:t>
            </a:r>
          </a:p>
        </p:txBody>
      </p:sp>
      <p:pic>
        <p:nvPicPr>
          <p:cNvPr id="37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78728C4-F3B0-4340-CF4E-D9635DC1E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375" t="29000" r="16609" b="22224"/>
          <a:stretch/>
        </p:blipFill>
        <p:spPr>
          <a:xfrm>
            <a:off x="6310758" y="3830303"/>
            <a:ext cx="2521430" cy="1064031"/>
          </a:xfrm>
          <a:prstGeom prst="rect">
            <a:avLst/>
          </a:prstGeom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5DFEB3B6-41D7-6554-ECAD-BBEAB4889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39835" y="2990364"/>
            <a:ext cx="601400" cy="6511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F3186D-2BFC-D34F-5081-8D16179B08E5}"/>
              </a:ext>
            </a:extLst>
          </p:cNvPr>
          <p:cNvSpPr txBox="1"/>
          <p:nvPr/>
        </p:nvSpPr>
        <p:spPr>
          <a:xfrm>
            <a:off x="558550" y="381927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villa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1768D5-0051-BCCE-3865-4FBC7CAE70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741" y="2990364"/>
            <a:ext cx="1359928" cy="88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574459-7DB7-EE73-71D8-142B37072A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436" y="978779"/>
            <a:ext cx="1374452" cy="92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A518ED38-1F24-74E4-2B36-90F050CBC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50307" flipH="1" flipV="1">
            <a:off x="3915051" y="2978531"/>
            <a:ext cx="459976" cy="869371"/>
          </a:xfrm>
          <a:prstGeom prst="rect">
            <a:avLst/>
          </a:prstGeom>
        </p:spPr>
      </p:pic>
      <p:sp>
        <p:nvSpPr>
          <p:cNvPr id="43" name="Alternate Process 42">
            <a:extLst>
              <a:ext uri="{FF2B5EF4-FFF2-40B4-BE49-F238E27FC236}">
                <a16:creationId xmlns:a16="http://schemas.microsoft.com/office/drawing/2014/main" id="{7B0E295E-7435-59D8-5640-A35A3821BACA}"/>
              </a:ext>
            </a:extLst>
          </p:cNvPr>
          <p:cNvSpPr/>
          <p:nvPr/>
        </p:nvSpPr>
        <p:spPr>
          <a:xfrm>
            <a:off x="2215254" y="2057400"/>
            <a:ext cx="2171700" cy="1061290"/>
          </a:xfrm>
          <a:prstGeom prst="flowChartAlternateProcess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Types of house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A00AF6C-6D16-CB9B-18F0-713853364D5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407"/>
          <a:stretch/>
        </p:blipFill>
        <p:spPr>
          <a:xfrm>
            <a:off x="2242779" y="3958847"/>
            <a:ext cx="1308340" cy="92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4D2EA24-7C92-B3EB-3CA3-387673410DDB}"/>
              </a:ext>
            </a:extLst>
          </p:cNvPr>
          <p:cNvSpPr txBox="1"/>
          <p:nvPr/>
        </p:nvSpPr>
        <p:spPr>
          <a:xfrm>
            <a:off x="638731" y="4516806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flat/ apartment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CD7A57-167E-F0C9-AAA9-9DEA583002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1806" y="3733122"/>
            <a:ext cx="1407962" cy="96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B8A21B2-8520-306E-5216-22C0FCFD7493}"/>
              </a:ext>
            </a:extLst>
          </p:cNvPr>
          <p:cNvSpPr txBox="1"/>
          <p:nvPr/>
        </p:nvSpPr>
        <p:spPr>
          <a:xfrm>
            <a:off x="4024658" y="4701472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stilt house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7459034-EB10-8A5E-88D4-74CEA343AEE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718" r="14028"/>
          <a:stretch/>
        </p:blipFill>
        <p:spPr>
          <a:xfrm>
            <a:off x="5122162" y="975592"/>
            <a:ext cx="1781879" cy="127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47C1469-5E6A-414D-3389-D5BA65F95301}"/>
              </a:ext>
            </a:extLst>
          </p:cNvPr>
          <p:cNvSpPr txBox="1"/>
          <p:nvPr/>
        </p:nvSpPr>
        <p:spPr>
          <a:xfrm>
            <a:off x="5128629" y="2136692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farm house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9779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22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39" grpId="0"/>
      <p:bldP spid="45" grpId="0"/>
      <p:bldP spid="47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478B0E-47D0-2E73-1A21-391D71960080}"/>
              </a:ext>
            </a:extLst>
          </p:cNvPr>
          <p:cNvSpPr/>
          <p:nvPr/>
        </p:nvSpPr>
        <p:spPr>
          <a:xfrm>
            <a:off x="501947" y="352970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163AE-C709-210D-77FC-F722C2C83701}"/>
              </a:ext>
            </a:extLst>
          </p:cNvPr>
          <p:cNvSpPr txBox="1"/>
          <p:nvPr/>
        </p:nvSpPr>
        <p:spPr>
          <a:xfrm>
            <a:off x="1100325" y="198859"/>
            <a:ext cx="80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Work in groups of 3.</a:t>
            </a:r>
          </a:p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Ask your friends where they live, then take notes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27DD7E-9A10-0C89-D3DE-4301FB389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64874" y="3103557"/>
            <a:ext cx="1088822" cy="19222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E5C4C5-F678-81A2-0935-AE801874C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47434" y="2031694"/>
            <a:ext cx="2552429" cy="108011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63D40D-3E7B-5300-C4DF-2973F3146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21874" y="2752964"/>
            <a:ext cx="928474" cy="219167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24ABAD3-9E28-4B2C-00C8-2998E304C6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202289" y="1728358"/>
            <a:ext cx="2851119" cy="1194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60329-AA73-AF61-6227-7FE1BD87FAF0}"/>
              </a:ext>
            </a:extLst>
          </p:cNvPr>
          <p:cNvSpPr txBox="1"/>
          <p:nvPr/>
        </p:nvSpPr>
        <p:spPr>
          <a:xfrm>
            <a:off x="3362117" y="1955791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Pangolin" pitchFamily="2" charset="77"/>
              </a:rPr>
              <a:t>Where do you live?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C9EF5-9802-9716-E19D-86B8341D7528}"/>
              </a:ext>
            </a:extLst>
          </p:cNvPr>
          <p:cNvSpPr txBox="1"/>
          <p:nvPr/>
        </p:nvSpPr>
        <p:spPr>
          <a:xfrm>
            <a:off x="6335486" y="2262526"/>
            <a:ext cx="20859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dirty="0">
                <a:latin typeface="Pangolin" pitchFamily="2" charset="77"/>
              </a:rPr>
              <a:t>I live in a flat.</a:t>
            </a:r>
          </a:p>
        </p:txBody>
      </p:sp>
      <p:pic>
        <p:nvPicPr>
          <p:cNvPr id="14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30C1DA34-6897-E38E-3D62-020237AE0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0.70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4661" y="1512695"/>
            <a:ext cx="812800" cy="8128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94ABC369-2E58-36D8-D3E9-5C9168BA3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57167" y="2382837"/>
            <a:ext cx="574414" cy="57441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B978049B-4D71-C4D0-9DBD-4BBD94A713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61327" y="1803717"/>
            <a:ext cx="574414" cy="574414"/>
          </a:xfrm>
          <a:prstGeom prst="rect">
            <a:avLst/>
          </a:prstGeom>
        </p:spPr>
      </p:pic>
      <p:pic>
        <p:nvPicPr>
          <p:cNvPr id="1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F18D0BD2-06A7-FE5C-3950-FA507ACE16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.96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9659" y="1543175"/>
            <a:ext cx="812800" cy="812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FCBF7E49-4F14-DEBC-B56F-D787CB1643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0479" y="1728358"/>
            <a:ext cx="3407435" cy="31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>
            <a:extLst>
              <a:ext uri="{FF2B5EF4-FFF2-40B4-BE49-F238E27FC236}">
                <a16:creationId xmlns:a16="http://schemas.microsoft.com/office/drawing/2014/main" id="{268F52D5-8208-9714-A7F0-9491ADDA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163" y="455765"/>
            <a:ext cx="2484120" cy="1126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0DF17-B68D-8E7F-5A45-6FB1462F3C58}"/>
              </a:ext>
            </a:extLst>
          </p:cNvPr>
          <p:cNvSpPr txBox="1"/>
          <p:nvPr/>
        </p:nvSpPr>
        <p:spPr>
          <a:xfrm>
            <a:off x="693143" y="573497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spc="300" dirty="0">
                <a:latin typeface="Franklin Gothic Medium" panose="020B0603020102020204" pitchFamily="34" charset="0"/>
              </a:rPr>
              <a:t>RECAP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AB234D-10F9-FB7A-2D2F-A08A527425A3}"/>
              </a:ext>
            </a:extLst>
          </p:cNvPr>
          <p:cNvSpPr/>
          <p:nvPr/>
        </p:nvSpPr>
        <p:spPr>
          <a:xfrm>
            <a:off x="1437683" y="1700234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8D37-1CF4-0B3A-CAFE-6FE7FE98BE19}"/>
              </a:ext>
            </a:extLst>
          </p:cNvPr>
          <p:cNvSpPr txBox="1"/>
          <p:nvPr/>
        </p:nvSpPr>
        <p:spPr>
          <a:xfrm>
            <a:off x="2148840" y="1730914"/>
            <a:ext cx="620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/>
              <a:t>What is the topic of this unit?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AB8941-8E10-D3E2-5CD0-0BC252BBA2E1}"/>
              </a:ext>
            </a:extLst>
          </p:cNvPr>
          <p:cNvSpPr/>
          <p:nvPr/>
        </p:nvSpPr>
        <p:spPr>
          <a:xfrm>
            <a:off x="1929803" y="4008120"/>
            <a:ext cx="2857500" cy="564458"/>
          </a:xfrm>
          <a:prstGeom prst="round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FB20119-A268-93C4-C231-E9003D328FDF}"/>
              </a:ext>
            </a:extLst>
          </p:cNvPr>
          <p:cNvSpPr txBox="1"/>
          <p:nvPr/>
        </p:nvSpPr>
        <p:spPr>
          <a:xfrm>
            <a:off x="1990763" y="2385976"/>
            <a:ext cx="57150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A. My school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B. My friends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C. My house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0" grpId="0"/>
      <p:bldP spid="11" grpId="0" animBg="1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"/>
          <p:cNvSpPr/>
          <p:nvPr/>
        </p:nvSpPr>
        <p:spPr>
          <a:xfrm>
            <a:off x="2144333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2694905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3245477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3796049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4346621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4887533" y="1318209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5447765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5998337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6548909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3000">
              <a:solidFill>
                <a:schemeClr val="dk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1593761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2144333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2"/>
          <p:cNvSpPr/>
          <p:nvPr/>
        </p:nvSpPr>
        <p:spPr>
          <a:xfrm>
            <a:off x="2694905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" name="Google Shape;270;p2"/>
          <p:cNvSpPr/>
          <p:nvPr/>
        </p:nvSpPr>
        <p:spPr>
          <a:xfrm>
            <a:off x="3245477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"/>
          <p:cNvSpPr/>
          <p:nvPr/>
        </p:nvSpPr>
        <p:spPr>
          <a:xfrm>
            <a:off x="3796049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4346621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3" name="Google Shape;273;p2"/>
          <p:cNvSpPr/>
          <p:nvPr/>
        </p:nvSpPr>
        <p:spPr>
          <a:xfrm>
            <a:off x="4887533" y="1830146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2694905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3245477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6" name="Google Shape;276;p2"/>
          <p:cNvSpPr/>
          <p:nvPr/>
        </p:nvSpPr>
        <p:spPr>
          <a:xfrm>
            <a:off x="3796049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" name="Google Shape;277;p2"/>
          <p:cNvSpPr/>
          <p:nvPr/>
        </p:nvSpPr>
        <p:spPr>
          <a:xfrm>
            <a:off x="4346621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8" name="Google Shape;278;p2"/>
          <p:cNvSpPr/>
          <p:nvPr/>
        </p:nvSpPr>
        <p:spPr>
          <a:xfrm>
            <a:off x="4887533" y="2342082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" name="Google Shape;279;p2"/>
          <p:cNvSpPr/>
          <p:nvPr/>
        </p:nvSpPr>
        <p:spPr>
          <a:xfrm>
            <a:off x="5447765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" name="Google Shape;280;p2"/>
          <p:cNvSpPr/>
          <p:nvPr/>
        </p:nvSpPr>
        <p:spPr>
          <a:xfrm>
            <a:off x="5998337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" name="Google Shape;281;p2"/>
          <p:cNvSpPr/>
          <p:nvPr/>
        </p:nvSpPr>
        <p:spPr>
          <a:xfrm>
            <a:off x="4346621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4887533" y="2854017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" name="Google Shape;283;p2"/>
          <p:cNvSpPr/>
          <p:nvPr/>
        </p:nvSpPr>
        <p:spPr>
          <a:xfrm>
            <a:off x="5447765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4" name="Google Shape;284;p2"/>
          <p:cNvSpPr/>
          <p:nvPr/>
        </p:nvSpPr>
        <p:spPr>
          <a:xfrm>
            <a:off x="5998337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5" name="Google Shape;285;p2"/>
          <p:cNvSpPr/>
          <p:nvPr/>
        </p:nvSpPr>
        <p:spPr>
          <a:xfrm>
            <a:off x="3245477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2"/>
          <p:cNvSpPr/>
          <p:nvPr/>
        </p:nvSpPr>
        <p:spPr>
          <a:xfrm>
            <a:off x="3796049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7" name="Google Shape;287;p2"/>
          <p:cNvSpPr/>
          <p:nvPr/>
        </p:nvSpPr>
        <p:spPr>
          <a:xfrm>
            <a:off x="4346621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" name="Google Shape;288;p2"/>
          <p:cNvSpPr/>
          <p:nvPr/>
        </p:nvSpPr>
        <p:spPr>
          <a:xfrm>
            <a:off x="4887533" y="3365952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p2"/>
          <p:cNvSpPr/>
          <p:nvPr/>
        </p:nvSpPr>
        <p:spPr>
          <a:xfrm>
            <a:off x="2144333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Google Shape;290;p2"/>
          <p:cNvSpPr/>
          <p:nvPr/>
        </p:nvSpPr>
        <p:spPr>
          <a:xfrm>
            <a:off x="2694905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1" name="Google Shape;291;p2"/>
          <p:cNvSpPr/>
          <p:nvPr/>
        </p:nvSpPr>
        <p:spPr>
          <a:xfrm>
            <a:off x="3245477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3796049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3" name="Google Shape;293;p2"/>
          <p:cNvSpPr/>
          <p:nvPr/>
        </p:nvSpPr>
        <p:spPr>
          <a:xfrm>
            <a:off x="4346621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4" name="Google Shape;294;p2"/>
          <p:cNvSpPr/>
          <p:nvPr/>
        </p:nvSpPr>
        <p:spPr>
          <a:xfrm>
            <a:off x="4887533" y="3877889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95" name="Google Shape;295;p2"/>
          <p:cNvGrpSpPr/>
          <p:nvPr/>
        </p:nvGrpSpPr>
        <p:grpSpPr>
          <a:xfrm>
            <a:off x="2144334" y="1318209"/>
            <a:ext cx="4955149" cy="511936"/>
            <a:chOff x="9476622" y="1481070"/>
            <a:chExt cx="6606865" cy="682581"/>
          </a:xfrm>
        </p:grpSpPr>
        <p:sp>
          <p:nvSpPr>
            <p:cNvPr id="296" name="Google Shape;296;p2"/>
            <p:cNvSpPr/>
            <p:nvPr/>
          </p:nvSpPr>
          <p:spPr>
            <a:xfrm>
              <a:off x="9476622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A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0210718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P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10944814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A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1678910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2413006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3147102" y="1481070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3881198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4615294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15349391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1593761" y="1830146"/>
            <a:ext cx="3854004" cy="511936"/>
            <a:chOff x="8742526" y="2163651"/>
            <a:chExt cx="5138672" cy="682581"/>
          </a:xfrm>
        </p:grpSpPr>
        <p:sp>
          <p:nvSpPr>
            <p:cNvPr id="306" name="Google Shape;306;p2"/>
            <p:cNvSpPr/>
            <p:nvPr/>
          </p:nvSpPr>
          <p:spPr>
            <a:xfrm>
              <a:off x="8742526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C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9476622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0210718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U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0944814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11678910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2413006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3147102" y="2163651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Y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13" name="Google Shape;313;p2"/>
          <p:cNvGrpSpPr/>
          <p:nvPr/>
        </p:nvGrpSpPr>
        <p:grpSpPr>
          <a:xfrm>
            <a:off x="2694905" y="2342082"/>
            <a:ext cx="3854004" cy="511936"/>
            <a:chOff x="10210718" y="2846232"/>
            <a:chExt cx="5138672" cy="682581"/>
          </a:xfrm>
        </p:grpSpPr>
        <p:sp>
          <p:nvSpPr>
            <p:cNvPr id="314" name="Google Shape;314;p2"/>
            <p:cNvSpPr/>
            <p:nvPr/>
          </p:nvSpPr>
          <p:spPr>
            <a:xfrm>
              <a:off x="10210718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K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0944814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I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1678910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12413006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C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13147102" y="2846232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H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13881198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4615294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21" name="Google Shape;321;p2"/>
          <p:cNvGrpSpPr/>
          <p:nvPr/>
        </p:nvGrpSpPr>
        <p:grpSpPr>
          <a:xfrm>
            <a:off x="4346621" y="2854017"/>
            <a:ext cx="2202288" cy="511936"/>
            <a:chOff x="12413006" y="3528813"/>
            <a:chExt cx="2936384" cy="682581"/>
          </a:xfrm>
        </p:grpSpPr>
        <p:sp>
          <p:nvSpPr>
            <p:cNvPr id="322" name="Google Shape;322;p2"/>
            <p:cNvSpPr/>
            <p:nvPr/>
          </p:nvSpPr>
          <p:spPr>
            <a:xfrm>
              <a:off x="12413006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3147102" y="3528813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3881198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W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4615294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26" name="Google Shape;326;p2"/>
          <p:cNvGrpSpPr/>
          <p:nvPr/>
        </p:nvGrpSpPr>
        <p:grpSpPr>
          <a:xfrm>
            <a:off x="3245477" y="3365952"/>
            <a:ext cx="2202288" cy="511936"/>
            <a:chOff x="10944814" y="4211394"/>
            <a:chExt cx="2936384" cy="682581"/>
          </a:xfrm>
        </p:grpSpPr>
        <p:sp>
          <p:nvSpPr>
            <p:cNvPr id="327" name="Google Shape;327;p2"/>
            <p:cNvSpPr/>
            <p:nvPr/>
          </p:nvSpPr>
          <p:spPr>
            <a:xfrm>
              <a:off x="10944814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1678910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2413006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3147102" y="4211394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31" name="Google Shape;331;p2"/>
          <p:cNvGrpSpPr/>
          <p:nvPr/>
        </p:nvGrpSpPr>
        <p:grpSpPr>
          <a:xfrm>
            <a:off x="2144333" y="3877889"/>
            <a:ext cx="3303432" cy="511936"/>
            <a:chOff x="9476622" y="4893975"/>
            <a:chExt cx="4404576" cy="682581"/>
          </a:xfrm>
        </p:grpSpPr>
        <p:sp>
          <p:nvSpPr>
            <p:cNvPr id="332" name="Google Shape;332;p2"/>
            <p:cNvSpPr/>
            <p:nvPr/>
          </p:nvSpPr>
          <p:spPr>
            <a:xfrm>
              <a:off x="9476622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F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210718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944814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I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1678910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D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2413006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G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3147102" y="4893975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38" name="Google Shape;338;p2"/>
          <p:cNvGrpSpPr/>
          <p:nvPr/>
        </p:nvGrpSpPr>
        <p:grpSpPr>
          <a:xfrm>
            <a:off x="4897193" y="1317948"/>
            <a:ext cx="550572" cy="3071615"/>
            <a:chOff x="8833373" y="2504941"/>
            <a:chExt cx="734096" cy="4095486"/>
          </a:xfrm>
          <a:solidFill>
            <a:srgbClr val="FFC000"/>
          </a:solidFill>
        </p:grpSpPr>
        <p:sp>
          <p:nvSpPr>
            <p:cNvPr id="339" name="Google Shape;339;p2"/>
            <p:cNvSpPr/>
            <p:nvPr/>
          </p:nvSpPr>
          <p:spPr>
            <a:xfrm>
              <a:off x="8833373" y="2504941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8833373" y="3187522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Y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33373" y="3870103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H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833373" y="4552684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833373" y="5235265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833373" y="5917846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45" name="Google Shape;345;p2">
            <a:hlinkClick r:id="rId3" action="ppaction://hlinksldjump"/>
          </p:cNvPr>
          <p:cNvSpPr/>
          <p:nvPr/>
        </p:nvSpPr>
        <p:spPr>
          <a:xfrm>
            <a:off x="283742" y="128466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1</a:t>
            </a:r>
            <a:endParaRPr sz="1050" dirty="0">
              <a:latin typeface="Franklin Gothic Medium" panose="020B0603020102020204" pitchFamily="34" charset="0"/>
            </a:endParaRPr>
          </a:p>
        </p:txBody>
      </p:sp>
      <p:sp>
        <p:nvSpPr>
          <p:cNvPr id="346" name="Google Shape;346;p2">
            <a:hlinkClick r:id="rId4" action="ppaction://hlinksldjump"/>
          </p:cNvPr>
          <p:cNvSpPr/>
          <p:nvPr/>
        </p:nvSpPr>
        <p:spPr>
          <a:xfrm>
            <a:off x="283742" y="1825583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2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7" name="Google Shape;347;p2">
            <a:hlinkClick r:id="rId5" action="ppaction://hlinksldjump"/>
          </p:cNvPr>
          <p:cNvSpPr/>
          <p:nvPr/>
        </p:nvSpPr>
        <p:spPr>
          <a:xfrm>
            <a:off x="283742" y="2366496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3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8" name="Google Shape;348;p2">
            <a:hlinkClick r:id="rId6" action="ppaction://hlinksldjump"/>
          </p:cNvPr>
          <p:cNvSpPr/>
          <p:nvPr/>
        </p:nvSpPr>
        <p:spPr>
          <a:xfrm>
            <a:off x="283742" y="2907410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4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9" name="Google Shape;349;p2">
            <a:hlinkClick r:id="rId7" action="ppaction://hlinksldjump"/>
          </p:cNvPr>
          <p:cNvSpPr/>
          <p:nvPr/>
        </p:nvSpPr>
        <p:spPr>
          <a:xfrm>
            <a:off x="283742" y="342900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5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50" name="Google Shape;350;p2">
            <a:hlinkClick r:id="rId8" action="ppaction://hlinksldjump"/>
          </p:cNvPr>
          <p:cNvSpPr/>
          <p:nvPr/>
        </p:nvSpPr>
        <p:spPr>
          <a:xfrm>
            <a:off x="283742" y="395060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6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51" name="Google Shape;351;p2"/>
          <p:cNvSpPr/>
          <p:nvPr/>
        </p:nvSpPr>
        <p:spPr>
          <a:xfrm>
            <a:off x="4892716" y="734096"/>
            <a:ext cx="550571" cy="539637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C000"/>
          </a:solidFill>
          <a:ln w="285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S</a:t>
            </a:r>
            <a:endParaRPr sz="105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52" name="Google Shape;352;p2" descr="HÃ¬nh áº£nh cÃ³ liÃªn quan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40123" y="2527021"/>
            <a:ext cx="2605170" cy="270173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"/>
          <p:cNvSpPr/>
          <p:nvPr/>
        </p:nvSpPr>
        <p:spPr>
          <a:xfrm>
            <a:off x="1687228" y="1369187"/>
            <a:ext cx="368519" cy="3139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"/>
          <p:cNvSpPr/>
          <p:nvPr/>
        </p:nvSpPr>
        <p:spPr>
          <a:xfrm>
            <a:off x="1061340" y="1860367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"/>
          <p:cNvSpPr/>
          <p:nvPr/>
        </p:nvSpPr>
        <p:spPr>
          <a:xfrm>
            <a:off x="2180595" y="2382226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"/>
          <p:cNvSpPr/>
          <p:nvPr/>
        </p:nvSpPr>
        <p:spPr>
          <a:xfrm>
            <a:off x="3850939" y="2910735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"/>
          <p:cNvSpPr/>
          <p:nvPr/>
        </p:nvSpPr>
        <p:spPr>
          <a:xfrm>
            <a:off x="2735392" y="3365953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"/>
          <p:cNvSpPr/>
          <p:nvPr/>
        </p:nvSpPr>
        <p:spPr>
          <a:xfrm>
            <a:off x="1682803" y="3911968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A9E28-3C9F-7DD2-6BDD-34BF67D1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94" y="381852"/>
            <a:ext cx="7713000" cy="467700"/>
          </a:xfrm>
        </p:spPr>
        <p:txBody>
          <a:bodyPr/>
          <a:lstStyle/>
          <a:p>
            <a:r>
              <a:rPr lang="en-VN" dirty="0"/>
              <a:t>CROSSWORDS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1EC7E-C7C7-C3DB-158D-99C60C229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15014-A759-F683-BE5F-2277BDB55C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</p:childTnLst>
        </p:cTn>
      </p:par>
    </p:tnLst>
    <p:bldLst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0103" y="537211"/>
            <a:ext cx="4389397" cy="723555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Which is not belong to topic “My house?”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79DF9-A42B-A1D0-9330-2F4FAFBECABB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bedroom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3A7D4E-32D9-931F-38C0-EB4693E7E672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kitchen</a:t>
            </a:r>
            <a:endParaRPr kumimoji="0" lang="en-VN" sz="26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29486C-FEB7-58B2-46C6-D593CFF0ED56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dirty="0">
                <a:solidFill>
                  <a:srgbClr val="00385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iving room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0A0A7B-0011-A356-F14E-22AE371A03B3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bathroom</a:t>
            </a:r>
            <a:endParaRPr kumimoji="0" lang="en-VN" sz="25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3D61AD-6861-6A3C-D5B1-6409E9624A9A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dirty="0">
                <a:solidFill>
                  <a:srgbClr val="00385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house</a:t>
            </a:r>
            <a:endParaRPr kumimoji="0" lang="en-VN" sz="26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919BCB1-252B-FE8E-B31A-99A02E4724E9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uniform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E84BC59-4CC0-5A46-8CAC-3D3BC7EF3774}"/>
              </a:ext>
            </a:extLst>
          </p:cNvPr>
          <p:cNvSpPr/>
          <p:nvPr/>
        </p:nvSpPr>
        <p:spPr>
          <a:xfrm>
            <a:off x="660654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uniform</a:t>
            </a:r>
            <a:endParaRPr kumimoji="0" lang="en-VN" sz="3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420E87E-7D92-9DC0-0188-34563E5C7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003" y="362026"/>
            <a:ext cx="2484120" cy="1126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A54857-19AD-7DFB-EBEE-F42B06BA6155}"/>
              </a:ext>
            </a:extLst>
          </p:cNvPr>
          <p:cNvSpPr txBox="1"/>
          <p:nvPr/>
        </p:nvSpPr>
        <p:spPr>
          <a:xfrm>
            <a:off x="555983" y="479758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spc="300" dirty="0">
                <a:latin typeface="Franklin Gothic Medium" panose="020B0603020102020204" pitchFamily="34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1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 txBox="1">
            <a:spLocks noGrp="1"/>
          </p:cNvSpPr>
          <p:nvPr>
            <p:ph type="title"/>
          </p:nvPr>
        </p:nvSpPr>
        <p:spPr>
          <a:xfrm>
            <a:off x="720000" y="1052864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Thank you!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718" name="Google Shape;1718;p68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4093E9-05E0-17AE-DA47-15FD36996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81438" y="2159867"/>
            <a:ext cx="2202583" cy="22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" descr="Image result for apart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457" y="1456440"/>
            <a:ext cx="5684893" cy="328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5" name="Google Shape;365;p3"/>
          <p:cNvSpPr txBox="1"/>
          <p:nvPr/>
        </p:nvSpPr>
        <p:spPr>
          <a:xfrm>
            <a:off x="470079" y="756660"/>
            <a:ext cx="820384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Where does Mi live? 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</a:t>
            </a:r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</a:t>
            </a:r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 She lives in a(n) ____________.</a:t>
            </a:r>
            <a:endParaRPr sz="2700" b="1" dirty="0">
              <a:solidFill>
                <a:schemeClr val="dk1"/>
              </a:solidFill>
              <a:latin typeface="Franklin Gothic Medium" panose="020B06030201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6" name="Google Shape;366;p3">
            <a:hlinkClick r:id="rId4" action="ppaction://hlinksldjump"/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"/>
          <p:cNvSpPr txBox="1"/>
          <p:nvPr/>
        </p:nvSpPr>
        <p:spPr>
          <a:xfrm>
            <a:off x="906509" y="486269"/>
            <a:ext cx="7722466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They have a small house in the ________.</a:t>
            </a:r>
            <a:endParaRPr sz="1050" dirty="0">
              <a:latin typeface="Franklin Gothic Medium" panose="020B0603020102020204" pitchFamily="34" charset="0"/>
            </a:endParaRPr>
          </a:p>
        </p:txBody>
      </p:sp>
      <p:pic>
        <p:nvPicPr>
          <p:cNvPr id="376" name="Google Shape;376;p4" descr="HÃ¬nh áº£nh cÃ³ liÃ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23" y="1351484"/>
            <a:ext cx="5480554" cy="3135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C4D6424-7050-3098-AE2B-62DD7C073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EDFF9-3035-00E4-9E67-933351406D5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76022EF0-9E0A-A915-73B6-64B797B516A4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"/>
          <p:cNvSpPr txBox="1"/>
          <p:nvPr/>
        </p:nvSpPr>
        <p:spPr>
          <a:xfrm>
            <a:off x="759854" y="331957"/>
            <a:ext cx="7978859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Which room is it?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 It is a ____________</a:t>
            </a:r>
            <a:endParaRPr sz="3000" b="1" dirty="0">
              <a:solidFill>
                <a:schemeClr val="dk1"/>
              </a:solidFill>
              <a:latin typeface="Franklin Gothic Medium" panose="020B06030201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5" name="Google Shape;385;p5" descr="Káº¿t quáº£ hÃ¬nh áº£nh cho kitchen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4048" y="1406965"/>
            <a:ext cx="4846072" cy="305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43A2F3-B167-2B83-5949-BC65B1D1508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7B8CB7EA-5C39-6260-8E2E-CF5C557CE2AE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/>
          <p:nvPr/>
        </p:nvSpPr>
        <p:spPr>
          <a:xfrm>
            <a:off x="2128618" y="372626"/>
            <a:ext cx="5943600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What word is it? 	</a:t>
            </a:r>
            <a:r>
              <a:rPr lang="en-US" sz="3300" b="1" dirty="0">
                <a:solidFill>
                  <a:schemeClr val="accent2"/>
                </a:solidFill>
                <a:latin typeface="Franklin Gothic Medium" panose="020B060302010202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NOTW</a:t>
            </a:r>
            <a:endParaRPr sz="1050" dirty="0">
              <a:solidFill>
                <a:schemeClr val="accent2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394" name="Google Shape;394;p6" descr="HÃ¬nh áº£nh cÃ³ liÃ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463" y="1022776"/>
            <a:ext cx="5879947" cy="381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DFABF4-08E9-79B6-DFAB-780D625C3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E3CDA5-92B2-B890-53DB-C8E0BD0AA3D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0021C521-FABD-0640-E550-549FC59CC368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/>
          <p:nvPr/>
        </p:nvSpPr>
        <p:spPr>
          <a:xfrm>
            <a:off x="1133341" y="378330"/>
            <a:ext cx="7625568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What is this ?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This is __________</a:t>
            </a:r>
            <a:endParaRPr sz="1050" dirty="0">
              <a:latin typeface="Franklin Gothic Medium" panose="020B0603020102020204" pitchFamily="34" charset="0"/>
            </a:endParaRPr>
          </a:p>
        </p:txBody>
      </p:sp>
      <p:pic>
        <p:nvPicPr>
          <p:cNvPr id="403" name="Google Shape;403;p7" descr="Káº¿t quáº£ hÃ¬nh áº£nh cho room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566" y="1240241"/>
            <a:ext cx="5242659" cy="365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1BF87EC-5E39-1447-B91A-C07131830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6E04B7-E99B-D8F9-3995-2C2D06B26A4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D547F04B-9537-F0EC-FF69-71525F56B896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 descr="Image result for fridge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7456" y="1185837"/>
            <a:ext cx="4780582" cy="325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2" name="Google Shape;412;p8"/>
          <p:cNvSpPr txBox="1"/>
          <p:nvPr/>
        </p:nvSpPr>
        <p:spPr>
          <a:xfrm>
            <a:off x="1442095" y="291984"/>
            <a:ext cx="7167211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The tomatoes are in the __________. </a:t>
            </a:r>
            <a:endParaRPr sz="1050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5F3F6-3ABA-4A29-AB0A-9A141EE58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30D19E-EF04-E84E-0402-3EA0A40F66A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EB77874B-BF7E-E822-A8CB-760C1E43BE5E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/>
          <p:nvPr/>
        </p:nvSpPr>
        <p:spPr>
          <a:xfrm>
            <a:off x="720600" y="2588325"/>
            <a:ext cx="3723300" cy="744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220000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33"/>
          <p:cNvPicPr preferRelativeResize="0"/>
          <p:nvPr/>
        </p:nvPicPr>
        <p:blipFill>
          <a:blip r:embed="rId3"/>
          <a:srcRect l="21927" r="21927"/>
          <a:stretch/>
        </p:blipFill>
        <p:spPr>
          <a:xfrm>
            <a:off x="4966506" y="976722"/>
            <a:ext cx="3514500" cy="3519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7" name="Google Shape;387;p33"/>
          <p:cNvSpPr txBox="1">
            <a:spLocks noGrp="1"/>
          </p:cNvSpPr>
          <p:nvPr>
            <p:ph type="ctrTitle" idx="2"/>
          </p:nvPr>
        </p:nvSpPr>
        <p:spPr>
          <a:xfrm>
            <a:off x="715550" y="1106525"/>
            <a:ext cx="3723300" cy="1484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dirty="0"/>
              <a:t>Unit 2</a:t>
            </a:r>
            <a:br>
              <a:rPr lang="en" dirty="0"/>
            </a:br>
            <a:r>
              <a:rPr lang="en" dirty="0"/>
              <a:t>My house</a:t>
            </a:r>
            <a:endParaRPr dirty="0"/>
          </a:p>
        </p:txBody>
      </p:sp>
      <p:sp>
        <p:nvSpPr>
          <p:cNvPr id="388" name="Google Shape;388;p33"/>
          <p:cNvSpPr txBox="1">
            <a:spLocks noGrp="1"/>
          </p:cNvSpPr>
          <p:nvPr>
            <p:ph type="subTitle" idx="1"/>
          </p:nvPr>
        </p:nvSpPr>
        <p:spPr>
          <a:xfrm>
            <a:off x="565200" y="3466279"/>
            <a:ext cx="40341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Lesson 1</a:t>
            </a:r>
            <a:endParaRPr sz="2400" dirty="0"/>
          </a:p>
        </p:txBody>
      </p:sp>
      <p:grpSp>
        <p:nvGrpSpPr>
          <p:cNvPr id="389" name="Google Shape;389;p33"/>
          <p:cNvGrpSpPr/>
          <p:nvPr/>
        </p:nvGrpSpPr>
        <p:grpSpPr>
          <a:xfrm>
            <a:off x="1767744" y="4123465"/>
            <a:ext cx="1629012" cy="557721"/>
            <a:chOff x="1495750" y="4075540"/>
            <a:chExt cx="1804200" cy="617700"/>
          </a:xfrm>
        </p:grpSpPr>
        <p:sp>
          <p:nvSpPr>
            <p:cNvPr id="390" name="Google Shape;390;p33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393" name="Google Shape;393;p33"/>
          <p:cNvSpPr/>
          <p:nvPr/>
        </p:nvSpPr>
        <p:spPr>
          <a:xfrm>
            <a:off x="4859500" y="875375"/>
            <a:ext cx="3519300" cy="3519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33"/>
          <p:cNvGrpSpPr/>
          <p:nvPr/>
        </p:nvGrpSpPr>
        <p:grpSpPr>
          <a:xfrm rot="5400000">
            <a:off x="3857421" y="3104305"/>
            <a:ext cx="1887821" cy="1543826"/>
            <a:chOff x="3337500" y="1640525"/>
            <a:chExt cx="3773378" cy="3085800"/>
          </a:xfrm>
        </p:grpSpPr>
        <p:sp>
          <p:nvSpPr>
            <p:cNvPr id="395" name="Google Shape;395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3"/>
          <p:cNvGrpSpPr/>
          <p:nvPr/>
        </p:nvGrpSpPr>
        <p:grpSpPr>
          <a:xfrm>
            <a:off x="2971671" y="792518"/>
            <a:ext cx="1887821" cy="1543826"/>
            <a:chOff x="3337500" y="1640525"/>
            <a:chExt cx="3773378" cy="3085800"/>
          </a:xfrm>
        </p:grpSpPr>
        <p:sp>
          <p:nvSpPr>
            <p:cNvPr id="399" name="Google Shape;399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3"/>
          <p:cNvSpPr txBox="1">
            <a:spLocks noGrp="1"/>
          </p:cNvSpPr>
          <p:nvPr>
            <p:ph type="ctrTitle" idx="3"/>
          </p:nvPr>
        </p:nvSpPr>
        <p:spPr>
          <a:xfrm>
            <a:off x="691968" y="2749902"/>
            <a:ext cx="3723300" cy="55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3500" dirty="0"/>
              <a:t>Getting Started</a:t>
            </a:r>
            <a:endParaRPr sz="3500" dirty="0"/>
          </a:p>
        </p:txBody>
      </p:sp>
      <p:grpSp>
        <p:nvGrpSpPr>
          <p:cNvPr id="403" name="Google Shape;403;p33"/>
          <p:cNvGrpSpPr/>
          <p:nvPr/>
        </p:nvGrpSpPr>
        <p:grpSpPr>
          <a:xfrm>
            <a:off x="7243875" y="3780983"/>
            <a:ext cx="1299300" cy="526200"/>
            <a:chOff x="7243875" y="3780983"/>
            <a:chExt cx="1299300" cy="526200"/>
          </a:xfrm>
        </p:grpSpPr>
        <p:grpSp>
          <p:nvGrpSpPr>
            <p:cNvPr id="404" name="Google Shape;404;p3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05" name="Google Shape;405;p3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3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09" name="Google Shape;409;p3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3"/>
          <p:cNvGrpSpPr/>
          <p:nvPr/>
        </p:nvGrpSpPr>
        <p:grpSpPr>
          <a:xfrm>
            <a:off x="7980107" y="1544384"/>
            <a:ext cx="896702" cy="896702"/>
            <a:chOff x="611807" y="3895284"/>
            <a:chExt cx="896702" cy="896702"/>
          </a:xfrm>
        </p:grpSpPr>
        <p:grpSp>
          <p:nvGrpSpPr>
            <p:cNvPr id="420" name="Google Shape;420;p3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421" name="Google Shape;421;p3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3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name="adj" fmla="val 4405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33"/>
          <p:cNvSpPr txBox="1">
            <a:spLocks noGrp="1"/>
          </p:cNvSpPr>
          <p:nvPr>
            <p:ph type="subTitle" idx="4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6</a:t>
            </a:r>
            <a:r>
              <a:rPr lang="en" baseline="30000" dirty="0"/>
              <a:t>th</a:t>
            </a:r>
            <a:r>
              <a:rPr lang="en" dirty="0"/>
              <a:t> GRADE</a:t>
            </a:r>
            <a:endParaRPr dirty="0"/>
          </a:p>
        </p:txBody>
      </p:sp>
      <p:sp>
        <p:nvSpPr>
          <p:cNvPr id="426" name="Google Shape;426;p33"/>
          <p:cNvSpPr txBox="1">
            <a:spLocks noGrp="1"/>
          </p:cNvSpPr>
          <p:nvPr>
            <p:ph type="title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/>
      <p:bldP spid="387" grpId="0"/>
      <p:bldP spid="387" grpId="1"/>
      <p:bldP spid="388" grpId="0" build="p"/>
      <p:bldP spid="388" grpId="1" build="p"/>
      <p:bldP spid="402" grpId="0"/>
      <p:bldP spid="402" grpId="1"/>
    </p:bldLst>
  </p:timing>
</p:sld>
</file>

<file path=ppt/theme/theme1.xml><?xml version="1.0" encoding="utf-8"?>
<a:theme xmlns:a="http://schemas.openxmlformats.org/drawingml/2006/main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938</Words>
  <Application>Microsoft Office PowerPoint</Application>
  <PresentationFormat>On-screen Show (16:9)</PresentationFormat>
  <Paragraphs>186</Paragraphs>
  <Slides>21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Lexend Light</vt:lpstr>
      <vt:lpstr>Comic Sans MS</vt:lpstr>
      <vt:lpstr>Century Gothic</vt:lpstr>
      <vt:lpstr>Molengo</vt:lpstr>
      <vt:lpstr>Lexend</vt:lpstr>
      <vt:lpstr>Palanquin Dark</vt:lpstr>
      <vt:lpstr>Ramabhadra</vt:lpstr>
      <vt:lpstr>Baloo 2</vt:lpstr>
      <vt:lpstr>Pangolin</vt:lpstr>
      <vt:lpstr>Outfit</vt:lpstr>
      <vt:lpstr>Franklin Gothic Medium</vt:lpstr>
      <vt:lpstr>Franklin Gothic Medium Cond</vt:lpstr>
      <vt:lpstr>Business Negotiation Workshop by Slidesgo</vt:lpstr>
      <vt:lpstr>Festa Junina Presentation by Slidesgo</vt:lpstr>
      <vt:lpstr>PowerPoint Presentation</vt:lpstr>
      <vt:lpstr>CROSSWORDS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2 My house</vt:lpstr>
      <vt:lpstr>Objectives</vt:lpstr>
      <vt:lpstr>2022</vt:lpstr>
      <vt:lpstr>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dc:creator>MinhThangPC.VN</dc:creator>
  <cp:lastModifiedBy>MinhThangPC.VN</cp:lastModifiedBy>
  <cp:revision>24</cp:revision>
  <dcterms:modified xsi:type="dcterms:W3CDTF">2024-10-15T14:34:31Z</dcterms:modified>
</cp:coreProperties>
</file>