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57" r:id="rId5"/>
    <p:sldId id="277" r:id="rId6"/>
    <p:sldId id="280" r:id="rId7"/>
    <p:sldId id="281" r:id="rId8"/>
    <p:sldId id="282" r:id="rId9"/>
    <p:sldId id="264" r:id="rId10"/>
    <p:sldId id="266" r:id="rId11"/>
    <p:sldId id="265" r:id="rId12"/>
    <p:sldId id="270" r:id="rId13"/>
    <p:sldId id="271" r:id="rId14"/>
    <p:sldId id="272" r:id="rId15"/>
    <p:sldId id="285" r:id="rId16"/>
    <p:sldId id="286" r:id="rId17"/>
    <p:sldId id="273" r:id="rId18"/>
    <p:sldId id="284" r:id="rId19"/>
    <p:sldId id="276" r:id="rId20"/>
    <p:sldId id="27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81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9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93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432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0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30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59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3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78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588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43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E126-2C52-4237-B1D1-334F54253191}" type="datetimeFigureOut">
              <a:rPr lang="vi-VN" smtClean="0"/>
              <a:t>29/07/2023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6ED91-A60F-40CE-A200-991F634CF9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3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553BFAC-A940-7D5F-39A1-93DC7EBE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592" y="816064"/>
            <a:ext cx="3848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6" y="-448710"/>
            <a:ext cx="2299281" cy="2174761"/>
          </a:xfrm>
          <a:prstGeom prst="rect">
            <a:avLst/>
          </a:prstGeom>
        </p:spPr>
      </p:pic>
      <p:graphicFrame>
        <p:nvGraphicFramePr>
          <p:cNvPr id="9" name="Bảng 6">
            <a:extLst>
              <a:ext uri="{FF2B5EF4-FFF2-40B4-BE49-F238E27FC236}">
                <a16:creationId xmlns:a16="http://schemas.microsoft.com/office/drawing/2014/main" id="{7AF08A12-4C66-6E1B-2006-E12E4F472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037105"/>
              </p:ext>
            </p:extLst>
          </p:nvPr>
        </p:nvGraphicFramePr>
        <p:xfrm>
          <a:off x="156046" y="1497042"/>
          <a:ext cx="11658601" cy="52712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2694">
                  <a:extLst>
                    <a:ext uri="{9D8B030D-6E8A-4147-A177-3AD203B41FA5}">
                      <a16:colId xmlns:a16="http://schemas.microsoft.com/office/drawing/2014/main" val="3332097868"/>
                    </a:ext>
                  </a:extLst>
                </a:gridCol>
                <a:gridCol w="8337176">
                  <a:extLst>
                    <a:ext uri="{9D8B030D-6E8A-4147-A177-3AD203B41FA5}">
                      <a16:colId xmlns:a16="http://schemas.microsoft.com/office/drawing/2014/main" val="627044036"/>
                    </a:ext>
                  </a:extLst>
                </a:gridCol>
                <a:gridCol w="2608731">
                  <a:extLst>
                    <a:ext uri="{9D8B030D-6E8A-4147-A177-3AD203B41FA5}">
                      <a16:colId xmlns:a16="http://schemas.microsoft.com/office/drawing/2014/main" val="3910543557"/>
                    </a:ext>
                  </a:extLst>
                </a:gridCol>
              </a:tblGrid>
              <a:tr h="7301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Thành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phần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tình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thái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</a:rPr>
                        <a:t>Ý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317639"/>
                  </a:ext>
                </a:extLst>
              </a:tr>
              <a:tr h="1132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</a:rPr>
                        <a:t>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Mặt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nữa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“Da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trời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ai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nhuộm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mà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xanh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ngắt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”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chắc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hẳn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phải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là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trời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một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đêm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trăng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mà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phải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là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trời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một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buổi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chiều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Xuân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Diệu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của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quê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hương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làng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cảnh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Việt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Nam)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thể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hiện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thái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độ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chắc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chắn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với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nội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dung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nhắc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câu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818011"/>
                  </a:ext>
                </a:extLst>
              </a:tr>
              <a:tr h="53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</a:rPr>
                        <a:t>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Mà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tôi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́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một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cái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đấy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hình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mẹ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tôi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cái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cửa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sô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̉,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hoặc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những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ngôi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sao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to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trên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bầu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trời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thành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phô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́.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Phải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có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̉ là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những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cái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đo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́…</a:t>
                      </a:r>
                    </a:p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        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Minh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Khuê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Những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ngôi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sao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xa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xôi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)….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thể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hiện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thái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độ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phỏng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đoán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chắc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chắn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776639"/>
                  </a:ext>
                </a:extLst>
              </a:tr>
              <a:tr h="991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</a:rPr>
                        <a:t>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Con cá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nằm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yên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Có lẽ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vì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thấm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mệt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nên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giơ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̀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đây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nó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ngu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̉.</a:t>
                      </a:r>
                    </a:p>
                    <a:p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                      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Giuyn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Véc-nơ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Cuộc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chạm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trán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trên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đại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dương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dự đoán của người viết về sự vật, hiện tượng được nhắc đến trong câu.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7077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0" y="130536"/>
            <a:ext cx="4483920" cy="679035"/>
            <a:chOff x="0" y="130536"/>
            <a:chExt cx="4483920" cy="679035"/>
          </a:xfrm>
        </p:grpSpPr>
        <p:sp>
          <p:nvSpPr>
            <p:cNvPr id="10" name="Rectangle 9"/>
            <p:cNvSpPr/>
            <p:nvPr/>
          </p:nvSpPr>
          <p:spPr>
            <a:xfrm>
              <a:off x="0" y="130536"/>
              <a:ext cx="448392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vi-VN" sz="3200" b="1" cap="none" spc="0" dirty="0">
                  <a:ln/>
                  <a:solidFill>
                    <a:srgbClr val="FF0000"/>
                  </a:solidFill>
                  <a:effectLst/>
                </a:rPr>
                <a:t>Hoạt động Luyện tập  </a:t>
              </a:r>
              <a:endParaRPr lang="en-US" sz="32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7F1409B0-5BAE-5E37-D1B8-450FDA3D14CA}"/>
              </a:ext>
            </a:extLst>
          </p:cNvPr>
          <p:cNvSpPr txBox="1"/>
          <p:nvPr/>
        </p:nvSpPr>
        <p:spPr>
          <a:xfrm>
            <a:off x="350875" y="658306"/>
            <a:ext cx="4989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1/tr.66: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553BFAC-A940-7D5F-39A1-93DC7EBE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37" y="1054242"/>
            <a:ext cx="3848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6" y="-448710"/>
            <a:ext cx="2299281" cy="2174761"/>
          </a:xfrm>
          <a:prstGeom prst="rect">
            <a:avLst/>
          </a:prstGeom>
        </p:spPr>
      </p:pic>
      <p:graphicFrame>
        <p:nvGraphicFramePr>
          <p:cNvPr id="8" name="Bảng 6">
            <a:extLst>
              <a:ext uri="{FF2B5EF4-FFF2-40B4-BE49-F238E27FC236}">
                <a16:creationId xmlns:a16="http://schemas.microsoft.com/office/drawing/2014/main" id="{7AF08A12-4C66-6E1B-2006-E12E4F472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65013"/>
              </p:ext>
            </p:extLst>
          </p:nvPr>
        </p:nvGraphicFramePr>
        <p:xfrm>
          <a:off x="262768" y="2147776"/>
          <a:ext cx="11658601" cy="390827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2694">
                  <a:extLst>
                    <a:ext uri="{9D8B030D-6E8A-4147-A177-3AD203B41FA5}">
                      <a16:colId xmlns:a16="http://schemas.microsoft.com/office/drawing/2014/main" val="3332097868"/>
                    </a:ext>
                  </a:extLst>
                </a:gridCol>
                <a:gridCol w="8337176">
                  <a:extLst>
                    <a:ext uri="{9D8B030D-6E8A-4147-A177-3AD203B41FA5}">
                      <a16:colId xmlns:a16="http://schemas.microsoft.com/office/drawing/2014/main" val="627044036"/>
                    </a:ext>
                  </a:extLst>
                </a:gridCol>
                <a:gridCol w="2608731">
                  <a:extLst>
                    <a:ext uri="{9D8B030D-6E8A-4147-A177-3AD203B41FA5}">
                      <a16:colId xmlns:a16="http://schemas.microsoft.com/office/drawing/2014/main" val="3910543557"/>
                    </a:ext>
                  </a:extLst>
                </a:gridCol>
              </a:tblGrid>
              <a:tr h="5809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Thành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phần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cảm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</a:rPr>
                        <a:t>Ý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317639"/>
                  </a:ext>
                </a:extLst>
              </a:tr>
              <a:tr h="1132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</a:rPr>
                        <a:t>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ước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thầy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Đuy-sen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ruột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(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Trin-ghi-dơ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Ai-tơ-ma-tốp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thầy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đầu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</a:rPr>
                        <a:t>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818011"/>
                  </a:ext>
                </a:extLst>
              </a:tr>
              <a:tr h="53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</a:rPr>
                        <a:t>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cũng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nó là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Tết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́, má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thuận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miệng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hát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Cấy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rồi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cấy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mướn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ổng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thổi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ngọn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chướng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buồn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là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buồn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…”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rồi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thượt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“Ứ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lụi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hụi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hết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(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Nguyễn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Ngọc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4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4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</a:t>
                      </a:r>
                      <a:r>
                        <a:rPr lang="en-US" sz="24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</a:rPr>
                        <a:t>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776639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F1409B0-5BAE-5E37-D1B8-450FDA3D14CA}"/>
              </a:ext>
            </a:extLst>
          </p:cNvPr>
          <p:cNvSpPr txBox="1"/>
          <p:nvPr/>
        </p:nvSpPr>
        <p:spPr>
          <a:xfrm>
            <a:off x="262768" y="684910"/>
            <a:ext cx="4989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</a:t>
            </a:r>
            <a:r>
              <a:rPr lang="pt-BR" sz="28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3</a:t>
            </a:r>
            <a:r>
              <a:rPr lang="pt-BR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/tr.66: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0536"/>
            <a:ext cx="4483920" cy="679035"/>
            <a:chOff x="0" y="130536"/>
            <a:chExt cx="4483920" cy="679035"/>
          </a:xfrm>
        </p:grpSpPr>
        <p:sp>
          <p:nvSpPr>
            <p:cNvPr id="11" name="Rectangle 10"/>
            <p:cNvSpPr/>
            <p:nvPr/>
          </p:nvSpPr>
          <p:spPr>
            <a:xfrm>
              <a:off x="0" y="130536"/>
              <a:ext cx="448392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vi-VN" sz="3200" b="1" cap="none" spc="0" dirty="0">
                  <a:ln/>
                  <a:solidFill>
                    <a:srgbClr val="FF0000"/>
                  </a:solidFill>
                  <a:effectLst/>
                </a:rPr>
                <a:t>Hoạt động Luyện tập  </a:t>
              </a:r>
              <a:endParaRPr lang="en-US" sz="32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" name="Rectangle 2"/>
          <p:cNvSpPr/>
          <p:nvPr/>
        </p:nvSpPr>
        <p:spPr>
          <a:xfrm>
            <a:off x="446567" y="1571123"/>
            <a:ext cx="11474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/>
              </a:rPr>
              <a:t>(Nhận biết thành phần cảm thán và ý nghĩa của thành phần cảm thán trong ngữ cảnh)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553BFAC-A940-7D5F-39A1-93DC7EBE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630" y="1307920"/>
            <a:ext cx="3848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24" y="-448710"/>
            <a:ext cx="2525024" cy="238827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F1409B0-5BAE-5E37-D1B8-450FDA3D14CA}"/>
              </a:ext>
            </a:extLst>
          </p:cNvPr>
          <p:cNvSpPr txBox="1"/>
          <p:nvPr/>
        </p:nvSpPr>
        <p:spPr>
          <a:xfrm>
            <a:off x="574158" y="853297"/>
            <a:ext cx="498971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Bài tập 1,3/tr.66: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0536"/>
            <a:ext cx="4483920" cy="679035"/>
            <a:chOff x="0" y="130536"/>
            <a:chExt cx="4483920" cy="679035"/>
          </a:xfrm>
        </p:grpSpPr>
        <p:sp>
          <p:nvSpPr>
            <p:cNvPr id="11" name="Rectangle 10"/>
            <p:cNvSpPr/>
            <p:nvPr/>
          </p:nvSpPr>
          <p:spPr>
            <a:xfrm>
              <a:off x="0" y="130536"/>
              <a:ext cx="448392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 Luyện tập 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77073"/>
              </p:ext>
            </p:extLst>
          </p:nvPr>
        </p:nvGraphicFramePr>
        <p:xfrm>
          <a:off x="274674" y="1939569"/>
          <a:ext cx="11658601" cy="47754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2694">
                  <a:extLst>
                    <a:ext uri="{9D8B030D-6E8A-4147-A177-3AD203B41FA5}">
                      <a16:colId xmlns:a16="http://schemas.microsoft.com/office/drawing/2014/main" val="295016569"/>
                    </a:ext>
                  </a:extLst>
                </a:gridCol>
                <a:gridCol w="8337176">
                  <a:extLst>
                    <a:ext uri="{9D8B030D-6E8A-4147-A177-3AD203B41FA5}">
                      <a16:colId xmlns:a16="http://schemas.microsoft.com/office/drawing/2014/main" val="4011490310"/>
                    </a:ext>
                  </a:extLst>
                </a:gridCol>
                <a:gridCol w="2608731">
                  <a:extLst>
                    <a:ext uri="{9D8B030D-6E8A-4147-A177-3AD203B41FA5}">
                      <a16:colId xmlns:a16="http://schemas.microsoft.com/office/drawing/2014/main" val="2002478395"/>
                    </a:ext>
                  </a:extLst>
                </a:gridCol>
              </a:tblGrid>
              <a:tr h="873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Thành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phần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cảm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thán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</a:rPr>
                        <a:t>Ý</a:t>
                      </a:r>
                      <a:r>
                        <a:rPr lang="en-US" sz="2800" baseline="0" dirty="0">
                          <a:effectLst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7063117"/>
                  </a:ext>
                </a:extLst>
              </a:tr>
              <a:tr h="1706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</a:rPr>
                        <a:t>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ước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thầy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Đuy-sen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ruột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pPr algn="l"/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(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Trin-ghi-dơ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Ai-tơ-ma-tốp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thầy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đầu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thầy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Đuy-sen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ruột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mình</a:t>
                      </a:r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52703"/>
                  </a:ext>
                </a:extLst>
              </a:tr>
              <a:tr h="1944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</a:rPr>
                        <a:t>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cũng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nó là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Tết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́, má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thuận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miệng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hát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Cấy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rồi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cấy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mướn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ổng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thổi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ngọn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chướng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buồn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là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buồn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…”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rồi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dài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thượt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Ứ </a:t>
                      </a:r>
                      <a:r>
                        <a:rPr lang="en-US" sz="2400" kern="1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lụi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hụi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mà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hết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Nguyễn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Ngọc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</a:t>
                      </a:r>
                      <a:r>
                        <a:rPr lang="en-US" sz="2400" i="1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400" i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)                                  </a:t>
                      </a:r>
                      <a:r>
                        <a:rPr lang="en-US" sz="2400" i="1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endParaRPr lang="en-US" sz="22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lộ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ngỡ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rẻ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8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8270" y="343558"/>
            <a:ext cx="526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Trò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chơi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>
                <a:solidFill>
                  <a:srgbClr val="FF0000"/>
                </a:solidFill>
                <a:latin typeface="Calibri" panose="020F0502020204030204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 ĐÚNG – VIẾT CHUẨN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0536"/>
            <a:ext cx="4483920" cy="679035"/>
            <a:chOff x="0" y="130536"/>
            <a:chExt cx="4483920" cy="679035"/>
          </a:xfrm>
        </p:grpSpPr>
        <p:sp>
          <p:nvSpPr>
            <p:cNvPr id="11" name="Rectangle 10"/>
            <p:cNvSpPr/>
            <p:nvPr/>
          </p:nvSpPr>
          <p:spPr>
            <a:xfrm>
              <a:off x="0" y="130536"/>
              <a:ext cx="448392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 Luyện tập 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359442" y="1745906"/>
            <a:ext cx="80285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vòng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,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5 từ ngữ chỉ thái độ, cách đánh giá của người nói  về mức độ tin cậy của sự việc được nói 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Vòng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Vòng 2: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8270" y="343558"/>
            <a:ext cx="526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NÓI ĐÚNG – VIẾT CHUẨN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0536"/>
            <a:ext cx="4483920" cy="679035"/>
            <a:chOff x="0" y="130536"/>
            <a:chExt cx="4483920" cy="679035"/>
          </a:xfrm>
        </p:grpSpPr>
        <p:sp>
          <p:nvSpPr>
            <p:cNvPr id="11" name="Rectangle 10"/>
            <p:cNvSpPr/>
            <p:nvPr/>
          </p:nvSpPr>
          <p:spPr>
            <a:xfrm>
              <a:off x="0" y="130536"/>
              <a:ext cx="448392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 Luyện tập 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241960" y="1794604"/>
            <a:ext cx="8114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– 5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chỉ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thái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mức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tới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à!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8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6" y="3966693"/>
            <a:ext cx="2975018" cy="2730321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958187" y="347729"/>
            <a:ext cx="10323706" cy="376063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1. Trong những thành phần được gạch chân dưới đây, thành phần nào không phải là thành phần tình thái?Vì sao?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20364132">
            <a:off x="528659" y="3386964"/>
            <a:ext cx="731520" cy="1951871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580137" y="4362898"/>
            <a:ext cx="7306285" cy="2102295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pt-B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“Tóm lại”: </a:t>
            </a:r>
            <a:r>
              <a:rPr lang="pt-B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 phải là thành phần tình thái.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pt-B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Nhưng, việc thứ nhất, việc thứ hai: </a:t>
            </a:r>
          </a:p>
          <a:p>
            <a:r>
              <a:rPr lang="pt-B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-&gt; Không phải thành phần tình thái.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4500" y="130536"/>
            <a:ext cx="3544630" cy="707886"/>
            <a:chOff x="574158" y="130536"/>
            <a:chExt cx="3299736" cy="707886"/>
          </a:xfrm>
        </p:grpSpPr>
        <p:sp>
          <p:nvSpPr>
            <p:cNvPr id="10" name="Rectangle 9"/>
            <p:cNvSpPr/>
            <p:nvPr/>
          </p:nvSpPr>
          <p:spPr>
            <a:xfrm>
              <a:off x="610037" y="130536"/>
              <a:ext cx="326385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kumimoji="0" lang="en-US" sz="4000" b="1" i="1" u="none" strike="noStrike" kern="1200" cap="none" spc="0" normalizeH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1" u="none" strike="noStrike" kern="1200" cap="none" spc="0" normalizeH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kumimoji="0" lang="en-US" sz="4000" b="1" i="1" u="none" strike="noStrike" kern="1200" cap="none" spc="0" normalizeH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1" u="none" strike="noStrike" kern="1200" cap="none" spc="0" normalizeH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bổ</a:t>
              </a:r>
              <a:r>
                <a:rPr kumimoji="0" lang="en-US" sz="4000" b="1" i="1" u="none" strike="noStrike" kern="1200" cap="none" spc="0" normalizeH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sung</a:t>
              </a:r>
              <a:endParaRPr kumimoji="0" lang="en-US" sz="4000" b="1" i="1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6" y="3219718"/>
            <a:ext cx="3026535" cy="34257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2276" y="296214"/>
            <a:ext cx="10676586" cy="2923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Ơ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d) A,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087156" y="3309870"/>
            <a:ext cx="341288" cy="97840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1390919" y="4417454"/>
            <a:ext cx="7456868" cy="2240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a) “Ơ kìa”: biểu thị sự ngạc nhiên với điều đang diễn ra.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b) “Ối”: biểu thị cảm xúc bị tác động gây đau.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c) “Ui chao”: biểu thị sự than vãn, phàn nàn.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d) “A”: biểu thị sự vui mừng.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905" y="130536"/>
            <a:ext cx="4370107" cy="679035"/>
            <a:chOff x="56905" y="130536"/>
            <a:chExt cx="4370107" cy="679035"/>
          </a:xfrm>
        </p:grpSpPr>
        <p:sp>
          <p:nvSpPr>
            <p:cNvPr id="11" name="Rectangle 10"/>
            <p:cNvSpPr/>
            <p:nvPr/>
          </p:nvSpPr>
          <p:spPr>
            <a:xfrm>
              <a:off x="56905" y="130536"/>
              <a:ext cx="437010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</a:t>
              </a:r>
              <a:r>
                <a:rPr kumimoji="0" lang="vi-VN" sz="3200" b="1" i="0" u="none" strike="noStrike" kern="1200" cap="none" spc="0" normalizeH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vận dụng</a:t>
              </a: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extBox 3"/>
          <p:cNvSpPr txBox="1"/>
          <p:nvPr/>
        </p:nvSpPr>
        <p:spPr>
          <a:xfrm>
            <a:off x="2241957" y="2092923"/>
            <a:ext cx="80184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đoạn văn khoảng 8 câu giới thiệu vài nét về nhà thơ Xuân Diệu. Trong đoạn văn có thành phần biệt lập tình thái. 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Gạch chân, chỉ rõ ) </a:t>
            </a:r>
            <a:endParaRPr lang="vi-VN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6372" y="658306"/>
            <a:ext cx="526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/>
              </a:rPr>
              <a:t>nhân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1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66" y="0"/>
            <a:ext cx="443208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905" y="130536"/>
            <a:ext cx="4370107" cy="679035"/>
            <a:chOff x="56905" y="130536"/>
            <a:chExt cx="4370107" cy="679035"/>
          </a:xfrm>
        </p:grpSpPr>
        <p:sp>
          <p:nvSpPr>
            <p:cNvPr id="12" name="Rectangle 11"/>
            <p:cNvSpPr/>
            <p:nvPr/>
          </p:nvSpPr>
          <p:spPr>
            <a:xfrm>
              <a:off x="56905" y="130536"/>
              <a:ext cx="437010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</a:t>
              </a:r>
              <a:r>
                <a:rPr kumimoji="0" lang="vi-VN" sz="3200" b="1" i="0" u="none" strike="noStrike" kern="1200" cap="none" spc="0" normalizeH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vận dụng</a:t>
              </a: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79671"/>
              </p:ext>
            </p:extLst>
          </p:nvPr>
        </p:nvGraphicFramePr>
        <p:xfrm>
          <a:off x="540098" y="2385792"/>
          <a:ext cx="9364369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995">
                  <a:extLst>
                    <a:ext uri="{9D8B030D-6E8A-4147-A177-3AD203B41FA5}">
                      <a16:colId xmlns:a16="http://schemas.microsoft.com/office/drawing/2014/main" val="3606019086"/>
                    </a:ext>
                  </a:extLst>
                </a:gridCol>
                <a:gridCol w="6622907">
                  <a:extLst>
                    <a:ext uri="{9D8B030D-6E8A-4147-A177-3AD203B41FA5}">
                      <a16:colId xmlns:a16="http://schemas.microsoft.com/office/drawing/2014/main" val="3128771071"/>
                    </a:ext>
                  </a:extLst>
                </a:gridCol>
                <a:gridCol w="1099127">
                  <a:extLst>
                    <a:ext uri="{9D8B030D-6E8A-4147-A177-3AD203B41FA5}">
                      <a16:colId xmlns:a16="http://schemas.microsoft.com/office/drawing/2014/main" val="561895044"/>
                    </a:ext>
                  </a:extLst>
                </a:gridCol>
                <a:gridCol w="1038340">
                  <a:extLst>
                    <a:ext uri="{9D8B030D-6E8A-4147-A177-3AD203B41FA5}">
                      <a16:colId xmlns:a16="http://schemas.microsoft.com/office/drawing/2014/main" val="22104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STT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Tiêu chí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Đạt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Chưa đạt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551516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900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981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802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phần tình thái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88167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08199" y="138958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 kiểm kĩ năng viết đoạn văn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20" y="0"/>
            <a:ext cx="4432080" cy="6858000"/>
          </a:xfrm>
          <a:prstGeom prst="rect">
            <a:avLst/>
          </a:prstGeom>
        </p:spPr>
      </p:pic>
      <p:pic>
        <p:nvPicPr>
          <p:cNvPr id="8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0" y="5003138"/>
            <a:ext cx="2630481" cy="23680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6850" y="881472"/>
            <a:ext cx="4995278" cy="707886"/>
            <a:chOff x="889253" y="99274"/>
            <a:chExt cx="4995278" cy="707886"/>
          </a:xfrm>
        </p:grpSpPr>
        <p:sp>
          <p:nvSpPr>
            <p:cNvPr id="11" name="Rectangle 10"/>
            <p:cNvSpPr/>
            <p:nvPr/>
          </p:nvSpPr>
          <p:spPr>
            <a:xfrm>
              <a:off x="889253" y="99274"/>
              <a:ext cx="499527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vi-VN" sz="4000" b="1" cap="none" spc="0" dirty="0">
                  <a:ln/>
                  <a:solidFill>
                    <a:srgbClr val="FF0000"/>
                  </a:solidFill>
                  <a:effectLst/>
                </a:rPr>
                <a:t>Hướng dẫn tự học  </a:t>
              </a:r>
              <a:endParaRPr lang="en-US" sz="40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996022" y="588133"/>
              <a:ext cx="4054443" cy="198676"/>
            </a:xfrm>
            <a:custGeom>
              <a:avLst/>
              <a:gdLst>
                <a:gd name="connsiteX0" fmla="*/ 0 w 5146158"/>
                <a:gd name="connsiteY0" fmla="*/ 191439 h 191832"/>
                <a:gd name="connsiteX1" fmla="*/ 669851 w 5146158"/>
                <a:gd name="connsiteY1" fmla="*/ 21318 h 191832"/>
                <a:gd name="connsiteX2" fmla="*/ 1658679 w 5146158"/>
                <a:gd name="connsiteY2" fmla="*/ 170174 h 191832"/>
                <a:gd name="connsiteX3" fmla="*/ 2456121 w 5146158"/>
                <a:gd name="connsiteY3" fmla="*/ 53215 h 191832"/>
                <a:gd name="connsiteX4" fmla="*/ 3285460 w 5146158"/>
                <a:gd name="connsiteY4" fmla="*/ 191439 h 191832"/>
                <a:gd name="connsiteX5" fmla="*/ 4242391 w 5146158"/>
                <a:gd name="connsiteY5" fmla="*/ 53 h 191832"/>
                <a:gd name="connsiteX6" fmla="*/ 5146158 w 5146158"/>
                <a:gd name="connsiteY6" fmla="*/ 170174 h 191832"/>
                <a:gd name="connsiteX7" fmla="*/ 5146158 w 5146158"/>
                <a:gd name="connsiteY7" fmla="*/ 170174 h 19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6158" h="191832">
                  <a:moveTo>
                    <a:pt x="0" y="191439"/>
                  </a:moveTo>
                  <a:cubicBezTo>
                    <a:pt x="196702" y="108150"/>
                    <a:pt x="393405" y="24862"/>
                    <a:pt x="669851" y="21318"/>
                  </a:cubicBezTo>
                  <a:cubicBezTo>
                    <a:pt x="946297" y="17774"/>
                    <a:pt x="1360967" y="164858"/>
                    <a:pt x="1658679" y="170174"/>
                  </a:cubicBezTo>
                  <a:cubicBezTo>
                    <a:pt x="1956391" y="175490"/>
                    <a:pt x="2184991" y="49671"/>
                    <a:pt x="2456121" y="53215"/>
                  </a:cubicBezTo>
                  <a:cubicBezTo>
                    <a:pt x="2727251" y="56759"/>
                    <a:pt x="2987749" y="200299"/>
                    <a:pt x="3285460" y="191439"/>
                  </a:cubicBezTo>
                  <a:cubicBezTo>
                    <a:pt x="3583171" y="182579"/>
                    <a:pt x="3932275" y="3597"/>
                    <a:pt x="4242391" y="53"/>
                  </a:cubicBezTo>
                  <a:cubicBezTo>
                    <a:pt x="4552507" y="-3491"/>
                    <a:pt x="5146158" y="170174"/>
                    <a:pt x="5146158" y="170174"/>
                  </a:cubicBezTo>
                  <a:lnTo>
                    <a:pt x="5146158" y="170174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</p:grpSp>
      <p:sp>
        <p:nvSpPr>
          <p:cNvPr id="14" name="Cuộn: Ngang 3">
            <a:extLst>
              <a:ext uri="{FF2B5EF4-FFF2-40B4-BE49-F238E27FC236}">
                <a16:creationId xmlns:a16="http://schemas.microsoft.com/office/drawing/2014/main" id="{5B783F83-04E8-69F1-EA7A-020DBB942453}"/>
              </a:ext>
            </a:extLst>
          </p:cNvPr>
          <p:cNvSpPr/>
          <p:nvPr/>
        </p:nvSpPr>
        <p:spPr>
          <a:xfrm>
            <a:off x="582677" y="1709309"/>
            <a:ext cx="8721012" cy="3293706"/>
          </a:xfrm>
          <a:prstGeom prst="horizontalScroll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Hình ảnh 4">
            <a:extLst>
              <a:ext uri="{FF2B5EF4-FFF2-40B4-BE49-F238E27FC236}">
                <a16:creationId xmlns:a16="http://schemas.microsoft.com/office/drawing/2014/main" id="{E2A6F212-1DC3-05E8-D223-145166D21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3001" y="1709309"/>
            <a:ext cx="2021260" cy="2021260"/>
          </a:xfrm>
          <a:prstGeom prst="rect">
            <a:avLst/>
          </a:prstGeom>
          <a:ln>
            <a:noFill/>
          </a:ln>
        </p:spPr>
      </p:pic>
      <p:sp>
        <p:nvSpPr>
          <p:cNvPr id="16" name="Hộp Văn bản 11">
            <a:extLst>
              <a:ext uri="{FF2B5EF4-FFF2-40B4-BE49-F238E27FC236}">
                <a16:creationId xmlns:a16="http://schemas.microsoft.com/office/drawing/2014/main" id="{074BC5DF-DDA2-87B6-C12F-621076C2C5B4}"/>
              </a:ext>
            </a:extLst>
          </p:cNvPr>
          <p:cNvSpPr txBox="1"/>
          <p:nvPr/>
        </p:nvSpPr>
        <p:spPr>
          <a:xfrm>
            <a:off x="2063523" y="2445889"/>
            <a:ext cx="6295796" cy="587853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3">
            <a:extLst>
              <a:ext uri="{FF2B5EF4-FFF2-40B4-BE49-F238E27FC236}">
                <a16:creationId xmlns:a16="http://schemas.microsoft.com/office/drawing/2014/main" id="{9240A244-F05C-53AA-B472-E8A846681D35}"/>
              </a:ext>
            </a:extLst>
          </p:cNvPr>
          <p:cNvSpPr txBox="1"/>
          <p:nvPr/>
        </p:nvSpPr>
        <p:spPr>
          <a:xfrm>
            <a:off x="2063523" y="3090144"/>
            <a:ext cx="7027956" cy="153913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”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20" y="0"/>
            <a:ext cx="443208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5451" y="267234"/>
            <a:ext cx="5194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400" b="1" cap="none" spc="0" dirty="0">
                <a:ln/>
                <a:solidFill>
                  <a:srgbClr val="FF0000"/>
                </a:solidFill>
                <a:effectLst/>
              </a:rPr>
              <a:t>Hoạt động mở đầu</a:t>
            </a:r>
            <a:endParaRPr 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92056" y="1020673"/>
            <a:ext cx="5146158" cy="191832"/>
          </a:xfrm>
          <a:custGeom>
            <a:avLst/>
            <a:gdLst>
              <a:gd name="connsiteX0" fmla="*/ 0 w 5146158"/>
              <a:gd name="connsiteY0" fmla="*/ 191439 h 191832"/>
              <a:gd name="connsiteX1" fmla="*/ 669851 w 5146158"/>
              <a:gd name="connsiteY1" fmla="*/ 21318 h 191832"/>
              <a:gd name="connsiteX2" fmla="*/ 1658679 w 5146158"/>
              <a:gd name="connsiteY2" fmla="*/ 170174 h 191832"/>
              <a:gd name="connsiteX3" fmla="*/ 2456121 w 5146158"/>
              <a:gd name="connsiteY3" fmla="*/ 53215 h 191832"/>
              <a:gd name="connsiteX4" fmla="*/ 3285460 w 5146158"/>
              <a:gd name="connsiteY4" fmla="*/ 191439 h 191832"/>
              <a:gd name="connsiteX5" fmla="*/ 4242391 w 5146158"/>
              <a:gd name="connsiteY5" fmla="*/ 53 h 191832"/>
              <a:gd name="connsiteX6" fmla="*/ 5146158 w 5146158"/>
              <a:gd name="connsiteY6" fmla="*/ 170174 h 191832"/>
              <a:gd name="connsiteX7" fmla="*/ 5146158 w 5146158"/>
              <a:gd name="connsiteY7" fmla="*/ 170174 h 19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6158" h="191832">
                <a:moveTo>
                  <a:pt x="0" y="191439"/>
                </a:moveTo>
                <a:cubicBezTo>
                  <a:pt x="196702" y="108150"/>
                  <a:pt x="393405" y="24862"/>
                  <a:pt x="669851" y="21318"/>
                </a:cubicBezTo>
                <a:cubicBezTo>
                  <a:pt x="946297" y="17774"/>
                  <a:pt x="1360967" y="164858"/>
                  <a:pt x="1658679" y="170174"/>
                </a:cubicBezTo>
                <a:cubicBezTo>
                  <a:pt x="1956391" y="175490"/>
                  <a:pt x="2184991" y="49671"/>
                  <a:pt x="2456121" y="53215"/>
                </a:cubicBezTo>
                <a:cubicBezTo>
                  <a:pt x="2727251" y="56759"/>
                  <a:pt x="2987749" y="200299"/>
                  <a:pt x="3285460" y="191439"/>
                </a:cubicBezTo>
                <a:cubicBezTo>
                  <a:pt x="3583171" y="182579"/>
                  <a:pt x="3932275" y="3597"/>
                  <a:pt x="4242391" y="53"/>
                </a:cubicBezTo>
                <a:cubicBezTo>
                  <a:pt x="4552507" y="-3491"/>
                  <a:pt x="5146158" y="170174"/>
                  <a:pt x="5146158" y="170174"/>
                </a:cubicBezTo>
                <a:lnTo>
                  <a:pt x="5146158" y="170174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0" y="4743601"/>
            <a:ext cx="2747439" cy="2747439"/>
          </a:xfrm>
          <a:prstGeom prst="rect">
            <a:avLst/>
          </a:prstGeom>
        </p:spPr>
      </p:pic>
      <p:sp>
        <p:nvSpPr>
          <p:cNvPr id="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0" y="1363572"/>
            <a:ext cx="7246961" cy="1836521"/>
          </a:xfrm>
          <a:prstGeom prst="wedgeEllipseCallout">
            <a:avLst>
              <a:gd name="adj1" fmla="val 26952"/>
              <a:gd name="adj2" fmla="val 9481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12">
            <a:extLst>
              <a:ext uri="{FF2B5EF4-FFF2-40B4-BE49-F238E27FC236}">
                <a16:creationId xmlns:a16="http://schemas.microsoft.com/office/drawing/2014/main" id="{B4DCC451-A24B-3C46-EFF4-11CD088DC66B}"/>
              </a:ext>
            </a:extLst>
          </p:cNvPr>
          <p:cNvSpPr txBox="1"/>
          <p:nvPr/>
        </p:nvSpPr>
        <p:spPr>
          <a:xfrm>
            <a:off x="2126021" y="4059951"/>
            <a:ext cx="6443330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4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20" y="0"/>
            <a:ext cx="4432080" cy="6858000"/>
          </a:xfrm>
          <a:prstGeom prst="rect">
            <a:avLst/>
          </a:prstGeom>
        </p:spPr>
      </p:pic>
      <p:pic>
        <p:nvPicPr>
          <p:cNvPr id="8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0" y="5003138"/>
            <a:ext cx="2630481" cy="2368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5" y="875745"/>
            <a:ext cx="6983506" cy="433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8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20" y="0"/>
            <a:ext cx="443208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5451" y="267234"/>
            <a:ext cx="5194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4400" b="1" cap="none" spc="0" dirty="0">
                <a:ln/>
                <a:solidFill>
                  <a:srgbClr val="FF0000"/>
                </a:solidFill>
                <a:effectLst/>
              </a:rPr>
              <a:t>Hoạt động mở đầu</a:t>
            </a:r>
            <a:endParaRPr 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892056" y="1020673"/>
            <a:ext cx="5146158" cy="191832"/>
          </a:xfrm>
          <a:custGeom>
            <a:avLst/>
            <a:gdLst>
              <a:gd name="connsiteX0" fmla="*/ 0 w 5146158"/>
              <a:gd name="connsiteY0" fmla="*/ 191439 h 191832"/>
              <a:gd name="connsiteX1" fmla="*/ 669851 w 5146158"/>
              <a:gd name="connsiteY1" fmla="*/ 21318 h 191832"/>
              <a:gd name="connsiteX2" fmla="*/ 1658679 w 5146158"/>
              <a:gd name="connsiteY2" fmla="*/ 170174 h 191832"/>
              <a:gd name="connsiteX3" fmla="*/ 2456121 w 5146158"/>
              <a:gd name="connsiteY3" fmla="*/ 53215 h 191832"/>
              <a:gd name="connsiteX4" fmla="*/ 3285460 w 5146158"/>
              <a:gd name="connsiteY4" fmla="*/ 191439 h 191832"/>
              <a:gd name="connsiteX5" fmla="*/ 4242391 w 5146158"/>
              <a:gd name="connsiteY5" fmla="*/ 53 h 191832"/>
              <a:gd name="connsiteX6" fmla="*/ 5146158 w 5146158"/>
              <a:gd name="connsiteY6" fmla="*/ 170174 h 191832"/>
              <a:gd name="connsiteX7" fmla="*/ 5146158 w 5146158"/>
              <a:gd name="connsiteY7" fmla="*/ 170174 h 19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6158" h="191832">
                <a:moveTo>
                  <a:pt x="0" y="191439"/>
                </a:moveTo>
                <a:cubicBezTo>
                  <a:pt x="196702" y="108150"/>
                  <a:pt x="393405" y="24862"/>
                  <a:pt x="669851" y="21318"/>
                </a:cubicBezTo>
                <a:cubicBezTo>
                  <a:pt x="946297" y="17774"/>
                  <a:pt x="1360967" y="164858"/>
                  <a:pt x="1658679" y="170174"/>
                </a:cubicBezTo>
                <a:cubicBezTo>
                  <a:pt x="1956391" y="175490"/>
                  <a:pt x="2184991" y="49671"/>
                  <a:pt x="2456121" y="53215"/>
                </a:cubicBezTo>
                <a:cubicBezTo>
                  <a:pt x="2727251" y="56759"/>
                  <a:pt x="2987749" y="200299"/>
                  <a:pt x="3285460" y="191439"/>
                </a:cubicBezTo>
                <a:cubicBezTo>
                  <a:pt x="3583171" y="182579"/>
                  <a:pt x="3932275" y="3597"/>
                  <a:pt x="4242391" y="53"/>
                </a:cubicBezTo>
                <a:cubicBezTo>
                  <a:pt x="4552507" y="-3491"/>
                  <a:pt x="5146158" y="170174"/>
                  <a:pt x="5146158" y="170174"/>
                </a:cubicBezTo>
                <a:lnTo>
                  <a:pt x="5146158" y="170174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0" y="4743601"/>
            <a:ext cx="2747439" cy="2747439"/>
          </a:xfrm>
          <a:prstGeom prst="rect">
            <a:avLst/>
          </a:prstGeom>
        </p:spPr>
      </p:pic>
      <p:sp>
        <p:nvSpPr>
          <p:cNvPr id="10" name="Hộp Văn bản 12">
            <a:extLst>
              <a:ext uri="{FF2B5EF4-FFF2-40B4-BE49-F238E27FC236}">
                <a16:creationId xmlns:a16="http://schemas.microsoft.com/office/drawing/2014/main" id="{B4DCC451-A24B-3C46-EFF4-11CD088DC66B}"/>
              </a:ext>
            </a:extLst>
          </p:cNvPr>
          <p:cNvSpPr txBox="1"/>
          <p:nvPr/>
        </p:nvSpPr>
        <p:spPr>
          <a:xfrm>
            <a:off x="2167628" y="4123747"/>
            <a:ext cx="6443330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0" y="1303909"/>
            <a:ext cx="7246961" cy="2566342"/>
          </a:xfrm>
          <a:prstGeom prst="wedgeEllipseCallout">
            <a:avLst>
              <a:gd name="adj1" fmla="val 29886"/>
              <a:gd name="adj2" fmla="val 6277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1.Từ  “Ôi”: thể hiện cảm xúc bất ngờ, vui sướng của người nói (người viết) khi nhìn thấy một chiếc váy đẹp.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Từ “Hình như”:  thể hiện sự đánh giá chưa chắc chắn của người nói về sự việc.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20" y="1"/>
            <a:ext cx="4432080" cy="6858000"/>
          </a:xfrm>
          <a:prstGeom prst="rect">
            <a:avLst/>
          </a:prstGeom>
        </p:spPr>
      </p:pic>
      <p:sp>
        <p:nvSpPr>
          <p:cNvPr id="5" name="Hộp Văn bản 28">
            <a:extLst>
              <a:ext uri="{FF2B5EF4-FFF2-40B4-BE49-F238E27FC236}">
                <a16:creationId xmlns:a16="http://schemas.microsoft.com/office/drawing/2014/main" id="{4BF154DF-C6EC-CB3E-6851-CA2D96595C6B}"/>
              </a:ext>
            </a:extLst>
          </p:cNvPr>
          <p:cNvSpPr txBox="1"/>
          <p:nvPr/>
        </p:nvSpPr>
        <p:spPr>
          <a:xfrm>
            <a:off x="396934" y="913900"/>
            <a:ext cx="9025362" cy="1255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BÀI 8 : NHÀ VĂN VÀ TRANG VIẾT</a:t>
            </a: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THỰC HÀNH TIẾNG VIỆT</a:t>
            </a:r>
            <a:endParaRPr lang="en-US" b="1" dirty="0">
              <a:solidFill>
                <a:srgbClr val="FF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552353" y="2073349"/>
            <a:ext cx="6879266" cy="3306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6700" y="3167039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>
                <a:ln/>
                <a:solidFill>
                  <a:srgbClr val="0070C0"/>
                </a:solidFill>
                <a:effectLst/>
              </a:rPr>
              <a:t>Thành phần biệt lập</a:t>
            </a:r>
            <a:endParaRPr lang="en-US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8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0" y="5003138"/>
            <a:ext cx="2630481" cy="23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66" y="0"/>
            <a:ext cx="443208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856" y="99274"/>
            <a:ext cx="6486070" cy="687535"/>
            <a:chOff x="143856" y="99274"/>
            <a:chExt cx="6486070" cy="687535"/>
          </a:xfrm>
        </p:grpSpPr>
        <p:sp>
          <p:nvSpPr>
            <p:cNvPr id="9" name="Rectangle 8"/>
            <p:cNvSpPr/>
            <p:nvPr/>
          </p:nvSpPr>
          <p:spPr>
            <a:xfrm>
              <a:off x="143856" y="99274"/>
              <a:ext cx="64860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vi-VN" sz="3200" b="1" cap="none" spc="0" dirty="0">
                  <a:ln/>
                  <a:solidFill>
                    <a:srgbClr val="FF0000"/>
                  </a:solidFill>
                  <a:effectLst/>
                </a:rPr>
                <a:t>Hoạt động hình thành kiến thức </a:t>
              </a:r>
              <a:endParaRPr lang="en-US" sz="32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96022" y="588133"/>
              <a:ext cx="4054443" cy="198676"/>
            </a:xfrm>
            <a:custGeom>
              <a:avLst/>
              <a:gdLst>
                <a:gd name="connsiteX0" fmla="*/ 0 w 5146158"/>
                <a:gd name="connsiteY0" fmla="*/ 191439 h 191832"/>
                <a:gd name="connsiteX1" fmla="*/ 669851 w 5146158"/>
                <a:gd name="connsiteY1" fmla="*/ 21318 h 191832"/>
                <a:gd name="connsiteX2" fmla="*/ 1658679 w 5146158"/>
                <a:gd name="connsiteY2" fmla="*/ 170174 h 191832"/>
                <a:gd name="connsiteX3" fmla="*/ 2456121 w 5146158"/>
                <a:gd name="connsiteY3" fmla="*/ 53215 h 191832"/>
                <a:gd name="connsiteX4" fmla="*/ 3285460 w 5146158"/>
                <a:gd name="connsiteY4" fmla="*/ 191439 h 191832"/>
                <a:gd name="connsiteX5" fmla="*/ 4242391 w 5146158"/>
                <a:gd name="connsiteY5" fmla="*/ 53 h 191832"/>
                <a:gd name="connsiteX6" fmla="*/ 5146158 w 5146158"/>
                <a:gd name="connsiteY6" fmla="*/ 170174 h 191832"/>
                <a:gd name="connsiteX7" fmla="*/ 5146158 w 5146158"/>
                <a:gd name="connsiteY7" fmla="*/ 170174 h 19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6158" h="191832">
                  <a:moveTo>
                    <a:pt x="0" y="191439"/>
                  </a:moveTo>
                  <a:cubicBezTo>
                    <a:pt x="196702" y="108150"/>
                    <a:pt x="393405" y="24862"/>
                    <a:pt x="669851" y="21318"/>
                  </a:cubicBezTo>
                  <a:cubicBezTo>
                    <a:pt x="946297" y="17774"/>
                    <a:pt x="1360967" y="164858"/>
                    <a:pt x="1658679" y="170174"/>
                  </a:cubicBezTo>
                  <a:cubicBezTo>
                    <a:pt x="1956391" y="175490"/>
                    <a:pt x="2184991" y="49671"/>
                    <a:pt x="2456121" y="53215"/>
                  </a:cubicBezTo>
                  <a:cubicBezTo>
                    <a:pt x="2727251" y="56759"/>
                    <a:pt x="2987749" y="200299"/>
                    <a:pt x="3285460" y="191439"/>
                  </a:cubicBezTo>
                  <a:cubicBezTo>
                    <a:pt x="3583171" y="182579"/>
                    <a:pt x="3932275" y="3597"/>
                    <a:pt x="4242391" y="53"/>
                  </a:cubicBezTo>
                  <a:cubicBezTo>
                    <a:pt x="4552507" y="-3491"/>
                    <a:pt x="5146158" y="170174"/>
                    <a:pt x="5146158" y="170174"/>
                  </a:cubicBezTo>
                  <a:lnTo>
                    <a:pt x="5146158" y="170174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4598" y="435765"/>
            <a:ext cx="1077145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606"/>
              </a:lnSpc>
              <a:spcBef>
                <a:spcPct val="0"/>
              </a:spcBef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Lý thuyết: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40642" y="3005449"/>
            <a:ext cx="6247302" cy="4225815"/>
            <a:chOff x="3540642" y="3005449"/>
            <a:chExt cx="5285715" cy="4225815"/>
          </a:xfrm>
        </p:grpSpPr>
        <p:sp>
          <p:nvSpPr>
            <p:cNvPr id="3" name="Cloud 2"/>
            <p:cNvSpPr/>
            <p:nvPr/>
          </p:nvSpPr>
          <p:spPr>
            <a:xfrm>
              <a:off x="3540642" y="3005449"/>
              <a:ext cx="5285715" cy="3955311"/>
            </a:xfrm>
            <a:prstGeom prst="cloud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2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7128" y="3584112"/>
              <a:ext cx="4486940" cy="364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Aft>
                  <a:spcPts val="600"/>
                </a:spcAft>
              </a:pPr>
              <a:r>
                <a:rPr lang="vi-VN" sz="2400" dirty="0">
                  <a:latin typeface="+mj-lt"/>
                </a:rPr>
                <a:t>Dựa vào kiến thức đã học và phần chuẩn bị bài ở nhà, trả lời các câu hỏi sau:</a:t>
              </a:r>
            </a:p>
            <a:p>
              <a:pPr lvl="0">
                <a:spcAft>
                  <a:spcPts val="600"/>
                </a:spcAft>
              </a:pPr>
              <a:r>
                <a:rPr lang="vi-VN" sz="2400" b="1" dirty="0">
                  <a:latin typeface="+mj-lt"/>
                  <a:cs typeface="Times New Roman" panose="02020603050405020304" pitchFamily="18" charset="0"/>
                </a:rPr>
                <a:t>- Theo em, thế nào là thành phần biệt lập?</a:t>
              </a:r>
            </a:p>
            <a:p>
              <a:pPr>
                <a:spcAft>
                  <a:spcPts val="0"/>
                </a:spcAft>
              </a:pPr>
              <a:r>
                <a:rPr lang="vi-V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Có những loại thành phần biệt lập nào?</a:t>
              </a:r>
              <a:endPara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lvl="0">
                <a:spcAft>
                  <a:spcPts val="600"/>
                </a:spcAft>
              </a:pPr>
              <a:endParaRPr lang="en-US" sz="2400" b="1" dirty="0">
                <a:latin typeface="+mj-lt"/>
                <a:cs typeface="Times New Roman" panose="02020603050405020304" pitchFamily="18" charset="0"/>
              </a:endParaRPr>
            </a:p>
            <a:p>
              <a:pPr lvl="0">
                <a:spcAft>
                  <a:spcPts val="600"/>
                </a:spcAft>
              </a:pPr>
              <a:endParaRPr lang="en-US" sz="2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3552" y="1340620"/>
            <a:ext cx="92927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1. Khái niệm thành phần biệt lập: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- Là  thành phần không nằm trong cấu trúc cú pháp của câu( CN,VN,TN,ĐN, BN) và cũng không tham gia vào việc diễn đạt nghĩa sự việc của câu.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Các loại TP biệt lập:</a:t>
            </a:r>
            <a:endParaRPr lang="vi-V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 + TP tình thái.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 + TP cảm thán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 + TP gọi – đáp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 + TP chêm xen ( phụ chú)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66" y="0"/>
            <a:ext cx="443208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856" y="99274"/>
            <a:ext cx="6486070" cy="687535"/>
            <a:chOff x="143856" y="99274"/>
            <a:chExt cx="6486070" cy="687535"/>
          </a:xfrm>
        </p:grpSpPr>
        <p:sp>
          <p:nvSpPr>
            <p:cNvPr id="9" name="Rectangle 8"/>
            <p:cNvSpPr/>
            <p:nvPr/>
          </p:nvSpPr>
          <p:spPr>
            <a:xfrm>
              <a:off x="143856" y="99274"/>
              <a:ext cx="64860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 hình thành kiến thức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96022" y="588133"/>
              <a:ext cx="4054443" cy="198676"/>
            </a:xfrm>
            <a:custGeom>
              <a:avLst/>
              <a:gdLst>
                <a:gd name="connsiteX0" fmla="*/ 0 w 5146158"/>
                <a:gd name="connsiteY0" fmla="*/ 191439 h 191832"/>
                <a:gd name="connsiteX1" fmla="*/ 669851 w 5146158"/>
                <a:gd name="connsiteY1" fmla="*/ 21318 h 191832"/>
                <a:gd name="connsiteX2" fmla="*/ 1658679 w 5146158"/>
                <a:gd name="connsiteY2" fmla="*/ 170174 h 191832"/>
                <a:gd name="connsiteX3" fmla="*/ 2456121 w 5146158"/>
                <a:gd name="connsiteY3" fmla="*/ 53215 h 191832"/>
                <a:gd name="connsiteX4" fmla="*/ 3285460 w 5146158"/>
                <a:gd name="connsiteY4" fmla="*/ 191439 h 191832"/>
                <a:gd name="connsiteX5" fmla="*/ 4242391 w 5146158"/>
                <a:gd name="connsiteY5" fmla="*/ 53 h 191832"/>
                <a:gd name="connsiteX6" fmla="*/ 5146158 w 5146158"/>
                <a:gd name="connsiteY6" fmla="*/ 170174 h 191832"/>
                <a:gd name="connsiteX7" fmla="*/ 5146158 w 5146158"/>
                <a:gd name="connsiteY7" fmla="*/ 170174 h 19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6158" h="191832">
                  <a:moveTo>
                    <a:pt x="0" y="191439"/>
                  </a:moveTo>
                  <a:cubicBezTo>
                    <a:pt x="196702" y="108150"/>
                    <a:pt x="393405" y="24862"/>
                    <a:pt x="669851" y="21318"/>
                  </a:cubicBezTo>
                  <a:cubicBezTo>
                    <a:pt x="946297" y="17774"/>
                    <a:pt x="1360967" y="164858"/>
                    <a:pt x="1658679" y="170174"/>
                  </a:cubicBezTo>
                  <a:cubicBezTo>
                    <a:pt x="1956391" y="175490"/>
                    <a:pt x="2184991" y="49671"/>
                    <a:pt x="2456121" y="53215"/>
                  </a:cubicBezTo>
                  <a:cubicBezTo>
                    <a:pt x="2727251" y="56759"/>
                    <a:pt x="2987749" y="200299"/>
                    <a:pt x="3285460" y="191439"/>
                  </a:cubicBezTo>
                  <a:cubicBezTo>
                    <a:pt x="3583171" y="182579"/>
                    <a:pt x="3932275" y="3597"/>
                    <a:pt x="4242391" y="53"/>
                  </a:cubicBezTo>
                  <a:cubicBezTo>
                    <a:pt x="4552507" y="-3491"/>
                    <a:pt x="5146158" y="170174"/>
                    <a:pt x="5146158" y="170174"/>
                  </a:cubicBezTo>
                  <a:lnTo>
                    <a:pt x="5146158" y="170174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3403" y="391661"/>
            <a:ext cx="10771457" cy="90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76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Lý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thuyết: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97" y="2288156"/>
            <a:ext cx="8186770" cy="3493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a/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vẻ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như chị Hoa chưa về nhà mẹ ạ!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b/Tôi 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dám chắc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c/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tôi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thì anh nên ở nhà nghỉ ngơi cho khoẻ rồi sau đó mới đi công tác.                                                                                                           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d/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chuồn chuồn đẹp quá!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đ/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 ơi,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thật không thể tin nổi 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403" y="1293204"/>
            <a:ext cx="10334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2. Nhận biết đặc điểm và ý nghĩa của </a:t>
            </a:r>
            <a:r>
              <a:rPr lang="pt-B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 phần tình thái, thành phần cảm thán:</a:t>
            </a:r>
            <a:endParaRPr lang="vi-VN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a/</a:t>
            </a:r>
            <a:r>
              <a:rPr lang="pt-B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 phần tình thái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66" y="0"/>
            <a:ext cx="443208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856" y="99274"/>
            <a:ext cx="6486070" cy="687535"/>
            <a:chOff x="143856" y="99274"/>
            <a:chExt cx="6486070" cy="687535"/>
          </a:xfrm>
        </p:grpSpPr>
        <p:sp>
          <p:nvSpPr>
            <p:cNvPr id="9" name="Rectangle 8"/>
            <p:cNvSpPr/>
            <p:nvPr/>
          </p:nvSpPr>
          <p:spPr>
            <a:xfrm>
              <a:off x="143856" y="99274"/>
              <a:ext cx="64860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 hình thành kiến thức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96022" y="588133"/>
              <a:ext cx="4054443" cy="198676"/>
            </a:xfrm>
            <a:custGeom>
              <a:avLst/>
              <a:gdLst>
                <a:gd name="connsiteX0" fmla="*/ 0 w 5146158"/>
                <a:gd name="connsiteY0" fmla="*/ 191439 h 191832"/>
                <a:gd name="connsiteX1" fmla="*/ 669851 w 5146158"/>
                <a:gd name="connsiteY1" fmla="*/ 21318 h 191832"/>
                <a:gd name="connsiteX2" fmla="*/ 1658679 w 5146158"/>
                <a:gd name="connsiteY2" fmla="*/ 170174 h 191832"/>
                <a:gd name="connsiteX3" fmla="*/ 2456121 w 5146158"/>
                <a:gd name="connsiteY3" fmla="*/ 53215 h 191832"/>
                <a:gd name="connsiteX4" fmla="*/ 3285460 w 5146158"/>
                <a:gd name="connsiteY4" fmla="*/ 191439 h 191832"/>
                <a:gd name="connsiteX5" fmla="*/ 4242391 w 5146158"/>
                <a:gd name="connsiteY5" fmla="*/ 53 h 191832"/>
                <a:gd name="connsiteX6" fmla="*/ 5146158 w 5146158"/>
                <a:gd name="connsiteY6" fmla="*/ 170174 h 191832"/>
                <a:gd name="connsiteX7" fmla="*/ 5146158 w 5146158"/>
                <a:gd name="connsiteY7" fmla="*/ 170174 h 19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6158" h="191832">
                  <a:moveTo>
                    <a:pt x="0" y="191439"/>
                  </a:moveTo>
                  <a:cubicBezTo>
                    <a:pt x="196702" y="108150"/>
                    <a:pt x="393405" y="24862"/>
                    <a:pt x="669851" y="21318"/>
                  </a:cubicBezTo>
                  <a:cubicBezTo>
                    <a:pt x="946297" y="17774"/>
                    <a:pt x="1360967" y="164858"/>
                    <a:pt x="1658679" y="170174"/>
                  </a:cubicBezTo>
                  <a:cubicBezTo>
                    <a:pt x="1956391" y="175490"/>
                    <a:pt x="2184991" y="49671"/>
                    <a:pt x="2456121" y="53215"/>
                  </a:cubicBezTo>
                  <a:cubicBezTo>
                    <a:pt x="2727251" y="56759"/>
                    <a:pt x="2987749" y="200299"/>
                    <a:pt x="3285460" y="191439"/>
                  </a:cubicBezTo>
                  <a:cubicBezTo>
                    <a:pt x="3583171" y="182579"/>
                    <a:pt x="3932275" y="3597"/>
                    <a:pt x="4242391" y="53"/>
                  </a:cubicBezTo>
                  <a:cubicBezTo>
                    <a:pt x="4552507" y="-3491"/>
                    <a:pt x="5146158" y="170174"/>
                    <a:pt x="5146158" y="170174"/>
                  </a:cubicBezTo>
                  <a:lnTo>
                    <a:pt x="5146158" y="170174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3403" y="391661"/>
            <a:ext cx="10771457" cy="90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Lý thuyết: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403" y="1293204"/>
            <a:ext cx="11071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Nhận biết đặc điểm và ý nghĩa của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 phần tình thái, thành phần cảm thán: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a/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 phần tình thái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403" y="2080013"/>
            <a:ext cx="9674780" cy="466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Xét ví dụ 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“có vẻ như”</a:t>
            </a:r>
            <a:r>
              <a:rPr lang="pt-B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hiện sự đánh giá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 tin cậy. 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dám chắc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thể hiện sự đánh giá về tính chính xác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tôi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thể hiện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điểm cá nhân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luận: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Dấu hiệu nhận biết: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 qua các từ chỉ mức độ: chắc chắn, chắc chắn là, có lẽ, ắt hẳn,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chắc hẳn, hẳn là, ngộ nhỡ, hình như, chẳng lẽ, hay là...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>
              <a:spcAft>
                <a:spcPts val="0"/>
              </a:spcAft>
            </a:pP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Ý nghĩa: </a:t>
            </a:r>
            <a:endParaRPr lang="vi-VN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Nêu độ tin cậy đối với sự việc được nói đến trong câu.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Nêu nguồn ý kiến của sự việc nói đến trong câu.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Nêu thái độ, quan hệ giữa người nói với người nghe.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Thái độ giữa người nói và người nghe, thể hiện qua các từ xưng hô.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66" y="0"/>
            <a:ext cx="443208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3856" y="99274"/>
            <a:ext cx="6486070" cy="687535"/>
            <a:chOff x="143856" y="99274"/>
            <a:chExt cx="6486070" cy="687535"/>
          </a:xfrm>
        </p:grpSpPr>
        <p:sp>
          <p:nvSpPr>
            <p:cNvPr id="9" name="Rectangle 8"/>
            <p:cNvSpPr/>
            <p:nvPr/>
          </p:nvSpPr>
          <p:spPr>
            <a:xfrm>
              <a:off x="143856" y="99274"/>
              <a:ext cx="64860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Hoạt động hình thành kiến thức </a:t>
              </a:r>
              <a:endPara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996022" y="588133"/>
              <a:ext cx="4054443" cy="198676"/>
            </a:xfrm>
            <a:custGeom>
              <a:avLst/>
              <a:gdLst>
                <a:gd name="connsiteX0" fmla="*/ 0 w 5146158"/>
                <a:gd name="connsiteY0" fmla="*/ 191439 h 191832"/>
                <a:gd name="connsiteX1" fmla="*/ 669851 w 5146158"/>
                <a:gd name="connsiteY1" fmla="*/ 21318 h 191832"/>
                <a:gd name="connsiteX2" fmla="*/ 1658679 w 5146158"/>
                <a:gd name="connsiteY2" fmla="*/ 170174 h 191832"/>
                <a:gd name="connsiteX3" fmla="*/ 2456121 w 5146158"/>
                <a:gd name="connsiteY3" fmla="*/ 53215 h 191832"/>
                <a:gd name="connsiteX4" fmla="*/ 3285460 w 5146158"/>
                <a:gd name="connsiteY4" fmla="*/ 191439 h 191832"/>
                <a:gd name="connsiteX5" fmla="*/ 4242391 w 5146158"/>
                <a:gd name="connsiteY5" fmla="*/ 53 h 191832"/>
                <a:gd name="connsiteX6" fmla="*/ 5146158 w 5146158"/>
                <a:gd name="connsiteY6" fmla="*/ 170174 h 191832"/>
                <a:gd name="connsiteX7" fmla="*/ 5146158 w 5146158"/>
                <a:gd name="connsiteY7" fmla="*/ 170174 h 19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6158" h="191832">
                  <a:moveTo>
                    <a:pt x="0" y="191439"/>
                  </a:moveTo>
                  <a:cubicBezTo>
                    <a:pt x="196702" y="108150"/>
                    <a:pt x="393405" y="24862"/>
                    <a:pt x="669851" y="21318"/>
                  </a:cubicBezTo>
                  <a:cubicBezTo>
                    <a:pt x="946297" y="17774"/>
                    <a:pt x="1360967" y="164858"/>
                    <a:pt x="1658679" y="170174"/>
                  </a:cubicBezTo>
                  <a:cubicBezTo>
                    <a:pt x="1956391" y="175490"/>
                    <a:pt x="2184991" y="49671"/>
                    <a:pt x="2456121" y="53215"/>
                  </a:cubicBezTo>
                  <a:cubicBezTo>
                    <a:pt x="2727251" y="56759"/>
                    <a:pt x="2987749" y="200299"/>
                    <a:pt x="3285460" y="191439"/>
                  </a:cubicBezTo>
                  <a:cubicBezTo>
                    <a:pt x="3583171" y="182579"/>
                    <a:pt x="3932275" y="3597"/>
                    <a:pt x="4242391" y="53"/>
                  </a:cubicBezTo>
                  <a:cubicBezTo>
                    <a:pt x="4552507" y="-3491"/>
                    <a:pt x="5146158" y="170174"/>
                    <a:pt x="5146158" y="170174"/>
                  </a:cubicBezTo>
                  <a:lnTo>
                    <a:pt x="5146158" y="170174"/>
                  </a:ln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3403" y="391661"/>
            <a:ext cx="10771457" cy="902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Lý thuyết: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403" y="1293204"/>
            <a:ext cx="11071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Nhận biết đặc điểm và ý nghĩa của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 phần tình thái, thành phần cảm thán: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a/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 phần tình thái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403" y="2067538"/>
            <a:ext cx="89100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b/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 phần cảm thán: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Xét ví dụ SGK/tr66: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Từ “ Ồ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bộc lộ sự ngạc nhiên.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Từ “ trời ơi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”:  bộc lộ cảm xúc bất ngờ.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Kết luận: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 hiệu nhận biết: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các câu nói, câu viết có chứa các từ ngữ cảm thán: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ồ,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ôi, a, ối, trời, lạy trời, trời ơi, giời ơi, than ối, hỡi ơi...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Ý nghĩa: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cảm xúc của người viết, người nói.</a:t>
            </a:r>
            <a:endParaRPr lang="vi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416" y="5165781"/>
            <a:ext cx="8079896" cy="134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 ý :</a:t>
            </a:r>
            <a:endParaRPr 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>
              <a:lnSpc>
                <a:spcPct val="119000"/>
              </a:lnSpc>
              <a:spcAft>
                <a:spcPts val="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thành phần cảm thán đứng tách riêng thành câu thì đó là câu đặc biệt, không còn là thành phẩn biệt lập .</a:t>
            </a:r>
            <a:endParaRPr lang="vi-VN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6">
            <a:extLst>
              <a:ext uri="{FF2B5EF4-FFF2-40B4-BE49-F238E27FC236}">
                <a16:creationId xmlns:a16="http://schemas.microsoft.com/office/drawing/2014/main" id="{7AF08A12-4C66-6E1B-2006-E12E4F472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58448"/>
              </p:ext>
            </p:extLst>
          </p:nvPr>
        </p:nvGraphicFramePr>
        <p:xfrm>
          <a:off x="198579" y="2474188"/>
          <a:ext cx="11658601" cy="38171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12694">
                  <a:extLst>
                    <a:ext uri="{9D8B030D-6E8A-4147-A177-3AD203B41FA5}">
                      <a16:colId xmlns:a16="http://schemas.microsoft.com/office/drawing/2014/main" val="3332097868"/>
                    </a:ext>
                  </a:extLst>
                </a:gridCol>
                <a:gridCol w="8337176">
                  <a:extLst>
                    <a:ext uri="{9D8B030D-6E8A-4147-A177-3AD203B41FA5}">
                      <a16:colId xmlns:a16="http://schemas.microsoft.com/office/drawing/2014/main" val="627044036"/>
                    </a:ext>
                  </a:extLst>
                </a:gridCol>
                <a:gridCol w="2608731">
                  <a:extLst>
                    <a:ext uri="{9D8B030D-6E8A-4147-A177-3AD203B41FA5}">
                      <a16:colId xmlns:a16="http://schemas.microsoft.com/office/drawing/2014/main" val="3910543557"/>
                    </a:ext>
                  </a:extLst>
                </a:gridCol>
              </a:tblGrid>
              <a:tr h="687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</a:t>
                      </a:r>
                      <a:r>
                        <a:rPr lang="en-US" sz="2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317639"/>
                  </a:ext>
                </a:extLst>
              </a:tr>
              <a:tr h="1132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Mặt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nữa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“Da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nhuộm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ngắt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chắc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hẳn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phải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một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đêm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mà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phải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một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buổi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chiều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(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Xuân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Diệu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Việt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2818011"/>
                  </a:ext>
                </a:extLst>
              </a:tr>
              <a:tr h="539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nhơ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một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đấy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mẹ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cửa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̉,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hoặc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những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bầu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trời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thành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phô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́.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Phải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có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thê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 là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những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́…</a:t>
                      </a:r>
                    </a:p>
                    <a:p>
                      <a:pPr algn="l"/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(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Khuê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Những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2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xôi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776639"/>
                  </a:ext>
                </a:extLst>
              </a:tr>
              <a:tr h="991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cá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nằm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Có lẽ vì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thấm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mệt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giơ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đây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nó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̉.</a:t>
                      </a:r>
                    </a:p>
                    <a:p>
                      <a:pPr algn="l"/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(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Giuyn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Véc-nơ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Cuộc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chạm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trán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đại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70770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53BFAC-A940-7D5F-39A1-93DC7EBE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5" y="1711013"/>
            <a:ext cx="11936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0"/>
              </a:spcAft>
              <a:tabLst>
                <a:tab pos="2110105" algn="l"/>
              </a:tabLs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/>
              </a:rPr>
              <a:t>(Nhận biết thành phần tình thái  và ý nghĩa của thành phần tình thái trong ngữ cảnh)</a:t>
            </a:r>
            <a:endParaRPr lang="vi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7F1409B0-5BAE-5E37-D1B8-450FDA3D14CA}"/>
              </a:ext>
            </a:extLst>
          </p:cNvPr>
          <p:cNvSpPr txBox="1"/>
          <p:nvPr/>
        </p:nvSpPr>
        <p:spPr>
          <a:xfrm>
            <a:off x="198579" y="612944"/>
            <a:ext cx="4989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pt-BR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1/tr.66: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66" y="-448710"/>
            <a:ext cx="2299281" cy="25752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56907" y="130536"/>
            <a:ext cx="4597732" cy="679035"/>
            <a:chOff x="-56907" y="130536"/>
            <a:chExt cx="4597732" cy="679035"/>
          </a:xfrm>
        </p:grpSpPr>
        <p:sp>
          <p:nvSpPr>
            <p:cNvPr id="8" name="Rectangle 7"/>
            <p:cNvSpPr/>
            <p:nvPr/>
          </p:nvSpPr>
          <p:spPr>
            <a:xfrm>
              <a:off x="-56907" y="130536"/>
              <a:ext cx="459773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vi-VN" sz="3200" b="1" cap="none" spc="0" dirty="0">
                  <a:ln/>
                  <a:solidFill>
                    <a:srgbClr val="FF0000"/>
                  </a:solidFill>
                  <a:effectLst/>
                </a:rPr>
                <a:t>Hoạt động Luyện tập   </a:t>
              </a:r>
              <a:endParaRPr lang="en-US" sz="3200" b="1" cap="none" spc="0" dirty="0">
                <a:ln/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2" name="Freeform 1"/>
            <p:cNvSpPr/>
            <p:nvPr/>
          </p:nvSpPr>
          <p:spPr>
            <a:xfrm>
              <a:off x="574158" y="658306"/>
              <a:ext cx="2913321" cy="151265"/>
            </a:xfrm>
            <a:custGeom>
              <a:avLst/>
              <a:gdLst>
                <a:gd name="connsiteX0" fmla="*/ 0 w 2913321"/>
                <a:gd name="connsiteY0" fmla="*/ 64708 h 151265"/>
                <a:gd name="connsiteX1" fmla="*/ 489098 w 2913321"/>
                <a:gd name="connsiteY1" fmla="*/ 912 h 151265"/>
                <a:gd name="connsiteX2" fmla="*/ 1414130 w 2913321"/>
                <a:gd name="connsiteY2" fmla="*/ 107238 h 151265"/>
                <a:gd name="connsiteX3" fmla="*/ 1988289 w 2913321"/>
                <a:gd name="connsiteY3" fmla="*/ 912 h 151265"/>
                <a:gd name="connsiteX4" fmla="*/ 2626242 w 2913321"/>
                <a:gd name="connsiteY4" fmla="*/ 149768 h 151265"/>
                <a:gd name="connsiteX5" fmla="*/ 2913321 w 2913321"/>
                <a:gd name="connsiteY5" fmla="*/ 64708 h 1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3321" h="151265">
                  <a:moveTo>
                    <a:pt x="0" y="64708"/>
                  </a:moveTo>
                  <a:cubicBezTo>
                    <a:pt x="126705" y="29266"/>
                    <a:pt x="253410" y="-6176"/>
                    <a:pt x="489098" y="912"/>
                  </a:cubicBezTo>
                  <a:cubicBezTo>
                    <a:pt x="724786" y="8000"/>
                    <a:pt x="1164265" y="107238"/>
                    <a:pt x="1414130" y="107238"/>
                  </a:cubicBezTo>
                  <a:cubicBezTo>
                    <a:pt x="1663995" y="107238"/>
                    <a:pt x="1786270" y="-6176"/>
                    <a:pt x="1988289" y="912"/>
                  </a:cubicBezTo>
                  <a:cubicBezTo>
                    <a:pt x="2190308" y="8000"/>
                    <a:pt x="2472070" y="139135"/>
                    <a:pt x="2626242" y="149768"/>
                  </a:cubicBezTo>
                  <a:cubicBezTo>
                    <a:pt x="2780414" y="160401"/>
                    <a:pt x="2846867" y="112554"/>
                    <a:pt x="2913321" y="64708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" name="Rectangle 2"/>
          <p:cNvSpPr/>
          <p:nvPr/>
        </p:nvSpPr>
        <p:spPr>
          <a:xfrm>
            <a:off x="4018096" y="1089998"/>
            <a:ext cx="3848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2089</Words>
  <Application>Microsoft Office PowerPoint</Application>
  <PresentationFormat>Widescreen</PresentationFormat>
  <Paragraphs>195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2023-07-22T03:14:37Z</dcterms:created>
  <dcterms:modified xsi:type="dcterms:W3CDTF">2023-07-29T08:28:09Z</dcterms:modified>
</cp:coreProperties>
</file>