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4"/>
    <p:sldMasterId id="214748367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4C9009D-6FBE-4FF6-9572-CBF892D432F2}">
  <a:tblStyle styleId="{14C9009D-6FBE-4FF6-9572-CBF892D432F2}" styleName="Table_0">
    <a:wholeTbl>
      <a:tcTxStyle b="off" i="off">
        <a:font>
          <a:latin typeface="Calibri"/>
          <a:ea typeface="Calibri"/>
          <a:cs typeface="Calibri"/>
        </a:font>
        <a:schemeClr val="dk1"/>
      </a:tcTxStyle>
      <a:tcStyle>
        <a:tcBdr>
          <a:left>
            <a:ln cap="flat" cmpd="sng" w="12700">
              <a:solidFill>
                <a:schemeClr val="dk1"/>
              </a:solidFill>
              <a:prstDash val="solid"/>
              <a:round/>
              <a:headEnd len="sm" w="sm" type="none"/>
              <a:tailEnd len="sm" w="sm" type="none"/>
            </a:ln>
          </a:left>
          <a:right>
            <a:ln cap="flat" cmpd="sng" w="12700">
              <a:solidFill>
                <a:schemeClr val="dk1"/>
              </a:solidFill>
              <a:prstDash val="solid"/>
              <a:round/>
              <a:headEnd len="sm" w="sm" type="none"/>
              <a:tailEnd len="sm" w="sm" type="none"/>
            </a:ln>
          </a:right>
          <a:top>
            <a:ln cap="flat" cmpd="sng" w="12700">
              <a:solidFill>
                <a:schemeClr val="dk1"/>
              </a:solidFill>
              <a:prstDash val="solid"/>
              <a:round/>
              <a:headEnd len="sm" w="sm" type="none"/>
              <a:tailEnd len="sm" w="sm" type="none"/>
            </a:ln>
          </a:top>
          <a:bottom>
            <a:ln cap="flat" cmpd="sng" w="12700">
              <a:solidFill>
                <a:schemeClr val="dk1"/>
              </a:solidFill>
              <a:prstDash val="solid"/>
              <a:round/>
              <a:headEnd len="sm" w="sm" type="none"/>
              <a:tailEnd len="sm" w="sm" type="none"/>
            </a:ln>
          </a:bottom>
          <a:insideH>
            <a:ln cap="flat" cmpd="sng" w="12700">
              <a:solidFill>
                <a:schemeClr val="dk1"/>
              </a:solidFill>
              <a:prstDash val="solid"/>
              <a:round/>
              <a:headEnd len="sm" w="sm" type="none"/>
              <a:tailEnd len="sm" w="sm" type="none"/>
            </a:ln>
          </a:insideH>
          <a:insideV>
            <a:ln cap="flat" cmpd="sng" w="12700">
              <a:solidFill>
                <a:schemeClr val="dk1"/>
              </a:solidFill>
              <a:prstDash val="solid"/>
              <a:round/>
              <a:headEnd len="sm" w="sm" type="none"/>
              <a:tailEnd len="sm" w="sm" type="none"/>
            </a:ln>
          </a:insideV>
        </a:tcBdr>
        <a:fill>
          <a:solidFill>
            <a:srgbClr val="FFFFFF">
              <a:alpha val="0"/>
            </a:srgbClr>
          </a:solidFill>
        </a:fill>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3D98F7D8-C3F0-4A29-A954-77FB23FCBFE5}" styleName="Table_1">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12700">
              <a:solidFill>
                <a:schemeClr val="accent2"/>
              </a:solidFill>
              <a:prstDash val="solid"/>
              <a:round/>
              <a:headEnd len="sm" w="sm" type="none"/>
              <a:tailEnd len="sm" w="sm" type="none"/>
            </a:ln>
          </a:top>
          <a:bottom>
            <a:ln cap="flat" cmpd="sng" w="12700">
              <a:solidFill>
                <a:schemeClr val="accent2"/>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tcStyle>
        <a:fill>
          <a:solidFill>
            <a:schemeClr val="accent2">
              <a:alpha val="20000"/>
            </a:schemeClr>
          </a:solidFill>
        </a:fill>
      </a:tcStyle>
    </a:band1H>
    <a:band2H>
      <a:tcTxStyle/>
    </a:band2H>
    <a:band1V>
      <a:tcTxStyle/>
      <a:tcStyle>
        <a:fill>
          <a:solidFill>
            <a:schemeClr val="accent2">
              <a:alpha val="20000"/>
            </a:schemeClr>
          </a:solidFill>
        </a:fill>
      </a:tcStyle>
    </a:band1V>
    <a:band2V>
      <a:tcTxStyle/>
    </a:band2V>
    <a:lastCol>
      <a:tcTxStyle b="on" i="off"/>
    </a:lastCol>
    <a:firstCol>
      <a:tcTxStyle b="on" i="off"/>
    </a:firstCol>
    <a:lastRow>
      <a:tcTxStyle b="on" i="off"/>
      <a:tcStyle>
        <a:tcBdr>
          <a:top>
            <a:ln cap="flat" cmpd="sng" w="12700">
              <a:solidFill>
                <a:schemeClr val="accent2"/>
              </a:solidFill>
              <a:prstDash val="solid"/>
              <a:round/>
              <a:headEnd len="sm" w="sm" type="none"/>
              <a:tailEnd len="sm" w="sm" type="none"/>
            </a:ln>
          </a:top>
        </a:tcBdr>
        <a:fill>
          <a:solidFill>
            <a:srgbClr val="FFFFFF">
              <a:alpha val="0"/>
            </a:srgbClr>
          </a:solidFill>
        </a:fill>
      </a:tcStyle>
    </a:lastRow>
    <a:seCell>
      <a:tcTxStyle/>
    </a:seCell>
    <a:swCell>
      <a:tcTxStyle/>
    </a:swCell>
    <a:firstRow>
      <a:tcTxStyle b="on" i="off"/>
      <a:tcStyle>
        <a:tcBdr>
          <a:bottom>
            <a:ln cap="flat" cmpd="sng" w="12700">
              <a:solidFill>
                <a:schemeClr val="accent2"/>
              </a:solidFill>
              <a:prstDash val="solid"/>
              <a:round/>
              <a:headEnd len="sm" w="sm" type="none"/>
              <a:tailEnd len="sm" w="sm" type="none"/>
            </a:ln>
          </a:bottom>
        </a:tcBdr>
        <a:fill>
          <a:solidFill>
            <a:srgbClr val="FFFFFF">
              <a:alpha val="0"/>
            </a:srgbClr>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2.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0" name="Shape 250"/>
        <p:cNvGrpSpPr/>
        <p:nvPr/>
      </p:nvGrpSpPr>
      <p:grpSpPr>
        <a:xfrm>
          <a:off x="0" y="0"/>
          <a:ext cx="0" cy="0"/>
          <a:chOff x="0" y="0"/>
          <a:chExt cx="0" cy="0"/>
        </a:xfrm>
      </p:grpSpPr>
      <p:sp>
        <p:nvSpPr>
          <p:cNvPr id="251" name="Google Shape;251;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1" name="Google Shape;281;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0" name="Google Shape;290;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6" name="Shape 86"/>
        <p:cNvGrpSpPr/>
        <p:nvPr/>
      </p:nvGrpSpPr>
      <p:grpSpPr>
        <a:xfrm>
          <a:off x="0" y="0"/>
          <a:ext cx="0" cy="0"/>
          <a:chOff x="0" y="0"/>
          <a:chExt cx="0" cy="0"/>
        </a:xfrm>
      </p:grpSpPr>
      <p:sp>
        <p:nvSpPr>
          <p:cNvPr id="87" name="Google Shape;87;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8" name="Google Shape;88;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2" name="Shape 92"/>
        <p:cNvGrpSpPr/>
        <p:nvPr/>
      </p:nvGrpSpPr>
      <p:grpSpPr>
        <a:xfrm>
          <a:off x="0" y="0"/>
          <a:ext cx="0" cy="0"/>
          <a:chOff x="0" y="0"/>
          <a:chExt cx="0" cy="0"/>
        </a:xfrm>
      </p:grpSpPr>
      <p:sp>
        <p:nvSpPr>
          <p:cNvPr id="93" name="Google Shape;93;p1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95" name="Google Shape;95;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7" name="Google Shape;97;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98" name="Shape 98"/>
        <p:cNvGrpSpPr/>
        <p:nvPr/>
      </p:nvGrpSpPr>
      <p:grpSpPr>
        <a:xfrm>
          <a:off x="0" y="0"/>
          <a:ext cx="0" cy="0"/>
          <a:chOff x="0" y="0"/>
          <a:chExt cx="0" cy="0"/>
        </a:xfrm>
      </p:grpSpPr>
      <p:sp>
        <p:nvSpPr>
          <p:cNvPr id="99" name="Google Shape;99;p1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0" name="Google Shape;100;p1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101" name="Google Shape;101;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2" name="Google Shape;102;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3" name="Google Shape;103;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04" name="Shape 104"/>
        <p:cNvGrpSpPr/>
        <p:nvPr/>
      </p:nvGrpSpPr>
      <p:grpSpPr>
        <a:xfrm>
          <a:off x="0" y="0"/>
          <a:ext cx="0" cy="0"/>
          <a:chOff x="0" y="0"/>
          <a:chExt cx="0" cy="0"/>
        </a:xfrm>
      </p:grpSpPr>
      <p:sp>
        <p:nvSpPr>
          <p:cNvPr id="105" name="Google Shape;105;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6" name="Google Shape;106;p1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7" name="Google Shape;107;p1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8" name="Google Shape;108;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9" name="Google Shape;109;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0" name="Google Shape;110;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11" name="Shape 111"/>
        <p:cNvGrpSpPr/>
        <p:nvPr/>
      </p:nvGrpSpPr>
      <p:grpSpPr>
        <a:xfrm>
          <a:off x="0" y="0"/>
          <a:ext cx="0" cy="0"/>
          <a:chOff x="0" y="0"/>
          <a:chExt cx="0" cy="0"/>
        </a:xfrm>
      </p:grpSpPr>
      <p:sp>
        <p:nvSpPr>
          <p:cNvPr id="112" name="Google Shape;112;p1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3" name="Google Shape;113;p1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14" name="Google Shape;114;p1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5" name="Google Shape;115;p1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16" name="Google Shape;116;p1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7" name="Google Shape;117;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8" name="Google Shape;118;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0" name="Shape 120"/>
        <p:cNvGrpSpPr/>
        <p:nvPr/>
      </p:nvGrpSpPr>
      <p:grpSpPr>
        <a:xfrm>
          <a:off x="0" y="0"/>
          <a:ext cx="0" cy="0"/>
          <a:chOff x="0" y="0"/>
          <a:chExt cx="0" cy="0"/>
        </a:xfrm>
      </p:grpSpPr>
      <p:sp>
        <p:nvSpPr>
          <p:cNvPr id="121" name="Google Shape;121;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2" name="Google Shape;122;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3" name="Google Shape;123;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4" name="Google Shape;124;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5" name="Shape 125"/>
        <p:cNvGrpSpPr/>
        <p:nvPr/>
      </p:nvGrpSpPr>
      <p:grpSpPr>
        <a:xfrm>
          <a:off x="0" y="0"/>
          <a:ext cx="0" cy="0"/>
          <a:chOff x="0" y="0"/>
          <a:chExt cx="0" cy="0"/>
        </a:xfrm>
      </p:grpSpPr>
      <p:sp>
        <p:nvSpPr>
          <p:cNvPr id="126" name="Google Shape;126;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7" name="Google Shape;127;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8" name="Google Shape;128;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29" name="Shape 129"/>
        <p:cNvGrpSpPr/>
        <p:nvPr/>
      </p:nvGrpSpPr>
      <p:grpSpPr>
        <a:xfrm>
          <a:off x="0" y="0"/>
          <a:ext cx="0" cy="0"/>
          <a:chOff x="0" y="0"/>
          <a:chExt cx="0" cy="0"/>
        </a:xfrm>
      </p:grpSpPr>
      <p:sp>
        <p:nvSpPr>
          <p:cNvPr id="130" name="Google Shape;130;p2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1" name="Google Shape;131;p21"/>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32" name="Google Shape;132;p21"/>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33" name="Google Shape;133;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4" name="Google Shape;134;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5" name="Google Shape;135;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36" name="Shape 136"/>
        <p:cNvGrpSpPr/>
        <p:nvPr/>
      </p:nvGrpSpPr>
      <p:grpSpPr>
        <a:xfrm>
          <a:off x="0" y="0"/>
          <a:ext cx="0" cy="0"/>
          <a:chOff x="0" y="0"/>
          <a:chExt cx="0" cy="0"/>
        </a:xfrm>
      </p:grpSpPr>
      <p:sp>
        <p:nvSpPr>
          <p:cNvPr id="137" name="Google Shape;137;p2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8" name="Google Shape;138;p22"/>
          <p:cNvSpPr/>
          <p:nvPr>
            <p:ph idx="2" type="pic"/>
          </p:nvPr>
        </p:nvSpPr>
        <p:spPr>
          <a:xfrm>
            <a:off x="5183188" y="987425"/>
            <a:ext cx="6172200" cy="4873625"/>
          </a:xfrm>
          <a:prstGeom prst="rect">
            <a:avLst/>
          </a:prstGeom>
          <a:noFill/>
          <a:ln>
            <a:noFill/>
          </a:ln>
        </p:spPr>
      </p:sp>
      <p:sp>
        <p:nvSpPr>
          <p:cNvPr id="139" name="Google Shape;139;p22"/>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40" name="Google Shape;140;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1" name="Google Shape;141;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2" name="Google Shape;142;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3" name="Shape 143"/>
        <p:cNvGrpSpPr/>
        <p:nvPr/>
      </p:nvGrpSpPr>
      <p:grpSpPr>
        <a:xfrm>
          <a:off x="0" y="0"/>
          <a:ext cx="0" cy="0"/>
          <a:chOff x="0" y="0"/>
          <a:chExt cx="0" cy="0"/>
        </a:xfrm>
      </p:grpSpPr>
      <p:sp>
        <p:nvSpPr>
          <p:cNvPr id="144" name="Google Shape;144;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5" name="Google Shape;145;p23"/>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6" name="Google Shape;146;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7" name="Google Shape;147;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8" name="Google Shape;148;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49" name="Shape 149"/>
        <p:cNvGrpSpPr/>
        <p:nvPr/>
      </p:nvGrpSpPr>
      <p:grpSpPr>
        <a:xfrm>
          <a:off x="0" y="0"/>
          <a:ext cx="0" cy="0"/>
          <a:chOff x="0" y="0"/>
          <a:chExt cx="0" cy="0"/>
        </a:xfrm>
      </p:grpSpPr>
      <p:sp>
        <p:nvSpPr>
          <p:cNvPr id="150" name="Google Shape;150;p24"/>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1" name="Google Shape;151;p24"/>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52" name="Google Shape;152;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3" name="Google Shape;153;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4" name="Google Shape;154;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5183188" y="987425"/>
            <a:ext cx="6172200" cy="4873625"/>
          </a:xfrm>
          <a:prstGeom prst="rect">
            <a:avLst/>
          </a:prstGeom>
          <a:noFill/>
          <a:ln>
            <a:noFill/>
          </a:ln>
        </p:spPr>
      </p:sp>
      <p:sp>
        <p:nvSpPr>
          <p:cNvPr id="64" name="Google Shape;64;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0" name="Shape 80"/>
        <p:cNvGrpSpPr/>
        <p:nvPr/>
      </p:nvGrpSpPr>
      <p:grpSpPr>
        <a:xfrm>
          <a:off x="0" y="0"/>
          <a:ext cx="0" cy="0"/>
          <a:chOff x="0" y="0"/>
          <a:chExt cx="0" cy="0"/>
        </a:xfrm>
      </p:grpSpPr>
      <p:sp>
        <p:nvSpPr>
          <p:cNvPr id="81" name="Google Shape;81;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2" name="Google Shape;82;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3" name="Google Shape;83;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4" name="Google Shape;84;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5" name="Google Shape;85;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888888"/>
              </a:buClr>
              <a:buSzPts val="1200"/>
              <a:buFont typeface="Calibri"/>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image" Target="../media/image2.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 Id="rId3" Type="http://schemas.openxmlformats.org/officeDocument/2006/relationships/image" Target="../media/image1.jpg"/><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pic>
        <p:nvPicPr>
          <p:cNvPr id="159" name="Google Shape;159;p25"/>
          <p:cNvPicPr preferRelativeResize="0"/>
          <p:nvPr/>
        </p:nvPicPr>
        <p:blipFill rotWithShape="1">
          <a:blip r:embed="rId3">
            <a:alphaModFix/>
          </a:blip>
          <a:srcRect b="0" l="0" r="0" t="0"/>
          <a:stretch/>
        </p:blipFill>
        <p:spPr>
          <a:xfrm>
            <a:off x="222070" y="182880"/>
            <a:ext cx="11717382" cy="6518366"/>
          </a:xfrm>
          <a:prstGeom prst="rect">
            <a:avLst/>
          </a:prstGeom>
          <a:noFill/>
          <a:ln>
            <a:noFill/>
          </a:ln>
        </p:spPr>
      </p:pic>
      <p:sp>
        <p:nvSpPr>
          <p:cNvPr id="160" name="Google Shape;160;p25"/>
          <p:cNvSpPr/>
          <p:nvPr/>
        </p:nvSpPr>
        <p:spPr>
          <a:xfrm>
            <a:off x="916083" y="427409"/>
            <a:ext cx="10329367" cy="92333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5400" u="none" cap="none" strike="noStrike">
                <a:solidFill>
                  <a:schemeClr val="lt1"/>
                </a:solidFill>
                <a:latin typeface="Times New Roman"/>
                <a:ea typeface="Times New Roman"/>
                <a:cs typeface="Times New Roman"/>
                <a:sym typeface="Times New Roman"/>
              </a:rPr>
              <a:t>BÀI 7: TIN YÊU VÀ ƯỚC VỌNG</a:t>
            </a:r>
            <a:endParaRPr b="0" i="0" sz="5400" u="none" cap="none" strike="noStrike">
              <a:solidFill>
                <a:schemeClr val="lt1"/>
              </a:solidFill>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sp>
        <p:nvSpPr>
          <p:cNvPr id="254" name="Google Shape;254;p34"/>
          <p:cNvSpPr/>
          <p:nvPr/>
        </p:nvSpPr>
        <p:spPr>
          <a:xfrm>
            <a:off x="211748" y="126964"/>
            <a:ext cx="5065746"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0D0D0D"/>
                </a:solidFill>
                <a:latin typeface="Times New Roman"/>
                <a:ea typeface="Times New Roman"/>
                <a:cs typeface="Times New Roman"/>
                <a:sym typeface="Times New Roman"/>
              </a:rPr>
              <a:t>3. Thực hành viết theo các bước</a:t>
            </a:r>
            <a:endParaRPr sz="2800">
              <a:solidFill>
                <a:schemeClr val="dk1"/>
              </a:solidFill>
              <a:latin typeface="Times New Roman"/>
              <a:ea typeface="Times New Roman"/>
              <a:cs typeface="Times New Roman"/>
              <a:sym typeface="Times New Roman"/>
            </a:endParaRPr>
          </a:p>
        </p:txBody>
      </p:sp>
      <p:sp>
        <p:nvSpPr>
          <p:cNvPr id="255" name="Google Shape;255;p34"/>
          <p:cNvSpPr/>
          <p:nvPr/>
        </p:nvSpPr>
        <p:spPr>
          <a:xfrm>
            <a:off x="2494419" y="1097501"/>
            <a:ext cx="4126251" cy="707724"/>
          </a:xfrm>
          <a:custGeom>
            <a:rect b="b" l="l" r="r" t="t"/>
            <a:pathLst>
              <a:path extrusionOk="0" h="707724" w="4126251">
                <a:moveTo>
                  <a:pt x="0" y="70772"/>
                </a:moveTo>
                <a:cubicBezTo>
                  <a:pt x="0" y="31686"/>
                  <a:pt x="31686" y="0"/>
                  <a:pt x="70772" y="0"/>
                </a:cubicBezTo>
                <a:lnTo>
                  <a:pt x="4055479" y="0"/>
                </a:lnTo>
                <a:cubicBezTo>
                  <a:pt x="4094565" y="0"/>
                  <a:pt x="4126251" y="31686"/>
                  <a:pt x="4126251" y="70772"/>
                </a:cubicBezTo>
                <a:lnTo>
                  <a:pt x="4126251" y="636952"/>
                </a:lnTo>
                <a:cubicBezTo>
                  <a:pt x="4126251" y="676038"/>
                  <a:pt x="4094565" y="707724"/>
                  <a:pt x="4055479" y="707724"/>
                </a:cubicBezTo>
                <a:lnTo>
                  <a:pt x="70772" y="707724"/>
                </a:lnTo>
                <a:cubicBezTo>
                  <a:pt x="31686" y="707724"/>
                  <a:pt x="0" y="676038"/>
                  <a:pt x="0" y="636952"/>
                </a:cubicBezTo>
                <a:lnTo>
                  <a:pt x="0" y="70772"/>
                </a:lnTo>
                <a:close/>
              </a:path>
            </a:pathLst>
          </a:custGeom>
          <a:solidFill>
            <a:srgbClr val="4372C3"/>
          </a:solidFill>
          <a:ln>
            <a:noFill/>
          </a:ln>
          <a:effectLst>
            <a:outerShdw blurRad="107950" algn="ctr" dir="5400000" dist="12700">
              <a:srgbClr val="000000"/>
            </a:outerShdw>
          </a:effectLst>
        </p:spPr>
        <p:txBody>
          <a:bodyPr anchorCtr="0" anchor="ctr" bIns="56275" lIns="74050" spcFirstLastPara="1" rIns="74050" wrap="square" tIns="56275">
            <a:noAutofit/>
          </a:bodyPr>
          <a:lstStyle/>
          <a:p>
            <a:pPr indent="0" lvl="0" marL="0" marR="0" rtl="0" algn="l">
              <a:lnSpc>
                <a:spcPct val="90000"/>
              </a:lnSpc>
              <a:spcBef>
                <a:spcPts val="0"/>
              </a:spcBef>
              <a:spcAft>
                <a:spcPts val="0"/>
              </a:spcAft>
              <a:buNone/>
            </a:pPr>
            <a:r>
              <a:rPr b="1" lang="en-US" sz="2800">
                <a:solidFill>
                  <a:schemeClr val="lt1"/>
                </a:solidFill>
                <a:latin typeface="Times New Roman"/>
                <a:ea typeface="Times New Roman"/>
                <a:cs typeface="Times New Roman"/>
                <a:sym typeface="Times New Roman"/>
              </a:rPr>
              <a:t>Bước 1: Lựa chọn bài thơ</a:t>
            </a:r>
            <a:endParaRPr sz="2800">
              <a:solidFill>
                <a:schemeClr val="lt1"/>
              </a:solidFill>
              <a:latin typeface="Times New Roman"/>
              <a:ea typeface="Times New Roman"/>
              <a:cs typeface="Times New Roman"/>
              <a:sym typeface="Times New Roman"/>
            </a:endParaRPr>
          </a:p>
        </p:txBody>
      </p:sp>
      <p:sp>
        <p:nvSpPr>
          <p:cNvPr id="256" name="Google Shape;256;p34"/>
          <p:cNvSpPr/>
          <p:nvPr/>
        </p:nvSpPr>
        <p:spPr>
          <a:xfrm>
            <a:off x="2907045" y="1805226"/>
            <a:ext cx="412625" cy="707677"/>
          </a:xfrm>
          <a:custGeom>
            <a:rect b="b" l="l" r="r" t="t"/>
            <a:pathLst>
              <a:path extrusionOk="0" h="120000" w="120000">
                <a:moveTo>
                  <a:pt x="0" y="0"/>
                </a:moveTo>
                <a:lnTo>
                  <a:pt x="0" y="120000"/>
                </a:lnTo>
                <a:lnTo>
                  <a:pt x="120000" y="120000"/>
                </a:lnTo>
              </a:path>
            </a:pathLst>
          </a:custGeom>
          <a:noFill/>
          <a:ln cap="flat" cmpd="sng" w="12700">
            <a:solidFill>
              <a:srgbClr val="345A99"/>
            </a:solidFill>
            <a:prstDash val="solid"/>
            <a:miter lim="800000"/>
            <a:headEnd len="sm" w="sm" type="none"/>
            <a:tailEnd len="sm" w="sm" type="none"/>
          </a:ln>
        </p:spPr>
      </p:sp>
      <p:sp>
        <p:nvSpPr>
          <p:cNvPr id="257" name="Google Shape;257;p34"/>
          <p:cNvSpPr/>
          <p:nvPr/>
        </p:nvSpPr>
        <p:spPr>
          <a:xfrm>
            <a:off x="3319670" y="2041119"/>
            <a:ext cx="6154010" cy="943570"/>
          </a:xfrm>
          <a:custGeom>
            <a:rect b="b" l="l" r="r" t="t"/>
            <a:pathLst>
              <a:path extrusionOk="0" h="943570" w="6154010">
                <a:moveTo>
                  <a:pt x="0" y="94357"/>
                </a:moveTo>
                <a:cubicBezTo>
                  <a:pt x="0" y="42245"/>
                  <a:pt x="42245" y="0"/>
                  <a:pt x="94357" y="0"/>
                </a:cubicBezTo>
                <a:lnTo>
                  <a:pt x="6059653" y="0"/>
                </a:lnTo>
                <a:cubicBezTo>
                  <a:pt x="6111765" y="0"/>
                  <a:pt x="6154010" y="42245"/>
                  <a:pt x="6154010" y="94357"/>
                </a:cubicBezTo>
                <a:lnTo>
                  <a:pt x="6154010" y="849213"/>
                </a:lnTo>
                <a:cubicBezTo>
                  <a:pt x="6154010" y="901325"/>
                  <a:pt x="6111765" y="943570"/>
                  <a:pt x="6059653" y="943570"/>
                </a:cubicBezTo>
                <a:lnTo>
                  <a:pt x="94357" y="943570"/>
                </a:lnTo>
                <a:cubicBezTo>
                  <a:pt x="42245" y="943570"/>
                  <a:pt x="0" y="901325"/>
                  <a:pt x="0" y="849213"/>
                </a:cubicBezTo>
                <a:lnTo>
                  <a:pt x="0" y="94357"/>
                </a:lnTo>
                <a:close/>
              </a:path>
            </a:pathLst>
          </a:custGeom>
          <a:solidFill>
            <a:schemeClr val="lt1">
              <a:alpha val="89803"/>
            </a:schemeClr>
          </a:solidFill>
          <a:ln cap="flat" cmpd="sng" w="28575">
            <a:solidFill>
              <a:srgbClr val="4372C3"/>
            </a:solidFill>
            <a:prstDash val="solid"/>
            <a:miter lim="800000"/>
            <a:headEnd len="sm" w="sm" type="none"/>
            <a:tailEnd len="sm" w="sm" type="none"/>
          </a:ln>
        </p:spPr>
        <p:txBody>
          <a:bodyPr anchorCtr="0" anchor="ctr" bIns="63175" lIns="80975" spcFirstLastPara="1" rIns="80975" wrap="square" tIns="63175">
            <a:noAutofit/>
          </a:bodyPr>
          <a:lstStyle/>
          <a:p>
            <a:pPr indent="0" lvl="0" marL="0" marR="0" rtl="0" algn="l">
              <a:spcBef>
                <a:spcPts val="0"/>
              </a:spcBef>
              <a:spcAft>
                <a:spcPts val="0"/>
              </a:spcAft>
              <a:buNone/>
            </a:pPr>
            <a:r>
              <a:rPr lang="en-US" sz="2800">
                <a:solidFill>
                  <a:schemeClr val="dk1"/>
                </a:solidFill>
                <a:latin typeface="Times New Roman"/>
                <a:ea typeface="Times New Roman"/>
                <a:cs typeface="Times New Roman"/>
                <a:sym typeface="Times New Roman"/>
              </a:rPr>
              <a:t>Xác định mục đích viết: ghi lại cảm nghĩ về một bài thơ tự do</a:t>
            </a:r>
            <a:r>
              <a:rPr lang="en-US" sz="1800">
                <a:solidFill>
                  <a:schemeClr val="dk1"/>
                </a:solidFill>
                <a:latin typeface="Calibri"/>
                <a:ea typeface="Calibri"/>
                <a:cs typeface="Calibri"/>
                <a:sym typeface="Calibri"/>
              </a:rPr>
              <a:t>.</a:t>
            </a:r>
            <a:endParaRPr sz="1800">
              <a:solidFill>
                <a:schemeClr val="dk1"/>
              </a:solidFill>
              <a:latin typeface="Calibri"/>
              <a:ea typeface="Calibri"/>
              <a:cs typeface="Calibri"/>
              <a:sym typeface="Calibri"/>
            </a:endParaRPr>
          </a:p>
        </p:txBody>
      </p:sp>
      <p:sp>
        <p:nvSpPr>
          <p:cNvPr id="258" name="Google Shape;258;p34"/>
          <p:cNvSpPr/>
          <p:nvPr/>
        </p:nvSpPr>
        <p:spPr>
          <a:xfrm>
            <a:off x="2907045" y="1805226"/>
            <a:ext cx="412625" cy="2056846"/>
          </a:xfrm>
          <a:custGeom>
            <a:rect b="b" l="l" r="r" t="t"/>
            <a:pathLst>
              <a:path extrusionOk="0" h="120000" w="120000">
                <a:moveTo>
                  <a:pt x="0" y="0"/>
                </a:moveTo>
                <a:lnTo>
                  <a:pt x="0" y="120000"/>
                </a:lnTo>
                <a:lnTo>
                  <a:pt x="120000" y="120000"/>
                </a:lnTo>
              </a:path>
            </a:pathLst>
          </a:custGeom>
          <a:noFill/>
          <a:ln cap="flat" cmpd="sng" w="12700">
            <a:solidFill>
              <a:srgbClr val="345A99"/>
            </a:solidFill>
            <a:prstDash val="solid"/>
            <a:miter lim="800000"/>
            <a:headEnd len="sm" w="sm" type="none"/>
            <a:tailEnd len="sm" w="sm" type="none"/>
          </a:ln>
        </p:spPr>
      </p:sp>
      <p:sp>
        <p:nvSpPr>
          <p:cNvPr id="259" name="Google Shape;259;p34"/>
          <p:cNvSpPr/>
          <p:nvPr/>
        </p:nvSpPr>
        <p:spPr>
          <a:xfrm>
            <a:off x="3319670" y="3220582"/>
            <a:ext cx="6132754" cy="1282981"/>
          </a:xfrm>
          <a:custGeom>
            <a:rect b="b" l="l" r="r" t="t"/>
            <a:pathLst>
              <a:path extrusionOk="0" h="1282981" w="6132754">
                <a:moveTo>
                  <a:pt x="0" y="128298"/>
                </a:moveTo>
                <a:cubicBezTo>
                  <a:pt x="0" y="57441"/>
                  <a:pt x="57441" y="0"/>
                  <a:pt x="128298" y="0"/>
                </a:cubicBezTo>
                <a:lnTo>
                  <a:pt x="6004456" y="0"/>
                </a:lnTo>
                <a:cubicBezTo>
                  <a:pt x="6075313" y="0"/>
                  <a:pt x="6132754" y="57441"/>
                  <a:pt x="6132754" y="128298"/>
                </a:cubicBezTo>
                <a:lnTo>
                  <a:pt x="6132754" y="1154683"/>
                </a:lnTo>
                <a:cubicBezTo>
                  <a:pt x="6132754" y="1225540"/>
                  <a:pt x="6075313" y="1282981"/>
                  <a:pt x="6004456" y="1282981"/>
                </a:cubicBezTo>
                <a:lnTo>
                  <a:pt x="128298" y="1282981"/>
                </a:lnTo>
                <a:cubicBezTo>
                  <a:pt x="57441" y="1282981"/>
                  <a:pt x="0" y="1225540"/>
                  <a:pt x="0" y="1154683"/>
                </a:cubicBezTo>
                <a:lnTo>
                  <a:pt x="0" y="128298"/>
                </a:lnTo>
                <a:close/>
              </a:path>
            </a:pathLst>
          </a:custGeom>
          <a:solidFill>
            <a:schemeClr val="lt1">
              <a:alpha val="89803"/>
            </a:schemeClr>
          </a:solidFill>
          <a:ln cap="flat" cmpd="sng" w="28575">
            <a:solidFill>
              <a:srgbClr val="4372C3"/>
            </a:solidFill>
            <a:prstDash val="solid"/>
            <a:miter lim="800000"/>
            <a:headEnd len="sm" w="sm" type="none"/>
            <a:tailEnd len="sm" w="sm" type="none"/>
          </a:ln>
        </p:spPr>
        <p:txBody>
          <a:bodyPr anchorCtr="0" anchor="ctr" bIns="73125" lIns="90900" spcFirstLastPara="1" rIns="90900" wrap="square" tIns="73125">
            <a:noAutofit/>
          </a:bodyPr>
          <a:lstStyle/>
          <a:p>
            <a:pPr indent="0" lvl="0" marL="0" marR="0" rtl="0" algn="l">
              <a:spcBef>
                <a:spcPts val="0"/>
              </a:spcBef>
              <a:spcAft>
                <a:spcPts val="0"/>
              </a:spcAft>
              <a:buNone/>
            </a:pPr>
            <a:r>
              <a:rPr lang="en-US" sz="2800">
                <a:solidFill>
                  <a:schemeClr val="dk1"/>
                </a:solidFill>
                <a:latin typeface="Times New Roman"/>
                <a:ea typeface="Times New Roman"/>
                <a:cs typeface="Times New Roman"/>
                <a:sym typeface="Times New Roman"/>
              </a:rPr>
              <a:t>Đối tượng mà bài viết hướng đến: thầy cô, bạn bè, những ai quan tâm đến cái hay, cái đẹp của một bài thơ tự do.</a:t>
            </a:r>
            <a:endParaRPr sz="2800">
              <a:solidFill>
                <a:schemeClr val="dk1"/>
              </a:solidFill>
              <a:latin typeface="Times New Roman"/>
              <a:ea typeface="Times New Roman"/>
              <a:cs typeface="Times New Roman"/>
              <a:sym typeface="Times New Roman"/>
            </a:endParaRPr>
          </a:p>
        </p:txBody>
      </p:sp>
      <p:sp>
        <p:nvSpPr>
          <p:cNvPr id="260" name="Google Shape;260;p34"/>
          <p:cNvSpPr/>
          <p:nvPr/>
        </p:nvSpPr>
        <p:spPr>
          <a:xfrm>
            <a:off x="2907045" y="1805226"/>
            <a:ext cx="412625" cy="3261870"/>
          </a:xfrm>
          <a:custGeom>
            <a:rect b="b" l="l" r="r" t="t"/>
            <a:pathLst>
              <a:path extrusionOk="0" h="120000" w="120000">
                <a:moveTo>
                  <a:pt x="0" y="0"/>
                </a:moveTo>
                <a:lnTo>
                  <a:pt x="0" y="120000"/>
                </a:lnTo>
                <a:lnTo>
                  <a:pt x="120000" y="120000"/>
                </a:lnTo>
              </a:path>
            </a:pathLst>
          </a:custGeom>
          <a:noFill/>
          <a:ln cap="flat" cmpd="sng" w="12700">
            <a:solidFill>
              <a:srgbClr val="345A99"/>
            </a:solidFill>
            <a:prstDash val="solid"/>
            <a:miter lim="800000"/>
            <a:headEnd len="sm" w="sm" type="none"/>
            <a:tailEnd len="sm" w="sm" type="none"/>
          </a:ln>
        </p:spPr>
      </p:sp>
      <p:sp>
        <p:nvSpPr>
          <p:cNvPr id="261" name="Google Shape;261;p34"/>
          <p:cNvSpPr/>
          <p:nvPr/>
        </p:nvSpPr>
        <p:spPr>
          <a:xfrm>
            <a:off x="3319671" y="4739456"/>
            <a:ext cx="6132754" cy="655281"/>
          </a:xfrm>
          <a:custGeom>
            <a:rect b="b" l="l" r="r" t="t"/>
            <a:pathLst>
              <a:path extrusionOk="0" h="655281" w="6195029">
                <a:moveTo>
                  <a:pt x="0" y="65528"/>
                </a:moveTo>
                <a:cubicBezTo>
                  <a:pt x="0" y="29338"/>
                  <a:pt x="29338" y="0"/>
                  <a:pt x="65528" y="0"/>
                </a:cubicBezTo>
                <a:lnTo>
                  <a:pt x="6129501" y="0"/>
                </a:lnTo>
                <a:cubicBezTo>
                  <a:pt x="6165691" y="0"/>
                  <a:pt x="6195029" y="29338"/>
                  <a:pt x="6195029" y="65528"/>
                </a:cubicBezTo>
                <a:lnTo>
                  <a:pt x="6195029" y="589753"/>
                </a:lnTo>
                <a:cubicBezTo>
                  <a:pt x="6195029" y="625943"/>
                  <a:pt x="6165691" y="655281"/>
                  <a:pt x="6129501" y="655281"/>
                </a:cubicBezTo>
                <a:lnTo>
                  <a:pt x="65528" y="655281"/>
                </a:lnTo>
                <a:cubicBezTo>
                  <a:pt x="29338" y="655281"/>
                  <a:pt x="0" y="625943"/>
                  <a:pt x="0" y="589753"/>
                </a:cubicBezTo>
                <a:lnTo>
                  <a:pt x="0" y="65528"/>
                </a:lnTo>
                <a:close/>
              </a:path>
            </a:pathLst>
          </a:custGeom>
          <a:solidFill>
            <a:schemeClr val="lt1">
              <a:alpha val="89803"/>
            </a:schemeClr>
          </a:solidFill>
          <a:ln cap="flat" cmpd="sng" w="28575">
            <a:solidFill>
              <a:srgbClr val="4372C3"/>
            </a:solidFill>
            <a:prstDash val="solid"/>
            <a:miter lim="800000"/>
            <a:headEnd len="sm" w="sm" type="none"/>
            <a:tailEnd len="sm" w="sm" type="none"/>
          </a:ln>
        </p:spPr>
        <p:txBody>
          <a:bodyPr anchorCtr="0" anchor="ctr" bIns="54750" lIns="72525" spcFirstLastPara="1" rIns="72525" wrap="square" tIns="54750">
            <a:noAutofit/>
          </a:bodyPr>
          <a:lstStyle/>
          <a:p>
            <a:pPr indent="0" lvl="0" marL="0" marR="0" rtl="0" algn="l">
              <a:lnSpc>
                <a:spcPct val="90000"/>
              </a:lnSpc>
              <a:spcBef>
                <a:spcPts val="0"/>
              </a:spcBef>
              <a:spcAft>
                <a:spcPts val="0"/>
              </a:spcAft>
              <a:buNone/>
            </a:pPr>
            <a:r>
              <a:rPr lang="en-US" sz="2800">
                <a:solidFill>
                  <a:schemeClr val="dk1"/>
                </a:solidFill>
                <a:latin typeface="Times New Roman"/>
                <a:ea typeface="Times New Roman"/>
                <a:cs typeface="Times New Roman"/>
                <a:sym typeface="Times New Roman"/>
              </a:rPr>
              <a:t>Lựa chọn bài thơ.</a:t>
            </a:r>
            <a:endParaRPr sz="2800">
              <a:solidFill>
                <a:schemeClr val="dk1"/>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7"/>
                                        </p:tgtEl>
                                        <p:attrNameLst>
                                          <p:attrName>style.visibility</p:attrName>
                                        </p:attrNameLst>
                                      </p:cBhvr>
                                      <p:to>
                                        <p:strVal val="visible"/>
                                      </p:to>
                                    </p:set>
                                    <p:animEffect filter="fade" transition="in">
                                      <p:cBhvr>
                                        <p:cTn dur="1000"/>
                                        <p:tgtEl>
                                          <p:spTgt spid="2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9"/>
                                        </p:tgtEl>
                                        <p:attrNameLst>
                                          <p:attrName>style.visibility</p:attrName>
                                        </p:attrNameLst>
                                      </p:cBhvr>
                                      <p:to>
                                        <p:strVal val="visible"/>
                                      </p:to>
                                    </p:set>
                                    <p:animEffect filter="fade" transition="in">
                                      <p:cBhvr>
                                        <p:cTn dur="1000"/>
                                        <p:tgtEl>
                                          <p:spTgt spid="25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1"/>
                                        </p:tgtEl>
                                        <p:attrNameLst>
                                          <p:attrName>style.visibility</p:attrName>
                                        </p:attrNameLst>
                                      </p:cBhvr>
                                      <p:to>
                                        <p:strVal val="visible"/>
                                      </p:to>
                                    </p:set>
                                    <p:animEffect filter="fade" transition="in">
                                      <p:cBhvr>
                                        <p:cTn dur="1000"/>
                                        <p:tgtEl>
                                          <p:spTgt spid="26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sp>
        <p:nvSpPr>
          <p:cNvPr id="266" name="Google Shape;266;p35"/>
          <p:cNvSpPr/>
          <p:nvPr/>
        </p:nvSpPr>
        <p:spPr>
          <a:xfrm>
            <a:off x="211748" y="126964"/>
            <a:ext cx="5065746"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0D0D0D"/>
                </a:solidFill>
                <a:latin typeface="Times New Roman"/>
                <a:ea typeface="Times New Roman"/>
                <a:cs typeface="Times New Roman"/>
                <a:sym typeface="Times New Roman"/>
              </a:rPr>
              <a:t>3. Thực hành viết theo các bước</a:t>
            </a:r>
            <a:endParaRPr sz="2800">
              <a:solidFill>
                <a:schemeClr val="dk1"/>
              </a:solidFill>
              <a:latin typeface="Times New Roman"/>
              <a:ea typeface="Times New Roman"/>
              <a:cs typeface="Times New Roman"/>
              <a:sym typeface="Times New Roman"/>
            </a:endParaRPr>
          </a:p>
        </p:txBody>
      </p:sp>
      <p:sp>
        <p:nvSpPr>
          <p:cNvPr id="267" name="Google Shape;267;p35"/>
          <p:cNvSpPr/>
          <p:nvPr/>
        </p:nvSpPr>
        <p:spPr>
          <a:xfrm>
            <a:off x="211748" y="650184"/>
            <a:ext cx="2472152"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0D0D0D"/>
                </a:solidFill>
                <a:latin typeface="Times New Roman"/>
                <a:ea typeface="Times New Roman"/>
                <a:cs typeface="Times New Roman"/>
                <a:sym typeface="Times New Roman"/>
              </a:rPr>
              <a:t>Bước 2:</a:t>
            </a:r>
            <a:r>
              <a:rPr lang="en-US" sz="2800">
                <a:solidFill>
                  <a:srgbClr val="000000"/>
                </a:solidFill>
                <a:latin typeface="Times New Roman"/>
                <a:ea typeface="Times New Roman"/>
                <a:cs typeface="Times New Roman"/>
                <a:sym typeface="Times New Roman"/>
              </a:rPr>
              <a:t> </a:t>
            </a:r>
            <a:r>
              <a:rPr b="1" lang="en-US" sz="2800">
                <a:solidFill>
                  <a:srgbClr val="000000"/>
                </a:solidFill>
                <a:latin typeface="Times New Roman"/>
                <a:ea typeface="Times New Roman"/>
                <a:cs typeface="Times New Roman"/>
                <a:sym typeface="Times New Roman"/>
              </a:rPr>
              <a:t>Tìm ý </a:t>
            </a:r>
            <a:endParaRPr sz="2800">
              <a:solidFill>
                <a:schemeClr val="dk1"/>
              </a:solidFill>
              <a:latin typeface="Calibri"/>
              <a:ea typeface="Calibri"/>
              <a:cs typeface="Calibri"/>
              <a:sym typeface="Calibri"/>
            </a:endParaRPr>
          </a:p>
        </p:txBody>
      </p:sp>
      <p:sp>
        <p:nvSpPr>
          <p:cNvPr id="268" name="Google Shape;268;p35"/>
          <p:cNvSpPr/>
          <p:nvPr/>
        </p:nvSpPr>
        <p:spPr>
          <a:xfrm>
            <a:off x="548640" y="1173405"/>
            <a:ext cx="11364685" cy="5462526"/>
          </a:xfrm>
          <a:prstGeom prst="roundRect">
            <a:avLst>
              <a:gd fmla="val 16667" name="adj"/>
            </a:avLst>
          </a:prstGeom>
          <a:noFill/>
          <a:ln cap="flat" cmpd="sng" w="28575">
            <a:solidFill>
              <a:srgbClr val="385623"/>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69" name="Google Shape;269;p35"/>
          <p:cNvSpPr/>
          <p:nvPr/>
        </p:nvSpPr>
        <p:spPr>
          <a:xfrm>
            <a:off x="2442753" y="1173404"/>
            <a:ext cx="7981405" cy="138499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800">
                <a:solidFill>
                  <a:srgbClr val="FF0000"/>
                </a:solidFill>
                <a:latin typeface="Times New Roman"/>
                <a:ea typeface="Times New Roman"/>
                <a:cs typeface="Times New Roman"/>
                <a:sym typeface="Times New Roman"/>
              </a:rPr>
              <a:t>PHIẾU TÌM Ý</a:t>
            </a:r>
            <a:endParaRPr b="1" sz="28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2800">
                <a:solidFill>
                  <a:srgbClr val="7030A0"/>
                </a:solidFill>
                <a:latin typeface="Times New Roman"/>
                <a:ea typeface="Times New Roman"/>
                <a:cs typeface="Times New Roman"/>
                <a:sym typeface="Times New Roman"/>
              </a:rPr>
              <a:t>Nhiệm vụ:</a:t>
            </a:r>
            <a:r>
              <a:rPr lang="en-US" sz="2800">
                <a:solidFill>
                  <a:srgbClr val="7030A0"/>
                </a:solidFill>
                <a:latin typeface="Times New Roman"/>
                <a:ea typeface="Times New Roman"/>
                <a:cs typeface="Times New Roman"/>
                <a:sym typeface="Times New Roman"/>
              </a:rPr>
              <a:t> Tìm ý cho việc viết đoạn văn ghi lại cảm nghĩ về một bài thơ tự do.</a:t>
            </a:r>
            <a:endParaRPr sz="2800">
              <a:solidFill>
                <a:srgbClr val="7030A0"/>
              </a:solidFill>
              <a:latin typeface="Times New Roman"/>
              <a:ea typeface="Times New Roman"/>
              <a:cs typeface="Times New Roman"/>
              <a:sym typeface="Times New Roman"/>
            </a:endParaRPr>
          </a:p>
        </p:txBody>
      </p:sp>
      <p:graphicFrame>
        <p:nvGraphicFramePr>
          <p:cNvPr id="270" name="Google Shape;270;p35"/>
          <p:cNvGraphicFramePr/>
          <p:nvPr/>
        </p:nvGraphicFramePr>
        <p:xfrm>
          <a:off x="953589" y="2989285"/>
          <a:ext cx="3000000" cy="3000000"/>
        </p:xfrm>
        <a:graphic>
          <a:graphicData uri="http://schemas.openxmlformats.org/drawingml/2006/table">
            <a:tbl>
              <a:tblPr bandRow="1" firstRow="1">
                <a:noFill/>
                <a:tableStyleId>{14C9009D-6FBE-4FF6-9572-CBF892D432F2}</a:tableStyleId>
              </a:tblPr>
              <a:tblGrid>
                <a:gridCol w="7127125"/>
                <a:gridCol w="3610550"/>
              </a:tblGrid>
              <a:tr h="753650">
                <a:tc>
                  <a:txBody>
                    <a:bodyPr/>
                    <a:lstStyle/>
                    <a:p>
                      <a:pPr indent="0" lvl="0" marL="0" marR="0" rtl="0" algn="l">
                        <a:spcBef>
                          <a:spcPts val="0"/>
                        </a:spcBef>
                        <a:spcAft>
                          <a:spcPts val="0"/>
                        </a:spcAft>
                        <a:buNone/>
                      </a:pPr>
                      <a:r>
                        <a:rPr lang="en-US" sz="2800">
                          <a:latin typeface="Times New Roman"/>
                          <a:ea typeface="Times New Roman"/>
                          <a:cs typeface="Times New Roman"/>
                          <a:sym typeface="Times New Roman"/>
                        </a:rPr>
                        <a:t> </a:t>
                      </a:r>
                      <a:r>
                        <a:rPr b="1" lang="en-US" sz="2800">
                          <a:solidFill>
                            <a:schemeClr val="dk1"/>
                          </a:solidFill>
                          <a:latin typeface="Times New Roman"/>
                          <a:ea typeface="Times New Roman"/>
                          <a:cs typeface="Times New Roman"/>
                          <a:sym typeface="Times New Roman"/>
                        </a:rPr>
                        <a:t>+ </a:t>
                      </a:r>
                      <a:r>
                        <a:rPr lang="en-US" sz="2800">
                          <a:solidFill>
                            <a:schemeClr val="dk1"/>
                          </a:solidFill>
                          <a:latin typeface="Times New Roman"/>
                          <a:ea typeface="Times New Roman"/>
                          <a:cs typeface="Times New Roman"/>
                          <a:sym typeface="Times New Roman"/>
                        </a:rPr>
                        <a:t>Bài thơ tên là gì? Của ai? Nêu cảm nghĩ chung của bản thân về bài thơ?</a:t>
                      </a:r>
                      <a:endParaRPr/>
                    </a:p>
                  </a:txBody>
                  <a:tcPr marT="0" marB="0" marR="68575" marL="68575">
                    <a:solidFill>
                      <a:srgbClr val="FFF2CC"/>
                    </a:solidFill>
                  </a:tcPr>
                </a:tc>
                <a:tc>
                  <a:txBody>
                    <a:bodyPr/>
                    <a:lstStyle/>
                    <a:p>
                      <a:pPr indent="0" lvl="0" marL="0" marR="0" rtl="0" algn="l">
                        <a:spcBef>
                          <a:spcPts val="0"/>
                        </a:spcBef>
                        <a:spcAft>
                          <a:spcPts val="0"/>
                        </a:spcAft>
                        <a:buNone/>
                      </a:pPr>
                      <a:r>
                        <a:t/>
                      </a:r>
                      <a:endParaRPr sz="1800"/>
                    </a:p>
                  </a:txBody>
                  <a:tcPr marT="45725" marB="45725" marR="91450" marL="91450">
                    <a:solidFill>
                      <a:srgbClr val="FFF2CC"/>
                    </a:solidFill>
                  </a:tcPr>
                </a:tc>
              </a:tr>
              <a:tr h="753650">
                <a:tc>
                  <a:txBody>
                    <a:bodyPr/>
                    <a:lstStyle/>
                    <a:p>
                      <a:pPr indent="0" lvl="0" marL="0" marR="0" rtl="0" algn="l">
                        <a:spcBef>
                          <a:spcPts val="0"/>
                        </a:spcBef>
                        <a:spcAft>
                          <a:spcPts val="0"/>
                        </a:spcAft>
                        <a:buNone/>
                      </a:pPr>
                      <a:r>
                        <a:rPr lang="en-US" sz="2800">
                          <a:latin typeface="Times New Roman"/>
                          <a:ea typeface="Times New Roman"/>
                          <a:cs typeface="Times New Roman"/>
                          <a:sym typeface="Times New Roman"/>
                        </a:rPr>
                        <a:t> </a:t>
                      </a:r>
                      <a:r>
                        <a:rPr lang="en-US" sz="2800">
                          <a:solidFill>
                            <a:schemeClr val="dk1"/>
                          </a:solidFill>
                          <a:latin typeface="Times New Roman"/>
                          <a:ea typeface="Times New Roman"/>
                          <a:cs typeface="Times New Roman"/>
                          <a:sym typeface="Times New Roman"/>
                        </a:rPr>
                        <a:t>+ Cảm nghĩ về nội dung và nghệ thuật của bài thơ là gì? </a:t>
                      </a:r>
                      <a:endParaRPr sz="2800">
                        <a:latin typeface="Times New Roman"/>
                        <a:ea typeface="Times New Roman"/>
                        <a:cs typeface="Times New Roman"/>
                        <a:sym typeface="Times New Roman"/>
                      </a:endParaRPr>
                    </a:p>
                  </a:txBody>
                  <a:tcPr marT="0" marB="0" marR="68575" marL="68575">
                    <a:solidFill>
                      <a:srgbClr val="EDEDED"/>
                    </a:solidFill>
                  </a:tcPr>
                </a:tc>
                <a:tc>
                  <a:txBody>
                    <a:bodyPr/>
                    <a:lstStyle/>
                    <a:p>
                      <a:pPr indent="0" lvl="0" marL="0" marR="0" rtl="0" algn="l">
                        <a:spcBef>
                          <a:spcPts val="0"/>
                        </a:spcBef>
                        <a:spcAft>
                          <a:spcPts val="0"/>
                        </a:spcAft>
                        <a:buNone/>
                      </a:pPr>
                      <a:r>
                        <a:t/>
                      </a:r>
                      <a:endParaRPr sz="1800"/>
                    </a:p>
                  </a:txBody>
                  <a:tcPr marT="45725" marB="45725" marR="91450" marL="91450">
                    <a:solidFill>
                      <a:srgbClr val="EDEDED"/>
                    </a:solidFill>
                  </a:tcPr>
                </a:tc>
              </a:tr>
              <a:tr h="881675">
                <a:tc>
                  <a:txBody>
                    <a:bodyPr/>
                    <a:lstStyle/>
                    <a:p>
                      <a:pPr indent="0" lvl="0" marL="0" marR="0" rtl="0" algn="l">
                        <a:spcBef>
                          <a:spcPts val="0"/>
                        </a:spcBef>
                        <a:spcAft>
                          <a:spcPts val="0"/>
                        </a:spcAft>
                        <a:buNone/>
                      </a:pPr>
                      <a:r>
                        <a:rPr lang="en-US" sz="2800">
                          <a:latin typeface="Times New Roman"/>
                          <a:ea typeface="Times New Roman"/>
                          <a:cs typeface="Times New Roman"/>
                          <a:sym typeface="Times New Roman"/>
                        </a:rPr>
                        <a:t> </a:t>
                      </a:r>
                      <a:r>
                        <a:rPr lang="en-US" sz="2800">
                          <a:solidFill>
                            <a:schemeClr val="dk1"/>
                          </a:solidFill>
                          <a:latin typeface="Times New Roman"/>
                          <a:ea typeface="Times New Roman"/>
                          <a:cs typeface="Times New Roman"/>
                          <a:sym typeface="Times New Roman"/>
                        </a:rPr>
                        <a:t>+ Nêu tác dụng của thể thơ tự do trong việc thể hiện mạch cảm xúc, nét độc đáo của bài thơ.</a:t>
                      </a:r>
                      <a:endParaRPr/>
                    </a:p>
                  </a:txBody>
                  <a:tcPr marT="0" marB="0" marR="68575" marL="68575">
                    <a:solidFill>
                      <a:srgbClr val="E1EFD8"/>
                    </a:solidFill>
                  </a:tcPr>
                </a:tc>
                <a:tc>
                  <a:txBody>
                    <a:bodyPr/>
                    <a:lstStyle/>
                    <a:p>
                      <a:pPr indent="0" lvl="0" marL="0" marR="0" rtl="0" algn="l">
                        <a:spcBef>
                          <a:spcPts val="0"/>
                        </a:spcBef>
                        <a:spcAft>
                          <a:spcPts val="0"/>
                        </a:spcAft>
                        <a:buNone/>
                      </a:pPr>
                      <a:r>
                        <a:t/>
                      </a:r>
                      <a:endParaRPr sz="1800"/>
                    </a:p>
                  </a:txBody>
                  <a:tcPr marT="45725" marB="45725" marR="91450" marL="91450">
                    <a:solidFill>
                      <a:srgbClr val="E1EFD8"/>
                    </a:solidFill>
                  </a:tcPr>
                </a:tc>
              </a:tr>
              <a:tr h="777350">
                <a:tc>
                  <a:txBody>
                    <a:bodyPr/>
                    <a:lstStyle/>
                    <a:p>
                      <a:pPr indent="0" lvl="0" marL="0" marR="0" rtl="0" algn="l">
                        <a:spcBef>
                          <a:spcPts val="0"/>
                        </a:spcBef>
                        <a:spcAft>
                          <a:spcPts val="0"/>
                        </a:spcAft>
                        <a:buNone/>
                      </a:pPr>
                      <a:r>
                        <a:rPr lang="en-US" sz="2800">
                          <a:solidFill>
                            <a:schemeClr val="dk1"/>
                          </a:solidFill>
                          <a:latin typeface="Times New Roman"/>
                          <a:ea typeface="Times New Roman"/>
                          <a:cs typeface="Times New Roman"/>
                          <a:sym typeface="Times New Roman"/>
                        </a:rPr>
                        <a:t>+ Hãy khái quát lại cảm nghĩ về bài thơ?</a:t>
                      </a:r>
                      <a:r>
                        <a:rPr lang="en-US" sz="2800">
                          <a:latin typeface="Times New Roman"/>
                          <a:ea typeface="Times New Roman"/>
                          <a:cs typeface="Times New Roman"/>
                          <a:sym typeface="Times New Roman"/>
                        </a:rPr>
                        <a:t>?</a:t>
                      </a:r>
                      <a:endParaRPr sz="2800">
                        <a:latin typeface="Times New Roman"/>
                        <a:ea typeface="Times New Roman"/>
                        <a:cs typeface="Times New Roman"/>
                        <a:sym typeface="Times New Roman"/>
                      </a:endParaRPr>
                    </a:p>
                  </a:txBody>
                  <a:tcPr marT="0" marB="0" marR="68575" marL="68575">
                    <a:solidFill>
                      <a:srgbClr val="F7CAAC"/>
                    </a:solidFill>
                  </a:tcPr>
                </a:tc>
                <a:tc>
                  <a:txBody>
                    <a:bodyPr/>
                    <a:lstStyle/>
                    <a:p>
                      <a:pPr indent="0" lvl="0" marL="0" marR="0" rtl="0" algn="l">
                        <a:spcBef>
                          <a:spcPts val="0"/>
                        </a:spcBef>
                        <a:spcAft>
                          <a:spcPts val="0"/>
                        </a:spcAft>
                        <a:buNone/>
                      </a:pPr>
                      <a:r>
                        <a:t/>
                      </a:r>
                      <a:endParaRPr sz="1800"/>
                    </a:p>
                  </a:txBody>
                  <a:tcPr marT="45725" marB="45725" marR="91450" marL="91450">
                    <a:solidFill>
                      <a:srgbClr val="F7CAAC"/>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4" name="Shape 274"/>
        <p:cNvGrpSpPr/>
        <p:nvPr/>
      </p:nvGrpSpPr>
      <p:grpSpPr>
        <a:xfrm>
          <a:off x="0" y="0"/>
          <a:ext cx="0" cy="0"/>
          <a:chOff x="0" y="0"/>
          <a:chExt cx="0" cy="0"/>
        </a:xfrm>
      </p:grpSpPr>
      <p:sp>
        <p:nvSpPr>
          <p:cNvPr id="275" name="Google Shape;275;p36"/>
          <p:cNvSpPr/>
          <p:nvPr/>
        </p:nvSpPr>
        <p:spPr>
          <a:xfrm>
            <a:off x="211748" y="1219570"/>
            <a:ext cx="11350608"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000000"/>
                </a:solidFill>
                <a:latin typeface="Times New Roman"/>
                <a:ea typeface="Times New Roman"/>
                <a:cs typeface="Times New Roman"/>
                <a:sym typeface="Times New Roman"/>
              </a:rPr>
              <a:t>- Lập dàn ý bằng cách dựa vào các ý đã tìm được, sắp xếp lại theo ba phần lớn của đoạn văn, gồm:</a:t>
            </a:r>
            <a:endParaRPr sz="2800">
              <a:solidFill>
                <a:schemeClr val="dk1"/>
              </a:solidFill>
              <a:latin typeface="Times New Roman"/>
              <a:ea typeface="Times New Roman"/>
              <a:cs typeface="Times New Roman"/>
              <a:sym typeface="Times New Roman"/>
            </a:endParaRPr>
          </a:p>
        </p:txBody>
      </p:sp>
      <p:sp>
        <p:nvSpPr>
          <p:cNvPr id="276" name="Google Shape;276;p36"/>
          <p:cNvSpPr/>
          <p:nvPr/>
        </p:nvSpPr>
        <p:spPr>
          <a:xfrm>
            <a:off x="211748" y="126964"/>
            <a:ext cx="5065746"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0D0D0D"/>
                </a:solidFill>
                <a:latin typeface="Times New Roman"/>
                <a:ea typeface="Times New Roman"/>
                <a:cs typeface="Times New Roman"/>
                <a:sym typeface="Times New Roman"/>
              </a:rPr>
              <a:t>3. Thực hành viết theo các bước</a:t>
            </a:r>
            <a:endParaRPr sz="2800">
              <a:solidFill>
                <a:schemeClr val="dk1"/>
              </a:solidFill>
              <a:latin typeface="Times New Roman"/>
              <a:ea typeface="Times New Roman"/>
              <a:cs typeface="Times New Roman"/>
              <a:sym typeface="Times New Roman"/>
            </a:endParaRPr>
          </a:p>
        </p:txBody>
      </p:sp>
      <p:sp>
        <p:nvSpPr>
          <p:cNvPr id="277" name="Google Shape;277;p36"/>
          <p:cNvSpPr/>
          <p:nvPr/>
        </p:nvSpPr>
        <p:spPr>
          <a:xfrm>
            <a:off x="211748" y="650184"/>
            <a:ext cx="2472152" cy="52322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D0D0D"/>
              </a:buClr>
              <a:buSzPts val="2800"/>
              <a:buFont typeface="Times New Roman"/>
              <a:buNone/>
            </a:pPr>
            <a:r>
              <a:rPr b="1" i="0" lang="en-US" sz="2800" u="none" cap="none" strike="noStrike">
                <a:solidFill>
                  <a:srgbClr val="0D0D0D"/>
                </a:solidFill>
                <a:latin typeface="Times New Roman"/>
                <a:ea typeface="Times New Roman"/>
                <a:cs typeface="Times New Roman"/>
                <a:sym typeface="Times New Roman"/>
              </a:rPr>
              <a:t>Bước 2:</a:t>
            </a:r>
            <a:r>
              <a:rPr b="0" i="0" lang="en-US" sz="2800" u="none" cap="none" strike="noStrike">
                <a:solidFill>
                  <a:srgbClr val="000000"/>
                </a:solidFill>
                <a:latin typeface="Times New Roman"/>
                <a:ea typeface="Times New Roman"/>
                <a:cs typeface="Times New Roman"/>
                <a:sym typeface="Times New Roman"/>
              </a:rPr>
              <a:t> </a:t>
            </a:r>
            <a:r>
              <a:rPr b="1" i="0" lang="en-US" sz="2800" u="none" cap="none" strike="noStrike">
                <a:solidFill>
                  <a:srgbClr val="000000"/>
                </a:solidFill>
                <a:latin typeface="Times New Roman"/>
                <a:ea typeface="Times New Roman"/>
                <a:cs typeface="Times New Roman"/>
                <a:sym typeface="Times New Roman"/>
              </a:rPr>
              <a:t>Tìm ý </a:t>
            </a:r>
            <a:endParaRPr b="0" i="0" sz="2800" u="none" cap="none" strike="noStrike">
              <a:solidFill>
                <a:srgbClr val="000000"/>
              </a:solidFill>
              <a:latin typeface="Calibri"/>
              <a:ea typeface="Calibri"/>
              <a:cs typeface="Calibri"/>
              <a:sym typeface="Calibri"/>
            </a:endParaRPr>
          </a:p>
        </p:txBody>
      </p:sp>
      <p:sp>
        <p:nvSpPr>
          <p:cNvPr id="278" name="Google Shape;278;p36"/>
          <p:cNvSpPr/>
          <p:nvPr/>
        </p:nvSpPr>
        <p:spPr>
          <a:xfrm>
            <a:off x="592184" y="2376597"/>
            <a:ext cx="10970172" cy="310854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chemeClr val="dk1"/>
                </a:solidFill>
                <a:latin typeface="Times New Roman"/>
                <a:ea typeface="Times New Roman"/>
                <a:cs typeface="Times New Roman"/>
                <a:sym typeface="Times New Roman"/>
              </a:rPr>
              <a:t>+ Mở kết: </a:t>
            </a:r>
            <a:r>
              <a:rPr lang="en-US" sz="2800">
                <a:solidFill>
                  <a:schemeClr val="dk1"/>
                </a:solidFill>
                <a:latin typeface="Times New Roman"/>
                <a:ea typeface="Times New Roman"/>
                <a:cs typeface="Times New Roman"/>
                <a:sym typeface="Times New Roman"/>
              </a:rPr>
              <a:t>giới thiệu nhan đề bài thơ, tên tác giả, và nêu cảm nghĩ chung về bài thơ.</a:t>
            </a:r>
            <a:endParaRPr/>
          </a:p>
          <a:p>
            <a:pPr indent="0" lvl="0" marL="0" marR="0" rtl="0" algn="l">
              <a:spcBef>
                <a:spcPts val="0"/>
              </a:spcBef>
              <a:spcAft>
                <a:spcPts val="0"/>
              </a:spcAft>
              <a:buNone/>
            </a:pPr>
            <a:r>
              <a:rPr b="1" lang="en-US" sz="2800">
                <a:solidFill>
                  <a:schemeClr val="dk1"/>
                </a:solidFill>
                <a:latin typeface="Times New Roman"/>
                <a:ea typeface="Times New Roman"/>
                <a:cs typeface="Times New Roman"/>
                <a:sym typeface="Times New Roman"/>
              </a:rPr>
              <a:t>+ Thân đoạn:</a:t>
            </a:r>
            <a:endParaRPr sz="28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2800">
                <a:solidFill>
                  <a:schemeClr val="dk1"/>
                </a:solidFill>
                <a:latin typeface="Times New Roman"/>
                <a:ea typeface="Times New Roman"/>
                <a:cs typeface="Times New Roman"/>
                <a:sym typeface="Times New Roman"/>
              </a:rPr>
              <a:t>. </a:t>
            </a:r>
            <a:r>
              <a:rPr lang="en-US" sz="2800">
                <a:solidFill>
                  <a:schemeClr val="dk1"/>
                </a:solidFill>
                <a:latin typeface="Times New Roman"/>
                <a:ea typeface="Times New Roman"/>
                <a:cs typeface="Times New Roman"/>
                <a:sym typeface="Times New Roman"/>
              </a:rPr>
              <a:t>Cảm nghĩ về nội dung và nghệ thuật của bài thơ là gì?</a:t>
            </a:r>
            <a:endParaRPr/>
          </a:p>
          <a:p>
            <a:pPr indent="0" lvl="0" marL="0" marR="0" rtl="0" algn="l">
              <a:spcBef>
                <a:spcPts val="0"/>
              </a:spcBef>
              <a:spcAft>
                <a:spcPts val="0"/>
              </a:spcAft>
              <a:buNone/>
            </a:pPr>
            <a:r>
              <a:rPr b="1" lang="en-US" sz="2800">
                <a:solidFill>
                  <a:schemeClr val="dk1"/>
                </a:solidFill>
                <a:latin typeface="Times New Roman"/>
                <a:ea typeface="Times New Roman"/>
                <a:cs typeface="Times New Roman"/>
                <a:sym typeface="Times New Roman"/>
              </a:rPr>
              <a:t>.</a:t>
            </a:r>
            <a:r>
              <a:rPr lang="en-US" sz="2800">
                <a:solidFill>
                  <a:schemeClr val="dk1"/>
                </a:solidFill>
                <a:latin typeface="Times New Roman"/>
                <a:ea typeface="Times New Roman"/>
                <a:cs typeface="Times New Roman"/>
                <a:sym typeface="Times New Roman"/>
              </a:rPr>
              <a:t> Nêu tác dụng của thể thơ tự do trong việc thể hiện mạch cảm xúc, nét độc đáo của bài thơ.</a:t>
            </a:r>
            <a:endParaRPr/>
          </a:p>
          <a:p>
            <a:pPr indent="0" lvl="0" marL="0" marR="0" rtl="0" algn="l">
              <a:spcBef>
                <a:spcPts val="0"/>
              </a:spcBef>
              <a:spcAft>
                <a:spcPts val="0"/>
              </a:spcAft>
              <a:buNone/>
            </a:pPr>
            <a:r>
              <a:rPr b="1" lang="en-US" sz="2800">
                <a:solidFill>
                  <a:schemeClr val="dk1"/>
                </a:solidFill>
                <a:latin typeface="Times New Roman"/>
                <a:ea typeface="Times New Roman"/>
                <a:cs typeface="Times New Roman"/>
                <a:sym typeface="Times New Roman"/>
              </a:rPr>
              <a:t>+ Kết đoạn:</a:t>
            </a:r>
            <a:r>
              <a:rPr lang="en-US" sz="2800">
                <a:solidFill>
                  <a:schemeClr val="dk1"/>
                </a:solidFill>
                <a:latin typeface="Times New Roman"/>
                <a:ea typeface="Times New Roman"/>
                <a:cs typeface="Times New Roman"/>
                <a:sym typeface="Times New Roman"/>
              </a:rPr>
              <a:t> Khái quát được cảm nghĩ về bài thơ.</a:t>
            </a:r>
            <a:endParaRPr sz="2800">
              <a:solidFill>
                <a:schemeClr val="dk1"/>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8">
                                            <p:txEl>
                                              <p:pRg end="0" st="0"/>
                                            </p:txEl>
                                          </p:spTgt>
                                        </p:tgtEl>
                                        <p:attrNameLst>
                                          <p:attrName>style.visibility</p:attrName>
                                        </p:attrNameLst>
                                      </p:cBhvr>
                                      <p:to>
                                        <p:strVal val="visible"/>
                                      </p:to>
                                    </p:set>
                                    <p:animEffect filter="fade" transition="in">
                                      <p:cBhvr>
                                        <p:cTn dur="1000"/>
                                        <p:tgtEl>
                                          <p:spTgt spid="278">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8">
                                            <p:txEl>
                                              <p:pRg end="1" st="1"/>
                                            </p:txEl>
                                          </p:spTgt>
                                        </p:tgtEl>
                                        <p:attrNameLst>
                                          <p:attrName>style.visibility</p:attrName>
                                        </p:attrNameLst>
                                      </p:cBhvr>
                                      <p:to>
                                        <p:strVal val="visible"/>
                                      </p:to>
                                    </p:set>
                                    <p:animEffect filter="fade" transition="in">
                                      <p:cBhvr>
                                        <p:cTn dur="1000"/>
                                        <p:tgtEl>
                                          <p:spTgt spid="278">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8">
                                            <p:txEl>
                                              <p:pRg end="2" st="2"/>
                                            </p:txEl>
                                          </p:spTgt>
                                        </p:tgtEl>
                                        <p:attrNameLst>
                                          <p:attrName>style.visibility</p:attrName>
                                        </p:attrNameLst>
                                      </p:cBhvr>
                                      <p:to>
                                        <p:strVal val="visible"/>
                                      </p:to>
                                    </p:set>
                                    <p:animEffect filter="fade" transition="in">
                                      <p:cBhvr>
                                        <p:cTn dur="1000"/>
                                        <p:tgtEl>
                                          <p:spTgt spid="278">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8">
                                            <p:txEl>
                                              <p:pRg end="3" st="3"/>
                                            </p:txEl>
                                          </p:spTgt>
                                        </p:tgtEl>
                                        <p:attrNameLst>
                                          <p:attrName>style.visibility</p:attrName>
                                        </p:attrNameLst>
                                      </p:cBhvr>
                                      <p:to>
                                        <p:strVal val="visible"/>
                                      </p:to>
                                    </p:set>
                                    <p:animEffect filter="fade" transition="in">
                                      <p:cBhvr>
                                        <p:cTn dur="1000"/>
                                        <p:tgtEl>
                                          <p:spTgt spid="278">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78">
                                            <p:txEl>
                                              <p:pRg end="4" st="4"/>
                                            </p:txEl>
                                          </p:spTgt>
                                        </p:tgtEl>
                                        <p:attrNameLst>
                                          <p:attrName>style.visibility</p:attrName>
                                        </p:attrNameLst>
                                      </p:cBhvr>
                                      <p:to>
                                        <p:strVal val="visible"/>
                                      </p:to>
                                    </p:set>
                                    <p:animEffect filter="fade" transition="in">
                                      <p:cBhvr>
                                        <p:cTn dur="1000"/>
                                        <p:tgtEl>
                                          <p:spTgt spid="278">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2" name="Shape 282"/>
        <p:cNvGrpSpPr/>
        <p:nvPr/>
      </p:nvGrpSpPr>
      <p:grpSpPr>
        <a:xfrm>
          <a:off x="0" y="0"/>
          <a:ext cx="0" cy="0"/>
          <a:chOff x="0" y="0"/>
          <a:chExt cx="0" cy="0"/>
        </a:xfrm>
      </p:grpSpPr>
      <p:sp>
        <p:nvSpPr>
          <p:cNvPr id="283" name="Google Shape;283;p37"/>
          <p:cNvSpPr/>
          <p:nvPr/>
        </p:nvSpPr>
        <p:spPr>
          <a:xfrm>
            <a:off x="211748" y="126964"/>
            <a:ext cx="5065746"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0D0D0D"/>
                </a:solidFill>
                <a:latin typeface="Times New Roman"/>
                <a:ea typeface="Times New Roman"/>
                <a:cs typeface="Times New Roman"/>
                <a:sym typeface="Times New Roman"/>
              </a:rPr>
              <a:t>3. Thực hành viết theo các bước</a:t>
            </a:r>
            <a:endParaRPr sz="2800">
              <a:solidFill>
                <a:schemeClr val="dk1"/>
              </a:solidFill>
              <a:latin typeface="Times New Roman"/>
              <a:ea typeface="Times New Roman"/>
              <a:cs typeface="Times New Roman"/>
              <a:sym typeface="Times New Roman"/>
            </a:endParaRPr>
          </a:p>
        </p:txBody>
      </p:sp>
      <p:sp>
        <p:nvSpPr>
          <p:cNvPr id="284" name="Google Shape;284;p37"/>
          <p:cNvSpPr/>
          <p:nvPr/>
        </p:nvSpPr>
        <p:spPr>
          <a:xfrm>
            <a:off x="211748" y="650184"/>
            <a:ext cx="2472152" cy="52322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D0D0D"/>
              </a:buClr>
              <a:buSzPts val="2800"/>
              <a:buFont typeface="Times New Roman"/>
              <a:buNone/>
            </a:pPr>
            <a:r>
              <a:rPr b="1" i="0" lang="en-US" sz="2800" u="none" cap="none" strike="noStrike">
                <a:solidFill>
                  <a:srgbClr val="0D0D0D"/>
                </a:solidFill>
                <a:latin typeface="Times New Roman"/>
                <a:ea typeface="Times New Roman"/>
                <a:cs typeface="Times New Roman"/>
                <a:sym typeface="Times New Roman"/>
              </a:rPr>
              <a:t>Bước 2:</a:t>
            </a:r>
            <a:r>
              <a:rPr b="0" i="0" lang="en-US" sz="2800" u="none" cap="none" strike="noStrike">
                <a:solidFill>
                  <a:srgbClr val="000000"/>
                </a:solidFill>
                <a:latin typeface="Times New Roman"/>
                <a:ea typeface="Times New Roman"/>
                <a:cs typeface="Times New Roman"/>
                <a:sym typeface="Times New Roman"/>
              </a:rPr>
              <a:t> </a:t>
            </a:r>
            <a:r>
              <a:rPr b="1" i="0" lang="en-US" sz="2800" u="none" cap="none" strike="noStrike">
                <a:solidFill>
                  <a:srgbClr val="000000"/>
                </a:solidFill>
                <a:latin typeface="Times New Roman"/>
                <a:ea typeface="Times New Roman"/>
                <a:cs typeface="Times New Roman"/>
                <a:sym typeface="Times New Roman"/>
              </a:rPr>
              <a:t>Tìm ý </a:t>
            </a:r>
            <a:endParaRPr b="0" i="0" sz="2800" u="none" cap="none" strike="noStrike">
              <a:solidFill>
                <a:srgbClr val="000000"/>
              </a:solidFill>
              <a:latin typeface="Calibri"/>
              <a:ea typeface="Calibri"/>
              <a:cs typeface="Calibri"/>
              <a:sym typeface="Calibri"/>
            </a:endParaRPr>
          </a:p>
        </p:txBody>
      </p:sp>
      <p:sp>
        <p:nvSpPr>
          <p:cNvPr id="285" name="Google Shape;285;p37"/>
          <p:cNvSpPr/>
          <p:nvPr/>
        </p:nvSpPr>
        <p:spPr>
          <a:xfrm>
            <a:off x="211748" y="1270056"/>
            <a:ext cx="9927770" cy="138499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000000"/>
                </a:solidFill>
                <a:latin typeface="Times New Roman"/>
                <a:ea typeface="Times New Roman"/>
                <a:cs typeface="Times New Roman"/>
                <a:sym typeface="Times New Roman"/>
              </a:rPr>
              <a:t>Bước 3: Viết</a:t>
            </a:r>
            <a:endParaRPr sz="2800">
              <a:solidFill>
                <a:schemeClr val="dk1"/>
              </a:solidFill>
              <a:latin typeface="Times New Roman"/>
              <a:ea typeface="Times New Roman"/>
              <a:cs typeface="Times New Roman"/>
              <a:sym typeface="Times New Roman"/>
            </a:endParaRPr>
          </a:p>
          <a:p>
            <a:pPr indent="-457200" lvl="0" marL="457200" marR="0" rtl="0" algn="l">
              <a:spcBef>
                <a:spcPts val="0"/>
              </a:spcBef>
              <a:spcAft>
                <a:spcPts val="0"/>
              </a:spcAft>
              <a:buClr>
                <a:schemeClr val="dk1"/>
              </a:buClr>
              <a:buSzPts val="2800"/>
              <a:buFont typeface="Noto Sans Symbols"/>
              <a:buChar char="❖"/>
            </a:pPr>
            <a:r>
              <a:rPr lang="en-US" sz="2800">
                <a:solidFill>
                  <a:schemeClr val="dk1"/>
                </a:solidFill>
                <a:latin typeface="Times New Roman"/>
                <a:ea typeface="Times New Roman"/>
                <a:cs typeface="Times New Roman"/>
                <a:sym typeface="Times New Roman"/>
              </a:rPr>
              <a:t>Dựa vào dàn ý, viết thành đoạn văn ghi lại cảm nghĩ về một bài thơ tự do.</a:t>
            </a:r>
            <a:endParaRPr sz="2800">
              <a:solidFill>
                <a:schemeClr val="dk1"/>
              </a:solidFill>
              <a:latin typeface="Times New Roman"/>
              <a:ea typeface="Times New Roman"/>
              <a:cs typeface="Times New Roman"/>
              <a:sym typeface="Times New Roman"/>
            </a:endParaRPr>
          </a:p>
        </p:txBody>
      </p:sp>
      <p:sp>
        <p:nvSpPr>
          <p:cNvPr id="286" name="Google Shape;286;p37"/>
          <p:cNvSpPr/>
          <p:nvPr/>
        </p:nvSpPr>
        <p:spPr>
          <a:xfrm>
            <a:off x="-361406" y="2655051"/>
            <a:ext cx="8029304" cy="954107"/>
          </a:xfrm>
          <a:prstGeom prst="rect">
            <a:avLst/>
          </a:prstGeom>
          <a:noFill/>
          <a:ln>
            <a:noFill/>
          </a:ln>
        </p:spPr>
        <p:txBody>
          <a:bodyPr anchorCtr="0" anchor="t" bIns="45700" lIns="91425" spcFirstLastPara="1" rIns="91425" wrap="square" tIns="45700">
            <a:noAutofit/>
          </a:bodyPr>
          <a:lstStyle/>
          <a:p>
            <a:pPr indent="0" lvl="0" marL="457200" marR="0" rtl="0" algn="l">
              <a:spcBef>
                <a:spcPts val="0"/>
              </a:spcBef>
              <a:spcAft>
                <a:spcPts val="0"/>
              </a:spcAft>
              <a:buNone/>
            </a:pPr>
            <a:r>
              <a:rPr b="1" lang="en-US" sz="2800">
                <a:solidFill>
                  <a:srgbClr val="0D0D0D"/>
                </a:solidFill>
                <a:latin typeface="Times New Roman"/>
                <a:ea typeface="Times New Roman"/>
                <a:cs typeface="Times New Roman"/>
                <a:sym typeface="Times New Roman"/>
              </a:rPr>
              <a:t>Bước 4: Xem lại và chỉnh sửa, rút kinh nghiệm.</a:t>
            </a:r>
            <a:endParaRPr sz="2800">
              <a:solidFill>
                <a:schemeClr val="dk1"/>
              </a:solidFill>
              <a:latin typeface="Times New Roman"/>
              <a:ea typeface="Times New Roman"/>
              <a:cs typeface="Times New Roman"/>
              <a:sym typeface="Times New Roman"/>
            </a:endParaRPr>
          </a:p>
          <a:p>
            <a:pPr indent="0" lvl="0" marL="457200" marR="0" rtl="0" algn="l">
              <a:spcBef>
                <a:spcPts val="0"/>
              </a:spcBef>
              <a:spcAft>
                <a:spcPts val="0"/>
              </a:spcAft>
              <a:buNone/>
            </a:pPr>
            <a:r>
              <a:rPr b="1" lang="en-US" sz="2800">
                <a:solidFill>
                  <a:srgbClr val="0D0D0D"/>
                </a:solidFill>
                <a:latin typeface="Times New Roman"/>
                <a:ea typeface="Times New Roman"/>
                <a:cs typeface="Times New Roman"/>
                <a:sym typeface="Times New Roman"/>
              </a:rPr>
              <a:t>* Kiểm tra, điều chỉnh bài viết.</a:t>
            </a:r>
            <a:endParaRPr sz="2800">
              <a:solidFill>
                <a:schemeClr val="dk1"/>
              </a:solidFill>
              <a:latin typeface="Times New Roman"/>
              <a:ea typeface="Times New Roman"/>
              <a:cs typeface="Times New Roman"/>
              <a:sym typeface="Times New Roman"/>
            </a:endParaRPr>
          </a:p>
        </p:txBody>
      </p:sp>
      <p:sp>
        <p:nvSpPr>
          <p:cNvPr id="287" name="Google Shape;287;p37"/>
          <p:cNvSpPr/>
          <p:nvPr/>
        </p:nvSpPr>
        <p:spPr>
          <a:xfrm>
            <a:off x="211749" y="3751977"/>
            <a:ext cx="10110650" cy="1815882"/>
          </a:xfrm>
          <a:prstGeom prst="rect">
            <a:avLst/>
          </a:prstGeom>
          <a:noFill/>
          <a:ln>
            <a:noFill/>
          </a:ln>
        </p:spPr>
        <p:txBody>
          <a:bodyPr anchorCtr="0" anchor="t" bIns="45700" lIns="91425" spcFirstLastPara="1" rIns="91425" wrap="square" tIns="45700">
            <a:noAutofit/>
          </a:bodyPr>
          <a:lstStyle/>
          <a:p>
            <a:pPr indent="-457200" lvl="0" marL="457200" marR="0" rtl="0" algn="l">
              <a:spcBef>
                <a:spcPts val="0"/>
              </a:spcBef>
              <a:spcAft>
                <a:spcPts val="0"/>
              </a:spcAft>
              <a:buClr>
                <a:schemeClr val="dk1"/>
              </a:buClr>
              <a:buSzPts val="2800"/>
              <a:buFont typeface="Noto Sans Symbols"/>
              <a:buChar char="❖"/>
            </a:pPr>
            <a:r>
              <a:rPr lang="en-US" sz="2800">
                <a:solidFill>
                  <a:schemeClr val="dk1"/>
                </a:solidFill>
                <a:latin typeface="Times New Roman"/>
                <a:ea typeface="Times New Roman"/>
                <a:cs typeface="Times New Roman"/>
                <a:sym typeface="Times New Roman"/>
              </a:rPr>
              <a:t>Đọc kĩ bài viết của mình và khoanh tròn những lỗi chính tả, lỗi sử dụng từ ngữ (nếu có). Sau đó sửa lại các lỗi đó.</a:t>
            </a:r>
            <a:endParaRPr sz="2800">
              <a:solidFill>
                <a:schemeClr val="dk1"/>
              </a:solidFill>
              <a:latin typeface="Times New Roman"/>
              <a:ea typeface="Times New Roman"/>
              <a:cs typeface="Times New Roman"/>
              <a:sym typeface="Times New Roman"/>
            </a:endParaRPr>
          </a:p>
          <a:p>
            <a:pPr indent="-457200" lvl="0" marL="457200" marR="0" rtl="0" algn="l">
              <a:spcBef>
                <a:spcPts val="0"/>
              </a:spcBef>
              <a:spcAft>
                <a:spcPts val="0"/>
              </a:spcAft>
              <a:buClr>
                <a:schemeClr val="dk1"/>
              </a:buClr>
              <a:buSzPts val="2800"/>
              <a:buFont typeface="Noto Sans Symbols"/>
              <a:buChar char="❖"/>
            </a:pPr>
            <a:r>
              <a:rPr lang="en-US" sz="2800">
                <a:solidFill>
                  <a:schemeClr val="dk1"/>
                </a:solidFill>
                <a:latin typeface="Times New Roman"/>
                <a:ea typeface="Times New Roman"/>
                <a:cs typeface="Times New Roman"/>
                <a:sym typeface="Times New Roman"/>
              </a:rPr>
              <a:t>Gạch chân những câu sai ngữ pháp bằng cách phân tích cấu trúc ngữ pháp và sửa lại cho đúng (nếu có).</a:t>
            </a:r>
            <a:endParaRPr sz="2800">
              <a:solidFill>
                <a:schemeClr val="dk1"/>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5">
                                            <p:txEl>
                                              <p:pRg end="0" st="0"/>
                                            </p:txEl>
                                          </p:spTgt>
                                        </p:tgtEl>
                                        <p:attrNameLst>
                                          <p:attrName>style.visibility</p:attrName>
                                        </p:attrNameLst>
                                      </p:cBhvr>
                                      <p:to>
                                        <p:strVal val="visible"/>
                                      </p:to>
                                    </p:set>
                                    <p:animEffect filter="fade" transition="in">
                                      <p:cBhvr>
                                        <p:cTn dur="1000"/>
                                        <p:tgtEl>
                                          <p:spTgt spid="285">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5">
                                            <p:txEl>
                                              <p:pRg end="1" st="1"/>
                                            </p:txEl>
                                          </p:spTgt>
                                        </p:tgtEl>
                                        <p:attrNameLst>
                                          <p:attrName>style.visibility</p:attrName>
                                        </p:attrNameLst>
                                      </p:cBhvr>
                                      <p:to>
                                        <p:strVal val="visible"/>
                                      </p:to>
                                    </p:set>
                                    <p:animEffect filter="fade" transition="in">
                                      <p:cBhvr>
                                        <p:cTn dur="1000"/>
                                        <p:tgtEl>
                                          <p:spTgt spid="285">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6"/>
                                        </p:tgtEl>
                                        <p:attrNameLst>
                                          <p:attrName>style.visibility</p:attrName>
                                        </p:attrNameLst>
                                      </p:cBhvr>
                                      <p:to>
                                        <p:strVal val="visible"/>
                                      </p:to>
                                    </p:set>
                                    <p:animEffect filter="fade" transition="in">
                                      <p:cBhvr>
                                        <p:cTn dur="1000"/>
                                        <p:tgtEl>
                                          <p:spTgt spid="28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7">
                                            <p:txEl>
                                              <p:pRg end="0" st="0"/>
                                            </p:txEl>
                                          </p:spTgt>
                                        </p:tgtEl>
                                        <p:attrNameLst>
                                          <p:attrName>style.visibility</p:attrName>
                                        </p:attrNameLst>
                                      </p:cBhvr>
                                      <p:to>
                                        <p:strVal val="visible"/>
                                      </p:to>
                                    </p:set>
                                    <p:animEffect filter="fade" transition="in">
                                      <p:cBhvr>
                                        <p:cTn dur="1000"/>
                                        <p:tgtEl>
                                          <p:spTgt spid="28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7">
                                            <p:txEl>
                                              <p:pRg end="1" st="1"/>
                                            </p:txEl>
                                          </p:spTgt>
                                        </p:tgtEl>
                                        <p:attrNameLst>
                                          <p:attrName>style.visibility</p:attrName>
                                        </p:attrNameLst>
                                      </p:cBhvr>
                                      <p:to>
                                        <p:strVal val="visible"/>
                                      </p:to>
                                    </p:set>
                                    <p:animEffect filter="fade" transition="in">
                                      <p:cBhvr>
                                        <p:cTn dur="1000"/>
                                        <p:tgtEl>
                                          <p:spTgt spid="287">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sp>
        <p:nvSpPr>
          <p:cNvPr id="292" name="Google Shape;292;p38"/>
          <p:cNvSpPr/>
          <p:nvPr/>
        </p:nvSpPr>
        <p:spPr>
          <a:xfrm>
            <a:off x="914400" y="705048"/>
            <a:ext cx="10985863" cy="5632311"/>
          </a:xfrm>
          <a:prstGeom prst="rect">
            <a:avLst/>
          </a:prstGeom>
          <a:solidFill>
            <a:srgbClr val="F2F2F2"/>
          </a:solidFill>
          <a:ln cap="flat" cmpd="sng" w="28575">
            <a:solidFill>
              <a:srgbClr val="385623"/>
            </a:solidFill>
            <a:prstDash val="solid"/>
            <a:round/>
            <a:headEnd len="sm" w="sm" type="none"/>
            <a:tailEnd len="sm" w="sm" type="none"/>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2000">
                <a:solidFill>
                  <a:srgbClr val="FF0000"/>
                </a:solidFill>
                <a:latin typeface="Times New Roman"/>
                <a:ea typeface="Times New Roman"/>
                <a:cs typeface="Times New Roman"/>
                <a:sym typeface="Times New Roman"/>
              </a:rPr>
              <a:t>PHIẾU CHỈNH SỬA BÀI VIẾT</a:t>
            </a:r>
            <a:endParaRPr sz="2000">
              <a:solidFill>
                <a:srgbClr val="FF0000"/>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2000">
                <a:solidFill>
                  <a:srgbClr val="7030A0"/>
                </a:solidFill>
                <a:latin typeface="Times New Roman"/>
                <a:ea typeface="Times New Roman"/>
                <a:cs typeface="Times New Roman"/>
                <a:sym typeface="Times New Roman"/>
              </a:rPr>
              <a:t>Nhiệm vụ: Hãy đọc bài viết của mình và hoàn chỉnh bài viết bằng </a:t>
            </a:r>
            <a:endParaRPr sz="2000">
              <a:solidFill>
                <a:srgbClr val="7030A0"/>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2000">
                <a:solidFill>
                  <a:srgbClr val="7030A0"/>
                </a:solidFill>
                <a:latin typeface="Times New Roman"/>
                <a:ea typeface="Times New Roman"/>
                <a:cs typeface="Times New Roman"/>
                <a:sym typeface="Times New Roman"/>
              </a:rPr>
              <a:t>cách trả lời các câu hỏi sau:</a:t>
            </a:r>
            <a:endParaRPr sz="2000">
              <a:solidFill>
                <a:srgbClr val="7030A0"/>
              </a:solidFill>
              <a:latin typeface="Times New Roman"/>
              <a:ea typeface="Times New Roman"/>
              <a:cs typeface="Times New Roman"/>
              <a:sym typeface="Times New Roman"/>
            </a:endParaRPr>
          </a:p>
          <a:p>
            <a:pPr indent="0" lvl="0" marL="0" marR="0" rtl="0" algn="l">
              <a:spcBef>
                <a:spcPts val="0"/>
              </a:spcBef>
              <a:spcAft>
                <a:spcPts val="0"/>
              </a:spcAft>
              <a:buNone/>
            </a:pPr>
            <a:r>
              <a:rPr lang="en-US" sz="2000">
                <a:solidFill>
                  <a:schemeClr val="dk1"/>
                </a:solidFill>
                <a:latin typeface="Times New Roman"/>
                <a:ea typeface="Times New Roman"/>
                <a:cs typeface="Times New Roman"/>
                <a:sym typeface="Times New Roman"/>
              </a:rPr>
              <a:t>1. Đoạn văn em viết đã giới thiệu nhan đề bài thơ, tên tác giả và nêu cảm nghĩ chung về bài thơ chưa?</a:t>
            </a:r>
            <a:endParaRPr/>
          </a:p>
          <a:p>
            <a:pPr indent="0" lvl="0" marL="0" marR="0" rtl="0" algn="l">
              <a:spcBef>
                <a:spcPts val="0"/>
              </a:spcBef>
              <a:spcAft>
                <a:spcPts val="0"/>
              </a:spcAft>
              <a:buNone/>
            </a:pPr>
            <a:r>
              <a:rPr lang="en-US" sz="2000">
                <a:solidFill>
                  <a:schemeClr val="dk1"/>
                </a:solidFill>
                <a:latin typeface="Times New Roman"/>
                <a:ea typeface="Times New Roman"/>
                <a:cs typeface="Times New Roman"/>
                <a:sym typeface="Times New Roman"/>
              </a:rPr>
              <a:t>.......................................................................................................................................................................... 2. Em đã nêu được cảm nghĩ về nội dung và nghệ thuật của bài thơ chưa? ....................................................................................................................................................................................................................................................................................................................................................</a:t>
            </a:r>
            <a:endParaRPr sz="20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lang="en-US" sz="2000">
                <a:solidFill>
                  <a:schemeClr val="dk1"/>
                </a:solidFill>
                <a:latin typeface="Times New Roman"/>
                <a:ea typeface="Times New Roman"/>
                <a:cs typeface="Times New Roman"/>
                <a:sym typeface="Times New Roman"/>
              </a:rPr>
              <a:t>3. Em đã nêu được tác dụng của thể thơ trong việc biểu đạt nội dung, lựa chọn nghệ thuật của bài thơ chưa? Phân tích được ảnh hưởng của thể thơ đến sự thành công, độc đáo của nó chưa?</a:t>
            </a:r>
            <a:endParaRPr/>
          </a:p>
          <a:p>
            <a:pPr indent="0" lvl="0" marL="0" marR="0" rtl="0" algn="l">
              <a:spcBef>
                <a:spcPts val="0"/>
              </a:spcBef>
              <a:spcAft>
                <a:spcPts val="0"/>
              </a:spcAft>
              <a:buNone/>
            </a:pPr>
            <a:r>
              <a:rPr lang="en-US" sz="2000">
                <a:solidFill>
                  <a:schemeClr val="dk1"/>
                </a:solidFill>
                <a:latin typeface="Times New Roman"/>
                <a:ea typeface="Times New Roman"/>
                <a:cs typeface="Times New Roman"/>
                <a:sym typeface="Times New Roman"/>
              </a:rPr>
              <a:t>......................................................................................................................................................................... 4. Có nên bổ sung nội dung gì cho bài viết không? (Nếu có, hãy viết rõ ý cần bổ sung.)</a:t>
            </a:r>
            <a:endParaRPr/>
          </a:p>
          <a:p>
            <a:pPr indent="0" lvl="0" marL="0" marR="0" rtl="0" algn="l">
              <a:spcBef>
                <a:spcPts val="0"/>
              </a:spcBef>
              <a:spcAft>
                <a:spcPts val="0"/>
              </a:spcAft>
              <a:buNone/>
            </a:pPr>
            <a:r>
              <a:rPr lang="en-US" sz="2000">
                <a:solidFill>
                  <a:schemeClr val="dk1"/>
                </a:solidFill>
                <a:latin typeface="Times New Roman"/>
                <a:ea typeface="Times New Roman"/>
                <a:cs typeface="Times New Roman"/>
                <a:sym typeface="Times New Roman"/>
              </a:rPr>
              <a:t>..........................................................................................................................................................................</a:t>
            </a:r>
            <a:endParaRPr sz="20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lang="en-US" sz="2000">
                <a:solidFill>
                  <a:schemeClr val="dk1"/>
                </a:solidFill>
                <a:latin typeface="Times New Roman"/>
                <a:ea typeface="Times New Roman"/>
                <a:cs typeface="Times New Roman"/>
                <a:sym typeface="Times New Roman"/>
              </a:rPr>
              <a:t>5. Có nên lược bỏ các câu trong bài viết không? (Nếu có, hãy viết rõ câu hay đoạn cần lược bỏ.)</a:t>
            </a:r>
            <a:endParaRPr/>
          </a:p>
          <a:p>
            <a:pPr indent="0" lvl="0" marL="0" marR="0" rtl="0" algn="l">
              <a:spcBef>
                <a:spcPts val="0"/>
              </a:spcBef>
              <a:spcAft>
                <a:spcPts val="0"/>
              </a:spcAft>
              <a:buNone/>
            </a:pPr>
            <a:r>
              <a:rPr lang="en-US" sz="2000">
                <a:solidFill>
                  <a:schemeClr val="dk1"/>
                </a:solidFill>
                <a:latin typeface="Times New Roman"/>
                <a:ea typeface="Times New Roman"/>
                <a:cs typeface="Times New Roman"/>
                <a:sym typeface="Times New Roman"/>
              </a:rPr>
              <a:t>..........................................................................................................................................................................</a:t>
            </a:r>
            <a:endParaRPr sz="20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lang="en-US" sz="2000">
                <a:solidFill>
                  <a:schemeClr val="dk1"/>
                </a:solidFill>
                <a:latin typeface="Times New Roman"/>
                <a:ea typeface="Times New Roman"/>
                <a:cs typeface="Times New Roman"/>
                <a:sym typeface="Times New Roman"/>
              </a:rPr>
              <a:t>6. Bài viết có mắc lỗi chính tả hay lỗi diễn đạt không? (Nếu có, hãy viết rõ các lỗi chính tả hay lỗi diễn đạt cần sửa chữa.)</a:t>
            </a:r>
            <a:endParaRPr/>
          </a:p>
          <a:p>
            <a:pPr indent="0" lvl="0" marL="0" marR="0" rtl="0" algn="l">
              <a:spcBef>
                <a:spcPts val="0"/>
              </a:spcBef>
              <a:spcAft>
                <a:spcPts val="0"/>
              </a:spcAft>
              <a:buNone/>
            </a:pPr>
            <a:r>
              <a:rPr lang="en-US" sz="2000">
                <a:solidFill>
                  <a:schemeClr val="dk1"/>
                </a:solidFill>
                <a:latin typeface="Times New Roman"/>
                <a:ea typeface="Times New Roman"/>
                <a:cs typeface="Times New Roman"/>
                <a:sym typeface="Times New Roman"/>
              </a:rPr>
              <a:t>..........................................................................................................................................................................</a:t>
            </a:r>
            <a:endParaRPr sz="2000">
              <a:solidFill>
                <a:schemeClr val="dk1"/>
              </a:solidFill>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6"/>
          <p:cNvSpPr/>
          <p:nvPr/>
        </p:nvSpPr>
        <p:spPr>
          <a:xfrm>
            <a:off x="2207623" y="143691"/>
            <a:ext cx="7759337" cy="83099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n-US" sz="2400" u="none" cap="none" strike="noStrike">
                <a:solidFill>
                  <a:srgbClr val="C00000"/>
                </a:solidFill>
                <a:latin typeface="Times New Roman"/>
                <a:ea typeface="Times New Roman"/>
                <a:cs typeface="Times New Roman"/>
                <a:sym typeface="Times New Roman"/>
              </a:rPr>
              <a:t>VIẾT ĐOẠN VĂN GHI LẠI CẢM NGHĨ</a:t>
            </a:r>
            <a:endParaRPr/>
          </a:p>
          <a:p>
            <a:pPr indent="0" lvl="0" marL="0" marR="0" rtl="0" algn="ctr">
              <a:spcBef>
                <a:spcPts val="0"/>
              </a:spcBef>
              <a:spcAft>
                <a:spcPts val="0"/>
              </a:spcAft>
              <a:buNone/>
            </a:pPr>
            <a:r>
              <a:rPr b="1" i="0" lang="en-US" sz="2400" u="none" cap="none" strike="noStrike">
                <a:solidFill>
                  <a:srgbClr val="C00000"/>
                </a:solidFill>
                <a:latin typeface="Times New Roman"/>
                <a:ea typeface="Times New Roman"/>
                <a:cs typeface="Times New Roman"/>
                <a:sym typeface="Times New Roman"/>
              </a:rPr>
              <a:t>VỀ MỘT BÀI THƠ TỰ DO </a:t>
            </a:r>
            <a:endParaRPr b="1" i="0" sz="2400" u="none" cap="none" strike="noStrike">
              <a:solidFill>
                <a:srgbClr val="C00000"/>
              </a:solidFill>
              <a:latin typeface="Times New Roman"/>
              <a:ea typeface="Times New Roman"/>
              <a:cs typeface="Times New Roman"/>
              <a:sym typeface="Times New Roman"/>
            </a:endParaRPr>
          </a:p>
        </p:txBody>
      </p:sp>
      <p:pic>
        <p:nvPicPr>
          <p:cNvPr id="166" name="Google Shape;166;p26"/>
          <p:cNvPicPr preferRelativeResize="0"/>
          <p:nvPr/>
        </p:nvPicPr>
        <p:blipFill rotWithShape="1">
          <a:blip r:embed="rId3">
            <a:alphaModFix/>
          </a:blip>
          <a:srcRect b="0" l="0" r="0" t="0"/>
          <a:stretch/>
        </p:blipFill>
        <p:spPr>
          <a:xfrm>
            <a:off x="6751211" y="1761300"/>
            <a:ext cx="2823864" cy="1303434"/>
          </a:xfrm>
          <a:prstGeom prst="rect">
            <a:avLst/>
          </a:prstGeom>
          <a:noFill/>
          <a:ln>
            <a:noFill/>
          </a:ln>
        </p:spPr>
      </p:pic>
      <p:pic>
        <p:nvPicPr>
          <p:cNvPr id="167" name="Google Shape;167;p26"/>
          <p:cNvPicPr preferRelativeResize="0"/>
          <p:nvPr/>
        </p:nvPicPr>
        <p:blipFill rotWithShape="1">
          <a:blip r:embed="rId4">
            <a:alphaModFix/>
          </a:blip>
          <a:srcRect b="0" l="0" r="0" t="0"/>
          <a:stretch/>
        </p:blipFill>
        <p:spPr>
          <a:xfrm>
            <a:off x="9575075" y="1144585"/>
            <a:ext cx="2261812" cy="2261812"/>
          </a:xfrm>
          <a:prstGeom prst="ellipse">
            <a:avLst/>
          </a:prstGeom>
          <a:noFill/>
          <a:ln>
            <a:noFill/>
          </a:ln>
        </p:spPr>
      </p:pic>
      <p:sp>
        <p:nvSpPr>
          <p:cNvPr id="168" name="Google Shape;168;p26"/>
          <p:cNvSpPr/>
          <p:nvPr/>
        </p:nvSpPr>
        <p:spPr>
          <a:xfrm>
            <a:off x="220351" y="1458910"/>
            <a:ext cx="8205541"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800" u="none" cap="none" strike="noStrike">
                <a:solidFill>
                  <a:srgbClr val="0D0D0D"/>
                </a:solidFill>
                <a:latin typeface="Times New Roman"/>
                <a:ea typeface="Times New Roman"/>
                <a:cs typeface="Times New Roman"/>
                <a:sym typeface="Times New Roman"/>
              </a:rPr>
              <a:t>1. Yêu cầu đối với  đoạn văn ghi lại cảm xúc về một bài thơ có yếu tố miêu tả và tự sự</a:t>
            </a:r>
            <a:endParaRPr b="0" i="0" sz="2800" u="none" cap="none" strike="noStrike">
              <a:solidFill>
                <a:schemeClr val="dk1"/>
              </a:solidFill>
              <a:latin typeface="Times New Roman"/>
              <a:ea typeface="Times New Roman"/>
              <a:cs typeface="Times New Roman"/>
              <a:sym typeface="Times New Roman"/>
            </a:endParaRPr>
          </a:p>
        </p:txBody>
      </p:sp>
      <p:graphicFrame>
        <p:nvGraphicFramePr>
          <p:cNvPr id="169" name="Google Shape;169;p26"/>
          <p:cNvGraphicFramePr/>
          <p:nvPr/>
        </p:nvGraphicFramePr>
        <p:xfrm>
          <a:off x="669110" y="3064734"/>
          <a:ext cx="3000000" cy="3000000"/>
        </p:xfrm>
        <a:graphic>
          <a:graphicData uri="http://schemas.openxmlformats.org/drawingml/2006/table">
            <a:tbl>
              <a:tblPr bandRow="1" firstRow="1">
                <a:noFill/>
                <a:tableStyleId>{14C9009D-6FBE-4FF6-9572-CBF892D432F2}</a:tableStyleId>
              </a:tblPr>
              <a:tblGrid>
                <a:gridCol w="5731700"/>
                <a:gridCol w="3174275"/>
              </a:tblGrid>
              <a:tr h="370850">
                <a:tc>
                  <a:txBody>
                    <a:bodyPr/>
                    <a:lstStyle/>
                    <a:p>
                      <a:pPr indent="0" lvl="0" marL="0" marR="0" rtl="0" algn="l">
                        <a:spcBef>
                          <a:spcPts val="0"/>
                        </a:spcBef>
                        <a:spcAft>
                          <a:spcPts val="0"/>
                        </a:spcAft>
                        <a:buNone/>
                      </a:pPr>
                      <a:r>
                        <a:rPr b="1" lang="en-US" sz="2400" u="none" cap="none" strike="noStrike">
                          <a:solidFill>
                            <a:schemeClr val="dk1"/>
                          </a:solidFill>
                          <a:latin typeface="Times New Roman"/>
                          <a:ea typeface="Times New Roman"/>
                          <a:cs typeface="Times New Roman"/>
                          <a:sym typeface="Times New Roman"/>
                        </a:rPr>
                        <a:t>+ </a:t>
                      </a:r>
                      <a:r>
                        <a:rPr lang="en-US" sz="2400" u="none" cap="none" strike="noStrike">
                          <a:solidFill>
                            <a:schemeClr val="dk1"/>
                          </a:solidFill>
                          <a:latin typeface="Times New Roman"/>
                          <a:ea typeface="Times New Roman"/>
                          <a:cs typeface="Times New Roman"/>
                          <a:sym typeface="Times New Roman"/>
                        </a:rPr>
                        <a:t>Kể tên một bài thơ tự do em học.</a:t>
                      </a:r>
                      <a:endParaRPr sz="24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a:txBody>
                  <a:tcPr marT="45725" marB="45725" marR="91450" marL="91450">
                    <a:solidFill>
                      <a:srgbClr val="FFF2CC"/>
                    </a:solidFill>
                  </a:tcPr>
                </a:tc>
                <a:tc>
                  <a:txBody>
                    <a:bodyPr/>
                    <a:lstStyle/>
                    <a:p>
                      <a:pPr indent="0" lvl="0" marL="0" marR="0" rtl="0" algn="l">
                        <a:spcBef>
                          <a:spcPts val="0"/>
                        </a:spcBef>
                        <a:spcAft>
                          <a:spcPts val="0"/>
                        </a:spcAft>
                        <a:buNone/>
                      </a:pPr>
                      <a:r>
                        <a:t/>
                      </a:r>
                      <a:endParaRPr sz="1800">
                        <a:solidFill>
                          <a:srgbClr val="385623"/>
                        </a:solidFill>
                      </a:endParaRPr>
                    </a:p>
                  </a:txBody>
                  <a:tcPr marT="45725" marB="45725" marR="91450" marL="91450">
                    <a:solidFill>
                      <a:srgbClr val="FFF2CC"/>
                    </a:solidFill>
                  </a:tcPr>
                </a:tc>
              </a:tr>
              <a:tr h="370850">
                <a:tc>
                  <a:txBody>
                    <a:bodyPr/>
                    <a:lstStyle/>
                    <a:p>
                      <a:pPr indent="0" lvl="0" marL="0" marR="0" rtl="0" algn="l">
                        <a:lnSpc>
                          <a:spcPct val="100000"/>
                        </a:lnSpc>
                        <a:spcBef>
                          <a:spcPts val="0"/>
                        </a:spcBef>
                        <a:spcAft>
                          <a:spcPts val="0"/>
                        </a:spcAft>
                        <a:buClr>
                          <a:schemeClr val="dk1"/>
                        </a:buClr>
                        <a:buSzPts val="2400"/>
                        <a:buFont typeface="Times New Roman"/>
                        <a:buNone/>
                      </a:pPr>
                      <a:r>
                        <a:rPr lang="en-US" sz="2400">
                          <a:solidFill>
                            <a:schemeClr val="dk1"/>
                          </a:solidFill>
                          <a:latin typeface="Times New Roman"/>
                          <a:ea typeface="Times New Roman"/>
                          <a:cs typeface="Times New Roman"/>
                          <a:sym typeface="Times New Roman"/>
                        </a:rPr>
                        <a:t>+ Sau khi đọc xong bài thơ, em có cảm nghĩ gì về nội dung và nghệ thuật?</a:t>
                      </a:r>
                      <a:endParaRPr sz="2400">
                        <a:solidFill>
                          <a:srgbClr val="385623"/>
                        </a:solidFill>
                        <a:latin typeface="Times New Roman"/>
                        <a:ea typeface="Times New Roman"/>
                        <a:cs typeface="Times New Roman"/>
                        <a:sym typeface="Times New Roman"/>
                      </a:endParaRPr>
                    </a:p>
                  </a:txBody>
                  <a:tcPr marT="45725" marB="45725" marR="91450" marL="91450">
                    <a:solidFill>
                      <a:schemeClr val="lt2"/>
                    </a:solidFill>
                  </a:tcPr>
                </a:tc>
                <a:tc>
                  <a:txBody>
                    <a:bodyPr/>
                    <a:lstStyle/>
                    <a:p>
                      <a:pPr indent="0" lvl="0" marL="0" marR="0" rtl="0" algn="l">
                        <a:spcBef>
                          <a:spcPts val="0"/>
                        </a:spcBef>
                        <a:spcAft>
                          <a:spcPts val="0"/>
                        </a:spcAft>
                        <a:buNone/>
                      </a:pPr>
                      <a:r>
                        <a:t/>
                      </a:r>
                      <a:endParaRPr sz="1800">
                        <a:solidFill>
                          <a:srgbClr val="385623"/>
                        </a:solidFill>
                      </a:endParaRPr>
                    </a:p>
                  </a:txBody>
                  <a:tcPr marT="45725" marB="45725" marR="91450" marL="91450">
                    <a:solidFill>
                      <a:schemeClr val="lt2"/>
                    </a:solidFill>
                  </a:tcPr>
                </a:tc>
              </a:tr>
              <a:tr h="370850">
                <a:tc>
                  <a:txBody>
                    <a:bodyPr/>
                    <a:lstStyle/>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 Khi viết 1 đoạn văn ghi lại cảm xúc về một bài thơ tự do, cần đảm bảo những yêu cầu gì?</a:t>
                      </a:r>
                      <a:endParaRPr sz="2400">
                        <a:solidFill>
                          <a:schemeClr val="dk1"/>
                        </a:solidFill>
                        <a:latin typeface="Times New Roman"/>
                        <a:ea typeface="Times New Roman"/>
                        <a:cs typeface="Times New Roman"/>
                        <a:sym typeface="Times New Roman"/>
                      </a:endParaRPr>
                    </a:p>
                  </a:txBody>
                  <a:tcPr marT="45725" marB="45725" marR="91450" marL="91450">
                    <a:solidFill>
                      <a:srgbClr val="D8E2F3"/>
                    </a:solidFill>
                  </a:tcPr>
                </a:tc>
                <a:tc>
                  <a:txBody>
                    <a:bodyPr/>
                    <a:lstStyle/>
                    <a:p>
                      <a:pPr indent="0" lvl="0" marL="0" marR="0" rtl="0" algn="l">
                        <a:spcBef>
                          <a:spcPts val="0"/>
                        </a:spcBef>
                        <a:spcAft>
                          <a:spcPts val="0"/>
                        </a:spcAft>
                        <a:buNone/>
                      </a:pPr>
                      <a:r>
                        <a:t/>
                      </a:r>
                      <a:endParaRPr sz="1800">
                        <a:solidFill>
                          <a:srgbClr val="385623"/>
                        </a:solidFill>
                      </a:endParaRPr>
                    </a:p>
                  </a:txBody>
                  <a:tcPr marT="45725" marB="45725" marR="91450" marL="91450">
                    <a:solidFill>
                      <a:srgbClr val="D8E2F3"/>
                    </a:solidFill>
                  </a:tcPr>
                </a:tc>
              </a:tr>
            </a:tbl>
          </a:graphicData>
        </a:graphic>
      </p:graphicFrame>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8"/>
                                        </p:tgtEl>
                                        <p:attrNameLst>
                                          <p:attrName>style.visibility</p:attrName>
                                        </p:attrNameLst>
                                      </p:cBhvr>
                                      <p:to>
                                        <p:strVal val="visible"/>
                                      </p:to>
                                    </p:set>
                                    <p:animEffect filter="fade" transition="in">
                                      <p:cBhvr>
                                        <p:cTn dur="1000"/>
                                        <p:tgtEl>
                                          <p:spTgt spid="16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6"/>
                                        </p:tgtEl>
                                        <p:attrNameLst>
                                          <p:attrName>style.visibility</p:attrName>
                                        </p:attrNameLst>
                                      </p:cBhvr>
                                      <p:to>
                                        <p:strVal val="visible"/>
                                      </p:to>
                                    </p:set>
                                    <p:animEffect filter="fade" transition="in">
                                      <p:cBhvr>
                                        <p:cTn dur="1000"/>
                                        <p:tgtEl>
                                          <p:spTgt spid="16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7"/>
                                        </p:tgtEl>
                                        <p:attrNameLst>
                                          <p:attrName>style.visibility</p:attrName>
                                        </p:attrNameLst>
                                      </p:cBhvr>
                                      <p:to>
                                        <p:strVal val="visible"/>
                                      </p:to>
                                    </p:set>
                                    <p:animEffect filter="fade" transition="in">
                                      <p:cBhvr>
                                        <p:cTn dur="1000"/>
                                        <p:tgtEl>
                                          <p:spTgt spid="16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9"/>
                                        </p:tgtEl>
                                        <p:attrNameLst>
                                          <p:attrName>style.visibility</p:attrName>
                                        </p:attrNameLst>
                                      </p:cBhvr>
                                      <p:to>
                                        <p:strVal val="visible"/>
                                      </p:to>
                                    </p:set>
                                    <p:animEffect filter="fade" transition="in">
                                      <p:cBhvr>
                                        <p:cTn dur="1000"/>
                                        <p:tgtEl>
                                          <p:spTgt spid="16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7"/>
          <p:cNvSpPr/>
          <p:nvPr/>
        </p:nvSpPr>
        <p:spPr>
          <a:xfrm>
            <a:off x="128911" y="923333"/>
            <a:ext cx="10334438"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800" u="none" cap="none" strike="noStrike">
                <a:solidFill>
                  <a:srgbClr val="0D0D0D"/>
                </a:solidFill>
                <a:latin typeface="Times New Roman"/>
                <a:ea typeface="Times New Roman"/>
                <a:cs typeface="Times New Roman"/>
                <a:sym typeface="Times New Roman"/>
              </a:rPr>
              <a:t>1. Yêu cầu đối với  đoạn văn ghi lại cảm nghĩ về một bài thơ tự do</a:t>
            </a:r>
            <a:endParaRPr b="0" i="0" sz="2800" u="none" cap="none" strike="noStrike">
              <a:solidFill>
                <a:schemeClr val="dk1"/>
              </a:solidFill>
              <a:latin typeface="Times New Roman"/>
              <a:ea typeface="Times New Roman"/>
              <a:cs typeface="Times New Roman"/>
              <a:sym typeface="Times New Roman"/>
            </a:endParaRPr>
          </a:p>
        </p:txBody>
      </p:sp>
      <p:sp>
        <p:nvSpPr>
          <p:cNvPr id="175" name="Google Shape;175;p27"/>
          <p:cNvSpPr/>
          <p:nvPr/>
        </p:nvSpPr>
        <p:spPr>
          <a:xfrm>
            <a:off x="326570" y="2873828"/>
            <a:ext cx="2847704" cy="1920241"/>
          </a:xfrm>
          <a:prstGeom prst="stripedRightArrow">
            <a:avLst>
              <a:gd fmla="val 50000" name="adj1"/>
              <a:gd fmla="val 50000" name="adj2"/>
            </a:avLst>
          </a:prstGeom>
          <a:solidFill>
            <a:srgbClr val="385623"/>
          </a:solidFill>
          <a:ln>
            <a:noFill/>
          </a:ln>
          <a:effectLst>
            <a:outerShdw blurRad="107950" algn="ctr" dir="5400000" dist="12700">
              <a:srgbClr val="000000"/>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2800" u="none" cap="none" strike="noStrike">
                <a:solidFill>
                  <a:schemeClr val="lt1"/>
                </a:solidFill>
                <a:latin typeface="Times New Roman"/>
                <a:ea typeface="Times New Roman"/>
                <a:cs typeface="Times New Roman"/>
                <a:sym typeface="Times New Roman"/>
              </a:rPr>
              <a:t>YÊU CẦU</a:t>
            </a:r>
            <a:endParaRPr b="1" i="0" sz="2800" u="none" cap="none" strike="noStrike">
              <a:solidFill>
                <a:schemeClr val="lt1"/>
              </a:solidFill>
              <a:latin typeface="Times New Roman"/>
              <a:ea typeface="Times New Roman"/>
              <a:cs typeface="Times New Roman"/>
              <a:sym typeface="Times New Roman"/>
            </a:endParaRPr>
          </a:p>
        </p:txBody>
      </p:sp>
      <p:graphicFrame>
        <p:nvGraphicFramePr>
          <p:cNvPr id="176" name="Google Shape;176;p27"/>
          <p:cNvGraphicFramePr/>
          <p:nvPr/>
        </p:nvGraphicFramePr>
        <p:xfrm>
          <a:off x="3291113" y="2157548"/>
          <a:ext cx="3000000" cy="3000000"/>
        </p:xfrm>
        <a:graphic>
          <a:graphicData uri="http://schemas.openxmlformats.org/drawingml/2006/table">
            <a:tbl>
              <a:tblPr bandRow="1" firstRow="1">
                <a:noFill/>
                <a:tableStyleId>{3D98F7D8-C3F0-4A29-A954-77FB23FCBFE5}</a:tableStyleId>
              </a:tblPr>
              <a:tblGrid>
                <a:gridCol w="7943675"/>
              </a:tblGrid>
              <a:tr h="370850">
                <a:tc>
                  <a:txBody>
                    <a:bodyPr/>
                    <a:lstStyle/>
                    <a:p>
                      <a:pPr indent="0" lvl="0" marL="0" marR="0" rtl="0" algn="l">
                        <a:spcBef>
                          <a:spcPts val="0"/>
                        </a:spcBef>
                        <a:spcAft>
                          <a:spcPts val="0"/>
                        </a:spcAft>
                        <a:buNone/>
                      </a:pPr>
                      <a:r>
                        <a:rPr b="0" lang="en-US" sz="2400">
                          <a:solidFill>
                            <a:schemeClr val="dk1"/>
                          </a:solidFill>
                          <a:latin typeface="Times New Roman"/>
                          <a:ea typeface="Times New Roman"/>
                          <a:cs typeface="Times New Roman"/>
                          <a:sym typeface="Times New Roman"/>
                        </a:rPr>
                        <a:t>- Giới thiệu được nhan đề bài thơ và tên tác giả.</a:t>
                      </a:r>
                      <a:endParaRPr b="0" sz="2400">
                        <a:solidFill>
                          <a:schemeClr val="dk1"/>
                        </a:solidFill>
                        <a:latin typeface="Times New Roman"/>
                        <a:ea typeface="Times New Roman"/>
                        <a:cs typeface="Times New Roman"/>
                        <a:sym typeface="Times New Roman"/>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370850">
                <a:tc>
                  <a:txBody>
                    <a:bodyPr/>
                    <a:lstStyle/>
                    <a:p>
                      <a:pPr indent="0" lvl="0" marL="0" marR="0" rtl="0" algn="l">
                        <a:spcBef>
                          <a:spcPts val="0"/>
                        </a:spcBef>
                        <a:spcAft>
                          <a:spcPts val="0"/>
                        </a:spcAft>
                        <a:buNone/>
                      </a:pPr>
                      <a:r>
                        <a:rPr b="0" lang="en-US" sz="2400">
                          <a:solidFill>
                            <a:schemeClr val="dk1"/>
                          </a:solidFill>
                          <a:latin typeface="Times New Roman"/>
                          <a:ea typeface="Times New Roman"/>
                          <a:cs typeface="Times New Roman"/>
                          <a:sym typeface="Times New Roman"/>
                        </a:rPr>
                        <a:t>- Thể hiện được cảm xúc chung về bài thơ.</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370850">
                <a:tc>
                  <a:txBody>
                    <a:bodyPr/>
                    <a:lstStyle/>
                    <a:p>
                      <a:pPr indent="0" lvl="0" marL="0" marR="0" rtl="0" algn="l">
                        <a:spcBef>
                          <a:spcPts val="0"/>
                        </a:spcBef>
                        <a:spcAft>
                          <a:spcPts val="0"/>
                        </a:spcAft>
                        <a:buNone/>
                      </a:pPr>
                      <a:r>
                        <a:rPr b="0" lang="en-US" sz="2400">
                          <a:solidFill>
                            <a:schemeClr val="dk1"/>
                          </a:solidFill>
                          <a:latin typeface="Times New Roman"/>
                          <a:ea typeface="Times New Roman"/>
                          <a:cs typeface="Times New Roman"/>
                          <a:sym typeface="Times New Roman"/>
                        </a:rPr>
                        <a:t>- Nêu cảm nghĩ về nội dung và nghệ thuật, tác dụng của thể thơ tự do trong việc thể hiện mạch cảm xúc.</a:t>
                      </a:r>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370850">
                <a:tc>
                  <a:txBody>
                    <a:bodyPr/>
                    <a:lstStyle/>
                    <a:p>
                      <a:pPr indent="0" lvl="0" marL="0" marR="0" rtl="0" algn="l">
                        <a:spcBef>
                          <a:spcPts val="0"/>
                        </a:spcBef>
                        <a:spcAft>
                          <a:spcPts val="0"/>
                        </a:spcAft>
                        <a:buNone/>
                      </a:pPr>
                      <a:r>
                        <a:rPr b="0" lang="en-US" sz="2400">
                          <a:solidFill>
                            <a:schemeClr val="dk1"/>
                          </a:solidFill>
                          <a:latin typeface="Times New Roman"/>
                          <a:ea typeface="Times New Roman"/>
                          <a:cs typeface="Times New Roman"/>
                          <a:sym typeface="Times New Roman"/>
                        </a:rPr>
                        <a:t>- Khái quát được cảm nghĩ về bài thơ.</a:t>
                      </a:r>
                      <a:endParaRPr b="0" sz="2400">
                        <a:solidFill>
                          <a:schemeClr val="dk1"/>
                        </a:solidFill>
                        <a:latin typeface="Times New Roman"/>
                        <a:ea typeface="Times New Roman"/>
                        <a:cs typeface="Times New Roman"/>
                        <a:sym typeface="Times New Roman"/>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gtEl>
                                        <p:attrNameLst>
                                          <p:attrName>style.visibility</p:attrName>
                                        </p:attrNameLst>
                                      </p:cBhvr>
                                      <p:to>
                                        <p:strVal val="visible"/>
                                      </p:to>
                                    </p:set>
                                    <p:animEffect filter="fade" transition="in">
                                      <p:cBhvr>
                                        <p:cTn dur="1000"/>
                                        <p:tgtEl>
                                          <p:spTgt spid="17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5"/>
                                        </p:tgtEl>
                                        <p:attrNameLst>
                                          <p:attrName>style.visibility</p:attrName>
                                        </p:attrNameLst>
                                      </p:cBhvr>
                                      <p:to>
                                        <p:strVal val="visible"/>
                                      </p:to>
                                    </p:set>
                                    <p:animEffect filter="fade" transition="in">
                                      <p:cBhvr>
                                        <p:cTn dur="1000"/>
                                        <p:tgtEl>
                                          <p:spTgt spid="17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6"/>
                                        </p:tgtEl>
                                        <p:attrNameLst>
                                          <p:attrName>style.visibility</p:attrName>
                                        </p:attrNameLst>
                                      </p:cBhvr>
                                      <p:to>
                                        <p:strVal val="visible"/>
                                      </p:to>
                                    </p:set>
                                    <p:animEffect filter="fade" transition="in">
                                      <p:cBhvr>
                                        <p:cTn dur="1000"/>
                                        <p:tgtEl>
                                          <p:spTgt spid="17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8"/>
          <p:cNvSpPr/>
          <p:nvPr/>
        </p:nvSpPr>
        <p:spPr>
          <a:xfrm>
            <a:off x="444137" y="858483"/>
            <a:ext cx="9614264"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800" u="none" cap="none" strike="noStrike">
                <a:solidFill>
                  <a:srgbClr val="0D0D0D"/>
                </a:solidFill>
                <a:latin typeface="Times New Roman"/>
                <a:ea typeface="Times New Roman"/>
                <a:cs typeface="Times New Roman"/>
                <a:sym typeface="Times New Roman"/>
              </a:rPr>
              <a:t>2. Phân tích bài viết tham khảo: </a:t>
            </a:r>
            <a:r>
              <a:rPr b="1" i="1" lang="en-US" sz="2800" u="none" cap="none" strike="noStrike">
                <a:solidFill>
                  <a:schemeClr val="dk1"/>
                </a:solidFill>
                <a:latin typeface="Times New Roman"/>
                <a:ea typeface="Times New Roman"/>
                <a:cs typeface="Times New Roman"/>
                <a:sym typeface="Times New Roman"/>
              </a:rPr>
              <a:t>Lá đỏ</a:t>
            </a:r>
            <a:r>
              <a:rPr b="1" i="0" lang="en-US" sz="2800" u="none" cap="none" strike="noStrike">
                <a:solidFill>
                  <a:schemeClr val="dk1"/>
                </a:solidFill>
                <a:latin typeface="Times New Roman"/>
                <a:ea typeface="Times New Roman"/>
                <a:cs typeface="Times New Roman"/>
                <a:sym typeface="Times New Roman"/>
              </a:rPr>
              <a:t> - niềm tin và hy vọng ngày chiến thắng</a:t>
            </a:r>
            <a:endParaRPr sz="2800">
              <a:solidFill>
                <a:schemeClr val="dk1"/>
              </a:solidFill>
              <a:latin typeface="Times New Roman"/>
              <a:ea typeface="Times New Roman"/>
              <a:cs typeface="Times New Roman"/>
              <a:sym typeface="Times New Roman"/>
            </a:endParaRPr>
          </a:p>
        </p:txBody>
      </p:sp>
      <p:graphicFrame>
        <p:nvGraphicFramePr>
          <p:cNvPr id="182" name="Google Shape;182;p28"/>
          <p:cNvGraphicFramePr/>
          <p:nvPr/>
        </p:nvGraphicFramePr>
        <p:xfrm>
          <a:off x="3161210" y="1959801"/>
          <a:ext cx="3000000" cy="3000000"/>
        </p:xfrm>
        <a:graphic>
          <a:graphicData uri="http://schemas.openxmlformats.org/drawingml/2006/table">
            <a:tbl>
              <a:tblPr bandRow="1" firstRow="1">
                <a:noFill/>
                <a:tableStyleId>{14C9009D-6FBE-4FF6-9572-CBF892D432F2}</a:tableStyleId>
              </a:tblPr>
              <a:tblGrid>
                <a:gridCol w="8177350"/>
              </a:tblGrid>
              <a:tr h="1001550">
                <a:tc>
                  <a:txBody>
                    <a:bodyPr/>
                    <a:lstStyle/>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 Đoạn văn giới thiệu nhan đề bài thơ, tên tác giả bằng câu văn nào?</a:t>
                      </a:r>
                      <a:endParaRPr/>
                    </a:p>
                  </a:txBody>
                  <a:tcPr marT="45725" marB="45725" marR="91450" marL="91450">
                    <a:solidFill>
                      <a:srgbClr val="FBE4D4"/>
                    </a:solidFill>
                  </a:tcPr>
                </a:tc>
              </a:tr>
              <a:tr h="1001550">
                <a:tc>
                  <a:txBody>
                    <a:bodyPr/>
                    <a:lstStyle/>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 Cảm nghĩ về nội dung và nghệ thuật của bài thơ được thể hiện như thế nào?</a:t>
                      </a:r>
                      <a:endParaRPr/>
                    </a:p>
                  </a:txBody>
                  <a:tcPr marT="45725" marB="45725" marR="91450" marL="91450">
                    <a:solidFill>
                      <a:srgbClr val="D5DBE5"/>
                    </a:solidFill>
                  </a:tcPr>
                </a:tc>
              </a:tr>
              <a:tr h="1542025">
                <a:tc>
                  <a:txBody>
                    <a:bodyPr/>
                    <a:lstStyle/>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 Tác dụng của thể thơ tự do trong việc thể hiện mạch cảm xúc và nét độc đáo của bài thơ?</a:t>
                      </a:r>
                      <a:endParaRPr/>
                    </a:p>
                  </a:txBody>
                  <a:tcPr marT="45725" marB="45725" marR="91450" marL="91450">
                    <a:solidFill>
                      <a:srgbClr val="FEE599"/>
                    </a:solidFill>
                  </a:tcPr>
                </a:tc>
              </a:tr>
              <a:tr h="856675">
                <a:tc>
                  <a:txBody>
                    <a:bodyPr/>
                    <a:lstStyle/>
                    <a:p>
                      <a:pPr indent="0" lvl="0" marL="0" marR="0" rtl="0" algn="l">
                        <a:spcBef>
                          <a:spcPts val="0"/>
                        </a:spcBef>
                        <a:spcAft>
                          <a:spcPts val="0"/>
                        </a:spcAft>
                        <a:buNone/>
                      </a:pPr>
                      <a:r>
                        <a:rPr lang="en-US" sz="2400">
                          <a:solidFill>
                            <a:schemeClr val="dk1"/>
                          </a:solidFill>
                          <a:latin typeface="Times New Roman"/>
                          <a:ea typeface="Times New Roman"/>
                          <a:cs typeface="Times New Roman"/>
                          <a:sym typeface="Times New Roman"/>
                        </a:rPr>
                        <a:t>+ Câu kết đoạn có nội dung là gì?</a:t>
                      </a:r>
                      <a:endParaRPr/>
                    </a:p>
                  </a:txBody>
                  <a:tcPr marT="45725" marB="45725" marR="91450" marL="91450">
                    <a:solidFill>
                      <a:srgbClr val="C4E0B2"/>
                    </a:solidFill>
                  </a:tcPr>
                </a:tc>
              </a:tr>
            </a:tbl>
          </a:graphicData>
        </a:graphic>
      </p:graphicFrame>
      <p:pic>
        <p:nvPicPr>
          <p:cNvPr descr="Phân tích bài thơ Lá Đỏ của Nguyễn Đình Thi" id="183" name="Google Shape;183;p28"/>
          <p:cNvPicPr preferRelativeResize="0"/>
          <p:nvPr/>
        </p:nvPicPr>
        <p:blipFill rotWithShape="1">
          <a:blip r:embed="rId3">
            <a:alphaModFix/>
          </a:blip>
          <a:srcRect b="0" l="0" r="0" t="0"/>
          <a:stretch/>
        </p:blipFill>
        <p:spPr>
          <a:xfrm flipH="1" rot="10800000">
            <a:off x="155575" y="4362992"/>
            <a:ext cx="2809694" cy="1998617"/>
          </a:xfrm>
          <a:prstGeom prst="rect">
            <a:avLst/>
          </a:prstGeom>
          <a:noFill/>
          <a:ln>
            <a:noFill/>
          </a:ln>
        </p:spPr>
      </p:pic>
      <p:pic>
        <p:nvPicPr>
          <p:cNvPr descr="Cuộc đời và sự nghiệp sáng tác của nhà thơ Nguyễn Đình Thi" id="184" name="Google Shape;184;p28"/>
          <p:cNvPicPr preferRelativeResize="0"/>
          <p:nvPr/>
        </p:nvPicPr>
        <p:blipFill rotWithShape="1">
          <a:blip r:embed="rId4">
            <a:alphaModFix/>
          </a:blip>
          <a:srcRect b="0" l="0" r="0" t="0"/>
          <a:stretch/>
        </p:blipFill>
        <p:spPr>
          <a:xfrm>
            <a:off x="155575" y="1941618"/>
            <a:ext cx="2809694" cy="221237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29"/>
          <p:cNvSpPr/>
          <p:nvPr/>
        </p:nvSpPr>
        <p:spPr>
          <a:xfrm>
            <a:off x="143309" y="858483"/>
            <a:ext cx="9823652"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800" u="none" cap="none" strike="noStrike">
                <a:solidFill>
                  <a:srgbClr val="0D0D0D"/>
                </a:solidFill>
                <a:latin typeface="Times New Roman"/>
                <a:ea typeface="Times New Roman"/>
                <a:cs typeface="Times New Roman"/>
                <a:sym typeface="Times New Roman"/>
              </a:rPr>
              <a:t>2. Phân tích bài viết</a:t>
            </a:r>
            <a:r>
              <a:rPr b="1" i="0" lang="en-US" sz="2800" u="none" cap="none" strike="noStrike">
                <a:solidFill>
                  <a:srgbClr val="0D0D0D"/>
                </a:solidFill>
                <a:latin typeface="Times New Roman"/>
                <a:ea typeface="Times New Roman"/>
                <a:cs typeface="Times New Roman"/>
                <a:sym typeface="Times New Roman"/>
              </a:rPr>
              <a:t> </a:t>
            </a:r>
            <a:r>
              <a:rPr b="1" i="0" lang="en-US" sz="2800" u="none" cap="none" strike="noStrike">
                <a:solidFill>
                  <a:srgbClr val="0D0D0D"/>
                </a:solidFill>
                <a:latin typeface="Times New Roman"/>
                <a:ea typeface="Times New Roman"/>
                <a:cs typeface="Times New Roman"/>
                <a:sym typeface="Times New Roman"/>
              </a:rPr>
              <a:t>tham khảo: </a:t>
            </a:r>
            <a:r>
              <a:rPr b="1" i="1" lang="en-US" sz="2800">
                <a:solidFill>
                  <a:schemeClr val="dk1"/>
                </a:solidFill>
                <a:latin typeface="Times New Roman"/>
                <a:ea typeface="Times New Roman"/>
                <a:cs typeface="Times New Roman"/>
                <a:sym typeface="Times New Roman"/>
              </a:rPr>
              <a:t>Lá đỏ</a:t>
            </a:r>
            <a:r>
              <a:rPr b="1" lang="en-US" sz="2800">
                <a:solidFill>
                  <a:schemeClr val="dk1"/>
                </a:solidFill>
                <a:latin typeface="Times New Roman"/>
                <a:ea typeface="Times New Roman"/>
                <a:cs typeface="Times New Roman"/>
                <a:sym typeface="Times New Roman"/>
              </a:rPr>
              <a:t> - niềm tin và hy vọng ngày chiến thắng</a:t>
            </a:r>
            <a:endParaRPr sz="2800">
              <a:solidFill>
                <a:schemeClr val="dk1"/>
              </a:solidFill>
              <a:latin typeface="Times New Roman"/>
              <a:ea typeface="Times New Roman"/>
              <a:cs typeface="Times New Roman"/>
              <a:sym typeface="Times New Roman"/>
            </a:endParaRPr>
          </a:p>
        </p:txBody>
      </p:sp>
      <p:sp>
        <p:nvSpPr>
          <p:cNvPr id="190" name="Google Shape;190;p29"/>
          <p:cNvSpPr/>
          <p:nvPr/>
        </p:nvSpPr>
        <p:spPr>
          <a:xfrm>
            <a:off x="143307" y="1812591"/>
            <a:ext cx="3751348"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0D0D0D"/>
                </a:solidFill>
                <a:latin typeface="Times New Roman"/>
                <a:ea typeface="Times New Roman"/>
                <a:cs typeface="Times New Roman"/>
                <a:sym typeface="Times New Roman"/>
              </a:rPr>
              <a:t>* </a:t>
            </a:r>
            <a:r>
              <a:rPr b="1" lang="en-US" sz="2800" u="sng">
                <a:solidFill>
                  <a:srgbClr val="0D0D0D"/>
                </a:solidFill>
                <a:latin typeface="Times New Roman"/>
                <a:ea typeface="Times New Roman"/>
                <a:cs typeface="Times New Roman"/>
                <a:sym typeface="Times New Roman"/>
              </a:rPr>
              <a:t>Bước 1</a:t>
            </a:r>
            <a:r>
              <a:rPr b="1" lang="en-US" sz="2800">
                <a:solidFill>
                  <a:srgbClr val="0D0D0D"/>
                </a:solidFill>
                <a:latin typeface="Times New Roman"/>
                <a:ea typeface="Times New Roman"/>
                <a:cs typeface="Times New Roman"/>
                <a:sym typeface="Times New Roman"/>
              </a:rPr>
              <a:t>: Đọc văn bản </a:t>
            </a:r>
            <a:endParaRPr sz="2800">
              <a:solidFill>
                <a:schemeClr val="dk1"/>
              </a:solidFill>
              <a:latin typeface="Times New Roman"/>
              <a:ea typeface="Times New Roman"/>
              <a:cs typeface="Times New Roman"/>
              <a:sym typeface="Times New Roman"/>
            </a:endParaRPr>
          </a:p>
        </p:txBody>
      </p:sp>
      <p:grpSp>
        <p:nvGrpSpPr>
          <p:cNvPr id="191" name="Google Shape;191;p29"/>
          <p:cNvGrpSpPr/>
          <p:nvPr/>
        </p:nvGrpSpPr>
        <p:grpSpPr>
          <a:xfrm>
            <a:off x="1057733" y="3483049"/>
            <a:ext cx="9256476" cy="1287000"/>
            <a:chOff x="227516" y="716351"/>
            <a:chExt cx="9256476" cy="1287000"/>
          </a:xfrm>
        </p:grpSpPr>
        <p:sp>
          <p:nvSpPr>
            <p:cNvPr id="192" name="Google Shape;192;p29"/>
            <p:cNvSpPr/>
            <p:nvPr/>
          </p:nvSpPr>
          <p:spPr>
            <a:xfrm>
              <a:off x="227516" y="716351"/>
              <a:ext cx="1972844" cy="1287000"/>
            </a:xfrm>
            <a:prstGeom prst="rect">
              <a:avLst/>
            </a:prstGeom>
            <a:noFill/>
            <a:ln cap="flat" cmpd="sng" w="38100">
              <a:solidFill>
                <a:srgbClr val="FFC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29"/>
            <p:cNvSpPr txBox="1"/>
            <p:nvPr/>
          </p:nvSpPr>
          <p:spPr>
            <a:xfrm>
              <a:off x="227516" y="716351"/>
              <a:ext cx="1972844" cy="1287000"/>
            </a:xfrm>
            <a:prstGeom prst="rect">
              <a:avLst/>
            </a:prstGeom>
            <a:noFill/>
            <a:ln>
              <a:noFill/>
            </a:ln>
          </p:spPr>
          <p:txBody>
            <a:bodyPr anchorCtr="0" anchor="ctr" bIns="71100" lIns="199125" spcFirstLastPara="1" rIns="199125" wrap="square" tIns="71100">
              <a:noAutofit/>
            </a:bodyPr>
            <a:lstStyle/>
            <a:p>
              <a:pPr indent="0" lvl="0" marL="0" marR="0" rtl="0" algn="l">
                <a:lnSpc>
                  <a:spcPct val="90000"/>
                </a:lnSpc>
                <a:spcBef>
                  <a:spcPts val="0"/>
                </a:spcBef>
                <a:spcAft>
                  <a:spcPts val="0"/>
                </a:spcAft>
                <a:buNone/>
              </a:pPr>
              <a:r>
                <a:rPr b="1" lang="en-US" sz="2800">
                  <a:solidFill>
                    <a:schemeClr val="dk1"/>
                  </a:solidFill>
                  <a:latin typeface="Times New Roman"/>
                  <a:ea typeface="Times New Roman"/>
                  <a:cs typeface="Times New Roman"/>
                  <a:sym typeface="Times New Roman"/>
                </a:rPr>
                <a:t>Mở đoạn:</a:t>
              </a:r>
              <a:endParaRPr sz="2800">
                <a:solidFill>
                  <a:schemeClr val="dk1"/>
                </a:solidFill>
                <a:latin typeface="Times New Roman"/>
                <a:ea typeface="Times New Roman"/>
                <a:cs typeface="Times New Roman"/>
                <a:sym typeface="Times New Roman"/>
              </a:endParaRPr>
            </a:p>
          </p:txBody>
        </p:sp>
        <p:sp>
          <p:nvSpPr>
            <p:cNvPr id="194" name="Google Shape;194;p29"/>
            <p:cNvSpPr/>
            <p:nvPr/>
          </p:nvSpPr>
          <p:spPr>
            <a:xfrm>
              <a:off x="2200361" y="716351"/>
              <a:ext cx="485575" cy="1287000"/>
            </a:xfrm>
            <a:prstGeom prst="leftBrace">
              <a:avLst>
                <a:gd fmla="val 35000" name="adj1"/>
                <a:gd fmla="val 5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29"/>
            <p:cNvSpPr/>
            <p:nvPr/>
          </p:nvSpPr>
          <p:spPr>
            <a:xfrm>
              <a:off x="2880166" y="716351"/>
              <a:ext cx="6603826" cy="1287000"/>
            </a:xfrm>
            <a:prstGeom prst="rect">
              <a:avLst/>
            </a:prstGeom>
            <a:solidFill>
              <a:srgbClr val="7F6000"/>
            </a:solidFill>
            <a:ln>
              <a:noFill/>
            </a:ln>
            <a:effectLst>
              <a:outerShdw blurRad="107950" rotWithShape="0" algn="ctr" dir="5400000" dist="12700">
                <a:srgbClr val="000000"/>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29"/>
            <p:cNvSpPr txBox="1"/>
            <p:nvPr/>
          </p:nvSpPr>
          <p:spPr>
            <a:xfrm>
              <a:off x="2880166" y="716351"/>
              <a:ext cx="6603826" cy="1287000"/>
            </a:xfrm>
            <a:prstGeom prst="rect">
              <a:avLst/>
            </a:prstGeom>
            <a:noFill/>
            <a:ln>
              <a:noFill/>
            </a:ln>
          </p:spPr>
          <p:txBody>
            <a:bodyPr anchorCtr="0" anchor="ctr" bIns="106675" lIns="106675" spcFirstLastPara="1" rIns="106675" wrap="square" tIns="106675">
              <a:noAutofit/>
            </a:bodyPr>
            <a:lstStyle/>
            <a:p>
              <a:pPr indent="-285750" lvl="1" marL="285750" marR="0" rtl="0" algn="l">
                <a:lnSpc>
                  <a:spcPct val="90000"/>
                </a:lnSpc>
                <a:spcBef>
                  <a:spcPts val="0"/>
                </a:spcBef>
                <a:spcAft>
                  <a:spcPts val="0"/>
                </a:spcAft>
                <a:buClr>
                  <a:schemeClr val="lt1"/>
                </a:buClr>
                <a:buSzPts val="2800"/>
                <a:buFont typeface="Times New Roman"/>
                <a:buChar char="•"/>
              </a:pPr>
              <a:r>
                <a:rPr b="0" i="0" lang="en-US" sz="2800" u="none" cap="none" strike="noStrike">
                  <a:solidFill>
                    <a:schemeClr val="lt1"/>
                  </a:solidFill>
                  <a:latin typeface="Times New Roman"/>
                  <a:ea typeface="Times New Roman"/>
                  <a:cs typeface="Times New Roman"/>
                  <a:sym typeface="Times New Roman"/>
                </a:rPr>
                <a:t>Giới thiệu nhan đề bài thơ, tên tác giả: </a:t>
              </a:r>
              <a:r>
                <a:rPr b="0" i="1" lang="en-US" sz="2800" u="none" cap="none" strike="noStrike">
                  <a:solidFill>
                    <a:schemeClr val="lt1"/>
                  </a:solidFill>
                  <a:latin typeface="Times New Roman"/>
                  <a:ea typeface="Times New Roman"/>
                  <a:cs typeface="Times New Roman"/>
                  <a:sym typeface="Times New Roman"/>
                </a:rPr>
                <a:t>Bài thơ Lá đỏ...Tây Nguyên.</a:t>
              </a:r>
              <a:endParaRPr b="0" i="0" sz="2800" u="none" cap="none" strike="noStrike">
                <a:solidFill>
                  <a:schemeClr val="lt1"/>
                </a:solidFill>
                <a:latin typeface="Times New Roman"/>
                <a:ea typeface="Times New Roman"/>
                <a:cs typeface="Times New Roman"/>
                <a:sym typeface="Times New Roman"/>
              </a:endParaRPr>
            </a:p>
          </p:txBody>
        </p:sp>
      </p:grpSp>
      <p:sp>
        <p:nvSpPr>
          <p:cNvPr id="197" name="Google Shape;197;p29"/>
          <p:cNvSpPr/>
          <p:nvPr/>
        </p:nvSpPr>
        <p:spPr>
          <a:xfrm>
            <a:off x="143307" y="2289645"/>
            <a:ext cx="7742825"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0D0D0D"/>
                </a:solidFill>
                <a:latin typeface="Times New Roman"/>
                <a:ea typeface="Times New Roman"/>
                <a:cs typeface="Times New Roman"/>
                <a:sym typeface="Times New Roman"/>
              </a:rPr>
              <a:t>* </a:t>
            </a:r>
            <a:r>
              <a:rPr b="1" lang="en-US" sz="2800" u="sng">
                <a:solidFill>
                  <a:srgbClr val="0D0D0D"/>
                </a:solidFill>
                <a:latin typeface="Times New Roman"/>
                <a:ea typeface="Times New Roman"/>
                <a:cs typeface="Times New Roman"/>
                <a:sym typeface="Times New Roman"/>
              </a:rPr>
              <a:t>Bước 2</a:t>
            </a:r>
            <a:r>
              <a:rPr b="1" lang="en-US" sz="2800">
                <a:solidFill>
                  <a:srgbClr val="0D0D0D"/>
                </a:solidFill>
                <a:latin typeface="Times New Roman"/>
                <a:ea typeface="Times New Roman"/>
                <a:cs typeface="Times New Roman"/>
                <a:sym typeface="Times New Roman"/>
              </a:rPr>
              <a:t>:</a:t>
            </a:r>
            <a:r>
              <a:rPr lang="en-US" sz="2800">
                <a:solidFill>
                  <a:srgbClr val="000000"/>
                </a:solidFill>
                <a:latin typeface="Times New Roman"/>
                <a:ea typeface="Times New Roman"/>
                <a:cs typeface="Times New Roman"/>
                <a:sym typeface="Times New Roman"/>
              </a:rPr>
              <a:t> </a:t>
            </a:r>
            <a:r>
              <a:rPr b="1" lang="en-US" sz="2800">
                <a:solidFill>
                  <a:srgbClr val="000000"/>
                </a:solidFill>
                <a:latin typeface="Times New Roman"/>
                <a:ea typeface="Times New Roman"/>
                <a:cs typeface="Times New Roman"/>
                <a:sym typeface="Times New Roman"/>
              </a:rPr>
              <a:t>Nhận xét, phân tích các yêu cầu cụ thể:</a:t>
            </a:r>
            <a:endParaRPr sz="2800">
              <a:solidFill>
                <a:schemeClr val="dk1"/>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0"/>
                                        </p:tgtEl>
                                        <p:attrNameLst>
                                          <p:attrName>style.visibility</p:attrName>
                                        </p:attrNameLst>
                                      </p:cBhvr>
                                      <p:to>
                                        <p:strVal val="visible"/>
                                      </p:to>
                                    </p:set>
                                    <p:animEffect filter="fade" transition="in">
                                      <p:cBhvr>
                                        <p:cTn dur="1000"/>
                                        <p:tgtEl>
                                          <p:spTgt spid="1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7"/>
                                        </p:tgtEl>
                                        <p:attrNameLst>
                                          <p:attrName>style.visibility</p:attrName>
                                        </p:attrNameLst>
                                      </p:cBhvr>
                                      <p:to>
                                        <p:strVal val="visible"/>
                                      </p:to>
                                    </p:set>
                                    <p:animEffect filter="fade" transition="in">
                                      <p:cBhvr>
                                        <p:cTn dur="1000"/>
                                        <p:tgtEl>
                                          <p:spTgt spid="19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30"/>
          <p:cNvSpPr/>
          <p:nvPr/>
        </p:nvSpPr>
        <p:spPr>
          <a:xfrm>
            <a:off x="143307" y="858484"/>
            <a:ext cx="9510144"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800" u="none" cap="none" strike="noStrike">
                <a:solidFill>
                  <a:srgbClr val="0D0D0D"/>
                </a:solidFill>
                <a:latin typeface="Times New Roman"/>
                <a:ea typeface="Times New Roman"/>
                <a:cs typeface="Times New Roman"/>
                <a:sym typeface="Times New Roman"/>
              </a:rPr>
              <a:t>2. Phân tích bài </a:t>
            </a:r>
            <a:r>
              <a:rPr b="1" lang="en-US" sz="2800">
                <a:solidFill>
                  <a:srgbClr val="0D0D0D"/>
                </a:solidFill>
                <a:latin typeface="Times New Roman"/>
                <a:ea typeface="Times New Roman"/>
                <a:cs typeface="Times New Roman"/>
                <a:sym typeface="Times New Roman"/>
              </a:rPr>
              <a:t>viết </a:t>
            </a:r>
            <a:r>
              <a:rPr b="1" i="0" lang="en-US" sz="2800" u="none" cap="none" strike="noStrike">
                <a:solidFill>
                  <a:srgbClr val="0D0D0D"/>
                </a:solidFill>
                <a:latin typeface="Times New Roman"/>
                <a:ea typeface="Times New Roman"/>
                <a:cs typeface="Times New Roman"/>
                <a:sym typeface="Times New Roman"/>
              </a:rPr>
              <a:t>tham khảo: </a:t>
            </a:r>
            <a:r>
              <a:rPr b="1" i="1" lang="en-US" sz="2800">
                <a:solidFill>
                  <a:schemeClr val="dk1"/>
                </a:solidFill>
                <a:latin typeface="Times New Roman"/>
                <a:ea typeface="Times New Roman"/>
                <a:cs typeface="Times New Roman"/>
                <a:sym typeface="Times New Roman"/>
              </a:rPr>
              <a:t>Lá đỏ</a:t>
            </a:r>
            <a:r>
              <a:rPr b="1" lang="en-US" sz="2800">
                <a:solidFill>
                  <a:schemeClr val="dk1"/>
                </a:solidFill>
                <a:latin typeface="Times New Roman"/>
                <a:ea typeface="Times New Roman"/>
                <a:cs typeface="Times New Roman"/>
                <a:sym typeface="Times New Roman"/>
              </a:rPr>
              <a:t> - niềm tin và hy vọng ngày chiến thắng</a:t>
            </a:r>
            <a:endParaRPr sz="2800">
              <a:solidFill>
                <a:schemeClr val="dk1"/>
              </a:solidFill>
              <a:latin typeface="Times New Roman"/>
              <a:ea typeface="Times New Roman"/>
              <a:cs typeface="Times New Roman"/>
              <a:sym typeface="Times New Roman"/>
            </a:endParaRPr>
          </a:p>
        </p:txBody>
      </p:sp>
      <p:sp>
        <p:nvSpPr>
          <p:cNvPr id="203" name="Google Shape;203;p30"/>
          <p:cNvSpPr/>
          <p:nvPr/>
        </p:nvSpPr>
        <p:spPr>
          <a:xfrm>
            <a:off x="143307" y="1812591"/>
            <a:ext cx="3751348" cy="52322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D0D0D"/>
              </a:buClr>
              <a:buSzPts val="2800"/>
              <a:buFont typeface="Times New Roman"/>
              <a:buNone/>
            </a:pPr>
            <a:r>
              <a:rPr b="1" i="0" lang="en-US" sz="2800" u="none" cap="none" strike="noStrike">
                <a:solidFill>
                  <a:srgbClr val="0D0D0D"/>
                </a:solidFill>
                <a:latin typeface="Times New Roman"/>
                <a:ea typeface="Times New Roman"/>
                <a:cs typeface="Times New Roman"/>
                <a:sym typeface="Times New Roman"/>
              </a:rPr>
              <a:t>* </a:t>
            </a:r>
            <a:r>
              <a:rPr b="1" i="0" lang="en-US" sz="2800" u="sng" cap="none" strike="noStrike">
                <a:solidFill>
                  <a:srgbClr val="0D0D0D"/>
                </a:solidFill>
                <a:latin typeface="Times New Roman"/>
                <a:ea typeface="Times New Roman"/>
                <a:cs typeface="Times New Roman"/>
                <a:sym typeface="Times New Roman"/>
              </a:rPr>
              <a:t>Bước 1</a:t>
            </a:r>
            <a:r>
              <a:rPr b="1" i="0" lang="en-US" sz="2800" u="none" cap="none" strike="noStrike">
                <a:solidFill>
                  <a:srgbClr val="0D0D0D"/>
                </a:solidFill>
                <a:latin typeface="Times New Roman"/>
                <a:ea typeface="Times New Roman"/>
                <a:cs typeface="Times New Roman"/>
                <a:sym typeface="Times New Roman"/>
              </a:rPr>
              <a:t>: Đọc văn bản </a:t>
            </a:r>
            <a:endParaRPr b="0" i="0" sz="2800" u="none" cap="none" strike="noStrike">
              <a:solidFill>
                <a:srgbClr val="000000"/>
              </a:solidFill>
              <a:latin typeface="Times New Roman"/>
              <a:ea typeface="Times New Roman"/>
              <a:cs typeface="Times New Roman"/>
              <a:sym typeface="Times New Roman"/>
            </a:endParaRPr>
          </a:p>
        </p:txBody>
      </p:sp>
      <p:grpSp>
        <p:nvGrpSpPr>
          <p:cNvPr id="204" name="Google Shape;204;p30"/>
          <p:cNvGrpSpPr/>
          <p:nvPr/>
        </p:nvGrpSpPr>
        <p:grpSpPr>
          <a:xfrm>
            <a:off x="1227915" y="4457915"/>
            <a:ext cx="9307946" cy="1101458"/>
            <a:chOff x="593641" y="1167997"/>
            <a:chExt cx="9307946" cy="1101458"/>
          </a:xfrm>
        </p:grpSpPr>
        <p:sp>
          <p:nvSpPr>
            <p:cNvPr id="205" name="Google Shape;205;p30"/>
            <p:cNvSpPr/>
            <p:nvPr/>
          </p:nvSpPr>
          <p:spPr>
            <a:xfrm>
              <a:off x="593641" y="1167997"/>
              <a:ext cx="1457325" cy="1101458"/>
            </a:xfrm>
            <a:prstGeom prst="rect">
              <a:avLst/>
            </a:prstGeom>
            <a:noFill/>
            <a:ln cap="flat" cmpd="sng" w="38100">
              <a:solidFill>
                <a:srgbClr val="FFC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30"/>
            <p:cNvSpPr txBox="1"/>
            <p:nvPr/>
          </p:nvSpPr>
          <p:spPr>
            <a:xfrm>
              <a:off x="593641" y="1167997"/>
              <a:ext cx="1457325" cy="1101458"/>
            </a:xfrm>
            <a:prstGeom prst="rect">
              <a:avLst/>
            </a:prstGeom>
            <a:noFill/>
            <a:ln>
              <a:noFill/>
            </a:ln>
          </p:spPr>
          <p:txBody>
            <a:bodyPr anchorCtr="0" anchor="ctr" bIns="71100" lIns="199125" spcFirstLastPara="1" rIns="199125" wrap="square" tIns="71100">
              <a:noAutofit/>
            </a:bodyPr>
            <a:lstStyle/>
            <a:p>
              <a:pPr indent="0" lvl="0" marL="0" marR="0" rtl="0" algn="l">
                <a:lnSpc>
                  <a:spcPct val="90000"/>
                </a:lnSpc>
                <a:spcBef>
                  <a:spcPts val="0"/>
                </a:spcBef>
                <a:spcAft>
                  <a:spcPts val="0"/>
                </a:spcAft>
                <a:buNone/>
              </a:pPr>
              <a:r>
                <a:rPr b="1" lang="en-US" sz="2800">
                  <a:solidFill>
                    <a:schemeClr val="dk1"/>
                  </a:solidFill>
                  <a:latin typeface="Times New Roman"/>
                  <a:ea typeface="Times New Roman"/>
                  <a:cs typeface="Times New Roman"/>
                  <a:sym typeface="Times New Roman"/>
                </a:rPr>
                <a:t>Thân đoạn: </a:t>
              </a:r>
              <a:endParaRPr sz="2800">
                <a:solidFill>
                  <a:schemeClr val="dk1"/>
                </a:solidFill>
                <a:latin typeface="Times New Roman"/>
                <a:ea typeface="Times New Roman"/>
                <a:cs typeface="Times New Roman"/>
                <a:sym typeface="Times New Roman"/>
              </a:endParaRPr>
            </a:p>
          </p:txBody>
        </p:sp>
        <p:sp>
          <p:nvSpPr>
            <p:cNvPr id="207" name="Google Shape;207;p30"/>
            <p:cNvSpPr/>
            <p:nvPr/>
          </p:nvSpPr>
          <p:spPr>
            <a:xfrm>
              <a:off x="2050966" y="1232709"/>
              <a:ext cx="526861" cy="972034"/>
            </a:xfrm>
            <a:prstGeom prst="leftBrace">
              <a:avLst>
                <a:gd fmla="val 35000" name="adj1"/>
                <a:gd fmla="val 5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30"/>
            <p:cNvSpPr/>
            <p:nvPr/>
          </p:nvSpPr>
          <p:spPr>
            <a:xfrm>
              <a:off x="2736270" y="1176652"/>
              <a:ext cx="7165317" cy="972034"/>
            </a:xfrm>
            <a:prstGeom prst="rect">
              <a:avLst/>
            </a:prstGeom>
            <a:solidFill>
              <a:srgbClr val="7F6000"/>
            </a:solidFill>
            <a:ln>
              <a:noFill/>
            </a:ln>
            <a:effectLst>
              <a:outerShdw blurRad="107950" rotWithShape="0" algn="ctr" dir="5400000" dist="12700">
                <a:srgbClr val="000000"/>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30"/>
            <p:cNvSpPr txBox="1"/>
            <p:nvPr/>
          </p:nvSpPr>
          <p:spPr>
            <a:xfrm>
              <a:off x="2736270" y="1176652"/>
              <a:ext cx="7165317" cy="972034"/>
            </a:xfrm>
            <a:prstGeom prst="rect">
              <a:avLst/>
            </a:prstGeom>
            <a:noFill/>
            <a:ln>
              <a:noFill/>
            </a:ln>
          </p:spPr>
          <p:txBody>
            <a:bodyPr anchorCtr="0" anchor="ctr" bIns="106675" lIns="106675" spcFirstLastPara="1" rIns="106675" wrap="square" tIns="106675">
              <a:noAutofit/>
            </a:bodyPr>
            <a:lstStyle/>
            <a:p>
              <a:pPr indent="-285750" lvl="1" marL="285750" marR="0" rtl="0" algn="l">
                <a:lnSpc>
                  <a:spcPct val="90000"/>
                </a:lnSpc>
                <a:spcBef>
                  <a:spcPts val="0"/>
                </a:spcBef>
                <a:spcAft>
                  <a:spcPts val="0"/>
                </a:spcAft>
                <a:buClr>
                  <a:schemeClr val="lt1"/>
                </a:buClr>
                <a:buSzPts val="2800"/>
                <a:buFont typeface="Times New Roman"/>
                <a:buChar char="•"/>
              </a:pPr>
              <a:r>
                <a:rPr b="0" i="0" lang="en-US" sz="2800" u="none" cap="none" strike="noStrike">
                  <a:solidFill>
                    <a:schemeClr val="lt1"/>
                  </a:solidFill>
                  <a:latin typeface="Times New Roman"/>
                  <a:ea typeface="Times New Roman"/>
                  <a:cs typeface="Times New Roman"/>
                  <a:sym typeface="Times New Roman"/>
                </a:rPr>
                <a:t>Cảm nghĩ về nội dung của bài thơ: </a:t>
              </a:r>
              <a:r>
                <a:rPr b="0" i="1" lang="en-US" sz="2800" u="none" cap="none" strike="noStrike">
                  <a:solidFill>
                    <a:schemeClr val="lt1"/>
                  </a:solidFill>
                  <a:latin typeface="Times New Roman"/>
                  <a:ea typeface="Times New Roman"/>
                  <a:cs typeface="Times New Roman"/>
                  <a:sym typeface="Times New Roman"/>
                </a:rPr>
                <a:t>Ra đời trong bom rơi...quật cường. </a:t>
              </a:r>
              <a:endParaRPr b="0" i="0" sz="2800" u="none" cap="none" strike="noStrike">
                <a:solidFill>
                  <a:schemeClr val="lt1"/>
                </a:solidFill>
                <a:latin typeface="Times New Roman"/>
                <a:ea typeface="Times New Roman"/>
                <a:cs typeface="Times New Roman"/>
                <a:sym typeface="Times New Roman"/>
              </a:endParaRPr>
            </a:p>
          </p:txBody>
        </p:sp>
      </p:grpSp>
      <p:sp>
        <p:nvSpPr>
          <p:cNvPr id="210" name="Google Shape;210;p30"/>
          <p:cNvSpPr/>
          <p:nvPr/>
        </p:nvSpPr>
        <p:spPr>
          <a:xfrm>
            <a:off x="143307" y="2289645"/>
            <a:ext cx="7742825" cy="52322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D0D0D"/>
              </a:buClr>
              <a:buSzPts val="2800"/>
              <a:buFont typeface="Times New Roman"/>
              <a:buNone/>
            </a:pPr>
            <a:r>
              <a:rPr b="1" i="0" lang="en-US" sz="2800" u="none" cap="none" strike="noStrike">
                <a:solidFill>
                  <a:srgbClr val="0D0D0D"/>
                </a:solidFill>
                <a:latin typeface="Times New Roman"/>
                <a:ea typeface="Times New Roman"/>
                <a:cs typeface="Times New Roman"/>
                <a:sym typeface="Times New Roman"/>
              </a:rPr>
              <a:t>* </a:t>
            </a:r>
            <a:r>
              <a:rPr b="1" i="0" lang="en-US" sz="2800" u="sng" cap="none" strike="noStrike">
                <a:solidFill>
                  <a:srgbClr val="0D0D0D"/>
                </a:solidFill>
                <a:latin typeface="Times New Roman"/>
                <a:ea typeface="Times New Roman"/>
                <a:cs typeface="Times New Roman"/>
                <a:sym typeface="Times New Roman"/>
              </a:rPr>
              <a:t>Bước 2</a:t>
            </a:r>
            <a:r>
              <a:rPr b="1" i="0" lang="en-US" sz="2800" u="none" cap="none" strike="noStrike">
                <a:solidFill>
                  <a:srgbClr val="0D0D0D"/>
                </a:solidFill>
                <a:latin typeface="Times New Roman"/>
                <a:ea typeface="Times New Roman"/>
                <a:cs typeface="Times New Roman"/>
                <a:sym typeface="Times New Roman"/>
              </a:rPr>
              <a:t>:</a:t>
            </a:r>
            <a:r>
              <a:rPr b="0" i="0" lang="en-US" sz="2800" u="none" cap="none" strike="noStrike">
                <a:solidFill>
                  <a:srgbClr val="000000"/>
                </a:solidFill>
                <a:latin typeface="Times New Roman"/>
                <a:ea typeface="Times New Roman"/>
                <a:cs typeface="Times New Roman"/>
                <a:sym typeface="Times New Roman"/>
              </a:rPr>
              <a:t> </a:t>
            </a:r>
            <a:r>
              <a:rPr b="1" i="0" lang="en-US" sz="2800" u="none" cap="none" strike="noStrike">
                <a:solidFill>
                  <a:srgbClr val="000000"/>
                </a:solidFill>
                <a:latin typeface="Times New Roman"/>
                <a:ea typeface="Times New Roman"/>
                <a:cs typeface="Times New Roman"/>
                <a:sym typeface="Times New Roman"/>
              </a:rPr>
              <a:t>Nhận xét, phân tích các yêu cầu cụ thể:</a:t>
            </a:r>
            <a:endParaRPr b="0" i="0" sz="2800" u="none" cap="none" strike="noStrike">
              <a:solidFill>
                <a:srgbClr val="000000"/>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3"/>
                                        </p:tgtEl>
                                        <p:attrNameLst>
                                          <p:attrName>style.visibility</p:attrName>
                                        </p:attrNameLst>
                                      </p:cBhvr>
                                      <p:to>
                                        <p:strVal val="visible"/>
                                      </p:to>
                                    </p:set>
                                    <p:animEffect filter="fade" transition="in">
                                      <p:cBhvr>
                                        <p:cTn dur="1000"/>
                                        <p:tgtEl>
                                          <p:spTgt spid="20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0"/>
                                        </p:tgtEl>
                                        <p:attrNameLst>
                                          <p:attrName>style.visibility</p:attrName>
                                        </p:attrNameLst>
                                      </p:cBhvr>
                                      <p:to>
                                        <p:strVal val="visible"/>
                                      </p:to>
                                    </p:set>
                                    <p:animEffect filter="fade" transition="in">
                                      <p:cBhvr>
                                        <p:cTn dur="1000"/>
                                        <p:tgtEl>
                                          <p:spTgt spid="21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31"/>
          <p:cNvSpPr/>
          <p:nvPr/>
        </p:nvSpPr>
        <p:spPr>
          <a:xfrm>
            <a:off x="143307" y="858484"/>
            <a:ext cx="9222762"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0" lang="en-US" sz="2800" u="none" cap="none" strike="noStrike">
                <a:solidFill>
                  <a:srgbClr val="0D0D0D"/>
                </a:solidFill>
                <a:latin typeface="Times New Roman"/>
                <a:ea typeface="Times New Roman"/>
                <a:cs typeface="Times New Roman"/>
                <a:sym typeface="Times New Roman"/>
              </a:rPr>
              <a:t>2. Phân tích bài viết</a:t>
            </a:r>
            <a:r>
              <a:rPr b="1" i="0" lang="en-US" sz="2800" u="none" cap="none" strike="noStrike">
                <a:solidFill>
                  <a:srgbClr val="0D0D0D"/>
                </a:solidFill>
                <a:latin typeface="Times New Roman"/>
                <a:ea typeface="Times New Roman"/>
                <a:cs typeface="Times New Roman"/>
                <a:sym typeface="Times New Roman"/>
              </a:rPr>
              <a:t> </a:t>
            </a:r>
            <a:r>
              <a:rPr b="1" i="0" lang="en-US" sz="2800" u="none" cap="none" strike="noStrike">
                <a:solidFill>
                  <a:srgbClr val="0D0D0D"/>
                </a:solidFill>
                <a:latin typeface="Times New Roman"/>
                <a:ea typeface="Times New Roman"/>
                <a:cs typeface="Times New Roman"/>
                <a:sym typeface="Times New Roman"/>
              </a:rPr>
              <a:t>tham khảo: </a:t>
            </a:r>
            <a:r>
              <a:rPr b="1" i="1" lang="en-US" sz="2800">
                <a:solidFill>
                  <a:schemeClr val="dk1"/>
                </a:solidFill>
                <a:latin typeface="Times New Roman"/>
                <a:ea typeface="Times New Roman"/>
                <a:cs typeface="Times New Roman"/>
                <a:sym typeface="Times New Roman"/>
              </a:rPr>
              <a:t>Lá đỏ</a:t>
            </a:r>
            <a:r>
              <a:rPr b="1" lang="en-US" sz="2800">
                <a:solidFill>
                  <a:schemeClr val="dk1"/>
                </a:solidFill>
                <a:latin typeface="Times New Roman"/>
                <a:ea typeface="Times New Roman"/>
                <a:cs typeface="Times New Roman"/>
                <a:sym typeface="Times New Roman"/>
              </a:rPr>
              <a:t> - niềm tin và hy vọng ngày chiến thắng</a:t>
            </a:r>
            <a:endParaRPr sz="2800">
              <a:solidFill>
                <a:schemeClr val="dk1"/>
              </a:solidFill>
              <a:latin typeface="Times New Roman"/>
              <a:ea typeface="Times New Roman"/>
              <a:cs typeface="Times New Roman"/>
              <a:sym typeface="Times New Roman"/>
            </a:endParaRPr>
          </a:p>
        </p:txBody>
      </p:sp>
      <p:sp>
        <p:nvSpPr>
          <p:cNvPr id="216" name="Google Shape;216;p31"/>
          <p:cNvSpPr/>
          <p:nvPr/>
        </p:nvSpPr>
        <p:spPr>
          <a:xfrm>
            <a:off x="143307" y="1812591"/>
            <a:ext cx="3751348" cy="52322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D0D0D"/>
              </a:buClr>
              <a:buSzPts val="2800"/>
              <a:buFont typeface="Times New Roman"/>
              <a:buNone/>
            </a:pPr>
            <a:r>
              <a:rPr b="1" i="0" lang="en-US" sz="2800" u="none" cap="none" strike="noStrike">
                <a:solidFill>
                  <a:srgbClr val="0D0D0D"/>
                </a:solidFill>
                <a:latin typeface="Times New Roman"/>
                <a:ea typeface="Times New Roman"/>
                <a:cs typeface="Times New Roman"/>
                <a:sym typeface="Times New Roman"/>
              </a:rPr>
              <a:t>* </a:t>
            </a:r>
            <a:r>
              <a:rPr b="1" i="0" lang="en-US" sz="2800" u="sng" cap="none" strike="noStrike">
                <a:solidFill>
                  <a:srgbClr val="0D0D0D"/>
                </a:solidFill>
                <a:latin typeface="Times New Roman"/>
                <a:ea typeface="Times New Roman"/>
                <a:cs typeface="Times New Roman"/>
                <a:sym typeface="Times New Roman"/>
              </a:rPr>
              <a:t>Bước 1</a:t>
            </a:r>
            <a:r>
              <a:rPr b="1" i="0" lang="en-US" sz="2800" u="none" cap="none" strike="noStrike">
                <a:solidFill>
                  <a:srgbClr val="0D0D0D"/>
                </a:solidFill>
                <a:latin typeface="Times New Roman"/>
                <a:ea typeface="Times New Roman"/>
                <a:cs typeface="Times New Roman"/>
                <a:sym typeface="Times New Roman"/>
              </a:rPr>
              <a:t>: Đọc văn bản </a:t>
            </a:r>
            <a:endParaRPr b="0" i="0" sz="2800" u="none" cap="none" strike="noStrike">
              <a:solidFill>
                <a:srgbClr val="000000"/>
              </a:solidFill>
              <a:latin typeface="Times New Roman"/>
              <a:ea typeface="Times New Roman"/>
              <a:cs typeface="Times New Roman"/>
              <a:sym typeface="Times New Roman"/>
            </a:endParaRPr>
          </a:p>
        </p:txBody>
      </p:sp>
      <p:grpSp>
        <p:nvGrpSpPr>
          <p:cNvPr id="217" name="Google Shape;217;p31"/>
          <p:cNvGrpSpPr/>
          <p:nvPr/>
        </p:nvGrpSpPr>
        <p:grpSpPr>
          <a:xfrm>
            <a:off x="869417" y="3870529"/>
            <a:ext cx="10299314" cy="1115655"/>
            <a:chOff x="287394" y="794924"/>
            <a:chExt cx="10299314" cy="1115655"/>
          </a:xfrm>
        </p:grpSpPr>
        <p:sp>
          <p:nvSpPr>
            <p:cNvPr id="218" name="Google Shape;218;p31"/>
            <p:cNvSpPr/>
            <p:nvPr/>
          </p:nvSpPr>
          <p:spPr>
            <a:xfrm>
              <a:off x="287394" y="809121"/>
              <a:ext cx="1516885" cy="1101458"/>
            </a:xfrm>
            <a:prstGeom prst="rect">
              <a:avLst/>
            </a:prstGeom>
            <a:noFill/>
            <a:ln cap="flat" cmpd="sng" w="38100">
              <a:solidFill>
                <a:srgbClr val="FFC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31"/>
            <p:cNvSpPr txBox="1"/>
            <p:nvPr/>
          </p:nvSpPr>
          <p:spPr>
            <a:xfrm>
              <a:off x="287394" y="809121"/>
              <a:ext cx="1516885" cy="1101458"/>
            </a:xfrm>
            <a:prstGeom prst="rect">
              <a:avLst/>
            </a:prstGeom>
            <a:noFill/>
            <a:ln>
              <a:noFill/>
            </a:ln>
          </p:spPr>
          <p:txBody>
            <a:bodyPr anchorCtr="0" anchor="ctr" bIns="71100" lIns="199125" spcFirstLastPara="1" rIns="199125" wrap="square" tIns="71100">
              <a:noAutofit/>
            </a:bodyPr>
            <a:lstStyle/>
            <a:p>
              <a:pPr indent="0" lvl="0" marL="0" marR="0" rtl="0" algn="l">
                <a:lnSpc>
                  <a:spcPct val="90000"/>
                </a:lnSpc>
                <a:spcBef>
                  <a:spcPts val="0"/>
                </a:spcBef>
                <a:spcAft>
                  <a:spcPts val="0"/>
                </a:spcAft>
                <a:buNone/>
              </a:pPr>
              <a:r>
                <a:rPr b="1" lang="en-US" sz="2800">
                  <a:solidFill>
                    <a:schemeClr val="dk1"/>
                  </a:solidFill>
                  <a:latin typeface="Times New Roman"/>
                  <a:ea typeface="Times New Roman"/>
                  <a:cs typeface="Times New Roman"/>
                  <a:sym typeface="Times New Roman"/>
                </a:rPr>
                <a:t>Thân đoạn: </a:t>
              </a:r>
              <a:endParaRPr sz="2800">
                <a:solidFill>
                  <a:schemeClr val="dk1"/>
                </a:solidFill>
                <a:latin typeface="Times New Roman"/>
                <a:ea typeface="Times New Roman"/>
                <a:cs typeface="Times New Roman"/>
                <a:sym typeface="Times New Roman"/>
              </a:endParaRPr>
            </a:p>
          </p:txBody>
        </p:sp>
        <p:sp>
          <p:nvSpPr>
            <p:cNvPr id="220" name="Google Shape;220;p31"/>
            <p:cNvSpPr/>
            <p:nvPr/>
          </p:nvSpPr>
          <p:spPr>
            <a:xfrm>
              <a:off x="1804280" y="873833"/>
              <a:ext cx="548394" cy="972034"/>
            </a:xfrm>
            <a:prstGeom prst="leftBrace">
              <a:avLst>
                <a:gd fmla="val 35000" name="adj1"/>
                <a:gd fmla="val 5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31"/>
            <p:cNvSpPr/>
            <p:nvPr/>
          </p:nvSpPr>
          <p:spPr>
            <a:xfrm>
              <a:off x="2467530" y="794924"/>
              <a:ext cx="8119178" cy="972034"/>
            </a:xfrm>
            <a:prstGeom prst="rect">
              <a:avLst/>
            </a:prstGeom>
            <a:solidFill>
              <a:srgbClr val="7F6000"/>
            </a:solidFill>
            <a:ln>
              <a:noFill/>
            </a:ln>
            <a:effectLst>
              <a:outerShdw blurRad="107950" rotWithShape="0" algn="ctr" dir="5400000" dist="12700">
                <a:srgbClr val="000000"/>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31"/>
            <p:cNvSpPr txBox="1"/>
            <p:nvPr/>
          </p:nvSpPr>
          <p:spPr>
            <a:xfrm>
              <a:off x="2467530" y="794924"/>
              <a:ext cx="8119178" cy="972034"/>
            </a:xfrm>
            <a:prstGeom prst="rect">
              <a:avLst/>
            </a:prstGeom>
            <a:noFill/>
            <a:ln>
              <a:noFill/>
            </a:ln>
          </p:spPr>
          <p:txBody>
            <a:bodyPr anchorCtr="0" anchor="ctr" bIns="106675" lIns="106675" spcFirstLastPara="1" rIns="106675" wrap="square" tIns="106675">
              <a:noAutofit/>
            </a:bodyPr>
            <a:lstStyle/>
            <a:p>
              <a:pPr indent="-285750" lvl="1" marL="285750" marR="0" rtl="0" algn="l">
                <a:lnSpc>
                  <a:spcPct val="90000"/>
                </a:lnSpc>
                <a:spcBef>
                  <a:spcPts val="0"/>
                </a:spcBef>
                <a:spcAft>
                  <a:spcPts val="0"/>
                </a:spcAft>
                <a:buClr>
                  <a:schemeClr val="lt1"/>
                </a:buClr>
                <a:buSzPts val="2800"/>
                <a:buFont typeface="Times New Roman"/>
                <a:buChar char="•"/>
              </a:pPr>
              <a:r>
                <a:rPr b="0" i="0" lang="en-US" sz="2800" u="none" cap="none" strike="noStrike">
                  <a:solidFill>
                    <a:schemeClr val="lt1"/>
                  </a:solidFill>
                  <a:latin typeface="Times New Roman"/>
                  <a:ea typeface="Times New Roman"/>
                  <a:cs typeface="Times New Roman"/>
                  <a:sym typeface="Times New Roman"/>
                </a:rPr>
                <a:t>Cảm nghĩ</a:t>
              </a:r>
              <a:r>
                <a:rPr b="1" i="0" lang="en-US" sz="2800" u="none" cap="none" strike="noStrike">
                  <a:solidFill>
                    <a:schemeClr val="lt1"/>
                  </a:solidFill>
                  <a:latin typeface="Times New Roman"/>
                  <a:ea typeface="Times New Roman"/>
                  <a:cs typeface="Times New Roman"/>
                  <a:sym typeface="Times New Roman"/>
                </a:rPr>
                <a:t> </a:t>
              </a:r>
              <a:r>
                <a:rPr b="0" i="0" lang="en-US" sz="2800" u="none" cap="none" strike="noStrike">
                  <a:solidFill>
                    <a:schemeClr val="lt1"/>
                  </a:solidFill>
                  <a:latin typeface="Times New Roman"/>
                  <a:ea typeface="Times New Roman"/>
                  <a:cs typeface="Times New Roman"/>
                  <a:sym typeface="Times New Roman"/>
                </a:rPr>
                <a:t>về nghệ thuật của bài thơ: </a:t>
              </a:r>
              <a:r>
                <a:rPr b="0" i="1" lang="en-US" sz="2800" u="none" cap="none" strike="noStrike">
                  <a:solidFill>
                    <a:schemeClr val="lt1"/>
                  </a:solidFill>
                  <a:latin typeface="Times New Roman"/>
                  <a:ea typeface="Times New Roman"/>
                  <a:cs typeface="Times New Roman"/>
                  <a:sym typeface="Times New Roman"/>
                </a:rPr>
                <a:t>Biện pháp tu từ so sánh...cuộc kháng chiến</a:t>
              </a:r>
              <a:r>
                <a:rPr b="0" i="0" lang="en-US" sz="2800" u="none" cap="none" strike="noStrike">
                  <a:solidFill>
                    <a:schemeClr val="lt1"/>
                  </a:solidFill>
                  <a:latin typeface="Times New Roman"/>
                  <a:ea typeface="Times New Roman"/>
                  <a:cs typeface="Times New Roman"/>
                  <a:sym typeface="Times New Roman"/>
                </a:rPr>
                <a:t>.</a:t>
              </a:r>
              <a:endParaRPr b="0" i="0" sz="2800" u="none" cap="none" strike="noStrike">
                <a:solidFill>
                  <a:schemeClr val="lt1"/>
                </a:solidFill>
                <a:latin typeface="Times New Roman"/>
                <a:ea typeface="Times New Roman"/>
                <a:cs typeface="Times New Roman"/>
                <a:sym typeface="Times New Roman"/>
              </a:endParaRPr>
            </a:p>
          </p:txBody>
        </p:sp>
      </p:grpSp>
      <p:sp>
        <p:nvSpPr>
          <p:cNvPr id="223" name="Google Shape;223;p31"/>
          <p:cNvSpPr/>
          <p:nvPr/>
        </p:nvSpPr>
        <p:spPr>
          <a:xfrm>
            <a:off x="143307" y="2289645"/>
            <a:ext cx="7742825" cy="52322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D0D0D"/>
              </a:buClr>
              <a:buSzPts val="2800"/>
              <a:buFont typeface="Times New Roman"/>
              <a:buNone/>
            </a:pPr>
            <a:r>
              <a:rPr b="1" i="0" lang="en-US" sz="2800" u="none" cap="none" strike="noStrike">
                <a:solidFill>
                  <a:srgbClr val="0D0D0D"/>
                </a:solidFill>
                <a:latin typeface="Times New Roman"/>
                <a:ea typeface="Times New Roman"/>
                <a:cs typeface="Times New Roman"/>
                <a:sym typeface="Times New Roman"/>
              </a:rPr>
              <a:t>* </a:t>
            </a:r>
            <a:r>
              <a:rPr b="1" i="0" lang="en-US" sz="2800" u="sng" cap="none" strike="noStrike">
                <a:solidFill>
                  <a:srgbClr val="0D0D0D"/>
                </a:solidFill>
                <a:latin typeface="Times New Roman"/>
                <a:ea typeface="Times New Roman"/>
                <a:cs typeface="Times New Roman"/>
                <a:sym typeface="Times New Roman"/>
              </a:rPr>
              <a:t>Bước 2</a:t>
            </a:r>
            <a:r>
              <a:rPr b="1" i="0" lang="en-US" sz="2800" u="none" cap="none" strike="noStrike">
                <a:solidFill>
                  <a:srgbClr val="0D0D0D"/>
                </a:solidFill>
                <a:latin typeface="Times New Roman"/>
                <a:ea typeface="Times New Roman"/>
                <a:cs typeface="Times New Roman"/>
                <a:sym typeface="Times New Roman"/>
              </a:rPr>
              <a:t>:</a:t>
            </a:r>
            <a:r>
              <a:rPr b="0" i="0" lang="en-US" sz="2800" u="none" cap="none" strike="noStrike">
                <a:solidFill>
                  <a:srgbClr val="000000"/>
                </a:solidFill>
                <a:latin typeface="Times New Roman"/>
                <a:ea typeface="Times New Roman"/>
                <a:cs typeface="Times New Roman"/>
                <a:sym typeface="Times New Roman"/>
              </a:rPr>
              <a:t> </a:t>
            </a:r>
            <a:r>
              <a:rPr b="1" i="0" lang="en-US" sz="2800" u="none" cap="none" strike="noStrike">
                <a:solidFill>
                  <a:srgbClr val="000000"/>
                </a:solidFill>
                <a:latin typeface="Times New Roman"/>
                <a:ea typeface="Times New Roman"/>
                <a:cs typeface="Times New Roman"/>
                <a:sym typeface="Times New Roman"/>
              </a:rPr>
              <a:t>Nhận xét, phân tích các yêu cầu cụ thể:</a:t>
            </a:r>
            <a:endParaRPr b="0" i="0" sz="2800" u="none" cap="none" strike="noStrike">
              <a:solidFill>
                <a:srgbClr val="000000"/>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6"/>
                                        </p:tgtEl>
                                        <p:attrNameLst>
                                          <p:attrName>style.visibility</p:attrName>
                                        </p:attrNameLst>
                                      </p:cBhvr>
                                      <p:to>
                                        <p:strVal val="visible"/>
                                      </p:to>
                                    </p:set>
                                    <p:animEffect filter="fade" transition="in">
                                      <p:cBhvr>
                                        <p:cTn dur="1000"/>
                                        <p:tgtEl>
                                          <p:spTgt spid="2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3"/>
                                        </p:tgtEl>
                                        <p:attrNameLst>
                                          <p:attrName>style.visibility</p:attrName>
                                        </p:attrNameLst>
                                      </p:cBhvr>
                                      <p:to>
                                        <p:strVal val="visible"/>
                                      </p:to>
                                    </p:set>
                                    <p:animEffect filter="fade" transition="in">
                                      <p:cBhvr>
                                        <p:cTn dur="1000"/>
                                        <p:tgtEl>
                                          <p:spTgt spid="22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32"/>
          <p:cNvSpPr/>
          <p:nvPr/>
        </p:nvSpPr>
        <p:spPr>
          <a:xfrm>
            <a:off x="143307" y="858484"/>
            <a:ext cx="9653836" cy="138499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0D0D0D"/>
                </a:solidFill>
                <a:latin typeface="Times New Roman"/>
                <a:ea typeface="Times New Roman"/>
                <a:cs typeface="Times New Roman"/>
                <a:sym typeface="Times New Roman"/>
              </a:rPr>
              <a:t>2. Phân tích bài viết tham khảo: </a:t>
            </a:r>
            <a:r>
              <a:rPr b="1" i="1" lang="en-US" sz="2800">
                <a:solidFill>
                  <a:schemeClr val="dk1"/>
                </a:solidFill>
                <a:latin typeface="Times New Roman"/>
                <a:ea typeface="Times New Roman"/>
                <a:cs typeface="Times New Roman"/>
                <a:sym typeface="Times New Roman"/>
              </a:rPr>
              <a:t>Lá đỏ</a:t>
            </a:r>
            <a:r>
              <a:rPr b="1" lang="en-US" sz="2800">
                <a:solidFill>
                  <a:schemeClr val="dk1"/>
                </a:solidFill>
                <a:latin typeface="Times New Roman"/>
                <a:ea typeface="Times New Roman"/>
                <a:cs typeface="Times New Roman"/>
                <a:sym typeface="Times New Roman"/>
              </a:rPr>
              <a:t> - niềm tin và hy vọng ngày chiến thắng</a:t>
            </a:r>
            <a:endParaRPr sz="2800">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2800"/>
              <a:buFont typeface="Calibri"/>
              <a:buNone/>
            </a:pPr>
            <a:r>
              <a:t/>
            </a:r>
            <a:endParaRPr b="0" i="0" sz="2800" u="none" cap="none" strike="noStrike">
              <a:solidFill>
                <a:srgbClr val="000000"/>
              </a:solidFill>
              <a:latin typeface="Calibri"/>
              <a:ea typeface="Calibri"/>
              <a:cs typeface="Calibri"/>
              <a:sym typeface="Calibri"/>
            </a:endParaRPr>
          </a:p>
        </p:txBody>
      </p:sp>
      <p:sp>
        <p:nvSpPr>
          <p:cNvPr id="229" name="Google Shape;229;p32"/>
          <p:cNvSpPr/>
          <p:nvPr/>
        </p:nvSpPr>
        <p:spPr>
          <a:xfrm>
            <a:off x="143307" y="1812591"/>
            <a:ext cx="3751348" cy="52322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D0D0D"/>
              </a:buClr>
              <a:buSzPts val="2800"/>
              <a:buFont typeface="Times New Roman"/>
              <a:buNone/>
            </a:pPr>
            <a:r>
              <a:rPr b="1" i="0" lang="en-US" sz="2800" u="none" cap="none" strike="noStrike">
                <a:solidFill>
                  <a:srgbClr val="0D0D0D"/>
                </a:solidFill>
                <a:latin typeface="Times New Roman"/>
                <a:ea typeface="Times New Roman"/>
                <a:cs typeface="Times New Roman"/>
                <a:sym typeface="Times New Roman"/>
              </a:rPr>
              <a:t>* </a:t>
            </a:r>
            <a:r>
              <a:rPr b="1" i="0" lang="en-US" sz="2800" u="sng" cap="none" strike="noStrike">
                <a:solidFill>
                  <a:srgbClr val="0D0D0D"/>
                </a:solidFill>
                <a:latin typeface="Times New Roman"/>
                <a:ea typeface="Times New Roman"/>
                <a:cs typeface="Times New Roman"/>
                <a:sym typeface="Times New Roman"/>
              </a:rPr>
              <a:t>Bước 1</a:t>
            </a:r>
            <a:r>
              <a:rPr b="1" i="0" lang="en-US" sz="2800" u="none" cap="none" strike="noStrike">
                <a:solidFill>
                  <a:srgbClr val="0D0D0D"/>
                </a:solidFill>
                <a:latin typeface="Times New Roman"/>
                <a:ea typeface="Times New Roman"/>
                <a:cs typeface="Times New Roman"/>
                <a:sym typeface="Times New Roman"/>
              </a:rPr>
              <a:t>: Đọc văn bản </a:t>
            </a:r>
            <a:endParaRPr b="0" i="0" sz="2800" u="none" cap="none" strike="noStrike">
              <a:solidFill>
                <a:srgbClr val="000000"/>
              </a:solidFill>
              <a:latin typeface="Times New Roman"/>
              <a:ea typeface="Times New Roman"/>
              <a:cs typeface="Times New Roman"/>
              <a:sym typeface="Times New Roman"/>
            </a:endParaRPr>
          </a:p>
        </p:txBody>
      </p:sp>
      <p:grpSp>
        <p:nvGrpSpPr>
          <p:cNvPr id="230" name="Google Shape;230;p32"/>
          <p:cNvGrpSpPr/>
          <p:nvPr/>
        </p:nvGrpSpPr>
        <p:grpSpPr>
          <a:xfrm>
            <a:off x="1201789" y="3567023"/>
            <a:ext cx="9360249" cy="1733898"/>
            <a:chOff x="593641" y="492901"/>
            <a:chExt cx="9360249" cy="1733898"/>
          </a:xfrm>
        </p:grpSpPr>
        <p:sp>
          <p:nvSpPr>
            <p:cNvPr id="231" name="Google Shape;231;p32"/>
            <p:cNvSpPr/>
            <p:nvPr/>
          </p:nvSpPr>
          <p:spPr>
            <a:xfrm>
              <a:off x="593641" y="809121"/>
              <a:ext cx="1457325" cy="1101458"/>
            </a:xfrm>
            <a:prstGeom prst="rect">
              <a:avLst/>
            </a:prstGeom>
            <a:noFill/>
            <a:ln cap="flat" cmpd="sng" w="28575">
              <a:solidFill>
                <a:srgbClr val="FFC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32"/>
            <p:cNvSpPr txBox="1"/>
            <p:nvPr/>
          </p:nvSpPr>
          <p:spPr>
            <a:xfrm>
              <a:off x="593641" y="809121"/>
              <a:ext cx="1457325" cy="1101458"/>
            </a:xfrm>
            <a:prstGeom prst="rect">
              <a:avLst/>
            </a:prstGeom>
            <a:noFill/>
            <a:ln>
              <a:noFill/>
            </a:ln>
          </p:spPr>
          <p:txBody>
            <a:bodyPr anchorCtr="0" anchor="ctr" bIns="71100" lIns="199125" spcFirstLastPara="1" rIns="199125" wrap="square" tIns="71100">
              <a:noAutofit/>
            </a:bodyPr>
            <a:lstStyle/>
            <a:p>
              <a:pPr indent="0" lvl="0" marL="0" marR="0" rtl="0" algn="l">
                <a:lnSpc>
                  <a:spcPct val="90000"/>
                </a:lnSpc>
                <a:spcBef>
                  <a:spcPts val="0"/>
                </a:spcBef>
                <a:spcAft>
                  <a:spcPts val="0"/>
                </a:spcAft>
                <a:buNone/>
              </a:pPr>
              <a:r>
                <a:rPr b="1" lang="en-US" sz="2800">
                  <a:solidFill>
                    <a:schemeClr val="dk1"/>
                  </a:solidFill>
                  <a:latin typeface="Times New Roman"/>
                  <a:ea typeface="Times New Roman"/>
                  <a:cs typeface="Times New Roman"/>
                  <a:sym typeface="Times New Roman"/>
                </a:rPr>
                <a:t>Thân đoạn: </a:t>
              </a:r>
              <a:endParaRPr sz="2800">
                <a:solidFill>
                  <a:schemeClr val="dk1"/>
                </a:solidFill>
                <a:latin typeface="Times New Roman"/>
                <a:ea typeface="Times New Roman"/>
                <a:cs typeface="Times New Roman"/>
                <a:sym typeface="Times New Roman"/>
              </a:endParaRPr>
            </a:p>
          </p:txBody>
        </p:sp>
        <p:sp>
          <p:nvSpPr>
            <p:cNvPr id="233" name="Google Shape;233;p32"/>
            <p:cNvSpPr/>
            <p:nvPr/>
          </p:nvSpPr>
          <p:spPr>
            <a:xfrm>
              <a:off x="2050966" y="492901"/>
              <a:ext cx="526861" cy="1733898"/>
            </a:xfrm>
            <a:prstGeom prst="leftBrace">
              <a:avLst>
                <a:gd fmla="val 35000" name="adj1"/>
                <a:gd fmla="val 5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32"/>
            <p:cNvSpPr/>
            <p:nvPr/>
          </p:nvSpPr>
          <p:spPr>
            <a:xfrm>
              <a:off x="2788573" y="492901"/>
              <a:ext cx="7165317" cy="1733898"/>
            </a:xfrm>
            <a:prstGeom prst="rect">
              <a:avLst/>
            </a:prstGeom>
            <a:solidFill>
              <a:srgbClr val="7F6000"/>
            </a:solidFill>
            <a:ln>
              <a:noFill/>
            </a:ln>
            <a:effectLst>
              <a:outerShdw blurRad="107950" rotWithShape="0" algn="ctr" dir="5400000" dist="12700">
                <a:srgbClr val="000000"/>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32"/>
            <p:cNvSpPr txBox="1"/>
            <p:nvPr/>
          </p:nvSpPr>
          <p:spPr>
            <a:xfrm>
              <a:off x="2788573" y="492901"/>
              <a:ext cx="7165317" cy="1733898"/>
            </a:xfrm>
            <a:prstGeom prst="rect">
              <a:avLst/>
            </a:prstGeom>
            <a:noFill/>
            <a:ln>
              <a:noFill/>
            </a:ln>
          </p:spPr>
          <p:txBody>
            <a:bodyPr anchorCtr="0" anchor="ctr" bIns="106675" lIns="106675" spcFirstLastPara="1" rIns="106675" wrap="square" tIns="106675">
              <a:noAutofit/>
            </a:bodyPr>
            <a:lstStyle/>
            <a:p>
              <a:pPr indent="-285750" lvl="1" marL="285750" marR="0" rtl="0" algn="l">
                <a:lnSpc>
                  <a:spcPct val="90000"/>
                </a:lnSpc>
                <a:spcBef>
                  <a:spcPts val="0"/>
                </a:spcBef>
                <a:spcAft>
                  <a:spcPts val="0"/>
                </a:spcAft>
                <a:buClr>
                  <a:schemeClr val="lt1"/>
                </a:buClr>
                <a:buSzPts val="2800"/>
                <a:buFont typeface="Times New Roman"/>
                <a:buChar char="•"/>
              </a:pPr>
              <a:r>
                <a:rPr b="0" i="0" lang="en-US" sz="2800" u="none" cap="none" strike="noStrike">
                  <a:solidFill>
                    <a:schemeClr val="lt1"/>
                  </a:solidFill>
                  <a:latin typeface="Times New Roman"/>
                  <a:ea typeface="Times New Roman"/>
                  <a:cs typeface="Times New Roman"/>
                  <a:sym typeface="Times New Roman"/>
                </a:rPr>
                <a:t>Nêu tác dụng của thể thơ tự do trong việc thể hiện mạch cảm xúc và nét độc đáo của bài thơ: </a:t>
              </a:r>
              <a:r>
                <a:rPr b="0" i="1" lang="en-US" sz="2800" u="none" cap="none" strike="noStrike">
                  <a:solidFill>
                    <a:schemeClr val="lt1"/>
                  </a:solidFill>
                  <a:latin typeface="Times New Roman"/>
                  <a:ea typeface="Times New Roman"/>
                  <a:cs typeface="Times New Roman"/>
                  <a:sym typeface="Times New Roman"/>
                </a:rPr>
                <a:t>Thể thơ tự do với hình thức...đoàn quân ra trận</a:t>
              </a:r>
              <a:r>
                <a:rPr b="0" i="0" lang="en-US" sz="2800" u="none" cap="none" strike="noStrike">
                  <a:solidFill>
                    <a:schemeClr val="lt1"/>
                  </a:solidFill>
                  <a:latin typeface="Times New Roman"/>
                  <a:ea typeface="Times New Roman"/>
                  <a:cs typeface="Times New Roman"/>
                  <a:sym typeface="Times New Roman"/>
                </a:rPr>
                <a:t>.</a:t>
              </a:r>
              <a:endParaRPr b="0" i="0" sz="2800" u="none" cap="none" strike="noStrike">
                <a:solidFill>
                  <a:schemeClr val="lt1"/>
                </a:solidFill>
                <a:latin typeface="Times New Roman"/>
                <a:ea typeface="Times New Roman"/>
                <a:cs typeface="Times New Roman"/>
                <a:sym typeface="Times New Roman"/>
              </a:endParaRPr>
            </a:p>
          </p:txBody>
        </p:sp>
      </p:grpSp>
      <p:sp>
        <p:nvSpPr>
          <p:cNvPr id="236" name="Google Shape;236;p32"/>
          <p:cNvSpPr/>
          <p:nvPr/>
        </p:nvSpPr>
        <p:spPr>
          <a:xfrm>
            <a:off x="143307" y="2289645"/>
            <a:ext cx="7742825" cy="52322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D0D0D"/>
              </a:buClr>
              <a:buSzPts val="2800"/>
              <a:buFont typeface="Times New Roman"/>
              <a:buNone/>
            </a:pPr>
            <a:r>
              <a:rPr b="1" i="0" lang="en-US" sz="2800" u="none" cap="none" strike="noStrike">
                <a:solidFill>
                  <a:srgbClr val="0D0D0D"/>
                </a:solidFill>
                <a:latin typeface="Times New Roman"/>
                <a:ea typeface="Times New Roman"/>
                <a:cs typeface="Times New Roman"/>
                <a:sym typeface="Times New Roman"/>
              </a:rPr>
              <a:t>* </a:t>
            </a:r>
            <a:r>
              <a:rPr b="1" i="0" lang="en-US" sz="2800" u="sng" cap="none" strike="noStrike">
                <a:solidFill>
                  <a:srgbClr val="0D0D0D"/>
                </a:solidFill>
                <a:latin typeface="Times New Roman"/>
                <a:ea typeface="Times New Roman"/>
                <a:cs typeface="Times New Roman"/>
                <a:sym typeface="Times New Roman"/>
              </a:rPr>
              <a:t>Bước 2</a:t>
            </a:r>
            <a:r>
              <a:rPr b="1" i="0" lang="en-US" sz="2800" u="none" cap="none" strike="noStrike">
                <a:solidFill>
                  <a:srgbClr val="0D0D0D"/>
                </a:solidFill>
                <a:latin typeface="Times New Roman"/>
                <a:ea typeface="Times New Roman"/>
                <a:cs typeface="Times New Roman"/>
                <a:sym typeface="Times New Roman"/>
              </a:rPr>
              <a:t>:</a:t>
            </a:r>
            <a:r>
              <a:rPr b="0" i="0" lang="en-US" sz="2800" u="none" cap="none" strike="noStrike">
                <a:solidFill>
                  <a:srgbClr val="000000"/>
                </a:solidFill>
                <a:latin typeface="Times New Roman"/>
                <a:ea typeface="Times New Roman"/>
                <a:cs typeface="Times New Roman"/>
                <a:sym typeface="Times New Roman"/>
              </a:rPr>
              <a:t> </a:t>
            </a:r>
            <a:r>
              <a:rPr b="1" i="0" lang="en-US" sz="2800" u="none" cap="none" strike="noStrike">
                <a:solidFill>
                  <a:srgbClr val="000000"/>
                </a:solidFill>
                <a:latin typeface="Times New Roman"/>
                <a:ea typeface="Times New Roman"/>
                <a:cs typeface="Times New Roman"/>
                <a:sym typeface="Times New Roman"/>
              </a:rPr>
              <a:t>Nhận xét, phân tích các yêu cầu cụ thể:</a:t>
            </a:r>
            <a:endParaRPr b="0" i="0" sz="2800" u="none" cap="none" strike="noStrike">
              <a:solidFill>
                <a:srgbClr val="000000"/>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9"/>
                                        </p:tgtEl>
                                        <p:attrNameLst>
                                          <p:attrName>style.visibility</p:attrName>
                                        </p:attrNameLst>
                                      </p:cBhvr>
                                      <p:to>
                                        <p:strVal val="visible"/>
                                      </p:to>
                                    </p:set>
                                    <p:animEffect filter="fade" transition="in">
                                      <p:cBhvr>
                                        <p:cTn dur="1000"/>
                                        <p:tgtEl>
                                          <p:spTgt spid="2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6"/>
                                        </p:tgtEl>
                                        <p:attrNameLst>
                                          <p:attrName>style.visibility</p:attrName>
                                        </p:attrNameLst>
                                      </p:cBhvr>
                                      <p:to>
                                        <p:strVal val="visible"/>
                                      </p:to>
                                    </p:set>
                                    <p:animEffect filter="fade" transition="in">
                                      <p:cBhvr>
                                        <p:cTn dur="1000"/>
                                        <p:tgtEl>
                                          <p:spTgt spid="23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33"/>
          <p:cNvSpPr/>
          <p:nvPr/>
        </p:nvSpPr>
        <p:spPr>
          <a:xfrm>
            <a:off x="333443" y="858484"/>
            <a:ext cx="9411448"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US" sz="2800">
                <a:solidFill>
                  <a:srgbClr val="0D0D0D"/>
                </a:solidFill>
                <a:latin typeface="Times New Roman"/>
                <a:ea typeface="Times New Roman"/>
                <a:cs typeface="Times New Roman"/>
                <a:sym typeface="Times New Roman"/>
              </a:rPr>
              <a:t>2. Phân tích bài viết tham khảo: </a:t>
            </a:r>
            <a:r>
              <a:rPr b="1" i="1" lang="en-US" sz="2800">
                <a:solidFill>
                  <a:schemeClr val="dk1"/>
                </a:solidFill>
                <a:latin typeface="Times New Roman"/>
                <a:ea typeface="Times New Roman"/>
                <a:cs typeface="Times New Roman"/>
                <a:sym typeface="Times New Roman"/>
              </a:rPr>
              <a:t>Lá đỏ</a:t>
            </a:r>
            <a:r>
              <a:rPr b="1" lang="en-US" sz="2800">
                <a:solidFill>
                  <a:schemeClr val="dk1"/>
                </a:solidFill>
                <a:latin typeface="Times New Roman"/>
                <a:ea typeface="Times New Roman"/>
                <a:cs typeface="Times New Roman"/>
                <a:sym typeface="Times New Roman"/>
              </a:rPr>
              <a:t> - niềm tin và hy vọng ngày chiến thắng</a:t>
            </a:r>
            <a:endParaRPr sz="2800">
              <a:solidFill>
                <a:schemeClr val="dk1"/>
              </a:solidFill>
              <a:latin typeface="Times New Roman"/>
              <a:ea typeface="Times New Roman"/>
              <a:cs typeface="Times New Roman"/>
              <a:sym typeface="Times New Roman"/>
            </a:endParaRPr>
          </a:p>
        </p:txBody>
      </p:sp>
      <p:sp>
        <p:nvSpPr>
          <p:cNvPr id="242" name="Google Shape;242;p33"/>
          <p:cNvSpPr/>
          <p:nvPr/>
        </p:nvSpPr>
        <p:spPr>
          <a:xfrm>
            <a:off x="143307" y="1812591"/>
            <a:ext cx="3751348" cy="52322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D0D0D"/>
              </a:buClr>
              <a:buSzPts val="2800"/>
              <a:buFont typeface="Times New Roman"/>
              <a:buNone/>
            </a:pPr>
            <a:r>
              <a:rPr b="1" i="0" lang="en-US" sz="2800" u="none" cap="none" strike="noStrike">
                <a:solidFill>
                  <a:srgbClr val="0D0D0D"/>
                </a:solidFill>
                <a:latin typeface="Times New Roman"/>
                <a:ea typeface="Times New Roman"/>
                <a:cs typeface="Times New Roman"/>
                <a:sym typeface="Times New Roman"/>
              </a:rPr>
              <a:t>* </a:t>
            </a:r>
            <a:r>
              <a:rPr b="1" i="0" lang="en-US" sz="2800" u="sng" cap="none" strike="noStrike">
                <a:solidFill>
                  <a:srgbClr val="0D0D0D"/>
                </a:solidFill>
                <a:latin typeface="Times New Roman"/>
                <a:ea typeface="Times New Roman"/>
                <a:cs typeface="Times New Roman"/>
                <a:sym typeface="Times New Roman"/>
              </a:rPr>
              <a:t>Bước 1</a:t>
            </a:r>
            <a:r>
              <a:rPr b="1" i="0" lang="en-US" sz="2800" u="none" cap="none" strike="noStrike">
                <a:solidFill>
                  <a:srgbClr val="0D0D0D"/>
                </a:solidFill>
                <a:latin typeface="Times New Roman"/>
                <a:ea typeface="Times New Roman"/>
                <a:cs typeface="Times New Roman"/>
                <a:sym typeface="Times New Roman"/>
              </a:rPr>
              <a:t>: Đọc văn bản </a:t>
            </a:r>
            <a:endParaRPr b="0" i="0" sz="2800" u="none" cap="none" strike="noStrike">
              <a:solidFill>
                <a:srgbClr val="000000"/>
              </a:solidFill>
              <a:latin typeface="Times New Roman"/>
              <a:ea typeface="Times New Roman"/>
              <a:cs typeface="Times New Roman"/>
              <a:sym typeface="Times New Roman"/>
            </a:endParaRPr>
          </a:p>
        </p:txBody>
      </p:sp>
      <p:grpSp>
        <p:nvGrpSpPr>
          <p:cNvPr id="243" name="Google Shape;243;p33"/>
          <p:cNvGrpSpPr/>
          <p:nvPr/>
        </p:nvGrpSpPr>
        <p:grpSpPr>
          <a:xfrm>
            <a:off x="1005846" y="3565817"/>
            <a:ext cx="9360249" cy="1372283"/>
            <a:chOff x="593641" y="391544"/>
            <a:chExt cx="9360249" cy="1372283"/>
          </a:xfrm>
        </p:grpSpPr>
        <p:sp>
          <p:nvSpPr>
            <p:cNvPr id="244" name="Google Shape;244;p33"/>
            <p:cNvSpPr/>
            <p:nvPr/>
          </p:nvSpPr>
          <p:spPr>
            <a:xfrm>
              <a:off x="593641" y="478363"/>
              <a:ext cx="1457325" cy="1198646"/>
            </a:xfrm>
            <a:prstGeom prst="rect">
              <a:avLst/>
            </a:prstGeom>
            <a:noFill/>
            <a:ln cap="flat" cmpd="sng" w="38100">
              <a:solidFill>
                <a:srgbClr val="FFC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33"/>
            <p:cNvSpPr txBox="1"/>
            <p:nvPr/>
          </p:nvSpPr>
          <p:spPr>
            <a:xfrm>
              <a:off x="593641" y="478363"/>
              <a:ext cx="1457325" cy="1198646"/>
            </a:xfrm>
            <a:prstGeom prst="rect">
              <a:avLst/>
            </a:prstGeom>
            <a:noFill/>
            <a:ln>
              <a:noFill/>
            </a:ln>
          </p:spPr>
          <p:txBody>
            <a:bodyPr anchorCtr="0" anchor="ctr" bIns="81275" lIns="227575" spcFirstLastPara="1" rIns="227575" wrap="square" tIns="81275">
              <a:noAutofit/>
            </a:bodyPr>
            <a:lstStyle/>
            <a:p>
              <a:pPr indent="0" lvl="0" marL="0" marR="0" rtl="0" algn="l">
                <a:lnSpc>
                  <a:spcPct val="90000"/>
                </a:lnSpc>
                <a:spcBef>
                  <a:spcPts val="0"/>
                </a:spcBef>
                <a:spcAft>
                  <a:spcPts val="0"/>
                </a:spcAft>
                <a:buNone/>
              </a:pPr>
              <a:r>
                <a:rPr b="1" lang="en-US" sz="3200">
                  <a:solidFill>
                    <a:schemeClr val="dk1"/>
                  </a:solidFill>
                  <a:latin typeface="Times New Roman"/>
                  <a:ea typeface="Times New Roman"/>
                  <a:cs typeface="Times New Roman"/>
                  <a:sym typeface="Times New Roman"/>
                </a:rPr>
                <a:t>Kết đoạn:</a:t>
              </a:r>
              <a:r>
                <a:rPr lang="en-US" sz="3200">
                  <a:solidFill>
                    <a:schemeClr val="dk1"/>
                  </a:solidFill>
                  <a:latin typeface="Times New Roman"/>
                  <a:ea typeface="Times New Roman"/>
                  <a:cs typeface="Times New Roman"/>
                  <a:sym typeface="Times New Roman"/>
                </a:rPr>
                <a:t> </a:t>
              </a:r>
              <a:endParaRPr sz="3200">
                <a:solidFill>
                  <a:schemeClr val="dk1"/>
                </a:solidFill>
                <a:latin typeface="Times New Roman"/>
                <a:ea typeface="Times New Roman"/>
                <a:cs typeface="Times New Roman"/>
                <a:sym typeface="Times New Roman"/>
              </a:endParaRPr>
            </a:p>
          </p:txBody>
        </p:sp>
        <p:sp>
          <p:nvSpPr>
            <p:cNvPr id="246" name="Google Shape;246;p33"/>
            <p:cNvSpPr/>
            <p:nvPr/>
          </p:nvSpPr>
          <p:spPr>
            <a:xfrm>
              <a:off x="2050966" y="391544"/>
              <a:ext cx="526861" cy="1372283"/>
            </a:xfrm>
            <a:prstGeom prst="leftBrace">
              <a:avLst>
                <a:gd fmla="val 35000" name="adj1"/>
                <a:gd fmla="val 5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33"/>
            <p:cNvSpPr/>
            <p:nvPr/>
          </p:nvSpPr>
          <p:spPr>
            <a:xfrm>
              <a:off x="2788573" y="391544"/>
              <a:ext cx="7165317" cy="1372283"/>
            </a:xfrm>
            <a:prstGeom prst="rect">
              <a:avLst/>
            </a:prstGeom>
            <a:solidFill>
              <a:srgbClr val="7F6000"/>
            </a:solidFill>
            <a:ln>
              <a:noFill/>
            </a:ln>
            <a:effectLst>
              <a:outerShdw blurRad="107950" rotWithShape="0" algn="ctr" dir="5400000" dist="12700">
                <a:srgbClr val="000000"/>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33"/>
            <p:cNvSpPr txBox="1"/>
            <p:nvPr/>
          </p:nvSpPr>
          <p:spPr>
            <a:xfrm>
              <a:off x="2788573" y="391544"/>
              <a:ext cx="7165317" cy="1372283"/>
            </a:xfrm>
            <a:prstGeom prst="rect">
              <a:avLst/>
            </a:prstGeom>
            <a:noFill/>
            <a:ln>
              <a:noFill/>
            </a:ln>
          </p:spPr>
          <p:txBody>
            <a:bodyPr anchorCtr="0" anchor="ctr" bIns="106675" lIns="106675" spcFirstLastPara="1" rIns="106675" wrap="square" tIns="106675">
              <a:noAutofit/>
            </a:bodyPr>
            <a:lstStyle/>
            <a:p>
              <a:pPr indent="-285750" lvl="1" marL="285750" marR="0" rtl="0" algn="l">
                <a:lnSpc>
                  <a:spcPct val="90000"/>
                </a:lnSpc>
                <a:spcBef>
                  <a:spcPts val="0"/>
                </a:spcBef>
                <a:spcAft>
                  <a:spcPts val="0"/>
                </a:spcAft>
                <a:buClr>
                  <a:schemeClr val="lt1"/>
                </a:buClr>
                <a:buSzPts val="2800"/>
                <a:buFont typeface="Calibri"/>
                <a:buChar char="•"/>
              </a:pPr>
              <a:r>
                <a:rPr b="0" i="0" lang="en-US" sz="2800" u="none" cap="none" strike="noStrike">
                  <a:solidFill>
                    <a:schemeClr val="lt1"/>
                  </a:solidFill>
                  <a:latin typeface="Calibri"/>
                  <a:ea typeface="Calibri"/>
                  <a:cs typeface="Calibri"/>
                  <a:sym typeface="Calibri"/>
                </a:rPr>
                <a:t>Nêu khái quát cảm nghĩ về bài thơ: </a:t>
              </a:r>
              <a:r>
                <a:rPr b="0" i="1" lang="en-US" sz="2800" u="none" cap="none" strike="noStrike">
                  <a:solidFill>
                    <a:schemeClr val="lt1"/>
                  </a:solidFill>
                  <a:latin typeface="Calibri"/>
                  <a:ea typeface="Calibri"/>
                  <a:cs typeface="Calibri"/>
                  <a:sym typeface="Calibri"/>
                </a:rPr>
                <a:t>Bài thơ ra đời cách nay gần nửa thế kỷ...hòa bình của đất nước</a:t>
              </a:r>
              <a:r>
                <a:rPr b="0" i="0" lang="en-US" sz="2800" u="none" cap="none" strike="noStrike">
                  <a:solidFill>
                    <a:schemeClr val="lt1"/>
                  </a:solidFill>
                  <a:latin typeface="Calibri"/>
                  <a:ea typeface="Calibri"/>
                  <a:cs typeface="Calibri"/>
                  <a:sym typeface="Calibri"/>
                </a:rPr>
                <a:t>.</a:t>
              </a:r>
              <a:endParaRPr b="0" i="0" sz="2800" u="none" cap="none" strike="noStrike">
                <a:solidFill>
                  <a:schemeClr val="lt1"/>
                </a:solidFill>
                <a:latin typeface="Calibri"/>
                <a:ea typeface="Calibri"/>
                <a:cs typeface="Calibri"/>
                <a:sym typeface="Calibri"/>
              </a:endParaRPr>
            </a:p>
          </p:txBody>
        </p:sp>
      </p:grpSp>
      <p:sp>
        <p:nvSpPr>
          <p:cNvPr id="249" name="Google Shape;249;p33"/>
          <p:cNvSpPr/>
          <p:nvPr/>
        </p:nvSpPr>
        <p:spPr>
          <a:xfrm>
            <a:off x="143307" y="2289645"/>
            <a:ext cx="7742825" cy="52322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D0D0D"/>
              </a:buClr>
              <a:buSzPts val="2800"/>
              <a:buFont typeface="Times New Roman"/>
              <a:buNone/>
            </a:pPr>
            <a:r>
              <a:rPr b="1" i="0" lang="en-US" sz="2800" u="none" cap="none" strike="noStrike">
                <a:solidFill>
                  <a:srgbClr val="0D0D0D"/>
                </a:solidFill>
                <a:latin typeface="Times New Roman"/>
                <a:ea typeface="Times New Roman"/>
                <a:cs typeface="Times New Roman"/>
                <a:sym typeface="Times New Roman"/>
              </a:rPr>
              <a:t>* </a:t>
            </a:r>
            <a:r>
              <a:rPr b="1" i="0" lang="en-US" sz="2800" u="sng" cap="none" strike="noStrike">
                <a:solidFill>
                  <a:srgbClr val="0D0D0D"/>
                </a:solidFill>
                <a:latin typeface="Times New Roman"/>
                <a:ea typeface="Times New Roman"/>
                <a:cs typeface="Times New Roman"/>
                <a:sym typeface="Times New Roman"/>
              </a:rPr>
              <a:t>Bước 2</a:t>
            </a:r>
            <a:r>
              <a:rPr b="1" i="0" lang="en-US" sz="2800" u="none" cap="none" strike="noStrike">
                <a:solidFill>
                  <a:srgbClr val="0D0D0D"/>
                </a:solidFill>
                <a:latin typeface="Times New Roman"/>
                <a:ea typeface="Times New Roman"/>
                <a:cs typeface="Times New Roman"/>
                <a:sym typeface="Times New Roman"/>
              </a:rPr>
              <a:t>:</a:t>
            </a:r>
            <a:r>
              <a:rPr b="0" i="0" lang="en-US" sz="2800" u="none" cap="none" strike="noStrike">
                <a:solidFill>
                  <a:srgbClr val="000000"/>
                </a:solidFill>
                <a:latin typeface="Times New Roman"/>
                <a:ea typeface="Times New Roman"/>
                <a:cs typeface="Times New Roman"/>
                <a:sym typeface="Times New Roman"/>
              </a:rPr>
              <a:t> </a:t>
            </a:r>
            <a:r>
              <a:rPr b="1" i="0" lang="en-US" sz="2800" u="none" cap="none" strike="noStrike">
                <a:solidFill>
                  <a:srgbClr val="000000"/>
                </a:solidFill>
                <a:latin typeface="Times New Roman"/>
                <a:ea typeface="Times New Roman"/>
                <a:cs typeface="Times New Roman"/>
                <a:sym typeface="Times New Roman"/>
              </a:rPr>
              <a:t>Nhận xét, phân tích các yêu cầu cụ thể:</a:t>
            </a:r>
            <a:endParaRPr b="0" i="0" sz="2800" u="none" cap="none" strike="noStrike">
              <a:solidFill>
                <a:srgbClr val="000000"/>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2"/>
                                        </p:tgtEl>
                                        <p:attrNameLst>
                                          <p:attrName>style.visibility</p:attrName>
                                        </p:attrNameLst>
                                      </p:cBhvr>
                                      <p:to>
                                        <p:strVal val="visible"/>
                                      </p:to>
                                    </p:set>
                                    <p:animEffect filter="fade" transition="in">
                                      <p:cBhvr>
                                        <p:cTn dur="1000"/>
                                        <p:tgtEl>
                                          <p:spTgt spid="24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9"/>
                                        </p:tgtEl>
                                        <p:attrNameLst>
                                          <p:attrName>style.visibility</p:attrName>
                                        </p:attrNameLst>
                                      </p:cBhvr>
                                      <p:to>
                                        <p:strVal val="visible"/>
                                      </p:to>
                                    </p:set>
                                    <p:animEffect filter="fade" transition="in">
                                      <p:cBhvr>
                                        <p:cTn dur="1000"/>
                                        <p:tgtEl>
                                          <p:spTgt spid="24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4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