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3" r:id="rId2"/>
    <p:sldId id="256" r:id="rId3"/>
    <p:sldId id="258" r:id="rId4"/>
    <p:sldId id="259" r:id="rId5"/>
    <p:sldId id="264" r:id="rId6"/>
    <p:sldId id="261" r:id="rId7"/>
    <p:sldId id="274" r:id="rId8"/>
    <p:sldId id="262" r:id="rId9"/>
    <p:sldId id="275" r:id="rId10"/>
    <p:sldId id="276" r:id="rId11"/>
    <p:sldId id="260" r:id="rId12"/>
    <p:sldId id="269" r:id="rId13"/>
    <p:sldId id="263" r:id="rId14"/>
    <p:sldId id="277" r:id="rId15"/>
    <p:sldId id="278" r:id="rId16"/>
    <p:sldId id="279" r:id="rId17"/>
    <p:sldId id="280" r:id="rId18"/>
    <p:sldId id="295" r:id="rId19"/>
    <p:sldId id="281" r:id="rId20"/>
    <p:sldId id="296" r:id="rId21"/>
    <p:sldId id="282" r:id="rId22"/>
    <p:sldId id="283" r:id="rId23"/>
    <p:sldId id="284" r:id="rId24"/>
    <p:sldId id="285" r:id="rId25"/>
    <p:sldId id="286" r:id="rId26"/>
    <p:sldId id="287" r:id="rId27"/>
    <p:sldId id="288" r:id="rId28"/>
    <p:sldId id="289" r:id="rId29"/>
    <p:sldId id="297" r:id="rId30"/>
    <p:sldId id="298" r:id="rId31"/>
    <p:sldId id="290" r:id="rId32"/>
    <p:sldId id="291" r:id="rId33"/>
    <p:sldId id="292" r:id="rId34"/>
    <p:sldId id="293" r:id="rId35"/>
    <p:sldId id="267" r:id="rId36"/>
    <p:sldId id="299" r:id="rId37"/>
    <p:sldId id="300" r:id="rId38"/>
    <p:sldId id="270" r:id="rId39"/>
    <p:sldId id="272" r:id="rId40"/>
  </p:sldIdLst>
  <p:sldSz cx="18288000" cy="10287000"/>
  <p:notesSz cx="6858000" cy="9144000"/>
  <p:embeddedFontLst>
    <p:embeddedFont>
      <p:font typeface=".VnTime" panose="020B7200000000000000"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24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3789" y="1028700"/>
            <a:ext cx="10545508"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8753377" y="4293933"/>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TextBox 5"/>
          <p:cNvSpPr txBox="1"/>
          <p:nvPr/>
        </p:nvSpPr>
        <p:spPr>
          <a:xfrm>
            <a:off x="5517569" y="3882047"/>
            <a:ext cx="7769314" cy="2331085"/>
          </a:xfrm>
          <a:prstGeom prst="rect">
            <a:avLst/>
          </a:prstGeom>
        </p:spPr>
        <p:txBody>
          <a:bodyPr lIns="0" tIns="0" rIns="0" bIns="0" rtlCol="0" anchor="t">
            <a:prstTxWarp prst="textArchDown">
              <a:avLst/>
            </a:prstTxWarp>
            <a:spAutoFit/>
          </a:bodyPr>
          <a:lstStyle/>
          <a:p>
            <a:pPr lvl="0" algn="ctr"/>
            <a:r>
              <a:rPr lang="en-US" sz="9600" b="1" dirty="0">
                <a:solidFill>
                  <a:schemeClr val="tx1">
                    <a:lumMod val="85000"/>
                    <a:lumOff val="15000"/>
                  </a:schemeClr>
                </a:solidFill>
                <a:latin typeface="Times New Roman" panose="02020603050405020304" pitchFamily="18" charset="0"/>
                <a:cs typeface="Times New Roman" panose="02020603050405020304" pitchFamily="18" charset="0"/>
              </a:rPr>
              <a:t>GÓC CHIA SẺ</a:t>
            </a:r>
            <a:endParaRPr lang="vi-VN" sz="9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Freeform 6"/>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8" name="Freeform 8"/>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10" name="TextBox 9"/>
          <p:cNvSpPr txBox="1">
            <a:spLocks noChangeArrowheads="1"/>
          </p:cNvSpPr>
          <p:nvPr/>
        </p:nvSpPr>
        <p:spPr bwMode="auto">
          <a:xfrm>
            <a:off x="1828800" y="2127721"/>
            <a:ext cx="14014753" cy="1754326"/>
          </a:xfrm>
          <a:prstGeom prst="rect">
            <a:avLst/>
          </a:prstGeom>
          <a:ln/>
          <a:extLst/>
        </p:spPr>
        <p:style>
          <a:lnRef idx="2">
            <a:schemeClr val="accent6"/>
          </a:lnRef>
          <a:fillRef idx="1">
            <a:schemeClr val="lt1"/>
          </a:fillRef>
          <a:effectRef idx="0">
            <a:schemeClr val="accent6"/>
          </a:effectRef>
          <a:fontRef idx="minor">
            <a:schemeClr val="dk1"/>
          </a:fontRef>
        </p:style>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5400" b="1" i="1" dirty="0" err="1" smtClean="0">
                <a:cs typeface="Times New Roman" pitchFamily="18" charset="0"/>
              </a:rPr>
              <a:t>Nếu</a:t>
            </a:r>
            <a:r>
              <a:rPr lang="en-US" sz="5400" b="1" i="1" dirty="0" smtClean="0">
                <a:cs typeface="Times New Roman" pitchFamily="18" charset="0"/>
              </a:rPr>
              <a:t> </a:t>
            </a:r>
            <a:r>
              <a:rPr lang="en-US" sz="5400" b="1" i="1" dirty="0" err="1" smtClean="0">
                <a:cs typeface="Times New Roman" pitchFamily="18" charset="0"/>
              </a:rPr>
              <a:t>một</a:t>
            </a:r>
            <a:r>
              <a:rPr lang="en-US" sz="5400" b="1" i="1" dirty="0" smtClean="0">
                <a:cs typeface="Times New Roman" pitchFamily="18" charset="0"/>
              </a:rPr>
              <a:t> </a:t>
            </a:r>
            <a:r>
              <a:rPr lang="en-US" sz="5400" b="1" i="1" dirty="0" err="1" smtClean="0">
                <a:cs typeface="Times New Roman" pitchFamily="18" charset="0"/>
              </a:rPr>
              <a:t>ngày</a:t>
            </a:r>
            <a:r>
              <a:rPr lang="en-US" sz="5400" b="1" i="1" dirty="0" smtClean="0">
                <a:cs typeface="Times New Roman" pitchFamily="18" charset="0"/>
              </a:rPr>
              <a:t> </a:t>
            </a:r>
            <a:r>
              <a:rPr lang="en-US" sz="5400" b="1" i="1" dirty="0" err="1" smtClean="0">
                <a:cs typeface="Times New Roman" pitchFamily="18" charset="0"/>
              </a:rPr>
              <a:t>nào</a:t>
            </a:r>
            <a:r>
              <a:rPr lang="en-US" sz="5400" b="1" i="1" dirty="0" smtClean="0">
                <a:cs typeface="Times New Roman" pitchFamily="18" charset="0"/>
              </a:rPr>
              <a:t> </a:t>
            </a:r>
            <a:r>
              <a:rPr lang="en-US" sz="5400" b="1" i="1" dirty="0" err="1" smtClean="0">
                <a:cs typeface="Times New Roman" pitchFamily="18" charset="0"/>
              </a:rPr>
              <a:t>đó</a:t>
            </a:r>
            <a:r>
              <a:rPr lang="en-US" sz="5400" b="1" i="1" dirty="0" smtClean="0">
                <a:cs typeface="Times New Roman" pitchFamily="18" charset="0"/>
              </a:rPr>
              <a:t>, </a:t>
            </a:r>
            <a:r>
              <a:rPr lang="en-US" sz="5400" b="1" i="1" dirty="0" err="1" smtClean="0">
                <a:cs typeface="Times New Roman" pitchFamily="18" charset="0"/>
              </a:rPr>
              <a:t>em</a:t>
            </a:r>
            <a:r>
              <a:rPr lang="en-US" sz="5400" b="1" i="1" dirty="0" smtClean="0">
                <a:cs typeface="Times New Roman" pitchFamily="18" charset="0"/>
              </a:rPr>
              <a:t> </a:t>
            </a:r>
            <a:r>
              <a:rPr lang="en-US" sz="5400" b="1" i="1" dirty="0" err="1" smtClean="0">
                <a:cs typeface="Times New Roman" pitchFamily="18" charset="0"/>
              </a:rPr>
              <a:t>phải</a:t>
            </a:r>
            <a:r>
              <a:rPr lang="en-US" sz="5400" b="1" i="1" dirty="0" smtClean="0">
                <a:cs typeface="Times New Roman" pitchFamily="18" charset="0"/>
              </a:rPr>
              <a:t> </a:t>
            </a:r>
            <a:r>
              <a:rPr lang="en-US" sz="5400" b="1" i="1" dirty="0" err="1" smtClean="0">
                <a:cs typeface="Times New Roman" pitchFamily="18" charset="0"/>
              </a:rPr>
              <a:t>rời</a:t>
            </a:r>
            <a:r>
              <a:rPr lang="en-US" sz="5400" b="1" i="1" dirty="0" smtClean="0">
                <a:cs typeface="Times New Roman" pitchFamily="18" charset="0"/>
              </a:rPr>
              <a:t> </a:t>
            </a:r>
            <a:r>
              <a:rPr lang="en-US" sz="5400" b="1" i="1" dirty="0" err="1" smtClean="0">
                <a:cs typeface="Times New Roman" pitchFamily="18" charset="0"/>
              </a:rPr>
              <a:t>xa</a:t>
            </a:r>
            <a:r>
              <a:rPr lang="en-US" sz="5400" b="1" i="1" dirty="0" smtClean="0">
                <a:cs typeface="Times New Roman" pitchFamily="18" charset="0"/>
              </a:rPr>
              <a:t> </a:t>
            </a:r>
            <a:r>
              <a:rPr lang="en-US" sz="5400" b="1" i="1" dirty="0" err="1" smtClean="0">
                <a:cs typeface="Times New Roman" pitchFamily="18" charset="0"/>
              </a:rPr>
              <a:t>gia</a:t>
            </a:r>
            <a:r>
              <a:rPr lang="en-US" sz="5400" b="1" i="1" dirty="0" smtClean="0">
                <a:cs typeface="Times New Roman" pitchFamily="18" charset="0"/>
              </a:rPr>
              <a:t> </a:t>
            </a:r>
            <a:r>
              <a:rPr lang="en-US" sz="5400" b="1" i="1" dirty="0" err="1" smtClean="0">
                <a:cs typeface="Times New Roman" pitchFamily="18" charset="0"/>
              </a:rPr>
              <a:t>đình</a:t>
            </a:r>
            <a:r>
              <a:rPr lang="en-US" sz="5400" b="1" i="1" dirty="0" smtClean="0">
                <a:cs typeface="Times New Roman" pitchFamily="18" charset="0"/>
              </a:rPr>
              <a:t>, </a:t>
            </a:r>
            <a:r>
              <a:rPr lang="en-US" sz="5400" b="1" i="1" dirty="0" err="1" smtClean="0">
                <a:cs typeface="Times New Roman" pitchFamily="18" charset="0"/>
              </a:rPr>
              <a:t>xa</a:t>
            </a:r>
            <a:r>
              <a:rPr lang="en-US" sz="5400" b="1" i="1" dirty="0" smtClean="0">
                <a:cs typeface="Times New Roman" pitchFamily="18" charset="0"/>
              </a:rPr>
              <a:t> </a:t>
            </a:r>
            <a:r>
              <a:rPr lang="en-US" sz="5400" b="1" i="1" dirty="0" err="1" smtClean="0">
                <a:cs typeface="Times New Roman" pitchFamily="18" charset="0"/>
              </a:rPr>
              <a:t>quê</a:t>
            </a:r>
            <a:r>
              <a:rPr lang="en-US" sz="5400" b="1" i="1" dirty="0" smtClean="0">
                <a:cs typeface="Times New Roman" pitchFamily="18" charset="0"/>
              </a:rPr>
              <a:t> </a:t>
            </a:r>
            <a:r>
              <a:rPr lang="en-US" sz="5400" b="1" i="1" dirty="0" err="1" smtClean="0">
                <a:cs typeface="Times New Roman" pitchFamily="18" charset="0"/>
              </a:rPr>
              <a:t>hương</a:t>
            </a:r>
            <a:r>
              <a:rPr lang="en-US" sz="5400" b="1" i="1" dirty="0" smtClean="0">
                <a:cs typeface="Times New Roman" pitchFamily="18" charset="0"/>
              </a:rPr>
              <a:t>, </a:t>
            </a:r>
            <a:r>
              <a:rPr lang="en-US" sz="5400" b="1" i="1" dirty="0" err="1" smtClean="0">
                <a:cs typeface="Times New Roman" pitchFamily="18" charset="0"/>
              </a:rPr>
              <a:t>em</a:t>
            </a:r>
            <a:r>
              <a:rPr lang="en-US" sz="5400" b="1" i="1" dirty="0" smtClean="0">
                <a:cs typeface="Times New Roman" pitchFamily="18" charset="0"/>
              </a:rPr>
              <a:t> </a:t>
            </a:r>
            <a:r>
              <a:rPr lang="en-US" sz="5400" b="1" i="1" dirty="0" err="1" smtClean="0">
                <a:cs typeface="Times New Roman" pitchFamily="18" charset="0"/>
              </a:rPr>
              <a:t>sẽ</a:t>
            </a:r>
            <a:r>
              <a:rPr lang="en-US" sz="5400" b="1" i="1" dirty="0" smtClean="0">
                <a:cs typeface="Times New Roman" pitchFamily="18" charset="0"/>
              </a:rPr>
              <a:t> </a:t>
            </a:r>
            <a:r>
              <a:rPr lang="en-US" sz="5400" b="1" i="1" dirty="0" err="1" smtClean="0">
                <a:cs typeface="Times New Roman" pitchFamily="18" charset="0"/>
              </a:rPr>
              <a:t>nhớ</a:t>
            </a:r>
            <a:r>
              <a:rPr lang="en-US" sz="5400" b="1" i="1" dirty="0" smtClean="0">
                <a:cs typeface="Times New Roman" pitchFamily="18" charset="0"/>
              </a:rPr>
              <a:t> </a:t>
            </a:r>
            <a:r>
              <a:rPr lang="en-US" sz="5400" b="1" i="1" dirty="0" err="1" smtClean="0">
                <a:cs typeface="Times New Roman" pitchFamily="18" charset="0"/>
              </a:rPr>
              <a:t>nhất</a:t>
            </a:r>
            <a:r>
              <a:rPr lang="en-US" sz="5400" b="1" i="1" dirty="0" smtClean="0">
                <a:cs typeface="Times New Roman" pitchFamily="18" charset="0"/>
              </a:rPr>
              <a:t> </a:t>
            </a:r>
            <a:r>
              <a:rPr lang="en-US" sz="5400" b="1" i="1" dirty="0" err="1" smtClean="0">
                <a:cs typeface="Times New Roman" pitchFamily="18" charset="0"/>
              </a:rPr>
              <a:t>điều</a:t>
            </a:r>
            <a:r>
              <a:rPr lang="en-US" sz="5400" b="1" i="1" dirty="0" smtClean="0">
                <a:cs typeface="Times New Roman" pitchFamily="18" charset="0"/>
              </a:rPr>
              <a:t> </a:t>
            </a:r>
            <a:r>
              <a:rPr lang="en-US" sz="5400" b="1" i="1" dirty="0" err="1" smtClean="0">
                <a:cs typeface="Times New Roman" pitchFamily="18" charset="0"/>
              </a:rPr>
              <a:t>gì</a:t>
            </a:r>
            <a:r>
              <a:rPr lang="en-US" sz="5400" b="1" i="1" dirty="0" smtClean="0">
                <a:cs typeface="Times New Roman" pitchFamily="18" charset="0"/>
              </a:rPr>
              <a:t>? </a:t>
            </a:r>
            <a:r>
              <a:rPr lang="en-US" sz="5400" b="1" i="1" dirty="0" err="1" smtClean="0">
                <a:cs typeface="Times New Roman" pitchFamily="18" charset="0"/>
              </a:rPr>
              <a:t>Vì</a:t>
            </a:r>
            <a:r>
              <a:rPr lang="en-US" sz="5400" b="1" i="1" dirty="0" smtClean="0">
                <a:cs typeface="Times New Roman" pitchFamily="18" charset="0"/>
              </a:rPr>
              <a:t> </a:t>
            </a:r>
            <a:r>
              <a:rPr lang="en-US" sz="5400" b="1" i="1" dirty="0" err="1" smtClean="0">
                <a:cs typeface="Times New Roman" pitchFamily="18" charset="0"/>
              </a:rPr>
              <a:t>sao</a:t>
            </a:r>
            <a:r>
              <a:rPr lang="en-US" sz="5400" b="1" i="1" dirty="0" smtClean="0">
                <a:cs typeface="Times New Roman" pitchFamily="18" charset="0"/>
              </a:rPr>
              <a:t>?</a:t>
            </a:r>
            <a:endParaRPr lang="en-US" sz="5400" b="1" i="1" dirty="0">
              <a:cs typeface="Times New Roman" pitchFamily="18" charset="0"/>
            </a:endParaRPr>
          </a:p>
        </p:txBody>
      </p:sp>
    </p:spTree>
    <p:extLst>
      <p:ext uri="{BB962C8B-B14F-4D97-AF65-F5344CB8AC3E}">
        <p14:creationId xmlns:p14="http://schemas.microsoft.com/office/powerpoint/2010/main" val="153683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2">
            <a:extLst>
              <a:ext uri="{FF2B5EF4-FFF2-40B4-BE49-F238E27FC236}">
                <a16:creationId xmlns:a16="http://schemas.microsoft.com/office/drawing/2014/main" id="{1F87DC89-D932-4B46-8278-22A00FD92988}"/>
              </a:ext>
            </a:extLst>
          </p:cNvPr>
          <p:cNvSpPr txBox="1">
            <a:spLocks noChangeArrowheads="1"/>
          </p:cNvSpPr>
          <p:nvPr/>
        </p:nvSpPr>
        <p:spPr bwMode="auto">
          <a:xfrm>
            <a:off x="4000500" y="3657602"/>
            <a:ext cx="47564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dirty="0">
                <a:cs typeface="Times New Roman" panose="02020603050405020304" pitchFamily="18" charset="0"/>
              </a:rPr>
              <a:t>Hình </a:t>
            </a:r>
            <a:r>
              <a:rPr lang="en-US" altLang="en-US" sz="3600" b="1" dirty="0" err="1">
                <a:cs typeface="Times New Roman" panose="02020603050405020304" pitchFamily="18" charset="0"/>
              </a:rPr>
              <a:t>ảnh</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bếp</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lửa</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khơi</a:t>
            </a:r>
            <a:r>
              <a:rPr lang="en-US" altLang="en-US" sz="3600" b="1" dirty="0">
                <a:cs typeface="Times New Roman" panose="02020603050405020304" pitchFamily="18" charset="0"/>
              </a:rPr>
              <a:t> </a:t>
            </a:r>
          </a:p>
          <a:p>
            <a:pPr eaLnBrk="1" hangingPunct="1">
              <a:lnSpc>
                <a:spcPct val="100000"/>
              </a:lnSpc>
              <a:spcBef>
                <a:spcPct val="0"/>
              </a:spcBef>
              <a:buClrTx/>
              <a:buSzTx/>
              <a:buFontTx/>
              <a:buNone/>
            </a:pPr>
            <a:r>
              <a:rPr lang="en-US" altLang="en-US" sz="3600" b="1" dirty="0" err="1">
                <a:cs typeface="Times New Roman" panose="02020603050405020304" pitchFamily="18" charset="0"/>
              </a:rPr>
              <a:t>khơi</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nguồn</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nỗi</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nhớ</a:t>
            </a:r>
            <a:r>
              <a:rPr lang="en-US" altLang="en-US" sz="3600" b="1" dirty="0">
                <a:cs typeface="Times New Roman" panose="02020603050405020304" pitchFamily="18" charset="0"/>
              </a:rPr>
              <a:t>.</a:t>
            </a:r>
          </a:p>
        </p:txBody>
      </p:sp>
      <p:sp>
        <p:nvSpPr>
          <p:cNvPr id="188419" name="Text Box 3">
            <a:extLst>
              <a:ext uri="{FF2B5EF4-FFF2-40B4-BE49-F238E27FC236}">
                <a16:creationId xmlns:a16="http://schemas.microsoft.com/office/drawing/2014/main" id="{7CD12676-9D46-4093-B53C-7A982669E904}"/>
              </a:ext>
            </a:extLst>
          </p:cNvPr>
          <p:cNvSpPr txBox="1">
            <a:spLocks noChangeArrowheads="1"/>
          </p:cNvSpPr>
          <p:nvPr/>
        </p:nvSpPr>
        <p:spPr bwMode="auto">
          <a:xfrm>
            <a:off x="3886200" y="6172202"/>
            <a:ext cx="44577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dirty="0" err="1">
                <a:cs typeface="Times New Roman" panose="02020603050405020304" pitchFamily="18" charset="0"/>
              </a:rPr>
              <a:t>Suy</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nghĩ</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về</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bà</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và</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bếp</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lửa</a:t>
            </a:r>
            <a:r>
              <a:rPr lang="en-US" altLang="en-US" sz="3600" b="1" dirty="0">
                <a:cs typeface="Times New Roman" panose="02020603050405020304" pitchFamily="18" charset="0"/>
              </a:rPr>
              <a:t>.</a:t>
            </a:r>
          </a:p>
        </p:txBody>
      </p:sp>
      <p:sp>
        <p:nvSpPr>
          <p:cNvPr id="188420" name="Text Box 4">
            <a:extLst>
              <a:ext uri="{FF2B5EF4-FFF2-40B4-BE49-F238E27FC236}">
                <a16:creationId xmlns:a16="http://schemas.microsoft.com/office/drawing/2014/main" id="{1A1AE40A-CC2E-49E7-BE5B-0A528D702B5E}"/>
              </a:ext>
            </a:extLst>
          </p:cNvPr>
          <p:cNvSpPr txBox="1">
            <a:spLocks noChangeArrowheads="1"/>
          </p:cNvSpPr>
          <p:nvPr/>
        </p:nvSpPr>
        <p:spPr bwMode="auto">
          <a:xfrm>
            <a:off x="4000500" y="7429502"/>
            <a:ext cx="3657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dirty="0" err="1" smtClean="0">
                <a:cs typeface="Times New Roman" panose="02020603050405020304" pitchFamily="18" charset="0"/>
              </a:rPr>
              <a:t>Nỗi</a:t>
            </a:r>
            <a:r>
              <a:rPr lang="en-US" altLang="en-US" sz="3600" b="1" dirty="0" smtClean="0">
                <a:cs typeface="Times New Roman" panose="02020603050405020304" pitchFamily="18" charset="0"/>
              </a:rPr>
              <a:t> </a:t>
            </a:r>
            <a:r>
              <a:rPr lang="en-US" altLang="en-US" sz="3600" b="1" dirty="0" err="1" smtClean="0">
                <a:cs typeface="Times New Roman" panose="02020603050405020304" pitchFamily="18" charset="0"/>
              </a:rPr>
              <a:t>nhớ</a:t>
            </a:r>
            <a:r>
              <a:rPr lang="en-US" altLang="en-US" sz="3600" b="1" dirty="0" smtClean="0">
                <a:cs typeface="Times New Roman" panose="02020603050405020304" pitchFamily="18" charset="0"/>
              </a:rPr>
              <a:t> </a:t>
            </a:r>
            <a:r>
              <a:rPr lang="en-US" altLang="en-US" sz="3600" b="1" dirty="0" err="1" smtClean="0">
                <a:cs typeface="Times New Roman" panose="02020603050405020304" pitchFamily="18" charset="0"/>
              </a:rPr>
              <a:t>của</a:t>
            </a:r>
            <a:r>
              <a:rPr lang="en-US" altLang="en-US" sz="3600" b="1" dirty="0" smtClean="0">
                <a:cs typeface="Times New Roman" panose="02020603050405020304" pitchFamily="18" charset="0"/>
              </a:rPr>
              <a:t> </a:t>
            </a:r>
            <a:r>
              <a:rPr lang="en-US" altLang="en-US" sz="3600" b="1" dirty="0" err="1" smtClean="0">
                <a:cs typeface="Times New Roman" panose="02020603050405020304" pitchFamily="18" charset="0"/>
              </a:rPr>
              <a:t>cháu</a:t>
            </a:r>
            <a:r>
              <a:rPr lang="en-US" altLang="en-US" sz="3600" b="1" dirty="0" smtClean="0">
                <a:cs typeface="Times New Roman" panose="02020603050405020304" pitchFamily="18" charset="0"/>
              </a:rPr>
              <a:t> </a:t>
            </a:r>
            <a:r>
              <a:rPr lang="en-US" altLang="en-US" sz="3600" b="1" dirty="0" err="1" smtClean="0">
                <a:cs typeface="Times New Roman" panose="02020603050405020304" pitchFamily="18" charset="0"/>
              </a:rPr>
              <a:t>về</a:t>
            </a:r>
            <a:r>
              <a:rPr lang="en-US" altLang="en-US" sz="3600" b="1" dirty="0" smtClean="0">
                <a:cs typeface="Times New Roman" panose="02020603050405020304" pitchFamily="18" charset="0"/>
              </a:rPr>
              <a:t> </a:t>
            </a:r>
            <a:r>
              <a:rPr lang="en-US" altLang="en-US" sz="3600" b="1" dirty="0" err="1" smtClean="0">
                <a:cs typeface="Times New Roman" panose="02020603050405020304" pitchFamily="18" charset="0"/>
              </a:rPr>
              <a:t>bà</a:t>
            </a:r>
            <a:r>
              <a:rPr lang="en-US" altLang="en-US" sz="3600" b="1" dirty="0" smtClean="0">
                <a:cs typeface="Times New Roman" panose="02020603050405020304" pitchFamily="18" charset="0"/>
              </a:rPr>
              <a:t> </a:t>
            </a:r>
            <a:r>
              <a:rPr lang="en-US" altLang="en-US" sz="3600" b="1" dirty="0" err="1" smtClean="0">
                <a:cs typeface="Times New Roman" panose="02020603050405020304" pitchFamily="18" charset="0"/>
              </a:rPr>
              <a:t>và</a:t>
            </a:r>
            <a:r>
              <a:rPr lang="en-US" altLang="en-US" sz="3600" b="1" dirty="0" smtClean="0">
                <a:cs typeface="Times New Roman" panose="02020603050405020304" pitchFamily="18" charset="0"/>
              </a:rPr>
              <a:t> </a:t>
            </a:r>
            <a:r>
              <a:rPr lang="en-US" altLang="en-US" sz="3600" b="1" dirty="0" err="1" smtClean="0">
                <a:cs typeface="Times New Roman" panose="02020603050405020304" pitchFamily="18" charset="0"/>
              </a:rPr>
              <a:t>bếp</a:t>
            </a:r>
            <a:r>
              <a:rPr lang="en-US" altLang="en-US" sz="3600" b="1" dirty="0" smtClean="0">
                <a:cs typeface="Times New Roman" panose="02020603050405020304" pitchFamily="18" charset="0"/>
              </a:rPr>
              <a:t> </a:t>
            </a:r>
            <a:r>
              <a:rPr lang="en-US" altLang="en-US" sz="3600" b="1" dirty="0" err="1" smtClean="0">
                <a:cs typeface="Times New Roman" panose="02020603050405020304" pitchFamily="18" charset="0"/>
              </a:rPr>
              <a:t>lửa</a:t>
            </a:r>
            <a:endParaRPr lang="en-US" altLang="en-US" sz="3600" b="1" dirty="0">
              <a:cs typeface="Times New Roman" panose="02020603050405020304" pitchFamily="18" charset="0"/>
            </a:endParaRPr>
          </a:p>
        </p:txBody>
      </p:sp>
      <p:sp>
        <p:nvSpPr>
          <p:cNvPr id="188421" name="Text Box 5">
            <a:extLst>
              <a:ext uri="{FF2B5EF4-FFF2-40B4-BE49-F238E27FC236}">
                <a16:creationId xmlns:a16="http://schemas.microsoft.com/office/drawing/2014/main" id="{5959056C-1698-4371-B08E-12CE6F52DBDE}"/>
              </a:ext>
            </a:extLst>
          </p:cNvPr>
          <p:cNvSpPr txBox="1">
            <a:spLocks noChangeArrowheads="1"/>
          </p:cNvSpPr>
          <p:nvPr/>
        </p:nvSpPr>
        <p:spPr bwMode="auto">
          <a:xfrm>
            <a:off x="4000500" y="4824414"/>
            <a:ext cx="4800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600" b="1" dirty="0" err="1">
                <a:cs typeface="Times New Roman" panose="02020603050405020304" pitchFamily="18" charset="0"/>
              </a:rPr>
              <a:t>Kỷ</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niệm</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tuổi</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thơ</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sống</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bên</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bà</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gắn</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với</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bếp</a:t>
            </a:r>
            <a:r>
              <a:rPr lang="en-US" altLang="en-US" sz="3600" b="1" dirty="0">
                <a:cs typeface="Times New Roman" panose="02020603050405020304" pitchFamily="18" charset="0"/>
              </a:rPr>
              <a:t> </a:t>
            </a:r>
            <a:r>
              <a:rPr lang="en-US" altLang="en-US" sz="3600" b="1" dirty="0" err="1">
                <a:cs typeface="Times New Roman" panose="02020603050405020304" pitchFamily="18" charset="0"/>
              </a:rPr>
              <a:t>lửa</a:t>
            </a:r>
            <a:r>
              <a:rPr lang="en-US" altLang="en-US" sz="3600" b="1" dirty="0">
                <a:cs typeface="Times New Roman" panose="02020603050405020304" pitchFamily="18" charset="0"/>
              </a:rPr>
              <a:t> </a:t>
            </a:r>
          </a:p>
        </p:txBody>
      </p:sp>
      <p:grpSp>
        <p:nvGrpSpPr>
          <p:cNvPr id="12294" name="Group 6">
            <a:extLst>
              <a:ext uri="{FF2B5EF4-FFF2-40B4-BE49-F238E27FC236}">
                <a16:creationId xmlns:a16="http://schemas.microsoft.com/office/drawing/2014/main" id="{69D060D6-1C68-4C5F-8680-D341D762C758}"/>
              </a:ext>
            </a:extLst>
          </p:cNvPr>
          <p:cNvGrpSpPr>
            <a:grpSpLocks/>
          </p:cNvGrpSpPr>
          <p:nvPr/>
        </p:nvGrpSpPr>
        <p:grpSpPr bwMode="auto">
          <a:xfrm>
            <a:off x="7289006" y="6858000"/>
            <a:ext cx="9338144" cy="2286000"/>
            <a:chOff x="1702" y="3062"/>
            <a:chExt cx="3855" cy="867"/>
          </a:xfrm>
        </p:grpSpPr>
        <p:sp>
          <p:nvSpPr>
            <p:cNvPr id="12326" name="Freeform 7">
              <a:extLst>
                <a:ext uri="{FF2B5EF4-FFF2-40B4-BE49-F238E27FC236}">
                  <a16:creationId xmlns:a16="http://schemas.microsoft.com/office/drawing/2014/main" id="{797A5653-1B31-4A18-8446-6FD88EBA61F5}"/>
                </a:ext>
              </a:extLst>
            </p:cNvPr>
            <p:cNvSpPr>
              <a:spLocks/>
            </p:cNvSpPr>
            <p:nvPr/>
          </p:nvSpPr>
          <p:spPr bwMode="gray">
            <a:xfrm>
              <a:off x="4877" y="3062"/>
              <a:ext cx="680" cy="866"/>
            </a:xfrm>
            <a:custGeom>
              <a:avLst/>
              <a:gdLst>
                <a:gd name="T0" fmla="*/ 257 w 847"/>
                <a:gd name="T1" fmla="*/ 694 h 1079"/>
                <a:gd name="T2" fmla="*/ 0 w 847"/>
                <a:gd name="T3" fmla="*/ 295 h 1079"/>
                <a:gd name="T4" fmla="*/ 241 w 847"/>
                <a:gd name="T5" fmla="*/ 0 h 1079"/>
                <a:gd name="T6" fmla="*/ 545 w 847"/>
                <a:gd name="T7" fmla="*/ 345 h 1079"/>
                <a:gd name="T8" fmla="*/ 257 w 847"/>
                <a:gd name="T9" fmla="*/ 694 h 1079"/>
                <a:gd name="T10" fmla="*/ 0 60000 65536"/>
                <a:gd name="T11" fmla="*/ 0 60000 65536"/>
                <a:gd name="T12" fmla="*/ 0 60000 65536"/>
                <a:gd name="T13" fmla="*/ 0 60000 65536"/>
                <a:gd name="T14" fmla="*/ 0 60000 65536"/>
                <a:gd name="T15" fmla="*/ 0 w 847"/>
                <a:gd name="T16" fmla="*/ 0 h 1079"/>
                <a:gd name="T17" fmla="*/ 847 w 847"/>
                <a:gd name="T18" fmla="*/ 1079 h 1079"/>
              </a:gdLst>
              <a:ahLst/>
              <a:cxnLst>
                <a:cxn ang="T10">
                  <a:pos x="T0" y="T1"/>
                </a:cxn>
                <a:cxn ang="T11">
                  <a:pos x="T2" y="T3"/>
                </a:cxn>
                <a:cxn ang="T12">
                  <a:pos x="T4" y="T5"/>
                </a:cxn>
                <a:cxn ang="T13">
                  <a:pos x="T6" y="T7"/>
                </a:cxn>
                <a:cxn ang="T14">
                  <a:pos x="T8" y="T9"/>
                </a:cxn>
              </a:cxnLst>
              <a:rect l="T15" t="T16" r="T17" b="T18"/>
              <a:pathLst>
                <a:path w="847" h="1079">
                  <a:moveTo>
                    <a:pt x="399" y="1078"/>
                  </a:moveTo>
                  <a:lnTo>
                    <a:pt x="0" y="459"/>
                  </a:lnTo>
                  <a:lnTo>
                    <a:pt x="374" y="0"/>
                  </a:lnTo>
                  <a:lnTo>
                    <a:pt x="846" y="536"/>
                  </a:lnTo>
                  <a:lnTo>
                    <a:pt x="399" y="1078"/>
                  </a:lnTo>
                </a:path>
              </a:pathLst>
            </a:custGeom>
            <a:gradFill rotWithShape="0">
              <a:gsLst>
                <a:gs pos="0">
                  <a:srgbClr val="4747B2"/>
                </a:gs>
                <a:gs pos="100000">
                  <a:srgbClr val="6666FF"/>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sp>
          <p:nvSpPr>
            <p:cNvPr id="12327" name="Freeform 8">
              <a:extLst>
                <a:ext uri="{FF2B5EF4-FFF2-40B4-BE49-F238E27FC236}">
                  <a16:creationId xmlns:a16="http://schemas.microsoft.com/office/drawing/2014/main" id="{5E61E436-C44C-427E-B6BF-1872A5D7B785}"/>
                </a:ext>
              </a:extLst>
            </p:cNvPr>
            <p:cNvSpPr>
              <a:spLocks/>
            </p:cNvSpPr>
            <p:nvPr/>
          </p:nvSpPr>
          <p:spPr bwMode="gray">
            <a:xfrm>
              <a:off x="2010" y="3062"/>
              <a:ext cx="3168" cy="369"/>
            </a:xfrm>
            <a:custGeom>
              <a:avLst/>
              <a:gdLst>
                <a:gd name="T0" fmla="*/ 0 w 3947"/>
                <a:gd name="T1" fmla="*/ 295 h 460"/>
                <a:gd name="T2" fmla="*/ 2302 w 3947"/>
                <a:gd name="T3" fmla="*/ 295 h 460"/>
                <a:gd name="T4" fmla="*/ 2542 w 3947"/>
                <a:gd name="T5" fmla="*/ 0 h 460"/>
                <a:gd name="T6" fmla="*/ 325 w 3947"/>
                <a:gd name="T7" fmla="*/ 0 h 460"/>
                <a:gd name="T8" fmla="*/ 0 w 3947"/>
                <a:gd name="T9" fmla="*/ 295 h 460"/>
                <a:gd name="T10" fmla="*/ 0 60000 65536"/>
                <a:gd name="T11" fmla="*/ 0 60000 65536"/>
                <a:gd name="T12" fmla="*/ 0 60000 65536"/>
                <a:gd name="T13" fmla="*/ 0 60000 65536"/>
                <a:gd name="T14" fmla="*/ 0 60000 65536"/>
                <a:gd name="T15" fmla="*/ 0 w 3947"/>
                <a:gd name="T16" fmla="*/ 0 h 460"/>
                <a:gd name="T17" fmla="*/ 3947 w 3947"/>
                <a:gd name="T18" fmla="*/ 460 h 460"/>
              </a:gdLst>
              <a:ahLst/>
              <a:cxnLst>
                <a:cxn ang="T10">
                  <a:pos x="T0" y="T1"/>
                </a:cxn>
                <a:cxn ang="T11">
                  <a:pos x="T2" y="T3"/>
                </a:cxn>
                <a:cxn ang="T12">
                  <a:pos x="T4" y="T5"/>
                </a:cxn>
                <a:cxn ang="T13">
                  <a:pos x="T6" y="T7"/>
                </a:cxn>
                <a:cxn ang="T14">
                  <a:pos x="T8" y="T9"/>
                </a:cxn>
              </a:cxnLst>
              <a:rect l="T15" t="T16" r="T17" b="T18"/>
              <a:pathLst>
                <a:path w="3947" h="460">
                  <a:moveTo>
                    <a:pt x="0" y="459"/>
                  </a:moveTo>
                  <a:lnTo>
                    <a:pt x="3573" y="459"/>
                  </a:lnTo>
                  <a:lnTo>
                    <a:pt x="3946" y="0"/>
                  </a:lnTo>
                  <a:lnTo>
                    <a:pt x="505" y="0"/>
                  </a:lnTo>
                  <a:lnTo>
                    <a:pt x="0" y="459"/>
                  </a:lnTo>
                </a:path>
              </a:pathLst>
            </a:custGeom>
            <a:gradFill rotWithShape="0">
              <a:gsLst>
                <a:gs pos="0">
                  <a:srgbClr val="6666FF"/>
                </a:gs>
                <a:gs pos="100000">
                  <a:srgbClr val="4141A2"/>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sp>
          <p:nvSpPr>
            <p:cNvPr id="12328" name="Freeform 9">
              <a:extLst>
                <a:ext uri="{FF2B5EF4-FFF2-40B4-BE49-F238E27FC236}">
                  <a16:creationId xmlns:a16="http://schemas.microsoft.com/office/drawing/2014/main" id="{67423F72-D8A0-4828-A4B5-1B9CB141530C}"/>
                </a:ext>
              </a:extLst>
            </p:cNvPr>
            <p:cNvSpPr>
              <a:spLocks/>
            </p:cNvSpPr>
            <p:nvPr/>
          </p:nvSpPr>
          <p:spPr bwMode="gray">
            <a:xfrm>
              <a:off x="1702" y="3429"/>
              <a:ext cx="3497" cy="500"/>
            </a:xfrm>
            <a:custGeom>
              <a:avLst/>
              <a:gdLst>
                <a:gd name="T0" fmla="*/ 246 w 4357"/>
                <a:gd name="T1" fmla="*/ 0 h 623"/>
                <a:gd name="T2" fmla="*/ 2548 w 4357"/>
                <a:gd name="T3" fmla="*/ 0 h 623"/>
                <a:gd name="T4" fmla="*/ 2806 w 4357"/>
                <a:gd name="T5" fmla="*/ 400 h 623"/>
                <a:gd name="T6" fmla="*/ 0 w 4357"/>
                <a:gd name="T7" fmla="*/ 400 h 623"/>
                <a:gd name="T8" fmla="*/ 246 w 4357"/>
                <a:gd name="T9" fmla="*/ 0 h 623"/>
                <a:gd name="T10" fmla="*/ 0 60000 65536"/>
                <a:gd name="T11" fmla="*/ 0 60000 65536"/>
                <a:gd name="T12" fmla="*/ 0 60000 65536"/>
                <a:gd name="T13" fmla="*/ 0 60000 65536"/>
                <a:gd name="T14" fmla="*/ 0 60000 65536"/>
                <a:gd name="T15" fmla="*/ 0 w 4357"/>
                <a:gd name="T16" fmla="*/ 0 h 623"/>
                <a:gd name="T17" fmla="*/ 4357 w 4357"/>
                <a:gd name="T18" fmla="*/ 623 h 623"/>
              </a:gdLst>
              <a:ahLst/>
              <a:cxnLst>
                <a:cxn ang="T10">
                  <a:pos x="T0" y="T1"/>
                </a:cxn>
                <a:cxn ang="T11">
                  <a:pos x="T2" y="T3"/>
                </a:cxn>
                <a:cxn ang="T12">
                  <a:pos x="T4" y="T5"/>
                </a:cxn>
                <a:cxn ang="T13">
                  <a:pos x="T6" y="T7"/>
                </a:cxn>
                <a:cxn ang="T14">
                  <a:pos x="T8" y="T9"/>
                </a:cxn>
              </a:cxnLst>
              <a:rect l="T15" t="T16" r="T17" b="T18"/>
              <a:pathLst>
                <a:path w="4357" h="623">
                  <a:moveTo>
                    <a:pt x="383" y="0"/>
                  </a:moveTo>
                  <a:lnTo>
                    <a:pt x="3954" y="0"/>
                  </a:lnTo>
                  <a:lnTo>
                    <a:pt x="4356" y="622"/>
                  </a:lnTo>
                  <a:lnTo>
                    <a:pt x="0" y="622"/>
                  </a:lnTo>
                  <a:lnTo>
                    <a:pt x="383" y="0"/>
                  </a:lnTo>
                </a:path>
              </a:pathLst>
            </a:custGeom>
            <a:gradFill rotWithShape="0">
              <a:gsLst>
                <a:gs pos="0">
                  <a:srgbClr val="9999FF"/>
                </a:gs>
                <a:gs pos="100000">
                  <a:srgbClr val="6666FF"/>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grpSp>
      <p:grpSp>
        <p:nvGrpSpPr>
          <p:cNvPr id="12295" name="Group 10">
            <a:extLst>
              <a:ext uri="{FF2B5EF4-FFF2-40B4-BE49-F238E27FC236}">
                <a16:creationId xmlns:a16="http://schemas.microsoft.com/office/drawing/2014/main" id="{7F7F17FB-A6FF-4F0A-BA92-3B84FCDFF68E}"/>
              </a:ext>
            </a:extLst>
          </p:cNvPr>
          <p:cNvGrpSpPr>
            <a:grpSpLocks/>
          </p:cNvGrpSpPr>
          <p:nvPr/>
        </p:nvGrpSpPr>
        <p:grpSpPr bwMode="auto">
          <a:xfrm>
            <a:off x="8115299" y="5600700"/>
            <a:ext cx="7490150" cy="1771650"/>
            <a:chOff x="2069" y="2572"/>
            <a:chExt cx="3054" cy="784"/>
          </a:xfrm>
        </p:grpSpPr>
        <p:sp>
          <p:nvSpPr>
            <p:cNvPr id="12323" name="Freeform 11">
              <a:extLst>
                <a:ext uri="{FF2B5EF4-FFF2-40B4-BE49-F238E27FC236}">
                  <a16:creationId xmlns:a16="http://schemas.microsoft.com/office/drawing/2014/main" id="{980C082C-1941-4406-914B-F5DFBBC08023}"/>
                </a:ext>
              </a:extLst>
            </p:cNvPr>
            <p:cNvSpPr>
              <a:spLocks/>
            </p:cNvSpPr>
            <p:nvPr/>
          </p:nvSpPr>
          <p:spPr bwMode="gray">
            <a:xfrm>
              <a:off x="4522" y="2572"/>
              <a:ext cx="601" cy="784"/>
            </a:xfrm>
            <a:custGeom>
              <a:avLst/>
              <a:gdLst>
                <a:gd name="T0" fmla="*/ 246 w 749"/>
                <a:gd name="T1" fmla="*/ 628 h 977"/>
                <a:gd name="T2" fmla="*/ 0 w 749"/>
                <a:gd name="T3" fmla="*/ 220 h 977"/>
                <a:gd name="T4" fmla="*/ 181 w 749"/>
                <a:gd name="T5" fmla="*/ 0 h 977"/>
                <a:gd name="T6" fmla="*/ 481 w 749"/>
                <a:gd name="T7" fmla="*/ 347 h 977"/>
                <a:gd name="T8" fmla="*/ 246 w 749"/>
                <a:gd name="T9" fmla="*/ 628 h 977"/>
                <a:gd name="T10" fmla="*/ 0 60000 65536"/>
                <a:gd name="T11" fmla="*/ 0 60000 65536"/>
                <a:gd name="T12" fmla="*/ 0 60000 65536"/>
                <a:gd name="T13" fmla="*/ 0 60000 65536"/>
                <a:gd name="T14" fmla="*/ 0 60000 65536"/>
                <a:gd name="T15" fmla="*/ 0 w 749"/>
                <a:gd name="T16" fmla="*/ 0 h 977"/>
                <a:gd name="T17" fmla="*/ 749 w 749"/>
                <a:gd name="T18" fmla="*/ 977 h 977"/>
              </a:gdLst>
              <a:ahLst/>
              <a:cxnLst>
                <a:cxn ang="T10">
                  <a:pos x="T0" y="T1"/>
                </a:cxn>
                <a:cxn ang="T11">
                  <a:pos x="T2" y="T3"/>
                </a:cxn>
                <a:cxn ang="T12">
                  <a:pos x="T4" y="T5"/>
                </a:cxn>
                <a:cxn ang="T13">
                  <a:pos x="T6" y="T7"/>
                </a:cxn>
                <a:cxn ang="T14">
                  <a:pos x="T8" y="T9"/>
                </a:cxn>
              </a:cxnLst>
              <a:rect l="T15" t="T16" r="T17" b="T18"/>
              <a:pathLst>
                <a:path w="749" h="977">
                  <a:moveTo>
                    <a:pt x="382" y="976"/>
                  </a:moveTo>
                  <a:lnTo>
                    <a:pt x="0" y="342"/>
                  </a:lnTo>
                  <a:lnTo>
                    <a:pt x="280" y="0"/>
                  </a:lnTo>
                  <a:lnTo>
                    <a:pt x="748" y="538"/>
                  </a:lnTo>
                  <a:lnTo>
                    <a:pt x="382" y="976"/>
                  </a:lnTo>
                </a:path>
              </a:pathLst>
            </a:custGeom>
            <a:gradFill rotWithShape="0">
              <a:gsLst>
                <a:gs pos="0">
                  <a:srgbClr val="009570"/>
                </a:gs>
                <a:gs pos="100000">
                  <a:srgbClr val="00CC99"/>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sp>
          <p:nvSpPr>
            <p:cNvPr id="12324" name="Freeform 12">
              <a:extLst>
                <a:ext uri="{FF2B5EF4-FFF2-40B4-BE49-F238E27FC236}">
                  <a16:creationId xmlns:a16="http://schemas.microsoft.com/office/drawing/2014/main" id="{77E7951A-FC4D-4E9D-9B21-5FA0DF9186BE}"/>
                </a:ext>
              </a:extLst>
            </p:cNvPr>
            <p:cNvSpPr>
              <a:spLocks/>
            </p:cNvSpPr>
            <p:nvPr/>
          </p:nvSpPr>
          <p:spPr bwMode="gray">
            <a:xfrm>
              <a:off x="2370" y="2572"/>
              <a:ext cx="2380" cy="276"/>
            </a:xfrm>
            <a:custGeom>
              <a:avLst/>
              <a:gdLst>
                <a:gd name="T0" fmla="*/ 0 w 2964"/>
                <a:gd name="T1" fmla="*/ 221 h 344"/>
                <a:gd name="T2" fmla="*/ 1730 w 2964"/>
                <a:gd name="T3" fmla="*/ 221 h 344"/>
                <a:gd name="T4" fmla="*/ 1910 w 2964"/>
                <a:gd name="T5" fmla="*/ 0 h 344"/>
                <a:gd name="T6" fmla="*/ 342 w 2964"/>
                <a:gd name="T7" fmla="*/ 1 h 344"/>
                <a:gd name="T8" fmla="*/ 0 w 2964"/>
                <a:gd name="T9" fmla="*/ 221 h 344"/>
                <a:gd name="T10" fmla="*/ 0 60000 65536"/>
                <a:gd name="T11" fmla="*/ 0 60000 65536"/>
                <a:gd name="T12" fmla="*/ 0 60000 65536"/>
                <a:gd name="T13" fmla="*/ 0 60000 65536"/>
                <a:gd name="T14" fmla="*/ 0 60000 65536"/>
                <a:gd name="T15" fmla="*/ 0 w 2964"/>
                <a:gd name="T16" fmla="*/ 0 h 344"/>
                <a:gd name="T17" fmla="*/ 2964 w 2964"/>
                <a:gd name="T18" fmla="*/ 344 h 344"/>
              </a:gdLst>
              <a:ahLst/>
              <a:cxnLst>
                <a:cxn ang="T10">
                  <a:pos x="T0" y="T1"/>
                </a:cxn>
                <a:cxn ang="T11">
                  <a:pos x="T2" y="T3"/>
                </a:cxn>
                <a:cxn ang="T12">
                  <a:pos x="T4" y="T5"/>
                </a:cxn>
                <a:cxn ang="T13">
                  <a:pos x="T6" y="T7"/>
                </a:cxn>
                <a:cxn ang="T14">
                  <a:pos x="T8" y="T9"/>
                </a:cxn>
              </a:cxnLst>
              <a:rect l="T15" t="T16" r="T17" b="T18"/>
              <a:pathLst>
                <a:path w="2964" h="344">
                  <a:moveTo>
                    <a:pt x="0" y="343"/>
                  </a:moveTo>
                  <a:lnTo>
                    <a:pt x="2684" y="343"/>
                  </a:lnTo>
                  <a:lnTo>
                    <a:pt x="2963" y="0"/>
                  </a:lnTo>
                  <a:lnTo>
                    <a:pt x="531" y="1"/>
                  </a:lnTo>
                  <a:lnTo>
                    <a:pt x="0" y="343"/>
                  </a:lnTo>
                </a:path>
              </a:pathLst>
            </a:custGeom>
            <a:gradFill rotWithShape="1">
              <a:gsLst>
                <a:gs pos="0">
                  <a:srgbClr val="00CC99"/>
                </a:gs>
                <a:gs pos="100000">
                  <a:srgbClr val="005A44"/>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sp>
          <p:nvSpPr>
            <p:cNvPr id="12325" name="Freeform 13">
              <a:extLst>
                <a:ext uri="{FF2B5EF4-FFF2-40B4-BE49-F238E27FC236}">
                  <a16:creationId xmlns:a16="http://schemas.microsoft.com/office/drawing/2014/main" id="{83858F7C-BD4A-46D9-8816-BF5FE251DA93}"/>
                </a:ext>
              </a:extLst>
            </p:cNvPr>
            <p:cNvSpPr>
              <a:spLocks/>
            </p:cNvSpPr>
            <p:nvPr/>
          </p:nvSpPr>
          <p:spPr bwMode="gray">
            <a:xfrm>
              <a:off x="2069" y="2847"/>
              <a:ext cx="2763" cy="509"/>
            </a:xfrm>
            <a:custGeom>
              <a:avLst/>
              <a:gdLst>
                <a:gd name="T0" fmla="*/ 0 w 3443"/>
                <a:gd name="T1" fmla="*/ 408 h 634"/>
                <a:gd name="T2" fmla="*/ 2216 w 3443"/>
                <a:gd name="T3" fmla="*/ 408 h 634"/>
                <a:gd name="T4" fmla="*/ 1971 w 3443"/>
                <a:gd name="T5" fmla="*/ 0 h 634"/>
                <a:gd name="T6" fmla="*/ 243 w 3443"/>
                <a:gd name="T7" fmla="*/ 0 h 634"/>
                <a:gd name="T8" fmla="*/ 0 w 3443"/>
                <a:gd name="T9" fmla="*/ 408 h 634"/>
                <a:gd name="T10" fmla="*/ 0 60000 65536"/>
                <a:gd name="T11" fmla="*/ 0 60000 65536"/>
                <a:gd name="T12" fmla="*/ 0 60000 65536"/>
                <a:gd name="T13" fmla="*/ 0 60000 65536"/>
                <a:gd name="T14" fmla="*/ 0 60000 65536"/>
                <a:gd name="T15" fmla="*/ 0 w 3443"/>
                <a:gd name="T16" fmla="*/ 0 h 634"/>
                <a:gd name="T17" fmla="*/ 3443 w 3443"/>
                <a:gd name="T18" fmla="*/ 634 h 634"/>
              </a:gdLst>
              <a:ahLst/>
              <a:cxnLst>
                <a:cxn ang="T10">
                  <a:pos x="T0" y="T1"/>
                </a:cxn>
                <a:cxn ang="T11">
                  <a:pos x="T2" y="T3"/>
                </a:cxn>
                <a:cxn ang="T12">
                  <a:pos x="T4" y="T5"/>
                </a:cxn>
                <a:cxn ang="T13">
                  <a:pos x="T6" y="T7"/>
                </a:cxn>
                <a:cxn ang="T14">
                  <a:pos x="T8" y="T9"/>
                </a:cxn>
              </a:cxnLst>
              <a:rect l="T15" t="T16" r="T17" b="T18"/>
              <a:pathLst>
                <a:path w="3443" h="634">
                  <a:moveTo>
                    <a:pt x="0" y="633"/>
                  </a:moveTo>
                  <a:lnTo>
                    <a:pt x="3442" y="633"/>
                  </a:lnTo>
                  <a:lnTo>
                    <a:pt x="3060" y="0"/>
                  </a:lnTo>
                  <a:lnTo>
                    <a:pt x="377" y="0"/>
                  </a:lnTo>
                  <a:lnTo>
                    <a:pt x="0" y="633"/>
                  </a:lnTo>
                </a:path>
              </a:pathLst>
            </a:custGeom>
            <a:gradFill rotWithShape="0">
              <a:gsLst>
                <a:gs pos="0">
                  <a:srgbClr val="86E7CF"/>
                </a:gs>
                <a:gs pos="100000">
                  <a:srgbClr val="00CC99"/>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grpSp>
      <p:grpSp>
        <p:nvGrpSpPr>
          <p:cNvPr id="12296" name="Group 14">
            <a:extLst>
              <a:ext uri="{FF2B5EF4-FFF2-40B4-BE49-F238E27FC236}">
                <a16:creationId xmlns:a16="http://schemas.microsoft.com/office/drawing/2014/main" id="{8E586A62-8B50-4F6C-88C8-99D05C96FAFC}"/>
              </a:ext>
            </a:extLst>
          </p:cNvPr>
          <p:cNvGrpSpPr>
            <a:grpSpLocks/>
          </p:cNvGrpSpPr>
          <p:nvPr/>
        </p:nvGrpSpPr>
        <p:grpSpPr bwMode="auto">
          <a:xfrm>
            <a:off x="8801102" y="4457702"/>
            <a:ext cx="5796642" cy="1540670"/>
            <a:chOff x="2422" y="2087"/>
            <a:chExt cx="2271" cy="681"/>
          </a:xfrm>
        </p:grpSpPr>
        <p:sp>
          <p:nvSpPr>
            <p:cNvPr id="12320" name="Freeform 15">
              <a:extLst>
                <a:ext uri="{FF2B5EF4-FFF2-40B4-BE49-F238E27FC236}">
                  <a16:creationId xmlns:a16="http://schemas.microsoft.com/office/drawing/2014/main" id="{42D4DE90-C9EA-4419-8785-41AE95D40AE9}"/>
                </a:ext>
              </a:extLst>
            </p:cNvPr>
            <p:cNvSpPr>
              <a:spLocks/>
            </p:cNvSpPr>
            <p:nvPr/>
          </p:nvSpPr>
          <p:spPr bwMode="gray">
            <a:xfrm>
              <a:off x="4167" y="2087"/>
              <a:ext cx="526" cy="681"/>
            </a:xfrm>
            <a:custGeom>
              <a:avLst/>
              <a:gdLst>
                <a:gd name="T0" fmla="*/ 0 w 655"/>
                <a:gd name="T1" fmla="*/ 148 h 849"/>
                <a:gd name="T2" fmla="*/ 250 w 655"/>
                <a:gd name="T3" fmla="*/ 545 h 849"/>
                <a:gd name="T4" fmla="*/ 422 w 655"/>
                <a:gd name="T5" fmla="*/ 342 h 849"/>
                <a:gd name="T6" fmla="*/ 121 w 655"/>
                <a:gd name="T7" fmla="*/ 0 h 849"/>
                <a:gd name="T8" fmla="*/ 0 w 655"/>
                <a:gd name="T9" fmla="*/ 148 h 849"/>
                <a:gd name="T10" fmla="*/ 0 60000 65536"/>
                <a:gd name="T11" fmla="*/ 0 60000 65536"/>
                <a:gd name="T12" fmla="*/ 0 60000 65536"/>
                <a:gd name="T13" fmla="*/ 0 60000 65536"/>
                <a:gd name="T14" fmla="*/ 0 60000 65536"/>
                <a:gd name="T15" fmla="*/ 0 w 655"/>
                <a:gd name="T16" fmla="*/ 0 h 849"/>
                <a:gd name="T17" fmla="*/ 655 w 655"/>
                <a:gd name="T18" fmla="*/ 849 h 849"/>
              </a:gdLst>
              <a:ahLst/>
              <a:cxnLst>
                <a:cxn ang="T10">
                  <a:pos x="T0" y="T1"/>
                </a:cxn>
                <a:cxn ang="T11">
                  <a:pos x="T2" y="T3"/>
                </a:cxn>
                <a:cxn ang="T12">
                  <a:pos x="T4" y="T5"/>
                </a:cxn>
                <a:cxn ang="T13">
                  <a:pos x="T6" y="T7"/>
                </a:cxn>
                <a:cxn ang="T14">
                  <a:pos x="T8" y="T9"/>
                </a:cxn>
              </a:cxnLst>
              <a:rect l="T15" t="T16" r="T17" b="T18"/>
              <a:pathLst>
                <a:path w="655" h="849">
                  <a:moveTo>
                    <a:pt x="0" y="230"/>
                  </a:moveTo>
                  <a:lnTo>
                    <a:pt x="387" y="848"/>
                  </a:lnTo>
                  <a:lnTo>
                    <a:pt x="654" y="531"/>
                  </a:lnTo>
                  <a:lnTo>
                    <a:pt x="188" y="0"/>
                  </a:lnTo>
                  <a:lnTo>
                    <a:pt x="0" y="230"/>
                  </a:lnTo>
                </a:path>
              </a:pathLst>
            </a:custGeom>
            <a:gradFill rotWithShape="1">
              <a:gsLst>
                <a:gs pos="0">
                  <a:srgbClr val="B27A09"/>
                </a:gs>
                <a:gs pos="100000">
                  <a:srgbClr val="F4A70C"/>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sp>
          <p:nvSpPr>
            <p:cNvPr id="12321" name="Freeform 16">
              <a:extLst>
                <a:ext uri="{FF2B5EF4-FFF2-40B4-BE49-F238E27FC236}">
                  <a16:creationId xmlns:a16="http://schemas.microsoft.com/office/drawing/2014/main" id="{F3CE0784-972A-428F-B378-3A93E95ACB1B}"/>
                </a:ext>
              </a:extLst>
            </p:cNvPr>
            <p:cNvSpPr>
              <a:spLocks/>
            </p:cNvSpPr>
            <p:nvPr/>
          </p:nvSpPr>
          <p:spPr bwMode="gray">
            <a:xfrm>
              <a:off x="2728" y="2087"/>
              <a:ext cx="1589" cy="184"/>
            </a:xfrm>
            <a:custGeom>
              <a:avLst/>
              <a:gdLst>
                <a:gd name="T0" fmla="*/ 0 w 1980"/>
                <a:gd name="T1" fmla="*/ 147 h 229"/>
                <a:gd name="T2" fmla="*/ 1153 w 1980"/>
                <a:gd name="T3" fmla="*/ 147 h 229"/>
                <a:gd name="T4" fmla="*/ 1274 w 1980"/>
                <a:gd name="T5" fmla="*/ 0 h 229"/>
                <a:gd name="T6" fmla="*/ 322 w 1980"/>
                <a:gd name="T7" fmla="*/ 0 h 229"/>
                <a:gd name="T8" fmla="*/ 0 w 1980"/>
                <a:gd name="T9" fmla="*/ 147 h 229"/>
                <a:gd name="T10" fmla="*/ 0 60000 65536"/>
                <a:gd name="T11" fmla="*/ 0 60000 65536"/>
                <a:gd name="T12" fmla="*/ 0 60000 65536"/>
                <a:gd name="T13" fmla="*/ 0 60000 65536"/>
                <a:gd name="T14" fmla="*/ 0 60000 65536"/>
                <a:gd name="T15" fmla="*/ 0 w 1980"/>
                <a:gd name="T16" fmla="*/ 0 h 229"/>
                <a:gd name="T17" fmla="*/ 1980 w 1980"/>
                <a:gd name="T18" fmla="*/ 229 h 229"/>
              </a:gdLst>
              <a:ahLst/>
              <a:cxnLst>
                <a:cxn ang="T10">
                  <a:pos x="T0" y="T1"/>
                </a:cxn>
                <a:cxn ang="T11">
                  <a:pos x="T2" y="T3"/>
                </a:cxn>
                <a:cxn ang="T12">
                  <a:pos x="T4" y="T5"/>
                </a:cxn>
                <a:cxn ang="T13">
                  <a:pos x="T6" y="T7"/>
                </a:cxn>
                <a:cxn ang="T14">
                  <a:pos x="T8" y="T9"/>
                </a:cxn>
              </a:cxnLst>
              <a:rect l="T15" t="T16" r="T17" b="T18"/>
              <a:pathLst>
                <a:path w="1980" h="229">
                  <a:moveTo>
                    <a:pt x="0" y="228"/>
                  </a:moveTo>
                  <a:lnTo>
                    <a:pt x="1791" y="228"/>
                  </a:lnTo>
                  <a:lnTo>
                    <a:pt x="1979" y="0"/>
                  </a:lnTo>
                  <a:lnTo>
                    <a:pt x="500" y="0"/>
                  </a:lnTo>
                  <a:lnTo>
                    <a:pt x="0" y="228"/>
                  </a:lnTo>
                </a:path>
              </a:pathLst>
            </a:custGeom>
            <a:gradFill rotWithShape="0">
              <a:gsLst>
                <a:gs pos="0">
                  <a:srgbClr val="F4A70C"/>
                </a:gs>
                <a:gs pos="100000">
                  <a:srgbClr val="744F06"/>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sp>
          <p:nvSpPr>
            <p:cNvPr id="12322" name="Freeform 17">
              <a:extLst>
                <a:ext uri="{FF2B5EF4-FFF2-40B4-BE49-F238E27FC236}">
                  <a16:creationId xmlns:a16="http://schemas.microsoft.com/office/drawing/2014/main" id="{4552BA41-852C-48C0-B712-EFDB22A376E0}"/>
                </a:ext>
              </a:extLst>
            </p:cNvPr>
            <p:cNvSpPr>
              <a:spLocks/>
            </p:cNvSpPr>
            <p:nvPr/>
          </p:nvSpPr>
          <p:spPr bwMode="gray">
            <a:xfrm>
              <a:off x="2422" y="2270"/>
              <a:ext cx="2056" cy="498"/>
            </a:xfrm>
            <a:custGeom>
              <a:avLst/>
              <a:gdLst>
                <a:gd name="T0" fmla="*/ 0 w 2561"/>
                <a:gd name="T1" fmla="*/ 399 h 621"/>
                <a:gd name="T2" fmla="*/ 1650 w 2561"/>
                <a:gd name="T3" fmla="*/ 399 h 621"/>
                <a:gd name="T4" fmla="*/ 1400 w 2561"/>
                <a:gd name="T5" fmla="*/ 0 h 621"/>
                <a:gd name="T6" fmla="*/ 246 w 2561"/>
                <a:gd name="T7" fmla="*/ 0 h 621"/>
                <a:gd name="T8" fmla="*/ 0 w 2561"/>
                <a:gd name="T9" fmla="*/ 399 h 621"/>
                <a:gd name="T10" fmla="*/ 0 60000 65536"/>
                <a:gd name="T11" fmla="*/ 0 60000 65536"/>
                <a:gd name="T12" fmla="*/ 0 60000 65536"/>
                <a:gd name="T13" fmla="*/ 0 60000 65536"/>
                <a:gd name="T14" fmla="*/ 0 60000 65536"/>
                <a:gd name="T15" fmla="*/ 0 w 2561"/>
                <a:gd name="T16" fmla="*/ 0 h 621"/>
                <a:gd name="T17" fmla="*/ 2561 w 2561"/>
                <a:gd name="T18" fmla="*/ 621 h 621"/>
              </a:gdLst>
              <a:ahLst/>
              <a:cxnLst>
                <a:cxn ang="T10">
                  <a:pos x="T0" y="T1"/>
                </a:cxn>
                <a:cxn ang="T11">
                  <a:pos x="T2" y="T3"/>
                </a:cxn>
                <a:cxn ang="T12">
                  <a:pos x="T4" y="T5"/>
                </a:cxn>
                <a:cxn ang="T13">
                  <a:pos x="T6" y="T7"/>
                </a:cxn>
                <a:cxn ang="T14">
                  <a:pos x="T8" y="T9"/>
                </a:cxn>
              </a:cxnLst>
              <a:rect l="T15" t="T16" r="T17" b="T18"/>
              <a:pathLst>
                <a:path w="2561" h="621">
                  <a:moveTo>
                    <a:pt x="0" y="620"/>
                  </a:moveTo>
                  <a:lnTo>
                    <a:pt x="2560" y="620"/>
                  </a:lnTo>
                  <a:lnTo>
                    <a:pt x="2172" y="0"/>
                  </a:lnTo>
                  <a:lnTo>
                    <a:pt x="382" y="0"/>
                  </a:lnTo>
                  <a:lnTo>
                    <a:pt x="0" y="620"/>
                  </a:lnTo>
                </a:path>
              </a:pathLst>
            </a:custGeom>
            <a:gradFill rotWithShape="0">
              <a:gsLst>
                <a:gs pos="0">
                  <a:srgbClr val="FAD58C"/>
                </a:gs>
                <a:gs pos="100000">
                  <a:srgbClr val="F4A70C"/>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grpSp>
      <p:grpSp>
        <p:nvGrpSpPr>
          <p:cNvPr id="12297" name="Group 18">
            <a:extLst>
              <a:ext uri="{FF2B5EF4-FFF2-40B4-BE49-F238E27FC236}">
                <a16:creationId xmlns:a16="http://schemas.microsoft.com/office/drawing/2014/main" id="{5FC5CC91-EC9A-4CF3-B06D-7BCDBCC07CCF}"/>
              </a:ext>
            </a:extLst>
          </p:cNvPr>
          <p:cNvGrpSpPr>
            <a:grpSpLocks/>
          </p:cNvGrpSpPr>
          <p:nvPr/>
        </p:nvGrpSpPr>
        <p:grpSpPr bwMode="auto">
          <a:xfrm>
            <a:off x="9553574" y="3386140"/>
            <a:ext cx="3951608" cy="1340645"/>
            <a:chOff x="2780" y="1595"/>
            <a:chExt cx="1481" cy="593"/>
          </a:xfrm>
        </p:grpSpPr>
        <p:sp>
          <p:nvSpPr>
            <p:cNvPr id="12317" name="Freeform 19">
              <a:extLst>
                <a:ext uri="{FF2B5EF4-FFF2-40B4-BE49-F238E27FC236}">
                  <a16:creationId xmlns:a16="http://schemas.microsoft.com/office/drawing/2014/main" id="{1CDD11DA-176C-48FC-815A-9394F5F39F3E}"/>
                </a:ext>
              </a:extLst>
            </p:cNvPr>
            <p:cNvSpPr>
              <a:spLocks/>
            </p:cNvSpPr>
            <p:nvPr/>
          </p:nvSpPr>
          <p:spPr bwMode="gray">
            <a:xfrm>
              <a:off x="3808" y="1595"/>
              <a:ext cx="453" cy="593"/>
            </a:xfrm>
            <a:custGeom>
              <a:avLst/>
              <a:gdLst>
                <a:gd name="T0" fmla="*/ 248 w 564"/>
                <a:gd name="T1" fmla="*/ 476 h 738"/>
                <a:gd name="T2" fmla="*/ 363 w 564"/>
                <a:gd name="T3" fmla="*/ 340 h 738"/>
                <a:gd name="T4" fmla="*/ 63 w 564"/>
                <a:gd name="T5" fmla="*/ 0 h 738"/>
                <a:gd name="T6" fmla="*/ 0 w 564"/>
                <a:gd name="T7" fmla="*/ 72 h 738"/>
                <a:gd name="T8" fmla="*/ 248 w 564"/>
                <a:gd name="T9" fmla="*/ 476 h 738"/>
                <a:gd name="T10" fmla="*/ 0 60000 65536"/>
                <a:gd name="T11" fmla="*/ 0 60000 65536"/>
                <a:gd name="T12" fmla="*/ 0 60000 65536"/>
                <a:gd name="T13" fmla="*/ 0 60000 65536"/>
                <a:gd name="T14" fmla="*/ 0 60000 65536"/>
                <a:gd name="T15" fmla="*/ 0 w 564"/>
                <a:gd name="T16" fmla="*/ 0 h 738"/>
                <a:gd name="T17" fmla="*/ 564 w 564"/>
                <a:gd name="T18" fmla="*/ 738 h 738"/>
              </a:gdLst>
              <a:ahLst/>
              <a:cxnLst>
                <a:cxn ang="T10">
                  <a:pos x="T0" y="T1"/>
                </a:cxn>
                <a:cxn ang="T11">
                  <a:pos x="T2" y="T3"/>
                </a:cxn>
                <a:cxn ang="T12">
                  <a:pos x="T4" y="T5"/>
                </a:cxn>
                <a:cxn ang="T13">
                  <a:pos x="T6" y="T7"/>
                </a:cxn>
                <a:cxn ang="T14">
                  <a:pos x="T8" y="T9"/>
                </a:cxn>
              </a:cxnLst>
              <a:rect l="T15" t="T16" r="T17" b="T18"/>
              <a:pathLst>
                <a:path w="564" h="738">
                  <a:moveTo>
                    <a:pt x="385" y="737"/>
                  </a:moveTo>
                  <a:lnTo>
                    <a:pt x="563" y="527"/>
                  </a:lnTo>
                  <a:lnTo>
                    <a:pt x="97" y="0"/>
                  </a:lnTo>
                  <a:lnTo>
                    <a:pt x="0" y="111"/>
                  </a:lnTo>
                  <a:lnTo>
                    <a:pt x="385" y="737"/>
                  </a:lnTo>
                </a:path>
              </a:pathLst>
            </a:custGeom>
            <a:gradFill rotWithShape="0">
              <a:gsLst>
                <a:gs pos="0">
                  <a:srgbClr val="9A38CA"/>
                </a:gs>
                <a:gs pos="100000">
                  <a:srgbClr val="C247FF"/>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sp>
          <p:nvSpPr>
            <p:cNvPr id="12318" name="Freeform 20">
              <a:extLst>
                <a:ext uri="{FF2B5EF4-FFF2-40B4-BE49-F238E27FC236}">
                  <a16:creationId xmlns:a16="http://schemas.microsoft.com/office/drawing/2014/main" id="{A2A2976D-BA0B-42DC-8E8A-3886128BC265}"/>
                </a:ext>
              </a:extLst>
            </p:cNvPr>
            <p:cNvSpPr>
              <a:spLocks/>
            </p:cNvSpPr>
            <p:nvPr/>
          </p:nvSpPr>
          <p:spPr bwMode="gray">
            <a:xfrm>
              <a:off x="3092" y="1595"/>
              <a:ext cx="793" cy="89"/>
            </a:xfrm>
            <a:custGeom>
              <a:avLst/>
              <a:gdLst>
                <a:gd name="T0" fmla="*/ 0 w 987"/>
                <a:gd name="T1" fmla="*/ 71 h 110"/>
                <a:gd name="T2" fmla="*/ 574 w 987"/>
                <a:gd name="T3" fmla="*/ 71 h 110"/>
                <a:gd name="T4" fmla="*/ 636 w 987"/>
                <a:gd name="T5" fmla="*/ 0 h 110"/>
                <a:gd name="T6" fmla="*/ 198 w 987"/>
                <a:gd name="T7" fmla="*/ 0 h 110"/>
                <a:gd name="T8" fmla="*/ 0 w 987"/>
                <a:gd name="T9" fmla="*/ 71 h 110"/>
                <a:gd name="T10" fmla="*/ 0 60000 65536"/>
                <a:gd name="T11" fmla="*/ 0 60000 65536"/>
                <a:gd name="T12" fmla="*/ 0 60000 65536"/>
                <a:gd name="T13" fmla="*/ 0 60000 65536"/>
                <a:gd name="T14" fmla="*/ 0 60000 65536"/>
                <a:gd name="T15" fmla="*/ 0 w 987"/>
                <a:gd name="T16" fmla="*/ 0 h 110"/>
                <a:gd name="T17" fmla="*/ 987 w 987"/>
                <a:gd name="T18" fmla="*/ 110 h 110"/>
              </a:gdLst>
              <a:ahLst/>
              <a:cxnLst>
                <a:cxn ang="T10">
                  <a:pos x="T0" y="T1"/>
                </a:cxn>
                <a:cxn ang="T11">
                  <a:pos x="T2" y="T3"/>
                </a:cxn>
                <a:cxn ang="T12">
                  <a:pos x="T4" y="T5"/>
                </a:cxn>
                <a:cxn ang="T13">
                  <a:pos x="T6" y="T7"/>
                </a:cxn>
                <a:cxn ang="T14">
                  <a:pos x="T8" y="T9"/>
                </a:cxn>
              </a:cxnLst>
              <a:rect l="T15" t="T16" r="T17" b="T18"/>
              <a:pathLst>
                <a:path w="987" h="110">
                  <a:moveTo>
                    <a:pt x="0" y="109"/>
                  </a:moveTo>
                  <a:lnTo>
                    <a:pt x="889" y="109"/>
                  </a:lnTo>
                  <a:lnTo>
                    <a:pt x="986" y="0"/>
                  </a:lnTo>
                  <a:lnTo>
                    <a:pt x="308" y="0"/>
                  </a:lnTo>
                  <a:lnTo>
                    <a:pt x="0" y="109"/>
                  </a:lnTo>
                </a:path>
              </a:pathLst>
            </a:custGeom>
            <a:gradFill rotWithShape="0">
              <a:gsLst>
                <a:gs pos="0">
                  <a:srgbClr val="C247FF"/>
                </a:gs>
                <a:gs pos="100000">
                  <a:srgbClr val="632482"/>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sp>
          <p:nvSpPr>
            <p:cNvPr id="12319" name="Freeform 21">
              <a:extLst>
                <a:ext uri="{FF2B5EF4-FFF2-40B4-BE49-F238E27FC236}">
                  <a16:creationId xmlns:a16="http://schemas.microsoft.com/office/drawing/2014/main" id="{DAC457E1-31BB-4856-B77E-64D3F27223E3}"/>
                </a:ext>
              </a:extLst>
            </p:cNvPr>
            <p:cNvSpPr>
              <a:spLocks/>
            </p:cNvSpPr>
            <p:nvPr/>
          </p:nvSpPr>
          <p:spPr bwMode="gray">
            <a:xfrm>
              <a:off x="2780" y="1683"/>
              <a:ext cx="1339" cy="505"/>
            </a:xfrm>
            <a:custGeom>
              <a:avLst/>
              <a:gdLst>
                <a:gd name="T0" fmla="*/ 0 w 1669"/>
                <a:gd name="T1" fmla="*/ 405 h 629"/>
                <a:gd name="T2" fmla="*/ 1073 w 1669"/>
                <a:gd name="T3" fmla="*/ 405 h 629"/>
                <a:gd name="T4" fmla="*/ 825 w 1669"/>
                <a:gd name="T5" fmla="*/ 0 h 629"/>
                <a:gd name="T6" fmla="*/ 250 w 1669"/>
                <a:gd name="T7" fmla="*/ 0 h 629"/>
                <a:gd name="T8" fmla="*/ 0 w 1669"/>
                <a:gd name="T9" fmla="*/ 405 h 629"/>
                <a:gd name="T10" fmla="*/ 0 60000 65536"/>
                <a:gd name="T11" fmla="*/ 0 60000 65536"/>
                <a:gd name="T12" fmla="*/ 0 60000 65536"/>
                <a:gd name="T13" fmla="*/ 0 60000 65536"/>
                <a:gd name="T14" fmla="*/ 0 60000 65536"/>
                <a:gd name="T15" fmla="*/ 0 w 1669"/>
                <a:gd name="T16" fmla="*/ 0 h 629"/>
                <a:gd name="T17" fmla="*/ 1669 w 1669"/>
                <a:gd name="T18" fmla="*/ 629 h 629"/>
              </a:gdLst>
              <a:ahLst/>
              <a:cxnLst>
                <a:cxn ang="T10">
                  <a:pos x="T0" y="T1"/>
                </a:cxn>
                <a:cxn ang="T11">
                  <a:pos x="T2" y="T3"/>
                </a:cxn>
                <a:cxn ang="T12">
                  <a:pos x="T4" y="T5"/>
                </a:cxn>
                <a:cxn ang="T13">
                  <a:pos x="T6" y="T7"/>
                </a:cxn>
                <a:cxn ang="T14">
                  <a:pos x="T8" y="T9"/>
                </a:cxn>
              </a:cxnLst>
              <a:rect l="T15" t="T16" r="T17" b="T18"/>
              <a:pathLst>
                <a:path w="1669" h="629">
                  <a:moveTo>
                    <a:pt x="0" y="628"/>
                  </a:moveTo>
                  <a:lnTo>
                    <a:pt x="1668" y="628"/>
                  </a:lnTo>
                  <a:lnTo>
                    <a:pt x="1281" y="0"/>
                  </a:lnTo>
                  <a:lnTo>
                    <a:pt x="388" y="0"/>
                  </a:lnTo>
                  <a:lnTo>
                    <a:pt x="0" y="628"/>
                  </a:lnTo>
                </a:path>
              </a:pathLst>
            </a:custGeom>
            <a:gradFill rotWithShape="0">
              <a:gsLst>
                <a:gs pos="0">
                  <a:srgbClr val="E0A3FF"/>
                </a:gs>
                <a:gs pos="100000">
                  <a:srgbClr val="C247FF"/>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grpSp>
      <p:grpSp>
        <p:nvGrpSpPr>
          <p:cNvPr id="12298" name="Group 22">
            <a:extLst>
              <a:ext uri="{FF2B5EF4-FFF2-40B4-BE49-F238E27FC236}">
                <a16:creationId xmlns:a16="http://schemas.microsoft.com/office/drawing/2014/main" id="{D8816BA9-0B6F-4BC6-8386-2A3470E18F1E}"/>
              </a:ext>
            </a:extLst>
          </p:cNvPr>
          <p:cNvGrpSpPr>
            <a:grpSpLocks/>
          </p:cNvGrpSpPr>
          <p:nvPr/>
        </p:nvGrpSpPr>
        <p:grpSpPr bwMode="auto">
          <a:xfrm>
            <a:off x="10386053" y="2199738"/>
            <a:ext cx="2115885" cy="1135857"/>
            <a:chOff x="3136" y="1104"/>
            <a:chExt cx="693" cy="502"/>
          </a:xfrm>
        </p:grpSpPr>
        <p:sp>
          <p:nvSpPr>
            <p:cNvPr id="12315" name="Freeform 23">
              <a:extLst>
                <a:ext uri="{FF2B5EF4-FFF2-40B4-BE49-F238E27FC236}">
                  <a16:creationId xmlns:a16="http://schemas.microsoft.com/office/drawing/2014/main" id="{F6D4692F-0AE2-47E4-AFF4-7ACA59FB9CD4}"/>
                </a:ext>
              </a:extLst>
            </p:cNvPr>
            <p:cNvSpPr>
              <a:spLocks/>
            </p:cNvSpPr>
            <p:nvPr/>
          </p:nvSpPr>
          <p:spPr bwMode="gray">
            <a:xfrm>
              <a:off x="3446" y="1104"/>
              <a:ext cx="383" cy="502"/>
            </a:xfrm>
            <a:custGeom>
              <a:avLst/>
              <a:gdLst>
                <a:gd name="T0" fmla="*/ 250 w 477"/>
                <a:gd name="T1" fmla="*/ 402 h 625"/>
                <a:gd name="T2" fmla="*/ 307 w 477"/>
                <a:gd name="T3" fmla="*/ 340 h 625"/>
                <a:gd name="T4" fmla="*/ 0 w 477"/>
                <a:gd name="T5" fmla="*/ 0 h 625"/>
                <a:gd name="T6" fmla="*/ 250 w 477"/>
                <a:gd name="T7" fmla="*/ 402 h 625"/>
                <a:gd name="T8" fmla="*/ 0 60000 65536"/>
                <a:gd name="T9" fmla="*/ 0 60000 65536"/>
                <a:gd name="T10" fmla="*/ 0 60000 65536"/>
                <a:gd name="T11" fmla="*/ 0 60000 65536"/>
                <a:gd name="T12" fmla="*/ 0 w 477"/>
                <a:gd name="T13" fmla="*/ 0 h 625"/>
                <a:gd name="T14" fmla="*/ 477 w 477"/>
                <a:gd name="T15" fmla="*/ 625 h 625"/>
              </a:gdLst>
              <a:ahLst/>
              <a:cxnLst>
                <a:cxn ang="T8">
                  <a:pos x="T0" y="T1"/>
                </a:cxn>
                <a:cxn ang="T9">
                  <a:pos x="T2" y="T3"/>
                </a:cxn>
                <a:cxn ang="T10">
                  <a:pos x="T4" y="T5"/>
                </a:cxn>
                <a:cxn ang="T11">
                  <a:pos x="T6" y="T7"/>
                </a:cxn>
              </a:cxnLst>
              <a:rect l="T12" t="T13" r="T14" b="T15"/>
              <a:pathLst>
                <a:path w="477" h="625">
                  <a:moveTo>
                    <a:pt x="387" y="624"/>
                  </a:moveTo>
                  <a:lnTo>
                    <a:pt x="476" y="527"/>
                  </a:lnTo>
                  <a:lnTo>
                    <a:pt x="0" y="0"/>
                  </a:lnTo>
                  <a:lnTo>
                    <a:pt x="387" y="624"/>
                  </a:lnTo>
                </a:path>
              </a:pathLst>
            </a:custGeom>
            <a:gradFill rotWithShape="0">
              <a:gsLst>
                <a:gs pos="0">
                  <a:srgbClr val="0051CA"/>
                </a:gs>
                <a:gs pos="100000">
                  <a:srgbClr val="0066FF"/>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sp>
          <p:nvSpPr>
            <p:cNvPr id="12316" name="Freeform 24">
              <a:extLst>
                <a:ext uri="{FF2B5EF4-FFF2-40B4-BE49-F238E27FC236}">
                  <a16:creationId xmlns:a16="http://schemas.microsoft.com/office/drawing/2014/main" id="{18297BE8-E25D-4D68-81AA-E13C971EEE34}"/>
                </a:ext>
              </a:extLst>
            </p:cNvPr>
            <p:cNvSpPr>
              <a:spLocks/>
            </p:cNvSpPr>
            <p:nvPr/>
          </p:nvSpPr>
          <p:spPr bwMode="gray">
            <a:xfrm>
              <a:off x="3136" y="1104"/>
              <a:ext cx="621" cy="502"/>
            </a:xfrm>
            <a:custGeom>
              <a:avLst/>
              <a:gdLst>
                <a:gd name="T0" fmla="*/ 0 w 773"/>
                <a:gd name="T1" fmla="*/ 402 h 625"/>
                <a:gd name="T2" fmla="*/ 498 w 773"/>
                <a:gd name="T3" fmla="*/ 402 h 625"/>
                <a:gd name="T4" fmla="*/ 250 w 773"/>
                <a:gd name="T5" fmla="*/ 0 h 625"/>
                <a:gd name="T6" fmla="*/ 0 w 773"/>
                <a:gd name="T7" fmla="*/ 402 h 625"/>
                <a:gd name="T8" fmla="*/ 0 60000 65536"/>
                <a:gd name="T9" fmla="*/ 0 60000 65536"/>
                <a:gd name="T10" fmla="*/ 0 60000 65536"/>
                <a:gd name="T11" fmla="*/ 0 60000 65536"/>
                <a:gd name="T12" fmla="*/ 0 w 773"/>
                <a:gd name="T13" fmla="*/ 0 h 625"/>
                <a:gd name="T14" fmla="*/ 773 w 773"/>
                <a:gd name="T15" fmla="*/ 625 h 625"/>
              </a:gdLst>
              <a:ahLst/>
              <a:cxnLst>
                <a:cxn ang="T8">
                  <a:pos x="T0" y="T1"/>
                </a:cxn>
                <a:cxn ang="T9">
                  <a:pos x="T2" y="T3"/>
                </a:cxn>
                <a:cxn ang="T10">
                  <a:pos x="T4" y="T5"/>
                </a:cxn>
                <a:cxn ang="T11">
                  <a:pos x="T6" y="T7"/>
                </a:cxn>
              </a:cxnLst>
              <a:rect l="T12" t="T13" r="T14" b="T15"/>
              <a:pathLst>
                <a:path w="773" h="625">
                  <a:moveTo>
                    <a:pt x="0" y="624"/>
                  </a:moveTo>
                  <a:lnTo>
                    <a:pt x="772" y="624"/>
                  </a:lnTo>
                  <a:lnTo>
                    <a:pt x="387" y="0"/>
                  </a:lnTo>
                  <a:lnTo>
                    <a:pt x="0" y="624"/>
                  </a:lnTo>
                </a:path>
              </a:pathLst>
            </a:custGeom>
            <a:gradFill rotWithShape="0">
              <a:gsLst>
                <a:gs pos="0">
                  <a:srgbClr val="9EC5FF"/>
                </a:gs>
                <a:gs pos="100000">
                  <a:srgbClr val="0066FF"/>
                </a:gs>
              </a:gsLst>
              <a:lin ang="2700000" scaled="1"/>
            </a:gradFill>
            <a:ln>
              <a:noFill/>
            </a:ln>
            <a:extLst>
              <a:ext uri="{91240B29-F687-4F45-9708-019B960494DF}">
                <a14:hiddenLine xmlns:a14="http://schemas.microsoft.com/office/drawing/2010/main" w="12700" cap="rnd" cmpd="sng">
                  <a:solidFill>
                    <a:srgbClr val="000000"/>
                  </a:solidFill>
                  <a:prstDash val="solid"/>
                  <a:round/>
                  <a:headEnd/>
                  <a:tailEnd/>
                </a14:hiddenLine>
              </a:ext>
            </a:extLst>
          </p:spPr>
          <p:txBody>
            <a:bodyPr/>
            <a:lstStyle/>
            <a:p>
              <a:endParaRPr lang="en-US" sz="2700">
                <a:latin typeface="Times New Roman" panose="02020603050405020304" pitchFamily="18" charset="0"/>
                <a:cs typeface="Times New Roman" panose="02020603050405020304" pitchFamily="18" charset="0"/>
              </a:endParaRPr>
            </a:p>
          </p:txBody>
        </p:sp>
      </p:grpSp>
      <p:sp>
        <p:nvSpPr>
          <p:cNvPr id="188441" name="Text Box 25">
            <a:extLst>
              <a:ext uri="{FF2B5EF4-FFF2-40B4-BE49-F238E27FC236}">
                <a16:creationId xmlns:a16="http://schemas.microsoft.com/office/drawing/2014/main" id="{DDFEDC2B-3ABA-484A-9B5A-3F7A770A8769}"/>
              </a:ext>
            </a:extLst>
          </p:cNvPr>
          <p:cNvSpPr txBox="1">
            <a:spLocks noChangeArrowheads="1"/>
          </p:cNvSpPr>
          <p:nvPr/>
        </p:nvSpPr>
        <p:spPr bwMode="white">
          <a:xfrm>
            <a:off x="9845753" y="3983096"/>
            <a:ext cx="2717543" cy="553998"/>
          </a:xfrm>
          <a:prstGeom prst="rect">
            <a:avLst/>
          </a:prstGeom>
          <a:noFill/>
          <a:ln w="9525" algn="ctr">
            <a:noFill/>
            <a:miter lim="800000"/>
            <a:headEnd/>
            <a:tailEnd/>
          </a:ln>
          <a:effectLst/>
        </p:spPr>
        <p:txBody>
          <a:bodyPr wrap="square">
            <a:spAutoFit/>
          </a:bodyPr>
          <a:lstStyle/>
          <a:p>
            <a:pPr eaLnBrk="0" hangingPunct="0">
              <a:lnSpc>
                <a:spcPct val="100000"/>
              </a:lnSpc>
              <a:spcBef>
                <a:spcPct val="0"/>
              </a:spcBef>
              <a:buClrTx/>
              <a:buSzTx/>
              <a:buFontTx/>
              <a:buNone/>
              <a:defRPr/>
            </a:pPr>
            <a:r>
              <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Khổ</a:t>
            </a:r>
            <a:r>
              <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thơ</a:t>
            </a:r>
            <a:r>
              <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đầu</a:t>
            </a:r>
            <a:endPar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188442" name="Text Box 26">
            <a:extLst>
              <a:ext uri="{FF2B5EF4-FFF2-40B4-BE49-F238E27FC236}">
                <a16:creationId xmlns:a16="http://schemas.microsoft.com/office/drawing/2014/main" id="{D7BA409F-7C3D-427B-A6D8-5F67538DB455}"/>
              </a:ext>
            </a:extLst>
          </p:cNvPr>
          <p:cNvSpPr txBox="1">
            <a:spLocks noChangeArrowheads="1"/>
          </p:cNvSpPr>
          <p:nvPr/>
        </p:nvSpPr>
        <p:spPr bwMode="auto">
          <a:xfrm>
            <a:off x="5646464" y="1095449"/>
            <a:ext cx="238558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vi-VN" altLang="en-US" sz="6000" b="1" dirty="0" smtClean="0">
                <a:solidFill>
                  <a:schemeClr val="accent2">
                    <a:lumMod val="50000"/>
                  </a:schemeClr>
                </a:solidFill>
                <a:cs typeface="Times New Roman" panose="02020603050405020304" pitchFamily="18" charset="0"/>
              </a:rPr>
              <a:t>Bố </a:t>
            </a:r>
            <a:r>
              <a:rPr lang="vi-VN" altLang="en-US" sz="6000" b="1" dirty="0">
                <a:solidFill>
                  <a:schemeClr val="accent2">
                    <a:lumMod val="50000"/>
                  </a:schemeClr>
                </a:solidFill>
                <a:cs typeface="Times New Roman" panose="02020603050405020304" pitchFamily="18" charset="0"/>
              </a:rPr>
              <a:t>cục</a:t>
            </a:r>
            <a:endParaRPr lang="en-US" altLang="en-US" sz="6000" b="1" dirty="0">
              <a:solidFill>
                <a:schemeClr val="accent2">
                  <a:lumMod val="50000"/>
                </a:schemeClr>
              </a:solidFill>
              <a:cs typeface="Times New Roman" panose="02020603050405020304" pitchFamily="18" charset="0"/>
            </a:endParaRPr>
          </a:p>
        </p:txBody>
      </p:sp>
      <p:sp>
        <p:nvSpPr>
          <p:cNvPr id="12303" name="Line 29">
            <a:extLst>
              <a:ext uri="{FF2B5EF4-FFF2-40B4-BE49-F238E27FC236}">
                <a16:creationId xmlns:a16="http://schemas.microsoft.com/office/drawing/2014/main" id="{BEE4113E-9013-4993-AF3E-1768F8CAE3AA}"/>
              </a:ext>
            </a:extLst>
          </p:cNvPr>
          <p:cNvSpPr>
            <a:spLocks noChangeShapeType="1"/>
          </p:cNvSpPr>
          <p:nvPr/>
        </p:nvSpPr>
        <p:spPr bwMode="black">
          <a:xfrm flipH="1">
            <a:off x="3429000" y="6131722"/>
            <a:ext cx="4448175" cy="2381"/>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700">
              <a:latin typeface="Times New Roman" panose="02020603050405020304" pitchFamily="18" charset="0"/>
              <a:cs typeface="Times New Roman" panose="02020603050405020304" pitchFamily="18" charset="0"/>
            </a:endParaRPr>
          </a:p>
        </p:txBody>
      </p:sp>
      <p:sp>
        <p:nvSpPr>
          <p:cNvPr id="12304" name="Line 30">
            <a:extLst>
              <a:ext uri="{FF2B5EF4-FFF2-40B4-BE49-F238E27FC236}">
                <a16:creationId xmlns:a16="http://schemas.microsoft.com/office/drawing/2014/main" id="{B9E7535A-C30B-41C1-9304-5F9E8B1247BB}"/>
              </a:ext>
            </a:extLst>
          </p:cNvPr>
          <p:cNvSpPr>
            <a:spLocks noChangeShapeType="1"/>
          </p:cNvSpPr>
          <p:nvPr/>
        </p:nvSpPr>
        <p:spPr bwMode="black">
          <a:xfrm flipH="1">
            <a:off x="3429002" y="4798222"/>
            <a:ext cx="5207795" cy="2381"/>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700">
              <a:latin typeface="Times New Roman" panose="02020603050405020304" pitchFamily="18" charset="0"/>
              <a:cs typeface="Times New Roman" panose="02020603050405020304" pitchFamily="18" charset="0"/>
            </a:endParaRPr>
          </a:p>
        </p:txBody>
      </p:sp>
      <p:sp>
        <p:nvSpPr>
          <p:cNvPr id="12305" name="Line 31">
            <a:extLst>
              <a:ext uri="{FF2B5EF4-FFF2-40B4-BE49-F238E27FC236}">
                <a16:creationId xmlns:a16="http://schemas.microsoft.com/office/drawing/2014/main" id="{8C3AF302-3EB0-473E-977E-3F77F56CCD75}"/>
              </a:ext>
            </a:extLst>
          </p:cNvPr>
          <p:cNvSpPr>
            <a:spLocks noChangeShapeType="1"/>
          </p:cNvSpPr>
          <p:nvPr/>
        </p:nvSpPr>
        <p:spPr bwMode="black">
          <a:xfrm flipH="1">
            <a:off x="3429000" y="3657600"/>
            <a:ext cx="5965032" cy="2382"/>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sz="2700">
              <a:latin typeface="Times New Roman" panose="02020603050405020304" pitchFamily="18" charset="0"/>
              <a:cs typeface="Times New Roman" panose="02020603050405020304" pitchFamily="18" charset="0"/>
            </a:endParaRPr>
          </a:p>
        </p:txBody>
      </p:sp>
      <p:sp>
        <p:nvSpPr>
          <p:cNvPr id="12306" name="Line 32">
            <a:extLst>
              <a:ext uri="{FF2B5EF4-FFF2-40B4-BE49-F238E27FC236}">
                <a16:creationId xmlns:a16="http://schemas.microsoft.com/office/drawing/2014/main" id="{05FF0FD6-2287-4FAB-8C0C-9714E3BB265E}"/>
              </a:ext>
            </a:extLst>
          </p:cNvPr>
          <p:cNvSpPr>
            <a:spLocks noChangeShapeType="1"/>
          </p:cNvSpPr>
          <p:nvPr/>
        </p:nvSpPr>
        <p:spPr bwMode="black">
          <a:xfrm>
            <a:off x="3860009" y="3469482"/>
            <a:ext cx="2381" cy="1331118"/>
          </a:xfrm>
          <a:prstGeom prst="line">
            <a:avLst/>
          </a:prstGeom>
          <a:noFill/>
          <a:ln w="9525">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700">
              <a:latin typeface="Times New Roman" panose="02020603050405020304" pitchFamily="18" charset="0"/>
              <a:cs typeface="Times New Roman" panose="02020603050405020304" pitchFamily="18" charset="0"/>
            </a:endParaRPr>
          </a:p>
        </p:txBody>
      </p:sp>
      <p:sp>
        <p:nvSpPr>
          <p:cNvPr id="12307" name="Line 33">
            <a:extLst>
              <a:ext uri="{FF2B5EF4-FFF2-40B4-BE49-F238E27FC236}">
                <a16:creationId xmlns:a16="http://schemas.microsoft.com/office/drawing/2014/main" id="{78E8EEE7-8B58-4A03-BD4D-39D1992FCD14}"/>
              </a:ext>
            </a:extLst>
          </p:cNvPr>
          <p:cNvSpPr>
            <a:spLocks noChangeShapeType="1"/>
          </p:cNvSpPr>
          <p:nvPr/>
        </p:nvSpPr>
        <p:spPr bwMode="black">
          <a:xfrm>
            <a:off x="3860009" y="4741070"/>
            <a:ext cx="2381" cy="1333500"/>
          </a:xfrm>
          <a:prstGeom prst="line">
            <a:avLst/>
          </a:prstGeom>
          <a:noFill/>
          <a:ln w="9525">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700">
              <a:latin typeface="Times New Roman" panose="02020603050405020304" pitchFamily="18" charset="0"/>
              <a:cs typeface="Times New Roman" panose="02020603050405020304" pitchFamily="18" charset="0"/>
            </a:endParaRPr>
          </a:p>
        </p:txBody>
      </p:sp>
      <p:sp>
        <p:nvSpPr>
          <p:cNvPr id="12309" name="Line 35">
            <a:extLst>
              <a:ext uri="{FF2B5EF4-FFF2-40B4-BE49-F238E27FC236}">
                <a16:creationId xmlns:a16="http://schemas.microsoft.com/office/drawing/2014/main" id="{62971FE9-6CE9-421D-95B0-1C53ED6174A1}"/>
              </a:ext>
            </a:extLst>
          </p:cNvPr>
          <p:cNvSpPr>
            <a:spLocks noChangeShapeType="1"/>
          </p:cNvSpPr>
          <p:nvPr/>
        </p:nvSpPr>
        <p:spPr bwMode="black">
          <a:xfrm>
            <a:off x="3886200" y="7658100"/>
            <a:ext cx="0" cy="1485900"/>
          </a:xfrm>
          <a:prstGeom prst="line">
            <a:avLst/>
          </a:prstGeom>
          <a:noFill/>
          <a:ln w="9525">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2700">
              <a:latin typeface="Times New Roman" panose="02020603050405020304" pitchFamily="18" charset="0"/>
              <a:cs typeface="Times New Roman" panose="02020603050405020304" pitchFamily="18" charset="0"/>
            </a:endParaRPr>
          </a:p>
        </p:txBody>
      </p:sp>
      <p:sp>
        <p:nvSpPr>
          <p:cNvPr id="188452" name="Text Box 36">
            <a:extLst>
              <a:ext uri="{FF2B5EF4-FFF2-40B4-BE49-F238E27FC236}">
                <a16:creationId xmlns:a16="http://schemas.microsoft.com/office/drawing/2014/main" id="{8BBB227E-0892-4E31-9CAE-E4E005A208A0}"/>
              </a:ext>
            </a:extLst>
          </p:cNvPr>
          <p:cNvSpPr txBox="1">
            <a:spLocks noChangeArrowheads="1"/>
          </p:cNvSpPr>
          <p:nvPr/>
        </p:nvSpPr>
        <p:spPr bwMode="auto">
          <a:xfrm>
            <a:off x="9144001" y="5143500"/>
            <a:ext cx="51571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000" b="1" dirty="0">
                <a:solidFill>
                  <a:srgbClr val="FF0000"/>
                </a:solidFill>
                <a:cs typeface="Times New Roman" panose="02020603050405020304" pitchFamily="18" charset="0"/>
              </a:rPr>
              <a:t>4 </a:t>
            </a:r>
            <a:r>
              <a:rPr lang="en-US" altLang="en-US" sz="3000" b="1" dirty="0" err="1">
                <a:solidFill>
                  <a:srgbClr val="FF0000"/>
                </a:solidFill>
                <a:cs typeface="Times New Roman" panose="02020603050405020304" pitchFamily="18" charset="0"/>
              </a:rPr>
              <a:t>khổ</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thơ</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tiếp</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theo</a:t>
            </a:r>
            <a:r>
              <a:rPr lang="en-US" altLang="en-US" sz="3000" b="1" dirty="0">
                <a:solidFill>
                  <a:srgbClr val="FF0000"/>
                </a:solidFill>
                <a:cs typeface="Times New Roman" panose="02020603050405020304" pitchFamily="18" charset="0"/>
              </a:rPr>
              <a:t> (</a:t>
            </a:r>
            <a:r>
              <a:rPr lang="en-US" altLang="en-US" sz="3000" b="1" dirty="0" err="1">
                <a:solidFill>
                  <a:srgbClr val="FF0000"/>
                </a:solidFill>
                <a:cs typeface="Times New Roman" panose="02020603050405020304" pitchFamily="18" charset="0"/>
              </a:rPr>
              <a:t>khổ</a:t>
            </a:r>
            <a:r>
              <a:rPr lang="en-US" altLang="en-US" sz="3000" b="1" dirty="0">
                <a:solidFill>
                  <a:srgbClr val="FF0000"/>
                </a:solidFill>
                <a:cs typeface="Times New Roman" panose="02020603050405020304" pitchFamily="18" charset="0"/>
              </a:rPr>
              <a:t> 2-&gt; 5)</a:t>
            </a:r>
          </a:p>
        </p:txBody>
      </p:sp>
      <p:sp>
        <p:nvSpPr>
          <p:cNvPr id="188453" name="Text Box 37">
            <a:extLst>
              <a:ext uri="{FF2B5EF4-FFF2-40B4-BE49-F238E27FC236}">
                <a16:creationId xmlns:a16="http://schemas.microsoft.com/office/drawing/2014/main" id="{6DCF746B-8CAF-4C47-BEA6-1C3CD9224CFF}"/>
              </a:ext>
            </a:extLst>
          </p:cNvPr>
          <p:cNvSpPr txBox="1">
            <a:spLocks noChangeArrowheads="1"/>
          </p:cNvSpPr>
          <p:nvPr/>
        </p:nvSpPr>
        <p:spPr bwMode="auto">
          <a:xfrm>
            <a:off x="10662774" y="6456608"/>
            <a:ext cx="13837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300" b="1" dirty="0">
                <a:cs typeface="Times New Roman" panose="02020603050405020304" pitchFamily="18" charset="0"/>
              </a:rPr>
              <a:t> </a:t>
            </a:r>
            <a:r>
              <a:rPr lang="en-US" altLang="en-US" sz="3300" b="1" dirty="0" err="1">
                <a:cs typeface="Times New Roman" panose="02020603050405020304" pitchFamily="18" charset="0"/>
              </a:rPr>
              <a:t>Khổ</a:t>
            </a:r>
            <a:r>
              <a:rPr lang="en-US" altLang="en-US" sz="3300" b="1" dirty="0">
                <a:cs typeface="Times New Roman" panose="02020603050405020304" pitchFamily="18" charset="0"/>
              </a:rPr>
              <a:t> 6</a:t>
            </a:r>
          </a:p>
        </p:txBody>
      </p:sp>
      <p:sp>
        <p:nvSpPr>
          <p:cNvPr id="188454" name="Text Box 38">
            <a:extLst>
              <a:ext uri="{FF2B5EF4-FFF2-40B4-BE49-F238E27FC236}">
                <a16:creationId xmlns:a16="http://schemas.microsoft.com/office/drawing/2014/main" id="{9DA6072E-6FE1-4671-A869-DCE7CD4977F8}"/>
              </a:ext>
            </a:extLst>
          </p:cNvPr>
          <p:cNvSpPr txBox="1">
            <a:spLocks noChangeArrowheads="1"/>
          </p:cNvSpPr>
          <p:nvPr/>
        </p:nvSpPr>
        <p:spPr bwMode="auto">
          <a:xfrm>
            <a:off x="10108970" y="8106752"/>
            <a:ext cx="2855269"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eaLnBrk="1" hangingPunct="1">
              <a:lnSpc>
                <a:spcPct val="100000"/>
              </a:lnSpc>
              <a:spcBef>
                <a:spcPct val="0"/>
              </a:spcBef>
              <a:buClrTx/>
              <a:buSzTx/>
              <a:buFontTx/>
              <a:buNone/>
            </a:pPr>
            <a:r>
              <a:rPr lang="en-US" altLang="en-US" sz="3750" b="1" dirty="0" err="1">
                <a:solidFill>
                  <a:srgbClr val="FFFF00"/>
                </a:solidFill>
                <a:cs typeface="Times New Roman" panose="02020603050405020304" pitchFamily="18" charset="0"/>
              </a:rPr>
              <a:t>Khổ</a:t>
            </a:r>
            <a:r>
              <a:rPr lang="en-US" altLang="en-US" sz="3750" b="1" dirty="0">
                <a:solidFill>
                  <a:srgbClr val="FFFF00"/>
                </a:solidFill>
                <a:cs typeface="Times New Roman" panose="02020603050405020304" pitchFamily="18" charset="0"/>
              </a:rPr>
              <a:t> </a:t>
            </a:r>
            <a:r>
              <a:rPr lang="en-US" altLang="en-US" sz="3750" b="1" dirty="0" err="1">
                <a:solidFill>
                  <a:srgbClr val="FFFF00"/>
                </a:solidFill>
                <a:cs typeface="Times New Roman" panose="02020603050405020304" pitchFamily="18" charset="0"/>
              </a:rPr>
              <a:t>thơ</a:t>
            </a:r>
            <a:r>
              <a:rPr lang="en-US" altLang="en-US" sz="3750" b="1" dirty="0">
                <a:solidFill>
                  <a:srgbClr val="FFFF00"/>
                </a:solidFill>
                <a:cs typeface="Times New Roman" panose="02020603050405020304" pitchFamily="18" charset="0"/>
              </a:rPr>
              <a:t> </a:t>
            </a:r>
            <a:r>
              <a:rPr lang="en-US" altLang="en-US" sz="3750" b="1" dirty="0" err="1">
                <a:solidFill>
                  <a:srgbClr val="FFFF00"/>
                </a:solidFill>
                <a:cs typeface="Times New Roman" panose="02020603050405020304" pitchFamily="18" charset="0"/>
              </a:rPr>
              <a:t>cuối</a:t>
            </a:r>
            <a:endParaRPr lang="en-US" altLang="en-US" sz="3750" b="1" dirty="0">
              <a:solidFill>
                <a:srgbClr val="FFFF00"/>
              </a:solidFill>
              <a:cs typeface="Times New Roman" panose="02020603050405020304" pitchFamily="18" charset="0"/>
            </a:endParaRPr>
          </a:p>
        </p:txBody>
      </p:sp>
      <p:sp>
        <p:nvSpPr>
          <p:cNvPr id="39" name="Freeform 5"/>
          <p:cNvSpPr/>
          <p:nvPr/>
        </p:nvSpPr>
        <p:spPr>
          <a:xfrm rot="2893084">
            <a:off x="-754089" y="-1051569"/>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sp>
      <p:sp>
        <p:nvSpPr>
          <p:cNvPr id="40" name="Freeform 6"/>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3">
              <a:alphaModFix amt="78000"/>
            </a:blip>
            <a:stretch>
              <a:fillRect/>
            </a:stretch>
          </a:blipFill>
        </p:spPr>
      </p:sp>
    </p:spTree>
    <p:extLst>
      <p:ext uri="{BB962C8B-B14F-4D97-AF65-F5344CB8AC3E}">
        <p14:creationId xmlns:p14="http://schemas.microsoft.com/office/powerpoint/2010/main" val="3007550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88442"/>
                                        </p:tgtEl>
                                        <p:attrNameLst>
                                          <p:attrName>style.visibility</p:attrName>
                                        </p:attrNameLst>
                                      </p:cBhvr>
                                      <p:to>
                                        <p:strVal val="visible"/>
                                      </p:to>
                                    </p:set>
                                    <p:anim by="(-#ppt_w*2)" calcmode="lin" valueType="num">
                                      <p:cBhvr rctx="PPT">
                                        <p:cTn id="7" dur="500" autoRev="1" fill="hold">
                                          <p:stCondLst>
                                            <p:cond delay="0"/>
                                          </p:stCondLst>
                                        </p:cTn>
                                        <p:tgtEl>
                                          <p:spTgt spid="188442"/>
                                        </p:tgtEl>
                                        <p:attrNameLst>
                                          <p:attrName>ppt_w</p:attrName>
                                        </p:attrNameLst>
                                      </p:cBhvr>
                                    </p:anim>
                                    <p:anim by="(#ppt_w*0.50)" calcmode="lin" valueType="num">
                                      <p:cBhvr>
                                        <p:cTn id="8" dur="500" decel="50000" autoRev="1" fill="hold">
                                          <p:stCondLst>
                                            <p:cond delay="0"/>
                                          </p:stCondLst>
                                        </p:cTn>
                                        <p:tgtEl>
                                          <p:spTgt spid="188442"/>
                                        </p:tgtEl>
                                        <p:attrNameLst>
                                          <p:attrName>ppt_x</p:attrName>
                                        </p:attrNameLst>
                                      </p:cBhvr>
                                    </p:anim>
                                    <p:anim from="(-#ppt_h/2)" to="(#ppt_y)" calcmode="lin" valueType="num">
                                      <p:cBhvr>
                                        <p:cTn id="9" dur="1000" fill="hold">
                                          <p:stCondLst>
                                            <p:cond delay="0"/>
                                          </p:stCondLst>
                                        </p:cTn>
                                        <p:tgtEl>
                                          <p:spTgt spid="188442"/>
                                        </p:tgtEl>
                                        <p:attrNameLst>
                                          <p:attrName>ppt_y</p:attrName>
                                        </p:attrNameLst>
                                      </p:cBhvr>
                                    </p:anim>
                                    <p:animRot by="21600000">
                                      <p:cBhvr>
                                        <p:cTn id="10" dur="1000" fill="hold">
                                          <p:stCondLst>
                                            <p:cond delay="0"/>
                                          </p:stCondLst>
                                        </p:cTn>
                                        <p:tgtEl>
                                          <p:spTgt spid="188442"/>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8418"/>
                                        </p:tgtEl>
                                        <p:attrNameLst>
                                          <p:attrName>style.visibility</p:attrName>
                                        </p:attrNameLst>
                                      </p:cBhvr>
                                      <p:to>
                                        <p:strVal val="visible"/>
                                      </p:to>
                                    </p:set>
                                    <p:anim calcmode="lin" valueType="num">
                                      <p:cBhvr additive="base">
                                        <p:cTn id="15" dur="500" fill="hold"/>
                                        <p:tgtEl>
                                          <p:spTgt spid="188418"/>
                                        </p:tgtEl>
                                        <p:attrNameLst>
                                          <p:attrName>ppt_x</p:attrName>
                                        </p:attrNameLst>
                                      </p:cBhvr>
                                      <p:tavLst>
                                        <p:tav tm="0">
                                          <p:val>
                                            <p:strVal val="#ppt_x"/>
                                          </p:val>
                                        </p:tav>
                                        <p:tav tm="100000">
                                          <p:val>
                                            <p:strVal val="#ppt_x"/>
                                          </p:val>
                                        </p:tav>
                                      </p:tavLst>
                                    </p:anim>
                                    <p:anim calcmode="lin" valueType="num">
                                      <p:cBhvr additive="base">
                                        <p:cTn id="16" dur="500" fill="hold"/>
                                        <p:tgtEl>
                                          <p:spTgt spid="1884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8441"/>
                                        </p:tgtEl>
                                        <p:attrNameLst>
                                          <p:attrName>style.visibility</p:attrName>
                                        </p:attrNameLst>
                                      </p:cBhvr>
                                      <p:to>
                                        <p:strVal val="visible"/>
                                      </p:to>
                                    </p:set>
                                    <p:anim calcmode="lin" valueType="num">
                                      <p:cBhvr additive="base">
                                        <p:cTn id="19" dur="500" fill="hold"/>
                                        <p:tgtEl>
                                          <p:spTgt spid="188441"/>
                                        </p:tgtEl>
                                        <p:attrNameLst>
                                          <p:attrName>ppt_x</p:attrName>
                                        </p:attrNameLst>
                                      </p:cBhvr>
                                      <p:tavLst>
                                        <p:tav tm="0">
                                          <p:val>
                                            <p:strVal val="#ppt_x"/>
                                          </p:val>
                                        </p:tav>
                                        <p:tav tm="100000">
                                          <p:val>
                                            <p:strVal val="#ppt_x"/>
                                          </p:val>
                                        </p:tav>
                                      </p:tavLst>
                                    </p:anim>
                                    <p:anim calcmode="lin" valueType="num">
                                      <p:cBhvr additive="base">
                                        <p:cTn id="20" dur="500" fill="hold"/>
                                        <p:tgtEl>
                                          <p:spTgt spid="18844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88421"/>
                                        </p:tgtEl>
                                        <p:attrNameLst>
                                          <p:attrName>style.visibility</p:attrName>
                                        </p:attrNameLst>
                                      </p:cBhvr>
                                      <p:to>
                                        <p:strVal val="visible"/>
                                      </p:to>
                                    </p:set>
                                    <p:anim calcmode="lin" valueType="num">
                                      <p:cBhvr>
                                        <p:cTn id="25" dur="1000" fill="hold"/>
                                        <p:tgtEl>
                                          <p:spTgt spid="188421"/>
                                        </p:tgtEl>
                                        <p:attrNameLst>
                                          <p:attrName>ppt_x</p:attrName>
                                        </p:attrNameLst>
                                      </p:cBhvr>
                                      <p:tavLst>
                                        <p:tav tm="0">
                                          <p:val>
                                            <p:strVal val="#ppt_x-.2"/>
                                          </p:val>
                                        </p:tav>
                                        <p:tav tm="100000">
                                          <p:val>
                                            <p:strVal val="#ppt_x"/>
                                          </p:val>
                                        </p:tav>
                                      </p:tavLst>
                                    </p:anim>
                                    <p:anim calcmode="lin" valueType="num">
                                      <p:cBhvr>
                                        <p:cTn id="26" dur="1000" fill="hold"/>
                                        <p:tgtEl>
                                          <p:spTgt spid="18842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88421"/>
                                        </p:tgtEl>
                                      </p:cBhvr>
                                    </p:animEffect>
                                  </p:childTnLst>
                                </p:cTn>
                              </p:par>
                              <p:par>
                                <p:cTn id="28" presetID="29" presetClass="entr" presetSubtype="0" fill="hold" grpId="0" nodeType="withEffect">
                                  <p:stCondLst>
                                    <p:cond delay="0"/>
                                  </p:stCondLst>
                                  <p:childTnLst>
                                    <p:set>
                                      <p:cBhvr>
                                        <p:cTn id="29" dur="1" fill="hold">
                                          <p:stCondLst>
                                            <p:cond delay="0"/>
                                          </p:stCondLst>
                                        </p:cTn>
                                        <p:tgtEl>
                                          <p:spTgt spid="188452"/>
                                        </p:tgtEl>
                                        <p:attrNameLst>
                                          <p:attrName>style.visibility</p:attrName>
                                        </p:attrNameLst>
                                      </p:cBhvr>
                                      <p:to>
                                        <p:strVal val="visible"/>
                                      </p:to>
                                    </p:set>
                                    <p:anim calcmode="lin" valueType="num">
                                      <p:cBhvr>
                                        <p:cTn id="30" dur="1000" fill="hold"/>
                                        <p:tgtEl>
                                          <p:spTgt spid="188452"/>
                                        </p:tgtEl>
                                        <p:attrNameLst>
                                          <p:attrName>ppt_x</p:attrName>
                                        </p:attrNameLst>
                                      </p:cBhvr>
                                      <p:tavLst>
                                        <p:tav tm="0">
                                          <p:val>
                                            <p:strVal val="#ppt_x-.2"/>
                                          </p:val>
                                        </p:tav>
                                        <p:tav tm="100000">
                                          <p:val>
                                            <p:strVal val="#ppt_x"/>
                                          </p:val>
                                        </p:tav>
                                      </p:tavLst>
                                    </p:anim>
                                    <p:anim calcmode="lin" valueType="num">
                                      <p:cBhvr>
                                        <p:cTn id="31" dur="1000" fill="hold"/>
                                        <p:tgtEl>
                                          <p:spTgt spid="188452"/>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884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88419"/>
                                        </p:tgtEl>
                                        <p:attrNameLst>
                                          <p:attrName>style.visibility</p:attrName>
                                        </p:attrNameLst>
                                      </p:cBhvr>
                                      <p:to>
                                        <p:strVal val="visible"/>
                                      </p:to>
                                    </p:set>
                                    <p:animEffect transition="in" filter="strips(downLeft)">
                                      <p:cBhvr>
                                        <p:cTn id="37" dur="500"/>
                                        <p:tgtEl>
                                          <p:spTgt spid="188419"/>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88453"/>
                                        </p:tgtEl>
                                        <p:attrNameLst>
                                          <p:attrName>style.visibility</p:attrName>
                                        </p:attrNameLst>
                                      </p:cBhvr>
                                      <p:to>
                                        <p:strVal val="visible"/>
                                      </p:to>
                                    </p:set>
                                    <p:animEffect transition="in" filter="strips(downLeft)">
                                      <p:cBhvr>
                                        <p:cTn id="40" dur="500"/>
                                        <p:tgtEl>
                                          <p:spTgt spid="18845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1" fill="hold" grpId="0" nodeType="clickEffect">
                                  <p:stCondLst>
                                    <p:cond delay="0"/>
                                  </p:stCondLst>
                                  <p:childTnLst>
                                    <p:set>
                                      <p:cBhvr>
                                        <p:cTn id="44" dur="1" fill="hold">
                                          <p:stCondLst>
                                            <p:cond delay="0"/>
                                          </p:stCondLst>
                                        </p:cTn>
                                        <p:tgtEl>
                                          <p:spTgt spid="188420"/>
                                        </p:tgtEl>
                                        <p:attrNameLst>
                                          <p:attrName>style.visibility</p:attrName>
                                        </p:attrNameLst>
                                      </p:cBhvr>
                                      <p:to>
                                        <p:strVal val="visible"/>
                                      </p:to>
                                    </p:set>
                                    <p:animEffect transition="in" filter="slide(fromTop)">
                                      <p:cBhvr>
                                        <p:cTn id="45" dur="500"/>
                                        <p:tgtEl>
                                          <p:spTgt spid="188420"/>
                                        </p:tgtEl>
                                      </p:cBhvr>
                                    </p:animEffect>
                                  </p:childTnLst>
                                </p:cTn>
                              </p:par>
                              <p:par>
                                <p:cTn id="46" presetID="12" presetClass="entr" presetSubtype="1" fill="hold" grpId="0" nodeType="withEffect">
                                  <p:stCondLst>
                                    <p:cond delay="0"/>
                                  </p:stCondLst>
                                  <p:childTnLst>
                                    <p:set>
                                      <p:cBhvr>
                                        <p:cTn id="47" dur="1" fill="hold">
                                          <p:stCondLst>
                                            <p:cond delay="0"/>
                                          </p:stCondLst>
                                        </p:cTn>
                                        <p:tgtEl>
                                          <p:spTgt spid="188454"/>
                                        </p:tgtEl>
                                        <p:attrNameLst>
                                          <p:attrName>style.visibility</p:attrName>
                                        </p:attrNameLst>
                                      </p:cBhvr>
                                      <p:to>
                                        <p:strVal val="visible"/>
                                      </p:to>
                                    </p:set>
                                    <p:animEffect transition="in" filter="slide(fromTop)">
                                      <p:cBhvr>
                                        <p:cTn id="48" dur="500"/>
                                        <p:tgtEl>
                                          <p:spTgt spid="1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P spid="188419" grpId="0"/>
      <p:bldP spid="188420" grpId="0"/>
      <p:bldP spid="188421" grpId="0"/>
      <p:bldP spid="188441" grpId="0"/>
      <p:bldP spid="188442" grpId="0"/>
      <p:bldP spid="188452" grpId="0"/>
      <p:bldP spid="188453" grpId="0"/>
      <p:bldP spid="18845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1406161" y="1219734"/>
            <a:ext cx="15650909"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TextBox 5"/>
          <p:cNvSpPr txBox="1"/>
          <p:nvPr/>
        </p:nvSpPr>
        <p:spPr>
          <a:xfrm>
            <a:off x="2466775" y="4390894"/>
            <a:ext cx="14554200" cy="1487587"/>
          </a:xfrm>
          <a:prstGeom prst="rect">
            <a:avLst/>
          </a:prstGeom>
        </p:spPr>
        <p:txBody>
          <a:bodyPr wrap="square" lIns="0" tIns="0" rIns="0" bIns="0" rtlCol="0" anchor="t">
            <a:prstTxWarp prst="textArchDown">
              <a:avLst/>
            </a:prstTxWarp>
            <a:spAutoFit/>
          </a:bodyPr>
          <a:lstStyle/>
          <a:p>
            <a:pPr algn="ctr">
              <a:lnSpc>
                <a:spcPts val="11589"/>
              </a:lnSpc>
            </a:pPr>
            <a:r>
              <a:rPr lang="en-US" sz="9499" b="1" dirty="0" smtClean="0">
                <a:solidFill>
                  <a:schemeClr val="accent2">
                    <a:lumMod val="50000"/>
                  </a:schemeClr>
                </a:solidFill>
                <a:latin typeface="Times New Roman" panose="02020603050405020304" pitchFamily="18" charset="0"/>
                <a:cs typeface="Times New Roman" panose="02020603050405020304" pitchFamily="18" charset="0"/>
              </a:rPr>
              <a:t>II. KHÁM PHÁ VĂN BẢN</a:t>
            </a:r>
            <a:endParaRPr lang="en-US" sz="9499"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Freeform 6"/>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8" name="Freeform 8"/>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1583550" y="4253144"/>
            <a:ext cx="7591881" cy="7841380"/>
          </a:xfrm>
          <a:custGeom>
            <a:avLst/>
            <a:gdLst/>
            <a:ahLst/>
            <a:cxnLst/>
            <a:rect l="l" t="t" r="r" b="b"/>
            <a:pathLst>
              <a:path w="7591881" h="7841380">
                <a:moveTo>
                  <a:pt x="0" y="0"/>
                </a:moveTo>
                <a:lnTo>
                  <a:pt x="7591881" y="0"/>
                </a:lnTo>
                <a:lnTo>
                  <a:pt x="7591881" y="7841379"/>
                </a:lnTo>
                <a:lnTo>
                  <a:pt x="0" y="7841379"/>
                </a:lnTo>
                <a:lnTo>
                  <a:pt x="0" y="0"/>
                </a:lnTo>
                <a:close/>
              </a:path>
            </a:pathLst>
          </a:custGeom>
          <a:blipFill>
            <a:blip r:embed="rId2"/>
            <a:stretch>
              <a:fillRect/>
            </a:stretch>
          </a:blipFill>
        </p:spPr>
      </p:sp>
      <p:sp>
        <p:nvSpPr>
          <p:cNvPr id="3" name="Freeform 3"/>
          <p:cNvSpPr/>
          <p:nvPr/>
        </p:nvSpPr>
        <p:spPr>
          <a:xfrm rot="1092138">
            <a:off x="-721992" y="6201530"/>
            <a:ext cx="3501384" cy="4369902"/>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3"/>
            <a:stretch>
              <a:fillRect/>
            </a:stretch>
          </a:blipFill>
        </p:spPr>
      </p:sp>
      <p:pic>
        <p:nvPicPr>
          <p:cNvPr id="19" name="Picture 18">
            <a:extLst>
              <a:ext uri="{FF2B5EF4-FFF2-40B4-BE49-F238E27FC236}">
                <a16:creationId xmlns:a16="http://schemas.microsoft.com/office/drawing/2014/main" id="{3A8CADAA-F3DF-48F3-9CB7-5E1824F88E3B}"/>
              </a:ext>
            </a:extLst>
          </p:cNvPr>
          <p:cNvPicPr>
            <a:picLocks noChangeAspect="1"/>
          </p:cNvPicPr>
          <p:nvPr/>
        </p:nvPicPr>
        <p:blipFill>
          <a:blip r:embed="rId4"/>
          <a:stretch>
            <a:fillRect/>
          </a:stretch>
        </p:blipFill>
        <p:spPr>
          <a:xfrm>
            <a:off x="990600" y="3881229"/>
            <a:ext cx="16830445" cy="6405771"/>
          </a:xfrm>
          <a:prstGeom prst="rect">
            <a:avLst/>
          </a:prstGeom>
        </p:spPr>
      </p:pic>
      <p:sp>
        <p:nvSpPr>
          <p:cNvPr id="20" name="Rectangle 19"/>
          <p:cNvSpPr/>
          <p:nvPr/>
        </p:nvSpPr>
        <p:spPr>
          <a:xfrm>
            <a:off x="1447800" y="790390"/>
            <a:ext cx="14554200" cy="1938992"/>
          </a:xfrm>
          <a:prstGeom prst="rect">
            <a:avLst/>
          </a:prstGeom>
        </p:spPr>
        <p:txBody>
          <a:bodyPr wrap="square">
            <a:spAutoFit/>
          </a:bodyPr>
          <a:lstStyle/>
          <a:p>
            <a:pPr marL="1143000" indent="-1143000" algn="ctr">
              <a:buAutoNum type="arabicPeriod"/>
            </a:pPr>
            <a:r>
              <a:rPr lang="vi-VN" sz="6000" b="1" dirty="0" smtClean="0">
                <a:solidFill>
                  <a:schemeClr val="accent2">
                    <a:lumMod val="75000"/>
                  </a:schemeClr>
                </a:solidFill>
                <a:latin typeface="Times New Roman" panose="02020603050405020304" pitchFamily="18" charset="0"/>
                <a:cs typeface="Times New Roman" panose="02020603050405020304" pitchFamily="18" charset="0"/>
              </a:rPr>
              <a:t>Hình ảnh bếp lửa khơi nguồn cảm xúc kỉ niệm về bà</a:t>
            </a:r>
            <a:endParaRPr lang="vi-VN" sz="60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sp>
      <p:sp>
        <p:nvSpPr>
          <p:cNvPr id="10" name="Content Placeholder 2">
            <a:extLst>
              <a:ext uri="{FF2B5EF4-FFF2-40B4-BE49-F238E27FC236}">
                <a16:creationId xmlns:a16="http://schemas.microsoft.com/office/drawing/2014/main" id="{75E39398-2E9A-433B-9926-39E7D1E96069}"/>
              </a:ext>
            </a:extLst>
          </p:cNvPr>
          <p:cNvSpPr txBox="1">
            <a:spLocks/>
          </p:cNvSpPr>
          <p:nvPr/>
        </p:nvSpPr>
        <p:spPr>
          <a:xfrm>
            <a:off x="751136" y="504055"/>
            <a:ext cx="8208420" cy="243278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4000" b="1" i="1" dirty="0" smtClean="0">
                <a:latin typeface="Times New Roman" pitchFamily="18" charset="0"/>
                <a:cs typeface="Times New Roman" pitchFamily="18" charset="0"/>
              </a:rPr>
              <a:t>Một bếp lửa </a:t>
            </a:r>
            <a:r>
              <a:rPr lang="vi-VN" sz="4000" b="1" i="1" dirty="0" smtClean="0">
                <a:solidFill>
                  <a:srgbClr val="FF0000"/>
                </a:solidFill>
                <a:latin typeface="Times New Roman" pitchFamily="18" charset="0"/>
                <a:cs typeface="Times New Roman" pitchFamily="18" charset="0"/>
              </a:rPr>
              <a:t>chờn vờn </a:t>
            </a:r>
            <a:r>
              <a:rPr lang="vi-VN" sz="4000" b="1" i="1" dirty="0" smtClean="0">
                <a:latin typeface="Times New Roman" pitchFamily="18" charset="0"/>
                <a:cs typeface="Times New Roman" pitchFamily="18" charset="0"/>
              </a:rPr>
              <a:t>sương sớm</a:t>
            </a:r>
          </a:p>
          <a:p>
            <a:pPr marL="0" indent="0">
              <a:buFont typeface="Arial" pitchFamily="34" charset="0"/>
              <a:buNone/>
            </a:pPr>
            <a:r>
              <a:rPr lang="vi-VN" sz="4000" b="1" i="1" dirty="0" smtClean="0">
                <a:latin typeface="Times New Roman" pitchFamily="18" charset="0"/>
                <a:cs typeface="Times New Roman" pitchFamily="18" charset="0"/>
              </a:rPr>
              <a:t>Một bếp lửa </a:t>
            </a:r>
            <a:r>
              <a:rPr lang="vi-VN" sz="4000" b="1" i="1" dirty="0" smtClean="0">
                <a:solidFill>
                  <a:srgbClr val="FF0000"/>
                </a:solidFill>
                <a:latin typeface="Times New Roman" pitchFamily="18" charset="0"/>
                <a:cs typeface="Times New Roman" pitchFamily="18" charset="0"/>
              </a:rPr>
              <a:t>ấp iu </a:t>
            </a:r>
            <a:r>
              <a:rPr lang="vi-VN" sz="4000" b="1" i="1" dirty="0" smtClean="0">
                <a:latin typeface="Times New Roman" pitchFamily="18" charset="0"/>
                <a:cs typeface="Times New Roman" pitchFamily="18" charset="0"/>
              </a:rPr>
              <a:t>nồng đượm</a:t>
            </a:r>
          </a:p>
          <a:p>
            <a:pPr marL="0" indent="0">
              <a:buFont typeface="Arial" pitchFamily="34" charset="0"/>
              <a:buNone/>
            </a:pPr>
            <a:r>
              <a:rPr lang="vi-VN" sz="4000" b="1" i="1" dirty="0" smtClean="0">
                <a:latin typeface="Times New Roman" pitchFamily="18" charset="0"/>
                <a:cs typeface="Times New Roman" pitchFamily="18" charset="0"/>
              </a:rPr>
              <a:t>Cháu thương bà </a:t>
            </a:r>
            <a:r>
              <a:rPr lang="vi-VN" sz="4000" b="1" i="1" dirty="0" smtClean="0">
                <a:solidFill>
                  <a:srgbClr val="FF0000"/>
                </a:solidFill>
                <a:latin typeface="Times New Roman" pitchFamily="18" charset="0"/>
                <a:cs typeface="Times New Roman" pitchFamily="18" charset="0"/>
              </a:rPr>
              <a:t>biết mấy nắng mưa.</a:t>
            </a:r>
          </a:p>
          <a:p>
            <a:endParaRPr lang="en-US" sz="4000" dirty="0"/>
          </a:p>
        </p:txBody>
      </p:sp>
      <p:sp>
        <p:nvSpPr>
          <p:cNvPr id="11" name="Rounded Rectangle 10"/>
          <p:cNvSpPr/>
          <p:nvPr/>
        </p:nvSpPr>
        <p:spPr>
          <a:xfrm>
            <a:off x="1231813" y="3699173"/>
            <a:ext cx="16154400" cy="389513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5400" b="1" dirty="0" smtClean="0">
                <a:latin typeface="+mj-lt"/>
              </a:rPr>
              <a:t>THẢO LUẬN NHÓM ĐÔI (5 PHÚT)</a:t>
            </a:r>
          </a:p>
          <a:p>
            <a:pPr algn="ctr"/>
            <a:r>
              <a:rPr lang="vi-VN" sz="5400" b="1" dirty="0" smtClean="0">
                <a:latin typeface="+mj-lt"/>
              </a:rPr>
              <a:t>Đọc 3 câu thơ đầu và hoàn thành phiếu học tập số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2526902901"/>
              </p:ext>
            </p:extLst>
          </p:nvPr>
        </p:nvGraphicFramePr>
        <p:xfrm>
          <a:off x="1591010" y="310356"/>
          <a:ext cx="15553989" cy="9633743"/>
        </p:xfrm>
        <a:graphic>
          <a:graphicData uri="http://schemas.openxmlformats.org/drawingml/2006/table">
            <a:tbl>
              <a:tblPr firstRow="1" firstCol="1" bandRow="1">
                <a:tableStyleId>{16D9F66E-5EB9-4882-86FB-DCBF35E3C3E4}</a:tableStyleId>
              </a:tblPr>
              <a:tblGrid>
                <a:gridCol w="15553989">
                  <a:extLst>
                    <a:ext uri="{9D8B030D-6E8A-4147-A177-3AD203B41FA5}">
                      <a16:colId xmlns:a16="http://schemas.microsoft.com/office/drawing/2014/main" val="816755517"/>
                    </a:ext>
                  </a:extLst>
                </a:gridCol>
              </a:tblGrid>
              <a:tr h="9633743">
                <a:tc>
                  <a:txBody>
                    <a:bodyPr/>
                    <a:lstStyle/>
                    <a:p>
                      <a:pPr marL="0" marR="0" algn="ctr">
                        <a:spcBef>
                          <a:spcPts val="0"/>
                        </a:spcBef>
                        <a:spcAft>
                          <a:spcPts val="0"/>
                        </a:spcAft>
                      </a:pPr>
                      <a:r>
                        <a:rPr lang="en-US" sz="4000" dirty="0">
                          <a:effectLst/>
                          <a:latin typeface="Times New Roman" panose="02020603050405020304" pitchFamily="18" charset="0"/>
                          <a:cs typeface="Times New Roman" panose="02020603050405020304" pitchFamily="18" charset="0"/>
                        </a:rPr>
                        <a:t>PHIẾU HỌC TẬP SỐ 1</a:t>
                      </a:r>
                      <a:endParaRPr lang="vi-VN" sz="40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dirty="0">
                          <a:effectLst/>
                          <a:latin typeface="Times New Roman" panose="02020603050405020304" pitchFamily="18" charset="0"/>
                          <a:cs typeface="Times New Roman" panose="02020603050405020304" pitchFamily="18" charset="0"/>
                        </a:rPr>
                        <a:t>BẾP LỬA TRONG HÌNH DUNG TÁC GIẢ</a:t>
                      </a:r>
                      <a:endParaRPr lang="vi-VN" sz="40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dirty="0">
                          <a:effectLst/>
                          <a:latin typeface="Times New Roman" panose="02020603050405020304" pitchFamily="18" charset="0"/>
                          <a:cs typeface="Times New Roman" panose="02020603050405020304" pitchFamily="18" charset="0"/>
                        </a:rPr>
                        <a:t> </a:t>
                      </a:r>
                      <a:endParaRPr lang="vi-VN" sz="40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dirty="0" err="1">
                          <a:effectLst/>
                          <a:latin typeface="Times New Roman" panose="02020603050405020304" pitchFamily="18" charset="0"/>
                          <a:cs typeface="Times New Roman" panose="02020603050405020304" pitchFamily="18" charset="0"/>
                        </a:rPr>
                        <a:t>Đọc</a:t>
                      </a:r>
                      <a:r>
                        <a:rPr lang="en-US" sz="4000" dirty="0">
                          <a:effectLst/>
                          <a:latin typeface="Times New Roman" panose="02020603050405020304" pitchFamily="18" charset="0"/>
                          <a:cs typeface="Times New Roman" panose="02020603050405020304" pitchFamily="18" charset="0"/>
                        </a:rPr>
                        <a:t> 3 </a:t>
                      </a:r>
                      <a:r>
                        <a:rPr lang="en-US" sz="4000" dirty="0" err="1">
                          <a:effectLst/>
                          <a:latin typeface="Times New Roman" panose="02020603050405020304" pitchFamily="18" charset="0"/>
                          <a:cs typeface="Times New Roman" panose="02020603050405020304" pitchFamily="18" charset="0"/>
                        </a:rPr>
                        <a:t>câu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thơ</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đầu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hỏi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bên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dưới</a:t>
                      </a:r>
                      <a:r>
                        <a:rPr lang="en-US" sz="4000" dirty="0">
                          <a:effectLst/>
                          <a:latin typeface="Times New Roman" panose="02020603050405020304" pitchFamily="18" charset="0"/>
                          <a:cs typeface="Times New Roman" panose="02020603050405020304" pitchFamily="18" charset="0"/>
                        </a:rPr>
                        <a:t>:</a:t>
                      </a:r>
                      <a:endParaRPr lang="vi-VN" sz="40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dirty="0">
                          <a:effectLst/>
                          <a:latin typeface="Times New Roman" panose="02020603050405020304" pitchFamily="18" charset="0"/>
                          <a:cs typeface="Times New Roman" panose="02020603050405020304" pitchFamily="18" charset="0"/>
                        </a:rPr>
                        <a:t> </a:t>
                      </a:r>
                      <a:endParaRPr lang="vi-VN" sz="4000" dirty="0">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fr-FR" sz="3600" dirty="0" err="1">
                          <a:effectLst/>
                          <a:latin typeface="Times New Roman" panose="02020603050405020304" pitchFamily="18" charset="0"/>
                          <a:cs typeface="Times New Roman" panose="02020603050405020304" pitchFamily="18" charset="0"/>
                        </a:rPr>
                        <a:t>Hình</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ảnh</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bếp</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lửa</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đư­ợc</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hình</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dung</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trong</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trí</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nhớ</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của</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tác</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giả</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như</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thế</a:t>
                      </a:r>
                      <a:r>
                        <a:rPr lang="fr-FR" sz="3600" dirty="0">
                          <a:effectLst/>
                          <a:latin typeface="Times New Roman" panose="02020603050405020304" pitchFamily="18" charset="0"/>
                          <a:cs typeface="Times New Roman" panose="02020603050405020304" pitchFamily="18" charset="0"/>
                        </a:rPr>
                        <a:t> </a:t>
                      </a:r>
                      <a:r>
                        <a:rPr lang="fr-FR" sz="3600" dirty="0" err="1">
                          <a:effectLst/>
                          <a:latin typeface="Times New Roman" panose="02020603050405020304" pitchFamily="18" charset="0"/>
                          <a:cs typeface="Times New Roman" panose="02020603050405020304" pitchFamily="18" charset="0"/>
                        </a:rPr>
                        <a:t>nào</a:t>
                      </a:r>
                      <a:r>
                        <a:rPr lang="fr-FR" sz="3600" dirty="0">
                          <a:effectLst/>
                          <a:latin typeface="Times New Roman" panose="02020603050405020304" pitchFamily="18" charset="0"/>
                          <a:cs typeface="Times New Roman" panose="02020603050405020304" pitchFamily="18" charset="0"/>
                        </a:rPr>
                        <a:t>? </a:t>
                      </a:r>
                      <a:endParaRPr lang="vi-VN" sz="3600" dirty="0">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fr-FR" sz="3000" dirty="0" smtClean="0">
                          <a:effectLst/>
                          <a:latin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fr-FR" sz="3000" dirty="0">
                          <a:effectLst/>
                          <a:latin typeface="Times New Roman" panose="02020603050405020304" pitchFamily="18" charset="0"/>
                          <a:cs typeface="Times New Roman" panose="02020603050405020304" pitchFamily="18" charset="0"/>
                        </a:rPr>
                        <a:t> </a:t>
                      </a:r>
                      <a:endParaRPr lang="vi-VN" sz="3000" dirty="0">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pt-BR" sz="3600" dirty="0">
                          <a:effectLst/>
                          <a:latin typeface="Times New Roman" panose="02020603050405020304" pitchFamily="18" charset="0"/>
                          <a:cs typeface="Times New Roman" panose="02020603050405020304" pitchFamily="18" charset="0"/>
                        </a:rPr>
                        <a:t>Từ láy “chờn vờn”, “ấp iu” gợi cho em những hình ảnh và cảm xúc gì?</a:t>
                      </a:r>
                      <a:endParaRPr lang="vi-VN" sz="3600" dirty="0">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fr-FR" sz="3000" dirty="0" smtClean="0">
                          <a:effectLst/>
                          <a:latin typeface="Times New Roman" panose="02020603050405020304" pitchFamily="18" charset="0"/>
                          <a:cs typeface="Times New Roman" panose="02020603050405020304" pitchFamily="18" charset="0"/>
                        </a:rPr>
                        <a:t>……………………………………………………………………………………………………………………………………………………………………………………………………..…………….</a:t>
                      </a:r>
                      <a:endParaRPr lang="vi-VN" sz="3000" dirty="0" smtClean="0">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pt-BR" sz="3600" dirty="0" smtClean="0">
                          <a:effectLst/>
                          <a:latin typeface="Times New Roman" panose="02020603050405020304" pitchFamily="18" charset="0"/>
                          <a:cs typeface="Times New Roman" panose="02020603050405020304" pitchFamily="18" charset="0"/>
                        </a:rPr>
                        <a:t>Cách </a:t>
                      </a:r>
                      <a:r>
                        <a:rPr lang="pt-BR" sz="3600" dirty="0">
                          <a:effectLst/>
                          <a:latin typeface="Times New Roman" panose="02020603050405020304" pitchFamily="18" charset="0"/>
                          <a:cs typeface="Times New Roman" panose="02020603050405020304" pitchFamily="18" charset="0"/>
                        </a:rPr>
                        <a:t>nói “biết mấy nắng m­ưa” có gì đặc biệt</a:t>
                      </a:r>
                      <a:r>
                        <a:rPr lang="pt-BR" sz="3600" dirty="0" smtClean="0">
                          <a:effectLst/>
                          <a:latin typeface="Times New Roman" panose="02020603050405020304" pitchFamily="18" charset="0"/>
                          <a:cs typeface="Times New Roman" panose="02020603050405020304" pitchFamily="18" charset="0"/>
                        </a:rPr>
                        <a:t>?</a:t>
                      </a:r>
                      <a:endParaRPr lang="vi-VN" sz="3600" dirty="0">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fr-FR" sz="3000" dirty="0" smtClean="0">
                          <a:effectLst/>
                          <a:latin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cs typeface="Times New Roman" panose="02020603050405020304" pitchFamily="18" charset="0"/>
                      </a:endParaRPr>
                    </a:p>
                  </a:txBody>
                  <a:tcPr marL="67051" marR="67051" marT="0" marB="0"/>
                </a:tc>
                <a:extLst>
                  <a:ext uri="{0D108BD9-81ED-4DB2-BD59-A6C34878D82A}">
                    <a16:rowId xmlns:a16="http://schemas.microsoft.com/office/drawing/2014/main" val="1234529385"/>
                  </a:ext>
                </a:extLst>
              </a:tr>
            </a:tbl>
          </a:graphicData>
        </a:graphic>
      </p:graphicFrame>
    </p:spTree>
    <p:extLst>
      <p:ext uri="{BB962C8B-B14F-4D97-AF65-F5344CB8AC3E}">
        <p14:creationId xmlns:p14="http://schemas.microsoft.com/office/powerpoint/2010/main" val="49496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ED445A3-92F5-42EF-9753-ED075BD5A70F}"/>
              </a:ext>
            </a:extLst>
          </p:cNvPr>
          <p:cNvSpPr>
            <a:spLocks noGrp="1"/>
          </p:cNvSpPr>
          <p:nvPr>
            <p:ph idx="1"/>
          </p:nvPr>
        </p:nvSpPr>
        <p:spPr>
          <a:xfrm>
            <a:off x="2016954" y="522777"/>
            <a:ext cx="12099975" cy="2452542"/>
          </a:xfrm>
        </p:spPr>
        <p:txBody>
          <a:bodyPr>
            <a:normAutofit/>
          </a:bodyPr>
          <a:lstStyle/>
          <a:p>
            <a:pPr marL="0" indent="0">
              <a:buNone/>
            </a:pPr>
            <a:r>
              <a:rPr lang="vi-VN" sz="4000" b="1" i="1" dirty="0">
                <a:solidFill>
                  <a:srgbClr val="FF0000"/>
                </a:solidFill>
                <a:latin typeface="Times New Roman" pitchFamily="18" charset="0"/>
                <a:cs typeface="Times New Roman" pitchFamily="18" charset="0"/>
              </a:rPr>
              <a:t>Một bếp lửa </a:t>
            </a:r>
            <a:r>
              <a:rPr lang="vi-VN" sz="4000" b="1" i="1" dirty="0">
                <a:solidFill>
                  <a:srgbClr val="0000FF"/>
                </a:solidFill>
                <a:latin typeface="Times New Roman" pitchFamily="18" charset="0"/>
                <a:cs typeface="Times New Roman" pitchFamily="18" charset="0"/>
              </a:rPr>
              <a:t>chờn vờn </a:t>
            </a:r>
            <a:r>
              <a:rPr lang="vi-VN" sz="4000" b="1" i="1" dirty="0">
                <a:latin typeface="Times New Roman" pitchFamily="18" charset="0"/>
                <a:cs typeface="Times New Roman" pitchFamily="18" charset="0"/>
              </a:rPr>
              <a:t>sương sớm</a:t>
            </a:r>
          </a:p>
          <a:p>
            <a:pPr marL="0" indent="0">
              <a:buNone/>
            </a:pPr>
            <a:r>
              <a:rPr lang="vi-VN" sz="4000" b="1" i="1" dirty="0">
                <a:solidFill>
                  <a:srgbClr val="FF0000"/>
                </a:solidFill>
                <a:latin typeface="Times New Roman" pitchFamily="18" charset="0"/>
                <a:cs typeface="Times New Roman" pitchFamily="18" charset="0"/>
              </a:rPr>
              <a:t>Một bếp lửa </a:t>
            </a:r>
            <a:r>
              <a:rPr lang="vi-VN" sz="4000" b="1" i="1" dirty="0">
                <a:solidFill>
                  <a:srgbClr val="0000FF"/>
                </a:solidFill>
                <a:latin typeface="Times New Roman" pitchFamily="18" charset="0"/>
                <a:cs typeface="Times New Roman" pitchFamily="18" charset="0"/>
              </a:rPr>
              <a:t>ấp iu </a:t>
            </a:r>
            <a:r>
              <a:rPr lang="vi-VN" sz="4000" b="1" i="1" dirty="0">
                <a:latin typeface="Times New Roman" pitchFamily="18" charset="0"/>
                <a:cs typeface="Times New Roman" pitchFamily="18" charset="0"/>
              </a:rPr>
              <a:t>nồng đượm</a:t>
            </a:r>
          </a:p>
          <a:p>
            <a:pPr marL="0" indent="0">
              <a:buNone/>
            </a:pPr>
            <a:r>
              <a:rPr lang="vi-VN" sz="4000" b="1" i="1" dirty="0">
                <a:latin typeface="Times New Roman" pitchFamily="18" charset="0"/>
                <a:cs typeface="Times New Roman" pitchFamily="18" charset="0"/>
              </a:rPr>
              <a:t>Cháu thương bà biết mấy nắng mưa</a:t>
            </a:r>
            <a:r>
              <a:rPr lang="vi-VN" sz="4000" b="1" i="1" dirty="0" smtClean="0">
                <a:latin typeface="Times New Roman" pitchFamily="18" charset="0"/>
                <a:cs typeface="Times New Roman" pitchFamily="18" charset="0"/>
              </a:rPr>
              <a:t>.</a:t>
            </a:r>
            <a:endParaRPr lang="vi-VN" sz="4000" b="1" i="1" dirty="0">
              <a:latin typeface="Times New Roman" pitchFamily="18" charset="0"/>
              <a:cs typeface="Times New Roman" pitchFamily="18" charset="0"/>
            </a:endParaRPr>
          </a:p>
        </p:txBody>
      </p:sp>
      <p:sp>
        <p:nvSpPr>
          <p:cNvPr id="6" name="Content Placeholder 2">
            <a:extLst>
              <a:ext uri="{FF2B5EF4-FFF2-40B4-BE49-F238E27FC236}">
                <a16:creationId xmlns:a16="http://schemas.microsoft.com/office/drawing/2014/main" id="{ACF98F6E-2AF2-43F5-B55C-30F804AE5629}"/>
              </a:ext>
            </a:extLst>
          </p:cNvPr>
          <p:cNvSpPr txBox="1">
            <a:spLocks/>
          </p:cNvSpPr>
          <p:nvPr/>
        </p:nvSpPr>
        <p:spPr>
          <a:xfrm>
            <a:off x="964210" y="3200333"/>
            <a:ext cx="16269287" cy="2150088"/>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800" dirty="0">
                <a:solidFill>
                  <a:srgbClr val="FF0000"/>
                </a:solidFill>
                <a:latin typeface="+mj-lt"/>
              </a:rPr>
              <a:t>Điệp ngữ “một bếp lửa” diễn đạt một kỉ niệm rất riêng tư không mờ phai trong kí ức về hơi ấm gia đình.</a:t>
            </a:r>
            <a:endParaRPr lang="en-US" sz="4800" b="1" dirty="0">
              <a:solidFill>
                <a:srgbClr val="FF0000"/>
              </a:solidFill>
              <a:latin typeface="+mj-lt"/>
              <a:cs typeface="Times New Roman" panose="02020603050405020304" pitchFamily="18" charset="0"/>
            </a:endParaRPr>
          </a:p>
        </p:txBody>
      </p:sp>
      <p:sp>
        <p:nvSpPr>
          <p:cNvPr id="8" name="Content Placeholder 2">
            <a:extLst>
              <a:ext uri="{FF2B5EF4-FFF2-40B4-BE49-F238E27FC236}">
                <a16:creationId xmlns:a16="http://schemas.microsoft.com/office/drawing/2014/main" id="{052808C0-FF84-45EF-8367-5F31D0603C30}"/>
              </a:ext>
            </a:extLst>
          </p:cNvPr>
          <p:cNvSpPr txBox="1">
            <a:spLocks/>
          </p:cNvSpPr>
          <p:nvPr/>
        </p:nvSpPr>
        <p:spPr>
          <a:xfrm>
            <a:off x="964210" y="5166882"/>
            <a:ext cx="16670216" cy="4320018"/>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800" dirty="0">
                <a:solidFill>
                  <a:srgbClr val="FF0000"/>
                </a:solidFill>
                <a:latin typeface="+mj-lt"/>
              </a:rPr>
              <a:t>- "chờn vờn" → từ láy tượng hình miêu tả </a:t>
            </a:r>
            <a:r>
              <a:rPr lang="vi-VN" sz="4800" dirty="0" smtClean="0">
                <a:solidFill>
                  <a:srgbClr val="FF0000"/>
                </a:solidFill>
                <a:latin typeface="+mj-lt"/>
              </a:rPr>
              <a:t>hình ảnh </a:t>
            </a:r>
            <a:r>
              <a:rPr lang="vi-VN" sz="4800" dirty="0">
                <a:solidFill>
                  <a:srgbClr val="FF0000"/>
                </a:solidFill>
                <a:latin typeface="+mj-lt"/>
              </a:rPr>
              <a:t>ngọn lửa trong sương sớm → Gợi cảm giác ấm áp , quen thuộc trong mỗi gia đình ở một miền quê yên tĩnh.</a:t>
            </a:r>
          </a:p>
          <a:p>
            <a:pPr marL="0" indent="0">
              <a:buNone/>
            </a:pPr>
            <a:r>
              <a:rPr lang="vi-VN" sz="4800" dirty="0">
                <a:solidFill>
                  <a:srgbClr val="FF0000"/>
                </a:solidFill>
                <a:latin typeface="+mj-lt"/>
              </a:rPr>
              <a:t>- "ấp iu" → vừa gợi tả chính xác công việc nhóm bếp vừa gợi tả bàn tay kiên nhẫn, khéo léo và tấm lòng chi chút của người nhóm lửa.</a:t>
            </a:r>
          </a:p>
        </p:txBody>
      </p:sp>
      <p:sp>
        <p:nvSpPr>
          <p:cNvPr id="5"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2"/>
            <a:stretch>
              <a:fillRect/>
            </a:stretch>
          </a:blipFill>
        </p:spPr>
      </p:sp>
      <p:sp>
        <p:nvSpPr>
          <p:cNvPr id="7"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2"/>
            <a:stretch>
              <a:fillRect/>
            </a:stretch>
          </a:blipFill>
        </p:spPr>
      </p:sp>
    </p:spTree>
    <p:extLst>
      <p:ext uri="{BB962C8B-B14F-4D97-AF65-F5344CB8AC3E}">
        <p14:creationId xmlns:p14="http://schemas.microsoft.com/office/powerpoint/2010/main" val="370032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C026B4-A67F-4EE4-80D6-1DC2E96792D9}"/>
              </a:ext>
            </a:extLst>
          </p:cNvPr>
          <p:cNvSpPr>
            <a:spLocks noGrp="1"/>
          </p:cNvSpPr>
          <p:nvPr>
            <p:ph idx="1"/>
          </p:nvPr>
        </p:nvSpPr>
        <p:spPr>
          <a:xfrm>
            <a:off x="1509635" y="3045371"/>
            <a:ext cx="15773400" cy="1123145"/>
          </a:xfrm>
        </p:spPr>
        <p:txBody>
          <a:bodyPr>
            <a:normAutofit/>
          </a:bodyPr>
          <a:lstStyle/>
          <a:p>
            <a:pPr marL="0" indent="0">
              <a:buNone/>
            </a:pPr>
            <a:r>
              <a:rPr lang="en-US" sz="4800" dirty="0" err="1">
                <a:solidFill>
                  <a:srgbClr val="FF0000"/>
                </a:solidFill>
                <a:latin typeface="Times New Roman" panose="02020603050405020304" pitchFamily="18" charset="0"/>
                <a:cs typeface="Times New Roman" panose="02020603050405020304" pitchFamily="18" charset="0"/>
              </a:rPr>
              <a:t>Cách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nói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ẩn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dụ</a:t>
            </a:r>
            <a:r>
              <a:rPr lang="en-US" sz="4800" dirty="0">
                <a:solidFill>
                  <a:srgbClr val="FF0000"/>
                </a:solidFill>
                <a:latin typeface="Times New Roman" panose="02020603050405020304" pitchFamily="18" charset="0"/>
                <a:cs typeface="Times New Roman" panose="02020603050405020304" pitchFamily="18" charset="0"/>
              </a:rPr>
              <a:t> → </a:t>
            </a:r>
            <a:r>
              <a:rPr lang="en-US" sz="4800" dirty="0" err="1">
                <a:solidFill>
                  <a:srgbClr val="FF0000"/>
                </a:solidFill>
                <a:latin typeface="Times New Roman" panose="02020603050405020304" pitchFamily="18" charset="0"/>
                <a:cs typeface="Times New Roman" panose="02020603050405020304" pitchFamily="18" charset="0"/>
              </a:rPr>
              <a:t>gợi</a:t>
            </a:r>
            <a:r>
              <a:rPr lang="en-US" sz="4800" dirty="0">
                <a:solidFill>
                  <a:srgbClr val="FF0000"/>
                </a:solidFill>
                <a:latin typeface="Times New Roman" panose="02020603050405020304" pitchFamily="18" charset="0"/>
                <a:cs typeface="Times New Roman" panose="02020603050405020304" pitchFamily="18" charset="0"/>
              </a:rPr>
              <a:t> ra </a:t>
            </a:r>
            <a:r>
              <a:rPr lang="en-US" sz="4800" dirty="0" err="1">
                <a:solidFill>
                  <a:srgbClr val="FF0000"/>
                </a:solidFill>
                <a:latin typeface="Times New Roman" panose="02020603050405020304" pitchFamily="18" charset="0"/>
                <a:cs typeface="Times New Roman" panose="02020603050405020304" pitchFamily="18" charset="0"/>
              </a:rPr>
              <a:t>cuộc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đời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vất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vả</a:t>
            </a:r>
            <a:r>
              <a:rPr lang="en-US" sz="4800" dirty="0">
                <a:solidFill>
                  <a:srgbClr val="FF0000"/>
                </a:solidFill>
                <a:latin typeface="Times New Roman" panose="02020603050405020304" pitchFamily="18" charset="0"/>
                <a:cs typeface="Times New Roman" panose="02020603050405020304" pitchFamily="18" charset="0"/>
              </a:rPr>
              <a:t> lo </a:t>
            </a:r>
            <a:r>
              <a:rPr lang="en-US" sz="4800" dirty="0" err="1">
                <a:solidFill>
                  <a:srgbClr val="FF0000"/>
                </a:solidFill>
                <a:latin typeface="Times New Roman" panose="02020603050405020304" pitchFamily="18" charset="0"/>
                <a:cs typeface="Times New Roman" panose="02020603050405020304" pitchFamily="18" charset="0"/>
              </a:rPr>
              <a:t>toan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bà</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9946DFF6-D431-4253-B61A-74835E168EC5}"/>
              </a:ext>
            </a:extLst>
          </p:cNvPr>
          <p:cNvSpPr txBox="1">
            <a:spLocks/>
          </p:cNvSpPr>
          <p:nvPr/>
        </p:nvSpPr>
        <p:spPr>
          <a:xfrm>
            <a:off x="2016954" y="522777"/>
            <a:ext cx="12099975" cy="2452542"/>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b="1" i="1" dirty="0">
                <a:latin typeface="Times New Roman" pitchFamily="18" charset="0"/>
                <a:cs typeface="Times New Roman" pitchFamily="18" charset="0"/>
              </a:rPr>
              <a:t>Một bếp lửa </a:t>
            </a:r>
            <a:r>
              <a:rPr lang="vi-VN" sz="4200" b="1" i="1" dirty="0">
                <a:solidFill>
                  <a:srgbClr val="FF0000"/>
                </a:solidFill>
                <a:latin typeface="Times New Roman" pitchFamily="18" charset="0"/>
                <a:cs typeface="Times New Roman" pitchFamily="18" charset="0"/>
              </a:rPr>
              <a:t>chờn vờn </a:t>
            </a:r>
            <a:r>
              <a:rPr lang="vi-VN" sz="4200" b="1" i="1" dirty="0">
                <a:latin typeface="Times New Roman" pitchFamily="18" charset="0"/>
                <a:cs typeface="Times New Roman" pitchFamily="18" charset="0"/>
              </a:rPr>
              <a:t>sương sớm</a:t>
            </a:r>
          </a:p>
          <a:p>
            <a:pPr marL="0" indent="0">
              <a:buNone/>
            </a:pPr>
            <a:r>
              <a:rPr lang="vi-VN" sz="4200" b="1" i="1" dirty="0">
                <a:latin typeface="Times New Roman" pitchFamily="18" charset="0"/>
                <a:cs typeface="Times New Roman" pitchFamily="18" charset="0"/>
              </a:rPr>
              <a:t>Một bếp lửa </a:t>
            </a:r>
            <a:r>
              <a:rPr lang="vi-VN" sz="4200" b="1" i="1" dirty="0">
                <a:solidFill>
                  <a:srgbClr val="FF0000"/>
                </a:solidFill>
                <a:latin typeface="Times New Roman" pitchFamily="18" charset="0"/>
                <a:cs typeface="Times New Roman" pitchFamily="18" charset="0"/>
              </a:rPr>
              <a:t>ấp iu </a:t>
            </a:r>
            <a:r>
              <a:rPr lang="vi-VN" sz="4200" b="1" i="1" dirty="0">
                <a:latin typeface="Times New Roman" pitchFamily="18" charset="0"/>
                <a:cs typeface="Times New Roman" pitchFamily="18" charset="0"/>
              </a:rPr>
              <a:t>nồng đượm</a:t>
            </a:r>
          </a:p>
          <a:p>
            <a:pPr marL="0" indent="0">
              <a:buNone/>
            </a:pPr>
            <a:r>
              <a:rPr lang="vi-VN" sz="4200" b="1" i="1" dirty="0">
                <a:latin typeface="Times New Roman" pitchFamily="18" charset="0"/>
                <a:cs typeface="Times New Roman" pitchFamily="18" charset="0"/>
              </a:rPr>
              <a:t>Cháu thương bà </a:t>
            </a:r>
            <a:r>
              <a:rPr lang="vi-VN" sz="4200" b="1" i="1" dirty="0">
                <a:solidFill>
                  <a:srgbClr val="FF0000"/>
                </a:solidFill>
                <a:latin typeface="Times New Roman" pitchFamily="18" charset="0"/>
                <a:cs typeface="Times New Roman" pitchFamily="18" charset="0"/>
              </a:rPr>
              <a:t>biết mấy nắng mưa.</a:t>
            </a:r>
          </a:p>
          <a:p>
            <a:endParaRPr lang="en-US" sz="4200" dirty="0"/>
          </a:p>
        </p:txBody>
      </p:sp>
      <p:sp>
        <p:nvSpPr>
          <p:cNvPr id="6" name="Title 1">
            <a:extLst>
              <a:ext uri="{FF2B5EF4-FFF2-40B4-BE49-F238E27FC236}">
                <a16:creationId xmlns:a16="http://schemas.microsoft.com/office/drawing/2014/main" id="{40249FB8-61E6-40C3-B4F1-7AB022617F58}"/>
              </a:ext>
            </a:extLst>
          </p:cNvPr>
          <p:cNvSpPr txBox="1">
            <a:spLocks/>
          </p:cNvSpPr>
          <p:nvPr/>
        </p:nvSpPr>
        <p:spPr>
          <a:xfrm>
            <a:off x="920992" y="4238567"/>
            <a:ext cx="16467119" cy="3157562"/>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ct val="150000"/>
              </a:lnSpc>
            </a:pPr>
            <a:r>
              <a:rPr lang="en-US" altLang="en-US" sz="4800" dirty="0">
                <a:solidFill>
                  <a:srgbClr val="FF0000"/>
                </a:solidFill>
                <a:latin typeface="Times New Roman" panose="02020603050405020304" pitchFamily="18" charset="0"/>
                <a:cs typeface="Times New Roman" panose="02020603050405020304" pitchFamily="18" charset="0"/>
              </a:rPr>
              <a:t>=&gt; </a:t>
            </a:r>
            <a:r>
              <a:rPr lang="en-US" altLang="en-US" sz="4800" i="1" dirty="0" err="1">
                <a:solidFill>
                  <a:srgbClr val="FF0000"/>
                </a:solidFill>
                <a:latin typeface="Times New Roman" panose="02020603050405020304" pitchFamily="18" charset="0"/>
                <a:cs typeface="Times New Roman" panose="02020603050405020304" pitchFamily="18" charset="0"/>
              </a:rPr>
              <a:t>Bếp</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lửa</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khơi</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nguồn</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cho</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dòng</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hồi</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tưởng</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cảm</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xúc</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về</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bà</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Bếp</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lửa</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bình</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dị</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thân</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thuộc</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người</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bà</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vất</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vả</a:t>
            </a:r>
            <a:r>
              <a:rPr lang="en-US" altLang="en-US" sz="4800" i="1" dirty="0">
                <a:solidFill>
                  <a:srgbClr val="FF0000"/>
                </a:solidFill>
                <a:latin typeface="Times New Roman" panose="02020603050405020304" pitchFamily="18" charset="0"/>
                <a:cs typeface="Times New Roman" panose="02020603050405020304" pitchFamily="18" charset="0"/>
              </a:rPr>
              <a:t>, lo </a:t>
            </a:r>
            <a:r>
              <a:rPr lang="en-US" altLang="en-US" sz="4800" i="1" dirty="0" err="1">
                <a:solidFill>
                  <a:srgbClr val="FF0000"/>
                </a:solidFill>
                <a:latin typeface="Times New Roman" panose="02020603050405020304" pitchFamily="18" charset="0"/>
                <a:cs typeface="Times New Roman" panose="02020603050405020304" pitchFamily="18" charset="0"/>
              </a:rPr>
              <a:t>toan</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và</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đầy</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tình</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yêu</a:t>
            </a:r>
            <a:r>
              <a:rPr lang="en-US" altLang="en-US" sz="4800" i="1" dirty="0">
                <a:solidFill>
                  <a:srgbClr val="FF0000"/>
                </a:solidFill>
                <a:latin typeface="Times New Roman" panose="02020603050405020304" pitchFamily="18" charset="0"/>
                <a:cs typeface="Times New Roman" panose="02020603050405020304" pitchFamily="18" charset="0"/>
              </a:rPr>
              <a:t> </a:t>
            </a:r>
            <a:r>
              <a:rPr lang="en-US" altLang="en-US" sz="4800" i="1" dirty="0" err="1">
                <a:solidFill>
                  <a:srgbClr val="FF0000"/>
                </a:solidFill>
                <a:latin typeface="Times New Roman" panose="02020603050405020304" pitchFamily="18" charset="0"/>
                <a:cs typeface="Times New Roman" panose="02020603050405020304" pitchFamily="18" charset="0"/>
              </a:rPr>
              <a:t>thương</a:t>
            </a:r>
            <a:r>
              <a:rPr lang="en-US" altLang="en-US" sz="4800" i="1" dirty="0">
                <a:solidFill>
                  <a:srgbClr val="FF0000"/>
                </a:solidFill>
                <a:latin typeface="Times New Roman" panose="02020603050405020304" pitchFamily="18" charset="0"/>
                <a:cs typeface="Times New Roman" panose="02020603050405020304" pitchFamily="18" charset="0"/>
              </a:rPr>
              <a:t>.</a:t>
            </a:r>
          </a:p>
        </p:txBody>
      </p:sp>
      <p:sp>
        <p:nvSpPr>
          <p:cNvPr id="5"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2"/>
            <a:stretch>
              <a:fillRect/>
            </a:stretch>
          </a:blipFill>
        </p:spPr>
      </p:sp>
      <p:sp>
        <p:nvSpPr>
          <p:cNvPr id="7"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2"/>
            <a:stretch>
              <a:fillRect/>
            </a:stretch>
          </a:blipFill>
        </p:spPr>
      </p:sp>
    </p:spTree>
    <p:extLst>
      <p:ext uri="{BB962C8B-B14F-4D97-AF65-F5344CB8AC3E}">
        <p14:creationId xmlns:p14="http://schemas.microsoft.com/office/powerpoint/2010/main" val="141171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C026B4-A67F-4EE4-80D6-1DC2E96792D9}"/>
              </a:ext>
            </a:extLst>
          </p:cNvPr>
          <p:cNvSpPr>
            <a:spLocks noGrp="1"/>
          </p:cNvSpPr>
          <p:nvPr>
            <p:ph idx="1"/>
          </p:nvPr>
        </p:nvSpPr>
        <p:spPr>
          <a:xfrm>
            <a:off x="1509635" y="3045371"/>
            <a:ext cx="15773400" cy="1123145"/>
          </a:xfrm>
        </p:spPr>
        <p:txBody>
          <a:bodyPr>
            <a:normAutofit/>
          </a:bodyPr>
          <a:lstStyle/>
          <a:p>
            <a:pPr marL="0" indent="0">
              <a:buNone/>
            </a:pPr>
            <a:r>
              <a:rPr lang="en-US" sz="4800" b="1" dirty="0" err="1" smtClean="0">
                <a:solidFill>
                  <a:srgbClr val="FF0000"/>
                </a:solidFill>
                <a:latin typeface="Times New Roman" panose="02020603050405020304" pitchFamily="18" charset="0"/>
                <a:cs typeface="Times New Roman" panose="02020603050405020304" pitchFamily="18" charset="0"/>
              </a:rPr>
              <a:t>Kết</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luận</a:t>
            </a:r>
            <a:r>
              <a:rPr lang="en-US" sz="4800" b="1" dirty="0" smtClean="0">
                <a:solidFill>
                  <a:srgbClr val="FF0000"/>
                </a:solidFill>
                <a:latin typeface="Times New Roman" panose="02020603050405020304" pitchFamily="18" charset="0"/>
                <a:cs typeface="Times New Roman" panose="02020603050405020304" pitchFamily="18" charset="0"/>
              </a:rPr>
              <a:t>:</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9946DFF6-D431-4253-B61A-74835E168EC5}"/>
              </a:ext>
            </a:extLst>
          </p:cNvPr>
          <p:cNvSpPr txBox="1">
            <a:spLocks/>
          </p:cNvSpPr>
          <p:nvPr/>
        </p:nvSpPr>
        <p:spPr>
          <a:xfrm>
            <a:off x="2016954" y="522777"/>
            <a:ext cx="12099975" cy="2452542"/>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b="1" i="1" dirty="0">
                <a:latin typeface="Times New Roman" pitchFamily="18" charset="0"/>
                <a:cs typeface="Times New Roman" pitchFamily="18" charset="0"/>
              </a:rPr>
              <a:t>Một bếp lửa </a:t>
            </a:r>
            <a:r>
              <a:rPr lang="vi-VN" sz="4200" b="1" i="1" dirty="0">
                <a:solidFill>
                  <a:srgbClr val="FF0000"/>
                </a:solidFill>
                <a:latin typeface="Times New Roman" pitchFamily="18" charset="0"/>
                <a:cs typeface="Times New Roman" pitchFamily="18" charset="0"/>
              </a:rPr>
              <a:t>chờn vờn </a:t>
            </a:r>
            <a:r>
              <a:rPr lang="vi-VN" sz="4200" b="1" i="1" dirty="0">
                <a:latin typeface="Times New Roman" pitchFamily="18" charset="0"/>
                <a:cs typeface="Times New Roman" pitchFamily="18" charset="0"/>
              </a:rPr>
              <a:t>sương sớm</a:t>
            </a:r>
          </a:p>
          <a:p>
            <a:pPr marL="0" indent="0">
              <a:buNone/>
            </a:pPr>
            <a:r>
              <a:rPr lang="vi-VN" sz="4200" b="1" i="1" dirty="0">
                <a:latin typeface="Times New Roman" pitchFamily="18" charset="0"/>
                <a:cs typeface="Times New Roman" pitchFamily="18" charset="0"/>
              </a:rPr>
              <a:t>Một bếp lửa </a:t>
            </a:r>
            <a:r>
              <a:rPr lang="vi-VN" sz="4200" b="1" i="1" dirty="0">
                <a:solidFill>
                  <a:srgbClr val="FF0000"/>
                </a:solidFill>
                <a:latin typeface="Times New Roman" pitchFamily="18" charset="0"/>
                <a:cs typeface="Times New Roman" pitchFamily="18" charset="0"/>
              </a:rPr>
              <a:t>ấp iu </a:t>
            </a:r>
            <a:r>
              <a:rPr lang="vi-VN" sz="4200" b="1" i="1" dirty="0">
                <a:latin typeface="Times New Roman" pitchFamily="18" charset="0"/>
                <a:cs typeface="Times New Roman" pitchFamily="18" charset="0"/>
              </a:rPr>
              <a:t>nồng đượm</a:t>
            </a:r>
          </a:p>
          <a:p>
            <a:pPr marL="0" indent="0">
              <a:buNone/>
            </a:pPr>
            <a:r>
              <a:rPr lang="vi-VN" sz="4200" b="1" i="1" dirty="0">
                <a:latin typeface="Times New Roman" pitchFamily="18" charset="0"/>
                <a:cs typeface="Times New Roman" pitchFamily="18" charset="0"/>
              </a:rPr>
              <a:t>Cháu thương bà </a:t>
            </a:r>
            <a:r>
              <a:rPr lang="vi-VN" sz="4200" b="1" i="1" dirty="0">
                <a:solidFill>
                  <a:srgbClr val="FF0000"/>
                </a:solidFill>
                <a:latin typeface="Times New Roman" pitchFamily="18" charset="0"/>
                <a:cs typeface="Times New Roman" pitchFamily="18" charset="0"/>
              </a:rPr>
              <a:t>biết mấy nắng mưa.</a:t>
            </a:r>
          </a:p>
          <a:p>
            <a:endParaRPr lang="en-US" sz="4200" dirty="0"/>
          </a:p>
        </p:txBody>
      </p:sp>
      <p:sp>
        <p:nvSpPr>
          <p:cNvPr id="6" name="Title 1">
            <a:extLst>
              <a:ext uri="{FF2B5EF4-FFF2-40B4-BE49-F238E27FC236}">
                <a16:creationId xmlns:a16="http://schemas.microsoft.com/office/drawing/2014/main" id="{40249FB8-61E6-40C3-B4F1-7AB022617F58}"/>
              </a:ext>
            </a:extLst>
          </p:cNvPr>
          <p:cNvSpPr txBox="1">
            <a:spLocks/>
          </p:cNvSpPr>
          <p:nvPr/>
        </p:nvSpPr>
        <p:spPr>
          <a:xfrm>
            <a:off x="920992" y="4238567"/>
            <a:ext cx="16467119" cy="3157562"/>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nSpc>
                <a:spcPct val="150000"/>
              </a:lnSpc>
              <a:buFontTx/>
              <a:buChar char="-"/>
            </a:pPr>
            <a:r>
              <a:rPr lang="en-US" altLang="en-US" sz="4800" dirty="0" err="1" smtClean="0">
                <a:solidFill>
                  <a:srgbClr val="FF0000"/>
                </a:solidFill>
                <a:latin typeface="Times New Roman" panose="02020603050405020304" pitchFamily="18" charset="0"/>
                <a:cs typeface="Times New Roman" panose="02020603050405020304" pitchFamily="18" charset="0"/>
              </a:rPr>
              <a:t>Sự</a:t>
            </a:r>
            <a:r>
              <a:rPr lang="en-US" altLang="en-US" sz="4800" dirty="0" smtClean="0">
                <a:solidFill>
                  <a:srgbClr val="FF0000"/>
                </a:solidFill>
                <a:latin typeface="Times New Roman" panose="02020603050405020304" pitchFamily="18" charset="0"/>
                <a:cs typeface="Times New Roman" panose="02020603050405020304" pitchFamily="18" charset="0"/>
              </a:rPr>
              <a:t> </a:t>
            </a:r>
            <a:r>
              <a:rPr lang="en-US" altLang="en-US" sz="4800" dirty="0" err="1" smtClean="0">
                <a:solidFill>
                  <a:srgbClr val="FF0000"/>
                </a:solidFill>
                <a:latin typeface="Times New Roman" panose="02020603050405020304" pitchFamily="18" charset="0"/>
                <a:cs typeface="Times New Roman" panose="02020603050405020304" pitchFamily="18" charset="0"/>
              </a:rPr>
              <a:t>hồi</a:t>
            </a:r>
            <a:r>
              <a:rPr lang="en-US" altLang="en-US" sz="4800" dirty="0" smtClean="0">
                <a:solidFill>
                  <a:srgbClr val="FF0000"/>
                </a:solidFill>
                <a:latin typeface="Times New Roman" panose="02020603050405020304" pitchFamily="18" charset="0"/>
                <a:cs typeface="Times New Roman" panose="02020603050405020304" pitchFamily="18" charset="0"/>
              </a:rPr>
              <a:t> </a:t>
            </a:r>
            <a:r>
              <a:rPr lang="en-US" altLang="en-US" sz="4800" dirty="0" err="1" smtClean="0">
                <a:solidFill>
                  <a:srgbClr val="FF0000"/>
                </a:solidFill>
                <a:latin typeface="Times New Roman" panose="02020603050405020304" pitchFamily="18" charset="0"/>
                <a:cs typeface="Times New Roman" panose="02020603050405020304" pitchFamily="18" charset="0"/>
              </a:rPr>
              <a:t>tưởng</a:t>
            </a:r>
            <a:r>
              <a:rPr lang="en-US" altLang="en-US" sz="4800" dirty="0" smtClean="0">
                <a:solidFill>
                  <a:srgbClr val="FF0000"/>
                </a:solidFill>
                <a:latin typeface="Times New Roman" panose="02020603050405020304" pitchFamily="18" charset="0"/>
                <a:cs typeface="Times New Roman" panose="02020603050405020304" pitchFamily="18" charset="0"/>
              </a:rPr>
              <a:t> </a:t>
            </a:r>
            <a:r>
              <a:rPr lang="en-US" altLang="en-US" sz="4800" dirty="0" err="1" smtClean="0">
                <a:solidFill>
                  <a:srgbClr val="FF0000"/>
                </a:solidFill>
                <a:latin typeface="Times New Roman" panose="02020603050405020304" pitchFamily="18" charset="0"/>
                <a:cs typeface="Times New Roman" panose="02020603050405020304" pitchFamily="18" charset="0"/>
              </a:rPr>
              <a:t>về</a:t>
            </a:r>
            <a:r>
              <a:rPr lang="en-US" altLang="en-US" sz="4800" dirty="0" smtClean="0">
                <a:solidFill>
                  <a:srgbClr val="FF0000"/>
                </a:solidFill>
                <a:latin typeface="Times New Roman" panose="02020603050405020304" pitchFamily="18" charset="0"/>
                <a:cs typeface="Times New Roman" panose="02020603050405020304" pitchFamily="18" charset="0"/>
              </a:rPr>
              <a:t> </a:t>
            </a:r>
            <a:r>
              <a:rPr lang="en-US" altLang="en-US" sz="4800" dirty="0" err="1" smtClean="0">
                <a:solidFill>
                  <a:srgbClr val="FF0000"/>
                </a:solidFill>
                <a:latin typeface="Times New Roman" panose="02020603050405020304" pitchFamily="18" charset="0"/>
                <a:cs typeface="Times New Roman" panose="02020603050405020304" pitchFamily="18" charset="0"/>
              </a:rPr>
              <a:t>bà</a:t>
            </a:r>
            <a:r>
              <a:rPr lang="en-US" altLang="en-US" sz="4800" dirty="0" smtClean="0">
                <a:solidFill>
                  <a:srgbClr val="FF0000"/>
                </a:solidFill>
                <a:latin typeface="Times New Roman" panose="02020603050405020304" pitchFamily="18" charset="0"/>
                <a:cs typeface="Times New Roman" panose="02020603050405020304" pitchFamily="18" charset="0"/>
              </a:rPr>
              <a:t> </a:t>
            </a:r>
            <a:r>
              <a:rPr lang="en-US" altLang="en-US" sz="4800" dirty="0" err="1" smtClean="0">
                <a:solidFill>
                  <a:srgbClr val="FF0000"/>
                </a:solidFill>
                <a:latin typeface="Times New Roman" panose="02020603050405020304" pitchFamily="18" charset="0"/>
                <a:cs typeface="Times New Roman" panose="02020603050405020304" pitchFamily="18" charset="0"/>
              </a:rPr>
              <a:t>bắt</a:t>
            </a:r>
            <a:r>
              <a:rPr lang="en-US" altLang="en-US" sz="4800" dirty="0" smtClean="0">
                <a:solidFill>
                  <a:srgbClr val="FF0000"/>
                </a:solidFill>
                <a:latin typeface="Times New Roman" panose="02020603050405020304" pitchFamily="18" charset="0"/>
                <a:cs typeface="Times New Roman" panose="02020603050405020304" pitchFamily="18" charset="0"/>
              </a:rPr>
              <a:t> </a:t>
            </a:r>
            <a:r>
              <a:rPr lang="en-US" altLang="en-US" sz="4800" dirty="0" err="1" smtClean="0">
                <a:solidFill>
                  <a:srgbClr val="FF0000"/>
                </a:solidFill>
                <a:latin typeface="Times New Roman" panose="02020603050405020304" pitchFamily="18" charset="0"/>
                <a:cs typeface="Times New Roman" panose="02020603050405020304" pitchFamily="18" charset="0"/>
              </a:rPr>
              <a:t>đầu</a:t>
            </a:r>
            <a:r>
              <a:rPr lang="en-US" altLang="en-US" sz="4800" dirty="0" smtClean="0">
                <a:solidFill>
                  <a:srgbClr val="FF0000"/>
                </a:solidFill>
                <a:latin typeface="Times New Roman" panose="02020603050405020304" pitchFamily="18" charset="0"/>
                <a:cs typeface="Times New Roman" panose="02020603050405020304" pitchFamily="18" charset="0"/>
              </a:rPr>
              <a:t> </a:t>
            </a:r>
            <a:r>
              <a:rPr lang="en-US" altLang="en-US" sz="4800" dirty="0" err="1" smtClean="0">
                <a:solidFill>
                  <a:srgbClr val="FF0000"/>
                </a:solidFill>
                <a:latin typeface="Times New Roman" panose="02020603050405020304" pitchFamily="18" charset="0"/>
                <a:cs typeface="Times New Roman" panose="02020603050405020304" pitchFamily="18" charset="0"/>
              </a:rPr>
              <a:t>từ</a:t>
            </a:r>
            <a:r>
              <a:rPr lang="en-US" altLang="en-US" sz="4800" dirty="0" smtClean="0">
                <a:solidFill>
                  <a:srgbClr val="FF0000"/>
                </a:solidFill>
                <a:latin typeface="Times New Roman" panose="02020603050405020304" pitchFamily="18" charset="0"/>
                <a:cs typeface="Times New Roman" panose="02020603050405020304" pitchFamily="18" charset="0"/>
              </a:rPr>
              <a:t> </a:t>
            </a:r>
            <a:r>
              <a:rPr lang="en-US" altLang="en-US" sz="4800" dirty="0" err="1" smtClean="0">
                <a:solidFill>
                  <a:srgbClr val="FF0000"/>
                </a:solidFill>
                <a:latin typeface="Times New Roman" panose="02020603050405020304" pitchFamily="18" charset="0"/>
                <a:cs typeface="Times New Roman" panose="02020603050405020304" pitchFamily="18" charset="0"/>
              </a:rPr>
              <a:t>bếp</a:t>
            </a:r>
            <a:r>
              <a:rPr lang="en-US" altLang="en-US" sz="4800" dirty="0" smtClean="0">
                <a:solidFill>
                  <a:srgbClr val="FF0000"/>
                </a:solidFill>
                <a:latin typeface="Times New Roman" panose="02020603050405020304" pitchFamily="18" charset="0"/>
                <a:cs typeface="Times New Roman" panose="02020603050405020304" pitchFamily="18" charset="0"/>
              </a:rPr>
              <a:t> </a:t>
            </a:r>
            <a:r>
              <a:rPr lang="en-US" altLang="en-US" sz="4800" dirty="0" err="1" smtClean="0">
                <a:solidFill>
                  <a:srgbClr val="FF0000"/>
                </a:solidFill>
                <a:latin typeface="Times New Roman" panose="02020603050405020304" pitchFamily="18" charset="0"/>
                <a:cs typeface="Times New Roman" panose="02020603050405020304" pitchFamily="18" charset="0"/>
              </a:rPr>
              <a:t>lửa</a:t>
            </a:r>
            <a:endParaRPr lang="en-US" altLang="en-US" sz="4800" dirty="0" smtClean="0">
              <a:solidFill>
                <a:srgbClr val="FF0000"/>
              </a:solidFill>
              <a:latin typeface="Times New Roman" panose="02020603050405020304" pitchFamily="18" charset="0"/>
              <a:cs typeface="Times New Roman" panose="02020603050405020304" pitchFamily="18" charset="0"/>
            </a:endParaRPr>
          </a:p>
          <a:p>
            <a:pPr>
              <a:lnSpc>
                <a:spcPct val="150000"/>
              </a:lnSpc>
            </a:pPr>
            <a:r>
              <a:rPr lang="en-US" altLang="en-US" sz="4800" i="1" dirty="0" smtClean="0">
                <a:solidFill>
                  <a:srgbClr val="FF0000"/>
                </a:solidFill>
                <a:latin typeface="Times New Roman" panose="02020603050405020304" pitchFamily="18" charset="0"/>
                <a:cs typeface="Times New Roman" panose="02020603050405020304" pitchFamily="18" charset="0"/>
              </a:rPr>
              <a:t>=&gt; </a:t>
            </a:r>
            <a:r>
              <a:rPr lang="en-US" altLang="en-US" sz="4800" i="1" dirty="0" err="1" smtClean="0">
                <a:solidFill>
                  <a:srgbClr val="FF0000"/>
                </a:solidFill>
                <a:latin typeface="Times New Roman" panose="02020603050405020304" pitchFamily="18" charset="0"/>
                <a:cs typeface="Times New Roman" panose="02020603050405020304" pitchFamily="18" charset="0"/>
              </a:rPr>
              <a:t>Hình</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ảnh</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gần</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gũi</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giản</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dị</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ấm</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áp</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tình</a:t>
            </a:r>
            <a:r>
              <a:rPr lang="en-US" altLang="en-US" sz="4800" i="1" dirty="0" smtClean="0">
                <a:solidFill>
                  <a:srgbClr val="FF0000"/>
                </a:solidFill>
                <a:latin typeface="Times New Roman" panose="02020603050405020304" pitchFamily="18" charset="0"/>
                <a:cs typeface="Times New Roman" panose="02020603050405020304" pitchFamily="18" charset="0"/>
              </a:rPr>
              <a:t> </a:t>
            </a:r>
            <a:r>
              <a:rPr lang="en-US" altLang="en-US" sz="4800" i="1" dirty="0" err="1" smtClean="0">
                <a:solidFill>
                  <a:srgbClr val="FF0000"/>
                </a:solidFill>
                <a:latin typeface="Times New Roman" panose="02020603050405020304" pitchFamily="18" charset="0"/>
                <a:cs typeface="Times New Roman" panose="02020603050405020304" pitchFamily="18" charset="0"/>
              </a:rPr>
              <a:t>người</a:t>
            </a:r>
            <a:r>
              <a:rPr lang="en-US" altLang="en-US" sz="4800" i="1" dirty="0" smtClean="0">
                <a:solidFill>
                  <a:srgbClr val="FF0000"/>
                </a:solidFill>
                <a:latin typeface="Times New Roman" panose="02020603050405020304" pitchFamily="18" charset="0"/>
                <a:cs typeface="Times New Roman" panose="02020603050405020304" pitchFamily="18" charset="0"/>
              </a:rPr>
              <a:t>.</a:t>
            </a:r>
            <a:endParaRPr lang="en-US" altLang="en-US" sz="4800" i="1" dirty="0">
              <a:solidFill>
                <a:srgbClr val="FF0000"/>
              </a:solidFill>
              <a:latin typeface="Times New Roman" panose="02020603050405020304" pitchFamily="18" charset="0"/>
              <a:cs typeface="Times New Roman" panose="02020603050405020304" pitchFamily="18" charset="0"/>
            </a:endParaRPr>
          </a:p>
        </p:txBody>
      </p:sp>
      <p:sp>
        <p:nvSpPr>
          <p:cNvPr id="5"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2"/>
            <a:stretch>
              <a:fillRect/>
            </a:stretch>
          </a:blipFill>
        </p:spPr>
      </p:sp>
      <p:sp>
        <p:nvSpPr>
          <p:cNvPr id="7"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2"/>
            <a:stretch>
              <a:fillRect/>
            </a:stretch>
          </a:blipFill>
        </p:spPr>
      </p:sp>
    </p:spTree>
    <p:extLst>
      <p:ext uri="{BB962C8B-B14F-4D97-AF65-F5344CB8AC3E}">
        <p14:creationId xmlns:p14="http://schemas.microsoft.com/office/powerpoint/2010/main" val="134491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sp>
      <p:sp>
        <p:nvSpPr>
          <p:cNvPr id="11" name="Rounded Rectangle 10"/>
          <p:cNvSpPr/>
          <p:nvPr/>
        </p:nvSpPr>
        <p:spPr>
          <a:xfrm>
            <a:off x="603292" y="4447461"/>
            <a:ext cx="17081413" cy="403252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5400" b="1" dirty="0" smtClean="0">
                <a:latin typeface="+mj-lt"/>
              </a:rPr>
              <a:t>Đọc 5 câu thơ tiếp và cho biết: </a:t>
            </a:r>
          </a:p>
          <a:p>
            <a:pPr marL="685800" indent="-685800" algn="ctr">
              <a:buFontTx/>
              <a:buChar char="-"/>
            </a:pPr>
            <a:r>
              <a:rPr lang="vi-VN" sz="5400" b="1" i="1" dirty="0" smtClean="0">
                <a:latin typeface="+mj-lt"/>
              </a:rPr>
              <a:t>Những kỷ niệm tuổi thơ gắn với những sự kiện nào?</a:t>
            </a:r>
          </a:p>
        </p:txBody>
      </p:sp>
      <p:sp>
        <p:nvSpPr>
          <p:cNvPr id="12" name="Rectangle 5"/>
          <p:cNvSpPr>
            <a:spLocks noChangeArrowheads="1"/>
          </p:cNvSpPr>
          <p:nvPr/>
        </p:nvSpPr>
        <p:spPr bwMode="auto">
          <a:xfrm>
            <a:off x="923017" y="157790"/>
            <a:ext cx="9211584" cy="347787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SG" altLang="en-US" sz="4400" dirty="0" err="1">
                <a:solidFill>
                  <a:srgbClr val="0070C0"/>
                </a:solidFill>
                <a:latin typeface="Times New Roman" panose="02020603050405020304" pitchFamily="18" charset="0"/>
              </a:rPr>
              <a:t>Lên</a:t>
            </a:r>
            <a:r>
              <a:rPr lang="en-SG" altLang="en-US" sz="4400" dirty="0">
                <a:solidFill>
                  <a:srgbClr val="0070C0"/>
                </a:solidFill>
                <a:latin typeface="Times New Roman" panose="02020603050405020304" pitchFamily="18" charset="0"/>
              </a:rPr>
              <a:t> </a:t>
            </a:r>
            <a:r>
              <a:rPr lang="en-SG" altLang="en-US" sz="4400" dirty="0" err="1">
                <a:solidFill>
                  <a:srgbClr val="0070C0"/>
                </a:solidFill>
                <a:latin typeface="Times New Roman" panose="02020603050405020304" pitchFamily="18" charset="0"/>
              </a:rPr>
              <a:t>bốn</a:t>
            </a:r>
            <a:r>
              <a:rPr lang="en-SG" altLang="en-US" sz="4400" dirty="0">
                <a:solidFill>
                  <a:srgbClr val="0070C0"/>
                </a:solidFill>
                <a:latin typeface="Times New Roman" panose="02020603050405020304" pitchFamily="18" charset="0"/>
              </a:rPr>
              <a:t> </a:t>
            </a:r>
            <a:r>
              <a:rPr lang="en-SG" altLang="en-US" sz="4400" dirty="0" err="1">
                <a:solidFill>
                  <a:srgbClr val="0070C0"/>
                </a:solidFill>
                <a:latin typeface="Times New Roman" panose="02020603050405020304" pitchFamily="18" charset="0"/>
              </a:rPr>
              <a:t>tuổi</a:t>
            </a:r>
            <a:r>
              <a:rPr lang="en-SG" altLang="en-US" sz="4400" dirty="0">
                <a:solidFill>
                  <a:srgbClr val="0070C0"/>
                </a:solidFill>
                <a:latin typeface="Times New Roman" panose="02020603050405020304" pitchFamily="18" charset="0"/>
              </a:rPr>
              <a:t> </a:t>
            </a:r>
            <a:r>
              <a:rPr lang="en-SG" altLang="en-US" sz="4400" dirty="0" err="1">
                <a:latin typeface="Times New Roman" panose="02020603050405020304" pitchFamily="18" charset="0"/>
              </a:rPr>
              <a:t>cháu</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đã</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quen</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mùi</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khói</a:t>
            </a:r>
            <a:r>
              <a:rPr lang="en-SG" altLang="en-US" sz="4400" dirty="0">
                <a:latin typeface="Times New Roman" panose="02020603050405020304" pitchFamily="18" charset="0"/>
              </a:rPr>
              <a:t>,</a:t>
            </a:r>
            <a:br>
              <a:rPr lang="en-SG" altLang="en-US" sz="4400" dirty="0">
                <a:latin typeface="Times New Roman" panose="02020603050405020304" pitchFamily="18" charset="0"/>
              </a:rPr>
            </a:br>
            <a:r>
              <a:rPr lang="en-SG" altLang="en-US" sz="4400" dirty="0" err="1">
                <a:latin typeface="Times New Roman" panose="02020603050405020304" pitchFamily="18" charset="0"/>
              </a:rPr>
              <a:t>Năm</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ấy</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là</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năm</a:t>
            </a:r>
            <a:r>
              <a:rPr lang="en-SG" altLang="en-US" sz="4400" dirty="0">
                <a:latin typeface="Times New Roman" panose="02020603050405020304" pitchFamily="18" charset="0"/>
              </a:rPr>
              <a:t> </a:t>
            </a:r>
            <a:r>
              <a:rPr lang="en-SG" altLang="en-US" sz="4400" dirty="0" err="1">
                <a:solidFill>
                  <a:srgbClr val="FF0000"/>
                </a:solidFill>
                <a:latin typeface="Times New Roman" panose="02020603050405020304" pitchFamily="18" charset="0"/>
              </a:rPr>
              <a:t>đói</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mòn</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đói</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mỏi</a:t>
            </a:r>
            <a:endParaRPr lang="en-SG" altLang="en-US" sz="4400" dirty="0">
              <a:solidFill>
                <a:srgbClr val="FF0000"/>
              </a:solidFill>
              <a:latin typeface="Times New Roman" panose="02020603050405020304" pitchFamily="18" charset="0"/>
            </a:endParaRPr>
          </a:p>
          <a:p>
            <a:pPr eaLnBrk="1" hangingPunct="1"/>
            <a:r>
              <a:rPr lang="en-SG" altLang="en-US" sz="4400" dirty="0" err="1">
                <a:latin typeface="Times New Roman" panose="02020603050405020304" pitchFamily="18" charset="0"/>
              </a:rPr>
              <a:t>Bố</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đi</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đánh</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xe</a:t>
            </a:r>
            <a:r>
              <a:rPr lang="en-SG" altLang="en-US" sz="4400" dirty="0">
                <a:latin typeface="Times New Roman" panose="02020603050405020304" pitchFamily="18" charset="0"/>
              </a:rPr>
              <a:t> </a:t>
            </a:r>
            <a:r>
              <a:rPr lang="en-SG" altLang="en-US" sz="4400" dirty="0" err="1">
                <a:solidFill>
                  <a:srgbClr val="FF0000"/>
                </a:solidFill>
                <a:latin typeface="Times New Roman" panose="02020603050405020304" pitchFamily="18" charset="0"/>
              </a:rPr>
              <a:t>khô</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rạc</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ngựa</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gầy</a:t>
            </a:r>
            <a:r>
              <a:rPr lang="en-SG" altLang="en-US" sz="4400" dirty="0">
                <a:solidFill>
                  <a:srgbClr val="FF0000"/>
                </a:solidFill>
                <a:latin typeface="Times New Roman" panose="02020603050405020304" pitchFamily="18" charset="0"/>
              </a:rPr>
              <a:t>.</a:t>
            </a:r>
            <a:br>
              <a:rPr lang="en-SG" altLang="en-US" sz="4400" dirty="0">
                <a:solidFill>
                  <a:srgbClr val="FF0000"/>
                </a:solidFill>
                <a:latin typeface="Times New Roman" panose="02020603050405020304" pitchFamily="18" charset="0"/>
              </a:rPr>
            </a:br>
            <a:r>
              <a:rPr lang="en-SG" altLang="en-US" sz="4400" dirty="0" err="1">
                <a:latin typeface="Times New Roman" panose="02020603050405020304" pitchFamily="18" charset="0"/>
              </a:rPr>
              <a:t>Chỉ</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nhớ</a:t>
            </a:r>
            <a:r>
              <a:rPr lang="en-SG" altLang="en-US" sz="4400" dirty="0">
                <a:latin typeface="Times New Roman" panose="02020603050405020304" pitchFamily="18" charset="0"/>
              </a:rPr>
              <a:t> </a:t>
            </a:r>
            <a:r>
              <a:rPr lang="en-SG" altLang="en-US" sz="4400" dirty="0" err="1">
                <a:solidFill>
                  <a:srgbClr val="FF0000"/>
                </a:solidFill>
                <a:latin typeface="Times New Roman" panose="02020603050405020304" pitchFamily="18" charset="0"/>
              </a:rPr>
              <a:t>khói</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hun</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nhèm</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mắt</a:t>
            </a:r>
            <a:r>
              <a:rPr lang="en-SG" altLang="en-US" sz="4400" dirty="0">
                <a:solidFill>
                  <a:srgbClr val="FF0000"/>
                </a:solidFill>
                <a:latin typeface="Times New Roman" panose="02020603050405020304" pitchFamily="18" charset="0"/>
              </a:rPr>
              <a:t> </a:t>
            </a:r>
            <a:r>
              <a:rPr lang="en-SG" altLang="en-US" sz="4400" dirty="0" err="1">
                <a:latin typeface="Times New Roman" panose="02020603050405020304" pitchFamily="18" charset="0"/>
              </a:rPr>
              <a:t>cháu</a:t>
            </a:r>
            <a:endParaRPr lang="en-SG" altLang="en-US" sz="4400" dirty="0">
              <a:latin typeface="Times New Roman" panose="02020603050405020304" pitchFamily="18" charset="0"/>
            </a:endParaRPr>
          </a:p>
          <a:p>
            <a:pPr eaLnBrk="1" hangingPunct="1"/>
            <a:r>
              <a:rPr lang="en-SG" altLang="en-US" sz="4400" dirty="0" err="1">
                <a:latin typeface="Times New Roman" panose="02020603050405020304" pitchFamily="18" charset="0"/>
              </a:rPr>
              <a:t>Nghĩ</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lại</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đến</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giờ</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sống</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mũi</a:t>
            </a:r>
            <a:r>
              <a:rPr lang="en-SG" altLang="en-US" sz="4400" dirty="0">
                <a:latin typeface="Times New Roman" panose="02020603050405020304" pitchFamily="18" charset="0"/>
              </a:rPr>
              <a:t> </a:t>
            </a:r>
            <a:r>
              <a:rPr lang="en-SG" altLang="en-US" sz="4400" dirty="0" err="1">
                <a:solidFill>
                  <a:srgbClr val="FF0000"/>
                </a:solidFill>
                <a:latin typeface="Times New Roman" panose="02020603050405020304" pitchFamily="18" charset="0"/>
              </a:rPr>
              <a:t>còn</a:t>
            </a:r>
            <a:r>
              <a:rPr lang="en-SG" altLang="en-US" sz="4400" dirty="0">
                <a:solidFill>
                  <a:srgbClr val="FF0000"/>
                </a:solidFill>
                <a:latin typeface="Times New Roman" panose="02020603050405020304" pitchFamily="18" charset="0"/>
              </a:rPr>
              <a:t> cay </a:t>
            </a:r>
            <a:r>
              <a:rPr lang="en-SG" altLang="en-US" sz="4400" dirty="0">
                <a:latin typeface="Times New Roman" panose="02020603050405020304" pitchFamily="18" charset="0"/>
              </a:rPr>
              <a:t>!</a:t>
            </a:r>
          </a:p>
        </p:txBody>
      </p:sp>
    </p:spTree>
    <p:extLst>
      <p:ext uri="{BB962C8B-B14F-4D97-AF65-F5344CB8AC3E}">
        <p14:creationId xmlns:p14="http://schemas.microsoft.com/office/powerpoint/2010/main" val="1936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hân tích Bếp lửa hay nhất (20 mẫu) - Văn 9"/>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 y="21432"/>
            <a:ext cx="18288000" cy="10332243"/>
          </a:xfrm>
          <a:prstGeom prst="rect">
            <a:avLst/>
          </a:prstGeom>
          <a:noFill/>
          <a:ln>
            <a:noFill/>
          </a:ln>
          <a:effectLst>
            <a:glow>
              <a:schemeClr val="accent1"/>
            </a:glow>
            <a:outerShdw blurRad="50800" dist="50800" dir="5400000" sx="1000" sy="1000" algn="ctr" rotWithShape="0">
              <a:srgbClr val="000000"/>
            </a:outerShdw>
            <a:reflection endPos="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4"/>
          <p:cNvSpPr>
            <a:spLocks noChangeArrowheads="1"/>
          </p:cNvSpPr>
          <p:nvPr/>
        </p:nvSpPr>
        <p:spPr bwMode="auto">
          <a:xfrm>
            <a:off x="2514600" y="571500"/>
            <a:ext cx="11887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en-US" altLang="en-US" sz="5400" b="1">
                <a:solidFill>
                  <a:srgbClr val="FFFFFF"/>
                </a:solidFill>
                <a:latin typeface="Times New Roman" panose="02020603050405020304" pitchFamily="18" charset="0"/>
                <a:cs typeface="Times New Roman" panose="02020603050405020304" pitchFamily="18" charset="0"/>
              </a:rPr>
              <a:t>2. Những kỉ niệm tuổi thơ sống bên bà</a:t>
            </a:r>
          </a:p>
        </p:txBody>
      </p:sp>
      <p:sp>
        <p:nvSpPr>
          <p:cNvPr id="2" name="Right Arrow 1"/>
          <p:cNvSpPr/>
          <p:nvPr/>
        </p:nvSpPr>
        <p:spPr>
          <a:xfrm>
            <a:off x="3429000" y="4914900"/>
            <a:ext cx="10287000" cy="342900"/>
          </a:xfrm>
          <a:prstGeom prst="rightArrow">
            <a:avLst>
              <a:gd name="adj1" fmla="val 50000"/>
              <a:gd name="adj2" fmla="val 6519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latin typeface="Times New Roman" panose="02020603050405020304" pitchFamily="18" charset="0"/>
              <a:cs typeface="Times New Roman" panose="02020603050405020304" pitchFamily="18" charset="0"/>
            </a:endParaRPr>
          </a:p>
        </p:txBody>
      </p:sp>
      <p:sp>
        <p:nvSpPr>
          <p:cNvPr id="3" name="Flowchart: Connector 2"/>
          <p:cNvSpPr/>
          <p:nvPr/>
        </p:nvSpPr>
        <p:spPr>
          <a:xfrm>
            <a:off x="4572000" y="4686300"/>
            <a:ext cx="685800" cy="685800"/>
          </a:xfrm>
          <a:prstGeom prst="flowChartConnector">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latin typeface="Times New Roman" panose="02020603050405020304" pitchFamily="18" charset="0"/>
              <a:cs typeface="Times New Roman" panose="02020603050405020304" pitchFamily="18" charset="0"/>
            </a:endParaRPr>
          </a:p>
        </p:txBody>
      </p:sp>
      <p:sp>
        <p:nvSpPr>
          <p:cNvPr id="6" name="Flowchart: Connector 5"/>
          <p:cNvSpPr/>
          <p:nvPr/>
        </p:nvSpPr>
        <p:spPr>
          <a:xfrm>
            <a:off x="7200900" y="4704386"/>
            <a:ext cx="685800" cy="685800"/>
          </a:xfrm>
          <a:prstGeom prst="flowChartConnector">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latin typeface="Times New Roman" panose="02020603050405020304" pitchFamily="18" charset="0"/>
              <a:cs typeface="Times New Roman" panose="02020603050405020304" pitchFamily="18" charset="0"/>
            </a:endParaRPr>
          </a:p>
        </p:txBody>
      </p:sp>
      <p:sp>
        <p:nvSpPr>
          <p:cNvPr id="7" name="Flowchart: Connector 6"/>
          <p:cNvSpPr/>
          <p:nvPr/>
        </p:nvSpPr>
        <p:spPr>
          <a:xfrm>
            <a:off x="9759629" y="4686300"/>
            <a:ext cx="685800" cy="685800"/>
          </a:xfrm>
          <a:prstGeom prst="flowChartConnector">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latin typeface="Times New Roman" panose="02020603050405020304" pitchFamily="18" charset="0"/>
              <a:cs typeface="Times New Roman" panose="02020603050405020304" pitchFamily="18" charset="0"/>
            </a:endParaRPr>
          </a:p>
        </p:txBody>
      </p:sp>
      <p:sp>
        <p:nvSpPr>
          <p:cNvPr id="4" name="Rounded Rectangular Callout 3"/>
          <p:cNvSpPr/>
          <p:nvPr/>
        </p:nvSpPr>
        <p:spPr>
          <a:xfrm>
            <a:off x="4114801" y="6453188"/>
            <a:ext cx="5093495" cy="1600200"/>
          </a:xfrm>
          <a:prstGeom prst="wedgeRoundRectCallout">
            <a:avLst>
              <a:gd name="adj1" fmla="val -34862"/>
              <a:gd name="adj2" fmla="val -108929"/>
              <a:gd name="adj3" fmla="val 16667"/>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dirty="0" err="1">
                <a:solidFill>
                  <a:schemeClr val="tx1"/>
                </a:solidFill>
                <a:latin typeface="Times New Roman" panose="02020603050405020304" pitchFamily="18" charset="0"/>
                <a:cs typeface="Times New Roman" panose="02020603050405020304" pitchFamily="18" charset="0"/>
              </a:rPr>
              <a:t>Kỉ</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niệm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thời</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thơ</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ấu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năm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cháu</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lên</a:t>
            </a:r>
            <a:r>
              <a:rPr lang="en-US" sz="4200" dirty="0">
                <a:solidFill>
                  <a:schemeClr val="tx1"/>
                </a:solidFill>
                <a:latin typeface="Times New Roman" panose="02020603050405020304" pitchFamily="18" charset="0"/>
                <a:cs typeface="Times New Roman" panose="02020603050405020304" pitchFamily="18" charset="0"/>
              </a:rPr>
              <a:t> 4 </a:t>
            </a:r>
            <a:r>
              <a:rPr lang="en-US" sz="4200" dirty="0" err="1">
                <a:solidFill>
                  <a:schemeClr val="tx1"/>
                </a:solidFill>
                <a:latin typeface="Times New Roman" panose="02020603050405020304" pitchFamily="18" charset="0"/>
                <a:cs typeface="Times New Roman" panose="02020603050405020304" pitchFamily="18" charset="0"/>
              </a:rPr>
              <a:t>tuổi</a:t>
            </a:r>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9" name="Rounded Rectangular Callout 8"/>
          <p:cNvSpPr/>
          <p:nvPr/>
        </p:nvSpPr>
        <p:spPr>
          <a:xfrm>
            <a:off x="6662738" y="2190750"/>
            <a:ext cx="5093495" cy="1600200"/>
          </a:xfrm>
          <a:prstGeom prst="wedgeRoundRectCallout">
            <a:avLst>
              <a:gd name="adj1" fmla="val -31112"/>
              <a:gd name="adj2" fmla="val 102644"/>
              <a:gd name="adj3" fmla="val 16667"/>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dirty="0" err="1">
                <a:solidFill>
                  <a:schemeClr val="tx1"/>
                </a:solidFill>
                <a:latin typeface="Times New Roman" panose="02020603050405020304" pitchFamily="18" charset="0"/>
                <a:cs typeface="Times New Roman" panose="02020603050405020304" pitchFamily="18" charset="0"/>
              </a:rPr>
              <a:t>Kỉ</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niệm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về</a:t>
            </a:r>
            <a:r>
              <a:rPr lang="en-US" sz="4200" dirty="0">
                <a:solidFill>
                  <a:schemeClr val="tx1"/>
                </a:solidFill>
                <a:latin typeface="Times New Roman" panose="02020603050405020304" pitchFamily="18" charset="0"/>
                <a:cs typeface="Times New Roman" panose="02020603050405020304" pitchFamily="18" charset="0"/>
              </a:rPr>
              <a:t> 8 </a:t>
            </a:r>
            <a:r>
              <a:rPr lang="en-US" sz="4200" dirty="0" err="1">
                <a:solidFill>
                  <a:schemeClr val="tx1"/>
                </a:solidFill>
                <a:latin typeface="Times New Roman" panose="02020603050405020304" pitchFamily="18" charset="0"/>
                <a:cs typeface="Times New Roman" panose="02020603050405020304" pitchFamily="18" charset="0"/>
              </a:rPr>
              <a:t>năm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kháng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chiến</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cùng</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bà</a:t>
            </a:r>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10465595" y="6381750"/>
            <a:ext cx="5093493" cy="1600200"/>
          </a:xfrm>
          <a:prstGeom prst="wedgeRoundRectCallout">
            <a:avLst>
              <a:gd name="adj1" fmla="val -50544"/>
              <a:gd name="adj2" fmla="val -114354"/>
              <a:gd name="adj3" fmla="val 16667"/>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dirty="0" err="1">
                <a:solidFill>
                  <a:schemeClr val="tx1"/>
                </a:solidFill>
                <a:latin typeface="Times New Roman" panose="02020603050405020304" pitchFamily="18" charset="0"/>
                <a:cs typeface="Times New Roman" panose="02020603050405020304" pitchFamily="18" charset="0"/>
              </a:rPr>
              <a:t>Kỉ</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niệm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về</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năm</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giặc</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đốt</a:t>
            </a:r>
            <a:r>
              <a:rPr lang="en-US" sz="4200" dirty="0">
                <a:solidFill>
                  <a:schemeClr val="tx1"/>
                </a:solidFill>
                <a:latin typeface="Times New Roman" panose="02020603050405020304" pitchFamily="18" charset="0"/>
                <a:cs typeface="Times New Roman" panose="02020603050405020304" pitchFamily="18" charset="0"/>
              </a:rPr>
              <a:t> </a:t>
            </a:r>
            <a:r>
              <a:rPr lang="en-US" sz="4200" dirty="0" err="1">
                <a:solidFill>
                  <a:schemeClr val="tx1"/>
                </a:solidFill>
                <a:latin typeface="Times New Roman" panose="02020603050405020304" pitchFamily="18" charset="0"/>
                <a:cs typeface="Times New Roman" panose="02020603050405020304" pitchFamily="18" charset="0"/>
              </a:rPr>
              <a:t>làng</a:t>
            </a:r>
            <a:endParaRPr lang="en-US" sz="4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8473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randombar(horizontal)">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2" grpId="0" animBg="1"/>
      <p:bldP spid="4"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4131593"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sp>
        <p:nvSpPr>
          <p:cNvPr id="3"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5" name="TextBox 5"/>
          <p:cNvSpPr txBox="1"/>
          <p:nvPr/>
        </p:nvSpPr>
        <p:spPr>
          <a:xfrm>
            <a:off x="3170729" y="7780"/>
            <a:ext cx="11900325" cy="4424288"/>
          </a:xfrm>
          <a:prstGeom prst="rect">
            <a:avLst/>
          </a:prstGeom>
        </p:spPr>
        <p:txBody>
          <a:bodyPr wrap="square" lIns="0" tIns="0" rIns="0" bIns="0" rtlCol="0" anchor="t">
            <a:spAutoFit/>
          </a:bodyPr>
          <a:lstStyle/>
          <a:p>
            <a:pPr algn="ctr">
              <a:lnSpc>
                <a:spcPts val="11520"/>
              </a:lnSpc>
            </a:pPr>
            <a:r>
              <a:rPr lang="en-US" sz="7200" i="1" dirty="0" err="1" smtClean="0">
                <a:solidFill>
                  <a:schemeClr val="accent2">
                    <a:lumMod val="50000"/>
                  </a:schemeClr>
                </a:solidFill>
                <a:latin typeface="Times New Roman" panose="02020603050405020304" pitchFamily="18" charset="0"/>
                <a:cs typeface="Times New Roman" panose="02020603050405020304" pitchFamily="18" charset="0"/>
              </a:rPr>
              <a:t>Văn</a:t>
            </a:r>
            <a:r>
              <a:rPr lang="en-US" sz="7200" i="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7200" i="1" dirty="0" err="1" smtClean="0">
                <a:solidFill>
                  <a:schemeClr val="accent2">
                    <a:lumMod val="50000"/>
                  </a:schemeClr>
                </a:solidFill>
                <a:latin typeface="Times New Roman" panose="02020603050405020304" pitchFamily="18" charset="0"/>
                <a:cs typeface="Times New Roman" panose="02020603050405020304" pitchFamily="18" charset="0"/>
              </a:rPr>
              <a:t>bản</a:t>
            </a:r>
            <a:r>
              <a:rPr lang="en-US" sz="7200" i="1" dirty="0" smtClean="0">
                <a:solidFill>
                  <a:schemeClr val="accent2">
                    <a:lumMod val="50000"/>
                  </a:schemeClr>
                </a:solidFill>
                <a:latin typeface="Times New Roman" panose="02020603050405020304" pitchFamily="18" charset="0"/>
                <a:cs typeface="Times New Roman" panose="02020603050405020304" pitchFamily="18" charset="0"/>
              </a:rPr>
              <a:t>:</a:t>
            </a:r>
            <a:endParaRPr lang="en-US" sz="13800" i="1"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lnSpc>
                <a:spcPts val="11520"/>
              </a:lnSpc>
            </a:pPr>
            <a:endParaRPr lang="en-US" sz="11500" b="1"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lnSpc>
                <a:spcPts val="11520"/>
              </a:lnSpc>
            </a:pPr>
            <a:r>
              <a:rPr lang="en-US" sz="13800" b="1" dirty="0" smtClean="0">
                <a:solidFill>
                  <a:schemeClr val="accent2">
                    <a:lumMod val="50000"/>
                  </a:schemeClr>
                </a:solidFill>
                <a:latin typeface="Times New Roman" panose="02020603050405020304" pitchFamily="18" charset="0"/>
                <a:cs typeface="Times New Roman" panose="02020603050405020304" pitchFamily="18" charset="0"/>
              </a:rPr>
              <a:t>BẾP LỬA </a:t>
            </a:r>
            <a:endParaRPr lang="en-US" sz="13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11471665" y="4513896"/>
            <a:ext cx="9190891" cy="642035"/>
          </a:xfrm>
          <a:prstGeom prst="rect">
            <a:avLst/>
          </a:prstGeom>
        </p:spPr>
        <p:txBody>
          <a:bodyPr lIns="0" tIns="0" rIns="0" bIns="0" rtlCol="0" anchor="t">
            <a:spAutoFit/>
          </a:bodyPr>
          <a:lstStyle/>
          <a:p>
            <a:pPr algn="ctr">
              <a:lnSpc>
                <a:spcPts val="4760"/>
              </a:lnSpc>
            </a:pPr>
            <a:r>
              <a:rPr lang="en-US" sz="6000" b="1" i="1" dirty="0" smtClean="0">
                <a:solidFill>
                  <a:schemeClr val="accent5">
                    <a:lumMod val="50000"/>
                  </a:schemeClr>
                </a:solidFill>
                <a:latin typeface="Times New Roman" panose="02020603050405020304" pitchFamily="18" charset="0"/>
                <a:cs typeface="Times New Roman" panose="02020603050405020304" pitchFamily="18" charset="0"/>
              </a:rPr>
              <a:t>_</a:t>
            </a:r>
            <a:r>
              <a:rPr lang="en-US" sz="6000" b="1" i="1" dirty="0" err="1" smtClean="0">
                <a:solidFill>
                  <a:schemeClr val="accent5">
                    <a:lumMod val="50000"/>
                  </a:schemeClr>
                </a:solidFill>
                <a:latin typeface="Times New Roman" panose="02020603050405020304" pitchFamily="18" charset="0"/>
                <a:cs typeface="Times New Roman" panose="02020603050405020304" pitchFamily="18" charset="0"/>
              </a:rPr>
              <a:t>Bằng</a:t>
            </a:r>
            <a:r>
              <a:rPr lang="en-US" sz="6000" b="1" i="1" dirty="0" smtClean="0">
                <a:solidFill>
                  <a:schemeClr val="accent5">
                    <a:lumMod val="50000"/>
                  </a:schemeClr>
                </a:solidFill>
                <a:latin typeface="Times New Roman" panose="02020603050405020304" pitchFamily="18" charset="0"/>
                <a:cs typeface="Times New Roman" panose="02020603050405020304" pitchFamily="18" charset="0"/>
              </a:rPr>
              <a:t> </a:t>
            </a:r>
            <a:r>
              <a:rPr lang="en-US" sz="6000" b="1" i="1" dirty="0" err="1" smtClean="0">
                <a:solidFill>
                  <a:schemeClr val="accent5">
                    <a:lumMod val="50000"/>
                  </a:schemeClr>
                </a:solidFill>
                <a:latin typeface="Times New Roman" panose="02020603050405020304" pitchFamily="18" charset="0"/>
                <a:cs typeface="Times New Roman" panose="02020603050405020304" pitchFamily="18" charset="0"/>
              </a:rPr>
              <a:t>Việt</a:t>
            </a:r>
            <a:r>
              <a:rPr lang="en-US" sz="6000" b="1" i="1" dirty="0" smtClean="0">
                <a:solidFill>
                  <a:schemeClr val="accent5">
                    <a:lumMod val="50000"/>
                  </a:schemeClr>
                </a:solidFill>
                <a:latin typeface="Times New Roman" panose="02020603050405020304" pitchFamily="18" charset="0"/>
                <a:cs typeface="Times New Roman" panose="02020603050405020304" pitchFamily="18" charset="0"/>
              </a:rPr>
              <a:t>_</a:t>
            </a:r>
            <a:endParaRPr lang="en-US" sz="6000" b="1" i="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8" name="Picture 2" descr="Bài thơ Bếp lửa - Tin Tức Giáo Dục Học Tập Ti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4734" y="4914900"/>
            <a:ext cx="10227466" cy="5011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sp>
      <p:sp>
        <p:nvSpPr>
          <p:cNvPr id="11" name="Rounded Rectangle 10"/>
          <p:cNvSpPr/>
          <p:nvPr/>
        </p:nvSpPr>
        <p:spPr>
          <a:xfrm>
            <a:off x="1231813" y="4447461"/>
            <a:ext cx="16154400" cy="550912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5400" b="1" dirty="0" smtClean="0">
                <a:latin typeface="+mj-lt"/>
              </a:rPr>
              <a:t>Đọc 5 câu thơ tiếp và cho biết: </a:t>
            </a:r>
          </a:p>
          <a:p>
            <a:pPr algn="ctr"/>
            <a:r>
              <a:rPr lang="vi-VN" sz="5400" b="1" i="1" dirty="0" smtClean="0">
                <a:latin typeface="+mj-lt"/>
              </a:rPr>
              <a:t>- Cuộc sống của bà và cháu ra sao?</a:t>
            </a:r>
          </a:p>
          <a:p>
            <a:pPr marL="685800" indent="-685800" algn="ctr">
              <a:buFontTx/>
              <a:buChar char="-"/>
            </a:pPr>
            <a:r>
              <a:rPr lang="vi-VN" sz="5400" b="1" i="1" dirty="0" smtClean="0">
                <a:latin typeface="+mj-lt"/>
              </a:rPr>
              <a:t>Sự kiện, hình ảnh, chi tiết nào ám ảnh mãi trong tâm trí tác giả? Vì sao?</a:t>
            </a:r>
          </a:p>
        </p:txBody>
      </p:sp>
      <p:sp>
        <p:nvSpPr>
          <p:cNvPr id="12" name="Rectangle 5"/>
          <p:cNvSpPr>
            <a:spLocks noChangeArrowheads="1"/>
          </p:cNvSpPr>
          <p:nvPr/>
        </p:nvSpPr>
        <p:spPr bwMode="auto">
          <a:xfrm>
            <a:off x="923017" y="157790"/>
            <a:ext cx="9211584" cy="3477875"/>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SG" altLang="en-US" sz="4400" dirty="0" err="1">
                <a:solidFill>
                  <a:srgbClr val="0070C0"/>
                </a:solidFill>
                <a:latin typeface="Times New Roman" panose="02020603050405020304" pitchFamily="18" charset="0"/>
              </a:rPr>
              <a:t>Lên</a:t>
            </a:r>
            <a:r>
              <a:rPr lang="en-SG" altLang="en-US" sz="4400" dirty="0">
                <a:solidFill>
                  <a:srgbClr val="0070C0"/>
                </a:solidFill>
                <a:latin typeface="Times New Roman" panose="02020603050405020304" pitchFamily="18" charset="0"/>
              </a:rPr>
              <a:t> </a:t>
            </a:r>
            <a:r>
              <a:rPr lang="en-SG" altLang="en-US" sz="4400" dirty="0" err="1">
                <a:solidFill>
                  <a:srgbClr val="0070C0"/>
                </a:solidFill>
                <a:latin typeface="Times New Roman" panose="02020603050405020304" pitchFamily="18" charset="0"/>
              </a:rPr>
              <a:t>bốn</a:t>
            </a:r>
            <a:r>
              <a:rPr lang="en-SG" altLang="en-US" sz="4400" dirty="0">
                <a:solidFill>
                  <a:srgbClr val="0070C0"/>
                </a:solidFill>
                <a:latin typeface="Times New Roman" panose="02020603050405020304" pitchFamily="18" charset="0"/>
              </a:rPr>
              <a:t> </a:t>
            </a:r>
            <a:r>
              <a:rPr lang="en-SG" altLang="en-US" sz="4400" dirty="0" err="1">
                <a:solidFill>
                  <a:srgbClr val="0070C0"/>
                </a:solidFill>
                <a:latin typeface="Times New Roman" panose="02020603050405020304" pitchFamily="18" charset="0"/>
              </a:rPr>
              <a:t>tuổi</a:t>
            </a:r>
            <a:r>
              <a:rPr lang="en-SG" altLang="en-US" sz="4400" dirty="0">
                <a:solidFill>
                  <a:srgbClr val="0070C0"/>
                </a:solidFill>
                <a:latin typeface="Times New Roman" panose="02020603050405020304" pitchFamily="18" charset="0"/>
              </a:rPr>
              <a:t> </a:t>
            </a:r>
            <a:r>
              <a:rPr lang="en-SG" altLang="en-US" sz="4400" dirty="0" err="1">
                <a:latin typeface="Times New Roman" panose="02020603050405020304" pitchFamily="18" charset="0"/>
              </a:rPr>
              <a:t>cháu</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đã</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quen</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mùi</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khói</a:t>
            </a:r>
            <a:r>
              <a:rPr lang="en-SG" altLang="en-US" sz="4400" dirty="0">
                <a:latin typeface="Times New Roman" panose="02020603050405020304" pitchFamily="18" charset="0"/>
              </a:rPr>
              <a:t>,</a:t>
            </a:r>
            <a:br>
              <a:rPr lang="en-SG" altLang="en-US" sz="4400" dirty="0">
                <a:latin typeface="Times New Roman" panose="02020603050405020304" pitchFamily="18" charset="0"/>
              </a:rPr>
            </a:br>
            <a:r>
              <a:rPr lang="en-SG" altLang="en-US" sz="4400" dirty="0" err="1">
                <a:latin typeface="Times New Roman" panose="02020603050405020304" pitchFamily="18" charset="0"/>
              </a:rPr>
              <a:t>Năm</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ấy</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là</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năm</a:t>
            </a:r>
            <a:r>
              <a:rPr lang="en-SG" altLang="en-US" sz="4400" dirty="0">
                <a:latin typeface="Times New Roman" panose="02020603050405020304" pitchFamily="18" charset="0"/>
              </a:rPr>
              <a:t> </a:t>
            </a:r>
            <a:r>
              <a:rPr lang="en-SG" altLang="en-US" sz="4400" dirty="0" err="1">
                <a:solidFill>
                  <a:srgbClr val="FF0000"/>
                </a:solidFill>
                <a:latin typeface="Times New Roman" panose="02020603050405020304" pitchFamily="18" charset="0"/>
              </a:rPr>
              <a:t>đói</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mòn</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đói</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mỏi</a:t>
            </a:r>
            <a:endParaRPr lang="en-SG" altLang="en-US" sz="4400" dirty="0">
              <a:solidFill>
                <a:srgbClr val="FF0000"/>
              </a:solidFill>
              <a:latin typeface="Times New Roman" panose="02020603050405020304" pitchFamily="18" charset="0"/>
            </a:endParaRPr>
          </a:p>
          <a:p>
            <a:pPr eaLnBrk="1" hangingPunct="1"/>
            <a:r>
              <a:rPr lang="en-SG" altLang="en-US" sz="4400" dirty="0" err="1">
                <a:latin typeface="Times New Roman" panose="02020603050405020304" pitchFamily="18" charset="0"/>
              </a:rPr>
              <a:t>Bố</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đi</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đánh</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xe</a:t>
            </a:r>
            <a:r>
              <a:rPr lang="en-SG" altLang="en-US" sz="4400" dirty="0">
                <a:latin typeface="Times New Roman" panose="02020603050405020304" pitchFamily="18" charset="0"/>
              </a:rPr>
              <a:t> </a:t>
            </a:r>
            <a:r>
              <a:rPr lang="en-SG" altLang="en-US" sz="4400" dirty="0" err="1">
                <a:solidFill>
                  <a:srgbClr val="FF0000"/>
                </a:solidFill>
                <a:latin typeface="Times New Roman" panose="02020603050405020304" pitchFamily="18" charset="0"/>
              </a:rPr>
              <a:t>khô</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rạc</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ngựa</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gầy</a:t>
            </a:r>
            <a:r>
              <a:rPr lang="en-SG" altLang="en-US" sz="4400" dirty="0">
                <a:solidFill>
                  <a:srgbClr val="FF0000"/>
                </a:solidFill>
                <a:latin typeface="Times New Roman" panose="02020603050405020304" pitchFamily="18" charset="0"/>
              </a:rPr>
              <a:t>.</a:t>
            </a:r>
            <a:br>
              <a:rPr lang="en-SG" altLang="en-US" sz="4400" dirty="0">
                <a:solidFill>
                  <a:srgbClr val="FF0000"/>
                </a:solidFill>
                <a:latin typeface="Times New Roman" panose="02020603050405020304" pitchFamily="18" charset="0"/>
              </a:rPr>
            </a:br>
            <a:r>
              <a:rPr lang="en-SG" altLang="en-US" sz="4400" dirty="0" err="1">
                <a:latin typeface="Times New Roman" panose="02020603050405020304" pitchFamily="18" charset="0"/>
              </a:rPr>
              <a:t>Chỉ</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nhớ</a:t>
            </a:r>
            <a:r>
              <a:rPr lang="en-SG" altLang="en-US" sz="4400" dirty="0">
                <a:latin typeface="Times New Roman" panose="02020603050405020304" pitchFamily="18" charset="0"/>
              </a:rPr>
              <a:t> </a:t>
            </a:r>
            <a:r>
              <a:rPr lang="en-SG" altLang="en-US" sz="4400" dirty="0" err="1">
                <a:solidFill>
                  <a:srgbClr val="FF0000"/>
                </a:solidFill>
                <a:latin typeface="Times New Roman" panose="02020603050405020304" pitchFamily="18" charset="0"/>
              </a:rPr>
              <a:t>khói</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hun</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nhèm</a:t>
            </a:r>
            <a:r>
              <a:rPr lang="en-SG" altLang="en-US" sz="4400" dirty="0">
                <a:solidFill>
                  <a:srgbClr val="FF0000"/>
                </a:solidFill>
                <a:latin typeface="Times New Roman" panose="02020603050405020304" pitchFamily="18" charset="0"/>
              </a:rPr>
              <a:t> </a:t>
            </a:r>
            <a:r>
              <a:rPr lang="en-SG" altLang="en-US" sz="4400" dirty="0" err="1">
                <a:solidFill>
                  <a:srgbClr val="FF0000"/>
                </a:solidFill>
                <a:latin typeface="Times New Roman" panose="02020603050405020304" pitchFamily="18" charset="0"/>
              </a:rPr>
              <a:t>mắt</a:t>
            </a:r>
            <a:r>
              <a:rPr lang="en-SG" altLang="en-US" sz="4400" dirty="0">
                <a:solidFill>
                  <a:srgbClr val="FF0000"/>
                </a:solidFill>
                <a:latin typeface="Times New Roman" panose="02020603050405020304" pitchFamily="18" charset="0"/>
              </a:rPr>
              <a:t> </a:t>
            </a:r>
            <a:r>
              <a:rPr lang="en-SG" altLang="en-US" sz="4400" dirty="0" err="1">
                <a:latin typeface="Times New Roman" panose="02020603050405020304" pitchFamily="18" charset="0"/>
              </a:rPr>
              <a:t>cháu</a:t>
            </a:r>
            <a:endParaRPr lang="en-SG" altLang="en-US" sz="4400" dirty="0">
              <a:latin typeface="Times New Roman" panose="02020603050405020304" pitchFamily="18" charset="0"/>
            </a:endParaRPr>
          </a:p>
          <a:p>
            <a:pPr eaLnBrk="1" hangingPunct="1"/>
            <a:r>
              <a:rPr lang="en-SG" altLang="en-US" sz="4400" dirty="0" err="1">
                <a:latin typeface="Times New Roman" panose="02020603050405020304" pitchFamily="18" charset="0"/>
              </a:rPr>
              <a:t>Nghĩ</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lại</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đến</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giờ</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sống</a:t>
            </a:r>
            <a:r>
              <a:rPr lang="en-SG" altLang="en-US" sz="4400" dirty="0">
                <a:latin typeface="Times New Roman" panose="02020603050405020304" pitchFamily="18" charset="0"/>
              </a:rPr>
              <a:t> </a:t>
            </a:r>
            <a:r>
              <a:rPr lang="en-SG" altLang="en-US" sz="4400" dirty="0" err="1">
                <a:latin typeface="Times New Roman" panose="02020603050405020304" pitchFamily="18" charset="0"/>
              </a:rPr>
              <a:t>mũi</a:t>
            </a:r>
            <a:r>
              <a:rPr lang="en-SG" altLang="en-US" sz="4400" dirty="0">
                <a:latin typeface="Times New Roman" panose="02020603050405020304" pitchFamily="18" charset="0"/>
              </a:rPr>
              <a:t> </a:t>
            </a:r>
            <a:r>
              <a:rPr lang="en-SG" altLang="en-US" sz="4400" dirty="0" err="1">
                <a:solidFill>
                  <a:srgbClr val="FF0000"/>
                </a:solidFill>
                <a:latin typeface="Times New Roman" panose="02020603050405020304" pitchFamily="18" charset="0"/>
              </a:rPr>
              <a:t>còn</a:t>
            </a:r>
            <a:r>
              <a:rPr lang="en-SG" altLang="en-US" sz="4400" dirty="0">
                <a:solidFill>
                  <a:srgbClr val="FF0000"/>
                </a:solidFill>
                <a:latin typeface="Times New Roman" panose="02020603050405020304" pitchFamily="18" charset="0"/>
              </a:rPr>
              <a:t> cay </a:t>
            </a:r>
            <a:r>
              <a:rPr lang="en-SG" altLang="en-US" sz="4400" dirty="0">
                <a:latin typeface="Times New Roman" panose="02020603050405020304" pitchFamily="18" charset="0"/>
              </a:rPr>
              <a:t>!</a:t>
            </a:r>
          </a:p>
        </p:txBody>
      </p:sp>
    </p:spTree>
    <p:extLst>
      <p:ext uri="{BB962C8B-B14F-4D97-AF65-F5344CB8AC3E}">
        <p14:creationId xmlns:p14="http://schemas.microsoft.com/office/powerpoint/2010/main" val="49062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descr="Hanoi_conducteur_de_pp"/>
          <p:cNvPicPr>
            <a:picLocks noChangeAspect="1" noChangeArrowheads="1"/>
          </p:cNvPicPr>
          <p:nvPr/>
        </p:nvPicPr>
        <p:blipFill>
          <a:blip r:embed="rId2"/>
          <a:srcRect/>
          <a:stretch>
            <a:fillRect/>
          </a:stretch>
        </p:blipFill>
        <p:spPr bwMode="auto">
          <a:xfrm>
            <a:off x="13244457" y="504482"/>
            <a:ext cx="2387487" cy="3258776"/>
          </a:xfrm>
          <a:prstGeom prst="rect">
            <a:avLst/>
          </a:prstGeom>
          <a:ln w="88900" cap="sq" cmpd="thickThin">
            <a:solidFill>
              <a:srgbClr val="000000"/>
            </a:solidFill>
            <a:prstDash val="solid"/>
            <a:miter lim="800000"/>
          </a:ln>
          <a:effectLst>
            <a:innerShdw blurRad="76200">
              <a:srgbClr val="000000"/>
            </a:innerShdw>
          </a:effectLst>
        </p:spPr>
      </p:pic>
      <p:pic>
        <p:nvPicPr>
          <p:cNvPr id="17" name="Picture 16"/>
          <p:cNvPicPr>
            <a:picLocks noChangeAspect="1" noChangeArrowheads="1"/>
          </p:cNvPicPr>
          <p:nvPr/>
        </p:nvPicPr>
        <p:blipFill>
          <a:blip r:embed="rId3" cstate="print"/>
          <a:srcRect/>
          <a:stretch>
            <a:fillRect/>
          </a:stretch>
        </p:blipFill>
        <p:spPr bwMode="auto">
          <a:xfrm>
            <a:off x="6743700" y="6924383"/>
            <a:ext cx="2279253" cy="3086082"/>
          </a:xfrm>
          <a:prstGeom prst="rect">
            <a:avLst/>
          </a:prstGeom>
          <a:ln w="88900" cap="sq" cmpd="thickThin">
            <a:solidFill>
              <a:srgbClr val="000000"/>
            </a:solidFill>
            <a:prstDash val="solid"/>
            <a:miter lim="800000"/>
          </a:ln>
          <a:effectLst>
            <a:innerShdw blurRad="76200">
              <a:srgbClr val="000000"/>
            </a:innerShdw>
          </a:effectLst>
        </p:spPr>
      </p:pic>
      <p:sp>
        <p:nvSpPr>
          <p:cNvPr id="20484" name="Rectangle 5"/>
          <p:cNvSpPr>
            <a:spLocks noChangeArrowheads="1"/>
          </p:cNvSpPr>
          <p:nvPr/>
        </p:nvSpPr>
        <p:spPr bwMode="auto">
          <a:xfrm>
            <a:off x="5903120" y="1359695"/>
            <a:ext cx="97155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SG" altLang="en-US" sz="3600">
                <a:solidFill>
                  <a:srgbClr val="0070C0"/>
                </a:solidFill>
                <a:latin typeface="Times New Roman" panose="02020603050405020304" pitchFamily="18" charset="0"/>
              </a:rPr>
              <a:t>Lên bốn tuổi </a:t>
            </a:r>
            <a:r>
              <a:rPr lang="en-SG" altLang="en-US" sz="3600">
                <a:latin typeface="Times New Roman" panose="02020603050405020304" pitchFamily="18" charset="0"/>
              </a:rPr>
              <a:t>cháu đã quen mùi khói,</a:t>
            </a:r>
            <a:br>
              <a:rPr lang="en-SG" altLang="en-US" sz="3600">
                <a:latin typeface="Times New Roman" panose="02020603050405020304" pitchFamily="18" charset="0"/>
              </a:rPr>
            </a:br>
            <a:r>
              <a:rPr lang="en-SG" altLang="en-US" sz="3600">
                <a:latin typeface="Times New Roman" panose="02020603050405020304" pitchFamily="18" charset="0"/>
              </a:rPr>
              <a:t>Năm ấy là năm </a:t>
            </a:r>
            <a:r>
              <a:rPr lang="en-SG" altLang="en-US" sz="3600">
                <a:solidFill>
                  <a:srgbClr val="FF0000"/>
                </a:solidFill>
                <a:latin typeface="Times New Roman" panose="02020603050405020304" pitchFamily="18" charset="0"/>
              </a:rPr>
              <a:t>đói mòn đói mỏi</a:t>
            </a:r>
          </a:p>
          <a:p>
            <a:pPr eaLnBrk="1" hangingPunct="1"/>
            <a:r>
              <a:rPr lang="en-SG" altLang="en-US" sz="3600">
                <a:latin typeface="Times New Roman" panose="02020603050405020304" pitchFamily="18" charset="0"/>
              </a:rPr>
              <a:t>Bố đi đánh xe </a:t>
            </a:r>
            <a:r>
              <a:rPr lang="en-SG" altLang="en-US" sz="3600">
                <a:solidFill>
                  <a:srgbClr val="FF0000"/>
                </a:solidFill>
                <a:latin typeface="Times New Roman" panose="02020603050405020304" pitchFamily="18" charset="0"/>
              </a:rPr>
              <a:t>khô rạc ngựa gầy.</a:t>
            </a:r>
            <a:br>
              <a:rPr lang="en-SG" altLang="en-US" sz="3600">
                <a:solidFill>
                  <a:srgbClr val="FF0000"/>
                </a:solidFill>
                <a:latin typeface="Times New Roman" panose="02020603050405020304" pitchFamily="18" charset="0"/>
              </a:rPr>
            </a:br>
            <a:r>
              <a:rPr lang="en-SG" altLang="en-US" sz="3600">
                <a:latin typeface="Times New Roman" panose="02020603050405020304" pitchFamily="18" charset="0"/>
              </a:rPr>
              <a:t>Chỉ nhớ </a:t>
            </a:r>
            <a:r>
              <a:rPr lang="en-SG" altLang="en-US" sz="3600">
                <a:solidFill>
                  <a:srgbClr val="FF0000"/>
                </a:solidFill>
                <a:latin typeface="Times New Roman" panose="02020603050405020304" pitchFamily="18" charset="0"/>
              </a:rPr>
              <a:t>khói hun nhèm mắt </a:t>
            </a:r>
            <a:r>
              <a:rPr lang="en-SG" altLang="en-US" sz="3600">
                <a:latin typeface="Times New Roman" panose="02020603050405020304" pitchFamily="18" charset="0"/>
              </a:rPr>
              <a:t>cháu</a:t>
            </a:r>
          </a:p>
          <a:p>
            <a:pPr eaLnBrk="1" hangingPunct="1"/>
            <a:r>
              <a:rPr lang="en-SG" altLang="en-US" sz="3600">
                <a:latin typeface="Times New Roman" panose="02020603050405020304" pitchFamily="18" charset="0"/>
              </a:rPr>
              <a:t>Nghĩ lại đến giờ sống mũi </a:t>
            </a:r>
            <a:r>
              <a:rPr lang="en-SG" altLang="en-US" sz="3600">
                <a:solidFill>
                  <a:srgbClr val="FF0000"/>
                </a:solidFill>
                <a:latin typeface="Times New Roman" panose="02020603050405020304" pitchFamily="18" charset="0"/>
              </a:rPr>
              <a:t>còn cay </a:t>
            </a:r>
            <a:r>
              <a:rPr lang="en-SG" altLang="en-US" sz="3600">
                <a:latin typeface="Times New Roman" panose="02020603050405020304" pitchFamily="18" charset="0"/>
              </a:rPr>
              <a:t>!</a:t>
            </a:r>
          </a:p>
        </p:txBody>
      </p:sp>
      <p:sp>
        <p:nvSpPr>
          <p:cNvPr id="20485" name="Rectangle 4"/>
          <p:cNvSpPr>
            <a:spLocks noChangeArrowheads="1"/>
          </p:cNvSpPr>
          <p:nvPr/>
        </p:nvSpPr>
        <p:spPr bwMode="auto">
          <a:xfrm>
            <a:off x="2857500" y="114301"/>
            <a:ext cx="59170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nl-NL" altLang="en-US" sz="4800" b="1">
                <a:solidFill>
                  <a:srgbClr val="FF0000"/>
                </a:solidFill>
                <a:latin typeface="Times New Roman" panose="02020603050405020304" pitchFamily="18" charset="0"/>
                <a:cs typeface="Times New Roman" panose="02020603050405020304" pitchFamily="18" charset="0"/>
              </a:rPr>
              <a:t>*Kỉ niệm năm 4 tuổi: </a:t>
            </a:r>
            <a:endParaRPr lang="en-US" altLang="en-US" sz="480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2628901" y="2821782"/>
            <a:ext cx="3119438" cy="1938992"/>
          </a:xfrm>
          <a:prstGeom prst="rect">
            <a:avLst/>
          </a:prstGeom>
          <a:noFill/>
          <a:ln w="9525">
            <a:solidFill>
              <a:srgbClr val="92D05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en-SG" altLang="en-US" sz="3000">
                <a:solidFill>
                  <a:srgbClr val="FF0000"/>
                </a:solidFill>
                <a:latin typeface="Times New Roman" panose="02020603050405020304" pitchFamily="18" charset="0"/>
              </a:rPr>
              <a:t>Đói mòn đói mỏi: </a:t>
            </a:r>
            <a:r>
              <a:rPr lang="en-SG" altLang="en-US" sz="3000">
                <a:solidFill>
                  <a:srgbClr val="000000"/>
                </a:solidFill>
                <a:latin typeface="Times New Roman" panose="02020603050405020304" pitchFamily="18" charset="0"/>
              </a:rPr>
              <a:t>cái đói dai dẳng và mòn mỏi khắp chốn thôn quê.</a:t>
            </a:r>
            <a:endParaRPr lang="en-US" altLang="en-US" sz="3000">
              <a:solidFill>
                <a:srgbClr val="000000"/>
              </a:solidFill>
            </a:endParaRPr>
          </a:p>
        </p:txBody>
      </p:sp>
      <p:sp>
        <p:nvSpPr>
          <p:cNvPr id="20487" name="AutoShape 2" descr="Vẽ tay hướng mũi tên màu đỏ đơn giản lên xuống chu kỳ mũi tên PNG | Công cụ  đồ họa PSD Tải xuống miễn phí - Pikbest"/>
          <p:cNvSpPr>
            <a:spLocks noChangeAspect="1" noChangeArrowheads="1"/>
          </p:cNvSpPr>
          <p:nvPr/>
        </p:nvSpPr>
        <p:spPr bwMode="auto">
          <a:xfrm>
            <a:off x="2509838" y="-216694"/>
            <a:ext cx="4572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en-US" altLang="en-US" sz="2400"/>
          </a:p>
        </p:txBody>
      </p:sp>
      <p:pic>
        <p:nvPicPr>
          <p:cNvPr id="20488" name="Picture 9"/>
          <p:cNvPicPr>
            <a:picLocks noChangeAspect="1"/>
          </p:cNvPicPr>
          <p:nvPr/>
        </p:nvPicPr>
        <p:blipFill>
          <a:blip r:embed="rId4">
            <a:extLst>
              <a:ext uri="{28A0092B-C50C-407E-A947-70E740481C1C}">
                <a14:useLocalDpi xmlns:a14="http://schemas.microsoft.com/office/drawing/2010/main" val="0"/>
              </a:ext>
            </a:extLst>
          </a:blip>
          <a:srcRect l="37679" t="42345" r="43665" b="22249"/>
          <a:stretch>
            <a:fillRect/>
          </a:stretch>
        </p:blipFill>
        <p:spPr bwMode="auto">
          <a:xfrm rot="3325381">
            <a:off x="4863704" y="1720454"/>
            <a:ext cx="726281"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059907" y="5241133"/>
            <a:ext cx="5303043" cy="2033588"/>
          </a:xfrm>
          <a:prstGeom prst="rect">
            <a:avLst/>
          </a:prstGeom>
          <a:noFill/>
          <a:ln>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000" i="1" dirty="0" err="1">
                <a:solidFill>
                  <a:srgbClr val="FF0000"/>
                </a:solidFill>
                <a:latin typeface="Times New Roman" panose="02020603050405020304" pitchFamily="18" charset="0"/>
                <a:cs typeface="Times New Roman" panose="02020603050405020304" pitchFamily="18" charset="0"/>
              </a:rPr>
              <a:t>Khô</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rạc</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ngựa</a:t>
            </a:r>
            <a:r>
              <a:rPr lang="en-US" sz="3000" i="1" dirty="0">
                <a:solidFill>
                  <a:srgbClr val="FF0000"/>
                </a:solidFill>
                <a:latin typeface="Times New Roman" panose="02020603050405020304" pitchFamily="18" charset="0"/>
                <a:cs typeface="Times New Roman" panose="02020603050405020304" pitchFamily="18" charset="0"/>
              </a:rPr>
              <a:t> </a:t>
            </a:r>
            <a:r>
              <a:rPr lang="en-US" sz="3000" i="1" dirty="0" err="1">
                <a:solidFill>
                  <a:srgbClr val="FF0000"/>
                </a:solidFill>
                <a:latin typeface="Times New Roman" panose="02020603050405020304" pitchFamily="18" charset="0"/>
                <a:cs typeface="Times New Roman" panose="02020603050405020304" pitchFamily="18" charset="0"/>
              </a:rPr>
              <a:t>gầy</a:t>
            </a:r>
            <a:r>
              <a:rPr lang="en-US" sz="3000" i="1"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gợi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lên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hắt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gầy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gò</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ng</a:t>
            </a:r>
            <a:r>
              <a:rPr lang="vi-VN" sz="3000" dirty="0">
                <a:solidFill>
                  <a:schemeClr val="tx1"/>
                </a:solidFill>
                <a:latin typeface="Times New Roman" panose="02020603050405020304" pitchFamily="18" charset="0"/>
                <a:cs typeface="Times New Roman" panose="02020603050405020304" pitchFamily="18" charset="0"/>
              </a:rPr>
              <a:t>ư</a:t>
            </a:r>
            <a:r>
              <a:rPr lang="en-US" sz="3000" dirty="0" err="1">
                <a:solidFill>
                  <a:schemeClr val="tx1"/>
                </a:solidFill>
                <a:latin typeface="Times New Roman" panose="02020603050405020304" pitchFamily="18" charset="0"/>
                <a:cs typeface="Times New Roman" panose="02020603050405020304" pitchFamily="18" charset="0"/>
              </a:rPr>
              <a:t>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bố</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đồng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gợi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còm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cõi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con </a:t>
            </a:r>
            <a:r>
              <a:rPr lang="en-US" sz="3000" dirty="0" err="1">
                <a:solidFill>
                  <a:schemeClr val="tx1"/>
                </a:solidFill>
                <a:latin typeface="Times New Roman" panose="02020603050405020304" pitchFamily="18" charset="0"/>
                <a:cs typeface="Times New Roman" panose="02020603050405020304" pitchFamily="18" charset="0"/>
              </a:rPr>
              <a:t>ngựa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ấy</a:t>
            </a:r>
            <a:r>
              <a:rPr lang="en-US" sz="3000" dirty="0">
                <a:solidFill>
                  <a:schemeClr val="tx1"/>
                </a:solidFill>
                <a:latin typeface="Times New Roman" panose="02020603050405020304" pitchFamily="18" charset="0"/>
                <a:cs typeface="Times New Roman" panose="02020603050405020304" pitchFamily="18" charset="0"/>
              </a:rPr>
              <a:t>.</a:t>
            </a:r>
          </a:p>
        </p:txBody>
      </p:sp>
      <p:pic>
        <p:nvPicPr>
          <p:cNvPr id="20490" name="Picture 11"/>
          <p:cNvPicPr>
            <a:picLocks noChangeAspect="1"/>
          </p:cNvPicPr>
          <p:nvPr/>
        </p:nvPicPr>
        <p:blipFill>
          <a:blip r:embed="rId5">
            <a:extLst>
              <a:ext uri="{28A0092B-C50C-407E-A947-70E740481C1C}">
                <a14:useLocalDpi xmlns:a14="http://schemas.microsoft.com/office/drawing/2010/main" val="0"/>
              </a:ext>
            </a:extLst>
          </a:blip>
          <a:srcRect l="37679" t="42345" r="43665" b="22249"/>
          <a:stretch>
            <a:fillRect/>
          </a:stretch>
        </p:blipFill>
        <p:spPr bwMode="auto">
          <a:xfrm rot="3325381" flipH="1">
            <a:off x="6902054" y="3973117"/>
            <a:ext cx="72152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12334875" y="4305300"/>
            <a:ext cx="3362325" cy="1938992"/>
          </a:xfrm>
          <a:prstGeom prst="rect">
            <a:avLst/>
          </a:prstGeom>
          <a:noFill/>
          <a:ln w="9525">
            <a:solidFill>
              <a:srgbClr val="FFFF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en-US" altLang="en-US" sz="3000" i="1">
                <a:solidFill>
                  <a:srgbClr val="FF0000"/>
                </a:solidFill>
                <a:latin typeface="Times New Roman" panose="02020603050405020304" pitchFamily="18" charset="0"/>
                <a:cs typeface="Times New Roman" panose="02020603050405020304" pitchFamily="18" charset="0"/>
              </a:rPr>
              <a:t>Khói hun nhèm mắt: </a:t>
            </a:r>
            <a:r>
              <a:rPr lang="en-US" altLang="en-US" sz="3000">
                <a:solidFill>
                  <a:srgbClr val="000000"/>
                </a:solidFill>
                <a:latin typeface="Times New Roman" panose="02020603050405020304" pitchFamily="18" charset="0"/>
                <a:cs typeface="Times New Roman" panose="02020603050405020304" pitchFamily="18" charset="0"/>
              </a:rPr>
              <a:t>là khói từ củi ớt cay xè từ bếp lửa nhà nghèo.</a:t>
            </a:r>
          </a:p>
        </p:txBody>
      </p:sp>
      <p:sp>
        <p:nvSpPr>
          <p:cNvPr id="14" name="Rectangle 13"/>
          <p:cNvSpPr>
            <a:spLocks noChangeArrowheads="1"/>
          </p:cNvSpPr>
          <p:nvPr/>
        </p:nvSpPr>
        <p:spPr bwMode="auto">
          <a:xfrm>
            <a:off x="9284495" y="4824413"/>
            <a:ext cx="2514600" cy="1477328"/>
          </a:xfrm>
          <a:prstGeom prst="rect">
            <a:avLst/>
          </a:prstGeom>
          <a:noFill/>
          <a:ln w="9525">
            <a:solidFill>
              <a:schemeClr val="accent2">
                <a:lumMod val="75000"/>
              </a:schemeClr>
            </a:solidFill>
            <a:prstDash val="lgDash"/>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a:spcBef>
                <a:spcPct val="0"/>
              </a:spcBef>
              <a:buClrTx/>
              <a:buSzTx/>
              <a:buFontTx/>
              <a:buNone/>
              <a:defRPr/>
            </a:pPr>
            <a:r>
              <a:rPr lang="en-US" altLang="en-US" sz="3000" i="1" dirty="0" err="1">
                <a:solidFill>
                  <a:srgbClr val="000000"/>
                </a:solidFill>
                <a:latin typeface="Times New Roman" panose="02020603050405020304" pitchFamily="18" charset="0"/>
                <a:cs typeface="Times New Roman" panose="02020603050405020304" pitchFamily="18" charset="0"/>
              </a:rPr>
              <a:t>Còn</a:t>
            </a:r>
            <a:r>
              <a:rPr lang="en-US" altLang="en-US" sz="3000" i="1" dirty="0">
                <a:solidFill>
                  <a:srgbClr val="000000"/>
                </a:solidFill>
                <a:latin typeface="Times New Roman" panose="02020603050405020304" pitchFamily="18" charset="0"/>
                <a:cs typeface="Times New Roman" panose="02020603050405020304" pitchFamily="18" charset="0"/>
              </a:rPr>
              <a:t> cay:</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là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còn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nguyên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nỗi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xúc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động</a:t>
            </a:r>
            <a:r>
              <a:rPr lang="en-US" altLang="en-US" sz="3000" dirty="0">
                <a:solidFill>
                  <a:srgbClr val="000000"/>
                </a:solidFill>
                <a:latin typeface="Times New Roman" panose="02020603050405020304" pitchFamily="18" charset="0"/>
                <a:cs typeface="Times New Roman" panose="02020603050405020304" pitchFamily="18" charset="0"/>
              </a:rPr>
              <a:t> </a:t>
            </a:r>
            <a:endParaRPr lang="en-US" altLang="en-US" sz="3000" dirty="0">
              <a:latin typeface="Arial" panose="020B0604020202020204" pitchFamily="34" charset="0"/>
            </a:endParaRPr>
          </a:p>
        </p:txBody>
      </p:sp>
      <p:pic>
        <p:nvPicPr>
          <p:cNvPr id="20493" name="Picture 14"/>
          <p:cNvPicPr>
            <a:picLocks noChangeAspect="1"/>
          </p:cNvPicPr>
          <p:nvPr/>
        </p:nvPicPr>
        <p:blipFill>
          <a:blip r:embed="rId6">
            <a:extLst>
              <a:ext uri="{28A0092B-C50C-407E-A947-70E740481C1C}">
                <a14:useLocalDpi xmlns:a14="http://schemas.microsoft.com/office/drawing/2010/main" val="0"/>
              </a:ext>
            </a:extLst>
          </a:blip>
          <a:srcRect l="37679" t="42345" r="43665" b="22249"/>
          <a:stretch>
            <a:fillRect/>
          </a:stretch>
        </p:blipFill>
        <p:spPr bwMode="auto">
          <a:xfrm rot="18232732">
            <a:off x="12236055" y="2918222"/>
            <a:ext cx="692943"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5"/>
          <p:cNvPicPr>
            <a:picLocks noChangeAspect="1"/>
          </p:cNvPicPr>
          <p:nvPr/>
        </p:nvPicPr>
        <p:blipFill>
          <a:blip r:embed="rId7">
            <a:extLst>
              <a:ext uri="{28A0092B-C50C-407E-A947-70E740481C1C}">
                <a14:useLocalDpi xmlns:a14="http://schemas.microsoft.com/office/drawing/2010/main" val="0"/>
              </a:ext>
            </a:extLst>
          </a:blip>
          <a:srcRect l="37679" t="42345" r="43665" b="22249"/>
          <a:stretch>
            <a:fillRect/>
          </a:stretch>
        </p:blipFill>
        <p:spPr bwMode="auto">
          <a:xfrm rot="2646248">
            <a:off x="10417970" y="3864770"/>
            <a:ext cx="685800" cy="132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8"/>
          <a:srcRect/>
          <a:stretch>
            <a:fillRect/>
          </a:stretch>
        </p:blipFill>
        <p:spPr bwMode="auto">
          <a:xfrm>
            <a:off x="9491447" y="6963946"/>
            <a:ext cx="3515216" cy="3046520"/>
          </a:xfrm>
          <a:prstGeom prst="rect">
            <a:avLst/>
          </a:prstGeom>
          <a:ln w="88900" cap="sq" cmpd="thickThin">
            <a:solidFill>
              <a:srgbClr val="000000"/>
            </a:solidFill>
            <a:prstDash val="solid"/>
            <a:miter lim="800000"/>
          </a:ln>
          <a:effectLst>
            <a:innerShdw blurRad="76200">
              <a:srgbClr val="000000"/>
            </a:innerShdw>
          </a:effectLst>
        </p:spPr>
      </p:pic>
      <p:sp>
        <p:nvSpPr>
          <p:cNvPr id="21"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9"/>
            <a:stretch>
              <a:fillRect/>
            </a:stretch>
          </a:blipFill>
        </p:spPr>
      </p:sp>
      <p:sp>
        <p:nvSpPr>
          <p:cNvPr id="22"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9"/>
            <a:stretch>
              <a:fillRect/>
            </a:stretch>
          </a:blipFill>
        </p:spPr>
      </p:sp>
    </p:spTree>
    <p:extLst>
      <p:ext uri="{BB962C8B-B14F-4D97-AF65-F5344CB8AC3E}">
        <p14:creationId xmlns:p14="http://schemas.microsoft.com/office/powerpoint/2010/main" val="2407864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wheel(1)">
                                      <p:cBhvr>
                                        <p:cTn id="7" dur="20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wheel(1)">
                                      <p:cBhvr>
                                        <p:cTn id="12" dur="2000"/>
                                        <p:tgtEl>
                                          <p:spTgt spid="204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20488"/>
                                        </p:tgtEl>
                                        <p:attrNameLst>
                                          <p:attrName>style.visibility</p:attrName>
                                        </p:attrNameLst>
                                      </p:cBhvr>
                                      <p:to>
                                        <p:strVal val="visible"/>
                                      </p:to>
                                    </p:set>
                                    <p:animEffect transition="in" filter="wipe(down)">
                                      <p:cBhvr>
                                        <p:cTn id="20" dur="500"/>
                                        <p:tgtEl>
                                          <p:spTgt spid="204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par>
                                <p:cTn id="26" presetID="6"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nodeType="clickEffect">
                                  <p:stCondLst>
                                    <p:cond delay="0"/>
                                  </p:stCondLst>
                                  <p:childTnLst>
                                    <p:set>
                                      <p:cBhvr>
                                        <p:cTn id="32" dur="1" fill="hold">
                                          <p:stCondLst>
                                            <p:cond delay="0"/>
                                          </p:stCondLst>
                                        </p:cTn>
                                        <p:tgtEl>
                                          <p:spTgt spid="20490"/>
                                        </p:tgtEl>
                                        <p:attrNameLst>
                                          <p:attrName>style.visibility</p:attrName>
                                        </p:attrNameLst>
                                      </p:cBhvr>
                                      <p:to>
                                        <p:strVal val="visible"/>
                                      </p:to>
                                    </p:set>
                                    <p:animEffect transition="in" filter="circle(in)">
                                      <p:cBhvr>
                                        <p:cTn id="33" dur="2000"/>
                                        <p:tgtEl>
                                          <p:spTgt spid="20490"/>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heel(1)">
                                      <p:cBhvr>
                                        <p:cTn id="41" dur="2000"/>
                                        <p:tgtEl>
                                          <p:spTgt spid="1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0493"/>
                                        </p:tgtEl>
                                        <p:attrNameLst>
                                          <p:attrName>style.visibility</p:attrName>
                                        </p:attrNameLst>
                                      </p:cBhvr>
                                      <p:to>
                                        <p:strVal val="visible"/>
                                      </p:to>
                                    </p:set>
                                    <p:animEffect transition="in" filter="wheel(1)">
                                      <p:cBhvr>
                                        <p:cTn id="46" dur="2000"/>
                                        <p:tgtEl>
                                          <p:spTgt spid="20493"/>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heel(1)">
                                      <p:cBhvr>
                                        <p:cTn id="49" dur="2000"/>
                                        <p:tgtEl>
                                          <p:spTgt spid="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20494"/>
                                        </p:tgtEl>
                                        <p:attrNameLst>
                                          <p:attrName>style.visibility</p:attrName>
                                        </p:attrNameLst>
                                      </p:cBhvr>
                                      <p:to>
                                        <p:strVal val="visible"/>
                                      </p:to>
                                    </p:set>
                                    <p:animEffect transition="in" filter="barn(inVertical)">
                                      <p:cBhvr>
                                        <p:cTn id="54" dur="500"/>
                                        <p:tgtEl>
                                          <p:spTgt spid="2049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8" grpId="0" animBg="1"/>
      <p:bldP spid="11"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ChangeArrowheads="1"/>
          </p:cNvSpPr>
          <p:nvPr/>
        </p:nvSpPr>
        <p:spPr bwMode="auto">
          <a:xfrm>
            <a:off x="2857500" y="114301"/>
            <a:ext cx="59170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nl-NL" altLang="en-US" sz="4800" b="1">
                <a:solidFill>
                  <a:srgbClr val="FF0000"/>
                </a:solidFill>
                <a:latin typeface="Times New Roman" panose="02020603050405020304" pitchFamily="18" charset="0"/>
                <a:cs typeface="Times New Roman" panose="02020603050405020304" pitchFamily="18" charset="0"/>
              </a:rPr>
              <a:t>*Kỉ niệm năm 4 tuổi: </a:t>
            </a:r>
            <a:endParaRPr lang="en-US" altLang="en-US" sz="4800">
              <a:solidFill>
                <a:srgbClr val="FF0000"/>
              </a:solidFill>
              <a:latin typeface="Times New Roman" panose="02020603050405020304" pitchFamily="18" charset="0"/>
              <a:cs typeface="Times New Roman" panose="02020603050405020304" pitchFamily="18" charset="0"/>
            </a:endParaRPr>
          </a:p>
        </p:txBody>
      </p:sp>
      <p:sp>
        <p:nvSpPr>
          <p:cNvPr id="21508" name="AutoShape 2" descr="Vẽ tay hướng mũi tên màu đỏ đơn giản lên xuống chu kỳ mũi tên PNG | Công cụ  đồ họa PSD Tải xuống miễn phí - Pikbest"/>
          <p:cNvSpPr>
            <a:spLocks noChangeAspect="1" noChangeArrowheads="1"/>
          </p:cNvSpPr>
          <p:nvPr/>
        </p:nvSpPr>
        <p:spPr bwMode="auto">
          <a:xfrm>
            <a:off x="2509838" y="-216694"/>
            <a:ext cx="4572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en-US" altLang="en-US" sz="2400">
              <a:solidFill>
                <a:srgbClr val="000000"/>
              </a:solidFill>
            </a:endParaRPr>
          </a:p>
        </p:txBody>
      </p:sp>
      <p:sp>
        <p:nvSpPr>
          <p:cNvPr id="20" name="TextBox 19"/>
          <p:cNvSpPr txBox="1">
            <a:spLocks noChangeArrowheads="1"/>
          </p:cNvSpPr>
          <p:nvPr/>
        </p:nvSpPr>
        <p:spPr bwMode="auto">
          <a:xfrm>
            <a:off x="2770598" y="1239383"/>
            <a:ext cx="1269206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Hình</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ảnh</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tả</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thực</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miêu</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tả</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rõ</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nét</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nhất</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về</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nạn</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đói</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một</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thời</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lịch</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sử</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đau</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thương</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của</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dân</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tộc</a:t>
            </a:r>
            <a:r>
              <a:rPr lang="en-US" altLang="en-US" sz="3900" dirty="0">
                <a:solidFill>
                  <a:srgbClr val="0070C0"/>
                </a:solidFill>
                <a:latin typeface="Times New Roman" panose="02020603050405020304" pitchFamily="18" charset="0"/>
                <a:cs typeface="Times New Roman" panose="02020603050405020304" pitchFamily="18" charset="0"/>
              </a:rPr>
              <a:t>.</a:t>
            </a:r>
          </a:p>
        </p:txBody>
      </p:sp>
      <p:pic>
        <p:nvPicPr>
          <p:cNvPr id="134146" name="Picture 2" descr="Bếp lửa&quot; - Tình cảm gia đình, tình yêu quê hương hòa quện - Lớp Văn Cô Thu"/>
          <p:cNvPicPr>
            <a:picLocks noChangeAspect="1" noChangeArrowheads="1"/>
          </p:cNvPicPr>
          <p:nvPr/>
        </p:nvPicPr>
        <p:blipFill>
          <a:blip r:embed="rId2"/>
          <a:srcRect/>
          <a:stretch>
            <a:fillRect/>
          </a:stretch>
        </p:blipFill>
        <p:spPr bwMode="auto">
          <a:xfrm>
            <a:off x="5143501" y="6204248"/>
            <a:ext cx="7922021" cy="4275227"/>
          </a:xfrm>
          <a:prstGeom prst="rect">
            <a:avLst/>
          </a:prstGeom>
          <a:noFill/>
          <a:effectLst>
            <a:softEdge rad="635000"/>
          </a:effectLst>
        </p:spPr>
      </p:pic>
      <p:sp>
        <p:nvSpPr>
          <p:cNvPr id="21511" name="Text Box 3"/>
          <p:cNvSpPr txBox="1">
            <a:spLocks noChangeArrowheads="1"/>
          </p:cNvSpPr>
          <p:nvPr/>
        </p:nvSpPr>
        <p:spPr bwMode="auto">
          <a:xfrm>
            <a:off x="2770598" y="2826130"/>
            <a:ext cx="12808745" cy="6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nSpc>
                <a:spcPct val="90000"/>
              </a:lnSpc>
              <a:spcBef>
                <a:spcPct val="20000"/>
              </a:spcBef>
              <a:buClr>
                <a:srgbClr val="FF00FF"/>
              </a:buClr>
              <a:buSzPct val="70000"/>
            </a:pP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Sâu</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đậm</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nhất</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trong</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kỉ</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niệm</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của</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cháu</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vẫn</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là</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mùi</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khói</a:t>
            </a:r>
            <a:r>
              <a:rPr lang="en-US" altLang="en-US" sz="3900" dirty="0">
                <a:solidFill>
                  <a:srgbClr val="0070C0"/>
                </a:solidFill>
                <a:latin typeface="Times New Roman" panose="02020603050405020304" pitchFamily="18" charset="0"/>
                <a:cs typeface="Times New Roman" panose="02020603050405020304" pitchFamily="18" charset="0"/>
              </a:rPr>
              <a:t> </a:t>
            </a:r>
            <a:r>
              <a:rPr lang="en-US" altLang="en-US" sz="3900" dirty="0" err="1">
                <a:solidFill>
                  <a:srgbClr val="0070C0"/>
                </a:solidFill>
                <a:latin typeface="Times New Roman" panose="02020603050405020304" pitchFamily="18" charset="0"/>
                <a:cs typeface="Times New Roman" panose="02020603050405020304" pitchFamily="18" charset="0"/>
              </a:rPr>
              <a:t>bếp</a:t>
            </a:r>
            <a:r>
              <a:rPr lang="en-US" altLang="en-US" sz="3900" dirty="0">
                <a:solidFill>
                  <a:srgbClr val="0070C0"/>
                </a:solidFill>
                <a:latin typeface="Times New Roman" panose="02020603050405020304" pitchFamily="18" charset="0"/>
                <a:cs typeface="Times New Roman" panose="02020603050405020304" pitchFamily="18" charset="0"/>
              </a:rPr>
              <a:t>. </a:t>
            </a:r>
          </a:p>
        </p:txBody>
      </p:sp>
      <p:sp>
        <p:nvSpPr>
          <p:cNvPr id="21512" name="Rectangle 2"/>
          <p:cNvSpPr>
            <a:spLocks noChangeArrowheads="1"/>
          </p:cNvSpPr>
          <p:nvPr/>
        </p:nvSpPr>
        <p:spPr bwMode="auto">
          <a:xfrm>
            <a:off x="4300824" y="4539018"/>
            <a:ext cx="96073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en-US" altLang="en-US" sz="4200" b="1" dirty="0">
                <a:solidFill>
                  <a:srgbClr val="FF0000"/>
                </a:solidFill>
                <a:latin typeface="Times New Roman" panose="02020603050405020304" pitchFamily="18" charset="0"/>
                <a:cs typeface="Times New Roman" panose="02020603050405020304" pitchFamily="18" charset="0"/>
              </a:rPr>
              <a:t>=&gt;</a:t>
            </a:r>
            <a:r>
              <a:rPr lang="en-US" altLang="en-US" sz="4200" b="1" dirty="0" err="1">
                <a:solidFill>
                  <a:srgbClr val="FF0000"/>
                </a:solidFill>
                <a:latin typeface="Times New Roman" panose="02020603050405020304" pitchFamily="18" charset="0"/>
                <a:cs typeface="Times New Roman" panose="02020603050405020304" pitchFamily="18" charset="0"/>
              </a:rPr>
              <a:t>Tuổi</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thơ</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có</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nhiều</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gian</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khổ</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smtClean="0">
                <a:solidFill>
                  <a:srgbClr val="FF0000"/>
                </a:solidFill>
                <a:latin typeface="Times New Roman" panose="02020603050405020304" pitchFamily="18" charset="0"/>
                <a:cs typeface="Times New Roman" panose="02020603050405020304" pitchFamily="18" charset="0"/>
              </a:rPr>
              <a:t>nhọc</a:t>
            </a:r>
            <a:r>
              <a:rPr lang="en-US" altLang="en-US" sz="4200" b="1" dirty="0" smtClean="0">
                <a:solidFill>
                  <a:srgbClr val="FF0000"/>
                </a:solidFill>
                <a:latin typeface="Times New Roman" panose="02020603050405020304" pitchFamily="18" charset="0"/>
                <a:cs typeface="Times New Roman" panose="02020603050405020304" pitchFamily="18" charset="0"/>
              </a:rPr>
              <a:t> </a:t>
            </a:r>
            <a:r>
              <a:rPr lang="en-US" altLang="en-US" sz="4200" b="1" dirty="0" err="1" smtClean="0">
                <a:solidFill>
                  <a:srgbClr val="FF0000"/>
                </a:solidFill>
                <a:latin typeface="Times New Roman" panose="02020603050405020304" pitchFamily="18" charset="0"/>
                <a:cs typeface="Times New Roman" panose="02020603050405020304" pitchFamily="18" charset="0"/>
              </a:rPr>
              <a:t>nhằn</a:t>
            </a:r>
            <a:endParaRPr lang="en-US" altLang="en-US" sz="4200" b="1" dirty="0">
              <a:solidFill>
                <a:srgbClr val="FF0000"/>
              </a:solidFill>
              <a:latin typeface="Times New Roman" panose="02020603050405020304" pitchFamily="18" charset="0"/>
              <a:cs typeface="Times New Roman" panose="02020603050405020304" pitchFamily="18" charset="0"/>
            </a:endParaRPr>
          </a:p>
        </p:txBody>
      </p:sp>
      <p:sp>
        <p:nvSpPr>
          <p:cNvPr id="9"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3"/>
            <a:stretch>
              <a:fillRect/>
            </a:stretch>
          </a:blipFill>
        </p:spPr>
      </p:sp>
      <p:sp>
        <p:nvSpPr>
          <p:cNvPr id="10"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3"/>
            <a:stretch>
              <a:fillRect/>
            </a:stretch>
          </a:blipFill>
        </p:spPr>
      </p:sp>
    </p:spTree>
    <p:extLst>
      <p:ext uri="{BB962C8B-B14F-4D97-AF65-F5344CB8AC3E}">
        <p14:creationId xmlns:p14="http://schemas.microsoft.com/office/powerpoint/2010/main" val="3477444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1511"/>
                                        </p:tgtEl>
                                        <p:attrNameLst>
                                          <p:attrName>style.visibility</p:attrName>
                                        </p:attrNameLst>
                                      </p:cBhvr>
                                      <p:to>
                                        <p:strVal val="visible"/>
                                      </p:to>
                                    </p:set>
                                    <p:animEffect transition="in" filter="wheel(1)">
                                      <p:cBhvr>
                                        <p:cTn id="12" dur="2000"/>
                                        <p:tgtEl>
                                          <p:spTgt spid="215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512"/>
                                        </p:tgtEl>
                                        <p:attrNameLst>
                                          <p:attrName>style.visibility</p:attrName>
                                        </p:attrNameLst>
                                      </p:cBhvr>
                                      <p:to>
                                        <p:strVal val="visible"/>
                                      </p:to>
                                    </p:set>
                                    <p:animEffect transition="in" filter="wheel(1)">
                                      <p:cBhvr>
                                        <p:cTn id="17" dur="2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511" grpId="0"/>
      <p:bldP spid="215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628901" y="1066800"/>
            <a:ext cx="1213247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SG" altLang="en-US" sz="3000">
                <a:solidFill>
                  <a:srgbClr val="FF0000"/>
                </a:solidFill>
                <a:latin typeface="Times New Roman" panose="02020603050405020304" pitchFamily="18" charset="0"/>
              </a:rPr>
              <a:t>Tám năm ròng </a:t>
            </a:r>
            <a:r>
              <a:rPr lang="en-SG" altLang="en-US" sz="3000">
                <a:solidFill>
                  <a:srgbClr val="0000FF"/>
                </a:solidFill>
                <a:latin typeface="Times New Roman" panose="02020603050405020304" pitchFamily="18" charset="0"/>
              </a:rPr>
              <a:t>cháu </a:t>
            </a:r>
            <a:r>
              <a:rPr lang="en-SG" altLang="en-US" sz="3000">
                <a:solidFill>
                  <a:srgbClr val="FF0000"/>
                </a:solidFill>
                <a:latin typeface="Times New Roman" panose="02020603050405020304" pitchFamily="18" charset="0"/>
              </a:rPr>
              <a:t>cùng bà nhóm lửa</a:t>
            </a:r>
          </a:p>
          <a:p>
            <a:pPr eaLnBrk="1" hangingPunct="1"/>
            <a:r>
              <a:rPr lang="en-SG" altLang="en-US" sz="3000">
                <a:solidFill>
                  <a:srgbClr val="0000FF"/>
                </a:solidFill>
                <a:latin typeface="Times New Roman" panose="02020603050405020304" pitchFamily="18" charset="0"/>
              </a:rPr>
              <a:t>Tu hú kêu trên những cánh đồng xa.</a:t>
            </a:r>
            <a:br>
              <a:rPr lang="en-SG" altLang="en-US" sz="3000">
                <a:solidFill>
                  <a:srgbClr val="0000FF"/>
                </a:solidFill>
                <a:latin typeface="Times New Roman" panose="02020603050405020304" pitchFamily="18" charset="0"/>
              </a:rPr>
            </a:br>
            <a:r>
              <a:rPr lang="en-SG" altLang="en-US" sz="3000">
                <a:solidFill>
                  <a:srgbClr val="0000FF"/>
                </a:solidFill>
                <a:latin typeface="Times New Roman" panose="02020603050405020304" pitchFamily="18" charset="0"/>
              </a:rPr>
              <a:t>Khi tu hú kêu, bà còn nhớ không bà</a:t>
            </a:r>
          </a:p>
          <a:p>
            <a:pPr eaLnBrk="1" hangingPunct="1"/>
            <a:r>
              <a:rPr lang="en-SG" altLang="en-US" sz="3000">
                <a:solidFill>
                  <a:srgbClr val="FF0000"/>
                </a:solidFill>
                <a:latin typeface="Times New Roman" panose="02020603050405020304" pitchFamily="18" charset="0"/>
              </a:rPr>
              <a:t>Bà hay kể chuyện </a:t>
            </a:r>
            <a:r>
              <a:rPr lang="en-SG" altLang="en-US" sz="3000">
                <a:solidFill>
                  <a:srgbClr val="0000FF"/>
                </a:solidFill>
                <a:latin typeface="Times New Roman" panose="02020603050405020304" pitchFamily="18" charset="0"/>
              </a:rPr>
              <a:t>những ngày ở Huế,</a:t>
            </a:r>
            <a:br>
              <a:rPr lang="en-SG" altLang="en-US" sz="3000">
                <a:solidFill>
                  <a:srgbClr val="0000FF"/>
                </a:solidFill>
                <a:latin typeface="Times New Roman" panose="02020603050405020304" pitchFamily="18" charset="0"/>
              </a:rPr>
            </a:br>
            <a:r>
              <a:rPr lang="en-SG" altLang="en-US" sz="3000">
                <a:solidFill>
                  <a:srgbClr val="0000FF"/>
                </a:solidFill>
                <a:latin typeface="Times New Roman" panose="02020603050405020304" pitchFamily="18" charset="0"/>
              </a:rPr>
              <a:t>Tiếng tu hú sao mà tha thiết thế !</a:t>
            </a:r>
          </a:p>
          <a:p>
            <a:pPr eaLnBrk="1" hangingPunct="1"/>
            <a:r>
              <a:rPr lang="en-SG" altLang="en-US" sz="3000">
                <a:solidFill>
                  <a:srgbClr val="0000FF"/>
                </a:solidFill>
                <a:latin typeface="Times New Roman" panose="02020603050405020304" pitchFamily="18" charset="0"/>
              </a:rPr>
              <a:t>Mẹ cùng cha công tác bận không về</a:t>
            </a:r>
          </a:p>
          <a:p>
            <a:pPr eaLnBrk="1" hangingPunct="1"/>
            <a:r>
              <a:rPr lang="en-SG" altLang="en-US" sz="3000">
                <a:solidFill>
                  <a:srgbClr val="0000FF"/>
                </a:solidFill>
                <a:latin typeface="Times New Roman" panose="02020603050405020304" pitchFamily="18" charset="0"/>
              </a:rPr>
              <a:t>Cháu ở cùng bà, </a:t>
            </a:r>
            <a:r>
              <a:rPr lang="en-SG" altLang="en-US" sz="3000">
                <a:solidFill>
                  <a:srgbClr val="FF0000"/>
                </a:solidFill>
                <a:latin typeface="Times New Roman" panose="02020603050405020304" pitchFamily="18" charset="0"/>
              </a:rPr>
              <a:t>bà bảo cháu nghe,</a:t>
            </a:r>
            <a:br>
              <a:rPr lang="en-SG" altLang="en-US" sz="3000">
                <a:solidFill>
                  <a:srgbClr val="FF0000"/>
                </a:solidFill>
                <a:latin typeface="Times New Roman" panose="02020603050405020304" pitchFamily="18" charset="0"/>
              </a:rPr>
            </a:br>
            <a:r>
              <a:rPr lang="en-SG" altLang="en-US" sz="3000">
                <a:solidFill>
                  <a:srgbClr val="FF0000"/>
                </a:solidFill>
                <a:latin typeface="Times New Roman" panose="02020603050405020304" pitchFamily="18" charset="0"/>
              </a:rPr>
              <a:t>Bà dạy cháu làm, bà chăm cháu học,</a:t>
            </a:r>
            <a:endParaRPr lang="en-US" altLang="en-US" sz="3000">
              <a:solidFill>
                <a:srgbClr val="FF0000"/>
              </a:solidFill>
            </a:endParaRPr>
          </a:p>
        </p:txBody>
      </p:sp>
      <p:sp>
        <p:nvSpPr>
          <p:cNvPr id="22531" name="Rectangle 4"/>
          <p:cNvSpPr>
            <a:spLocks noChangeArrowheads="1"/>
          </p:cNvSpPr>
          <p:nvPr/>
        </p:nvSpPr>
        <p:spPr bwMode="auto">
          <a:xfrm>
            <a:off x="2526507" y="97633"/>
            <a:ext cx="101617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nl-NL" altLang="en-US" sz="4800" b="1">
                <a:solidFill>
                  <a:srgbClr val="FF0000"/>
                </a:solidFill>
                <a:latin typeface="Times New Roman" panose="02020603050405020304" pitchFamily="18" charset="0"/>
                <a:cs typeface="Times New Roman" panose="02020603050405020304" pitchFamily="18" charset="0"/>
              </a:rPr>
              <a:t>*Kỉ niệm 8 năm kháng chiến cùng bà:</a:t>
            </a:r>
            <a:endParaRPr lang="en-US" altLang="en-US" sz="4800">
              <a:solidFill>
                <a:srgbClr val="FF0000"/>
              </a:solidFill>
              <a:latin typeface="Times New Roman" panose="02020603050405020304" pitchFamily="18" charset="0"/>
              <a:cs typeface="Times New Roman" panose="02020603050405020304" pitchFamily="18" charset="0"/>
            </a:endParaRPr>
          </a:p>
        </p:txBody>
      </p:sp>
      <p:sp>
        <p:nvSpPr>
          <p:cNvPr id="6" name="Right Brace 5"/>
          <p:cNvSpPr/>
          <p:nvPr/>
        </p:nvSpPr>
        <p:spPr>
          <a:xfrm>
            <a:off x="8724900" y="1323975"/>
            <a:ext cx="628650" cy="3314700"/>
          </a:xfrm>
          <a:prstGeom prst="rightBrace">
            <a:avLst>
              <a:gd name="adj1" fmla="val 8333"/>
              <a:gd name="adj2" fmla="val 48952"/>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700"/>
          </a:p>
        </p:txBody>
      </p:sp>
      <p:sp>
        <p:nvSpPr>
          <p:cNvPr id="7" name="Rectangle 6"/>
          <p:cNvSpPr>
            <a:spLocks noChangeArrowheads="1"/>
          </p:cNvSpPr>
          <p:nvPr/>
        </p:nvSpPr>
        <p:spPr bwMode="auto">
          <a:xfrm>
            <a:off x="9353550" y="1814513"/>
            <a:ext cx="6858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en-US" altLang="en-US" sz="3600" b="1">
                <a:latin typeface="Times New Roman" panose="02020603050405020304" pitchFamily="18" charset="0"/>
                <a:cs typeface="Times New Roman" panose="02020603050405020304" pitchFamily="18" charset="0"/>
              </a:rPr>
              <a:t>* Kỉ niệm của hai bà cháu:</a:t>
            </a:r>
          </a:p>
          <a:p>
            <a:r>
              <a:rPr lang="en-US" altLang="en-US" sz="3600">
                <a:solidFill>
                  <a:srgbClr val="000000"/>
                </a:solidFill>
                <a:latin typeface="Times New Roman" panose="02020603050405020304" pitchFamily="18" charset="0"/>
                <a:cs typeface="Times New Roman" panose="02020603050405020304" pitchFamily="18" charset="0"/>
              </a:rPr>
              <a:t>+ Cùng bà nhóm lửa</a:t>
            </a:r>
            <a:endParaRPr lang="en-US" altLang="en-US" sz="3600">
              <a:latin typeface="Times New Roman" panose="02020603050405020304" pitchFamily="18" charset="0"/>
              <a:cs typeface="Times New Roman" panose="02020603050405020304" pitchFamily="18" charset="0"/>
            </a:endParaRPr>
          </a:p>
          <a:p>
            <a:r>
              <a:rPr lang="en-US" altLang="en-US" sz="3600">
                <a:solidFill>
                  <a:srgbClr val="000000"/>
                </a:solidFill>
                <a:latin typeface="Times New Roman" panose="02020603050405020304" pitchFamily="18" charset="0"/>
                <a:cs typeface="Times New Roman" panose="02020603050405020304" pitchFamily="18" charset="0"/>
              </a:rPr>
              <a:t>+Bà kể chuyện.</a:t>
            </a:r>
            <a:endParaRPr lang="en-US" altLang="en-US" sz="3600">
              <a:latin typeface="Times New Roman" panose="02020603050405020304" pitchFamily="18" charset="0"/>
              <a:cs typeface="Times New Roman" panose="02020603050405020304" pitchFamily="18" charset="0"/>
            </a:endParaRPr>
          </a:p>
          <a:p>
            <a:r>
              <a:rPr lang="en-US" altLang="en-US" sz="3600">
                <a:solidFill>
                  <a:srgbClr val="000000"/>
                </a:solidFill>
                <a:latin typeface="Times New Roman" panose="02020603050405020304" pitchFamily="18" charset="0"/>
                <a:cs typeface="Times New Roman" panose="02020603050405020304" pitchFamily="18" charset="0"/>
              </a:rPr>
              <a:t>+Bà dạy cháu làm, chăm cháu học</a:t>
            </a:r>
            <a:endParaRPr lang="en-US" altLang="en-US" sz="3600">
              <a:latin typeface="Times New Roman" panose="02020603050405020304" pitchFamily="18" charset="0"/>
              <a:cs typeface="Times New Roman" panose="02020603050405020304" pitchFamily="18" charset="0"/>
            </a:endParaRPr>
          </a:p>
        </p:txBody>
      </p:sp>
      <p:sp>
        <p:nvSpPr>
          <p:cNvPr id="11" name="Rectangle 5"/>
          <p:cNvSpPr>
            <a:spLocks noChangeArrowheads="1"/>
          </p:cNvSpPr>
          <p:nvPr/>
        </p:nvSpPr>
        <p:spPr bwMode="auto">
          <a:xfrm>
            <a:off x="3426620" y="7717633"/>
            <a:ext cx="11315700" cy="738664"/>
          </a:xfrm>
          <a:prstGeom prst="rect">
            <a:avLst/>
          </a:prstGeom>
          <a:solidFill>
            <a:schemeClr val="accent4">
              <a:lumMod val="20000"/>
              <a:lumOff val="80000"/>
            </a:schemeClr>
          </a:solidFill>
          <a:ln>
            <a:no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a:spcBef>
                <a:spcPct val="0"/>
              </a:spcBef>
              <a:buClrTx/>
              <a:buSzTx/>
              <a:buFontTx/>
              <a:buNone/>
              <a:defRPr/>
            </a:pPr>
            <a:r>
              <a:rPr lang="nl-NL" altLang="en-US" sz="4200" b="1" i="1"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Nghệ</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thuật</a:t>
            </a:r>
            <a:r>
              <a:rPr lang="en-US" altLang="en-US" sz="4200" dirty="0">
                <a:solidFill>
                  <a:srgbClr val="000000"/>
                </a:solidFill>
                <a:latin typeface="Times New Roman" panose="02020603050405020304" pitchFamily="18" charset="0"/>
                <a:cs typeface="Times New Roman" panose="02020603050405020304" pitchFamily="18" charset="0"/>
              </a:rPr>
              <a:t>: </a:t>
            </a:r>
            <a:r>
              <a:rPr lang="pt-BR" altLang="en-US" sz="4200" dirty="0">
                <a:solidFill>
                  <a:srgbClr val="000000"/>
                </a:solidFill>
                <a:latin typeface="Times New Roman" panose="02020603050405020304" pitchFamily="18" charset="0"/>
                <a:cs typeface="Times New Roman" panose="02020603050405020304" pitchFamily="18" charset="0"/>
              </a:rPr>
              <a:t>Điệp từ, liệt kê, dùng nhiều động từ.</a:t>
            </a:r>
            <a:endParaRPr lang="en-US" altLang="en-US" sz="4200" dirty="0">
              <a:solidFill>
                <a:srgbClr val="000000"/>
              </a:solidFill>
              <a:latin typeface="Times New Roman" panose="02020603050405020304" pitchFamily="18" charset="0"/>
              <a:cs typeface="Times New Roman" panose="02020603050405020304" pitchFamily="18" charset="0"/>
            </a:endParaRPr>
          </a:p>
        </p:txBody>
      </p:sp>
      <p:sp>
        <p:nvSpPr>
          <p:cNvPr id="12" name="Rectangle 11"/>
          <p:cNvSpPr>
            <a:spLocks noChangeArrowheads="1"/>
          </p:cNvSpPr>
          <p:nvPr/>
        </p:nvSpPr>
        <p:spPr bwMode="auto">
          <a:xfrm>
            <a:off x="2902745" y="8715375"/>
            <a:ext cx="13180218"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000250" algn="l"/>
              </a:tabLst>
              <a:defRPr sz="1600">
                <a:solidFill>
                  <a:schemeClr val="tx1"/>
                </a:solidFill>
                <a:latin typeface="Arial" panose="020B0604020202020204" pitchFamily="34" charset="0"/>
              </a:defRPr>
            </a:lvl1pPr>
            <a:lvl2pPr marL="742950" indent="-285750">
              <a:tabLst>
                <a:tab pos="2000250" algn="l"/>
              </a:tabLst>
              <a:defRPr sz="1600">
                <a:solidFill>
                  <a:schemeClr val="tx1"/>
                </a:solidFill>
                <a:latin typeface="Arial" panose="020B0604020202020204" pitchFamily="34" charset="0"/>
              </a:defRPr>
            </a:lvl2pPr>
            <a:lvl3pPr marL="1143000" indent="-228600">
              <a:tabLst>
                <a:tab pos="2000250" algn="l"/>
              </a:tabLst>
              <a:defRPr sz="1600">
                <a:solidFill>
                  <a:schemeClr val="tx1"/>
                </a:solidFill>
                <a:latin typeface="Arial" panose="020B0604020202020204" pitchFamily="34" charset="0"/>
              </a:defRPr>
            </a:lvl3pPr>
            <a:lvl4pPr marL="1600200" indent="-228600">
              <a:tabLst>
                <a:tab pos="2000250" algn="l"/>
              </a:tabLst>
              <a:defRPr sz="1600">
                <a:solidFill>
                  <a:schemeClr val="tx1"/>
                </a:solidFill>
                <a:latin typeface="Arial" panose="020B0604020202020204" pitchFamily="34" charset="0"/>
              </a:defRPr>
            </a:lvl4pPr>
            <a:lvl5pPr marL="2057400" indent="-228600">
              <a:tabLst>
                <a:tab pos="200025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00025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00025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00025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000250" algn="l"/>
              </a:tabLst>
              <a:defRPr sz="1600">
                <a:solidFill>
                  <a:schemeClr val="tx1"/>
                </a:solidFill>
                <a:latin typeface="Arial" panose="020B0604020202020204" pitchFamily="34" charset="0"/>
              </a:defRPr>
            </a:lvl9pPr>
          </a:lstStyle>
          <a:p>
            <a:r>
              <a:rPr lang="en-US" altLang="en-US" sz="4200" i="1">
                <a:solidFill>
                  <a:srgbClr val="FF0000"/>
                </a:solidFill>
                <a:latin typeface="Times New Roman" panose="02020603050405020304" pitchFamily="18" charset="0"/>
                <a:cs typeface="Times New Roman" panose="02020603050405020304" pitchFamily="18" charset="0"/>
              </a:rPr>
              <a:t>=&gt; Bà yêu thương, đùm bọc che chở dạy dỗ và là chỗ dựa tinh thần cho cháu.</a:t>
            </a:r>
          </a:p>
          <a:p>
            <a:pPr algn="just"/>
            <a:r>
              <a:rPr lang="pt-BR" altLang="en-US" sz="4200" i="1">
                <a:solidFill>
                  <a:srgbClr val="FF0000"/>
                </a:solidFill>
                <a:latin typeface="Times New Roman" panose="02020603050405020304" pitchFamily="18" charset="0"/>
                <a:cs typeface="Times New Roman" panose="02020603050405020304" pitchFamily="18" charset="0"/>
              </a:rPr>
              <a:t> </a:t>
            </a:r>
            <a:endParaRPr lang="en-US" altLang="en-US" sz="4200" i="1">
              <a:solidFill>
                <a:srgbClr val="FF0000"/>
              </a:solidFill>
              <a:latin typeface="Times New Roman" panose="02020603050405020304" pitchFamily="18" charset="0"/>
              <a:cs typeface="Times New Roman" panose="02020603050405020304" pitchFamily="18" charset="0"/>
            </a:endParaRPr>
          </a:p>
          <a:p>
            <a:pPr algn="just"/>
            <a:r>
              <a:rPr lang="pt-BR" altLang="en-US" sz="2400" i="1">
                <a:solidFill>
                  <a:srgbClr val="FF0000"/>
                </a:solidFill>
                <a:latin typeface="Times New Roman" panose="02020603050405020304" pitchFamily="18" charset="0"/>
                <a:cs typeface="Times New Roman" panose="02020603050405020304" pitchFamily="18" charset="0"/>
              </a:rPr>
              <a:t> </a:t>
            </a:r>
            <a:endParaRPr lang="en-US" altLang="en-US" sz="2400" i="1">
              <a:solidFill>
                <a:srgbClr val="FF0000"/>
              </a:solidFill>
              <a:latin typeface="Times New Roman" panose="02020603050405020304" pitchFamily="18" charset="0"/>
              <a:cs typeface="Times New Roman" panose="02020603050405020304" pitchFamily="18" charset="0"/>
            </a:endParaRPr>
          </a:p>
          <a:p>
            <a:pPr algn="just"/>
            <a:r>
              <a:rPr lang="pt-BR" altLang="en-US" sz="2400" i="1">
                <a:solidFill>
                  <a:srgbClr val="FF0000"/>
                </a:solidFill>
                <a:latin typeface="Times New Roman" panose="02020603050405020304" pitchFamily="18" charset="0"/>
                <a:cs typeface="Times New Roman" panose="02020603050405020304" pitchFamily="18" charset="0"/>
              </a:rPr>
              <a:t> </a:t>
            </a:r>
            <a:endParaRPr lang="en-US" altLang="en-US" sz="2400" i="1">
              <a:solidFill>
                <a:srgbClr val="FF0000"/>
              </a:solidFill>
              <a:latin typeface="Times New Roman" panose="02020603050405020304" pitchFamily="18" charset="0"/>
              <a:cs typeface="Times New Roman" panose="02020603050405020304" pitchFamily="18" charset="0"/>
            </a:endParaRPr>
          </a:p>
        </p:txBody>
      </p:sp>
      <p:pic>
        <p:nvPicPr>
          <p:cNvPr id="22536" name="Picture 2" descr="Grandmother and Granddaughter are Reading a Book clipart. Free download  transparent .PNG | Creazil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2845" y="4991100"/>
            <a:ext cx="1650206" cy="241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4" descr="Fresh Cartoon Grandmother And Granddaughter Png Elements, Cute Girl, Png  Element, Free Element PNG Transparent Clipart Image and PSD File for Fre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7720" y="4586288"/>
            <a:ext cx="2974181" cy="297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6" descr="Cartoon Granny Teaching Cooking To Her Granddaughter Vector Illustration  Royalty Free Cliparts, Vectors, And Stock Illustration. Image 8378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3532" y="4140995"/>
            <a:ext cx="3562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8" descr="Đề thi tuyển sinh lớp 10 môn ngữ văn 2020 (TP. HCM) và gợi ý giải đề |  StudyCare"/>
          <p:cNvPicPr>
            <a:picLocks noChangeAspect="1" noChangeArrowheads="1"/>
          </p:cNvPicPr>
          <p:nvPr/>
        </p:nvPicPr>
        <p:blipFill>
          <a:blip r:embed="rId5" cstate="print"/>
          <a:srcRect/>
          <a:stretch>
            <a:fillRect/>
          </a:stretch>
        </p:blipFill>
        <p:spPr bwMode="auto">
          <a:xfrm>
            <a:off x="3671229" y="4914901"/>
            <a:ext cx="3340845" cy="2516771"/>
          </a:xfrm>
          <a:prstGeom prst="rect">
            <a:avLst/>
          </a:prstGeom>
          <a:ln>
            <a:noFill/>
          </a:ln>
          <a:effectLst>
            <a:softEdge rad="112500"/>
          </a:effectLst>
        </p:spPr>
      </p:pic>
      <p:sp>
        <p:nvSpPr>
          <p:cNvPr id="13"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6"/>
            <a:stretch>
              <a:fillRect/>
            </a:stretch>
          </a:blipFill>
        </p:spPr>
      </p:sp>
      <p:sp>
        <p:nvSpPr>
          <p:cNvPr id="14"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6"/>
            <a:stretch>
              <a:fillRect/>
            </a:stretch>
          </a:blipFill>
        </p:spPr>
      </p:sp>
    </p:spTree>
    <p:extLst>
      <p:ext uri="{BB962C8B-B14F-4D97-AF65-F5344CB8AC3E}">
        <p14:creationId xmlns:p14="http://schemas.microsoft.com/office/powerpoint/2010/main" val="1212377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1000"/>
                                        <p:tgtEl>
                                          <p:spTgt spid="22531"/>
                                        </p:tgtEl>
                                      </p:cBhvr>
                                    </p:animEffect>
                                    <p:anim calcmode="lin" valueType="num">
                                      <p:cBhvr>
                                        <p:cTn id="8" dur="1000" fill="hold"/>
                                        <p:tgtEl>
                                          <p:spTgt spid="22531"/>
                                        </p:tgtEl>
                                        <p:attrNameLst>
                                          <p:attrName>ppt_x</p:attrName>
                                        </p:attrNameLst>
                                      </p:cBhvr>
                                      <p:tavLst>
                                        <p:tav tm="0">
                                          <p:val>
                                            <p:strVal val="#ppt_x"/>
                                          </p:val>
                                        </p:tav>
                                        <p:tav tm="100000">
                                          <p:val>
                                            <p:strVal val="#ppt_x"/>
                                          </p:val>
                                        </p:tav>
                                      </p:tavLst>
                                    </p:anim>
                                    <p:anim calcmode="lin" valueType="num">
                                      <p:cBhvr>
                                        <p:cTn id="9"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530"/>
                                        </p:tgtEl>
                                        <p:attrNameLst>
                                          <p:attrName>style.visibility</p:attrName>
                                        </p:attrNameLst>
                                      </p:cBhvr>
                                      <p:to>
                                        <p:strVal val="visible"/>
                                      </p:to>
                                    </p:set>
                                    <p:anim calcmode="lin" valueType="num">
                                      <p:cBhvr additive="base">
                                        <p:cTn id="14" dur="500" fill="hold"/>
                                        <p:tgtEl>
                                          <p:spTgt spid="22530"/>
                                        </p:tgtEl>
                                        <p:attrNameLst>
                                          <p:attrName>ppt_x</p:attrName>
                                        </p:attrNameLst>
                                      </p:cBhvr>
                                      <p:tavLst>
                                        <p:tav tm="0">
                                          <p:val>
                                            <p:strVal val="#ppt_x"/>
                                          </p:val>
                                        </p:tav>
                                        <p:tav tm="100000">
                                          <p:val>
                                            <p:strVal val="#ppt_x"/>
                                          </p:val>
                                        </p:tav>
                                      </p:tavLst>
                                    </p:anim>
                                    <p:anim calcmode="lin" valueType="num">
                                      <p:cBhvr additive="base">
                                        <p:cTn id="15"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1" fill="hold" nodeType="clickEffect">
                                  <p:stCondLst>
                                    <p:cond delay="0"/>
                                  </p:stCondLst>
                                  <p:childTnLst>
                                    <p:set>
                                      <p:cBhvr>
                                        <p:cTn id="29" dur="1" fill="hold">
                                          <p:stCondLst>
                                            <p:cond delay="0"/>
                                          </p:stCondLst>
                                        </p:cTn>
                                        <p:tgtEl>
                                          <p:spTgt spid="135176"/>
                                        </p:tgtEl>
                                        <p:attrNameLst>
                                          <p:attrName>style.visibility</p:attrName>
                                        </p:attrNameLst>
                                      </p:cBhvr>
                                      <p:to>
                                        <p:strVal val="visible"/>
                                      </p:to>
                                    </p:set>
                                    <p:animEffect transition="in" filter="wheel(1)">
                                      <p:cBhvr>
                                        <p:cTn id="30" dur="2000"/>
                                        <p:tgtEl>
                                          <p:spTgt spid="135176"/>
                                        </p:tgtEl>
                                      </p:cBhvr>
                                    </p:animEffect>
                                  </p:childTnLst>
                                </p:cTn>
                              </p:par>
                              <p:par>
                                <p:cTn id="31" presetID="21" presetClass="entr" presetSubtype="1" fill="hold" nodeType="withEffect">
                                  <p:stCondLst>
                                    <p:cond delay="0"/>
                                  </p:stCondLst>
                                  <p:childTnLst>
                                    <p:set>
                                      <p:cBhvr>
                                        <p:cTn id="32" dur="1" fill="hold">
                                          <p:stCondLst>
                                            <p:cond delay="0"/>
                                          </p:stCondLst>
                                        </p:cTn>
                                        <p:tgtEl>
                                          <p:spTgt spid="22538"/>
                                        </p:tgtEl>
                                        <p:attrNameLst>
                                          <p:attrName>style.visibility</p:attrName>
                                        </p:attrNameLst>
                                      </p:cBhvr>
                                      <p:to>
                                        <p:strVal val="visible"/>
                                      </p:to>
                                    </p:set>
                                    <p:animEffect transition="in" filter="wheel(1)">
                                      <p:cBhvr>
                                        <p:cTn id="33" dur="2000"/>
                                        <p:tgtEl>
                                          <p:spTgt spid="22538"/>
                                        </p:tgtEl>
                                      </p:cBhvr>
                                    </p:animEffect>
                                  </p:childTnLst>
                                </p:cTn>
                              </p:par>
                              <p:par>
                                <p:cTn id="34" presetID="21" presetClass="entr" presetSubtype="1" fill="hold" nodeType="withEffect">
                                  <p:stCondLst>
                                    <p:cond delay="0"/>
                                  </p:stCondLst>
                                  <p:childTnLst>
                                    <p:set>
                                      <p:cBhvr>
                                        <p:cTn id="35" dur="1" fill="hold">
                                          <p:stCondLst>
                                            <p:cond delay="0"/>
                                          </p:stCondLst>
                                        </p:cTn>
                                        <p:tgtEl>
                                          <p:spTgt spid="22536"/>
                                        </p:tgtEl>
                                        <p:attrNameLst>
                                          <p:attrName>style.visibility</p:attrName>
                                        </p:attrNameLst>
                                      </p:cBhvr>
                                      <p:to>
                                        <p:strVal val="visible"/>
                                      </p:to>
                                    </p:set>
                                    <p:animEffect transition="in" filter="wheel(1)">
                                      <p:cBhvr>
                                        <p:cTn id="36" dur="2000"/>
                                        <p:tgtEl>
                                          <p:spTgt spid="22536"/>
                                        </p:tgtEl>
                                      </p:cBhvr>
                                    </p:animEffect>
                                  </p:childTnLst>
                                </p:cTn>
                              </p:par>
                              <p:par>
                                <p:cTn id="37" presetID="21" presetClass="entr" presetSubtype="1" fill="hold" nodeType="withEffect">
                                  <p:stCondLst>
                                    <p:cond delay="0"/>
                                  </p:stCondLst>
                                  <p:childTnLst>
                                    <p:set>
                                      <p:cBhvr>
                                        <p:cTn id="38" dur="1" fill="hold">
                                          <p:stCondLst>
                                            <p:cond delay="0"/>
                                          </p:stCondLst>
                                        </p:cTn>
                                        <p:tgtEl>
                                          <p:spTgt spid="22537"/>
                                        </p:tgtEl>
                                        <p:attrNameLst>
                                          <p:attrName>style.visibility</p:attrName>
                                        </p:attrNameLst>
                                      </p:cBhvr>
                                      <p:to>
                                        <p:strVal val="visible"/>
                                      </p:to>
                                    </p:set>
                                    <p:animEffect transition="in" filter="wheel(1)">
                                      <p:cBhvr>
                                        <p:cTn id="39" dur="2000"/>
                                        <p:tgtEl>
                                          <p:spTgt spid="2253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wipe(down)">
                                      <p:cBhvr>
                                        <p:cTn id="4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p:bldP spid="6" grpId="0" animBg="1"/>
      <p:bldP spid="7"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ChangeArrowheads="1"/>
          </p:cNvSpPr>
          <p:nvPr/>
        </p:nvSpPr>
        <p:spPr bwMode="auto">
          <a:xfrm>
            <a:off x="2857500" y="114301"/>
            <a:ext cx="101617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nl-NL" altLang="en-US" sz="4800" b="1">
                <a:solidFill>
                  <a:srgbClr val="FF0000"/>
                </a:solidFill>
                <a:latin typeface="Times New Roman" panose="02020603050405020304" pitchFamily="18" charset="0"/>
                <a:cs typeface="Times New Roman" panose="02020603050405020304" pitchFamily="18" charset="0"/>
              </a:rPr>
              <a:t>*Kỉ niệm 8 năm kháng chiến cùng bà:</a:t>
            </a:r>
            <a:endParaRPr lang="en-US" altLang="en-US" sz="4800">
              <a:solidFill>
                <a:srgbClr val="FF0000"/>
              </a:solidFill>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1600200" y="2334911"/>
            <a:ext cx="15166180" cy="2460981"/>
          </a:xfrm>
          <a:prstGeom prst="rect">
            <a:avLst/>
          </a:prstGeom>
          <a:solidFill>
            <a:schemeClr val="accent6">
              <a:lumMod val="20000"/>
              <a:lumOff val="80000"/>
            </a:schemeClr>
          </a:solidFill>
          <a:ln>
            <a:noFill/>
          </a:ln>
        </p:spPr>
        <p:txBody>
          <a:bodyPr/>
          <a:lstStyle>
            <a:lvl1pPr marL="457200" indent="-457200">
              <a:spcBef>
                <a:spcPct val="20000"/>
              </a:spcBef>
              <a:buClr>
                <a:schemeClr val="hlink"/>
              </a:buClr>
              <a:buSzPct val="120000"/>
              <a:buChar char="•"/>
              <a:tabLst>
                <a:tab pos="2000250" algn="l"/>
              </a:tabLst>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tabLst>
                <a:tab pos="2000250" algn="l"/>
              </a:tabLst>
              <a:defRPr sz="2800">
                <a:solidFill>
                  <a:schemeClr val="tx1"/>
                </a:solidFill>
                <a:latin typeface="Tahoma" panose="020B0604030504040204" pitchFamily="34" charset="0"/>
              </a:defRPr>
            </a:lvl2pPr>
            <a:lvl3pPr marL="1143000" indent="-228600">
              <a:spcBef>
                <a:spcPct val="20000"/>
              </a:spcBef>
              <a:buClr>
                <a:schemeClr val="hlink"/>
              </a:buClr>
              <a:buSzPct val="120000"/>
              <a:buChar char="•"/>
              <a:tabLst>
                <a:tab pos="2000250" algn="l"/>
              </a:tabLst>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tabLst>
                <a:tab pos="200025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9pPr>
          </a:lstStyle>
          <a:p>
            <a:pPr algn="just">
              <a:spcBef>
                <a:spcPct val="0"/>
              </a:spcBef>
              <a:buClrTx/>
              <a:buSzTx/>
              <a:buFontTx/>
              <a:buChar char="-"/>
              <a:defRPr/>
            </a:pPr>
            <a:r>
              <a:rPr lang="en-US" altLang="en-US" sz="4400" b="1" dirty="0" err="1">
                <a:solidFill>
                  <a:srgbClr val="FF0000"/>
                </a:solidFill>
                <a:latin typeface="Times New Roman" panose="02020603050405020304" pitchFamily="18" charset="0"/>
                <a:cs typeface="Times New Roman" panose="02020603050405020304" pitchFamily="18" charset="0"/>
              </a:rPr>
              <a:t>Nghệ</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thuật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Điệp</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ngữ</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Tiếng</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tu</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hú</a:t>
            </a:r>
            <a:r>
              <a:rPr lang="en-US" altLang="en-US" sz="4400" b="1" dirty="0" smtClean="0">
                <a:solidFill>
                  <a:srgbClr val="FF0000"/>
                </a:solidFill>
                <a:latin typeface="Times New Roman" panose="02020603050405020304" pitchFamily="18" charset="0"/>
                <a:cs typeface="Times New Roman" panose="02020603050405020304" pitchFamily="18" charset="0"/>
              </a:rPr>
              <a:t>” + </a:t>
            </a:r>
            <a:r>
              <a:rPr lang="en-US" altLang="en-US" sz="4400" b="1" dirty="0" err="1" smtClean="0">
                <a:solidFill>
                  <a:srgbClr val="FF0000"/>
                </a:solidFill>
                <a:latin typeface="Times New Roman" panose="02020603050405020304" pitchFamily="18" charset="0"/>
                <a:cs typeface="Times New Roman" panose="02020603050405020304" pitchFamily="18" charset="0"/>
              </a:rPr>
              <a:t>Nhân</a:t>
            </a:r>
            <a:r>
              <a:rPr lang="en-US" altLang="en-US" sz="4400" b="1" dirty="0" smtClean="0">
                <a:solidFill>
                  <a:srgbClr val="FF0000"/>
                </a:solidFill>
                <a:latin typeface="Times New Roman" panose="02020603050405020304" pitchFamily="18" charset="0"/>
                <a:cs typeface="Times New Roman" panose="02020603050405020304"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hóa</a:t>
            </a:r>
            <a:endParaRPr lang="en-US" altLang="en-US" sz="4400" dirty="0">
              <a:solidFill>
                <a:srgbClr val="FF0000"/>
              </a:solidFill>
              <a:latin typeface="Times New Roman" panose="02020603050405020304" pitchFamily="18" charset="0"/>
              <a:cs typeface="Times New Roman" panose="02020603050405020304" pitchFamily="18" charset="0"/>
            </a:endParaRPr>
          </a:p>
          <a:p>
            <a:pPr algn="just">
              <a:spcBef>
                <a:spcPct val="0"/>
              </a:spcBef>
              <a:buClrTx/>
              <a:buSzTx/>
              <a:buFontTx/>
              <a:buNone/>
              <a:defRPr/>
            </a:pPr>
            <a:r>
              <a:rPr lang="en-US" altLang="en-US" sz="4400" dirty="0">
                <a:solidFill>
                  <a:srgbClr val="FF0000"/>
                </a:solidFill>
                <a:latin typeface="Times New Roman" panose="02020603050405020304" pitchFamily="18" charset="0"/>
                <a:cs typeface="Times New Roman" panose="02020603050405020304" pitchFamily="18" charset="0"/>
              </a:rPr>
              <a:t>=&gt;</a:t>
            </a:r>
            <a:r>
              <a:rPr lang="en-US" altLang="en-US" sz="4400" dirty="0" err="1">
                <a:solidFill>
                  <a:srgbClr val="FF0000"/>
                </a:solidFill>
                <a:latin typeface="Times New Roman" panose="02020603050405020304" pitchFamily="18" charset="0"/>
                <a:cs typeface="Times New Roman" panose="02020603050405020304" pitchFamily="18" charset="0"/>
              </a:rPr>
              <a:t>Tiếng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kêu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giục</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giã</a:t>
            </a:r>
            <a:r>
              <a:rPr lang="en-US" altLang="en-US" sz="4400" dirty="0">
                <a:solidFill>
                  <a:srgbClr val="FF0000"/>
                </a:solidFill>
                <a:latin typeface="Times New Roman" panose="02020603050405020304" pitchFamily="18" charset="0"/>
                <a:cs typeface="Times New Roman" panose="02020603050405020304" pitchFamily="18" charset="0"/>
              </a:rPr>
              <a:t> da </a:t>
            </a:r>
            <a:r>
              <a:rPr lang="en-US" altLang="en-US" sz="4400" dirty="0" err="1">
                <a:solidFill>
                  <a:srgbClr val="FF0000"/>
                </a:solidFill>
                <a:latin typeface="Times New Roman" panose="02020603050405020304" pitchFamily="18" charset="0"/>
                <a:cs typeface="Times New Roman" panose="02020603050405020304" pitchFamily="18" charset="0"/>
              </a:rPr>
              <a:t>diết</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gợi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hoài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niệm</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nhớ</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mong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khao</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khát</a:t>
            </a:r>
            <a:r>
              <a:rPr lang="en-US" altLang="en-US" sz="4400" dirty="0">
                <a:solidFill>
                  <a:srgbClr val="FF0000"/>
                </a:solidFill>
                <a:latin typeface="Times New Roman" panose="02020603050405020304" pitchFamily="18" charset="0"/>
                <a:cs typeface="Times New Roman" panose="02020603050405020304" pitchFamily="18" charset="0"/>
              </a:rPr>
              <a:t>.</a:t>
            </a:r>
          </a:p>
          <a:p>
            <a:pPr algn="just">
              <a:spcBef>
                <a:spcPct val="0"/>
              </a:spcBef>
              <a:buClrTx/>
              <a:buSzTx/>
              <a:buFontTx/>
              <a:buChar char="-"/>
              <a:defRPr/>
            </a:pPr>
            <a:endParaRPr lang="en-US" altLang="en-US" sz="4400"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a:spLocks noChangeArrowheads="1"/>
          </p:cNvSpPr>
          <p:nvPr/>
        </p:nvSpPr>
        <p:spPr bwMode="auto">
          <a:xfrm>
            <a:off x="2387351" y="5838656"/>
            <a:ext cx="1440418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en-US" altLang="en-US" sz="4800" b="1" dirty="0">
                <a:solidFill>
                  <a:srgbClr val="002060"/>
                </a:solidFill>
                <a:latin typeface="Times New Roman" panose="02020603050405020304" pitchFamily="18" charset="0"/>
                <a:cs typeface="Times New Roman" panose="02020603050405020304" pitchFamily="18" charset="0"/>
              </a:rPr>
              <a:t>=&gt; </a:t>
            </a:r>
            <a:r>
              <a:rPr lang="en-US" altLang="en-US" sz="4800" b="1" dirty="0" err="1">
                <a:solidFill>
                  <a:srgbClr val="002060"/>
                </a:solidFill>
                <a:latin typeface="Times New Roman" panose="02020603050405020304" pitchFamily="18" charset="0"/>
                <a:cs typeface="Times New Roman" panose="02020603050405020304" pitchFamily="18" charset="0"/>
              </a:rPr>
              <a:t>Nỗi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nhớ</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thương</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bà</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và</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quê</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hương</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khắc</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khoải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đến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quặn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lòng</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của</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người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cháu</a:t>
            </a:r>
            <a:r>
              <a:rPr lang="en-US" altLang="en-US" sz="4800" b="1" dirty="0" smtClean="0">
                <a:solidFill>
                  <a:srgbClr val="002060"/>
                </a:solidFill>
                <a:latin typeface="Times New Roman" panose="02020603050405020304" pitchFamily="18" charset="0"/>
                <a:cs typeface="Times New Roman" panose="02020603050405020304" pitchFamily="18" charset="0"/>
              </a:rPr>
              <a:t>.</a:t>
            </a:r>
            <a:endParaRPr lang="en-US" altLang="en-US" sz="4800" b="1" dirty="0">
              <a:solidFill>
                <a:srgbClr val="002060"/>
              </a:solidFill>
              <a:latin typeface="Times New Roman" panose="02020603050405020304" pitchFamily="18" charset="0"/>
              <a:cs typeface="Times New Roman" panose="02020603050405020304" pitchFamily="18" charset="0"/>
            </a:endParaRPr>
          </a:p>
        </p:txBody>
      </p:sp>
      <p:sp>
        <p:nvSpPr>
          <p:cNvPr id="17"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2"/>
            <a:stretch>
              <a:fillRect/>
            </a:stretch>
          </a:blipFill>
        </p:spPr>
      </p:sp>
      <p:sp>
        <p:nvSpPr>
          <p:cNvPr id="27"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2"/>
            <a:stretch>
              <a:fillRect/>
            </a:stretch>
          </a:blipFill>
        </p:spPr>
      </p:sp>
    </p:spTree>
    <p:extLst>
      <p:ext uri="{BB962C8B-B14F-4D97-AF65-F5344CB8AC3E}">
        <p14:creationId xmlns:p14="http://schemas.microsoft.com/office/powerpoint/2010/main" val="3552141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India-China border dispute leading towards war like 1962 – Aaj Ki Khabar"/>
          <p:cNvPicPr>
            <a:picLocks noChangeAspect="1" noChangeArrowheads="1"/>
          </p:cNvPicPr>
          <p:nvPr/>
        </p:nvPicPr>
        <p:blipFill>
          <a:blip r:embed="rId2"/>
          <a:srcRect/>
          <a:stretch>
            <a:fillRect/>
          </a:stretch>
        </p:blipFill>
        <p:spPr bwMode="auto">
          <a:xfrm>
            <a:off x="3200401" y="1446834"/>
            <a:ext cx="6749717" cy="58293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noChangeArrowheads="1"/>
          </p:cNvPicPr>
          <p:nvPr/>
        </p:nvPicPr>
        <p:blipFill>
          <a:blip r:embed="rId3" cstate="print"/>
          <a:srcRect/>
          <a:stretch>
            <a:fillRect/>
          </a:stretch>
        </p:blipFill>
        <p:spPr bwMode="auto">
          <a:xfrm>
            <a:off x="9333857" y="6629400"/>
            <a:ext cx="3296294" cy="32101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7220" name="Picture 4" descr="Bà Tôi - BÀI MỚI - Hợp Lưu"/>
          <p:cNvPicPr>
            <a:picLocks noChangeAspect="1" noChangeArrowheads="1"/>
          </p:cNvPicPr>
          <p:nvPr/>
        </p:nvPicPr>
        <p:blipFill>
          <a:blip r:embed="rId4"/>
          <a:srcRect/>
          <a:stretch>
            <a:fillRect/>
          </a:stretch>
        </p:blipFill>
        <p:spPr bwMode="auto">
          <a:xfrm>
            <a:off x="10287000" y="1083797"/>
            <a:ext cx="3543300" cy="35371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581" name="Rectangle 6"/>
          <p:cNvSpPr>
            <a:spLocks noChangeArrowheads="1"/>
          </p:cNvSpPr>
          <p:nvPr/>
        </p:nvSpPr>
        <p:spPr bwMode="auto">
          <a:xfrm>
            <a:off x="2857500" y="114301"/>
            <a:ext cx="8156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nl-NL" altLang="en-US" sz="4800" b="1">
                <a:solidFill>
                  <a:srgbClr val="FF0000"/>
                </a:solidFill>
                <a:latin typeface="Times New Roman" panose="02020603050405020304" pitchFamily="18" charset="0"/>
                <a:cs typeface="Times New Roman" panose="02020603050405020304" pitchFamily="18" charset="0"/>
              </a:rPr>
              <a:t>*Kỉ niệm về năm giặc đốt làng</a:t>
            </a:r>
            <a:endParaRPr lang="en-US" altLang="en-US"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1822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p:cTn id="13" dur="1000" fill="hold"/>
                                        <p:tgtEl>
                                          <p:spTgt spid="24581"/>
                                        </p:tgtEl>
                                        <p:attrNameLst>
                                          <p:attrName>ppt_w</p:attrName>
                                        </p:attrNameLst>
                                      </p:cBhvr>
                                      <p:tavLst>
                                        <p:tav tm="0">
                                          <p:val>
                                            <p:fltVal val="0"/>
                                          </p:val>
                                        </p:tav>
                                        <p:tav tm="100000">
                                          <p:val>
                                            <p:strVal val="#ppt_w"/>
                                          </p:val>
                                        </p:tav>
                                      </p:tavLst>
                                    </p:anim>
                                    <p:anim calcmode="lin" valueType="num">
                                      <p:cBhvr>
                                        <p:cTn id="14" dur="1000" fill="hold"/>
                                        <p:tgtEl>
                                          <p:spTgt spid="24581"/>
                                        </p:tgtEl>
                                        <p:attrNameLst>
                                          <p:attrName>ppt_h</p:attrName>
                                        </p:attrNameLst>
                                      </p:cBhvr>
                                      <p:tavLst>
                                        <p:tav tm="0">
                                          <p:val>
                                            <p:fltVal val="0"/>
                                          </p:val>
                                        </p:tav>
                                        <p:tav tm="100000">
                                          <p:val>
                                            <p:strVal val="#ppt_h"/>
                                          </p:val>
                                        </p:tav>
                                      </p:tavLst>
                                    </p:anim>
                                    <p:anim calcmode="lin" valueType="num">
                                      <p:cBhvr>
                                        <p:cTn id="15" dur="1000" fill="hold"/>
                                        <p:tgtEl>
                                          <p:spTgt spid="24581"/>
                                        </p:tgtEl>
                                        <p:attrNameLst>
                                          <p:attrName>style.rotation</p:attrName>
                                        </p:attrNameLst>
                                      </p:cBhvr>
                                      <p:tavLst>
                                        <p:tav tm="0">
                                          <p:val>
                                            <p:fltVal val="90"/>
                                          </p:val>
                                        </p:tav>
                                        <p:tav tm="100000">
                                          <p:val>
                                            <p:fltVal val="0"/>
                                          </p:val>
                                        </p:tav>
                                      </p:tavLst>
                                    </p:anim>
                                    <p:animEffect transition="in" filter="fade">
                                      <p:cBhvr>
                                        <p:cTn id="16" dur="1000"/>
                                        <p:tgtEl>
                                          <p:spTgt spid="24581"/>
                                        </p:tgtEl>
                                      </p:cBhvr>
                                    </p:animEffect>
                                  </p:childTnLst>
                                </p:cTn>
                              </p:par>
                              <p:par>
                                <p:cTn id="17" presetID="2" presetClass="entr" presetSubtype="4" fill="hold" nodeType="withEffect">
                                  <p:stCondLst>
                                    <p:cond delay="0"/>
                                  </p:stCondLst>
                                  <p:childTnLst>
                                    <p:set>
                                      <p:cBhvr>
                                        <p:cTn id="18" dur="1" fill="hold">
                                          <p:stCondLst>
                                            <p:cond delay="0"/>
                                          </p:stCondLst>
                                        </p:cTn>
                                        <p:tgtEl>
                                          <p:spTgt spid="137218"/>
                                        </p:tgtEl>
                                        <p:attrNameLst>
                                          <p:attrName>style.visibility</p:attrName>
                                        </p:attrNameLst>
                                      </p:cBhvr>
                                      <p:to>
                                        <p:strVal val="visible"/>
                                      </p:to>
                                    </p:set>
                                    <p:anim calcmode="lin" valueType="num">
                                      <p:cBhvr additive="base">
                                        <p:cTn id="19" dur="500" fill="hold"/>
                                        <p:tgtEl>
                                          <p:spTgt spid="137218"/>
                                        </p:tgtEl>
                                        <p:attrNameLst>
                                          <p:attrName>ppt_x</p:attrName>
                                        </p:attrNameLst>
                                      </p:cBhvr>
                                      <p:tavLst>
                                        <p:tav tm="0">
                                          <p:val>
                                            <p:strVal val="#ppt_x"/>
                                          </p:val>
                                        </p:tav>
                                        <p:tav tm="100000">
                                          <p:val>
                                            <p:strVal val="#ppt_x"/>
                                          </p:val>
                                        </p:tav>
                                      </p:tavLst>
                                    </p:anim>
                                    <p:anim calcmode="lin" valueType="num">
                                      <p:cBhvr additive="base">
                                        <p:cTn id="20" dur="500" fill="hold"/>
                                        <p:tgtEl>
                                          <p:spTgt spid="1372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7220"/>
                                        </p:tgtEl>
                                        <p:attrNameLst>
                                          <p:attrName>style.visibility</p:attrName>
                                        </p:attrNameLst>
                                      </p:cBhvr>
                                      <p:to>
                                        <p:strVal val="visible"/>
                                      </p:to>
                                    </p:set>
                                    <p:anim calcmode="lin" valueType="num">
                                      <p:cBhvr additive="base">
                                        <p:cTn id="23" dur="500" fill="hold"/>
                                        <p:tgtEl>
                                          <p:spTgt spid="137220"/>
                                        </p:tgtEl>
                                        <p:attrNameLst>
                                          <p:attrName>ppt_x</p:attrName>
                                        </p:attrNameLst>
                                      </p:cBhvr>
                                      <p:tavLst>
                                        <p:tav tm="0">
                                          <p:val>
                                            <p:strVal val="#ppt_x"/>
                                          </p:val>
                                        </p:tav>
                                        <p:tav tm="100000">
                                          <p:val>
                                            <p:strVal val="#ppt_x"/>
                                          </p:val>
                                        </p:tav>
                                      </p:tavLst>
                                    </p:anim>
                                    <p:anim calcmode="lin" valueType="num">
                                      <p:cBhvr additive="base">
                                        <p:cTn id="24" dur="500" fill="hold"/>
                                        <p:tgtEl>
                                          <p:spTgt spid="137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Nằm Mơ Thấy Lửa Là Điềm Báo Gì? Giải Mã Chi Tiết Giấc Mơ Thấy Lửa"/>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Lst>
          </a:blip>
          <a:srcRect/>
          <a:stretch>
            <a:fillRect/>
          </a:stretch>
        </p:blipFill>
        <p:spPr bwMode="auto">
          <a:xfrm>
            <a:off x="4800600" y="-342900"/>
            <a:ext cx="8915400" cy="4343399"/>
          </a:xfrm>
          <a:prstGeom prst="rect">
            <a:avLst/>
          </a:prstGeom>
          <a:ln>
            <a:noFill/>
          </a:ln>
          <a:effectLst>
            <a:softEdge rad="635000"/>
          </a:effectLst>
        </p:spPr>
      </p:pic>
      <p:sp>
        <p:nvSpPr>
          <p:cNvPr id="25603" name="Rectangle 3"/>
          <p:cNvSpPr>
            <a:spLocks noChangeArrowheads="1"/>
          </p:cNvSpPr>
          <p:nvPr/>
        </p:nvSpPr>
        <p:spPr bwMode="auto">
          <a:xfrm>
            <a:off x="5715000" y="800100"/>
            <a:ext cx="10058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SG" altLang="en-US" sz="3600">
                <a:solidFill>
                  <a:schemeClr val="bg1"/>
                </a:solidFill>
                <a:latin typeface="Times New Roman" panose="02020603050405020304" pitchFamily="18" charset="0"/>
              </a:rPr>
              <a:t>Năm giặc đốt làng cháy tàn cháy rụi,</a:t>
            </a:r>
          </a:p>
          <a:p>
            <a:pPr eaLnBrk="1" hangingPunct="1"/>
            <a:r>
              <a:rPr lang="en-SG" altLang="en-US" sz="3600">
                <a:solidFill>
                  <a:schemeClr val="bg1"/>
                </a:solidFill>
                <a:latin typeface="Times New Roman" panose="02020603050405020304" pitchFamily="18" charset="0"/>
              </a:rPr>
              <a:t>Hàng xóm bốn bên trở về lầm lụi</a:t>
            </a:r>
          </a:p>
          <a:p>
            <a:pPr eaLnBrk="1" hangingPunct="1"/>
            <a:r>
              <a:rPr lang="en-SG" altLang="en-US" sz="3600">
                <a:solidFill>
                  <a:schemeClr val="bg1"/>
                </a:solidFill>
                <a:latin typeface="Times New Roman" panose="02020603050405020304" pitchFamily="18" charset="0"/>
              </a:rPr>
              <a:t>Đỡ đần bà dựng lại túp lều tranh.</a:t>
            </a:r>
            <a:br>
              <a:rPr lang="en-SG" altLang="en-US" sz="3600">
                <a:solidFill>
                  <a:schemeClr val="bg1"/>
                </a:solidFill>
                <a:latin typeface="Times New Roman" panose="02020603050405020304" pitchFamily="18" charset="0"/>
              </a:rPr>
            </a:br>
            <a:endParaRPr lang="en-US" altLang="en-US" sz="3600">
              <a:solidFill>
                <a:schemeClr val="bg1"/>
              </a:solidFill>
            </a:endParaRPr>
          </a:p>
        </p:txBody>
      </p:sp>
      <p:pic>
        <p:nvPicPr>
          <p:cNvPr id="25604" name="Picture 3"/>
          <p:cNvPicPr>
            <a:picLocks noChangeAspect="1"/>
          </p:cNvPicPr>
          <p:nvPr/>
        </p:nvPicPr>
        <p:blipFill>
          <a:blip r:embed="rId4">
            <a:extLst>
              <a:ext uri="{28A0092B-C50C-407E-A947-70E740481C1C}">
                <a14:useLocalDpi xmlns:a14="http://schemas.microsoft.com/office/drawing/2010/main" val="0"/>
              </a:ext>
            </a:extLst>
          </a:blip>
          <a:srcRect l="37679" t="42345" r="43665" b="22249"/>
          <a:stretch>
            <a:fillRect/>
          </a:stretch>
        </p:blipFill>
        <p:spPr bwMode="auto">
          <a:xfrm rot="3325381">
            <a:off x="4863704" y="1720454"/>
            <a:ext cx="726281"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4"/>
          <p:cNvSpPr txBox="1">
            <a:spLocks noChangeArrowheads="1"/>
          </p:cNvSpPr>
          <p:nvPr/>
        </p:nvSpPr>
        <p:spPr bwMode="auto">
          <a:xfrm>
            <a:off x="2133600" y="3453705"/>
            <a:ext cx="4457700" cy="1384995"/>
          </a:xfrm>
          <a:prstGeom prst="rect">
            <a:avLst/>
          </a:prstGeom>
          <a:noFill/>
          <a:ln w="952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en-US" altLang="en-US" sz="4200">
                <a:latin typeface="Times New Roman" panose="02020603050405020304" pitchFamily="18" charset="0"/>
                <a:cs typeface="Times New Roman" panose="02020603050405020304" pitchFamily="18" charset="0"/>
              </a:rPr>
              <a:t>Cháy tàn, cháy rụi: Xơ xác, tiêu điều</a:t>
            </a:r>
          </a:p>
        </p:txBody>
      </p:sp>
      <p:sp>
        <p:nvSpPr>
          <p:cNvPr id="6" name="Rectangle 5"/>
          <p:cNvSpPr>
            <a:spLocks noChangeArrowheads="1"/>
          </p:cNvSpPr>
          <p:nvPr/>
        </p:nvSpPr>
        <p:spPr bwMode="auto">
          <a:xfrm>
            <a:off x="6903245" y="3705226"/>
            <a:ext cx="9098756" cy="2131220"/>
          </a:xfrm>
          <a:prstGeom prst="rect">
            <a:avLst/>
          </a:prstGeom>
          <a:solidFill>
            <a:schemeClr val="accent4">
              <a:lumMod val="20000"/>
              <a:lumOff val="80000"/>
            </a:schemeClr>
          </a:solidFill>
          <a:ln w="9525">
            <a:noFill/>
            <a:miter lim="800000"/>
            <a:headEnd/>
            <a:tailEnd/>
          </a:ln>
        </p:spPr>
        <p:txBody>
          <a:bodyPr/>
          <a:lstStyle>
            <a:lvl1pPr>
              <a:spcBef>
                <a:spcPct val="20000"/>
              </a:spcBef>
              <a:buClr>
                <a:schemeClr val="hlink"/>
              </a:buClr>
              <a:buSzPct val="120000"/>
              <a:buChar char="•"/>
              <a:tabLst>
                <a:tab pos="2000250" algn="l"/>
              </a:tabLst>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tabLst>
                <a:tab pos="2000250" algn="l"/>
              </a:tabLst>
              <a:defRPr sz="2800">
                <a:solidFill>
                  <a:schemeClr val="tx1"/>
                </a:solidFill>
                <a:latin typeface="Tahoma" panose="020B0604030504040204" pitchFamily="34" charset="0"/>
              </a:defRPr>
            </a:lvl2pPr>
            <a:lvl3pPr marL="1143000" indent="-228600">
              <a:spcBef>
                <a:spcPct val="20000"/>
              </a:spcBef>
              <a:buClr>
                <a:schemeClr val="hlink"/>
              </a:buClr>
              <a:buSzPct val="120000"/>
              <a:buChar char="•"/>
              <a:tabLst>
                <a:tab pos="2000250" algn="l"/>
              </a:tabLst>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tabLst>
                <a:tab pos="200025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tabLst>
                <a:tab pos="2000250" algn="l"/>
              </a:tabLst>
              <a:defRPr sz="2000">
                <a:solidFill>
                  <a:schemeClr val="tx1"/>
                </a:solidFill>
                <a:latin typeface="Tahoma" panose="020B0604030504040204" pitchFamily="34" charset="0"/>
              </a:defRPr>
            </a:lvl9pPr>
          </a:lstStyle>
          <a:p>
            <a:pPr algn="just">
              <a:spcBef>
                <a:spcPct val="0"/>
              </a:spcBef>
              <a:buClrTx/>
              <a:buSzTx/>
              <a:buFontTx/>
              <a:buNone/>
              <a:defRPr/>
            </a:pPr>
            <a:r>
              <a:rPr lang="pt-BR" altLang="en-US" sz="4200" b="1"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Ngọn</a:t>
            </a:r>
            <a:r>
              <a:rPr lang="en-US" altLang="en-US" sz="4200"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lửa</a:t>
            </a:r>
            <a:r>
              <a:rPr lang="en-US" altLang="en-US" sz="4200" dirty="0">
                <a:latin typeface="Times New Roman" panose="02020603050405020304" pitchFamily="18" charset="0"/>
                <a:cs typeface="Times New Roman" panose="02020603050405020304" pitchFamily="18" charset="0"/>
              </a:rPr>
              <a:t> hung </a:t>
            </a:r>
            <a:r>
              <a:rPr lang="en-US" altLang="en-US" sz="4200" dirty="0" err="1">
                <a:latin typeface="Times New Roman" panose="02020603050405020304" pitchFamily="18" charset="0"/>
                <a:cs typeface="Times New Roman" panose="02020603050405020304" pitchFamily="18" charset="0"/>
              </a:rPr>
              <a:t>tàn</a:t>
            </a:r>
            <a:r>
              <a:rPr lang="en-US" altLang="en-US" sz="4200"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đốt</a:t>
            </a:r>
            <a:r>
              <a:rPr lang="en-US" altLang="en-US" sz="4200"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cháy</a:t>
            </a:r>
            <a:r>
              <a:rPr lang="en-US" altLang="en-US" sz="4200"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ngôi</a:t>
            </a:r>
            <a:r>
              <a:rPr lang="en-US" altLang="en-US" sz="4200"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nhà</a:t>
            </a:r>
            <a:r>
              <a:rPr lang="en-US" altLang="en-US" sz="4200"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của</a:t>
            </a:r>
            <a:r>
              <a:rPr lang="en-US" altLang="en-US" sz="4200"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hai</a:t>
            </a:r>
            <a:r>
              <a:rPr lang="en-US" altLang="en-US" sz="4200"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bà</a:t>
            </a:r>
            <a:r>
              <a:rPr lang="en-US" altLang="en-US" sz="4200" dirty="0">
                <a:latin typeface="Times New Roman" panose="02020603050405020304" pitchFamily="18" charset="0"/>
                <a:cs typeface="Times New Roman" panose="02020603050405020304" pitchFamily="18" charset="0"/>
              </a:rPr>
              <a:t> </a:t>
            </a:r>
            <a:r>
              <a:rPr lang="en-US" altLang="en-US" sz="4200" dirty="0" err="1">
                <a:latin typeface="Times New Roman" panose="02020603050405020304" pitchFamily="18" charset="0"/>
                <a:cs typeface="Times New Roman" panose="02020603050405020304" pitchFamily="18" charset="0"/>
              </a:rPr>
              <a:t>cháu</a:t>
            </a:r>
            <a:r>
              <a:rPr lang="en-US" altLang="en-US" sz="4200" dirty="0">
                <a:latin typeface="Times New Roman" panose="02020603050405020304" pitchFamily="18" charset="0"/>
                <a:cs typeface="Times New Roman" panose="02020603050405020304" pitchFamily="18" charset="0"/>
              </a:rPr>
              <a:t>.</a:t>
            </a:r>
          </a:p>
          <a:p>
            <a:pPr algn="just">
              <a:spcBef>
                <a:spcPct val="0"/>
              </a:spcBef>
              <a:buClrTx/>
              <a:buSzTx/>
              <a:buFontTx/>
              <a:buNone/>
              <a:defRPr/>
            </a:pPr>
            <a:r>
              <a:rPr lang="pt-BR" altLang="en-US" sz="4200" dirty="0">
                <a:latin typeface="Times New Roman" panose="02020603050405020304" pitchFamily="18" charset="0"/>
                <a:cs typeface="Times New Roman" panose="02020603050405020304" pitchFamily="18" charset="0"/>
              </a:rPr>
              <a:t>=&gt; Bà cháu là nạn nhân của chiến tranh.</a:t>
            </a:r>
            <a:endParaRPr lang="en-US" altLang="en-US" sz="4200" dirty="0">
              <a:latin typeface="Times New Roman" panose="02020603050405020304" pitchFamily="18" charset="0"/>
              <a:cs typeface="Times New Roman" panose="02020603050405020304" pitchFamily="18" charset="0"/>
            </a:endParaRPr>
          </a:p>
        </p:txBody>
      </p:sp>
      <p:pic>
        <p:nvPicPr>
          <p:cNvPr id="25607" name="Picture 6" descr="Hình ảnh Phim Hoạt Hình Bằng Tay Truyện Tranh Gió Túp Lều Tranh Tài Liệu  Thực Tế, Hoạt Hình, Vẽ Tay, Truyện Tranh Gió miễn phí tải tập tin PNG  PSDComment và"/>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4101" y="4000500"/>
            <a:ext cx="6519863" cy="788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6"/>
          <p:cNvSpPr>
            <a:spLocks noChangeArrowheads="1"/>
          </p:cNvSpPr>
          <p:nvPr/>
        </p:nvSpPr>
        <p:spPr bwMode="auto">
          <a:xfrm>
            <a:off x="2514600" y="6215063"/>
            <a:ext cx="8001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pt-BR" altLang="en-US" sz="4200">
                <a:solidFill>
                  <a:srgbClr val="000000"/>
                </a:solidFill>
                <a:latin typeface="Times New Roman" panose="02020603050405020304" pitchFamily="18" charset="0"/>
                <a:cs typeface="Times New Roman" panose="02020603050405020304" pitchFamily="18" charset="0"/>
              </a:rPr>
              <a:t>* Con người quê hương:</a:t>
            </a:r>
          </a:p>
          <a:p>
            <a:pPr algn="just"/>
            <a:r>
              <a:rPr lang="pt-BR" altLang="en-US" sz="4200">
                <a:solidFill>
                  <a:srgbClr val="000000"/>
                </a:solidFill>
                <a:latin typeface="Times New Roman" panose="02020603050405020304" pitchFamily="18" charset="0"/>
                <a:cs typeface="Times New Roman" panose="02020603050405020304" pitchFamily="18" charset="0"/>
              </a:rPr>
              <a:t>- Hình ảnh hàng xóm hiện lên qua từ láy “đỡ đần”</a:t>
            </a:r>
          </a:p>
          <a:p>
            <a:pPr algn="just"/>
            <a:r>
              <a:rPr lang="pt-BR" altLang="en-US" sz="4200">
                <a:solidFill>
                  <a:srgbClr val="FF0000"/>
                </a:solidFill>
                <a:latin typeface="Times New Roman" panose="02020603050405020304" pitchFamily="18" charset="0"/>
                <a:cs typeface="Times New Roman" panose="02020603050405020304" pitchFamily="18" charset="0"/>
              </a:rPr>
              <a:t>=&gt; Trong bom đạn chiến tranh ngời lên vẻ đẹp tình  đoàn kết xóm làng.</a:t>
            </a:r>
            <a:endParaRPr lang="en-US" altLang="en-US" sz="4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552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randombar(horizontal)">
                                      <p:cBhvr>
                                        <p:cTn id="7" dur="500"/>
                                        <p:tgtEl>
                                          <p:spTgt spid="25603"/>
                                        </p:tgtEl>
                                      </p:cBhvr>
                                    </p:animEffect>
                                  </p:childTnLst>
                                </p:cTn>
                              </p:par>
                              <p:par>
                                <p:cTn id="8" presetID="14" presetClass="entr" presetSubtype="10" fill="hold" nodeType="withEffect">
                                  <p:stCondLst>
                                    <p:cond delay="0"/>
                                  </p:stCondLst>
                                  <p:childTnLst>
                                    <p:set>
                                      <p:cBhvr>
                                        <p:cTn id="9" dur="1" fill="hold">
                                          <p:stCondLst>
                                            <p:cond delay="0"/>
                                          </p:stCondLst>
                                        </p:cTn>
                                        <p:tgtEl>
                                          <p:spTgt spid="78852"/>
                                        </p:tgtEl>
                                        <p:attrNameLst>
                                          <p:attrName>style.visibility</p:attrName>
                                        </p:attrNameLst>
                                      </p:cBhvr>
                                      <p:to>
                                        <p:strVal val="visible"/>
                                      </p:to>
                                    </p:set>
                                    <p:animEffect transition="in" filter="randombar(horizontal)">
                                      <p:cBhvr>
                                        <p:cTn id="10" dur="500"/>
                                        <p:tgtEl>
                                          <p:spTgt spid="7885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5604"/>
                                        </p:tgtEl>
                                        <p:attrNameLst>
                                          <p:attrName>style.visibility</p:attrName>
                                        </p:attrNameLst>
                                      </p:cBhvr>
                                      <p:to>
                                        <p:strVal val="visible"/>
                                      </p:to>
                                    </p:set>
                                    <p:animEffect transition="in" filter="barn(inVertical)">
                                      <p:cBhvr>
                                        <p:cTn id="15" dur="500"/>
                                        <p:tgtEl>
                                          <p:spTgt spid="2560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605"/>
                                        </p:tgtEl>
                                        <p:attrNameLst>
                                          <p:attrName>style.visibility</p:attrName>
                                        </p:attrNameLst>
                                      </p:cBhvr>
                                      <p:to>
                                        <p:strVal val="visible"/>
                                      </p:to>
                                    </p:set>
                                    <p:animEffect transition="in" filter="barn(inVertical)">
                                      <p:cBhvr>
                                        <p:cTn id="18" dur="500"/>
                                        <p:tgtEl>
                                          <p:spTgt spid="2560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5608"/>
                                        </p:tgtEl>
                                        <p:attrNameLst>
                                          <p:attrName>style.visibility</p:attrName>
                                        </p:attrNameLst>
                                      </p:cBhvr>
                                      <p:to>
                                        <p:strVal val="visible"/>
                                      </p:to>
                                    </p:set>
                                    <p:animEffect transition="in" filter="wipe(down)">
                                      <p:cBhvr>
                                        <p:cTn id="28" dur="500"/>
                                        <p:tgtEl>
                                          <p:spTgt spid="25608"/>
                                        </p:tgtEl>
                                      </p:cBhvr>
                                    </p:animEffect>
                                  </p:childTnLst>
                                </p:cTn>
                              </p:par>
                              <p:par>
                                <p:cTn id="29" presetID="22" presetClass="entr" presetSubtype="4" fill="hold" nodeType="withEffect">
                                  <p:stCondLst>
                                    <p:cond delay="0"/>
                                  </p:stCondLst>
                                  <p:childTnLst>
                                    <p:set>
                                      <p:cBhvr>
                                        <p:cTn id="30" dur="1" fill="hold">
                                          <p:stCondLst>
                                            <p:cond delay="0"/>
                                          </p:stCondLst>
                                        </p:cTn>
                                        <p:tgtEl>
                                          <p:spTgt spid="25607"/>
                                        </p:tgtEl>
                                        <p:attrNameLst>
                                          <p:attrName>style.visibility</p:attrName>
                                        </p:attrNameLst>
                                      </p:cBhvr>
                                      <p:to>
                                        <p:strVal val="visible"/>
                                      </p:to>
                                    </p:set>
                                    <p:animEffect transition="in" filter="wipe(down)">
                                      <p:cBhvr>
                                        <p:cTn id="31"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25605" grpId="0" animBg="1"/>
      <p:bldP spid="6" grpId="0" animBg="1"/>
      <p:bldP spid="2560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4252913" y="1028700"/>
            <a:ext cx="9144000" cy="4000500"/>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sz="2700"/>
          </a:p>
        </p:txBody>
      </p:sp>
      <p:sp>
        <p:nvSpPr>
          <p:cNvPr id="3" name="Text Box 3"/>
          <p:cNvSpPr txBox="1">
            <a:spLocks noChangeArrowheads="1"/>
          </p:cNvSpPr>
          <p:nvPr/>
        </p:nvSpPr>
        <p:spPr bwMode="auto">
          <a:xfrm>
            <a:off x="7429500" y="5955507"/>
            <a:ext cx="8343900" cy="2169825"/>
          </a:xfrm>
          <a:prstGeom prst="rect">
            <a:avLst/>
          </a:prstGeom>
          <a:noFill/>
          <a:ln>
            <a:noFill/>
          </a:ln>
          <a:effectLst/>
        </p:spPr>
        <p:txBody>
          <a:bodyPr>
            <a:spAutoFit/>
          </a:bodyPr>
          <a:lstStyle/>
          <a:p>
            <a:pPr algn="just">
              <a:defRPr/>
            </a:pPr>
            <a:r>
              <a:rPr lang="en-US" altLang="en-US" sz="4500" dirty="0">
                <a:effectLst>
                  <a:outerShdw blurRad="38100" dist="38100" dir="2700000" algn="tl">
                    <a:srgbClr val="FFFFFF"/>
                  </a:outerShdw>
                </a:effectLst>
                <a:latin typeface="Times New Roman" panose="02020603050405020304" pitchFamily="18" charset="0"/>
              </a:rPr>
              <a:t> </a:t>
            </a:r>
            <a:r>
              <a:rPr lang="en-US" altLang="en-US" sz="4500" b="1"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Bà</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vẫn</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vững</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lòng</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trước</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mọi</a:t>
            </a:r>
            <a:r>
              <a:rPr lang="en-US" altLang="en-US" sz="4500" dirty="0">
                <a:solidFill>
                  <a:srgbClr val="000000"/>
                </a:solidFill>
                <a:latin typeface="Times New Roman" panose="02020603050405020304" pitchFamily="18" charset="0"/>
                <a:cs typeface="Times New Roman" panose="02020603050405020304" pitchFamily="18" charset="0"/>
              </a:rPr>
              <a:t> tai </a:t>
            </a:r>
            <a:r>
              <a:rPr lang="en-US" altLang="en-US" sz="4500" dirty="0" err="1">
                <a:solidFill>
                  <a:srgbClr val="000000"/>
                </a:solidFill>
                <a:latin typeface="Times New Roman" panose="02020603050405020304" pitchFamily="18" charset="0"/>
                <a:cs typeface="Times New Roman" panose="02020603050405020304" pitchFamily="18" charset="0"/>
              </a:rPr>
              <a:t>hoạ</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thử</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thách</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để</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các</a:t>
            </a:r>
            <a:r>
              <a:rPr lang="en-US" altLang="en-US" sz="4500" dirty="0">
                <a:solidFill>
                  <a:srgbClr val="000000"/>
                </a:solidFill>
                <a:latin typeface="Times New Roman" panose="02020603050405020304" pitchFamily="18" charset="0"/>
                <a:cs typeface="Times New Roman" panose="02020603050405020304" pitchFamily="18" charset="0"/>
              </a:rPr>
              <a:t> con </a:t>
            </a:r>
            <a:r>
              <a:rPr lang="en-US" altLang="en-US" sz="4500" dirty="0" err="1">
                <a:solidFill>
                  <a:srgbClr val="000000"/>
                </a:solidFill>
                <a:latin typeface="Times New Roman" panose="02020603050405020304" pitchFamily="18" charset="0"/>
                <a:cs typeface="Times New Roman" panose="02020603050405020304" pitchFamily="18" charset="0"/>
              </a:rPr>
              <a:t>yên</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tâm</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công</a:t>
            </a:r>
            <a:r>
              <a:rPr lang="en-US" altLang="en-US" sz="4500" dirty="0">
                <a:solidFill>
                  <a:srgbClr val="000000"/>
                </a:solidFill>
                <a:latin typeface="Times New Roman" panose="02020603050405020304" pitchFamily="18" charset="0"/>
                <a:cs typeface="Times New Roman" panose="02020603050405020304" pitchFamily="18" charset="0"/>
              </a:rPr>
              <a:t> </a:t>
            </a:r>
            <a:r>
              <a:rPr lang="en-US" altLang="en-US" sz="4500" dirty="0" err="1">
                <a:solidFill>
                  <a:srgbClr val="000000"/>
                </a:solidFill>
                <a:latin typeface="Times New Roman" panose="02020603050405020304" pitchFamily="18" charset="0"/>
                <a:cs typeface="Times New Roman" panose="02020603050405020304" pitchFamily="18" charset="0"/>
              </a:rPr>
              <a:t>tác</a:t>
            </a:r>
            <a:r>
              <a:rPr lang="en-US" altLang="en-US" sz="4500" dirty="0">
                <a:solidFill>
                  <a:srgbClr val="000000"/>
                </a:solidFill>
                <a:latin typeface="Times New Roman" panose="02020603050405020304" pitchFamily="18" charset="0"/>
                <a:cs typeface="Times New Roman" panose="02020603050405020304" pitchFamily="18" charset="0"/>
              </a:rPr>
              <a:t>.</a:t>
            </a:r>
          </a:p>
        </p:txBody>
      </p:sp>
      <p:sp>
        <p:nvSpPr>
          <p:cNvPr id="4" name="Rectangle 3"/>
          <p:cNvSpPr>
            <a:spLocks noChangeArrowheads="1"/>
          </p:cNvSpPr>
          <p:nvPr/>
        </p:nvSpPr>
        <p:spPr bwMode="auto">
          <a:xfrm>
            <a:off x="5338763" y="1690688"/>
            <a:ext cx="7543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SG" altLang="en-US" sz="3600" i="1" dirty="0" err="1">
                <a:solidFill>
                  <a:schemeClr val="bg1"/>
                </a:solidFill>
                <a:latin typeface="Times New Roman" panose="02020603050405020304" pitchFamily="18" charset="0"/>
              </a:rPr>
              <a:t>Vẫn</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vững</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lòng</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bà</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dặn</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cháu</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đinh</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ninh</a:t>
            </a:r>
            <a:r>
              <a:rPr lang="en-SG" altLang="en-US" sz="3600" i="1" dirty="0">
                <a:solidFill>
                  <a:schemeClr val="bg1"/>
                </a:solidFill>
                <a:latin typeface="Times New Roman" panose="02020603050405020304" pitchFamily="18" charset="0"/>
              </a:rPr>
              <a:t>:</a:t>
            </a:r>
            <a:br>
              <a:rPr lang="en-SG" altLang="en-US" sz="3600" i="1" dirty="0">
                <a:solidFill>
                  <a:schemeClr val="bg1"/>
                </a:solidFill>
                <a:latin typeface="Times New Roman" panose="02020603050405020304" pitchFamily="18" charset="0"/>
              </a:rPr>
            </a:br>
            <a:r>
              <a:rPr lang="en-SG" altLang="en-US" sz="3600" i="1" dirty="0">
                <a:solidFill>
                  <a:schemeClr val="bg1"/>
                </a:solidFill>
                <a:latin typeface="Times New Roman" panose="02020603050405020304" pitchFamily="18" charset="0"/>
              </a:rPr>
              <a:t>“</a:t>
            </a:r>
            <a:r>
              <a:rPr lang="en-SG" altLang="en-US" sz="3600" i="1" dirty="0" err="1">
                <a:solidFill>
                  <a:schemeClr val="bg1"/>
                </a:solidFill>
                <a:latin typeface="Times New Roman" panose="02020603050405020304" pitchFamily="18" charset="0"/>
              </a:rPr>
              <a:t>Bố</a:t>
            </a:r>
            <a:r>
              <a:rPr lang="en-SG" altLang="en-US" sz="3600" i="1" dirty="0">
                <a:solidFill>
                  <a:schemeClr val="bg1"/>
                </a:solidFill>
                <a:latin typeface="Times New Roman" panose="02020603050405020304" pitchFamily="18" charset="0"/>
              </a:rPr>
              <a:t> ở </a:t>
            </a:r>
            <a:r>
              <a:rPr lang="en-SG" altLang="en-US" sz="3600" i="1" dirty="0" err="1">
                <a:solidFill>
                  <a:schemeClr val="bg1"/>
                </a:solidFill>
                <a:latin typeface="Times New Roman" panose="02020603050405020304" pitchFamily="18" charset="0"/>
              </a:rPr>
              <a:t>chiến</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khu</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bố</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còn</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việc</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bố</a:t>
            </a:r>
            <a:r>
              <a:rPr lang="en-SG" altLang="en-US" sz="3600" i="1" dirty="0">
                <a:solidFill>
                  <a:schemeClr val="bg1"/>
                </a:solidFill>
                <a:latin typeface="Times New Roman" panose="02020603050405020304" pitchFamily="18" charset="0"/>
              </a:rPr>
              <a:t>,</a:t>
            </a:r>
            <a:br>
              <a:rPr lang="en-SG" altLang="en-US" sz="3600" i="1" dirty="0">
                <a:solidFill>
                  <a:schemeClr val="bg1"/>
                </a:solidFill>
                <a:latin typeface="Times New Roman" panose="02020603050405020304" pitchFamily="18" charset="0"/>
              </a:rPr>
            </a:br>
            <a:r>
              <a:rPr lang="en-SG" altLang="en-US" sz="3600" i="1" dirty="0" err="1">
                <a:solidFill>
                  <a:schemeClr val="bg1"/>
                </a:solidFill>
                <a:latin typeface="Times New Roman" panose="02020603050405020304" pitchFamily="18" charset="0"/>
              </a:rPr>
              <a:t>Mày</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có</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viết</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thư</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chớ</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kể</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này</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kể</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nọ</a:t>
            </a:r>
            <a:r>
              <a:rPr lang="en-SG" altLang="en-US" sz="3600" i="1" dirty="0">
                <a:solidFill>
                  <a:schemeClr val="bg1"/>
                </a:solidFill>
                <a:latin typeface="Times New Roman" panose="02020603050405020304" pitchFamily="18" charset="0"/>
              </a:rPr>
              <a:t>,</a:t>
            </a:r>
            <a:br>
              <a:rPr lang="en-SG" altLang="en-US" sz="3600" i="1" dirty="0">
                <a:solidFill>
                  <a:schemeClr val="bg1"/>
                </a:solidFill>
                <a:latin typeface="Times New Roman" panose="02020603050405020304" pitchFamily="18" charset="0"/>
              </a:rPr>
            </a:br>
            <a:r>
              <a:rPr lang="en-SG" altLang="en-US" sz="3600" i="1" dirty="0" err="1">
                <a:solidFill>
                  <a:schemeClr val="bg1"/>
                </a:solidFill>
                <a:latin typeface="Times New Roman" panose="02020603050405020304" pitchFamily="18" charset="0"/>
              </a:rPr>
              <a:t>Cứ</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bảo</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nhà</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vẫn</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được</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bình</a:t>
            </a:r>
            <a:r>
              <a:rPr lang="en-SG" altLang="en-US" sz="3600" i="1" dirty="0">
                <a:solidFill>
                  <a:schemeClr val="bg1"/>
                </a:solidFill>
                <a:latin typeface="Times New Roman" panose="02020603050405020304" pitchFamily="18" charset="0"/>
              </a:rPr>
              <a:t> </a:t>
            </a:r>
            <a:r>
              <a:rPr lang="en-SG" altLang="en-US" sz="3600" i="1" dirty="0" err="1">
                <a:solidFill>
                  <a:schemeClr val="bg1"/>
                </a:solidFill>
                <a:latin typeface="Times New Roman" panose="02020603050405020304" pitchFamily="18" charset="0"/>
              </a:rPr>
              <a:t>yên</a:t>
            </a:r>
            <a:r>
              <a:rPr lang="en-SG" altLang="en-US" sz="3600" i="1" dirty="0">
                <a:solidFill>
                  <a:schemeClr val="bg1"/>
                </a:solidFill>
                <a:latin typeface="Times New Roman" panose="02020603050405020304" pitchFamily="18" charset="0"/>
              </a:rPr>
              <a:t> !”.</a:t>
            </a:r>
          </a:p>
        </p:txBody>
      </p:sp>
      <p:pic>
        <p:nvPicPr>
          <p:cNvPr id="26629" name="Picture 6" descr="手繪卡通媽媽輔導孩子家庭作業數學媽媽和女兒輔導, 孩子們剪貼畫, 小子, 可愛q版素材，PSD格式圖案和PNG圖片免費下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56" y="2245520"/>
            <a:ext cx="6879432"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3338513" y="9096376"/>
            <a:ext cx="12687300" cy="2516073"/>
          </a:xfrm>
          <a:prstGeom prst="rect">
            <a:avLst/>
          </a:prstGeom>
          <a:noFill/>
          <a:ln>
            <a:noFill/>
          </a:ln>
          <a:effectLst/>
        </p:spPr>
        <p:txBody>
          <a:bodyPr>
            <a:spAutoFit/>
          </a:bodyPr>
          <a:lstStyle/>
          <a:p>
            <a:pPr>
              <a:defRPr/>
            </a:pPr>
            <a:r>
              <a:rPr lang="en-US" altLang="en-US" sz="4500" b="1" i="1" dirty="0">
                <a:solidFill>
                  <a:srgbClr val="FF0000"/>
                </a:solidFill>
                <a:latin typeface="Times New Roman" panose="02020603050405020304" pitchFamily="18" charset="0"/>
                <a:cs typeface="Times New Roman" panose="02020603050405020304" pitchFamily="18" charset="0"/>
              </a:rPr>
              <a:t>=&gt;</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 </a:t>
            </a:r>
            <a:r>
              <a:rPr lang="en-US" altLang="en-US" sz="4500" b="1" i="1" dirty="0" err="1">
                <a:solidFill>
                  <a:srgbClr val="FF0000"/>
                </a:solidFill>
                <a:effectLst>
                  <a:outerShdw blurRad="38100" dist="38100" dir="2700000" algn="tl">
                    <a:srgbClr val="FFFFFF"/>
                  </a:outerShdw>
                </a:effectLst>
                <a:latin typeface="Times New Roman" panose="02020603050405020304" pitchFamily="18" charset="0"/>
              </a:rPr>
              <a:t>Người</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 </a:t>
            </a:r>
            <a:r>
              <a:rPr lang="en-US" altLang="en-US" sz="4500" b="1" i="1" dirty="0" err="1">
                <a:solidFill>
                  <a:srgbClr val="FF0000"/>
                </a:solidFill>
                <a:effectLst>
                  <a:outerShdw blurRad="38100" dist="38100" dir="2700000" algn="tl">
                    <a:srgbClr val="FFFFFF"/>
                  </a:outerShdw>
                </a:effectLst>
                <a:latin typeface="Times New Roman" panose="02020603050405020304" pitchFamily="18" charset="0"/>
              </a:rPr>
              <a:t>mẹ</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 </a:t>
            </a:r>
            <a:r>
              <a:rPr lang="en-US" altLang="en-US" sz="4500" b="1" i="1" dirty="0" err="1">
                <a:solidFill>
                  <a:srgbClr val="FF0000"/>
                </a:solidFill>
                <a:effectLst>
                  <a:outerShdw blurRad="38100" dist="38100" dir="2700000" algn="tl">
                    <a:srgbClr val="FFFFFF"/>
                  </a:outerShdw>
                </a:effectLst>
                <a:latin typeface="Times New Roman" panose="02020603050405020304" pitchFamily="18" charset="0"/>
              </a:rPr>
              <a:t>Việt</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 Nam </a:t>
            </a:r>
            <a:r>
              <a:rPr lang="en-US" altLang="en-US" sz="4500" b="1" i="1" dirty="0" err="1">
                <a:solidFill>
                  <a:srgbClr val="FF0000"/>
                </a:solidFill>
                <a:effectLst>
                  <a:outerShdw blurRad="38100" dist="38100" dir="2700000" algn="tl">
                    <a:srgbClr val="FFFFFF"/>
                  </a:outerShdw>
                </a:effectLst>
                <a:latin typeface="Times New Roman" panose="02020603050405020304" pitchFamily="18" charset="0"/>
              </a:rPr>
              <a:t>yêu</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 </a:t>
            </a:r>
            <a:r>
              <a:rPr lang="en-US" altLang="en-US" sz="4500" b="1" i="1" dirty="0" err="1">
                <a:solidFill>
                  <a:srgbClr val="FF0000"/>
                </a:solidFill>
                <a:effectLst>
                  <a:outerShdw blurRad="38100" dist="38100" dir="2700000" algn="tl">
                    <a:srgbClr val="FFFFFF"/>
                  </a:outerShdw>
                </a:effectLst>
                <a:latin typeface="Times New Roman" panose="02020603050405020304" pitchFamily="18" charset="0"/>
              </a:rPr>
              <a:t>nước</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 </a:t>
            </a:r>
            <a:r>
              <a:rPr lang="en-US" altLang="en-US" sz="4500" b="1" i="1" dirty="0" err="1">
                <a:solidFill>
                  <a:srgbClr val="FF0000"/>
                </a:solidFill>
                <a:effectLst>
                  <a:outerShdw blurRad="38100" dist="38100" dir="2700000" algn="tl">
                    <a:srgbClr val="FFFFFF"/>
                  </a:outerShdw>
                </a:effectLst>
                <a:latin typeface="Times New Roman" panose="02020603050405020304" pitchFamily="18" charset="0"/>
              </a:rPr>
              <a:t>đầy</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 </a:t>
            </a:r>
            <a:r>
              <a:rPr lang="en-US" altLang="en-US" sz="4500" b="1" i="1" dirty="0" err="1">
                <a:solidFill>
                  <a:srgbClr val="FF0000"/>
                </a:solidFill>
                <a:effectLst>
                  <a:outerShdw blurRad="38100" dist="38100" dir="2700000" algn="tl">
                    <a:srgbClr val="FFFFFF"/>
                  </a:outerShdw>
                </a:effectLst>
                <a:latin typeface="Times New Roman" panose="02020603050405020304" pitchFamily="18" charset="0"/>
              </a:rPr>
              <a:t>lòng</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 </a:t>
            </a:r>
            <a:r>
              <a:rPr lang="en-US" altLang="en-US" sz="4500" b="1" i="1" dirty="0" err="1">
                <a:solidFill>
                  <a:srgbClr val="FF0000"/>
                </a:solidFill>
                <a:effectLst>
                  <a:outerShdw blurRad="38100" dist="38100" dir="2700000" algn="tl">
                    <a:srgbClr val="FFFFFF"/>
                  </a:outerShdw>
                </a:effectLst>
                <a:latin typeface="Times New Roman" panose="02020603050405020304" pitchFamily="18" charset="0"/>
              </a:rPr>
              <a:t>hy</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 </a:t>
            </a:r>
            <a:r>
              <a:rPr lang="en-US" altLang="en-US" sz="4500" b="1" i="1" dirty="0" err="1">
                <a:solidFill>
                  <a:srgbClr val="FF0000"/>
                </a:solidFill>
                <a:effectLst>
                  <a:outerShdw blurRad="38100" dist="38100" dir="2700000" algn="tl">
                    <a:srgbClr val="FFFFFF"/>
                  </a:outerShdw>
                </a:effectLst>
                <a:latin typeface="Times New Roman" panose="02020603050405020304" pitchFamily="18" charset="0"/>
              </a:rPr>
              <a:t>sinh</a:t>
            </a:r>
            <a:r>
              <a:rPr lang="en-US" altLang="en-US" sz="4500" b="1" i="1" dirty="0">
                <a:solidFill>
                  <a:srgbClr val="FF0000"/>
                </a:solidFill>
                <a:effectLst>
                  <a:outerShdw blurRad="38100" dist="38100" dir="2700000" algn="tl">
                    <a:srgbClr val="FFFFFF"/>
                  </a:outerShdw>
                </a:effectLst>
                <a:latin typeface="Times New Roman" panose="02020603050405020304" pitchFamily="18" charset="0"/>
              </a:rPr>
              <a:t>.</a:t>
            </a:r>
          </a:p>
          <a:p>
            <a:pPr>
              <a:defRPr/>
            </a:pPr>
            <a:endParaRPr lang="en-US" altLang="en-US" sz="4500" b="1" i="1" dirty="0">
              <a:solidFill>
                <a:srgbClr val="FF0000"/>
              </a:solidFill>
              <a:latin typeface="Times New Roman" panose="02020603050405020304" pitchFamily="18" charset="0"/>
              <a:cs typeface="Times New Roman" panose="02020603050405020304" pitchFamily="18" charset="0"/>
            </a:endParaRPr>
          </a:p>
          <a:p>
            <a:pPr>
              <a:spcBef>
                <a:spcPct val="50000"/>
              </a:spcBef>
              <a:defRPr/>
            </a:pPr>
            <a:endParaRPr lang="en-US" altLang="en-US" sz="4500" b="1" i="1" dirty="0">
              <a:solidFill>
                <a:srgbClr val="FF0000"/>
              </a:solidFill>
              <a:effectLst>
                <a:outerShdw blurRad="38100" dist="38100" dir="2700000" algn="tl">
                  <a:srgbClr val="FFFFFF"/>
                </a:outerShdw>
              </a:effectLst>
              <a:latin typeface="Times New Roman" panose="02020603050405020304" pitchFamily="18" charset="0"/>
            </a:endParaRPr>
          </a:p>
        </p:txBody>
      </p:sp>
      <p:sp>
        <p:nvSpPr>
          <p:cNvPr id="26631" name="TextBox 5"/>
          <p:cNvSpPr txBox="1">
            <a:spLocks noChangeArrowheads="1"/>
          </p:cNvSpPr>
          <p:nvPr/>
        </p:nvSpPr>
        <p:spPr bwMode="auto">
          <a:xfrm>
            <a:off x="2993233" y="321470"/>
            <a:ext cx="617669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en-US" altLang="en-US" sz="4200" b="1" i="1">
                <a:latin typeface="Times New Roman" panose="02020603050405020304" pitchFamily="18" charset="0"/>
                <a:cs typeface="Times New Roman" panose="02020603050405020304" pitchFamily="18" charset="0"/>
              </a:rPr>
              <a:t>* Lời dặn của bà với cháu:</a:t>
            </a:r>
          </a:p>
        </p:txBody>
      </p:sp>
    </p:spTree>
    <p:extLst>
      <p:ext uri="{BB962C8B-B14F-4D97-AF65-F5344CB8AC3E}">
        <p14:creationId xmlns:p14="http://schemas.microsoft.com/office/powerpoint/2010/main" val="360318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wheel(1)">
                                      <p:cBhvr>
                                        <p:cTn id="7" dur="2000"/>
                                        <p:tgtEl>
                                          <p:spTgt spid="26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randombar(horizontal)">
                                      <p:cBhvr>
                                        <p:cTn id="12" dur="500"/>
                                        <p:tgtEl>
                                          <p:spTgt spid="2662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P spid="7" grpId="0"/>
      <p:bldP spid="266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bá» Äi ÄÃ¡nh xe khÃ´ ráº¡c ngá»±a gáº§y"/>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Lst>
          </a:blip>
          <a:srcRect/>
          <a:stretch>
            <a:fillRect/>
          </a:stretch>
        </p:blipFill>
        <p:spPr bwMode="auto">
          <a:xfrm>
            <a:off x="2571750" y="1513847"/>
            <a:ext cx="10058400" cy="5319396"/>
          </a:xfrm>
          <a:prstGeom prst="rect">
            <a:avLst/>
          </a:prstGeom>
          <a:ln>
            <a:noFill/>
          </a:ln>
          <a:effectLst>
            <a:softEdge rad="635000"/>
          </a:effectLst>
        </p:spPr>
      </p:pic>
      <p:sp>
        <p:nvSpPr>
          <p:cNvPr id="2" name="Rectangle 1"/>
          <p:cNvSpPr>
            <a:spLocks noChangeArrowheads="1"/>
          </p:cNvSpPr>
          <p:nvPr/>
        </p:nvSpPr>
        <p:spPr bwMode="auto">
          <a:xfrm>
            <a:off x="2686050" y="395288"/>
            <a:ext cx="12687300" cy="789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tabLst>
                <a:tab pos="228600" algn="l"/>
                <a:tab pos="457200" algn="l"/>
              </a:tabLst>
              <a:defRPr sz="1600">
                <a:solidFill>
                  <a:schemeClr val="tx1"/>
                </a:solidFill>
                <a:latin typeface="Arial" panose="020B0604020202020204" pitchFamily="34" charset="0"/>
              </a:defRPr>
            </a:lvl1pPr>
            <a:lvl2pPr marL="742950" indent="-285750">
              <a:tabLst>
                <a:tab pos="228600" algn="l"/>
                <a:tab pos="457200" algn="l"/>
              </a:tabLst>
              <a:defRPr sz="1600">
                <a:solidFill>
                  <a:schemeClr val="tx1"/>
                </a:solidFill>
                <a:latin typeface="Arial" panose="020B0604020202020204" pitchFamily="34" charset="0"/>
              </a:defRPr>
            </a:lvl2pPr>
            <a:lvl3pPr marL="1143000" indent="-228600">
              <a:tabLst>
                <a:tab pos="228600" algn="l"/>
                <a:tab pos="457200" algn="l"/>
              </a:tabLst>
              <a:defRPr sz="1600">
                <a:solidFill>
                  <a:schemeClr val="tx1"/>
                </a:solidFill>
                <a:latin typeface="Arial" panose="020B0604020202020204" pitchFamily="34" charset="0"/>
              </a:defRPr>
            </a:lvl3pPr>
            <a:lvl4pPr marL="1600200" indent="-228600">
              <a:tabLst>
                <a:tab pos="228600" algn="l"/>
                <a:tab pos="457200" algn="l"/>
              </a:tabLst>
              <a:defRPr sz="1600">
                <a:solidFill>
                  <a:schemeClr val="tx1"/>
                </a:solidFill>
                <a:latin typeface="Arial" panose="020B0604020202020204" pitchFamily="34" charset="0"/>
              </a:defRPr>
            </a:lvl4pPr>
            <a:lvl5pPr marL="2057400" indent="-228600">
              <a:tabLst>
                <a:tab pos="228600" algn="l"/>
                <a:tab pos="457200"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228600" algn="l"/>
                <a:tab pos="457200"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228600" algn="l"/>
                <a:tab pos="457200"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228600" algn="l"/>
                <a:tab pos="457200"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228600" algn="l"/>
                <a:tab pos="457200" algn="l"/>
              </a:tabLst>
              <a:defRPr sz="1600">
                <a:solidFill>
                  <a:schemeClr val="tx1"/>
                </a:solidFill>
                <a:latin typeface="Arial" panose="020B0604020202020204" pitchFamily="34" charset="0"/>
              </a:defRPr>
            </a:lvl9pPr>
          </a:lstStyle>
          <a:p>
            <a:r>
              <a:rPr lang="pt-BR" altLang="en-US" sz="4200" b="1" dirty="0">
                <a:solidFill>
                  <a:srgbClr val="FF0000"/>
                </a:solidFill>
                <a:latin typeface="Times New Roman" panose="02020603050405020304" pitchFamily="18" charset="0"/>
                <a:cs typeface="Times New Roman" panose="02020603050405020304" pitchFamily="18" charset="0"/>
              </a:rPr>
              <a:t>*Gi</a:t>
            </a:r>
            <a:r>
              <a:rPr lang="en-US" altLang="en-US" sz="4200" b="1" dirty="0" err="1">
                <a:solidFill>
                  <a:srgbClr val="FF0000"/>
                </a:solidFill>
                <a:latin typeface="Times New Roman" panose="02020603050405020304" pitchFamily="18" charset="0"/>
                <a:cs typeface="Times New Roman" panose="02020603050405020304" pitchFamily="18" charset="0"/>
              </a:rPr>
              <a:t>ữa</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tro</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tàn</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của</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mất</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mát</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đau</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thương</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bà</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vẫn</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cần</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mẫn</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nhóm</a:t>
            </a:r>
            <a:r>
              <a:rPr lang="en-US" altLang="en-US" sz="4200" b="1" dirty="0">
                <a:solidFill>
                  <a:srgbClr val="FF0000"/>
                </a:solidFill>
                <a:latin typeface="Times New Roman" panose="02020603050405020304" pitchFamily="18" charset="0"/>
                <a:cs typeface="Times New Roman" panose="02020603050405020304" pitchFamily="18" charset="0"/>
              </a:rPr>
              <a:t> </a:t>
            </a:r>
            <a:r>
              <a:rPr lang="en-US" altLang="en-US" sz="4200" b="1" dirty="0" err="1">
                <a:solidFill>
                  <a:srgbClr val="FF0000"/>
                </a:solidFill>
                <a:latin typeface="Times New Roman" panose="02020603050405020304" pitchFamily="18" charset="0"/>
                <a:cs typeface="Times New Roman" panose="02020603050405020304" pitchFamily="18" charset="0"/>
              </a:rPr>
              <a:t>lửa</a:t>
            </a:r>
            <a:r>
              <a:rPr lang="en-US" altLang="en-US" sz="4200" b="1" dirty="0">
                <a:solidFill>
                  <a:srgbClr val="FF0000"/>
                </a:solidFill>
                <a:latin typeface="Times New Roman" panose="02020603050405020304" pitchFamily="18" charset="0"/>
                <a:cs typeface="Times New Roman" panose="02020603050405020304" pitchFamily="18" charset="0"/>
              </a:rPr>
              <a:t>:</a:t>
            </a:r>
          </a:p>
          <a:p>
            <a:r>
              <a:rPr lang="pt-BR" altLang="en-US" sz="4200" b="1" dirty="0">
                <a:solidFill>
                  <a:srgbClr val="FF0000"/>
                </a:solidFill>
                <a:latin typeface="Times New Roman" panose="02020603050405020304" pitchFamily="18" charset="0"/>
                <a:cs typeface="Times New Roman" panose="02020603050405020304" pitchFamily="18" charset="0"/>
              </a:rPr>
              <a:t> </a:t>
            </a:r>
            <a:endParaRPr lang="en-US" altLang="en-US" sz="4200" dirty="0">
              <a:solidFill>
                <a:srgbClr val="FF0000"/>
              </a:solidFill>
              <a:latin typeface=".VnTime" panose="020B7200000000000000" pitchFamily="34" charset="0"/>
              <a:cs typeface="Times New Roman" panose="02020603050405020304" pitchFamily="18" charset="0"/>
            </a:endParaRPr>
          </a:p>
        </p:txBody>
      </p:sp>
      <p:sp>
        <p:nvSpPr>
          <p:cNvPr id="27652" name="Rectangle 4"/>
          <p:cNvSpPr>
            <a:spLocks noChangeArrowheads="1"/>
          </p:cNvSpPr>
          <p:nvPr/>
        </p:nvSpPr>
        <p:spPr bwMode="auto">
          <a:xfrm>
            <a:off x="3454066" y="2957011"/>
            <a:ext cx="92583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SG" altLang="en-US" sz="4200" b="1" i="1" dirty="0" err="1">
                <a:solidFill>
                  <a:srgbClr val="FFC000"/>
                </a:solidFill>
                <a:latin typeface="Times New Roman" panose="02020603050405020304" pitchFamily="18" charset="0"/>
              </a:rPr>
              <a:t>Rồi</a:t>
            </a:r>
            <a:r>
              <a:rPr lang="en-SG" altLang="en-US" sz="4200" b="1" i="1" dirty="0">
                <a:solidFill>
                  <a:srgbClr val="FFC000"/>
                </a:solidFill>
                <a:latin typeface="Times New Roman" panose="02020603050405020304" pitchFamily="18" charset="0"/>
              </a:rPr>
              <a:t> </a:t>
            </a:r>
            <a:r>
              <a:rPr lang="en-SG" altLang="en-US" sz="4200" b="1" i="1" dirty="0" err="1">
                <a:solidFill>
                  <a:srgbClr val="FFC000"/>
                </a:solidFill>
                <a:latin typeface="Times New Roman" panose="02020603050405020304" pitchFamily="18" charset="0"/>
              </a:rPr>
              <a:t>sớm</a:t>
            </a:r>
            <a:r>
              <a:rPr lang="en-SG" altLang="en-US" sz="4200" b="1" i="1" dirty="0">
                <a:solidFill>
                  <a:srgbClr val="FFC000"/>
                </a:solidFill>
                <a:latin typeface="Times New Roman" panose="02020603050405020304" pitchFamily="18" charset="0"/>
              </a:rPr>
              <a:t> </a:t>
            </a:r>
            <a:r>
              <a:rPr lang="en-SG" altLang="en-US" sz="4200" b="1" i="1" dirty="0" err="1">
                <a:solidFill>
                  <a:srgbClr val="FFC000"/>
                </a:solidFill>
                <a:latin typeface="Times New Roman" panose="02020603050405020304" pitchFamily="18" charset="0"/>
              </a:rPr>
              <a:t>rồi</a:t>
            </a:r>
            <a:r>
              <a:rPr lang="en-SG" altLang="en-US" sz="4200" b="1" i="1" dirty="0">
                <a:solidFill>
                  <a:srgbClr val="FFC000"/>
                </a:solidFill>
                <a:latin typeface="Times New Roman" panose="02020603050405020304" pitchFamily="18" charset="0"/>
              </a:rPr>
              <a:t> </a:t>
            </a:r>
            <a:r>
              <a:rPr lang="en-SG" altLang="en-US" sz="4200" b="1" i="1" dirty="0" err="1">
                <a:solidFill>
                  <a:srgbClr val="FFC000"/>
                </a:solidFill>
                <a:latin typeface="Times New Roman" panose="02020603050405020304" pitchFamily="18" charset="0"/>
              </a:rPr>
              <a:t>chiều</a:t>
            </a:r>
            <a:r>
              <a:rPr lang="en-SG" altLang="en-US" sz="4200" b="1" i="1" dirty="0">
                <a:solidFill>
                  <a:srgbClr val="FFC000"/>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lại</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bếp</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lửa</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bà</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nhen</a:t>
            </a:r>
            <a:r>
              <a:rPr lang="en-SG" altLang="en-US" sz="4200" b="1" i="1" dirty="0">
                <a:solidFill>
                  <a:schemeClr val="bg1"/>
                </a:solidFill>
                <a:latin typeface="Times New Roman" panose="02020603050405020304" pitchFamily="18" charset="0"/>
              </a:rPr>
              <a:t/>
            </a:r>
            <a:br>
              <a:rPr lang="en-SG" altLang="en-US" sz="4200" b="1" i="1" dirty="0">
                <a:solidFill>
                  <a:schemeClr val="bg1"/>
                </a:solidFill>
                <a:latin typeface="Times New Roman" panose="02020603050405020304" pitchFamily="18" charset="0"/>
              </a:rPr>
            </a:br>
            <a:r>
              <a:rPr lang="en-SG" altLang="en-US" sz="4200" b="1" i="1" dirty="0" err="1">
                <a:solidFill>
                  <a:schemeClr val="bg1"/>
                </a:solidFill>
                <a:latin typeface="Times New Roman" panose="02020603050405020304" pitchFamily="18" charset="0"/>
              </a:rPr>
              <a:t>Một</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ngọn</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lửa</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lòng</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bà</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luôn</a:t>
            </a:r>
            <a:r>
              <a:rPr lang="en-SG" altLang="en-US" sz="4200" b="1" i="1" dirty="0">
                <a:solidFill>
                  <a:schemeClr val="bg1"/>
                </a:solidFill>
                <a:latin typeface="Times New Roman" panose="02020603050405020304" pitchFamily="18" charset="0"/>
              </a:rPr>
              <a:t> ủ </a:t>
            </a:r>
            <a:r>
              <a:rPr lang="en-SG" altLang="en-US" sz="4200" b="1" i="1" dirty="0" err="1">
                <a:solidFill>
                  <a:schemeClr val="bg1"/>
                </a:solidFill>
                <a:latin typeface="Times New Roman" panose="02020603050405020304" pitchFamily="18" charset="0"/>
              </a:rPr>
              <a:t>sẵn</a:t>
            </a:r>
            <a:r>
              <a:rPr lang="en-SG" altLang="en-US" sz="4200" b="1" i="1" dirty="0">
                <a:solidFill>
                  <a:schemeClr val="bg1"/>
                </a:solidFill>
                <a:latin typeface="Times New Roman" panose="02020603050405020304" pitchFamily="18" charset="0"/>
              </a:rPr>
              <a:t>,</a:t>
            </a:r>
            <a:br>
              <a:rPr lang="en-SG" altLang="en-US" sz="4200" b="1" i="1" dirty="0">
                <a:solidFill>
                  <a:schemeClr val="bg1"/>
                </a:solidFill>
                <a:latin typeface="Times New Roman" panose="02020603050405020304" pitchFamily="18" charset="0"/>
              </a:rPr>
            </a:br>
            <a:r>
              <a:rPr lang="en-SG" altLang="en-US" sz="4200" b="1" i="1" dirty="0" err="1">
                <a:solidFill>
                  <a:schemeClr val="bg1"/>
                </a:solidFill>
                <a:latin typeface="Times New Roman" panose="02020603050405020304" pitchFamily="18" charset="0"/>
              </a:rPr>
              <a:t>Một</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ngọn</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lửa</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chứa</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niềm</a:t>
            </a:r>
            <a:r>
              <a:rPr lang="en-SG" altLang="en-US" sz="4200" b="1" i="1" dirty="0">
                <a:solidFill>
                  <a:schemeClr val="bg1"/>
                </a:solidFill>
                <a:latin typeface="Times New Roman" panose="02020603050405020304" pitchFamily="18" charset="0"/>
              </a:rPr>
              <a:t> tin </a:t>
            </a:r>
            <a:r>
              <a:rPr lang="en-SG" altLang="en-US" sz="4200" b="1" i="1" dirty="0" err="1">
                <a:solidFill>
                  <a:schemeClr val="bg1"/>
                </a:solidFill>
                <a:latin typeface="Times New Roman" panose="02020603050405020304" pitchFamily="18" charset="0"/>
              </a:rPr>
              <a:t>dai</a:t>
            </a:r>
            <a:r>
              <a:rPr lang="en-SG" altLang="en-US" sz="4200" b="1" i="1" dirty="0">
                <a:solidFill>
                  <a:schemeClr val="bg1"/>
                </a:solidFill>
                <a:latin typeface="Times New Roman" panose="02020603050405020304" pitchFamily="18" charset="0"/>
              </a:rPr>
              <a:t> </a:t>
            </a:r>
            <a:r>
              <a:rPr lang="en-SG" altLang="en-US" sz="4200" b="1" i="1" dirty="0" err="1">
                <a:solidFill>
                  <a:schemeClr val="bg1"/>
                </a:solidFill>
                <a:latin typeface="Times New Roman" panose="02020603050405020304" pitchFamily="18" charset="0"/>
              </a:rPr>
              <a:t>dẳng</a:t>
            </a:r>
            <a:r>
              <a:rPr lang="en-SG" altLang="en-US" sz="4200" b="1" i="1" dirty="0">
                <a:solidFill>
                  <a:schemeClr val="bg1"/>
                </a:solidFill>
                <a:latin typeface="Times New Roman" panose="02020603050405020304" pitchFamily="18" charset="0"/>
              </a:rPr>
              <a:t>…</a:t>
            </a:r>
          </a:p>
          <a:p>
            <a:pPr eaLnBrk="1" hangingPunct="1"/>
            <a:r>
              <a:rPr lang="en-SG" altLang="en-US" sz="4200" b="1" dirty="0">
                <a:solidFill>
                  <a:schemeClr val="bg1"/>
                </a:solidFill>
                <a:latin typeface="Times New Roman" panose="02020603050405020304" pitchFamily="18" charset="0"/>
              </a:rPr>
              <a:t/>
            </a:r>
            <a:br>
              <a:rPr lang="en-SG" altLang="en-US" sz="4200" b="1" dirty="0">
                <a:solidFill>
                  <a:schemeClr val="bg1"/>
                </a:solidFill>
                <a:latin typeface="Times New Roman" panose="02020603050405020304" pitchFamily="18" charset="0"/>
              </a:rPr>
            </a:br>
            <a:endParaRPr lang="en-US" altLang="en-US" sz="4200" b="1" dirty="0">
              <a:solidFill>
                <a:schemeClr val="bg1"/>
              </a:solidFill>
            </a:endParaRPr>
          </a:p>
        </p:txBody>
      </p:sp>
      <p:sp>
        <p:nvSpPr>
          <p:cNvPr id="3" name="Rectangle 2"/>
          <p:cNvSpPr/>
          <p:nvPr/>
        </p:nvSpPr>
        <p:spPr>
          <a:xfrm>
            <a:off x="3257550" y="6660358"/>
            <a:ext cx="12115800" cy="761747"/>
          </a:xfrm>
          <a:prstGeom prst="rect">
            <a:avLst/>
          </a:prstGeom>
          <a:solidFill>
            <a:schemeClr val="accent4">
              <a:lumMod val="20000"/>
              <a:lumOff val="80000"/>
            </a:schemeClr>
          </a:solidFill>
        </p:spPr>
        <p:txBody>
          <a:bodyPr>
            <a:spAutoFit/>
          </a:bodyPr>
          <a:lstStyle/>
          <a:p>
            <a:pPr algn="just">
              <a:defRPr/>
            </a:pPr>
            <a:r>
              <a:rPr lang="pt-BR" altLang="en-US" sz="4200" b="1" dirty="0">
                <a:solidFill>
                  <a:srgbClr val="000000"/>
                </a:solidFill>
                <a:latin typeface="Times New Roman" panose="02020603050405020304" pitchFamily="18" charset="0"/>
                <a:cs typeface="Times New Roman" panose="02020603050405020304" pitchFamily="18" charset="0"/>
              </a:rPr>
              <a:t>-</a:t>
            </a:r>
            <a:r>
              <a:rPr lang="pt-BR" altLang="en-US" sz="4350" dirty="0">
                <a:solidFill>
                  <a:srgbClr val="000000"/>
                </a:solidFill>
                <a:latin typeface="Times New Roman" panose="02020603050405020304" pitchFamily="18" charset="0"/>
                <a:cs typeface="Times New Roman" panose="02020603050405020304" pitchFamily="18" charset="0"/>
              </a:rPr>
              <a:t>Thời gian </a:t>
            </a:r>
            <a:r>
              <a:rPr lang="pt-BR" altLang="en-US" sz="4350" i="1" dirty="0">
                <a:solidFill>
                  <a:srgbClr val="FF0000"/>
                </a:solidFill>
                <a:latin typeface="Times New Roman" panose="02020603050405020304" pitchFamily="18" charset="0"/>
                <a:cs typeface="Times New Roman" panose="02020603050405020304" pitchFamily="18" charset="0"/>
              </a:rPr>
              <a:t>sớm, chiều: </a:t>
            </a:r>
            <a:r>
              <a:rPr lang="pt-BR" altLang="en-US" sz="4350" dirty="0">
                <a:solidFill>
                  <a:srgbClr val="000000"/>
                </a:solidFill>
                <a:latin typeface="Times New Roman" panose="02020603050405020304" pitchFamily="18" charset="0"/>
                <a:cs typeface="Times New Roman" panose="02020603050405020304" pitchFamily="18" charset="0"/>
              </a:rPr>
              <a:t>bền bỉ, không đứt gẫy</a:t>
            </a:r>
            <a:endParaRPr lang="en-US" altLang="en-US" sz="4350" dirty="0">
              <a:solidFill>
                <a:srgbClr val="000000"/>
              </a:solidFill>
              <a:latin typeface=".VnTime" panose="020B7200000000000000" pitchFamily="34" charset="0"/>
              <a:cs typeface="Times New Roman" panose="02020603050405020304" pitchFamily="18" charset="0"/>
            </a:endParaRPr>
          </a:p>
        </p:txBody>
      </p:sp>
      <p:sp>
        <p:nvSpPr>
          <p:cNvPr id="7" name="Rectangle 6"/>
          <p:cNvSpPr/>
          <p:nvPr/>
        </p:nvSpPr>
        <p:spPr>
          <a:xfrm>
            <a:off x="3224213" y="7708108"/>
            <a:ext cx="12115800" cy="2100575"/>
          </a:xfrm>
          <a:prstGeom prst="rect">
            <a:avLst/>
          </a:prstGeom>
          <a:solidFill>
            <a:schemeClr val="accent2">
              <a:lumMod val="20000"/>
              <a:lumOff val="80000"/>
            </a:schemeClr>
          </a:solidFill>
        </p:spPr>
        <p:txBody>
          <a:bodyPr>
            <a:spAutoFit/>
          </a:bodyPr>
          <a:lstStyle/>
          <a:p>
            <a:pPr algn="just">
              <a:defRPr/>
            </a:pPr>
            <a:r>
              <a:rPr lang="pt-BR" altLang="en-US" sz="4350" b="1" dirty="0">
                <a:solidFill>
                  <a:srgbClr val="000000"/>
                </a:solidFill>
                <a:latin typeface="Times New Roman" panose="02020603050405020304" pitchFamily="18" charset="0"/>
                <a:cs typeface="Times New Roman" panose="02020603050405020304" pitchFamily="18" charset="0"/>
              </a:rPr>
              <a:t>-</a:t>
            </a:r>
            <a:r>
              <a:rPr lang="pt-BR" altLang="en-US" sz="4350" dirty="0">
                <a:solidFill>
                  <a:srgbClr val="000000"/>
                </a:solidFill>
                <a:latin typeface="Times New Roman" panose="02020603050405020304" pitchFamily="18" charset="0"/>
                <a:cs typeface="Times New Roman" panose="02020603050405020304" pitchFamily="18" charset="0"/>
              </a:rPr>
              <a:t> </a:t>
            </a:r>
            <a:r>
              <a:rPr lang="pt-BR" altLang="en-US" sz="4350" i="1" dirty="0">
                <a:solidFill>
                  <a:srgbClr val="FF0000"/>
                </a:solidFill>
                <a:latin typeface="Times New Roman" panose="02020603050405020304" pitchFamily="18" charset="0"/>
                <a:cs typeface="Times New Roman" panose="02020603050405020304" pitchFamily="18" charset="0"/>
              </a:rPr>
              <a:t>Bếp lửa </a:t>
            </a:r>
            <a:r>
              <a:rPr lang="pt-BR" altLang="en-US" sz="4350" dirty="0">
                <a:solidFill>
                  <a:srgbClr val="000000"/>
                </a:solidFill>
                <a:latin typeface="Times New Roman" panose="02020603050405020304" pitchFamily="18" charset="0"/>
                <a:cs typeface="Times New Roman" panose="02020603050405020304" pitchFamily="18" charset="0"/>
              </a:rPr>
              <a:t>chuyển hóa thành </a:t>
            </a:r>
            <a:r>
              <a:rPr lang="pt-BR" altLang="en-US" sz="4350" i="1" dirty="0">
                <a:solidFill>
                  <a:srgbClr val="FF0000"/>
                </a:solidFill>
                <a:latin typeface="Times New Roman" panose="02020603050405020304" pitchFamily="18" charset="0"/>
                <a:cs typeface="Times New Roman" panose="02020603050405020304" pitchFamily="18" charset="0"/>
              </a:rPr>
              <a:t>ngọn lửa</a:t>
            </a:r>
            <a:r>
              <a:rPr lang="pt-BR" altLang="en-US" sz="4350" dirty="0">
                <a:solidFill>
                  <a:srgbClr val="FF0000"/>
                </a:solidFill>
                <a:latin typeface="Times New Roman" panose="02020603050405020304" pitchFamily="18" charset="0"/>
                <a:cs typeface="Times New Roman" panose="02020603050405020304" pitchFamily="18" charset="0"/>
              </a:rPr>
              <a:t> </a:t>
            </a:r>
            <a:r>
              <a:rPr lang="en-US" altLang="en-US" sz="4350" dirty="0">
                <a:solidFill>
                  <a:srgbClr val="000000"/>
                </a:solidFill>
                <a:latin typeface=".VnTime" panose="020B7200000000000000" pitchFamily="34" charset="0"/>
                <a:cs typeface="Times New Roman" panose="02020603050405020304" pitchFamily="18" charset="0"/>
              </a:rPr>
              <a:t>: </a:t>
            </a:r>
            <a:r>
              <a:rPr lang="pt-BR" altLang="en-US" sz="4350" dirty="0">
                <a:solidFill>
                  <a:srgbClr val="000000"/>
                </a:solidFill>
                <a:latin typeface="Times New Roman" panose="02020603050405020304" pitchFamily="18" charset="0"/>
                <a:cs typeface="Times New Roman" panose="02020603050405020304" pitchFamily="18" charset="0"/>
              </a:rPr>
              <a:t>Đó là ngọn lửa của tình yêu thương vô bờ bến, lửa của niềm tin bất diệt, lửa mà bà thắp lên trong tâm hồn cháu.</a:t>
            </a:r>
            <a:endParaRPr lang="en-US" altLang="en-US" sz="4350" dirty="0">
              <a:solidFill>
                <a:srgbClr val="000000"/>
              </a:solidFill>
              <a:latin typeface=".VnTime" panose="020B7200000000000000" pitchFamily="34" charset="0"/>
              <a:cs typeface="Times New Roman" panose="02020603050405020304" pitchFamily="18" charset="0"/>
            </a:endParaRPr>
          </a:p>
        </p:txBody>
      </p:sp>
      <p:sp>
        <p:nvSpPr>
          <p:cNvPr id="8" name="TextBox 7"/>
          <p:cNvSpPr txBox="1">
            <a:spLocks noChangeArrowheads="1"/>
          </p:cNvSpPr>
          <p:nvPr/>
        </p:nvSpPr>
        <p:spPr bwMode="auto">
          <a:xfrm>
            <a:off x="12515850" y="4155283"/>
            <a:ext cx="4095750" cy="1384995"/>
          </a:xfrm>
          <a:prstGeom prst="rect">
            <a:avLst/>
          </a:prstGeom>
          <a:noFill/>
          <a:ln w="9525">
            <a:solidFill>
              <a:schemeClr val="accent2">
                <a:lumMod val="75000"/>
              </a:schemeClr>
            </a:solidFill>
            <a:prstDash val="lgDash"/>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a:spcBef>
                <a:spcPct val="0"/>
              </a:spcBef>
              <a:buClrTx/>
              <a:buSzTx/>
              <a:buFontTx/>
              <a:buNone/>
              <a:defRPr/>
            </a:pPr>
            <a:r>
              <a:rPr lang="en-US" altLang="en-US" sz="4200" i="1" dirty="0">
                <a:solidFill>
                  <a:srgbClr val="FF0000"/>
                </a:solidFill>
                <a:latin typeface="Times New Roman" panose="02020603050405020304" pitchFamily="18" charset="0"/>
                <a:cs typeface="Times New Roman" panose="02020603050405020304" pitchFamily="18" charset="0"/>
              </a:rPr>
              <a:t>Ủ </a:t>
            </a:r>
            <a:r>
              <a:rPr lang="en-US" altLang="en-US" sz="4200" i="1" dirty="0" err="1">
                <a:solidFill>
                  <a:srgbClr val="FF0000"/>
                </a:solidFill>
                <a:latin typeface="Times New Roman" panose="02020603050405020304" pitchFamily="18" charset="0"/>
                <a:cs typeface="Times New Roman" panose="02020603050405020304" pitchFamily="18" charset="0"/>
              </a:rPr>
              <a:t>sẵn</a:t>
            </a:r>
            <a:r>
              <a:rPr lang="en-US" altLang="en-US" sz="4200" i="1" dirty="0">
                <a:solidFill>
                  <a:srgbClr val="FF0000"/>
                </a:solidFill>
                <a:latin typeface="Times New Roman" panose="02020603050405020304" pitchFamily="18" charset="0"/>
                <a:cs typeface="Times New Roman" panose="02020603050405020304" pitchFamily="18" charset="0"/>
              </a:rPr>
              <a:t>:</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Sự</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bất</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diệt</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của</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ngọn</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lửa</a:t>
            </a:r>
            <a:r>
              <a:rPr lang="en-US" altLang="en-US" sz="4200" dirty="0">
                <a:solidFill>
                  <a:srgbClr val="000000"/>
                </a:solidFill>
                <a:latin typeface="Times New Roman" panose="02020603050405020304" pitchFamily="18" charset="0"/>
                <a:cs typeface="Times New Roman" panose="02020603050405020304" pitchFamily="18" charset="0"/>
              </a:rPr>
              <a:t>. </a:t>
            </a:r>
          </a:p>
        </p:txBody>
      </p:sp>
      <p:pic>
        <p:nvPicPr>
          <p:cNvPr id="27656" name="Picture 8"/>
          <p:cNvPicPr>
            <a:picLocks noChangeAspect="1"/>
          </p:cNvPicPr>
          <p:nvPr/>
        </p:nvPicPr>
        <p:blipFill>
          <a:blip r:embed="rId4">
            <a:extLst>
              <a:ext uri="{28A0092B-C50C-407E-A947-70E740481C1C}">
                <a14:useLocalDpi xmlns:a14="http://schemas.microsoft.com/office/drawing/2010/main" val="0"/>
              </a:ext>
            </a:extLst>
          </a:blip>
          <a:srcRect l="37679" t="42345" r="43665" b="22249"/>
          <a:stretch>
            <a:fillRect/>
          </a:stretch>
        </p:blipFill>
        <p:spPr bwMode="auto">
          <a:xfrm rot="17733067" flipH="1">
            <a:off x="12205098" y="2932510"/>
            <a:ext cx="807243"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618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652"/>
                                        </p:tgtEl>
                                        <p:attrNameLst>
                                          <p:attrName>style.visibility</p:attrName>
                                        </p:attrNameLst>
                                      </p:cBhvr>
                                      <p:to>
                                        <p:strVal val="visible"/>
                                      </p:to>
                                    </p:set>
                                    <p:animEffect transition="in" filter="randombar(horizontal)">
                                      <p:cBhvr>
                                        <p:cTn id="10" dur="500"/>
                                        <p:tgtEl>
                                          <p:spTgt spid="2765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1" fill="hold" nodeType="clickEffect">
                                  <p:stCondLst>
                                    <p:cond delay="0"/>
                                  </p:stCondLst>
                                  <p:childTnLst>
                                    <p:set>
                                      <p:cBhvr>
                                        <p:cTn id="17" dur="1" fill="hold">
                                          <p:stCondLst>
                                            <p:cond delay="0"/>
                                          </p:stCondLst>
                                        </p:cTn>
                                        <p:tgtEl>
                                          <p:spTgt spid="27656"/>
                                        </p:tgtEl>
                                        <p:attrNameLst>
                                          <p:attrName>style.visibility</p:attrName>
                                        </p:attrNameLst>
                                      </p:cBhvr>
                                      <p:to>
                                        <p:strVal val="visible"/>
                                      </p:to>
                                    </p:set>
                                    <p:animEffect transition="in" filter="wheel(1)">
                                      <p:cBhvr>
                                        <p:cTn id="18" dur="2000"/>
                                        <p:tgtEl>
                                          <p:spTgt spid="2765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652" grpId="0"/>
      <p:bldP spid="3"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sp>
      <p:sp>
        <p:nvSpPr>
          <p:cNvPr id="11" name="Rounded Rectangle 10"/>
          <p:cNvSpPr/>
          <p:nvPr/>
        </p:nvSpPr>
        <p:spPr>
          <a:xfrm>
            <a:off x="1231813" y="3699173"/>
            <a:ext cx="16154400" cy="389513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5400" b="1" dirty="0" smtClean="0">
                <a:latin typeface="+mj-lt"/>
              </a:rPr>
              <a:t>THẢO LUẬN NHÓM 4 HS (7-10 PHÚT)</a:t>
            </a:r>
          </a:p>
          <a:p>
            <a:pPr algn="ctr"/>
            <a:r>
              <a:rPr lang="vi-VN" sz="5400" b="1" dirty="0" smtClean="0">
                <a:latin typeface="+mj-lt"/>
              </a:rPr>
              <a:t>Đọc khổ thơ 6 và 7, thảo luận và hoàn thành phiếu học tập số 2</a:t>
            </a:r>
          </a:p>
        </p:txBody>
      </p:sp>
    </p:spTree>
    <p:extLst>
      <p:ext uri="{BB962C8B-B14F-4D97-AF65-F5344CB8AC3E}">
        <p14:creationId xmlns:p14="http://schemas.microsoft.com/office/powerpoint/2010/main" val="30789983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rot="5297698">
            <a:off x="7179116" y="-357534"/>
            <a:ext cx="7028629" cy="10909823"/>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sp>
      <p:sp>
        <p:nvSpPr>
          <p:cNvPr id="6" name="TextBox 6"/>
          <p:cNvSpPr txBox="1"/>
          <p:nvPr/>
        </p:nvSpPr>
        <p:spPr>
          <a:xfrm>
            <a:off x="5136351" y="4281717"/>
            <a:ext cx="10512514" cy="1564531"/>
          </a:xfrm>
          <a:prstGeom prst="rect">
            <a:avLst/>
          </a:prstGeom>
        </p:spPr>
        <p:txBody>
          <a:bodyPr wrap="square" lIns="0" tIns="0" rIns="0" bIns="0" rtlCol="0" anchor="t">
            <a:prstTxWarp prst="textArchDown">
              <a:avLst/>
            </a:prstTxWarp>
            <a:spAutoFit/>
          </a:bodyPr>
          <a:lstStyle/>
          <a:p>
            <a:pPr algn="ctr">
              <a:lnSpc>
                <a:spcPts val="12159"/>
              </a:lnSpc>
            </a:pPr>
            <a:r>
              <a:rPr lang="en-US" sz="9499" b="1" dirty="0" smtClean="0">
                <a:solidFill>
                  <a:schemeClr val="accent2">
                    <a:lumMod val="50000"/>
                  </a:schemeClr>
                </a:solidFill>
                <a:latin typeface="Times New Roman" panose="02020603050405020304" pitchFamily="18" charset="0"/>
                <a:cs typeface="Times New Roman" panose="02020603050405020304" pitchFamily="18" charset="0"/>
              </a:rPr>
              <a:t>I. TÌM HIỂU CHUNG</a:t>
            </a:r>
            <a:endParaRPr lang="en-US" sz="9499"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Freeform 7"/>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1787439888"/>
              </p:ext>
            </p:extLst>
          </p:nvPr>
        </p:nvGraphicFramePr>
        <p:xfrm>
          <a:off x="1591010" y="310356"/>
          <a:ext cx="15553989" cy="9633743"/>
        </p:xfrm>
        <a:graphic>
          <a:graphicData uri="http://schemas.openxmlformats.org/drawingml/2006/table">
            <a:tbl>
              <a:tblPr firstRow="1" firstCol="1" bandRow="1">
                <a:tableStyleId>{16D9F66E-5EB9-4882-86FB-DCBF35E3C3E4}</a:tableStyleId>
              </a:tblPr>
              <a:tblGrid>
                <a:gridCol w="15553989">
                  <a:extLst>
                    <a:ext uri="{9D8B030D-6E8A-4147-A177-3AD203B41FA5}">
                      <a16:colId xmlns:a16="http://schemas.microsoft.com/office/drawing/2014/main" val="816755517"/>
                    </a:ext>
                  </a:extLst>
                </a:gridCol>
              </a:tblGrid>
              <a:tr h="9633743">
                <a:tc>
                  <a:txBody>
                    <a:bodyPr/>
                    <a:lstStyle/>
                    <a:p>
                      <a:pPr marL="0" marR="0" algn="ctr">
                        <a:spcBef>
                          <a:spcPts val="0"/>
                        </a:spcBef>
                        <a:spcAft>
                          <a:spcPts val="0"/>
                        </a:spcAft>
                      </a:pPr>
                      <a:r>
                        <a:rPr lang="en-US" sz="4000" b="1" dirty="0" smtClean="0">
                          <a:effectLst/>
                          <a:latin typeface="Times New Roman" panose="02020603050405020304" pitchFamily="18" charset="0"/>
                          <a:ea typeface="Times New Roman" panose="02020603050405020304" pitchFamily="18" charset="0"/>
                        </a:rPr>
                        <a:t>PHIẾU HỌC TẬP SỐ 2</a:t>
                      </a:r>
                      <a:endParaRPr lang="vi-VN" sz="4000" dirty="0" smtClean="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dirty="0" smtClean="0">
                          <a:effectLst/>
                          <a:latin typeface="Times New Roman" panose="02020603050405020304" pitchFamily="18" charset="0"/>
                          <a:ea typeface="Times New Roman" panose="02020603050405020304" pitchFamily="18" charset="0"/>
                        </a:rPr>
                        <a:t>Ý NGHĨA BIỂU TƯỢNG CỦA HÌNH ẢNH BẾP LỬA</a:t>
                      </a:r>
                      <a:endParaRPr lang="vi-VN" sz="4000" dirty="0" smtClean="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dirty="0">
                          <a:effectLst/>
                          <a:latin typeface="Times New Roman" panose="02020603050405020304" pitchFamily="18" charset="0"/>
                          <a:cs typeface="Times New Roman" panose="02020603050405020304" pitchFamily="18" charset="0"/>
                        </a:rPr>
                        <a:t> </a:t>
                      </a:r>
                      <a:endParaRPr lang="vi-VN" sz="40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b="1" i="1" dirty="0" err="1" smtClean="0">
                          <a:effectLst/>
                          <a:latin typeface="Times New Roman" panose="02020603050405020304" pitchFamily="18" charset="0"/>
                          <a:ea typeface="Times New Roman" panose="02020603050405020304" pitchFamily="18" charset="0"/>
                        </a:rPr>
                        <a:t>Đọc</a:t>
                      </a:r>
                      <a:r>
                        <a:rPr lang="en-US" sz="4000" b="1" i="1" dirty="0" smtClean="0">
                          <a:effectLst/>
                          <a:latin typeface="Times New Roman" panose="02020603050405020304" pitchFamily="18" charset="0"/>
                          <a:ea typeface="Times New Roman" panose="02020603050405020304" pitchFamily="18" charset="0"/>
                        </a:rPr>
                        <a:t> </a:t>
                      </a:r>
                      <a:r>
                        <a:rPr lang="en-US" sz="4000" b="1" i="1" dirty="0" err="1" smtClean="0">
                          <a:effectLst/>
                          <a:latin typeface="Times New Roman" panose="02020603050405020304" pitchFamily="18" charset="0"/>
                          <a:ea typeface="Times New Roman" panose="02020603050405020304" pitchFamily="18" charset="0"/>
                        </a:rPr>
                        <a:t>khổ</a:t>
                      </a:r>
                      <a:r>
                        <a:rPr lang="en-US" sz="4000" b="1" i="1" dirty="0" smtClean="0">
                          <a:effectLst/>
                          <a:latin typeface="Times New Roman" panose="02020603050405020304" pitchFamily="18" charset="0"/>
                          <a:ea typeface="Times New Roman" panose="02020603050405020304" pitchFamily="18" charset="0"/>
                        </a:rPr>
                        <a:t> </a:t>
                      </a:r>
                      <a:r>
                        <a:rPr lang="en-US" sz="4000" b="1" i="1" dirty="0" err="1" smtClean="0">
                          <a:effectLst/>
                          <a:latin typeface="Times New Roman" panose="02020603050405020304" pitchFamily="18" charset="0"/>
                          <a:ea typeface="Times New Roman" panose="02020603050405020304" pitchFamily="18" charset="0"/>
                        </a:rPr>
                        <a:t>thơ</a:t>
                      </a:r>
                      <a:r>
                        <a:rPr lang="en-US" sz="4000" b="1" i="1" dirty="0" smtClean="0">
                          <a:effectLst/>
                          <a:latin typeface="Times New Roman" panose="02020603050405020304" pitchFamily="18" charset="0"/>
                          <a:ea typeface="Times New Roman" panose="02020603050405020304" pitchFamily="18" charset="0"/>
                        </a:rPr>
                        <a:t> 6, 7 </a:t>
                      </a:r>
                      <a:r>
                        <a:rPr lang="en-US" sz="4000" b="1" i="1" dirty="0" err="1" smtClean="0">
                          <a:effectLst/>
                          <a:latin typeface="Times New Roman" panose="02020603050405020304" pitchFamily="18" charset="0"/>
                          <a:ea typeface="Times New Roman" panose="02020603050405020304" pitchFamily="18" charset="0"/>
                        </a:rPr>
                        <a:t>và</a:t>
                      </a:r>
                      <a:r>
                        <a:rPr lang="en-US" sz="4000" b="1" i="1" dirty="0" smtClean="0">
                          <a:effectLst/>
                          <a:latin typeface="Times New Roman" panose="02020603050405020304" pitchFamily="18" charset="0"/>
                          <a:ea typeface="Times New Roman" panose="02020603050405020304" pitchFamily="18" charset="0"/>
                        </a:rPr>
                        <a:t> </a:t>
                      </a:r>
                      <a:r>
                        <a:rPr lang="en-US" sz="4000" b="1" i="1" dirty="0" err="1" smtClean="0">
                          <a:effectLst/>
                          <a:latin typeface="Times New Roman" panose="02020603050405020304" pitchFamily="18" charset="0"/>
                          <a:ea typeface="Times New Roman" panose="02020603050405020304" pitchFamily="18" charset="0"/>
                        </a:rPr>
                        <a:t>trả</a:t>
                      </a:r>
                      <a:r>
                        <a:rPr lang="en-US" sz="4000" b="1" i="1" dirty="0" smtClean="0">
                          <a:effectLst/>
                          <a:latin typeface="Times New Roman" panose="02020603050405020304" pitchFamily="18" charset="0"/>
                          <a:ea typeface="Times New Roman" panose="02020603050405020304" pitchFamily="18" charset="0"/>
                        </a:rPr>
                        <a:t> </a:t>
                      </a:r>
                      <a:r>
                        <a:rPr lang="en-US" sz="4000" b="1" i="1" dirty="0" err="1" smtClean="0">
                          <a:effectLst/>
                          <a:latin typeface="Times New Roman" panose="02020603050405020304" pitchFamily="18" charset="0"/>
                          <a:ea typeface="Times New Roman" panose="02020603050405020304" pitchFamily="18" charset="0"/>
                        </a:rPr>
                        <a:t>lời</a:t>
                      </a:r>
                      <a:r>
                        <a:rPr lang="en-US" sz="4000" b="1" i="1" dirty="0" smtClean="0">
                          <a:effectLst/>
                          <a:latin typeface="Times New Roman" panose="02020603050405020304" pitchFamily="18" charset="0"/>
                          <a:ea typeface="Times New Roman" panose="02020603050405020304" pitchFamily="18" charset="0"/>
                        </a:rPr>
                        <a:t> </a:t>
                      </a:r>
                      <a:r>
                        <a:rPr lang="en-US" sz="4000" b="1" i="1" dirty="0" err="1" smtClean="0">
                          <a:effectLst/>
                          <a:latin typeface="Times New Roman" panose="02020603050405020304" pitchFamily="18" charset="0"/>
                          <a:ea typeface="Times New Roman" panose="02020603050405020304" pitchFamily="18" charset="0"/>
                        </a:rPr>
                        <a:t>các</a:t>
                      </a:r>
                      <a:r>
                        <a:rPr lang="en-US" sz="4000" b="1" i="1" dirty="0" smtClean="0">
                          <a:effectLst/>
                          <a:latin typeface="Times New Roman" panose="02020603050405020304" pitchFamily="18" charset="0"/>
                          <a:ea typeface="Times New Roman" panose="02020603050405020304" pitchFamily="18" charset="0"/>
                        </a:rPr>
                        <a:t> </a:t>
                      </a:r>
                      <a:r>
                        <a:rPr lang="en-US" sz="4000" b="1" i="1" dirty="0" err="1" smtClean="0">
                          <a:effectLst/>
                          <a:latin typeface="Times New Roman" panose="02020603050405020304" pitchFamily="18" charset="0"/>
                          <a:ea typeface="Times New Roman" panose="02020603050405020304" pitchFamily="18" charset="0"/>
                        </a:rPr>
                        <a:t>câu</a:t>
                      </a:r>
                      <a:r>
                        <a:rPr lang="en-US" sz="4000" b="1" i="1" dirty="0" smtClean="0">
                          <a:effectLst/>
                          <a:latin typeface="Times New Roman" panose="02020603050405020304" pitchFamily="18" charset="0"/>
                          <a:ea typeface="Times New Roman" panose="02020603050405020304" pitchFamily="18" charset="0"/>
                        </a:rPr>
                        <a:t> </a:t>
                      </a:r>
                      <a:r>
                        <a:rPr lang="en-US" sz="4000" b="1" i="1" dirty="0" err="1" smtClean="0">
                          <a:effectLst/>
                          <a:latin typeface="Times New Roman" panose="02020603050405020304" pitchFamily="18" charset="0"/>
                          <a:ea typeface="Times New Roman" panose="02020603050405020304" pitchFamily="18" charset="0"/>
                        </a:rPr>
                        <a:t>hỏi</a:t>
                      </a:r>
                      <a:r>
                        <a:rPr lang="en-US" sz="4000" b="1" i="1" dirty="0" smtClean="0">
                          <a:effectLst/>
                          <a:latin typeface="Times New Roman" panose="02020603050405020304" pitchFamily="18" charset="0"/>
                          <a:ea typeface="Times New Roman" panose="02020603050405020304" pitchFamily="18" charset="0"/>
                        </a:rPr>
                        <a:t> </a:t>
                      </a:r>
                      <a:r>
                        <a:rPr lang="en-US" sz="4000" b="1" i="1" dirty="0" err="1" smtClean="0">
                          <a:effectLst/>
                          <a:latin typeface="Times New Roman" panose="02020603050405020304" pitchFamily="18" charset="0"/>
                          <a:ea typeface="Times New Roman" panose="02020603050405020304" pitchFamily="18" charset="0"/>
                        </a:rPr>
                        <a:t>bên</a:t>
                      </a:r>
                      <a:r>
                        <a:rPr lang="en-US" sz="4000" b="1" i="1" dirty="0" smtClean="0">
                          <a:effectLst/>
                          <a:latin typeface="Times New Roman" panose="02020603050405020304" pitchFamily="18" charset="0"/>
                          <a:ea typeface="Times New Roman" panose="02020603050405020304" pitchFamily="18" charset="0"/>
                        </a:rPr>
                        <a:t> </a:t>
                      </a:r>
                      <a:r>
                        <a:rPr lang="en-US" sz="4000" b="1" i="1" dirty="0" err="1" smtClean="0">
                          <a:effectLst/>
                          <a:latin typeface="Times New Roman" panose="02020603050405020304" pitchFamily="18" charset="0"/>
                          <a:ea typeface="Times New Roman" panose="02020603050405020304" pitchFamily="18" charset="0"/>
                        </a:rPr>
                        <a:t>dưới</a:t>
                      </a:r>
                      <a:r>
                        <a:rPr lang="en-US" sz="4000" b="1" i="1" dirty="0" smtClean="0">
                          <a:effectLst/>
                          <a:latin typeface="Times New Roman" panose="02020603050405020304" pitchFamily="18" charset="0"/>
                          <a:ea typeface="Times New Roman" panose="02020603050405020304" pitchFamily="18" charset="0"/>
                        </a:rPr>
                        <a:t>:</a:t>
                      </a:r>
                      <a:endParaRPr lang="vi-VN" sz="4000" dirty="0" smtClean="0">
                        <a:effectLst/>
                        <a:latin typeface="Times New Roman" panose="02020603050405020304" pitchFamily="18" charset="0"/>
                        <a:ea typeface="Times New Roman" panose="02020603050405020304" pitchFamily="18" charset="0"/>
                      </a:endParaRPr>
                    </a:p>
                    <a:p>
                      <a:pPr marL="0" marR="0" algn="just">
                        <a:lnSpc>
                          <a:spcPct val="125000"/>
                        </a:lnSpc>
                        <a:spcBef>
                          <a:spcPts val="0"/>
                        </a:spcBef>
                        <a:spcAft>
                          <a:spcPts val="0"/>
                        </a:spcAft>
                        <a:tabLst>
                          <a:tab pos="1666875" algn="l"/>
                        </a:tabLst>
                      </a:pPr>
                      <a:r>
                        <a:rPr lang="en-US" sz="3600" dirty="0" err="1" smtClean="0">
                          <a:effectLst/>
                          <a:latin typeface="Times New Roman" panose="02020603050405020304" pitchFamily="18" charset="0"/>
                          <a:ea typeface="Times New Roman" panose="02020603050405020304" pitchFamily="18" charset="0"/>
                        </a:rPr>
                        <a:t>Điệp</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từ</a:t>
                      </a:r>
                      <a:r>
                        <a:rPr lang="en-US" sz="3600" dirty="0" smtClean="0">
                          <a:effectLst/>
                          <a:latin typeface="Times New Roman" panose="02020603050405020304" pitchFamily="18" charset="0"/>
                          <a:ea typeface="Times New Roman" panose="02020603050405020304" pitchFamily="18" charset="0"/>
                        </a:rPr>
                        <a:t> “</a:t>
                      </a:r>
                      <a:r>
                        <a:rPr lang="en-US" sz="3600" i="1" dirty="0" err="1" smtClean="0">
                          <a:effectLst/>
                          <a:latin typeface="Times New Roman" panose="02020603050405020304" pitchFamily="18" charset="0"/>
                          <a:ea typeface="Times New Roman" panose="02020603050405020304" pitchFamily="18" charset="0"/>
                        </a:rPr>
                        <a:t>nhóm</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trong</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từng</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câu</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thơ</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có</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những</a:t>
                      </a:r>
                      <a:r>
                        <a:rPr lang="en-US" sz="3600" dirty="0" smtClean="0">
                          <a:effectLst/>
                          <a:latin typeface="Times New Roman" panose="02020603050405020304" pitchFamily="18" charset="0"/>
                          <a:ea typeface="Times New Roman" panose="02020603050405020304" pitchFamily="18" charset="0"/>
                        </a:rPr>
                        <a:t> ý </a:t>
                      </a:r>
                      <a:r>
                        <a:rPr lang="en-US" sz="3600" dirty="0" err="1" smtClean="0">
                          <a:effectLst/>
                          <a:latin typeface="Times New Roman" panose="02020603050405020304" pitchFamily="18" charset="0"/>
                          <a:ea typeface="Times New Roman" panose="02020603050405020304" pitchFamily="18" charset="0"/>
                        </a:rPr>
                        <a:t>nghĩa</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giống</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và</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khác</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nhau</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như</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thế</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nào</a:t>
                      </a:r>
                      <a:r>
                        <a:rPr lang="en-US" sz="3600" dirty="0" smtClean="0">
                          <a:effectLst/>
                          <a:latin typeface="Times New Roman" panose="02020603050405020304" pitchFamily="18" charset="0"/>
                          <a:ea typeface="Times New Roman" panose="02020603050405020304" pitchFamily="18" charset="0"/>
                        </a:rPr>
                        <a:t>?</a:t>
                      </a:r>
                    </a:p>
                    <a:p>
                      <a:pPr marL="0" marR="0" algn="just">
                        <a:lnSpc>
                          <a:spcPct val="125000"/>
                        </a:lnSpc>
                        <a:spcBef>
                          <a:spcPts val="0"/>
                        </a:spcBef>
                        <a:spcAft>
                          <a:spcPts val="0"/>
                        </a:spcAft>
                        <a:tabLst>
                          <a:tab pos="1666875" algn="l"/>
                        </a:tabLst>
                      </a:pPr>
                      <a:r>
                        <a:rPr lang="fr-FR" sz="3200" dirty="0" smtClean="0">
                          <a:effectLst/>
                          <a:latin typeface="Times New Roman" panose="02020603050405020304" pitchFamily="18" charset="0"/>
                          <a:ea typeface="Times New Roman" panose="02020603050405020304" pitchFamily="18" charset="0"/>
                        </a:rPr>
                        <a:t>………………………………………………………………………………………………..….</a:t>
                      </a:r>
                      <a:endParaRPr lang="fr-FR" sz="3600" dirty="0" smtClean="0">
                        <a:effectLst/>
                        <a:latin typeface="Times New Roman" panose="02020603050405020304" pitchFamily="18" charset="0"/>
                        <a:ea typeface="Times New Roman" panose="02020603050405020304" pitchFamily="18" charset="0"/>
                      </a:endParaRPr>
                    </a:p>
                    <a:p>
                      <a:pPr marL="0" marR="0" algn="just">
                        <a:lnSpc>
                          <a:spcPct val="125000"/>
                        </a:lnSpc>
                        <a:spcBef>
                          <a:spcPts val="0"/>
                        </a:spcBef>
                        <a:spcAft>
                          <a:spcPts val="0"/>
                        </a:spcAft>
                        <a:tabLst>
                          <a:tab pos="1666875" algn="l"/>
                        </a:tabLst>
                      </a:pPr>
                      <a:endParaRPr lang="vi-VN" sz="1600" dirty="0">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en-US" sz="3600" dirty="0" err="1" smtClean="0">
                          <a:effectLst/>
                          <a:latin typeface="Times New Roman" panose="02020603050405020304" pitchFamily="18" charset="0"/>
                          <a:ea typeface="Times New Roman" panose="02020603050405020304" pitchFamily="18" charset="0"/>
                        </a:rPr>
                        <a:t>Hình</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ảnh</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bếp</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lửa</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đ­ược</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nhắc</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tới</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bao</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nhiêu</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lần</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Tại</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sao</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khi</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nhắc</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đến</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bếp</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lửa</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là</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ngư­ời</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cháu</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nhớ</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đến</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bà</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và</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ngư­ợc</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lại</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khi</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nhớ</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về</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bà</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là</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nhớ</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ngay</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đến</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hình</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ảnh</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bếp</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lửa</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Hình</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ảnh</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ấy</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mang</a:t>
                      </a:r>
                      <a:r>
                        <a:rPr lang="en-US" sz="3600" dirty="0" smtClean="0">
                          <a:effectLst/>
                          <a:latin typeface="Times New Roman" panose="02020603050405020304" pitchFamily="18" charset="0"/>
                          <a:ea typeface="Times New Roman" panose="02020603050405020304" pitchFamily="18" charset="0"/>
                        </a:rPr>
                        <a:t> ý </a:t>
                      </a:r>
                      <a:r>
                        <a:rPr lang="en-US" sz="3600" dirty="0" err="1" smtClean="0">
                          <a:effectLst/>
                          <a:latin typeface="Times New Roman" panose="02020603050405020304" pitchFamily="18" charset="0"/>
                          <a:ea typeface="Times New Roman" panose="02020603050405020304" pitchFamily="18" charset="0"/>
                        </a:rPr>
                        <a:t>nghĩa</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gì</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trong</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bài</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thơ</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này</a:t>
                      </a:r>
                      <a:r>
                        <a:rPr lang="en-US" sz="3600" dirty="0" smtClean="0">
                          <a:effectLst/>
                          <a:latin typeface="Times New Roman" panose="02020603050405020304" pitchFamily="18" charset="0"/>
                          <a:ea typeface="Times New Roman" panose="02020603050405020304" pitchFamily="18" charset="0"/>
                        </a:rPr>
                        <a:t>?    </a:t>
                      </a:r>
                    </a:p>
                    <a:p>
                      <a:pPr marL="0" marR="0" algn="just">
                        <a:lnSpc>
                          <a:spcPct val="125000"/>
                        </a:lnSpc>
                        <a:spcBef>
                          <a:spcPts val="0"/>
                        </a:spcBef>
                        <a:spcAft>
                          <a:spcPts val="0"/>
                        </a:spcAft>
                        <a:tabLst>
                          <a:tab pos="1666875" algn="l"/>
                        </a:tabLst>
                      </a:pPr>
                      <a:endParaRPr lang="vi-VN" sz="1200" dirty="0" smtClean="0">
                        <a:effectLst/>
                        <a:latin typeface="Times New Roman" panose="02020603050405020304" pitchFamily="18" charset="0"/>
                        <a:ea typeface="Times New Roman" panose="02020603050405020304" pitchFamily="18" charset="0"/>
                      </a:endParaRPr>
                    </a:p>
                    <a:p>
                      <a:pPr marL="0" marR="0" algn="just">
                        <a:lnSpc>
                          <a:spcPct val="125000"/>
                        </a:lnSpc>
                        <a:spcBef>
                          <a:spcPts val="0"/>
                        </a:spcBef>
                        <a:spcAft>
                          <a:spcPts val="0"/>
                        </a:spcAft>
                        <a:tabLst>
                          <a:tab pos="1666875" algn="l"/>
                        </a:tabLst>
                      </a:pPr>
                      <a:r>
                        <a:rPr lang="fr-FR" sz="3000" dirty="0" smtClean="0">
                          <a:effectLst/>
                          <a:latin typeface="Times New Roman" panose="02020603050405020304" pitchFamily="18" charset="0"/>
                          <a:cs typeface="Times New Roman" panose="02020603050405020304" pitchFamily="18" charset="0"/>
                        </a:rPr>
                        <a:t>……………………………………………………………………………………………………………………………………………………………………………………………………..……………..</a:t>
                      </a:r>
                      <a:endParaRPr lang="vi-VN" sz="3000" dirty="0" smtClean="0">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en-US" sz="3600" dirty="0" err="1" smtClean="0">
                          <a:effectLst/>
                          <a:latin typeface="Times New Roman" panose="02020603050405020304" pitchFamily="18" charset="0"/>
                          <a:ea typeface="Times New Roman" panose="02020603050405020304" pitchFamily="18" charset="0"/>
                        </a:rPr>
                        <a:t>Vì</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sao</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tác</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giả</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lại</a:t>
                      </a:r>
                      <a:r>
                        <a:rPr lang="en-US" sz="3600" dirty="0" smtClean="0">
                          <a:effectLst/>
                          <a:latin typeface="Times New Roman" panose="02020603050405020304" pitchFamily="18" charset="0"/>
                          <a:ea typeface="Times New Roman" panose="02020603050405020304" pitchFamily="18" charset="0"/>
                        </a:rPr>
                        <a:t> </a:t>
                      </a:r>
                      <a:r>
                        <a:rPr lang="en-US" sz="3600" dirty="0" err="1" smtClean="0">
                          <a:effectLst/>
                          <a:latin typeface="Times New Roman" panose="02020603050405020304" pitchFamily="18" charset="0"/>
                          <a:ea typeface="Times New Roman" panose="02020603050405020304" pitchFamily="18" charset="0"/>
                        </a:rPr>
                        <a:t>viết</a:t>
                      </a:r>
                      <a:r>
                        <a:rPr lang="en-US" sz="3600" dirty="0" smtClean="0">
                          <a:effectLst/>
                          <a:latin typeface="Times New Roman" panose="02020603050405020304" pitchFamily="18" charset="0"/>
                          <a:ea typeface="Times New Roman" panose="02020603050405020304" pitchFamily="18" charset="0"/>
                        </a:rPr>
                        <a:t> “</a:t>
                      </a:r>
                      <a:r>
                        <a:rPr lang="en-US" sz="3600" i="1" dirty="0" err="1" smtClean="0">
                          <a:effectLst/>
                          <a:latin typeface="Times New Roman" panose="02020603050405020304" pitchFamily="18" charset="0"/>
                          <a:ea typeface="Times New Roman" panose="02020603050405020304" pitchFamily="18" charset="0"/>
                        </a:rPr>
                        <a:t>Ôi</a:t>
                      </a:r>
                      <a:r>
                        <a:rPr lang="en-US" sz="3600" i="1" dirty="0" smtClean="0">
                          <a:effectLst/>
                          <a:latin typeface="Times New Roman" panose="02020603050405020304" pitchFamily="18" charset="0"/>
                          <a:ea typeface="Times New Roman" panose="02020603050405020304" pitchFamily="18" charset="0"/>
                        </a:rPr>
                        <a:t> </a:t>
                      </a:r>
                      <a:r>
                        <a:rPr lang="en-US" sz="3600" i="1" dirty="0" err="1" smtClean="0">
                          <a:effectLst/>
                          <a:latin typeface="Times New Roman" panose="02020603050405020304" pitchFamily="18" charset="0"/>
                          <a:ea typeface="Times New Roman" panose="02020603050405020304" pitchFamily="18" charset="0"/>
                        </a:rPr>
                        <a:t>kỳ</a:t>
                      </a:r>
                      <a:r>
                        <a:rPr lang="en-US" sz="3600" i="1" dirty="0" smtClean="0">
                          <a:effectLst/>
                          <a:latin typeface="Times New Roman" panose="02020603050405020304" pitchFamily="18" charset="0"/>
                          <a:ea typeface="Times New Roman" panose="02020603050405020304" pitchFamily="18" charset="0"/>
                        </a:rPr>
                        <a:t> </a:t>
                      </a:r>
                      <a:r>
                        <a:rPr lang="en-US" sz="3600" i="1" dirty="0" err="1" smtClean="0">
                          <a:effectLst/>
                          <a:latin typeface="Times New Roman" panose="02020603050405020304" pitchFamily="18" charset="0"/>
                          <a:ea typeface="Times New Roman" panose="02020603050405020304" pitchFamily="18" charset="0"/>
                        </a:rPr>
                        <a:t>lạ</a:t>
                      </a:r>
                      <a:r>
                        <a:rPr lang="en-US" sz="3600" i="1" dirty="0" smtClean="0">
                          <a:effectLst/>
                          <a:latin typeface="Times New Roman" panose="02020603050405020304" pitchFamily="18" charset="0"/>
                          <a:ea typeface="Times New Roman" panose="02020603050405020304" pitchFamily="18" charset="0"/>
                        </a:rPr>
                        <a:t> </a:t>
                      </a:r>
                      <a:r>
                        <a:rPr lang="en-US" sz="3600" i="1" dirty="0" err="1" smtClean="0">
                          <a:effectLst/>
                          <a:latin typeface="Times New Roman" panose="02020603050405020304" pitchFamily="18" charset="0"/>
                          <a:ea typeface="Times New Roman" panose="02020603050405020304" pitchFamily="18" charset="0"/>
                        </a:rPr>
                        <a:t>và</a:t>
                      </a:r>
                      <a:r>
                        <a:rPr lang="en-US" sz="3600" i="1" dirty="0" smtClean="0">
                          <a:effectLst/>
                          <a:latin typeface="Times New Roman" panose="02020603050405020304" pitchFamily="18" charset="0"/>
                          <a:ea typeface="Times New Roman" panose="02020603050405020304" pitchFamily="18" charset="0"/>
                        </a:rPr>
                        <a:t> </a:t>
                      </a:r>
                      <a:r>
                        <a:rPr lang="en-US" sz="3600" i="1" dirty="0" err="1" smtClean="0">
                          <a:effectLst/>
                          <a:latin typeface="Times New Roman" panose="02020603050405020304" pitchFamily="18" charset="0"/>
                          <a:ea typeface="Times New Roman" panose="02020603050405020304" pitchFamily="18" charset="0"/>
                        </a:rPr>
                        <a:t>thiêng</a:t>
                      </a:r>
                      <a:r>
                        <a:rPr lang="en-US" sz="3600" i="1" dirty="0" smtClean="0">
                          <a:effectLst/>
                          <a:latin typeface="Times New Roman" panose="02020603050405020304" pitchFamily="18" charset="0"/>
                          <a:ea typeface="Times New Roman" panose="02020603050405020304" pitchFamily="18" charset="0"/>
                        </a:rPr>
                        <a:t> </a:t>
                      </a:r>
                      <a:r>
                        <a:rPr lang="en-US" sz="3600" i="1" dirty="0" err="1" smtClean="0">
                          <a:effectLst/>
                          <a:latin typeface="Times New Roman" panose="02020603050405020304" pitchFamily="18" charset="0"/>
                          <a:ea typeface="Times New Roman" panose="02020603050405020304" pitchFamily="18" charset="0"/>
                        </a:rPr>
                        <a:t>liêng</a:t>
                      </a:r>
                      <a:r>
                        <a:rPr lang="en-US" sz="3600" i="1" dirty="0" smtClean="0">
                          <a:effectLst/>
                          <a:latin typeface="Times New Roman" panose="02020603050405020304" pitchFamily="18" charset="0"/>
                          <a:ea typeface="Times New Roman" panose="02020603050405020304" pitchFamily="18" charset="0"/>
                        </a:rPr>
                        <a:t> -  </a:t>
                      </a:r>
                      <a:r>
                        <a:rPr lang="en-US" sz="3600" i="1" dirty="0" err="1" smtClean="0">
                          <a:effectLst/>
                          <a:latin typeface="Times New Roman" panose="02020603050405020304" pitchFamily="18" charset="0"/>
                          <a:ea typeface="Times New Roman" panose="02020603050405020304" pitchFamily="18" charset="0"/>
                        </a:rPr>
                        <a:t>bếp</a:t>
                      </a:r>
                      <a:r>
                        <a:rPr lang="en-US" sz="3600" i="1" dirty="0" smtClean="0">
                          <a:effectLst/>
                          <a:latin typeface="Times New Roman" panose="02020603050405020304" pitchFamily="18" charset="0"/>
                          <a:ea typeface="Times New Roman" panose="02020603050405020304" pitchFamily="18" charset="0"/>
                        </a:rPr>
                        <a:t> </a:t>
                      </a:r>
                      <a:r>
                        <a:rPr lang="en-US" sz="3600" i="1" dirty="0" err="1" smtClean="0">
                          <a:effectLst/>
                          <a:latin typeface="Times New Roman" panose="02020603050405020304" pitchFamily="18" charset="0"/>
                          <a:ea typeface="Times New Roman" panose="02020603050405020304" pitchFamily="18" charset="0"/>
                        </a:rPr>
                        <a:t>lửa</a:t>
                      </a:r>
                      <a:r>
                        <a:rPr lang="en-US" sz="3600" i="1" dirty="0" smtClean="0">
                          <a:effectLst/>
                          <a:latin typeface="Times New Roman" panose="02020603050405020304" pitchFamily="18" charset="0"/>
                          <a:ea typeface="Times New Roman" panose="02020603050405020304" pitchFamily="18" charset="0"/>
                        </a:rPr>
                        <a:t>!”?</a:t>
                      </a:r>
                      <a:endParaRPr lang="vi-VN" sz="3200" dirty="0" smtClean="0">
                        <a:effectLst/>
                        <a:latin typeface="Times New Roman" panose="02020603050405020304" pitchFamily="18" charset="0"/>
                        <a:ea typeface="Times New Roman" panose="02020603050405020304" pitchFamily="18" charset="0"/>
                      </a:endParaRPr>
                    </a:p>
                    <a:p>
                      <a:pPr marL="0" marR="0" algn="just">
                        <a:lnSpc>
                          <a:spcPct val="125000"/>
                        </a:lnSpc>
                        <a:spcBef>
                          <a:spcPts val="0"/>
                        </a:spcBef>
                        <a:spcAft>
                          <a:spcPts val="0"/>
                        </a:spcAft>
                        <a:tabLst>
                          <a:tab pos="1666875" algn="l"/>
                        </a:tabLst>
                      </a:pPr>
                      <a:r>
                        <a:rPr lang="fr-FR" sz="3000" dirty="0" smtClean="0">
                          <a:effectLst/>
                          <a:latin typeface="Times New Roman" panose="02020603050405020304" pitchFamily="18" charset="0"/>
                          <a:cs typeface="Times New Roman" panose="02020603050405020304" pitchFamily="18" charset="0"/>
                        </a:rPr>
                        <a:t>………………………………………………………………………………………………………….</a:t>
                      </a:r>
                      <a:endParaRPr lang="vi-VN" sz="3000" dirty="0">
                        <a:effectLst/>
                        <a:latin typeface="Times New Roman" panose="02020603050405020304" pitchFamily="18" charset="0"/>
                        <a:cs typeface="Times New Roman" panose="02020603050405020304" pitchFamily="18" charset="0"/>
                      </a:endParaRPr>
                    </a:p>
                  </a:txBody>
                  <a:tcPr marL="67051" marR="67051" marT="0" marB="0"/>
                </a:tc>
                <a:extLst>
                  <a:ext uri="{0D108BD9-81ED-4DB2-BD59-A6C34878D82A}">
                    <a16:rowId xmlns:a16="http://schemas.microsoft.com/office/drawing/2014/main" val="1234529385"/>
                  </a:ext>
                </a:extLst>
              </a:tr>
            </a:tbl>
          </a:graphicData>
        </a:graphic>
      </p:graphicFrame>
    </p:spTree>
    <p:extLst>
      <p:ext uri="{BB962C8B-B14F-4D97-AF65-F5344CB8AC3E}">
        <p14:creationId xmlns:p14="http://schemas.microsoft.com/office/powerpoint/2010/main" val="125983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áº¿t quáº£ hÃ¬nh áº£nh cho bá» Äi ÄÃ¡nh xe khÃ´ ráº¡c ngá»±a gáº§y"/>
          <p:cNvPicPr>
            <a:picLocks noChangeAspect="1" noChangeArrowheads="1"/>
          </p:cNvPicPr>
          <p:nvPr/>
        </p:nvPicPr>
        <p:blipFill>
          <a:blip r:embed="rId2"/>
          <a:srcRect/>
          <a:stretch>
            <a:fillRect/>
          </a:stretch>
        </p:blipFill>
        <p:spPr bwMode="auto">
          <a:xfrm>
            <a:off x="5372100" y="914401"/>
            <a:ext cx="8229600" cy="3771899"/>
          </a:xfrm>
          <a:prstGeom prst="rect">
            <a:avLst/>
          </a:prstGeom>
          <a:ln>
            <a:noFill/>
          </a:ln>
          <a:effectLst>
            <a:softEdge rad="635000"/>
          </a:effectLst>
        </p:spPr>
      </p:pic>
      <p:sp>
        <p:nvSpPr>
          <p:cNvPr id="2" name="Rectangle 1"/>
          <p:cNvSpPr>
            <a:spLocks noChangeArrowheads="1"/>
          </p:cNvSpPr>
          <p:nvPr/>
        </p:nvSpPr>
        <p:spPr bwMode="auto">
          <a:xfrm>
            <a:off x="2802732" y="40482"/>
            <a:ext cx="1336357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nl-NL" altLang="en-US" sz="4800" b="1" i="1">
                <a:solidFill>
                  <a:srgbClr val="FF0000"/>
                </a:solidFill>
                <a:latin typeface="Times New Roman" panose="02020603050405020304" pitchFamily="18" charset="0"/>
                <a:cs typeface="Times New Roman" panose="02020603050405020304" pitchFamily="18" charset="0"/>
              </a:rPr>
              <a:t>3. Suy ngẫm về cuộc đời bà và hình ảnh bếp lửa.</a:t>
            </a:r>
          </a:p>
          <a:p>
            <a:pPr algn="just"/>
            <a:r>
              <a:rPr lang="en-US" altLang="en-US" sz="4800" b="1" i="1">
                <a:solidFill>
                  <a:srgbClr val="0070C0"/>
                </a:solidFill>
                <a:latin typeface="Times New Roman" panose="02020603050405020304" pitchFamily="18" charset="0"/>
                <a:cs typeface="Times New Roman" panose="02020603050405020304" pitchFamily="18" charset="0"/>
              </a:rPr>
              <a:t>a. Suy ngẫm về bà</a:t>
            </a:r>
            <a:endParaRPr lang="en-US" altLang="en-US" sz="4800">
              <a:solidFill>
                <a:srgbClr val="0070C0"/>
              </a:solidFill>
              <a:latin typeface="Times New Roman" panose="02020603050405020304" pitchFamily="18" charset="0"/>
              <a:cs typeface="Times New Roman" panose="02020603050405020304" pitchFamily="18" charset="0"/>
            </a:endParaRPr>
          </a:p>
          <a:p>
            <a:pPr algn="just"/>
            <a:r>
              <a:rPr lang="en-US" altLang="en-US" sz="4800" b="1">
                <a:solidFill>
                  <a:srgbClr val="000000"/>
                </a:solidFill>
                <a:latin typeface="Times New Roman" panose="02020603050405020304" pitchFamily="18" charset="0"/>
                <a:cs typeface="Times New Roman" panose="02020603050405020304" pitchFamily="18" charset="0"/>
              </a:rPr>
              <a:t> </a:t>
            </a:r>
            <a:endParaRPr lang="en-US" altLang="en-US" sz="4800">
              <a:solidFill>
                <a:srgbClr val="000000"/>
              </a:solidFill>
              <a:latin typeface="Times New Roman" panose="02020603050405020304" pitchFamily="18" charset="0"/>
              <a:cs typeface="Times New Roman" panose="02020603050405020304" pitchFamily="18" charset="0"/>
            </a:endParaRPr>
          </a:p>
          <a:p>
            <a:pPr algn="just"/>
            <a:endParaRPr lang="en-US" altLang="en-US" sz="480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a:spLocks noChangeArrowheads="1"/>
          </p:cNvSpPr>
          <p:nvPr/>
        </p:nvSpPr>
        <p:spPr bwMode="auto">
          <a:xfrm>
            <a:off x="6438900" y="1771650"/>
            <a:ext cx="868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en-SG" altLang="en-US" sz="3600" b="1" i="1">
                <a:solidFill>
                  <a:schemeClr val="bg1"/>
                </a:solidFill>
                <a:latin typeface="Times New Roman" panose="02020603050405020304" pitchFamily="18" charset="0"/>
              </a:rPr>
              <a:t>Lận đận</a:t>
            </a:r>
            <a:r>
              <a:rPr lang="en-SG" altLang="en-US" sz="3600" i="1">
                <a:solidFill>
                  <a:schemeClr val="bg1"/>
                </a:solidFill>
                <a:latin typeface="Times New Roman" panose="02020603050405020304" pitchFamily="18" charset="0"/>
              </a:rPr>
              <a:t> đời bà biết mấy nắng mưa</a:t>
            </a:r>
            <a:br>
              <a:rPr lang="en-SG" altLang="en-US" sz="3600" i="1">
                <a:solidFill>
                  <a:schemeClr val="bg1"/>
                </a:solidFill>
                <a:latin typeface="Times New Roman" panose="02020603050405020304" pitchFamily="18" charset="0"/>
              </a:rPr>
            </a:br>
            <a:r>
              <a:rPr lang="en-SG" altLang="en-US" sz="3600" i="1">
                <a:solidFill>
                  <a:schemeClr val="bg1"/>
                </a:solidFill>
                <a:latin typeface="Times New Roman" panose="02020603050405020304" pitchFamily="18" charset="0"/>
              </a:rPr>
              <a:t>Mấy chục năm rồi, đến tận bây giờ,</a:t>
            </a:r>
            <a:br>
              <a:rPr lang="en-SG" altLang="en-US" sz="3600" i="1">
                <a:solidFill>
                  <a:schemeClr val="bg1"/>
                </a:solidFill>
                <a:latin typeface="Times New Roman" panose="02020603050405020304" pitchFamily="18" charset="0"/>
              </a:rPr>
            </a:br>
            <a:r>
              <a:rPr lang="en-SG" altLang="en-US" sz="3600" i="1">
                <a:solidFill>
                  <a:schemeClr val="bg1"/>
                </a:solidFill>
                <a:latin typeface="Times New Roman" panose="02020603050405020304" pitchFamily="18" charset="0"/>
              </a:rPr>
              <a:t>Bà vẫn giữ thói quen dậy sớm</a:t>
            </a:r>
          </a:p>
          <a:p>
            <a:pPr eaLnBrk="1" hangingPunct="1"/>
            <a:endParaRPr lang="en-SG" altLang="en-US" sz="3600" i="1">
              <a:solidFill>
                <a:schemeClr val="bg1"/>
              </a:solidFill>
              <a:latin typeface="Times New Roman" panose="02020603050405020304" pitchFamily="18" charset="0"/>
            </a:endParaRPr>
          </a:p>
        </p:txBody>
      </p:sp>
      <p:sp>
        <p:nvSpPr>
          <p:cNvPr id="4" name="Rectangle 3"/>
          <p:cNvSpPr>
            <a:spLocks noChangeArrowheads="1"/>
          </p:cNvSpPr>
          <p:nvPr/>
        </p:nvSpPr>
        <p:spPr bwMode="auto">
          <a:xfrm>
            <a:off x="723900" y="4049435"/>
            <a:ext cx="11430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en-US" altLang="en-US" sz="4200" dirty="0">
                <a:solidFill>
                  <a:srgbClr val="000000"/>
                </a:solidFill>
                <a:latin typeface="Times New Roman" panose="02020603050405020304" pitchFamily="18" charset="0"/>
                <a:cs typeface="Times New Roman" panose="02020603050405020304" pitchFamily="18" charset="0"/>
              </a:rPr>
              <a:t>-</a:t>
            </a:r>
            <a:r>
              <a:rPr lang="en-US" altLang="en-US" sz="4200" dirty="0" err="1">
                <a:solidFill>
                  <a:srgbClr val="000000"/>
                </a:solidFill>
                <a:latin typeface="Times New Roman" panose="02020603050405020304" pitchFamily="18" charset="0"/>
                <a:cs typeface="Times New Roman" panose="02020603050405020304" pitchFamily="18" charset="0"/>
              </a:rPr>
              <a:t>Vẻ</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đẹp</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tần</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tảo</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nhẫn</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nại</a:t>
            </a:r>
            <a:endParaRPr lang="en-US" altLang="en-US" sz="4200" dirty="0">
              <a:solidFill>
                <a:srgbClr val="000000"/>
              </a:solidFill>
              <a:latin typeface="Times New Roman" panose="02020603050405020304" pitchFamily="18" charset="0"/>
              <a:cs typeface="Times New Roman" panose="02020603050405020304" pitchFamily="18" charset="0"/>
            </a:endParaRPr>
          </a:p>
          <a:p>
            <a:pPr algn="just"/>
            <a:r>
              <a:rPr lang="en-US" altLang="en-US" sz="4200" dirty="0">
                <a:solidFill>
                  <a:srgbClr val="000000"/>
                </a:solidFill>
                <a:latin typeface="Times New Roman" panose="02020603050405020304" pitchFamily="18" charset="0"/>
                <a:cs typeface="Times New Roman" panose="02020603050405020304" pitchFamily="18" charset="0"/>
              </a:rPr>
              <a:t>   + </a:t>
            </a:r>
            <a:r>
              <a:rPr lang="en-US" altLang="en-US" sz="4200" b="1" i="1" dirty="0" err="1">
                <a:solidFill>
                  <a:srgbClr val="000000"/>
                </a:solidFill>
                <a:latin typeface="Times New Roman" panose="02020603050405020304" pitchFamily="18" charset="0"/>
                <a:cs typeface="Times New Roman" panose="02020603050405020304" pitchFamily="18" charset="0"/>
              </a:rPr>
              <a:t>Lận</a:t>
            </a:r>
            <a:r>
              <a:rPr lang="en-US" altLang="en-US" sz="4200" b="1" i="1" dirty="0">
                <a:solidFill>
                  <a:srgbClr val="000000"/>
                </a:solidFill>
                <a:latin typeface="Times New Roman" panose="02020603050405020304" pitchFamily="18" charset="0"/>
                <a:cs typeface="Times New Roman" panose="02020603050405020304" pitchFamily="18" charset="0"/>
              </a:rPr>
              <a:t> </a:t>
            </a:r>
            <a:r>
              <a:rPr lang="en-US" altLang="en-US" sz="4200" b="1" i="1" dirty="0" err="1">
                <a:solidFill>
                  <a:srgbClr val="000000"/>
                </a:solidFill>
                <a:latin typeface="Times New Roman" panose="02020603050405020304" pitchFamily="18" charset="0"/>
                <a:cs typeface="Times New Roman" panose="02020603050405020304" pitchFamily="18" charset="0"/>
              </a:rPr>
              <a:t>đận</a:t>
            </a:r>
            <a:r>
              <a:rPr lang="en-US" altLang="en-US" sz="4200" b="1" i="1"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suốt</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một</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đời</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vì</a:t>
            </a:r>
            <a:r>
              <a:rPr lang="en-US" altLang="en-US" sz="4200" dirty="0">
                <a:solidFill>
                  <a:srgbClr val="000000"/>
                </a:solidFill>
                <a:latin typeface="Times New Roman" panose="02020603050405020304" pitchFamily="18" charset="0"/>
                <a:cs typeface="Times New Roman" panose="02020603050405020304" pitchFamily="18" charset="0"/>
              </a:rPr>
              <a:t> con </a:t>
            </a:r>
            <a:r>
              <a:rPr lang="en-US" altLang="en-US" sz="4200" dirty="0" err="1">
                <a:solidFill>
                  <a:srgbClr val="000000"/>
                </a:solidFill>
                <a:latin typeface="Times New Roman" panose="02020603050405020304" pitchFamily="18" charset="0"/>
                <a:cs typeface="Times New Roman" panose="02020603050405020304" pitchFamily="18" charset="0"/>
              </a:rPr>
              <a:t>cháu</a:t>
            </a:r>
            <a:r>
              <a:rPr lang="en-US" altLang="en-US" sz="4200" dirty="0">
                <a:solidFill>
                  <a:srgbClr val="000000"/>
                </a:solidFill>
                <a:latin typeface="Times New Roman" panose="02020603050405020304" pitchFamily="18" charset="0"/>
                <a:cs typeface="Times New Roman" panose="02020603050405020304" pitchFamily="18" charset="0"/>
              </a:rPr>
              <a:t>.</a:t>
            </a:r>
          </a:p>
          <a:p>
            <a:pPr algn="just"/>
            <a:r>
              <a:rPr lang="en-US" altLang="en-US" sz="4200" dirty="0">
                <a:solidFill>
                  <a:srgbClr val="000000"/>
                </a:solidFill>
                <a:latin typeface="Times New Roman" panose="02020603050405020304" pitchFamily="18" charset="0"/>
                <a:cs typeface="Times New Roman" panose="02020603050405020304" pitchFamily="18" charset="0"/>
              </a:rPr>
              <a:t>   + </a:t>
            </a:r>
            <a:r>
              <a:rPr lang="en-US" altLang="en-US" sz="4200" b="1" i="1" dirty="0" err="1">
                <a:solidFill>
                  <a:srgbClr val="000000"/>
                </a:solidFill>
                <a:latin typeface="Times New Roman" panose="02020603050405020304" pitchFamily="18" charset="0"/>
                <a:cs typeface="Times New Roman" panose="02020603050405020304" pitchFamily="18" charset="0"/>
              </a:rPr>
              <a:t>Đến</a:t>
            </a:r>
            <a:r>
              <a:rPr lang="en-US" altLang="en-US" sz="4200" b="1" i="1" dirty="0">
                <a:solidFill>
                  <a:srgbClr val="000000"/>
                </a:solidFill>
                <a:latin typeface="Times New Roman" panose="02020603050405020304" pitchFamily="18" charset="0"/>
                <a:cs typeface="Times New Roman" panose="02020603050405020304" pitchFamily="18" charset="0"/>
              </a:rPr>
              <a:t> </a:t>
            </a:r>
            <a:r>
              <a:rPr lang="en-US" altLang="en-US" sz="4200" b="1" i="1" dirty="0" err="1">
                <a:solidFill>
                  <a:srgbClr val="000000"/>
                </a:solidFill>
                <a:latin typeface="Times New Roman" panose="02020603050405020304" pitchFamily="18" charset="0"/>
                <a:cs typeface="Times New Roman" panose="02020603050405020304" pitchFamily="18" charset="0"/>
              </a:rPr>
              <a:t>tận</a:t>
            </a:r>
            <a:r>
              <a:rPr lang="en-US" altLang="en-US" sz="4200" b="1" i="1" dirty="0">
                <a:solidFill>
                  <a:srgbClr val="000000"/>
                </a:solidFill>
                <a:latin typeface="Times New Roman" panose="02020603050405020304" pitchFamily="18" charset="0"/>
                <a:cs typeface="Times New Roman" panose="02020603050405020304" pitchFamily="18" charset="0"/>
              </a:rPr>
              <a:t> </a:t>
            </a:r>
            <a:r>
              <a:rPr lang="en-US" altLang="en-US" sz="4200" b="1" i="1" dirty="0" err="1">
                <a:solidFill>
                  <a:srgbClr val="000000"/>
                </a:solidFill>
                <a:latin typeface="Times New Roman" panose="02020603050405020304" pitchFamily="18" charset="0"/>
                <a:cs typeface="Times New Roman" panose="02020603050405020304" pitchFamily="18" charset="0"/>
              </a:rPr>
              <a:t>bây</a:t>
            </a:r>
            <a:r>
              <a:rPr lang="en-US" altLang="en-US" sz="4200" b="1" i="1" dirty="0">
                <a:solidFill>
                  <a:srgbClr val="000000"/>
                </a:solidFill>
                <a:latin typeface="Times New Roman" panose="02020603050405020304" pitchFamily="18" charset="0"/>
                <a:cs typeface="Times New Roman" panose="02020603050405020304" pitchFamily="18" charset="0"/>
              </a:rPr>
              <a:t> </a:t>
            </a:r>
            <a:r>
              <a:rPr lang="en-US" altLang="en-US" sz="4200" b="1" i="1" dirty="0" err="1">
                <a:solidFill>
                  <a:srgbClr val="000000"/>
                </a:solidFill>
                <a:latin typeface="Times New Roman" panose="02020603050405020304" pitchFamily="18" charset="0"/>
                <a:cs typeface="Times New Roman" panose="02020603050405020304" pitchFamily="18" charset="0"/>
              </a:rPr>
              <a:t>giờ</a:t>
            </a:r>
            <a:r>
              <a:rPr lang="en-US" altLang="en-US" sz="4200" b="1" i="1"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vẫn</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chẳng</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nghỉ</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ngơi</a:t>
            </a:r>
            <a:r>
              <a:rPr lang="en-US" altLang="en-US" sz="4200" dirty="0">
                <a:solidFill>
                  <a:srgbClr val="000000"/>
                </a:solidFill>
                <a:latin typeface="Times New Roman" panose="02020603050405020304" pitchFamily="18" charset="0"/>
                <a:cs typeface="Times New Roman" panose="02020603050405020304" pitchFamily="18" charset="0"/>
              </a:rPr>
              <a:t>. </a:t>
            </a:r>
          </a:p>
        </p:txBody>
      </p:sp>
      <p:sp>
        <p:nvSpPr>
          <p:cNvPr id="5" name="Text Box 12"/>
          <p:cNvSpPr txBox="1">
            <a:spLocks noChangeArrowheads="1"/>
          </p:cNvSpPr>
          <p:nvPr/>
        </p:nvSpPr>
        <p:spPr bwMode="auto">
          <a:xfrm>
            <a:off x="3352800" y="6095524"/>
            <a:ext cx="13144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50000"/>
              </a:spcBef>
            </a:pPr>
            <a:r>
              <a:rPr lang="en-US" altLang="en-US" sz="4200" dirty="0">
                <a:solidFill>
                  <a:srgbClr val="FF0000"/>
                </a:solidFill>
                <a:latin typeface="Times New Roman" panose="02020603050405020304" pitchFamily="18" charset="0"/>
                <a:cs typeface="Times New Roman" panose="02020603050405020304" pitchFamily="18" charset="0"/>
              </a:rPr>
              <a:t>=&gt; </a:t>
            </a:r>
            <a:r>
              <a:rPr lang="en-US" altLang="en-US" sz="4200" dirty="0" err="1">
                <a:solidFill>
                  <a:srgbClr val="FF0000"/>
                </a:solidFill>
                <a:latin typeface="Times New Roman" panose="02020603050405020304" pitchFamily="18" charset="0"/>
                <a:cs typeface="Times New Roman" panose="02020603050405020304" pitchFamily="18" charset="0"/>
              </a:rPr>
              <a:t>Cuộc</a:t>
            </a:r>
            <a:r>
              <a:rPr lang="en-US" altLang="en-US" sz="4200" dirty="0">
                <a:solidFill>
                  <a:srgbClr val="FF0000"/>
                </a:solidFill>
                <a:latin typeface="Times New Roman" panose="02020603050405020304" pitchFamily="18" charset="0"/>
                <a:cs typeface="Times New Roman" panose="02020603050405020304" pitchFamily="18" charset="0"/>
              </a:rPr>
              <a:t> </a:t>
            </a:r>
            <a:r>
              <a:rPr lang="en-US" altLang="en-US" sz="4200" dirty="0" err="1">
                <a:solidFill>
                  <a:srgbClr val="FF0000"/>
                </a:solidFill>
                <a:latin typeface="Times New Roman" panose="02020603050405020304" pitchFamily="18" charset="0"/>
                <a:cs typeface="Times New Roman" panose="02020603050405020304" pitchFamily="18" charset="0"/>
              </a:rPr>
              <a:t>đời</a:t>
            </a:r>
            <a:r>
              <a:rPr lang="en-US" altLang="en-US" sz="4200" dirty="0">
                <a:solidFill>
                  <a:srgbClr val="FF0000"/>
                </a:solidFill>
                <a:latin typeface="Times New Roman" panose="02020603050405020304" pitchFamily="18" charset="0"/>
                <a:cs typeface="Times New Roman" panose="02020603050405020304" pitchFamily="18" charset="0"/>
              </a:rPr>
              <a:t> </a:t>
            </a:r>
            <a:r>
              <a:rPr lang="en-US" altLang="en-US" sz="4200" dirty="0" err="1">
                <a:solidFill>
                  <a:srgbClr val="FF0000"/>
                </a:solidFill>
                <a:latin typeface="Times New Roman" panose="02020603050405020304" pitchFamily="18" charset="0"/>
                <a:cs typeface="Times New Roman" panose="02020603050405020304" pitchFamily="18" charset="0"/>
              </a:rPr>
              <a:t>bà</a:t>
            </a:r>
            <a:r>
              <a:rPr lang="en-US" altLang="en-US" sz="4200" dirty="0">
                <a:solidFill>
                  <a:srgbClr val="FF0000"/>
                </a:solidFill>
                <a:latin typeface="Times New Roman" panose="02020603050405020304" pitchFamily="18" charset="0"/>
                <a:cs typeface="Times New Roman" panose="02020603050405020304" pitchFamily="18" charset="0"/>
              </a:rPr>
              <a:t> </a:t>
            </a:r>
            <a:r>
              <a:rPr lang="en-US" altLang="en-US" sz="4200" dirty="0" err="1">
                <a:solidFill>
                  <a:srgbClr val="FF0000"/>
                </a:solidFill>
                <a:latin typeface="Times New Roman" panose="02020603050405020304" pitchFamily="18" charset="0"/>
                <a:cs typeface="Times New Roman" panose="02020603050405020304" pitchFamily="18" charset="0"/>
              </a:rPr>
              <a:t>quanh</a:t>
            </a:r>
            <a:r>
              <a:rPr lang="en-US" altLang="en-US" sz="4200" dirty="0">
                <a:solidFill>
                  <a:srgbClr val="FF0000"/>
                </a:solidFill>
                <a:latin typeface="Times New Roman" panose="02020603050405020304" pitchFamily="18" charset="0"/>
                <a:cs typeface="Times New Roman" panose="02020603050405020304" pitchFamily="18" charset="0"/>
              </a:rPr>
              <a:t> </a:t>
            </a:r>
            <a:r>
              <a:rPr lang="en-US" altLang="en-US" sz="4200" dirty="0" err="1">
                <a:solidFill>
                  <a:srgbClr val="FF0000"/>
                </a:solidFill>
                <a:latin typeface="Times New Roman" panose="02020603050405020304" pitchFamily="18" charset="0"/>
                <a:cs typeface="Times New Roman" panose="02020603050405020304" pitchFamily="18" charset="0"/>
              </a:rPr>
              <a:t>năm</a:t>
            </a:r>
            <a:r>
              <a:rPr lang="en-US" altLang="en-US" sz="4200" dirty="0">
                <a:solidFill>
                  <a:srgbClr val="FF0000"/>
                </a:solidFill>
                <a:latin typeface="Times New Roman" panose="02020603050405020304" pitchFamily="18" charset="0"/>
                <a:cs typeface="Times New Roman" panose="02020603050405020304" pitchFamily="18" charset="0"/>
              </a:rPr>
              <a:t> </a:t>
            </a:r>
            <a:r>
              <a:rPr lang="en-US" altLang="en-US" sz="4200" dirty="0" err="1">
                <a:solidFill>
                  <a:srgbClr val="FF0000"/>
                </a:solidFill>
                <a:latin typeface="Times New Roman" panose="02020603050405020304" pitchFamily="18" charset="0"/>
                <a:cs typeface="Times New Roman" panose="02020603050405020304" pitchFamily="18" charset="0"/>
              </a:rPr>
              <a:t>vất</a:t>
            </a:r>
            <a:r>
              <a:rPr lang="en-US" altLang="en-US" sz="4200" dirty="0">
                <a:solidFill>
                  <a:srgbClr val="FF0000"/>
                </a:solidFill>
                <a:latin typeface="Times New Roman" panose="02020603050405020304" pitchFamily="18" charset="0"/>
                <a:cs typeface="Times New Roman" panose="02020603050405020304" pitchFamily="18" charset="0"/>
              </a:rPr>
              <a:t> </a:t>
            </a:r>
            <a:r>
              <a:rPr lang="en-US" altLang="en-US" sz="4200" dirty="0" err="1">
                <a:solidFill>
                  <a:srgbClr val="FF0000"/>
                </a:solidFill>
                <a:latin typeface="Times New Roman" panose="02020603050405020304" pitchFamily="18" charset="0"/>
                <a:cs typeface="Times New Roman" panose="02020603050405020304" pitchFamily="18" charset="0"/>
              </a:rPr>
              <a:t>vả</a:t>
            </a:r>
            <a:r>
              <a:rPr lang="en-US" altLang="en-US" sz="4200" dirty="0">
                <a:solidFill>
                  <a:srgbClr val="FF0000"/>
                </a:solidFill>
                <a:latin typeface="Times New Roman" panose="02020603050405020304" pitchFamily="18" charset="0"/>
                <a:cs typeface="Times New Roman" panose="02020603050405020304" pitchFamily="18" charset="0"/>
              </a:rPr>
              <a:t>, </a:t>
            </a:r>
            <a:r>
              <a:rPr lang="en-US" altLang="en-US" sz="4200" dirty="0" err="1">
                <a:solidFill>
                  <a:srgbClr val="FF0000"/>
                </a:solidFill>
                <a:latin typeface="Times New Roman" panose="02020603050405020304" pitchFamily="18" charset="0"/>
                <a:cs typeface="Times New Roman" panose="02020603050405020304" pitchFamily="18" charset="0"/>
              </a:rPr>
              <a:t>giàu</a:t>
            </a:r>
            <a:r>
              <a:rPr lang="en-US" altLang="en-US" sz="4200" dirty="0">
                <a:solidFill>
                  <a:srgbClr val="FF0000"/>
                </a:solidFill>
                <a:latin typeface="Times New Roman" panose="02020603050405020304" pitchFamily="18" charset="0"/>
                <a:cs typeface="Times New Roman" panose="02020603050405020304" pitchFamily="18" charset="0"/>
              </a:rPr>
              <a:t> </a:t>
            </a:r>
            <a:r>
              <a:rPr lang="en-US" altLang="en-US" sz="4200" dirty="0" err="1">
                <a:solidFill>
                  <a:srgbClr val="FF0000"/>
                </a:solidFill>
                <a:latin typeface="Times New Roman" panose="02020603050405020304" pitchFamily="18" charset="0"/>
                <a:cs typeface="Times New Roman" panose="02020603050405020304" pitchFamily="18" charset="0"/>
              </a:rPr>
              <a:t>đức</a:t>
            </a:r>
            <a:r>
              <a:rPr lang="en-US" altLang="en-US" sz="4200" dirty="0">
                <a:solidFill>
                  <a:srgbClr val="FF0000"/>
                </a:solidFill>
                <a:latin typeface="Times New Roman" panose="02020603050405020304" pitchFamily="18" charset="0"/>
                <a:cs typeface="Times New Roman" panose="02020603050405020304" pitchFamily="18" charset="0"/>
              </a:rPr>
              <a:t> hi </a:t>
            </a:r>
            <a:r>
              <a:rPr lang="en-US" altLang="en-US" sz="4200" dirty="0" err="1">
                <a:solidFill>
                  <a:srgbClr val="FF0000"/>
                </a:solidFill>
                <a:latin typeface="Times New Roman" panose="02020603050405020304" pitchFamily="18" charset="0"/>
                <a:cs typeface="Times New Roman" panose="02020603050405020304" pitchFamily="18" charset="0"/>
              </a:rPr>
              <a:t>sinh</a:t>
            </a:r>
            <a:r>
              <a:rPr lang="en-US" altLang="en-US" sz="4200" dirty="0">
                <a:solidFill>
                  <a:srgbClr val="FF0000"/>
                </a:solidFill>
                <a:latin typeface="Times New Roman" panose="02020603050405020304" pitchFamily="18" charset="0"/>
                <a:cs typeface="Times New Roman" panose="02020603050405020304" pitchFamily="18" charset="0"/>
              </a:rPr>
              <a:t>.</a:t>
            </a:r>
          </a:p>
        </p:txBody>
      </p:sp>
      <p:sp>
        <p:nvSpPr>
          <p:cNvPr id="6" name="Text Box 12"/>
          <p:cNvSpPr txBox="1">
            <a:spLocks noChangeArrowheads="1"/>
          </p:cNvSpPr>
          <p:nvPr/>
        </p:nvSpPr>
        <p:spPr bwMode="auto">
          <a:xfrm>
            <a:off x="7467600" y="7267256"/>
            <a:ext cx="9836943" cy="2677656"/>
          </a:xfrm>
          <a:prstGeom prst="rect">
            <a:avLst/>
          </a:prstGeom>
          <a:solidFill>
            <a:schemeClr val="accent4">
              <a:lumMod val="40000"/>
              <a:lumOff val="60000"/>
            </a:schemeClr>
          </a:solidFill>
          <a:ln>
            <a:no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eaLnBrk="1" hangingPunct="1">
              <a:spcBef>
                <a:spcPct val="50000"/>
              </a:spcBef>
              <a:buClrTx/>
              <a:buSzTx/>
              <a:buFontTx/>
              <a:buNone/>
              <a:defRPr/>
            </a:pPr>
            <a:r>
              <a:rPr lang="en-US" altLang="en-US" sz="4200" dirty="0" err="1">
                <a:solidFill>
                  <a:srgbClr val="000000"/>
                </a:solidFill>
                <a:latin typeface="Times New Roman" panose="02020603050405020304" pitchFamily="18" charset="0"/>
                <a:cs typeface="Times New Roman" panose="02020603050405020304" pitchFamily="18" charset="0"/>
              </a:rPr>
              <a:t>Bà</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không</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chỉ</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là</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người</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nhóm</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lửa</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giữ</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lửa</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mà</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còn</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là</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người</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truyền</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lửa</a:t>
            </a:r>
            <a:r>
              <a:rPr lang="en-US" altLang="en-US" sz="4200" dirty="0">
                <a:solidFill>
                  <a:srgbClr val="000000"/>
                </a:solidFill>
                <a:latin typeface="Times New Roman" panose="02020603050405020304" pitchFamily="18" charset="0"/>
                <a:cs typeface="Times New Roman" panose="02020603050405020304" pitchFamily="18" charset="0"/>
              </a:rPr>
              <a:t> – </a:t>
            </a:r>
            <a:r>
              <a:rPr lang="en-US" altLang="en-US" sz="4200" dirty="0" err="1">
                <a:solidFill>
                  <a:srgbClr val="000000"/>
                </a:solidFill>
                <a:latin typeface="Times New Roman" panose="02020603050405020304" pitchFamily="18" charset="0"/>
                <a:cs typeface="Times New Roman" panose="02020603050405020304" pitchFamily="18" charset="0"/>
              </a:rPr>
              <a:t>ngọn</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lửa</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của</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sự</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sống</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niềm</a:t>
            </a:r>
            <a:r>
              <a:rPr lang="en-US" altLang="en-US" sz="4200" dirty="0">
                <a:solidFill>
                  <a:srgbClr val="000000"/>
                </a:solidFill>
                <a:latin typeface="Times New Roman" panose="02020603050405020304" pitchFamily="18" charset="0"/>
                <a:cs typeface="Times New Roman" panose="02020603050405020304" pitchFamily="18" charset="0"/>
              </a:rPr>
              <a:t> tin </a:t>
            </a:r>
            <a:r>
              <a:rPr lang="en-US" altLang="en-US" sz="4200" dirty="0" err="1">
                <a:solidFill>
                  <a:srgbClr val="000000"/>
                </a:solidFill>
                <a:latin typeface="Times New Roman" panose="02020603050405020304" pitchFamily="18" charset="0"/>
                <a:cs typeface="Times New Roman" panose="02020603050405020304" pitchFamily="18" charset="0"/>
              </a:rPr>
              <a:t>cho</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các</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thế</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hệ</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nối</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tiếp</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Ngọn</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lửa</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mang</a:t>
            </a:r>
            <a:r>
              <a:rPr lang="en-US" altLang="en-US" sz="4200" dirty="0">
                <a:solidFill>
                  <a:srgbClr val="000000"/>
                </a:solidFill>
                <a:latin typeface="Times New Roman" panose="02020603050405020304" pitchFamily="18" charset="0"/>
                <a:cs typeface="Times New Roman" panose="02020603050405020304" pitchFamily="18" charset="0"/>
              </a:rPr>
              <a:t> ý </a:t>
            </a:r>
            <a:r>
              <a:rPr lang="en-US" altLang="en-US" sz="4200" dirty="0" err="1">
                <a:solidFill>
                  <a:srgbClr val="000000"/>
                </a:solidFill>
                <a:latin typeface="Times New Roman" panose="02020603050405020304" pitchFamily="18" charset="0"/>
                <a:cs typeface="Times New Roman" panose="02020603050405020304" pitchFamily="18" charset="0"/>
              </a:rPr>
              <a:t>nghĩa</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biểu</a:t>
            </a:r>
            <a:r>
              <a:rPr lang="en-US" altLang="en-US" sz="4200" dirty="0">
                <a:solidFill>
                  <a:srgbClr val="000000"/>
                </a:solidFill>
                <a:latin typeface="Times New Roman" panose="02020603050405020304" pitchFamily="18" charset="0"/>
                <a:cs typeface="Times New Roman" panose="02020603050405020304" pitchFamily="18" charset="0"/>
              </a:rPr>
              <a:t> </a:t>
            </a:r>
            <a:r>
              <a:rPr lang="en-US" altLang="en-US" sz="4200" dirty="0" err="1">
                <a:solidFill>
                  <a:srgbClr val="000000"/>
                </a:solidFill>
                <a:latin typeface="Times New Roman" panose="02020603050405020304" pitchFamily="18" charset="0"/>
                <a:cs typeface="Times New Roman" panose="02020603050405020304" pitchFamily="18" charset="0"/>
              </a:rPr>
              <a:t>tượng</a:t>
            </a:r>
            <a:r>
              <a:rPr lang="en-US" altLang="en-US" sz="4200" dirty="0">
                <a:solidFill>
                  <a:srgbClr val="00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2652713" y="8003382"/>
            <a:ext cx="3959738" cy="738664"/>
          </a:xfrm>
          <a:prstGeom prst="rect">
            <a:avLst/>
          </a:prstGeom>
          <a:solidFill>
            <a:schemeClr val="accent1">
              <a:lumMod val="20000"/>
              <a:lumOff val="80000"/>
            </a:schemeClr>
          </a:solidFill>
        </p:spPr>
        <p:txBody>
          <a:bodyPr wrap="none">
            <a:spAutoFit/>
          </a:bodyPr>
          <a:lstStyle/>
          <a:p>
            <a:pPr>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Điệp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từ</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nhóm</a:t>
            </a:r>
            <a:r>
              <a:rPr lang="en-US" sz="4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61170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1)">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áº¿t quáº£ hÃ¬nh áº£nh cho bá» Äi ÄÃ¡nh xe khÃ´ ráº¡c ngá»±a gáº§y"/>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2286000" y="0"/>
            <a:ext cx="13716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069433" y="2057401"/>
            <a:ext cx="12149138" cy="826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en-US" altLang="en-US" sz="4800" b="1" dirty="0" smtClean="0">
                <a:solidFill>
                  <a:schemeClr val="bg1"/>
                </a:solidFill>
                <a:latin typeface="Times New Roman" panose="02020603050405020304" pitchFamily="18" charset="0"/>
                <a:cs typeface="Times New Roman" panose="02020603050405020304" pitchFamily="18" charset="0"/>
              </a:rPr>
              <a:t>b. </a:t>
            </a:r>
            <a:r>
              <a:rPr lang="en-US" altLang="en-US" sz="4800" b="1" dirty="0" err="1" smtClean="0">
                <a:solidFill>
                  <a:schemeClr val="bg1"/>
                </a:solidFill>
                <a:latin typeface="Times New Roman" panose="02020603050405020304" pitchFamily="18" charset="0"/>
                <a:cs typeface="Times New Roman" panose="02020603050405020304" pitchFamily="18" charset="0"/>
              </a:rPr>
              <a:t>Suy</a:t>
            </a:r>
            <a:r>
              <a:rPr lang="en-US" altLang="en-US" sz="4800" b="1" dirty="0" smtClean="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ngẫm</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về</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smtClean="0">
                <a:solidFill>
                  <a:schemeClr val="bg1"/>
                </a:solidFill>
                <a:latin typeface="Times New Roman" panose="02020603050405020304" pitchFamily="18" charset="0"/>
                <a:cs typeface="Times New Roman" panose="02020603050405020304" pitchFamily="18" charset="0"/>
              </a:rPr>
              <a:t>hình</a:t>
            </a:r>
            <a:r>
              <a:rPr lang="en-US" altLang="en-US" sz="4800" b="1" dirty="0" smtClean="0">
                <a:solidFill>
                  <a:schemeClr val="bg1"/>
                </a:solidFill>
                <a:latin typeface="Times New Roman" panose="02020603050405020304" pitchFamily="18" charset="0"/>
                <a:cs typeface="Times New Roman" panose="02020603050405020304" pitchFamily="18" charset="0"/>
              </a:rPr>
              <a:t> </a:t>
            </a:r>
            <a:r>
              <a:rPr lang="en-US" altLang="en-US" sz="4800" b="1" dirty="0" err="1" smtClean="0">
                <a:solidFill>
                  <a:schemeClr val="bg1"/>
                </a:solidFill>
                <a:latin typeface="Times New Roman" panose="02020603050405020304" pitchFamily="18" charset="0"/>
                <a:cs typeface="Times New Roman" panose="02020603050405020304" pitchFamily="18" charset="0"/>
              </a:rPr>
              <a:t>ảnh</a:t>
            </a:r>
            <a:r>
              <a:rPr lang="en-US" altLang="en-US" sz="4800" b="1" dirty="0" smtClean="0">
                <a:solidFill>
                  <a:schemeClr val="bg1"/>
                </a:solidFill>
                <a:latin typeface="Times New Roman" panose="02020603050405020304" pitchFamily="18" charset="0"/>
                <a:cs typeface="Times New Roman" panose="02020603050405020304" pitchFamily="18" charset="0"/>
              </a:rPr>
              <a:t> </a:t>
            </a:r>
            <a:r>
              <a:rPr lang="en-US" altLang="en-US" sz="4800" b="1" dirty="0" err="1" smtClean="0">
                <a:solidFill>
                  <a:schemeClr val="bg1"/>
                </a:solidFill>
                <a:latin typeface="Times New Roman" panose="02020603050405020304" pitchFamily="18" charset="0"/>
                <a:cs typeface="Times New Roman" panose="02020603050405020304" pitchFamily="18" charset="0"/>
              </a:rPr>
              <a:t>bếp</a:t>
            </a:r>
            <a:r>
              <a:rPr lang="en-US" altLang="en-US" sz="4800" b="1" dirty="0" smtClean="0">
                <a:solidFill>
                  <a:schemeClr val="bg1"/>
                </a:solidFill>
                <a:latin typeface="Times New Roman" panose="02020603050405020304" pitchFamily="18" charset="0"/>
                <a:cs typeface="Times New Roman" panose="02020603050405020304" pitchFamily="18" charset="0"/>
              </a:rPr>
              <a:t> </a:t>
            </a:r>
            <a:r>
              <a:rPr lang="en-US" altLang="en-US" sz="4800" b="1" dirty="0" err="1" smtClean="0">
                <a:solidFill>
                  <a:schemeClr val="bg1"/>
                </a:solidFill>
                <a:latin typeface="Times New Roman" panose="02020603050405020304" pitchFamily="18" charset="0"/>
                <a:cs typeface="Times New Roman" panose="02020603050405020304" pitchFamily="18" charset="0"/>
              </a:rPr>
              <a:t>lửa</a:t>
            </a:r>
            <a:endParaRPr lang="en-US" altLang="en-US" sz="4800" b="1" dirty="0" smtClean="0">
              <a:solidFill>
                <a:schemeClr val="bg1"/>
              </a:solidFill>
              <a:latin typeface="Times New Roman" panose="02020603050405020304" pitchFamily="18" charset="0"/>
              <a:cs typeface="Times New Roman" panose="02020603050405020304" pitchFamily="18" charset="0"/>
            </a:endParaRPr>
          </a:p>
          <a:p>
            <a:pPr algn="just"/>
            <a:endParaRPr lang="en-US" altLang="en-US" sz="4800" dirty="0">
              <a:solidFill>
                <a:schemeClr val="bg1"/>
              </a:solidFill>
              <a:latin typeface="Times New Roman" panose="02020603050405020304" pitchFamily="18" charset="0"/>
              <a:cs typeface="Times New Roman" panose="02020603050405020304" pitchFamily="18" charset="0"/>
            </a:endParaRPr>
          </a:p>
          <a:p>
            <a:pPr algn="just"/>
            <a:r>
              <a:rPr lang="en-US" altLang="en-US" sz="4800" b="1" i="1" dirty="0">
                <a:solidFill>
                  <a:schemeClr val="bg1"/>
                </a:solidFill>
                <a:latin typeface="Times New Roman" panose="02020603050405020304" pitchFamily="18" charset="0"/>
                <a:cs typeface="Times New Roman" panose="02020603050405020304" pitchFamily="18" charset="0"/>
              </a:rPr>
              <a:t>“</a:t>
            </a:r>
            <a:r>
              <a:rPr lang="en-US" altLang="en-US" sz="4800" b="1" i="1" dirty="0" err="1">
                <a:solidFill>
                  <a:schemeClr val="bg1"/>
                </a:solidFill>
                <a:latin typeface="Times New Roman" panose="02020603050405020304" pitchFamily="18" charset="0"/>
                <a:cs typeface="Times New Roman" panose="02020603050405020304" pitchFamily="18" charset="0"/>
              </a:rPr>
              <a:t>Ôi</a:t>
            </a:r>
            <a:r>
              <a:rPr lang="en-US" altLang="en-US" sz="4800" b="1" i="1" dirty="0">
                <a:solidFill>
                  <a:schemeClr val="bg1"/>
                </a:solidFill>
                <a:latin typeface="Times New Roman" panose="02020603050405020304" pitchFamily="18" charset="0"/>
                <a:cs typeface="Times New Roman" panose="02020603050405020304" pitchFamily="18" charset="0"/>
              </a:rPr>
              <a:t> </a:t>
            </a:r>
            <a:r>
              <a:rPr lang="en-US" altLang="en-US" sz="4800" b="1" i="1" dirty="0" err="1">
                <a:solidFill>
                  <a:schemeClr val="bg1"/>
                </a:solidFill>
                <a:latin typeface="Times New Roman" panose="02020603050405020304" pitchFamily="18" charset="0"/>
                <a:cs typeface="Times New Roman" panose="02020603050405020304" pitchFamily="18" charset="0"/>
              </a:rPr>
              <a:t>kỳ</a:t>
            </a:r>
            <a:r>
              <a:rPr lang="en-US" altLang="en-US" sz="4800" b="1" i="1" dirty="0">
                <a:solidFill>
                  <a:schemeClr val="bg1"/>
                </a:solidFill>
                <a:latin typeface="Times New Roman" panose="02020603050405020304" pitchFamily="18" charset="0"/>
                <a:cs typeface="Times New Roman" panose="02020603050405020304" pitchFamily="18" charset="0"/>
              </a:rPr>
              <a:t> </a:t>
            </a:r>
            <a:r>
              <a:rPr lang="en-US" altLang="en-US" sz="4800" b="1" i="1" dirty="0" err="1">
                <a:solidFill>
                  <a:schemeClr val="bg1"/>
                </a:solidFill>
                <a:latin typeface="Times New Roman" panose="02020603050405020304" pitchFamily="18" charset="0"/>
                <a:cs typeface="Times New Roman" panose="02020603050405020304" pitchFamily="18" charset="0"/>
              </a:rPr>
              <a:t>lạ</a:t>
            </a:r>
            <a:r>
              <a:rPr lang="en-US" altLang="en-US" sz="4800" b="1" i="1" dirty="0">
                <a:solidFill>
                  <a:schemeClr val="bg1"/>
                </a:solidFill>
                <a:latin typeface="Times New Roman" panose="02020603050405020304" pitchFamily="18" charset="0"/>
                <a:cs typeface="Times New Roman" panose="02020603050405020304" pitchFamily="18" charset="0"/>
              </a:rPr>
              <a:t> </a:t>
            </a:r>
            <a:r>
              <a:rPr lang="en-US" altLang="en-US" sz="4800" b="1" i="1" dirty="0" err="1">
                <a:solidFill>
                  <a:schemeClr val="bg1"/>
                </a:solidFill>
                <a:latin typeface="Times New Roman" panose="02020603050405020304" pitchFamily="18" charset="0"/>
                <a:cs typeface="Times New Roman" panose="02020603050405020304" pitchFamily="18" charset="0"/>
              </a:rPr>
              <a:t>và</a:t>
            </a:r>
            <a:r>
              <a:rPr lang="en-US" altLang="en-US" sz="4800" b="1" i="1" dirty="0">
                <a:solidFill>
                  <a:schemeClr val="bg1"/>
                </a:solidFill>
                <a:latin typeface="Times New Roman" panose="02020603050405020304" pitchFamily="18" charset="0"/>
                <a:cs typeface="Times New Roman" panose="02020603050405020304" pitchFamily="18" charset="0"/>
              </a:rPr>
              <a:t> </a:t>
            </a:r>
            <a:r>
              <a:rPr lang="en-US" altLang="en-US" sz="4800" b="1" i="1" dirty="0" err="1">
                <a:solidFill>
                  <a:schemeClr val="bg1"/>
                </a:solidFill>
                <a:latin typeface="Times New Roman" panose="02020603050405020304" pitchFamily="18" charset="0"/>
                <a:cs typeface="Times New Roman" panose="02020603050405020304" pitchFamily="18" charset="0"/>
              </a:rPr>
              <a:t>thiêng</a:t>
            </a:r>
            <a:r>
              <a:rPr lang="en-US" altLang="en-US" sz="4800" b="1" i="1" dirty="0">
                <a:solidFill>
                  <a:schemeClr val="bg1"/>
                </a:solidFill>
                <a:latin typeface="Times New Roman" panose="02020603050405020304" pitchFamily="18" charset="0"/>
                <a:cs typeface="Times New Roman" panose="02020603050405020304" pitchFamily="18" charset="0"/>
              </a:rPr>
              <a:t> </a:t>
            </a:r>
            <a:r>
              <a:rPr lang="en-US" altLang="en-US" sz="4800" b="1" i="1" dirty="0" err="1">
                <a:solidFill>
                  <a:schemeClr val="bg1"/>
                </a:solidFill>
                <a:latin typeface="Times New Roman" panose="02020603050405020304" pitchFamily="18" charset="0"/>
                <a:cs typeface="Times New Roman" panose="02020603050405020304" pitchFamily="18" charset="0"/>
              </a:rPr>
              <a:t>liêng</a:t>
            </a:r>
            <a:r>
              <a:rPr lang="en-US" altLang="en-US" sz="4800" b="1" i="1" dirty="0">
                <a:solidFill>
                  <a:schemeClr val="bg1"/>
                </a:solidFill>
                <a:latin typeface="Times New Roman" panose="02020603050405020304" pitchFamily="18" charset="0"/>
                <a:cs typeface="Times New Roman" panose="02020603050405020304" pitchFamily="18" charset="0"/>
              </a:rPr>
              <a:t> – </a:t>
            </a:r>
            <a:r>
              <a:rPr lang="en-US" altLang="en-US" sz="4800" b="1" i="1" dirty="0" err="1">
                <a:solidFill>
                  <a:schemeClr val="bg1"/>
                </a:solidFill>
                <a:latin typeface="Times New Roman" panose="02020603050405020304" pitchFamily="18" charset="0"/>
                <a:cs typeface="Times New Roman" panose="02020603050405020304" pitchFamily="18" charset="0"/>
              </a:rPr>
              <a:t>bếp</a:t>
            </a:r>
            <a:r>
              <a:rPr lang="en-US" altLang="en-US" sz="4800" b="1" i="1" dirty="0">
                <a:solidFill>
                  <a:schemeClr val="bg1"/>
                </a:solidFill>
                <a:latin typeface="Times New Roman" panose="02020603050405020304" pitchFamily="18" charset="0"/>
                <a:cs typeface="Times New Roman" panose="02020603050405020304" pitchFamily="18" charset="0"/>
              </a:rPr>
              <a:t> </a:t>
            </a:r>
            <a:r>
              <a:rPr lang="en-US" altLang="en-US" sz="4800" b="1" i="1" dirty="0" err="1">
                <a:solidFill>
                  <a:schemeClr val="bg1"/>
                </a:solidFill>
                <a:latin typeface="Times New Roman" panose="02020603050405020304" pitchFamily="18" charset="0"/>
                <a:cs typeface="Times New Roman" panose="02020603050405020304" pitchFamily="18" charset="0"/>
              </a:rPr>
              <a:t>lửa</a:t>
            </a:r>
            <a:r>
              <a:rPr lang="en-US" altLang="en-US" sz="4800" b="1" i="1" dirty="0">
                <a:solidFill>
                  <a:schemeClr val="bg1"/>
                </a:solidFill>
                <a:latin typeface="Times New Roman" panose="02020603050405020304" pitchFamily="18" charset="0"/>
                <a:cs typeface="Times New Roman" panose="02020603050405020304" pitchFamily="18" charset="0"/>
              </a:rPr>
              <a:t>”</a:t>
            </a:r>
            <a:endParaRPr lang="en-US" altLang="en-US" sz="4800" dirty="0">
              <a:solidFill>
                <a:schemeClr val="bg1"/>
              </a:solidFill>
              <a:latin typeface="Times New Roman" panose="02020603050405020304" pitchFamily="18" charset="0"/>
              <a:cs typeface="Times New Roman" panose="02020603050405020304" pitchFamily="18" charset="0"/>
            </a:endParaRPr>
          </a:p>
          <a:p>
            <a:pPr algn="just"/>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Kỳ</a:t>
            </a:r>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lạ</a:t>
            </a:r>
            <a:r>
              <a:rPr lang="en-US" altLang="en-US" sz="4800" i="1" dirty="0">
                <a:solidFill>
                  <a:schemeClr val="bg1"/>
                </a:solidFill>
                <a:latin typeface="Times New Roman" panose="02020603050405020304" pitchFamily="18" charset="0"/>
                <a:cs typeface="Times New Roman" panose="02020603050405020304" pitchFamily="18" charset="0"/>
              </a:rPr>
              <a:t>:</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Vì</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không</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gì</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có</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thể</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dập</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tắt</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được</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bếp</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lửa</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Bếp</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lửa</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vẫn</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cháy</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lên</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trong</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mọi</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cảnh</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ngộ</a:t>
            </a:r>
            <a:r>
              <a:rPr lang="en-US" altLang="en-US" sz="4800" dirty="0">
                <a:solidFill>
                  <a:schemeClr val="bg1"/>
                </a:solidFill>
                <a:latin typeface="Times New Roman" panose="02020603050405020304" pitchFamily="18" charset="0"/>
                <a:cs typeface="Times New Roman" panose="02020603050405020304" pitchFamily="18" charset="0"/>
              </a:rPr>
              <a:t>.</a:t>
            </a:r>
          </a:p>
          <a:p>
            <a:pPr algn="just"/>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Thiêng</a:t>
            </a:r>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liêng</a:t>
            </a:r>
            <a:r>
              <a:rPr lang="en-US" altLang="en-US" sz="4800" i="1" dirty="0">
                <a:solidFill>
                  <a:schemeClr val="bg1"/>
                </a:solidFill>
                <a:latin typeface="Times New Roman" panose="02020603050405020304" pitchFamily="18" charset="0"/>
                <a:cs typeface="Times New Roman" panose="02020603050405020304" pitchFamily="18" charset="0"/>
              </a:rPr>
              <a:t>:</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Bếp</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lửa</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là</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tổ</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ấm</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là</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cội</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nguồn</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gia</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đình</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là</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cội</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nguồn</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quê</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hương</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đất</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nước</a:t>
            </a:r>
            <a:r>
              <a:rPr lang="en-US" altLang="en-US" sz="4800" dirty="0">
                <a:solidFill>
                  <a:schemeClr val="bg1"/>
                </a:solidFill>
                <a:latin typeface="Times New Roman" panose="02020603050405020304" pitchFamily="18" charset="0"/>
                <a:cs typeface="Times New Roman" panose="02020603050405020304" pitchFamily="18" charset="0"/>
              </a:rPr>
              <a:t>.</a:t>
            </a:r>
          </a:p>
          <a:p>
            <a:pPr algn="just"/>
            <a:endParaRPr lang="en-US" alt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344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Káº¿t quáº£ hÃ¬nh áº£nh cho bá» Äi ÄÃ¡nh xe khÃ´ ráº¡c ngá»±a gáº§y"/>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676400" y="1843088"/>
            <a:ext cx="15621000" cy="660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just"/>
            <a:r>
              <a:rPr lang="nl-NL" altLang="en-US" sz="4800" b="1" i="1" dirty="0">
                <a:solidFill>
                  <a:schemeClr val="bg1"/>
                </a:solidFill>
                <a:latin typeface="Times New Roman" panose="02020603050405020304" pitchFamily="18" charset="0"/>
                <a:cs typeface="Times New Roman" panose="02020603050405020304" pitchFamily="18" charset="0"/>
              </a:rPr>
              <a:t>4. Nỗi nhớ của người cháu về bà và bếp lửa.</a:t>
            </a:r>
          </a:p>
          <a:p>
            <a:pPr algn="just"/>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Điệp</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từ</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dirty="0" err="1">
                <a:solidFill>
                  <a:schemeClr val="bg1"/>
                </a:solidFill>
                <a:latin typeface="Times New Roman" panose="02020603050405020304" pitchFamily="18" charset="0"/>
                <a:cs typeface="Times New Roman" panose="02020603050405020304" pitchFamily="18" charset="0"/>
              </a:rPr>
              <a:t>Trăm</a:t>
            </a:r>
            <a:r>
              <a:rPr lang="en-US" altLang="en-US" sz="4800" dirty="0">
                <a:solidFill>
                  <a:schemeClr val="bg1"/>
                </a:solidFill>
                <a:latin typeface="Times New Roman" panose="02020603050405020304" pitchFamily="18" charset="0"/>
                <a:cs typeface="Times New Roman" panose="02020603050405020304" pitchFamily="18" charset="0"/>
              </a:rPr>
              <a:t>”</a:t>
            </a:r>
          </a:p>
          <a:p>
            <a:pPr algn="just"/>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Khẳng</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định</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thế</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giới</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rộng</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lớn</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với</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những</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điều</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mới</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mẻ</a:t>
            </a:r>
            <a:r>
              <a:rPr lang="en-US" altLang="en-US" sz="4800" b="1" i="1" dirty="0" smtClean="0">
                <a:solidFill>
                  <a:srgbClr val="FFC000"/>
                </a:solidFill>
                <a:latin typeface="Times New Roman" panose="02020603050405020304" pitchFamily="18" charset="0"/>
                <a:cs typeface="Times New Roman" panose="02020603050405020304" pitchFamily="18" charset="0"/>
              </a:rPr>
              <a:t>.</a:t>
            </a:r>
          </a:p>
          <a:p>
            <a:pPr algn="just"/>
            <a:endParaRPr lang="en-US" altLang="en-US" sz="4800" b="1" dirty="0">
              <a:solidFill>
                <a:srgbClr val="FFC000"/>
              </a:solidFill>
              <a:latin typeface="Times New Roman" panose="02020603050405020304" pitchFamily="18" charset="0"/>
              <a:cs typeface="Times New Roman" panose="02020603050405020304" pitchFamily="18" charset="0"/>
            </a:endParaRPr>
          </a:p>
          <a:p>
            <a:pPr algn="just"/>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Câu</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hỏi</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tu</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từ</a:t>
            </a:r>
            <a:r>
              <a:rPr lang="en-US" altLang="en-US" sz="4800" dirty="0">
                <a:solidFill>
                  <a:schemeClr val="bg1"/>
                </a:solidFill>
                <a:latin typeface="Times New Roman" panose="02020603050405020304" pitchFamily="18" charset="0"/>
                <a:cs typeface="Times New Roman" panose="02020603050405020304" pitchFamily="18" charset="0"/>
              </a:rPr>
              <a:t>: </a:t>
            </a:r>
            <a:r>
              <a:rPr lang="en-US" altLang="en-US" sz="4800" i="1" dirty="0">
                <a:solidFill>
                  <a:schemeClr val="bg1"/>
                </a:solidFill>
                <a:latin typeface="Times New Roman" panose="02020603050405020304" pitchFamily="18" charset="0"/>
                <a:cs typeface="Times New Roman" panose="02020603050405020304" pitchFamily="18" charset="0"/>
              </a:rPr>
              <a:t>“</a:t>
            </a:r>
            <a:r>
              <a:rPr lang="en-US" altLang="en-US" sz="4800" i="1" dirty="0" err="1">
                <a:solidFill>
                  <a:schemeClr val="bg1"/>
                </a:solidFill>
                <a:latin typeface="Times New Roman" panose="02020603050405020304" pitchFamily="18" charset="0"/>
                <a:cs typeface="Times New Roman" panose="02020603050405020304" pitchFamily="18" charset="0"/>
              </a:rPr>
              <a:t>Sớm</a:t>
            </a:r>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mai</a:t>
            </a:r>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này</a:t>
            </a:r>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bà</a:t>
            </a:r>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nhóm</a:t>
            </a:r>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bếp</a:t>
            </a:r>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lên</a:t>
            </a:r>
            <a:r>
              <a:rPr lang="en-US" altLang="en-US" sz="4800" i="1" dirty="0">
                <a:solidFill>
                  <a:schemeClr val="bg1"/>
                </a:solidFill>
                <a:latin typeface="Times New Roman" panose="02020603050405020304" pitchFamily="18" charset="0"/>
                <a:cs typeface="Times New Roman" panose="02020603050405020304" pitchFamily="18" charset="0"/>
              </a:rPr>
              <a:t> </a:t>
            </a:r>
            <a:r>
              <a:rPr lang="en-US" altLang="en-US" sz="4800" i="1" dirty="0" err="1">
                <a:solidFill>
                  <a:schemeClr val="bg1"/>
                </a:solidFill>
                <a:latin typeface="Times New Roman" panose="02020603050405020304" pitchFamily="18" charset="0"/>
                <a:cs typeface="Times New Roman" panose="02020603050405020304" pitchFamily="18" charset="0"/>
              </a:rPr>
              <a:t>chưa</a:t>
            </a:r>
            <a:r>
              <a:rPr lang="en-US" altLang="en-US" sz="4800" i="1" dirty="0">
                <a:solidFill>
                  <a:schemeClr val="bg1"/>
                </a:solidFill>
                <a:latin typeface="Times New Roman" panose="02020603050405020304" pitchFamily="18" charset="0"/>
                <a:cs typeface="Times New Roman" panose="02020603050405020304" pitchFamily="18" charset="0"/>
              </a:rPr>
              <a:t>?”</a:t>
            </a:r>
            <a:endParaRPr lang="en-US" altLang="en-US" sz="4800" dirty="0">
              <a:solidFill>
                <a:schemeClr val="bg1"/>
              </a:solidFill>
              <a:latin typeface="Times New Roman" panose="02020603050405020304" pitchFamily="18" charset="0"/>
              <a:cs typeface="Times New Roman" panose="02020603050405020304" pitchFamily="18" charset="0"/>
            </a:endParaRPr>
          </a:p>
          <a:p>
            <a:pPr algn="just"/>
            <a:r>
              <a:rPr lang="en-US" altLang="en-US" sz="4800" b="1" i="1" dirty="0">
                <a:solidFill>
                  <a:srgbClr val="FFC000"/>
                </a:solidFill>
                <a:latin typeface="Times New Roman" panose="02020603050405020304" pitchFamily="18" charset="0"/>
                <a:cs typeface="Times New Roman" panose="02020603050405020304" pitchFamily="18" charset="0"/>
              </a:rPr>
              <a:t>=&gt; </a:t>
            </a:r>
            <a:r>
              <a:rPr lang="en-US" altLang="en-US" sz="4800" b="1" i="1" dirty="0" err="1">
                <a:solidFill>
                  <a:srgbClr val="FFC000"/>
                </a:solidFill>
                <a:latin typeface="Times New Roman" panose="02020603050405020304" pitchFamily="18" charset="0"/>
                <a:cs typeface="Times New Roman" panose="02020603050405020304" pitchFamily="18" charset="0"/>
              </a:rPr>
              <a:t>Không</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thể</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nào</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quên</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được</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bếp</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lửa</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tình</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cảm</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của</a:t>
            </a:r>
            <a:r>
              <a:rPr lang="en-US" altLang="en-US" sz="4800" b="1" i="1" dirty="0">
                <a:solidFill>
                  <a:srgbClr val="FFC000"/>
                </a:solidFill>
                <a:latin typeface="Times New Roman" panose="02020603050405020304" pitchFamily="18" charset="0"/>
                <a:cs typeface="Times New Roman" panose="02020603050405020304" pitchFamily="18" charset="0"/>
              </a:rPr>
              <a:t> </a:t>
            </a:r>
            <a:r>
              <a:rPr lang="en-US" altLang="en-US" sz="4800" b="1" i="1" dirty="0" err="1">
                <a:solidFill>
                  <a:srgbClr val="FFC000"/>
                </a:solidFill>
                <a:latin typeface="Times New Roman" panose="02020603050405020304" pitchFamily="18" charset="0"/>
                <a:cs typeface="Times New Roman" panose="02020603050405020304" pitchFamily="18" charset="0"/>
              </a:rPr>
              <a:t>bà</a:t>
            </a:r>
            <a:r>
              <a:rPr lang="en-US" altLang="en-US" sz="4800" b="1" i="1" dirty="0">
                <a:solidFill>
                  <a:srgbClr val="FFC000"/>
                </a:solidFill>
                <a:latin typeface="Times New Roman" panose="02020603050405020304" pitchFamily="18" charset="0"/>
                <a:cs typeface="Times New Roman" panose="02020603050405020304" pitchFamily="18" charset="0"/>
              </a:rPr>
              <a:t>.</a:t>
            </a:r>
            <a:endParaRPr lang="en-US" altLang="en-US" sz="4800" dirty="0">
              <a:solidFill>
                <a:srgbClr val="FFC000"/>
              </a:solidFill>
              <a:latin typeface="Times New Roman" panose="02020603050405020304" pitchFamily="18" charset="0"/>
              <a:cs typeface="Times New Roman" panose="02020603050405020304" pitchFamily="18" charset="0"/>
            </a:endParaRPr>
          </a:p>
          <a:p>
            <a:pPr algn="just"/>
            <a:endParaRPr lang="en-US" alt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542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628900" y="2033588"/>
            <a:ext cx="6858000" cy="7543800"/>
          </a:xfrm>
          <a:prstGeom prst="rect">
            <a:avLst/>
          </a:prstGeom>
          <a:ln/>
        </p:spPr>
        <p:style>
          <a:lnRef idx="2">
            <a:schemeClr val="accent1"/>
          </a:lnRef>
          <a:fillRef idx="1">
            <a:schemeClr val="lt1"/>
          </a:fillRef>
          <a:effectRef idx="0">
            <a:schemeClr val="accent1"/>
          </a:effectRef>
          <a:fontRef idx="minor">
            <a:schemeClr val="dk1"/>
          </a:fontRef>
        </p:style>
        <p:txBody>
          <a:bodyPr/>
          <a:lstStyle>
            <a:lvl1pPr>
              <a:spcBef>
                <a:spcPct val="20000"/>
              </a:spcBef>
              <a:buClr>
                <a:schemeClr val="hlink"/>
              </a:buClr>
              <a:buSzPct val="120000"/>
              <a:buChar char="•"/>
              <a:tabLst>
                <a:tab pos="1758950" algn="l"/>
              </a:tabLst>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tabLst>
                <a:tab pos="1758950" algn="l"/>
              </a:tabLst>
              <a:defRPr sz="2800">
                <a:solidFill>
                  <a:schemeClr val="tx1"/>
                </a:solidFill>
                <a:latin typeface="Tahoma" panose="020B0604030504040204" pitchFamily="34" charset="0"/>
              </a:defRPr>
            </a:lvl2pPr>
            <a:lvl3pPr marL="1143000" indent="-228600">
              <a:spcBef>
                <a:spcPct val="20000"/>
              </a:spcBef>
              <a:buClr>
                <a:schemeClr val="hlink"/>
              </a:buClr>
              <a:buSzPct val="120000"/>
              <a:buChar char="•"/>
              <a:tabLst>
                <a:tab pos="1758950" algn="l"/>
              </a:tabLst>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tabLst>
                <a:tab pos="175895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9pPr>
          </a:lstStyle>
          <a:p>
            <a:pPr algn="just">
              <a:spcBef>
                <a:spcPct val="0"/>
              </a:spcBef>
              <a:buClrTx/>
              <a:buSzTx/>
              <a:buFontTx/>
              <a:buNone/>
              <a:defRPr/>
            </a:pPr>
            <a:r>
              <a:rPr lang="pt-BR" altLang="en-US" sz="4200" b="1" dirty="0">
                <a:solidFill>
                  <a:srgbClr val="000000"/>
                </a:solidFill>
                <a:latin typeface="Times New Roman" panose="02020603050405020304" pitchFamily="18" charset="0"/>
                <a:cs typeface="Times New Roman" panose="02020603050405020304" pitchFamily="18" charset="0"/>
              </a:rPr>
              <a:t>1. Nghệ thuật :</a:t>
            </a:r>
            <a:endParaRPr lang="en-US" altLang="en-US" sz="4200" dirty="0">
              <a:solidFill>
                <a:srgbClr val="000000"/>
              </a:solidFill>
              <a:latin typeface="Times New Roman" panose="02020603050405020304" pitchFamily="18" charset="0"/>
              <a:cs typeface="Times New Roman" panose="02020603050405020304" pitchFamily="18" charset="0"/>
            </a:endParaRPr>
          </a:p>
          <a:p>
            <a:pPr algn="just">
              <a:spcBef>
                <a:spcPct val="0"/>
              </a:spcBef>
              <a:buClrTx/>
              <a:buSzTx/>
              <a:buFontTx/>
              <a:buNone/>
              <a:defRPr/>
            </a:pPr>
            <a:r>
              <a:rPr lang="pt-BR" altLang="en-US" sz="4200" b="1" dirty="0">
                <a:solidFill>
                  <a:srgbClr val="000000"/>
                </a:solidFill>
                <a:latin typeface="Times New Roman" panose="02020603050405020304" pitchFamily="18" charset="0"/>
                <a:cs typeface="Times New Roman" panose="02020603050405020304" pitchFamily="18" charset="0"/>
              </a:rPr>
              <a:t> </a:t>
            </a:r>
            <a:r>
              <a:rPr lang="pt-BR" altLang="en-US" sz="4400" b="1" dirty="0">
                <a:solidFill>
                  <a:srgbClr val="000000"/>
                </a:solidFill>
                <a:latin typeface="Times New Roman" panose="02020603050405020304" pitchFamily="18" charset="0"/>
                <a:cs typeface="Times New Roman" panose="02020603050405020304" pitchFamily="18" charset="0"/>
              </a:rPr>
              <a:t>-</a:t>
            </a:r>
            <a:r>
              <a:rPr lang="pt-BR" altLang="en-US" sz="4400" dirty="0">
                <a:solidFill>
                  <a:srgbClr val="000000"/>
                </a:solidFill>
                <a:latin typeface="Times New Roman" panose="02020603050405020304" pitchFamily="18" charset="0"/>
                <a:cs typeface="Times New Roman" panose="02020603050405020304" pitchFamily="18" charset="0"/>
              </a:rPr>
              <a:t> Xây dựng hình ảnh thơ vừa cụ thể, gần gũi, vừa gợi nhiều liên tưởng, mang ý nghĩa biểu tượng.</a:t>
            </a:r>
            <a:endParaRPr lang="en-US" altLang="en-US" sz="4400" dirty="0">
              <a:solidFill>
                <a:srgbClr val="000000"/>
              </a:solidFill>
              <a:latin typeface="Times New Roman" panose="02020603050405020304" pitchFamily="18" charset="0"/>
              <a:cs typeface="Times New Roman" panose="02020603050405020304" pitchFamily="18" charset="0"/>
            </a:endParaRPr>
          </a:p>
          <a:p>
            <a:pPr algn="just">
              <a:spcBef>
                <a:spcPct val="0"/>
              </a:spcBef>
              <a:buClrTx/>
              <a:buSzTx/>
              <a:buFontTx/>
              <a:buNone/>
              <a:defRPr/>
            </a:pPr>
            <a:r>
              <a:rPr lang="pt-BR" altLang="en-US" sz="4400" b="1" dirty="0">
                <a:solidFill>
                  <a:srgbClr val="000000"/>
                </a:solidFill>
                <a:latin typeface="Times New Roman" panose="02020603050405020304" pitchFamily="18" charset="0"/>
                <a:cs typeface="Times New Roman" panose="02020603050405020304" pitchFamily="18" charset="0"/>
              </a:rPr>
              <a:t>- </a:t>
            </a:r>
            <a:r>
              <a:rPr lang="pt-BR" altLang="en-US" sz="4400" dirty="0">
                <a:solidFill>
                  <a:srgbClr val="000000"/>
                </a:solidFill>
                <a:latin typeface="Times New Roman" panose="02020603050405020304" pitchFamily="18" charset="0"/>
                <a:cs typeface="Times New Roman" panose="02020603050405020304" pitchFamily="18" charset="0"/>
              </a:rPr>
              <a:t>Viết theo thể thơ 8 chữ phù hợp với giọng điệu cảm xúc hồi tưởng và suy ngẫm.</a:t>
            </a:r>
            <a:endParaRPr lang="en-US" altLang="en-US" sz="4400" dirty="0">
              <a:solidFill>
                <a:srgbClr val="000000"/>
              </a:solidFill>
              <a:latin typeface="Times New Roman" panose="02020603050405020304" pitchFamily="18" charset="0"/>
              <a:cs typeface="Times New Roman" panose="02020603050405020304" pitchFamily="18" charset="0"/>
            </a:endParaRPr>
          </a:p>
          <a:p>
            <a:pPr algn="just">
              <a:spcBef>
                <a:spcPct val="0"/>
              </a:spcBef>
              <a:buClrTx/>
              <a:buSzTx/>
              <a:buFontTx/>
              <a:buNone/>
              <a:defRPr/>
            </a:pPr>
            <a:r>
              <a:rPr lang="pt-BR" altLang="en-US" sz="4400" dirty="0">
                <a:solidFill>
                  <a:srgbClr val="000000"/>
                </a:solidFill>
                <a:latin typeface="Times New Roman" panose="02020603050405020304" pitchFamily="18" charset="0"/>
                <a:cs typeface="Times New Roman" panose="02020603050405020304" pitchFamily="18" charset="0"/>
              </a:rPr>
              <a:t>- Kết hợp nhuần nhuyễn giữa miêu tả, tự </a:t>
            </a:r>
            <a:r>
              <a:rPr lang="pt-BR" altLang="en-US" sz="4400" dirty="0" smtClean="0">
                <a:solidFill>
                  <a:srgbClr val="000000"/>
                </a:solidFill>
                <a:latin typeface="Times New Roman" panose="02020603050405020304" pitchFamily="18" charset="0"/>
                <a:cs typeface="Times New Roman" panose="02020603050405020304" pitchFamily="18" charset="0"/>
              </a:rPr>
              <a:t>sự và </a:t>
            </a:r>
            <a:r>
              <a:rPr lang="pt-BR" altLang="en-US" sz="4400" dirty="0">
                <a:solidFill>
                  <a:srgbClr val="000000"/>
                </a:solidFill>
                <a:latin typeface="Times New Roman" panose="02020603050405020304" pitchFamily="18" charset="0"/>
                <a:cs typeface="Times New Roman" panose="02020603050405020304" pitchFamily="18" charset="0"/>
              </a:rPr>
              <a:t>biểu cảm.</a:t>
            </a:r>
            <a:r>
              <a:rPr lang="pt-BR" altLang="en-US" sz="4400" b="1" dirty="0">
                <a:solidFill>
                  <a:srgbClr val="000000"/>
                </a:solidFill>
                <a:latin typeface="Times New Roman" panose="02020603050405020304" pitchFamily="18" charset="0"/>
                <a:cs typeface="Times New Roman" panose="02020603050405020304" pitchFamily="18" charset="0"/>
              </a:rPr>
              <a:t> </a:t>
            </a:r>
            <a:endParaRPr lang="en-US" altLang="en-US" sz="4400" dirty="0">
              <a:solidFill>
                <a:srgbClr val="000000"/>
              </a:solidFill>
              <a:latin typeface="Times New Roman" panose="02020603050405020304" pitchFamily="18" charset="0"/>
              <a:cs typeface="Times New Roman" panose="02020603050405020304" pitchFamily="18" charset="0"/>
            </a:endParaRPr>
          </a:p>
          <a:p>
            <a:pPr algn="just">
              <a:spcBef>
                <a:spcPct val="0"/>
              </a:spcBef>
              <a:buClrTx/>
              <a:buSzTx/>
              <a:buFontTx/>
              <a:buNone/>
              <a:defRPr/>
            </a:pPr>
            <a:endParaRPr lang="en-US" altLang="en-US" sz="4200"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9715500" y="2057401"/>
            <a:ext cx="7200900" cy="7519988"/>
          </a:xfrm>
          <a:prstGeom prst="rect">
            <a:avLst/>
          </a:prstGeom>
          <a:ln/>
        </p:spPr>
        <p:style>
          <a:lnRef idx="2">
            <a:schemeClr val="accent2"/>
          </a:lnRef>
          <a:fillRef idx="1">
            <a:schemeClr val="lt1"/>
          </a:fillRef>
          <a:effectRef idx="0">
            <a:schemeClr val="accent2"/>
          </a:effectRef>
          <a:fontRef idx="minor">
            <a:schemeClr val="dk1"/>
          </a:fontRef>
        </p:style>
        <p:txBody>
          <a:bodyPr/>
          <a:lstStyle>
            <a:lvl1pPr>
              <a:spcBef>
                <a:spcPct val="20000"/>
              </a:spcBef>
              <a:buClr>
                <a:schemeClr val="hlink"/>
              </a:buClr>
              <a:buSzPct val="120000"/>
              <a:buChar char="•"/>
              <a:tabLst>
                <a:tab pos="1758950" algn="l"/>
              </a:tabLst>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tabLst>
                <a:tab pos="1758950" algn="l"/>
              </a:tabLst>
              <a:defRPr sz="2800">
                <a:solidFill>
                  <a:schemeClr val="tx1"/>
                </a:solidFill>
                <a:latin typeface="Tahoma" panose="020B0604030504040204" pitchFamily="34" charset="0"/>
              </a:defRPr>
            </a:lvl2pPr>
            <a:lvl3pPr marL="1143000" indent="-228600">
              <a:spcBef>
                <a:spcPct val="20000"/>
              </a:spcBef>
              <a:buClr>
                <a:schemeClr val="hlink"/>
              </a:buClr>
              <a:buSzPct val="120000"/>
              <a:buChar char="•"/>
              <a:tabLst>
                <a:tab pos="1758950" algn="l"/>
              </a:tabLst>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tabLst>
                <a:tab pos="175895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tabLst>
                <a:tab pos="1758950" algn="l"/>
              </a:tabLst>
              <a:defRPr sz="2000">
                <a:solidFill>
                  <a:schemeClr val="tx1"/>
                </a:solidFill>
                <a:latin typeface="Tahoma" panose="020B0604030504040204" pitchFamily="34" charset="0"/>
              </a:defRPr>
            </a:lvl9pPr>
          </a:lstStyle>
          <a:p>
            <a:pPr>
              <a:spcBef>
                <a:spcPct val="0"/>
              </a:spcBef>
              <a:buClrTx/>
              <a:buSzTx/>
              <a:buFontTx/>
              <a:buNone/>
              <a:defRPr/>
            </a:pPr>
            <a:r>
              <a:rPr lang="en-US" altLang="en-US" sz="4400" b="1" dirty="0">
                <a:solidFill>
                  <a:srgbClr val="000000"/>
                </a:solidFill>
                <a:latin typeface="Times New Roman" panose="02020603050405020304" pitchFamily="18" charset="0"/>
                <a:cs typeface="Times New Roman" panose="02020603050405020304" pitchFamily="18" charset="0"/>
              </a:rPr>
              <a:t>2. </a:t>
            </a:r>
            <a:r>
              <a:rPr lang="en-US" altLang="en-US" sz="4400" b="1" dirty="0" err="1" smtClean="0">
                <a:solidFill>
                  <a:srgbClr val="000000"/>
                </a:solidFill>
                <a:latin typeface="Times New Roman" panose="02020603050405020304" pitchFamily="18" charset="0"/>
                <a:cs typeface="Times New Roman" panose="02020603050405020304" pitchFamily="18" charset="0"/>
              </a:rPr>
              <a:t>Nội</a:t>
            </a:r>
            <a:r>
              <a:rPr lang="en-US" altLang="en-US" sz="4400" b="1" dirty="0" smtClean="0">
                <a:solidFill>
                  <a:srgbClr val="000000"/>
                </a:solidFill>
                <a:latin typeface="Times New Roman" panose="02020603050405020304" pitchFamily="18" charset="0"/>
                <a:cs typeface="Times New Roman" panose="02020603050405020304" pitchFamily="18" charset="0"/>
              </a:rPr>
              <a:t> dung</a:t>
            </a:r>
            <a:r>
              <a:rPr lang="pt-BR" altLang="en-US" sz="4400" b="1" dirty="0" smtClean="0">
                <a:solidFill>
                  <a:srgbClr val="000000"/>
                </a:solidFill>
                <a:latin typeface="Times New Roman" panose="02020603050405020304" pitchFamily="18" charset="0"/>
                <a:cs typeface="Times New Roman" panose="02020603050405020304" pitchFamily="18" charset="0"/>
              </a:rPr>
              <a:t>: </a:t>
            </a:r>
            <a:endParaRPr lang="en-US" alt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lnSpc>
                <a:spcPct val="125000"/>
              </a:lnSpc>
              <a:spcBef>
                <a:spcPts val="0"/>
              </a:spcBef>
              <a:buFontTx/>
              <a:buChar char="-"/>
              <a:tabLst>
                <a:tab pos="1666875" algn="l"/>
              </a:tabLst>
            </a:pPr>
            <a:r>
              <a:rPr lang="en-US" sz="4400" dirty="0" err="1" smtClean="0">
                <a:latin typeface="Times New Roman" panose="02020603050405020304" pitchFamily="18" charset="0"/>
                <a:ea typeface="Times New Roman" panose="02020603050405020304" pitchFamily="18" charset="0"/>
              </a:rPr>
              <a:t>Gợi</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kỉ</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niệm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xúc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động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tình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bà</a:t>
            </a:r>
            <a:r>
              <a:rPr lang="en-US" sz="4400" dirty="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cháu</a:t>
            </a:r>
            <a:r>
              <a:rPr lang="en-US" sz="4400" dirty="0" smtClean="0">
                <a:latin typeface="Times New Roman" panose="02020603050405020304" pitchFamily="18" charset="0"/>
                <a:ea typeface="Times New Roman" panose="02020603050405020304" pitchFamily="18" charset="0"/>
              </a:rPr>
              <a:t>.</a:t>
            </a:r>
          </a:p>
          <a:p>
            <a:pPr marL="571500" indent="-571500" algn="just">
              <a:lnSpc>
                <a:spcPct val="125000"/>
              </a:lnSpc>
              <a:spcBef>
                <a:spcPts val="0"/>
              </a:spcBef>
              <a:buFontTx/>
              <a:buChar char="-"/>
              <a:tabLst>
                <a:tab pos="1666875" algn="l"/>
              </a:tabLst>
            </a:pPr>
            <a:endParaRPr lang="en-US" sz="4400" dirty="0">
              <a:latin typeface="Times New Roman" panose="02020603050405020304" pitchFamily="18" charset="0"/>
              <a:ea typeface="Times New Roman" panose="02020603050405020304" pitchFamily="18" charset="0"/>
            </a:endParaRPr>
          </a:p>
          <a:p>
            <a:pPr marL="571500" indent="-571500" algn="just">
              <a:lnSpc>
                <a:spcPct val="125000"/>
              </a:lnSpc>
              <a:spcBef>
                <a:spcPts val="0"/>
              </a:spcBef>
              <a:buFontTx/>
              <a:buChar char="-"/>
              <a:tabLst>
                <a:tab pos="1666875" algn="l"/>
              </a:tabLst>
            </a:pPr>
            <a:r>
              <a:rPr lang="en-US" sz="4400" dirty="0" err="1" smtClean="0">
                <a:latin typeface="Times New Roman" panose="02020603050405020304" pitchFamily="18" charset="0"/>
                <a:ea typeface="Times New Roman" panose="02020603050405020304" pitchFamily="18" charset="0"/>
              </a:rPr>
              <a:t>Lòng</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kính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yêu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biết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ơn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của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cháu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đối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với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bà</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đình</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quê</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hương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nước</a:t>
            </a:r>
            <a:r>
              <a:rPr lang="en-US" sz="4400" dirty="0">
                <a:latin typeface="Times New Roman" panose="02020603050405020304" pitchFamily="18" charset="0"/>
                <a:ea typeface="Times New Roman" panose="02020603050405020304" pitchFamily="18" charset="0"/>
              </a:rPr>
              <a:t>.</a:t>
            </a:r>
            <a:endParaRPr lang="en-US" altLang="en-US" sz="4400" dirty="0">
              <a:solidFill>
                <a:srgbClr val="000000"/>
              </a:solidFill>
              <a:latin typeface="Times New Roman" panose="02020603050405020304" pitchFamily="18" charset="0"/>
              <a:cs typeface="Times New Roman" panose="02020603050405020304" pitchFamily="18" charset="0"/>
            </a:endParaRPr>
          </a:p>
        </p:txBody>
      </p:sp>
      <p:sp>
        <p:nvSpPr>
          <p:cNvPr id="31748" name="TextBox 3"/>
          <p:cNvSpPr txBox="1">
            <a:spLocks noChangeArrowheads="1"/>
          </p:cNvSpPr>
          <p:nvPr/>
        </p:nvSpPr>
        <p:spPr bwMode="auto">
          <a:xfrm>
            <a:off x="6629400" y="457200"/>
            <a:ext cx="5850128"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en-US" altLang="en-US" sz="8100" b="1">
                <a:solidFill>
                  <a:srgbClr val="C00000"/>
                </a:solidFill>
                <a:latin typeface="Times New Roman" panose="02020603050405020304" pitchFamily="18" charset="0"/>
                <a:cs typeface="Times New Roman" panose="02020603050405020304" pitchFamily="18" charset="0"/>
              </a:rPr>
              <a:t>III. Tổng kết</a:t>
            </a:r>
          </a:p>
        </p:txBody>
      </p:sp>
    </p:spTree>
    <p:extLst>
      <p:ext uri="{BB962C8B-B14F-4D97-AF65-F5344CB8AC3E}">
        <p14:creationId xmlns:p14="http://schemas.microsoft.com/office/powerpoint/2010/main" val="125986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bg/>
                                          </p:spTgt>
                                        </p:tgtEl>
                                        <p:attrNameLst>
                                          <p:attrName>style.visibility</p:attrName>
                                        </p:attrNameLst>
                                      </p:cBhvr>
                                      <p:to>
                                        <p:strVal val="visible"/>
                                      </p:to>
                                    </p:set>
                                    <p:animEffect transition="in" filter="randombar(horizontal)">
                                      <p:cBhvr>
                                        <p:cTn id="27" dur="500"/>
                                        <p:tgtEl>
                                          <p:spTgt spid="3">
                                            <p:bg/>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5075492"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7"/>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TextBox 5"/>
          <p:cNvSpPr txBox="1"/>
          <p:nvPr/>
        </p:nvSpPr>
        <p:spPr>
          <a:xfrm>
            <a:off x="4331139" y="4477541"/>
            <a:ext cx="9577362" cy="2975173"/>
          </a:xfrm>
          <a:prstGeom prst="rect">
            <a:avLst/>
          </a:prstGeom>
        </p:spPr>
        <p:txBody>
          <a:bodyPr lIns="0" tIns="0" rIns="0" bIns="0" rtlCol="0" anchor="t">
            <a:prstTxWarp prst="textArchUp">
              <a:avLst/>
            </a:prstTxWarp>
            <a:spAutoFit/>
          </a:bodyPr>
          <a:lstStyle/>
          <a:p>
            <a:pPr algn="ctr">
              <a:lnSpc>
                <a:spcPts val="11589"/>
              </a:lnSpc>
            </a:pPr>
            <a:r>
              <a:rPr lang="en-US" sz="11500" b="1" dirty="0" smtClean="0">
                <a:solidFill>
                  <a:schemeClr val="accent2"/>
                </a:solidFill>
                <a:latin typeface="Times New Roman" panose="02020603050405020304" pitchFamily="18" charset="0"/>
                <a:cs typeface="Times New Roman" panose="02020603050405020304" pitchFamily="18" charset="0"/>
              </a:rPr>
              <a:t>IV. </a:t>
            </a:r>
            <a:r>
              <a:rPr lang="en-US" sz="11500" b="1" dirty="0" err="1" smtClean="0">
                <a:solidFill>
                  <a:schemeClr val="accent2"/>
                </a:solidFill>
                <a:latin typeface="Times New Roman" panose="02020603050405020304" pitchFamily="18" charset="0"/>
                <a:cs typeface="Times New Roman" panose="02020603050405020304" pitchFamily="18" charset="0"/>
              </a:rPr>
              <a:t>Luyện</a:t>
            </a:r>
            <a:r>
              <a:rPr lang="en-US" sz="11500" b="1" dirty="0" smtClean="0">
                <a:solidFill>
                  <a:schemeClr val="accent2"/>
                </a:solidFill>
                <a:latin typeface="Times New Roman" panose="02020603050405020304" pitchFamily="18" charset="0"/>
                <a:cs typeface="Times New Roman" panose="02020603050405020304" pitchFamily="18" charset="0"/>
              </a:rPr>
              <a:t> </a:t>
            </a:r>
            <a:r>
              <a:rPr lang="en-US" sz="11500" b="1" dirty="0" err="1" smtClean="0">
                <a:solidFill>
                  <a:schemeClr val="accent2"/>
                </a:solidFill>
                <a:latin typeface="Times New Roman" panose="02020603050405020304" pitchFamily="18" charset="0"/>
                <a:cs typeface="Times New Roman" panose="02020603050405020304" pitchFamily="18" charset="0"/>
              </a:rPr>
              <a:t>tập</a:t>
            </a:r>
            <a:endParaRPr lang="en-US" sz="11500" b="1" dirty="0">
              <a:solidFill>
                <a:schemeClr val="accent2"/>
              </a:solidFill>
              <a:latin typeface="Times New Roman" panose="02020603050405020304" pitchFamily="18" charset="0"/>
              <a:cs typeface="Times New Roman" panose="02020603050405020304" pitchFamily="18" charset="0"/>
            </a:endParaRPr>
          </a:p>
        </p:txBody>
      </p:sp>
      <p:sp>
        <p:nvSpPr>
          <p:cNvPr id="6" name="Freeform 6"/>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8" name="Freeform 8"/>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10" name="Rounded Rectangle 9"/>
          <p:cNvSpPr/>
          <p:nvPr/>
        </p:nvSpPr>
        <p:spPr>
          <a:xfrm>
            <a:off x="2590800" y="7023908"/>
            <a:ext cx="13716000" cy="2005792"/>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7200" dirty="0" err="1" smtClean="0">
                <a:latin typeface="Times New Roman" panose="02020603050405020304" pitchFamily="18" charset="0"/>
                <a:cs typeface="Times New Roman" panose="02020603050405020304" pitchFamily="18" charset="0"/>
              </a:rPr>
              <a:t>Vẽ</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sơ</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đồ</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tư</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duy</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hệ</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thống</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kiến</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thức</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cần</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nhớ</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trong</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bài</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học</a:t>
            </a:r>
            <a:endParaRPr lang="vi-VN" sz="7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5075492" y="10287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6" name="Freeform 6"/>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8" name="Freeform 8"/>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pic>
        <p:nvPicPr>
          <p:cNvPr id="11" name="Picture 2" descr="SƠ ĐỒ TƯ DUY CHI TIẾT TÁC PHẨM &quot;BẾP LỬA&quot; - BẰNG VIỆT">
            <a:extLst>
              <a:ext uri="{FF2B5EF4-FFF2-40B4-BE49-F238E27FC236}">
                <a16:creationId xmlns:a16="http://schemas.microsoft.com/office/drawing/2014/main" id="{8760CF5F-B762-4EE3-9F38-1848FF4524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939" y="-38100"/>
            <a:ext cx="17820861" cy="1038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94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a:off x="5075492" y="571500"/>
            <a:ext cx="8137017" cy="8229600"/>
          </a:xfrm>
          <a:custGeom>
            <a:avLst/>
            <a:gdLst/>
            <a:ahLst/>
            <a:cxnLst/>
            <a:rect l="l" t="t" r="r" b="b"/>
            <a:pathLst>
              <a:path w="8137017" h="8229600">
                <a:moveTo>
                  <a:pt x="0" y="0"/>
                </a:moveTo>
                <a:lnTo>
                  <a:pt x="8137016" y="0"/>
                </a:lnTo>
                <a:lnTo>
                  <a:pt x="8137016" y="8229600"/>
                </a:lnTo>
                <a:lnTo>
                  <a:pt x="0" y="8229600"/>
                </a:lnTo>
                <a:lnTo>
                  <a:pt x="0" y="0"/>
                </a:lnTo>
                <a:close/>
              </a:path>
            </a:pathLst>
          </a:custGeom>
          <a:blipFill>
            <a:blip r:embed="rId2">
              <a:alphaModFix amt="44999"/>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7"/>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TextBox 5"/>
          <p:cNvSpPr txBox="1"/>
          <p:nvPr/>
        </p:nvSpPr>
        <p:spPr>
          <a:xfrm>
            <a:off x="4382607" y="3378814"/>
            <a:ext cx="9577362" cy="2975173"/>
          </a:xfrm>
          <a:prstGeom prst="rect">
            <a:avLst/>
          </a:prstGeom>
        </p:spPr>
        <p:txBody>
          <a:bodyPr lIns="0" tIns="0" rIns="0" bIns="0" rtlCol="0" anchor="t">
            <a:prstTxWarp prst="textArchUp">
              <a:avLst/>
            </a:prstTxWarp>
            <a:spAutoFit/>
          </a:bodyPr>
          <a:lstStyle/>
          <a:p>
            <a:pPr algn="ctr">
              <a:lnSpc>
                <a:spcPts val="11589"/>
              </a:lnSpc>
            </a:pPr>
            <a:r>
              <a:rPr lang="en-US" sz="11500" b="1" dirty="0" smtClean="0">
                <a:solidFill>
                  <a:schemeClr val="accent2"/>
                </a:solidFill>
                <a:latin typeface="Times New Roman" panose="02020603050405020304" pitchFamily="18" charset="0"/>
                <a:cs typeface="Times New Roman" panose="02020603050405020304" pitchFamily="18" charset="0"/>
              </a:rPr>
              <a:t>V. </a:t>
            </a:r>
            <a:r>
              <a:rPr lang="en-US" sz="11500" b="1" dirty="0" err="1" smtClean="0">
                <a:solidFill>
                  <a:schemeClr val="accent2"/>
                </a:solidFill>
                <a:latin typeface="Times New Roman" panose="02020603050405020304" pitchFamily="18" charset="0"/>
                <a:cs typeface="Times New Roman" panose="02020603050405020304" pitchFamily="18" charset="0"/>
              </a:rPr>
              <a:t>Vận</a:t>
            </a:r>
            <a:r>
              <a:rPr lang="en-US" sz="11500" b="1" dirty="0" smtClean="0">
                <a:solidFill>
                  <a:schemeClr val="accent2"/>
                </a:solidFill>
                <a:latin typeface="Times New Roman" panose="02020603050405020304" pitchFamily="18" charset="0"/>
                <a:cs typeface="Times New Roman" panose="02020603050405020304" pitchFamily="18" charset="0"/>
              </a:rPr>
              <a:t> </a:t>
            </a:r>
            <a:r>
              <a:rPr lang="en-US" sz="11500" b="1" dirty="0" err="1" smtClean="0">
                <a:solidFill>
                  <a:schemeClr val="accent2"/>
                </a:solidFill>
                <a:latin typeface="Times New Roman" panose="02020603050405020304" pitchFamily="18" charset="0"/>
                <a:cs typeface="Times New Roman" panose="02020603050405020304" pitchFamily="18" charset="0"/>
              </a:rPr>
              <a:t>dụng</a:t>
            </a:r>
            <a:endParaRPr lang="en-US" sz="11500" b="1" dirty="0">
              <a:solidFill>
                <a:schemeClr val="accent2"/>
              </a:solidFill>
              <a:latin typeface="Times New Roman" panose="02020603050405020304" pitchFamily="18" charset="0"/>
              <a:cs typeface="Times New Roman" panose="02020603050405020304" pitchFamily="18" charset="0"/>
            </a:endParaRPr>
          </a:p>
        </p:txBody>
      </p:sp>
      <p:sp>
        <p:nvSpPr>
          <p:cNvPr id="6" name="Freeform 6"/>
          <p:cNvSpPr/>
          <p:nvPr/>
        </p:nvSpPr>
        <p:spPr>
          <a:xfrm>
            <a:off x="14991994" y="-2581346"/>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743832" y="7023908"/>
            <a:ext cx="4130153" cy="5059207"/>
          </a:xfrm>
          <a:custGeom>
            <a:avLst/>
            <a:gdLst/>
            <a:ahLst/>
            <a:cxnLst/>
            <a:rect l="l" t="t" r="r" b="b"/>
            <a:pathLst>
              <a:path w="4130153" h="5059207">
                <a:moveTo>
                  <a:pt x="0" y="0"/>
                </a:moveTo>
                <a:lnTo>
                  <a:pt x="4130153" y="0"/>
                </a:lnTo>
                <a:lnTo>
                  <a:pt x="4130153" y="5059207"/>
                </a:lnTo>
                <a:lnTo>
                  <a:pt x="0" y="5059207"/>
                </a:lnTo>
                <a:lnTo>
                  <a:pt x="0" y="0"/>
                </a:lnTo>
                <a:close/>
              </a:path>
            </a:pathLst>
          </a:custGeom>
          <a:blipFill>
            <a:blip r:embed="rId4">
              <a:alphaModFix amt="49000"/>
              <a:extLst>
                <a:ext uri="{96DAC541-7B7A-43D3-8B79-37D633B846F1}">
                  <asvg:svgBlip xmlns="" xmlns:asvg="http://schemas.microsoft.com/office/drawing/2016/SVG/main" r:embed="rId5"/>
                </a:ext>
              </a:extLst>
            </a:blip>
            <a:stretch>
              <a:fillRect/>
            </a:stretch>
          </a:blipFill>
        </p:spPr>
      </p:sp>
      <p:sp>
        <p:nvSpPr>
          <p:cNvPr id="8" name="Freeform 8"/>
          <p:cNvSpPr/>
          <p:nvPr/>
        </p:nvSpPr>
        <p:spPr>
          <a:xfrm rot="-4645527">
            <a:off x="15615307" y="-1352751"/>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9" name="Freeform 9"/>
          <p:cNvSpPr/>
          <p:nvPr/>
        </p:nvSpPr>
        <p:spPr>
          <a:xfrm rot="7304412">
            <a:off x="-489401" y="7036197"/>
            <a:ext cx="3621292" cy="4762902"/>
          </a:xfrm>
          <a:custGeom>
            <a:avLst/>
            <a:gdLst/>
            <a:ahLst/>
            <a:cxnLst/>
            <a:rect l="l" t="t" r="r" b="b"/>
            <a:pathLst>
              <a:path w="3621292" h="4762902">
                <a:moveTo>
                  <a:pt x="0" y="0"/>
                </a:moveTo>
                <a:lnTo>
                  <a:pt x="3621292" y="0"/>
                </a:lnTo>
                <a:lnTo>
                  <a:pt x="3621292" y="4762902"/>
                </a:lnTo>
                <a:lnTo>
                  <a:pt x="0" y="4762902"/>
                </a:lnTo>
                <a:lnTo>
                  <a:pt x="0" y="0"/>
                </a:lnTo>
                <a:close/>
              </a:path>
            </a:pathLst>
          </a:custGeom>
          <a:blipFill>
            <a:blip r:embed="rId6">
              <a:alphaModFix amt="53000"/>
              <a:extLst>
                <a:ext uri="{96DAC541-7B7A-43D3-8B79-37D633B846F1}">
                  <asvg:svgBlip xmlns="" xmlns:asvg="http://schemas.microsoft.com/office/drawing/2016/SVG/main" r:embed="rId7"/>
                </a:ext>
              </a:extLst>
            </a:blip>
            <a:stretch>
              <a:fillRect/>
            </a:stretch>
          </a:blipFill>
        </p:spPr>
      </p:sp>
      <p:sp>
        <p:nvSpPr>
          <p:cNvPr id="10" name="Rounded Rectangle 9"/>
          <p:cNvSpPr/>
          <p:nvPr/>
        </p:nvSpPr>
        <p:spPr>
          <a:xfrm>
            <a:off x="2590800" y="4782342"/>
            <a:ext cx="13716000" cy="4552158"/>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7200" dirty="0" err="1" smtClean="0">
                <a:latin typeface="Times New Roman" panose="02020603050405020304" pitchFamily="18" charset="0"/>
                <a:cs typeface="Times New Roman" panose="02020603050405020304" pitchFamily="18" charset="0"/>
              </a:rPr>
              <a:t>Viết</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đoạn</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văn</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khoảng</a:t>
            </a:r>
            <a:r>
              <a:rPr lang="en-US" sz="7200" dirty="0" smtClean="0">
                <a:latin typeface="Times New Roman" panose="02020603050405020304" pitchFamily="18" charset="0"/>
                <a:cs typeface="Times New Roman" panose="02020603050405020304" pitchFamily="18" charset="0"/>
              </a:rPr>
              <a:t> 7-10 </a:t>
            </a:r>
            <a:r>
              <a:rPr lang="en-US" sz="7200" dirty="0" err="1" smtClean="0">
                <a:latin typeface="Times New Roman" panose="02020603050405020304" pitchFamily="18" charset="0"/>
                <a:cs typeface="Times New Roman" panose="02020603050405020304" pitchFamily="18" charset="0"/>
              </a:rPr>
              <a:t>câu</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trình</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bày</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cảm</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nhận</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của</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em</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về</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hình</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ảnh</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người</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bà</a:t>
            </a:r>
            <a:r>
              <a:rPr lang="en-US" sz="7200" dirty="0" smtClean="0">
                <a:latin typeface="Times New Roman" panose="02020603050405020304" pitchFamily="18" charset="0"/>
                <a:cs typeface="Times New Roman" panose="02020603050405020304" pitchFamily="18" charset="0"/>
              </a:rPr>
              <a:t> qua </a:t>
            </a:r>
            <a:r>
              <a:rPr lang="en-US" sz="7200" dirty="0" err="1" smtClean="0">
                <a:latin typeface="Times New Roman" panose="02020603050405020304" pitchFamily="18" charset="0"/>
                <a:cs typeface="Times New Roman" panose="02020603050405020304" pitchFamily="18" charset="0"/>
              </a:rPr>
              <a:t>bài</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thơ</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Bếp</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lửa</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Bằng</a:t>
            </a:r>
            <a:r>
              <a:rPr lang="en-US" sz="7200" dirty="0" smtClean="0">
                <a:latin typeface="Times New Roman" panose="02020603050405020304" pitchFamily="18" charset="0"/>
                <a:cs typeface="Times New Roman" panose="02020603050405020304" pitchFamily="18" charset="0"/>
              </a:rPr>
              <a:t> </a:t>
            </a:r>
            <a:r>
              <a:rPr lang="en-US" sz="7200" dirty="0" err="1" smtClean="0">
                <a:latin typeface="Times New Roman" panose="02020603050405020304" pitchFamily="18" charset="0"/>
                <a:cs typeface="Times New Roman" panose="02020603050405020304" pitchFamily="18" charset="0"/>
              </a:rPr>
              <a:t>Việt</a:t>
            </a:r>
            <a:r>
              <a:rPr lang="en-US" sz="7200" dirty="0" smtClean="0">
                <a:latin typeface="Times New Roman" panose="02020603050405020304" pitchFamily="18" charset="0"/>
                <a:cs typeface="Times New Roman" panose="02020603050405020304" pitchFamily="18" charset="0"/>
              </a:rPr>
              <a:t>).</a:t>
            </a:r>
            <a:endParaRPr lang="vi-VN"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587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EF3"/>
        </a:solidFill>
        <a:effectLst/>
      </p:bgPr>
    </p:bg>
    <p:spTree>
      <p:nvGrpSpPr>
        <p:cNvPr id="1" name=""/>
        <p:cNvGrpSpPr/>
        <p:nvPr/>
      </p:nvGrpSpPr>
      <p:grpSpPr>
        <a:xfrm>
          <a:off x="0" y="0"/>
          <a:ext cx="0" cy="0"/>
          <a:chOff x="0" y="0"/>
          <a:chExt cx="0" cy="0"/>
        </a:xfrm>
      </p:grpSpPr>
      <p:sp>
        <p:nvSpPr>
          <p:cNvPr id="2" name="Freeform 2"/>
          <p:cNvSpPr/>
          <p:nvPr/>
        </p:nvSpPr>
        <p:spPr>
          <a:xfrm rot="5297698">
            <a:off x="5629685" y="1238706"/>
            <a:ext cx="7028629" cy="7809588"/>
          </a:xfrm>
          <a:custGeom>
            <a:avLst/>
            <a:gdLst/>
            <a:ahLst/>
            <a:cxnLst/>
            <a:rect l="l" t="t" r="r" b="b"/>
            <a:pathLst>
              <a:path w="7028629" h="7809588">
                <a:moveTo>
                  <a:pt x="0" y="0"/>
                </a:moveTo>
                <a:lnTo>
                  <a:pt x="7028630" y="0"/>
                </a:lnTo>
                <a:lnTo>
                  <a:pt x="7028630" y="7809588"/>
                </a:lnTo>
                <a:lnTo>
                  <a:pt x="0" y="7809588"/>
                </a:lnTo>
                <a:lnTo>
                  <a:pt x="0" y="0"/>
                </a:lnTo>
                <a:close/>
              </a:path>
            </a:pathLst>
          </a:custGeom>
          <a:blipFill>
            <a:blip r:embed="rId2">
              <a:alphaModFix amt="58000"/>
            </a:blip>
            <a:stretch>
              <a:fillRect/>
            </a:stretch>
          </a:blipFill>
        </p:spPr>
      </p:sp>
      <p:sp>
        <p:nvSpPr>
          <p:cNvPr id="3" name="Freeform 3"/>
          <p:cNvSpPr/>
          <p:nvPr/>
        </p:nvSpPr>
        <p:spPr>
          <a:xfrm rot="5400000">
            <a:off x="5019551" y="9180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4" name="Freeform 4"/>
          <p:cNvSpPr/>
          <p:nvPr/>
        </p:nvSpPr>
        <p:spPr>
          <a:xfrm rot="5400000">
            <a:off x="10685742" y="4238936"/>
            <a:ext cx="4294900" cy="4772111"/>
          </a:xfrm>
          <a:custGeom>
            <a:avLst/>
            <a:gdLst/>
            <a:ahLst/>
            <a:cxnLst/>
            <a:rect l="l" t="t" r="r" b="b"/>
            <a:pathLst>
              <a:path w="4294900" h="4772111">
                <a:moveTo>
                  <a:pt x="0" y="0"/>
                </a:moveTo>
                <a:lnTo>
                  <a:pt x="4294900" y="0"/>
                </a:lnTo>
                <a:lnTo>
                  <a:pt x="4294900" y="4772111"/>
                </a:lnTo>
                <a:lnTo>
                  <a:pt x="0" y="4772111"/>
                </a:lnTo>
                <a:lnTo>
                  <a:pt x="0" y="0"/>
                </a:lnTo>
                <a:close/>
              </a:path>
            </a:pathLst>
          </a:custGeom>
          <a:blipFill>
            <a:blip r:embed="rId3"/>
            <a:stretch>
              <a:fillRect/>
            </a:stretch>
          </a:blipFill>
        </p:spPr>
      </p:sp>
      <p:sp>
        <p:nvSpPr>
          <p:cNvPr id="5" name="Freeform 5"/>
          <p:cNvSpPr/>
          <p:nvPr/>
        </p:nvSpPr>
        <p:spPr>
          <a:xfrm rot="-999793">
            <a:off x="8615597" y="1639422"/>
            <a:ext cx="3107580" cy="2594830"/>
          </a:xfrm>
          <a:custGeom>
            <a:avLst/>
            <a:gdLst/>
            <a:ahLst/>
            <a:cxnLst/>
            <a:rect l="l" t="t" r="r" b="b"/>
            <a:pathLst>
              <a:path w="3107580" h="2594830">
                <a:moveTo>
                  <a:pt x="0" y="0"/>
                </a:moveTo>
                <a:lnTo>
                  <a:pt x="3107580" y="0"/>
                </a:lnTo>
                <a:lnTo>
                  <a:pt x="3107580" y="2594829"/>
                </a:lnTo>
                <a:lnTo>
                  <a:pt x="0" y="2594829"/>
                </a:lnTo>
                <a:lnTo>
                  <a:pt x="0" y="0"/>
                </a:lnTo>
                <a:close/>
              </a:path>
            </a:pathLst>
          </a:custGeom>
          <a:blipFill>
            <a:blip r:embed="rId4">
              <a:alphaModFix amt="65999"/>
            </a:blip>
            <a:stretch>
              <a:fillRect/>
            </a:stretch>
          </a:blipFill>
        </p:spPr>
      </p:sp>
      <p:sp>
        <p:nvSpPr>
          <p:cNvPr id="6" name="Freeform 6"/>
          <p:cNvSpPr/>
          <p:nvPr/>
        </p:nvSpPr>
        <p:spPr>
          <a:xfrm rot="-10800000">
            <a:off x="6731391" y="6123894"/>
            <a:ext cx="2821665" cy="2356090"/>
          </a:xfrm>
          <a:custGeom>
            <a:avLst/>
            <a:gdLst/>
            <a:ahLst/>
            <a:cxnLst/>
            <a:rect l="l" t="t" r="r" b="b"/>
            <a:pathLst>
              <a:path w="2821665" h="2356090">
                <a:moveTo>
                  <a:pt x="0" y="0"/>
                </a:moveTo>
                <a:lnTo>
                  <a:pt x="2821666" y="0"/>
                </a:lnTo>
                <a:lnTo>
                  <a:pt x="2821666" y="2356090"/>
                </a:lnTo>
                <a:lnTo>
                  <a:pt x="0" y="2356090"/>
                </a:lnTo>
                <a:lnTo>
                  <a:pt x="0" y="0"/>
                </a:lnTo>
                <a:close/>
              </a:path>
            </a:pathLst>
          </a:custGeom>
          <a:blipFill>
            <a:blip r:embed="rId4">
              <a:alphaModFix amt="65999"/>
            </a:blip>
            <a:stretch>
              <a:fillRect/>
            </a:stretch>
          </a:blipFill>
        </p:spPr>
      </p:sp>
      <p:sp>
        <p:nvSpPr>
          <p:cNvPr id="8" name="Freeform 8"/>
          <p:cNvSpPr/>
          <p:nvPr/>
        </p:nvSpPr>
        <p:spPr>
          <a:xfrm>
            <a:off x="-873650" y="6476883"/>
            <a:ext cx="4210927" cy="5073405"/>
          </a:xfrm>
          <a:custGeom>
            <a:avLst/>
            <a:gdLst/>
            <a:ahLst/>
            <a:cxnLst/>
            <a:rect l="l" t="t" r="r" b="b"/>
            <a:pathLst>
              <a:path w="4210927" h="5073405">
                <a:moveTo>
                  <a:pt x="0" y="0"/>
                </a:moveTo>
                <a:lnTo>
                  <a:pt x="4210926" y="0"/>
                </a:lnTo>
                <a:lnTo>
                  <a:pt x="4210926" y="5073405"/>
                </a:lnTo>
                <a:lnTo>
                  <a:pt x="0" y="5073405"/>
                </a:lnTo>
                <a:lnTo>
                  <a:pt x="0" y="0"/>
                </a:lnTo>
                <a:close/>
              </a:path>
            </a:pathLst>
          </a:custGeom>
          <a:blipFill>
            <a:blip r:embed="rId5"/>
            <a:stretch>
              <a:fillRect/>
            </a:stretch>
          </a:blipFill>
        </p:spPr>
      </p:sp>
      <p:sp>
        <p:nvSpPr>
          <p:cNvPr id="9" name="Freeform 9"/>
          <p:cNvSpPr/>
          <p:nvPr/>
        </p:nvSpPr>
        <p:spPr>
          <a:xfrm>
            <a:off x="15219247" y="-1508003"/>
            <a:ext cx="4210927" cy="5073405"/>
          </a:xfrm>
          <a:custGeom>
            <a:avLst/>
            <a:gdLst/>
            <a:ahLst/>
            <a:cxnLst/>
            <a:rect l="l" t="t" r="r" b="b"/>
            <a:pathLst>
              <a:path w="4210927" h="5073405">
                <a:moveTo>
                  <a:pt x="0" y="0"/>
                </a:moveTo>
                <a:lnTo>
                  <a:pt x="4210927" y="0"/>
                </a:lnTo>
                <a:lnTo>
                  <a:pt x="4210927" y="5073406"/>
                </a:lnTo>
                <a:lnTo>
                  <a:pt x="0" y="5073406"/>
                </a:lnTo>
                <a:lnTo>
                  <a:pt x="0" y="0"/>
                </a:lnTo>
                <a:close/>
              </a:path>
            </a:pathLst>
          </a:custGeom>
          <a:blipFill>
            <a:blip r:embed="rId5"/>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2210545259"/>
              </p:ext>
            </p:extLst>
          </p:nvPr>
        </p:nvGraphicFramePr>
        <p:xfrm>
          <a:off x="1056756" y="2114052"/>
          <a:ext cx="16992600" cy="5899861"/>
        </p:xfrm>
        <a:graphic>
          <a:graphicData uri="http://schemas.openxmlformats.org/drawingml/2006/table">
            <a:tbl>
              <a:tblPr firstRow="1" firstCol="1" bandRow="1"/>
              <a:tblGrid>
                <a:gridCol w="16992600">
                  <a:extLst>
                    <a:ext uri="{9D8B030D-6E8A-4147-A177-3AD203B41FA5}">
                      <a16:colId xmlns:a16="http://schemas.microsoft.com/office/drawing/2014/main" val="843851269"/>
                    </a:ext>
                  </a:extLst>
                </a:gridCol>
              </a:tblGrid>
              <a:tr h="5899861">
                <a:tc>
                  <a:txBody>
                    <a:bodyPr/>
                    <a:lstStyle/>
                    <a:p>
                      <a:pPr marL="0" marR="0" algn="just">
                        <a:lnSpc>
                          <a:spcPct val="125000"/>
                        </a:lnSpc>
                        <a:spcBef>
                          <a:spcPts val="0"/>
                        </a:spcBef>
                        <a:spcAft>
                          <a:spcPts val="0"/>
                        </a:spcAft>
                        <a:tabLst>
                          <a:tab pos="1666875" algn="l"/>
                        </a:tabLst>
                      </a:pPr>
                      <a:r>
                        <a:rPr lang="it-IT" sz="4800" b="1" dirty="0" smtClean="0">
                          <a:effectLst/>
                          <a:latin typeface="Times New Roman" panose="02020603050405020304" pitchFamily="18" charset="0"/>
                          <a:ea typeface="Times New Roman" panose="02020603050405020304" pitchFamily="18" charset="0"/>
                          <a:cs typeface="Times New Roman" panose="02020603050405020304" pitchFamily="18" charset="0"/>
                        </a:rPr>
                        <a:t>Yêu </a:t>
                      </a:r>
                      <a:r>
                        <a:rPr lang="it-IT" sz="4800" b="1" dirty="0">
                          <a:effectLst/>
                          <a:latin typeface="Times New Roman" panose="02020603050405020304" pitchFamily="18" charset="0"/>
                          <a:ea typeface="Times New Roman" panose="02020603050405020304" pitchFamily="18" charset="0"/>
                          <a:cs typeface="Times New Roman" panose="02020603050405020304" pitchFamily="18" charset="0"/>
                        </a:rPr>
                        <a:t>cầu:</a:t>
                      </a:r>
                      <a:endParaRPr lang="vi-VN" sz="4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it-IT" sz="4800" dirty="0">
                          <a:effectLst/>
                          <a:latin typeface="Times New Roman" panose="02020603050405020304" pitchFamily="18" charset="0"/>
                          <a:ea typeface="Times New Roman" panose="02020603050405020304" pitchFamily="18" charset="0"/>
                          <a:cs typeface="Times New Roman" panose="02020603050405020304" pitchFamily="18" charset="0"/>
                        </a:rPr>
                        <a:t>- Về hình thức: Đoạn văn 7-10 câu.</a:t>
                      </a:r>
                      <a:endParaRPr lang="vi-VN" sz="4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it-IT" sz="4800" dirty="0">
                          <a:effectLst/>
                          <a:latin typeface="Times New Roman" panose="02020603050405020304" pitchFamily="18" charset="0"/>
                          <a:ea typeface="Times New Roman" panose="02020603050405020304" pitchFamily="18" charset="0"/>
                          <a:cs typeface="Times New Roman" panose="02020603050405020304" pitchFamily="18" charset="0"/>
                        </a:rPr>
                        <a:t>- Về nội dung: </a:t>
                      </a:r>
                      <a:endParaRPr lang="vi-VN" sz="4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it-IT" sz="4800" dirty="0">
                          <a:effectLst/>
                          <a:latin typeface="Times New Roman" panose="02020603050405020304" pitchFamily="18" charset="0"/>
                          <a:ea typeface="Times New Roman" panose="02020603050405020304" pitchFamily="18" charset="0"/>
                          <a:cs typeface="Times New Roman" panose="02020603050405020304" pitchFamily="18" charset="0"/>
                        </a:rPr>
                        <a:t> + Làm rõ được hình ảnh người bà qua bài thơ </a:t>
                      </a:r>
                      <a:r>
                        <a:rPr lang="it-IT" sz="4800" i="1" dirty="0">
                          <a:effectLst/>
                          <a:latin typeface="Times New Roman" panose="02020603050405020304" pitchFamily="18" charset="0"/>
                          <a:ea typeface="Times New Roman" panose="02020603050405020304" pitchFamily="18" charset="0"/>
                          <a:cs typeface="Times New Roman" panose="02020603050405020304" pitchFamily="18" charset="0"/>
                        </a:rPr>
                        <a:t>Bếp lửa. </a:t>
                      </a:r>
                      <a:endParaRPr lang="vi-VN" sz="4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5000"/>
                        </a:lnSpc>
                        <a:spcBef>
                          <a:spcPts val="0"/>
                        </a:spcBef>
                        <a:spcAft>
                          <a:spcPts val="0"/>
                        </a:spcAft>
                        <a:tabLst>
                          <a:tab pos="1666875" algn="l"/>
                        </a:tabLst>
                      </a:pPr>
                      <a:r>
                        <a:rPr lang="it-IT" sz="4800" dirty="0">
                          <a:effectLst/>
                          <a:latin typeface="Times New Roman" panose="02020603050405020304" pitchFamily="18" charset="0"/>
                          <a:ea typeface="Times New Roman" panose="02020603050405020304" pitchFamily="18" charset="0"/>
                          <a:cs typeface="Times New Roman" panose="02020603050405020304" pitchFamily="18" charset="0"/>
                        </a:rPr>
                        <a:t>+ Liên hệ được với mối quan hệ trong cuộc sống (tích hợp chủ đề).</a:t>
                      </a:r>
                      <a:endParaRPr lang="vi-VN"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80867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3845095" y="236776"/>
            <a:ext cx="10642196" cy="9458252"/>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2">
              <a:alphaModFix amt="82000"/>
            </a:blip>
            <a:stretch>
              <a:fillRect/>
            </a:stretch>
          </a:blipFill>
        </p:spPr>
      </p:sp>
      <p:sp>
        <p:nvSpPr>
          <p:cNvPr id="3" name="Freeform 3"/>
          <p:cNvSpPr/>
          <p:nvPr/>
        </p:nvSpPr>
        <p:spPr>
          <a:xfrm>
            <a:off x="10654949" y="-234980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4" name="Freeform 4"/>
          <p:cNvSpPr/>
          <p:nvPr/>
        </p:nvSpPr>
        <p:spPr>
          <a:xfrm rot="-10800000">
            <a:off x="-1757175" y="4795044"/>
            <a:ext cx="9855808" cy="82296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3">
              <a:alphaModFix amt="65999"/>
            </a:blip>
            <a:stretch>
              <a:fillRect/>
            </a:stretch>
          </a:blipFill>
        </p:spPr>
      </p:sp>
      <p:sp>
        <p:nvSpPr>
          <p:cNvPr id="5" name="TextBox 5"/>
          <p:cNvSpPr txBox="1"/>
          <p:nvPr/>
        </p:nvSpPr>
        <p:spPr>
          <a:xfrm>
            <a:off x="4038600" y="4413418"/>
            <a:ext cx="11341057" cy="1474763"/>
          </a:xfrm>
          <a:prstGeom prst="rect">
            <a:avLst/>
          </a:prstGeom>
        </p:spPr>
        <p:txBody>
          <a:bodyPr wrap="square" lIns="0" tIns="0" rIns="0" bIns="0" rtlCol="0" anchor="t">
            <a:spAutoFit/>
          </a:bodyPr>
          <a:lstStyle/>
          <a:p>
            <a:pPr algn="ctr">
              <a:lnSpc>
                <a:spcPts val="11520"/>
              </a:lnSpc>
            </a:pPr>
            <a:r>
              <a:rPr lang="en-US" sz="9000" b="1" i="1" dirty="0" err="1" smtClean="0">
                <a:solidFill>
                  <a:schemeClr val="accent2"/>
                </a:solidFill>
                <a:latin typeface="Times New Roman" panose="02020603050405020304" pitchFamily="18" charset="0"/>
                <a:cs typeface="Times New Roman" panose="02020603050405020304" pitchFamily="18" charset="0"/>
              </a:rPr>
              <a:t>Chúc</a:t>
            </a:r>
            <a:r>
              <a:rPr lang="en-US" sz="9000" b="1" i="1" dirty="0" smtClean="0">
                <a:solidFill>
                  <a:schemeClr val="accent2"/>
                </a:solidFill>
                <a:latin typeface="Times New Roman" panose="02020603050405020304" pitchFamily="18" charset="0"/>
                <a:cs typeface="Times New Roman" panose="02020603050405020304" pitchFamily="18" charset="0"/>
              </a:rPr>
              <a:t> </a:t>
            </a:r>
            <a:r>
              <a:rPr lang="en-US" sz="9000" b="1" i="1" dirty="0" err="1" smtClean="0">
                <a:solidFill>
                  <a:schemeClr val="accent2"/>
                </a:solidFill>
                <a:latin typeface="Times New Roman" panose="02020603050405020304" pitchFamily="18" charset="0"/>
                <a:cs typeface="Times New Roman" panose="02020603050405020304" pitchFamily="18" charset="0"/>
              </a:rPr>
              <a:t>các</a:t>
            </a:r>
            <a:r>
              <a:rPr lang="en-US" sz="9000" b="1" i="1" dirty="0" smtClean="0">
                <a:solidFill>
                  <a:schemeClr val="accent2"/>
                </a:solidFill>
                <a:latin typeface="Times New Roman" panose="02020603050405020304" pitchFamily="18" charset="0"/>
                <a:cs typeface="Times New Roman" panose="02020603050405020304" pitchFamily="18" charset="0"/>
              </a:rPr>
              <a:t> </a:t>
            </a:r>
            <a:r>
              <a:rPr lang="en-US" sz="9000" b="1" i="1" dirty="0" err="1" smtClean="0">
                <a:solidFill>
                  <a:schemeClr val="accent2"/>
                </a:solidFill>
                <a:latin typeface="Times New Roman" panose="02020603050405020304" pitchFamily="18" charset="0"/>
                <a:cs typeface="Times New Roman" panose="02020603050405020304" pitchFamily="18" charset="0"/>
              </a:rPr>
              <a:t>em</a:t>
            </a:r>
            <a:r>
              <a:rPr lang="en-US" sz="9000" b="1" i="1" dirty="0" smtClean="0">
                <a:solidFill>
                  <a:schemeClr val="accent2"/>
                </a:solidFill>
                <a:latin typeface="Times New Roman" panose="02020603050405020304" pitchFamily="18" charset="0"/>
                <a:cs typeface="Times New Roman" panose="02020603050405020304" pitchFamily="18" charset="0"/>
              </a:rPr>
              <a:t> </a:t>
            </a:r>
            <a:r>
              <a:rPr lang="en-US" sz="9000" b="1" i="1" dirty="0" err="1" smtClean="0">
                <a:solidFill>
                  <a:schemeClr val="accent2"/>
                </a:solidFill>
                <a:latin typeface="Times New Roman" panose="02020603050405020304" pitchFamily="18" charset="0"/>
                <a:cs typeface="Times New Roman" panose="02020603050405020304" pitchFamily="18" charset="0"/>
              </a:rPr>
              <a:t>học</a:t>
            </a:r>
            <a:r>
              <a:rPr lang="en-US" sz="9000" b="1" i="1" dirty="0" smtClean="0">
                <a:solidFill>
                  <a:schemeClr val="accent2"/>
                </a:solidFill>
                <a:latin typeface="Times New Roman" panose="02020603050405020304" pitchFamily="18" charset="0"/>
                <a:cs typeface="Times New Roman" panose="02020603050405020304" pitchFamily="18" charset="0"/>
              </a:rPr>
              <a:t> </a:t>
            </a:r>
            <a:r>
              <a:rPr lang="en-US" sz="9000" b="1" i="1" dirty="0" err="1" smtClean="0">
                <a:solidFill>
                  <a:schemeClr val="accent2"/>
                </a:solidFill>
                <a:latin typeface="Times New Roman" panose="02020603050405020304" pitchFamily="18" charset="0"/>
                <a:cs typeface="Times New Roman" panose="02020603050405020304" pitchFamily="18" charset="0"/>
              </a:rPr>
              <a:t>tốt</a:t>
            </a:r>
            <a:r>
              <a:rPr lang="en-US" sz="9000" b="1" i="1" dirty="0" smtClean="0">
                <a:solidFill>
                  <a:schemeClr val="accent2"/>
                </a:solidFill>
                <a:latin typeface="Times New Roman" panose="02020603050405020304" pitchFamily="18" charset="0"/>
                <a:cs typeface="Times New Roman" panose="02020603050405020304" pitchFamily="18" charset="0"/>
              </a:rPr>
              <a:t>!</a:t>
            </a:r>
            <a:endParaRPr lang="en-US" sz="9000" b="1" i="1"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sp>
      <p:sp>
        <p:nvSpPr>
          <p:cNvPr id="3" name="Freeform 3"/>
          <p:cNvSpPr/>
          <p:nvPr/>
        </p:nvSpPr>
        <p:spPr>
          <a:xfrm rot="-10800000">
            <a:off x="-584770" y="-331591"/>
            <a:ext cx="4486062" cy="5293288"/>
          </a:xfrm>
          <a:custGeom>
            <a:avLst/>
            <a:gdLst/>
            <a:ahLst/>
            <a:cxnLst/>
            <a:rect l="l" t="t" r="r" b="b"/>
            <a:pathLst>
              <a:path w="4486062" h="5293288">
                <a:moveTo>
                  <a:pt x="0" y="0"/>
                </a:moveTo>
                <a:lnTo>
                  <a:pt x="4486061" y="0"/>
                </a:lnTo>
                <a:lnTo>
                  <a:pt x="4486061" y="5293288"/>
                </a:lnTo>
                <a:lnTo>
                  <a:pt x="0" y="5293288"/>
                </a:lnTo>
                <a:lnTo>
                  <a:pt x="0" y="0"/>
                </a:lnTo>
                <a:close/>
              </a:path>
            </a:pathLst>
          </a:custGeom>
          <a:blipFill>
            <a:blip r:embed="rId3"/>
            <a:stretch>
              <a:fillRect/>
            </a:stretch>
          </a:blipFill>
        </p:spPr>
      </p:sp>
      <p:sp>
        <p:nvSpPr>
          <p:cNvPr id="4" name="Freeform 4"/>
          <p:cNvSpPr/>
          <p:nvPr/>
        </p:nvSpPr>
        <p:spPr>
          <a:xfrm rot="-7716179">
            <a:off x="15658628" y="7006715"/>
            <a:ext cx="3201345" cy="4503170"/>
          </a:xfrm>
          <a:custGeom>
            <a:avLst/>
            <a:gdLst/>
            <a:ahLst/>
            <a:cxnLst/>
            <a:rect l="l" t="t" r="r" b="b"/>
            <a:pathLst>
              <a:path w="3201345" h="4503170">
                <a:moveTo>
                  <a:pt x="0" y="0"/>
                </a:moveTo>
                <a:lnTo>
                  <a:pt x="3201344" y="0"/>
                </a:lnTo>
                <a:lnTo>
                  <a:pt x="3201344" y="4503170"/>
                </a:lnTo>
                <a:lnTo>
                  <a:pt x="0" y="4503170"/>
                </a:lnTo>
                <a:lnTo>
                  <a:pt x="0" y="0"/>
                </a:lnTo>
                <a:close/>
              </a:path>
            </a:pathLst>
          </a:custGeom>
          <a:blipFill>
            <a:blip r:embed="rId4">
              <a:alphaModFix amt="74000"/>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3855" y="7869213"/>
            <a:ext cx="2785137" cy="2778174"/>
          </a:xfrm>
          <a:custGeom>
            <a:avLst/>
            <a:gdLst/>
            <a:ahLst/>
            <a:cxnLst/>
            <a:rect l="l" t="t" r="r" b="b"/>
            <a:pathLst>
              <a:path w="2785137" h="2778174">
                <a:moveTo>
                  <a:pt x="0" y="0"/>
                </a:moveTo>
                <a:lnTo>
                  <a:pt x="2785137" y="0"/>
                </a:lnTo>
                <a:lnTo>
                  <a:pt x="2785137" y="2778174"/>
                </a:lnTo>
                <a:lnTo>
                  <a:pt x="0" y="2778174"/>
                </a:lnTo>
                <a:lnTo>
                  <a:pt x="0" y="0"/>
                </a:lnTo>
                <a:close/>
              </a:path>
            </a:pathLst>
          </a:custGeom>
          <a:blipFill>
            <a:blip r:embed="rId6">
              <a:alphaModFix amt="62000"/>
            </a:blip>
            <a:stretch>
              <a:fillRect/>
            </a:stretch>
          </a:blipFill>
        </p:spPr>
      </p:sp>
      <p:sp>
        <p:nvSpPr>
          <p:cNvPr id="6" name="TextBox 6"/>
          <p:cNvSpPr txBox="1"/>
          <p:nvPr/>
        </p:nvSpPr>
        <p:spPr>
          <a:xfrm>
            <a:off x="4457760" y="933450"/>
            <a:ext cx="10477440" cy="1437894"/>
          </a:xfrm>
          <a:prstGeom prst="rect">
            <a:avLst/>
          </a:prstGeom>
        </p:spPr>
        <p:txBody>
          <a:bodyPr wrap="square" lIns="0" tIns="0" rIns="0" bIns="0" rtlCol="0" anchor="t">
            <a:spAutoFit/>
          </a:bodyPr>
          <a:lstStyle/>
          <a:p>
            <a:pPr>
              <a:lnSpc>
                <a:spcPts val="12159"/>
              </a:lnSpc>
            </a:pPr>
            <a:r>
              <a:rPr lang="en-US" sz="8800" b="1" dirty="0" smtClean="0">
                <a:solidFill>
                  <a:schemeClr val="accent2">
                    <a:lumMod val="50000"/>
                  </a:schemeClr>
                </a:solidFill>
                <a:latin typeface="Times New Roman" panose="02020603050405020304" pitchFamily="18" charset="0"/>
                <a:cs typeface="Times New Roman" panose="02020603050405020304" pitchFamily="18" charset="0"/>
              </a:rPr>
              <a:t>a. </a:t>
            </a:r>
            <a:r>
              <a:rPr lang="en-US" sz="8800" b="1" dirty="0" err="1" smtClean="0">
                <a:solidFill>
                  <a:schemeClr val="accent2">
                    <a:lumMod val="50000"/>
                  </a:schemeClr>
                </a:solidFill>
                <a:latin typeface="Times New Roman" panose="02020603050405020304" pitchFamily="18" charset="0"/>
                <a:cs typeface="Times New Roman" panose="02020603050405020304" pitchFamily="18" charset="0"/>
              </a:rPr>
              <a:t>Tác</a:t>
            </a:r>
            <a:r>
              <a:rPr lang="en-US" sz="88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8800" b="1" dirty="0" err="1" smtClean="0">
                <a:solidFill>
                  <a:schemeClr val="accent2">
                    <a:lumMod val="50000"/>
                  </a:schemeClr>
                </a:solidFill>
                <a:latin typeface="Times New Roman" panose="02020603050405020304" pitchFamily="18" charset="0"/>
                <a:cs typeface="Times New Roman" panose="02020603050405020304" pitchFamily="18" charset="0"/>
              </a:rPr>
              <a:t>giả</a:t>
            </a:r>
            <a:r>
              <a:rPr lang="en-US" sz="88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8800" b="1" dirty="0" err="1" smtClean="0">
                <a:solidFill>
                  <a:schemeClr val="accent2">
                    <a:lumMod val="50000"/>
                  </a:schemeClr>
                </a:solidFill>
                <a:latin typeface="Times New Roman" panose="02020603050405020304" pitchFamily="18" charset="0"/>
                <a:cs typeface="Times New Roman" panose="02020603050405020304" pitchFamily="18" charset="0"/>
              </a:rPr>
              <a:t>Bằng</a:t>
            </a:r>
            <a:r>
              <a:rPr lang="en-US" sz="88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8800" b="1" dirty="0" err="1" smtClean="0">
                <a:solidFill>
                  <a:schemeClr val="accent2">
                    <a:lumMod val="50000"/>
                  </a:schemeClr>
                </a:solidFill>
                <a:latin typeface="Times New Roman" panose="02020603050405020304" pitchFamily="18" charset="0"/>
                <a:cs typeface="Times New Roman" panose="02020603050405020304" pitchFamily="18" charset="0"/>
              </a:rPr>
              <a:t>Việt</a:t>
            </a:r>
            <a:endParaRPr lang="en-US" sz="8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609600" y="2541330"/>
            <a:ext cx="12221202" cy="747897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en-US" sz="4800" dirty="0" err="1" smtClean="0">
                <a:solidFill>
                  <a:srgbClr val="0000FF"/>
                </a:solidFill>
                <a:latin typeface="Times New Roman" pitchFamily="18" charset="0"/>
              </a:rPr>
              <a:t>Tên</a:t>
            </a:r>
            <a:r>
              <a:rPr lang="en-US" sz="4800" dirty="0" smtClean="0">
                <a:solidFill>
                  <a:srgbClr val="0000FF"/>
                </a:solidFill>
                <a:latin typeface="Times New Roman" pitchFamily="18" charset="0"/>
              </a:rPr>
              <a:t> </a:t>
            </a:r>
            <a:r>
              <a:rPr lang="en-US" sz="4800" dirty="0">
                <a:solidFill>
                  <a:srgbClr val="0000FF"/>
                </a:solidFill>
                <a:latin typeface="Times New Roman" pitchFamily="18" charset="0"/>
              </a:rPr>
              <a:t>thật: Nguyễn Việt Bằng</a:t>
            </a:r>
          </a:p>
          <a:p>
            <a:pPr>
              <a:buFontTx/>
              <a:buChar char="-"/>
            </a:pPr>
            <a:r>
              <a:rPr lang="en-US" sz="4800" dirty="0">
                <a:solidFill>
                  <a:srgbClr val="0000FF"/>
                </a:solidFill>
                <a:latin typeface="Times New Roman" pitchFamily="18" charset="0"/>
              </a:rPr>
              <a:t> Sinh năm 1941 – Thạch Thất - </a:t>
            </a:r>
            <a:r>
              <a:rPr lang="en-US" sz="4800" dirty="0" err="1">
                <a:solidFill>
                  <a:srgbClr val="0000FF"/>
                </a:solidFill>
                <a:latin typeface="Times New Roman" pitchFamily="18" charset="0"/>
              </a:rPr>
              <a:t>Hà</a:t>
            </a:r>
            <a:r>
              <a:rPr lang="en-US" sz="4800" dirty="0">
                <a:solidFill>
                  <a:srgbClr val="0000FF"/>
                </a:solidFill>
                <a:latin typeface="Times New Roman" pitchFamily="18" charset="0"/>
              </a:rPr>
              <a:t> </a:t>
            </a:r>
            <a:r>
              <a:rPr lang="en-US" sz="4800" dirty="0" err="1">
                <a:solidFill>
                  <a:srgbClr val="0000FF"/>
                </a:solidFill>
                <a:latin typeface="Times New Roman" pitchFamily="18" charset="0"/>
              </a:rPr>
              <a:t>Tây</a:t>
            </a:r>
            <a:r>
              <a:rPr lang="en-US" sz="4800" dirty="0">
                <a:solidFill>
                  <a:srgbClr val="0000FF"/>
                </a:solidFill>
                <a:latin typeface="Times New Roman" pitchFamily="18" charset="0"/>
              </a:rPr>
              <a:t> (</a:t>
            </a:r>
            <a:r>
              <a:rPr lang="en-US" sz="4800" dirty="0" err="1">
                <a:solidFill>
                  <a:srgbClr val="0000FF"/>
                </a:solidFill>
                <a:latin typeface="Times New Roman" pitchFamily="18" charset="0"/>
              </a:rPr>
              <a:t>cũ</a:t>
            </a:r>
            <a:r>
              <a:rPr lang="en-US" sz="4800" dirty="0">
                <a:solidFill>
                  <a:srgbClr val="0000FF"/>
                </a:solidFill>
                <a:latin typeface="Times New Roman" pitchFamily="18" charset="0"/>
              </a:rPr>
              <a:t>) nay </a:t>
            </a:r>
            <a:r>
              <a:rPr lang="en-US" sz="4800" dirty="0" err="1">
                <a:solidFill>
                  <a:srgbClr val="0000FF"/>
                </a:solidFill>
                <a:latin typeface="Times New Roman" pitchFamily="18" charset="0"/>
              </a:rPr>
              <a:t>là</a:t>
            </a:r>
            <a:r>
              <a:rPr lang="en-US" sz="4800" dirty="0">
                <a:solidFill>
                  <a:srgbClr val="0000FF"/>
                </a:solidFill>
                <a:latin typeface="Times New Roman" pitchFamily="18" charset="0"/>
              </a:rPr>
              <a:t> </a:t>
            </a:r>
            <a:r>
              <a:rPr lang="en-US" sz="4800" dirty="0" err="1">
                <a:solidFill>
                  <a:srgbClr val="0000FF"/>
                </a:solidFill>
                <a:latin typeface="Times New Roman" pitchFamily="18" charset="0"/>
              </a:rPr>
              <a:t>Hà</a:t>
            </a:r>
            <a:r>
              <a:rPr lang="en-US" sz="4800" dirty="0">
                <a:solidFill>
                  <a:srgbClr val="0000FF"/>
                </a:solidFill>
                <a:latin typeface="Times New Roman" pitchFamily="18" charset="0"/>
              </a:rPr>
              <a:t> </a:t>
            </a:r>
            <a:r>
              <a:rPr lang="en-US" sz="4800" dirty="0" err="1">
                <a:solidFill>
                  <a:srgbClr val="0000FF"/>
                </a:solidFill>
                <a:latin typeface="Times New Roman" pitchFamily="18" charset="0"/>
              </a:rPr>
              <a:t>Nội</a:t>
            </a:r>
            <a:r>
              <a:rPr lang="en-US" sz="4800" dirty="0">
                <a:solidFill>
                  <a:srgbClr val="0000FF"/>
                </a:solidFill>
                <a:latin typeface="Times New Roman" pitchFamily="18" charset="0"/>
              </a:rPr>
              <a:t>. </a:t>
            </a:r>
          </a:p>
          <a:p>
            <a:r>
              <a:rPr lang="en-US" sz="4800" dirty="0">
                <a:solidFill>
                  <a:srgbClr val="0000FF"/>
                </a:solidFill>
                <a:latin typeface="Times New Roman" pitchFamily="18" charset="0"/>
              </a:rPr>
              <a:t>- Thuộc thế hệ các nhà thơ trưởng thành trong kháng chiến chống Mĩ</a:t>
            </a:r>
            <a:endParaRPr lang="en-US" sz="4800" dirty="0">
              <a:solidFill>
                <a:srgbClr val="0000FF"/>
              </a:solidFill>
              <a:latin typeface="Times New Roman" pitchFamily="18" charset="0"/>
              <a:cs typeface="Arial" charset="0"/>
            </a:endParaRPr>
          </a:p>
          <a:p>
            <a:pPr>
              <a:buFontTx/>
              <a:buChar char="-"/>
            </a:pPr>
            <a:r>
              <a:rPr lang="pt-BR" sz="4800" dirty="0">
                <a:solidFill>
                  <a:srgbClr val="0000FF"/>
                </a:solidFill>
                <a:latin typeface="Times New Roman" pitchFamily="18" charset="0"/>
              </a:rPr>
              <a:t> Phong cách thơ của ông: </a:t>
            </a:r>
            <a:r>
              <a:rPr lang="en-US" sz="4800" dirty="0" err="1">
                <a:solidFill>
                  <a:srgbClr val="0000FF"/>
                </a:solidFill>
                <a:latin typeface="Times New Roman" pitchFamily="18" charset="0"/>
              </a:rPr>
              <a:t>trầm</a:t>
            </a:r>
            <a:r>
              <a:rPr lang="en-US" sz="4800" dirty="0">
                <a:solidFill>
                  <a:srgbClr val="0000FF"/>
                </a:solidFill>
                <a:latin typeface="Times New Roman" pitchFamily="18" charset="0"/>
              </a:rPr>
              <a:t> lắng suy tư, mượt mà trong sáng.</a:t>
            </a:r>
            <a:r>
              <a:rPr lang="en-SG" sz="4800" dirty="0">
                <a:solidFill>
                  <a:srgbClr val="0000FF"/>
                </a:solidFill>
                <a:latin typeface="Times New Roman" pitchFamily="18" charset="0"/>
              </a:rPr>
              <a:t> </a:t>
            </a:r>
            <a:endParaRPr lang="pt-BR" sz="4800" dirty="0">
              <a:solidFill>
                <a:srgbClr val="0000FF"/>
              </a:solidFill>
              <a:latin typeface="Times New Roman" pitchFamily="18" charset="0"/>
            </a:endParaRPr>
          </a:p>
          <a:p>
            <a:r>
              <a:rPr lang="pt-BR" sz="4800" dirty="0">
                <a:solidFill>
                  <a:srgbClr val="FF0000"/>
                </a:solidFill>
                <a:latin typeface="Times New Roman" pitchFamily="18" charset="0"/>
              </a:rPr>
              <a:t>*Tác phẩm </a:t>
            </a:r>
            <a:r>
              <a:rPr lang="pt-BR" sz="4800" dirty="0" smtClean="0">
                <a:solidFill>
                  <a:srgbClr val="FF0000"/>
                </a:solidFill>
                <a:latin typeface="Times New Roman" pitchFamily="18" charset="0"/>
              </a:rPr>
              <a:t>chính</a:t>
            </a:r>
            <a:endParaRPr lang="pt-BR" sz="4800" dirty="0">
              <a:solidFill>
                <a:srgbClr val="FF0000"/>
              </a:solidFill>
              <a:latin typeface="Times New Roman" pitchFamily="18" charset="0"/>
            </a:endParaRPr>
          </a:p>
          <a:p>
            <a:pPr>
              <a:buFontTx/>
              <a:buChar char="-"/>
            </a:pPr>
            <a:r>
              <a:rPr lang="pt-BR" sz="4800" dirty="0">
                <a:solidFill>
                  <a:srgbClr val="0000FF"/>
                </a:solidFill>
                <a:latin typeface="Times New Roman" pitchFamily="18" charset="0"/>
              </a:rPr>
              <a:t> </a:t>
            </a:r>
            <a:r>
              <a:rPr lang="pt-BR" sz="4800" i="1" dirty="0">
                <a:solidFill>
                  <a:srgbClr val="0000FF"/>
                </a:solidFill>
                <a:latin typeface="Times New Roman" pitchFamily="18" charset="0"/>
              </a:rPr>
              <a:t>Hương cây - Bếp lửa.</a:t>
            </a:r>
          </a:p>
          <a:p>
            <a:pPr>
              <a:buFontTx/>
              <a:buChar char="-"/>
            </a:pPr>
            <a:r>
              <a:rPr lang="pt-BR" sz="4800" i="1" dirty="0">
                <a:solidFill>
                  <a:srgbClr val="0000FF"/>
                </a:solidFill>
                <a:latin typeface="Times New Roman" pitchFamily="18" charset="0"/>
              </a:rPr>
              <a:t> Bếp lửa khoảng trời.</a:t>
            </a:r>
          </a:p>
        </p:txBody>
      </p:sp>
      <p:pic>
        <p:nvPicPr>
          <p:cNvPr id="9" name="Picture 4" descr="Nhà thơ Bằng Việt: Từ &amp;#39;Bếp lửa&amp;#39; đến &amp;#39;Biến tấu ngày tận thế&amp;#39; - Tin Việt Tod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83810" y="3086100"/>
            <a:ext cx="5029937" cy="657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barn(inVertical)">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barn(inVertical)">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barn(inVertical)">
                                      <p:cBhvr>
                                        <p:cTn id="42" dur="500"/>
                                        <p:tgtEl>
                                          <p:spTgt spid="8">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barn(inVertical)">
                                      <p:cBhvr>
                                        <p:cTn id="4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4" name="Freeform 4"/>
          <p:cNvSpPr/>
          <p:nvPr/>
        </p:nvSpPr>
        <p:spPr>
          <a:xfrm rot="-5400000">
            <a:off x="-841188" y="-2681722"/>
            <a:ext cx="7591881" cy="7841380"/>
          </a:xfrm>
          <a:custGeom>
            <a:avLst/>
            <a:gdLst/>
            <a:ahLst/>
            <a:cxnLst/>
            <a:rect l="l" t="t" r="r" b="b"/>
            <a:pathLst>
              <a:path w="7591881" h="7841380">
                <a:moveTo>
                  <a:pt x="0" y="0"/>
                </a:moveTo>
                <a:lnTo>
                  <a:pt x="7591881" y="0"/>
                </a:lnTo>
                <a:lnTo>
                  <a:pt x="7591881" y="7841380"/>
                </a:lnTo>
                <a:lnTo>
                  <a:pt x="0" y="7841380"/>
                </a:lnTo>
                <a:lnTo>
                  <a:pt x="0" y="0"/>
                </a:lnTo>
                <a:close/>
              </a:path>
            </a:pathLst>
          </a:custGeom>
          <a:blipFill>
            <a:blip r:embed="rId2"/>
            <a:stretch>
              <a:fillRect/>
            </a:stretch>
          </a:blipFill>
        </p:spPr>
      </p:sp>
      <p:sp>
        <p:nvSpPr>
          <p:cNvPr id="5" name="Freeform 5"/>
          <p:cNvSpPr/>
          <p:nvPr/>
        </p:nvSpPr>
        <p:spPr>
          <a:xfrm rot="7819869">
            <a:off x="-1281914" y="-1600921"/>
            <a:ext cx="4019228" cy="4742452"/>
          </a:xfrm>
          <a:custGeom>
            <a:avLst/>
            <a:gdLst/>
            <a:ahLst/>
            <a:cxnLst/>
            <a:rect l="l" t="t" r="r" b="b"/>
            <a:pathLst>
              <a:path w="4019228" h="4742452">
                <a:moveTo>
                  <a:pt x="0" y="0"/>
                </a:moveTo>
                <a:lnTo>
                  <a:pt x="4019228" y="0"/>
                </a:lnTo>
                <a:lnTo>
                  <a:pt x="4019228" y="4742453"/>
                </a:lnTo>
                <a:lnTo>
                  <a:pt x="0" y="4742453"/>
                </a:lnTo>
                <a:lnTo>
                  <a:pt x="0" y="0"/>
                </a:lnTo>
                <a:close/>
              </a:path>
            </a:pathLst>
          </a:custGeom>
          <a:blipFill>
            <a:blip r:embed="rId3">
              <a:alphaModFix amt="81000"/>
            </a:blip>
            <a:stretch>
              <a:fillRect/>
            </a:stretch>
          </a:blipFill>
        </p:spPr>
      </p:sp>
      <p:sp>
        <p:nvSpPr>
          <p:cNvPr id="11" name="TextBox 6"/>
          <p:cNvSpPr txBox="1"/>
          <p:nvPr/>
        </p:nvSpPr>
        <p:spPr>
          <a:xfrm>
            <a:off x="3051341" y="84412"/>
            <a:ext cx="10477440" cy="1371786"/>
          </a:xfrm>
          <a:prstGeom prst="rect">
            <a:avLst/>
          </a:prstGeom>
        </p:spPr>
        <p:txBody>
          <a:bodyPr wrap="square" lIns="0" tIns="0" rIns="0" bIns="0" rtlCol="0" anchor="ctr">
            <a:spAutoFit/>
          </a:bodyPr>
          <a:lstStyle/>
          <a:p>
            <a:pPr>
              <a:lnSpc>
                <a:spcPts val="12159"/>
              </a:lnSpc>
            </a:pPr>
            <a:r>
              <a:rPr lang="en-US" sz="6600" b="1" dirty="0" smtClean="0">
                <a:solidFill>
                  <a:schemeClr val="accent2">
                    <a:lumMod val="50000"/>
                  </a:schemeClr>
                </a:solidFill>
                <a:latin typeface="Times New Roman" panose="02020603050405020304" pitchFamily="18" charset="0"/>
                <a:cs typeface="Times New Roman" panose="02020603050405020304" pitchFamily="18" charset="0"/>
              </a:rPr>
              <a:t>b. </a:t>
            </a:r>
            <a:r>
              <a:rPr lang="en-US" sz="6600" b="1" dirty="0" err="1" smtClean="0">
                <a:solidFill>
                  <a:schemeClr val="accent2">
                    <a:lumMod val="50000"/>
                  </a:schemeClr>
                </a:solidFill>
                <a:latin typeface="Times New Roman" panose="02020603050405020304" pitchFamily="18" charset="0"/>
                <a:cs typeface="Times New Roman" panose="02020603050405020304" pitchFamily="18" charset="0"/>
              </a:rPr>
              <a:t>Tác</a:t>
            </a:r>
            <a:r>
              <a:rPr lang="en-US" sz="66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smtClean="0">
                <a:solidFill>
                  <a:schemeClr val="accent2">
                    <a:lumMod val="50000"/>
                  </a:schemeClr>
                </a:solidFill>
                <a:latin typeface="Times New Roman" panose="02020603050405020304" pitchFamily="18" charset="0"/>
                <a:cs typeface="Times New Roman" panose="02020603050405020304" pitchFamily="18" charset="0"/>
              </a:rPr>
              <a:t>phẩm</a:t>
            </a:r>
            <a:endParaRPr lang="en-US" sz="66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714500"/>
            <a:ext cx="4535094" cy="529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817" y="1714500"/>
            <a:ext cx="5153900" cy="52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4"/>
          <p:cNvSpPr txBox="1">
            <a:spLocks noChangeArrowheads="1"/>
          </p:cNvSpPr>
          <p:nvPr/>
        </p:nvSpPr>
        <p:spPr bwMode="auto">
          <a:xfrm>
            <a:off x="248248" y="7289547"/>
            <a:ext cx="9982200" cy="193899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just" eaLnBrk="1" hangingPunct="1">
              <a:spcBef>
                <a:spcPct val="50000"/>
              </a:spcBef>
              <a:defRPr/>
            </a:pPr>
            <a:r>
              <a:rPr lang="en-US" sz="4000" dirty="0">
                <a:latin typeface="Times New Roman" pitchFamily="18" charset="0"/>
                <a:cs typeface="Times New Roman" pitchFamily="18" charset="0"/>
              </a:rPr>
              <a:t>“Bà </a:t>
            </a:r>
            <a:r>
              <a:rPr lang="en-US" sz="4000" dirty="0" err="1">
                <a:latin typeface="Times New Roman" pitchFamily="18" charset="0"/>
                <a:cs typeface="Times New Roman" pitchFamily="18" charset="0"/>
              </a:rPr>
              <a:t>nội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nữ</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tôi</a:t>
            </a:r>
            <a:r>
              <a:rPr lang="en-US" sz="4000" dirty="0">
                <a:latin typeface="Times New Roman" pitchFamily="18" charset="0"/>
                <a:cs typeface="Times New Roman" pitchFamily="18" charset="0"/>
              </a:rPr>
              <a:t>, bà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nhẫn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đ</a:t>
            </a:r>
            <a:r>
              <a:rPr lang="en-US" sz="4000" dirty="0" err="1">
                <a:latin typeface="Times New Roman" pitchFamily="18" charset="0"/>
                <a:cs typeface="Times New Roman" pitchFamily="18" charset="0"/>
              </a:rPr>
              <a:t>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a:t>
            </a:r>
          </a:p>
        </p:txBody>
      </p:sp>
      <p:sp>
        <p:nvSpPr>
          <p:cNvPr id="15" name="Text Box 11"/>
          <p:cNvSpPr txBox="1">
            <a:spLocks noChangeArrowheads="1"/>
          </p:cNvSpPr>
          <p:nvPr/>
        </p:nvSpPr>
        <p:spPr bwMode="auto">
          <a:xfrm>
            <a:off x="10515601" y="269586"/>
            <a:ext cx="7620000" cy="915962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algn="just" eaLnBrk="1" hangingPunct="1">
              <a:lnSpc>
                <a:spcPct val="114000"/>
              </a:lnSpc>
              <a:spcBef>
                <a:spcPts val="0"/>
              </a:spcBef>
              <a:defRPr/>
            </a:pPr>
            <a:r>
              <a:rPr lang="en-US" sz="4000" dirty="0">
                <a:solidFill>
                  <a:schemeClr val="bg1"/>
                </a:solidFill>
                <a:latin typeface="Times New Roman" pitchFamily="18" charset="0"/>
                <a:cs typeface="Times New Roman" pitchFamily="18" charset="0"/>
              </a:rPr>
              <a:t>“</a:t>
            </a:r>
            <a:r>
              <a:rPr lang="en-US" sz="4000" b="1" i="1" dirty="0" err="1">
                <a:solidFill>
                  <a:srgbClr val="FF0000"/>
                </a:solidFill>
                <a:latin typeface="Times New Roman" pitchFamily="18" charset="0"/>
                <a:cs typeface="Times New Roman" pitchFamily="18" charset="0"/>
              </a:rPr>
              <a:t>Tôi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viết</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bài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th</a:t>
            </a:r>
            <a:r>
              <a:rPr lang="vi-VN" sz="4000" b="1" i="1" dirty="0">
                <a:solidFill>
                  <a:srgbClr val="FF0000"/>
                </a:solidFill>
                <a:latin typeface="Times New Roman" pitchFamily="18" charset="0"/>
                <a:cs typeface="Times New Roman" pitchFamily="18" charset="0"/>
              </a:rPr>
              <a:t>ơ</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Bếp</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lửa</a:t>
            </a:r>
            <a:r>
              <a:rPr lang="en-US" sz="4000" b="1" i="1" dirty="0">
                <a:solidFill>
                  <a:srgbClr val="FF0000"/>
                </a:solidFill>
                <a:latin typeface="Times New Roman" pitchFamily="18" charset="0"/>
                <a:cs typeface="Times New Roman" pitchFamily="18" charset="0"/>
              </a:rPr>
              <a:t>” n</a:t>
            </a:r>
            <a:r>
              <a:rPr lang="vi-VN" sz="4000" b="1" i="1" dirty="0">
                <a:solidFill>
                  <a:srgbClr val="FF0000"/>
                </a:solidFill>
                <a:latin typeface="Times New Roman" pitchFamily="18" charset="0"/>
                <a:cs typeface="Times New Roman" pitchFamily="18" charset="0"/>
              </a:rPr>
              <a:t>ă</a:t>
            </a:r>
            <a:r>
              <a:rPr lang="en-US" sz="4000" b="1" i="1" dirty="0">
                <a:solidFill>
                  <a:srgbClr val="FF0000"/>
                </a:solidFill>
                <a:latin typeface="Times New Roman" pitchFamily="18" charset="0"/>
                <a:cs typeface="Times New Roman" pitchFamily="18" charset="0"/>
              </a:rPr>
              <a:t>m 1963, </a:t>
            </a:r>
            <a:r>
              <a:rPr lang="en-US" sz="4000" b="1" i="1" dirty="0" err="1">
                <a:solidFill>
                  <a:srgbClr val="FF0000"/>
                </a:solidFill>
                <a:latin typeface="Times New Roman" pitchFamily="18" charset="0"/>
                <a:cs typeface="Times New Roman" pitchFamily="18" charset="0"/>
              </a:rPr>
              <a:t>lúc</a:t>
            </a:r>
            <a:r>
              <a:rPr lang="en-US" sz="4000" b="1" i="1" dirty="0">
                <a:solidFill>
                  <a:srgbClr val="FF0000"/>
                </a:solidFill>
                <a:latin typeface="Times New Roman" pitchFamily="18" charset="0"/>
                <a:cs typeface="Times New Roman" pitchFamily="18" charset="0"/>
              </a:rPr>
              <a:t> </a:t>
            </a:r>
            <a:r>
              <a:rPr lang="vi-VN" sz="4000" b="1" i="1" dirty="0">
                <a:solidFill>
                  <a:srgbClr val="FF0000"/>
                </a:solidFill>
                <a:latin typeface="Times New Roman" pitchFamily="18" charset="0"/>
                <a:cs typeface="Times New Roman" pitchFamily="18" charset="0"/>
              </a:rPr>
              <a:t>đ</a:t>
            </a:r>
            <a:r>
              <a:rPr lang="en-US" sz="4000" b="1" i="1" dirty="0" err="1">
                <a:solidFill>
                  <a:srgbClr val="FF0000"/>
                </a:solidFill>
                <a:latin typeface="Times New Roman" pitchFamily="18" charset="0"/>
                <a:cs typeface="Times New Roman" pitchFamily="18" charset="0"/>
              </a:rPr>
              <a:t>ang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học</a:t>
            </a:r>
            <a:r>
              <a:rPr lang="en-US" sz="4000" b="1" i="1" dirty="0">
                <a:solidFill>
                  <a:srgbClr val="FF0000"/>
                </a:solidFill>
                <a:latin typeface="Times New Roman" pitchFamily="18" charset="0"/>
                <a:cs typeface="Times New Roman" pitchFamily="18" charset="0"/>
              </a:rPr>
              <a:t> n</a:t>
            </a:r>
            <a:r>
              <a:rPr lang="vi-VN" sz="4000" b="1" i="1" dirty="0">
                <a:solidFill>
                  <a:srgbClr val="FF0000"/>
                </a:solidFill>
                <a:latin typeface="Times New Roman" pitchFamily="18" charset="0"/>
                <a:cs typeface="Times New Roman" pitchFamily="18" charset="0"/>
              </a:rPr>
              <a:t>ă</a:t>
            </a:r>
            <a:r>
              <a:rPr lang="en-US" sz="4000" b="1" i="1" dirty="0">
                <a:solidFill>
                  <a:srgbClr val="FF0000"/>
                </a:solidFill>
                <a:latin typeface="Times New Roman" pitchFamily="18" charset="0"/>
                <a:cs typeface="Times New Roman" pitchFamily="18" charset="0"/>
              </a:rPr>
              <a:t>m </a:t>
            </a:r>
            <a:r>
              <a:rPr lang="en-US" sz="4000" b="1" i="1" dirty="0" err="1">
                <a:solidFill>
                  <a:srgbClr val="FF0000"/>
                </a:solidFill>
                <a:latin typeface="Times New Roman" pitchFamily="18" charset="0"/>
                <a:cs typeface="Times New Roman" pitchFamily="18" charset="0"/>
              </a:rPr>
              <a:t>thứ</a:t>
            </a:r>
            <a:r>
              <a:rPr lang="en-US" sz="4000" b="1" i="1" dirty="0">
                <a:solidFill>
                  <a:srgbClr val="FF0000"/>
                </a:solidFill>
                <a:latin typeface="Times New Roman" pitchFamily="18" charset="0"/>
                <a:cs typeface="Times New Roman" pitchFamily="18" charset="0"/>
              </a:rPr>
              <a:t> 2 </a:t>
            </a:r>
            <a:r>
              <a:rPr lang="en-US" sz="4000" b="1" i="1" dirty="0" err="1">
                <a:solidFill>
                  <a:srgbClr val="FF0000"/>
                </a:solidFill>
                <a:latin typeface="Times New Roman" pitchFamily="18" charset="0"/>
                <a:cs typeface="Times New Roman" pitchFamily="18" charset="0"/>
              </a:rPr>
              <a:t>Đại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học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tổng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hợp</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Quốc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gia</a:t>
            </a:r>
            <a:r>
              <a:rPr lang="en-US" sz="4000" b="1" i="1" dirty="0">
                <a:solidFill>
                  <a:srgbClr val="FF0000"/>
                </a:solidFill>
                <a:latin typeface="Times New Roman" pitchFamily="18" charset="0"/>
                <a:cs typeface="Times New Roman" pitchFamily="18" charset="0"/>
              </a:rPr>
              <a:t> Kiev (</a:t>
            </a:r>
            <a:r>
              <a:rPr lang="en-US" sz="4000" b="1" i="1" dirty="0" err="1">
                <a:solidFill>
                  <a:srgbClr val="FF0000"/>
                </a:solidFill>
                <a:latin typeface="Times New Roman" pitchFamily="18" charset="0"/>
                <a:cs typeface="Times New Roman" pitchFamily="18" charset="0"/>
              </a:rPr>
              <a:t>Ukraina</a:t>
            </a:r>
            <a:r>
              <a:rPr lang="en-US" sz="4000" b="1" i="1" dirty="0">
                <a:solidFill>
                  <a:srgbClr val="FF0000"/>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Mùa</a:t>
            </a:r>
            <a:r>
              <a:rPr lang="en-US" sz="4000" dirty="0">
                <a:solidFill>
                  <a:schemeClr val="tx1"/>
                </a:solidFill>
                <a:latin typeface="Times New Roman" pitchFamily="18" charset="0"/>
                <a:cs typeface="Times New Roman" pitchFamily="18" charset="0"/>
              </a:rPr>
              <a:t> </a:t>
            </a:r>
            <a:r>
              <a:rPr lang="vi-VN" sz="4000" dirty="0">
                <a:solidFill>
                  <a:schemeClr val="tx1"/>
                </a:solidFill>
                <a:latin typeface="Times New Roman" pitchFamily="18" charset="0"/>
                <a:cs typeface="Times New Roman" pitchFamily="18" charset="0"/>
              </a:rPr>
              <a:t>đ</a:t>
            </a:r>
            <a:r>
              <a:rPr lang="en-US" sz="4000" dirty="0" err="1">
                <a:solidFill>
                  <a:schemeClr val="tx1"/>
                </a:solidFill>
                <a:latin typeface="Times New Roman" pitchFamily="18" charset="0"/>
                <a:cs typeface="Times New Roman" pitchFamily="18" charset="0"/>
              </a:rPr>
              <a:t>ông</a:t>
            </a:r>
            <a:r>
              <a:rPr lang="en-US" sz="4000" dirty="0">
                <a:solidFill>
                  <a:schemeClr val="tx1"/>
                </a:solidFill>
                <a:latin typeface="Times New Roman" pitchFamily="18" charset="0"/>
                <a:cs typeface="Times New Roman" pitchFamily="18" charset="0"/>
              </a:rPr>
              <a:t> n</a:t>
            </a:r>
            <a:r>
              <a:rPr lang="vi-VN" sz="4000" dirty="0">
                <a:solidFill>
                  <a:schemeClr val="tx1"/>
                </a:solidFill>
                <a:latin typeface="Times New Roman" pitchFamily="18" charset="0"/>
                <a:cs typeface="Times New Roman" pitchFamily="18" charset="0"/>
              </a:rPr>
              <a:t>ư</a:t>
            </a:r>
            <a:r>
              <a:rPr lang="en-US" sz="4000" dirty="0" err="1">
                <a:solidFill>
                  <a:schemeClr val="tx1"/>
                </a:solidFill>
                <a:latin typeface="Times New Roman" pitchFamily="18" charset="0"/>
                <a:cs typeface="Times New Roman" pitchFamily="18" charset="0"/>
              </a:rPr>
              <a:t>ớc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Nga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rất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lạnh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phải</a:t>
            </a:r>
            <a:r>
              <a:rPr lang="en-US" sz="4000" dirty="0">
                <a:solidFill>
                  <a:schemeClr val="tx1"/>
                </a:solidFill>
                <a:latin typeface="Times New Roman" pitchFamily="18" charset="0"/>
                <a:cs typeface="Times New Roman" pitchFamily="18" charset="0"/>
              </a:rPr>
              <a:t> </a:t>
            </a:r>
            <a:r>
              <a:rPr lang="vi-VN" sz="4000" dirty="0">
                <a:solidFill>
                  <a:schemeClr val="tx1"/>
                </a:solidFill>
                <a:latin typeface="Times New Roman" pitchFamily="18" charset="0"/>
                <a:cs typeface="Times New Roman" pitchFamily="18" charset="0"/>
              </a:rPr>
              <a:t>đ</a:t>
            </a:r>
            <a:r>
              <a:rPr lang="en-US" sz="4000" dirty="0" err="1">
                <a:solidFill>
                  <a:schemeClr val="tx1"/>
                </a:solidFill>
                <a:latin typeface="Times New Roman" pitchFamily="18" charset="0"/>
                <a:cs typeface="Times New Roman" pitchFamily="18" charset="0"/>
              </a:rPr>
              <a:t>ốt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lò</a:t>
            </a:r>
            <a:r>
              <a:rPr lang="en-US" sz="4000" dirty="0">
                <a:solidFill>
                  <a:schemeClr val="tx1"/>
                </a:solidFill>
                <a:latin typeface="Times New Roman" pitchFamily="18" charset="0"/>
                <a:cs typeface="Times New Roman" pitchFamily="18" charset="0"/>
              </a:rPr>
              <a:t> </a:t>
            </a:r>
            <a:r>
              <a:rPr lang="vi-VN" sz="4000" dirty="0">
                <a:solidFill>
                  <a:schemeClr val="tx1"/>
                </a:solidFill>
                <a:latin typeface="Times New Roman" pitchFamily="18" charset="0"/>
                <a:cs typeface="Times New Roman" pitchFamily="18" charset="0"/>
              </a:rPr>
              <a:t>đ</a:t>
            </a:r>
            <a:r>
              <a:rPr lang="en-US" sz="4000" dirty="0">
                <a:solidFill>
                  <a:schemeClr val="tx1"/>
                </a:solidFill>
                <a:latin typeface="Times New Roman" pitchFamily="18" charset="0"/>
                <a:cs typeface="Times New Roman" pitchFamily="18" charset="0"/>
              </a:rPr>
              <a:t>ể s</a:t>
            </a:r>
            <a:r>
              <a:rPr lang="vi-VN" sz="4000" dirty="0">
                <a:solidFill>
                  <a:schemeClr val="tx1"/>
                </a:solidFill>
                <a:latin typeface="Times New Roman" pitchFamily="18" charset="0"/>
                <a:cs typeface="Times New Roman" pitchFamily="18" charset="0"/>
              </a:rPr>
              <a:t>ư</a:t>
            </a:r>
            <a:r>
              <a:rPr lang="en-US" sz="4000" dirty="0" err="1">
                <a:solidFill>
                  <a:schemeClr val="tx1"/>
                </a:solidFill>
                <a:latin typeface="Times New Roman" pitchFamily="18" charset="0"/>
                <a:cs typeface="Times New Roman" pitchFamily="18" charset="0"/>
              </a:rPr>
              <a:t>ởi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Ngồi</a:t>
            </a:r>
            <a:r>
              <a:rPr lang="en-US" sz="4000" dirty="0">
                <a:solidFill>
                  <a:schemeClr val="tx1"/>
                </a:solidFill>
                <a:latin typeface="Times New Roman" pitchFamily="18" charset="0"/>
                <a:cs typeface="Times New Roman" pitchFamily="18" charset="0"/>
              </a:rPr>
              <a:t> s</a:t>
            </a:r>
            <a:r>
              <a:rPr lang="vi-VN" sz="4000" dirty="0">
                <a:solidFill>
                  <a:schemeClr val="tx1"/>
                </a:solidFill>
                <a:latin typeface="Times New Roman" pitchFamily="18" charset="0"/>
                <a:cs typeface="Times New Roman" pitchFamily="18" charset="0"/>
              </a:rPr>
              <a:t>ư</a:t>
            </a:r>
            <a:r>
              <a:rPr lang="en-US" sz="4000" dirty="0" err="1">
                <a:solidFill>
                  <a:schemeClr val="tx1"/>
                </a:solidFill>
                <a:latin typeface="Times New Roman" pitchFamily="18" charset="0"/>
                <a:cs typeface="Times New Roman" pitchFamily="18" charset="0"/>
              </a:rPr>
              <a:t>ởi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lửa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tôi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bỗng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nhớ</a:t>
            </a:r>
            <a:r>
              <a:rPr lang="en-US" sz="4000" dirty="0">
                <a:solidFill>
                  <a:schemeClr val="tx1"/>
                </a:solidFill>
                <a:latin typeface="Times New Roman" pitchFamily="18" charset="0"/>
                <a:cs typeface="Times New Roman" pitchFamily="18" charset="0"/>
              </a:rPr>
              <a:t> </a:t>
            </a:r>
            <a:r>
              <a:rPr lang="vi-VN" sz="4000" dirty="0">
                <a:solidFill>
                  <a:schemeClr val="tx1"/>
                </a:solidFill>
                <a:latin typeface="Times New Roman" pitchFamily="18" charset="0"/>
                <a:cs typeface="Times New Roman" pitchFamily="18" charset="0"/>
              </a:rPr>
              <a:t>đ</a:t>
            </a:r>
            <a:r>
              <a:rPr lang="en-US" sz="4000" dirty="0" err="1">
                <a:solidFill>
                  <a:schemeClr val="tx1"/>
                </a:solidFill>
                <a:latin typeface="Times New Roman" pitchFamily="18" charset="0"/>
                <a:cs typeface="Times New Roman" pitchFamily="18" charset="0"/>
              </a:rPr>
              <a:t>ến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Bếp</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lửa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quê</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nhà</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nhớ</a:t>
            </a:r>
            <a:r>
              <a:rPr lang="en-US" sz="4000" dirty="0">
                <a:solidFill>
                  <a:schemeClr val="tx1"/>
                </a:solidFill>
                <a:latin typeface="Times New Roman" pitchFamily="18" charset="0"/>
                <a:cs typeface="Times New Roman" pitchFamily="18" charset="0"/>
              </a:rPr>
              <a:t> bà </a:t>
            </a:r>
            <a:r>
              <a:rPr lang="en-US" sz="4000" dirty="0" err="1">
                <a:solidFill>
                  <a:schemeClr val="tx1"/>
                </a:solidFill>
                <a:latin typeface="Times New Roman" pitchFamily="18" charset="0"/>
                <a:cs typeface="Times New Roman" pitchFamily="18" charset="0"/>
              </a:rPr>
              <a:t>tôi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nhớ</a:t>
            </a:r>
            <a:r>
              <a:rPr lang="en-US" sz="4000" dirty="0">
                <a:solidFill>
                  <a:schemeClr val="tx1"/>
                </a:solidFill>
                <a:latin typeface="Times New Roman" pitchFamily="18" charset="0"/>
                <a:cs typeface="Times New Roman" pitchFamily="18" charset="0"/>
              </a:rPr>
              <a:t> ng</a:t>
            </a:r>
            <a:r>
              <a:rPr lang="vi-VN" sz="4000" dirty="0">
                <a:solidFill>
                  <a:schemeClr val="tx1"/>
                </a:solidFill>
                <a:latin typeface="Times New Roman" pitchFamily="18" charset="0"/>
                <a:cs typeface="Times New Roman" pitchFamily="18" charset="0"/>
              </a:rPr>
              <a:t>ư</a:t>
            </a:r>
            <a:r>
              <a:rPr lang="en-US" sz="4000" dirty="0" err="1">
                <a:solidFill>
                  <a:schemeClr val="tx1"/>
                </a:solidFill>
                <a:latin typeface="Times New Roman" pitchFamily="18" charset="0"/>
                <a:cs typeface="Times New Roman" pitchFamily="18" charset="0"/>
              </a:rPr>
              <a:t>ời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nhóm</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bếp</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Xa</a:t>
            </a:r>
            <a:r>
              <a:rPr lang="en-US" sz="4000" dirty="0">
                <a:solidFill>
                  <a:schemeClr val="tx1"/>
                </a:solidFill>
                <a:latin typeface="Times New Roman" pitchFamily="18" charset="0"/>
                <a:cs typeface="Times New Roman" pitchFamily="18" charset="0"/>
              </a:rPr>
              <a:t> bà, </a:t>
            </a:r>
            <a:r>
              <a:rPr lang="en-US" sz="4000" dirty="0" err="1">
                <a:solidFill>
                  <a:schemeClr val="tx1"/>
                </a:solidFill>
                <a:latin typeface="Times New Roman" pitchFamily="18" charset="0"/>
                <a:cs typeface="Times New Roman" pitchFamily="18" charset="0"/>
              </a:rPr>
              <a:t>xa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gia</a:t>
            </a:r>
            <a:r>
              <a:rPr lang="en-US" sz="4000" dirty="0">
                <a:solidFill>
                  <a:schemeClr val="tx1"/>
                </a:solidFill>
                <a:latin typeface="Times New Roman" pitchFamily="18" charset="0"/>
                <a:cs typeface="Times New Roman" pitchFamily="18" charset="0"/>
              </a:rPr>
              <a:t> </a:t>
            </a:r>
            <a:r>
              <a:rPr lang="vi-VN" sz="4000" dirty="0">
                <a:solidFill>
                  <a:schemeClr val="tx1"/>
                </a:solidFill>
                <a:latin typeface="Times New Roman" pitchFamily="18" charset="0"/>
                <a:cs typeface="Times New Roman" pitchFamily="18" charset="0"/>
              </a:rPr>
              <a:t>đ</a:t>
            </a:r>
            <a:r>
              <a:rPr lang="en-US" sz="4000" dirty="0" err="1">
                <a:solidFill>
                  <a:schemeClr val="tx1"/>
                </a:solidFill>
                <a:latin typeface="Times New Roman" pitchFamily="18" charset="0"/>
                <a:cs typeface="Times New Roman" pitchFamily="18" charset="0"/>
              </a:rPr>
              <a:t>ình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khi</a:t>
            </a:r>
            <a:r>
              <a:rPr lang="en-US" sz="4000" dirty="0">
                <a:solidFill>
                  <a:schemeClr val="tx1"/>
                </a:solidFill>
                <a:latin typeface="Times New Roman" pitchFamily="18" charset="0"/>
                <a:cs typeface="Times New Roman" pitchFamily="18" charset="0"/>
              </a:rPr>
              <a:t> </a:t>
            </a:r>
            <a:r>
              <a:rPr lang="vi-VN" sz="4000" dirty="0">
                <a:solidFill>
                  <a:schemeClr val="tx1"/>
                </a:solidFill>
                <a:latin typeface="Times New Roman" pitchFamily="18" charset="0"/>
                <a:cs typeface="Times New Roman" pitchFamily="18" charset="0"/>
              </a:rPr>
              <a:t>đ</a:t>
            </a:r>
            <a:r>
              <a:rPr lang="en-US" sz="4000" dirty="0">
                <a:solidFill>
                  <a:schemeClr val="tx1"/>
                </a:solidFill>
                <a:latin typeface="Times New Roman" pitchFamily="18" charset="0"/>
                <a:cs typeface="Times New Roman" pitchFamily="18" charset="0"/>
              </a:rPr>
              <a:t>ã </a:t>
            </a:r>
            <a:r>
              <a:rPr lang="en-US" sz="4000" dirty="0" err="1">
                <a:solidFill>
                  <a:schemeClr val="tx1"/>
                </a:solidFill>
                <a:latin typeface="Times New Roman" pitchFamily="18" charset="0"/>
                <a:cs typeface="Times New Roman" pitchFamily="18" charset="0"/>
              </a:rPr>
              <a:t>tr</a:t>
            </a:r>
            <a:r>
              <a:rPr lang="vi-VN" sz="4000" dirty="0">
                <a:solidFill>
                  <a:schemeClr val="tx1"/>
                </a:solidFill>
                <a:latin typeface="Times New Roman" pitchFamily="18" charset="0"/>
                <a:cs typeface="Times New Roman" pitchFamily="18" charset="0"/>
              </a:rPr>
              <a:t>ư</a:t>
            </a:r>
            <a:r>
              <a:rPr lang="en-US" sz="4000" dirty="0" err="1">
                <a:solidFill>
                  <a:schemeClr val="tx1"/>
                </a:solidFill>
                <a:latin typeface="Times New Roman" pitchFamily="18" charset="0"/>
                <a:cs typeface="Times New Roman" pitchFamily="18" charset="0"/>
              </a:rPr>
              <a:t>ởng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thành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tức</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là</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có</a:t>
            </a:r>
            <a:r>
              <a:rPr lang="en-US" sz="4000" dirty="0">
                <a:solidFill>
                  <a:schemeClr val="tx1"/>
                </a:solidFill>
                <a:latin typeface="Times New Roman" pitchFamily="18" charset="0"/>
                <a:cs typeface="Times New Roman" pitchFamily="18" charset="0"/>
              </a:rPr>
              <a:t> </a:t>
            </a:r>
            <a:r>
              <a:rPr lang="vi-VN" sz="4000" dirty="0">
                <a:solidFill>
                  <a:schemeClr val="tx1"/>
                </a:solidFill>
                <a:latin typeface="Times New Roman" pitchFamily="18" charset="0"/>
                <a:cs typeface="Times New Roman" pitchFamily="18" charset="0"/>
              </a:rPr>
              <a:t>đ</a:t>
            </a:r>
            <a:r>
              <a:rPr lang="en-US" sz="4000" dirty="0">
                <a:solidFill>
                  <a:schemeClr val="tx1"/>
                </a:solidFill>
                <a:latin typeface="Times New Roman" pitchFamily="18" charset="0"/>
                <a:cs typeface="Times New Roman" pitchFamily="18" charset="0"/>
              </a:rPr>
              <a:t>ộ </a:t>
            </a:r>
            <a:r>
              <a:rPr lang="en-US" sz="4000" dirty="0" err="1">
                <a:solidFill>
                  <a:schemeClr val="tx1"/>
                </a:solidFill>
                <a:latin typeface="Times New Roman" pitchFamily="18" charset="0"/>
                <a:cs typeface="Times New Roman" pitchFamily="18" charset="0"/>
              </a:rPr>
              <a:t>lùi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xa</a:t>
            </a:r>
            <a:r>
              <a:rPr lang="en-US" sz="4000" dirty="0">
                <a:solidFill>
                  <a:schemeClr val="tx1"/>
                </a:solidFill>
                <a:latin typeface="Times New Roman" pitchFamily="18" charset="0"/>
                <a:cs typeface="Times New Roman" pitchFamily="18" charset="0"/>
              </a:rPr>
              <a:t> </a:t>
            </a:r>
            <a:r>
              <a:rPr lang="vi-VN" sz="4000" dirty="0">
                <a:solidFill>
                  <a:schemeClr val="tx1"/>
                </a:solidFill>
                <a:latin typeface="Times New Roman" pitchFamily="18" charset="0"/>
                <a:cs typeface="Times New Roman" pitchFamily="18" charset="0"/>
              </a:rPr>
              <a:t>đ</a:t>
            </a:r>
            <a:r>
              <a:rPr lang="en-US" sz="4000" dirty="0">
                <a:solidFill>
                  <a:schemeClr val="tx1"/>
                </a:solidFill>
                <a:latin typeface="Times New Roman" pitchFamily="18" charset="0"/>
                <a:cs typeface="Times New Roman" pitchFamily="18" charset="0"/>
              </a:rPr>
              <a:t>ể </a:t>
            </a:r>
            <a:r>
              <a:rPr lang="en-US" sz="4000" dirty="0" err="1">
                <a:solidFill>
                  <a:schemeClr val="tx1"/>
                </a:solidFill>
                <a:latin typeface="Times New Roman" pitchFamily="18" charset="0"/>
                <a:cs typeface="Times New Roman" pitchFamily="18" charset="0"/>
              </a:rPr>
              <a:t>nhớ</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và</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suy</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ngẫm</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những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giá</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trị</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tinh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thần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nên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bài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th</a:t>
            </a:r>
            <a:r>
              <a:rPr lang="vi-VN" sz="4000" dirty="0">
                <a:solidFill>
                  <a:schemeClr val="tx1"/>
                </a:solidFill>
                <a:latin typeface="Times New Roman" pitchFamily="18" charset="0"/>
                <a:cs typeface="Times New Roman" pitchFamily="18" charset="0"/>
              </a:rPr>
              <a:t>ơ</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viết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rất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nhanh</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Viết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Bếp</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lửa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tôi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chỉ</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muốn</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giãi</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bày</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tâm</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trạng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thật</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của</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lòng</a:t>
            </a:r>
            <a:r>
              <a:rPr lang="en-US" sz="4000" dirty="0">
                <a:solidFill>
                  <a:schemeClr val="tx1"/>
                </a:solidFill>
                <a:latin typeface="Times New Roman" pitchFamily="18" charset="0"/>
                <a:cs typeface="Times New Roman" pitchFamily="18" charset="0"/>
              </a:rPr>
              <a:t> </a:t>
            </a:r>
            <a:r>
              <a:rPr lang="en-US" sz="4000" dirty="0" err="1">
                <a:solidFill>
                  <a:schemeClr val="tx1"/>
                </a:solidFill>
                <a:latin typeface="Times New Roman" pitchFamily="18" charset="0"/>
                <a:cs typeface="Times New Roman" pitchFamily="18" charset="0"/>
              </a:rPr>
              <a:t>mình</a:t>
            </a:r>
            <a:r>
              <a:rPr lang="en-US" sz="4000" dirty="0">
                <a:solidFill>
                  <a:schemeClr val="tx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Right)">
                                      <p:cBhvr>
                                        <p:cTn id="17" dur="1000"/>
                                        <p:tgtEl>
                                          <p:spTgt spid="13"/>
                                        </p:tgtEl>
                                      </p:cBhvr>
                                    </p:animEffect>
                                  </p:childTnLst>
                                </p:cTn>
                              </p:par>
                              <p:par>
                                <p:cTn id="18" presetID="18"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Right)">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downRight)">
                                      <p:cBhvr>
                                        <p:cTn id="2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a:off x="8575115" y="1943100"/>
            <a:ext cx="2194008" cy="2194008"/>
          </a:xfrm>
          <a:custGeom>
            <a:avLst/>
            <a:gdLst/>
            <a:ahLst/>
            <a:cxnLst/>
            <a:rect l="l" t="t" r="r" b="b"/>
            <a:pathLst>
              <a:path w="2194008" h="2194008">
                <a:moveTo>
                  <a:pt x="0" y="0"/>
                </a:moveTo>
                <a:lnTo>
                  <a:pt x="2194008" y="0"/>
                </a:lnTo>
                <a:lnTo>
                  <a:pt x="2194008" y="2194008"/>
                </a:lnTo>
                <a:lnTo>
                  <a:pt x="0" y="21940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930174" y="1806492"/>
            <a:ext cx="2194008" cy="2194008"/>
          </a:xfrm>
          <a:custGeom>
            <a:avLst/>
            <a:gdLst/>
            <a:ahLst/>
            <a:cxnLst/>
            <a:rect l="l" t="t" r="r" b="b"/>
            <a:pathLst>
              <a:path w="2194008" h="2194008">
                <a:moveTo>
                  <a:pt x="0" y="0"/>
                </a:moveTo>
                <a:lnTo>
                  <a:pt x="2194008" y="0"/>
                </a:lnTo>
                <a:lnTo>
                  <a:pt x="2194008" y="2194008"/>
                </a:lnTo>
                <a:lnTo>
                  <a:pt x="0" y="21940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766548" y="2095500"/>
            <a:ext cx="2194008" cy="2194008"/>
          </a:xfrm>
          <a:custGeom>
            <a:avLst/>
            <a:gdLst/>
            <a:ahLst/>
            <a:cxnLst/>
            <a:rect l="l" t="t" r="r" b="b"/>
            <a:pathLst>
              <a:path w="2194008" h="2194008">
                <a:moveTo>
                  <a:pt x="0" y="0"/>
                </a:moveTo>
                <a:lnTo>
                  <a:pt x="2194008" y="0"/>
                </a:lnTo>
                <a:lnTo>
                  <a:pt x="2194008" y="2194008"/>
                </a:lnTo>
                <a:lnTo>
                  <a:pt x="0" y="21940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rot="2893084">
            <a:off x="-343432" y="-2092183"/>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4"/>
            <a:stretch>
              <a:fillRect/>
            </a:stretch>
          </a:blipFill>
        </p:spPr>
      </p:sp>
      <p:sp>
        <p:nvSpPr>
          <p:cNvPr id="6" name="Freeform 6"/>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5">
              <a:alphaModFix amt="78000"/>
            </a:blip>
            <a:stretch>
              <a:fillRect/>
            </a:stretch>
          </a:blipFill>
        </p:spPr>
      </p:sp>
      <p:sp>
        <p:nvSpPr>
          <p:cNvPr id="7" name="Freeform 7"/>
          <p:cNvSpPr/>
          <p:nvPr/>
        </p:nvSpPr>
        <p:spPr>
          <a:xfrm>
            <a:off x="3407149" y="2592960"/>
            <a:ext cx="912806" cy="1199089"/>
          </a:xfrm>
          <a:custGeom>
            <a:avLst/>
            <a:gdLst/>
            <a:ahLst/>
            <a:cxnLst/>
            <a:rect l="l" t="t" r="r" b="b"/>
            <a:pathLst>
              <a:path w="912806" h="1199089">
                <a:moveTo>
                  <a:pt x="0" y="0"/>
                </a:moveTo>
                <a:lnTo>
                  <a:pt x="912806" y="0"/>
                </a:lnTo>
                <a:lnTo>
                  <a:pt x="912806" y="1199088"/>
                </a:lnTo>
                <a:lnTo>
                  <a:pt x="0" y="11990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9102306" y="2373811"/>
            <a:ext cx="1139626" cy="1265837"/>
          </a:xfrm>
          <a:custGeom>
            <a:avLst/>
            <a:gdLst/>
            <a:ahLst/>
            <a:cxnLst/>
            <a:rect l="l" t="t" r="r" b="b"/>
            <a:pathLst>
              <a:path w="1139626" h="1265837">
                <a:moveTo>
                  <a:pt x="0" y="0"/>
                </a:moveTo>
                <a:lnTo>
                  <a:pt x="1139626" y="0"/>
                </a:lnTo>
                <a:lnTo>
                  <a:pt x="1139626" y="1265837"/>
                </a:lnTo>
                <a:lnTo>
                  <a:pt x="0" y="12658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4496100" y="2280035"/>
            <a:ext cx="1062156" cy="1180173"/>
          </a:xfrm>
          <a:custGeom>
            <a:avLst/>
            <a:gdLst/>
            <a:ahLst/>
            <a:cxnLst/>
            <a:rect l="l" t="t" r="r" b="b"/>
            <a:pathLst>
              <a:path w="1062156" h="1180173">
                <a:moveTo>
                  <a:pt x="0" y="0"/>
                </a:moveTo>
                <a:lnTo>
                  <a:pt x="1062155" y="0"/>
                </a:lnTo>
                <a:lnTo>
                  <a:pt x="1062155" y="1180173"/>
                </a:lnTo>
                <a:lnTo>
                  <a:pt x="0" y="118017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TextBox 10"/>
          <p:cNvSpPr txBox="1"/>
          <p:nvPr/>
        </p:nvSpPr>
        <p:spPr>
          <a:xfrm>
            <a:off x="2737500" y="619195"/>
            <a:ext cx="5693860" cy="1232710"/>
          </a:xfrm>
          <a:prstGeom prst="rect">
            <a:avLst/>
          </a:prstGeom>
        </p:spPr>
        <p:txBody>
          <a:bodyPr lIns="0" tIns="0" rIns="0" bIns="0" rtlCol="0" anchor="t">
            <a:spAutoFit/>
          </a:bodyPr>
          <a:lstStyle/>
          <a:p>
            <a:pPr>
              <a:lnSpc>
                <a:spcPts val="10308"/>
              </a:lnSpc>
            </a:pPr>
            <a:r>
              <a:rPr lang="en-US" sz="8053" b="1" dirty="0" smtClean="0">
                <a:solidFill>
                  <a:schemeClr val="accent2">
                    <a:lumMod val="50000"/>
                  </a:schemeClr>
                </a:solidFill>
                <a:latin typeface="Times New Roman" panose="02020603050405020304" pitchFamily="18" charset="0"/>
                <a:cs typeface="Times New Roman" panose="02020603050405020304" pitchFamily="18" charset="0"/>
              </a:rPr>
              <a:t>b. </a:t>
            </a:r>
            <a:r>
              <a:rPr lang="en-US" sz="8053" b="1" dirty="0" err="1" smtClean="0">
                <a:solidFill>
                  <a:schemeClr val="accent2">
                    <a:lumMod val="50000"/>
                  </a:schemeClr>
                </a:solidFill>
                <a:latin typeface="Times New Roman" panose="02020603050405020304" pitchFamily="18" charset="0"/>
                <a:cs typeface="Times New Roman" panose="02020603050405020304" pitchFamily="18" charset="0"/>
              </a:rPr>
              <a:t>Tác</a:t>
            </a:r>
            <a:r>
              <a:rPr lang="en-US" sz="8053"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8053" b="1" dirty="0" err="1" smtClean="0">
                <a:solidFill>
                  <a:schemeClr val="accent2">
                    <a:lumMod val="50000"/>
                  </a:schemeClr>
                </a:solidFill>
                <a:latin typeface="Times New Roman" panose="02020603050405020304" pitchFamily="18" charset="0"/>
                <a:cs typeface="Times New Roman" panose="02020603050405020304" pitchFamily="18" charset="0"/>
              </a:rPr>
              <a:t>phẩm</a:t>
            </a:r>
            <a:endParaRPr lang="en-US" sz="805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2452118" y="4466690"/>
            <a:ext cx="2822867" cy="589905"/>
          </a:xfrm>
          <a:prstGeom prst="rect">
            <a:avLst/>
          </a:prstGeom>
        </p:spPr>
        <p:txBody>
          <a:bodyPr wrap="square" lIns="0" tIns="0" rIns="0" bIns="0" rtlCol="0" anchor="t">
            <a:spAutoFit/>
          </a:bodyPr>
          <a:lstStyle/>
          <a:p>
            <a:pPr algn="ctr">
              <a:lnSpc>
                <a:spcPts val="4579"/>
              </a:lnSpc>
            </a:pPr>
            <a:r>
              <a:rPr lang="en-US" sz="4000" b="1" dirty="0" err="1" smtClean="0">
                <a:solidFill>
                  <a:srgbClr val="000000"/>
                </a:solidFill>
                <a:latin typeface="Times New Roman" panose="02020603050405020304" pitchFamily="18" charset="0"/>
                <a:cs typeface="Times New Roman" panose="02020603050405020304" pitchFamily="18" charset="0"/>
              </a:rPr>
              <a:t>Xuất</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xứ</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7779253" y="4366147"/>
            <a:ext cx="3574547" cy="589905"/>
          </a:xfrm>
          <a:prstGeom prst="rect">
            <a:avLst/>
          </a:prstGeom>
        </p:spPr>
        <p:txBody>
          <a:bodyPr lIns="0" tIns="0" rIns="0" bIns="0" rtlCol="0" anchor="t">
            <a:spAutoFit/>
          </a:bodyPr>
          <a:lstStyle/>
          <a:p>
            <a:pPr algn="ctr">
              <a:lnSpc>
                <a:spcPts val="4579"/>
              </a:lnSpc>
            </a:pPr>
            <a:r>
              <a:rPr lang="en-US" sz="4400" b="1" dirty="0" err="1" smtClean="0">
                <a:solidFill>
                  <a:srgbClr val="000000"/>
                </a:solidFill>
                <a:latin typeface="Times New Roman" panose="02020603050405020304" pitchFamily="18" charset="0"/>
                <a:cs typeface="Times New Roman" panose="02020603050405020304" pitchFamily="18" charset="0"/>
              </a:rPr>
              <a:t>Thể</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3264307" y="4171737"/>
            <a:ext cx="3347293" cy="1179810"/>
          </a:xfrm>
          <a:prstGeom prst="rect">
            <a:avLst/>
          </a:prstGeom>
        </p:spPr>
        <p:txBody>
          <a:bodyPr lIns="0" tIns="0" rIns="0" bIns="0" rtlCol="0" anchor="t">
            <a:spAutoFit/>
          </a:bodyPr>
          <a:lstStyle/>
          <a:p>
            <a:pPr algn="ctr">
              <a:lnSpc>
                <a:spcPts val="4579"/>
              </a:lnSpc>
            </a:pPr>
            <a:r>
              <a:rPr lang="en-US" sz="4000" b="1" dirty="0" err="1" smtClean="0">
                <a:solidFill>
                  <a:srgbClr val="000000"/>
                </a:solidFill>
                <a:latin typeface="Times New Roman" panose="02020603050405020304" pitchFamily="18" charset="0"/>
                <a:cs typeface="Times New Roman" panose="02020603050405020304" pitchFamily="18" charset="0"/>
              </a:rPr>
              <a:t>Phương</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thức</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biểu</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đạt</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6858000" y="5432167"/>
            <a:ext cx="5803577" cy="2031325"/>
          </a:xfrm>
          <a:prstGeom prst="rect">
            <a:avLst/>
          </a:prstGeom>
        </p:spPr>
        <p:txBody>
          <a:bodyPr wrap="square" lIns="0" tIns="0" rIns="0" bIns="0" rtlCol="0" anchor="ctr">
            <a:spAutoFit/>
          </a:bodyPr>
          <a:lstStyle/>
          <a:p>
            <a:pPr algn="ctr">
              <a:spcBef>
                <a:spcPct val="0"/>
              </a:spcBef>
            </a:pPr>
            <a:r>
              <a:rPr lang="en-US" sz="4400" dirty="0" err="1">
                <a:solidFill>
                  <a:srgbClr val="0000FF"/>
                </a:solidFill>
                <a:latin typeface="Times New Roman" pitchFamily="18" charset="0"/>
              </a:rPr>
              <a:t>T</a:t>
            </a:r>
            <a:r>
              <a:rPr lang="en-US" sz="4400" dirty="0" err="1">
                <a:solidFill>
                  <a:srgbClr val="0000FF"/>
                </a:solidFill>
                <a:latin typeface="Times New Roman" pitchFamily="18" charset="0"/>
              </a:rPr>
              <a:t>hơ</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mới</a:t>
            </a:r>
            <a:r>
              <a:rPr lang="en-US" sz="4400" dirty="0">
                <a:solidFill>
                  <a:srgbClr val="0000FF"/>
                </a:solidFill>
                <a:latin typeface="Times New Roman" pitchFamily="18" charset="0"/>
              </a:rPr>
              <a:t> 8 </a:t>
            </a:r>
            <a:r>
              <a:rPr lang="en-US" sz="4400" dirty="0" err="1">
                <a:solidFill>
                  <a:srgbClr val="0000FF"/>
                </a:solidFill>
                <a:latin typeface="Times New Roman" pitchFamily="18" charset="0"/>
              </a:rPr>
              <a:t>tiếng</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vần</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chân</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liền</a:t>
            </a:r>
            <a:r>
              <a:rPr lang="en-US" sz="4400" dirty="0">
                <a:solidFill>
                  <a:srgbClr val="0000FF"/>
                </a:solidFill>
                <a:latin typeface="Times New Roman" pitchFamily="18" charset="0"/>
              </a:rPr>
              <a:t> </a:t>
            </a:r>
            <a:r>
              <a:rPr lang="en-US" sz="4400" dirty="0">
                <a:solidFill>
                  <a:srgbClr val="0000FF"/>
                </a:solidFill>
                <a:latin typeface="Times New Roman" pitchFamily="18" charset="0"/>
              </a:rPr>
              <a:t>(</a:t>
            </a:r>
            <a:r>
              <a:rPr lang="en-US" sz="4400" dirty="0" err="1">
                <a:solidFill>
                  <a:srgbClr val="0000FF"/>
                </a:solidFill>
                <a:latin typeface="Times New Roman" pitchFamily="18" charset="0"/>
              </a:rPr>
              <a:t>Thơ</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tự</a:t>
            </a:r>
            <a:r>
              <a:rPr lang="en-US" sz="4400" dirty="0">
                <a:solidFill>
                  <a:srgbClr val="0000FF"/>
                </a:solidFill>
                <a:latin typeface="Times New Roman" pitchFamily="18" charset="0"/>
              </a:rPr>
              <a:t> do </a:t>
            </a:r>
            <a:r>
              <a:rPr lang="en-US" sz="4400" dirty="0" err="1">
                <a:solidFill>
                  <a:srgbClr val="0000FF"/>
                </a:solidFill>
                <a:latin typeface="Times New Roman" pitchFamily="18" charset="0"/>
              </a:rPr>
              <a:t>có</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nhiều</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câu</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thơ</a:t>
            </a:r>
            <a:r>
              <a:rPr lang="en-US" sz="4400" dirty="0">
                <a:solidFill>
                  <a:srgbClr val="0000FF"/>
                </a:solidFill>
                <a:latin typeface="Times New Roman" pitchFamily="18" charset="0"/>
              </a:rPr>
              <a:t> 8 </a:t>
            </a:r>
            <a:r>
              <a:rPr lang="en-US" sz="4400" dirty="0" err="1">
                <a:solidFill>
                  <a:srgbClr val="0000FF"/>
                </a:solidFill>
                <a:latin typeface="Times New Roman" pitchFamily="18" charset="0"/>
              </a:rPr>
              <a:t>chữ</a:t>
            </a:r>
            <a:r>
              <a:rPr lang="en-US" sz="4400" dirty="0">
                <a:solidFill>
                  <a:srgbClr val="0000FF"/>
                </a:solidFill>
                <a:latin typeface="Times New Roman" pitchFamily="18" charset="0"/>
              </a:rPr>
              <a:t>).</a:t>
            </a:r>
            <a:endParaRPr lang="en-US" sz="4400" dirty="0">
              <a:solidFill>
                <a:srgbClr val="0000FF"/>
              </a:solidFill>
              <a:latin typeface="Times New Roman" pitchFamily="18" charset="0"/>
            </a:endParaRPr>
          </a:p>
        </p:txBody>
      </p:sp>
      <p:sp>
        <p:nvSpPr>
          <p:cNvPr id="16" name="TextBox 16"/>
          <p:cNvSpPr txBox="1"/>
          <p:nvPr/>
        </p:nvSpPr>
        <p:spPr>
          <a:xfrm>
            <a:off x="12905442" y="5508747"/>
            <a:ext cx="4010958" cy="1354217"/>
          </a:xfrm>
          <a:prstGeom prst="rect">
            <a:avLst/>
          </a:prstGeom>
        </p:spPr>
        <p:txBody>
          <a:bodyPr lIns="0" tIns="0" rIns="0" bIns="0" rtlCol="0" anchor="t">
            <a:spAutoFit/>
          </a:bodyPr>
          <a:lstStyle/>
          <a:p>
            <a:pPr algn="ctr">
              <a:spcBef>
                <a:spcPct val="0"/>
              </a:spcBef>
            </a:pPr>
            <a:r>
              <a:rPr lang="en-US" sz="4400" dirty="0" err="1">
                <a:solidFill>
                  <a:srgbClr val="0000FF"/>
                </a:solidFill>
                <a:latin typeface="Times New Roman" pitchFamily="18" charset="0"/>
              </a:rPr>
              <a:t>Biểu</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cảm</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kết</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hợp</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tự</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sự</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miêu</a:t>
            </a:r>
            <a:r>
              <a:rPr lang="en-US" sz="4400" dirty="0">
                <a:solidFill>
                  <a:srgbClr val="0000FF"/>
                </a:solidFill>
                <a:latin typeface="Times New Roman" pitchFamily="18" charset="0"/>
              </a:rPr>
              <a:t> </a:t>
            </a:r>
            <a:r>
              <a:rPr lang="en-US" sz="4400" dirty="0" err="1">
                <a:solidFill>
                  <a:srgbClr val="0000FF"/>
                </a:solidFill>
                <a:latin typeface="Times New Roman" pitchFamily="18" charset="0"/>
              </a:rPr>
              <a:t>tả</a:t>
            </a:r>
            <a:r>
              <a:rPr lang="en-US" sz="4400" dirty="0">
                <a:solidFill>
                  <a:srgbClr val="0000FF"/>
                </a:solidFill>
                <a:latin typeface="Times New Roman" pitchFamily="18" charset="0"/>
              </a:rPr>
              <a:t>.</a:t>
            </a:r>
            <a:endParaRPr lang="en-US" sz="4400" dirty="0">
              <a:solidFill>
                <a:srgbClr val="0000FF"/>
              </a:solidFill>
              <a:latin typeface="Times New Roman" pitchFamily="18" charset="0"/>
            </a:endParaRPr>
          </a:p>
        </p:txBody>
      </p:sp>
      <p:sp>
        <p:nvSpPr>
          <p:cNvPr id="17" name="Rectangle 16"/>
          <p:cNvSpPr/>
          <p:nvPr/>
        </p:nvSpPr>
        <p:spPr>
          <a:xfrm>
            <a:off x="831935" y="5404955"/>
            <a:ext cx="6001265" cy="4154984"/>
          </a:xfrm>
          <a:prstGeom prst="rect">
            <a:avLst/>
          </a:prstGeom>
        </p:spPr>
        <p:txBody>
          <a:bodyPr wrap="square">
            <a:spAutoFit/>
          </a:bodyPr>
          <a:lstStyle/>
          <a:p>
            <a:r>
              <a:rPr lang="pt-BR" sz="4400" dirty="0" smtClean="0">
                <a:solidFill>
                  <a:srgbClr val="0000FF"/>
                </a:solidFill>
                <a:latin typeface="Times New Roman" pitchFamily="18" charset="0"/>
              </a:rPr>
              <a:t>-</a:t>
            </a:r>
            <a:r>
              <a:rPr lang="en-US" sz="4400" dirty="0" smtClean="0">
                <a:solidFill>
                  <a:srgbClr val="0000FF"/>
                </a:solidFill>
                <a:latin typeface="Times New Roman" pitchFamily="18" charset="0"/>
              </a:rPr>
              <a:t> </a:t>
            </a:r>
            <a:r>
              <a:rPr lang="en-US" sz="4400" dirty="0">
                <a:solidFill>
                  <a:srgbClr val="0000FF"/>
                </a:solidFill>
                <a:latin typeface="Times New Roman" pitchFamily="18" charset="0"/>
              </a:rPr>
              <a:t>Sáng tác năm 1963, </a:t>
            </a:r>
            <a:r>
              <a:rPr lang="en-US" sz="4400" dirty="0" err="1" smtClean="0">
                <a:solidFill>
                  <a:srgbClr val="0000FF"/>
                </a:solidFill>
                <a:latin typeface="Times New Roman" pitchFamily="18" charset="0"/>
              </a:rPr>
              <a:t>khi</a:t>
            </a:r>
            <a:r>
              <a:rPr lang="en-US" sz="4400" dirty="0" smtClean="0">
                <a:solidFill>
                  <a:srgbClr val="0000FF"/>
                </a:solidFill>
                <a:latin typeface="Times New Roman" pitchFamily="18" charset="0"/>
              </a:rPr>
              <a:t> </a:t>
            </a:r>
            <a:r>
              <a:rPr lang="en-US" sz="4400" dirty="0">
                <a:solidFill>
                  <a:srgbClr val="0000FF"/>
                </a:solidFill>
                <a:latin typeface="Times New Roman" pitchFamily="18" charset="0"/>
              </a:rPr>
              <a:t>tác giả đang là sinh viên học Luật ở nước </a:t>
            </a:r>
            <a:r>
              <a:rPr lang="en-US" sz="4400" dirty="0" err="1">
                <a:solidFill>
                  <a:srgbClr val="0000FF"/>
                </a:solidFill>
                <a:latin typeface="Times New Roman" pitchFamily="18" charset="0"/>
              </a:rPr>
              <a:t>ngoài</a:t>
            </a:r>
            <a:r>
              <a:rPr lang="en-US" sz="4400" dirty="0">
                <a:solidFill>
                  <a:srgbClr val="0000FF"/>
                </a:solidFill>
                <a:latin typeface="Times New Roman" pitchFamily="18" charset="0"/>
              </a:rPr>
              <a:t>.</a:t>
            </a:r>
            <a:endParaRPr lang="en-US" sz="4400" dirty="0">
              <a:solidFill>
                <a:srgbClr val="0000FF"/>
              </a:solidFill>
              <a:latin typeface="Times New Roman" pitchFamily="18" charset="0"/>
              <a:cs typeface="Times New Roman" pitchFamily="18" charset="0"/>
            </a:endParaRPr>
          </a:p>
          <a:p>
            <a:r>
              <a:rPr lang="vi-VN" sz="4400" dirty="0">
                <a:solidFill>
                  <a:srgbClr val="0000FF"/>
                </a:solidFill>
                <a:latin typeface="Times New Roman" pitchFamily="18" charset="0"/>
                <a:cs typeface="Times New Roman" pitchFamily="18" charset="0"/>
              </a:rPr>
              <a:t>- Bài thơ trích trong tập </a:t>
            </a:r>
            <a:r>
              <a:rPr lang="en-US" sz="4400" dirty="0">
                <a:solidFill>
                  <a:srgbClr val="FF0000"/>
                </a:solidFill>
                <a:latin typeface="Times New Roman" pitchFamily="18" charset="0"/>
                <a:cs typeface="Times New Roman" pitchFamily="18" charset="0"/>
              </a:rPr>
              <a:t>“</a:t>
            </a:r>
            <a:r>
              <a:rPr lang="vi-VN" sz="4400" i="1" dirty="0">
                <a:solidFill>
                  <a:srgbClr val="FF0000"/>
                </a:solidFill>
                <a:latin typeface="Times New Roman" pitchFamily="18" charset="0"/>
                <a:cs typeface="Times New Roman" pitchFamily="18" charset="0"/>
              </a:rPr>
              <a:t>Hương cây – Bếp lửa”</a:t>
            </a:r>
            <a:r>
              <a:rPr lang="vi-VN" sz="4400" dirty="0">
                <a:solidFill>
                  <a:srgbClr val="0000FF"/>
                </a:solidFill>
                <a:latin typeface="Times New Roman" pitchFamily="18" charset="0"/>
                <a:cs typeface="Times New Roman" pitchFamily="18" charset="0"/>
              </a:rPr>
              <a:t> (</a:t>
            </a:r>
            <a:r>
              <a:rPr lang="en-US" sz="4400" dirty="0">
                <a:solidFill>
                  <a:srgbClr val="0000FF"/>
                </a:solidFill>
                <a:latin typeface="Times New Roman" pitchFamily="18" charset="0"/>
                <a:cs typeface="Times New Roman" pitchFamily="18" charset="0"/>
              </a:rPr>
              <a:t>in </a:t>
            </a:r>
            <a:r>
              <a:rPr lang="en-US" sz="4400" dirty="0" err="1">
                <a:solidFill>
                  <a:srgbClr val="0000FF"/>
                </a:solidFill>
                <a:latin typeface="Times New Roman" pitchFamily="18" charset="0"/>
                <a:cs typeface="Times New Roman" pitchFamily="18" charset="0"/>
              </a:rPr>
              <a:t>năm</a:t>
            </a:r>
            <a:r>
              <a:rPr lang="en-US" sz="4400" dirty="0">
                <a:solidFill>
                  <a:srgbClr val="0000FF"/>
                </a:solidFill>
                <a:latin typeface="Times New Roman" pitchFamily="18" charset="0"/>
                <a:cs typeface="Times New Roman" pitchFamily="18" charset="0"/>
              </a:rPr>
              <a:t> </a:t>
            </a:r>
            <a:r>
              <a:rPr lang="vi-VN" sz="4400" dirty="0">
                <a:solidFill>
                  <a:srgbClr val="0000FF"/>
                </a:solidFill>
                <a:latin typeface="Times New Roman" pitchFamily="18" charset="0"/>
                <a:cs typeface="Times New Roman" pitchFamily="18" charset="0"/>
              </a:rPr>
              <a:t>1968).</a:t>
            </a:r>
            <a:endParaRPr lang="pt-BR" sz="44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barn(inVertical)">
                                      <p:cBhvr>
                                        <p:cTn id="11" dur="5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barn(inVertical)">
                                      <p:cBhvr>
                                        <p:cTn id="16" dur="500"/>
                                        <p:tgtEl>
                                          <p:spTgt spid="1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2286000" y="0"/>
            <a:ext cx="6743700" cy="12573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eaLnBrk="1" hangingPunct="1"/>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r>
              <a:rPr lang="vi-VN" sz="4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BẾP LỬA</a:t>
            </a:r>
            <a:endParaRPr lang="en-US" sz="4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endParaRPr lang="en-US" sz="4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149" name="Rectangle 5"/>
          <p:cNvSpPr>
            <a:spLocks noChangeArrowheads="1"/>
          </p:cNvSpPr>
          <p:nvPr/>
        </p:nvSpPr>
        <p:spPr bwMode="auto">
          <a:xfrm>
            <a:off x="2286000" y="1257300"/>
            <a:ext cx="6743700" cy="90297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b"/>
          <a:lstStyle/>
          <a:p>
            <a:endParaRPr lang="en-US" sz="2700" b="1" i="1" dirty="0"/>
          </a:p>
          <a:p>
            <a:r>
              <a:rPr lang="vi-VN" sz="2700" b="1" i="1" dirty="0">
                <a:latin typeface="Times New Roman" pitchFamily="18" charset="0"/>
                <a:cs typeface="Times New Roman" pitchFamily="18" charset="0"/>
              </a:rPr>
              <a:t>Một bếp lửa chờn vờn sương sớm</a:t>
            </a:r>
          </a:p>
          <a:p>
            <a:r>
              <a:rPr lang="vi-VN" sz="2700" b="1" i="1" dirty="0">
                <a:latin typeface="Times New Roman" pitchFamily="18" charset="0"/>
                <a:cs typeface="Times New Roman" pitchFamily="18" charset="0"/>
              </a:rPr>
              <a:t>Một bếp lửa ấp iu nồng đượm</a:t>
            </a:r>
          </a:p>
          <a:p>
            <a:r>
              <a:rPr lang="vi-VN" sz="2700" b="1" i="1" dirty="0">
                <a:latin typeface="Times New Roman" pitchFamily="18" charset="0"/>
                <a:cs typeface="Times New Roman" pitchFamily="18" charset="0"/>
              </a:rPr>
              <a:t>Cháu thương bà biết mấy nắng mưa.</a:t>
            </a:r>
          </a:p>
          <a:p>
            <a:endParaRPr lang="en-US" sz="2700" b="1" i="1" dirty="0">
              <a:latin typeface="Times New Roman" pitchFamily="18" charset="0"/>
              <a:cs typeface="Times New Roman" pitchFamily="18" charset="0"/>
            </a:endParaRPr>
          </a:p>
          <a:p>
            <a:r>
              <a:rPr lang="vi-VN" sz="2700" b="1" i="1" dirty="0">
                <a:latin typeface="Times New Roman" pitchFamily="18" charset="0"/>
                <a:cs typeface="Times New Roman" pitchFamily="18" charset="0"/>
              </a:rPr>
              <a:t>Lên bốn tuổi cháu đã quen mùi khói </a:t>
            </a:r>
          </a:p>
          <a:p>
            <a:r>
              <a:rPr lang="vi-VN" sz="2700" b="1" i="1" dirty="0">
                <a:latin typeface="Times New Roman" pitchFamily="18" charset="0"/>
                <a:cs typeface="Times New Roman" pitchFamily="18" charset="0"/>
              </a:rPr>
              <a:t>Năm ấy là năm đói mòn đói mỏi</a:t>
            </a:r>
          </a:p>
          <a:p>
            <a:r>
              <a:rPr lang="vi-VN" sz="2700" b="1" i="1" dirty="0">
                <a:latin typeface="Times New Roman" pitchFamily="18" charset="0"/>
                <a:cs typeface="Times New Roman" pitchFamily="18" charset="0"/>
              </a:rPr>
              <a:t>Bố đi đánh xe khô rạc ngựa gầy</a:t>
            </a:r>
          </a:p>
          <a:p>
            <a:r>
              <a:rPr lang="en-US" sz="2700" b="1" i="1" dirty="0">
                <a:latin typeface="Times New Roman" pitchFamily="18" charset="0"/>
                <a:cs typeface="Times New Roman" pitchFamily="18" charset="0"/>
              </a:rPr>
              <a:t>Chỉ nhớ khói hun nhèm mắt cháu</a:t>
            </a:r>
          </a:p>
          <a:p>
            <a:r>
              <a:rPr lang="vi-VN" sz="2700" b="1" i="1" dirty="0">
                <a:latin typeface="Times New Roman" pitchFamily="18" charset="0"/>
                <a:cs typeface="Times New Roman" pitchFamily="18" charset="0"/>
              </a:rPr>
              <a:t>Nghĩ lại đến giờ sống mũi còn cay!</a:t>
            </a:r>
          </a:p>
          <a:p>
            <a:endParaRPr lang="en-US" sz="2700" b="1" i="1" dirty="0">
              <a:latin typeface="Times New Roman" pitchFamily="18" charset="0"/>
              <a:cs typeface="Times New Roman" pitchFamily="18" charset="0"/>
            </a:endParaRPr>
          </a:p>
          <a:p>
            <a:r>
              <a:rPr lang="vi-VN" sz="2700" b="1" i="1" dirty="0">
                <a:latin typeface="Times New Roman" pitchFamily="18" charset="0"/>
                <a:cs typeface="Times New Roman" pitchFamily="18" charset="0"/>
              </a:rPr>
              <a:t>Tám năm ròng cháu cùng bà nhóm lửa</a:t>
            </a:r>
          </a:p>
          <a:p>
            <a:r>
              <a:rPr lang="vi-VN" sz="2700" b="1" i="1" dirty="0">
                <a:latin typeface="Times New Roman" pitchFamily="18" charset="0"/>
                <a:cs typeface="Times New Roman" pitchFamily="18" charset="0"/>
              </a:rPr>
              <a:t>Tu hú kêu trên những cánh đồng xa</a:t>
            </a:r>
          </a:p>
          <a:p>
            <a:r>
              <a:rPr lang="en-US" sz="2700" b="1" i="1" dirty="0">
                <a:latin typeface="Times New Roman" pitchFamily="18" charset="0"/>
                <a:cs typeface="Times New Roman" pitchFamily="18" charset="0"/>
              </a:rPr>
              <a:t>Khi tu hú kêu bà còn nhớ không bà</a:t>
            </a:r>
          </a:p>
          <a:p>
            <a:r>
              <a:rPr lang="en-US" sz="2700" b="1" i="1" dirty="0">
                <a:latin typeface="Times New Roman" pitchFamily="18" charset="0"/>
                <a:cs typeface="Times New Roman" pitchFamily="18" charset="0"/>
              </a:rPr>
              <a:t>Bà hay kể chuyện những ngày ở Huế</a:t>
            </a:r>
          </a:p>
          <a:p>
            <a:r>
              <a:rPr lang="en-US" sz="2700" b="1" i="1" dirty="0">
                <a:latin typeface="Times New Roman" pitchFamily="18" charset="0"/>
                <a:cs typeface="Times New Roman" pitchFamily="18" charset="0"/>
              </a:rPr>
              <a:t>Tiếng tu hú sao mà tha thiết thế!</a:t>
            </a:r>
          </a:p>
          <a:p>
            <a:r>
              <a:rPr lang="en-US" sz="2700" b="1" i="1" dirty="0">
                <a:latin typeface="Times New Roman" pitchFamily="18" charset="0"/>
                <a:cs typeface="Times New Roman" pitchFamily="18" charset="0"/>
              </a:rPr>
              <a:t>Mẹ cùng cha công tác bận không về</a:t>
            </a:r>
          </a:p>
          <a:p>
            <a:r>
              <a:rPr lang="en-US" sz="2700" b="1" i="1" dirty="0">
                <a:latin typeface="Times New Roman" pitchFamily="18" charset="0"/>
                <a:cs typeface="Times New Roman" pitchFamily="18" charset="0"/>
              </a:rPr>
              <a:t>Cháu ở cùng bà, bà bảo cháu nghe</a:t>
            </a:r>
          </a:p>
          <a:p>
            <a:r>
              <a:rPr lang="vi-VN" sz="2700" b="1" i="1" dirty="0">
                <a:latin typeface="Times New Roman" pitchFamily="18" charset="0"/>
                <a:cs typeface="Times New Roman" pitchFamily="18" charset="0"/>
              </a:rPr>
              <a:t>Bà dạy cháu làm, bà chăm cháu học</a:t>
            </a:r>
            <a:r>
              <a:rPr lang="en-US" sz="2700" b="1" i="1" dirty="0">
                <a:latin typeface="Times New Roman" pitchFamily="18" charset="0"/>
                <a:cs typeface="Times New Roman" pitchFamily="18" charset="0"/>
              </a:rPr>
              <a:t>.</a:t>
            </a:r>
            <a:endParaRPr lang="vi-VN" sz="2700" b="1" i="1" dirty="0">
              <a:latin typeface="Times New Roman" pitchFamily="18" charset="0"/>
              <a:cs typeface="Times New Roman" pitchFamily="18" charset="0"/>
            </a:endParaRPr>
          </a:p>
          <a:p>
            <a:r>
              <a:rPr lang="vi-VN" sz="2700" b="1" i="1" dirty="0">
                <a:latin typeface="Times New Roman" pitchFamily="18" charset="0"/>
                <a:cs typeface="Times New Roman" pitchFamily="18" charset="0"/>
              </a:rPr>
              <a:t>Nhóm bếp lửa nghĩ thương bà khó nhọc</a:t>
            </a:r>
            <a:r>
              <a:rPr lang="en-US" sz="2700" b="1" i="1" dirty="0">
                <a:latin typeface="Times New Roman" pitchFamily="18" charset="0"/>
                <a:cs typeface="Times New Roman" pitchFamily="18" charset="0"/>
              </a:rPr>
              <a:t>,</a:t>
            </a:r>
            <a:endParaRPr lang="vi-VN" sz="2700" b="1" i="1" dirty="0">
              <a:latin typeface="Times New Roman" pitchFamily="18" charset="0"/>
              <a:cs typeface="Times New Roman" pitchFamily="18" charset="0"/>
            </a:endParaRPr>
          </a:p>
          <a:p>
            <a:r>
              <a:rPr lang="vi-VN" sz="2700" b="1" i="1" dirty="0">
                <a:latin typeface="Times New Roman" pitchFamily="18" charset="0"/>
                <a:cs typeface="Times New Roman" pitchFamily="18" charset="0"/>
              </a:rPr>
              <a:t>Tu hú ơi! Chẳng đến ở cùng bà</a:t>
            </a:r>
          </a:p>
          <a:p>
            <a:r>
              <a:rPr lang="vi-VN" sz="2700" b="1" i="1" dirty="0">
                <a:latin typeface="Times New Roman" pitchFamily="18" charset="0"/>
                <a:cs typeface="Times New Roman" pitchFamily="18" charset="0"/>
              </a:rPr>
              <a:t>Kêu chi hoài trên những cánh đồng xa?</a:t>
            </a:r>
          </a:p>
        </p:txBody>
      </p:sp>
      <p:sp>
        <p:nvSpPr>
          <p:cNvPr id="6150" name="Rectangle 6"/>
          <p:cNvSpPr>
            <a:spLocks noChangeArrowheads="1"/>
          </p:cNvSpPr>
          <p:nvPr/>
        </p:nvSpPr>
        <p:spPr bwMode="auto">
          <a:xfrm>
            <a:off x="9258300" y="0"/>
            <a:ext cx="6400800" cy="102870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r>
              <a:rPr lang="vi-VN" sz="2550" b="1" i="1" dirty="0">
                <a:latin typeface="Times New Roman" pitchFamily="18" charset="0"/>
                <a:cs typeface="Times New Roman" pitchFamily="18" charset="0"/>
              </a:rPr>
              <a:t>Năm giặc đốt làng cháy tàn cháy rụi</a:t>
            </a:r>
          </a:p>
          <a:p>
            <a:r>
              <a:rPr lang="en-US" sz="2550" b="1" i="1" dirty="0">
                <a:latin typeface="Times New Roman" pitchFamily="18" charset="0"/>
                <a:cs typeface="Times New Roman" pitchFamily="18" charset="0"/>
              </a:rPr>
              <a:t>Hàng xóm bốn bên trở về lầm lụi</a:t>
            </a:r>
          </a:p>
          <a:p>
            <a:r>
              <a:rPr lang="vi-VN" sz="2550" b="1" i="1" dirty="0">
                <a:latin typeface="Times New Roman" pitchFamily="18" charset="0"/>
                <a:cs typeface="Times New Roman" pitchFamily="18" charset="0"/>
              </a:rPr>
              <a:t>Đỡ đần bà dựng lại túp lều tranh</a:t>
            </a:r>
          </a:p>
          <a:p>
            <a:r>
              <a:rPr lang="vi-VN" sz="2550" b="1" i="1" dirty="0">
                <a:latin typeface="Times New Roman" pitchFamily="18" charset="0"/>
                <a:cs typeface="Times New Roman" pitchFamily="18" charset="0"/>
              </a:rPr>
              <a:t>Vẫn vững lòng bà dặn cháu đinh ninh:</a:t>
            </a:r>
          </a:p>
          <a:p>
            <a:r>
              <a:rPr lang="en-US" sz="2550" b="1" i="1" dirty="0">
                <a:latin typeface="Times New Roman" pitchFamily="18" charset="0"/>
                <a:cs typeface="Times New Roman" pitchFamily="18" charset="0"/>
              </a:rPr>
              <a:t>“ Bố ở chiến khu bố còn việc bố</a:t>
            </a:r>
          </a:p>
          <a:p>
            <a:r>
              <a:rPr lang="vi-VN" sz="2550" b="1" i="1" dirty="0">
                <a:latin typeface="Times New Roman" pitchFamily="18" charset="0"/>
                <a:cs typeface="Times New Roman" pitchFamily="18" charset="0"/>
              </a:rPr>
              <a:t>Mày có viết thư chớ kể này</a:t>
            </a:r>
            <a:r>
              <a:rPr lang="en-US" sz="2550" b="1" i="1" dirty="0">
                <a:latin typeface="Times New Roman" pitchFamily="18" charset="0"/>
                <a:cs typeface="Times New Roman" pitchFamily="18" charset="0"/>
              </a:rPr>
              <a:t>,</a:t>
            </a:r>
            <a:r>
              <a:rPr lang="vi-VN" sz="2550" b="1" i="1" dirty="0">
                <a:latin typeface="Times New Roman" pitchFamily="18" charset="0"/>
                <a:cs typeface="Times New Roman" pitchFamily="18" charset="0"/>
              </a:rPr>
              <a:t> kể nọ</a:t>
            </a:r>
          </a:p>
          <a:p>
            <a:r>
              <a:rPr lang="vi-VN" sz="2550" b="1" i="1" dirty="0">
                <a:latin typeface="Times New Roman" pitchFamily="18" charset="0"/>
                <a:cs typeface="Times New Roman" pitchFamily="18" charset="0"/>
              </a:rPr>
              <a:t>Cứ bảo nhà vẫn được bình yên</a:t>
            </a:r>
            <a:r>
              <a:rPr lang="en-US" sz="2550" b="1" i="1" dirty="0">
                <a:latin typeface="Times New Roman" pitchFamily="18" charset="0"/>
                <a:cs typeface="Times New Roman" pitchFamily="18" charset="0"/>
              </a:rPr>
              <a:t>!</a:t>
            </a:r>
            <a:r>
              <a:rPr lang="vi-VN" sz="2550" b="1" i="1" dirty="0">
                <a:latin typeface="Times New Roman" pitchFamily="18" charset="0"/>
                <a:cs typeface="Times New Roman" pitchFamily="18" charset="0"/>
              </a:rPr>
              <a:t>”</a:t>
            </a:r>
          </a:p>
          <a:p>
            <a:endParaRPr lang="en-US" sz="2550" b="1" i="1" dirty="0">
              <a:latin typeface="Times New Roman" pitchFamily="18" charset="0"/>
              <a:cs typeface="Times New Roman" pitchFamily="18" charset="0"/>
            </a:endParaRPr>
          </a:p>
          <a:p>
            <a:r>
              <a:rPr lang="en-US" sz="2550" b="1" i="1" dirty="0">
                <a:latin typeface="Times New Roman" pitchFamily="18" charset="0"/>
                <a:cs typeface="Times New Roman" pitchFamily="18" charset="0"/>
              </a:rPr>
              <a:t>Rồi sớm rồi chiều lại bếp lửa bà nhen</a:t>
            </a:r>
          </a:p>
          <a:p>
            <a:r>
              <a:rPr lang="en-US" sz="2550" b="1" i="1" dirty="0">
                <a:latin typeface="Times New Roman" pitchFamily="18" charset="0"/>
                <a:cs typeface="Times New Roman" pitchFamily="18" charset="0"/>
              </a:rPr>
              <a:t>Một ngọn lửa </a:t>
            </a:r>
            <a:r>
              <a:rPr lang="en-US" sz="2550" b="1" i="1" dirty="0" err="1">
                <a:latin typeface="Times New Roman" pitchFamily="18" charset="0"/>
                <a:cs typeface="Times New Roman" pitchFamily="18" charset="0"/>
              </a:rPr>
              <a:t>lòng</a:t>
            </a:r>
            <a:r>
              <a:rPr lang="en-US" sz="2550" b="1" i="1" dirty="0">
                <a:latin typeface="Times New Roman" pitchFamily="18" charset="0"/>
                <a:cs typeface="Times New Roman" pitchFamily="18" charset="0"/>
              </a:rPr>
              <a:t> bà luôn ủ sẵn</a:t>
            </a:r>
          </a:p>
          <a:p>
            <a:r>
              <a:rPr lang="en-US" sz="2550" b="1" i="1" dirty="0">
                <a:latin typeface="Times New Roman" pitchFamily="18" charset="0"/>
                <a:cs typeface="Times New Roman" pitchFamily="18" charset="0"/>
              </a:rPr>
              <a:t>Một ngọn lửa chứa niềm tin dai dẳng….</a:t>
            </a:r>
          </a:p>
          <a:p>
            <a:endParaRPr lang="en-US" sz="2550" b="1" i="1" dirty="0">
              <a:latin typeface="Times New Roman" pitchFamily="18" charset="0"/>
              <a:cs typeface="Times New Roman" pitchFamily="18" charset="0"/>
            </a:endParaRPr>
          </a:p>
          <a:p>
            <a:r>
              <a:rPr lang="vi-VN" sz="2550" b="1" i="1" dirty="0">
                <a:latin typeface="Times New Roman" pitchFamily="18" charset="0"/>
                <a:cs typeface="Times New Roman" pitchFamily="18" charset="0"/>
              </a:rPr>
              <a:t>Lận đận đời bà biết mấy nắng mưa</a:t>
            </a:r>
          </a:p>
          <a:p>
            <a:r>
              <a:rPr lang="vi-VN" sz="2550" b="1" i="1" dirty="0">
                <a:latin typeface="Times New Roman" pitchFamily="18" charset="0"/>
                <a:cs typeface="Times New Roman" pitchFamily="18" charset="0"/>
              </a:rPr>
              <a:t>Mấy chục năm rồi đến tận bây giờ</a:t>
            </a:r>
          </a:p>
          <a:p>
            <a:r>
              <a:rPr lang="en-US" sz="2550" b="1" i="1" dirty="0">
                <a:latin typeface="Times New Roman" pitchFamily="18" charset="0"/>
                <a:cs typeface="Times New Roman" pitchFamily="18" charset="0"/>
              </a:rPr>
              <a:t>Bà vẫn giữ thói quen dậy sớm</a:t>
            </a:r>
          </a:p>
          <a:p>
            <a:r>
              <a:rPr lang="vi-VN" sz="2550" b="1" i="1" dirty="0">
                <a:latin typeface="Times New Roman" pitchFamily="18" charset="0"/>
                <a:cs typeface="Times New Roman" pitchFamily="18" charset="0"/>
              </a:rPr>
              <a:t>Nhóm bếp lửa ấp iu nồng đượm</a:t>
            </a:r>
          </a:p>
          <a:p>
            <a:r>
              <a:rPr lang="vi-VN" sz="2550" b="1" i="1" dirty="0">
                <a:latin typeface="Times New Roman" pitchFamily="18" charset="0"/>
                <a:cs typeface="Times New Roman" pitchFamily="18" charset="0"/>
              </a:rPr>
              <a:t>Nhóm niềm yêu thương khoai sắn ngọt bùi</a:t>
            </a:r>
          </a:p>
          <a:p>
            <a:r>
              <a:rPr lang="en-US" sz="2550" b="1" i="1" dirty="0">
                <a:latin typeface="Times New Roman" pitchFamily="18" charset="0"/>
                <a:cs typeface="Times New Roman" pitchFamily="18" charset="0"/>
              </a:rPr>
              <a:t>Nhóm nồi xôi gạo mới sẻ chung vui</a:t>
            </a:r>
          </a:p>
          <a:p>
            <a:r>
              <a:rPr lang="en-US" sz="2550" b="1" i="1" dirty="0">
                <a:latin typeface="Times New Roman" pitchFamily="18" charset="0"/>
                <a:cs typeface="Times New Roman" pitchFamily="18" charset="0"/>
              </a:rPr>
              <a:t>Nhóm dậy cả những tâm tình </a:t>
            </a:r>
            <a:r>
              <a:rPr lang="en-US" sz="2550" b="1" i="1" dirty="0" err="1">
                <a:latin typeface="Times New Roman" pitchFamily="18" charset="0"/>
                <a:cs typeface="Times New Roman" pitchFamily="18" charset="0"/>
              </a:rPr>
              <a:t>tuổi</a:t>
            </a:r>
            <a:r>
              <a:rPr lang="en-US" sz="2550" b="1" i="1" dirty="0">
                <a:latin typeface="Times New Roman" pitchFamily="18" charset="0"/>
                <a:cs typeface="Times New Roman" pitchFamily="18" charset="0"/>
              </a:rPr>
              <a:t> nhỏ</a:t>
            </a:r>
          </a:p>
          <a:p>
            <a:r>
              <a:rPr lang="en-US" sz="2550" b="1" i="1" dirty="0">
                <a:latin typeface="Times New Roman" pitchFamily="18" charset="0"/>
                <a:cs typeface="Times New Roman" pitchFamily="18" charset="0"/>
              </a:rPr>
              <a:t>Ôi kì lạ và thiêng liêng – bếp lửa!</a:t>
            </a:r>
          </a:p>
          <a:p>
            <a:endParaRPr lang="en-US" sz="2550" b="1" i="1" dirty="0">
              <a:latin typeface="Times New Roman" pitchFamily="18" charset="0"/>
              <a:cs typeface="Times New Roman" pitchFamily="18" charset="0"/>
            </a:endParaRPr>
          </a:p>
          <a:p>
            <a:r>
              <a:rPr lang="vi-VN" sz="2550" b="1" i="1" dirty="0">
                <a:latin typeface="Times New Roman" pitchFamily="18" charset="0"/>
                <a:cs typeface="Times New Roman" pitchFamily="18" charset="0"/>
              </a:rPr>
              <a:t>Giờ cháu đ</a:t>
            </a:r>
            <a:r>
              <a:rPr lang="en-US" sz="2550" b="1" i="1" dirty="0">
                <a:latin typeface="Times New Roman" pitchFamily="18" charset="0"/>
                <a:cs typeface="Times New Roman" pitchFamily="18" charset="0"/>
              </a:rPr>
              <a:t>ã</a:t>
            </a:r>
            <a:r>
              <a:rPr lang="vi-VN" sz="2550" b="1" i="1" dirty="0">
                <a:latin typeface="Times New Roman" pitchFamily="18" charset="0"/>
                <a:cs typeface="Times New Roman" pitchFamily="18" charset="0"/>
              </a:rPr>
              <a:t> đi xa</a:t>
            </a:r>
            <a:r>
              <a:rPr lang="en-US" sz="2550" b="1" i="1" dirty="0">
                <a:latin typeface="Times New Roman" pitchFamily="18" charset="0"/>
                <a:cs typeface="Times New Roman" pitchFamily="18" charset="0"/>
              </a:rPr>
              <a:t>. C</a:t>
            </a:r>
            <a:r>
              <a:rPr lang="vi-VN" sz="2550" b="1" i="1" dirty="0">
                <a:latin typeface="Times New Roman" pitchFamily="18" charset="0"/>
                <a:cs typeface="Times New Roman" pitchFamily="18" charset="0"/>
              </a:rPr>
              <a:t>ó ngọn khói trăm tàu</a:t>
            </a:r>
          </a:p>
          <a:p>
            <a:r>
              <a:rPr lang="vi-VN" sz="2550" b="1" i="1" dirty="0">
                <a:latin typeface="Times New Roman" pitchFamily="18" charset="0"/>
                <a:cs typeface="Times New Roman" pitchFamily="18" charset="0"/>
              </a:rPr>
              <a:t>Có lửa trăm nhà, niềm vui trăm ngả</a:t>
            </a:r>
          </a:p>
          <a:p>
            <a:r>
              <a:rPr lang="en-US" sz="2550" b="1" i="1" dirty="0">
                <a:latin typeface="Times New Roman" pitchFamily="18" charset="0"/>
                <a:cs typeface="Times New Roman" pitchFamily="18" charset="0"/>
              </a:rPr>
              <a:t>Nhưng vẫn chẳng lúc nào quên </a:t>
            </a:r>
            <a:r>
              <a:rPr lang="en-US" sz="2550" b="1" i="1" dirty="0" err="1">
                <a:latin typeface="Times New Roman" pitchFamily="18" charset="0"/>
                <a:cs typeface="Times New Roman" pitchFamily="18" charset="0"/>
              </a:rPr>
              <a:t>nhắc</a:t>
            </a:r>
            <a:r>
              <a:rPr lang="en-US" sz="2550" b="1" i="1" dirty="0">
                <a:latin typeface="Times New Roman" pitchFamily="18" charset="0"/>
                <a:cs typeface="Times New Roman" pitchFamily="18" charset="0"/>
              </a:rPr>
              <a:t> </a:t>
            </a:r>
            <a:r>
              <a:rPr lang="en-US" sz="2550" b="1" i="1" dirty="0" err="1">
                <a:latin typeface="Times New Roman" pitchFamily="18" charset="0"/>
                <a:cs typeface="Times New Roman" pitchFamily="18" charset="0"/>
              </a:rPr>
              <a:t>nhở</a:t>
            </a:r>
            <a:r>
              <a:rPr lang="en-US" sz="2550" b="1" i="1" dirty="0">
                <a:latin typeface="Times New Roman" pitchFamily="18" charset="0"/>
                <a:cs typeface="Times New Roman" pitchFamily="18" charset="0"/>
              </a:rPr>
              <a:t>:</a:t>
            </a:r>
          </a:p>
          <a:p>
            <a:r>
              <a:rPr lang="vi-VN" sz="2550" b="1" i="1" dirty="0">
                <a:latin typeface="Times New Roman" pitchFamily="18" charset="0"/>
                <a:cs typeface="Times New Roman" pitchFamily="18" charset="0"/>
              </a:rPr>
              <a:t>Sớm mai này bà nhóm bếp lên chưa?</a:t>
            </a:r>
            <a:r>
              <a:rPr lang="en-US" sz="2550" b="1" i="1" dirty="0">
                <a:latin typeface="Times New Roman" pitchFamily="18" charset="0"/>
                <a:cs typeface="Times New Roman" pitchFamily="18" charset="0"/>
              </a:rPr>
              <a:t>...</a:t>
            </a:r>
            <a:endParaRPr lang="vi-VN" sz="2550" b="1" i="1" dirty="0">
              <a:latin typeface="Times New Roman" pitchFamily="18" charset="0"/>
              <a:cs typeface="Times New Roman" pitchFamily="18" charset="0"/>
            </a:endParaRPr>
          </a:p>
          <a:p>
            <a:r>
              <a:rPr lang="en-US" sz="2550" b="1" i="1" dirty="0">
                <a:latin typeface="Times New Roman" pitchFamily="18" charset="0"/>
                <a:cs typeface="Times New Roman" pitchFamily="18" charset="0"/>
              </a:rPr>
              <a:t>			</a:t>
            </a:r>
            <a:r>
              <a:rPr lang="en-US" sz="2550" b="1" dirty="0">
                <a:latin typeface="Times New Roman" pitchFamily="18" charset="0"/>
                <a:cs typeface="Times New Roman" pitchFamily="18" charset="0"/>
              </a:rPr>
              <a:t>(</a:t>
            </a:r>
            <a:r>
              <a:rPr lang="en-US" sz="2550" b="1" dirty="0" err="1">
                <a:latin typeface="Times New Roman" pitchFamily="18" charset="0"/>
                <a:cs typeface="Times New Roman" pitchFamily="18" charset="0"/>
              </a:rPr>
              <a:t>Bằng</a:t>
            </a:r>
            <a:r>
              <a:rPr lang="en-US" sz="2550" b="1" dirty="0">
                <a:latin typeface="Times New Roman" pitchFamily="18" charset="0"/>
                <a:cs typeface="Times New Roman" pitchFamily="18" charset="0"/>
              </a:rPr>
              <a:t> Việt)</a:t>
            </a:r>
          </a:p>
        </p:txBody>
      </p:sp>
    </p:spTree>
    <p:custDataLst>
      <p:tags r:id="rId1"/>
    </p:custDataLst>
    <p:extLst>
      <p:ext uri="{BB962C8B-B14F-4D97-AF65-F5344CB8AC3E}">
        <p14:creationId xmlns:p14="http://schemas.microsoft.com/office/powerpoint/2010/main" val="307543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5" name="Freeform 5"/>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sp>
      <p:sp>
        <p:nvSpPr>
          <p:cNvPr id="6" name="Freeform 6"/>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3">
              <a:alphaModFix amt="78000"/>
            </a:blip>
            <a:stretch>
              <a:fillRect/>
            </a:stretch>
          </a:blipFill>
        </p:spPr>
      </p:sp>
      <p:sp>
        <p:nvSpPr>
          <p:cNvPr id="16" name="TextBox 16"/>
          <p:cNvSpPr txBox="1"/>
          <p:nvPr/>
        </p:nvSpPr>
        <p:spPr>
          <a:xfrm>
            <a:off x="2737500" y="619195"/>
            <a:ext cx="5693860" cy="1232710"/>
          </a:xfrm>
          <a:prstGeom prst="rect">
            <a:avLst/>
          </a:prstGeom>
        </p:spPr>
        <p:txBody>
          <a:bodyPr lIns="0" tIns="0" rIns="0" bIns="0" rtlCol="0" anchor="t">
            <a:spAutoFit/>
          </a:bodyPr>
          <a:lstStyle/>
          <a:p>
            <a:pPr>
              <a:lnSpc>
                <a:spcPts val="10308"/>
              </a:lnSpc>
            </a:pPr>
            <a:r>
              <a:rPr lang="en-US" sz="8053" b="1" dirty="0" smtClean="0">
                <a:solidFill>
                  <a:schemeClr val="accent2">
                    <a:lumMod val="50000"/>
                  </a:schemeClr>
                </a:solidFill>
                <a:latin typeface="Times New Roman" panose="02020603050405020304" pitchFamily="18" charset="0"/>
                <a:cs typeface="Times New Roman" panose="02020603050405020304" pitchFamily="18" charset="0"/>
              </a:rPr>
              <a:t>b. </a:t>
            </a:r>
            <a:r>
              <a:rPr lang="en-US" sz="8053" b="1" dirty="0" err="1" smtClean="0">
                <a:solidFill>
                  <a:schemeClr val="accent2">
                    <a:lumMod val="50000"/>
                  </a:schemeClr>
                </a:solidFill>
                <a:latin typeface="Times New Roman" panose="02020603050405020304" pitchFamily="18" charset="0"/>
                <a:cs typeface="Times New Roman" panose="02020603050405020304" pitchFamily="18" charset="0"/>
              </a:rPr>
              <a:t>Tác</a:t>
            </a:r>
            <a:r>
              <a:rPr lang="en-US" sz="8053"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8053" b="1" dirty="0" err="1" smtClean="0">
                <a:solidFill>
                  <a:schemeClr val="accent2">
                    <a:lumMod val="50000"/>
                  </a:schemeClr>
                </a:solidFill>
                <a:latin typeface="Times New Roman" panose="02020603050405020304" pitchFamily="18" charset="0"/>
                <a:cs typeface="Times New Roman" panose="02020603050405020304" pitchFamily="18" charset="0"/>
              </a:rPr>
              <a:t>phẩm</a:t>
            </a:r>
            <a:endParaRPr lang="en-US" sz="805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1F505072-0C31-401F-BE10-E29BBDD24947}"/>
              </a:ext>
            </a:extLst>
          </p:cNvPr>
          <p:cNvSpPr txBox="1">
            <a:spLocks/>
          </p:cNvSpPr>
          <p:nvPr/>
        </p:nvSpPr>
        <p:spPr>
          <a:xfrm>
            <a:off x="831935" y="2447374"/>
            <a:ext cx="16703639" cy="1823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6000" dirty="0" smtClean="0">
                <a:solidFill>
                  <a:srgbClr val="FF0000"/>
                </a:solidFill>
                <a:latin typeface="+mj-lt"/>
              </a:rPr>
              <a:t>Mạch cảm xúc của bài thơ được thể hiện như thế nào?</a:t>
            </a:r>
            <a:endParaRPr lang="en-US" sz="6000" dirty="0">
              <a:solidFill>
                <a:srgbClr val="FF0000"/>
              </a:solidFill>
              <a:latin typeface="+mj-lt"/>
            </a:endParaRPr>
          </a:p>
        </p:txBody>
      </p:sp>
      <p:sp>
        <p:nvSpPr>
          <p:cNvPr id="19" name="Content Placeholder 1">
            <a:extLst>
              <a:ext uri="{FF2B5EF4-FFF2-40B4-BE49-F238E27FC236}">
                <a16:creationId xmlns:a16="http://schemas.microsoft.com/office/drawing/2014/main" id="{5E0CD7C2-58DD-4B9D-BD5A-EBE8EA11D344}"/>
              </a:ext>
            </a:extLst>
          </p:cNvPr>
          <p:cNvSpPr txBox="1">
            <a:spLocks/>
          </p:cNvSpPr>
          <p:nvPr/>
        </p:nvSpPr>
        <p:spPr>
          <a:xfrm>
            <a:off x="831935" y="3771900"/>
            <a:ext cx="16503747" cy="548653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FontTx/>
              <a:buChar char="-"/>
            </a:pPr>
            <a:r>
              <a:rPr lang="vi-VN" sz="5400" dirty="0">
                <a:solidFill>
                  <a:srgbClr val="000000"/>
                </a:solidFill>
              </a:rPr>
              <a:t> Mạch cảm xúc của bài thơ: đi từ quá khứ đến hiện tại, từ kỉ niệm đến suy ngẫm theo dòng hồi tưởng.</a:t>
            </a:r>
          </a:p>
          <a:p>
            <a:pPr algn="just"/>
            <a:endParaRPr lang="vi-VN" sz="5400" dirty="0">
              <a:solidFill>
                <a:srgbClr val="000000"/>
              </a:solidFill>
            </a:endParaRPr>
          </a:p>
          <a:p>
            <a:pPr algn="just"/>
            <a:r>
              <a:rPr lang="vi-VN" sz="5400" dirty="0">
                <a:solidFill>
                  <a:srgbClr val="000000"/>
                </a:solidFill>
              </a:rPr>
              <a:t>- Bài thơ là lời của người cháu ở nơi xa nhớ về bà và những kỉ niệm với bà, nói lên lòng kính yêu và những suy ngẫm về bà.</a:t>
            </a:r>
          </a:p>
          <a:p>
            <a:endParaRPr lang="en-US" sz="5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bg/>
                                          </p:spTgt>
                                        </p:tgtEl>
                                        <p:attrNameLst>
                                          <p:attrName>style.visibility</p:attrName>
                                        </p:attrNameLst>
                                      </p:cBhvr>
                                      <p:to>
                                        <p:strVal val="visible"/>
                                      </p:to>
                                    </p:set>
                                    <p:animEffect transition="in" filter="circle(in)">
                                      <p:cBhvr>
                                        <p:cTn id="12" dur="2000"/>
                                        <p:tgtEl>
                                          <p:spTgt spid="19">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circle(in)">
                                      <p:cBhvr>
                                        <p:cTn id="17" dur="20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circle(in)">
                                      <p:cBhvr>
                                        <p:cTn id="22" dur="2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5" name="Freeform 5"/>
          <p:cNvSpPr/>
          <p:nvPr/>
        </p:nvSpPr>
        <p:spPr>
          <a:xfrm rot="2893084">
            <a:off x="-343433" y="-2092184"/>
            <a:ext cx="6715726" cy="6936430"/>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2"/>
            <a:stretch>
              <a:fillRect/>
            </a:stretch>
          </a:blipFill>
        </p:spPr>
      </p:sp>
      <p:sp>
        <p:nvSpPr>
          <p:cNvPr id="6" name="Freeform 6"/>
          <p:cNvSpPr/>
          <p:nvPr/>
        </p:nvSpPr>
        <p:spPr>
          <a:xfrm rot="9119920">
            <a:off x="-544079" y="-517716"/>
            <a:ext cx="2752029" cy="2942036"/>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3">
              <a:alphaModFix amt="78000"/>
            </a:blip>
            <a:stretch>
              <a:fillRect/>
            </a:stretch>
          </a:blipFill>
        </p:spPr>
      </p:sp>
      <p:sp>
        <p:nvSpPr>
          <p:cNvPr id="16" name="TextBox 16"/>
          <p:cNvSpPr txBox="1"/>
          <p:nvPr/>
        </p:nvSpPr>
        <p:spPr>
          <a:xfrm>
            <a:off x="2737500" y="619195"/>
            <a:ext cx="5693860" cy="1232710"/>
          </a:xfrm>
          <a:prstGeom prst="rect">
            <a:avLst/>
          </a:prstGeom>
        </p:spPr>
        <p:txBody>
          <a:bodyPr lIns="0" tIns="0" rIns="0" bIns="0" rtlCol="0" anchor="t">
            <a:spAutoFit/>
          </a:bodyPr>
          <a:lstStyle/>
          <a:p>
            <a:pPr>
              <a:lnSpc>
                <a:spcPts val="10308"/>
              </a:lnSpc>
            </a:pPr>
            <a:r>
              <a:rPr lang="en-US" sz="8053" b="1" dirty="0" smtClean="0">
                <a:solidFill>
                  <a:schemeClr val="accent2">
                    <a:lumMod val="50000"/>
                  </a:schemeClr>
                </a:solidFill>
                <a:latin typeface="Times New Roman" panose="02020603050405020304" pitchFamily="18" charset="0"/>
                <a:cs typeface="Times New Roman" panose="02020603050405020304" pitchFamily="18" charset="0"/>
              </a:rPr>
              <a:t>b. </a:t>
            </a:r>
            <a:r>
              <a:rPr lang="en-US" sz="8053" b="1" dirty="0" err="1" smtClean="0">
                <a:solidFill>
                  <a:schemeClr val="accent2">
                    <a:lumMod val="50000"/>
                  </a:schemeClr>
                </a:solidFill>
                <a:latin typeface="Times New Roman" panose="02020603050405020304" pitchFamily="18" charset="0"/>
                <a:cs typeface="Times New Roman" panose="02020603050405020304" pitchFamily="18" charset="0"/>
              </a:rPr>
              <a:t>Tác</a:t>
            </a:r>
            <a:r>
              <a:rPr lang="en-US" sz="8053"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8053" b="1" dirty="0" err="1" smtClean="0">
                <a:solidFill>
                  <a:schemeClr val="accent2">
                    <a:lumMod val="50000"/>
                  </a:schemeClr>
                </a:solidFill>
                <a:latin typeface="Times New Roman" panose="02020603050405020304" pitchFamily="18" charset="0"/>
                <a:cs typeface="Times New Roman" panose="02020603050405020304" pitchFamily="18" charset="0"/>
              </a:rPr>
              <a:t>phẩm</a:t>
            </a:r>
            <a:endParaRPr lang="en-US" sz="805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7" name="Text Box 2">
            <a:extLst>
              <a:ext uri="{FF2B5EF4-FFF2-40B4-BE49-F238E27FC236}">
                <a16:creationId xmlns:a16="http://schemas.microsoft.com/office/drawing/2014/main" id="{7021C1F9-4543-4CFE-BFCC-F7E661A1095C}"/>
              </a:ext>
            </a:extLst>
          </p:cNvPr>
          <p:cNvSpPr txBox="1">
            <a:spLocks noChangeArrowheads="1"/>
          </p:cNvSpPr>
          <p:nvPr/>
        </p:nvSpPr>
        <p:spPr bwMode="auto">
          <a:xfrm>
            <a:off x="9120808" y="7086599"/>
            <a:ext cx="5486400" cy="646331"/>
          </a:xfrm>
          <a:prstGeom prst="rect">
            <a:avLst/>
          </a:prstGeom>
          <a:noFill/>
          <a:ln w="9525">
            <a:noFill/>
            <a:miter lim="800000"/>
            <a:headEnd/>
            <a:tailEnd/>
          </a:ln>
          <a:effectLst/>
        </p:spPr>
        <p:txBody>
          <a:bodyPr>
            <a:spAutoFit/>
          </a:bodyPr>
          <a:lstStyle/>
          <a:p>
            <a:pPr eaLnBrk="0" hangingPunct="0">
              <a:lnSpc>
                <a:spcPct val="100000"/>
              </a:lnSpc>
              <a:spcBef>
                <a:spcPct val="50000"/>
              </a:spcBef>
              <a:buClrTx/>
              <a:buSzTx/>
              <a:buFontTx/>
              <a:buNone/>
              <a:defRPr/>
            </a:pPr>
            <a:endParaRPr lang="en-US" sz="3600">
              <a:effectLst>
                <a:outerShdw blurRad="38100" dist="38100" dir="2700000" algn="tl">
                  <a:srgbClr val="FFFFFF"/>
                </a:outerShdw>
              </a:effectLst>
              <a:latin typeface=".VnTime" pitchFamily="34" charset="0"/>
            </a:endParaRPr>
          </a:p>
        </p:txBody>
      </p:sp>
      <p:grpSp>
        <p:nvGrpSpPr>
          <p:cNvPr id="8" name="Group 17">
            <a:extLst>
              <a:ext uri="{FF2B5EF4-FFF2-40B4-BE49-F238E27FC236}">
                <a16:creationId xmlns:a16="http://schemas.microsoft.com/office/drawing/2014/main" id="{BFF9A666-90BE-48C9-9275-522F1C237E26}"/>
              </a:ext>
            </a:extLst>
          </p:cNvPr>
          <p:cNvGrpSpPr>
            <a:grpSpLocks/>
          </p:cNvGrpSpPr>
          <p:nvPr/>
        </p:nvGrpSpPr>
        <p:grpSpPr bwMode="auto">
          <a:xfrm>
            <a:off x="1447800" y="2400300"/>
            <a:ext cx="15723704" cy="6878556"/>
            <a:chOff x="144" y="1802"/>
            <a:chExt cx="5472" cy="2417"/>
          </a:xfrm>
        </p:grpSpPr>
        <p:sp>
          <p:nvSpPr>
            <p:cNvPr id="9" name="Text Box 18">
              <a:extLst>
                <a:ext uri="{FF2B5EF4-FFF2-40B4-BE49-F238E27FC236}">
                  <a16:creationId xmlns:a16="http://schemas.microsoft.com/office/drawing/2014/main" id="{529D6AA0-3718-4CDB-91E2-B57F560861BF}"/>
                </a:ext>
              </a:extLst>
            </p:cNvPr>
            <p:cNvSpPr txBox="1">
              <a:spLocks noChangeArrowheads="1"/>
            </p:cNvSpPr>
            <p:nvPr/>
          </p:nvSpPr>
          <p:spPr bwMode="auto">
            <a:xfrm>
              <a:off x="3648" y="1802"/>
              <a:ext cx="912" cy="568"/>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50000"/>
                </a:spcBef>
                <a:buClrTx/>
                <a:buSzTx/>
                <a:buFontTx/>
                <a:buNone/>
              </a:pPr>
              <a:r>
                <a:rPr lang="en-US" altLang="en-US" sz="3300" dirty="0" err="1"/>
                <a:t>Suy</a:t>
              </a:r>
              <a:r>
                <a:rPr lang="en-US" altLang="en-US" sz="3300" dirty="0"/>
                <a:t> </a:t>
              </a:r>
              <a:r>
                <a:rPr lang="en-US" altLang="en-US" sz="3300" dirty="0" err="1"/>
                <a:t>nghĩ</a:t>
              </a:r>
              <a:r>
                <a:rPr lang="en-US" altLang="en-US" sz="3300" dirty="0"/>
                <a:t> </a:t>
              </a:r>
              <a:r>
                <a:rPr lang="en-US" altLang="en-US" sz="3300" dirty="0" err="1"/>
                <a:t>về</a:t>
              </a:r>
              <a:r>
                <a:rPr lang="en-US" altLang="en-US" sz="3300" dirty="0"/>
                <a:t> </a:t>
              </a:r>
              <a:r>
                <a:rPr lang="en-US" altLang="en-US" sz="3300" dirty="0" err="1"/>
                <a:t>bà</a:t>
              </a:r>
              <a:r>
                <a:rPr lang="en-US" altLang="en-US" sz="3300" dirty="0"/>
                <a:t> </a:t>
              </a:r>
              <a:r>
                <a:rPr lang="en-US" altLang="en-US" sz="3300" dirty="0" err="1"/>
                <a:t>và</a:t>
              </a:r>
              <a:r>
                <a:rPr lang="en-US" altLang="en-US" sz="3300" dirty="0"/>
                <a:t> </a:t>
              </a:r>
              <a:r>
                <a:rPr lang="en-US" altLang="en-US" sz="3300" dirty="0" err="1"/>
                <a:t>cuộc</a:t>
              </a:r>
              <a:r>
                <a:rPr lang="en-US" altLang="en-US" sz="3300" dirty="0"/>
                <a:t> </a:t>
              </a:r>
              <a:r>
                <a:rPr lang="en-US" altLang="en-US" sz="3300" dirty="0" err="1"/>
                <a:t>đời</a:t>
              </a:r>
              <a:r>
                <a:rPr lang="en-US" altLang="en-US" sz="3300" dirty="0"/>
                <a:t> </a:t>
              </a:r>
              <a:r>
                <a:rPr lang="en-US" altLang="en-US" sz="3300" dirty="0" err="1"/>
                <a:t>bà</a:t>
              </a:r>
              <a:endParaRPr lang="en-US" altLang="en-US" sz="3300" dirty="0"/>
            </a:p>
          </p:txBody>
        </p:sp>
        <p:sp>
          <p:nvSpPr>
            <p:cNvPr id="10" name="Text Box 19">
              <a:extLst>
                <a:ext uri="{FF2B5EF4-FFF2-40B4-BE49-F238E27FC236}">
                  <a16:creationId xmlns:a16="http://schemas.microsoft.com/office/drawing/2014/main" id="{9238DC63-6BB9-4B6E-88A4-5DB36A65BB78}"/>
                </a:ext>
              </a:extLst>
            </p:cNvPr>
            <p:cNvSpPr txBox="1">
              <a:spLocks noChangeArrowheads="1"/>
            </p:cNvSpPr>
            <p:nvPr/>
          </p:nvSpPr>
          <p:spPr bwMode="auto">
            <a:xfrm>
              <a:off x="3744" y="3116"/>
              <a:ext cx="924" cy="1103"/>
            </a:xfrm>
            <a:prstGeom prst="rect">
              <a:avLst/>
            </a:prstGeom>
            <a:noFill/>
            <a:ln w="1905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50000"/>
                </a:spcBef>
                <a:buClrTx/>
                <a:buSzTx/>
                <a:buFontTx/>
                <a:buNone/>
              </a:pPr>
              <a:r>
                <a:rPr lang="en-US" altLang="en-US" sz="3300" dirty="0" err="1"/>
                <a:t>Bà</a:t>
              </a:r>
              <a:r>
                <a:rPr lang="en-US" altLang="en-US" sz="3300" dirty="0"/>
                <a:t> </a:t>
              </a:r>
              <a:r>
                <a:rPr lang="en-US" altLang="en-US" sz="3300" dirty="0" err="1"/>
                <a:t>không</a:t>
              </a:r>
              <a:r>
                <a:rPr lang="en-US" altLang="en-US" sz="3300" dirty="0"/>
                <a:t> </a:t>
              </a:r>
              <a:r>
                <a:rPr lang="en-US" altLang="en-US" sz="3300" dirty="0" err="1"/>
                <a:t>chỉ</a:t>
              </a:r>
              <a:r>
                <a:rPr lang="en-US" altLang="en-US" sz="3300" dirty="0"/>
                <a:t> </a:t>
              </a:r>
              <a:r>
                <a:rPr lang="en-US" altLang="en-US" sz="3300" dirty="0" err="1"/>
                <a:t>là</a:t>
              </a:r>
              <a:r>
                <a:rPr lang="en-US" altLang="en-US" sz="3300" dirty="0"/>
                <a:t> </a:t>
              </a:r>
              <a:r>
                <a:rPr lang="en-US" altLang="en-US" sz="3300" dirty="0" err="1"/>
                <a:t>người</a:t>
              </a:r>
              <a:r>
                <a:rPr lang="en-US" altLang="en-US" sz="3300" dirty="0"/>
                <a:t> </a:t>
              </a:r>
              <a:r>
                <a:rPr lang="en-US" altLang="en-US" sz="3300" dirty="0" err="1"/>
                <a:t>nhóm</a:t>
              </a:r>
              <a:r>
                <a:rPr lang="en-US" altLang="en-US" sz="3300" dirty="0"/>
                <a:t> </a:t>
              </a:r>
              <a:r>
                <a:rPr lang="en-US" altLang="en-US" sz="3300" dirty="0" err="1"/>
                <a:t>lửa</a:t>
              </a:r>
              <a:r>
                <a:rPr lang="en-US" altLang="en-US" sz="3300" dirty="0"/>
                <a:t>, </a:t>
              </a:r>
              <a:r>
                <a:rPr lang="en-US" altLang="en-US" sz="3300" dirty="0" err="1"/>
                <a:t>giữ</a:t>
              </a:r>
              <a:r>
                <a:rPr lang="en-US" altLang="en-US" sz="3300" dirty="0"/>
                <a:t> </a:t>
              </a:r>
              <a:r>
                <a:rPr lang="en-US" altLang="en-US" sz="3300" dirty="0" err="1"/>
                <a:t>lửa</a:t>
              </a:r>
              <a:r>
                <a:rPr lang="en-US" altLang="en-US" sz="3300" dirty="0"/>
                <a:t> </a:t>
              </a:r>
              <a:r>
                <a:rPr lang="en-US" altLang="en-US" sz="3300" dirty="0" err="1"/>
                <a:t>mà</a:t>
              </a:r>
              <a:r>
                <a:rPr lang="en-US" altLang="en-US" sz="3300" dirty="0"/>
                <a:t> </a:t>
              </a:r>
              <a:r>
                <a:rPr lang="en-US" altLang="en-US" sz="3300" dirty="0" err="1"/>
                <a:t>còn</a:t>
              </a:r>
              <a:r>
                <a:rPr lang="en-US" altLang="en-US" sz="3300" dirty="0"/>
                <a:t> </a:t>
              </a:r>
              <a:r>
                <a:rPr lang="en-US" altLang="en-US" sz="3300" dirty="0" err="1"/>
                <a:t>là</a:t>
              </a:r>
              <a:r>
                <a:rPr lang="en-US" altLang="en-US" sz="3300" dirty="0"/>
                <a:t> </a:t>
              </a:r>
              <a:r>
                <a:rPr lang="en-US" altLang="en-US" sz="3300" dirty="0" err="1"/>
                <a:t>người</a:t>
              </a:r>
              <a:r>
                <a:rPr lang="en-US" altLang="en-US" sz="3300" dirty="0"/>
                <a:t> </a:t>
              </a:r>
              <a:r>
                <a:rPr lang="en-US" altLang="en-US" sz="3300" dirty="0" err="1"/>
                <a:t>truyền</a:t>
              </a:r>
              <a:r>
                <a:rPr lang="en-US" altLang="en-US" sz="3300" dirty="0"/>
                <a:t> </a:t>
              </a:r>
              <a:r>
                <a:rPr lang="en-US" altLang="en-US" sz="3300" dirty="0" err="1"/>
                <a:t>lửa</a:t>
              </a:r>
              <a:r>
                <a:rPr lang="en-US" altLang="en-US" sz="3300" dirty="0"/>
                <a:t>.</a:t>
              </a:r>
            </a:p>
          </p:txBody>
        </p:sp>
        <p:sp>
          <p:nvSpPr>
            <p:cNvPr id="11" name="Text Box 20">
              <a:extLst>
                <a:ext uri="{FF2B5EF4-FFF2-40B4-BE49-F238E27FC236}">
                  <a16:creationId xmlns:a16="http://schemas.microsoft.com/office/drawing/2014/main" id="{39B8DD1F-4669-4AE9-BABB-889D2086FB52}"/>
                </a:ext>
              </a:extLst>
            </p:cNvPr>
            <p:cNvSpPr txBox="1">
              <a:spLocks noChangeArrowheads="1"/>
            </p:cNvSpPr>
            <p:nvPr/>
          </p:nvSpPr>
          <p:spPr bwMode="auto">
            <a:xfrm>
              <a:off x="144" y="1994"/>
              <a:ext cx="912" cy="389"/>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50000"/>
                </a:spcBef>
                <a:buClrTx/>
                <a:buSzTx/>
                <a:buFontTx/>
                <a:buNone/>
              </a:pPr>
              <a:r>
                <a:rPr lang="en-US" altLang="en-US" sz="3300" dirty="0"/>
                <a:t>Hình </a:t>
              </a:r>
              <a:r>
                <a:rPr lang="en-US" altLang="en-US" sz="3300" dirty="0" err="1"/>
                <a:t>ảnh</a:t>
              </a:r>
              <a:r>
                <a:rPr lang="en-US" altLang="en-US" sz="3300" dirty="0"/>
                <a:t> </a:t>
              </a:r>
              <a:r>
                <a:rPr lang="en-US" altLang="en-US" sz="3300" dirty="0" err="1"/>
                <a:t>bếp</a:t>
              </a:r>
              <a:r>
                <a:rPr lang="en-US" altLang="en-US" sz="3300" dirty="0"/>
                <a:t> </a:t>
              </a:r>
              <a:r>
                <a:rPr lang="en-US" altLang="en-US" sz="3300" dirty="0" err="1"/>
                <a:t>lửa</a:t>
              </a:r>
              <a:endParaRPr lang="en-US" altLang="en-US" sz="3300" dirty="0">
                <a:latin typeface=".VnTime" panose="020B7200000000000000" pitchFamily="34" charset="0"/>
              </a:endParaRPr>
            </a:p>
          </p:txBody>
        </p:sp>
        <p:sp>
          <p:nvSpPr>
            <p:cNvPr id="12" name="Text Box 21">
              <a:extLst>
                <a:ext uri="{FF2B5EF4-FFF2-40B4-BE49-F238E27FC236}">
                  <a16:creationId xmlns:a16="http://schemas.microsoft.com/office/drawing/2014/main" id="{BD4CD192-F673-4CB8-A109-8635BB90F2E3}"/>
                </a:ext>
              </a:extLst>
            </p:cNvPr>
            <p:cNvSpPr txBox="1">
              <a:spLocks noChangeArrowheads="1"/>
            </p:cNvSpPr>
            <p:nvPr/>
          </p:nvSpPr>
          <p:spPr bwMode="auto">
            <a:xfrm>
              <a:off x="192" y="3120"/>
              <a:ext cx="768" cy="389"/>
            </a:xfrm>
            <a:prstGeom prst="rect">
              <a:avLst/>
            </a:prstGeom>
            <a:noFill/>
            <a:ln w="190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50000"/>
                </a:spcBef>
                <a:buClrTx/>
                <a:buSzTx/>
                <a:buFontTx/>
                <a:buNone/>
              </a:pPr>
              <a:r>
                <a:rPr lang="en-US" altLang="en-US" sz="3300" dirty="0"/>
                <a:t>Hình </a:t>
              </a:r>
              <a:r>
                <a:rPr lang="en-US" altLang="en-US" sz="3300" dirty="0" err="1"/>
                <a:t>ảnh</a:t>
              </a:r>
              <a:r>
                <a:rPr lang="en-US" altLang="en-US" sz="3300" dirty="0"/>
                <a:t> </a:t>
              </a:r>
              <a:r>
                <a:rPr lang="en-US" altLang="en-US" sz="3300" dirty="0" err="1"/>
                <a:t>quen</a:t>
              </a:r>
              <a:r>
                <a:rPr lang="en-US" altLang="en-US" sz="3300" dirty="0"/>
                <a:t> </a:t>
              </a:r>
              <a:r>
                <a:rPr lang="en-US" altLang="en-US" sz="3300" dirty="0" err="1"/>
                <a:t>thuộc</a:t>
              </a:r>
              <a:endParaRPr lang="en-US" altLang="en-US" sz="3300" dirty="0">
                <a:latin typeface=".VnTime" panose="020B7200000000000000" pitchFamily="34" charset="0"/>
              </a:endParaRPr>
            </a:p>
          </p:txBody>
        </p:sp>
        <p:sp>
          <p:nvSpPr>
            <p:cNvPr id="13" name="Text Box 22">
              <a:extLst>
                <a:ext uri="{FF2B5EF4-FFF2-40B4-BE49-F238E27FC236}">
                  <a16:creationId xmlns:a16="http://schemas.microsoft.com/office/drawing/2014/main" id="{09DD50FA-ED71-49E5-9A9E-4A44C7BEC612}"/>
                </a:ext>
              </a:extLst>
            </p:cNvPr>
            <p:cNvSpPr txBox="1">
              <a:spLocks noChangeArrowheads="1"/>
            </p:cNvSpPr>
            <p:nvPr/>
          </p:nvSpPr>
          <p:spPr bwMode="auto">
            <a:xfrm>
              <a:off x="1152" y="1956"/>
              <a:ext cx="1056" cy="389"/>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50000"/>
                </a:spcBef>
                <a:buClrTx/>
                <a:buSzTx/>
                <a:buFontTx/>
                <a:buNone/>
              </a:pPr>
              <a:r>
                <a:rPr lang="en-US" altLang="en-US" sz="3300" dirty="0" err="1"/>
                <a:t>Khơi</a:t>
              </a:r>
              <a:r>
                <a:rPr lang="en-US" altLang="en-US" sz="3300" dirty="0"/>
                <a:t> </a:t>
              </a:r>
              <a:r>
                <a:rPr lang="en-US" altLang="en-US" sz="3300" dirty="0" err="1"/>
                <a:t>nguồn</a:t>
              </a:r>
              <a:r>
                <a:rPr lang="en-US" altLang="en-US" sz="3300" dirty="0"/>
                <a:t> </a:t>
              </a:r>
              <a:r>
                <a:rPr lang="en-US" altLang="en-US" sz="3300" dirty="0" err="1"/>
                <a:t>cảm</a:t>
              </a:r>
              <a:r>
                <a:rPr lang="en-US" altLang="en-US" sz="3300" dirty="0"/>
                <a:t> </a:t>
              </a:r>
              <a:r>
                <a:rPr lang="en-US" altLang="en-US" sz="3300" dirty="0" err="1"/>
                <a:t>hứng</a:t>
              </a:r>
              <a:r>
                <a:rPr lang="en-US" altLang="en-US" sz="3300" dirty="0"/>
                <a:t> </a:t>
              </a:r>
            </a:p>
          </p:txBody>
        </p:sp>
        <p:sp>
          <p:nvSpPr>
            <p:cNvPr id="14" name="Text Box 23">
              <a:extLst>
                <a:ext uri="{FF2B5EF4-FFF2-40B4-BE49-F238E27FC236}">
                  <a16:creationId xmlns:a16="http://schemas.microsoft.com/office/drawing/2014/main" id="{89311DDA-BC70-45EF-ACB8-B150DCD2224E}"/>
                </a:ext>
              </a:extLst>
            </p:cNvPr>
            <p:cNvSpPr txBox="1">
              <a:spLocks noChangeArrowheads="1"/>
            </p:cNvSpPr>
            <p:nvPr/>
          </p:nvSpPr>
          <p:spPr bwMode="auto">
            <a:xfrm>
              <a:off x="1296" y="3120"/>
              <a:ext cx="864" cy="568"/>
            </a:xfrm>
            <a:prstGeom prst="rect">
              <a:avLst/>
            </a:prstGeom>
            <a:noFill/>
            <a:ln w="1905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50000"/>
                </a:spcBef>
                <a:buClrTx/>
                <a:buSzTx/>
                <a:buFontTx/>
                <a:buNone/>
              </a:pPr>
              <a:r>
                <a:rPr lang="en-US" altLang="en-US" sz="3300" dirty="0" err="1"/>
                <a:t>Nhớ</a:t>
              </a:r>
              <a:r>
                <a:rPr lang="en-US" altLang="en-US" sz="3300" dirty="0"/>
                <a:t> </a:t>
              </a:r>
              <a:r>
                <a:rPr lang="en-US" altLang="en-US" sz="3300" dirty="0" err="1"/>
                <a:t>về</a:t>
              </a:r>
              <a:r>
                <a:rPr lang="en-US" altLang="en-US" sz="3300" dirty="0"/>
                <a:t> </a:t>
              </a:r>
              <a:r>
                <a:rPr lang="en-US" altLang="en-US" sz="3300" dirty="0" err="1"/>
                <a:t>bà</a:t>
              </a:r>
              <a:r>
                <a:rPr lang="en-US" altLang="en-US" sz="3300" dirty="0"/>
                <a:t> </a:t>
              </a:r>
              <a:r>
                <a:rPr lang="en-US" altLang="en-US" sz="3300" dirty="0" err="1"/>
                <a:t>và</a:t>
              </a:r>
              <a:r>
                <a:rPr lang="en-US" altLang="en-US" sz="3300" dirty="0"/>
                <a:t> </a:t>
              </a:r>
              <a:r>
                <a:rPr lang="en-US" altLang="en-US" sz="3300" dirty="0" err="1"/>
                <a:t>tình</a:t>
              </a:r>
              <a:r>
                <a:rPr lang="en-US" altLang="en-US" sz="3300" dirty="0"/>
                <a:t> </a:t>
              </a:r>
              <a:r>
                <a:rPr lang="en-US" altLang="en-US" sz="3300" dirty="0" err="1"/>
                <a:t>cảm</a:t>
              </a:r>
              <a:r>
                <a:rPr lang="en-US" altLang="en-US" sz="3300" dirty="0"/>
                <a:t> </a:t>
              </a:r>
              <a:r>
                <a:rPr lang="en-US" altLang="en-US" sz="3300" dirty="0" err="1"/>
                <a:t>của</a:t>
              </a:r>
              <a:r>
                <a:rPr lang="en-US" altLang="en-US" sz="3300" dirty="0"/>
                <a:t> 2 </a:t>
              </a:r>
              <a:r>
                <a:rPr lang="en-US" altLang="en-US" sz="3300" dirty="0" err="1"/>
                <a:t>bà</a:t>
              </a:r>
              <a:r>
                <a:rPr lang="en-US" altLang="en-US" sz="3300" dirty="0"/>
                <a:t> </a:t>
              </a:r>
              <a:r>
                <a:rPr lang="en-US" altLang="en-US" sz="3300" dirty="0" err="1"/>
                <a:t>cháu</a:t>
              </a:r>
              <a:endParaRPr lang="en-US" altLang="en-US" sz="3300" dirty="0"/>
            </a:p>
          </p:txBody>
        </p:sp>
        <p:sp>
          <p:nvSpPr>
            <p:cNvPr id="15" name="Text Box 24">
              <a:extLst>
                <a:ext uri="{FF2B5EF4-FFF2-40B4-BE49-F238E27FC236}">
                  <a16:creationId xmlns:a16="http://schemas.microsoft.com/office/drawing/2014/main" id="{0CBD97A4-A565-4F1D-94DF-FB172C287FDE}"/>
                </a:ext>
              </a:extLst>
            </p:cNvPr>
            <p:cNvSpPr txBox="1">
              <a:spLocks noChangeArrowheads="1"/>
            </p:cNvSpPr>
            <p:nvPr/>
          </p:nvSpPr>
          <p:spPr bwMode="auto">
            <a:xfrm>
              <a:off x="2304" y="1994"/>
              <a:ext cx="1200" cy="389"/>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50000"/>
                </a:spcBef>
                <a:buClrTx/>
                <a:buSzTx/>
                <a:buFontTx/>
                <a:buNone/>
              </a:pPr>
              <a:r>
                <a:rPr lang="en-US" altLang="en-US" sz="3300" dirty="0" err="1"/>
                <a:t>Hồi</a:t>
              </a:r>
              <a:r>
                <a:rPr lang="en-US" altLang="en-US" sz="3300" dirty="0"/>
                <a:t> </a:t>
              </a:r>
              <a:r>
                <a:rPr lang="en-US" altLang="en-US" sz="3300" dirty="0" err="1"/>
                <a:t>tưởng</a:t>
              </a:r>
              <a:r>
                <a:rPr lang="en-US" altLang="en-US" sz="3300" dirty="0"/>
                <a:t> </a:t>
              </a:r>
              <a:r>
                <a:rPr lang="en-US" altLang="en-US" sz="3300" dirty="0" err="1"/>
                <a:t>kỷ</a:t>
              </a:r>
              <a:r>
                <a:rPr lang="en-US" altLang="en-US" sz="3300" dirty="0"/>
                <a:t> </a:t>
              </a:r>
              <a:r>
                <a:rPr lang="en-US" altLang="en-US" sz="3300" dirty="0" err="1"/>
                <a:t>niệm</a:t>
              </a:r>
              <a:r>
                <a:rPr lang="en-US" altLang="en-US" sz="3300" dirty="0"/>
                <a:t> </a:t>
              </a:r>
              <a:r>
                <a:rPr lang="en-US" altLang="en-US" sz="3300" dirty="0" err="1"/>
                <a:t>bên</a:t>
              </a:r>
              <a:r>
                <a:rPr lang="en-US" altLang="en-US" sz="3300" dirty="0"/>
                <a:t> </a:t>
              </a:r>
              <a:r>
                <a:rPr lang="en-US" altLang="en-US" sz="3300" dirty="0" err="1"/>
                <a:t>bà</a:t>
              </a:r>
              <a:endParaRPr lang="en-US" altLang="en-US" sz="3300" dirty="0"/>
            </a:p>
          </p:txBody>
        </p:sp>
        <p:sp>
          <p:nvSpPr>
            <p:cNvPr id="17" name="Text Box 25">
              <a:extLst>
                <a:ext uri="{FF2B5EF4-FFF2-40B4-BE49-F238E27FC236}">
                  <a16:creationId xmlns:a16="http://schemas.microsoft.com/office/drawing/2014/main" id="{7088668F-8447-4098-BED0-EA4BCC9E7F84}"/>
                </a:ext>
              </a:extLst>
            </p:cNvPr>
            <p:cNvSpPr txBox="1">
              <a:spLocks noChangeArrowheads="1"/>
            </p:cNvSpPr>
            <p:nvPr/>
          </p:nvSpPr>
          <p:spPr bwMode="auto">
            <a:xfrm>
              <a:off x="2352" y="3116"/>
              <a:ext cx="960" cy="1103"/>
            </a:xfrm>
            <a:prstGeom prst="rect">
              <a:avLst/>
            </a:prstGeom>
            <a:noFill/>
            <a:ln w="19050" algn="ctr">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50000"/>
                </a:spcBef>
                <a:buClrTx/>
                <a:buSzTx/>
                <a:buFontTx/>
                <a:buNone/>
              </a:pPr>
              <a:r>
                <a:rPr lang="en-US" altLang="en-US" sz="3300" dirty="0"/>
                <a:t>KN </a:t>
              </a:r>
              <a:r>
                <a:rPr lang="en-US" altLang="en-US" sz="3300" dirty="0" err="1"/>
                <a:t>năm</a:t>
              </a:r>
              <a:r>
                <a:rPr lang="en-US" altLang="en-US" sz="3300" dirty="0"/>
                <a:t> 4 </a:t>
              </a:r>
              <a:r>
                <a:rPr lang="en-US" altLang="en-US" sz="3300" dirty="0" err="1"/>
                <a:t>tuổi</a:t>
              </a:r>
              <a:r>
                <a:rPr lang="en-US" altLang="en-US" sz="3300" dirty="0"/>
                <a:t>,</a:t>
              </a:r>
              <a:r>
                <a:rPr lang="vi-VN" altLang="en-US" sz="3300" dirty="0"/>
                <a:t> </a:t>
              </a:r>
              <a:r>
                <a:rPr lang="en-US" altLang="en-US" sz="3300" dirty="0" err="1"/>
                <a:t>những</a:t>
              </a:r>
              <a:r>
                <a:rPr lang="en-US" altLang="en-US" sz="3300" dirty="0"/>
                <a:t> </a:t>
              </a:r>
              <a:r>
                <a:rPr lang="en-US" altLang="en-US" sz="3300" dirty="0" err="1"/>
                <a:t>năm</a:t>
              </a:r>
              <a:r>
                <a:rPr lang="en-US" altLang="en-US" sz="3300" dirty="0"/>
                <a:t> </a:t>
              </a:r>
              <a:r>
                <a:rPr lang="en-US" altLang="en-US" sz="3300" dirty="0" err="1"/>
                <a:t>đói</a:t>
              </a:r>
              <a:r>
                <a:rPr lang="en-US" altLang="en-US" sz="3300" dirty="0"/>
                <a:t> </a:t>
              </a:r>
              <a:r>
                <a:rPr lang="en-US" altLang="en-US" sz="3300" dirty="0" err="1"/>
                <a:t>khổ</a:t>
              </a:r>
              <a:r>
                <a:rPr lang="en-US" altLang="en-US" sz="3300" dirty="0"/>
                <a:t> </a:t>
              </a:r>
              <a:r>
                <a:rPr lang="en-US" altLang="en-US" sz="3300" dirty="0" err="1"/>
                <a:t>rồi</a:t>
              </a:r>
              <a:r>
                <a:rPr lang="en-US" altLang="en-US" sz="3300" dirty="0"/>
                <a:t> </a:t>
              </a:r>
              <a:r>
                <a:rPr lang="en-US" altLang="en-US" sz="3300" dirty="0" err="1"/>
                <a:t>những</a:t>
              </a:r>
              <a:r>
                <a:rPr lang="en-US" altLang="en-US" sz="3300" dirty="0"/>
                <a:t> </a:t>
              </a:r>
              <a:r>
                <a:rPr lang="en-US" altLang="en-US" sz="3300" dirty="0" err="1"/>
                <a:t>năm</a:t>
              </a:r>
              <a:r>
                <a:rPr lang="en-US" altLang="en-US" sz="3300" dirty="0"/>
                <a:t> k/c </a:t>
              </a:r>
              <a:r>
                <a:rPr lang="en-US" altLang="en-US" sz="3300" dirty="0" err="1"/>
                <a:t>của</a:t>
              </a:r>
              <a:r>
                <a:rPr lang="en-US" altLang="en-US" sz="3300" dirty="0"/>
                <a:t> </a:t>
              </a:r>
              <a:r>
                <a:rPr lang="en-US" altLang="en-US" sz="3300" dirty="0" err="1"/>
                <a:t>đất</a:t>
              </a:r>
              <a:r>
                <a:rPr lang="en-US" altLang="en-US" sz="3300" dirty="0"/>
                <a:t> </a:t>
              </a:r>
              <a:r>
                <a:rPr lang="en-US" altLang="en-US" sz="3300" dirty="0" err="1"/>
                <a:t>nước</a:t>
              </a:r>
              <a:r>
                <a:rPr lang="en-US" altLang="en-US" sz="3300" dirty="0"/>
                <a:t>.</a:t>
              </a:r>
            </a:p>
          </p:txBody>
        </p:sp>
        <p:sp>
          <p:nvSpPr>
            <p:cNvPr id="20" name="Text Box 26">
              <a:extLst>
                <a:ext uri="{FF2B5EF4-FFF2-40B4-BE49-F238E27FC236}">
                  <a16:creationId xmlns:a16="http://schemas.microsoft.com/office/drawing/2014/main" id="{92C39B8E-376E-4381-92ED-8BEE78E10207}"/>
                </a:ext>
              </a:extLst>
            </p:cNvPr>
            <p:cNvSpPr txBox="1">
              <a:spLocks noChangeArrowheads="1"/>
            </p:cNvSpPr>
            <p:nvPr/>
          </p:nvSpPr>
          <p:spPr bwMode="auto">
            <a:xfrm>
              <a:off x="4656" y="1802"/>
              <a:ext cx="960" cy="568"/>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50000"/>
                </a:spcBef>
                <a:buClrTx/>
                <a:buSzTx/>
                <a:buFontTx/>
                <a:buNone/>
              </a:pPr>
              <a:r>
                <a:rPr lang="en-US" altLang="en-US" sz="3300" dirty="0" err="1"/>
                <a:t>Cháu</a:t>
              </a:r>
              <a:r>
                <a:rPr lang="en-US" altLang="en-US" sz="3300" dirty="0"/>
                <a:t> ở </a:t>
              </a:r>
              <a:r>
                <a:rPr lang="en-US" altLang="en-US" sz="3300" dirty="0" err="1"/>
                <a:t>xa</a:t>
              </a:r>
              <a:r>
                <a:rPr lang="en-US" altLang="en-US" sz="3300" dirty="0"/>
                <a:t> </a:t>
              </a:r>
              <a:r>
                <a:rPr lang="en-US" altLang="en-US" sz="3300" dirty="0" err="1"/>
                <a:t>không</a:t>
              </a:r>
              <a:r>
                <a:rPr lang="en-US" altLang="en-US" sz="3300" dirty="0"/>
                <a:t> </a:t>
              </a:r>
              <a:r>
                <a:rPr lang="en-US" altLang="en-US" sz="3300" dirty="0" err="1"/>
                <a:t>nguôi</a:t>
              </a:r>
              <a:r>
                <a:rPr lang="en-US" altLang="en-US" sz="3300" dirty="0"/>
                <a:t> </a:t>
              </a:r>
              <a:r>
                <a:rPr lang="en-US" altLang="en-US" sz="3300" dirty="0" err="1"/>
                <a:t>nhớ</a:t>
              </a:r>
              <a:r>
                <a:rPr lang="en-US" altLang="en-US" sz="3300" dirty="0"/>
                <a:t> </a:t>
              </a:r>
              <a:r>
                <a:rPr lang="en-US" altLang="en-US" sz="3300" dirty="0" err="1"/>
                <a:t>bà</a:t>
              </a:r>
              <a:endParaRPr lang="en-US" altLang="en-US" sz="3300" dirty="0"/>
            </a:p>
          </p:txBody>
        </p:sp>
        <p:sp>
          <p:nvSpPr>
            <p:cNvPr id="21" name="Line 27">
              <a:extLst>
                <a:ext uri="{FF2B5EF4-FFF2-40B4-BE49-F238E27FC236}">
                  <a16:creationId xmlns:a16="http://schemas.microsoft.com/office/drawing/2014/main" id="{3007A83F-760D-40DE-90C2-47B9C57E415E}"/>
                </a:ext>
              </a:extLst>
            </p:cNvPr>
            <p:cNvSpPr>
              <a:spLocks noChangeShapeType="1"/>
            </p:cNvSpPr>
            <p:nvPr/>
          </p:nvSpPr>
          <p:spPr bwMode="auto">
            <a:xfrm>
              <a:off x="528" y="2448"/>
              <a:ext cx="0" cy="672"/>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22" name="Line 28">
              <a:extLst>
                <a:ext uri="{FF2B5EF4-FFF2-40B4-BE49-F238E27FC236}">
                  <a16:creationId xmlns:a16="http://schemas.microsoft.com/office/drawing/2014/main" id="{9345E53C-38F3-4572-8CA2-A3B0D9E722F2}"/>
                </a:ext>
              </a:extLst>
            </p:cNvPr>
            <p:cNvSpPr>
              <a:spLocks noChangeShapeType="1"/>
            </p:cNvSpPr>
            <p:nvPr/>
          </p:nvSpPr>
          <p:spPr bwMode="auto">
            <a:xfrm>
              <a:off x="1680" y="2448"/>
              <a:ext cx="0" cy="672"/>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23" name="Line 29">
              <a:extLst>
                <a:ext uri="{FF2B5EF4-FFF2-40B4-BE49-F238E27FC236}">
                  <a16:creationId xmlns:a16="http://schemas.microsoft.com/office/drawing/2014/main" id="{FE83F323-512A-4406-A383-7DFBE5B64B55}"/>
                </a:ext>
              </a:extLst>
            </p:cNvPr>
            <p:cNvSpPr>
              <a:spLocks noChangeShapeType="1"/>
            </p:cNvSpPr>
            <p:nvPr/>
          </p:nvSpPr>
          <p:spPr bwMode="auto">
            <a:xfrm>
              <a:off x="2832" y="2448"/>
              <a:ext cx="0" cy="672"/>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24" name="Line 30">
              <a:extLst>
                <a:ext uri="{FF2B5EF4-FFF2-40B4-BE49-F238E27FC236}">
                  <a16:creationId xmlns:a16="http://schemas.microsoft.com/office/drawing/2014/main" id="{1E35749D-15BA-459A-8007-5ADD8292C9C8}"/>
                </a:ext>
              </a:extLst>
            </p:cNvPr>
            <p:cNvSpPr>
              <a:spLocks noChangeShapeType="1"/>
            </p:cNvSpPr>
            <p:nvPr/>
          </p:nvSpPr>
          <p:spPr bwMode="auto">
            <a:xfrm>
              <a:off x="4176" y="2448"/>
              <a:ext cx="0" cy="672"/>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25" name="Line 31">
              <a:extLst>
                <a:ext uri="{FF2B5EF4-FFF2-40B4-BE49-F238E27FC236}">
                  <a16:creationId xmlns:a16="http://schemas.microsoft.com/office/drawing/2014/main" id="{578369C6-60F0-41D6-9FFC-3E2750AEC5CF}"/>
                </a:ext>
              </a:extLst>
            </p:cNvPr>
            <p:cNvSpPr>
              <a:spLocks noChangeShapeType="1"/>
            </p:cNvSpPr>
            <p:nvPr/>
          </p:nvSpPr>
          <p:spPr bwMode="auto">
            <a:xfrm>
              <a:off x="5184" y="2448"/>
              <a:ext cx="0" cy="672"/>
            </a:xfrm>
            <a:prstGeom prst="line">
              <a:avLst/>
            </a:prstGeom>
            <a:noFill/>
            <a:ln w="190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26" name="Line 32">
              <a:extLst>
                <a:ext uri="{FF2B5EF4-FFF2-40B4-BE49-F238E27FC236}">
                  <a16:creationId xmlns:a16="http://schemas.microsoft.com/office/drawing/2014/main" id="{7FCDBBCE-A65D-4D4E-953E-247651FA4435}"/>
                </a:ext>
              </a:extLst>
            </p:cNvPr>
            <p:cNvSpPr>
              <a:spLocks noChangeShapeType="1"/>
            </p:cNvSpPr>
            <p:nvPr/>
          </p:nvSpPr>
          <p:spPr bwMode="auto">
            <a:xfrm>
              <a:off x="960" y="3408"/>
              <a:ext cx="336" cy="0"/>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27" name="Line 33">
              <a:extLst>
                <a:ext uri="{FF2B5EF4-FFF2-40B4-BE49-F238E27FC236}">
                  <a16:creationId xmlns:a16="http://schemas.microsoft.com/office/drawing/2014/main" id="{6D0EE69D-D2FE-4337-86DF-91D69CB1C723}"/>
                </a:ext>
              </a:extLst>
            </p:cNvPr>
            <p:cNvSpPr>
              <a:spLocks noChangeShapeType="1"/>
            </p:cNvSpPr>
            <p:nvPr/>
          </p:nvSpPr>
          <p:spPr bwMode="auto">
            <a:xfrm>
              <a:off x="2160" y="3408"/>
              <a:ext cx="192" cy="0"/>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28" name="Line 34">
              <a:extLst>
                <a:ext uri="{FF2B5EF4-FFF2-40B4-BE49-F238E27FC236}">
                  <a16:creationId xmlns:a16="http://schemas.microsoft.com/office/drawing/2014/main" id="{C7B319C0-9C9C-412A-9466-05B2AF19D4B7}"/>
                </a:ext>
              </a:extLst>
            </p:cNvPr>
            <p:cNvSpPr>
              <a:spLocks noChangeShapeType="1"/>
            </p:cNvSpPr>
            <p:nvPr/>
          </p:nvSpPr>
          <p:spPr bwMode="auto">
            <a:xfrm>
              <a:off x="3312" y="3408"/>
              <a:ext cx="432" cy="0"/>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29" name="Line 35">
              <a:extLst>
                <a:ext uri="{FF2B5EF4-FFF2-40B4-BE49-F238E27FC236}">
                  <a16:creationId xmlns:a16="http://schemas.microsoft.com/office/drawing/2014/main" id="{307D8ECC-4754-4E0D-ABDA-AD74C2B4C6B6}"/>
                </a:ext>
              </a:extLst>
            </p:cNvPr>
            <p:cNvSpPr>
              <a:spLocks noChangeShapeType="1"/>
            </p:cNvSpPr>
            <p:nvPr/>
          </p:nvSpPr>
          <p:spPr bwMode="auto">
            <a:xfrm>
              <a:off x="4656" y="3408"/>
              <a:ext cx="288" cy="0"/>
            </a:xfrm>
            <a:prstGeom prst="line">
              <a:avLst/>
            </a:prstGeom>
            <a:noFill/>
            <a:ln w="28575">
              <a:solidFill>
                <a:srgbClr val="0033CC"/>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30" name="Line 36">
              <a:extLst>
                <a:ext uri="{FF2B5EF4-FFF2-40B4-BE49-F238E27FC236}">
                  <a16:creationId xmlns:a16="http://schemas.microsoft.com/office/drawing/2014/main" id="{DA3DADFB-D8B2-40CE-82A9-44454D0DA8CA}"/>
                </a:ext>
              </a:extLst>
            </p:cNvPr>
            <p:cNvSpPr>
              <a:spLocks noChangeShapeType="1"/>
            </p:cNvSpPr>
            <p:nvPr/>
          </p:nvSpPr>
          <p:spPr bwMode="auto">
            <a:xfrm>
              <a:off x="1056" y="2208"/>
              <a:ext cx="96"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31" name="Line 37">
              <a:extLst>
                <a:ext uri="{FF2B5EF4-FFF2-40B4-BE49-F238E27FC236}">
                  <a16:creationId xmlns:a16="http://schemas.microsoft.com/office/drawing/2014/main" id="{66BA5C1D-7E00-47E0-BE92-0A9C69018AE8}"/>
                </a:ext>
              </a:extLst>
            </p:cNvPr>
            <p:cNvSpPr>
              <a:spLocks noChangeShapeType="1"/>
            </p:cNvSpPr>
            <p:nvPr/>
          </p:nvSpPr>
          <p:spPr bwMode="auto">
            <a:xfrm>
              <a:off x="2208" y="2208"/>
              <a:ext cx="96"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32" name="Line 38">
              <a:extLst>
                <a:ext uri="{FF2B5EF4-FFF2-40B4-BE49-F238E27FC236}">
                  <a16:creationId xmlns:a16="http://schemas.microsoft.com/office/drawing/2014/main" id="{BD7DFF9D-C760-4ED0-80C6-BBA28B6FEB9E}"/>
                </a:ext>
              </a:extLst>
            </p:cNvPr>
            <p:cNvSpPr>
              <a:spLocks noChangeShapeType="1"/>
            </p:cNvSpPr>
            <p:nvPr/>
          </p:nvSpPr>
          <p:spPr bwMode="auto">
            <a:xfrm>
              <a:off x="3504" y="2160"/>
              <a:ext cx="144"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33" name="Line 39">
              <a:extLst>
                <a:ext uri="{FF2B5EF4-FFF2-40B4-BE49-F238E27FC236}">
                  <a16:creationId xmlns:a16="http://schemas.microsoft.com/office/drawing/2014/main" id="{78F8AE3F-FCA1-4C9B-AECF-0B41822FD039}"/>
                </a:ext>
              </a:extLst>
            </p:cNvPr>
            <p:cNvSpPr>
              <a:spLocks noChangeShapeType="1"/>
            </p:cNvSpPr>
            <p:nvPr/>
          </p:nvSpPr>
          <p:spPr bwMode="auto">
            <a:xfrm>
              <a:off x="4560" y="2160"/>
              <a:ext cx="96" cy="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34" name="Rectangle 40">
              <a:extLst>
                <a:ext uri="{FF2B5EF4-FFF2-40B4-BE49-F238E27FC236}">
                  <a16:creationId xmlns:a16="http://schemas.microsoft.com/office/drawing/2014/main" id="{0FECFDDB-BAD7-4A08-A061-C688D58BE4CD}"/>
                </a:ext>
              </a:extLst>
            </p:cNvPr>
            <p:cNvSpPr>
              <a:spLocks noChangeArrowheads="1"/>
            </p:cNvSpPr>
            <p:nvPr/>
          </p:nvSpPr>
          <p:spPr bwMode="auto">
            <a:xfrm>
              <a:off x="4944" y="3120"/>
              <a:ext cx="672" cy="1008"/>
            </a:xfrm>
            <a:prstGeom prst="rect">
              <a:avLst/>
            </a:prstGeom>
            <a:solidFill>
              <a:schemeClr val="bg1"/>
            </a:solidFill>
            <a:ln w="9525">
              <a:solidFill>
                <a:srgbClr val="FF99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lnSpc>
                  <a:spcPct val="80000"/>
                </a:lnSpc>
                <a:spcBef>
                  <a:spcPct val="20000"/>
                </a:spcBef>
                <a:spcAft>
                  <a:spcPct val="0"/>
                </a:spcAft>
                <a:buClr>
                  <a:schemeClr val="hlink"/>
                </a:buClr>
                <a:buSzPct val="60000"/>
                <a:buFont typeface="Wingdings" panose="05000000000000000000" pitchFamily="2" charset="2"/>
                <a:defRPr>
                  <a:solidFill>
                    <a:schemeClr val="tx1"/>
                  </a:solidFill>
                  <a:latin typeface="Times New Roman" panose="02020603050405020304" pitchFamily="18" charset="0"/>
                </a:defRPr>
              </a:lvl9pPr>
            </a:lstStyle>
            <a:p>
              <a:pPr algn="ctr">
                <a:lnSpc>
                  <a:spcPct val="100000"/>
                </a:lnSpc>
                <a:spcBef>
                  <a:spcPct val="0"/>
                </a:spcBef>
                <a:buClrTx/>
                <a:buSzTx/>
                <a:buFontTx/>
                <a:buNone/>
              </a:pPr>
              <a:r>
                <a:rPr lang="en-US" altLang="en-US" sz="3300" dirty="0"/>
                <a:t>Hình </a:t>
              </a:r>
              <a:r>
                <a:rPr lang="en-US" altLang="en-US" sz="3300" dirty="0" err="1"/>
                <a:t>ảnh</a:t>
              </a:r>
              <a:r>
                <a:rPr lang="en-US" altLang="en-US" sz="3300" dirty="0"/>
                <a:t> </a:t>
              </a:r>
            </a:p>
            <a:p>
              <a:pPr algn="ctr">
                <a:lnSpc>
                  <a:spcPct val="100000"/>
                </a:lnSpc>
                <a:spcBef>
                  <a:spcPct val="0"/>
                </a:spcBef>
                <a:buClrTx/>
                <a:buSzTx/>
                <a:buFontTx/>
                <a:buNone/>
              </a:pPr>
              <a:r>
                <a:rPr lang="en-US" altLang="en-US" sz="3300" dirty="0" err="1"/>
                <a:t>Bà</a:t>
              </a:r>
              <a:r>
                <a:rPr lang="en-US" altLang="en-US" sz="3300" dirty="0"/>
                <a:t> </a:t>
              </a:r>
              <a:r>
                <a:rPr lang="en-US" altLang="en-US" sz="3300" dirty="0" err="1"/>
                <a:t>gắn</a:t>
              </a:r>
              <a:endParaRPr lang="en-US" altLang="en-US" sz="3300" dirty="0"/>
            </a:p>
            <a:p>
              <a:pPr algn="ctr">
                <a:lnSpc>
                  <a:spcPct val="100000"/>
                </a:lnSpc>
                <a:spcBef>
                  <a:spcPct val="0"/>
                </a:spcBef>
                <a:buClrTx/>
                <a:buSzTx/>
                <a:buFontTx/>
                <a:buNone/>
              </a:pPr>
              <a:r>
                <a:rPr lang="en-US" altLang="en-US" sz="3300" dirty="0" err="1"/>
                <a:t>liền</a:t>
              </a:r>
              <a:r>
                <a:rPr lang="en-US" altLang="en-US" sz="3300" dirty="0"/>
                <a:t> </a:t>
              </a:r>
              <a:r>
                <a:rPr lang="en-US" altLang="en-US" sz="3300" dirty="0" err="1"/>
                <a:t>với</a:t>
              </a:r>
              <a:endParaRPr lang="en-US" altLang="en-US" sz="3300" dirty="0"/>
            </a:p>
            <a:p>
              <a:pPr algn="ctr">
                <a:lnSpc>
                  <a:spcPct val="100000"/>
                </a:lnSpc>
                <a:spcBef>
                  <a:spcPct val="0"/>
                </a:spcBef>
                <a:buClrTx/>
                <a:buSzTx/>
                <a:buFontTx/>
                <a:buNone/>
              </a:pPr>
              <a:r>
                <a:rPr lang="en-US" altLang="en-US" sz="3300" dirty="0" err="1"/>
                <a:t>bếp</a:t>
              </a:r>
              <a:r>
                <a:rPr lang="en-US" altLang="en-US" sz="3300" dirty="0"/>
                <a:t> </a:t>
              </a:r>
              <a:r>
                <a:rPr lang="en-US" altLang="en-US" sz="3300" dirty="0" err="1"/>
                <a:t>lửa</a:t>
              </a:r>
              <a:endParaRPr lang="en-US" altLang="en-US" sz="3300" dirty="0"/>
            </a:p>
          </p:txBody>
        </p:sp>
      </p:grpSp>
    </p:spTree>
    <p:extLst>
      <p:ext uri="{BB962C8B-B14F-4D97-AF65-F5344CB8AC3E}">
        <p14:creationId xmlns:p14="http://schemas.microsoft.com/office/powerpoint/2010/main" val="24954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3,1765059718,D:\CNTT - VAN 9 I\45Tiet 56,57- Bep lua, khuc hat ru nhung em be lon tren lung me\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2435</Words>
  <Application>Microsoft Office PowerPoint</Application>
  <PresentationFormat>Custom</PresentationFormat>
  <Paragraphs>262</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Times New Roman</vt:lpstr>
      <vt:lpstr>.VnTime</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Rose Watercolor Organic Creative Project Presentation</dc:title>
  <cp:lastModifiedBy>Thanh Bình</cp:lastModifiedBy>
  <cp:revision>21</cp:revision>
  <dcterms:created xsi:type="dcterms:W3CDTF">2006-08-16T00:00:00Z</dcterms:created>
  <dcterms:modified xsi:type="dcterms:W3CDTF">2023-07-29T04:21:43Z</dcterms:modified>
  <dc:identifier>DAFp7wzO1F4</dc:identifier>
</cp:coreProperties>
</file>