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0" r:id="rId2"/>
    <p:sldId id="256" r:id="rId3"/>
    <p:sldId id="268" r:id="rId4"/>
    <p:sldId id="300" r:id="rId5"/>
    <p:sldId id="271" r:id="rId6"/>
    <p:sldId id="301" r:id="rId7"/>
    <p:sldId id="276" r:id="rId8"/>
    <p:sldId id="294" r:id="rId9"/>
    <p:sldId id="302" r:id="rId10"/>
    <p:sldId id="278" r:id="rId11"/>
    <p:sldId id="303" r:id="rId12"/>
    <p:sldId id="304" r:id="rId13"/>
    <p:sldId id="293" r:id="rId14"/>
    <p:sldId id="283" r:id="rId15"/>
    <p:sldId id="272" r:id="rId16"/>
    <p:sldId id="274" r:id="rId17"/>
    <p:sldId id="280" r:id="rId18"/>
    <p:sldId id="282" r:id="rId19"/>
    <p:sldId id="305" r:id="rId20"/>
    <p:sldId id="306" r:id="rId21"/>
    <p:sldId id="295" r:id="rId22"/>
    <p:sldId id="288" r:id="rId23"/>
    <p:sldId id="273" r:id="rId24"/>
    <p:sldId id="290" r:id="rId25"/>
    <p:sldId id="299" r:id="rId26"/>
  </p:sldIdLst>
  <p:sldSz cx="12192000" cy="6858000"/>
  <p:notesSz cx="6858000" cy="9144000"/>
  <p:embeddedFontLst>
    <p:embeddedFont>
      <p:font typeface="DengXian" panose="02010600030101010101" pitchFamily="2" charset="-122"/>
      <p:regular r:id="rId27"/>
      <p:bold r:id="rId28"/>
    </p:embeddedFont>
    <p:embeddedFont>
      <p:font typeface="SVN-Caprica Script" pitchFamily="2" charset="0"/>
      <p:regular r:id="rId29"/>
    </p:embeddedFont>
    <p:embeddedFont>
      <p:font typeface="SVN-Helves" panose="02040603050506020204" pitchFamily="18" charset="0"/>
      <p:regular r:id="rId30"/>
      <p:bold r:id="rId31"/>
      <p:italic r:id="rId32"/>
      <p:boldItalic r:id="rId33"/>
    </p:embeddedFont>
    <p:embeddedFont>
      <p:font typeface="SVN-Internation" panose="02040603050506020204" pitchFamily="18" charset="0"/>
      <p:regular r:id="rId34"/>
    </p:embeddedFont>
    <p:embeddedFont>
      <p:font typeface="SVN-Revolution" panose="02040603050506020204" pitchFamily="18" charset="0"/>
      <p:regular r:id="rId35"/>
    </p:embeddedFont>
    <p:embeddedFont>
      <p:font typeface="SVN-Sarifa" panose="00000500000000000000" pitchFamily="50" charset="0"/>
      <p:regular r:id="rId3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3B52"/>
    <a:srgbClr val="FFF8DB"/>
    <a:srgbClr val="954ECA"/>
    <a:srgbClr val="F3CEFE"/>
    <a:srgbClr val="00AF7F"/>
    <a:srgbClr val="00AAE6"/>
    <a:srgbClr val="CFFDE8"/>
    <a:srgbClr val="B24F73"/>
    <a:srgbClr val="F83F38"/>
    <a:srgbClr val="332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4" autoAdjust="0"/>
    <p:restoredTop sz="94660"/>
  </p:normalViewPr>
  <p:slideViewPr>
    <p:cSldViewPr snapToGrid="0">
      <p:cViewPr>
        <p:scale>
          <a:sx n="66" d="100"/>
          <a:sy n="66" d="100"/>
        </p:scale>
        <p:origin x="1214" y="365"/>
      </p:cViewPr>
      <p:guideLst>
        <p:guide orient="horz" pos="2183"/>
        <p:guide pos="3817"/>
      </p:guideLst>
    </p:cSldViewPr>
  </p:slideViewPr>
  <p:notesTextViewPr>
    <p:cViewPr>
      <p:scale>
        <a:sx n="1" d="1"/>
        <a:sy n="1" d="1"/>
      </p:scale>
      <p:origin x="0" y="0"/>
    </p:cViewPr>
  </p:notesTextViewPr>
  <p:sorterViewPr>
    <p:cViewPr>
      <p:scale>
        <a:sx n="100" d="100"/>
        <a:sy n="100" d="100"/>
      </p:scale>
      <p:origin x="0" y="-616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9396273-81CF-4266-8911-40E1445E9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1B386C7E-E9BB-4C24-BF90-2F28FD10B1EC}"/>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1E9851D5-AA7B-4D31-9DA0-0C5DC30FB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40883DC3-B505-4A9F-A095-A2A792369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81A04F3D-EB07-4A50-B5CE-4BEC427AA68D}"/>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5A604601-C0B5-48A8-970C-86A8012E5590}"/>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627FAD3B-4EB6-4C39-BF2F-30BB8C1BCCFE}"/>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16627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16F3-9AEE-459F-A070-B2756245131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23E60E9-A149-441B-97C1-F5EDF7BAECE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1E54E1-95D6-4DB9-81D2-B95CD650ACEE}"/>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5" name="页脚占位符 4">
            <a:extLst>
              <a:ext uri="{FF2B5EF4-FFF2-40B4-BE49-F238E27FC236}">
                <a16:creationId xmlns:a16="http://schemas.microsoft.com/office/drawing/2014/main" id="{17A44F5E-E33E-4986-8103-2C099FD3E8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2D0279-076C-467D-8759-84F30FBE54D1}"/>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59389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A80199-F59A-4793-BA46-9600705777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87C77C-0CA2-4E4D-8E67-2532B675FCB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110CA3-C8C8-40B9-B3BC-E8D5F0E7BEC2}"/>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5" name="页脚占位符 4">
            <a:extLst>
              <a:ext uri="{FF2B5EF4-FFF2-40B4-BE49-F238E27FC236}">
                <a16:creationId xmlns:a16="http://schemas.microsoft.com/office/drawing/2014/main" id="{A43F5A0D-8F0E-493A-938B-162679E275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5A2C7C-DFE2-48B4-A88B-1B194808B14A}"/>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409477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68E2AC-23C1-42B4-9812-AF2F759578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06CE87F1-6E2C-4AA6-9E79-442DBE2D53F9}"/>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2F90CEA9-F11E-4539-8BBB-2C10D46E31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9FD7894D-EA47-402D-8C23-BD7C610EF1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387A681C-339F-4D38-8FD2-DB5D51B650F6}"/>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3020D3F8-B608-4D2D-8B7B-B2B0F4CA5468}"/>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FB9C76FF-DA16-44B6-9B16-832FFAC4A897}"/>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388113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D77EC3-D169-4B80-AF0F-F03A613D80F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340DBE4-5E24-4F8F-A52A-4DA40C8A7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2051CB7-AB54-4800-8A85-03F9210BD541}"/>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5" name="页脚占位符 4">
            <a:extLst>
              <a:ext uri="{FF2B5EF4-FFF2-40B4-BE49-F238E27FC236}">
                <a16:creationId xmlns:a16="http://schemas.microsoft.com/office/drawing/2014/main" id="{81D1A578-49CC-4028-9AC7-E9191F7CF7D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3DCCCE-D830-448B-81BA-7DFDFB9CF75D}"/>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00928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070699-5401-460D-929F-C9D753C002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E5F1991-CFAE-447F-B733-FEC01F970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9DFD013-9FEE-4901-BFC2-3A397E01D0A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FED650A-CAA8-4917-A541-2B730581DDF0}"/>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6" name="页脚占位符 5">
            <a:extLst>
              <a:ext uri="{FF2B5EF4-FFF2-40B4-BE49-F238E27FC236}">
                <a16:creationId xmlns:a16="http://schemas.microsoft.com/office/drawing/2014/main" id="{E3AEC7A7-2C13-4169-925F-998E27DFE3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B7E4893-DFE4-4A31-9183-1051D048EA1C}"/>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24454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7B6387-8537-4B6B-8D75-CF29ED5FDD6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C12527E-EDCA-4C6A-BEA6-AD159F5FD5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6D6AEA7-C5E7-43B8-A1D2-09877771CAF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FBC525A-C9D4-4747-BB93-4D9688CE4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A1C7DE3-3A23-4CEA-A63A-096E92E189D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ADF506D-04C9-4362-B905-122D83DEDBDD}"/>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8" name="页脚占位符 7">
            <a:extLst>
              <a:ext uri="{FF2B5EF4-FFF2-40B4-BE49-F238E27FC236}">
                <a16:creationId xmlns:a16="http://schemas.microsoft.com/office/drawing/2014/main" id="{28C765E4-2C99-4FAE-A370-D1A85F4576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FBA30D1-6FF0-495A-9058-66F66D6C3130}"/>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42459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37B429-C0C0-4275-9107-73213A45100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2A32103-ACF7-4738-B0E2-BE11E1740D04}"/>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4" name="页脚占位符 3">
            <a:extLst>
              <a:ext uri="{FF2B5EF4-FFF2-40B4-BE49-F238E27FC236}">
                <a16:creationId xmlns:a16="http://schemas.microsoft.com/office/drawing/2014/main" id="{CD5C8176-E83F-43B5-B2C4-40EE778315B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53E16-C27E-48CC-A56D-8770FDD562DD}"/>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08187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D8D7994-2C70-4F19-9BA8-67314027A083}"/>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3" name="页脚占位符 2">
            <a:extLst>
              <a:ext uri="{FF2B5EF4-FFF2-40B4-BE49-F238E27FC236}">
                <a16:creationId xmlns:a16="http://schemas.microsoft.com/office/drawing/2014/main" id="{C8C25292-5782-4E4C-9554-E70D32F9A58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94ADB77-7515-45AF-B676-89180724D145}"/>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392742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3BF46-F47A-47A8-90B4-C1FC339FEB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DB717BD-D402-4692-A367-26E3BAEAE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8B36764-3F27-448A-BD0C-EC1D95642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854FB56-997D-441C-93DA-F8DCAE4D35EC}"/>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6" name="页脚占位符 5">
            <a:extLst>
              <a:ext uri="{FF2B5EF4-FFF2-40B4-BE49-F238E27FC236}">
                <a16:creationId xmlns:a16="http://schemas.microsoft.com/office/drawing/2014/main" id="{C99D5742-37B3-416D-AA54-0654027B1D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CBE432-7A70-41F1-A2B3-AB54347209E6}"/>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362350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539D51-3ED9-4F54-9CE2-BB3245B096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BAF52A1-C4C1-4892-90EC-F69323C56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8AE4FD6-A3FB-4C6A-93A6-DD1833400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CE8118F-CACA-448D-8906-F8A95D2CAD32}"/>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6" name="页脚占位符 5">
            <a:extLst>
              <a:ext uri="{FF2B5EF4-FFF2-40B4-BE49-F238E27FC236}">
                <a16:creationId xmlns:a16="http://schemas.microsoft.com/office/drawing/2014/main" id="{451B8EDD-12B1-442C-AF3D-CF5FA368E2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1DC9060-82F6-4296-8F2A-B59DD63C0E73}"/>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4236067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5C73302-7F50-4D2B-9D78-82CDD5D64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8E2BC668-8D53-47E9-92FF-FFA1090D2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7634DA9E-4ED3-4E55-A776-D45F8FEB5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726D891A-3542-48F5-8488-555B99507AF3}" type="datetimeFigureOut">
              <a:rPr lang="zh-CN" altLang="en-US" smtClean="0"/>
              <a:pPr/>
              <a:t>2023/4/15</a:t>
            </a:fld>
            <a:endParaRPr lang="zh-CN" altLang="en-US" dirty="0"/>
          </a:p>
        </p:txBody>
      </p:sp>
      <p:sp>
        <p:nvSpPr>
          <p:cNvPr id="5" name="页脚占位符 4">
            <a:extLst>
              <a:ext uri="{FF2B5EF4-FFF2-40B4-BE49-F238E27FC236}">
                <a16:creationId xmlns:a16="http://schemas.microsoft.com/office/drawing/2014/main" id="{A9CE7E76-E393-4F1A-B939-1336329CB1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9EB0F7E-7573-4782-93C4-72AF86326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258414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g"/><Relationship Id="rId1" Type="http://schemas.openxmlformats.org/officeDocument/2006/relationships/slideLayout" Target="../slideLayouts/slideLayout6.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pic>
        <p:nvPicPr>
          <p:cNvPr id="10" name="图片 73">
            <a:extLst>
              <a:ext uri="{FF2B5EF4-FFF2-40B4-BE49-F238E27FC236}">
                <a16:creationId xmlns:a16="http://schemas.microsoft.com/office/drawing/2014/main" id="{FC2295FF-B3D6-EDB3-D696-05E6E667C87A}"/>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p:blipFill>
        <p:spPr>
          <a:xfrm flipH="1">
            <a:off x="8546918" y="5030554"/>
            <a:ext cx="3641725" cy="2305913"/>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E8AF108F-A0A4-30CB-BD6F-42FB852E1F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290" r="51289" b="57548"/>
          <a:stretch/>
        </p:blipFill>
        <p:spPr>
          <a:xfrm>
            <a:off x="170303" y="3606762"/>
            <a:ext cx="3039622" cy="2971905"/>
          </a:xfrm>
          <a:prstGeom prst="rect">
            <a:avLst/>
          </a:prstGeom>
        </p:spPr>
      </p:pic>
      <p:sp>
        <p:nvSpPr>
          <p:cNvPr id="3" name="文本框 15">
            <a:extLst>
              <a:ext uri="{FF2B5EF4-FFF2-40B4-BE49-F238E27FC236}">
                <a16:creationId xmlns:a16="http://schemas.microsoft.com/office/drawing/2014/main" id="{83F09C28-055E-7B33-ACAB-5ACD4A1E16D5}"/>
              </a:ext>
            </a:extLst>
          </p:cNvPr>
          <p:cNvSpPr txBox="1"/>
          <p:nvPr/>
        </p:nvSpPr>
        <p:spPr>
          <a:xfrm>
            <a:off x="1449856" y="2712720"/>
            <a:ext cx="9219264" cy="2001061"/>
          </a:xfrm>
          <a:prstGeom prst="rect">
            <a:avLst/>
          </a:prstGeom>
          <a:noFill/>
        </p:spPr>
        <p:txBody>
          <a:bodyPr wrap="square" rtlCol="0">
            <a:spAutoFit/>
          </a:bodyPr>
          <a:lstStyle/>
          <a:p>
            <a:pPr algn="ctr">
              <a:lnSpc>
                <a:spcPct val="150000"/>
              </a:lnSpc>
            </a:pP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Tự</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hào</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về</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truyền</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thống</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dân</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tộc</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Việt</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Nam </a:t>
            </a:r>
          </a:p>
        </p:txBody>
      </p:sp>
      <p:pic>
        <p:nvPicPr>
          <p:cNvPr id="4" name="Picture 3" descr="Logo&#10;&#10;Description automatically generated">
            <a:extLst>
              <a:ext uri="{FF2B5EF4-FFF2-40B4-BE49-F238E27FC236}">
                <a16:creationId xmlns:a16="http://schemas.microsoft.com/office/drawing/2014/main" id="{9C9879D7-CF3A-F72C-C683-AF34A162E8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9672" y="250001"/>
            <a:ext cx="1109339" cy="880946"/>
          </a:xfrm>
          <a:prstGeom prst="rect">
            <a:avLst/>
          </a:prstGeom>
        </p:spPr>
      </p:pic>
      <p:sp>
        <p:nvSpPr>
          <p:cNvPr id="5" name="TextBox 4">
            <a:extLst>
              <a:ext uri="{FF2B5EF4-FFF2-40B4-BE49-F238E27FC236}">
                <a16:creationId xmlns:a16="http://schemas.microsoft.com/office/drawing/2014/main" id="{4806B842-4798-0DFD-CCCA-1E68CA3245DD}"/>
              </a:ext>
            </a:extLst>
          </p:cNvPr>
          <p:cNvSpPr txBox="1"/>
          <p:nvPr/>
        </p:nvSpPr>
        <p:spPr>
          <a:xfrm>
            <a:off x="4342378" y="991975"/>
            <a:ext cx="3955417" cy="584775"/>
          </a:xfrm>
          <a:prstGeom prst="rect">
            <a:avLst/>
          </a:prstGeom>
          <a:noFill/>
        </p:spPr>
        <p:txBody>
          <a:bodyPr wrap="square" rtlCol="0">
            <a:spAutoFit/>
          </a:bodyPr>
          <a:lstStyle/>
          <a:p>
            <a:r>
              <a:rPr lang="en-US" sz="3200" dirty="0">
                <a:solidFill>
                  <a:srgbClr val="0070C0"/>
                </a:solidFill>
                <a:latin typeface="SVN-Internation" panose="02040603050506020204" pitchFamily="18" charset="0"/>
              </a:rPr>
              <a:t>GIÁO DỤC CÔNG DÂN 8</a:t>
            </a:r>
          </a:p>
        </p:txBody>
      </p:sp>
      <p:sp>
        <p:nvSpPr>
          <p:cNvPr id="6" name="文本框 15">
            <a:extLst>
              <a:ext uri="{FF2B5EF4-FFF2-40B4-BE49-F238E27FC236}">
                <a16:creationId xmlns:a16="http://schemas.microsoft.com/office/drawing/2014/main" id="{3B91DDF0-55B1-3912-4A24-C3E3B94704BC}"/>
              </a:ext>
            </a:extLst>
          </p:cNvPr>
          <p:cNvSpPr txBox="1"/>
          <p:nvPr/>
        </p:nvSpPr>
        <p:spPr>
          <a:xfrm>
            <a:off x="5262717" y="1667796"/>
            <a:ext cx="1563248" cy="1200329"/>
          </a:xfrm>
          <a:prstGeom prst="rect">
            <a:avLst/>
          </a:prstGeom>
          <a:noFill/>
        </p:spPr>
        <p:txBody>
          <a:bodyPr wrap="none" rtlCol="0">
            <a:spAutoFit/>
          </a:bodyPr>
          <a:lstStyle/>
          <a:p>
            <a:r>
              <a:rPr lang="en-US" altLang="zh-CN" sz="7200" dirty="0" err="1">
                <a:solidFill>
                  <a:srgbClr val="FFC000"/>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7200" dirty="0">
                <a:solidFill>
                  <a:srgbClr val="FFC000"/>
                </a:solidFill>
                <a:latin typeface="SVN-Internation" panose="02040603050506020204" pitchFamily="18" charset="0"/>
                <a:ea typeface="inpin heiti" panose="00000500000000000000" pitchFamily="2" charset="-122"/>
                <a:sym typeface="inpin heiti" panose="00000500000000000000" pitchFamily="2" charset="-122"/>
              </a:rPr>
              <a:t> 1</a:t>
            </a:r>
          </a:p>
        </p:txBody>
      </p:sp>
      <p:pic>
        <p:nvPicPr>
          <p:cNvPr id="9" name="图片 69">
            <a:extLst>
              <a:ext uri="{FF2B5EF4-FFF2-40B4-BE49-F238E27FC236}">
                <a16:creationId xmlns:a16="http://schemas.microsoft.com/office/drawing/2014/main" id="{0372A145-63B4-4D7D-2096-565723BF88E1}"/>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p:blipFill>
        <p:spPr>
          <a:xfrm>
            <a:off x="0" y="-647865"/>
            <a:ext cx="3556000" cy="2517004"/>
          </a:xfrm>
          <a:prstGeom prst="rect">
            <a:avLst/>
          </a:prstGeom>
        </p:spPr>
      </p:pic>
      <p:pic>
        <p:nvPicPr>
          <p:cNvPr id="11" name="图片 11">
            <a:extLst>
              <a:ext uri="{FF2B5EF4-FFF2-40B4-BE49-F238E27FC236}">
                <a16:creationId xmlns:a16="http://schemas.microsoft.com/office/drawing/2014/main" id="{08663D83-4A3E-4E07-FC16-A73B4E46553C}"/>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1030086" y="-176828"/>
            <a:ext cx="1161914" cy="2922383"/>
          </a:xfrm>
          <a:prstGeom prst="rect">
            <a:avLst/>
          </a:prstGeom>
        </p:spPr>
      </p:pic>
      <p:pic>
        <p:nvPicPr>
          <p:cNvPr id="14" name="图片 95">
            <a:extLst>
              <a:ext uri="{FF2B5EF4-FFF2-40B4-BE49-F238E27FC236}">
                <a16:creationId xmlns:a16="http://schemas.microsoft.com/office/drawing/2014/main" id="{0442CBF9-6501-4A82-974A-E11EE5CBB9F1}"/>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3837285" y="5335431"/>
            <a:ext cx="3716040" cy="1522569"/>
          </a:xfrm>
          <a:prstGeom prst="rect">
            <a:avLst/>
          </a:prstGeom>
        </p:spPr>
      </p:pic>
      <p:sp>
        <p:nvSpPr>
          <p:cNvPr id="7" name="Google Shape;2395;p38">
            <a:extLst>
              <a:ext uri="{FF2B5EF4-FFF2-40B4-BE49-F238E27FC236}">
                <a16:creationId xmlns:a16="http://schemas.microsoft.com/office/drawing/2014/main" id="{24D837BD-7892-0C98-B3E5-432BD4BED7A4}"/>
              </a:ext>
            </a:extLst>
          </p:cNvPr>
          <p:cNvSpPr txBox="1">
            <a:spLocks/>
          </p:cNvSpPr>
          <p:nvPr/>
        </p:nvSpPr>
        <p:spPr>
          <a:xfrm rot="-551">
            <a:off x="4553761" y="4908831"/>
            <a:ext cx="3744000" cy="426300"/>
          </a:xfrm>
          <a:prstGeom prst="rect">
            <a:avLst/>
          </a:prstGeom>
          <a:solidFill>
            <a:schemeClr val="bg1"/>
          </a:solidFill>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a:latin typeface="SVN-Sarifa" panose="00000500000000000000" pitchFamily="50" charset="0"/>
              </a:rPr>
              <a:t>Giáo viên:</a:t>
            </a:r>
            <a:endParaRPr lang="en-US" dirty="0">
              <a:latin typeface="SVN-Sarifa" panose="00000500000000000000" pitchFamily="50" charset="0"/>
            </a:endParaRPr>
          </a:p>
        </p:txBody>
      </p:sp>
    </p:spTree>
    <p:extLst>
      <p:ext uri="{BB962C8B-B14F-4D97-AF65-F5344CB8AC3E}">
        <p14:creationId xmlns:p14="http://schemas.microsoft.com/office/powerpoint/2010/main" val="4174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97CBBF6A-5BFB-F598-1CC5-7782184A6C3E}"/>
              </a:ext>
            </a:extLst>
          </p:cNvPr>
          <p:cNvSpPr/>
          <p:nvPr/>
        </p:nvSpPr>
        <p:spPr>
          <a:xfrm>
            <a:off x="407498" y="1552575"/>
            <a:ext cx="6221902" cy="4288812"/>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Là du học sinh, vào dịp Tết cổ truyền, bạn N cùng nhóm bạn tổ chức các hoạt  động Tết theo truyền thống của người Việt ngay tại xứ người như: gói bánh chưng, bánh tét; trang trí hoa mai, hoa đào; mặc trang phục áo dài;... Đối với bạn N, dù ở nơi đâu thì Việt Nam vẫn luôn trong trái tim mình. </a:t>
            </a:r>
            <a:endParaRPr lang="en-US" sz="2400" dirty="0"/>
          </a:p>
        </p:txBody>
      </p:sp>
      <p:grpSp>
        <p:nvGrpSpPr>
          <p:cNvPr id="14" name="组合 4">
            <a:extLst>
              <a:ext uri="{FF2B5EF4-FFF2-40B4-BE49-F238E27FC236}">
                <a16:creationId xmlns:a16="http://schemas.microsoft.com/office/drawing/2014/main" id="{A018067B-F109-1484-8374-64BE576AF917}"/>
              </a:ext>
            </a:extLst>
          </p:cNvPr>
          <p:cNvGrpSpPr/>
          <p:nvPr/>
        </p:nvGrpSpPr>
        <p:grpSpPr>
          <a:xfrm>
            <a:off x="7163268" y="2465747"/>
            <a:ext cx="5159842" cy="2973595"/>
            <a:chOff x="1145505" y="2860014"/>
            <a:chExt cx="3774908" cy="3148113"/>
          </a:xfrm>
        </p:grpSpPr>
        <p:sp>
          <p:nvSpPr>
            <p:cNvPr id="18" name="矩形 2">
              <a:extLst>
                <a:ext uri="{FF2B5EF4-FFF2-40B4-BE49-F238E27FC236}">
                  <a16:creationId xmlns:a16="http://schemas.microsoft.com/office/drawing/2014/main" id="{19557148-E19D-9CFC-BA89-5DFE96576065}"/>
                </a:ext>
              </a:extLst>
            </p:cNvPr>
            <p:cNvSpPr/>
            <p:nvPr/>
          </p:nvSpPr>
          <p:spPr>
            <a:xfrm>
              <a:off x="1145505" y="2890484"/>
              <a:ext cx="3484215" cy="3117643"/>
            </a:xfrm>
            <a:prstGeom prst="rect">
              <a:avLst/>
            </a:prstGeom>
            <a:solidFill>
              <a:schemeClr val="bg1"/>
            </a:solidFill>
            <a:ln>
              <a:no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latin typeface="字魂36号-正文宋楷" panose="02000000000000000000" pitchFamily="2" charset="-122"/>
                <a:ea typeface="字魂36号-正文宋楷" panose="02000000000000000000" pitchFamily="2" charset="-122"/>
              </a:endParaRPr>
            </a:p>
          </p:txBody>
        </p:sp>
        <p:pic>
          <p:nvPicPr>
            <p:cNvPr id="17" name="图片 1">
              <a:extLst>
                <a:ext uri="{FF2B5EF4-FFF2-40B4-BE49-F238E27FC236}">
                  <a16:creationId xmlns:a16="http://schemas.microsoft.com/office/drawing/2014/main" id="{18E5D208-32CF-C50C-D305-EFF708A885E5}"/>
                </a:ext>
              </a:extLst>
            </p:cNvPr>
            <p:cNvPicPr>
              <a:picLocks noChangeAspect="1"/>
            </p:cNvPicPr>
            <p:nvPr/>
          </p:nvPicPr>
          <p:blipFill>
            <a:blip r:embed="rId2"/>
            <a:stretch>
              <a:fillRect/>
            </a:stretch>
          </p:blipFill>
          <p:spPr>
            <a:xfrm rot="18522968">
              <a:off x="4117354" y="2726401"/>
              <a:ext cx="669446" cy="936672"/>
            </a:xfrm>
            <a:prstGeom prst="rect">
              <a:avLst/>
            </a:prstGeom>
          </p:spPr>
        </p:pic>
      </p:grpSp>
      <p:pic>
        <p:nvPicPr>
          <p:cNvPr id="20" name="图片 25">
            <a:extLst>
              <a:ext uri="{FF2B5EF4-FFF2-40B4-BE49-F238E27FC236}">
                <a16:creationId xmlns:a16="http://schemas.microsoft.com/office/drawing/2014/main" id="{69ABB19F-89D4-2A44-F855-F5B043442585}"/>
              </a:ext>
            </a:extLst>
          </p:cNvPr>
          <p:cNvPicPr>
            <a:picLocks noChangeAspect="1"/>
          </p:cNvPicPr>
          <p:nvPr/>
        </p:nvPicPr>
        <p:blipFill rotWithShape="1">
          <a:blip r:embed="rId3">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id="{42D3D2F8-A62D-D9E4-120F-AD3791107D6A}"/>
              </a:ext>
            </a:extLst>
          </p:cNvPr>
          <p:cNvPicPr>
            <a:picLocks noChangeAspect="1"/>
          </p:cNvPicPr>
          <p:nvPr/>
        </p:nvPicPr>
        <p:blipFill rotWithShape="1">
          <a:blip r:embed="rId3">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271B8B1-528B-A533-925A-FF3FE40A1950}"/>
              </a:ext>
            </a:extLst>
          </p:cNvPr>
          <p:cNvSpPr txBox="1"/>
          <p:nvPr/>
        </p:nvSpPr>
        <p:spPr>
          <a:xfrm>
            <a:off x="1335880" y="37208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1.</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3074" name="Picture 2" descr="Premium Vector | Tet holiday illustration">
            <a:extLst>
              <a:ext uri="{FF2B5EF4-FFF2-40B4-BE49-F238E27FC236}">
                <a16:creationId xmlns:a16="http://schemas.microsoft.com/office/drawing/2014/main" id="{DD18C86E-C88D-0907-D78B-5E15F051E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112" y="2494530"/>
            <a:ext cx="2944813" cy="294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711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97CBBF6A-5BFB-F598-1CC5-7782184A6C3E}"/>
              </a:ext>
            </a:extLst>
          </p:cNvPr>
          <p:cNvSpPr/>
          <p:nvPr/>
        </p:nvSpPr>
        <p:spPr>
          <a:xfrm>
            <a:off x="101418" y="1238249"/>
            <a:ext cx="6897036" cy="5305425"/>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Hằng năm, cứ vào ngày 10 tháng 3 âm lịch, thầy và trò Trường Trung học cơ sở A lại háo hức tham gia các hoạt động Lễ Giỗ Tổ Hùng Vương như: dâng hương để tưởng nhớ các Vua Hùng đã có công dựng nước,</a:t>
            </a:r>
            <a:r>
              <a:rPr lang="en-US" sz="2400" dirty="0"/>
              <a:t> </a:t>
            </a:r>
            <a:r>
              <a:rPr lang="vi-VN" sz="2400" dirty="0"/>
              <a:t>tham gia các trò chơi dân gian,... Qua đó, học sinh biết trân trọng, tự hào về nguồn cội và có thêm động lực để cố</a:t>
            </a:r>
            <a:r>
              <a:rPr lang="en-US" sz="2400" dirty="0"/>
              <a:t> </a:t>
            </a:r>
            <a:r>
              <a:rPr lang="vi-VN" sz="2400" dirty="0"/>
              <a:t>gắng học tập tốt, góp phần xây dựng đất nước. </a:t>
            </a:r>
            <a:endParaRPr lang="en-US" sz="2400" dirty="0"/>
          </a:p>
        </p:txBody>
      </p:sp>
      <p:pic>
        <p:nvPicPr>
          <p:cNvPr id="20" name="图片 25">
            <a:extLst>
              <a:ext uri="{FF2B5EF4-FFF2-40B4-BE49-F238E27FC236}">
                <a16:creationId xmlns:a16="http://schemas.microsoft.com/office/drawing/2014/main" id="{69ABB19F-89D4-2A44-F855-F5B043442585}"/>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id="{42D3D2F8-A62D-D9E4-120F-AD3791107D6A}"/>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271B8B1-528B-A533-925A-FF3FE40A1950}"/>
              </a:ext>
            </a:extLst>
          </p:cNvPr>
          <p:cNvSpPr txBox="1"/>
          <p:nvPr/>
        </p:nvSpPr>
        <p:spPr>
          <a:xfrm>
            <a:off x="1326355" y="17583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2.</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4098" name="Picture 2" descr="History of Vietnamese country's founders and Hung Kings' Anniversary">
            <a:extLst>
              <a:ext uri="{FF2B5EF4-FFF2-40B4-BE49-F238E27FC236}">
                <a16:creationId xmlns:a16="http://schemas.microsoft.com/office/drawing/2014/main" id="{B131B94E-44B4-382B-8562-C26AD26A4D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418760">
            <a:off x="7405809" y="1860221"/>
            <a:ext cx="4338455" cy="3137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9257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97CBBF6A-5BFB-F598-1CC5-7782184A6C3E}"/>
              </a:ext>
            </a:extLst>
          </p:cNvPr>
          <p:cNvSpPr/>
          <p:nvPr/>
        </p:nvSpPr>
        <p:spPr>
          <a:xfrm>
            <a:off x="5262798" y="1612978"/>
            <a:ext cx="6221902" cy="4288812"/>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Trong cuộc thi hùng biện tiếng Anh do Trường Trung học cơ sở X tổ chức, bạn H cùng nhóm bạn hăng hái sưu tầm tư liệu, hình ảnh để chuẩn bị tham gia dự thi với đề tài hiếu học. Không chỉ tích cực tham gia dự thi, nhóm của bạn H còn </a:t>
            </a:r>
            <a:r>
              <a:rPr lang="vi-VN" sz="2400" dirty="0" err="1"/>
              <a:t>đam</a:t>
            </a:r>
            <a:r>
              <a:rPr lang="vi-VN" sz="2400" dirty="0"/>
              <a:t> mê tìm tòi, nghiên cứu khoa học và đã từng đạt giải thưởng cao. </a:t>
            </a:r>
          </a:p>
        </p:txBody>
      </p:sp>
      <p:pic>
        <p:nvPicPr>
          <p:cNvPr id="20" name="图片 25">
            <a:extLst>
              <a:ext uri="{FF2B5EF4-FFF2-40B4-BE49-F238E27FC236}">
                <a16:creationId xmlns:a16="http://schemas.microsoft.com/office/drawing/2014/main" id="{69ABB19F-89D4-2A44-F855-F5B043442585}"/>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id="{42D3D2F8-A62D-D9E4-120F-AD3791107D6A}"/>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271B8B1-528B-A533-925A-FF3FE40A1950}"/>
              </a:ext>
            </a:extLst>
          </p:cNvPr>
          <p:cNvSpPr txBox="1"/>
          <p:nvPr/>
        </p:nvSpPr>
        <p:spPr>
          <a:xfrm>
            <a:off x="1335880" y="37208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3.</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5" name="Picture 19">
            <a:extLst>
              <a:ext uri="{FF2B5EF4-FFF2-40B4-BE49-F238E27FC236}">
                <a16:creationId xmlns:a16="http://schemas.microsoft.com/office/drawing/2014/main" id="{CBA478C7-11CB-15AC-DFA2-60828497E35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a:stretch>
            <a:fillRect/>
          </a:stretch>
        </p:blipFill>
        <p:spPr>
          <a:xfrm>
            <a:off x="0" y="2431238"/>
            <a:ext cx="5270873" cy="3617137"/>
          </a:xfrm>
          <a:prstGeom prst="rect">
            <a:avLst/>
          </a:prstGeom>
        </p:spPr>
      </p:pic>
    </p:spTree>
    <p:extLst>
      <p:ext uri="{BB962C8B-B14F-4D97-AF65-F5344CB8AC3E}">
        <p14:creationId xmlns:p14="http://schemas.microsoft.com/office/powerpoint/2010/main" val="22625037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ext, toy, sushi, doll&#10;&#10;Description automatically generated">
            <a:extLst>
              <a:ext uri="{FF2B5EF4-FFF2-40B4-BE49-F238E27FC236}">
                <a16:creationId xmlns:a16="http://schemas.microsoft.com/office/drawing/2014/main" id="{D7B79844-58A4-CB6D-7B2D-71CA0C5B9F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769" b="94636" l="10000" r="90000">
                        <a14:foregroundMark x1="27826" y1="88889" x2="57717" y2="90549"/>
                        <a14:foregroundMark x1="58152" y1="90549" x2="59783" y2="90677"/>
                        <a14:foregroundMark x1="48478" y1="6769" x2="62174" y2="13027"/>
                        <a14:foregroundMark x1="23913" y1="92465" x2="72609" y2="91188"/>
                        <a14:foregroundMark x1="78587" y1="87867" x2="72174" y2="92976"/>
                        <a14:foregroundMark x1="44674" y1="62197" x2="43043" y2="65134"/>
                        <a14:foregroundMark x1="42391" y1="66284" x2="41957" y2="67305"/>
                        <a14:foregroundMark x1="41957" y1="67561" x2="41957" y2="67561"/>
                        <a14:foregroundMark x1="22935" y1="87612" x2="23913" y2="94636"/>
                        <a14:foregroundMark x1="23913" y1="94636" x2="24348" y2="94636"/>
                      </a14:backgroundRemoval>
                    </a14:imgEffect>
                  </a14:imgLayer>
                </a14:imgProps>
              </a:ext>
              <a:ext uri="{28A0092B-C50C-407E-A947-70E740481C1C}">
                <a14:useLocalDpi xmlns:a14="http://schemas.microsoft.com/office/drawing/2010/main" val="0"/>
              </a:ext>
            </a:extLst>
          </a:blip>
          <a:srcRect l="13357" t="-2500" r="13238" b="2500"/>
          <a:stretch/>
        </p:blipFill>
        <p:spPr>
          <a:xfrm>
            <a:off x="3152774" y="2810563"/>
            <a:ext cx="3490913" cy="4047437"/>
          </a:xfrm>
          <a:prstGeom prst="rect">
            <a:avLst/>
          </a:prstGeom>
        </p:spPr>
      </p:pic>
      <p:sp>
        <p:nvSpPr>
          <p:cNvPr id="7" name="TextBox 6">
            <a:extLst>
              <a:ext uri="{FF2B5EF4-FFF2-40B4-BE49-F238E27FC236}">
                <a16:creationId xmlns:a16="http://schemas.microsoft.com/office/drawing/2014/main" id="{EB6F9FBE-D28D-9B8B-F7C6-96569954A02D}"/>
              </a:ext>
            </a:extLst>
          </p:cNvPr>
          <p:cNvSpPr txBox="1"/>
          <p:nvPr/>
        </p:nvSpPr>
        <p:spPr>
          <a:xfrm>
            <a:off x="1609724" y="952500"/>
            <a:ext cx="8220075" cy="1536767"/>
          </a:xfrm>
          <a:prstGeom prst="rect">
            <a:avLst/>
          </a:prstGeom>
          <a:solidFill>
            <a:schemeClr val="bg1"/>
          </a:solidFill>
          <a:ln w="38100">
            <a:solidFill>
              <a:schemeClr val="tx1"/>
            </a:solidFill>
          </a:ln>
        </p:spPr>
        <p:txBody>
          <a:bodyPr wrap="square">
            <a:spAutoFit/>
          </a:bodyPr>
          <a:lstStyle/>
          <a:p>
            <a:pPr algn="ctr">
              <a:lnSpc>
                <a:spcPct val="115000"/>
              </a:lnSpc>
              <a:tabLst>
                <a:tab pos="644525" algn="l"/>
              </a:tabLst>
            </a:pPr>
            <a:r>
              <a:rPr lang="en-US" sz="2800" dirty="0" err="1">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Bạn</a:t>
            </a:r>
            <a:r>
              <a:rPr lang="en-US"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 </a:t>
            </a:r>
            <a:r>
              <a:rPr lang="vi-VN"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hãy kể những việc làm của bản thân và những người xung quanh trong việc thể hiện lòng tự hào về truyền thống của dân tộc Việt Nam. </a:t>
            </a:r>
            <a:endParaRPr lang="en-US"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78202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5BD756-60DA-20A5-6213-F20192430532}"/>
              </a:ext>
            </a:extLst>
          </p:cNvPr>
          <p:cNvSpPr txBox="1"/>
          <p:nvPr/>
        </p:nvSpPr>
        <p:spPr>
          <a:xfrm>
            <a:off x="1432214" y="1274040"/>
            <a:ext cx="9512012"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Dân tộc Việt Nam có nhiều truyền thống đáng tự hào như: yêu nước, đoàn kết, hiếu thảo, tôn sư trọng đạo, hiếu học, nhân nghĩa, cần cù lao động,... </a:t>
            </a:r>
            <a:endParaRPr lang="en-US" sz="20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4ED87365-9A10-3844-2DEC-CB695A3C5DD4}"/>
              </a:ext>
            </a:extLst>
          </p:cNvPr>
          <p:cNvSpPr txBox="1"/>
          <p:nvPr/>
        </p:nvSpPr>
        <p:spPr>
          <a:xfrm>
            <a:off x="4189501" y="203880"/>
            <a:ext cx="3812997" cy="646331"/>
          </a:xfrm>
          <a:prstGeom prst="rect">
            <a:avLst/>
          </a:prstGeom>
          <a:solidFill>
            <a:schemeClr val="accent4">
              <a:lumMod val="20000"/>
              <a:lumOff val="80000"/>
            </a:schemeClr>
          </a:solidFill>
        </p:spPr>
        <p:txBody>
          <a:bodyPr wrap="square" rtlCol="0">
            <a:spAutoFit/>
          </a:bodyPr>
          <a:lstStyle/>
          <a:p>
            <a:pPr algn="ctr"/>
            <a:r>
              <a:rPr lang="en-US" sz="3600" dirty="0">
                <a:solidFill>
                  <a:srgbClr val="FA3B52"/>
                </a:solidFill>
                <a:latin typeface="SVN-Revolution" panose="02040603050506020204" pitchFamily="18" charset="0"/>
              </a:rPr>
              <a:t>TỔNG KẾT</a:t>
            </a:r>
          </a:p>
        </p:txBody>
      </p:sp>
      <p:sp>
        <p:nvSpPr>
          <p:cNvPr id="11" name="TextBox 10">
            <a:extLst>
              <a:ext uri="{FF2B5EF4-FFF2-40B4-BE49-F238E27FC236}">
                <a16:creationId xmlns:a16="http://schemas.microsoft.com/office/drawing/2014/main" id="{1FC0DB97-0965-AC51-54BB-7FAD398C501E}"/>
              </a:ext>
            </a:extLst>
          </p:cNvPr>
          <p:cNvSpPr txBox="1"/>
          <p:nvPr/>
        </p:nvSpPr>
        <p:spPr>
          <a:xfrm>
            <a:off x="1432213" y="3397686"/>
            <a:ext cx="10383550"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Tự hào về truyền thống của dân tộc được biểu hiện qua sự trân trọng, hãnh diện và giữ gìn, phát huy các giá trị tốt đẹp của truyền thống. </a:t>
            </a:r>
            <a:endParaRPr lang="en-US" sz="2000" dirty="0">
              <a:effectLst/>
              <a:latin typeface="Arial" panose="020B0604020202020204" pitchFamily="34" charset="0"/>
              <a:ea typeface="Arial" panose="020B0604020202020204" pitchFamily="34" charset="0"/>
            </a:endParaRPr>
          </a:p>
        </p:txBody>
      </p:sp>
      <p:sp>
        <p:nvSpPr>
          <p:cNvPr id="13" name="TextBox 12">
            <a:extLst>
              <a:ext uri="{FF2B5EF4-FFF2-40B4-BE49-F238E27FC236}">
                <a16:creationId xmlns:a16="http://schemas.microsoft.com/office/drawing/2014/main" id="{FEA98F0E-2DA7-7057-CF6C-591114E3655B}"/>
              </a:ext>
            </a:extLst>
          </p:cNvPr>
          <p:cNvSpPr txBox="1"/>
          <p:nvPr/>
        </p:nvSpPr>
        <p:spPr>
          <a:xfrm>
            <a:off x="1432213" y="2287253"/>
            <a:ext cx="9369137"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Dân tộc Việt Nam có nhiều truyền thống đáng tự hào như: yêu nước, đoàn kết, hiếu thảo, tôn sư trọng đạo, hiếu học, nhân nghĩa, cần cù lao động,... </a:t>
            </a:r>
            <a:endParaRPr lang="en-US" sz="2000" dirty="0">
              <a:effectLst/>
              <a:latin typeface="Arial" panose="020B0604020202020204" pitchFamily="34" charset="0"/>
              <a:ea typeface="Arial" panose="020B0604020202020204" pitchFamily="34" charset="0"/>
            </a:endParaRPr>
          </a:p>
        </p:txBody>
      </p:sp>
      <p:pic>
        <p:nvPicPr>
          <p:cNvPr id="15" name="图片 11">
            <a:extLst>
              <a:ext uri="{FF2B5EF4-FFF2-40B4-BE49-F238E27FC236}">
                <a16:creationId xmlns:a16="http://schemas.microsoft.com/office/drawing/2014/main" id="{EFE837AB-E589-54F3-D72C-469CABE0C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74" y="1307762"/>
            <a:ext cx="1055139" cy="760848"/>
          </a:xfrm>
          <a:prstGeom prst="rect">
            <a:avLst/>
          </a:prstGeom>
        </p:spPr>
      </p:pic>
      <p:pic>
        <p:nvPicPr>
          <p:cNvPr id="16" name="图片 11">
            <a:extLst>
              <a:ext uri="{FF2B5EF4-FFF2-40B4-BE49-F238E27FC236}">
                <a16:creationId xmlns:a16="http://schemas.microsoft.com/office/drawing/2014/main" id="{0E9F90E7-D30B-2BCF-AD07-00A139E41A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74" y="2374426"/>
            <a:ext cx="1055139" cy="760848"/>
          </a:xfrm>
          <a:prstGeom prst="rect">
            <a:avLst/>
          </a:prstGeom>
        </p:spPr>
      </p:pic>
      <p:pic>
        <p:nvPicPr>
          <p:cNvPr id="17" name="图片 11">
            <a:extLst>
              <a:ext uri="{FF2B5EF4-FFF2-40B4-BE49-F238E27FC236}">
                <a16:creationId xmlns:a16="http://schemas.microsoft.com/office/drawing/2014/main" id="{F5215BA7-B60F-8282-58DD-22F8E96D2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05" y="3465513"/>
            <a:ext cx="1055139" cy="760848"/>
          </a:xfrm>
          <a:prstGeom prst="rect">
            <a:avLst/>
          </a:prstGeom>
        </p:spPr>
      </p:pic>
      <p:pic>
        <p:nvPicPr>
          <p:cNvPr id="2" name="图片 11">
            <a:extLst>
              <a:ext uri="{FF2B5EF4-FFF2-40B4-BE49-F238E27FC236}">
                <a16:creationId xmlns:a16="http://schemas.microsoft.com/office/drawing/2014/main" id="{C854565E-816B-930A-9B48-E283803B4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05" y="4846108"/>
            <a:ext cx="1055139" cy="760848"/>
          </a:xfrm>
          <a:prstGeom prst="rect">
            <a:avLst/>
          </a:prstGeom>
        </p:spPr>
      </p:pic>
      <p:sp>
        <p:nvSpPr>
          <p:cNvPr id="3" name="TextBox 2">
            <a:extLst>
              <a:ext uri="{FF2B5EF4-FFF2-40B4-BE49-F238E27FC236}">
                <a16:creationId xmlns:a16="http://schemas.microsoft.com/office/drawing/2014/main" id="{A66B85B6-A8D1-D34A-EE9B-2EED72D2CFB9}"/>
              </a:ext>
            </a:extLst>
          </p:cNvPr>
          <p:cNvSpPr txBox="1"/>
          <p:nvPr/>
        </p:nvSpPr>
        <p:spPr>
          <a:xfrm>
            <a:off x="1432213" y="4751185"/>
            <a:ext cx="10383550" cy="1124090"/>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Học sinh cần tìm hiểu, tôn trọng, giữ gìn và phát huy các truyền thống tốt đẹp, góp phần xây dựng nền văn </a:t>
            </a:r>
            <a:r>
              <a:rPr lang="vi-VN" sz="2000" dirty="0" err="1">
                <a:ea typeface="Arial" panose="020B0604020202020204" pitchFamily="34" charset="0"/>
              </a:rPr>
              <a:t>hoá</a:t>
            </a:r>
            <a:r>
              <a:rPr lang="vi-VN" sz="2000" dirty="0">
                <a:ea typeface="Arial" panose="020B0604020202020204" pitchFamily="34" charset="0"/>
              </a:rPr>
              <a:t> Việt Nam “tiên tiến, đậm đà bản sắc dân tộc”.  Đồng thời, cần phải phê phán, lên án, ngăn chặn những hành vi làm tổn hại đến truyền thống dân tộc. </a:t>
            </a:r>
            <a:endParaRPr lang="en-US" sz="20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2488155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bg/>
                                          </p:spTgt>
                                        </p:tgtEl>
                                        <p:attrNameLst>
                                          <p:attrName>style.visibility</p:attrName>
                                        </p:attrNameLst>
                                      </p:cBhvr>
                                      <p:to>
                                        <p:strVal val="visible"/>
                                      </p:to>
                                    </p:set>
                                    <p:animEffect transition="in" filter="randombar(horizontal)">
                                      <p:cBhvr>
                                        <p:cTn id="26" dur="500"/>
                                        <p:tgtEl>
                                          <p:spTgt spid="7">
                                            <p:bg/>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1" dur="500"/>
                                        <p:tgtEl>
                                          <p:spTgt spid="7">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bg/>
                                          </p:spTgt>
                                        </p:tgtEl>
                                        <p:attrNameLst>
                                          <p:attrName>style.visibility</p:attrName>
                                        </p:attrNameLst>
                                      </p:cBhvr>
                                      <p:to>
                                        <p:strVal val="visible"/>
                                      </p:to>
                                    </p:set>
                                    <p:animEffect transition="in" filter="randombar(horizontal)">
                                      <p:cBhvr>
                                        <p:cTn id="34" dur="500"/>
                                        <p:tgtEl>
                                          <p:spTgt spid="13">
                                            <p:bg/>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9" dur="500"/>
                                        <p:tgtEl>
                                          <p:spTgt spid="13">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1">
                                            <p:bg/>
                                          </p:spTgt>
                                        </p:tgtEl>
                                        <p:attrNameLst>
                                          <p:attrName>style.visibility</p:attrName>
                                        </p:attrNameLst>
                                      </p:cBhvr>
                                      <p:to>
                                        <p:strVal val="visible"/>
                                      </p:to>
                                    </p:set>
                                    <p:animEffect transition="in" filter="randombar(horizontal)">
                                      <p:cBhvr>
                                        <p:cTn id="42" dur="500"/>
                                        <p:tgtEl>
                                          <p:spTgt spid="11">
                                            <p:bg/>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7" dur="500"/>
                                        <p:tgtEl>
                                          <p:spTgt spid="11">
                                            <p:txEl>
                                              <p:pRg st="0" end="0"/>
                                            </p:txEl>
                                          </p:spTgt>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3">
                                            <p:bg/>
                                          </p:spTgt>
                                        </p:tgtEl>
                                        <p:attrNameLst>
                                          <p:attrName>style.visibility</p:attrName>
                                        </p:attrNameLst>
                                      </p:cBhvr>
                                      <p:to>
                                        <p:strVal val="visible"/>
                                      </p:to>
                                    </p:set>
                                    <p:animEffect transition="in" filter="randombar(horizontal)">
                                      <p:cBhvr>
                                        <p:cTn id="56" dur="500"/>
                                        <p:tgtEl>
                                          <p:spTgt spid="3">
                                            <p:bg/>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6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11" grpId="0" build="p" animBg="1"/>
      <p:bldP spid="13" grpId="0" build="p" animBg="1"/>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
            <a:extLst>
              <a:ext uri="{FF2B5EF4-FFF2-40B4-BE49-F238E27FC236}">
                <a16:creationId xmlns:a16="http://schemas.microsoft.com/office/drawing/2014/main" id="{B404D45E-0E4A-1E3B-E2E4-C92EFE3B56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26" t="21376" r="6543" b="13228"/>
          <a:stretch/>
        </p:blipFill>
        <p:spPr>
          <a:xfrm>
            <a:off x="3179075" y="989101"/>
            <a:ext cx="5413828" cy="5449098"/>
          </a:xfrm>
          <a:prstGeom prst="rect">
            <a:avLst/>
          </a:prstGeom>
        </p:spPr>
      </p:pic>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4479524" y="779428"/>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pic>
        <p:nvPicPr>
          <p:cNvPr id="24" name="Picture 23">
            <a:extLst>
              <a:ext uri="{FF2B5EF4-FFF2-40B4-BE49-F238E27FC236}">
                <a16:creationId xmlns:a16="http://schemas.microsoft.com/office/drawing/2014/main" id="{A8031C1E-C6A8-D9DA-8EAB-616D294D7C26}"/>
              </a:ext>
            </a:extLst>
          </p:cNvPr>
          <p:cNvPicPr>
            <a:picLocks noChangeAspect="1"/>
          </p:cNvPicPr>
          <p:nvPr/>
        </p:nvPicPr>
        <p:blipFill>
          <a:blip r:embed="rId8">
            <a:duotone>
              <a:schemeClr val="accent6">
                <a:shade val="45000"/>
                <a:satMod val="135000"/>
              </a:schemeClr>
              <a:prstClr val="white"/>
            </a:duotone>
          </a:blip>
          <a:stretch>
            <a:fillRect/>
          </a:stretch>
        </p:blipFill>
        <p:spPr>
          <a:xfrm>
            <a:off x="5586175" y="3647173"/>
            <a:ext cx="1123346" cy="1123346"/>
          </a:xfrm>
          <a:prstGeom prst="rect">
            <a:avLst/>
          </a:prstGeom>
        </p:spPr>
      </p:pic>
      <p:sp>
        <p:nvSpPr>
          <p:cNvPr id="25" name="TextBox 24">
            <a:extLst>
              <a:ext uri="{FF2B5EF4-FFF2-40B4-BE49-F238E27FC236}">
                <a16:creationId xmlns:a16="http://schemas.microsoft.com/office/drawing/2014/main" id="{C89F6C19-5BF0-B0AE-5580-2FD69B31B9A9}"/>
              </a:ext>
            </a:extLst>
          </p:cNvPr>
          <p:cNvSpPr txBox="1"/>
          <p:nvPr/>
        </p:nvSpPr>
        <p:spPr>
          <a:xfrm>
            <a:off x="2752967" y="2150208"/>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LUYỆN TẬP</a:t>
            </a:r>
          </a:p>
        </p:txBody>
      </p:sp>
      <p:sp>
        <p:nvSpPr>
          <p:cNvPr id="26" name="TextBox 25">
            <a:extLst>
              <a:ext uri="{FF2B5EF4-FFF2-40B4-BE49-F238E27FC236}">
                <a16:creationId xmlns:a16="http://schemas.microsoft.com/office/drawing/2014/main" id="{E0196A30-323D-4063-8691-26AA4FF52EAE}"/>
              </a:ext>
            </a:extLst>
          </p:cNvPr>
          <p:cNvSpPr txBox="1"/>
          <p:nvPr/>
        </p:nvSpPr>
        <p:spPr>
          <a:xfrm>
            <a:off x="8471217" y="1460422"/>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3</a:t>
            </a:r>
          </a:p>
        </p:txBody>
      </p:sp>
      <p:pic>
        <p:nvPicPr>
          <p:cNvPr id="29" name="图片 4">
            <a:extLst>
              <a:ext uri="{FF2B5EF4-FFF2-40B4-BE49-F238E27FC236}">
                <a16:creationId xmlns:a16="http://schemas.microsoft.com/office/drawing/2014/main" id="{094D6EDC-A3CA-45A2-AE77-174290A55D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083" t="35979" r="54233" b="18518"/>
          <a:stretch/>
        </p:blipFill>
        <p:spPr>
          <a:xfrm>
            <a:off x="3447144" y="3126811"/>
            <a:ext cx="1886858" cy="3120572"/>
          </a:xfrm>
          <a:prstGeom prst="rect">
            <a:avLst/>
          </a:prstGeom>
        </p:spPr>
      </p:pic>
      <p:pic>
        <p:nvPicPr>
          <p:cNvPr id="30" name="图片 6">
            <a:extLst>
              <a:ext uri="{FF2B5EF4-FFF2-40B4-BE49-F238E27FC236}">
                <a16:creationId xmlns:a16="http://schemas.microsoft.com/office/drawing/2014/main" id="{64259F50-E9F5-6576-6398-596933A32D7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6155" t="56931" r="24092" b="18519"/>
          <a:stretch/>
        </p:blipFill>
        <p:spPr>
          <a:xfrm>
            <a:off x="6974114" y="4329007"/>
            <a:ext cx="1262743" cy="2092548"/>
          </a:xfrm>
          <a:prstGeom prst="rect">
            <a:avLst/>
          </a:prstGeom>
        </p:spPr>
      </p:pic>
    </p:spTree>
    <p:extLst>
      <p:ext uri="{BB962C8B-B14F-4D97-AF65-F5344CB8AC3E}">
        <p14:creationId xmlns:p14="http://schemas.microsoft.com/office/powerpoint/2010/main" val="3907875943"/>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E9B42D6A-6B3E-4B74-2F24-29E4DCF643D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4165"/>
          <a:stretch/>
        </p:blipFill>
        <p:spPr>
          <a:xfrm>
            <a:off x="20320" y="0"/>
            <a:ext cx="12171680" cy="6857999"/>
          </a:xfrm>
          <a:prstGeom prst="rect">
            <a:avLst/>
          </a:prstGeom>
        </p:spPr>
      </p:pic>
      <p:sp>
        <p:nvSpPr>
          <p:cNvPr id="6" name="TextBox 5">
            <a:extLst>
              <a:ext uri="{FF2B5EF4-FFF2-40B4-BE49-F238E27FC236}">
                <a16:creationId xmlns:a16="http://schemas.microsoft.com/office/drawing/2014/main" id="{58B426A6-D4B4-AE70-F7C2-666AB6667B35}"/>
              </a:ext>
            </a:extLst>
          </p:cNvPr>
          <p:cNvSpPr txBox="1"/>
          <p:nvPr/>
        </p:nvSpPr>
        <p:spPr>
          <a:xfrm>
            <a:off x="226344" y="167663"/>
            <a:ext cx="3059782" cy="523220"/>
          </a:xfrm>
          <a:prstGeom prst="rect">
            <a:avLst/>
          </a:prstGeom>
          <a:solidFill>
            <a:schemeClr val="accent4">
              <a:lumMod val="20000"/>
              <a:lumOff val="80000"/>
            </a:schemeClr>
          </a:solidFill>
        </p:spPr>
        <p:txBody>
          <a:bodyPr wrap="square" rtlCol="0">
            <a:spAutoFit/>
          </a:bodyPr>
          <a:lstStyle/>
          <a:p>
            <a:pPr algn="ctr"/>
            <a:r>
              <a:rPr lang="en-US" sz="2800" dirty="0" err="1">
                <a:solidFill>
                  <a:srgbClr val="FA3B52"/>
                </a:solidFill>
                <a:latin typeface="SVN-Revolution" panose="02040603050506020204" pitchFamily="18" charset="0"/>
              </a:rPr>
              <a:t>Nhiệm</a:t>
            </a:r>
            <a:r>
              <a:rPr lang="en-US" sz="2800" dirty="0">
                <a:solidFill>
                  <a:srgbClr val="FA3B52"/>
                </a:solidFill>
                <a:latin typeface="SVN-Revolution" panose="02040603050506020204" pitchFamily="18" charset="0"/>
              </a:rPr>
              <a:t> </a:t>
            </a:r>
            <a:r>
              <a:rPr lang="en-US" sz="2800" dirty="0" err="1">
                <a:solidFill>
                  <a:srgbClr val="FA3B52"/>
                </a:solidFill>
                <a:latin typeface="SVN-Revolution" panose="02040603050506020204" pitchFamily="18" charset="0"/>
              </a:rPr>
              <a:t>vụ</a:t>
            </a:r>
            <a:r>
              <a:rPr lang="en-US" sz="2800" dirty="0">
                <a:solidFill>
                  <a:srgbClr val="FA3B52"/>
                </a:solidFill>
                <a:latin typeface="SVN-Revolution" panose="02040603050506020204" pitchFamily="18" charset="0"/>
              </a:rPr>
              <a:t> 1</a:t>
            </a:r>
          </a:p>
        </p:txBody>
      </p:sp>
      <p:sp>
        <p:nvSpPr>
          <p:cNvPr id="8" name="TextBox 7">
            <a:extLst>
              <a:ext uri="{FF2B5EF4-FFF2-40B4-BE49-F238E27FC236}">
                <a16:creationId xmlns:a16="http://schemas.microsoft.com/office/drawing/2014/main" id="{C8AAAB9C-8450-C5AE-2C3A-10E0E3F5468F}"/>
              </a:ext>
            </a:extLst>
          </p:cNvPr>
          <p:cNvSpPr txBox="1"/>
          <p:nvPr/>
        </p:nvSpPr>
        <p:spPr>
          <a:xfrm>
            <a:off x="1971674" y="2101245"/>
            <a:ext cx="7915276" cy="2217082"/>
          </a:xfrm>
          <a:prstGeom prst="rect">
            <a:avLst/>
          </a:prstGeom>
          <a:noFill/>
        </p:spPr>
        <p:txBody>
          <a:bodyPr wrap="square">
            <a:spAutoFit/>
          </a:bodyPr>
          <a:lstStyle/>
          <a:p>
            <a:pPr algn="ctr">
              <a:lnSpc>
                <a:spcPct val="150000"/>
              </a:lnSpc>
            </a:pPr>
            <a:r>
              <a:rPr lang="en-US" sz="3200" b="1" dirty="0" err="1">
                <a:solidFill>
                  <a:schemeClr val="bg1"/>
                </a:solidFill>
                <a:latin typeface="Arial" panose="020B0604020202020204" pitchFamily="34" charset="0"/>
                <a:cs typeface="Arial" panose="020B0604020202020204" pitchFamily="34" charset="0"/>
              </a:rPr>
              <a:t>Em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hãy</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tìm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những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ca </a:t>
            </a:r>
            <a:r>
              <a:rPr lang="en-US" sz="3200" b="1" dirty="0" err="1">
                <a:solidFill>
                  <a:schemeClr val="bg1"/>
                </a:solidFill>
                <a:latin typeface="Arial" panose="020B0604020202020204" pitchFamily="34" charset="0"/>
                <a:cs typeface="Arial" panose="020B0604020202020204" pitchFamily="34" charset="0"/>
              </a:rPr>
              <a:t>dao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tục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ngữ</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nói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về</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truyền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thống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của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dân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tộc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Việt</a:t>
            </a:r>
            <a:r>
              <a:rPr lang="en-US" sz="3200" b="1" dirty="0">
                <a:solidFill>
                  <a:schemeClr val="bg1"/>
                </a:solidFill>
                <a:latin typeface="Arial" panose="020B0604020202020204" pitchFamily="34" charset="0"/>
                <a:cs typeface="Arial" panose="020B0604020202020204" pitchFamily="34" charset="0"/>
              </a:rPr>
              <a:t> Nam </a:t>
            </a:r>
            <a:r>
              <a:rPr lang="en-US" sz="3200" b="1" dirty="0" err="1">
                <a:solidFill>
                  <a:schemeClr val="bg1"/>
                </a:solidFill>
                <a:latin typeface="Arial" panose="020B0604020202020204" pitchFamily="34" charset="0"/>
                <a:cs typeface="Arial" panose="020B0604020202020204" pitchFamily="34" charset="0"/>
              </a:rPr>
              <a:t>và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giải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thích</a:t>
            </a:r>
            <a:r>
              <a:rPr lang="en-US" sz="3200" b="1" dirty="0">
                <a:solidFill>
                  <a:schemeClr val="bg1"/>
                </a:solidFill>
                <a:latin typeface="Arial" panose="020B0604020202020204" pitchFamily="34" charset="0"/>
                <a:cs typeface="Arial" panose="020B0604020202020204" pitchFamily="34" charset="0"/>
              </a:rPr>
              <a:t> ý </a:t>
            </a:r>
            <a:r>
              <a:rPr lang="en-US" sz="3200" b="1" dirty="0" err="1">
                <a:solidFill>
                  <a:schemeClr val="bg1"/>
                </a:solidFill>
                <a:latin typeface="Arial" panose="020B0604020202020204" pitchFamily="34" charset="0"/>
                <a:cs typeface="Arial" panose="020B0604020202020204" pitchFamily="34" charset="0"/>
              </a:rPr>
              <a:t>nghĩa</a:t>
            </a:r>
            <a:r>
              <a:rPr lang="en-US" sz="32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1742271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319F77-7D72-6374-1962-AD87BC82ABFE}"/>
              </a:ext>
            </a:extLst>
          </p:cNvPr>
          <p:cNvSpPr txBox="1"/>
          <p:nvPr/>
        </p:nvSpPr>
        <p:spPr>
          <a:xfrm>
            <a:off x="239118" y="770870"/>
            <a:ext cx="7492181" cy="2343655"/>
          </a:xfrm>
          <a:prstGeom prst="rect">
            <a:avLst/>
          </a:prstGeom>
          <a:solidFill>
            <a:srgbClr val="FFF8DB"/>
          </a:solidFill>
        </p:spPr>
        <p:txBody>
          <a:bodyPr wrap="square">
            <a:spAutoFit/>
          </a:bodyPr>
          <a:lstStyle/>
          <a:p>
            <a:pPr algn="just">
              <a:lnSpc>
                <a:spcPct val="150000"/>
              </a:lnSpc>
            </a:pPr>
            <a:r>
              <a:rPr lang="vi-VN" sz="2000" b="1" dirty="0">
                <a:latin typeface="Arial" panose="020B0604020202020204" pitchFamily="34" charset="0"/>
                <a:cs typeface="Arial" panose="020B0604020202020204" pitchFamily="34" charset="0"/>
              </a:rPr>
              <a:t>Em hãy đọc nhận định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SGK tr. 8 </a:t>
            </a:r>
            <a:r>
              <a:rPr lang="vi-VN" sz="2000" b="1" dirty="0">
                <a:latin typeface="Arial" panose="020B0604020202020204" pitchFamily="34" charset="0"/>
                <a:cs typeface="Arial" panose="020B0604020202020204" pitchFamily="34" charset="0"/>
              </a:rPr>
              <a:t>và thực hiện yêu cầu</a:t>
            </a:r>
            <a:r>
              <a:rPr lang="en-US" sz="2000" b="1" dirty="0">
                <a:latin typeface="Arial" panose="020B0604020202020204" pitchFamily="34" charset="0"/>
                <a:cs typeface="Arial" panose="020B0604020202020204" pitchFamily="34" charset="0"/>
              </a:rPr>
              <a:t>:</a:t>
            </a:r>
          </a:p>
          <a:p>
            <a:pPr algn="just">
              <a:lnSpc>
                <a:spcPct val="150000"/>
              </a:lnSpc>
            </a:pPr>
            <a:r>
              <a:rPr lang="vi-VN" sz="2000" b="1" dirty="0">
                <a:solidFill>
                  <a:srgbClr val="0070C0"/>
                </a:solidFill>
                <a:latin typeface="Arial" panose="020B0604020202020204" pitchFamily="34" charset="0"/>
                <a:cs typeface="Arial" panose="020B0604020202020204" pitchFamily="34" charset="0"/>
              </a:rPr>
              <a:t>– Em hãy trình bày giá trị của các truyền thống dân tộc Việt Nam được thể hiện trong đại dịch </a:t>
            </a:r>
            <a:r>
              <a:rPr lang="vi-VN" sz="2000" b="1" dirty="0" err="1">
                <a:solidFill>
                  <a:srgbClr val="0070C0"/>
                </a:solidFill>
                <a:latin typeface="Arial" panose="020B0604020202020204" pitchFamily="34" charset="0"/>
                <a:cs typeface="Arial" panose="020B0604020202020204" pitchFamily="34" charset="0"/>
              </a:rPr>
              <a:t>Covid</a:t>
            </a:r>
            <a:r>
              <a:rPr lang="vi-VN" sz="2000" b="1" dirty="0">
                <a:solidFill>
                  <a:srgbClr val="0070C0"/>
                </a:solidFill>
                <a:latin typeface="Arial" panose="020B0604020202020204" pitchFamily="34" charset="0"/>
                <a:cs typeface="Arial" panose="020B0604020202020204" pitchFamily="34" charset="0"/>
              </a:rPr>
              <a:t> – 19. </a:t>
            </a:r>
          </a:p>
          <a:p>
            <a:pPr algn="just">
              <a:lnSpc>
                <a:spcPct val="150000"/>
              </a:lnSpc>
            </a:pPr>
            <a:r>
              <a:rPr lang="vi-VN" sz="2000" b="1" dirty="0">
                <a:solidFill>
                  <a:srgbClr val="7030A0"/>
                </a:solidFill>
                <a:latin typeface="Arial" panose="020B0604020202020204" pitchFamily="34" charset="0"/>
                <a:cs typeface="Arial" panose="020B0604020202020204" pitchFamily="34" charset="0"/>
              </a:rPr>
              <a:t>– Em hãy nêu những việc làm cần thiết để giữ gìn, phát huy giá trị truyền thống  của dân tộc Việt Nam. </a:t>
            </a:r>
          </a:p>
        </p:txBody>
      </p:sp>
      <p:sp>
        <p:nvSpPr>
          <p:cNvPr id="6" name="TextBox 5">
            <a:extLst>
              <a:ext uri="{FF2B5EF4-FFF2-40B4-BE49-F238E27FC236}">
                <a16:creationId xmlns:a16="http://schemas.microsoft.com/office/drawing/2014/main" id="{A6BCAF23-094A-0B7C-E5BD-B428FAFAEB74}"/>
              </a:ext>
            </a:extLst>
          </p:cNvPr>
          <p:cNvSpPr txBox="1"/>
          <p:nvPr/>
        </p:nvSpPr>
        <p:spPr>
          <a:xfrm>
            <a:off x="239118" y="247650"/>
            <a:ext cx="3812997" cy="523220"/>
          </a:xfrm>
          <a:prstGeom prst="rect">
            <a:avLst/>
          </a:prstGeom>
          <a:solidFill>
            <a:schemeClr val="accent4">
              <a:lumMod val="20000"/>
              <a:lumOff val="80000"/>
            </a:schemeClr>
          </a:solidFill>
        </p:spPr>
        <p:txBody>
          <a:bodyPr wrap="square" rtlCol="0">
            <a:spAutoFit/>
          </a:bodyPr>
          <a:lstStyle/>
          <a:p>
            <a:pPr algn="ctr"/>
            <a:r>
              <a:rPr lang="en-US" sz="2800" dirty="0" err="1">
                <a:solidFill>
                  <a:srgbClr val="FA3B52"/>
                </a:solidFill>
                <a:latin typeface="SVN-Revolution" panose="02040603050506020204" pitchFamily="18" charset="0"/>
              </a:rPr>
              <a:t>Nhiệm</a:t>
            </a:r>
            <a:r>
              <a:rPr lang="en-US" sz="2800" dirty="0">
                <a:solidFill>
                  <a:srgbClr val="FA3B52"/>
                </a:solidFill>
                <a:latin typeface="SVN-Revolution" panose="02040603050506020204" pitchFamily="18" charset="0"/>
              </a:rPr>
              <a:t> </a:t>
            </a:r>
            <a:r>
              <a:rPr lang="en-US" sz="2800" dirty="0" err="1">
                <a:solidFill>
                  <a:srgbClr val="FA3B52"/>
                </a:solidFill>
                <a:latin typeface="SVN-Revolution" panose="02040603050506020204" pitchFamily="18" charset="0"/>
              </a:rPr>
              <a:t>vụ</a:t>
            </a:r>
            <a:r>
              <a:rPr lang="en-US" sz="2800" dirty="0">
                <a:solidFill>
                  <a:srgbClr val="FA3B52"/>
                </a:solidFill>
                <a:latin typeface="SVN-Revolution" panose="02040603050506020204" pitchFamily="18" charset="0"/>
              </a:rPr>
              <a:t> 2</a:t>
            </a:r>
          </a:p>
        </p:txBody>
      </p:sp>
      <p:pic>
        <p:nvPicPr>
          <p:cNvPr id="3" name="Picture 2">
            <a:extLst>
              <a:ext uri="{FF2B5EF4-FFF2-40B4-BE49-F238E27FC236}">
                <a16:creationId xmlns:a16="http://schemas.microsoft.com/office/drawing/2014/main" id="{7FA11869-1CCC-47E7-04C8-008AB7EBECDC}"/>
              </a:ext>
            </a:extLst>
          </p:cNvPr>
          <p:cNvPicPr>
            <a:picLocks noChangeAspect="1"/>
          </p:cNvPicPr>
          <p:nvPr/>
        </p:nvPicPr>
        <p:blipFill>
          <a:blip r:embed="rId2">
            <a:biLevel thresh="75000"/>
          </a:blip>
          <a:stretch>
            <a:fillRect/>
          </a:stretch>
        </p:blipFill>
        <p:spPr>
          <a:xfrm>
            <a:off x="1286365" y="3350589"/>
            <a:ext cx="9782220" cy="2910804"/>
          </a:xfrm>
          <a:prstGeom prst="rect">
            <a:avLst/>
          </a:prstGeom>
          <a:ln w="57150">
            <a:solidFill>
              <a:srgbClr val="FA3B52"/>
            </a:solidFill>
            <a:prstDash val="sysDot"/>
          </a:ln>
          <a:effectLst>
            <a:glow rad="101600">
              <a:schemeClr val="accent4">
                <a:satMod val="175000"/>
                <a:alpha val="40000"/>
              </a:schemeClr>
            </a:glow>
          </a:effectLst>
        </p:spPr>
      </p:pic>
      <p:pic>
        <p:nvPicPr>
          <p:cNvPr id="5122" name="Picture 2" descr="BHXHVN chung tay đẩy lùi dịch bệnh Covid-19">
            <a:extLst>
              <a:ext uri="{FF2B5EF4-FFF2-40B4-BE49-F238E27FC236}">
                <a16:creationId xmlns:a16="http://schemas.microsoft.com/office/drawing/2014/main" id="{5B864946-451B-59D4-C7CB-F28DDE473A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7923" y="673961"/>
            <a:ext cx="3624959" cy="2537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8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a:extLst>
              <a:ext uri="{FF2B5EF4-FFF2-40B4-BE49-F238E27FC236}">
                <a16:creationId xmlns:a16="http://schemas.microsoft.com/office/drawing/2014/main" id="{AB52AC2C-77AB-7A32-DDAF-4B60718E872A}"/>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8" name="TextBox 7">
            <a:extLst>
              <a:ext uri="{FF2B5EF4-FFF2-40B4-BE49-F238E27FC236}">
                <a16:creationId xmlns:a16="http://schemas.microsoft.com/office/drawing/2014/main" id="{0B8C5CE0-AAB5-BF2F-2C34-ABF3B4CB184E}"/>
              </a:ext>
            </a:extLst>
          </p:cNvPr>
          <p:cNvSpPr txBox="1"/>
          <p:nvPr/>
        </p:nvSpPr>
        <p:spPr>
          <a:xfrm>
            <a:off x="2403986" y="2383356"/>
            <a:ext cx="7978879" cy="905633"/>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Theo em, vì sao tiếng Việt là niềm tự hào của dân tộc Việt Nam? </a:t>
            </a:r>
            <a:endParaRPr lang="en-US" sz="2400" dirty="0">
              <a:effectLst/>
              <a:latin typeface="Arial" panose="020B0604020202020204" pitchFamily="34" charset="0"/>
              <a:ea typeface="Arial" panose="020B0604020202020204" pitchFamily="34" charset="0"/>
            </a:endParaRPr>
          </a:p>
        </p:txBody>
      </p:sp>
      <p:sp>
        <p:nvSpPr>
          <p:cNvPr id="11" name="TextBox 10">
            <a:extLst>
              <a:ext uri="{FF2B5EF4-FFF2-40B4-BE49-F238E27FC236}">
                <a16:creationId xmlns:a16="http://schemas.microsoft.com/office/drawing/2014/main" id="{7E6EE557-0B5C-DCBC-850B-0E604E15D6DE}"/>
              </a:ext>
            </a:extLst>
          </p:cNvPr>
          <p:cNvSpPr txBox="1"/>
          <p:nvPr/>
        </p:nvSpPr>
        <p:spPr>
          <a:xfrm>
            <a:off x="1130710" y="956660"/>
            <a:ext cx="10227950" cy="400110"/>
          </a:xfrm>
          <a:prstGeom prst="rect">
            <a:avLst/>
          </a:prstGeom>
          <a:solidFill>
            <a:srgbClr val="FFF8DB"/>
          </a:solidFill>
        </p:spPr>
        <p:txBody>
          <a:bodyPr wrap="square">
            <a:spAutoFit/>
          </a:bodyPr>
          <a:lstStyle/>
          <a:p>
            <a:pPr algn="just"/>
            <a:r>
              <a:rPr lang="vi-VN" sz="2000" b="1" dirty="0">
                <a:solidFill>
                  <a:srgbClr val="0070C0"/>
                </a:solidFill>
                <a:latin typeface="Arial" panose="020B0604020202020204" pitchFamily="34" charset="0"/>
                <a:cs typeface="Arial" panose="020B0604020202020204" pitchFamily="34" charset="0"/>
              </a:rPr>
              <a:t>Em hãy đọc lời bài hát </a:t>
            </a:r>
            <a:r>
              <a:rPr lang="en-US" sz="2000" b="1" dirty="0">
                <a:solidFill>
                  <a:srgbClr val="0070C0"/>
                </a:solidFill>
                <a:latin typeface="Arial" panose="020B0604020202020204" pitchFamily="34" charset="0"/>
                <a:cs typeface="Arial" panose="020B0604020202020204" pitchFamily="34" charset="0"/>
              </a:rPr>
              <a:t>THƯƠNG CA TIẾNG VIỆT (SGK tr. 9,10)</a:t>
            </a:r>
            <a:r>
              <a:rPr lang="vi-VN" sz="2000" b="1" dirty="0">
                <a:solidFill>
                  <a:srgbClr val="0070C0"/>
                </a:solidFill>
                <a:latin typeface="Arial" panose="020B0604020202020204" pitchFamily="34" charset="0"/>
                <a:cs typeface="Arial" panose="020B0604020202020204" pitchFamily="34" charset="0"/>
              </a:rPr>
              <a:t> và trả lời câu hỏi</a:t>
            </a:r>
            <a:r>
              <a:rPr lang="en-US" sz="2000" b="1" dirty="0">
                <a:solidFill>
                  <a:srgbClr val="0070C0"/>
                </a:solidFill>
                <a:latin typeface="Arial" panose="020B0604020202020204" pitchFamily="34" charset="0"/>
                <a:cs typeface="Arial" panose="020B0604020202020204" pitchFamily="34" charset="0"/>
              </a:rPr>
              <a:t>:</a:t>
            </a:r>
            <a:endParaRPr lang="vi-VN" sz="2000" b="1" dirty="0">
              <a:solidFill>
                <a:srgbClr val="0070C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B8D697B-0973-2A21-6481-B43422F34818}"/>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3</a:t>
            </a:r>
          </a:p>
        </p:txBody>
      </p:sp>
      <p:sp>
        <p:nvSpPr>
          <p:cNvPr id="15" name="TextBox 14">
            <a:extLst>
              <a:ext uri="{FF2B5EF4-FFF2-40B4-BE49-F238E27FC236}">
                <a16:creationId xmlns:a16="http://schemas.microsoft.com/office/drawing/2014/main" id="{AB47278A-D53F-2054-847A-38891E26C7BE}"/>
              </a:ext>
            </a:extLst>
          </p:cNvPr>
          <p:cNvSpPr txBox="1"/>
          <p:nvPr/>
        </p:nvSpPr>
        <p:spPr>
          <a:xfrm>
            <a:off x="2401887" y="3803279"/>
            <a:ext cx="7315200" cy="1569660"/>
          </a:xfrm>
          <a:prstGeom prst="rect">
            <a:avLst/>
          </a:prstGeom>
          <a:noFill/>
        </p:spPr>
        <p:txBody>
          <a:bodyPr wrap="square">
            <a:spAutoFit/>
          </a:bodyPr>
          <a:lstStyle/>
          <a:p>
            <a:pPr algn="just"/>
            <a:r>
              <a:rPr lang="vi-VN" sz="2400" dirty="0">
                <a:effectLst/>
                <a:latin typeface="Arial" panose="020B0604020202020204" pitchFamily="34" charset="0"/>
                <a:ea typeface="Arial" panose="020B0604020202020204" pitchFamily="34" charset="0"/>
              </a:rPr>
              <a:t>Em có suy nghĩ gì về một số bạn trẻ hiện nay thích dùng ngôn ngữ “</a:t>
            </a:r>
            <a:r>
              <a:rPr lang="vi-VN" sz="2400" dirty="0" err="1">
                <a:effectLst/>
                <a:latin typeface="Arial" panose="020B0604020202020204" pitchFamily="34" charset="0"/>
                <a:ea typeface="Arial" panose="020B0604020202020204" pitchFamily="34" charset="0"/>
              </a:rPr>
              <a:t>chat</a:t>
            </a:r>
            <a:r>
              <a:rPr lang="vi-VN" sz="2400" dirty="0">
                <a:effectLst/>
                <a:latin typeface="Arial" panose="020B0604020202020204" pitchFamily="34" charset="0"/>
                <a:ea typeface="Arial" panose="020B0604020202020204" pitchFamily="34" charset="0"/>
              </a:rPr>
              <a:t>”, viết tắt </a:t>
            </a:r>
            <a:r>
              <a:rPr lang="vi-VN" sz="2400" dirty="0" err="1">
                <a:effectLst/>
                <a:latin typeface="Arial" panose="020B0604020202020204" pitchFamily="34" charset="0"/>
                <a:ea typeface="Arial" panose="020B0604020202020204" pitchFamily="34" charset="0"/>
              </a:rPr>
              <a:t>tuỳ</a:t>
            </a:r>
            <a:r>
              <a:rPr lang="vi-VN" sz="2400" dirty="0">
                <a:effectLst/>
                <a:latin typeface="Arial" panose="020B0604020202020204" pitchFamily="34" charset="0"/>
                <a:ea typeface="Arial" panose="020B0604020202020204" pitchFamily="34" charset="0"/>
              </a:rPr>
              <a:t> ý, biến âm một cách cảm tính, sai chính tả,…?  Bản thân em đã giữ gìn sự trong sáng của tiếng Việt như thế nào? </a:t>
            </a:r>
            <a:endParaRPr lang="en-US" sz="2400" dirty="0"/>
          </a:p>
        </p:txBody>
      </p:sp>
      <p:pic>
        <p:nvPicPr>
          <p:cNvPr id="16" name="图片 7">
            <a:extLst>
              <a:ext uri="{FF2B5EF4-FFF2-40B4-BE49-F238E27FC236}">
                <a16:creationId xmlns:a16="http://schemas.microsoft.com/office/drawing/2014/main" id="{BC101A76-133E-6B95-5293-5FFE821C0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08" y="2307758"/>
            <a:ext cx="811984" cy="981231"/>
          </a:xfrm>
          <a:prstGeom prst="rect">
            <a:avLst/>
          </a:prstGeom>
        </p:spPr>
      </p:pic>
      <p:pic>
        <p:nvPicPr>
          <p:cNvPr id="17" name="图片 7">
            <a:extLst>
              <a:ext uri="{FF2B5EF4-FFF2-40B4-BE49-F238E27FC236}">
                <a16:creationId xmlns:a16="http://schemas.microsoft.com/office/drawing/2014/main" id="{C413DE8B-50A3-1456-BD71-364973074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08" y="3980260"/>
            <a:ext cx="811984" cy="981231"/>
          </a:xfrm>
          <a:prstGeom prst="rect">
            <a:avLst/>
          </a:prstGeom>
        </p:spPr>
      </p:pic>
    </p:spTree>
    <p:extLst>
      <p:ext uri="{BB962C8B-B14F-4D97-AF65-F5344CB8AC3E}">
        <p14:creationId xmlns:p14="http://schemas.microsoft.com/office/powerpoint/2010/main" val="2868409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8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79E858-DB04-7491-966D-77BA629A6868}"/>
              </a:ext>
            </a:extLst>
          </p:cNvPr>
          <p:cNvSpPr txBox="1"/>
          <p:nvPr/>
        </p:nvSpPr>
        <p:spPr>
          <a:xfrm>
            <a:off x="1630362" y="233859"/>
            <a:ext cx="8858251" cy="6463308"/>
          </a:xfrm>
          <a:prstGeom prst="rect">
            <a:avLst/>
          </a:prstGeom>
          <a:noFill/>
        </p:spPr>
        <p:txBody>
          <a:bodyPr wrap="square">
            <a:spAutoFit/>
          </a:bodyPr>
          <a:lstStyle/>
          <a:p>
            <a:pPr algn="ctr"/>
            <a:r>
              <a:rPr lang="vi-VN" b="1" i="1" dirty="0"/>
              <a:t>Tiếng Việt ru bên nôi, tiếng mẹ thương vô bờ </a:t>
            </a:r>
          </a:p>
          <a:p>
            <a:pPr algn="ctr"/>
            <a:r>
              <a:rPr lang="vi-VN" b="1" i="1" dirty="0"/>
              <a:t>Đưa con vào đời bằng vần thơ, những cánh cò bay rợp mộng mơ.  </a:t>
            </a:r>
            <a:endParaRPr lang="en-US" b="1" i="1" dirty="0"/>
          </a:p>
          <a:p>
            <a:pPr algn="ctr"/>
            <a:r>
              <a:rPr lang="vi-VN" b="1" i="1" dirty="0"/>
              <a:t>Tiếng Việt cha dạy con, những chiều bay cánh diều </a:t>
            </a:r>
          </a:p>
          <a:p>
            <a:pPr algn="ctr"/>
            <a:r>
              <a:rPr lang="vi-VN" b="1" i="1" dirty="0"/>
              <a:t>Câu đồng dao bên bạn quen, cho con nhìn quê mình tình yêu. </a:t>
            </a:r>
          </a:p>
          <a:p>
            <a:pPr algn="ctr"/>
            <a:r>
              <a:rPr lang="vi-VN" b="1" i="1" dirty="0"/>
              <a:t>Tiếng Việt trong bài thơ, có người xưa chinh phụ ngồi mỏi mòn đợi chờ chinh  phu </a:t>
            </a:r>
            <a:r>
              <a:rPr lang="vi-VN" b="1" i="1" dirty="0" err="1"/>
              <a:t>hoá</a:t>
            </a:r>
            <a:r>
              <a:rPr lang="vi-VN" b="1" i="1" dirty="0"/>
              <a:t> đá rồi lời ca vẫn còn. </a:t>
            </a:r>
          </a:p>
          <a:p>
            <a:pPr algn="ctr"/>
            <a:r>
              <a:rPr lang="vi-VN" b="1" i="1" dirty="0"/>
              <a:t>Tiếng Việt còn trong mỗi người, người Việt còn thì còn nước non </a:t>
            </a:r>
            <a:endParaRPr lang="en-US" b="1" i="1" dirty="0"/>
          </a:p>
          <a:p>
            <a:pPr algn="ctr"/>
            <a:r>
              <a:rPr lang="vi-VN" b="1" i="1" dirty="0"/>
              <a:t>Giữ tiếng Việt như ngày nào, hào hùng xưa mãi vọng ngàn sau. </a:t>
            </a:r>
          </a:p>
          <a:p>
            <a:pPr algn="ctr"/>
            <a:r>
              <a:rPr lang="vi-VN" b="1" i="1" dirty="0"/>
              <a:t>Tiếng Việt còn trong mỗi người </a:t>
            </a:r>
          </a:p>
          <a:p>
            <a:pPr algn="ctr"/>
            <a:r>
              <a:rPr lang="vi-VN" b="1" i="1" dirty="0"/>
              <a:t>Hồn Việt mình còn nguyên vẹn tròn </a:t>
            </a:r>
          </a:p>
          <a:p>
            <a:pPr algn="ctr"/>
            <a:r>
              <a:rPr lang="vi-VN" b="1" i="1" dirty="0"/>
              <a:t>Giữ tiếng Việt cho nối đời, lời quê hương ấy lời sắt son. </a:t>
            </a:r>
          </a:p>
          <a:p>
            <a:pPr algn="ctr"/>
            <a:r>
              <a:rPr lang="vi-VN" b="1" i="1" dirty="0"/>
              <a:t>Tiếng Việt đêm xuân xưa, hát niềm thương quan họ </a:t>
            </a:r>
          </a:p>
          <a:p>
            <a:pPr algn="ctr"/>
            <a:r>
              <a:rPr lang="vi-VN" b="1" i="1" dirty="0"/>
              <a:t>Câu qua cầu để lại mùa thương cho sau này ai còn niềm vương. </a:t>
            </a:r>
          </a:p>
          <a:p>
            <a:pPr algn="ctr"/>
            <a:r>
              <a:rPr lang="vi-VN" b="1" i="1" dirty="0"/>
              <a:t>Tiếng Việt trên dòng sông, có điệu Nam Ai buồn </a:t>
            </a:r>
          </a:p>
          <a:p>
            <a:pPr algn="ctr"/>
            <a:r>
              <a:rPr lang="vi-VN" b="1" i="1" dirty="0"/>
              <a:t>Ai chờ ai bến bờ xưa, ai chưa về ai còn đội mưa. </a:t>
            </a:r>
          </a:p>
          <a:p>
            <a:pPr algn="ctr"/>
            <a:r>
              <a:rPr lang="vi-VN" b="1" i="1" dirty="0"/>
              <a:t>Tiếng Việt con đò đêm, tiếng hò ai bay giọng </a:t>
            </a:r>
          </a:p>
          <a:p>
            <a:pPr algn="ctr"/>
            <a:r>
              <a:rPr lang="vi-VN" b="1" i="1" dirty="0"/>
              <a:t>Giọng hò tìm về quê hương, băng cánh đồng hẹn hò người thương. </a:t>
            </a:r>
          </a:p>
          <a:p>
            <a:pPr algn="ctr"/>
            <a:r>
              <a:rPr lang="vi-VN" b="1" i="1" dirty="0"/>
              <a:t>Tiếng Việt còn trong mỗi người, người Việt còn thì còn nước non </a:t>
            </a:r>
            <a:endParaRPr lang="en-US" b="1" i="1" dirty="0"/>
          </a:p>
          <a:p>
            <a:pPr algn="ctr"/>
            <a:r>
              <a:rPr lang="vi-VN" b="1" i="1" dirty="0"/>
              <a:t>Giữ tiếng Việt như ngày nào, hào hùng xưa mãi vọng ngàn sau. </a:t>
            </a:r>
          </a:p>
          <a:p>
            <a:pPr algn="ctr"/>
            <a:r>
              <a:rPr lang="vi-VN" b="1" i="1" dirty="0"/>
              <a:t>Tiếng Việt còn trong mỗi người </a:t>
            </a:r>
          </a:p>
          <a:p>
            <a:pPr algn="ctr"/>
            <a:r>
              <a:rPr lang="vi-VN" b="1" i="1" dirty="0"/>
              <a:t>Hồn Việt mình còn nguyên vẹn tròn </a:t>
            </a:r>
          </a:p>
          <a:p>
            <a:pPr algn="ctr"/>
            <a:r>
              <a:rPr lang="vi-VN" b="1" i="1" dirty="0"/>
              <a:t>Giữ tiếng Việt cho nối đời, lời quê hương ấy lời sắt son.</a:t>
            </a:r>
            <a:r>
              <a:rPr lang="vi-VN" b="1" dirty="0"/>
              <a:t> </a:t>
            </a:r>
          </a:p>
          <a:p>
            <a:pPr algn="r"/>
            <a:r>
              <a:rPr lang="vi-VN" dirty="0"/>
              <a:t>(Lời: Hà Quang Minh, nhạc: Đức Trí) </a:t>
            </a:r>
          </a:p>
        </p:txBody>
      </p:sp>
      <p:sp>
        <p:nvSpPr>
          <p:cNvPr id="4" name="TextBox 3">
            <a:extLst>
              <a:ext uri="{FF2B5EF4-FFF2-40B4-BE49-F238E27FC236}">
                <a16:creationId xmlns:a16="http://schemas.microsoft.com/office/drawing/2014/main" id="{1BE6C7FF-70A9-9351-6F30-075D5F3944E9}"/>
              </a:ext>
            </a:extLst>
          </p:cNvPr>
          <p:cNvSpPr txBox="1"/>
          <p:nvPr/>
        </p:nvSpPr>
        <p:spPr>
          <a:xfrm>
            <a:off x="1989177" y="2452803"/>
            <a:ext cx="9155949" cy="1312347"/>
          </a:xfrm>
          <a:prstGeom prst="rect">
            <a:avLst/>
          </a:prstGeom>
          <a:solidFill>
            <a:srgbClr val="FFC000"/>
          </a:solidFill>
          <a:ln w="57150">
            <a:solidFill>
              <a:srgbClr val="FA3B52"/>
            </a:solidFill>
          </a:ln>
        </p:spPr>
        <p:txBody>
          <a:bodyPr wrap="square">
            <a:spAutoFit/>
          </a:bodyPr>
          <a:lstStyle/>
          <a:p>
            <a:pPr algn="ctr">
              <a:lnSpc>
                <a:spcPct val="115000"/>
              </a:lnSpc>
              <a:tabLst>
                <a:tab pos="644525" algn="l"/>
              </a:tabLst>
            </a:pPr>
            <a:r>
              <a:rPr lang="vi-VN" sz="3600" b="1" dirty="0">
                <a:effectLst/>
                <a:latin typeface="Arial" panose="020B0604020202020204" pitchFamily="34" charset="0"/>
                <a:ea typeface="Arial" panose="020B0604020202020204" pitchFamily="34" charset="0"/>
              </a:rPr>
              <a:t>Theo em, vì sao tiếng Việt là niềm tự hào của dân tộc Việt Nam? </a:t>
            </a:r>
            <a:endParaRPr lang="en-US" sz="3600" b="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93759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
            <a:extLst>
              <a:ext uri="{FF2B5EF4-FFF2-40B4-BE49-F238E27FC236}">
                <a16:creationId xmlns:a16="http://schemas.microsoft.com/office/drawing/2014/main" id="{EFA7CEE5-9ADB-E1A1-63CF-C98F598F2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72" y="117777"/>
            <a:ext cx="11030456" cy="6646859"/>
          </a:xfrm>
          <a:prstGeom prst="rect">
            <a:avLst/>
          </a:prstGeom>
        </p:spPr>
      </p:pic>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09087" y="-144703"/>
            <a:ext cx="1180833" cy="2969966"/>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0419087" y="-103547"/>
            <a:ext cx="1713800" cy="1885952"/>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5">
            <a:extLst>
              <a:ext uri="{28A0092B-C50C-407E-A947-70E740481C1C}">
                <a14:useLocalDpi xmlns:a14="http://schemas.microsoft.com/office/drawing/2010/main" val="0"/>
              </a:ext>
            </a:extLst>
          </a:blip>
          <a:srcRect l="34388" t="40698" r="16230" b="32080"/>
          <a:stretch/>
        </p:blipFill>
        <p:spPr>
          <a:xfrm rot="20605818">
            <a:off x="10273375" y="5497006"/>
            <a:ext cx="1811909" cy="1331751"/>
          </a:xfrm>
          <a:prstGeom prst="rect">
            <a:avLst/>
          </a:prstGeom>
        </p:spPr>
      </p:pic>
      <p:sp>
        <p:nvSpPr>
          <p:cNvPr id="26" name="TextBox 25">
            <a:extLst>
              <a:ext uri="{FF2B5EF4-FFF2-40B4-BE49-F238E27FC236}">
                <a16:creationId xmlns:a16="http://schemas.microsoft.com/office/drawing/2014/main" id="{D59AD5F4-6EB5-B1FC-EC56-633D7F11A641}"/>
              </a:ext>
            </a:extLst>
          </p:cNvPr>
          <p:cNvSpPr txBox="1"/>
          <p:nvPr/>
        </p:nvSpPr>
        <p:spPr>
          <a:xfrm rot="21421893">
            <a:off x="943934" y="2160118"/>
            <a:ext cx="4730793" cy="3266985"/>
          </a:xfrm>
          <a:prstGeom prst="rect">
            <a:avLst/>
          </a:prstGeom>
          <a:noFill/>
        </p:spPr>
        <p:txBody>
          <a:bodyPr wrap="square">
            <a:spAutoFit/>
          </a:bodyPr>
          <a:lstStyle/>
          <a:p>
            <a:pPr marL="342900" lvl="0" indent="-34290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Nêu được một số truyền thống của dân tộc Việt Nam. </a:t>
            </a:r>
          </a:p>
          <a:p>
            <a:pPr marL="342900" lvl="0" indent="-34290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Nhận biết được giá trị của các truyền thống của dân tộc Việt Nam. </a:t>
            </a:r>
          </a:p>
          <a:p>
            <a:pPr marL="342900" lvl="0" indent="-34290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Kể được một số biểu hiện của lòng tự hào về truyền thống của  dân tộc Việt Nam. </a:t>
            </a:r>
          </a:p>
        </p:txBody>
      </p:sp>
      <p:sp>
        <p:nvSpPr>
          <p:cNvPr id="27" name="TextBox 26">
            <a:extLst>
              <a:ext uri="{FF2B5EF4-FFF2-40B4-BE49-F238E27FC236}">
                <a16:creationId xmlns:a16="http://schemas.microsoft.com/office/drawing/2014/main" id="{1F55CA9D-2B6B-0057-A002-C0E40090CBC8}"/>
              </a:ext>
            </a:extLst>
          </p:cNvPr>
          <p:cNvSpPr txBox="1"/>
          <p:nvPr/>
        </p:nvSpPr>
        <p:spPr>
          <a:xfrm rot="21368172">
            <a:off x="3422074" y="853669"/>
            <a:ext cx="4681057" cy="584775"/>
          </a:xfrm>
          <a:prstGeom prst="rect">
            <a:avLst/>
          </a:prstGeom>
          <a:solidFill>
            <a:schemeClr val="accent4">
              <a:lumMod val="20000"/>
              <a:lumOff val="80000"/>
            </a:schemeClr>
          </a:solidFill>
        </p:spPr>
        <p:txBody>
          <a:bodyPr wrap="square" rtlCol="0">
            <a:spAutoFit/>
          </a:bodyPr>
          <a:lstStyle/>
          <a:p>
            <a:pPr algn="ctr"/>
            <a:r>
              <a:rPr lang="en-US" sz="3200" dirty="0" err="1">
                <a:solidFill>
                  <a:srgbClr val="FF435B"/>
                </a:solidFill>
                <a:latin typeface="SVN-Revolution" panose="02040603050506020204" pitchFamily="18" charset="0"/>
              </a:rPr>
              <a:t>Mục</a:t>
            </a:r>
            <a:r>
              <a:rPr lang="en-US" sz="3200" dirty="0">
                <a:solidFill>
                  <a:srgbClr val="FF435B"/>
                </a:solidFill>
                <a:latin typeface="SVN-Revolution" panose="02040603050506020204" pitchFamily="18" charset="0"/>
              </a:rPr>
              <a:t> </a:t>
            </a:r>
            <a:r>
              <a:rPr lang="en-US" sz="3200" dirty="0" err="1">
                <a:solidFill>
                  <a:srgbClr val="FF435B"/>
                </a:solidFill>
                <a:latin typeface="SVN-Revolution" panose="02040603050506020204" pitchFamily="18" charset="0"/>
              </a:rPr>
              <a:t>tiêu</a:t>
            </a:r>
            <a:r>
              <a:rPr lang="en-US" sz="3200" dirty="0">
                <a:solidFill>
                  <a:srgbClr val="FF435B"/>
                </a:solidFill>
                <a:latin typeface="SVN-Revolution" panose="02040603050506020204" pitchFamily="18" charset="0"/>
              </a:rPr>
              <a:t> </a:t>
            </a:r>
            <a:r>
              <a:rPr lang="en-US" sz="3200" dirty="0" err="1">
                <a:solidFill>
                  <a:srgbClr val="FF435B"/>
                </a:solidFill>
                <a:latin typeface="SVN-Revolution" panose="02040603050506020204" pitchFamily="18" charset="0"/>
              </a:rPr>
              <a:t>bài</a:t>
            </a:r>
            <a:r>
              <a:rPr lang="en-US" sz="3200" dirty="0">
                <a:solidFill>
                  <a:srgbClr val="FF435B"/>
                </a:solidFill>
                <a:latin typeface="SVN-Revolution" panose="02040603050506020204" pitchFamily="18" charset="0"/>
              </a:rPr>
              <a:t> </a:t>
            </a:r>
            <a:r>
              <a:rPr lang="en-US" sz="3200" dirty="0" err="1">
                <a:solidFill>
                  <a:srgbClr val="FF435B"/>
                </a:solidFill>
                <a:latin typeface="SVN-Revolution" panose="02040603050506020204" pitchFamily="18" charset="0"/>
              </a:rPr>
              <a:t>học</a:t>
            </a:r>
            <a:endParaRPr lang="en-US" sz="3200" dirty="0">
              <a:solidFill>
                <a:srgbClr val="FF435B"/>
              </a:solidFill>
              <a:latin typeface="SVN-Revolution" panose="02040603050506020204" pitchFamily="18" charset="0"/>
            </a:endParaRPr>
          </a:p>
        </p:txBody>
      </p:sp>
      <p:sp>
        <p:nvSpPr>
          <p:cNvPr id="31" name="TextBox 30">
            <a:extLst>
              <a:ext uri="{FF2B5EF4-FFF2-40B4-BE49-F238E27FC236}">
                <a16:creationId xmlns:a16="http://schemas.microsoft.com/office/drawing/2014/main" id="{7948385B-9095-C645-B782-DE9517ECD5AB}"/>
              </a:ext>
            </a:extLst>
          </p:cNvPr>
          <p:cNvSpPr txBox="1"/>
          <p:nvPr/>
        </p:nvSpPr>
        <p:spPr>
          <a:xfrm rot="21406216">
            <a:off x="6713797" y="1749250"/>
            <a:ext cx="4505325" cy="3736600"/>
          </a:xfrm>
          <a:prstGeom prst="rect">
            <a:avLst/>
          </a:prstGeom>
          <a:noFill/>
        </p:spPr>
        <p:txBody>
          <a:bodyPr wrap="square">
            <a:spAutoFit/>
          </a:bodyPr>
          <a:lstStyle/>
          <a:p>
            <a:pPr marL="285750" lvl="0" indent="-28575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Đánh giá được hành vi, việc làm của bản thân và những người xung  quanh trong việc thể hiện lòng tự hào về truyền thống của dân tộc  Việt Nam. </a:t>
            </a:r>
          </a:p>
          <a:p>
            <a:pPr marL="285750" indent="-28575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Thực hiện được những việc làm cụ thể để giữ gìn, phát huy truyền thống  của dân tộc. </a:t>
            </a:r>
          </a:p>
        </p:txBody>
      </p:sp>
    </p:spTree>
    <p:extLst>
      <p:ext uri="{BB962C8B-B14F-4D97-AF65-F5344CB8AC3E}">
        <p14:creationId xmlns:p14="http://schemas.microsoft.com/office/powerpoint/2010/main" val="91340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800" decel="100000"/>
                                            <p:tgtEl>
                                              <p:spTgt spid="88"/>
                                            </p:tgtEl>
                                          </p:cBhvr>
                                        </p:animEffect>
                                        <p:anim calcmode="lin" valueType="num">
                                          <p:cBhvr>
                                            <p:cTn id="8" dur="800" decel="100000" fill="hold"/>
                                            <p:tgtEl>
                                              <p:spTgt spid="88"/>
                                            </p:tgtEl>
                                            <p:attrNameLst>
                                              <p:attrName>style.rotation</p:attrName>
                                            </p:attrNameLst>
                                          </p:cBhvr>
                                          <p:tavLst>
                                            <p:tav tm="0">
                                              <p:val>
                                                <p:fltVal val="-90"/>
                                              </p:val>
                                            </p:tav>
                                            <p:tav tm="100000">
                                              <p:val>
                                                <p:fltVal val="0"/>
                                              </p:val>
                                            </p:tav>
                                          </p:tavLst>
                                        </p:anim>
                                        <p:anim calcmode="lin" valueType="num">
                                          <p:cBhvr>
                                            <p:cTn id="9" dur="800" decel="100000" fill="hold"/>
                                            <p:tgtEl>
                                              <p:spTgt spid="88"/>
                                            </p:tgtEl>
                                            <p:attrNameLst>
                                              <p:attrName>ppt_x</p:attrName>
                                            </p:attrNameLst>
                                          </p:cBhvr>
                                          <p:tavLst>
                                            <p:tav tm="0">
                                              <p:val>
                                                <p:strVal val="#ppt_x+0.4"/>
                                              </p:val>
                                            </p:tav>
                                            <p:tav tm="100000">
                                              <p:val>
                                                <p:strVal val="#ppt_x-0.05"/>
                                              </p:val>
                                            </p:tav>
                                          </p:tavLst>
                                        </p:anim>
                                        <p:anim calcmode="lin" valueType="num">
                                          <p:cBhvr>
                                            <p:cTn id="10" dur="800" decel="100000" fill="hold"/>
                                            <p:tgtEl>
                                              <p:spTgt spid="8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heel(1)">
                                          <p:cBhvr>
                                            <p:cTn id="16" dur="2000"/>
                                            <p:tgtEl>
                                              <p:spTgt spid="90"/>
                                            </p:tgtEl>
                                          </p:cBhvr>
                                        </p:animEffect>
                                      </p:childTnLst>
                                    </p:cTn>
                                  </p:par>
                                </p:childTnLst>
                              </p:cTn>
                            </p:par>
                            <p:par>
                              <p:cTn id="17" fill="hold">
                                <p:stCondLst>
                                  <p:cond delay="3000"/>
                                </p:stCondLst>
                                <p:childTnLst>
                                  <p:par>
                                    <p:cTn id="18" presetID="2" presetClass="entr" presetSubtype="1" fill="hold" nodeType="afterEffect" p14:presetBounceEnd="60000">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14:bounceEnd="60000">
                                          <p:cBhvr additive="base">
                                            <p:cTn id="20"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1"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800" decel="100000"/>
                                            <p:tgtEl>
                                              <p:spTgt spid="88"/>
                                            </p:tgtEl>
                                          </p:cBhvr>
                                        </p:animEffect>
                                        <p:anim calcmode="lin" valueType="num">
                                          <p:cBhvr>
                                            <p:cTn id="8" dur="800" decel="100000" fill="hold"/>
                                            <p:tgtEl>
                                              <p:spTgt spid="88"/>
                                            </p:tgtEl>
                                            <p:attrNameLst>
                                              <p:attrName>style.rotation</p:attrName>
                                            </p:attrNameLst>
                                          </p:cBhvr>
                                          <p:tavLst>
                                            <p:tav tm="0">
                                              <p:val>
                                                <p:fltVal val="-90"/>
                                              </p:val>
                                            </p:tav>
                                            <p:tav tm="100000">
                                              <p:val>
                                                <p:fltVal val="0"/>
                                              </p:val>
                                            </p:tav>
                                          </p:tavLst>
                                        </p:anim>
                                        <p:anim calcmode="lin" valueType="num">
                                          <p:cBhvr>
                                            <p:cTn id="9" dur="800" decel="100000" fill="hold"/>
                                            <p:tgtEl>
                                              <p:spTgt spid="88"/>
                                            </p:tgtEl>
                                            <p:attrNameLst>
                                              <p:attrName>ppt_x</p:attrName>
                                            </p:attrNameLst>
                                          </p:cBhvr>
                                          <p:tavLst>
                                            <p:tav tm="0">
                                              <p:val>
                                                <p:strVal val="#ppt_x+0.4"/>
                                              </p:val>
                                            </p:tav>
                                            <p:tav tm="100000">
                                              <p:val>
                                                <p:strVal val="#ppt_x-0.05"/>
                                              </p:val>
                                            </p:tav>
                                          </p:tavLst>
                                        </p:anim>
                                        <p:anim calcmode="lin" valueType="num">
                                          <p:cBhvr>
                                            <p:cTn id="10" dur="800" decel="100000" fill="hold"/>
                                            <p:tgtEl>
                                              <p:spTgt spid="8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heel(1)">
                                          <p:cBhvr>
                                            <p:cTn id="16" dur="2000"/>
                                            <p:tgtEl>
                                              <p:spTgt spid="90"/>
                                            </p:tgtEl>
                                          </p:cBhvr>
                                        </p:animEffect>
                                      </p:childTnLst>
                                    </p:cTn>
                                  </p:par>
                                </p:childTnLst>
                              </p:cTn>
                            </p:par>
                            <p:par>
                              <p:cTn id="17" fill="hold">
                                <p:stCondLst>
                                  <p:cond delay="3000"/>
                                </p:stCondLst>
                                <p:childTnLst>
                                  <p:par>
                                    <p:cTn id="18" presetID="2" presetClass="entr" presetSubtype="1"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500" fill="hold"/>
                                            <p:tgtEl>
                                              <p:spTgt spid="86"/>
                                            </p:tgtEl>
                                            <p:attrNameLst>
                                              <p:attrName>ppt_x</p:attrName>
                                            </p:attrNameLst>
                                          </p:cBhvr>
                                          <p:tavLst>
                                            <p:tav tm="0">
                                              <p:val>
                                                <p:strVal val="#ppt_x"/>
                                              </p:val>
                                            </p:tav>
                                            <p:tav tm="100000">
                                              <p:val>
                                                <p:strVal val="#ppt_x"/>
                                              </p:val>
                                            </p:tav>
                                          </p:tavLst>
                                        </p:anim>
                                        <p:anim calcmode="lin" valueType="num">
                                          <p:cBhvr additive="base">
                                            <p:cTn id="21"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E9B42D6A-6B3E-4B74-2F24-29E4DCF643D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4165"/>
          <a:stretch/>
        </p:blipFill>
        <p:spPr>
          <a:xfrm>
            <a:off x="20320" y="0"/>
            <a:ext cx="12171680" cy="6857999"/>
          </a:xfrm>
          <a:prstGeom prst="rect">
            <a:avLst/>
          </a:prstGeom>
        </p:spPr>
      </p:pic>
      <p:sp>
        <p:nvSpPr>
          <p:cNvPr id="8" name="TextBox 7">
            <a:extLst>
              <a:ext uri="{FF2B5EF4-FFF2-40B4-BE49-F238E27FC236}">
                <a16:creationId xmlns:a16="http://schemas.microsoft.com/office/drawing/2014/main" id="{C8AAAB9C-8450-C5AE-2C3A-10E0E3F5468F}"/>
              </a:ext>
            </a:extLst>
          </p:cNvPr>
          <p:cNvSpPr txBox="1"/>
          <p:nvPr/>
        </p:nvSpPr>
        <p:spPr>
          <a:xfrm>
            <a:off x="1913801" y="2032078"/>
            <a:ext cx="7915276" cy="2793842"/>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400" b="1" dirty="0">
                <a:solidFill>
                  <a:schemeClr val="bg1"/>
                </a:solidFill>
                <a:latin typeface="Arial" panose="020B0604020202020204" pitchFamily="34" charset="0"/>
                <a:cs typeface="Arial" panose="020B0604020202020204" pitchFamily="34" charset="0"/>
              </a:rPr>
              <a:t>Em có suy nghĩ gì về một số bạn trẻ hiện nay thích dùng ngôn ngữ “</a:t>
            </a:r>
            <a:r>
              <a:rPr lang="vi-VN" sz="2400" b="1" dirty="0" err="1">
                <a:solidFill>
                  <a:schemeClr val="bg1"/>
                </a:solidFill>
                <a:latin typeface="Arial" panose="020B0604020202020204" pitchFamily="34" charset="0"/>
                <a:cs typeface="Arial" panose="020B0604020202020204" pitchFamily="34" charset="0"/>
              </a:rPr>
              <a:t>chat</a:t>
            </a:r>
            <a:r>
              <a:rPr lang="vi-VN" sz="2400" b="1" dirty="0">
                <a:solidFill>
                  <a:schemeClr val="bg1"/>
                </a:solidFill>
                <a:latin typeface="Arial" panose="020B0604020202020204" pitchFamily="34" charset="0"/>
                <a:cs typeface="Arial" panose="020B0604020202020204" pitchFamily="34" charset="0"/>
              </a:rPr>
              <a:t>”, viết tắt </a:t>
            </a:r>
            <a:r>
              <a:rPr lang="vi-VN" sz="2400" b="1" dirty="0" err="1">
                <a:solidFill>
                  <a:schemeClr val="bg1"/>
                </a:solidFill>
                <a:latin typeface="Arial" panose="020B0604020202020204" pitchFamily="34" charset="0"/>
                <a:cs typeface="Arial" panose="020B0604020202020204" pitchFamily="34" charset="0"/>
              </a:rPr>
              <a:t>tuỳ</a:t>
            </a:r>
            <a:r>
              <a:rPr lang="vi-VN" sz="2400" b="1" dirty="0">
                <a:solidFill>
                  <a:schemeClr val="bg1"/>
                </a:solidFill>
                <a:latin typeface="Arial" panose="020B0604020202020204" pitchFamily="34" charset="0"/>
                <a:cs typeface="Arial" panose="020B0604020202020204" pitchFamily="34" charset="0"/>
              </a:rPr>
              <a:t> ý, biến âm một cách cảm tính, sai chính tả,…?  </a:t>
            </a:r>
            <a:endParaRPr lang="en-US" sz="2400" b="1" dirty="0">
              <a:solidFill>
                <a:schemeClr val="bg1"/>
              </a:solidFill>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vi-VN" sz="2400" b="1" dirty="0">
                <a:solidFill>
                  <a:schemeClr val="bg1"/>
                </a:solidFill>
                <a:latin typeface="Arial" panose="020B0604020202020204" pitchFamily="34" charset="0"/>
                <a:cs typeface="Arial" panose="020B0604020202020204" pitchFamily="34" charset="0"/>
              </a:rPr>
              <a:t>Bản thân em đã giữ gìn sự trong sáng của tiếng Việt như thế nào? </a:t>
            </a:r>
          </a:p>
        </p:txBody>
      </p:sp>
    </p:spTree>
    <p:extLst>
      <p:ext uri="{BB962C8B-B14F-4D97-AF65-F5344CB8AC3E}">
        <p14:creationId xmlns:p14="http://schemas.microsoft.com/office/powerpoint/2010/main" val="207956479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49CBAE-47E1-83D3-F204-710FC96FC4E7}"/>
              </a:ext>
            </a:extLst>
          </p:cNvPr>
          <p:cNvGrpSpPr/>
          <p:nvPr/>
        </p:nvGrpSpPr>
        <p:grpSpPr>
          <a:xfrm>
            <a:off x="6026623" y="399771"/>
            <a:ext cx="3792100" cy="1873212"/>
            <a:chOff x="1996439" y="1494788"/>
            <a:chExt cx="3920490" cy="1769109"/>
          </a:xfrm>
        </p:grpSpPr>
        <p:sp>
          <p:nvSpPr>
            <p:cNvPr id="3" name="Shape">
              <a:extLst>
                <a:ext uri="{FF2B5EF4-FFF2-40B4-BE49-F238E27FC236}">
                  <a16:creationId xmlns:a16="http://schemas.microsoft.com/office/drawing/2014/main" id="{25E0966D-F90B-95D0-F987-8E5201703A2B}"/>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Tích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cực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tìm</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hiểu</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lịch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sử</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đấu</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tranh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chống</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giặc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ngoại</a:t>
              </a:r>
              <a:r>
                <a:rPr lang="en-US" sz="20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xâm</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của</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dân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tộc</a:t>
              </a:r>
              <a:r>
                <a:rPr lang="en-US" sz="20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Việt</a:t>
              </a:r>
              <a:r>
                <a:rPr lang="en-US" sz="2000" dirty="0">
                  <a:effectLst/>
                  <a:latin typeface="Arial" panose="020B0604020202020204" pitchFamily="34" charset="0"/>
                  <a:ea typeface="Arial" panose="020B0604020202020204" pitchFamily="34" charset="0"/>
                </a:rPr>
                <a:t> Nam. </a:t>
              </a:r>
              <a:endParaRPr sz="2800" dirty="0"/>
            </a:p>
          </p:txBody>
        </p:sp>
        <p:sp>
          <p:nvSpPr>
            <p:cNvPr id="4" name="Shape">
              <a:extLst>
                <a:ext uri="{FF2B5EF4-FFF2-40B4-BE49-F238E27FC236}">
                  <a16:creationId xmlns:a16="http://schemas.microsoft.com/office/drawing/2014/main" id="{B2A7565E-C6F7-A22F-C83F-0E4ACC8940E7}"/>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a</a:t>
              </a:r>
              <a:endParaRPr sz="2800" dirty="0"/>
            </a:p>
          </p:txBody>
        </p:sp>
      </p:grpSp>
      <p:grpSp>
        <p:nvGrpSpPr>
          <p:cNvPr id="8" name="Group 7">
            <a:extLst>
              <a:ext uri="{FF2B5EF4-FFF2-40B4-BE49-F238E27FC236}">
                <a16:creationId xmlns:a16="http://schemas.microsoft.com/office/drawing/2014/main" id="{11E8F1D5-E9AD-7CCC-238D-63CE0D1DE700}"/>
              </a:ext>
            </a:extLst>
          </p:cNvPr>
          <p:cNvGrpSpPr/>
          <p:nvPr/>
        </p:nvGrpSpPr>
        <p:grpSpPr>
          <a:xfrm>
            <a:off x="3498400" y="4629122"/>
            <a:ext cx="4010108" cy="2074649"/>
            <a:chOff x="1996439" y="1494788"/>
            <a:chExt cx="3920490" cy="1769109"/>
          </a:xfrm>
          <a:solidFill>
            <a:srgbClr val="FFF8DB"/>
          </a:solidFill>
        </p:grpSpPr>
        <p:sp>
          <p:nvSpPr>
            <p:cNvPr id="9" name="Shape">
              <a:extLst>
                <a:ext uri="{FF2B5EF4-FFF2-40B4-BE49-F238E27FC236}">
                  <a16:creationId xmlns:a16="http://schemas.microsoft.com/office/drawing/2014/main" id="{81D8B1E1-EB2F-3905-2E40-2BB6FB5AB637}"/>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Tìm hiểu và giới thiệu với bạn bè quốc tế về các trò chơi dân gian, lễ hội  truyền thống,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văn </a:t>
              </a:r>
              <a:r>
                <a:rPr lang="vi-VN" sz="2000" dirty="0" err="1">
                  <a:effectLst/>
                  <a:latin typeface="Arial" panose="020B0604020202020204" pitchFamily="34" charset="0"/>
                  <a:ea typeface="Arial" panose="020B0604020202020204" pitchFamily="34" charset="0"/>
                </a:rPr>
                <a:t>hoá</a:t>
              </a:r>
              <a:r>
                <a:rPr lang="vi-VN" sz="2000" dirty="0">
                  <a:effectLst/>
                  <a:latin typeface="Arial" panose="020B0604020202020204" pitchFamily="34" charset="0"/>
                  <a:ea typeface="Arial" panose="020B0604020202020204" pitchFamily="34" charset="0"/>
                </a:rPr>
                <a:t> ẩm thực của dân</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tộc Việt Nam. </a:t>
              </a:r>
              <a:endParaRPr sz="2800" dirty="0"/>
            </a:p>
          </p:txBody>
        </p:sp>
        <p:sp>
          <p:nvSpPr>
            <p:cNvPr id="10" name="Shape">
              <a:extLst>
                <a:ext uri="{FF2B5EF4-FFF2-40B4-BE49-F238E27FC236}">
                  <a16:creationId xmlns:a16="http://schemas.microsoft.com/office/drawing/2014/main" id="{FA097952-1918-E63E-E2F9-A9BDB9E177BA}"/>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d</a:t>
              </a:r>
              <a:endParaRPr sz="2800" dirty="0"/>
            </a:p>
          </p:txBody>
        </p:sp>
      </p:grpSp>
      <p:grpSp>
        <p:nvGrpSpPr>
          <p:cNvPr id="11" name="Group 10">
            <a:extLst>
              <a:ext uri="{FF2B5EF4-FFF2-40B4-BE49-F238E27FC236}">
                <a16:creationId xmlns:a16="http://schemas.microsoft.com/office/drawing/2014/main" id="{9F743454-CAC2-98F6-A15D-BDF474E21853}"/>
              </a:ext>
            </a:extLst>
          </p:cNvPr>
          <p:cNvGrpSpPr/>
          <p:nvPr/>
        </p:nvGrpSpPr>
        <p:grpSpPr>
          <a:xfrm>
            <a:off x="3759711" y="2426133"/>
            <a:ext cx="4010108" cy="1873211"/>
            <a:chOff x="4538727" y="-1071076"/>
            <a:chExt cx="3920490" cy="1769109"/>
          </a:xfrm>
          <a:solidFill>
            <a:srgbClr val="F3CEFE"/>
          </a:solidFill>
        </p:grpSpPr>
        <p:sp>
          <p:nvSpPr>
            <p:cNvPr id="12" name="Shape">
              <a:extLst>
                <a:ext uri="{FF2B5EF4-FFF2-40B4-BE49-F238E27FC236}">
                  <a16:creationId xmlns:a16="http://schemas.microsoft.com/office/drawing/2014/main" id="{CED309ED-2CA8-AD31-83EB-F4E01C8EB19A}"/>
                </a:ext>
              </a:extLst>
            </p:cNvPr>
            <p:cNvSpPr/>
            <p:nvPr/>
          </p:nvSpPr>
          <p:spPr>
            <a:xfrm>
              <a:off x="4538727"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Bắt chước theo thần tượng trong phim ảnh, mạng xã hội,...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thiếu sự chọn lọc. </a:t>
              </a:r>
              <a:endParaRPr sz="2800" dirty="0"/>
            </a:p>
          </p:txBody>
        </p:sp>
        <p:sp>
          <p:nvSpPr>
            <p:cNvPr id="13" name="Shape">
              <a:extLst>
                <a:ext uri="{FF2B5EF4-FFF2-40B4-BE49-F238E27FC236}">
                  <a16:creationId xmlns:a16="http://schemas.microsoft.com/office/drawing/2014/main" id="{B845A5CF-60CF-CE8B-0815-5AB75E507DF1}"/>
                </a:ext>
              </a:extLst>
            </p:cNvPr>
            <p:cNvSpPr/>
            <p:nvPr/>
          </p:nvSpPr>
          <p:spPr>
            <a:xfrm>
              <a:off x="7575297" y="-18652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b</a:t>
              </a:r>
              <a:endParaRPr sz="2800" dirty="0"/>
            </a:p>
          </p:txBody>
        </p:sp>
      </p:grpSp>
      <p:grpSp>
        <p:nvGrpSpPr>
          <p:cNvPr id="30" name="Group 29">
            <a:extLst>
              <a:ext uri="{FF2B5EF4-FFF2-40B4-BE49-F238E27FC236}">
                <a16:creationId xmlns:a16="http://schemas.microsoft.com/office/drawing/2014/main" id="{33549743-8DC2-C2BC-0270-7607F171D098}"/>
              </a:ext>
            </a:extLst>
          </p:cNvPr>
          <p:cNvGrpSpPr/>
          <p:nvPr/>
        </p:nvGrpSpPr>
        <p:grpSpPr>
          <a:xfrm>
            <a:off x="7813669" y="4831229"/>
            <a:ext cx="4010109" cy="1873211"/>
            <a:chOff x="4538726" y="-1071076"/>
            <a:chExt cx="3920491" cy="1769109"/>
          </a:xfrm>
          <a:solidFill>
            <a:srgbClr val="F3CEFE"/>
          </a:solidFill>
        </p:grpSpPr>
        <p:sp>
          <p:nvSpPr>
            <p:cNvPr id="31" name="Shape">
              <a:extLst>
                <a:ext uri="{FF2B5EF4-FFF2-40B4-BE49-F238E27FC236}">
                  <a16:creationId xmlns:a16="http://schemas.microsoft.com/office/drawing/2014/main" id="{C16B6511-077C-3CF1-ED73-D8009886B8FC}"/>
                </a:ext>
              </a:extLst>
            </p:cNvPr>
            <p:cNvSpPr/>
            <p:nvPr/>
          </p:nvSpPr>
          <p:spPr>
            <a:xfrm>
              <a:off x="4538726"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Tham gia chương trình văn nghệ về chủ đề quê hương,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đất nước, con người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Việt Nam. </a:t>
              </a:r>
              <a:endParaRPr sz="2800" dirty="0"/>
            </a:p>
          </p:txBody>
        </p:sp>
        <p:sp>
          <p:nvSpPr>
            <p:cNvPr id="32" name="Shape">
              <a:extLst>
                <a:ext uri="{FF2B5EF4-FFF2-40B4-BE49-F238E27FC236}">
                  <a16:creationId xmlns:a16="http://schemas.microsoft.com/office/drawing/2014/main" id="{881C1925-7C33-7BC3-CA7A-40A23B5BBEC2}"/>
                </a:ext>
              </a:extLst>
            </p:cNvPr>
            <p:cNvSpPr/>
            <p:nvPr/>
          </p:nvSpPr>
          <p:spPr>
            <a:xfrm>
              <a:off x="7575297" y="-18652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e</a:t>
              </a:r>
              <a:endParaRPr sz="2800" dirty="0"/>
            </a:p>
          </p:txBody>
        </p:sp>
      </p:grpSp>
      <p:sp>
        <p:nvSpPr>
          <p:cNvPr id="7" name="TextBox 6">
            <a:extLst>
              <a:ext uri="{FF2B5EF4-FFF2-40B4-BE49-F238E27FC236}">
                <a16:creationId xmlns:a16="http://schemas.microsoft.com/office/drawing/2014/main" id="{532FDA2D-F7FD-369E-DBF5-5345A95296F1}"/>
              </a:ext>
            </a:extLst>
          </p:cNvPr>
          <p:cNvSpPr txBox="1"/>
          <p:nvPr/>
        </p:nvSpPr>
        <p:spPr>
          <a:xfrm>
            <a:off x="206817" y="1622236"/>
            <a:ext cx="3325718" cy="3347840"/>
          </a:xfrm>
          <a:prstGeom prst="rect">
            <a:avLst/>
          </a:prstGeom>
          <a:solidFill>
            <a:schemeClr val="bg1"/>
          </a:solidFill>
        </p:spPr>
        <p:txBody>
          <a:bodyPr wrap="square">
            <a:spAutoFit/>
          </a:bodyPr>
          <a:lstStyle/>
          <a:p>
            <a:pPr algn="just">
              <a:lnSpc>
                <a:spcPct val="150000"/>
              </a:lnSpc>
              <a:tabLst>
                <a:tab pos="644525" algn="l"/>
              </a:tabLst>
            </a:pPr>
            <a:r>
              <a:rPr lang="en-US" sz="2400" b="1" dirty="0" err="1">
                <a:solidFill>
                  <a:srgbClr val="C00000"/>
                </a:solidFill>
                <a:effectLst/>
                <a:latin typeface="Arial" panose="020B0604020202020204" pitchFamily="34" charset="0"/>
                <a:ea typeface="Arial" panose="020B0604020202020204" pitchFamily="34" charset="0"/>
              </a:rPr>
              <a:t>Em</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hãy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cho</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biết</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việc</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làm</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nào</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sau</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đây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thể</a:t>
            </a:r>
            <a:r>
              <a:rPr lang="en-US" sz="2400" b="1" dirty="0">
                <a:solidFill>
                  <a:srgbClr val="C00000"/>
                </a:solidFill>
                <a:effectLst/>
                <a:latin typeface="Arial" panose="020B0604020202020204" pitchFamily="34" charset="0"/>
                <a:ea typeface="Arial" panose="020B0604020202020204" pitchFamily="34" charset="0"/>
              </a:rPr>
              <a:t> hiện </a:t>
            </a:r>
            <a:r>
              <a:rPr lang="en-US" sz="2400" b="1" dirty="0" err="1">
                <a:solidFill>
                  <a:srgbClr val="C00000"/>
                </a:solidFill>
                <a:effectLst/>
                <a:latin typeface="Arial" panose="020B0604020202020204" pitchFamily="34" charset="0"/>
                <a:ea typeface="Arial" panose="020B0604020202020204" pitchFamily="34" charset="0"/>
              </a:rPr>
              <a:t>sự</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kế</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thừa</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phát</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huy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truyền</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thống</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của</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dân</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tộc</a:t>
            </a:r>
            <a:r>
              <a:rPr lang="en-US" sz="2400" b="1" dirty="0">
                <a:solidFill>
                  <a:srgbClr val="C00000"/>
                </a:solidFill>
                <a:effectLst/>
                <a:latin typeface="Arial" panose="020B0604020202020204" pitchFamily="34" charset="0"/>
                <a:ea typeface="Arial" panose="020B0604020202020204" pitchFamily="34" charset="0"/>
              </a:rPr>
              <a:t>. </a:t>
            </a:r>
          </a:p>
          <a:p>
            <a:pPr algn="just">
              <a:lnSpc>
                <a:spcPct val="150000"/>
              </a:lnSpc>
              <a:tabLst>
                <a:tab pos="644525" algn="l"/>
              </a:tabLst>
            </a:pPr>
            <a:r>
              <a:rPr lang="en-US" sz="2400" b="1" dirty="0">
                <a:solidFill>
                  <a:srgbClr val="C00000"/>
                </a:solidFill>
                <a:effectLst/>
                <a:latin typeface="Arial" panose="020B0604020202020204" pitchFamily="34" charset="0"/>
                <a:ea typeface="Arial" panose="020B0604020202020204" pitchFamily="34" charset="0"/>
              </a:rPr>
              <a:t>Vì </a:t>
            </a:r>
            <a:r>
              <a:rPr lang="en-US" sz="2400" b="1" dirty="0" err="1">
                <a:solidFill>
                  <a:srgbClr val="C00000"/>
                </a:solidFill>
                <a:effectLst/>
                <a:latin typeface="Arial" panose="020B0604020202020204" pitchFamily="34" charset="0"/>
                <a:ea typeface="Arial" panose="020B0604020202020204" pitchFamily="34" charset="0"/>
              </a:rPr>
              <a:t>sao</a:t>
            </a:r>
            <a:r>
              <a:rPr lang="en-US" sz="2400" b="1" dirty="0">
                <a:solidFill>
                  <a:srgbClr val="C00000"/>
                </a:solidFill>
                <a:effectLst/>
                <a:latin typeface="Arial" panose="020B0604020202020204" pitchFamily="34" charset="0"/>
                <a:ea typeface="Arial" panose="020B0604020202020204" pitchFamily="34" charset="0"/>
              </a:rPr>
              <a:t>? </a:t>
            </a:r>
          </a:p>
        </p:txBody>
      </p:sp>
      <p:sp>
        <p:nvSpPr>
          <p:cNvPr id="14" name="TextBox 13">
            <a:extLst>
              <a:ext uri="{FF2B5EF4-FFF2-40B4-BE49-F238E27FC236}">
                <a16:creationId xmlns:a16="http://schemas.microsoft.com/office/drawing/2014/main" id="{4D1AB1F0-6FE3-E6AC-8CB4-050AE34134CD}"/>
              </a:ext>
            </a:extLst>
          </p:cNvPr>
          <p:cNvSpPr txBox="1"/>
          <p:nvPr/>
        </p:nvSpPr>
        <p:spPr>
          <a:xfrm>
            <a:off x="171139" y="751602"/>
            <a:ext cx="3152271" cy="584775"/>
          </a:xfrm>
          <a:prstGeom prst="rect">
            <a:avLst/>
          </a:prstGeom>
          <a:solidFill>
            <a:schemeClr val="accent4">
              <a:lumMod val="20000"/>
              <a:lumOff val="80000"/>
            </a:schemeClr>
          </a:solidFill>
        </p:spPr>
        <p:txBody>
          <a:bodyPr wrap="square" rtlCol="0">
            <a:spAutoFit/>
          </a:bodyPr>
          <a:lstStyle/>
          <a:p>
            <a:pPr algn="ctr"/>
            <a:r>
              <a:rPr lang="en-US" sz="3200" dirty="0" err="1">
                <a:solidFill>
                  <a:srgbClr val="C00000"/>
                </a:solidFill>
                <a:latin typeface="SVN-Revolution" panose="02040603050506020204" pitchFamily="18" charset="0"/>
              </a:rPr>
              <a:t>Nhiệm</a:t>
            </a:r>
            <a:r>
              <a:rPr lang="en-US" sz="3200" dirty="0">
                <a:solidFill>
                  <a:srgbClr val="C00000"/>
                </a:solidFill>
                <a:latin typeface="SVN-Revolution" panose="02040603050506020204" pitchFamily="18" charset="0"/>
              </a:rPr>
              <a:t> </a:t>
            </a:r>
            <a:r>
              <a:rPr lang="en-US" sz="3200" dirty="0" err="1">
                <a:solidFill>
                  <a:srgbClr val="C00000"/>
                </a:solidFill>
                <a:latin typeface="SVN-Revolution" panose="02040603050506020204" pitchFamily="18" charset="0"/>
              </a:rPr>
              <a:t>vụ</a:t>
            </a:r>
            <a:r>
              <a:rPr lang="en-US" sz="3200" dirty="0">
                <a:solidFill>
                  <a:srgbClr val="C00000"/>
                </a:solidFill>
                <a:latin typeface="SVN-Revolution" panose="02040603050506020204" pitchFamily="18" charset="0"/>
              </a:rPr>
              <a:t> 4</a:t>
            </a:r>
          </a:p>
        </p:txBody>
      </p:sp>
      <p:grpSp>
        <p:nvGrpSpPr>
          <p:cNvPr id="24" name="Group 23">
            <a:extLst>
              <a:ext uri="{FF2B5EF4-FFF2-40B4-BE49-F238E27FC236}">
                <a16:creationId xmlns:a16="http://schemas.microsoft.com/office/drawing/2014/main" id="{7C0BBA58-7261-8DC5-8C64-EB618E61C39F}"/>
              </a:ext>
            </a:extLst>
          </p:cNvPr>
          <p:cNvGrpSpPr/>
          <p:nvPr/>
        </p:nvGrpSpPr>
        <p:grpSpPr>
          <a:xfrm>
            <a:off x="8108831" y="2497752"/>
            <a:ext cx="4358275" cy="1873212"/>
            <a:chOff x="1996439" y="1494788"/>
            <a:chExt cx="3920490" cy="1769109"/>
          </a:xfrm>
        </p:grpSpPr>
        <p:sp>
          <p:nvSpPr>
            <p:cNvPr id="25" name="Shape">
              <a:extLst>
                <a:ext uri="{FF2B5EF4-FFF2-40B4-BE49-F238E27FC236}">
                  <a16:creationId xmlns:a16="http://schemas.microsoft.com/office/drawing/2014/main" id="{BE8FF7F6-8506-AB4A-DB05-62956BFE9743}"/>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rgbClr val="F3CEF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Chê bai những người mặc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trang phục truyền thống là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không phù hợp. </a:t>
              </a:r>
              <a:endParaRPr sz="2800" dirty="0"/>
            </a:p>
          </p:txBody>
        </p:sp>
        <p:sp>
          <p:nvSpPr>
            <p:cNvPr id="26" name="Shape">
              <a:extLst>
                <a:ext uri="{FF2B5EF4-FFF2-40B4-BE49-F238E27FC236}">
                  <a16:creationId xmlns:a16="http://schemas.microsoft.com/office/drawing/2014/main" id="{26D3C217-4FED-E1F7-E4A1-C4000715DEC1}"/>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c</a:t>
              </a:r>
              <a:endParaRPr sz="2800" dirty="0"/>
            </a:p>
          </p:txBody>
        </p:sp>
      </p:grpSp>
    </p:spTree>
    <p:extLst>
      <p:ext uri="{BB962C8B-B14F-4D97-AF65-F5344CB8AC3E}">
        <p14:creationId xmlns:p14="http://schemas.microsoft.com/office/powerpoint/2010/main" val="3597175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86DA80C-0225-E517-A6BB-6C6A1AD4D2BA}"/>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7493">
            <a:off x="-500396" y="-715744"/>
            <a:ext cx="14108399" cy="89113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30282B-5BA4-ACB3-10B0-CE346E4AA382}"/>
              </a:ext>
            </a:extLst>
          </p:cNvPr>
          <p:cNvSpPr txBox="1"/>
          <p:nvPr/>
        </p:nvSpPr>
        <p:spPr>
          <a:xfrm>
            <a:off x="1680491" y="2117831"/>
            <a:ext cx="8073109" cy="3244158"/>
          </a:xfrm>
          <a:prstGeom prst="rect">
            <a:avLst/>
          </a:prstGeom>
          <a:noFill/>
        </p:spPr>
        <p:txBody>
          <a:bodyPr wrap="square">
            <a:spAutoFit/>
          </a:bodyPr>
          <a:lstStyle/>
          <a:p>
            <a:pPr algn="just">
              <a:lnSpc>
                <a:spcPct val="150000"/>
              </a:lnSpc>
            </a:pPr>
            <a:r>
              <a:rPr lang="en-US" sz="2800" b="1" dirty="0" err="1">
                <a:latin typeface="Arial" panose="020B0604020202020204" pitchFamily="34" charset="0"/>
                <a:cs typeface="Arial" panose="020B0604020202020204" pitchFamily="34" charset="0"/>
              </a:rPr>
              <a:t>Em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hãy</a:t>
            </a:r>
            <a:r>
              <a:rPr lang="en-US" sz="2800" b="1" dirty="0">
                <a:latin typeface="Arial" panose="020B0604020202020204" pitchFamily="34" charset="0"/>
                <a:cs typeface="Arial" panose="020B0604020202020204" pitchFamily="34" charset="0"/>
              </a:rPr>
              <a:t> viết </a:t>
            </a: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tỏ</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lòng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bản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với</a:t>
            </a:r>
            <a:r>
              <a:rPr lang="en-US" sz="2800" b="1" dirty="0">
                <a:latin typeface="Arial" panose="020B0604020202020204" pitchFamily="34" charset="0"/>
                <a:cs typeface="Arial" panose="020B0604020202020204" pitchFamily="34" charset="0"/>
              </a:rPr>
              <a:t> một </a:t>
            </a:r>
            <a:r>
              <a:rPr lang="en-US" sz="2800" b="1" dirty="0" err="1">
                <a:latin typeface="Arial" panose="020B0604020202020204" pitchFamily="34" charset="0"/>
                <a:cs typeface="Arial" panose="020B0604020202020204" pitchFamily="34" charset="0"/>
              </a:rPr>
              <a:t>truyền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tốt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đẹp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tộc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Việt</a:t>
            </a:r>
            <a:r>
              <a:rPr lang="en-US" sz="2800" b="1" dirty="0">
                <a:latin typeface="Arial" panose="020B0604020202020204" pitchFamily="34" charset="0"/>
                <a:cs typeface="Arial" panose="020B0604020202020204" pitchFamily="34" charset="0"/>
              </a:rPr>
              <a:t> Nam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đề</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xuất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những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việc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cụ</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để </a:t>
            </a:r>
            <a:r>
              <a:rPr lang="en-US" sz="2800" b="1" dirty="0" err="1">
                <a:latin typeface="Arial" panose="020B0604020202020204" pitchFamily="34" charset="0"/>
                <a:cs typeface="Arial" panose="020B0604020202020204" pitchFamily="34" charset="0"/>
              </a:rPr>
              <a:t>giữ</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huy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truyền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kì</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hội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nhập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triển</a:t>
            </a:r>
            <a:r>
              <a:rPr lang="en-US" sz="2800" b="1"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FFD54B3-432A-3199-52AD-C96C36D5C194}"/>
              </a:ext>
            </a:extLst>
          </p:cNvPr>
          <p:cNvSpPr txBox="1"/>
          <p:nvPr/>
        </p:nvSpPr>
        <p:spPr>
          <a:xfrm>
            <a:off x="4524837" y="1136730"/>
            <a:ext cx="3678901" cy="646331"/>
          </a:xfrm>
          <a:prstGeom prst="rect">
            <a:avLst/>
          </a:prstGeom>
          <a:noFill/>
        </p:spPr>
        <p:txBody>
          <a:bodyPr wrap="square" rtlCol="0">
            <a:spAutoFit/>
          </a:bodyPr>
          <a:lstStyle/>
          <a:p>
            <a:pPr algn="ctr"/>
            <a:r>
              <a:rPr lang="en-US" sz="3600" dirty="0" err="1">
                <a:solidFill>
                  <a:srgbClr val="002060"/>
                </a:solidFill>
                <a:latin typeface="SVN-Revolution" panose="02040603050506020204" pitchFamily="18" charset="0"/>
              </a:rPr>
              <a:t>Nhiệm</a:t>
            </a:r>
            <a:r>
              <a:rPr lang="en-US" sz="3600" dirty="0">
                <a:solidFill>
                  <a:srgbClr val="002060"/>
                </a:solidFill>
                <a:latin typeface="SVN-Revolution" panose="02040603050506020204" pitchFamily="18" charset="0"/>
              </a:rPr>
              <a:t> </a:t>
            </a:r>
            <a:r>
              <a:rPr lang="en-US" sz="3600" dirty="0" err="1">
                <a:solidFill>
                  <a:srgbClr val="002060"/>
                </a:solidFill>
                <a:latin typeface="SVN-Revolution" panose="02040603050506020204" pitchFamily="18" charset="0"/>
              </a:rPr>
              <a:t>vụ</a:t>
            </a:r>
            <a:r>
              <a:rPr lang="en-US" sz="3600" dirty="0">
                <a:solidFill>
                  <a:srgbClr val="002060"/>
                </a:solidFill>
                <a:latin typeface="SVN-Revolution" panose="02040603050506020204" pitchFamily="18" charset="0"/>
              </a:rPr>
              <a:t> 5</a:t>
            </a:r>
          </a:p>
        </p:txBody>
      </p:sp>
    </p:spTree>
    <p:extLst>
      <p:ext uri="{BB962C8B-B14F-4D97-AF65-F5344CB8AC3E}">
        <p14:creationId xmlns:p14="http://schemas.microsoft.com/office/powerpoint/2010/main" val="134099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8">
            <a:extLst>
              <a:ext uri="{FF2B5EF4-FFF2-40B4-BE49-F238E27FC236}">
                <a16:creationId xmlns:a16="http://schemas.microsoft.com/office/drawing/2014/main" id="{C065CE14-6C71-F295-AF00-5FE97B0AC4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sp>
        <p:nvSpPr>
          <p:cNvPr id="23" name="TextBox 22">
            <a:extLst>
              <a:ext uri="{FF2B5EF4-FFF2-40B4-BE49-F238E27FC236}">
                <a16:creationId xmlns:a16="http://schemas.microsoft.com/office/drawing/2014/main" id="{D77C1D09-499D-20B0-6D78-C55AEC9B6285}"/>
              </a:ext>
            </a:extLst>
          </p:cNvPr>
          <p:cNvSpPr txBox="1"/>
          <p:nvPr/>
        </p:nvSpPr>
        <p:spPr>
          <a:xfrm>
            <a:off x="4305618" y="735787"/>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4</a:t>
            </a:r>
          </a:p>
        </p:txBody>
      </p:sp>
      <p:pic>
        <p:nvPicPr>
          <p:cNvPr id="27" name="图片 10">
            <a:extLst>
              <a:ext uri="{FF2B5EF4-FFF2-40B4-BE49-F238E27FC236}">
                <a16:creationId xmlns:a16="http://schemas.microsoft.com/office/drawing/2014/main" id="{FBBC4376-873E-2C87-D2BE-FEFC904D32E2}"/>
              </a:ext>
            </a:extLst>
          </p:cNvPr>
          <p:cNvPicPr>
            <a:picLocks noChangeAspect="1"/>
          </p:cNvPicPr>
          <p:nvPr/>
        </p:nvPicPr>
        <p:blipFill rotWithShape="1">
          <a:blip r:embed="rId6">
            <a:extLst>
              <a:ext uri="{28A0092B-C50C-407E-A947-70E740481C1C}">
                <a14:useLocalDpi xmlns:a14="http://schemas.microsoft.com/office/drawing/2010/main" val="0"/>
              </a:ext>
            </a:extLst>
          </a:blip>
          <a:srcRect l="53951" t="47407" r="14938" b="30000"/>
          <a:stretch/>
        </p:blipFill>
        <p:spPr>
          <a:xfrm>
            <a:off x="6828745" y="3333882"/>
            <a:ext cx="2935908" cy="2842705"/>
          </a:xfrm>
          <a:prstGeom prst="rect">
            <a:avLst/>
          </a:prstGeom>
        </p:spPr>
      </p:pic>
      <p:pic>
        <p:nvPicPr>
          <p:cNvPr id="28" name="图片 86">
            <a:extLst>
              <a:ext uri="{FF2B5EF4-FFF2-40B4-BE49-F238E27FC236}">
                <a16:creationId xmlns:a16="http://schemas.microsoft.com/office/drawing/2014/main" id="{846C5318-A35A-DD3B-5CCE-DCCA65BB742B}"/>
              </a:ext>
            </a:extLst>
          </p:cNvPr>
          <p:cNvPicPr>
            <a:picLocks noChangeAspect="1"/>
          </p:cNvPicPr>
          <p:nvPr/>
        </p:nvPicPr>
        <p:blipFill rotWithShape="1">
          <a:blip r:embed="rId7">
            <a:extLst>
              <a:ext uri="{28A0092B-C50C-407E-A947-70E740481C1C}">
                <a14:useLocalDpi xmlns:a14="http://schemas.microsoft.com/office/drawing/2010/main" val="0"/>
              </a:ext>
            </a:extLst>
          </a:blip>
          <a:srcRect l="37408" t="44259" r="30000" b="29630"/>
          <a:stretch/>
        </p:blipFill>
        <p:spPr>
          <a:xfrm>
            <a:off x="4700286" y="1174029"/>
            <a:ext cx="2791426" cy="2981751"/>
          </a:xfrm>
          <a:prstGeom prst="rect">
            <a:avLst/>
          </a:prstGeom>
        </p:spPr>
      </p:pic>
      <p:sp>
        <p:nvSpPr>
          <p:cNvPr id="25" name="TextBox 24">
            <a:extLst>
              <a:ext uri="{FF2B5EF4-FFF2-40B4-BE49-F238E27FC236}">
                <a16:creationId xmlns:a16="http://schemas.microsoft.com/office/drawing/2014/main" id="{DB0020CE-AAAA-4B1B-FEC0-CBCC64F6CAEE}"/>
              </a:ext>
            </a:extLst>
          </p:cNvPr>
          <p:cNvSpPr txBox="1"/>
          <p:nvPr/>
        </p:nvSpPr>
        <p:spPr>
          <a:xfrm>
            <a:off x="2939172" y="2129603"/>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VẬN DỤNG</a:t>
            </a:r>
          </a:p>
        </p:txBody>
      </p:sp>
      <p:pic>
        <p:nvPicPr>
          <p:cNvPr id="24" name="Picture 23">
            <a:extLst>
              <a:ext uri="{FF2B5EF4-FFF2-40B4-BE49-F238E27FC236}">
                <a16:creationId xmlns:a16="http://schemas.microsoft.com/office/drawing/2014/main" id="{AECB251A-D244-D3AB-1B8C-5E8656DF6801}"/>
              </a:ext>
            </a:extLst>
          </p:cNvPr>
          <p:cNvPicPr>
            <a:picLocks noChangeAspect="1"/>
          </p:cNvPicPr>
          <p:nvPr/>
        </p:nvPicPr>
        <p:blipFill>
          <a:blip r:embed="rId8"/>
          <a:stretch>
            <a:fillRect/>
          </a:stretch>
        </p:blipFill>
        <p:spPr>
          <a:xfrm>
            <a:off x="2942814" y="1924567"/>
            <a:ext cx="962946" cy="962946"/>
          </a:xfrm>
          <a:prstGeom prst="rect">
            <a:avLst/>
          </a:prstGeom>
        </p:spPr>
      </p:pic>
    </p:spTree>
    <p:extLst>
      <p:ext uri="{BB962C8B-B14F-4D97-AF65-F5344CB8AC3E}">
        <p14:creationId xmlns:p14="http://schemas.microsoft.com/office/powerpoint/2010/main" val="2326041563"/>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2" name="PA_图片 4">
            <a:extLst>
              <a:ext uri="{FF2B5EF4-FFF2-40B4-BE49-F238E27FC236}">
                <a16:creationId xmlns:a16="http://schemas.microsoft.com/office/drawing/2014/main"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096000" y="100833"/>
            <a:ext cx="5746172" cy="4782894"/>
          </a:xfrm>
          <a:prstGeom prst="rect">
            <a:avLst/>
          </a:prstGeom>
        </p:spPr>
      </p:pic>
      <p:pic>
        <p:nvPicPr>
          <p:cNvPr id="11" name="PA_图片 4">
            <a:extLst>
              <a:ext uri="{FF2B5EF4-FFF2-40B4-BE49-F238E27FC236}">
                <a16:creationId xmlns:a16="http://schemas.microsoft.com/office/drawing/2014/main" id="{770E0CF5-ADF4-C83A-BF5C-06A703271E8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109498" y="1516319"/>
            <a:ext cx="5949990" cy="5040144"/>
          </a:xfrm>
          <a:prstGeom prst="rect">
            <a:avLst/>
          </a:prstGeom>
        </p:spPr>
      </p:pic>
      <p:sp>
        <p:nvSpPr>
          <p:cNvPr id="5" name="TextBox 4">
            <a:extLst>
              <a:ext uri="{FF2B5EF4-FFF2-40B4-BE49-F238E27FC236}">
                <a16:creationId xmlns:a16="http://schemas.microsoft.com/office/drawing/2014/main" id="{A3383380-7762-B390-B45E-C92BA1AB72DF}"/>
              </a:ext>
            </a:extLst>
          </p:cNvPr>
          <p:cNvSpPr txBox="1"/>
          <p:nvPr/>
        </p:nvSpPr>
        <p:spPr>
          <a:xfrm>
            <a:off x="698162" y="2606716"/>
            <a:ext cx="4772661" cy="3440173"/>
          </a:xfrm>
          <a:prstGeom prst="rect">
            <a:avLst/>
          </a:prstGeom>
          <a:noFill/>
        </p:spPr>
        <p:txBody>
          <a:bodyPr wrap="square">
            <a:spAutoFit/>
          </a:bodyPr>
          <a:lstStyle/>
          <a:p>
            <a:pPr algn="just">
              <a:lnSpc>
                <a:spcPct val="150000"/>
              </a:lnSpc>
              <a:tabLst>
                <a:tab pos="644525" algn="l"/>
              </a:tabLst>
            </a:pPr>
            <a:r>
              <a:rPr lang="en-US" sz="2800" dirty="0">
                <a:effectLst/>
                <a:latin typeface="Arial" panose="020B0604020202020204" pitchFamily="34" charset="0"/>
                <a:ea typeface="Arial" panose="020B0604020202020204" pitchFamily="34" charset="0"/>
              </a:rPr>
              <a:t> </a:t>
            </a:r>
            <a:r>
              <a:rPr lang="vi-VN" sz="2400" dirty="0">
                <a:ea typeface="Arial" panose="020B0604020202020204" pitchFamily="34" charset="0"/>
              </a:rPr>
              <a:t>Em hãy làm việc nhóm để xây dựng kế hoạch và thực hiện hành động cụ thể  nhằm giữ gìn, phát huy truyền thống tốt đẹp của dân tộc Việt Nam (truyền thống  hiếu học, yêu nước, hiếu thảo,...). </a:t>
            </a:r>
            <a:endParaRPr lang="en-US" sz="2400" dirty="0">
              <a:effectLst/>
              <a:latin typeface="Arial" panose="020B0604020202020204" pitchFamily="34" charset="0"/>
              <a:ea typeface="Arial" panose="020B0604020202020204" pitchFamily="34" charset="0"/>
            </a:endParaRPr>
          </a:p>
        </p:txBody>
      </p:sp>
      <p:sp>
        <p:nvSpPr>
          <p:cNvPr id="7" name="TextBox 6">
            <a:extLst>
              <a:ext uri="{FF2B5EF4-FFF2-40B4-BE49-F238E27FC236}">
                <a16:creationId xmlns:a16="http://schemas.microsoft.com/office/drawing/2014/main" id="{BB62F29E-ED74-3F49-4114-66B113E0D78C}"/>
              </a:ext>
            </a:extLst>
          </p:cNvPr>
          <p:cNvSpPr txBox="1"/>
          <p:nvPr/>
        </p:nvSpPr>
        <p:spPr>
          <a:xfrm>
            <a:off x="6518174" y="1447614"/>
            <a:ext cx="4901823" cy="2793842"/>
          </a:xfrm>
          <a:prstGeom prst="rect">
            <a:avLst/>
          </a:prstGeom>
          <a:noFill/>
        </p:spPr>
        <p:txBody>
          <a:bodyPr wrap="square">
            <a:spAutoFit/>
          </a:bodyPr>
          <a:lstStyle/>
          <a:p>
            <a:pPr algn="just">
              <a:lnSpc>
                <a:spcPct val="150000"/>
              </a:lnSpc>
              <a:tabLst>
                <a:tab pos="644525" algn="l"/>
              </a:tabLst>
            </a:pPr>
            <a:r>
              <a:rPr lang="vi-VN" sz="2400" dirty="0">
                <a:ea typeface="Arial" panose="020B0604020202020204" pitchFamily="34" charset="0"/>
              </a:rPr>
              <a:t>Em hãy tuyên truyền, quảng bá về truyền thống tốt đẹp của dân tộc Việt Nam  bằng những sản phẩm như: báo tường, đoạn phim ngắn, âm nhạc, ca dao,  tục ngữ,...</a:t>
            </a:r>
            <a:endParaRPr lang="en-US" sz="2400" dirty="0">
              <a:effectLst/>
              <a:latin typeface="Arial" panose="020B0604020202020204" pitchFamily="34" charset="0"/>
              <a:ea typeface="Arial" panose="020B0604020202020204" pitchFamily="34" charset="0"/>
            </a:endParaRPr>
          </a:p>
        </p:txBody>
      </p:sp>
      <p:sp>
        <p:nvSpPr>
          <p:cNvPr id="13" name="TextBox 12">
            <a:extLst>
              <a:ext uri="{FF2B5EF4-FFF2-40B4-BE49-F238E27FC236}">
                <a16:creationId xmlns:a16="http://schemas.microsoft.com/office/drawing/2014/main" id="{F1603CE8-CB0F-260B-3E02-BBF8F94386B7}"/>
              </a:ext>
            </a:extLst>
          </p:cNvPr>
          <p:cNvSpPr txBox="1"/>
          <p:nvPr/>
        </p:nvSpPr>
        <p:spPr>
          <a:xfrm>
            <a:off x="946900" y="778098"/>
            <a:ext cx="3678901"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a:t>
            </a:r>
          </a:p>
        </p:txBody>
      </p:sp>
      <p:pic>
        <p:nvPicPr>
          <p:cNvPr id="14" name="图片 3">
            <a:extLst>
              <a:ext uri="{FF2B5EF4-FFF2-40B4-BE49-F238E27FC236}">
                <a16:creationId xmlns:a16="http://schemas.microsoft.com/office/drawing/2014/main" id="{6E2D9592-CA54-8514-B730-34B03AB46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343" y="1710682"/>
            <a:ext cx="1306619" cy="1231706"/>
          </a:xfrm>
          <a:prstGeom prst="rect">
            <a:avLst/>
          </a:prstGeom>
        </p:spPr>
      </p:pic>
      <p:pic>
        <p:nvPicPr>
          <p:cNvPr id="15" name="图片 4">
            <a:extLst>
              <a:ext uri="{FF2B5EF4-FFF2-40B4-BE49-F238E27FC236}">
                <a16:creationId xmlns:a16="http://schemas.microsoft.com/office/drawing/2014/main" id="{7E2B2CB9-9D5D-4725-2D69-84F0FAE245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9593" y="192723"/>
            <a:ext cx="1306619" cy="1231706"/>
          </a:xfrm>
          <a:prstGeom prst="rect">
            <a:avLst/>
          </a:prstGeom>
        </p:spPr>
      </p:pic>
    </p:spTree>
    <p:extLst>
      <p:ext uri="{BB962C8B-B14F-4D97-AF65-F5344CB8AC3E}">
        <p14:creationId xmlns:p14="http://schemas.microsoft.com/office/powerpoint/2010/main" val="3256269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2000"/>
                            </p:stCondLst>
                            <p:childTnLst>
                              <p:par>
                                <p:cTn id="31" presetID="26"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F9B002-4E95-07BC-A16F-9FC5F0B71BD5}"/>
              </a:ext>
            </a:extLst>
          </p:cNvPr>
          <p:cNvSpPr txBox="1"/>
          <p:nvPr/>
        </p:nvSpPr>
        <p:spPr>
          <a:xfrm>
            <a:off x="706780" y="1326844"/>
            <a:ext cx="9890216" cy="2449197"/>
          </a:xfrm>
          <a:prstGeom prst="rect">
            <a:avLst/>
          </a:prstGeom>
          <a:noFill/>
        </p:spPr>
        <p:txBody>
          <a:bodyPr wrap="square" rtlCol="0">
            <a:spAutoFit/>
          </a:bodyPr>
          <a:lstStyle/>
          <a:p>
            <a:pPr algn="ctr">
              <a:lnSpc>
                <a:spcPct val="150000"/>
              </a:lnSpc>
            </a:pPr>
            <a:r>
              <a:rPr lang="vi-VN" sz="5400" dirty="0" err="1">
                <a:solidFill>
                  <a:srgbClr val="00AAE6"/>
                </a:solidFill>
                <a:latin typeface="SVN-Caprica Script" pitchFamily="2" charset="0"/>
              </a:rPr>
              <a:t>Tạm</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biệt</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và</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hẹn</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gặp</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lại</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các</a:t>
            </a:r>
            <a:r>
              <a:rPr lang="vi-VN" sz="5400" dirty="0">
                <a:solidFill>
                  <a:srgbClr val="00AAE6"/>
                </a:solidFill>
                <a:latin typeface="SVN-Caprica Script" pitchFamily="2" charset="0"/>
              </a:rPr>
              <a:t> em </a:t>
            </a:r>
          </a:p>
          <a:p>
            <a:pPr algn="ctr">
              <a:lnSpc>
                <a:spcPct val="150000"/>
              </a:lnSpc>
            </a:pPr>
            <a:r>
              <a:rPr lang="vi-VN" sz="5400" dirty="0">
                <a:solidFill>
                  <a:srgbClr val="00AAE6"/>
                </a:solidFill>
                <a:latin typeface="SVN-Caprica Script" pitchFamily="2" charset="0"/>
              </a:rPr>
              <a:t>ở </a:t>
            </a:r>
            <a:r>
              <a:rPr lang="vi-VN" sz="5400" dirty="0" err="1">
                <a:solidFill>
                  <a:srgbClr val="00AAE6"/>
                </a:solidFill>
                <a:latin typeface="SVN-Caprica Script" pitchFamily="2" charset="0"/>
              </a:rPr>
              <a:t>bài</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học</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tiếp</a:t>
            </a:r>
            <a:r>
              <a:rPr lang="vi-VN" sz="5400" dirty="0">
                <a:solidFill>
                  <a:srgbClr val="00AAE6"/>
                </a:solidFill>
                <a:latin typeface="SVN-Caprica Script" pitchFamily="2" charset="0"/>
              </a:rPr>
              <a:t> theo.</a:t>
            </a:r>
            <a:endParaRPr lang="en-US" sz="5400" dirty="0">
              <a:solidFill>
                <a:srgbClr val="00AAE6"/>
              </a:solidFill>
              <a:latin typeface="SVN-Revolution" panose="02040603050506020204" pitchFamily="18" charset="0"/>
            </a:endParaRPr>
          </a:p>
        </p:txBody>
      </p:sp>
    </p:spTree>
    <p:extLst>
      <p:ext uri="{BB962C8B-B14F-4D97-AF65-F5344CB8AC3E}">
        <p14:creationId xmlns:p14="http://schemas.microsoft.com/office/powerpoint/2010/main" val="35680447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9">
            <a:extLst>
              <a:ext uri="{28A0092B-C50C-407E-A947-70E740481C1C}">
                <a14:useLocalDpi xmlns:a14="http://schemas.microsoft.com/office/drawing/2010/main" val="0"/>
              </a:ext>
            </a:extLst>
          </a:blip>
          <a:srcRect l="27480" t="30888" r="28920" b="34845"/>
          <a:stretch/>
        </p:blipFill>
        <p:spPr>
          <a:xfrm>
            <a:off x="3977113" y="780405"/>
            <a:ext cx="4489139" cy="4704333"/>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0">
            <a:extLst>
              <a:ext uri="{28A0092B-C50C-407E-A947-70E740481C1C}">
                <a14:useLocalDpi xmlns:a14="http://schemas.microsoft.com/office/drawing/2010/main" val="0"/>
              </a:ext>
            </a:extLst>
          </a:blip>
          <a:srcRect l="34388" t="40698" r="16230" b="32080"/>
          <a:stretch/>
        </p:blipFill>
        <p:spPr>
          <a:xfrm rot="20605818">
            <a:off x="5594666" y="3262272"/>
            <a:ext cx="4325907" cy="3179538"/>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sp>
        <p:nvSpPr>
          <p:cNvPr id="24" name="TextBox 23">
            <a:extLst>
              <a:ext uri="{FF2B5EF4-FFF2-40B4-BE49-F238E27FC236}">
                <a16:creationId xmlns:a16="http://schemas.microsoft.com/office/drawing/2014/main" id="{349A9FBB-0AFF-A604-707B-D71CEC3CE90A}"/>
              </a:ext>
            </a:extLst>
          </p:cNvPr>
          <p:cNvSpPr txBox="1"/>
          <p:nvPr/>
        </p:nvSpPr>
        <p:spPr>
          <a:xfrm>
            <a:off x="3012702" y="2539887"/>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KHỞI ĐỘNG</a:t>
            </a:r>
          </a:p>
        </p:txBody>
      </p:sp>
      <p:pic>
        <p:nvPicPr>
          <p:cNvPr id="26" name="Picture 25">
            <a:extLst>
              <a:ext uri="{FF2B5EF4-FFF2-40B4-BE49-F238E27FC236}">
                <a16:creationId xmlns:a16="http://schemas.microsoft.com/office/drawing/2014/main" id="{FA51B1EB-8E88-D31D-122C-906C2510BD28}"/>
              </a:ext>
            </a:extLst>
          </p:cNvPr>
          <p:cNvPicPr>
            <a:picLocks noChangeAspect="1"/>
          </p:cNvPicPr>
          <p:nvPr/>
        </p:nvPicPr>
        <p:blipFill>
          <a:blip r:embed="rId11"/>
          <a:stretch>
            <a:fillRect/>
          </a:stretch>
        </p:blipFill>
        <p:spPr>
          <a:xfrm>
            <a:off x="5676136" y="3570602"/>
            <a:ext cx="1046331" cy="1046331"/>
          </a:xfrm>
          <a:prstGeom prst="rect">
            <a:avLst/>
          </a:prstGeom>
        </p:spPr>
      </p:pic>
      <p:sp>
        <p:nvSpPr>
          <p:cNvPr id="27" name="TextBox 26">
            <a:extLst>
              <a:ext uri="{FF2B5EF4-FFF2-40B4-BE49-F238E27FC236}">
                <a16:creationId xmlns:a16="http://schemas.microsoft.com/office/drawing/2014/main" id="{A584B26E-A785-47DC-38AD-8EC64B43892A}"/>
              </a:ext>
            </a:extLst>
          </p:cNvPr>
          <p:cNvSpPr txBox="1"/>
          <p:nvPr/>
        </p:nvSpPr>
        <p:spPr>
          <a:xfrm>
            <a:off x="8533222" y="1591276"/>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1</a:t>
            </a:r>
          </a:p>
        </p:txBody>
      </p:sp>
    </p:spTree>
    <p:extLst>
      <p:ext uri="{BB962C8B-B14F-4D97-AF65-F5344CB8AC3E}">
        <p14:creationId xmlns:p14="http://schemas.microsoft.com/office/powerpoint/2010/main" val="3112690492"/>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3A3AFE-3339-D7A3-3FF7-69022248E1E6}"/>
              </a:ext>
            </a:extLst>
          </p:cNvPr>
          <p:cNvSpPr txBox="1"/>
          <p:nvPr/>
        </p:nvSpPr>
        <p:spPr>
          <a:xfrm>
            <a:off x="1147533" y="183613"/>
            <a:ext cx="10381858" cy="954107"/>
          </a:xfrm>
          <a:prstGeom prst="rect">
            <a:avLst/>
          </a:prstGeom>
          <a:solidFill>
            <a:schemeClr val="accent4">
              <a:lumMod val="20000"/>
              <a:lumOff val="80000"/>
            </a:schemeClr>
          </a:solidFill>
        </p:spPr>
        <p:txBody>
          <a:bodyPr wrap="square">
            <a:spAutoFit/>
          </a:bodyPr>
          <a:lstStyle/>
          <a:p>
            <a:pPr algn="ctr"/>
            <a:r>
              <a:rPr lang="en-US" sz="2800" b="1" dirty="0" err="1">
                <a:solidFill>
                  <a:srgbClr val="0070C0"/>
                </a:solidFill>
                <a:latin typeface="Arial" panose="020B0604020202020204" pitchFamily="34" charset="0"/>
                <a:cs typeface="Arial" panose="020B0604020202020204" pitchFamily="34" charset="0"/>
              </a:rPr>
              <a:t>Em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hãy</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ghép</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các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chữ</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chung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nhóm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màu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thành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những</a:t>
            </a:r>
            <a:r>
              <a:rPr lang="en-US" sz="2800" b="1" dirty="0">
                <a:solidFill>
                  <a:srgbClr val="0070C0"/>
                </a:solidFill>
                <a:latin typeface="Arial" panose="020B0604020202020204" pitchFamily="34" charset="0"/>
                <a:cs typeface="Arial" panose="020B0604020202020204" pitchFamily="34" charset="0"/>
              </a:rPr>
              <a:t> từ </a:t>
            </a:r>
            <a:r>
              <a:rPr lang="en-US" sz="2800" b="1" dirty="0" err="1">
                <a:solidFill>
                  <a:srgbClr val="0070C0"/>
                </a:solidFill>
                <a:latin typeface="Arial" panose="020B0604020202020204" pitchFamily="34" charset="0"/>
                <a:cs typeface="Arial" panose="020B0604020202020204" pitchFamily="34" charset="0"/>
              </a:rPr>
              <a:t>có</a:t>
            </a:r>
            <a:r>
              <a:rPr lang="en-US" sz="2800" b="1" dirty="0">
                <a:solidFill>
                  <a:srgbClr val="0070C0"/>
                </a:solidFill>
                <a:latin typeface="Arial" panose="020B0604020202020204" pitchFamily="34" charset="0"/>
                <a:cs typeface="Arial" panose="020B0604020202020204" pitchFamily="34" charset="0"/>
              </a:rPr>
              <a:t> ý </a:t>
            </a:r>
            <a:r>
              <a:rPr lang="en-US" sz="2800" b="1" dirty="0" err="1">
                <a:solidFill>
                  <a:srgbClr val="0070C0"/>
                </a:solidFill>
                <a:latin typeface="Arial" panose="020B0604020202020204" pitchFamily="34" charset="0"/>
                <a:cs typeface="Arial" panose="020B0604020202020204" pitchFamily="34" charset="0"/>
              </a:rPr>
              <a:t>nghĩa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về</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truyền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thống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của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dân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tộc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Việt</a:t>
            </a:r>
            <a:r>
              <a:rPr lang="en-US" sz="2800" b="1" dirty="0">
                <a:solidFill>
                  <a:srgbClr val="0070C0"/>
                </a:solidFill>
                <a:latin typeface="Arial" panose="020B0604020202020204" pitchFamily="34" charset="0"/>
                <a:cs typeface="Arial" panose="020B0604020202020204" pitchFamily="34" charset="0"/>
              </a:rPr>
              <a:t> Nam. </a:t>
            </a:r>
          </a:p>
        </p:txBody>
      </p:sp>
      <p:pic>
        <p:nvPicPr>
          <p:cNvPr id="1026" name="Picture 2">
            <a:extLst>
              <a:ext uri="{FF2B5EF4-FFF2-40B4-BE49-F238E27FC236}">
                <a16:creationId xmlns:a16="http://schemas.microsoft.com/office/drawing/2014/main" id="{B5DA2B30-F6E3-D4E6-29A4-A5AF4875B9D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61861" y="1137720"/>
            <a:ext cx="5753724" cy="585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709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0">
            <a:extLst>
              <a:ext uri="{FF2B5EF4-FFF2-40B4-BE49-F238E27FC236}">
                <a16:creationId xmlns:a16="http://schemas.microsoft.com/office/drawing/2014/main" id="{F992D389-D3D5-63B3-C245-4353E4849465}"/>
              </a:ext>
            </a:extLst>
          </p:cNvPr>
          <p:cNvPicPr>
            <a:picLocks noChangeAspect="1"/>
          </p:cNvPicPr>
          <p:nvPr/>
        </p:nvPicPr>
        <p:blipFill rotWithShape="1">
          <a:blip r:embed="rId2">
            <a:extLst>
              <a:ext uri="{28A0092B-C50C-407E-A947-70E740481C1C}">
                <a14:useLocalDpi xmlns:a14="http://schemas.microsoft.com/office/drawing/2010/main" val="0"/>
              </a:ext>
            </a:extLst>
          </a:blip>
          <a:srcRect l="27480" t="30888" r="28920" b="34845"/>
          <a:stretch/>
        </p:blipFill>
        <p:spPr>
          <a:xfrm>
            <a:off x="3628203" y="444055"/>
            <a:ext cx="4831733" cy="5063350"/>
          </a:xfrm>
          <a:prstGeom prst="rect">
            <a:avLst/>
          </a:prstGeom>
        </p:spPr>
      </p:pic>
      <p:pic>
        <p:nvPicPr>
          <p:cNvPr id="3" name="图片 87">
            <a:extLst>
              <a:ext uri="{FF2B5EF4-FFF2-40B4-BE49-F238E27FC236}">
                <a16:creationId xmlns:a16="http://schemas.microsoft.com/office/drawing/2014/main" id="{333C7EE0-80AC-569E-0751-4D0E9E83E036}"/>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5315836" y="3211672"/>
            <a:ext cx="4325907" cy="3179538"/>
          </a:xfrm>
          <a:prstGeom prst="rect">
            <a:avLst/>
          </a:prstGeom>
        </p:spPr>
      </p:pic>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762310" y="3648367"/>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1699734" y="53876"/>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401" t="5628" r="27635" b="61389"/>
          <a:stretch/>
        </p:blipFill>
        <p:spPr>
          <a:xfrm>
            <a:off x="9495026" y="3390899"/>
            <a:ext cx="2985196" cy="3285060"/>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pic>
        <p:nvPicPr>
          <p:cNvPr id="24" name="Picture 23">
            <a:extLst>
              <a:ext uri="{FF2B5EF4-FFF2-40B4-BE49-F238E27FC236}">
                <a16:creationId xmlns:a16="http://schemas.microsoft.com/office/drawing/2014/main" id="{B350B29B-0AC5-7E7B-63BC-089CEE73510E}"/>
              </a:ext>
            </a:extLst>
          </p:cNvPr>
          <p:cNvPicPr>
            <a:picLocks noChangeAspect="1"/>
          </p:cNvPicPr>
          <p:nvPr/>
        </p:nvPicPr>
        <p:blipFill>
          <a:blip r:embed="rId8"/>
          <a:stretch>
            <a:fillRect/>
          </a:stretch>
        </p:blipFill>
        <p:spPr>
          <a:xfrm>
            <a:off x="5481767" y="3299425"/>
            <a:ext cx="1124607" cy="1124607"/>
          </a:xfrm>
          <a:prstGeom prst="rect">
            <a:avLst/>
          </a:prstGeom>
        </p:spPr>
      </p:pic>
      <p:sp>
        <p:nvSpPr>
          <p:cNvPr id="25" name="TextBox 24">
            <a:extLst>
              <a:ext uri="{FF2B5EF4-FFF2-40B4-BE49-F238E27FC236}">
                <a16:creationId xmlns:a16="http://schemas.microsoft.com/office/drawing/2014/main" id="{41D1999D-07B4-1A32-07BA-7ACD7A05E861}"/>
              </a:ext>
            </a:extLst>
          </p:cNvPr>
          <p:cNvSpPr txBox="1"/>
          <p:nvPr/>
        </p:nvSpPr>
        <p:spPr>
          <a:xfrm>
            <a:off x="2752967" y="2158642"/>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KHÁM PHÁ</a:t>
            </a:r>
          </a:p>
        </p:txBody>
      </p:sp>
      <p:sp>
        <p:nvSpPr>
          <p:cNvPr id="26" name="TextBox 25">
            <a:extLst>
              <a:ext uri="{FF2B5EF4-FFF2-40B4-BE49-F238E27FC236}">
                <a16:creationId xmlns:a16="http://schemas.microsoft.com/office/drawing/2014/main" id="{A02173DB-E944-A321-312B-AE760CF98DC3}"/>
              </a:ext>
            </a:extLst>
          </p:cNvPr>
          <p:cNvSpPr txBox="1"/>
          <p:nvPr/>
        </p:nvSpPr>
        <p:spPr>
          <a:xfrm>
            <a:off x="8493718" y="1134895"/>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2</a:t>
            </a:r>
          </a:p>
        </p:txBody>
      </p:sp>
    </p:spTree>
    <p:extLst>
      <p:ext uri="{BB962C8B-B14F-4D97-AF65-F5344CB8AC3E}">
        <p14:creationId xmlns:p14="http://schemas.microsoft.com/office/powerpoint/2010/main" val="102430612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5" name="TextBox 4">
            <a:extLst>
              <a:ext uri="{FF2B5EF4-FFF2-40B4-BE49-F238E27FC236}">
                <a16:creationId xmlns:a16="http://schemas.microsoft.com/office/drawing/2014/main" id="{1E0C486D-D96B-0079-E992-0C8E2DBF0EE3}"/>
              </a:ext>
            </a:extLst>
          </p:cNvPr>
          <p:cNvSpPr txBox="1"/>
          <p:nvPr/>
        </p:nvSpPr>
        <p:spPr>
          <a:xfrm>
            <a:off x="2066925" y="2001242"/>
            <a:ext cx="844867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chỉ ra những truyền thống của dân tộc Việt Nam được thể hiện trong bài  đồng dao và các hình ảnh. Hãy nêu giá trị của những truyền thống đó. </a:t>
            </a:r>
            <a:endParaRPr lang="en-US" sz="2400" dirty="0">
              <a:effectLst/>
              <a:latin typeface="Arial" panose="020B0604020202020204" pitchFamily="34" charset="0"/>
              <a:ea typeface="Arial" panose="020B0604020202020204" pitchFamily="34" charset="0"/>
            </a:endParaRPr>
          </a:p>
        </p:txBody>
      </p:sp>
      <p:sp>
        <p:nvSpPr>
          <p:cNvPr id="10" name="TextBox 9">
            <a:extLst>
              <a:ext uri="{FF2B5EF4-FFF2-40B4-BE49-F238E27FC236}">
                <a16:creationId xmlns:a16="http://schemas.microsoft.com/office/drawing/2014/main" id="{8DFFD14C-7633-535D-CD93-79F1632E161A}"/>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1</a:t>
            </a:r>
          </a:p>
        </p:txBody>
      </p:sp>
      <p:sp>
        <p:nvSpPr>
          <p:cNvPr id="12" name="TextBox 11">
            <a:extLst>
              <a:ext uri="{FF2B5EF4-FFF2-40B4-BE49-F238E27FC236}">
                <a16:creationId xmlns:a16="http://schemas.microsoft.com/office/drawing/2014/main" id="{A15C7422-FB48-C104-B2D9-59A025AEBA85}"/>
              </a:ext>
            </a:extLst>
          </p:cNvPr>
          <p:cNvSpPr txBox="1"/>
          <p:nvPr/>
        </p:nvSpPr>
        <p:spPr>
          <a:xfrm>
            <a:off x="2066925" y="3958808"/>
            <a:ext cx="7820025" cy="905633"/>
          </a:xfrm>
          <a:prstGeom prst="rect">
            <a:avLst/>
          </a:prstGeom>
          <a:noFill/>
        </p:spPr>
        <p:txBody>
          <a:bodyPr wrap="square">
            <a:spAutoFit/>
          </a:bodyPr>
          <a:lstStyle/>
          <a:p>
            <a:pPr algn="just">
              <a:lnSpc>
                <a:spcPct val="115000"/>
              </a:lnSpc>
              <a:tabLst>
                <a:tab pos="644525" algn="l"/>
              </a:tabLst>
            </a:pPr>
            <a:r>
              <a:rPr lang="en-US" sz="2400" dirty="0" err="1">
                <a:effectLst/>
                <a:latin typeface="Arial" panose="020B0604020202020204" pitchFamily="34" charset="0"/>
                <a:ea typeface="Arial" panose="020B0604020202020204" pitchFamily="34" charset="0"/>
              </a:rPr>
              <a:t>Hãy</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nêu</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những</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truyền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thống</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khác</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của</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dân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tộc</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Việt</a:t>
            </a:r>
            <a:r>
              <a:rPr lang="en-US" sz="2400" dirty="0">
                <a:effectLst/>
                <a:latin typeface="Arial" panose="020B0604020202020204" pitchFamily="34" charset="0"/>
                <a:ea typeface="Arial" panose="020B0604020202020204" pitchFamily="34" charset="0"/>
              </a:rPr>
              <a:t> Nam </a:t>
            </a:r>
            <a:r>
              <a:rPr lang="en-US" sz="2400" dirty="0" err="1">
                <a:effectLst/>
                <a:latin typeface="Arial" panose="020B0604020202020204" pitchFamily="34" charset="0"/>
                <a:ea typeface="Arial" panose="020B0604020202020204" pitchFamily="34" charset="0"/>
              </a:rPr>
              <a:t>mà</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em</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biết</a:t>
            </a:r>
            <a:r>
              <a:rPr lang="en-US" sz="2400" dirty="0">
                <a:effectLst/>
                <a:latin typeface="Arial" panose="020B0604020202020204" pitchFamily="34" charset="0"/>
                <a:ea typeface="Arial" panose="020B0604020202020204" pitchFamily="34" charset="0"/>
              </a:rPr>
              <a:t>. </a:t>
            </a:r>
          </a:p>
        </p:txBody>
      </p:sp>
      <p:pic>
        <p:nvPicPr>
          <p:cNvPr id="13" name="图片 7">
            <a:extLst>
              <a:ext uri="{FF2B5EF4-FFF2-40B4-BE49-F238E27FC236}">
                <a16:creationId xmlns:a16="http://schemas.microsoft.com/office/drawing/2014/main" id="{63DEB650-2C49-795F-E982-2A48975D8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id="{F539CBAB-252B-FC54-0740-687B097C9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id="{F6636FCA-55FF-FBFF-D2D5-87DF03CFC2F9}"/>
              </a:ext>
            </a:extLst>
          </p:cNvPr>
          <p:cNvSpPr txBox="1"/>
          <p:nvPr/>
        </p:nvSpPr>
        <p:spPr>
          <a:xfrm>
            <a:off x="11906" y="943616"/>
            <a:ext cx="12180094" cy="461665"/>
          </a:xfrm>
          <a:prstGeom prst="rect">
            <a:avLst/>
          </a:prstGeom>
          <a:solidFill>
            <a:schemeClr val="accent4">
              <a:lumMod val="20000"/>
              <a:lumOff val="80000"/>
            </a:schemeClr>
          </a:solidFill>
        </p:spPr>
        <p:txBody>
          <a:bodyPr wrap="square">
            <a:spAutoFit/>
          </a:bodyPr>
          <a:lstStyle/>
          <a:p>
            <a:pPr algn="ctr"/>
            <a:r>
              <a:rPr lang="en-US" sz="2400" b="1" dirty="0" err="1">
                <a:solidFill>
                  <a:srgbClr val="0070C0"/>
                </a:solidFill>
                <a:latin typeface="Arial" panose="020B0604020202020204" pitchFamily="34" charset="0"/>
                <a:cs typeface="Arial" panose="020B0604020202020204" pitchFamily="34" charset="0"/>
              </a:rPr>
              <a:t>Em</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hãy</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đọc</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bài</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đồng</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dao</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quan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sát</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hình</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ảnh</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trong</a:t>
            </a:r>
            <a:r>
              <a:rPr lang="en-US" sz="2400" b="1" dirty="0">
                <a:solidFill>
                  <a:srgbClr val="0070C0"/>
                </a:solidFill>
                <a:latin typeface="Arial" panose="020B0604020202020204" pitchFamily="34" charset="0"/>
                <a:cs typeface="Arial" panose="020B0604020202020204" pitchFamily="34" charset="0"/>
              </a:rPr>
              <a:t> SGK tr. 6 </a:t>
            </a:r>
            <a:r>
              <a:rPr lang="en-US" sz="2400" b="1" dirty="0" err="1">
                <a:solidFill>
                  <a:srgbClr val="0070C0"/>
                </a:solidFill>
                <a:latin typeface="Arial" panose="020B0604020202020204" pitchFamily="34" charset="0"/>
                <a:cs typeface="Arial" panose="020B0604020202020204" pitchFamily="34" charset="0"/>
              </a:rPr>
              <a:t>và</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thực</a:t>
            </a:r>
            <a:r>
              <a:rPr lang="en-US" sz="2400" b="1" dirty="0">
                <a:solidFill>
                  <a:srgbClr val="0070C0"/>
                </a:solidFill>
                <a:latin typeface="Arial" panose="020B0604020202020204" pitchFamily="34" charset="0"/>
                <a:cs typeface="Arial" panose="020B0604020202020204" pitchFamily="34" charset="0"/>
              </a:rPr>
              <a:t> hiện yêu </a:t>
            </a:r>
            <a:r>
              <a:rPr lang="en-US" sz="2400" b="1" dirty="0" err="1">
                <a:solidFill>
                  <a:srgbClr val="0070C0"/>
                </a:solidFill>
                <a:latin typeface="Arial" panose="020B0604020202020204" pitchFamily="34" charset="0"/>
                <a:cs typeface="Arial" panose="020B0604020202020204" pitchFamily="34" charset="0"/>
              </a:rPr>
              <a:t>cầu</a:t>
            </a:r>
            <a:r>
              <a:rPr lang="en-US" sz="24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8288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5F4C3D-08FF-D52D-52B5-F092D304CE82}"/>
              </a:ext>
            </a:extLst>
          </p:cNvPr>
          <p:cNvSpPr txBox="1"/>
          <p:nvPr/>
        </p:nvSpPr>
        <p:spPr>
          <a:xfrm>
            <a:off x="254000" y="73895"/>
            <a:ext cx="11610975" cy="1200329"/>
          </a:xfrm>
          <a:prstGeom prst="rect">
            <a:avLst/>
          </a:prstGeom>
          <a:solidFill>
            <a:schemeClr val="accent4">
              <a:lumMod val="20000"/>
              <a:lumOff val="80000"/>
            </a:schemeClr>
          </a:solidFill>
        </p:spPr>
        <p:txBody>
          <a:bodyPr wrap="square">
            <a:spAutoFit/>
          </a:bodyPr>
          <a:lstStyle/>
          <a:p>
            <a:pPr marL="342900" indent="-342900" algn="just">
              <a:buFont typeface="Wingdings" panose="05000000000000000000" pitchFamily="2" charset="2"/>
              <a:buChar char="§"/>
            </a:pPr>
            <a:r>
              <a:rPr lang="vi-VN" sz="2400" b="1" dirty="0">
                <a:solidFill>
                  <a:srgbClr val="C00000"/>
                </a:solidFill>
                <a:latin typeface="Arial" panose="020B0604020202020204" pitchFamily="34" charset="0"/>
                <a:cs typeface="Arial" panose="020B0604020202020204" pitchFamily="34" charset="0"/>
              </a:rPr>
              <a:t>Em hãy</a:t>
            </a:r>
            <a:r>
              <a:rPr lang="en-US" sz="2400" b="1" dirty="0">
                <a:solidFill>
                  <a:srgbClr val="C00000"/>
                </a:solidFill>
                <a:latin typeface="Arial" panose="020B0604020202020204" pitchFamily="34" charset="0"/>
                <a:cs typeface="Arial" panose="020B0604020202020204" pitchFamily="34" charset="0"/>
              </a:rPr>
              <a:t> </a:t>
            </a:r>
            <a:r>
              <a:rPr lang="vi-VN" sz="2400" b="1" dirty="0">
                <a:solidFill>
                  <a:srgbClr val="C00000"/>
                </a:solidFill>
                <a:latin typeface="Arial" panose="020B0604020202020204" pitchFamily="34" charset="0"/>
                <a:cs typeface="Arial" panose="020B0604020202020204" pitchFamily="34" charset="0"/>
              </a:rPr>
              <a:t>chỉ ra những truyền thống của dân tộc Việt Nam được thể hiện trong bài đồng dao và các hình ảnh </a:t>
            </a:r>
            <a:r>
              <a:rPr lang="en-US" sz="2400" b="1" dirty="0" err="1">
                <a:solidFill>
                  <a:srgbClr val="C00000"/>
                </a:solidFill>
                <a:latin typeface="Arial" panose="020B0604020202020204" pitchFamily="34" charset="0"/>
                <a:cs typeface="Arial" panose="020B0604020202020204" pitchFamily="34" charset="0"/>
              </a:rPr>
              <a:t>sau</a:t>
            </a:r>
            <a:r>
              <a:rPr lang="vi-VN" sz="2400" b="1" dirty="0">
                <a:solidFill>
                  <a:srgbClr val="C00000"/>
                </a:solidFill>
                <a:latin typeface="Arial" panose="020B0604020202020204" pitchFamily="34" charset="0"/>
                <a:cs typeface="Arial" panose="020B0604020202020204" pitchFamily="34" charset="0"/>
              </a:rPr>
              <a:t>. </a:t>
            </a:r>
            <a:endParaRPr lang="en-US" sz="2400" b="1" dirty="0">
              <a:solidFill>
                <a:srgbClr val="C0000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vi-VN" sz="2400" b="1" dirty="0">
                <a:solidFill>
                  <a:srgbClr val="C00000"/>
                </a:solidFill>
                <a:latin typeface="Arial" panose="020B0604020202020204" pitchFamily="34" charset="0"/>
                <a:cs typeface="Arial" panose="020B0604020202020204" pitchFamily="34" charset="0"/>
              </a:rPr>
              <a:t>Hãy nêu giá trị của những truyền thống đó.</a:t>
            </a:r>
            <a:endParaRPr lang="en-US" sz="2400" b="1" dirty="0">
              <a:solidFill>
                <a:srgbClr val="C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6F6D91D-2398-6982-BE2A-9974D8FFAEC7}"/>
              </a:ext>
            </a:extLst>
          </p:cNvPr>
          <p:cNvPicPr>
            <a:picLocks noChangeAspect="1"/>
          </p:cNvPicPr>
          <p:nvPr/>
        </p:nvPicPr>
        <p:blipFill>
          <a:blip r:embed="rId2">
            <a:grayscl/>
          </a:blip>
          <a:stretch>
            <a:fillRect/>
          </a:stretch>
        </p:blipFill>
        <p:spPr>
          <a:xfrm>
            <a:off x="395287" y="1571625"/>
            <a:ext cx="2886075" cy="50863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9576551-D39D-B6A6-FA0F-1268E82DD49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4514" b="1"/>
          <a:stretch/>
        </p:blipFill>
        <p:spPr>
          <a:xfrm>
            <a:off x="4352925" y="1458643"/>
            <a:ext cx="3486150" cy="2619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27BFCD0B-7679-1B43-53A8-B16A44B02A9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161339" y="1571625"/>
            <a:ext cx="3429000" cy="2486025"/>
          </a:xfrm>
          <a:prstGeom prst="snip2DiagRect">
            <a:avLst>
              <a:gd name="adj1" fmla="val 0"/>
              <a:gd name="adj2" fmla="val 11303"/>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64EDDC6E-455B-6D7B-B8D9-993FEAB99A05}"/>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383087" y="4262437"/>
            <a:ext cx="3352800" cy="24479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51573C75-3775-D846-4471-E917B0FA920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8310563" y="4262437"/>
            <a:ext cx="3352800" cy="2466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8102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AC224184-7080-6491-1D84-2A6F4CCB3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0672">
            <a:off x="1835572" y="186140"/>
            <a:ext cx="7759415" cy="4445543"/>
          </a:xfrm>
          <a:prstGeom prst="rect">
            <a:avLst/>
          </a:prstGeom>
        </p:spPr>
      </p:pic>
      <p:pic>
        <p:nvPicPr>
          <p:cNvPr id="12" name="Picture 11" descr="Icon&#10;&#10;Description automatically generated">
            <a:extLst>
              <a:ext uri="{FF2B5EF4-FFF2-40B4-BE49-F238E27FC236}">
                <a16:creationId xmlns:a16="http://schemas.microsoft.com/office/drawing/2014/main" id="{A157D7E5-1E39-0525-69D1-E3B36294B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0240">
            <a:off x="8809262" y="3071643"/>
            <a:ext cx="2979042" cy="2979042"/>
          </a:xfrm>
          <a:prstGeom prst="rect">
            <a:avLst/>
          </a:prstGeom>
        </p:spPr>
      </p:pic>
      <p:sp>
        <p:nvSpPr>
          <p:cNvPr id="13" name="TextBox 12">
            <a:extLst>
              <a:ext uri="{FF2B5EF4-FFF2-40B4-BE49-F238E27FC236}">
                <a16:creationId xmlns:a16="http://schemas.microsoft.com/office/drawing/2014/main" id="{2E191267-2A6C-8F26-547C-D608C177CA76}"/>
              </a:ext>
            </a:extLst>
          </p:cNvPr>
          <p:cNvSpPr txBox="1"/>
          <p:nvPr/>
        </p:nvSpPr>
        <p:spPr>
          <a:xfrm>
            <a:off x="2509213" y="1859340"/>
            <a:ext cx="5882311" cy="1569660"/>
          </a:xfrm>
          <a:prstGeom prst="rect">
            <a:avLst/>
          </a:prstGeom>
          <a:noFill/>
        </p:spPr>
        <p:txBody>
          <a:bodyPr wrap="square">
            <a:spAutoFit/>
          </a:bodyPr>
          <a:lstStyle/>
          <a:p>
            <a:pPr algn="ctr"/>
            <a:r>
              <a:rPr lang="en-US" sz="3200" b="1" dirty="0" err="1">
                <a:effectLst/>
                <a:latin typeface="Arial" panose="020B0604020202020204" pitchFamily="34" charset="0"/>
                <a:ea typeface="Arial" panose="020B0604020202020204" pitchFamily="34" charset="0"/>
              </a:rPr>
              <a:t>Hãy</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nêu</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những</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truyền</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thống</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khác</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của</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dân</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tộc</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Việt</a:t>
            </a:r>
            <a:r>
              <a:rPr lang="en-US" sz="3200" b="1" dirty="0">
                <a:effectLst/>
                <a:latin typeface="Arial" panose="020B0604020202020204" pitchFamily="34" charset="0"/>
                <a:ea typeface="Arial" panose="020B0604020202020204" pitchFamily="34" charset="0"/>
              </a:rPr>
              <a:t> Nam </a:t>
            </a:r>
            <a:r>
              <a:rPr lang="en-US" sz="3200" b="1" dirty="0" err="1">
                <a:effectLst/>
                <a:latin typeface="Arial" panose="020B0604020202020204" pitchFamily="34" charset="0"/>
                <a:ea typeface="Arial" panose="020B0604020202020204" pitchFamily="34" charset="0"/>
              </a:rPr>
              <a:t>mà</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em</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biết</a:t>
            </a:r>
            <a:r>
              <a:rPr lang="en-US" sz="3200" b="1" dirty="0">
                <a:effectLst/>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155954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5" name="TextBox 4">
            <a:extLst>
              <a:ext uri="{FF2B5EF4-FFF2-40B4-BE49-F238E27FC236}">
                <a16:creationId xmlns:a16="http://schemas.microsoft.com/office/drawing/2014/main" id="{1E0C486D-D96B-0079-E992-0C8E2DBF0EE3}"/>
              </a:ext>
            </a:extLst>
          </p:cNvPr>
          <p:cNvSpPr txBox="1"/>
          <p:nvPr/>
        </p:nvSpPr>
        <p:spPr>
          <a:xfrm>
            <a:off x="2066925" y="2001242"/>
            <a:ext cx="844867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các trường hợp. </a:t>
            </a:r>
          </a:p>
        </p:txBody>
      </p:sp>
      <p:sp>
        <p:nvSpPr>
          <p:cNvPr id="10" name="TextBox 9">
            <a:extLst>
              <a:ext uri="{FF2B5EF4-FFF2-40B4-BE49-F238E27FC236}">
                <a16:creationId xmlns:a16="http://schemas.microsoft.com/office/drawing/2014/main" id="{8DFFD14C-7633-535D-CD93-79F1632E161A}"/>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2</a:t>
            </a:r>
          </a:p>
        </p:txBody>
      </p:sp>
      <p:sp>
        <p:nvSpPr>
          <p:cNvPr id="12" name="TextBox 11">
            <a:extLst>
              <a:ext uri="{FF2B5EF4-FFF2-40B4-BE49-F238E27FC236}">
                <a16:creationId xmlns:a16="http://schemas.microsoft.com/office/drawing/2014/main" id="{A15C7422-FB48-C104-B2D9-59A025AEBA85}"/>
              </a:ext>
            </a:extLst>
          </p:cNvPr>
          <p:cNvSpPr txBox="1"/>
          <p:nvPr/>
        </p:nvSpPr>
        <p:spPr>
          <a:xfrm>
            <a:off x="2066925" y="3807301"/>
            <a:ext cx="782002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kể những việc làm của bản thân và những người xung quanh trong việc thể hiện lòng tự hào về truyền thống của dân tộc Việt Nam. </a:t>
            </a:r>
            <a:endParaRPr lang="en-US" sz="2400" dirty="0">
              <a:effectLst/>
              <a:latin typeface="Arial" panose="020B0604020202020204" pitchFamily="34" charset="0"/>
              <a:ea typeface="Arial" panose="020B0604020202020204" pitchFamily="34" charset="0"/>
            </a:endParaRPr>
          </a:p>
        </p:txBody>
      </p:sp>
      <p:pic>
        <p:nvPicPr>
          <p:cNvPr id="13" name="图片 7">
            <a:extLst>
              <a:ext uri="{FF2B5EF4-FFF2-40B4-BE49-F238E27FC236}">
                <a16:creationId xmlns:a16="http://schemas.microsoft.com/office/drawing/2014/main" id="{63DEB650-2C49-795F-E982-2A48975D8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id="{F539CBAB-252B-FC54-0740-687B097C9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id="{F6636FCA-55FF-FBFF-D2D5-87DF03CFC2F9}"/>
              </a:ext>
            </a:extLst>
          </p:cNvPr>
          <p:cNvSpPr txBox="1"/>
          <p:nvPr/>
        </p:nvSpPr>
        <p:spPr>
          <a:xfrm>
            <a:off x="11906" y="943616"/>
            <a:ext cx="12180094" cy="461665"/>
          </a:xfrm>
          <a:prstGeom prst="rect">
            <a:avLst/>
          </a:prstGeom>
          <a:solidFill>
            <a:schemeClr val="accent4">
              <a:lumMod val="20000"/>
              <a:lumOff val="80000"/>
            </a:schemeClr>
          </a:solidFill>
        </p:spPr>
        <p:txBody>
          <a:bodyPr wrap="square">
            <a:spAutoFit/>
          </a:bodyPr>
          <a:lstStyle/>
          <a:p>
            <a:pPr algn="ctr"/>
            <a:r>
              <a:rPr lang="vi-VN" sz="2400" b="1" dirty="0">
                <a:solidFill>
                  <a:srgbClr val="0070C0"/>
                </a:solidFill>
                <a:latin typeface="Arial" panose="020B0604020202020204" pitchFamily="34" charset="0"/>
                <a:cs typeface="Arial" panose="020B0604020202020204" pitchFamily="34" charset="0"/>
              </a:rPr>
              <a:t>Em hãy đọc các trường hợp </a:t>
            </a:r>
            <a:r>
              <a:rPr lang="en-US" sz="2400" b="1" dirty="0" err="1">
                <a:solidFill>
                  <a:srgbClr val="0070C0"/>
                </a:solidFill>
                <a:latin typeface="Arial" panose="020B0604020202020204" pitchFamily="34" charset="0"/>
                <a:cs typeface="Arial" panose="020B0604020202020204" pitchFamily="34" charset="0"/>
              </a:rPr>
              <a:t>trong</a:t>
            </a:r>
            <a:r>
              <a:rPr lang="en-US" sz="2400" b="1" dirty="0">
                <a:solidFill>
                  <a:srgbClr val="0070C0"/>
                </a:solidFill>
                <a:latin typeface="Arial" panose="020B0604020202020204" pitchFamily="34" charset="0"/>
                <a:cs typeface="Arial" panose="020B0604020202020204" pitchFamily="34" charset="0"/>
              </a:rPr>
              <a:t> SGK tr. 7</a:t>
            </a:r>
            <a:r>
              <a:rPr lang="vi-VN" sz="2400" b="1" dirty="0">
                <a:solidFill>
                  <a:srgbClr val="0070C0"/>
                </a:solidFill>
                <a:latin typeface="Arial" panose="020B0604020202020204" pitchFamily="34" charset="0"/>
                <a:cs typeface="Arial" panose="020B0604020202020204" pitchFamily="34" charset="0"/>
              </a:rPr>
              <a:t> và thực hiện yêu cầu</a:t>
            </a:r>
            <a:r>
              <a:rPr lang="en-US" sz="2400" b="1" dirty="0">
                <a:solidFill>
                  <a:srgbClr val="0070C0"/>
                </a:solidFill>
                <a:latin typeface="Arial" panose="020B0604020202020204" pitchFamily="34" charset="0"/>
                <a:cs typeface="Arial" panose="020B0604020202020204" pitchFamily="34" charset="0"/>
              </a:rPr>
              <a:t>:</a:t>
            </a:r>
            <a:r>
              <a:rPr lang="vi-VN" sz="2400" b="1" dirty="0">
                <a:solidFill>
                  <a:srgbClr val="0070C0"/>
                </a:solidFill>
                <a:latin typeface="Arial" panose="020B0604020202020204" pitchFamily="34" charset="0"/>
                <a:cs typeface="Arial" panose="020B0604020202020204" pitchFamily="34" charset="0"/>
              </a:rPr>
              <a:t> </a:t>
            </a:r>
            <a:endParaRPr lang="en-US"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334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TotalTime>
  <Words>1731</Words>
  <PresentationFormat>Widescreen</PresentationFormat>
  <Paragraphs>109</Paragraphs>
  <Slides>25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Wingdings</vt:lpstr>
      <vt:lpstr>Arial</vt:lpstr>
      <vt:lpstr>印品黑体</vt:lpstr>
      <vt:lpstr>SVN-Revolution</vt:lpstr>
      <vt:lpstr>SVN-Internation</vt:lpstr>
      <vt:lpstr>SVN-Sarifa</vt:lpstr>
      <vt:lpstr>SVN-Caprica Script</vt:lpstr>
      <vt:lpstr>SVN-Helves</vt:lpstr>
      <vt:lpstr>字魂36号-正文宋楷</vt:lpstr>
      <vt:lpstr>DengXian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2017-09-04T05:20:56Z</dcterms:created>
  <dcterms:modified xsi:type="dcterms:W3CDTF">2023-04-14T20:30:36Z</dcterms:modified>
</cp:coreProperties>
</file>