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ink/ink1.xml" ContentType="application/inkml+xml"/>
  <Override PartName="/ppt/ink/ink2.xml" ContentType="application/inkml+xml"/>
  <Override PartName="/ppt/ink/ink3.xml" ContentType="application/inkml+xml"/>
  <Override PartName="/ppt/ink/ink4.xml" ContentType="application/inkml+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7" r:id="rId3"/>
    <p:sldId id="278" r:id="rId4"/>
    <p:sldId id="258" r:id="rId6"/>
    <p:sldId id="279" r:id="rId7"/>
    <p:sldId id="276" r:id="rId8"/>
    <p:sldId id="260" r:id="rId9"/>
    <p:sldId id="262" r:id="rId10"/>
    <p:sldId id="263" r:id="rId11"/>
    <p:sldId id="307" r:id="rId12"/>
    <p:sldId id="280" r:id="rId13"/>
    <p:sldId id="301" r:id="rId14"/>
    <p:sldId id="302" r:id="rId15"/>
    <p:sldId id="267" r:id="rId16"/>
    <p:sldId id="308" r:id="rId17"/>
    <p:sldId id="268" r:id="rId18"/>
    <p:sldId id="271" r:id="rId19"/>
    <p:sldId id="310" r:id="rId20"/>
    <p:sldId id="281" r:id="rId21"/>
    <p:sldId id="282" r:id="rId22"/>
    <p:sldId id="283" r:id="rId23"/>
    <p:sldId id="284" r:id="rId24"/>
    <p:sldId id="286" r:id="rId2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206" y="96"/>
      </p:cViewPr>
      <p:guideLst>
        <p:guide orient="horz" pos="155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3-07-30T12:27:37"/>
    </inkml:context>
    <inkml:brush xml:id="br0">
      <inkml:brushProperty name="width" value="0.0224013885524538" units="cm"/>
      <inkml:brushProperty name="height" value="0.0224013885524538" units="cm"/>
      <inkml:brushProperty name="color" value="#f80600"/>
      <inkml:brushProperty name="ignorePressure" value="0"/>
    </inkml:brush>
  </inkml:definitions>
  <inkml:trace contextRef="#ctx0" brushRef="#br0">976.774 2180.62,'3255'1717</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3-07-30T12:27:37"/>
    </inkml:context>
    <inkml:brush xml:id="br0">
      <inkml:brushProperty name="width" value="0.0224013885524538" units="cm"/>
      <inkml:brushProperty name="height" value="0.0224013885524538" units="cm"/>
      <inkml:brushProperty name="color" value="#f80600"/>
      <inkml:brushProperty name="ignorePressure" value="0"/>
    </inkml:brush>
  </inkml:definitions>
  <inkml:trace contextRef="#ctx0" brushRef="#br0">3927.77 2592.62,'0'0</inkml:trace>
</inkml:ink>
</file>

<file path=ppt/ink/ink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3-07-30T11:57:18"/>
    </inkml:context>
    <inkml:brush xml:id="br0">
      <inkml:brushProperty name="width" value="0.0224013885524538" units="cm"/>
      <inkml:brushProperty name="height" value="0.0224013885524538" units="cm"/>
      <inkml:brushProperty name="color" value="#f80600"/>
      <inkml:brushProperty name="ignorePressure" value="0"/>
    </inkml:brush>
  </inkml:definitions>
  <inkml:trace contextRef="#ctx0" brushRef="#br0">976.774 2180.62,'3255'1717</inkml:trace>
</inkml:ink>
</file>

<file path=ppt/ink/ink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3-07-30T11:57:18"/>
    </inkml:context>
    <inkml:brush xml:id="br0">
      <inkml:brushProperty name="width" value="0.0224013885524538" units="cm"/>
      <inkml:brushProperty name="height" value="0.0224013885524538" units="cm"/>
      <inkml:brushProperty name="color" value="#f80600"/>
      <inkml:brushProperty name="ignorePressure" value="0"/>
    </inkml:brush>
  </inkml:definitions>
  <inkml:trace contextRef="#ctx0" brushRef="#br0">3927.77 2592.62,'0'0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09926F-59D4-4199-8546-ED228FCA7E9B}" type="datetimeFigureOut">
              <a:rPr lang="en-US" smtClean="0"/>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668EE7-9DD9-45D6-A3A7-87339045CF08}"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57"/>
        <p:cNvGrpSpPr/>
        <p:nvPr/>
      </p:nvGrpSpPr>
      <p:grpSpPr>
        <a:xfrm>
          <a:off x="0" y="0"/>
          <a:ext cx="0" cy="0"/>
          <a:chOff x="0" y="0"/>
          <a:chExt cx="0" cy="0"/>
        </a:xfrm>
      </p:grpSpPr>
      <p:sp>
        <p:nvSpPr>
          <p:cNvPr id="858" name="Google Shape;85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9" name="Google Shape;859;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p>
        </p:txBody>
      </p:sp>
      <p:sp>
        <p:nvSpPr>
          <p:cNvPr id="860" name="Google Shape;860;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solidFill>
                  <a:srgbClr val="000000"/>
                </a:solidFill>
              </a:rPr>
            </a:fld>
            <a:endParaRPr>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57"/>
        <p:cNvGrpSpPr/>
        <p:nvPr/>
      </p:nvGrpSpPr>
      <p:grpSpPr>
        <a:xfrm>
          <a:off x="0" y="0"/>
          <a:ext cx="0" cy="0"/>
          <a:chOff x="0" y="0"/>
          <a:chExt cx="0" cy="0"/>
        </a:xfrm>
      </p:grpSpPr>
      <p:sp>
        <p:nvSpPr>
          <p:cNvPr id="858" name="Google Shape;85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9" name="Google Shape;859;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p>
        </p:txBody>
      </p:sp>
      <p:sp>
        <p:nvSpPr>
          <p:cNvPr id="860" name="Google Shape;860;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solidFill>
                  <a:srgbClr val="000000"/>
                </a:solidFill>
              </a:rPr>
            </a:fld>
            <a:endParaRP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57"/>
        <p:cNvGrpSpPr/>
        <p:nvPr/>
      </p:nvGrpSpPr>
      <p:grpSpPr>
        <a:xfrm>
          <a:off x="0" y="0"/>
          <a:ext cx="0" cy="0"/>
          <a:chOff x="0" y="0"/>
          <a:chExt cx="0" cy="0"/>
        </a:xfrm>
      </p:grpSpPr>
      <p:sp>
        <p:nvSpPr>
          <p:cNvPr id="858" name="Google Shape;85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9" name="Google Shape;859;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p>
        </p:txBody>
      </p:sp>
      <p:sp>
        <p:nvSpPr>
          <p:cNvPr id="860" name="Google Shape;860;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solidFill>
                  <a:srgbClr val="000000"/>
                </a:solidFill>
              </a:rPr>
            </a:fld>
            <a:endParaRPr>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57"/>
        <p:cNvGrpSpPr/>
        <p:nvPr/>
      </p:nvGrpSpPr>
      <p:grpSpPr>
        <a:xfrm>
          <a:off x="0" y="0"/>
          <a:ext cx="0" cy="0"/>
          <a:chOff x="0" y="0"/>
          <a:chExt cx="0" cy="0"/>
        </a:xfrm>
      </p:grpSpPr>
      <p:sp>
        <p:nvSpPr>
          <p:cNvPr id="858" name="Google Shape;85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9" name="Google Shape;859;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p>
        </p:txBody>
      </p:sp>
      <p:sp>
        <p:nvSpPr>
          <p:cNvPr id="860" name="Google Shape;860;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solidFill>
                  <a:srgbClr val="000000"/>
                </a:solidFill>
              </a:rPr>
            </a:fld>
            <a:endParaRPr>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57"/>
        <p:cNvGrpSpPr/>
        <p:nvPr/>
      </p:nvGrpSpPr>
      <p:grpSpPr>
        <a:xfrm>
          <a:off x="0" y="0"/>
          <a:ext cx="0" cy="0"/>
          <a:chOff x="0" y="0"/>
          <a:chExt cx="0" cy="0"/>
        </a:xfrm>
      </p:grpSpPr>
      <p:sp>
        <p:nvSpPr>
          <p:cNvPr id="858" name="Google Shape;85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9" name="Google Shape;859;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p>
        </p:txBody>
      </p:sp>
      <p:sp>
        <p:nvSpPr>
          <p:cNvPr id="860" name="Google Shape;860;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solidFill>
                  <a:srgbClr val="000000"/>
                </a:solidFill>
              </a:rPr>
            </a:fld>
            <a:endParaRPr>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829"/>
        <p:cNvGrpSpPr/>
        <p:nvPr/>
      </p:nvGrpSpPr>
      <p:grpSpPr>
        <a:xfrm>
          <a:off x="0" y="0"/>
          <a:ext cx="0" cy="0"/>
          <a:chOff x="0" y="0"/>
          <a:chExt cx="0" cy="0"/>
        </a:xfrm>
      </p:grpSpPr>
      <p:sp>
        <p:nvSpPr>
          <p:cNvPr id="1830" name="Google Shape;1830;p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31" name="Google Shape;1831;p6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p>
        </p:txBody>
      </p:sp>
      <p:sp>
        <p:nvSpPr>
          <p:cNvPr id="1832" name="Google Shape;1832;p6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solidFill>
                  <a:srgbClr val="000000"/>
                </a:solidFill>
              </a:rPr>
            </a:fld>
            <a:endParaRPr>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5"/>
            <a:ext cx="1971675" cy="4358879"/>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2" y="273845"/>
            <a:ext cx="5800725" cy="4358879"/>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标题幻灯片">
  <p:cSld name="标题幻灯片">
    <p:spTree>
      <p:nvGrpSpPr>
        <p:cNvPr id="1" name="Shape 12"/>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仅标题">
  <p:cSld name="1_仅标题">
    <p:spTree>
      <p:nvGrpSpPr>
        <p:cNvPr id="1" name="Shape 448"/>
        <p:cNvGrpSpPr/>
        <p:nvPr/>
      </p:nvGrpSpPr>
      <p:grpSpPr>
        <a:xfrm>
          <a:off x="0" y="0"/>
          <a:ext cx="0" cy="0"/>
          <a:chOff x="0" y="0"/>
          <a:chExt cx="0" cy="0"/>
        </a:xfrm>
      </p:grpSpPr>
      <p:sp>
        <p:nvSpPr>
          <p:cNvPr id="449" name="Google Shape;449;p89"/>
          <p:cNvSpPr>
            <a:spLocks noGrp="1"/>
          </p:cNvSpPr>
          <p:nvPr>
            <p:ph type="pic" idx="2"/>
          </p:nvPr>
        </p:nvSpPr>
        <p:spPr>
          <a:xfrm>
            <a:off x="5880332" y="2846624"/>
            <a:ext cx="2356843" cy="1644984"/>
          </a:xfrm>
          <a:prstGeom prst="rect">
            <a:avLst/>
          </a:prstGeom>
          <a:solidFill>
            <a:srgbClr val="FFC000"/>
          </a:solidFill>
          <a:ln w="38100" cap="flat" cmpd="sng">
            <a:solidFill>
              <a:schemeClr val="lt1"/>
            </a:solidFill>
            <a:prstDash val="solid"/>
            <a:miter lim="800000"/>
            <a:headEnd type="none" w="sm" len="sm"/>
            <a:tailEnd type="none" w="sm" len="sm"/>
          </a:ln>
          <a:effectLst>
            <a:outerShdw blurRad="355600" dist="25400" sx="101000" sy="101000" algn="ctr" rotWithShape="0">
              <a:srgbClr val="262626">
                <a:alpha val="53725"/>
              </a:srgbClr>
            </a:outerShdw>
          </a:effectLst>
        </p:spPr>
      </p:sp>
      <p:sp>
        <p:nvSpPr>
          <p:cNvPr id="450" name="Google Shape;450;p89"/>
          <p:cNvSpPr>
            <a:spLocks noGrp="1"/>
          </p:cNvSpPr>
          <p:nvPr>
            <p:ph type="pic" idx="3"/>
          </p:nvPr>
        </p:nvSpPr>
        <p:spPr>
          <a:xfrm>
            <a:off x="5880328" y="1099461"/>
            <a:ext cx="2356844" cy="1644984"/>
          </a:xfrm>
          <a:prstGeom prst="rect">
            <a:avLst/>
          </a:prstGeom>
          <a:solidFill>
            <a:srgbClr val="FFC000"/>
          </a:solidFill>
          <a:ln w="38100" cap="flat" cmpd="sng">
            <a:solidFill>
              <a:schemeClr val="lt1"/>
            </a:solidFill>
            <a:prstDash val="solid"/>
            <a:miter lim="800000"/>
            <a:headEnd type="none" w="sm" len="sm"/>
            <a:tailEnd type="none" w="sm" len="sm"/>
          </a:ln>
          <a:effectLst>
            <a:outerShdw blurRad="355600" dist="25400" sx="101000" sy="101000" algn="ctr" rotWithShape="0">
              <a:srgbClr val="262626">
                <a:alpha val="53725"/>
              </a:srgbClr>
            </a:outerShdw>
          </a:effectLst>
        </p:spPr>
      </p:sp>
      <p:sp>
        <p:nvSpPr>
          <p:cNvPr id="451" name="Google Shape;451;p89"/>
          <p:cNvSpPr>
            <a:spLocks noGrp="1"/>
          </p:cNvSpPr>
          <p:nvPr>
            <p:ph type="pic" idx="4"/>
          </p:nvPr>
        </p:nvSpPr>
        <p:spPr>
          <a:xfrm>
            <a:off x="862014" y="1099465"/>
            <a:ext cx="4860081" cy="3392146"/>
          </a:xfrm>
          <a:prstGeom prst="rect">
            <a:avLst/>
          </a:prstGeom>
          <a:solidFill>
            <a:srgbClr val="FFC000"/>
          </a:solidFill>
          <a:ln w="38100" cap="flat" cmpd="sng">
            <a:solidFill>
              <a:schemeClr val="lt1"/>
            </a:solidFill>
            <a:prstDash val="solid"/>
            <a:miter lim="800000"/>
            <a:headEnd type="none" w="sm" len="sm"/>
            <a:tailEnd type="none" w="sm" len="sm"/>
          </a:ln>
          <a:effectLst>
            <a:outerShdw blurRad="355600" dist="25400" sx="101000" sy="101000" algn="ctr" rotWithShape="0">
              <a:srgbClr val="262626">
                <a:alpha val="53725"/>
              </a:srgbClr>
            </a:outerShdw>
          </a:effectLst>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5"/>
            <a:ext cx="7886700" cy="2139553"/>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3442099"/>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endParaRPr lang="en-US"/>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2"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endParaRPr lang="en-US"/>
          </a:p>
        </p:txBody>
      </p:sp>
      <p:sp>
        <p:nvSpPr>
          <p:cNvPr id="6" name="Content Placeholder 5"/>
          <p:cNvSpPr>
            <a:spLocks noGrp="1"/>
          </p:cNvSpPr>
          <p:nvPr>
            <p:ph sz="quarter" idx="4"/>
          </p:nvPr>
        </p:nvSpPr>
        <p:spPr>
          <a:xfrm>
            <a:off x="4629152" y="1878806"/>
            <a:ext cx="3887391" cy="2763441"/>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740570"/>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1543051"/>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740570"/>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1"/>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628650" y="4767264"/>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pPr defTabSz="685800"/>
            <a:fld id="{AA7A35FE-7DD7-4FE0-9920-3DE36D20E231}" type="datetimeFigureOut">
              <a:rPr lang="en-US" smtClean="0">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pPr defTabSz="685800"/>
            <a:fld id="{5AD607FB-659E-4C71-8922-1C05C17B84C2}" type="slidenum">
              <a:rPr lang="en-US" smtClean="0">
                <a:solidFill>
                  <a:prstClr val="black">
                    <a:tint val="75000"/>
                  </a:prstClr>
                </a:solidFill>
              </a:rPr>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12.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12.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4.png"/><Relationship Id="rId1" Type="http://schemas.openxmlformats.org/officeDocument/2006/relationships/image" Target="../media/image17.png"/></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2.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12.xml"/><Relationship Id="rId3" Type="http://schemas.openxmlformats.org/officeDocument/2006/relationships/image" Target="../media/image18.png"/><Relationship Id="rId2" Type="http://schemas.openxmlformats.org/officeDocument/2006/relationships/image" Target="../media/image5.png"/><Relationship Id="rId1"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3.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8.png"/><Relationship Id="rId1" Type="http://schemas.openxmlformats.org/officeDocument/2006/relationships/image" Target="../media/image7.png"/></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12.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0.png"/><Relationship Id="rId1"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png"/></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5.png"/><Relationship Id="rId3" Type="http://schemas.openxmlformats.org/officeDocument/2006/relationships/customXml" Target="../ink/ink2.xml"/><Relationship Id="rId2" Type="http://schemas.openxmlformats.org/officeDocument/2006/relationships/image" Target="../media/image14.png"/><Relationship Id="rId1" Type="http://schemas.openxmlformats.org/officeDocument/2006/relationships/customXml" Target="../ink/ink1.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5.png"/><Relationship Id="rId3" Type="http://schemas.openxmlformats.org/officeDocument/2006/relationships/customXml" Target="../ink/ink4.xml"/><Relationship Id="rId2" Type="http://schemas.openxmlformats.org/officeDocument/2006/relationships/image" Target="../media/image16.png"/><Relationship Id="rId1" Type="http://schemas.openxmlformats.org/officeDocument/2006/relationships/customXml" Target="../ink/ink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006" y="359183"/>
            <a:ext cx="9023985" cy="1668780"/>
          </a:xfrm>
          <a:prstGeom prst="rect">
            <a:avLst/>
          </a:prstGeom>
          <a:noFill/>
        </p:spPr>
        <p:txBody>
          <a:bodyPr wrap="none" lIns="68580" tIns="34290" rIns="68580" bIns="34290" rtlCol="0">
            <a:spAutoFit/>
          </a:bodyPr>
          <a:lstStyle/>
          <a:p>
            <a:pPr algn="ctr" defTabSz="685800"/>
            <a:r>
              <a:rPr lang="vi-VN" sz="4400" b="1" u="sng" dirty="0">
                <a:latin typeface="Times New Roman" panose="02020603050405020304"/>
              </a:rPr>
              <a:t>Tiết </a:t>
            </a:r>
            <a:r>
              <a:rPr lang="en-US" altLang="vi-VN" sz="4400" b="1" u="sng" dirty="0">
                <a:latin typeface="Times New Roman" panose="02020603050405020304"/>
              </a:rPr>
              <a:t>.......</a:t>
            </a:r>
            <a:r>
              <a:rPr lang="vi-VN" sz="4400" b="1" dirty="0">
                <a:latin typeface="Times New Roman" panose="02020603050405020304"/>
              </a:rPr>
              <a:t>: </a:t>
            </a:r>
            <a:endParaRPr lang="vi-VN" sz="4400" b="1" dirty="0">
              <a:latin typeface="Times New Roman" panose="02020603050405020304"/>
            </a:endParaRPr>
          </a:p>
          <a:p>
            <a:pPr algn="ctr" defTabSz="685800"/>
            <a:r>
              <a:rPr lang="vi-VN" sz="2800" b="1" dirty="0">
                <a:solidFill>
                  <a:schemeClr val="accent2">
                    <a:lumMod val="75000"/>
                  </a:schemeClr>
                </a:solidFill>
                <a:latin typeface="Times New Roman" panose="02020603050405020304"/>
              </a:rPr>
              <a:t>THỰC HÀNH TIẾNG VIỆT TRANG </a:t>
            </a:r>
            <a:r>
              <a:rPr lang="en-US" altLang="vi-VN" sz="2800" b="1" dirty="0">
                <a:solidFill>
                  <a:schemeClr val="accent2">
                    <a:lumMod val="75000"/>
                  </a:schemeClr>
                </a:solidFill>
                <a:latin typeface="Times New Roman" panose="02020603050405020304"/>
              </a:rPr>
              <a:t>93 - 94</a:t>
            </a:r>
            <a:endParaRPr lang="vi-VN" sz="2800" b="1" dirty="0">
              <a:solidFill>
                <a:schemeClr val="accent2">
                  <a:lumMod val="75000"/>
                </a:schemeClr>
              </a:solidFill>
              <a:latin typeface="Times New Roman" panose="02020603050405020304"/>
            </a:endParaRPr>
          </a:p>
          <a:p>
            <a:pPr algn="ctr" defTabSz="685800"/>
            <a:r>
              <a:rPr lang="vi-VN" sz="3200" b="1" dirty="0">
                <a:solidFill>
                  <a:srgbClr val="FF0000"/>
                </a:solidFill>
                <a:latin typeface="Times New Roman" panose="02020603050405020304"/>
              </a:rPr>
              <a:t>(</a:t>
            </a:r>
            <a:r>
              <a:rPr lang="en-US" altLang="vi-VN" sz="3200" b="1" dirty="0">
                <a:solidFill>
                  <a:srgbClr val="FF0000"/>
                </a:solidFill>
                <a:latin typeface="Times New Roman" panose="02020603050405020304"/>
              </a:rPr>
              <a:t>CÁC KIỂU CÂU CHIA THEO MỤC ĐÍCH NÓI</a:t>
            </a:r>
            <a:r>
              <a:rPr lang="vi-VN" sz="3200" b="1" dirty="0">
                <a:solidFill>
                  <a:srgbClr val="FF0000"/>
                </a:solidFill>
                <a:latin typeface="Times New Roman" panose="02020603050405020304"/>
              </a:rPr>
              <a:t>) </a:t>
            </a:r>
            <a:endParaRPr lang="en-US" sz="3200" b="1" dirty="0">
              <a:solidFill>
                <a:srgbClr val="FF0000"/>
              </a:solidFill>
              <a:latin typeface="Calibri Light" panose="020F0302020204030204"/>
            </a:endParaRPr>
          </a:p>
        </p:txBody>
      </p:sp>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077080" y="3532903"/>
            <a:ext cx="1850231" cy="138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906" y="3718640"/>
            <a:ext cx="214312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61"/>
        <p:cNvGrpSpPr/>
        <p:nvPr/>
      </p:nvGrpSpPr>
      <p:grpSpPr>
        <a:xfrm>
          <a:off x="0" y="0"/>
          <a:ext cx="0" cy="0"/>
          <a:chOff x="0" y="0"/>
          <a:chExt cx="0" cy="0"/>
        </a:xfrm>
      </p:grpSpPr>
      <p:pic>
        <p:nvPicPr>
          <p:cNvPr id="862" name="Google Shape;862;p3"/>
          <p:cNvPicPr preferRelativeResize="0"/>
          <p:nvPr/>
        </p:nvPicPr>
        <p:blipFill rotWithShape="1">
          <a:blip r:embed="rId1"/>
          <a:srcRect/>
          <a:stretch>
            <a:fillRect/>
          </a:stretch>
        </p:blipFill>
        <p:spPr>
          <a:xfrm>
            <a:off x="0" y="-11832"/>
            <a:ext cx="9144000" cy="5155332"/>
          </a:xfrm>
          <a:prstGeom prst="rect">
            <a:avLst/>
          </a:prstGeom>
          <a:solidFill>
            <a:schemeClr val="accent2">
              <a:lumMod val="40000"/>
              <a:lumOff val="60000"/>
            </a:schemeClr>
          </a:solidFill>
          <a:ln>
            <a:solidFill>
              <a:schemeClr val="accent2">
                <a:lumMod val="40000"/>
                <a:lumOff val="60000"/>
              </a:schemeClr>
            </a:solidFill>
          </a:ln>
        </p:spPr>
      </p:pic>
      <p:pic>
        <p:nvPicPr>
          <p:cNvPr id="866" name="Google Shape;866;p3"/>
          <p:cNvPicPr preferRelativeResize="0"/>
          <p:nvPr/>
        </p:nvPicPr>
        <p:blipFill rotWithShape="1">
          <a:blip r:embed="rId2"/>
          <a:srcRect l="68030" r="14999" b="54204"/>
          <a:stretch>
            <a:fillRect/>
          </a:stretch>
        </p:blipFill>
        <p:spPr>
          <a:xfrm>
            <a:off x="6720372" y="453509"/>
            <a:ext cx="2481603" cy="1918442"/>
          </a:xfrm>
          <a:prstGeom prst="rect">
            <a:avLst/>
          </a:prstGeom>
          <a:solidFill>
            <a:schemeClr val="accent2">
              <a:lumMod val="40000"/>
              <a:lumOff val="60000"/>
            </a:schemeClr>
          </a:solidFill>
          <a:ln>
            <a:solidFill>
              <a:schemeClr val="accent2">
                <a:lumMod val="40000"/>
                <a:lumOff val="60000"/>
              </a:schemeClr>
            </a:solidFill>
          </a:ln>
        </p:spPr>
      </p:pic>
      <p:pic>
        <p:nvPicPr>
          <p:cNvPr id="867" name="Google Shape;867;p3"/>
          <p:cNvPicPr preferRelativeResize="0"/>
          <p:nvPr/>
        </p:nvPicPr>
        <p:blipFill rotWithShape="1">
          <a:blip r:embed="rId3"/>
          <a:srcRect t="9905" r="71460" b="70286"/>
          <a:stretch>
            <a:fillRect/>
          </a:stretch>
        </p:blipFill>
        <p:spPr>
          <a:xfrm>
            <a:off x="252445" y="496049"/>
            <a:ext cx="1643342" cy="1140651"/>
          </a:xfrm>
          <a:prstGeom prst="rect">
            <a:avLst/>
          </a:prstGeom>
          <a:solidFill>
            <a:schemeClr val="accent2">
              <a:lumMod val="40000"/>
              <a:lumOff val="60000"/>
            </a:schemeClr>
          </a:solidFill>
          <a:ln>
            <a:solidFill>
              <a:schemeClr val="accent2">
                <a:lumMod val="40000"/>
                <a:lumOff val="60000"/>
              </a:schemeClr>
            </a:solidFill>
          </a:ln>
        </p:spPr>
      </p:pic>
      <p:pic>
        <p:nvPicPr>
          <p:cNvPr id="869" name="Google Shape;869;p3"/>
          <p:cNvPicPr preferRelativeResize="0"/>
          <p:nvPr/>
        </p:nvPicPr>
        <p:blipFill rotWithShape="1">
          <a:blip r:embed="rId3"/>
          <a:srcRect l="83658" t="36888" b="49777"/>
          <a:stretch>
            <a:fillRect/>
          </a:stretch>
        </p:blipFill>
        <p:spPr>
          <a:xfrm>
            <a:off x="5506635" y="366494"/>
            <a:ext cx="840545" cy="685800"/>
          </a:xfrm>
          <a:prstGeom prst="rect">
            <a:avLst/>
          </a:prstGeom>
          <a:solidFill>
            <a:schemeClr val="accent2">
              <a:lumMod val="40000"/>
              <a:lumOff val="60000"/>
            </a:schemeClr>
          </a:solidFill>
          <a:ln>
            <a:solidFill>
              <a:schemeClr val="accent2">
                <a:lumMod val="40000"/>
                <a:lumOff val="60000"/>
              </a:schemeClr>
            </a:solidFill>
          </a:ln>
        </p:spPr>
      </p:pic>
      <p:pic>
        <p:nvPicPr>
          <p:cNvPr id="870" name="Google Shape;870;p3"/>
          <p:cNvPicPr preferRelativeResize="0"/>
          <p:nvPr/>
        </p:nvPicPr>
        <p:blipFill rotWithShape="1">
          <a:blip r:embed="rId2"/>
          <a:srcRect l="12987" t="26830" r="75844" b="43247"/>
          <a:stretch>
            <a:fillRect/>
          </a:stretch>
        </p:blipFill>
        <p:spPr>
          <a:xfrm>
            <a:off x="979716" y="1841904"/>
            <a:ext cx="842554" cy="646612"/>
          </a:xfrm>
          <a:prstGeom prst="rect">
            <a:avLst/>
          </a:prstGeom>
          <a:solidFill>
            <a:schemeClr val="accent2">
              <a:lumMod val="40000"/>
              <a:lumOff val="60000"/>
            </a:schemeClr>
          </a:solidFill>
          <a:ln>
            <a:solidFill>
              <a:schemeClr val="accent2">
                <a:lumMod val="40000"/>
                <a:lumOff val="60000"/>
              </a:schemeClr>
            </a:solidFill>
          </a:ln>
        </p:spPr>
      </p:pic>
      <p:pic>
        <p:nvPicPr>
          <p:cNvPr id="872" name="Google Shape;872;p3"/>
          <p:cNvPicPr preferRelativeResize="0"/>
          <p:nvPr/>
        </p:nvPicPr>
        <p:blipFill rotWithShape="1">
          <a:blip r:embed="rId3"/>
          <a:srcRect b="90000"/>
          <a:stretch>
            <a:fillRect/>
          </a:stretch>
        </p:blipFill>
        <p:spPr>
          <a:xfrm>
            <a:off x="0" y="-25946"/>
            <a:ext cx="9144000" cy="514350"/>
          </a:xfrm>
          <a:prstGeom prst="rect">
            <a:avLst/>
          </a:prstGeom>
          <a:solidFill>
            <a:schemeClr val="accent2">
              <a:lumMod val="40000"/>
              <a:lumOff val="60000"/>
            </a:schemeClr>
          </a:solidFill>
          <a:ln>
            <a:solidFill>
              <a:schemeClr val="accent2">
                <a:lumMod val="40000"/>
                <a:lumOff val="60000"/>
              </a:schemeClr>
            </a:solidFill>
          </a:ln>
        </p:spPr>
      </p:pic>
      <p:pic>
        <p:nvPicPr>
          <p:cNvPr id="873" name="Google Shape;873;p3"/>
          <p:cNvPicPr preferRelativeResize="0"/>
          <p:nvPr/>
        </p:nvPicPr>
        <p:blipFill rotWithShape="1">
          <a:blip r:embed="rId2"/>
          <a:srcRect l="63117" t="50406" r="27013" b="6978"/>
          <a:stretch>
            <a:fillRect/>
          </a:stretch>
        </p:blipFill>
        <p:spPr>
          <a:xfrm>
            <a:off x="5806676" y="3214058"/>
            <a:ext cx="744583" cy="920931"/>
          </a:xfrm>
          <a:prstGeom prst="rect">
            <a:avLst/>
          </a:prstGeom>
          <a:solidFill>
            <a:schemeClr val="accent2">
              <a:lumMod val="40000"/>
              <a:lumOff val="60000"/>
            </a:schemeClr>
          </a:solidFill>
          <a:ln>
            <a:solidFill>
              <a:schemeClr val="accent2">
                <a:lumMod val="40000"/>
                <a:lumOff val="60000"/>
              </a:schemeClr>
            </a:solidFill>
          </a:ln>
        </p:spPr>
      </p:pic>
      <p:pic>
        <p:nvPicPr>
          <p:cNvPr id="874" name="Google Shape;874;p3"/>
          <p:cNvPicPr preferRelativeResize="0"/>
          <p:nvPr/>
        </p:nvPicPr>
        <p:blipFill rotWithShape="1">
          <a:blip r:embed="rId2"/>
          <a:srcRect l="59741" r="30649" b="68635"/>
          <a:stretch>
            <a:fillRect/>
          </a:stretch>
        </p:blipFill>
        <p:spPr>
          <a:xfrm>
            <a:off x="3921249" y="4117029"/>
            <a:ext cx="724989" cy="677772"/>
          </a:xfrm>
          <a:prstGeom prst="rect">
            <a:avLst/>
          </a:prstGeom>
          <a:solidFill>
            <a:schemeClr val="accent2">
              <a:lumMod val="40000"/>
              <a:lumOff val="60000"/>
            </a:schemeClr>
          </a:solidFill>
          <a:ln>
            <a:solidFill>
              <a:schemeClr val="accent2">
                <a:lumMod val="40000"/>
                <a:lumOff val="60000"/>
              </a:schemeClr>
            </a:solidFill>
          </a:ln>
        </p:spPr>
      </p:pic>
      <p:pic>
        <p:nvPicPr>
          <p:cNvPr id="876" name="Google Shape;876;p3"/>
          <p:cNvPicPr preferRelativeResize="0"/>
          <p:nvPr/>
        </p:nvPicPr>
        <p:blipFill rotWithShape="1">
          <a:blip r:embed="rId4"/>
          <a:srcRect l="83658" t="36888" b="49777"/>
          <a:stretch>
            <a:fillRect/>
          </a:stretch>
        </p:blipFill>
        <p:spPr>
          <a:xfrm>
            <a:off x="4179112" y="3576358"/>
            <a:ext cx="518618" cy="423140"/>
          </a:xfrm>
          <a:prstGeom prst="rect">
            <a:avLst/>
          </a:prstGeom>
          <a:solidFill>
            <a:schemeClr val="accent2">
              <a:lumMod val="40000"/>
              <a:lumOff val="60000"/>
            </a:schemeClr>
          </a:solidFill>
          <a:ln>
            <a:solidFill>
              <a:schemeClr val="accent2">
                <a:lumMod val="40000"/>
                <a:lumOff val="60000"/>
              </a:schemeClr>
            </a:solidFill>
          </a:ln>
        </p:spPr>
      </p:pic>
      <p:pic>
        <p:nvPicPr>
          <p:cNvPr id="877" name="Google Shape;877;p3"/>
          <p:cNvPicPr preferRelativeResize="0"/>
          <p:nvPr/>
        </p:nvPicPr>
        <p:blipFill rotWithShape="1">
          <a:blip r:embed="rId2"/>
          <a:srcRect l="59741" r="30649" b="68635"/>
          <a:stretch>
            <a:fillRect/>
          </a:stretch>
        </p:blipFill>
        <p:spPr>
          <a:xfrm>
            <a:off x="-102626" y="3204965"/>
            <a:ext cx="1176742" cy="1100103"/>
          </a:xfrm>
          <a:prstGeom prst="rect">
            <a:avLst/>
          </a:prstGeom>
          <a:solidFill>
            <a:schemeClr val="accent2">
              <a:lumMod val="40000"/>
              <a:lumOff val="60000"/>
            </a:schemeClr>
          </a:solidFill>
          <a:ln>
            <a:solidFill>
              <a:schemeClr val="accent2">
                <a:lumMod val="40000"/>
                <a:lumOff val="60000"/>
              </a:schemeClr>
            </a:solidFill>
          </a:ln>
        </p:spPr>
      </p:pic>
      <p:pic>
        <p:nvPicPr>
          <p:cNvPr id="878" name="Google Shape;878;p3"/>
          <p:cNvPicPr preferRelativeResize="0"/>
          <p:nvPr/>
        </p:nvPicPr>
        <p:blipFill rotWithShape="1">
          <a:blip r:embed="rId3"/>
          <a:srcRect b="90000"/>
          <a:stretch>
            <a:fillRect/>
          </a:stretch>
        </p:blipFill>
        <p:spPr>
          <a:xfrm rot="10800000">
            <a:off x="0" y="4602475"/>
            <a:ext cx="9144000" cy="514350"/>
          </a:xfrm>
          <a:prstGeom prst="rect">
            <a:avLst/>
          </a:prstGeom>
          <a:solidFill>
            <a:schemeClr val="accent2">
              <a:lumMod val="40000"/>
              <a:lumOff val="60000"/>
            </a:schemeClr>
          </a:solidFill>
          <a:ln>
            <a:solidFill>
              <a:schemeClr val="accent2">
                <a:lumMod val="40000"/>
                <a:lumOff val="60000"/>
              </a:schemeClr>
            </a:solidFill>
          </a:ln>
        </p:spPr>
      </p:pic>
      <p:sp>
        <p:nvSpPr>
          <p:cNvPr id="879" name="Google Shape;879;p3"/>
          <p:cNvSpPr txBox="1"/>
          <p:nvPr/>
        </p:nvSpPr>
        <p:spPr>
          <a:xfrm>
            <a:off x="2051720" y="1303476"/>
            <a:ext cx="4668652" cy="923289"/>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45700" rIns="91425" bIns="45700" anchor="t" anchorCtr="0">
            <a:spAutoFit/>
          </a:bodyPr>
          <a:lstStyle/>
          <a:p>
            <a:pPr marL="0" marR="0" lvl="0" indent="0" algn="ctr" rtl="0">
              <a:spcBef>
                <a:spcPts val="0"/>
              </a:spcBef>
              <a:spcAft>
                <a:spcPts val="0"/>
              </a:spcAft>
              <a:buNone/>
            </a:pPr>
            <a:r>
              <a:rPr lang="vi-VN" sz="5400" b="1" dirty="0">
                <a:solidFill>
                  <a:srgbClr val="2F5496"/>
                </a:solidFill>
                <a:latin typeface="Times New Roman" panose="02020603050405020304"/>
                <a:ea typeface="Times New Roman" panose="02020603050405020304"/>
                <a:cs typeface="Times New Roman" panose="02020603050405020304"/>
                <a:sym typeface="Times New Roman" panose="02020603050405020304"/>
              </a:rPr>
              <a:t>LUYỆN TẬP</a:t>
            </a:r>
            <a:endParaRP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869"/>
                                        </p:tgtEl>
                                        <p:attrNameLst>
                                          <p:attrName>style.visibility</p:attrName>
                                        </p:attrNameLst>
                                      </p:cBhvr>
                                      <p:to>
                                        <p:strVal val="visible"/>
                                      </p:to>
                                    </p:set>
                                    <p:anim calcmode="lin" valueType="num">
                                      <p:cBhvr additive="base">
                                        <p:cTn id="7" dur="500"/>
                                        <p:tgtEl>
                                          <p:spTgt spid="869"/>
                                        </p:tgtEl>
                                        <p:attrNameLst>
                                          <p:attrName>ppt_w</p:attrName>
                                        </p:attrNameLst>
                                      </p:cBhvr>
                                      <p:tavLst>
                                        <p:tav tm="0">
                                          <p:val>
                                            <p:fltVal val="0"/>
                                          </p:val>
                                        </p:tav>
                                        <p:tav tm="100000">
                                          <p:val>
                                            <p:strVal val="#ppt_w"/>
                                          </p:val>
                                        </p:tav>
                                      </p:tavLst>
                                    </p:anim>
                                    <p:anim calcmode="lin" valueType="num">
                                      <p:cBhvr additive="base">
                                        <p:cTn id="8" dur="500"/>
                                        <p:tgtEl>
                                          <p:spTgt spid="869"/>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870"/>
                                        </p:tgtEl>
                                        <p:attrNameLst>
                                          <p:attrName>style.visibility</p:attrName>
                                        </p:attrNameLst>
                                      </p:cBhvr>
                                      <p:to>
                                        <p:strVal val="visible"/>
                                      </p:to>
                                    </p:set>
                                    <p:anim calcmode="lin" valueType="num">
                                      <p:cBhvr additive="base">
                                        <p:cTn id="11" dur="500"/>
                                        <p:tgtEl>
                                          <p:spTgt spid="870"/>
                                        </p:tgtEl>
                                        <p:attrNameLst>
                                          <p:attrName>ppt_w</p:attrName>
                                        </p:attrNameLst>
                                      </p:cBhvr>
                                      <p:tavLst>
                                        <p:tav tm="0">
                                          <p:val>
                                            <p:fltVal val="0"/>
                                          </p:val>
                                        </p:tav>
                                        <p:tav tm="100000">
                                          <p:val>
                                            <p:strVal val="#ppt_w"/>
                                          </p:val>
                                        </p:tav>
                                      </p:tavLst>
                                    </p:anim>
                                    <p:anim calcmode="lin" valueType="num">
                                      <p:cBhvr additive="base">
                                        <p:cTn id="12" dur="500"/>
                                        <p:tgtEl>
                                          <p:spTgt spid="870"/>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876"/>
                                        </p:tgtEl>
                                        <p:attrNameLst>
                                          <p:attrName>style.visibility</p:attrName>
                                        </p:attrNameLst>
                                      </p:cBhvr>
                                      <p:to>
                                        <p:strVal val="visible"/>
                                      </p:to>
                                    </p:set>
                                    <p:anim calcmode="lin" valueType="num">
                                      <p:cBhvr additive="base">
                                        <p:cTn id="15" dur="500"/>
                                        <p:tgtEl>
                                          <p:spTgt spid="876"/>
                                        </p:tgtEl>
                                        <p:attrNameLst>
                                          <p:attrName>ppt_w</p:attrName>
                                        </p:attrNameLst>
                                      </p:cBhvr>
                                      <p:tavLst>
                                        <p:tav tm="0">
                                          <p:val>
                                            <p:fltVal val="0"/>
                                          </p:val>
                                        </p:tav>
                                        <p:tav tm="100000">
                                          <p:val>
                                            <p:strVal val="#ppt_w"/>
                                          </p:val>
                                        </p:tav>
                                      </p:tavLst>
                                    </p:anim>
                                    <p:anim calcmode="lin" valueType="num">
                                      <p:cBhvr additive="base">
                                        <p:cTn id="16" dur="500"/>
                                        <p:tgtEl>
                                          <p:spTgt spid="876"/>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877"/>
                                        </p:tgtEl>
                                        <p:attrNameLst>
                                          <p:attrName>style.visibility</p:attrName>
                                        </p:attrNameLst>
                                      </p:cBhvr>
                                      <p:to>
                                        <p:strVal val="visible"/>
                                      </p:to>
                                    </p:set>
                                    <p:anim calcmode="lin" valueType="num">
                                      <p:cBhvr additive="base">
                                        <p:cTn id="19" dur="500"/>
                                        <p:tgtEl>
                                          <p:spTgt spid="877"/>
                                        </p:tgtEl>
                                        <p:attrNameLst>
                                          <p:attrName>ppt_w</p:attrName>
                                        </p:attrNameLst>
                                      </p:cBhvr>
                                      <p:tavLst>
                                        <p:tav tm="0">
                                          <p:val>
                                            <p:fltVal val="0"/>
                                          </p:val>
                                        </p:tav>
                                        <p:tav tm="100000">
                                          <p:val>
                                            <p:strVal val="#ppt_w"/>
                                          </p:val>
                                        </p:tav>
                                      </p:tavLst>
                                    </p:anim>
                                    <p:anim calcmode="lin" valueType="num">
                                      <p:cBhvr additive="base">
                                        <p:cTn id="20" dur="500"/>
                                        <p:tgtEl>
                                          <p:spTgt spid="877"/>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874"/>
                                        </p:tgtEl>
                                        <p:attrNameLst>
                                          <p:attrName>style.visibility</p:attrName>
                                        </p:attrNameLst>
                                      </p:cBhvr>
                                      <p:to>
                                        <p:strVal val="visible"/>
                                      </p:to>
                                    </p:set>
                                    <p:anim calcmode="lin" valueType="num">
                                      <p:cBhvr additive="base">
                                        <p:cTn id="23" dur="500"/>
                                        <p:tgtEl>
                                          <p:spTgt spid="874"/>
                                        </p:tgtEl>
                                        <p:attrNameLst>
                                          <p:attrName>ppt_w</p:attrName>
                                        </p:attrNameLst>
                                      </p:cBhvr>
                                      <p:tavLst>
                                        <p:tav tm="0">
                                          <p:val>
                                            <p:fltVal val="0"/>
                                          </p:val>
                                        </p:tav>
                                        <p:tav tm="100000">
                                          <p:val>
                                            <p:strVal val="#ppt_w"/>
                                          </p:val>
                                        </p:tav>
                                      </p:tavLst>
                                    </p:anim>
                                    <p:anim calcmode="lin" valueType="num">
                                      <p:cBhvr additive="base">
                                        <p:cTn id="24" dur="500"/>
                                        <p:tgtEl>
                                          <p:spTgt spid="874"/>
                                        </p:tgtEl>
                                        <p:attrNameLst>
                                          <p:attrName>ppt_h</p:attrName>
                                        </p:attrNameLst>
                                      </p:cBhvr>
                                      <p:tavLst>
                                        <p:tav tm="0">
                                          <p:val>
                                            <p:fltVal val="0"/>
                                          </p:val>
                                        </p:tav>
                                        <p:tav tm="100000">
                                          <p:val>
                                            <p:strVal val="#ppt_h"/>
                                          </p:val>
                                        </p:tav>
                                      </p:tavLst>
                                    </p:anim>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866"/>
                                        </p:tgtEl>
                                        <p:attrNameLst>
                                          <p:attrName>style.visibility</p:attrName>
                                        </p:attrNameLst>
                                      </p:cBhvr>
                                      <p:to>
                                        <p:strVal val="visible"/>
                                      </p:to>
                                    </p:set>
                                    <p:animEffect transition="in" filter="fade">
                                      <p:cBhvr>
                                        <p:cTn id="28" dur="1000"/>
                                        <p:tgtEl>
                                          <p:spTgt spid="866"/>
                                        </p:tgtEl>
                                      </p:cBhvr>
                                    </p:animEffect>
                                  </p:childTnLst>
                                </p:cTn>
                              </p:par>
                            </p:childTnLst>
                          </p:cTn>
                        </p:par>
                        <p:par>
                          <p:cTn id="29" fill="hold">
                            <p:stCondLst>
                              <p:cond delay="1500"/>
                            </p:stCondLst>
                            <p:childTnLst>
                              <p:par>
                                <p:cTn id="30" presetID="10" presetClass="entr" presetSubtype="0" fill="hold" nodeType="afterEffect">
                                  <p:stCondLst>
                                    <p:cond delay="0"/>
                                  </p:stCondLst>
                                  <p:childTnLst>
                                    <p:set>
                                      <p:cBhvr>
                                        <p:cTn id="31" dur="1" fill="hold">
                                          <p:stCondLst>
                                            <p:cond delay="0"/>
                                          </p:stCondLst>
                                        </p:cTn>
                                        <p:tgtEl>
                                          <p:spTgt spid="867"/>
                                        </p:tgtEl>
                                        <p:attrNameLst>
                                          <p:attrName>style.visibility</p:attrName>
                                        </p:attrNameLst>
                                      </p:cBhvr>
                                      <p:to>
                                        <p:strVal val="visible"/>
                                      </p:to>
                                    </p:set>
                                    <p:animEffect transition="in" filter="fade">
                                      <p:cBhvr>
                                        <p:cTn id="32" dur="1000"/>
                                        <p:tgtEl>
                                          <p:spTgt spid="8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23850" y="51435"/>
            <a:ext cx="8705850" cy="5569585"/>
          </a:xfrm>
          <a:prstGeom prst="rect">
            <a:avLst/>
          </a:prstGeom>
          <a:noFill/>
        </p:spPr>
        <p:txBody>
          <a:bodyPr wrap="square" rtlCol="0" anchor="t">
            <a:spAutoFit/>
          </a:bodyPr>
          <a:p>
            <a:r>
              <a:rPr lang="en-US" sz="2400" b="1" u="sng">
                <a:latin typeface="Times New Roman" panose="02020603050405020304" pitchFamily="18" charset="0"/>
                <a:cs typeface="Times New Roman" panose="02020603050405020304" pitchFamily="18" charset="0"/>
              </a:rPr>
              <a:t>Bài tập 1</a:t>
            </a:r>
            <a:r>
              <a:rPr lang="en-US" sz="2400">
                <a:latin typeface="Times New Roman" panose="02020603050405020304" pitchFamily="18" charset="0"/>
                <a:cs typeface="Times New Roman" panose="02020603050405020304" pitchFamily="18" charset="0"/>
              </a:rPr>
              <a:t>: </a:t>
            </a:r>
            <a:r>
              <a:rPr lang="en-US" sz="2400" b="1">
                <a:latin typeface="Times New Roman" panose="02020603050405020304" pitchFamily="18" charset="0"/>
                <a:cs typeface="Times New Roman" panose="02020603050405020304" pitchFamily="18" charset="0"/>
                <a:sym typeface="+mn-ea"/>
              </a:rPr>
              <a:t>(Sgk T93) </a:t>
            </a:r>
            <a:r>
              <a:rPr lang="en-US" sz="2400" b="1">
                <a:latin typeface="Times New Roman" panose="02020603050405020304" pitchFamily="18" charset="0"/>
                <a:cs typeface="Times New Roman" panose="02020603050405020304" pitchFamily="18" charset="0"/>
              </a:rPr>
              <a:t>Xác định kiểu câu của các câu sau và cho biết căn cứ giúp em xác định như vậy:</a:t>
            </a:r>
            <a:endParaRPr lang="en-US" sz="2400" b="1">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a. Khó tìm đâu ra một vùng đồng bằng nào trên thế giới mà chỉ trong vòng 100 ngày, người dân ở đây có thể sản xuất ra một lượng lúa đến 7 – 8 triệu tấn.</a:t>
            </a:r>
            <a:endParaRPr lang="en-US" sz="2400">
              <a:latin typeface="Times New Roman" panose="02020603050405020304" pitchFamily="18" charset="0"/>
              <a:cs typeface="Times New Roman" panose="02020603050405020304" pitchFamily="18" charset="0"/>
            </a:endParaRPr>
          </a:p>
          <a:p>
            <a:r>
              <a:rPr lang="en-US" sz="2000" i="1">
                <a:latin typeface="Times New Roman" panose="02020603050405020304" pitchFamily="18" charset="0"/>
                <a:cs typeface="Times New Roman" panose="02020603050405020304" pitchFamily="18" charset="0"/>
              </a:rPr>
              <a:t>(Lê Anh Tuấn, Miền châu thổ sông Cửu Long cần chuyển đổi từ sống chung sang chào đón lũ)</a:t>
            </a:r>
            <a:endParaRPr lang="en-US" sz="2000" i="1">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b. Để có hơn 400 phút phim sống động đến từng giây, nhà sản xuất A-lớt-xtơ Phơ-dơ-gheo và nhóm làm phim lên tới 60 người đã bỏ tới 4 năm để quay tại hơn 50 quốc gai với công nghệ quay phim hiện đại nhất.</a:t>
            </a:r>
            <a:endParaRPr lang="en-US" sz="2400">
              <a:latin typeface="Times New Roman" panose="02020603050405020304" pitchFamily="18" charset="0"/>
              <a:cs typeface="Times New Roman" panose="02020603050405020304" pitchFamily="18" charset="0"/>
            </a:endParaRPr>
          </a:p>
          <a:p>
            <a:r>
              <a:rPr lang="en-US" sz="2000" i="1">
                <a:latin typeface="Times New Roman" panose="02020603050405020304" pitchFamily="18" charset="0"/>
                <a:cs typeface="Times New Roman" panose="02020603050405020304" pitchFamily="18" charset="0"/>
              </a:rPr>
              <a:t>(Lâm Lê, Choáng ngợp và đau đớn những cảnh báo từ loạt phim “Hành tinh của chúng ta”)</a:t>
            </a:r>
            <a:endParaRPr lang="en-US" sz="2000" i="1">
              <a:latin typeface="Times New Roman" panose="02020603050405020304" pitchFamily="18" charset="0"/>
              <a:cs typeface="Times New Roman" panose="02020603050405020304" pitchFamily="18" charset="0"/>
            </a:endParaRPr>
          </a:p>
          <a:p>
            <a:endParaRPr lang="en-US" sz="2400">
              <a:latin typeface="Times New Roman" panose="02020603050405020304" pitchFamily="18" charset="0"/>
              <a:cs typeface="Times New Roman" panose="02020603050405020304" pitchFamily="18" charset="0"/>
            </a:endParaRPr>
          </a:p>
          <a:p>
            <a:endParaRPr lang="en-US"/>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588645" y="195580"/>
            <a:ext cx="8388350" cy="1383665"/>
          </a:xfrm>
          <a:prstGeom prst="rect">
            <a:avLst/>
          </a:prstGeom>
          <a:noFill/>
        </p:spPr>
        <p:txBody>
          <a:bodyPr wrap="square" rtlCol="0" anchor="t">
            <a:spAutoFit/>
          </a:bodyPr>
          <a:p>
            <a:pPr algn="l"/>
            <a:r>
              <a:rPr lang="en-US" sz="2800" b="1" u="sng">
                <a:latin typeface="Times New Roman" panose="02020603050405020304" pitchFamily="18" charset="0"/>
                <a:cs typeface="Times New Roman" panose="02020603050405020304" pitchFamily="18" charset="0"/>
                <a:sym typeface="+mn-ea"/>
              </a:rPr>
              <a:t>Bài tập 1</a:t>
            </a:r>
            <a:r>
              <a:rPr lang="en-US" sz="2800">
                <a:latin typeface="Times New Roman" panose="02020603050405020304" pitchFamily="18" charset="0"/>
                <a:cs typeface="Times New Roman" panose="02020603050405020304" pitchFamily="18" charset="0"/>
                <a:sym typeface="+mn-ea"/>
              </a:rPr>
              <a:t>: </a:t>
            </a:r>
            <a:r>
              <a:rPr lang="en-US" sz="2800" b="1">
                <a:latin typeface="Times New Roman" panose="02020603050405020304" pitchFamily="18" charset="0"/>
                <a:cs typeface="Times New Roman" panose="02020603050405020304" pitchFamily="18" charset="0"/>
                <a:sym typeface="+mn-ea"/>
              </a:rPr>
              <a:t>(Sgk T93) Xác định kiểu câu của các câu sau và cho biết căn cứ giúp em xác định như vậy:</a:t>
            </a:r>
            <a:endParaRPr lang="en-US" sz="2800" b="1">
              <a:latin typeface="Times New Roman" panose="02020603050405020304" pitchFamily="18" charset="0"/>
              <a:cs typeface="Times New Roman" panose="02020603050405020304" pitchFamily="18" charset="0"/>
            </a:endParaRPr>
          </a:p>
          <a:p>
            <a:endParaRPr lang="en-US" sz="2800"/>
          </a:p>
        </p:txBody>
      </p:sp>
      <p:sp>
        <p:nvSpPr>
          <p:cNvPr id="3" name="Text Box 2"/>
          <p:cNvSpPr txBox="1"/>
          <p:nvPr/>
        </p:nvSpPr>
        <p:spPr>
          <a:xfrm>
            <a:off x="588645" y="1348105"/>
            <a:ext cx="7952105" cy="3846195"/>
          </a:xfrm>
          <a:prstGeom prst="rect">
            <a:avLst/>
          </a:prstGeom>
          <a:noFill/>
        </p:spPr>
        <p:txBody>
          <a:bodyPr wrap="square" rtlCol="0" anchor="t">
            <a:spAutoFit/>
          </a:bodyPr>
          <a:p>
            <a:r>
              <a:rPr lang="en-US" sz="2400">
                <a:latin typeface="Times New Roman" panose="02020603050405020304" pitchFamily="18" charset="0"/>
                <a:cs typeface="Times New Roman" panose="02020603050405020304" pitchFamily="18" charset="0"/>
              </a:rPr>
              <a:t>c. Có lẽ, người da đỏ hoang dã và tăm tối chăng?</a:t>
            </a:r>
            <a:endParaRPr lang="en-US" sz="2400">
              <a:latin typeface="Times New Roman" panose="02020603050405020304" pitchFamily="18" charset="0"/>
              <a:cs typeface="Times New Roman" panose="02020603050405020304" pitchFamily="18" charset="0"/>
            </a:endParaRPr>
          </a:p>
          <a:p>
            <a:endParaRPr lang="en-US" sz="2400">
              <a:latin typeface="Times New Roman" panose="02020603050405020304" pitchFamily="18" charset="0"/>
              <a:cs typeface="Times New Roman" panose="02020603050405020304" pitchFamily="18" charset="0"/>
            </a:endParaRPr>
          </a:p>
          <a:p>
            <a:pPr algn="r"/>
            <a:r>
              <a:rPr lang="en-US" sz="2000" i="1">
                <a:latin typeface="Times New Roman" panose="02020603050405020304" pitchFamily="18" charset="0"/>
                <a:cs typeface="Times New Roman" panose="02020603050405020304" pitchFamily="18" charset="0"/>
              </a:rPr>
              <a:t>(Xi-át-tơn, Diễn từ ứng khẩu của thủ lĩnh da đỏ Xi-át-tơn)</a:t>
            </a:r>
            <a:endParaRPr lang="en-US" sz="2000" i="1">
              <a:latin typeface="Times New Roman" panose="02020603050405020304" pitchFamily="18" charset="0"/>
              <a:cs typeface="Times New Roman" panose="02020603050405020304" pitchFamily="18" charset="0"/>
            </a:endParaRPr>
          </a:p>
          <a:p>
            <a:pPr algn="l"/>
            <a:r>
              <a:rPr lang="en-US" sz="2400">
                <a:latin typeface="Times New Roman" panose="02020603050405020304" pitchFamily="18" charset="0"/>
                <a:cs typeface="Times New Roman" panose="02020603050405020304" pitchFamily="18" charset="0"/>
              </a:rPr>
              <a:t>d. Ngài phải bảo chúng rằng đất đai giàu có được là do nhiều mạng sống của chủng tộc chúng tôi bồi đắp nên.</a:t>
            </a:r>
            <a:endParaRPr lang="en-US" sz="2400">
              <a:latin typeface="Times New Roman" panose="02020603050405020304" pitchFamily="18" charset="0"/>
              <a:cs typeface="Times New Roman" panose="02020603050405020304" pitchFamily="18" charset="0"/>
            </a:endParaRPr>
          </a:p>
          <a:p>
            <a:endParaRPr lang="en-US" sz="2400">
              <a:latin typeface="Times New Roman" panose="02020603050405020304" pitchFamily="18" charset="0"/>
              <a:cs typeface="Times New Roman" panose="02020603050405020304" pitchFamily="18" charset="0"/>
            </a:endParaRPr>
          </a:p>
          <a:p>
            <a:pPr algn="r"/>
            <a:r>
              <a:rPr lang="en-US" sz="2000" i="1">
                <a:latin typeface="Times New Roman" panose="02020603050405020304" pitchFamily="18" charset="0"/>
                <a:cs typeface="Times New Roman" panose="02020603050405020304" pitchFamily="18" charset="0"/>
              </a:rPr>
              <a:t>(Xi-át-tơn, Diễn từ ứng khẩu của thủ lĩnh da đỏ Xi-át-tơn)</a:t>
            </a:r>
            <a:endParaRPr lang="en-US" sz="2000" i="1">
              <a:latin typeface="Times New Roman" panose="02020603050405020304" pitchFamily="18" charset="0"/>
              <a:cs typeface="Times New Roman" panose="02020603050405020304" pitchFamily="18" charset="0"/>
            </a:endParaRPr>
          </a:p>
          <a:p>
            <a:endParaRPr lang="en-US" sz="2400">
              <a:latin typeface="Times New Roman" panose="02020603050405020304" pitchFamily="18" charset="0"/>
              <a:cs typeface="Times New Roman" panose="02020603050405020304" pitchFamily="18" charset="0"/>
            </a:endParaRPr>
          </a:p>
          <a:p>
            <a:endParaRPr lang="en-US" sz="2400">
              <a:latin typeface="Times New Roman" panose="02020603050405020304" pitchFamily="18" charset="0"/>
              <a:cs typeface="Times New Roman" panose="02020603050405020304" pitchFamily="18" charset="0"/>
            </a:endParaRPr>
          </a:p>
          <a:p>
            <a:endParaRPr lang="en-US"/>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 Box 99"/>
          <p:cNvSpPr txBox="1"/>
          <p:nvPr/>
        </p:nvSpPr>
        <p:spPr>
          <a:xfrm>
            <a:off x="410845" y="0"/>
            <a:ext cx="8695055" cy="4954270"/>
          </a:xfrm>
          <a:prstGeom prst="rect">
            <a:avLst/>
          </a:prstGeom>
          <a:noFill/>
          <a:ln w="9525">
            <a:noFill/>
          </a:ln>
        </p:spPr>
        <p:txBody>
          <a:bodyPr wrap="square">
            <a:spAutoFit/>
          </a:bodyPr>
          <a:p>
            <a:pPr indent="0"/>
            <a:r>
              <a:rPr lang="en-US" sz="2800" b="1">
                <a:solidFill>
                  <a:srgbClr val="FF0000"/>
                </a:solidFill>
                <a:latin typeface="Times New Roman" panose="02020603050405020304" pitchFamily="18" charset="0"/>
              </a:rPr>
              <a:t>Bài tập 1: (Sgk T93)</a:t>
            </a:r>
            <a:r>
              <a:rPr lang="en-US" sz="2800" b="0">
                <a:solidFill>
                  <a:srgbClr val="FF0000"/>
                </a:solidFill>
                <a:latin typeface="Times New Roman" panose="02020603050405020304" pitchFamily="18" charset="0"/>
                <a:cs typeface="MinionPro-Regular" charset="0"/>
              </a:rPr>
              <a:t></a:t>
            </a:r>
            <a:r>
              <a:rPr lang="en-US" sz="2400" b="0">
                <a:solidFill>
                  <a:srgbClr val="231F20"/>
                </a:solidFill>
                <a:latin typeface="Times New Roman" panose="02020603050405020304" pitchFamily="18" charset="0"/>
                <a:cs typeface="MinionPro-Regular" charset="0"/>
              </a:rPr>
              <a:t>+ Câu a: căn cứ vào nội dung biểu đạt, có thể xếp câu này vào kiểu câu cảm.  </a:t>
            </a:r>
            <a:r>
              <a:rPr lang="en-US" sz="2400" b="0" u="sng">
                <a:solidFill>
                  <a:srgbClr val="231F20"/>
                </a:solidFill>
                <a:latin typeface="Times New Roman" panose="02020603050405020304" pitchFamily="18" charset="0"/>
                <a:cs typeface="MinionPro-It" charset="0"/>
              </a:rPr>
              <a:t>Quả thật khó</a:t>
            </a:r>
            <a:r>
              <a:rPr lang="en-US" sz="2400" b="0">
                <a:solidFill>
                  <a:srgbClr val="231F20"/>
                </a:solidFill>
                <a:latin typeface="Times New Roman" panose="02020603050405020304" pitchFamily="18" charset="0"/>
                <a:cs typeface="MinionPro-It" charset="0"/>
              </a:rPr>
              <a:t> tìm đâu ra một vùng đồng bằng nào trên thế giới mà chỉ trong vòng 100 ngày, người dân ở đây có thể sản xuất ra một lượng lúa đến 7 – 8 triệu tấn</a:t>
            </a:r>
            <a:r>
              <a:rPr lang="en-US" sz="2400" b="0" u="sng">
                <a:solidFill>
                  <a:srgbClr val="231F20"/>
                </a:solidFill>
                <a:latin typeface="Times New Roman" panose="02020603050405020304" pitchFamily="18" charset="0"/>
                <a:cs typeface="MinionPro-It" charset="0"/>
              </a:rPr>
              <a:t>!</a:t>
            </a:r>
            <a:r>
              <a:rPr lang="en-US" sz="2400" b="0">
                <a:solidFill>
                  <a:srgbClr val="231F20"/>
                </a:solidFill>
                <a:latin typeface="Times New Roman" panose="02020603050405020304" pitchFamily="18" charset="0"/>
                <a:cs typeface="MinionPro-It" charset="0"/>
              </a:rPr>
              <a:t> </a:t>
            </a:r>
            <a:r>
              <a:rPr lang="en-US" sz="2400" b="0">
                <a:solidFill>
                  <a:srgbClr val="231F20"/>
                </a:solidFill>
                <a:latin typeface="Times New Roman" panose="02020603050405020304" pitchFamily="18" charset="0"/>
                <a:cs typeface="MinionPro-Regular" charset="0"/>
              </a:rPr>
              <a:t>(trong câu có sự xuất hiện của cụm từ</a:t>
            </a:r>
            <a:r>
              <a:rPr lang="en-US" sz="2400" b="0">
                <a:solidFill>
                  <a:srgbClr val="231F20"/>
                </a:solidFill>
                <a:latin typeface="Times New Roman" panose="02020603050405020304" pitchFamily="18" charset="0"/>
                <a:cs typeface="MinionPro-It" charset="0"/>
              </a:rPr>
              <a:t> quả thật khó</a:t>
            </a:r>
            <a:r>
              <a:rPr lang="en-US" sz="2400" b="0">
                <a:solidFill>
                  <a:srgbClr val="231F20"/>
                </a:solidFill>
                <a:latin typeface="Times New Roman" panose="02020603050405020304" pitchFamily="18" charset="0"/>
                <a:cs typeface="MinionPro-Regular" charset="0"/>
              </a:rPr>
              <a:t> và dấu chấm than kết thúc câu). + Câu b: câu kể (thể hiện chức năng kể, thông báo về sự công phu của đoàn làm phim khi thực hiện loạt phim </a:t>
            </a:r>
            <a:r>
              <a:rPr lang="en-US" sz="2400" b="0" i="1">
                <a:solidFill>
                  <a:srgbClr val="231F20"/>
                </a:solidFill>
                <a:latin typeface="Times New Roman" panose="02020603050405020304" pitchFamily="18" charset="0"/>
                <a:cs typeface="MinionPro-It" charset="0"/>
              </a:rPr>
              <a:t>Hành tinh của chúng ta</a:t>
            </a:r>
            <a:r>
              <a:rPr lang="en-US" sz="2400" b="0">
                <a:solidFill>
                  <a:srgbClr val="231F20"/>
                </a:solidFill>
                <a:latin typeface="Times New Roman" panose="02020603050405020304" pitchFamily="18" charset="0"/>
                <a:cs typeface="MinionPro-Regular" charset="0"/>
              </a:rPr>
              <a:t>). + Câu c: câu hỏi (có các dấu hiệu điển hình về nội dung và đặc điểm ngữ pháp của kiểu câu hỏi). + Câu d: câu khiến (có sự xuất hiện của cụm từ </a:t>
            </a:r>
            <a:r>
              <a:rPr lang="en-US" sz="2400" b="0">
                <a:solidFill>
                  <a:srgbClr val="231F20"/>
                </a:solidFill>
                <a:latin typeface="Times New Roman" panose="02020603050405020304" pitchFamily="18" charset="0"/>
                <a:cs typeface="MinionPro-It" charset="0"/>
              </a:rPr>
              <a:t>ngài phải bảo</a:t>
            </a:r>
            <a:r>
              <a:rPr lang="en-US" sz="2400" b="0">
                <a:solidFill>
                  <a:srgbClr val="231F20"/>
                </a:solidFill>
                <a:latin typeface="Times New Roman" panose="02020603050405020304" pitchFamily="18" charset="0"/>
                <a:cs typeface="MinionPro-Regular" charset="0"/>
              </a:rPr>
              <a:t> thể hiện rõ ý yêu cầu, mệnh lệnh). </a:t>
            </a:r>
            <a:endParaRPr lang="en-US" sz="24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28650" y="273685"/>
            <a:ext cx="8180070" cy="994410"/>
          </a:xfrm>
        </p:spPr>
        <p:txBody>
          <a:bodyPr>
            <a:normAutofit fontScale="90000"/>
          </a:bodyPr>
          <a:p>
            <a:br>
              <a:rPr lang="en-US"/>
            </a:br>
            <a:r>
              <a:rPr lang="en-US" sz="2665" b="1">
                <a:solidFill>
                  <a:schemeClr val="tx1"/>
                </a:solidFill>
                <a:latin typeface="Times New Roman" panose="02020603050405020304" pitchFamily="18" charset="0"/>
                <a:cs typeface="MinionPro-Regular" charset="0"/>
                <a:sym typeface="+mn-ea"/>
              </a:rPr>
              <a:t>Bài tập 2: (SgkT93)Xác định kiểu câu của từng câu sau và cho biết: Tại sao cùng có chung một số dấu hiệu hình thức mà hai câu có thể được xếp vào hai kiểu khác biệt?</a:t>
            </a:r>
            <a:br>
              <a:rPr lang="en-US" sz="2665" b="1">
                <a:solidFill>
                  <a:schemeClr val="tx1"/>
                </a:solidFill>
                <a:latin typeface="Times New Roman" panose="02020603050405020304" pitchFamily="18" charset="0"/>
                <a:cs typeface="MinionPro-Regular" charset="0"/>
                <a:sym typeface="+mn-ea"/>
              </a:rPr>
            </a:br>
            <a:br>
              <a:rPr lang="en-US" sz="2665" b="1">
                <a:solidFill>
                  <a:schemeClr val="tx1"/>
                </a:solidFill>
                <a:latin typeface="Times New Roman" panose="02020603050405020304" pitchFamily="18" charset="0"/>
                <a:cs typeface="MinionPro-Regular" charset="0"/>
                <a:sym typeface="+mn-ea"/>
              </a:rPr>
            </a:br>
            <a:endParaRPr lang="en-US" sz="2665" b="1">
              <a:solidFill>
                <a:schemeClr val="tx1"/>
              </a:solidFill>
              <a:latin typeface="Times New Roman" panose="02020603050405020304" pitchFamily="18" charset="0"/>
              <a:cs typeface="MinionPro-Regular" charset="0"/>
              <a:sym typeface="+mn-ea"/>
            </a:endParaRPr>
          </a:p>
        </p:txBody>
      </p:sp>
      <p:sp>
        <p:nvSpPr>
          <p:cNvPr id="3" name="Content Placeholder 2"/>
          <p:cNvSpPr>
            <a:spLocks noGrp="1"/>
          </p:cNvSpPr>
          <p:nvPr>
            <p:ph idx="1"/>
          </p:nvPr>
        </p:nvSpPr>
        <p:spPr>
          <a:xfrm>
            <a:off x="611505" y="1491615"/>
            <a:ext cx="8169275" cy="3263265"/>
          </a:xfrm>
        </p:spPr>
        <p:txBody>
          <a:bodyPr>
            <a:normAutofit fontScale="25000"/>
          </a:bodyPr>
          <a:p>
            <a:pPr marL="0" indent="0">
              <a:buNone/>
            </a:pPr>
            <a:r>
              <a:rPr lang="en-US" sz="8000">
                <a:latin typeface="Times New Roman" panose="02020603050405020304" pitchFamily="18" charset="0"/>
                <a:cs typeface="Times New Roman" panose="02020603050405020304" pitchFamily="18" charset="0"/>
              </a:rPr>
              <a:t>a. Và cái gì sẽ xảy ra đối với cuộc sống, nếu con người không nghe được âm thanh lẻ loi của chú chim đớp mồi hay tiếng tranh cãi của những chú ếch ban đêm bên hồ?</a:t>
            </a:r>
            <a:endParaRPr lang="en-US" sz="8000">
              <a:latin typeface="Times New Roman" panose="02020603050405020304" pitchFamily="18" charset="0"/>
              <a:cs typeface="Times New Roman" panose="02020603050405020304" pitchFamily="18" charset="0"/>
            </a:endParaRPr>
          </a:p>
          <a:p>
            <a:pPr marL="0" indent="0" algn="r">
              <a:buNone/>
            </a:pPr>
            <a:r>
              <a:rPr lang="en-US" sz="8000" i="1">
                <a:latin typeface="Times New Roman" panose="02020603050405020304" pitchFamily="18" charset="0"/>
                <a:cs typeface="Times New Roman" panose="02020603050405020304" pitchFamily="18" charset="0"/>
              </a:rPr>
              <a:t>(Xi-át-tơn, Diễn từ ứng khẩu của thủ lĩnh da đỏ Xi-át-tơn)</a:t>
            </a:r>
            <a:endParaRPr lang="en-US" sz="8000" i="1">
              <a:latin typeface="Times New Roman" panose="02020603050405020304" pitchFamily="18" charset="0"/>
              <a:cs typeface="Times New Roman" panose="02020603050405020304" pitchFamily="18" charset="0"/>
            </a:endParaRPr>
          </a:p>
          <a:p>
            <a:pPr marL="0" indent="0" algn="r">
              <a:buNone/>
            </a:pPr>
            <a:r>
              <a:rPr lang="en-US" sz="8000">
                <a:latin typeface="Times New Roman" panose="02020603050405020304" pitchFamily="18" charset="0"/>
                <a:cs typeface="Times New Roman" panose="02020603050405020304" pitchFamily="18" charset="0"/>
              </a:rPr>
              <a:t>b. Tôi là kẻ hoang dã, tôi không hiểu nổi tại sao một con ngựa sắt nhả khói lại quan trọng hơn nhiều con trâu rừng mà chúng tôi chỉ giết để duy trì cuộc sống.</a:t>
            </a:r>
            <a:endParaRPr lang="en-US" sz="8000">
              <a:latin typeface="Times New Roman" panose="02020603050405020304" pitchFamily="18" charset="0"/>
              <a:cs typeface="Times New Roman" panose="02020603050405020304" pitchFamily="18" charset="0"/>
            </a:endParaRPr>
          </a:p>
          <a:p>
            <a:pPr marL="0" indent="0" algn="r">
              <a:buNone/>
            </a:pPr>
            <a:r>
              <a:rPr lang="en-US" sz="8000" i="1">
                <a:latin typeface="Times New Roman" panose="02020603050405020304" pitchFamily="18" charset="0"/>
                <a:cs typeface="Times New Roman" panose="02020603050405020304" pitchFamily="18" charset="0"/>
              </a:rPr>
              <a:t>(Xi-át-tơn, Diễn từ ứng khẩu của thủ lĩnh da đỏ Xi-át-tơn)</a:t>
            </a:r>
            <a:endParaRPr lang="en-US" sz="8000" i="1">
              <a:latin typeface="Times New Roman" panose="02020603050405020304" pitchFamily="18" charset="0"/>
              <a:cs typeface="Times New Roman" panose="02020603050405020304" pitchFamily="18" charset="0"/>
            </a:endParaRPr>
          </a:p>
          <a:p>
            <a:pPr algn="r"/>
            <a:endParaRPr lang="en-US" sz="7200" i="1">
              <a:latin typeface="Times New Roman" panose="02020603050405020304" pitchFamily="18" charset="0"/>
              <a:cs typeface="Times New Roman" panose="02020603050405020304" pitchFamily="18" charset="0"/>
            </a:endParaRPr>
          </a:p>
          <a:p>
            <a:endParaRPr lang="en-US"/>
          </a:p>
          <a:p>
            <a:endParaRPr lang="en-US"/>
          </a:p>
          <a:p>
            <a:pPr marL="0" indent="0">
              <a:buNone/>
            </a:pPr>
            <a:r>
              <a:rPr lang="en-US"/>
              <a:t>X</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 Box 99"/>
          <p:cNvSpPr txBox="1"/>
          <p:nvPr/>
        </p:nvSpPr>
        <p:spPr>
          <a:xfrm>
            <a:off x="1043305" y="843280"/>
            <a:ext cx="7719060" cy="2676525"/>
          </a:xfrm>
          <a:prstGeom prst="rect">
            <a:avLst/>
          </a:prstGeom>
          <a:noFill/>
          <a:ln w="9525">
            <a:noFill/>
          </a:ln>
        </p:spPr>
        <p:txBody>
          <a:bodyPr wrap="square">
            <a:spAutoFit/>
          </a:bodyPr>
          <a:p>
            <a:pPr indent="0"/>
            <a:r>
              <a:rPr lang="en-US" sz="2800" b="1">
                <a:solidFill>
                  <a:srgbClr val="FF0000"/>
                </a:solidFill>
                <a:latin typeface="Times New Roman" panose="02020603050405020304" pitchFamily="18" charset="0"/>
                <a:cs typeface="MinionPro-Regular" charset="0"/>
              </a:rPr>
              <a:t>Bài tập 2: (Sgk T93)</a:t>
            </a:r>
            <a:r>
              <a:rPr lang="en-US" sz="2800" b="1">
                <a:latin typeface="Times New Roman" panose="02020603050405020304" pitchFamily="18" charset="0"/>
                <a:cs typeface="MinionPro-Regular" charset="0"/>
              </a:rPr>
              <a:t>- </a:t>
            </a:r>
            <a:r>
              <a:rPr lang="en-US" sz="2800" b="0">
                <a:latin typeface="Times New Roman" panose="02020603050405020304" pitchFamily="18" charset="0"/>
                <a:cs typeface="MinionPro-Regular" charset="0"/>
              </a:rPr>
              <a:t>Câu a chính là câu hỏi (ngoài cụm từ </a:t>
            </a:r>
            <a:r>
              <a:rPr lang="en-US" sz="2800" b="1" i="1">
                <a:latin typeface="Times New Roman" panose="02020603050405020304" pitchFamily="18" charset="0"/>
                <a:cs typeface="MinionPro-It" charset="0"/>
              </a:rPr>
              <a:t>cái gì</a:t>
            </a:r>
            <a:r>
              <a:rPr lang="en-US" sz="2800" b="1" i="1">
                <a:latin typeface="Times New Roman" panose="02020603050405020304" pitchFamily="18" charset="0"/>
                <a:cs typeface="MinionPro-Regular" charset="0"/>
              </a:rPr>
              <a:t> </a:t>
            </a:r>
            <a:r>
              <a:rPr lang="en-US" sz="2800" b="0">
                <a:latin typeface="Times New Roman" panose="02020603050405020304" pitchFamily="18" charset="0"/>
                <a:cs typeface="MinionPro-Regular" charset="0"/>
              </a:rPr>
              <a:t>còn có dấu chấm hỏi kết thúc câu)- Câu b chính là câu cảm. (có cụm từ </a:t>
            </a:r>
            <a:r>
              <a:rPr lang="en-US" sz="2800" b="1" i="1">
                <a:latin typeface="Times New Roman" panose="02020603050405020304" pitchFamily="18" charset="0"/>
                <a:cs typeface="MinionPro-It" charset="0"/>
              </a:rPr>
              <a:t>tại sao</a:t>
            </a:r>
            <a:r>
              <a:rPr lang="en-US" sz="2800" b="0">
                <a:latin typeface="Times New Roman" panose="02020603050405020304" pitchFamily="18" charset="0"/>
                <a:cs typeface="MinionPro-Regular" charset="0"/>
              </a:rPr>
              <a:t> nhưng nội dung lại thể hiện thái độ bất bình chứ không phải nêu một nghi vấn cần giải đáp)</a:t>
            </a:r>
            <a:endParaRPr lang="en-US" sz="28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267494"/>
            <a:ext cx="1872208" cy="461665"/>
          </a:xfrm>
          <a:prstGeom prst="rect">
            <a:avLst/>
          </a:prstGeom>
          <a:noFill/>
        </p:spPr>
        <p:txBody>
          <a:bodyPr wrap="square" rtlCol="0">
            <a:spAutoFit/>
          </a:bodyPr>
          <a:lstStyle/>
          <a:p>
            <a:r>
              <a:rPr lang="vi-VN" sz="2400" b="1" dirty="0">
                <a:solidFill>
                  <a:srgbClr val="002060"/>
                </a:solidFill>
                <a:latin typeface="+mj-lt"/>
              </a:rPr>
              <a:t>Bài tập 3: </a:t>
            </a:r>
            <a:endParaRPr lang="en-US" sz="2400" b="1" dirty="0">
              <a:solidFill>
                <a:srgbClr val="002060"/>
              </a:solidFill>
              <a:latin typeface="+mj-lt"/>
            </a:endParaRPr>
          </a:p>
        </p:txBody>
      </p:sp>
      <p:sp>
        <p:nvSpPr>
          <p:cNvPr id="6" name="Rectangle 5"/>
          <p:cNvSpPr/>
          <p:nvPr/>
        </p:nvSpPr>
        <p:spPr>
          <a:xfrm>
            <a:off x="324034" y="1060093"/>
            <a:ext cx="8530233" cy="2788285"/>
          </a:xfrm>
          <a:prstGeom prst="rect">
            <a:avLst/>
          </a:prstGeom>
        </p:spPr>
        <p:txBody>
          <a:bodyPr wrap="square">
            <a:spAutoFit/>
          </a:bodyPr>
          <a:lstStyle/>
          <a:p>
            <a:pPr algn="l">
              <a:lnSpc>
                <a:spcPct val="115000"/>
              </a:lnSpc>
              <a:spcAft>
                <a:spcPts val="1000"/>
              </a:spcAft>
            </a:pPr>
            <a:r>
              <a:rPr lang="vi-VN" sz="2400" b="1" kern="100" dirty="0">
                <a:solidFill>
                  <a:srgbClr val="FF0000"/>
                </a:solidFill>
                <a:effectLst/>
                <a:latin typeface="Times New Roman" panose="02020603050405020304"/>
                <a:ea typeface="SimSun" panose="02010600030101010101" pitchFamily="2" charset="-122"/>
                <a:cs typeface="Times New Roman" panose="02020603050405020304"/>
              </a:rPr>
              <a:t>? Tìm trong các văn bản đọc ở Ngữ văn 8, tập hai những ví dụ về hiện tượng: người nói hay người viết đã thể hiện mục đích của kiểu câu này bằng hình thức mang tính điển hình của một kiểu câu khác.</a:t>
            </a:r>
            <a:endParaRPr lang="vi-VN" sz="2400" b="1" kern="100" dirty="0">
              <a:solidFill>
                <a:srgbClr val="FF0000"/>
              </a:solidFill>
              <a:effectLst/>
              <a:latin typeface="Times New Roman" panose="02020603050405020304"/>
              <a:ea typeface="SimSun" panose="02010600030101010101" pitchFamily="2" charset="-122"/>
              <a:cs typeface="Times New Roman" panose="02020603050405020304"/>
            </a:endParaRPr>
          </a:p>
          <a:p>
            <a:pPr algn="ctr">
              <a:lnSpc>
                <a:spcPct val="115000"/>
              </a:lnSpc>
              <a:spcAft>
                <a:spcPts val="1000"/>
              </a:spcAft>
            </a:pPr>
            <a:endParaRPr lang="en-US" b="1" dirty="0">
              <a:solidFill>
                <a:srgbClr val="FF0000"/>
              </a:solidFill>
              <a:ea typeface="Calibri" panose="020F0502020204030204"/>
              <a:cs typeface="Times New Roman" panose="02020603050405020304"/>
            </a:endParaRPr>
          </a:p>
          <a:p>
            <a:pPr algn="l">
              <a:lnSpc>
                <a:spcPct val="115000"/>
              </a:lnSpc>
              <a:spcAft>
                <a:spcPts val="1000"/>
              </a:spcAft>
            </a:pPr>
            <a:endParaRPr lang="en-US" sz="2400" b="1" dirty="0">
              <a:solidFill>
                <a:schemeClr val="tx1"/>
              </a:solidFill>
              <a:latin typeface="Times New Roman" panose="02020603050405020304" pitchFamily="18" charset="0"/>
              <a:ea typeface="Calibri" panose="020F0502020204030204"/>
              <a:cs typeface="Times New Roman" panose="02020603050405020304" pitchFamily="18" charset="0"/>
            </a:endParaRPr>
          </a:p>
        </p:txBody>
      </p:sp>
      <p:sp>
        <p:nvSpPr>
          <p:cNvPr id="7" name="Rectangle 6"/>
          <p:cNvSpPr/>
          <p:nvPr/>
        </p:nvSpPr>
        <p:spPr>
          <a:xfrm>
            <a:off x="6472444" y="0"/>
            <a:ext cx="2664296" cy="67768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vi-VN" sz="2800" dirty="0">
                <a:solidFill>
                  <a:prstClr val="white"/>
                </a:solidFill>
                <a:latin typeface="Times New Roman" panose="02020603050405020304"/>
              </a:rPr>
              <a:t>Hoạt động nhóm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11505" y="-20320"/>
            <a:ext cx="7886700" cy="871855"/>
          </a:xfrm>
        </p:spPr>
        <p:txBody>
          <a:bodyPr/>
          <a:p>
            <a:r>
              <a:rPr lang="en-US" b="1">
                <a:solidFill>
                  <a:srgbClr val="FF0000"/>
                </a:solidFill>
                <a:latin typeface="Times New Roman" panose="02020603050405020304" pitchFamily="18" charset="0"/>
                <a:cs typeface="Times New Roman" panose="02020603050405020304" pitchFamily="18" charset="0"/>
              </a:rPr>
              <a:t>*KẾT LUẬN:</a:t>
            </a:r>
            <a:endParaRPr lang="en-US" b="1">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11505" y="844074"/>
            <a:ext cx="7886700" cy="3263504"/>
          </a:xfrm>
        </p:spPr>
        <p:txBody>
          <a:bodyPr>
            <a:normAutofit fontScale="25000"/>
          </a:bodyPr>
          <a:p>
            <a:pPr marL="0" indent="0">
              <a:buNone/>
            </a:pPr>
            <a:r>
              <a:rPr lang="en-US" sz="11200" b="1">
                <a:latin typeface="Times New Roman" panose="02020603050405020304" pitchFamily="18" charset="0"/>
                <a:cs typeface="Times New Roman" panose="02020603050405020304" pitchFamily="18" charset="0"/>
                <a:sym typeface="+mn-ea"/>
              </a:rPr>
              <a:t>Khi nói hoặc viết, một số câu có chung dấu hiệu hình thức nhưng được xếp vào các kiểu câu khác nhau.</a:t>
            </a:r>
            <a:endParaRPr lang="en-US" sz="11200" b="1">
              <a:latin typeface="Times New Roman" panose="02020603050405020304" pitchFamily="18" charset="0"/>
              <a:cs typeface="Times New Roman" panose="02020603050405020304" pitchFamily="18" charset="0"/>
              <a:sym typeface="+mn-ea"/>
            </a:endParaRPr>
          </a:p>
          <a:p>
            <a:pPr marL="0" indent="0">
              <a:buNone/>
            </a:pPr>
            <a:r>
              <a:rPr lang="en-US" sz="9600" b="1" u="sng">
                <a:solidFill>
                  <a:srgbClr val="00B050"/>
                </a:solidFill>
                <a:latin typeface="Times New Roman" panose="02020603050405020304" pitchFamily="18" charset="0"/>
                <a:cs typeface="Times New Roman" panose="02020603050405020304" pitchFamily="18" charset="0"/>
              </a:rPr>
              <a:t>Ví dụ:</a:t>
            </a:r>
            <a:r>
              <a:rPr lang="en-US" sz="11200">
                <a:latin typeface="Times New Roman" panose="02020603050405020304" pitchFamily="18" charset="0"/>
                <a:cs typeface="Times New Roman" panose="02020603050405020304" pitchFamily="18" charset="0"/>
              </a:rPr>
              <a:t> </a:t>
            </a:r>
            <a:endParaRPr lang="en-US" sz="11200">
              <a:latin typeface="Times New Roman" panose="02020603050405020304" pitchFamily="18" charset="0"/>
              <a:cs typeface="Times New Roman" panose="02020603050405020304" pitchFamily="18" charset="0"/>
            </a:endParaRPr>
          </a:p>
          <a:p>
            <a:pPr marL="0" indent="0">
              <a:buNone/>
            </a:pPr>
            <a:r>
              <a:rPr lang="en-US" sz="9600">
                <a:latin typeface="Times New Roman" panose="02020603050405020304" pitchFamily="18" charset="0"/>
                <a:cs typeface="Times New Roman" panose="02020603050405020304" pitchFamily="18" charset="0"/>
              </a:rPr>
              <a:t>Câu hỏi có hình thức của câu trần thuật:</a:t>
            </a:r>
            <a:endParaRPr lang="en-US" sz="9600">
              <a:latin typeface="Times New Roman" panose="02020603050405020304" pitchFamily="18" charset="0"/>
              <a:cs typeface="Times New Roman" panose="02020603050405020304" pitchFamily="18" charset="0"/>
            </a:endParaRPr>
          </a:p>
          <a:p>
            <a:pPr marL="0" indent="0">
              <a:buNone/>
            </a:pPr>
            <a:r>
              <a:rPr lang="en-US" sz="9600">
                <a:latin typeface="Times New Roman" panose="02020603050405020304" pitchFamily="18" charset="0"/>
                <a:cs typeface="Times New Roman" panose="02020603050405020304" pitchFamily="18" charset="0"/>
              </a:rPr>
              <a:t>- Thưa ông, bây giờ chúng em muốn biết ông là người như thế nào.</a:t>
            </a:r>
            <a:endParaRPr lang="en-US" sz="9600">
              <a:latin typeface="Times New Roman" panose="02020603050405020304" pitchFamily="18" charset="0"/>
              <a:cs typeface="Times New Roman" panose="02020603050405020304" pitchFamily="18" charset="0"/>
            </a:endParaRPr>
          </a:p>
          <a:p>
            <a:pPr marL="0" indent="0">
              <a:buNone/>
            </a:pPr>
            <a:r>
              <a:rPr lang="en-US" sz="9600">
                <a:latin typeface="Times New Roman" panose="02020603050405020304" pitchFamily="18" charset="0"/>
                <a:cs typeface="Times New Roman" panose="02020603050405020304" pitchFamily="18" charset="0"/>
              </a:rPr>
              <a:t>Câu trần thuật có hình thức của câu hỏi:</a:t>
            </a:r>
            <a:endParaRPr lang="en-US" sz="9600">
              <a:latin typeface="Times New Roman" panose="02020603050405020304" pitchFamily="18" charset="0"/>
              <a:cs typeface="Times New Roman" panose="02020603050405020304" pitchFamily="18" charset="0"/>
            </a:endParaRPr>
          </a:p>
          <a:p>
            <a:pPr marL="0" indent="0">
              <a:buNone/>
            </a:pPr>
            <a:r>
              <a:rPr lang="en-US" sz="9600">
                <a:latin typeface="Times New Roman" panose="02020603050405020304" pitchFamily="18" charset="0"/>
                <a:cs typeface="Times New Roman" panose="02020603050405020304" pitchFamily="18" charset="0"/>
              </a:rPr>
              <a:t>- Kể chuyện gì cho bà nghe nhỉ?</a:t>
            </a:r>
            <a:endParaRPr lang="en-US" sz="9600">
              <a:latin typeface="Times New Roman" panose="02020603050405020304" pitchFamily="18" charset="0"/>
              <a:cs typeface="Times New Roman" panose="02020603050405020304" pitchFamily="18" charset="0"/>
            </a:endParaRPr>
          </a:p>
          <a:p>
            <a:pPr marL="0" indent="0">
              <a:buNone/>
            </a:pPr>
            <a:endParaRPr lang="en-US"/>
          </a:p>
          <a:p>
            <a:pPr marL="0" indent="0">
              <a:buNone/>
            </a:pPr>
            <a:endParaRPr lang="en-US"/>
          </a:p>
          <a:p>
            <a:pPr marL="0" indent="0">
              <a:buNone/>
            </a:pPr>
            <a:endParaRPr lang="en-US"/>
          </a:p>
          <a:p>
            <a:pPr marL="0" indent="0">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heckerboard(across)">
                                      <p:cBhvr>
                                        <p:cTn id="20" dur="500"/>
                                        <p:tgtEl>
                                          <p:spTgt spid="3">
                                            <p:txEl>
                                              <p:pRg st="2" end="2"/>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heckerboard(across)">
                                      <p:cBhvr>
                                        <p:cTn id="23" dur="500"/>
                                        <p:tgtEl>
                                          <p:spTgt spid="3">
                                            <p:txEl>
                                              <p:pRg st="3" end="3"/>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heckerboard(across)">
                                      <p:cBhvr>
                                        <p:cTn id="26" dur="500"/>
                                        <p:tgtEl>
                                          <p:spTgt spid="3">
                                            <p:txEl>
                                              <p:pRg st="4" end="4"/>
                                            </p:txEl>
                                          </p:spTgt>
                                        </p:tgtEl>
                                      </p:cBhvr>
                                    </p:animEffect>
                                  </p:childTnLst>
                                </p:cTn>
                              </p:par>
                              <p:par>
                                <p:cTn id="27" presetID="5" presetClass="entr" presetSubtype="1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heckerboard(across)">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61"/>
        <p:cNvGrpSpPr/>
        <p:nvPr/>
      </p:nvGrpSpPr>
      <p:grpSpPr>
        <a:xfrm>
          <a:off x="0" y="0"/>
          <a:ext cx="0" cy="0"/>
          <a:chOff x="0" y="0"/>
          <a:chExt cx="0" cy="0"/>
        </a:xfrm>
      </p:grpSpPr>
      <p:pic>
        <p:nvPicPr>
          <p:cNvPr id="862" name="Google Shape;862;p3"/>
          <p:cNvPicPr preferRelativeResize="0"/>
          <p:nvPr/>
        </p:nvPicPr>
        <p:blipFill rotWithShape="1">
          <a:blip r:embed="rId1"/>
          <a:srcRect/>
          <a:stretch>
            <a:fillRect/>
          </a:stretch>
        </p:blipFill>
        <p:spPr>
          <a:xfrm>
            <a:off x="0" y="-11832"/>
            <a:ext cx="9144000" cy="5155332"/>
          </a:xfrm>
          <a:prstGeom prst="rect">
            <a:avLst/>
          </a:prstGeom>
          <a:solidFill>
            <a:schemeClr val="accent2">
              <a:lumMod val="40000"/>
              <a:lumOff val="60000"/>
            </a:schemeClr>
          </a:solidFill>
          <a:ln>
            <a:solidFill>
              <a:schemeClr val="accent2">
                <a:lumMod val="40000"/>
                <a:lumOff val="60000"/>
              </a:schemeClr>
            </a:solidFill>
          </a:ln>
        </p:spPr>
      </p:pic>
      <p:pic>
        <p:nvPicPr>
          <p:cNvPr id="866" name="Google Shape;866;p3"/>
          <p:cNvPicPr preferRelativeResize="0"/>
          <p:nvPr/>
        </p:nvPicPr>
        <p:blipFill rotWithShape="1">
          <a:blip r:embed="rId2"/>
          <a:srcRect l="68030" r="14999" b="54204"/>
          <a:stretch>
            <a:fillRect/>
          </a:stretch>
        </p:blipFill>
        <p:spPr>
          <a:xfrm>
            <a:off x="6720372" y="453509"/>
            <a:ext cx="2481603" cy="1918442"/>
          </a:xfrm>
          <a:prstGeom prst="rect">
            <a:avLst/>
          </a:prstGeom>
          <a:solidFill>
            <a:schemeClr val="accent2">
              <a:lumMod val="40000"/>
              <a:lumOff val="60000"/>
            </a:schemeClr>
          </a:solidFill>
          <a:ln>
            <a:solidFill>
              <a:schemeClr val="accent2">
                <a:lumMod val="40000"/>
                <a:lumOff val="60000"/>
              </a:schemeClr>
            </a:solidFill>
          </a:ln>
        </p:spPr>
      </p:pic>
      <p:pic>
        <p:nvPicPr>
          <p:cNvPr id="867" name="Google Shape;867;p3"/>
          <p:cNvPicPr preferRelativeResize="0"/>
          <p:nvPr/>
        </p:nvPicPr>
        <p:blipFill rotWithShape="1">
          <a:blip r:embed="rId3"/>
          <a:srcRect t="9905" r="71460" b="70286"/>
          <a:stretch>
            <a:fillRect/>
          </a:stretch>
        </p:blipFill>
        <p:spPr>
          <a:xfrm>
            <a:off x="252445" y="496049"/>
            <a:ext cx="1643342" cy="1140651"/>
          </a:xfrm>
          <a:prstGeom prst="rect">
            <a:avLst/>
          </a:prstGeom>
          <a:solidFill>
            <a:schemeClr val="accent2">
              <a:lumMod val="40000"/>
              <a:lumOff val="60000"/>
            </a:schemeClr>
          </a:solidFill>
          <a:ln>
            <a:solidFill>
              <a:schemeClr val="accent2">
                <a:lumMod val="40000"/>
                <a:lumOff val="60000"/>
              </a:schemeClr>
            </a:solidFill>
          </a:ln>
        </p:spPr>
      </p:pic>
      <p:pic>
        <p:nvPicPr>
          <p:cNvPr id="869" name="Google Shape;869;p3"/>
          <p:cNvPicPr preferRelativeResize="0"/>
          <p:nvPr/>
        </p:nvPicPr>
        <p:blipFill rotWithShape="1">
          <a:blip r:embed="rId3"/>
          <a:srcRect l="83658" t="36888" b="49777"/>
          <a:stretch>
            <a:fillRect/>
          </a:stretch>
        </p:blipFill>
        <p:spPr>
          <a:xfrm>
            <a:off x="5506635" y="366494"/>
            <a:ext cx="840545" cy="685800"/>
          </a:xfrm>
          <a:prstGeom prst="rect">
            <a:avLst/>
          </a:prstGeom>
          <a:solidFill>
            <a:schemeClr val="accent2">
              <a:lumMod val="40000"/>
              <a:lumOff val="60000"/>
            </a:schemeClr>
          </a:solidFill>
          <a:ln>
            <a:solidFill>
              <a:schemeClr val="accent2">
                <a:lumMod val="40000"/>
                <a:lumOff val="60000"/>
              </a:schemeClr>
            </a:solidFill>
          </a:ln>
        </p:spPr>
      </p:pic>
      <p:pic>
        <p:nvPicPr>
          <p:cNvPr id="870" name="Google Shape;870;p3"/>
          <p:cNvPicPr preferRelativeResize="0"/>
          <p:nvPr/>
        </p:nvPicPr>
        <p:blipFill rotWithShape="1">
          <a:blip r:embed="rId2"/>
          <a:srcRect l="12987" t="26830" r="75844" b="43247"/>
          <a:stretch>
            <a:fillRect/>
          </a:stretch>
        </p:blipFill>
        <p:spPr>
          <a:xfrm>
            <a:off x="979716" y="1841904"/>
            <a:ext cx="842554" cy="646612"/>
          </a:xfrm>
          <a:prstGeom prst="rect">
            <a:avLst/>
          </a:prstGeom>
          <a:solidFill>
            <a:schemeClr val="accent2">
              <a:lumMod val="40000"/>
              <a:lumOff val="60000"/>
            </a:schemeClr>
          </a:solidFill>
          <a:ln>
            <a:solidFill>
              <a:schemeClr val="accent2">
                <a:lumMod val="40000"/>
                <a:lumOff val="60000"/>
              </a:schemeClr>
            </a:solidFill>
          </a:ln>
        </p:spPr>
      </p:pic>
      <p:pic>
        <p:nvPicPr>
          <p:cNvPr id="872" name="Google Shape;872;p3"/>
          <p:cNvPicPr preferRelativeResize="0"/>
          <p:nvPr/>
        </p:nvPicPr>
        <p:blipFill rotWithShape="1">
          <a:blip r:embed="rId3"/>
          <a:srcRect b="90000"/>
          <a:stretch>
            <a:fillRect/>
          </a:stretch>
        </p:blipFill>
        <p:spPr>
          <a:xfrm>
            <a:off x="0" y="-25946"/>
            <a:ext cx="9144000" cy="514350"/>
          </a:xfrm>
          <a:prstGeom prst="rect">
            <a:avLst/>
          </a:prstGeom>
          <a:solidFill>
            <a:schemeClr val="accent2">
              <a:lumMod val="40000"/>
              <a:lumOff val="60000"/>
            </a:schemeClr>
          </a:solidFill>
          <a:ln>
            <a:solidFill>
              <a:schemeClr val="accent2">
                <a:lumMod val="40000"/>
                <a:lumOff val="60000"/>
              </a:schemeClr>
            </a:solidFill>
          </a:ln>
        </p:spPr>
      </p:pic>
      <p:pic>
        <p:nvPicPr>
          <p:cNvPr id="873" name="Google Shape;873;p3"/>
          <p:cNvPicPr preferRelativeResize="0"/>
          <p:nvPr/>
        </p:nvPicPr>
        <p:blipFill rotWithShape="1">
          <a:blip r:embed="rId2"/>
          <a:srcRect l="63117" t="50406" r="27013" b="6978"/>
          <a:stretch>
            <a:fillRect/>
          </a:stretch>
        </p:blipFill>
        <p:spPr>
          <a:xfrm>
            <a:off x="5806676" y="3214058"/>
            <a:ext cx="744583" cy="920931"/>
          </a:xfrm>
          <a:prstGeom prst="rect">
            <a:avLst/>
          </a:prstGeom>
          <a:solidFill>
            <a:schemeClr val="accent2">
              <a:lumMod val="40000"/>
              <a:lumOff val="60000"/>
            </a:schemeClr>
          </a:solidFill>
          <a:ln>
            <a:solidFill>
              <a:schemeClr val="accent2">
                <a:lumMod val="40000"/>
                <a:lumOff val="60000"/>
              </a:schemeClr>
            </a:solidFill>
          </a:ln>
        </p:spPr>
      </p:pic>
      <p:pic>
        <p:nvPicPr>
          <p:cNvPr id="874" name="Google Shape;874;p3"/>
          <p:cNvPicPr preferRelativeResize="0"/>
          <p:nvPr/>
        </p:nvPicPr>
        <p:blipFill rotWithShape="1">
          <a:blip r:embed="rId2"/>
          <a:srcRect l="59741" r="30649" b="68635"/>
          <a:stretch>
            <a:fillRect/>
          </a:stretch>
        </p:blipFill>
        <p:spPr>
          <a:xfrm>
            <a:off x="3921249" y="4117029"/>
            <a:ext cx="724989" cy="677772"/>
          </a:xfrm>
          <a:prstGeom prst="rect">
            <a:avLst/>
          </a:prstGeom>
          <a:solidFill>
            <a:schemeClr val="accent2">
              <a:lumMod val="40000"/>
              <a:lumOff val="60000"/>
            </a:schemeClr>
          </a:solidFill>
          <a:ln>
            <a:solidFill>
              <a:schemeClr val="accent2">
                <a:lumMod val="40000"/>
                <a:lumOff val="60000"/>
              </a:schemeClr>
            </a:solidFill>
          </a:ln>
        </p:spPr>
      </p:pic>
      <p:pic>
        <p:nvPicPr>
          <p:cNvPr id="876" name="Google Shape;876;p3"/>
          <p:cNvPicPr preferRelativeResize="0"/>
          <p:nvPr/>
        </p:nvPicPr>
        <p:blipFill rotWithShape="1">
          <a:blip r:embed="rId4"/>
          <a:srcRect l="83658" t="36888" b="49777"/>
          <a:stretch>
            <a:fillRect/>
          </a:stretch>
        </p:blipFill>
        <p:spPr>
          <a:xfrm>
            <a:off x="4179112" y="3576358"/>
            <a:ext cx="518618" cy="423140"/>
          </a:xfrm>
          <a:prstGeom prst="rect">
            <a:avLst/>
          </a:prstGeom>
          <a:solidFill>
            <a:schemeClr val="accent2">
              <a:lumMod val="40000"/>
              <a:lumOff val="60000"/>
            </a:schemeClr>
          </a:solidFill>
          <a:ln>
            <a:solidFill>
              <a:schemeClr val="accent2">
                <a:lumMod val="40000"/>
                <a:lumOff val="60000"/>
              </a:schemeClr>
            </a:solidFill>
          </a:ln>
        </p:spPr>
      </p:pic>
      <p:pic>
        <p:nvPicPr>
          <p:cNvPr id="877" name="Google Shape;877;p3"/>
          <p:cNvPicPr preferRelativeResize="0"/>
          <p:nvPr/>
        </p:nvPicPr>
        <p:blipFill rotWithShape="1">
          <a:blip r:embed="rId2"/>
          <a:srcRect l="59741" r="30649" b="68635"/>
          <a:stretch>
            <a:fillRect/>
          </a:stretch>
        </p:blipFill>
        <p:spPr>
          <a:xfrm>
            <a:off x="-102626" y="3204965"/>
            <a:ext cx="1176742" cy="1100103"/>
          </a:xfrm>
          <a:prstGeom prst="rect">
            <a:avLst/>
          </a:prstGeom>
          <a:solidFill>
            <a:schemeClr val="accent2">
              <a:lumMod val="40000"/>
              <a:lumOff val="60000"/>
            </a:schemeClr>
          </a:solidFill>
          <a:ln>
            <a:solidFill>
              <a:schemeClr val="accent2">
                <a:lumMod val="40000"/>
                <a:lumOff val="60000"/>
              </a:schemeClr>
            </a:solidFill>
          </a:ln>
        </p:spPr>
      </p:pic>
      <p:pic>
        <p:nvPicPr>
          <p:cNvPr id="878" name="Google Shape;878;p3"/>
          <p:cNvPicPr preferRelativeResize="0"/>
          <p:nvPr/>
        </p:nvPicPr>
        <p:blipFill rotWithShape="1">
          <a:blip r:embed="rId3"/>
          <a:srcRect b="90000"/>
          <a:stretch>
            <a:fillRect/>
          </a:stretch>
        </p:blipFill>
        <p:spPr>
          <a:xfrm rot="10800000">
            <a:off x="0" y="4602475"/>
            <a:ext cx="9144000" cy="514350"/>
          </a:xfrm>
          <a:prstGeom prst="rect">
            <a:avLst/>
          </a:prstGeom>
          <a:solidFill>
            <a:schemeClr val="accent2">
              <a:lumMod val="40000"/>
              <a:lumOff val="60000"/>
            </a:schemeClr>
          </a:solidFill>
          <a:ln>
            <a:solidFill>
              <a:schemeClr val="accent2">
                <a:lumMod val="40000"/>
                <a:lumOff val="60000"/>
              </a:schemeClr>
            </a:solidFill>
          </a:ln>
        </p:spPr>
      </p:pic>
      <p:sp>
        <p:nvSpPr>
          <p:cNvPr id="879" name="Google Shape;879;p3"/>
          <p:cNvSpPr txBox="1"/>
          <p:nvPr/>
        </p:nvSpPr>
        <p:spPr>
          <a:xfrm>
            <a:off x="2051720" y="1303476"/>
            <a:ext cx="4668652" cy="923289"/>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45700" rIns="91425" bIns="45700" anchor="t" anchorCtr="0">
            <a:spAutoFit/>
          </a:bodyPr>
          <a:lstStyle/>
          <a:p>
            <a:pPr marL="0" marR="0" lvl="0" indent="0" algn="ctr" rtl="0">
              <a:spcBef>
                <a:spcPts val="0"/>
              </a:spcBef>
              <a:spcAft>
                <a:spcPts val="0"/>
              </a:spcAft>
              <a:buNone/>
            </a:pPr>
            <a:r>
              <a:rPr lang="vi-VN" sz="5400" b="1" dirty="0">
                <a:latin typeface="Times New Roman" panose="02020603050405020304"/>
                <a:ea typeface="Times New Roman" panose="02020603050405020304"/>
                <a:cs typeface="Times New Roman" panose="02020603050405020304"/>
                <a:sym typeface="Times New Roman" panose="02020603050405020304"/>
              </a:rPr>
              <a:t>VẬN DỤNG</a:t>
            </a:r>
            <a:endParaRPr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67494"/>
            <a:ext cx="8208912" cy="939800"/>
          </a:xfrm>
          <a:prstGeom prst="rect">
            <a:avLst/>
          </a:prstGeom>
        </p:spPr>
        <p:txBody>
          <a:bodyPr wrap="square">
            <a:spAutoFit/>
          </a:bodyPr>
          <a:lstStyle/>
          <a:p>
            <a:pPr algn="ctr">
              <a:lnSpc>
                <a:spcPct val="115000"/>
              </a:lnSpc>
              <a:spcAft>
                <a:spcPts val="1000"/>
              </a:spcAft>
            </a:pPr>
            <a:r>
              <a:rPr lang="vi-VN" sz="2400" b="1" dirty="0">
                <a:solidFill>
                  <a:srgbClr val="FF0000"/>
                </a:solidFill>
                <a:effectLst/>
                <a:latin typeface="Times New Roman" panose="02020603050405020304"/>
                <a:ea typeface="Calibri" panose="020F0502020204030204"/>
                <a:cs typeface="Times New Roman" panose="02020603050405020304"/>
              </a:rPr>
              <a:t>V</a:t>
            </a:r>
            <a:r>
              <a:rPr lang="nl-NL" sz="2400" b="1" dirty="0">
                <a:solidFill>
                  <a:srgbClr val="FF0000"/>
                </a:solidFill>
                <a:effectLst/>
                <a:latin typeface="Times New Roman" panose="02020603050405020304"/>
                <a:ea typeface="Calibri" panose="020F0502020204030204"/>
                <a:cs typeface="Times New Roman" panose="02020603050405020304"/>
              </a:rPr>
              <a:t>iết đoạn văn (</a:t>
            </a:r>
            <a:r>
              <a:rPr lang="vi-VN" sz="2400" b="1" dirty="0">
                <a:solidFill>
                  <a:srgbClr val="FF0000"/>
                </a:solidFill>
                <a:effectLst/>
                <a:latin typeface="Times New Roman" panose="02020603050405020304"/>
                <a:ea typeface="Calibri" panose="020F0502020204030204"/>
                <a:cs typeface="Times New Roman" panose="02020603050405020304"/>
              </a:rPr>
              <a:t>6</a:t>
            </a:r>
            <a:r>
              <a:rPr lang="nl-NL" sz="2400" b="1" dirty="0">
                <a:solidFill>
                  <a:srgbClr val="FF0000"/>
                </a:solidFill>
                <a:effectLst/>
                <a:latin typeface="Times New Roman" panose="02020603050405020304"/>
                <a:ea typeface="Calibri" panose="020F0502020204030204"/>
                <a:cs typeface="Times New Roman" panose="02020603050405020304"/>
              </a:rPr>
              <a:t>-</a:t>
            </a:r>
            <a:r>
              <a:rPr lang="vi-VN" sz="2400" b="1" dirty="0">
                <a:solidFill>
                  <a:srgbClr val="FF0000"/>
                </a:solidFill>
                <a:effectLst/>
                <a:latin typeface="Times New Roman" panose="02020603050405020304"/>
                <a:ea typeface="Calibri" panose="020F0502020204030204"/>
                <a:cs typeface="Times New Roman" panose="02020603050405020304"/>
              </a:rPr>
              <a:t>8</a:t>
            </a:r>
            <a:r>
              <a:rPr lang="nl-NL" sz="2400" b="1" dirty="0">
                <a:solidFill>
                  <a:srgbClr val="FF0000"/>
                </a:solidFill>
                <a:effectLst/>
                <a:latin typeface="Times New Roman" panose="02020603050405020304"/>
                <a:ea typeface="Calibri" panose="020F0502020204030204"/>
                <a:cs typeface="Times New Roman" panose="02020603050405020304"/>
              </a:rPr>
              <a:t> câu) </a:t>
            </a:r>
            <a:r>
              <a:rPr lang="vi-VN" sz="2400" b="1" dirty="0">
                <a:solidFill>
                  <a:srgbClr val="FF0000"/>
                </a:solidFill>
                <a:effectLst/>
                <a:latin typeface="Times New Roman" panose="02020603050405020304"/>
                <a:ea typeface="Calibri" panose="020F0502020204030204"/>
                <a:cs typeface="Times New Roman" panose="02020603050405020304"/>
              </a:rPr>
              <a:t>chủ đề tự chọn. T</a:t>
            </a:r>
            <a:r>
              <a:rPr lang="nl-NL" sz="2400" b="1" dirty="0">
                <a:solidFill>
                  <a:srgbClr val="FF0000"/>
                </a:solidFill>
                <a:effectLst/>
                <a:latin typeface="Times New Roman" panose="02020603050405020304"/>
                <a:ea typeface="Calibri" panose="020F0502020204030204"/>
                <a:cs typeface="Times New Roman" panose="02020603050405020304"/>
              </a:rPr>
              <a:t>rong đoạn văn có sử dụng </a:t>
            </a:r>
            <a:r>
              <a:rPr lang="en-US" altLang="nl-NL" sz="2400" b="1" dirty="0">
                <a:solidFill>
                  <a:srgbClr val="FF0000"/>
                </a:solidFill>
                <a:effectLst/>
                <a:latin typeface="Times New Roman" panose="02020603050405020304"/>
                <a:ea typeface="Calibri" panose="020F0502020204030204"/>
                <a:cs typeface="Times New Roman" panose="02020603050405020304"/>
              </a:rPr>
              <a:t>các kiểu câu chia theo mục đích nói</a:t>
            </a:r>
            <a:r>
              <a:rPr lang="nl-NL" sz="2400" b="1" dirty="0">
                <a:solidFill>
                  <a:srgbClr val="FF0000"/>
                </a:solidFill>
                <a:effectLst/>
                <a:latin typeface="Times New Roman" panose="02020603050405020304"/>
                <a:ea typeface="Calibri" panose="020F0502020204030204"/>
                <a:cs typeface="Times New Roman" panose="02020603050405020304"/>
              </a:rPr>
              <a:t>.</a:t>
            </a:r>
            <a:endParaRPr lang="en-US" b="1" dirty="0">
              <a:solidFill>
                <a:srgbClr val="FF0000"/>
              </a:solidFill>
              <a:ea typeface="Calibri" panose="020F0502020204030204"/>
              <a:cs typeface="Times New Roman" panose="02020603050405020304"/>
            </a:endParaRPr>
          </a:p>
        </p:txBody>
      </p:sp>
      <p:sp>
        <p:nvSpPr>
          <p:cNvPr id="3" name="Flowchart: Alternate Process 2"/>
          <p:cNvSpPr/>
          <p:nvPr/>
        </p:nvSpPr>
        <p:spPr>
          <a:xfrm>
            <a:off x="467544" y="1707654"/>
            <a:ext cx="4392488" cy="2652376"/>
          </a:xfrm>
          <a:prstGeom prst="flowChartAlternateProcess">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15000"/>
              </a:lnSpc>
              <a:buClr>
                <a:srgbClr val="000000"/>
              </a:buClr>
            </a:pPr>
            <a:r>
              <a:rPr kumimoji="0" lang="vi-VN" sz="2400" b="1"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rPr>
              <a:t>* Về hình thức</a:t>
            </a:r>
            <a:endParaRPr kumimoji="0" lang="vi-VN" sz="2400" b="1"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endParaRPr>
          </a:p>
          <a:p>
            <a:pPr lvl="0" algn="just">
              <a:lnSpc>
                <a:spcPct val="115000"/>
              </a:lnSpc>
              <a:buClr>
                <a:srgbClr val="000000"/>
              </a:buClr>
            </a:pPr>
            <a:r>
              <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rPr>
              <a:t>- Đảm bảo dung lượng đoạn văn.</a:t>
            </a:r>
            <a:endPar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endParaRPr>
          </a:p>
          <a:p>
            <a:pPr lvl="0" algn="just">
              <a:lnSpc>
                <a:spcPct val="115000"/>
              </a:lnSpc>
              <a:buClr>
                <a:srgbClr val="000000"/>
              </a:buClr>
            </a:pPr>
            <a:r>
              <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rPr>
              <a:t>- Đặt câu đúng câu trúc ngữ pháp.</a:t>
            </a:r>
            <a:endPar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endParaRPr>
          </a:p>
          <a:p>
            <a:pPr lvl="0" algn="just">
              <a:lnSpc>
                <a:spcPct val="115000"/>
              </a:lnSpc>
              <a:buClr>
                <a:srgbClr val="000000"/>
              </a:buClr>
            </a:pPr>
            <a:r>
              <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rPr>
              <a:t>- Trình bày sạch đẹp.</a:t>
            </a:r>
            <a:endPar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endParaRPr>
          </a:p>
        </p:txBody>
      </p:sp>
      <p:sp>
        <p:nvSpPr>
          <p:cNvPr id="5" name="Flowchart: Alternate Process 4"/>
          <p:cNvSpPr/>
          <p:nvPr/>
        </p:nvSpPr>
        <p:spPr>
          <a:xfrm>
            <a:off x="5292080" y="1695734"/>
            <a:ext cx="3528392" cy="2664296"/>
          </a:xfrm>
          <a:prstGeom prst="flowChartAlternateProcess">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lnSpc>
                <a:spcPct val="115000"/>
              </a:lnSpc>
              <a:buClr>
                <a:srgbClr val="000000"/>
              </a:buClr>
            </a:pPr>
            <a:r>
              <a:rPr kumimoji="0" lang="vi-VN" sz="2400" b="1"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rPr>
              <a:t>* Về nội</a:t>
            </a:r>
            <a:r>
              <a:rPr kumimoji="0" lang="vi-VN" sz="2400" b="1" i="0" u="none" strike="noStrike" kern="0" cap="none" spc="0" normalizeH="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rPr>
              <a:t> dung:</a:t>
            </a:r>
            <a:endParaRPr kumimoji="0" lang="vi-VN" sz="2400" b="1" i="0" u="none" strike="noStrike" kern="0" cap="none" spc="0" normalizeH="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endParaRPr>
          </a:p>
          <a:p>
            <a:pPr lvl="0" algn="just">
              <a:lnSpc>
                <a:spcPct val="115000"/>
              </a:lnSpc>
              <a:buClr>
                <a:srgbClr val="000000"/>
              </a:buClr>
            </a:pPr>
            <a:r>
              <a:rPr lang="vi-VN" sz="2400" kern="0" baseline="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 Chủ</a:t>
            </a:r>
            <a:r>
              <a:rPr lang="vi-VN" sz="2400" kern="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 đề tự chọn</a:t>
            </a:r>
            <a:endPar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endParaRPr>
          </a:p>
          <a:p>
            <a:pPr lvl="0" algn="just">
              <a:lnSpc>
                <a:spcPct val="115000"/>
              </a:lnSpc>
              <a:buClr>
                <a:srgbClr val="000000"/>
              </a:buClr>
            </a:pPr>
            <a:r>
              <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rPr>
              <a:t>- Sử dụng ít nhất một </a:t>
            </a:r>
            <a:r>
              <a:rPr kumimoji="0" lang="en-US" alt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rPr>
              <a:t>kiểu câu chia theo mục đích nói</a:t>
            </a:r>
            <a:r>
              <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rPr>
              <a:t>.</a:t>
            </a:r>
            <a:endParaRPr kumimoji="0" lang="vi-VN" sz="2400" b="0" i="0" u="none" strike="noStrike" kern="0" cap="none" spc="0" normalizeH="0" baseline="0" noProof="0" dirty="0">
              <a:ln>
                <a:noFill/>
              </a:ln>
              <a:solidFill>
                <a:srgbClr val="000000"/>
              </a:solidFill>
              <a:effectLst/>
              <a:uLnTx/>
              <a:uFillTx/>
              <a:latin typeface="Times New Roman" panose="02020603050405020304"/>
              <a:ea typeface="Times New Roman" panose="02020603050405020304"/>
              <a:cs typeface="Times New Roman" panose="02020603050405020304"/>
              <a:sym typeface="Times New Roman" panose="02020603050405020304"/>
            </a:endParaRPr>
          </a:p>
        </p:txBody>
      </p:sp>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rot="1844729">
            <a:off x="-936151" y="322479"/>
            <a:ext cx="1670050" cy="11652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Google Shape;877;p3"/>
          <p:cNvPicPr preferRelativeResize="0"/>
          <p:nvPr/>
        </p:nvPicPr>
        <p:blipFill rotWithShape="1">
          <a:blip r:embed="rId2"/>
          <a:srcRect l="59741" r="30649" b="68635"/>
          <a:stretch>
            <a:fillRect/>
          </a:stretch>
        </p:blipFill>
        <p:spPr>
          <a:xfrm rot="4479254">
            <a:off x="8060004" y="4102811"/>
            <a:ext cx="1176742" cy="1100103"/>
          </a:xfrm>
          <a:prstGeom prst="rect">
            <a:avLst/>
          </a:prstGeom>
          <a:solidFill>
            <a:schemeClr val="accent2">
              <a:lumMod val="40000"/>
              <a:lumOff val="60000"/>
            </a:schemeClr>
          </a:solidFill>
          <a:ln>
            <a:solidFill>
              <a:schemeClr val="accent2">
                <a:lumMod val="40000"/>
                <a:lumOff val="60000"/>
              </a:schemeClr>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par>
                                <p:cTn id="18" presetID="23" presetClass="entr" presetSubtype="16"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p:tgtEl>
                                          <p:spTgt spid="7"/>
                                        </p:tgtEl>
                                        <p:attrNameLst>
                                          <p:attrName>ppt_w</p:attrName>
                                        </p:attrNameLst>
                                      </p:cBhvr>
                                      <p:tavLst>
                                        <p:tav tm="0">
                                          <p:val>
                                            <p:fltVal val="0"/>
                                          </p:val>
                                        </p:tav>
                                        <p:tav tm="100000">
                                          <p:val>
                                            <p:strVal val="#ppt_w"/>
                                          </p:val>
                                        </p:tav>
                                      </p:tavLst>
                                    </p:anim>
                                    <p:anim calcmode="lin" valueType="num">
                                      <p:cBhvr additive="base">
                                        <p:cTn id="21" dur="500"/>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61"/>
        <p:cNvGrpSpPr/>
        <p:nvPr/>
      </p:nvGrpSpPr>
      <p:grpSpPr>
        <a:xfrm>
          <a:off x="0" y="0"/>
          <a:ext cx="0" cy="0"/>
          <a:chOff x="0" y="0"/>
          <a:chExt cx="0" cy="0"/>
        </a:xfrm>
      </p:grpSpPr>
      <p:pic>
        <p:nvPicPr>
          <p:cNvPr id="862" name="Google Shape;862;p3"/>
          <p:cNvPicPr preferRelativeResize="0"/>
          <p:nvPr/>
        </p:nvPicPr>
        <p:blipFill rotWithShape="1">
          <a:blip r:embed="rId1"/>
          <a:srcRect/>
          <a:stretch>
            <a:fillRect/>
          </a:stretch>
        </p:blipFill>
        <p:spPr>
          <a:xfrm>
            <a:off x="0" y="-11832"/>
            <a:ext cx="9144000" cy="5155332"/>
          </a:xfrm>
          <a:prstGeom prst="rect">
            <a:avLst/>
          </a:prstGeom>
          <a:solidFill>
            <a:schemeClr val="accent2">
              <a:lumMod val="40000"/>
              <a:lumOff val="60000"/>
            </a:schemeClr>
          </a:solidFill>
          <a:ln>
            <a:solidFill>
              <a:schemeClr val="accent2">
                <a:lumMod val="40000"/>
                <a:lumOff val="60000"/>
              </a:schemeClr>
            </a:solidFill>
          </a:ln>
        </p:spPr>
      </p:pic>
      <p:pic>
        <p:nvPicPr>
          <p:cNvPr id="866" name="Google Shape;866;p3"/>
          <p:cNvPicPr preferRelativeResize="0"/>
          <p:nvPr/>
        </p:nvPicPr>
        <p:blipFill rotWithShape="1">
          <a:blip r:embed="rId2"/>
          <a:srcRect l="68030" r="14999" b="54204"/>
          <a:stretch>
            <a:fillRect/>
          </a:stretch>
        </p:blipFill>
        <p:spPr>
          <a:xfrm>
            <a:off x="6720372" y="453509"/>
            <a:ext cx="2481603" cy="1918442"/>
          </a:xfrm>
          <a:prstGeom prst="rect">
            <a:avLst/>
          </a:prstGeom>
          <a:solidFill>
            <a:schemeClr val="accent2">
              <a:lumMod val="40000"/>
              <a:lumOff val="60000"/>
            </a:schemeClr>
          </a:solidFill>
          <a:ln>
            <a:solidFill>
              <a:schemeClr val="accent2">
                <a:lumMod val="40000"/>
                <a:lumOff val="60000"/>
              </a:schemeClr>
            </a:solidFill>
          </a:ln>
        </p:spPr>
      </p:pic>
      <p:pic>
        <p:nvPicPr>
          <p:cNvPr id="867" name="Google Shape;867;p3"/>
          <p:cNvPicPr preferRelativeResize="0"/>
          <p:nvPr/>
        </p:nvPicPr>
        <p:blipFill rotWithShape="1">
          <a:blip r:embed="rId3"/>
          <a:srcRect t="9905" r="71460" b="70286"/>
          <a:stretch>
            <a:fillRect/>
          </a:stretch>
        </p:blipFill>
        <p:spPr>
          <a:xfrm>
            <a:off x="252445" y="496049"/>
            <a:ext cx="1643342" cy="1140651"/>
          </a:xfrm>
          <a:prstGeom prst="rect">
            <a:avLst/>
          </a:prstGeom>
          <a:solidFill>
            <a:schemeClr val="accent2">
              <a:lumMod val="40000"/>
              <a:lumOff val="60000"/>
            </a:schemeClr>
          </a:solidFill>
          <a:ln>
            <a:solidFill>
              <a:schemeClr val="accent2">
                <a:lumMod val="40000"/>
                <a:lumOff val="60000"/>
              </a:schemeClr>
            </a:solidFill>
          </a:ln>
        </p:spPr>
      </p:pic>
      <p:pic>
        <p:nvPicPr>
          <p:cNvPr id="869" name="Google Shape;869;p3"/>
          <p:cNvPicPr preferRelativeResize="0"/>
          <p:nvPr/>
        </p:nvPicPr>
        <p:blipFill rotWithShape="1">
          <a:blip r:embed="rId3"/>
          <a:srcRect l="83658" t="36888" b="49777"/>
          <a:stretch>
            <a:fillRect/>
          </a:stretch>
        </p:blipFill>
        <p:spPr>
          <a:xfrm>
            <a:off x="5506635" y="366494"/>
            <a:ext cx="840545" cy="685800"/>
          </a:xfrm>
          <a:prstGeom prst="rect">
            <a:avLst/>
          </a:prstGeom>
          <a:solidFill>
            <a:schemeClr val="accent2">
              <a:lumMod val="40000"/>
              <a:lumOff val="60000"/>
            </a:schemeClr>
          </a:solidFill>
          <a:ln>
            <a:solidFill>
              <a:schemeClr val="accent2">
                <a:lumMod val="40000"/>
                <a:lumOff val="60000"/>
              </a:schemeClr>
            </a:solidFill>
          </a:ln>
        </p:spPr>
      </p:pic>
      <p:pic>
        <p:nvPicPr>
          <p:cNvPr id="870" name="Google Shape;870;p3"/>
          <p:cNvPicPr preferRelativeResize="0"/>
          <p:nvPr/>
        </p:nvPicPr>
        <p:blipFill rotWithShape="1">
          <a:blip r:embed="rId2"/>
          <a:srcRect l="12987" t="26830" r="75844" b="43247"/>
          <a:stretch>
            <a:fillRect/>
          </a:stretch>
        </p:blipFill>
        <p:spPr>
          <a:xfrm>
            <a:off x="979716" y="1841904"/>
            <a:ext cx="842554" cy="646612"/>
          </a:xfrm>
          <a:prstGeom prst="rect">
            <a:avLst/>
          </a:prstGeom>
          <a:solidFill>
            <a:schemeClr val="accent2">
              <a:lumMod val="40000"/>
              <a:lumOff val="60000"/>
            </a:schemeClr>
          </a:solidFill>
          <a:ln>
            <a:solidFill>
              <a:schemeClr val="accent2">
                <a:lumMod val="40000"/>
                <a:lumOff val="60000"/>
              </a:schemeClr>
            </a:solidFill>
          </a:ln>
        </p:spPr>
      </p:pic>
      <p:pic>
        <p:nvPicPr>
          <p:cNvPr id="872" name="Google Shape;872;p3"/>
          <p:cNvPicPr preferRelativeResize="0"/>
          <p:nvPr/>
        </p:nvPicPr>
        <p:blipFill rotWithShape="1">
          <a:blip r:embed="rId3"/>
          <a:srcRect b="90000"/>
          <a:stretch>
            <a:fillRect/>
          </a:stretch>
        </p:blipFill>
        <p:spPr>
          <a:xfrm>
            <a:off x="0" y="-25946"/>
            <a:ext cx="9144000" cy="514350"/>
          </a:xfrm>
          <a:prstGeom prst="rect">
            <a:avLst/>
          </a:prstGeom>
          <a:solidFill>
            <a:schemeClr val="accent2">
              <a:lumMod val="40000"/>
              <a:lumOff val="60000"/>
            </a:schemeClr>
          </a:solidFill>
          <a:ln>
            <a:solidFill>
              <a:schemeClr val="accent2">
                <a:lumMod val="40000"/>
                <a:lumOff val="60000"/>
              </a:schemeClr>
            </a:solidFill>
          </a:ln>
        </p:spPr>
      </p:pic>
      <p:pic>
        <p:nvPicPr>
          <p:cNvPr id="873" name="Google Shape;873;p3"/>
          <p:cNvPicPr preferRelativeResize="0"/>
          <p:nvPr/>
        </p:nvPicPr>
        <p:blipFill rotWithShape="1">
          <a:blip r:embed="rId2"/>
          <a:srcRect l="63117" t="50406" r="27013" b="6978"/>
          <a:stretch>
            <a:fillRect/>
          </a:stretch>
        </p:blipFill>
        <p:spPr>
          <a:xfrm>
            <a:off x="5806676" y="3214058"/>
            <a:ext cx="744583" cy="920931"/>
          </a:xfrm>
          <a:prstGeom prst="rect">
            <a:avLst/>
          </a:prstGeom>
          <a:solidFill>
            <a:schemeClr val="accent2">
              <a:lumMod val="40000"/>
              <a:lumOff val="60000"/>
            </a:schemeClr>
          </a:solidFill>
          <a:ln>
            <a:solidFill>
              <a:schemeClr val="accent2">
                <a:lumMod val="40000"/>
                <a:lumOff val="60000"/>
              </a:schemeClr>
            </a:solidFill>
          </a:ln>
        </p:spPr>
      </p:pic>
      <p:pic>
        <p:nvPicPr>
          <p:cNvPr id="874" name="Google Shape;874;p3"/>
          <p:cNvPicPr preferRelativeResize="0"/>
          <p:nvPr/>
        </p:nvPicPr>
        <p:blipFill rotWithShape="1">
          <a:blip r:embed="rId2"/>
          <a:srcRect l="59741" r="30649" b="68635"/>
          <a:stretch>
            <a:fillRect/>
          </a:stretch>
        </p:blipFill>
        <p:spPr>
          <a:xfrm>
            <a:off x="3921249" y="4117029"/>
            <a:ext cx="724989" cy="677772"/>
          </a:xfrm>
          <a:prstGeom prst="rect">
            <a:avLst/>
          </a:prstGeom>
          <a:solidFill>
            <a:schemeClr val="accent2">
              <a:lumMod val="40000"/>
              <a:lumOff val="60000"/>
            </a:schemeClr>
          </a:solidFill>
          <a:ln>
            <a:solidFill>
              <a:schemeClr val="accent2">
                <a:lumMod val="40000"/>
                <a:lumOff val="60000"/>
              </a:schemeClr>
            </a:solidFill>
          </a:ln>
        </p:spPr>
      </p:pic>
      <p:pic>
        <p:nvPicPr>
          <p:cNvPr id="876" name="Google Shape;876;p3"/>
          <p:cNvPicPr preferRelativeResize="0"/>
          <p:nvPr/>
        </p:nvPicPr>
        <p:blipFill rotWithShape="1">
          <a:blip r:embed="rId4"/>
          <a:srcRect l="83658" t="36888" b="49777"/>
          <a:stretch>
            <a:fillRect/>
          </a:stretch>
        </p:blipFill>
        <p:spPr>
          <a:xfrm>
            <a:off x="4179112" y="3576358"/>
            <a:ext cx="518618" cy="423140"/>
          </a:xfrm>
          <a:prstGeom prst="rect">
            <a:avLst/>
          </a:prstGeom>
          <a:solidFill>
            <a:schemeClr val="accent2">
              <a:lumMod val="40000"/>
              <a:lumOff val="60000"/>
            </a:schemeClr>
          </a:solidFill>
          <a:ln>
            <a:solidFill>
              <a:schemeClr val="accent2">
                <a:lumMod val="40000"/>
                <a:lumOff val="60000"/>
              </a:schemeClr>
            </a:solidFill>
          </a:ln>
        </p:spPr>
      </p:pic>
      <p:pic>
        <p:nvPicPr>
          <p:cNvPr id="877" name="Google Shape;877;p3"/>
          <p:cNvPicPr preferRelativeResize="0"/>
          <p:nvPr/>
        </p:nvPicPr>
        <p:blipFill rotWithShape="1">
          <a:blip r:embed="rId2"/>
          <a:srcRect l="59741" r="30649" b="68635"/>
          <a:stretch>
            <a:fillRect/>
          </a:stretch>
        </p:blipFill>
        <p:spPr>
          <a:xfrm>
            <a:off x="-102626" y="3204965"/>
            <a:ext cx="1176742" cy="1100103"/>
          </a:xfrm>
          <a:prstGeom prst="rect">
            <a:avLst/>
          </a:prstGeom>
          <a:solidFill>
            <a:schemeClr val="accent2">
              <a:lumMod val="40000"/>
              <a:lumOff val="60000"/>
            </a:schemeClr>
          </a:solidFill>
          <a:ln>
            <a:solidFill>
              <a:schemeClr val="accent2">
                <a:lumMod val="40000"/>
                <a:lumOff val="60000"/>
              </a:schemeClr>
            </a:solidFill>
          </a:ln>
        </p:spPr>
      </p:pic>
      <p:pic>
        <p:nvPicPr>
          <p:cNvPr id="878" name="Google Shape;878;p3"/>
          <p:cNvPicPr preferRelativeResize="0"/>
          <p:nvPr/>
        </p:nvPicPr>
        <p:blipFill rotWithShape="1">
          <a:blip r:embed="rId3"/>
          <a:srcRect b="90000"/>
          <a:stretch>
            <a:fillRect/>
          </a:stretch>
        </p:blipFill>
        <p:spPr>
          <a:xfrm rot="10800000">
            <a:off x="0" y="4602475"/>
            <a:ext cx="9144000" cy="514350"/>
          </a:xfrm>
          <a:prstGeom prst="rect">
            <a:avLst/>
          </a:prstGeom>
          <a:solidFill>
            <a:schemeClr val="accent2">
              <a:lumMod val="40000"/>
              <a:lumOff val="60000"/>
            </a:schemeClr>
          </a:solidFill>
          <a:ln>
            <a:solidFill>
              <a:schemeClr val="accent2">
                <a:lumMod val="40000"/>
                <a:lumOff val="60000"/>
              </a:schemeClr>
            </a:solidFill>
          </a:ln>
        </p:spPr>
      </p:pic>
      <p:sp>
        <p:nvSpPr>
          <p:cNvPr id="879" name="Google Shape;879;p3"/>
          <p:cNvSpPr txBox="1"/>
          <p:nvPr/>
        </p:nvSpPr>
        <p:spPr>
          <a:xfrm>
            <a:off x="2051720" y="1303476"/>
            <a:ext cx="4668652" cy="923289"/>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5400" b="1" dirty="0">
                <a:solidFill>
                  <a:srgbClr val="2F5496"/>
                </a:solidFill>
                <a:latin typeface="Times New Roman" panose="02020603050405020304"/>
                <a:ea typeface="Times New Roman" panose="02020603050405020304"/>
                <a:cs typeface="Times New Roman" panose="02020603050405020304"/>
                <a:sym typeface="Times New Roman" panose="02020603050405020304"/>
              </a:rPr>
              <a:t>KHỞI ĐỘNG</a:t>
            </a:r>
            <a:endParaRP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869"/>
                                        </p:tgtEl>
                                        <p:attrNameLst>
                                          <p:attrName>style.visibility</p:attrName>
                                        </p:attrNameLst>
                                      </p:cBhvr>
                                      <p:to>
                                        <p:strVal val="visible"/>
                                      </p:to>
                                    </p:set>
                                    <p:anim calcmode="lin" valueType="num">
                                      <p:cBhvr additive="base">
                                        <p:cTn id="7" dur="500"/>
                                        <p:tgtEl>
                                          <p:spTgt spid="869"/>
                                        </p:tgtEl>
                                        <p:attrNameLst>
                                          <p:attrName>ppt_w</p:attrName>
                                        </p:attrNameLst>
                                      </p:cBhvr>
                                      <p:tavLst>
                                        <p:tav tm="0">
                                          <p:val>
                                            <p:fltVal val="0"/>
                                          </p:val>
                                        </p:tav>
                                        <p:tav tm="100000">
                                          <p:val>
                                            <p:strVal val="#ppt_w"/>
                                          </p:val>
                                        </p:tav>
                                      </p:tavLst>
                                    </p:anim>
                                    <p:anim calcmode="lin" valueType="num">
                                      <p:cBhvr additive="base">
                                        <p:cTn id="8" dur="500"/>
                                        <p:tgtEl>
                                          <p:spTgt spid="869"/>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870"/>
                                        </p:tgtEl>
                                        <p:attrNameLst>
                                          <p:attrName>style.visibility</p:attrName>
                                        </p:attrNameLst>
                                      </p:cBhvr>
                                      <p:to>
                                        <p:strVal val="visible"/>
                                      </p:to>
                                    </p:set>
                                    <p:anim calcmode="lin" valueType="num">
                                      <p:cBhvr additive="base">
                                        <p:cTn id="11" dur="500"/>
                                        <p:tgtEl>
                                          <p:spTgt spid="870"/>
                                        </p:tgtEl>
                                        <p:attrNameLst>
                                          <p:attrName>ppt_w</p:attrName>
                                        </p:attrNameLst>
                                      </p:cBhvr>
                                      <p:tavLst>
                                        <p:tav tm="0">
                                          <p:val>
                                            <p:fltVal val="0"/>
                                          </p:val>
                                        </p:tav>
                                        <p:tav tm="100000">
                                          <p:val>
                                            <p:strVal val="#ppt_w"/>
                                          </p:val>
                                        </p:tav>
                                      </p:tavLst>
                                    </p:anim>
                                    <p:anim calcmode="lin" valueType="num">
                                      <p:cBhvr additive="base">
                                        <p:cTn id="12" dur="500"/>
                                        <p:tgtEl>
                                          <p:spTgt spid="870"/>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876"/>
                                        </p:tgtEl>
                                        <p:attrNameLst>
                                          <p:attrName>style.visibility</p:attrName>
                                        </p:attrNameLst>
                                      </p:cBhvr>
                                      <p:to>
                                        <p:strVal val="visible"/>
                                      </p:to>
                                    </p:set>
                                    <p:anim calcmode="lin" valueType="num">
                                      <p:cBhvr additive="base">
                                        <p:cTn id="15" dur="500"/>
                                        <p:tgtEl>
                                          <p:spTgt spid="876"/>
                                        </p:tgtEl>
                                        <p:attrNameLst>
                                          <p:attrName>ppt_w</p:attrName>
                                        </p:attrNameLst>
                                      </p:cBhvr>
                                      <p:tavLst>
                                        <p:tav tm="0">
                                          <p:val>
                                            <p:fltVal val="0"/>
                                          </p:val>
                                        </p:tav>
                                        <p:tav tm="100000">
                                          <p:val>
                                            <p:strVal val="#ppt_w"/>
                                          </p:val>
                                        </p:tav>
                                      </p:tavLst>
                                    </p:anim>
                                    <p:anim calcmode="lin" valueType="num">
                                      <p:cBhvr additive="base">
                                        <p:cTn id="16" dur="500"/>
                                        <p:tgtEl>
                                          <p:spTgt spid="876"/>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877"/>
                                        </p:tgtEl>
                                        <p:attrNameLst>
                                          <p:attrName>style.visibility</p:attrName>
                                        </p:attrNameLst>
                                      </p:cBhvr>
                                      <p:to>
                                        <p:strVal val="visible"/>
                                      </p:to>
                                    </p:set>
                                    <p:anim calcmode="lin" valueType="num">
                                      <p:cBhvr additive="base">
                                        <p:cTn id="19" dur="500"/>
                                        <p:tgtEl>
                                          <p:spTgt spid="877"/>
                                        </p:tgtEl>
                                        <p:attrNameLst>
                                          <p:attrName>ppt_w</p:attrName>
                                        </p:attrNameLst>
                                      </p:cBhvr>
                                      <p:tavLst>
                                        <p:tav tm="0">
                                          <p:val>
                                            <p:fltVal val="0"/>
                                          </p:val>
                                        </p:tav>
                                        <p:tav tm="100000">
                                          <p:val>
                                            <p:strVal val="#ppt_w"/>
                                          </p:val>
                                        </p:tav>
                                      </p:tavLst>
                                    </p:anim>
                                    <p:anim calcmode="lin" valueType="num">
                                      <p:cBhvr additive="base">
                                        <p:cTn id="20" dur="500"/>
                                        <p:tgtEl>
                                          <p:spTgt spid="877"/>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874"/>
                                        </p:tgtEl>
                                        <p:attrNameLst>
                                          <p:attrName>style.visibility</p:attrName>
                                        </p:attrNameLst>
                                      </p:cBhvr>
                                      <p:to>
                                        <p:strVal val="visible"/>
                                      </p:to>
                                    </p:set>
                                    <p:anim calcmode="lin" valueType="num">
                                      <p:cBhvr additive="base">
                                        <p:cTn id="23" dur="500"/>
                                        <p:tgtEl>
                                          <p:spTgt spid="874"/>
                                        </p:tgtEl>
                                        <p:attrNameLst>
                                          <p:attrName>ppt_w</p:attrName>
                                        </p:attrNameLst>
                                      </p:cBhvr>
                                      <p:tavLst>
                                        <p:tav tm="0">
                                          <p:val>
                                            <p:fltVal val="0"/>
                                          </p:val>
                                        </p:tav>
                                        <p:tav tm="100000">
                                          <p:val>
                                            <p:strVal val="#ppt_w"/>
                                          </p:val>
                                        </p:tav>
                                      </p:tavLst>
                                    </p:anim>
                                    <p:anim calcmode="lin" valueType="num">
                                      <p:cBhvr additive="base">
                                        <p:cTn id="24" dur="500"/>
                                        <p:tgtEl>
                                          <p:spTgt spid="874"/>
                                        </p:tgtEl>
                                        <p:attrNameLst>
                                          <p:attrName>ppt_h</p:attrName>
                                        </p:attrNameLst>
                                      </p:cBhvr>
                                      <p:tavLst>
                                        <p:tav tm="0">
                                          <p:val>
                                            <p:fltVal val="0"/>
                                          </p:val>
                                        </p:tav>
                                        <p:tav tm="100000">
                                          <p:val>
                                            <p:strVal val="#ppt_h"/>
                                          </p:val>
                                        </p:tav>
                                      </p:tavLst>
                                    </p:anim>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866"/>
                                        </p:tgtEl>
                                        <p:attrNameLst>
                                          <p:attrName>style.visibility</p:attrName>
                                        </p:attrNameLst>
                                      </p:cBhvr>
                                      <p:to>
                                        <p:strVal val="visible"/>
                                      </p:to>
                                    </p:set>
                                    <p:animEffect transition="in" filter="fade">
                                      <p:cBhvr>
                                        <p:cTn id="28" dur="1000"/>
                                        <p:tgtEl>
                                          <p:spTgt spid="866"/>
                                        </p:tgtEl>
                                      </p:cBhvr>
                                    </p:animEffect>
                                  </p:childTnLst>
                                </p:cTn>
                              </p:par>
                            </p:childTnLst>
                          </p:cTn>
                        </p:par>
                        <p:par>
                          <p:cTn id="29" fill="hold">
                            <p:stCondLst>
                              <p:cond delay="1500"/>
                            </p:stCondLst>
                            <p:childTnLst>
                              <p:par>
                                <p:cTn id="30" presetID="10" presetClass="entr" presetSubtype="0" fill="hold" nodeType="afterEffect">
                                  <p:stCondLst>
                                    <p:cond delay="0"/>
                                  </p:stCondLst>
                                  <p:childTnLst>
                                    <p:set>
                                      <p:cBhvr>
                                        <p:cTn id="31" dur="1" fill="hold">
                                          <p:stCondLst>
                                            <p:cond delay="0"/>
                                          </p:stCondLst>
                                        </p:cTn>
                                        <p:tgtEl>
                                          <p:spTgt spid="867"/>
                                        </p:tgtEl>
                                        <p:attrNameLst>
                                          <p:attrName>style.visibility</p:attrName>
                                        </p:attrNameLst>
                                      </p:cBhvr>
                                      <p:to>
                                        <p:strVal val="visible"/>
                                      </p:to>
                                    </p:set>
                                    <p:animEffect transition="in" filter="fade">
                                      <p:cBhvr>
                                        <p:cTn id="32" dur="1000"/>
                                        <p:tgtEl>
                                          <p:spTgt spid="8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341" y="699621"/>
            <a:ext cx="8424936" cy="3046095"/>
          </a:xfrm>
          <a:prstGeom prst="rect">
            <a:avLst/>
          </a:prstGeom>
        </p:spPr>
        <p:txBody>
          <a:bodyPr wrap="square">
            <a:spAutoFit/>
          </a:bodyPr>
          <a:lstStyle/>
          <a:p>
            <a:pPr algn="just"/>
            <a:r>
              <a:rPr lang="vi-VN" sz="2400" b="1" i="1" dirty="0">
                <a:solidFill>
                  <a:srgbClr val="000000"/>
                </a:solidFill>
                <a:effectLst/>
                <a:latin typeface="Times New Roman" panose="02020603050405020304" pitchFamily="18" charset="0"/>
                <a:ea typeface="Calibri" panose="020F0502020204030204"/>
                <a:cs typeface="Times New Roman" panose="02020603050405020304" pitchFamily="18" charset="0"/>
              </a:rPr>
              <a:t>	</a:t>
            </a:r>
            <a:r>
              <a:rPr lang="vi-VN" sz="2400" dirty="0">
                <a:solidFill>
                  <a:srgbClr val="000000"/>
                </a:solidFill>
                <a:effectLst/>
                <a:latin typeface="Times New Roman" panose="02020603050405020304" pitchFamily="18" charset="0"/>
                <a:ea typeface="Calibri" panose="020F0502020204030204"/>
                <a:cs typeface="Times New Roman" panose="02020603050405020304" pitchFamily="18" charset="0"/>
              </a:rPr>
              <a:t>Ôi chao! Mùa xuân đến rồi! </a:t>
            </a:r>
            <a:r>
              <a:rPr lang="vi-VN" sz="2400" dirty="0">
                <a:solidFill>
                  <a:srgbClr val="FF0000"/>
                </a:solidFill>
                <a:effectLst/>
                <a:latin typeface="Times New Roman" panose="02020603050405020304" pitchFamily="18" charset="0"/>
                <a:ea typeface="Calibri" panose="020F0502020204030204"/>
                <a:cs typeface="Times New Roman" panose="02020603050405020304" pitchFamily="18" charset="0"/>
              </a:rPr>
              <a:t>(Câu cảm).</a:t>
            </a:r>
            <a:r>
              <a:rPr lang="vi-VN" sz="2400" dirty="0">
                <a:solidFill>
                  <a:srgbClr val="000000"/>
                </a:solidFill>
                <a:effectLst/>
                <a:latin typeface="Times New Roman" panose="02020603050405020304" pitchFamily="18" charset="0"/>
                <a:ea typeface="Calibri" panose="020F0502020204030204"/>
                <a:cs typeface="Times New Roman" panose="02020603050405020304" pitchFamily="18" charset="0"/>
              </a:rPr>
              <a:t> Mùa xuân là mùa của muôn hoa nở rộ, chúng ta đã thêm đ</a:t>
            </a:r>
            <a:r>
              <a:rPr lang="en-US" altLang="vi-VN" sz="2400" dirty="0">
                <a:solidFill>
                  <a:srgbClr val="000000"/>
                </a:solidFill>
                <a:effectLst/>
                <a:latin typeface="Times New Roman" panose="02020603050405020304" pitchFamily="18" charset="0"/>
                <a:ea typeface="Calibri" panose="020F0502020204030204"/>
                <a:cs typeface="Times New Roman" panose="02020603050405020304" pitchFamily="18" charset="0"/>
              </a:rPr>
              <a:t>ượ</a:t>
            </a:r>
            <a:r>
              <a:rPr lang="vi-VN" sz="2400" dirty="0">
                <a:solidFill>
                  <a:srgbClr val="000000"/>
                </a:solidFill>
                <a:effectLst/>
                <a:latin typeface="Times New Roman" panose="02020603050405020304" pitchFamily="18" charset="0"/>
                <a:ea typeface="Calibri" panose="020F0502020204030204"/>
                <a:cs typeface="Times New Roman" panose="02020603050405020304" pitchFamily="18" charset="0"/>
              </a:rPr>
              <a:t>c </a:t>
            </a:r>
            <a:r>
              <a:rPr lang="en-US" altLang="vi-VN" sz="2400" dirty="0">
                <a:solidFill>
                  <a:srgbClr val="000000"/>
                </a:solidFill>
                <a:effectLst/>
                <a:latin typeface="Times New Roman" panose="02020603050405020304" pitchFamily="18" charset="0"/>
                <a:ea typeface="Calibri" panose="020F0502020204030204"/>
                <a:cs typeface="Times New Roman" panose="02020603050405020304" pitchFamily="18" charset="0"/>
              </a:rPr>
              <a:t>một</a:t>
            </a:r>
            <a:r>
              <a:rPr lang="vi-VN" sz="2400" dirty="0">
                <a:solidFill>
                  <a:srgbClr val="000000"/>
                </a:solidFill>
                <a:effectLst/>
                <a:latin typeface="Times New Roman" panose="02020603050405020304" pitchFamily="18" charset="0"/>
                <a:ea typeface="Calibri" panose="020F0502020204030204"/>
                <a:cs typeface="Times New Roman" panose="02020603050405020304" pitchFamily="18" charset="0"/>
              </a:rPr>
              <a:t> tuổi xuân </a:t>
            </a:r>
            <a:r>
              <a:rPr lang="vi-VN" sz="2400" dirty="0">
                <a:solidFill>
                  <a:srgbClr val="FF0000"/>
                </a:solidFill>
                <a:effectLst/>
                <a:latin typeface="Times New Roman" panose="02020603050405020304" pitchFamily="18" charset="0"/>
                <a:ea typeface="Calibri" panose="020F0502020204030204"/>
                <a:cs typeface="Times New Roman" panose="02020603050405020304" pitchFamily="18" charset="0"/>
              </a:rPr>
              <a:t>(Câu </a:t>
            </a:r>
            <a:r>
              <a:rPr lang="en-US" altLang="vi-VN" sz="2400" dirty="0">
                <a:solidFill>
                  <a:srgbClr val="FF0000"/>
                </a:solidFill>
                <a:effectLst/>
                <a:latin typeface="Times New Roman" panose="02020603050405020304" pitchFamily="18" charset="0"/>
                <a:ea typeface="Calibri" panose="020F0502020204030204"/>
                <a:cs typeface="Times New Roman" panose="02020603050405020304" pitchFamily="18" charset="0"/>
              </a:rPr>
              <a:t>kể</a:t>
            </a:r>
            <a:r>
              <a:rPr lang="vi-VN" sz="2400" dirty="0">
                <a:solidFill>
                  <a:srgbClr val="FF0000"/>
                </a:solidFill>
                <a:effectLst/>
                <a:latin typeface="Times New Roman" panose="02020603050405020304" pitchFamily="18" charset="0"/>
                <a:ea typeface="Calibri" panose="020F0502020204030204"/>
                <a:cs typeface="Times New Roman" panose="02020603050405020304" pitchFamily="18" charset="0"/>
              </a:rPr>
              <a:t>)</a:t>
            </a:r>
            <a:r>
              <a:rPr lang="vi-VN" sz="2400" dirty="0">
                <a:solidFill>
                  <a:srgbClr val="000000"/>
                </a:solidFill>
                <a:effectLst/>
                <a:latin typeface="Times New Roman" panose="02020603050405020304" pitchFamily="18" charset="0"/>
                <a:ea typeface="Calibri" panose="020F0502020204030204"/>
                <a:cs typeface="Times New Roman" panose="02020603050405020304" pitchFamily="18" charset="0"/>
              </a:rPr>
              <a:t>. Trong chúng ta ai cũng thích mùa xuân có đúng k</a:t>
            </a:r>
            <a:r>
              <a:rPr lang="en-US" altLang="vi-VN" sz="2400" dirty="0">
                <a:solidFill>
                  <a:srgbClr val="000000"/>
                </a:solidFill>
                <a:effectLst/>
                <a:latin typeface="Times New Roman" panose="02020603050405020304" pitchFamily="18" charset="0"/>
                <a:ea typeface="Calibri" panose="020F0502020204030204"/>
                <a:cs typeface="Times New Roman" panose="02020603050405020304" pitchFamily="18" charset="0"/>
              </a:rPr>
              <a:t>hông</a:t>
            </a:r>
            <a:r>
              <a:rPr lang="vi-VN" sz="2400" dirty="0">
                <a:solidFill>
                  <a:srgbClr val="000000"/>
                </a:solidFill>
                <a:effectLst/>
                <a:latin typeface="Times New Roman" panose="02020603050405020304" pitchFamily="18" charset="0"/>
                <a:ea typeface="Calibri" panose="020F0502020204030204"/>
                <a:cs typeface="Times New Roman" panose="02020603050405020304" pitchFamily="18" charset="0"/>
              </a:rPr>
              <a:t>? </a:t>
            </a:r>
            <a:r>
              <a:rPr lang="vi-VN" sz="2400" dirty="0">
                <a:solidFill>
                  <a:srgbClr val="FF0000"/>
                </a:solidFill>
                <a:effectLst/>
                <a:latin typeface="Times New Roman" panose="02020603050405020304" pitchFamily="18" charset="0"/>
                <a:ea typeface="Calibri" panose="020F0502020204030204"/>
                <a:cs typeface="Times New Roman" panose="02020603050405020304" pitchFamily="18" charset="0"/>
              </a:rPr>
              <a:t>(Câu nghi vấn)</a:t>
            </a:r>
            <a:r>
              <a:rPr lang="en-US" altLang="vi-VN" sz="2400" dirty="0">
                <a:solidFill>
                  <a:srgbClr val="FF0000"/>
                </a:solidFill>
                <a:effectLst/>
                <a:latin typeface="Times New Roman" panose="02020603050405020304" pitchFamily="18" charset="0"/>
                <a:ea typeface="Calibri" panose="020F0502020204030204"/>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Mùa xuân, một năm mới đã đến, chúng ta quên hết những thứ không tốt của năm trước và chuẩn bị những thứ mới cho năm nay, ai cũng chúc nhau những lời hay ý đẹp, không ai lại làm điều xấu trong dịp này </a:t>
            </a:r>
            <a:r>
              <a:rPr lang="en-US" sz="2400" dirty="0">
                <a:solidFill>
                  <a:srgbClr val="FF0000"/>
                </a:solidFill>
                <a:latin typeface="Times New Roman" panose="02020603050405020304" pitchFamily="18" charset="0"/>
                <a:cs typeface="Times New Roman" panose="02020603050405020304" pitchFamily="18" charset="0"/>
              </a:rPr>
              <a:t>(Câu kể)</a:t>
            </a:r>
            <a:r>
              <a:rPr lang="en-US" sz="2400" dirty="0">
                <a:latin typeface="Times New Roman" panose="02020603050405020304" pitchFamily="18" charset="0"/>
                <a:cs typeface="Times New Roman" panose="02020603050405020304" pitchFamily="18" charset="0"/>
              </a:rPr>
              <a:t>. Vậy chúng ta hãy cùng nhau chào đón một mùa xuân ấm áp nhé! </a:t>
            </a:r>
            <a:r>
              <a:rPr lang="en-US" sz="2400" dirty="0">
                <a:solidFill>
                  <a:srgbClr val="FF0000"/>
                </a:solidFill>
                <a:latin typeface="Times New Roman" panose="02020603050405020304" pitchFamily="18" charset="0"/>
                <a:cs typeface="Times New Roman" panose="02020603050405020304" pitchFamily="18" charset="0"/>
              </a:rPr>
              <a:t>(Câu cầu khiến)</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61"/>
        <p:cNvGrpSpPr/>
        <p:nvPr/>
      </p:nvGrpSpPr>
      <p:grpSpPr>
        <a:xfrm>
          <a:off x="0" y="0"/>
          <a:ext cx="0" cy="0"/>
          <a:chOff x="0" y="0"/>
          <a:chExt cx="0" cy="0"/>
        </a:xfrm>
      </p:grpSpPr>
      <p:pic>
        <p:nvPicPr>
          <p:cNvPr id="862" name="Google Shape;862;p3"/>
          <p:cNvPicPr preferRelativeResize="0"/>
          <p:nvPr/>
        </p:nvPicPr>
        <p:blipFill rotWithShape="1">
          <a:blip r:embed="rId1"/>
          <a:srcRect/>
          <a:stretch>
            <a:fillRect/>
          </a:stretch>
        </p:blipFill>
        <p:spPr>
          <a:xfrm>
            <a:off x="0" y="-11832"/>
            <a:ext cx="9144000" cy="5155332"/>
          </a:xfrm>
          <a:prstGeom prst="rect">
            <a:avLst/>
          </a:prstGeom>
          <a:solidFill>
            <a:schemeClr val="accent2">
              <a:lumMod val="40000"/>
              <a:lumOff val="60000"/>
            </a:schemeClr>
          </a:solidFill>
          <a:ln>
            <a:solidFill>
              <a:schemeClr val="accent2">
                <a:lumMod val="40000"/>
                <a:lumOff val="60000"/>
              </a:schemeClr>
            </a:solidFill>
          </a:ln>
        </p:spPr>
      </p:pic>
      <p:pic>
        <p:nvPicPr>
          <p:cNvPr id="872" name="Google Shape;872;p3"/>
          <p:cNvPicPr preferRelativeResize="0"/>
          <p:nvPr/>
        </p:nvPicPr>
        <p:blipFill rotWithShape="1">
          <a:blip r:embed="rId2"/>
          <a:srcRect b="90000"/>
          <a:stretch>
            <a:fillRect/>
          </a:stretch>
        </p:blipFill>
        <p:spPr>
          <a:xfrm>
            <a:off x="0" y="-25946"/>
            <a:ext cx="9144000" cy="514350"/>
          </a:xfrm>
          <a:prstGeom prst="rect">
            <a:avLst/>
          </a:prstGeom>
          <a:solidFill>
            <a:schemeClr val="accent2">
              <a:lumMod val="40000"/>
              <a:lumOff val="60000"/>
            </a:schemeClr>
          </a:solidFill>
          <a:ln>
            <a:solidFill>
              <a:schemeClr val="accent2">
                <a:lumMod val="40000"/>
                <a:lumOff val="60000"/>
              </a:schemeClr>
            </a:solidFill>
          </a:ln>
        </p:spPr>
      </p:pic>
      <p:pic>
        <p:nvPicPr>
          <p:cNvPr id="878" name="Google Shape;878;p3"/>
          <p:cNvPicPr preferRelativeResize="0"/>
          <p:nvPr/>
        </p:nvPicPr>
        <p:blipFill rotWithShape="1">
          <a:blip r:embed="rId2"/>
          <a:srcRect b="90000"/>
          <a:stretch>
            <a:fillRect/>
          </a:stretch>
        </p:blipFill>
        <p:spPr>
          <a:xfrm rot="10800000">
            <a:off x="0" y="4602475"/>
            <a:ext cx="9144000" cy="514350"/>
          </a:xfrm>
          <a:prstGeom prst="rect">
            <a:avLst/>
          </a:prstGeom>
          <a:solidFill>
            <a:schemeClr val="accent2">
              <a:lumMod val="40000"/>
              <a:lumOff val="60000"/>
            </a:schemeClr>
          </a:solidFill>
          <a:ln>
            <a:solidFill>
              <a:schemeClr val="accent2">
                <a:lumMod val="40000"/>
                <a:lumOff val="60000"/>
              </a:schemeClr>
            </a:solidFill>
          </a:ln>
        </p:spPr>
      </p:pic>
      <p:sp>
        <p:nvSpPr>
          <p:cNvPr id="879" name="Google Shape;879;p3"/>
          <p:cNvSpPr txBox="1"/>
          <p:nvPr/>
        </p:nvSpPr>
        <p:spPr>
          <a:xfrm>
            <a:off x="755576" y="6304"/>
            <a:ext cx="7560840" cy="923289"/>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45700" rIns="91425" bIns="45700" anchor="t" anchorCtr="0">
            <a:spAutoFit/>
          </a:bodyPr>
          <a:lstStyle/>
          <a:p>
            <a:pPr marL="0" marR="0" lvl="0" indent="0" algn="ctr" rtl="0">
              <a:spcBef>
                <a:spcPts val="0"/>
              </a:spcBef>
              <a:spcAft>
                <a:spcPts val="0"/>
              </a:spcAft>
              <a:buNone/>
            </a:pPr>
            <a:r>
              <a:rPr lang="vi-VN" sz="5400" b="1" dirty="0">
                <a:solidFill>
                  <a:srgbClr val="2F5496"/>
                </a:solidFill>
                <a:latin typeface="Times New Roman" panose="02020603050405020304"/>
                <a:ea typeface="Times New Roman" panose="02020603050405020304"/>
                <a:cs typeface="Times New Roman" panose="02020603050405020304"/>
                <a:sym typeface="Times New Roman" panose="02020603050405020304"/>
              </a:rPr>
              <a:t>HƯỚNG DẪN TỰ HỌC</a:t>
            </a:r>
            <a:endParaRPr sz="2000" dirty="0"/>
          </a:p>
        </p:txBody>
      </p:sp>
      <p:sp>
        <p:nvSpPr>
          <p:cNvPr id="14" name="Google Shape;1840;p61"/>
          <p:cNvSpPr/>
          <p:nvPr/>
        </p:nvSpPr>
        <p:spPr>
          <a:xfrm>
            <a:off x="287524" y="1275606"/>
            <a:ext cx="8496944" cy="864096"/>
          </a:xfrm>
          <a:prstGeom prst="teardrop">
            <a:avLst>
              <a:gd name="adj" fmla="val 100000"/>
            </a:avLst>
          </a:prstGeom>
          <a:solidFill>
            <a:schemeClr val="accent4">
              <a:lumMod val="60000"/>
              <a:lumOff val="4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dirty="0" err="1">
                <a:solidFill>
                  <a:srgbClr val="000000"/>
                </a:solidFill>
                <a:latin typeface="Times New Roman" panose="02020603050405020304"/>
                <a:ea typeface="Times New Roman" panose="02020603050405020304"/>
                <a:cs typeface="Times New Roman" panose="02020603050405020304"/>
                <a:sym typeface="Times New Roman" panose="02020603050405020304"/>
              </a:rPr>
              <a:t>Học</a:t>
            </a:r>
            <a:r>
              <a:rPr lang="en-US" sz="240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 </a:t>
            </a:r>
            <a:r>
              <a:rPr lang="en-US" sz="2400" dirty="0" err="1">
                <a:solidFill>
                  <a:srgbClr val="000000"/>
                </a:solidFill>
                <a:latin typeface="Times New Roman" panose="02020603050405020304"/>
                <a:ea typeface="Times New Roman" panose="02020603050405020304"/>
                <a:cs typeface="Times New Roman" panose="02020603050405020304"/>
                <a:sym typeface="Times New Roman" panose="02020603050405020304"/>
              </a:rPr>
              <a:t>bài</a:t>
            </a:r>
            <a:r>
              <a:rPr lang="en-US" sz="240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 </a:t>
            </a:r>
            <a:r>
              <a:rPr lang="en-US" sz="2400" dirty="0" err="1">
                <a:solidFill>
                  <a:srgbClr val="000000"/>
                </a:solidFill>
                <a:latin typeface="Times New Roman" panose="02020603050405020304"/>
                <a:ea typeface="Times New Roman" panose="02020603050405020304"/>
                <a:cs typeface="Times New Roman" panose="02020603050405020304"/>
                <a:sym typeface="Times New Roman" panose="02020603050405020304"/>
              </a:rPr>
              <a:t>khái</a:t>
            </a:r>
            <a:r>
              <a:rPr lang="en-US" sz="240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 </a:t>
            </a:r>
            <a:r>
              <a:rPr lang="en-US" sz="2400" dirty="0" err="1">
                <a:solidFill>
                  <a:srgbClr val="000000"/>
                </a:solidFill>
                <a:latin typeface="Times New Roman" panose="02020603050405020304"/>
                <a:ea typeface="Times New Roman" panose="02020603050405020304"/>
                <a:cs typeface="Times New Roman" panose="02020603050405020304"/>
                <a:sym typeface="Times New Roman" panose="02020603050405020304"/>
              </a:rPr>
              <a:t>quát</a:t>
            </a:r>
            <a:r>
              <a:rPr lang="en-US" sz="240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 </a:t>
            </a:r>
            <a:r>
              <a:rPr lang="en-US" sz="2400" dirty="0" err="1">
                <a:solidFill>
                  <a:srgbClr val="000000"/>
                </a:solidFill>
                <a:latin typeface="Times New Roman" panose="02020603050405020304"/>
                <a:ea typeface="Times New Roman" panose="02020603050405020304"/>
                <a:cs typeface="Times New Roman" panose="02020603050405020304"/>
                <a:sym typeface="Times New Roman" panose="02020603050405020304"/>
              </a:rPr>
              <a:t>bài</a:t>
            </a:r>
            <a:r>
              <a:rPr lang="en-US" sz="240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 </a:t>
            </a:r>
            <a:r>
              <a:rPr lang="en-US" sz="2400" dirty="0" err="1">
                <a:solidFill>
                  <a:srgbClr val="000000"/>
                </a:solidFill>
                <a:latin typeface="Times New Roman" panose="02020603050405020304"/>
                <a:ea typeface="Times New Roman" panose="02020603050405020304"/>
                <a:cs typeface="Times New Roman" panose="02020603050405020304"/>
                <a:sym typeface="Times New Roman" panose="02020603050405020304"/>
              </a:rPr>
              <a:t>học</a:t>
            </a:r>
            <a:r>
              <a:rPr lang="en-US" sz="240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 </a:t>
            </a:r>
            <a:r>
              <a:rPr lang="en-US" sz="2400" dirty="0" err="1">
                <a:solidFill>
                  <a:srgbClr val="000000"/>
                </a:solidFill>
                <a:latin typeface="Times New Roman" panose="02020603050405020304"/>
                <a:ea typeface="Times New Roman" panose="02020603050405020304"/>
                <a:cs typeface="Times New Roman" panose="02020603050405020304"/>
                <a:sym typeface="Times New Roman" panose="02020603050405020304"/>
              </a:rPr>
              <a:t>bằng</a:t>
            </a:r>
            <a:r>
              <a:rPr lang="en-US" sz="240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 </a:t>
            </a:r>
            <a:r>
              <a:rPr lang="vi-VN" sz="240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sơ đồ tư duy</a:t>
            </a:r>
            <a:endParaRPr sz="1600" dirty="0"/>
          </a:p>
        </p:txBody>
      </p:sp>
      <p:sp>
        <p:nvSpPr>
          <p:cNvPr id="17" name="Google Shape;1840;p61"/>
          <p:cNvSpPr/>
          <p:nvPr/>
        </p:nvSpPr>
        <p:spPr>
          <a:xfrm>
            <a:off x="251520" y="2427734"/>
            <a:ext cx="8496944" cy="864096"/>
          </a:xfrm>
          <a:prstGeom prst="teardrop">
            <a:avLst>
              <a:gd name="adj" fmla="val 100000"/>
            </a:avLst>
          </a:prstGeom>
          <a:solidFill>
            <a:schemeClr val="accent6">
              <a:lumMod val="60000"/>
              <a:lumOff val="4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vi-VN" sz="2400" dirty="0">
                <a:solidFill>
                  <a:srgbClr val="000000"/>
                </a:solidFill>
                <a:latin typeface="Times New Roman" panose="02020603050405020304"/>
                <a:ea typeface="Times New Roman" panose="02020603050405020304"/>
                <a:cs typeface="Times New Roman" panose="02020603050405020304"/>
                <a:sym typeface="Times New Roman" panose="02020603050405020304"/>
              </a:rPr>
              <a:t>Soạn bài tiếp theo</a:t>
            </a:r>
            <a:endParaRPr sz="1600"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2954338"/>
            <a:ext cx="3151187" cy="2189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33"/>
        <p:cNvGrpSpPr/>
        <p:nvPr/>
      </p:nvGrpSpPr>
      <p:grpSpPr>
        <a:xfrm>
          <a:off x="0" y="0"/>
          <a:ext cx="0" cy="0"/>
          <a:chOff x="0" y="0"/>
          <a:chExt cx="0" cy="0"/>
        </a:xfrm>
      </p:grpSpPr>
      <p:pic>
        <p:nvPicPr>
          <p:cNvPr id="1837" name="Google Shape;1837;p61"/>
          <p:cNvPicPr preferRelativeResize="0"/>
          <p:nvPr/>
        </p:nvPicPr>
        <p:blipFill rotWithShape="1">
          <a:blip r:embed="rId1"/>
          <a:srcRect t="9905" r="71460" b="70286"/>
          <a:stretch>
            <a:fillRect/>
          </a:stretch>
        </p:blipFill>
        <p:spPr>
          <a:xfrm>
            <a:off x="6516216" y="-361030"/>
            <a:ext cx="2627784" cy="2189120"/>
          </a:xfrm>
          <a:prstGeom prst="rect">
            <a:avLst/>
          </a:prstGeom>
          <a:noFill/>
          <a:ln>
            <a:noFill/>
          </a:ln>
        </p:spPr>
      </p:pic>
      <p:sp>
        <p:nvSpPr>
          <p:cNvPr id="1842" name="Google Shape;1842;p61"/>
          <p:cNvSpPr/>
          <p:nvPr/>
        </p:nvSpPr>
        <p:spPr>
          <a:xfrm>
            <a:off x="2816762" y="1545099"/>
            <a:ext cx="1444752" cy="1097753"/>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Times New Roman" panose="02020603050405020304"/>
              <a:ea typeface="Times New Roman" panose="02020603050405020304"/>
              <a:cs typeface="Times New Roman" panose="02020603050405020304"/>
              <a:sym typeface="Times New Roman" panose="02020603050405020304"/>
            </a:endParaRPr>
          </a:p>
        </p:txBody>
      </p:sp>
      <p:sp>
        <p:nvSpPr>
          <p:cNvPr id="1843" name="Google Shape;1843;p61"/>
          <p:cNvSpPr/>
          <p:nvPr/>
        </p:nvSpPr>
        <p:spPr>
          <a:xfrm>
            <a:off x="1115616" y="984951"/>
            <a:ext cx="5544616" cy="1946839"/>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vi-VN" sz="5400" b="1" dirty="0">
                <a:solidFill>
                  <a:srgbClr val="FF0000"/>
                </a:solidFill>
                <a:latin typeface="Times New Roman" panose="02020603050405020304"/>
                <a:ea typeface="Times New Roman" panose="02020603050405020304"/>
                <a:cs typeface="Times New Roman" panose="02020603050405020304"/>
                <a:sym typeface="Times New Roman" panose="02020603050405020304"/>
              </a:rPr>
              <a:t>CHÚC CÁC EM HỌC TỐT!</a:t>
            </a:r>
            <a:endParaRPr sz="5400" b="1" dirty="0">
              <a:solidFill>
                <a:srgbClr val="FF0000"/>
              </a:solidFill>
              <a:latin typeface="Times New Roman" panose="02020603050405020304"/>
              <a:ea typeface="Times New Roman" panose="02020603050405020304"/>
              <a:cs typeface="Times New Roman" panose="02020603050405020304"/>
              <a:sym typeface="Times New Roman" panose="02020603050405020304"/>
            </a:endParaRPr>
          </a:p>
        </p:txBody>
      </p:sp>
      <p:pic>
        <p:nvPicPr>
          <p:cNvPr id="1844" name="Google Shape;1844;p61"/>
          <p:cNvPicPr preferRelativeResize="0"/>
          <p:nvPr/>
        </p:nvPicPr>
        <p:blipFill rotWithShape="1">
          <a:blip r:embed="rId1"/>
          <a:srcRect t="9905" r="71460" b="70286"/>
          <a:stretch>
            <a:fillRect/>
          </a:stretch>
        </p:blipFill>
        <p:spPr>
          <a:xfrm>
            <a:off x="6858000" y="602940"/>
            <a:ext cx="3153876" cy="2189120"/>
          </a:xfrm>
          <a:prstGeom prst="rect">
            <a:avLst/>
          </a:prstGeom>
          <a:noFill/>
          <a:ln>
            <a:noFill/>
          </a:ln>
        </p:spPr>
      </p:pic>
      <p:pic>
        <p:nvPicPr>
          <p:cNvPr id="1845" name="Google Shape;1845;p61"/>
          <p:cNvPicPr preferRelativeResize="0"/>
          <p:nvPr/>
        </p:nvPicPr>
        <p:blipFill rotWithShape="1">
          <a:blip r:embed="rId1"/>
          <a:srcRect t="9905" r="71460" b="70286"/>
          <a:stretch>
            <a:fillRect/>
          </a:stretch>
        </p:blipFill>
        <p:spPr>
          <a:xfrm>
            <a:off x="6400800" y="2144809"/>
            <a:ext cx="3153876" cy="2189120"/>
          </a:xfrm>
          <a:prstGeom prst="rect">
            <a:avLst/>
          </a:prstGeom>
          <a:noFill/>
          <a:ln>
            <a:noFill/>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837"/>
                                        </p:tgtEl>
                                        <p:attrNameLst>
                                          <p:attrName>style.visibility</p:attrName>
                                        </p:attrNameLst>
                                      </p:cBhvr>
                                      <p:to>
                                        <p:strVal val="visible"/>
                                      </p:to>
                                    </p:set>
                                    <p:anim calcmode="lin" valueType="num">
                                      <p:cBhvr additive="base">
                                        <p:cTn id="7" dur="500"/>
                                        <p:tgtEl>
                                          <p:spTgt spid="1837"/>
                                        </p:tgtEl>
                                        <p:attrNameLst>
                                          <p:attrName>ppt_w</p:attrName>
                                        </p:attrNameLst>
                                      </p:cBhvr>
                                      <p:tavLst>
                                        <p:tav tm="0">
                                          <p:val>
                                            <p:fltVal val="0"/>
                                          </p:val>
                                        </p:tav>
                                        <p:tav tm="100000">
                                          <p:val>
                                            <p:strVal val="#ppt_w"/>
                                          </p:val>
                                        </p:tav>
                                      </p:tavLst>
                                    </p:anim>
                                    <p:anim calcmode="lin" valueType="num">
                                      <p:cBhvr additive="base">
                                        <p:cTn id="8" dur="500"/>
                                        <p:tgtEl>
                                          <p:spTgt spid="1837"/>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1844"/>
                                        </p:tgtEl>
                                        <p:attrNameLst>
                                          <p:attrName>style.visibility</p:attrName>
                                        </p:attrNameLst>
                                      </p:cBhvr>
                                      <p:to>
                                        <p:strVal val="visible"/>
                                      </p:to>
                                    </p:set>
                                    <p:anim calcmode="lin" valueType="num">
                                      <p:cBhvr additive="base">
                                        <p:cTn id="12" dur="500"/>
                                        <p:tgtEl>
                                          <p:spTgt spid="1844"/>
                                        </p:tgtEl>
                                        <p:attrNameLst>
                                          <p:attrName>ppt_w</p:attrName>
                                        </p:attrNameLst>
                                      </p:cBhvr>
                                      <p:tavLst>
                                        <p:tav tm="0">
                                          <p:val>
                                            <p:fltVal val="0"/>
                                          </p:val>
                                        </p:tav>
                                        <p:tav tm="100000">
                                          <p:val>
                                            <p:strVal val="#ppt_w"/>
                                          </p:val>
                                        </p:tav>
                                      </p:tavLst>
                                    </p:anim>
                                    <p:anim calcmode="lin" valueType="num">
                                      <p:cBhvr additive="base">
                                        <p:cTn id="13" dur="500"/>
                                        <p:tgtEl>
                                          <p:spTgt spid="1844"/>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16" fill="hold" nodeType="afterEffect">
                                  <p:stCondLst>
                                    <p:cond delay="0"/>
                                  </p:stCondLst>
                                  <p:childTnLst>
                                    <p:set>
                                      <p:cBhvr>
                                        <p:cTn id="16" dur="1" fill="hold">
                                          <p:stCondLst>
                                            <p:cond delay="0"/>
                                          </p:stCondLst>
                                        </p:cTn>
                                        <p:tgtEl>
                                          <p:spTgt spid="1845"/>
                                        </p:tgtEl>
                                        <p:attrNameLst>
                                          <p:attrName>style.visibility</p:attrName>
                                        </p:attrNameLst>
                                      </p:cBhvr>
                                      <p:to>
                                        <p:strVal val="visible"/>
                                      </p:to>
                                    </p:set>
                                    <p:anim calcmode="lin" valueType="num">
                                      <p:cBhvr additive="base">
                                        <p:cTn id="17" dur="500"/>
                                        <p:tgtEl>
                                          <p:spTgt spid="1845"/>
                                        </p:tgtEl>
                                        <p:attrNameLst>
                                          <p:attrName>ppt_w</p:attrName>
                                        </p:attrNameLst>
                                      </p:cBhvr>
                                      <p:tavLst>
                                        <p:tav tm="0">
                                          <p:val>
                                            <p:fltVal val="0"/>
                                          </p:val>
                                        </p:tav>
                                        <p:tav tm="100000">
                                          <p:val>
                                            <p:strVal val="#ppt_w"/>
                                          </p:val>
                                        </p:tav>
                                      </p:tavLst>
                                    </p:anim>
                                    <p:anim calcmode="lin" valueType="num">
                                      <p:cBhvr additive="base">
                                        <p:cTn id="18" dur="500"/>
                                        <p:tgtEl>
                                          <p:spTgt spid="184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412958" y="83524"/>
            <a:ext cx="5766515" cy="137160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defTabSz="685800"/>
            <a:r>
              <a:rPr lang="vi-VN" sz="3600" b="1" spc="38" dirty="0">
                <a:ln w="12700" cmpd="sng">
                  <a:solidFill>
                    <a:srgbClr val="70AD47">
                      <a:satMod val="120000"/>
                      <a:shade val="80000"/>
                    </a:srgbClr>
                  </a:solidFill>
                  <a:prstDash val="solid"/>
                </a:ln>
                <a:solidFill>
                  <a:srgbClr val="7030A0"/>
                </a:solidFill>
                <a:effectLst>
                  <a:glow rad="53100">
                    <a:srgbClr val="70AD47">
                      <a:satMod val="180000"/>
                      <a:alpha val="30000"/>
                    </a:srgbClr>
                  </a:glow>
                </a:effectLst>
                <a:latin typeface="Times New Roman" panose="02020603050405020304"/>
              </a:rPr>
              <a:t>Trò chơi: </a:t>
            </a:r>
            <a:endParaRPr lang="vi-VN" sz="3600" b="1" spc="38" dirty="0">
              <a:ln w="12700" cmpd="sng">
                <a:solidFill>
                  <a:srgbClr val="70AD47">
                    <a:satMod val="120000"/>
                    <a:shade val="80000"/>
                  </a:srgbClr>
                </a:solidFill>
                <a:prstDash val="solid"/>
              </a:ln>
              <a:solidFill>
                <a:srgbClr val="7030A0"/>
              </a:solidFill>
              <a:effectLst>
                <a:glow rad="53100">
                  <a:srgbClr val="70AD47">
                    <a:satMod val="180000"/>
                    <a:alpha val="30000"/>
                  </a:srgbClr>
                </a:glow>
              </a:effectLst>
              <a:latin typeface="Times New Roman" panose="02020603050405020304"/>
            </a:endParaRPr>
          </a:p>
          <a:p>
            <a:pPr algn="ctr" defTabSz="685800"/>
            <a:r>
              <a:rPr lang="vi-VN" sz="3600" b="1" spc="38" dirty="0">
                <a:ln w="12700" cmpd="sng">
                  <a:solidFill>
                    <a:srgbClr val="70AD47">
                      <a:satMod val="120000"/>
                      <a:shade val="80000"/>
                    </a:srgbClr>
                  </a:solidFill>
                  <a:prstDash val="solid"/>
                </a:ln>
                <a:solidFill>
                  <a:srgbClr val="7030A0"/>
                </a:solidFill>
                <a:effectLst>
                  <a:glow rad="53100">
                    <a:srgbClr val="70AD47">
                      <a:satMod val="180000"/>
                      <a:alpha val="30000"/>
                    </a:srgbClr>
                  </a:glow>
                </a:effectLst>
                <a:latin typeface="Times New Roman" panose="02020603050405020304"/>
              </a:rPr>
              <a:t>Hiểu ý đồng đội</a:t>
            </a:r>
            <a:endParaRPr lang="en-US" sz="3600" b="1" spc="38" dirty="0">
              <a:ln w="12700" cmpd="sng">
                <a:solidFill>
                  <a:srgbClr val="70AD47">
                    <a:satMod val="120000"/>
                    <a:shade val="80000"/>
                  </a:srgbClr>
                </a:solidFill>
                <a:prstDash val="solid"/>
              </a:ln>
              <a:solidFill>
                <a:srgbClr val="7030A0"/>
              </a:solidFill>
              <a:effectLst>
                <a:glow rad="53100">
                  <a:srgbClr val="70AD47">
                    <a:satMod val="180000"/>
                    <a:alpha val="30000"/>
                  </a:srgbClr>
                </a:glow>
              </a:effectLst>
              <a:latin typeface="Calibri Light" panose="020F0302020204030204"/>
            </a:endParaRPr>
          </a:p>
        </p:txBody>
      </p:sp>
      <p:sp>
        <p:nvSpPr>
          <p:cNvPr id="6" name="Rounded Rectangle 5"/>
          <p:cNvSpPr/>
          <p:nvPr/>
        </p:nvSpPr>
        <p:spPr>
          <a:xfrm>
            <a:off x="395536" y="1779662"/>
            <a:ext cx="8089543" cy="184291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marL="342900" indent="-342900" algn="just" defTabSz="685800">
              <a:lnSpc>
                <a:spcPct val="115000"/>
              </a:lnSpc>
              <a:buFontTx/>
              <a:buChar char="-"/>
            </a:pPr>
            <a:r>
              <a:rPr lang="vi-VN" sz="2100" kern="100" dirty="0">
                <a:solidFill>
                  <a:srgbClr val="002060"/>
                </a:solidFill>
                <a:latin typeface="Times New Roman" panose="02020603050405020304"/>
                <a:ea typeface="SimSun" panose="02010600030101010101" pitchFamily="2" charset="-122"/>
                <a:cs typeface="Times New Roman" panose="02020603050405020304"/>
              </a:rPr>
              <a:t>Luật chơi: Một bạn lên bảng, một bạn dưới lớp. Bạn trên bảng sẽ được GV đưa cho các từ khóa. Bạn trên bảng sẽ gợi ý</a:t>
            </a:r>
            <a:r>
              <a:rPr lang="en-US" altLang="vi-VN" sz="2100" kern="100" dirty="0">
                <a:solidFill>
                  <a:srgbClr val="002060"/>
                </a:solidFill>
                <a:latin typeface="Times New Roman" panose="02020603050405020304"/>
                <a:ea typeface="SimSun" panose="02010600030101010101" pitchFamily="2" charset="-122"/>
                <a:cs typeface="Times New Roman" panose="02020603050405020304"/>
              </a:rPr>
              <a:t> </a:t>
            </a:r>
            <a:r>
              <a:rPr lang="vi-VN" sz="2100" kern="100" dirty="0">
                <a:solidFill>
                  <a:srgbClr val="002060"/>
                </a:solidFill>
                <a:latin typeface="Times New Roman" panose="02020603050405020304"/>
                <a:ea typeface="SimSun" panose="02010600030101010101" pitchFamily="2" charset="-122"/>
                <a:cs typeface="Times New Roman" panose="02020603050405020304"/>
              </a:rPr>
              <a:t>để bạn kia đoán ra các từ khóa. </a:t>
            </a:r>
            <a:endParaRPr lang="vi-VN" sz="2100" kern="100" dirty="0">
              <a:solidFill>
                <a:srgbClr val="002060"/>
              </a:solidFill>
              <a:latin typeface="Times New Roman" panose="02020603050405020304"/>
              <a:ea typeface="SimSun" panose="02010600030101010101" pitchFamily="2" charset="-122"/>
              <a:cs typeface="Times New Roman" panose="02020603050405020304"/>
            </a:endParaRPr>
          </a:p>
          <a:p>
            <a:pPr algn="just" defTabSz="685800">
              <a:lnSpc>
                <a:spcPct val="115000"/>
              </a:lnSpc>
            </a:pPr>
            <a:r>
              <a:rPr lang="vi-VN" sz="2100" b="1" kern="100" dirty="0">
                <a:solidFill>
                  <a:srgbClr val="002060"/>
                </a:solidFill>
                <a:latin typeface="Times New Roman" panose="02020603050405020304"/>
                <a:ea typeface="SimSun" panose="02010600030101010101" pitchFamily="2" charset="-122"/>
                <a:cs typeface="Times New Roman" panose="02020603050405020304"/>
              </a:rPr>
              <a:t>* Lưu ý: </a:t>
            </a:r>
            <a:r>
              <a:rPr lang="vi-VN" sz="2100" kern="100" dirty="0">
                <a:solidFill>
                  <a:srgbClr val="002060"/>
                </a:solidFill>
                <a:latin typeface="Times New Roman" panose="02020603050405020304"/>
                <a:ea typeface="SimSun" panose="02010600030101010101" pitchFamily="2" charset="-122"/>
                <a:cs typeface="Times New Roman" panose="02020603050405020304"/>
              </a:rPr>
              <a:t>không được gợi ý có bất kỳ từ nào có trong từ khóa.</a:t>
            </a:r>
            <a:endParaRPr lang="en-US" sz="1500" dirty="0">
              <a:solidFill>
                <a:srgbClr val="002060"/>
              </a:solidFill>
              <a:ea typeface="Calibri" panose="020F0502020204030204"/>
              <a:cs typeface="Times New Roman" panose="02020603050405020304"/>
            </a:endParaRPr>
          </a:p>
        </p:txBody>
      </p:sp>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179473" y="0"/>
            <a:ext cx="1964531" cy="1307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066129"/>
            <a:ext cx="1633818" cy="1077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barn(inVertical)">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barn(inVertical)">
                                      <p:cBhvr>
                                        <p:cTn id="2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1"/>
        <p:cNvGrpSpPr/>
        <p:nvPr/>
      </p:nvGrpSpPr>
      <p:grpSpPr>
        <a:xfrm>
          <a:off x="0" y="0"/>
          <a:ext cx="0" cy="0"/>
          <a:chOff x="0" y="0"/>
          <a:chExt cx="0" cy="0"/>
        </a:xfrm>
      </p:grpSpPr>
      <p:pic>
        <p:nvPicPr>
          <p:cNvPr id="862" name="Google Shape;862;p3"/>
          <p:cNvPicPr preferRelativeResize="0"/>
          <p:nvPr/>
        </p:nvPicPr>
        <p:blipFill rotWithShape="1">
          <a:blip r:embed="rId1"/>
          <a:srcRect/>
          <a:stretch>
            <a:fillRect/>
          </a:stretch>
        </p:blipFill>
        <p:spPr>
          <a:xfrm>
            <a:off x="0" y="-11832"/>
            <a:ext cx="9144000" cy="5155332"/>
          </a:xfrm>
          <a:prstGeom prst="rect">
            <a:avLst/>
          </a:prstGeom>
          <a:solidFill>
            <a:schemeClr val="accent2">
              <a:lumMod val="40000"/>
              <a:lumOff val="60000"/>
            </a:schemeClr>
          </a:solidFill>
          <a:ln>
            <a:solidFill>
              <a:schemeClr val="accent2">
                <a:lumMod val="40000"/>
                <a:lumOff val="60000"/>
              </a:schemeClr>
            </a:solidFill>
          </a:ln>
        </p:spPr>
      </p:pic>
      <p:pic>
        <p:nvPicPr>
          <p:cNvPr id="866" name="Google Shape;866;p3"/>
          <p:cNvPicPr preferRelativeResize="0"/>
          <p:nvPr/>
        </p:nvPicPr>
        <p:blipFill rotWithShape="1">
          <a:blip r:embed="rId2"/>
          <a:srcRect l="68030" r="14999" b="54204"/>
          <a:stretch>
            <a:fillRect/>
          </a:stretch>
        </p:blipFill>
        <p:spPr>
          <a:xfrm>
            <a:off x="6720372" y="453509"/>
            <a:ext cx="2481603" cy="1918442"/>
          </a:xfrm>
          <a:prstGeom prst="rect">
            <a:avLst/>
          </a:prstGeom>
          <a:solidFill>
            <a:schemeClr val="accent2">
              <a:lumMod val="40000"/>
              <a:lumOff val="60000"/>
            </a:schemeClr>
          </a:solidFill>
          <a:ln>
            <a:solidFill>
              <a:schemeClr val="accent2">
                <a:lumMod val="40000"/>
                <a:lumOff val="60000"/>
              </a:schemeClr>
            </a:solidFill>
          </a:ln>
        </p:spPr>
      </p:pic>
      <p:pic>
        <p:nvPicPr>
          <p:cNvPr id="867" name="Google Shape;867;p3"/>
          <p:cNvPicPr preferRelativeResize="0"/>
          <p:nvPr/>
        </p:nvPicPr>
        <p:blipFill rotWithShape="1">
          <a:blip r:embed="rId3"/>
          <a:srcRect t="9905" r="71460" b="70286"/>
          <a:stretch>
            <a:fillRect/>
          </a:stretch>
        </p:blipFill>
        <p:spPr>
          <a:xfrm>
            <a:off x="252445" y="496049"/>
            <a:ext cx="1643342" cy="1140651"/>
          </a:xfrm>
          <a:prstGeom prst="rect">
            <a:avLst/>
          </a:prstGeom>
          <a:solidFill>
            <a:schemeClr val="accent2">
              <a:lumMod val="40000"/>
              <a:lumOff val="60000"/>
            </a:schemeClr>
          </a:solidFill>
          <a:ln>
            <a:solidFill>
              <a:schemeClr val="accent2">
                <a:lumMod val="40000"/>
                <a:lumOff val="60000"/>
              </a:schemeClr>
            </a:solidFill>
          </a:ln>
        </p:spPr>
      </p:pic>
      <p:pic>
        <p:nvPicPr>
          <p:cNvPr id="869" name="Google Shape;869;p3"/>
          <p:cNvPicPr preferRelativeResize="0"/>
          <p:nvPr/>
        </p:nvPicPr>
        <p:blipFill rotWithShape="1">
          <a:blip r:embed="rId3"/>
          <a:srcRect l="83658" t="36888" b="49777"/>
          <a:stretch>
            <a:fillRect/>
          </a:stretch>
        </p:blipFill>
        <p:spPr>
          <a:xfrm>
            <a:off x="5506635" y="366494"/>
            <a:ext cx="840545" cy="685800"/>
          </a:xfrm>
          <a:prstGeom prst="rect">
            <a:avLst/>
          </a:prstGeom>
          <a:solidFill>
            <a:schemeClr val="accent2">
              <a:lumMod val="40000"/>
              <a:lumOff val="60000"/>
            </a:schemeClr>
          </a:solidFill>
          <a:ln>
            <a:solidFill>
              <a:schemeClr val="accent2">
                <a:lumMod val="40000"/>
                <a:lumOff val="60000"/>
              </a:schemeClr>
            </a:solidFill>
          </a:ln>
        </p:spPr>
      </p:pic>
      <p:pic>
        <p:nvPicPr>
          <p:cNvPr id="870" name="Google Shape;870;p3"/>
          <p:cNvPicPr preferRelativeResize="0"/>
          <p:nvPr/>
        </p:nvPicPr>
        <p:blipFill rotWithShape="1">
          <a:blip r:embed="rId2"/>
          <a:srcRect l="12987" t="26830" r="75844" b="43247"/>
          <a:stretch>
            <a:fillRect/>
          </a:stretch>
        </p:blipFill>
        <p:spPr>
          <a:xfrm>
            <a:off x="979716" y="1841904"/>
            <a:ext cx="842554" cy="646612"/>
          </a:xfrm>
          <a:prstGeom prst="rect">
            <a:avLst/>
          </a:prstGeom>
          <a:solidFill>
            <a:schemeClr val="accent2">
              <a:lumMod val="40000"/>
              <a:lumOff val="60000"/>
            </a:schemeClr>
          </a:solidFill>
          <a:ln>
            <a:solidFill>
              <a:schemeClr val="accent2">
                <a:lumMod val="40000"/>
                <a:lumOff val="60000"/>
              </a:schemeClr>
            </a:solidFill>
          </a:ln>
        </p:spPr>
      </p:pic>
      <p:pic>
        <p:nvPicPr>
          <p:cNvPr id="872" name="Google Shape;872;p3"/>
          <p:cNvPicPr preferRelativeResize="0"/>
          <p:nvPr/>
        </p:nvPicPr>
        <p:blipFill rotWithShape="1">
          <a:blip r:embed="rId3"/>
          <a:srcRect b="90000"/>
          <a:stretch>
            <a:fillRect/>
          </a:stretch>
        </p:blipFill>
        <p:spPr>
          <a:xfrm>
            <a:off x="0" y="-25946"/>
            <a:ext cx="9144000" cy="514350"/>
          </a:xfrm>
          <a:prstGeom prst="rect">
            <a:avLst/>
          </a:prstGeom>
          <a:solidFill>
            <a:schemeClr val="accent2">
              <a:lumMod val="40000"/>
              <a:lumOff val="60000"/>
            </a:schemeClr>
          </a:solidFill>
          <a:ln>
            <a:solidFill>
              <a:schemeClr val="accent2">
                <a:lumMod val="40000"/>
                <a:lumOff val="60000"/>
              </a:schemeClr>
            </a:solidFill>
          </a:ln>
        </p:spPr>
      </p:pic>
      <p:pic>
        <p:nvPicPr>
          <p:cNvPr id="873" name="Google Shape;873;p3"/>
          <p:cNvPicPr preferRelativeResize="0"/>
          <p:nvPr/>
        </p:nvPicPr>
        <p:blipFill rotWithShape="1">
          <a:blip r:embed="rId2"/>
          <a:srcRect l="63117" t="50406" r="27013" b="6978"/>
          <a:stretch>
            <a:fillRect/>
          </a:stretch>
        </p:blipFill>
        <p:spPr>
          <a:xfrm>
            <a:off x="5806676" y="3214058"/>
            <a:ext cx="744583" cy="920931"/>
          </a:xfrm>
          <a:prstGeom prst="rect">
            <a:avLst/>
          </a:prstGeom>
          <a:solidFill>
            <a:schemeClr val="accent2">
              <a:lumMod val="40000"/>
              <a:lumOff val="60000"/>
            </a:schemeClr>
          </a:solidFill>
          <a:ln>
            <a:solidFill>
              <a:schemeClr val="accent2">
                <a:lumMod val="40000"/>
                <a:lumOff val="60000"/>
              </a:schemeClr>
            </a:solidFill>
          </a:ln>
        </p:spPr>
      </p:pic>
      <p:pic>
        <p:nvPicPr>
          <p:cNvPr id="874" name="Google Shape;874;p3"/>
          <p:cNvPicPr preferRelativeResize="0"/>
          <p:nvPr/>
        </p:nvPicPr>
        <p:blipFill rotWithShape="1">
          <a:blip r:embed="rId2"/>
          <a:srcRect l="59741" r="30649" b="68635"/>
          <a:stretch>
            <a:fillRect/>
          </a:stretch>
        </p:blipFill>
        <p:spPr>
          <a:xfrm>
            <a:off x="3921249" y="4117029"/>
            <a:ext cx="724989" cy="677772"/>
          </a:xfrm>
          <a:prstGeom prst="rect">
            <a:avLst/>
          </a:prstGeom>
          <a:solidFill>
            <a:schemeClr val="accent2">
              <a:lumMod val="40000"/>
              <a:lumOff val="60000"/>
            </a:schemeClr>
          </a:solidFill>
          <a:ln>
            <a:solidFill>
              <a:schemeClr val="accent2">
                <a:lumMod val="40000"/>
                <a:lumOff val="60000"/>
              </a:schemeClr>
            </a:solidFill>
          </a:ln>
        </p:spPr>
      </p:pic>
      <p:pic>
        <p:nvPicPr>
          <p:cNvPr id="876" name="Google Shape;876;p3"/>
          <p:cNvPicPr preferRelativeResize="0"/>
          <p:nvPr/>
        </p:nvPicPr>
        <p:blipFill rotWithShape="1">
          <a:blip r:embed="rId4"/>
          <a:srcRect l="83658" t="36888" b="49777"/>
          <a:stretch>
            <a:fillRect/>
          </a:stretch>
        </p:blipFill>
        <p:spPr>
          <a:xfrm>
            <a:off x="4179112" y="3576358"/>
            <a:ext cx="518618" cy="423140"/>
          </a:xfrm>
          <a:prstGeom prst="rect">
            <a:avLst/>
          </a:prstGeom>
          <a:solidFill>
            <a:schemeClr val="accent2">
              <a:lumMod val="40000"/>
              <a:lumOff val="60000"/>
            </a:schemeClr>
          </a:solidFill>
          <a:ln>
            <a:solidFill>
              <a:schemeClr val="accent2">
                <a:lumMod val="40000"/>
                <a:lumOff val="60000"/>
              </a:schemeClr>
            </a:solidFill>
          </a:ln>
        </p:spPr>
      </p:pic>
      <p:pic>
        <p:nvPicPr>
          <p:cNvPr id="877" name="Google Shape;877;p3"/>
          <p:cNvPicPr preferRelativeResize="0"/>
          <p:nvPr/>
        </p:nvPicPr>
        <p:blipFill rotWithShape="1">
          <a:blip r:embed="rId2"/>
          <a:srcRect l="59741" r="30649" b="68635"/>
          <a:stretch>
            <a:fillRect/>
          </a:stretch>
        </p:blipFill>
        <p:spPr>
          <a:xfrm>
            <a:off x="-102626" y="3204965"/>
            <a:ext cx="1176742" cy="1100103"/>
          </a:xfrm>
          <a:prstGeom prst="rect">
            <a:avLst/>
          </a:prstGeom>
          <a:solidFill>
            <a:schemeClr val="accent2">
              <a:lumMod val="40000"/>
              <a:lumOff val="60000"/>
            </a:schemeClr>
          </a:solidFill>
          <a:ln>
            <a:solidFill>
              <a:schemeClr val="accent2">
                <a:lumMod val="40000"/>
                <a:lumOff val="60000"/>
              </a:schemeClr>
            </a:solidFill>
          </a:ln>
        </p:spPr>
      </p:pic>
      <p:pic>
        <p:nvPicPr>
          <p:cNvPr id="878" name="Google Shape;878;p3"/>
          <p:cNvPicPr preferRelativeResize="0"/>
          <p:nvPr/>
        </p:nvPicPr>
        <p:blipFill rotWithShape="1">
          <a:blip r:embed="rId3"/>
          <a:srcRect b="90000"/>
          <a:stretch>
            <a:fillRect/>
          </a:stretch>
        </p:blipFill>
        <p:spPr>
          <a:xfrm rot="10800000">
            <a:off x="0" y="4602475"/>
            <a:ext cx="9144000" cy="514350"/>
          </a:xfrm>
          <a:prstGeom prst="rect">
            <a:avLst/>
          </a:prstGeom>
          <a:solidFill>
            <a:schemeClr val="accent2">
              <a:lumMod val="40000"/>
              <a:lumOff val="60000"/>
            </a:schemeClr>
          </a:solidFill>
          <a:ln>
            <a:solidFill>
              <a:schemeClr val="accent2">
                <a:lumMod val="40000"/>
                <a:lumOff val="60000"/>
              </a:schemeClr>
            </a:solidFill>
          </a:ln>
        </p:spPr>
      </p:pic>
      <p:sp>
        <p:nvSpPr>
          <p:cNvPr id="879" name="Google Shape;879;p3"/>
          <p:cNvSpPr txBox="1"/>
          <p:nvPr/>
        </p:nvSpPr>
        <p:spPr>
          <a:xfrm>
            <a:off x="1949417" y="1303476"/>
            <a:ext cx="4668652" cy="1754286"/>
          </a:xfrm>
          <a:prstGeom prst="rect">
            <a:avLst/>
          </a:prstGeom>
          <a:solidFill>
            <a:schemeClr val="accent2">
              <a:lumMod val="40000"/>
              <a:lumOff val="60000"/>
            </a:schemeClr>
          </a:solidFill>
          <a:ln>
            <a:solidFill>
              <a:schemeClr val="accent2">
                <a:lumMod val="40000"/>
                <a:lumOff val="60000"/>
              </a:schemeClr>
            </a:solid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5400" b="1"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KH</a:t>
            </a:r>
            <a:r>
              <a:rPr lang="vi-VN" sz="5400" b="1"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ÁM PHÁ KIẾN THỨC</a:t>
            </a:r>
            <a:endParaRPr sz="20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869"/>
                                        </p:tgtEl>
                                        <p:attrNameLst>
                                          <p:attrName>style.visibility</p:attrName>
                                        </p:attrNameLst>
                                      </p:cBhvr>
                                      <p:to>
                                        <p:strVal val="visible"/>
                                      </p:to>
                                    </p:set>
                                    <p:anim calcmode="lin" valueType="num">
                                      <p:cBhvr additive="base">
                                        <p:cTn id="7" dur="500"/>
                                        <p:tgtEl>
                                          <p:spTgt spid="869"/>
                                        </p:tgtEl>
                                        <p:attrNameLst>
                                          <p:attrName>ppt_w</p:attrName>
                                        </p:attrNameLst>
                                      </p:cBhvr>
                                      <p:tavLst>
                                        <p:tav tm="0">
                                          <p:val>
                                            <p:fltVal val="0"/>
                                          </p:val>
                                        </p:tav>
                                        <p:tav tm="100000">
                                          <p:val>
                                            <p:strVal val="#ppt_w"/>
                                          </p:val>
                                        </p:tav>
                                      </p:tavLst>
                                    </p:anim>
                                    <p:anim calcmode="lin" valueType="num">
                                      <p:cBhvr additive="base">
                                        <p:cTn id="8" dur="500"/>
                                        <p:tgtEl>
                                          <p:spTgt spid="869"/>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870"/>
                                        </p:tgtEl>
                                        <p:attrNameLst>
                                          <p:attrName>style.visibility</p:attrName>
                                        </p:attrNameLst>
                                      </p:cBhvr>
                                      <p:to>
                                        <p:strVal val="visible"/>
                                      </p:to>
                                    </p:set>
                                    <p:anim calcmode="lin" valueType="num">
                                      <p:cBhvr additive="base">
                                        <p:cTn id="11" dur="500"/>
                                        <p:tgtEl>
                                          <p:spTgt spid="870"/>
                                        </p:tgtEl>
                                        <p:attrNameLst>
                                          <p:attrName>ppt_w</p:attrName>
                                        </p:attrNameLst>
                                      </p:cBhvr>
                                      <p:tavLst>
                                        <p:tav tm="0">
                                          <p:val>
                                            <p:fltVal val="0"/>
                                          </p:val>
                                        </p:tav>
                                        <p:tav tm="100000">
                                          <p:val>
                                            <p:strVal val="#ppt_w"/>
                                          </p:val>
                                        </p:tav>
                                      </p:tavLst>
                                    </p:anim>
                                    <p:anim calcmode="lin" valueType="num">
                                      <p:cBhvr additive="base">
                                        <p:cTn id="12" dur="500"/>
                                        <p:tgtEl>
                                          <p:spTgt spid="870"/>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876"/>
                                        </p:tgtEl>
                                        <p:attrNameLst>
                                          <p:attrName>style.visibility</p:attrName>
                                        </p:attrNameLst>
                                      </p:cBhvr>
                                      <p:to>
                                        <p:strVal val="visible"/>
                                      </p:to>
                                    </p:set>
                                    <p:anim calcmode="lin" valueType="num">
                                      <p:cBhvr additive="base">
                                        <p:cTn id="15" dur="500"/>
                                        <p:tgtEl>
                                          <p:spTgt spid="876"/>
                                        </p:tgtEl>
                                        <p:attrNameLst>
                                          <p:attrName>ppt_w</p:attrName>
                                        </p:attrNameLst>
                                      </p:cBhvr>
                                      <p:tavLst>
                                        <p:tav tm="0">
                                          <p:val>
                                            <p:fltVal val="0"/>
                                          </p:val>
                                        </p:tav>
                                        <p:tav tm="100000">
                                          <p:val>
                                            <p:strVal val="#ppt_w"/>
                                          </p:val>
                                        </p:tav>
                                      </p:tavLst>
                                    </p:anim>
                                    <p:anim calcmode="lin" valueType="num">
                                      <p:cBhvr additive="base">
                                        <p:cTn id="16" dur="500"/>
                                        <p:tgtEl>
                                          <p:spTgt spid="876"/>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877"/>
                                        </p:tgtEl>
                                        <p:attrNameLst>
                                          <p:attrName>style.visibility</p:attrName>
                                        </p:attrNameLst>
                                      </p:cBhvr>
                                      <p:to>
                                        <p:strVal val="visible"/>
                                      </p:to>
                                    </p:set>
                                    <p:anim calcmode="lin" valueType="num">
                                      <p:cBhvr additive="base">
                                        <p:cTn id="19" dur="500"/>
                                        <p:tgtEl>
                                          <p:spTgt spid="877"/>
                                        </p:tgtEl>
                                        <p:attrNameLst>
                                          <p:attrName>ppt_w</p:attrName>
                                        </p:attrNameLst>
                                      </p:cBhvr>
                                      <p:tavLst>
                                        <p:tav tm="0">
                                          <p:val>
                                            <p:fltVal val="0"/>
                                          </p:val>
                                        </p:tav>
                                        <p:tav tm="100000">
                                          <p:val>
                                            <p:strVal val="#ppt_w"/>
                                          </p:val>
                                        </p:tav>
                                      </p:tavLst>
                                    </p:anim>
                                    <p:anim calcmode="lin" valueType="num">
                                      <p:cBhvr additive="base">
                                        <p:cTn id="20" dur="500"/>
                                        <p:tgtEl>
                                          <p:spTgt spid="877"/>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874"/>
                                        </p:tgtEl>
                                        <p:attrNameLst>
                                          <p:attrName>style.visibility</p:attrName>
                                        </p:attrNameLst>
                                      </p:cBhvr>
                                      <p:to>
                                        <p:strVal val="visible"/>
                                      </p:to>
                                    </p:set>
                                    <p:anim calcmode="lin" valueType="num">
                                      <p:cBhvr additive="base">
                                        <p:cTn id="23" dur="500"/>
                                        <p:tgtEl>
                                          <p:spTgt spid="874"/>
                                        </p:tgtEl>
                                        <p:attrNameLst>
                                          <p:attrName>ppt_w</p:attrName>
                                        </p:attrNameLst>
                                      </p:cBhvr>
                                      <p:tavLst>
                                        <p:tav tm="0">
                                          <p:val>
                                            <p:fltVal val="0"/>
                                          </p:val>
                                        </p:tav>
                                        <p:tav tm="100000">
                                          <p:val>
                                            <p:strVal val="#ppt_w"/>
                                          </p:val>
                                        </p:tav>
                                      </p:tavLst>
                                    </p:anim>
                                    <p:anim calcmode="lin" valueType="num">
                                      <p:cBhvr additive="base">
                                        <p:cTn id="24" dur="500"/>
                                        <p:tgtEl>
                                          <p:spTgt spid="874"/>
                                        </p:tgtEl>
                                        <p:attrNameLst>
                                          <p:attrName>ppt_h</p:attrName>
                                        </p:attrNameLst>
                                      </p:cBhvr>
                                      <p:tavLst>
                                        <p:tav tm="0">
                                          <p:val>
                                            <p:fltVal val="0"/>
                                          </p:val>
                                        </p:tav>
                                        <p:tav tm="100000">
                                          <p:val>
                                            <p:strVal val="#ppt_h"/>
                                          </p:val>
                                        </p:tav>
                                      </p:tavLst>
                                    </p:anim>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866"/>
                                        </p:tgtEl>
                                        <p:attrNameLst>
                                          <p:attrName>style.visibility</p:attrName>
                                        </p:attrNameLst>
                                      </p:cBhvr>
                                      <p:to>
                                        <p:strVal val="visible"/>
                                      </p:to>
                                    </p:set>
                                    <p:animEffect transition="in" filter="fade">
                                      <p:cBhvr>
                                        <p:cTn id="28" dur="1000"/>
                                        <p:tgtEl>
                                          <p:spTgt spid="866"/>
                                        </p:tgtEl>
                                      </p:cBhvr>
                                    </p:animEffect>
                                  </p:childTnLst>
                                </p:cTn>
                              </p:par>
                            </p:childTnLst>
                          </p:cTn>
                        </p:par>
                        <p:par>
                          <p:cTn id="29" fill="hold">
                            <p:stCondLst>
                              <p:cond delay="1500"/>
                            </p:stCondLst>
                            <p:childTnLst>
                              <p:par>
                                <p:cTn id="30" presetID="10" presetClass="entr" presetSubtype="0" fill="hold" nodeType="afterEffect">
                                  <p:stCondLst>
                                    <p:cond delay="0"/>
                                  </p:stCondLst>
                                  <p:childTnLst>
                                    <p:set>
                                      <p:cBhvr>
                                        <p:cTn id="31" dur="1" fill="hold">
                                          <p:stCondLst>
                                            <p:cond delay="0"/>
                                          </p:stCondLst>
                                        </p:cTn>
                                        <p:tgtEl>
                                          <p:spTgt spid="867"/>
                                        </p:tgtEl>
                                        <p:attrNameLst>
                                          <p:attrName>style.visibility</p:attrName>
                                        </p:attrNameLst>
                                      </p:cBhvr>
                                      <p:to>
                                        <p:strVal val="visible"/>
                                      </p:to>
                                    </p:set>
                                    <p:animEffect transition="in" filter="fade">
                                      <p:cBhvr>
                                        <p:cTn id="32" dur="1000"/>
                                        <p:tgtEl>
                                          <p:spTgt spid="8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728" y="627630"/>
            <a:ext cx="9056370" cy="560705"/>
          </a:xfrm>
          <a:prstGeom prst="rect">
            <a:avLst/>
          </a:prstGeom>
        </p:spPr>
        <p:txBody>
          <a:bodyPr wrap="none" lIns="68580" tIns="34290" rIns="68580" bIns="34290">
            <a:spAutoFit/>
          </a:bodyPr>
          <a:lstStyle/>
          <a:p>
            <a:pPr marL="43180" marR="132715" algn="ctr" defTabSz="685800">
              <a:tabLst>
                <a:tab pos="42545" algn="l"/>
              </a:tabLst>
            </a:pPr>
            <a:r>
              <a:rPr lang="vi-VN" sz="3200" b="1" dirty="0">
                <a:solidFill>
                  <a:srgbClr val="FF0000"/>
                </a:solidFill>
                <a:latin typeface="Times New Roman" panose="02020603050405020304" pitchFamily="18" charset="0"/>
                <a:ea typeface="Times New Roman" panose="02020603050405020304" pitchFamily="18" charset="0"/>
              </a:rPr>
              <a:t>I. </a:t>
            </a:r>
            <a:r>
              <a:rPr lang="en-US" altLang="vi-VN" sz="3200" b="1" dirty="0">
                <a:solidFill>
                  <a:srgbClr val="FF0000"/>
                </a:solidFill>
                <a:latin typeface="Times New Roman" panose="02020603050405020304"/>
                <a:sym typeface="+mn-ea"/>
              </a:rPr>
              <a:t>CÁC KIỂU CÂU CHIA THEO MỤC ĐÍCH NÓI</a:t>
            </a:r>
            <a:endParaRPr lang="en-US" sz="3200" dirty="0">
              <a:solidFill>
                <a:srgbClr val="FF0000"/>
              </a:solidFill>
              <a:latin typeface="Times New Roman" panose="02020603050405020304" pitchFamily="18" charset="0"/>
              <a:ea typeface="Times New Roman" panose="02020603050405020304" pitchFamily="18" charset="0"/>
            </a:endParaRPr>
          </a:p>
        </p:txBody>
      </p:sp>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472454" y="2393085"/>
            <a:ext cx="4671546" cy="2750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AutoShape 4" descr="Làm Bài Tập Hình ảnh | Định dạng hình ảnh PSD 400558206| vn.lovepik.com"/>
          <p:cNvSpPr>
            <a:spLocks noChangeAspect="1" noChangeArrowheads="1"/>
          </p:cNvSpPr>
          <p:nvPr/>
        </p:nvSpPr>
        <p:spPr bwMode="auto">
          <a:xfrm>
            <a:off x="116681" y="-108346"/>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lstStyle/>
          <a:p>
            <a:pPr defTabSz="685800"/>
            <a:endParaRPr lang="en-US" sz="1400">
              <a:solidFill>
                <a:prstClr val="black"/>
              </a:solidFill>
            </a:endParaRPr>
          </a:p>
        </p:txBody>
      </p:sp>
      <p:pic>
        <p:nvPicPr>
          <p:cNvPr id="41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93086"/>
            <a:ext cx="4472454" cy="2750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54000" y="195580"/>
            <a:ext cx="8636000" cy="4729480"/>
          </a:xfrm>
          <a:prstGeom prst="roundRect">
            <a:avLst/>
          </a:prstGeom>
          <a:solidFill>
            <a:schemeClr val="bg1"/>
          </a:solidFill>
        </p:spPr>
        <p:style>
          <a:lnRef idx="2">
            <a:schemeClr val="accent4">
              <a:shade val="50000"/>
            </a:schemeClr>
          </a:lnRef>
          <a:fillRef idx="1">
            <a:schemeClr val="accent4"/>
          </a:fillRef>
          <a:effectRef idx="0">
            <a:schemeClr val="accent4"/>
          </a:effectRef>
          <a:fontRef idx="minor">
            <a:schemeClr val="lt1"/>
          </a:fontRef>
        </p:style>
        <p:txBody>
          <a:bodyPr lIns="68580" tIns="34290" rIns="68580" bIns="34290" rtlCol="0" anchor="t"/>
          <a:lstStyle/>
          <a:p>
            <a:pPr algn="ctr" defTabSz="685800"/>
            <a:r>
              <a:rPr lang="en-US" altLang="vi-VN" sz="2400" kern="100" dirty="0">
                <a:solidFill>
                  <a:srgbClr val="FF0000"/>
                </a:solidFill>
                <a:latin typeface="Times New Roman" panose="02020603050405020304"/>
                <a:ea typeface="SimSun" panose="02010600030101010101" pitchFamily="2" charset="-122"/>
                <a:cs typeface="Times New Roman" panose="02020603050405020304"/>
              </a:rPr>
              <a:t>Nhận biết các kiểu câu: </a:t>
            </a:r>
            <a:r>
              <a:rPr lang="en-US" sz="2400" dirty="0">
                <a:solidFill>
                  <a:srgbClr val="FF0000"/>
                </a:solidFill>
                <a:latin typeface="Times New Roman" panose="02020603050405020304"/>
                <a:ea typeface="Calibri" panose="020F0502020204030204"/>
                <a:cs typeface="Times New Roman" panose="02020603050405020304"/>
              </a:rPr>
              <a:t>câu hỏi, cầu khiến, câu cảm, câu kể.</a:t>
            </a:r>
            <a:endParaRPr lang="vi-VN" sz="2100" kern="100" dirty="0">
              <a:solidFill>
                <a:srgbClr val="FF0000"/>
              </a:solidFill>
              <a:latin typeface="Times New Roman" panose="02020603050405020304"/>
              <a:ea typeface="SimSun" panose="02010600030101010101" pitchFamily="2" charset="-122"/>
              <a:cs typeface="Times New Roman" panose="02020603050405020304"/>
            </a:endParaRPr>
          </a:p>
          <a:p>
            <a:pPr algn="just" defTabSz="685800"/>
            <a:r>
              <a:rPr lang="vi-VN" sz="2400" kern="100" dirty="0">
                <a:solidFill>
                  <a:srgbClr val="000000"/>
                </a:solidFill>
                <a:latin typeface="Times New Roman" panose="02020603050405020304"/>
                <a:ea typeface="SimSun" panose="02010600030101010101" pitchFamily="2" charset="-122"/>
                <a:cs typeface="Times New Roman" panose="02020603050405020304"/>
              </a:rPr>
              <a:t>- </a:t>
            </a:r>
            <a:r>
              <a:rPr lang="en-US" altLang="vi-VN" sz="2400" kern="100" dirty="0">
                <a:solidFill>
                  <a:srgbClr val="000000"/>
                </a:solidFill>
                <a:latin typeface="Times New Roman" panose="02020603050405020304"/>
                <a:ea typeface="SimSun" panose="02010600030101010101" pitchFamily="2" charset="-122"/>
                <a:cs typeface="Times New Roman" panose="02020603050405020304"/>
              </a:rPr>
              <a:t>Anh bảo cuốn sách có còn trên bàn nữa không?</a:t>
            </a:r>
            <a:endParaRPr lang="vi-VN" sz="2400" kern="100" dirty="0">
              <a:solidFill>
                <a:srgbClr val="000000"/>
              </a:solidFill>
              <a:latin typeface="Times New Roman" panose="02020603050405020304"/>
              <a:ea typeface="SimSun" panose="02010600030101010101" pitchFamily="2" charset="-122"/>
              <a:cs typeface="Times New Roman" panose="02020603050405020304"/>
            </a:endParaRPr>
          </a:p>
          <a:p>
            <a:pPr algn="just" defTabSz="685800"/>
            <a:r>
              <a:rPr lang="vi-VN" sz="2400" b="1" kern="100" dirty="0">
                <a:solidFill>
                  <a:srgbClr val="000000"/>
                </a:solidFill>
                <a:latin typeface="Times New Roman" panose="02020603050405020304"/>
                <a:ea typeface="SimSun" panose="02010600030101010101" pitchFamily="2" charset="-122"/>
                <a:cs typeface="Times New Roman" panose="02020603050405020304"/>
              </a:rPr>
              <a:t>- </a:t>
            </a:r>
            <a:r>
              <a:rPr lang="en-US" altLang="vi-VN" sz="2400" kern="100" dirty="0">
                <a:solidFill>
                  <a:srgbClr val="000000"/>
                </a:solidFill>
                <a:latin typeface="Times New Roman" panose="02020603050405020304"/>
                <a:ea typeface="SimSun" panose="02010600030101010101" pitchFamily="2" charset="-122"/>
                <a:cs typeface="Times New Roman" panose="02020603050405020304"/>
              </a:rPr>
              <a:t>Mở cổng nhanh lên!</a:t>
            </a:r>
            <a:endParaRPr lang="vi-VN" sz="2400" kern="100" dirty="0">
              <a:solidFill>
                <a:srgbClr val="000000"/>
              </a:solidFill>
              <a:latin typeface="Times New Roman" panose="02020603050405020304"/>
              <a:ea typeface="SimSun" panose="02010600030101010101" pitchFamily="2" charset="-122"/>
              <a:cs typeface="Times New Roman" panose="02020603050405020304"/>
            </a:endParaRPr>
          </a:p>
          <a:p>
            <a:pPr algn="just" defTabSz="685800"/>
            <a:r>
              <a:rPr lang="en-US" sz="2400" i="1" dirty="0">
                <a:solidFill>
                  <a:schemeClr val="tx1"/>
                </a:solidFill>
                <a:ea typeface="Calibri" panose="020F0502020204030204"/>
                <a:cs typeface="Times New Roman" panose="02020603050405020304"/>
              </a:rPr>
              <a:t>- </a:t>
            </a:r>
            <a:r>
              <a:rPr lang="en-US" sz="2400" dirty="0">
                <a:solidFill>
                  <a:schemeClr val="tx1"/>
                </a:solidFill>
                <a:latin typeface="Times New Roman" panose="02020603050405020304" pitchFamily="18" charset="0"/>
                <a:ea typeface="Calibri" panose="020F0502020204030204"/>
                <a:cs typeface="Times New Roman" panose="02020603050405020304" pitchFamily="18" charset="0"/>
              </a:rPr>
              <a:t>Tôi thấy nhớ cái mùi nồng mặn quá!</a:t>
            </a:r>
            <a:endParaRPr lang="en-US" sz="2400" dirty="0">
              <a:solidFill>
                <a:schemeClr val="tx1"/>
              </a:solidFill>
              <a:latin typeface="Times New Roman" panose="02020603050405020304" pitchFamily="18" charset="0"/>
              <a:ea typeface="Calibri" panose="020F0502020204030204"/>
              <a:cs typeface="Times New Roman" panose="02020603050405020304" pitchFamily="18" charset="0"/>
            </a:endParaRPr>
          </a:p>
          <a:p>
            <a:pPr algn="r" defTabSz="685800"/>
            <a:r>
              <a:rPr lang="en-US" sz="2000" i="1" dirty="0">
                <a:gradFill>
                  <a:gsLst>
                    <a:gs pos="0">
                      <a:srgbClr val="012D86"/>
                    </a:gs>
                    <a:gs pos="100000">
                      <a:srgbClr val="0E2557"/>
                    </a:gs>
                  </a:gsLst>
                  <a:lin scaled="0"/>
                </a:gradFill>
                <a:latin typeface="Times New Roman" panose="02020603050405020304" pitchFamily="18" charset="0"/>
                <a:ea typeface="Calibri" panose="020F0502020204030204"/>
                <a:cs typeface="Times New Roman" panose="02020603050405020304" pitchFamily="18" charset="0"/>
              </a:rPr>
              <a:t>(Tế Hanh, Quê hương)</a:t>
            </a:r>
            <a:endParaRPr lang="en-US" sz="2000" i="1" dirty="0">
              <a:gradFill>
                <a:gsLst>
                  <a:gs pos="0">
                    <a:srgbClr val="012D86"/>
                  </a:gs>
                  <a:gs pos="100000">
                    <a:srgbClr val="0E2557"/>
                  </a:gs>
                </a:gsLst>
                <a:lin scaled="0"/>
              </a:gradFill>
              <a:latin typeface="Times New Roman" panose="02020603050405020304" pitchFamily="18" charset="0"/>
              <a:ea typeface="Calibri" panose="020F0502020204030204"/>
              <a:cs typeface="Times New Roman" panose="02020603050405020304" pitchFamily="18" charset="0"/>
            </a:endParaRPr>
          </a:p>
          <a:p>
            <a:pPr algn="just" defTabSz="685800"/>
            <a:r>
              <a:rPr lang="en-US" sz="2400" dirty="0">
                <a:solidFill>
                  <a:schemeClr val="tx1"/>
                </a:solidFill>
                <a:latin typeface="Times New Roman" panose="02020603050405020304" pitchFamily="18" charset="0"/>
                <a:ea typeface="Calibri" panose="020F0502020204030204"/>
                <a:cs typeface="Times New Roman" panose="02020603050405020304" pitchFamily="18" charset="0"/>
              </a:rPr>
              <a:t>- Trên quá trình chảy xuôi theo các triền dốc, các mạch ngầm, dòng nước âm thầm hòa tan những chất vi lượng, các thành phần hữu cơ vi lượng, các thành phần hữu cơ phân hủy, cuốn theo đất, cát, sỏi cuội đưa dần về phía nơi thấp hơn.</a:t>
            </a:r>
            <a:endParaRPr lang="en-US" sz="2400" dirty="0">
              <a:solidFill>
                <a:schemeClr val="tx1"/>
              </a:solidFill>
              <a:latin typeface="Times New Roman" panose="02020603050405020304" pitchFamily="18" charset="0"/>
              <a:ea typeface="Calibri" panose="020F0502020204030204"/>
              <a:cs typeface="Times New Roman" panose="02020603050405020304" pitchFamily="18" charset="0"/>
            </a:endParaRPr>
          </a:p>
          <a:p>
            <a:pPr algn="ctr" defTabSz="685800"/>
            <a:r>
              <a:rPr lang="en-US" sz="2000" i="1" dirty="0">
                <a:gradFill>
                  <a:gsLst>
                    <a:gs pos="0">
                      <a:srgbClr val="012D86"/>
                    </a:gs>
                    <a:gs pos="100000">
                      <a:srgbClr val="0E2557"/>
                    </a:gs>
                  </a:gsLst>
                  <a:lin scaled="0"/>
                </a:gradFill>
                <a:latin typeface="Times New Roman" panose="02020603050405020304" pitchFamily="18" charset="0"/>
                <a:ea typeface="Calibri" panose="020F0502020204030204"/>
                <a:cs typeface="Times New Roman" panose="02020603050405020304" pitchFamily="18" charset="0"/>
              </a:rPr>
              <a:t>(Lê Anh Tuấn, Miền châu thổ sông Cửu Long dần chuyển đổi từ sống chung sang chào đón lũ)</a:t>
            </a:r>
            <a:endParaRPr lang="en-US" sz="2000" i="1" dirty="0">
              <a:gradFill>
                <a:gsLst>
                  <a:gs pos="0">
                    <a:srgbClr val="012D86"/>
                  </a:gs>
                  <a:gs pos="100000">
                    <a:srgbClr val="0E2557"/>
                  </a:gs>
                </a:gsLst>
                <a:lin scaled="0"/>
              </a:gradFill>
              <a:latin typeface="Times New Roman" panose="02020603050405020304" pitchFamily="18" charset="0"/>
              <a:ea typeface="Calibri" panose="020F0502020204030204"/>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51460" y="-20320"/>
            <a:ext cx="6270625" cy="972185"/>
          </a:xfrm>
          <a:prstGeom prst="ellipse">
            <a:avLst/>
          </a:prstGeom>
          <a:solidFill>
            <a:schemeClr val="bg1"/>
          </a:solidFill>
        </p:spPr>
        <p:style>
          <a:lnRef idx="2">
            <a:schemeClr val="accent4">
              <a:shade val="50000"/>
            </a:schemeClr>
          </a:lnRef>
          <a:fillRef idx="1">
            <a:schemeClr val="accent4"/>
          </a:fillRef>
          <a:effectRef idx="0">
            <a:schemeClr val="accent4"/>
          </a:effectRef>
          <a:fontRef idx="minor">
            <a:schemeClr val="lt1"/>
          </a:fontRef>
        </p:style>
        <p:txBody>
          <a:bodyPr lIns="68580" tIns="34290" rIns="68580" bIns="34290" rtlCol="0" anchor="ctr"/>
          <a:lstStyle/>
          <a:p>
            <a:pPr algn="ctr" defTabSz="685800"/>
            <a:r>
              <a:rPr lang="en-US" sz="2400" b="1" dirty="0">
                <a:solidFill>
                  <a:srgbClr val="FF0000"/>
                </a:solidFill>
                <a:latin typeface="Times New Roman" panose="02020603050405020304" pitchFamily="18" charset="0"/>
                <a:cs typeface="Times New Roman" panose="02020603050405020304" pitchFamily="18" charset="0"/>
              </a:rPr>
              <a:t>THẢO LUẬN NHÓM</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6" name="Rounded Rectangle 5"/>
          <p:cNvSpPr/>
          <p:nvPr/>
        </p:nvSpPr>
        <p:spPr>
          <a:xfrm>
            <a:off x="251460" y="1171575"/>
            <a:ext cx="8806180" cy="226123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marL="15875" algn="just" defTabSz="685800">
              <a:lnSpc>
                <a:spcPct val="115000"/>
              </a:lnSpc>
              <a:spcBef>
                <a:spcPts val="450"/>
              </a:spcBef>
              <a:spcAft>
                <a:spcPts val="450"/>
              </a:spcAft>
            </a:pPr>
            <a:r>
              <a:rPr lang="en-US" sz="2000" dirty="0">
                <a:solidFill>
                  <a:prstClr val="black"/>
                </a:solidFill>
                <a:latin typeface="Times New Roman" panose="02020603050405020304" pitchFamily="18" charset="0"/>
                <a:ea typeface="Calibri" panose="020F0502020204030204"/>
                <a:cs typeface="Times New Roman" panose="02020603050405020304" pitchFamily="18" charset="0"/>
              </a:rPr>
              <a:t>- Hình thức: nhóm bàn</a:t>
            </a:r>
            <a:endParaRPr lang="en-US" sz="2000" dirty="0">
              <a:solidFill>
                <a:prstClr val="black"/>
              </a:solidFill>
              <a:latin typeface="Times New Roman" panose="02020603050405020304" pitchFamily="18" charset="0"/>
              <a:ea typeface="Calibri" panose="020F0502020204030204"/>
              <a:cs typeface="Times New Roman" panose="02020603050405020304" pitchFamily="18" charset="0"/>
            </a:endParaRPr>
          </a:p>
          <a:p>
            <a:pPr marL="15875" algn="just" defTabSz="685800">
              <a:lnSpc>
                <a:spcPct val="115000"/>
              </a:lnSpc>
              <a:spcBef>
                <a:spcPts val="450"/>
              </a:spcBef>
              <a:spcAft>
                <a:spcPts val="450"/>
              </a:spcAft>
            </a:pPr>
            <a:r>
              <a:rPr lang="en-US" sz="2000" dirty="0">
                <a:solidFill>
                  <a:prstClr val="black"/>
                </a:solidFill>
                <a:latin typeface="Times New Roman" panose="02020603050405020304" pitchFamily="18" charset="0"/>
                <a:ea typeface="Calibri" panose="020F0502020204030204"/>
                <a:cs typeface="Times New Roman" panose="02020603050405020304" pitchFamily="18" charset="0"/>
              </a:rPr>
              <a:t>- Thời gian: 5 phút</a:t>
            </a:r>
            <a:endParaRPr lang="en-US" sz="2000" dirty="0">
              <a:solidFill>
                <a:prstClr val="black"/>
              </a:solidFill>
              <a:latin typeface="Times New Roman" panose="02020603050405020304" pitchFamily="18" charset="0"/>
              <a:ea typeface="Calibri" panose="020F0502020204030204"/>
              <a:cs typeface="Times New Roman" panose="02020603050405020304" pitchFamily="18" charset="0"/>
            </a:endParaRPr>
          </a:p>
          <a:p>
            <a:pPr marL="15875" algn="just" defTabSz="685800">
              <a:lnSpc>
                <a:spcPct val="115000"/>
              </a:lnSpc>
              <a:spcBef>
                <a:spcPts val="450"/>
              </a:spcBef>
              <a:spcAft>
                <a:spcPts val="450"/>
              </a:spcAft>
            </a:pPr>
            <a:r>
              <a:rPr lang="en-US" sz="2000" dirty="0">
                <a:solidFill>
                  <a:prstClr val="black"/>
                </a:solidFill>
                <a:latin typeface="Times New Roman" panose="02020603050405020304" pitchFamily="18" charset="0"/>
                <a:ea typeface="Calibri" panose="020F0502020204030204"/>
                <a:cs typeface="Times New Roman" panose="02020603050405020304" pitchFamily="18" charset="0"/>
              </a:rPr>
              <a:t>- Yêu cầu: HS đọc và thảo luận về mục Các kiểu câu phân loại theo mục đích nói  ở phần  Tri thức ngữ văn, phối hợp với việc tìm hiểu các ví dụ được nêu ở SHS, trang 93 trong khung </a:t>
            </a:r>
            <a:endParaRPr lang="en-US" sz="2000" dirty="0">
              <a:solidFill>
                <a:prstClr val="black"/>
              </a:solidFill>
              <a:latin typeface="Times New Roman" panose="02020603050405020304" pitchFamily="18" charset="0"/>
              <a:ea typeface="Calibri" panose="020F0502020204030204"/>
              <a:cs typeface="Times New Roman" panose="02020603050405020304" pitchFamily="18" charset="0"/>
            </a:endParaRPr>
          </a:p>
        </p:txBody>
      </p:sp>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072630" y="-92710"/>
            <a:ext cx="1985010" cy="1605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4425" y="3507740"/>
            <a:ext cx="2780030" cy="1536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715" y="3632123"/>
            <a:ext cx="3135381"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6"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p>
            <a:endParaRPr lang="en-US"/>
          </a:p>
        </p:txBody>
      </p:sp>
      <p:sp>
        <p:nvSpPr>
          <p:cNvPr id="2" name="Oval 1"/>
          <p:cNvSpPr/>
          <p:nvPr/>
        </p:nvSpPr>
        <p:spPr>
          <a:xfrm>
            <a:off x="179705" y="0"/>
            <a:ext cx="5668010" cy="1099820"/>
          </a:xfrm>
          <a:prstGeom prst="ellipse">
            <a:avLst/>
          </a:prstGeom>
          <a:solidFill>
            <a:schemeClr val="bg1"/>
          </a:solidFill>
        </p:spPr>
        <p:style>
          <a:lnRef idx="2">
            <a:schemeClr val="accent4">
              <a:shade val="50000"/>
            </a:schemeClr>
          </a:lnRef>
          <a:fillRef idx="1">
            <a:schemeClr val="accent4"/>
          </a:fillRef>
          <a:effectRef idx="0">
            <a:schemeClr val="accent4"/>
          </a:effectRef>
          <a:fontRef idx="minor">
            <a:schemeClr val="lt1"/>
          </a:fontRef>
        </p:style>
        <p:txBody>
          <a:bodyPr lIns="68580" tIns="34290" rIns="68580" bIns="34290" rtlCol="0" anchor="ctr"/>
          <a:p>
            <a:pPr algn="ctr" defTabSz="685800"/>
            <a:r>
              <a:rPr lang="en-US" sz="2400" b="1" dirty="0">
                <a:solidFill>
                  <a:srgbClr val="FF0000"/>
                </a:solidFill>
                <a:latin typeface="Times New Roman" panose="02020603050405020304" pitchFamily="18" charset="0"/>
                <a:cs typeface="Times New Roman" panose="02020603050405020304" pitchFamily="18" charset="0"/>
              </a:rPr>
              <a:t>PHIẾU HỌC TẬP 1</a:t>
            </a:r>
            <a:endParaRPr lang="en-US" sz="24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3" name="Content Placeholder 2"/>
          <p:cNvGraphicFramePr/>
          <p:nvPr>
            <p:ph idx="1"/>
          </p:nvPr>
        </p:nvGraphicFramePr>
        <p:xfrm>
          <a:off x="628650" y="1369060"/>
          <a:ext cx="7886700" cy="3303905"/>
        </p:xfrm>
        <a:graphic>
          <a:graphicData uri="http://schemas.openxmlformats.org/drawingml/2006/table">
            <a:tbl>
              <a:tblPr firstRow="1" bandRow="1">
                <a:tableStyleId>{5940675A-B579-460E-94D1-54222C63F5DA}</a:tableStyleId>
              </a:tblPr>
              <a:tblGrid>
                <a:gridCol w="2050415"/>
                <a:gridCol w="1593215"/>
                <a:gridCol w="1384935"/>
                <a:gridCol w="1429385"/>
                <a:gridCol w="1428750"/>
              </a:tblGrid>
              <a:tr h="994410">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Kiểu câu</a:t>
                      </a:r>
                      <a:endParaRPr lang="en-US" sz="2400" b="1">
                        <a:solidFill>
                          <a:srgbClr val="000000"/>
                        </a:solidFill>
                        <a:latin typeface="Times New Roman" panose="02020603050405020304" pitchFamily="18" charset="0"/>
                        <a:cs typeface="Times New Roman" panose="02020603050405020304" pitchFamily="18" charset="0"/>
                      </a:endParaRPr>
                    </a:p>
                    <a:p>
                      <a:pPr indent="0">
                        <a:lnSpc>
                          <a:spcPct val="110000"/>
                        </a:lnSpc>
                        <a:buNone/>
                      </a:pPr>
                      <a:r>
                        <a:rPr lang="en-US" sz="2400" b="1">
                          <a:solidFill>
                            <a:srgbClr val="000000"/>
                          </a:solidFill>
                          <a:latin typeface="Times New Roman" panose="02020603050405020304" pitchFamily="18" charset="0"/>
                          <a:cs typeface="Times New Roman" panose="02020603050405020304" pitchFamily="18" charset="0"/>
                        </a:rPr>
                        <a:t>Đặc </a:t>
                      </a:r>
                      <a:endParaRPr lang="en-US" sz="2400" b="1">
                        <a:solidFill>
                          <a:srgbClr val="000000"/>
                        </a:solidFill>
                        <a:latin typeface="Times New Roman" panose="02020603050405020304" pitchFamily="18" charset="0"/>
                        <a:cs typeface="Times New Roman" panose="02020603050405020304" pitchFamily="18" charset="0"/>
                      </a:endParaRPr>
                    </a:p>
                    <a:p>
                      <a:pPr indent="0">
                        <a:buNone/>
                      </a:pPr>
                      <a:r>
                        <a:rPr lang="en-US" sz="2400" b="1">
                          <a:solidFill>
                            <a:srgbClr val="000000"/>
                          </a:solidFill>
                          <a:latin typeface="Times New Roman" panose="02020603050405020304" pitchFamily="18" charset="0"/>
                          <a:cs typeface="Times New Roman" panose="02020603050405020304" pitchFamily="18" charset="0"/>
                        </a:rPr>
                        <a:t>điểm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Câu hỏi</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Cầu khiến</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Câucảm</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Câukể</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61645">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Chức năng</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23925">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Các từ ngữ đặc thù</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23925">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Dấu kết thúc câu</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solidFill>
                            <a:srgbClr val="000000"/>
                          </a:solidFill>
                          <a:latin typeface="Times New Roman" panose="02020603050405020304" pitchFamily="18" charset="0"/>
                          <a:cs typeface="Times New Roman" panose="02020603050405020304" pitchFamily="18" charset="0"/>
                        </a:rPr>
                        <a:t> </a:t>
                      </a: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sz="24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mc:AlternateContent xmlns:mc="http://schemas.openxmlformats.org/markup-compatibility/2006" xmlns:p14="http://schemas.microsoft.com/office/powerpoint/2010/main">
        <mc:Choice Requires="p14">
          <p:contentPart r:id="rId1" p14:bwMode="auto">
            <p14:nvContentPartPr>
              <p14:cNvPr id="10" name="Ink 9"/>
              <p14:cNvContentPartPr/>
              <p14:nvPr/>
            </p14:nvContentPartPr>
            <p14:xfrm>
              <a:off x="620395" y="1384935"/>
              <a:ext cx="2067560" cy="1090930"/>
            </p14:xfrm>
          </p:contentPart>
        </mc:Choice>
        <mc:Fallback xmlns="">
          <p:pic>
            <p:nvPicPr>
              <p:cNvPr id="10" name="Ink 9"/>
            </p:nvPicPr>
            <p:blipFill>
              <a:blip r:embed="rId2"/>
            </p:blipFill>
            <p:spPr>
              <a:xfrm>
                <a:off x="620395" y="1384935"/>
                <a:ext cx="2067560" cy="109093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11" name="Ink 10"/>
              <p14:cNvContentPartPr/>
              <p14:nvPr/>
            </p14:nvContentPartPr>
            <p14:xfrm>
              <a:off x="2494280" y="1646555"/>
              <a:ext cx="635" cy="635"/>
            </p14:xfrm>
          </p:contentPart>
        </mc:Choice>
        <mc:Fallback xmlns="">
          <p:pic>
            <p:nvPicPr>
              <p:cNvPr id="11" name="Ink 10"/>
            </p:nvPicPr>
            <p:blipFill>
              <a:blip r:embed="rId4"/>
            </p:blipFill>
            <p:spPr>
              <a:xfrm>
                <a:off x="2494280" y="1646555"/>
                <a:ext cx="635" cy="635"/>
              </a:xfrm>
              <a:prstGeom prst="rect"/>
            </p:spPr>
          </p:pic>
        </mc:Fallback>
      </mc:AlternateContent>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9750" y="123984"/>
            <a:ext cx="7886700" cy="994172"/>
          </a:xfrm>
        </p:spPr>
        <p:txBody>
          <a:bodyPr/>
          <a:p>
            <a:endParaRPr lang="en-US"/>
          </a:p>
        </p:txBody>
      </p:sp>
      <p:sp>
        <p:nvSpPr>
          <p:cNvPr id="2" name="Oval 1"/>
          <p:cNvSpPr/>
          <p:nvPr/>
        </p:nvSpPr>
        <p:spPr>
          <a:xfrm>
            <a:off x="179070" y="-20320"/>
            <a:ext cx="5264785" cy="682625"/>
          </a:xfrm>
          <a:prstGeom prst="ellipse">
            <a:avLst/>
          </a:prstGeom>
          <a:solidFill>
            <a:schemeClr val="bg1"/>
          </a:solidFill>
        </p:spPr>
        <p:style>
          <a:lnRef idx="2">
            <a:schemeClr val="accent4">
              <a:shade val="50000"/>
            </a:schemeClr>
          </a:lnRef>
          <a:fillRef idx="1">
            <a:schemeClr val="accent4"/>
          </a:fillRef>
          <a:effectRef idx="0">
            <a:schemeClr val="accent4"/>
          </a:effectRef>
          <a:fontRef idx="minor">
            <a:schemeClr val="lt1"/>
          </a:fontRef>
        </p:style>
        <p:txBody>
          <a:bodyPr lIns="68580" tIns="34290" rIns="68580" bIns="34290" rtlCol="0" anchor="ctr"/>
          <a:p>
            <a:pPr algn="ctr" defTabSz="685800"/>
            <a:r>
              <a:rPr lang="en-US" sz="2400" b="1" dirty="0">
                <a:solidFill>
                  <a:srgbClr val="FF0000"/>
                </a:solidFill>
                <a:latin typeface="Times New Roman" panose="02020603050405020304" pitchFamily="18" charset="0"/>
                <a:cs typeface="Times New Roman" panose="02020603050405020304" pitchFamily="18" charset="0"/>
              </a:rPr>
              <a:t>PHIẾU HỌC TẬP 1</a:t>
            </a:r>
            <a:endParaRPr lang="en-US" sz="24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3" name="Content Placeholder 2"/>
          <p:cNvGraphicFramePr/>
          <p:nvPr>
            <p:ph idx="1"/>
          </p:nvPr>
        </p:nvGraphicFramePr>
        <p:xfrm>
          <a:off x="323850" y="1118235"/>
          <a:ext cx="8613775" cy="3564255"/>
        </p:xfrm>
        <a:graphic>
          <a:graphicData uri="http://schemas.openxmlformats.org/drawingml/2006/table">
            <a:tbl>
              <a:tblPr firstRow="1" bandRow="1">
                <a:tableStyleId>{5940675A-B579-460E-94D1-54222C63F5DA}</a:tableStyleId>
              </a:tblPr>
              <a:tblGrid>
                <a:gridCol w="1698625"/>
                <a:gridCol w="1684020"/>
                <a:gridCol w="1271905"/>
                <a:gridCol w="1462405"/>
                <a:gridCol w="2496820"/>
              </a:tblGrid>
              <a:tr h="994410">
                <a:tc>
                  <a:txBody>
                    <a:bodyPr/>
                    <a:p>
                      <a:pPr indent="0">
                        <a:buNone/>
                      </a:pPr>
                      <a:r>
                        <a:rPr lang="en-US" sz="1800" b="1">
                          <a:solidFill>
                            <a:srgbClr val="000000"/>
                          </a:solidFill>
                          <a:latin typeface="Times New Roman" panose="02020603050405020304" pitchFamily="18" charset="0"/>
                          <a:cs typeface="Times New Roman" panose="02020603050405020304" pitchFamily="18" charset="0"/>
                        </a:rPr>
                        <a:t>      Kiểu câu</a:t>
                      </a:r>
                      <a:endParaRPr lang="en-US" sz="1800" b="1">
                        <a:solidFill>
                          <a:srgbClr val="000000"/>
                        </a:solidFill>
                        <a:latin typeface="Times New Roman" panose="02020603050405020304" pitchFamily="18" charset="0"/>
                        <a:cs typeface="Times New Roman" panose="02020603050405020304" pitchFamily="18" charset="0"/>
                      </a:endParaRPr>
                    </a:p>
                    <a:p>
                      <a:pPr indent="0">
                        <a:lnSpc>
                          <a:spcPct val="110000"/>
                        </a:lnSpc>
                        <a:buNone/>
                      </a:pPr>
                      <a:r>
                        <a:rPr lang="en-US" sz="1800" b="1">
                          <a:solidFill>
                            <a:srgbClr val="000000"/>
                          </a:solidFill>
                          <a:latin typeface="Times New Roman" panose="02020603050405020304" pitchFamily="18" charset="0"/>
                          <a:cs typeface="Times New Roman" panose="02020603050405020304" pitchFamily="18" charset="0"/>
                        </a:rPr>
                        <a:t>Đặc </a:t>
                      </a:r>
                      <a:endParaRPr lang="en-US" sz="1800" b="1">
                        <a:solidFill>
                          <a:srgbClr val="000000"/>
                        </a:solidFill>
                        <a:latin typeface="Times New Roman" panose="02020603050405020304" pitchFamily="18" charset="0"/>
                        <a:cs typeface="Times New Roman" panose="02020603050405020304" pitchFamily="18" charset="0"/>
                      </a:endParaRPr>
                    </a:p>
                    <a:p>
                      <a:pPr indent="0">
                        <a:buNone/>
                      </a:pPr>
                      <a:r>
                        <a:rPr lang="en-US" sz="1800" b="1">
                          <a:solidFill>
                            <a:srgbClr val="000000"/>
                          </a:solidFill>
                          <a:latin typeface="Times New Roman" panose="02020603050405020304" pitchFamily="18" charset="0"/>
                          <a:cs typeface="Times New Roman" panose="02020603050405020304" pitchFamily="18" charset="0"/>
                        </a:rPr>
                        <a:t>điểm  </a:t>
                      </a:r>
                      <a:endParaRPr lang="en-US" sz="1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solidFill>
                            <a:srgbClr val="000000"/>
                          </a:solidFill>
                          <a:latin typeface="Times New Roman" panose="02020603050405020304" pitchFamily="18" charset="0"/>
                          <a:cs typeface="Times New Roman" panose="02020603050405020304" pitchFamily="18" charset="0"/>
                        </a:rPr>
                        <a:t>Câu hỏi</a:t>
                      </a:r>
                      <a:endParaRPr lang="en-US" sz="1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solidFill>
                            <a:srgbClr val="000000"/>
                          </a:solidFill>
                          <a:latin typeface="Times New Roman" panose="02020603050405020304" pitchFamily="18" charset="0"/>
                          <a:cs typeface="Times New Roman" panose="02020603050405020304" pitchFamily="18" charset="0"/>
                        </a:rPr>
                        <a:t>Cầu khiến</a:t>
                      </a:r>
                      <a:endParaRPr lang="en-US" sz="1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solidFill>
                            <a:srgbClr val="000000"/>
                          </a:solidFill>
                          <a:latin typeface="Times New Roman" panose="02020603050405020304" pitchFamily="18" charset="0"/>
                          <a:cs typeface="Times New Roman" panose="02020603050405020304" pitchFamily="18" charset="0"/>
                        </a:rPr>
                        <a:t>Câucảm</a:t>
                      </a:r>
                      <a:endParaRPr lang="en-US" sz="1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solidFill>
                            <a:srgbClr val="000000"/>
                          </a:solidFill>
                          <a:latin typeface="Times New Roman" panose="02020603050405020304" pitchFamily="18" charset="0"/>
                          <a:cs typeface="Times New Roman" panose="02020603050405020304" pitchFamily="18" charset="0"/>
                        </a:rPr>
                        <a:t>Câu kể</a:t>
                      </a:r>
                      <a:endParaRPr lang="en-US" sz="1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48640">
                <a:tc>
                  <a:txBody>
                    <a:bodyPr/>
                    <a:p>
                      <a:pPr indent="0">
                        <a:buNone/>
                      </a:pPr>
                      <a:r>
                        <a:rPr lang="en-US" sz="1800" b="1">
                          <a:solidFill>
                            <a:srgbClr val="000000"/>
                          </a:solidFill>
                          <a:latin typeface="Times New Roman" panose="02020603050405020304" pitchFamily="18" charset="0"/>
                          <a:cs typeface="Times New Roman" panose="02020603050405020304" pitchFamily="18" charset="0"/>
                        </a:rPr>
                        <a:t>Chức năng</a:t>
                      </a:r>
                      <a:endParaRPr lang="en-US" sz="1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để hỏi</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yêu cầu</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bộc lộ cảm xúc</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trình bày sự việc</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23925">
                <a:tc>
                  <a:txBody>
                    <a:bodyPr/>
                    <a:p>
                      <a:pPr indent="0">
                        <a:buNone/>
                      </a:pPr>
                      <a:r>
                        <a:rPr lang="en-US" sz="1800" b="1">
                          <a:solidFill>
                            <a:srgbClr val="000000"/>
                          </a:solidFill>
                          <a:latin typeface="Times New Roman" panose="02020603050405020304" pitchFamily="18" charset="0"/>
                          <a:cs typeface="Times New Roman" panose="02020603050405020304" pitchFamily="18" charset="0"/>
                        </a:rPr>
                        <a:t>Các từ ngữ đặc thù</a:t>
                      </a:r>
                      <a:endParaRPr lang="en-US" sz="1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sz="1800" b="0">
                        <a:solidFill>
                          <a:srgbClr val="000000"/>
                        </a:solidFill>
                        <a:latin typeface="Times New Roman" panose="02020603050405020304" pitchFamily="18" charset="0"/>
                        <a:cs typeface="Times New Roman" panose="02020603050405020304" pitchFamily="18" charset="0"/>
                      </a:endParaRPr>
                    </a:p>
                    <a:p>
                      <a:pPr indent="0">
                        <a:buNone/>
                      </a:pPr>
                      <a:r>
                        <a:rPr lang="en-US" sz="1800" b="0">
                          <a:solidFill>
                            <a:srgbClr val="000000"/>
                          </a:solidFill>
                          <a:latin typeface="Times New Roman" panose="02020603050405020304" pitchFamily="18" charset="0"/>
                          <a:cs typeface="Times New Roman" panose="02020603050405020304" pitchFamily="18" charset="0"/>
                        </a:rPr>
                        <a:t> Có còn ...không</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Mở ...nhanh</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a:t>
                      </a:r>
                      <a:endParaRPr lang="en-US" sz="1800" b="0">
                        <a:solidFill>
                          <a:srgbClr val="000000"/>
                        </a:solidFill>
                        <a:latin typeface="Times New Roman" panose="02020603050405020304" pitchFamily="18" charset="0"/>
                        <a:cs typeface="Times New Roman" panose="02020603050405020304" pitchFamily="18" charset="0"/>
                      </a:endParaRPr>
                    </a:p>
                    <a:p>
                      <a:pPr indent="0">
                        <a:buNone/>
                      </a:pPr>
                      <a:r>
                        <a:rPr lang="en-US" sz="1800" b="0">
                          <a:solidFill>
                            <a:srgbClr val="000000"/>
                          </a:solidFill>
                          <a:latin typeface="Times New Roman" panose="02020603050405020304" pitchFamily="18" charset="0"/>
                          <a:cs typeface="Times New Roman" panose="02020603050405020304" pitchFamily="18" charset="0"/>
                        </a:rPr>
                        <a:t>quá</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ea typeface="Calibri" panose="020F0502020204030204"/>
                          <a:cs typeface="Times New Roman" panose="02020603050405020304" pitchFamily="18" charset="0"/>
                          <a:sym typeface="+mn-ea"/>
                        </a:rPr>
                        <a:t>chảy xuôi, các triền dốc, các mạch ngầm, các thành phần hữu cơ,  cuốn theo đất, cát, sỏi cuội ...</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23925">
                <a:tc>
                  <a:txBody>
                    <a:bodyPr/>
                    <a:p>
                      <a:pPr indent="0">
                        <a:buNone/>
                      </a:pPr>
                      <a:r>
                        <a:rPr lang="en-US" sz="1800" b="1">
                          <a:solidFill>
                            <a:srgbClr val="000000"/>
                          </a:solidFill>
                          <a:latin typeface="Times New Roman" panose="02020603050405020304" pitchFamily="18" charset="0"/>
                          <a:cs typeface="Times New Roman" panose="02020603050405020304" pitchFamily="18" charset="0"/>
                        </a:rPr>
                        <a:t>Dấu kết thúc câu</a:t>
                      </a:r>
                      <a:endParaRPr lang="en-US" sz="1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Chấm hỏi</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Chấm than</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cs typeface="Times New Roman" panose="02020603050405020304" pitchFamily="18" charset="0"/>
                        </a:rPr>
                        <a:t> Chấm than</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Chấm</a:t>
                      </a:r>
                      <a:endParaRPr lang="en-US" sz="1800" b="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mc:AlternateContent xmlns:mc="http://schemas.openxmlformats.org/markup-compatibility/2006" xmlns:p14="http://schemas.microsoft.com/office/powerpoint/2010/main">
        <mc:Choice Requires="p14">
          <p:contentPart r:id="rId1" p14:bwMode="auto">
            <p14:nvContentPartPr>
              <p14:cNvPr id="10" name="Ink 9"/>
              <p14:cNvContentPartPr/>
              <p14:nvPr/>
            </p14:nvContentPartPr>
            <p14:xfrm>
              <a:off x="323850" y="1132205"/>
              <a:ext cx="1718310" cy="962660"/>
            </p14:xfrm>
          </p:contentPart>
        </mc:Choice>
        <mc:Fallback xmlns="">
          <p:pic>
            <p:nvPicPr>
              <p:cNvPr id="10" name="Ink 9"/>
            </p:nvPicPr>
            <p:blipFill>
              <a:blip r:embed="rId2"/>
            </p:blipFill>
            <p:spPr>
              <a:xfrm>
                <a:off x="323850" y="1132205"/>
                <a:ext cx="1718310" cy="96266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11" name="Ink 10"/>
              <p14:cNvContentPartPr/>
              <p14:nvPr/>
            </p14:nvContentPartPr>
            <p14:xfrm>
              <a:off x="2494280" y="1646555"/>
              <a:ext cx="635" cy="635"/>
            </p14:xfrm>
          </p:contentPart>
        </mc:Choice>
        <mc:Fallback xmlns="">
          <p:pic>
            <p:nvPicPr>
              <p:cNvPr id="11" name="Ink 10"/>
            </p:nvPicPr>
            <p:blipFill>
              <a:blip r:embed="rId4"/>
            </p:blipFill>
            <p:spPr>
              <a:xfrm>
                <a:off x="2494280" y="1646555"/>
                <a:ext cx="635" cy="635"/>
              </a:xfrm>
              <a:prstGeom prst="rect"/>
            </p:spPr>
          </p:pic>
        </mc:Fallback>
      </mc:AlternateContent>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5737</Words>
  <Application>WPS Presentation</Application>
  <PresentationFormat>On-screen Show (16:9)</PresentationFormat>
  <Paragraphs>208</Paragraphs>
  <Slides>22</Slides>
  <Notes>6</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22</vt:i4>
      </vt:variant>
    </vt:vector>
  </HeadingPairs>
  <TitlesOfParts>
    <vt:vector size="37" baseType="lpstr">
      <vt:lpstr>Arial</vt:lpstr>
      <vt:lpstr>SimSun</vt:lpstr>
      <vt:lpstr>Wingdings</vt:lpstr>
      <vt:lpstr>Times New Roman</vt:lpstr>
      <vt:lpstr>Calibri Light</vt:lpstr>
      <vt:lpstr>Calibri</vt:lpstr>
      <vt:lpstr>Times New Roman</vt:lpstr>
      <vt:lpstr>Microsoft YaHei</vt:lpstr>
      <vt:lpstr>Arial Unicode MS</vt:lpstr>
      <vt:lpstr>Calibri</vt:lpstr>
      <vt:lpstr>MinionPro-Regular</vt:lpstr>
      <vt:lpstr>Segoe Print</vt:lpstr>
      <vt:lpstr>MinionPro-It</vt:lpstr>
      <vt:lpstr>Calibri Light</vt:lpstr>
      <vt:lpstr>1_Office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dc:creator>
  <cp:lastModifiedBy>Dinhkieu Nhung</cp:lastModifiedBy>
  <cp:revision>11</cp:revision>
  <dcterms:created xsi:type="dcterms:W3CDTF">2022-04-27T09:48:00Z</dcterms:created>
  <dcterms:modified xsi:type="dcterms:W3CDTF">2023-07-30T05:27:37Z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452E3EF4F3EA4BCFB39E81A81D1CD63C</vt:lpwstr>
  </property>
  <property fmtid="{D5CDD505-2E9C-101B-9397-08002B2CF9AE}" pid="3" name="KSOProductBuildVer">
    <vt:lpwstr>1033-11.2.0.11537</vt:lpwstr>
  </property>
</Properties>
</file>