
<file path=[Content_Types].xml><?xml version="1.0" encoding="utf-8"?>
<Types xmlns="http://schemas.openxmlformats.org/package/2006/content-types">
  <Default Extension="png" ContentType="image/png"/>
  <Default Extension="jpeg" ContentType="image/jpeg"/>
  <Default Extension="emf" ContentType="image/x-e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758" r:id="rId2"/>
    <p:sldMasterId id="2147483812" r:id="rId3"/>
    <p:sldMasterId id="2147483838" r:id="rId4"/>
    <p:sldMasterId id="2147483850" r:id="rId5"/>
    <p:sldMasterId id="2147483912" r:id="rId6"/>
  </p:sldMasterIdLst>
  <p:notesMasterIdLst>
    <p:notesMasterId r:id="rId63"/>
  </p:notesMasterIdLst>
  <p:sldIdLst>
    <p:sldId id="308" r:id="rId7"/>
    <p:sldId id="460" r:id="rId8"/>
    <p:sldId id="277" r:id="rId9"/>
    <p:sldId id="278" r:id="rId10"/>
    <p:sldId id="279" r:id="rId11"/>
    <p:sldId id="280" r:id="rId12"/>
    <p:sldId id="463" r:id="rId13"/>
    <p:sldId id="329" r:id="rId14"/>
    <p:sldId id="462" r:id="rId15"/>
    <p:sldId id="464" r:id="rId16"/>
    <p:sldId id="328" r:id="rId17"/>
    <p:sldId id="434" r:id="rId18"/>
    <p:sldId id="447" r:id="rId19"/>
    <p:sldId id="465" r:id="rId20"/>
    <p:sldId id="466" r:id="rId21"/>
    <p:sldId id="467" r:id="rId22"/>
    <p:sldId id="468" r:id="rId23"/>
    <p:sldId id="469" r:id="rId24"/>
    <p:sldId id="470" r:id="rId25"/>
    <p:sldId id="471" r:id="rId26"/>
    <p:sldId id="472" r:id="rId27"/>
    <p:sldId id="473" r:id="rId28"/>
    <p:sldId id="474" r:id="rId29"/>
    <p:sldId id="475" r:id="rId30"/>
    <p:sldId id="476" r:id="rId31"/>
    <p:sldId id="477" r:id="rId32"/>
    <p:sldId id="502" r:id="rId33"/>
    <p:sldId id="478" r:id="rId34"/>
    <p:sldId id="479" r:id="rId35"/>
    <p:sldId id="480" r:id="rId36"/>
    <p:sldId id="481" r:id="rId37"/>
    <p:sldId id="482" r:id="rId38"/>
    <p:sldId id="483" r:id="rId39"/>
    <p:sldId id="330" r:id="rId40"/>
    <p:sldId id="449" r:id="rId41"/>
    <p:sldId id="452" r:id="rId42"/>
    <p:sldId id="486" r:id="rId43"/>
    <p:sldId id="487" r:id="rId44"/>
    <p:sldId id="488" r:id="rId45"/>
    <p:sldId id="489" r:id="rId46"/>
    <p:sldId id="490" r:id="rId47"/>
    <p:sldId id="491" r:id="rId48"/>
    <p:sldId id="492" r:id="rId49"/>
    <p:sldId id="493" r:id="rId50"/>
    <p:sldId id="304" r:id="rId51"/>
    <p:sldId id="291" r:id="rId52"/>
    <p:sldId id="495" r:id="rId53"/>
    <p:sldId id="496" r:id="rId54"/>
    <p:sldId id="497" r:id="rId55"/>
    <p:sldId id="498" r:id="rId56"/>
    <p:sldId id="499" r:id="rId57"/>
    <p:sldId id="500" r:id="rId58"/>
    <p:sldId id="306" r:id="rId59"/>
    <p:sldId id="307" r:id="rId60"/>
    <p:sldId id="501" r:id="rId61"/>
    <p:sldId id="325" r:id="rId62"/>
  </p:sldIdLst>
  <p:sldSz cx="9144000" cy="5143500" type="screen16x9"/>
  <p:notesSz cx="6858000" cy="9144000"/>
  <p:embeddedFontLst>
    <p:embeddedFont>
      <p:font typeface="#9Slide03 Arima Madurai Bold" panose="00000800000000000000" pitchFamily="2" charset="0"/>
      <p:bold r:id="rId64"/>
    </p:embeddedFont>
    <p:embeddedFont>
      <p:font typeface="Bodoni MT Black" panose="02070A03080606020203" pitchFamily="18" charset="0"/>
      <p:bold r:id="rId65"/>
      <p:boldItalic r:id="rId66"/>
    </p:embeddedFont>
    <p:embeddedFont>
      <p:font typeface="Oxygen" panose="020B0604020202020204" charset="0"/>
      <p:regular r:id="rId67"/>
      <p:bold r:id="rId68"/>
    </p:embeddedFont>
    <p:embeddedFont>
      <p:font typeface="Hammersmith One" panose="020B0604020202020204" charset="0"/>
      <p:regular r:id="rId69"/>
    </p:embeddedFont>
    <p:embeddedFont>
      <p:font typeface="Calibri Light" panose="020F0302020204030204" pitchFamily="34" charset="0"/>
      <p:regular r:id="rId70"/>
      <p:italic r:id="rId71"/>
    </p:embeddedFont>
    <p:embeddedFont>
      <p:font typeface="#9Slide03 AmpleSoft" panose="020B0604020202020204" charset="0"/>
      <p:regular r:id="rId72"/>
    </p:embeddedFont>
    <p:embeddedFont>
      <p:font typeface="Algerian" panose="04020705040A02060702" pitchFamily="82" charset="0"/>
      <p:regular r:id="rId73"/>
    </p:embeddedFont>
    <p:embeddedFont>
      <p:font typeface="宋体" panose="02010600030101010101" pitchFamily="2" charset="-122"/>
      <p:regular r:id="rId74"/>
    </p:embeddedFont>
    <p:embeddedFont>
      <p:font typeface="Lato" panose="020F0502020204030203" pitchFamily="34" charset="0"/>
      <p:regular r:id="rId75"/>
      <p:bold r:id="rId76"/>
      <p:italic r:id="rId77"/>
      <p:boldItalic r:id="rId78"/>
    </p:embeddedFont>
    <p:embeddedFont>
      <p:font typeface="#9Slide03 Arima Madurai Black" panose="00000A00000000000000" pitchFamily="2" charset="0"/>
      <p:bold r:id="rId79"/>
    </p:embeddedFont>
    <p:embeddedFont>
      <p:font typeface="#9Slide03 Arima Madurai ExtraBo" panose="00000900000000000000" pitchFamily="2" charset="0"/>
      <p:bold r:id="rId80"/>
    </p:embeddedFont>
    <p:embeddedFont>
      <p:font typeface="Raleway" pitchFamily="2" charset="0"/>
      <p:regular r:id="rId81"/>
      <p:bold r:id="rId82"/>
      <p:italic r:id="rId83"/>
      <p:boldItalic r:id="rId84"/>
    </p:embeddedFont>
    <p:embeddedFont>
      <p:font typeface="#9Slide07 SVNAppleberry" panose="02040603050506020204" charset="0"/>
      <p:regular r:id="rId85"/>
    </p:embeddedFont>
    <p:embeddedFont>
      <p:font typeface="Microsoft YaHei" panose="020B0503020204020204" pitchFamily="34" charset="-122"/>
      <p:regular r:id="rId86"/>
      <p:bold r:id="rId87"/>
    </p:embeddedFont>
    <p:embeddedFont>
      <p:font typeface="Calibri" panose="020F0502020204030204" pitchFamily="34" charset="0"/>
      <p:regular r:id="rId88"/>
      <p:bold r:id="rId89"/>
      <p:italic r:id="rId90"/>
      <p:boldItalic r:id="rId91"/>
    </p:embeddedFont>
    <p:embeddedFont>
      <p:font typeface="#9Slide03 AllRoundGothic" panose="020B0604020202020204" charset="0"/>
      <p:regular r:id="rId92"/>
    </p:embeddedFont>
    <p:embeddedFont>
      <p:font typeface="#9Slide03 Bebas Neue Bold" panose="020B0606020202050201" pitchFamily="34" charset="0"/>
      <p:bold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B16"/>
    <a:srgbClr val="E9503B"/>
    <a:srgbClr val="ED6E5D"/>
    <a:srgbClr val="F4A79C"/>
    <a:srgbClr val="9EA136"/>
    <a:srgbClr val="5EB8F7"/>
    <a:srgbClr val="6DC729"/>
    <a:srgbClr val="C6F007"/>
    <a:srgbClr val="5F5F61"/>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318BD-8D6B-431D-AFE6-13A37F5BCA20}">
  <a:tblStyle styleId="{ED5318BD-8D6B-431D-AFE6-13A37F5BCA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7726EB-8D82-4737-A993-10ACA46C9E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font" Target="fonts/font27.fntdata"/><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3.fntdata"/><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5.xml"/><Relationship Id="rId82"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93"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9767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21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0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200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116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49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420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5777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57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9437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788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4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629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3163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386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48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083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1597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212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6703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9006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898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5882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55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5280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372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5816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28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60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918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330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25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917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266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9"/>
        <p:cNvGrpSpPr/>
        <p:nvPr/>
      </p:nvGrpSpPr>
      <p:grpSpPr>
        <a:xfrm>
          <a:off x="0" y="0"/>
          <a:ext cx="0" cy="0"/>
          <a:chOff x="0" y="0"/>
          <a:chExt cx="0" cy="0"/>
        </a:xfrm>
      </p:grpSpPr>
      <p:sp>
        <p:nvSpPr>
          <p:cNvPr id="1090" name="Google Shape;1090;p9"/>
          <p:cNvSpPr txBox="1">
            <a:spLocks noGrp="1"/>
          </p:cNvSpPr>
          <p:nvPr>
            <p:ph type="title"/>
          </p:nvPr>
        </p:nvSpPr>
        <p:spPr>
          <a:xfrm>
            <a:off x="265500" y="1233175"/>
            <a:ext cx="4045200" cy="1482300"/>
          </a:xfrm>
          <a:prstGeom prst="rect">
            <a:avLst/>
          </a:prstGeom>
        </p:spPr>
        <p:txBody>
          <a:bodyPr spcFirstLastPara="1" wrap="square" lIns="91359" tIns="91359" rIns="91359" bIns="91359"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91" name="Google Shape;1091;p9"/>
          <p:cNvSpPr txBox="1">
            <a:spLocks noGrp="1"/>
          </p:cNvSpPr>
          <p:nvPr>
            <p:ph type="subTitle" idx="1"/>
          </p:nvPr>
        </p:nvSpPr>
        <p:spPr>
          <a:xfrm>
            <a:off x="265500" y="2803075"/>
            <a:ext cx="4045200" cy="1235100"/>
          </a:xfrm>
          <a:prstGeom prst="rect">
            <a:avLst/>
          </a:prstGeom>
        </p:spPr>
        <p:txBody>
          <a:bodyPr spcFirstLastPara="1" wrap="square" lIns="91359" tIns="91359" rIns="91359" bIns="91359"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2" name="Google Shape;1092;p9"/>
          <p:cNvSpPr txBox="1">
            <a:spLocks noGrp="1"/>
          </p:cNvSpPr>
          <p:nvPr>
            <p:ph type="body" idx="2"/>
          </p:nvPr>
        </p:nvSpPr>
        <p:spPr>
          <a:xfrm>
            <a:off x="4939500" y="724075"/>
            <a:ext cx="3837000" cy="3695100"/>
          </a:xfrm>
          <a:prstGeom prst="rect">
            <a:avLst/>
          </a:prstGeom>
        </p:spPr>
        <p:txBody>
          <a:bodyPr spcFirstLastPara="1" wrap="square" lIns="91359" tIns="91359" rIns="91359" bIns="91359" anchor="ctr" anchorCtr="0">
            <a:noAutofit/>
          </a:bodyPr>
          <a:lstStyle>
            <a:lvl1pPr marL="456806" lvl="0" indent="-342605">
              <a:spcBef>
                <a:spcPts val="0"/>
              </a:spcBef>
              <a:spcAft>
                <a:spcPts val="0"/>
              </a:spcAft>
              <a:buSzPts val="1800"/>
              <a:buChar char="●"/>
              <a:defRPr/>
            </a:lvl1pPr>
            <a:lvl2pPr marL="913658" lvl="1" indent="-317236">
              <a:spcBef>
                <a:spcPts val="1600"/>
              </a:spcBef>
              <a:spcAft>
                <a:spcPts val="0"/>
              </a:spcAft>
              <a:buSzPts val="1400"/>
              <a:buChar char="○"/>
              <a:defRPr/>
            </a:lvl2pPr>
            <a:lvl3pPr marL="1370478" lvl="2" indent="-317236">
              <a:spcBef>
                <a:spcPts val="1600"/>
              </a:spcBef>
              <a:spcAft>
                <a:spcPts val="0"/>
              </a:spcAft>
              <a:buSzPts val="1400"/>
              <a:buChar char="■"/>
              <a:defRPr/>
            </a:lvl3pPr>
            <a:lvl4pPr marL="1827314" lvl="3" indent="-317236">
              <a:spcBef>
                <a:spcPts val="1600"/>
              </a:spcBef>
              <a:spcAft>
                <a:spcPts val="0"/>
              </a:spcAft>
              <a:buSzPts val="1400"/>
              <a:buChar char="●"/>
              <a:defRPr/>
            </a:lvl4pPr>
            <a:lvl5pPr marL="2284119" lvl="4" indent="-317236">
              <a:spcBef>
                <a:spcPts val="1600"/>
              </a:spcBef>
              <a:spcAft>
                <a:spcPts val="0"/>
              </a:spcAft>
              <a:buSzPts val="1400"/>
              <a:buChar char="○"/>
              <a:defRPr/>
            </a:lvl5pPr>
            <a:lvl6pPr marL="2740925" lvl="5" indent="-317236">
              <a:spcBef>
                <a:spcPts val="1600"/>
              </a:spcBef>
              <a:spcAft>
                <a:spcPts val="0"/>
              </a:spcAft>
              <a:buSzPts val="1400"/>
              <a:buChar char="■"/>
              <a:defRPr/>
            </a:lvl6pPr>
            <a:lvl7pPr marL="3197760" lvl="6" indent="-317236">
              <a:spcBef>
                <a:spcPts val="1600"/>
              </a:spcBef>
              <a:spcAft>
                <a:spcPts val="0"/>
              </a:spcAft>
              <a:buSzPts val="1400"/>
              <a:buChar char="●"/>
              <a:defRPr/>
            </a:lvl7pPr>
            <a:lvl8pPr marL="3654583" lvl="7" indent="-317236">
              <a:spcBef>
                <a:spcPts val="1600"/>
              </a:spcBef>
              <a:spcAft>
                <a:spcPts val="0"/>
              </a:spcAft>
              <a:buSzPts val="1400"/>
              <a:buChar char="○"/>
              <a:defRPr/>
            </a:lvl8pPr>
            <a:lvl9pPr marL="4111433" lvl="8" indent="-317236">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908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68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8651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4945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8877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217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4106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749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91425" tIns="91425" rIns="91425" bIns="91425"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3388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841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91425" tIns="91425" rIns="91425" bIns="91425" anchor="t" anchorCtr="0">
            <a:noAutofit/>
          </a:bodyPr>
          <a:lstStyle>
            <a:lvl1pPr marL="457189" lvl="0" indent="-342892" rtl="0">
              <a:lnSpc>
                <a:spcPct val="100000"/>
              </a:lnSpc>
              <a:spcBef>
                <a:spcPts val="0"/>
              </a:spcBef>
              <a:spcAft>
                <a:spcPts val="0"/>
              </a:spcAft>
              <a:buClr>
                <a:schemeClr val="accent1"/>
              </a:buClr>
              <a:buSzPts val="1800"/>
              <a:buChar char="●"/>
              <a:defRPr sz="1600">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309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77954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353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228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830614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434538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8028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51316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3495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8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32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8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188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91425" tIns="91425" rIns="91425" bIns="91425" anchor="t" anchorCtr="0">
            <a:noAutofit/>
          </a:bodyPr>
          <a:lstStyle>
            <a:lvl1pPr marL="457189" lvl="0" indent="-323842" rtl="0">
              <a:lnSpc>
                <a:spcPct val="100000"/>
              </a:lnSpc>
              <a:spcBef>
                <a:spcPts val="0"/>
              </a:spcBef>
              <a:spcAft>
                <a:spcPts val="0"/>
              </a:spcAft>
              <a:buSzPts val="1500"/>
              <a:buChar char="●"/>
              <a:defRPr sz="1600"/>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25810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777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236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3812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Cairo"/>
                <a:ea typeface="Cairo"/>
                <a:cs typeface="Cairo"/>
                <a:sym typeface="Cai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300">
                <a:solidFill>
                  <a:schemeClr val="lt2"/>
                </a:solidFill>
                <a:latin typeface="Oxygen"/>
                <a:ea typeface="Oxygen"/>
                <a:cs typeface="Oxygen"/>
                <a:sym typeface="Oxygen"/>
              </a:rPr>
              <a:t>CREDITS: This presentation template was created by </a:t>
            </a:r>
            <a:r>
              <a:rPr lang="en" sz="1300" b="1">
                <a:solidFill>
                  <a:schemeClr val="lt2"/>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300">
                <a:solidFill>
                  <a:schemeClr val="lt2"/>
                </a:solidFill>
                <a:latin typeface="Oxygen"/>
                <a:ea typeface="Oxygen"/>
                <a:cs typeface="Oxygen"/>
                <a:sym typeface="Oxygen"/>
              </a:rPr>
              <a:t>, including icons by </a:t>
            </a:r>
            <a:r>
              <a:rPr lang="en" sz="1300" b="1">
                <a:solidFill>
                  <a:schemeClr val="lt2"/>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infographics &amp; images by </a:t>
            </a:r>
            <a:r>
              <a:rPr lang="en" sz="1300" b="1">
                <a:solidFill>
                  <a:schemeClr val="lt2"/>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illustrations by </a:t>
            </a:r>
            <a:r>
              <a:rPr lang="en" sz="1300" b="1">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300" b="1">
              <a:solidFill>
                <a:schemeClr val="lt2"/>
              </a:solidFill>
              <a:latin typeface="Oxygen"/>
              <a:ea typeface="Oxygen"/>
              <a:cs typeface="Oxygen"/>
              <a:sym typeface="Oxygen"/>
            </a:endParaRPr>
          </a:p>
        </p:txBody>
      </p:sp>
    </p:spTree>
    <p:extLst>
      <p:ext uri="{BB962C8B-B14F-4D97-AF65-F5344CB8AC3E}">
        <p14:creationId xmlns:p14="http://schemas.microsoft.com/office/powerpoint/2010/main" val="2696570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885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575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5594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2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23502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105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998134927"/>
      </p:ext>
    </p:extLst>
  </p:cSld>
  <p:clrMapOvr>
    <a:masterClrMapping/>
  </p:clrMapOvr>
  <p:transition spd="slow"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2400"/>
            </a:lvl1pPr>
            <a:lvl2pPr marL="456806" indent="0" algn="ctr">
              <a:buNone/>
              <a:defRPr sz="2000"/>
            </a:lvl2pPr>
            <a:lvl3pPr marL="913658" indent="0" algn="ctr">
              <a:buNone/>
              <a:defRPr sz="1800"/>
            </a:lvl3pPr>
            <a:lvl4pPr marL="1370478" indent="0" algn="ctr">
              <a:buNone/>
              <a:defRPr sz="1600"/>
            </a:lvl4pPr>
            <a:lvl5pPr marL="1827314" indent="0" algn="ctr">
              <a:buNone/>
              <a:defRPr sz="1600"/>
            </a:lvl5pPr>
            <a:lvl6pPr marL="2284119" indent="0" algn="ctr">
              <a:buNone/>
              <a:defRPr sz="1600"/>
            </a:lvl6pPr>
            <a:lvl7pPr marL="2740925" indent="0" algn="ctr">
              <a:buNone/>
              <a:defRPr sz="1600"/>
            </a:lvl7pPr>
            <a:lvl8pPr marL="3197760" indent="0" algn="ctr">
              <a:buNone/>
              <a:defRPr sz="1600"/>
            </a:lvl8pPr>
            <a:lvl9pPr marL="36545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2458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2512140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504"/>
            <a:ext cx="7886700" cy="2139553"/>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267"/>
            <a:ext cx="7886700" cy="1125140"/>
          </a:xfrm>
        </p:spPr>
        <p:txBody>
          <a:bodyPr/>
          <a:lstStyle>
            <a:lvl1pPr marL="0" indent="0">
              <a:buNone/>
              <a:defRPr sz="2400">
                <a:solidFill>
                  <a:schemeClr val="tx1">
                    <a:tint val="75000"/>
                  </a:schemeClr>
                </a:solidFill>
              </a:defRPr>
            </a:lvl1pPr>
            <a:lvl2pPr marL="456806" indent="0">
              <a:buNone/>
              <a:defRPr sz="2000">
                <a:solidFill>
                  <a:schemeClr val="tx1">
                    <a:tint val="75000"/>
                  </a:schemeClr>
                </a:solidFill>
              </a:defRPr>
            </a:lvl2pPr>
            <a:lvl3pPr marL="913658" indent="0">
              <a:buNone/>
              <a:defRPr sz="1800">
                <a:solidFill>
                  <a:schemeClr val="tx1">
                    <a:tint val="75000"/>
                  </a:schemeClr>
                </a:solidFill>
              </a:defRPr>
            </a:lvl3pPr>
            <a:lvl4pPr marL="1370478" indent="0">
              <a:buNone/>
              <a:defRPr sz="1600">
                <a:solidFill>
                  <a:schemeClr val="tx1">
                    <a:tint val="75000"/>
                  </a:schemeClr>
                </a:solidFill>
              </a:defRPr>
            </a:lvl4pPr>
            <a:lvl5pPr marL="1827314" indent="0">
              <a:buNone/>
              <a:defRPr sz="1600">
                <a:solidFill>
                  <a:schemeClr val="tx1">
                    <a:tint val="75000"/>
                  </a:schemeClr>
                </a:solidFill>
              </a:defRPr>
            </a:lvl5pPr>
            <a:lvl6pPr marL="2284119" indent="0">
              <a:buNone/>
              <a:defRPr sz="1600">
                <a:solidFill>
                  <a:schemeClr val="tx1">
                    <a:tint val="75000"/>
                  </a:schemeClr>
                </a:solidFill>
              </a:defRPr>
            </a:lvl6pPr>
            <a:lvl7pPr marL="2740925" indent="0">
              <a:buNone/>
              <a:defRPr sz="1600">
                <a:solidFill>
                  <a:schemeClr val="tx1">
                    <a:tint val="75000"/>
                  </a:schemeClr>
                </a:solidFill>
              </a:defRPr>
            </a:lvl7pPr>
            <a:lvl8pPr marL="3197760" indent="0">
              <a:buNone/>
              <a:defRPr sz="1600">
                <a:solidFill>
                  <a:schemeClr val="tx1">
                    <a:tint val="75000"/>
                  </a:schemeClr>
                </a:solidFill>
              </a:defRPr>
            </a:lvl8pPr>
            <a:lvl9pPr marL="36545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46869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3446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7"/>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5" y="1260872"/>
            <a:ext cx="3887391"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43148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53946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9452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2882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3887391" y="7407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9394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3887391" y="740769"/>
            <a:ext cx="4629150" cy="3655219"/>
          </a:xfrm>
        </p:spPr>
        <p:txBody>
          <a:bodyPr/>
          <a:lstStyle>
            <a:lvl1pPr marL="0" indent="0">
              <a:buNone/>
              <a:defRPr sz="3200"/>
            </a:lvl1pPr>
            <a:lvl2pPr marL="456806" indent="0">
              <a:buNone/>
              <a:defRPr sz="2800"/>
            </a:lvl2pPr>
            <a:lvl3pPr marL="913658" indent="0">
              <a:buNone/>
              <a:defRPr sz="2400"/>
            </a:lvl3pPr>
            <a:lvl4pPr marL="1370478" indent="0">
              <a:buNone/>
              <a:defRPr sz="2000"/>
            </a:lvl4pPr>
            <a:lvl5pPr marL="1827314" indent="0">
              <a:buNone/>
              <a:defRPr sz="2000"/>
            </a:lvl5pPr>
            <a:lvl6pPr marL="2284119" indent="0">
              <a:buNone/>
              <a:defRPr sz="2000"/>
            </a:lvl6pPr>
            <a:lvl7pPr marL="2740925" indent="0">
              <a:buNone/>
              <a:defRPr sz="2000"/>
            </a:lvl7pPr>
            <a:lvl8pPr marL="3197760" indent="0">
              <a:buNone/>
              <a:defRPr sz="2000"/>
            </a:lvl8pPr>
            <a:lvl9pPr marL="3654583"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2390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20636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6543676" y="273877"/>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628655"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51046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121897" tIns="121897" rIns="121897" bIns="121897"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121897" tIns="121897" rIns="121897" bIns="121897"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775"/>
            </a:lvl2pPr>
            <a:lvl3pPr lvl="2" algn="ctr">
              <a:lnSpc>
                <a:spcPct val="100000"/>
              </a:lnSpc>
              <a:spcBef>
                <a:spcPts val="0"/>
              </a:spcBef>
              <a:spcAft>
                <a:spcPts val="0"/>
              </a:spcAft>
              <a:buSzPts val="2800"/>
              <a:buNone/>
              <a:defRPr sz="2775"/>
            </a:lvl3pPr>
            <a:lvl4pPr lvl="3" algn="ctr">
              <a:lnSpc>
                <a:spcPct val="100000"/>
              </a:lnSpc>
              <a:spcBef>
                <a:spcPts val="0"/>
              </a:spcBef>
              <a:spcAft>
                <a:spcPts val="0"/>
              </a:spcAft>
              <a:buSzPts val="2800"/>
              <a:buNone/>
              <a:defRPr sz="2775"/>
            </a:lvl4pPr>
            <a:lvl5pPr lvl="4" algn="ctr">
              <a:lnSpc>
                <a:spcPct val="100000"/>
              </a:lnSpc>
              <a:spcBef>
                <a:spcPts val="0"/>
              </a:spcBef>
              <a:spcAft>
                <a:spcPts val="0"/>
              </a:spcAft>
              <a:buSzPts val="2800"/>
              <a:buNone/>
              <a:defRPr sz="2775"/>
            </a:lvl5pPr>
            <a:lvl6pPr lvl="5" algn="ctr">
              <a:lnSpc>
                <a:spcPct val="100000"/>
              </a:lnSpc>
              <a:spcBef>
                <a:spcPts val="0"/>
              </a:spcBef>
              <a:spcAft>
                <a:spcPts val="0"/>
              </a:spcAft>
              <a:buSzPts val="2800"/>
              <a:buNone/>
              <a:defRPr sz="2775"/>
            </a:lvl6pPr>
            <a:lvl7pPr lvl="6" algn="ctr">
              <a:lnSpc>
                <a:spcPct val="100000"/>
              </a:lnSpc>
              <a:spcBef>
                <a:spcPts val="0"/>
              </a:spcBef>
              <a:spcAft>
                <a:spcPts val="0"/>
              </a:spcAft>
              <a:buSzPts val="2800"/>
              <a:buNone/>
              <a:defRPr sz="2775"/>
            </a:lvl7pPr>
            <a:lvl8pPr lvl="7" algn="ctr">
              <a:lnSpc>
                <a:spcPct val="100000"/>
              </a:lnSpc>
              <a:spcBef>
                <a:spcPts val="0"/>
              </a:spcBef>
              <a:spcAft>
                <a:spcPts val="0"/>
              </a:spcAft>
              <a:buSzPts val="2800"/>
              <a:buNone/>
              <a:defRPr sz="2775"/>
            </a:lvl8pPr>
            <a:lvl9pPr lvl="8" algn="ctr">
              <a:lnSpc>
                <a:spcPct val="100000"/>
              </a:lnSpc>
              <a:spcBef>
                <a:spcPts val="0"/>
              </a:spcBef>
              <a:spcAft>
                <a:spcPts val="0"/>
              </a:spcAft>
              <a:buSzPts val="2800"/>
              <a:buNone/>
              <a:defRPr sz="2775"/>
            </a:lvl9pPr>
          </a:lstStyle>
          <a:p>
            <a:endParaRPr/>
          </a:p>
        </p:txBody>
      </p:sp>
    </p:spTree>
    <p:extLst>
      <p:ext uri="{BB962C8B-B14F-4D97-AF65-F5344CB8AC3E}">
        <p14:creationId xmlns:p14="http://schemas.microsoft.com/office/powerpoint/2010/main" val="3795210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502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9434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121897" tIns="121897" rIns="121897" bIns="121897"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10684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69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3436643" y="-2990422"/>
            <a:ext cx="5600313"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 name="Google Shape;48;p6"/>
          <p:cNvSpPr/>
          <p:nvPr/>
        </p:nvSpPr>
        <p:spPr>
          <a:xfrm rot="6634778">
            <a:off x="7688438" y="1854769"/>
            <a:ext cx="5600302"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 name="Google Shape;49;p6"/>
          <p:cNvGrpSpPr/>
          <p:nvPr/>
        </p:nvGrpSpPr>
        <p:grpSpPr>
          <a:xfrm rot="-5400000">
            <a:off x="-834204" y="-885188"/>
            <a:ext cx="2431070"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9" name="Google Shape;79;p6"/>
          <p:cNvGrpSpPr/>
          <p:nvPr/>
        </p:nvGrpSpPr>
        <p:grpSpPr>
          <a:xfrm rot="5524136">
            <a:off x="7947395" y="3353796"/>
            <a:ext cx="2430953"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12" name="Google Shape;112;p6"/>
          <p:cNvSpPr/>
          <p:nvPr/>
        </p:nvSpPr>
        <p:spPr>
          <a:xfrm>
            <a:off x="8167501" y="3034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3" name="Google Shape;113;p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4863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121897" tIns="121897" rIns="121897" bIns="121897" anchor="t" anchorCtr="0">
            <a:noAutofit/>
          </a:bodyPr>
          <a:lstStyle>
            <a:lvl1pPr marL="457189" lvl="0" indent="-342892" rtl="0">
              <a:lnSpc>
                <a:spcPct val="100000"/>
              </a:lnSpc>
              <a:spcBef>
                <a:spcPts val="0"/>
              </a:spcBef>
              <a:spcAft>
                <a:spcPts val="0"/>
              </a:spcAft>
              <a:buClr>
                <a:schemeClr val="accent1"/>
              </a:buClr>
              <a:buSzPts val="1800"/>
              <a:buChar char="●"/>
              <a:defRPr sz="1575">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882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3081669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9793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600"/>
              <a:buNone/>
              <a:defRPr sz="457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4094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4800"/>
              <a:buNone/>
              <a:defRPr sz="3225"/>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58036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121897" tIns="121897" rIns="121897" bIns="121897"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Tree>
    <p:extLst>
      <p:ext uri="{BB962C8B-B14F-4D97-AF65-F5344CB8AC3E}">
        <p14:creationId xmlns:p14="http://schemas.microsoft.com/office/powerpoint/2010/main" val="73727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953476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972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7"/>
        <p:cNvGrpSpPr/>
        <p:nvPr/>
      </p:nvGrpSpPr>
      <p:grpSpPr>
        <a:xfrm>
          <a:off x="0" y="0"/>
          <a:ext cx="0" cy="0"/>
          <a:chOff x="0" y="0"/>
          <a:chExt cx="0" cy="0"/>
        </a:xfrm>
      </p:grpSpPr>
      <p:sp>
        <p:nvSpPr>
          <p:cNvPr id="158" name="Google Shape;158;p14"/>
          <p:cNvSpPr/>
          <p:nvPr/>
        </p:nvSpPr>
        <p:spPr>
          <a:xfrm rot="10565544">
            <a:off x="-467311" y="2407760"/>
            <a:ext cx="10727803" cy="823411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9" name="Google Shape;159;p14"/>
          <p:cNvSpPr/>
          <p:nvPr/>
        </p:nvSpPr>
        <p:spPr>
          <a:xfrm>
            <a:off x="-125199" y="53950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0" name="Google Shape;160;p14"/>
          <p:cNvSpPr/>
          <p:nvPr/>
        </p:nvSpPr>
        <p:spPr>
          <a:xfrm>
            <a:off x="7697352" y="22440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1" name="Google Shape;161;p14"/>
          <p:cNvSpPr txBox="1">
            <a:spLocks noGrp="1"/>
          </p:cNvSpPr>
          <p:nvPr>
            <p:ph type="title" hasCustomPrompt="1"/>
          </p:nvPr>
        </p:nvSpPr>
        <p:spPr>
          <a:xfrm>
            <a:off x="3370950" y="334457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4"/>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2" name="Google Shape;162;p14"/>
          <p:cNvSpPr txBox="1">
            <a:spLocks noGrp="1"/>
          </p:cNvSpPr>
          <p:nvPr>
            <p:ph type="subTitle" idx="1"/>
          </p:nvPr>
        </p:nvSpPr>
        <p:spPr>
          <a:xfrm>
            <a:off x="3429450" y="232762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4"/>
          <p:cNvSpPr txBox="1">
            <a:spLocks noGrp="1"/>
          </p:cNvSpPr>
          <p:nvPr>
            <p:ph type="title" idx="2" hasCustomPrompt="1"/>
          </p:nvPr>
        </p:nvSpPr>
        <p:spPr>
          <a:xfrm>
            <a:off x="830700" y="2906425"/>
            <a:ext cx="24075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3"/>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4" name="Google Shape;164;p14"/>
          <p:cNvSpPr txBox="1">
            <a:spLocks noGrp="1"/>
          </p:cNvSpPr>
          <p:nvPr>
            <p:ph type="subTitle" idx="3"/>
          </p:nvPr>
        </p:nvSpPr>
        <p:spPr>
          <a:xfrm>
            <a:off x="89122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1400"/>
              <a:buNone/>
              <a:defRPr sz="1575"/>
            </a:lvl1pPr>
            <a:lvl2pPr lvl="1" algn="ctr" rtl="0">
              <a:lnSpc>
                <a:spcPct val="100000"/>
              </a:lnSpc>
              <a:spcBef>
                <a:spcPts val="0"/>
              </a:spcBef>
              <a:spcAft>
                <a:spcPts val="0"/>
              </a:spcAft>
              <a:buClr>
                <a:schemeClr val="lt2"/>
              </a:buClr>
              <a:buSzPts val="1400"/>
              <a:buNone/>
              <a:defRPr>
                <a:solidFill>
                  <a:schemeClr val="lt2"/>
                </a:solidFill>
              </a:defRPr>
            </a:lvl2pPr>
            <a:lvl3pPr lvl="2" algn="ctr" rtl="0">
              <a:lnSpc>
                <a:spcPct val="100000"/>
              </a:lnSpc>
              <a:spcBef>
                <a:spcPts val="0"/>
              </a:spcBef>
              <a:spcAft>
                <a:spcPts val="0"/>
              </a:spcAft>
              <a:buClr>
                <a:schemeClr val="lt2"/>
              </a:buClr>
              <a:buSzPts val="1400"/>
              <a:buNone/>
              <a:defRPr>
                <a:solidFill>
                  <a:schemeClr val="lt2"/>
                </a:solidFill>
              </a:defRPr>
            </a:lvl3pPr>
            <a:lvl4pPr lvl="3" algn="ctr" rtl="0">
              <a:lnSpc>
                <a:spcPct val="100000"/>
              </a:lnSpc>
              <a:spcBef>
                <a:spcPts val="0"/>
              </a:spcBef>
              <a:spcAft>
                <a:spcPts val="0"/>
              </a:spcAft>
              <a:buClr>
                <a:schemeClr val="lt2"/>
              </a:buClr>
              <a:buSzPts val="1400"/>
              <a:buNone/>
              <a:defRPr>
                <a:solidFill>
                  <a:schemeClr val="lt2"/>
                </a:solidFill>
              </a:defRPr>
            </a:lvl4pPr>
            <a:lvl5pPr lvl="4" algn="ctr" rtl="0">
              <a:lnSpc>
                <a:spcPct val="100000"/>
              </a:lnSpc>
              <a:spcBef>
                <a:spcPts val="0"/>
              </a:spcBef>
              <a:spcAft>
                <a:spcPts val="0"/>
              </a:spcAft>
              <a:buClr>
                <a:schemeClr val="lt2"/>
              </a:buClr>
              <a:buSzPts val="1400"/>
              <a:buNone/>
              <a:defRPr>
                <a:solidFill>
                  <a:schemeClr val="lt2"/>
                </a:solidFill>
              </a:defRPr>
            </a:lvl5pPr>
            <a:lvl6pPr lvl="5" algn="ctr" rtl="0">
              <a:lnSpc>
                <a:spcPct val="100000"/>
              </a:lnSpc>
              <a:spcBef>
                <a:spcPts val="0"/>
              </a:spcBef>
              <a:spcAft>
                <a:spcPts val="0"/>
              </a:spcAft>
              <a:buClr>
                <a:schemeClr val="lt2"/>
              </a:buClr>
              <a:buSzPts val="1400"/>
              <a:buNone/>
              <a:defRPr>
                <a:solidFill>
                  <a:schemeClr val="lt2"/>
                </a:solidFill>
              </a:defRPr>
            </a:lvl6pPr>
            <a:lvl7pPr lvl="6" algn="ctr" rtl="0">
              <a:lnSpc>
                <a:spcPct val="100000"/>
              </a:lnSpc>
              <a:spcBef>
                <a:spcPts val="0"/>
              </a:spcBef>
              <a:spcAft>
                <a:spcPts val="0"/>
              </a:spcAft>
              <a:buClr>
                <a:schemeClr val="lt2"/>
              </a:buClr>
              <a:buSzPts val="1400"/>
              <a:buNone/>
              <a:defRPr>
                <a:solidFill>
                  <a:schemeClr val="lt2"/>
                </a:solidFill>
              </a:defRPr>
            </a:lvl7pPr>
            <a:lvl8pPr lvl="7" algn="ctr" rtl="0">
              <a:lnSpc>
                <a:spcPct val="100000"/>
              </a:lnSpc>
              <a:spcBef>
                <a:spcPts val="0"/>
              </a:spcBef>
              <a:spcAft>
                <a:spcPts val="0"/>
              </a:spcAft>
              <a:buClr>
                <a:schemeClr val="lt2"/>
              </a:buClr>
              <a:buSzPts val="1400"/>
              <a:buNone/>
              <a:defRPr>
                <a:solidFill>
                  <a:schemeClr val="lt2"/>
                </a:solidFill>
              </a:defRPr>
            </a:lvl8pPr>
            <a:lvl9pPr lvl="8" algn="ctr"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65" name="Google Shape;165;p14"/>
          <p:cNvSpPr txBox="1">
            <a:spLocks noGrp="1"/>
          </p:cNvSpPr>
          <p:nvPr>
            <p:ph type="title" idx="4" hasCustomPrompt="1"/>
          </p:nvPr>
        </p:nvSpPr>
        <p:spPr>
          <a:xfrm>
            <a:off x="5908501" y="290642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dk2"/>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6" name="Google Shape;166;p14"/>
          <p:cNvSpPr txBox="1">
            <a:spLocks noGrp="1"/>
          </p:cNvSpPr>
          <p:nvPr>
            <p:ph type="subTitle" idx="5"/>
          </p:nvPr>
        </p:nvSpPr>
        <p:spPr>
          <a:xfrm>
            <a:off x="596767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4"/>
          <p:cNvSpPr txBox="1">
            <a:spLocks noGrp="1"/>
          </p:cNvSpPr>
          <p:nvPr>
            <p:ph type="title" idx="6"/>
          </p:nvPr>
        </p:nvSpPr>
        <p:spPr>
          <a:xfrm>
            <a:off x="891898"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14"/>
          <p:cNvSpPr txBox="1">
            <a:spLocks noGrp="1"/>
          </p:cNvSpPr>
          <p:nvPr>
            <p:ph type="title" idx="7"/>
          </p:nvPr>
        </p:nvSpPr>
        <p:spPr>
          <a:xfrm>
            <a:off x="3430125" y="187272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 name="Google Shape;169;p14"/>
          <p:cNvSpPr txBox="1">
            <a:spLocks noGrp="1"/>
          </p:cNvSpPr>
          <p:nvPr>
            <p:ph type="title" idx="8"/>
          </p:nvPr>
        </p:nvSpPr>
        <p:spPr>
          <a:xfrm>
            <a:off x="5968352"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14"/>
          <p:cNvSpPr txBox="1">
            <a:spLocks noGrp="1"/>
          </p:cNvSpPr>
          <p:nvPr>
            <p:ph type="title" idx="9"/>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7523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200"/>
              <a:buNone/>
              <a:defRPr sz="2175"/>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3000"/>
              <a:buNone/>
              <a:defRPr sz="2325"/>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32976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4358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6"/>
        <p:cNvGrpSpPr/>
        <p:nvPr/>
      </p:nvGrpSpPr>
      <p:grpSpPr>
        <a:xfrm>
          <a:off x="0" y="0"/>
          <a:ext cx="0" cy="0"/>
          <a:chOff x="0" y="0"/>
          <a:chExt cx="0" cy="0"/>
        </a:xfrm>
      </p:grpSpPr>
      <p:sp>
        <p:nvSpPr>
          <p:cNvPr id="247" name="Google Shape;247;p17"/>
          <p:cNvSpPr/>
          <p:nvPr/>
        </p:nvSpPr>
        <p:spPr>
          <a:xfrm rot="-5073458">
            <a:off x="-2481583" y="3503269"/>
            <a:ext cx="5885979" cy="512766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48" name="Google Shape;248;p17"/>
          <p:cNvGrpSpPr/>
          <p:nvPr/>
        </p:nvGrpSpPr>
        <p:grpSpPr>
          <a:xfrm rot="5771679" flipH="1">
            <a:off x="7519963" y="-1182584"/>
            <a:ext cx="2430921" cy="2849199"/>
            <a:chOff x="-7501642" y="749515"/>
            <a:chExt cx="2431070" cy="2849374"/>
          </a:xfrm>
        </p:grpSpPr>
        <p:sp>
          <p:nvSpPr>
            <p:cNvPr id="249" name="Google Shape;249;p17"/>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0" name="Google Shape;250;p17"/>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1" name="Google Shape;251;p17"/>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2" name="Google Shape;252;p17"/>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3" name="Google Shape;253;p17"/>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4" name="Google Shape;254;p17"/>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5" name="Google Shape;255;p17"/>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6" name="Google Shape;256;p17"/>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7" name="Google Shape;257;p17"/>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8" name="Google Shape;258;p17"/>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9" name="Google Shape;259;p17"/>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0" name="Google Shape;260;p17"/>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1" name="Google Shape;261;p17"/>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2" name="Google Shape;262;p17"/>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3" name="Google Shape;263;p17"/>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4" name="Google Shape;264;p17"/>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5" name="Google Shape;265;p17"/>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6" name="Google Shape;266;p17"/>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7" name="Google Shape;267;p17"/>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8" name="Google Shape;268;p17"/>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9" name="Google Shape;269;p17"/>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0" name="Google Shape;270;p17"/>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1" name="Google Shape;271;p17"/>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2" name="Google Shape;272;p17"/>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3" name="Google Shape;273;p17"/>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4" name="Google Shape;274;p17"/>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5" name="Google Shape;275;p17"/>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6" name="Google Shape;276;p17"/>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7" name="Google Shape;277;p17"/>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8" name="Google Shape;278;p17"/>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9" name="Google Shape;279;p17"/>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0" name="Google Shape;280;p17"/>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81" name="Google Shape;281;p17"/>
          <p:cNvSpPr/>
          <p:nvPr/>
        </p:nvSpPr>
        <p:spPr>
          <a:xfrm>
            <a:off x="-304950" y="46510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2" name="Google Shape;282;p1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453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5414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4810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9335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8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5818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121897" tIns="121897" rIns="121897" bIns="121897" anchor="t" anchorCtr="0">
            <a:noAutofit/>
          </a:bodyPr>
          <a:lstStyle>
            <a:lvl1pPr marL="457189" lvl="0" indent="-323842" rtl="0">
              <a:lnSpc>
                <a:spcPct val="100000"/>
              </a:lnSpc>
              <a:spcBef>
                <a:spcPts val="0"/>
              </a:spcBef>
              <a:spcAft>
                <a:spcPts val="0"/>
              </a:spcAft>
              <a:buSzPts val="1500"/>
              <a:buChar char="●"/>
              <a:defRPr sz="1575"/>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66277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9483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1466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2577246" y="17230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69" name="Google Shape;369;p24"/>
          <p:cNvSpPr txBox="1">
            <a:spLocks noGrp="1"/>
          </p:cNvSpPr>
          <p:nvPr>
            <p:ph type="subTitle" idx="1"/>
          </p:nvPr>
        </p:nvSpPr>
        <p:spPr>
          <a:xfrm>
            <a:off x="2577246" y="22047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0" name="Google Shape;370;p24"/>
          <p:cNvSpPr txBox="1">
            <a:spLocks noGrp="1"/>
          </p:cNvSpPr>
          <p:nvPr>
            <p:ph type="title" idx="2"/>
          </p:nvPr>
        </p:nvSpPr>
        <p:spPr>
          <a:xfrm>
            <a:off x="4588554" y="17230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1" name="Google Shape;371;p24"/>
          <p:cNvSpPr txBox="1">
            <a:spLocks noGrp="1"/>
          </p:cNvSpPr>
          <p:nvPr>
            <p:ph type="subTitle" idx="3"/>
          </p:nvPr>
        </p:nvSpPr>
        <p:spPr>
          <a:xfrm>
            <a:off x="4588550" y="22047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2" name="Google Shape;372;p24"/>
          <p:cNvSpPr txBox="1">
            <a:spLocks noGrp="1"/>
          </p:cNvSpPr>
          <p:nvPr>
            <p:ph type="title" idx="4"/>
          </p:nvPr>
        </p:nvSpPr>
        <p:spPr>
          <a:xfrm>
            <a:off x="2577246" y="31564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3" name="Google Shape;373;p24"/>
          <p:cNvSpPr txBox="1">
            <a:spLocks noGrp="1"/>
          </p:cNvSpPr>
          <p:nvPr>
            <p:ph type="subTitle" idx="5"/>
          </p:nvPr>
        </p:nvSpPr>
        <p:spPr>
          <a:xfrm>
            <a:off x="2577246" y="36381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4" name="Google Shape;374;p24"/>
          <p:cNvSpPr txBox="1">
            <a:spLocks noGrp="1"/>
          </p:cNvSpPr>
          <p:nvPr>
            <p:ph type="title" idx="6"/>
          </p:nvPr>
        </p:nvSpPr>
        <p:spPr>
          <a:xfrm>
            <a:off x="4588554" y="31564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5" name="Google Shape;375;p24"/>
          <p:cNvSpPr txBox="1">
            <a:spLocks noGrp="1"/>
          </p:cNvSpPr>
          <p:nvPr>
            <p:ph type="subTitle" idx="7"/>
          </p:nvPr>
        </p:nvSpPr>
        <p:spPr>
          <a:xfrm>
            <a:off x="4588550" y="36381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6" name="Google Shape;376;p24"/>
          <p:cNvSpPr txBox="1">
            <a:spLocks noGrp="1"/>
          </p:cNvSpPr>
          <p:nvPr>
            <p:ph type="title" idx="8"/>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24"/>
          <p:cNvSpPr/>
          <p:nvPr/>
        </p:nvSpPr>
        <p:spPr>
          <a:xfrm rot="10800000">
            <a:off x="6547024" y="1350946"/>
            <a:ext cx="4199156" cy="365787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8" name="Google Shape;378;p24"/>
          <p:cNvSpPr/>
          <p:nvPr/>
        </p:nvSpPr>
        <p:spPr>
          <a:xfrm rot="177447">
            <a:off x="-1548719" y="1244970"/>
            <a:ext cx="4198719" cy="36579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9" name="Google Shape;379;p24"/>
          <p:cNvSpPr/>
          <p:nvPr/>
        </p:nvSpPr>
        <p:spPr>
          <a:xfrm>
            <a:off x="7791420" y="296490"/>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0" name="Google Shape;380;p24"/>
          <p:cNvSpPr/>
          <p:nvPr/>
        </p:nvSpPr>
        <p:spPr>
          <a:xfrm>
            <a:off x="7684439" y="45040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1" name="Google Shape;381;p24"/>
          <p:cNvSpPr/>
          <p:nvPr/>
        </p:nvSpPr>
        <p:spPr>
          <a:xfrm>
            <a:off x="-454799" y="2960039"/>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808563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8778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5200"/>
              <a:buNone/>
              <a:defRPr sz="6975" b="1">
                <a:latin typeface="Cairo"/>
                <a:ea typeface="Cairo"/>
                <a:cs typeface="Cairo"/>
                <a:sym typeface="Cairo"/>
              </a:defRPr>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3" tIns="91423" rIns="91423" bIns="91423" anchor="b" anchorCtr="0">
            <a:noAutofit/>
          </a:bodyPr>
          <a:lstStyle/>
          <a:p>
            <a:pPr algn="ctr">
              <a:spcBef>
                <a:spcPts val="300"/>
              </a:spcBef>
              <a:buClr>
                <a:srgbClr val="000000"/>
              </a:buClr>
              <a:buFont typeface="Arial"/>
              <a:buNone/>
            </a:pPr>
            <a:r>
              <a:rPr lang="en" sz="1275" kern="0">
                <a:solidFill>
                  <a:srgbClr val="282828"/>
                </a:solidFill>
                <a:latin typeface="Oxygen"/>
                <a:ea typeface="Oxygen"/>
                <a:cs typeface="Oxygen"/>
                <a:sym typeface="Oxygen"/>
              </a:rPr>
              <a:t>CREDITS: This presentation template was created by </a:t>
            </a:r>
            <a:r>
              <a:rPr lang="en" sz="1275" b="1" kern="0">
                <a:solidFill>
                  <a:srgbClr val="282828"/>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275" kern="0">
                <a:solidFill>
                  <a:srgbClr val="282828"/>
                </a:solidFill>
                <a:latin typeface="Oxygen"/>
                <a:ea typeface="Oxygen"/>
                <a:cs typeface="Oxygen"/>
                <a:sym typeface="Oxygen"/>
              </a:rPr>
              <a:t>, including icons by </a:t>
            </a:r>
            <a:r>
              <a:rPr lang="en" sz="1275" b="1" kern="0">
                <a:solidFill>
                  <a:srgbClr val="282828"/>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infographics &amp; images by </a:t>
            </a:r>
            <a:r>
              <a:rPr lang="en" sz="1275" b="1" kern="0">
                <a:solidFill>
                  <a:srgbClr val="282828"/>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illustrations by </a:t>
            </a:r>
            <a:r>
              <a:rPr lang="en" sz="1275" b="1" kern="0">
                <a:solidFill>
                  <a:srgbClr val="282828"/>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275" b="1" kern="0">
              <a:solidFill>
                <a:srgbClr val="282828"/>
              </a:solidFill>
              <a:latin typeface="Oxygen"/>
              <a:ea typeface="Oxygen"/>
              <a:cs typeface="Oxygen"/>
              <a:sym typeface="Oxygen"/>
            </a:endParaRPr>
          </a:p>
        </p:txBody>
      </p:sp>
    </p:spTree>
    <p:extLst>
      <p:ext uri="{BB962C8B-B14F-4D97-AF65-F5344CB8AC3E}">
        <p14:creationId xmlns:p14="http://schemas.microsoft.com/office/powerpoint/2010/main" val="161577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217424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24187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07170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1777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0092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2336"/>
      </p:ext>
    </p:extLst>
  </p:cSld>
  <p:clrMapOvr>
    <a:masterClrMapping/>
  </p:clrMapOvr>
  <p:transition spd="slow"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2698751756"/>
      </p:ext>
    </p:extLst>
  </p:cSld>
  <p:clrMapOvr>
    <a:masterClrMapping/>
  </p:clrMapOvr>
  <p:transition spd="slow" advTm="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7"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2" y="111937"/>
            <a:ext cx="917999" cy="744092"/>
          </a:xfrm>
          <a:prstGeom prst="rect">
            <a:avLst/>
          </a:prstGeom>
        </p:spPr>
      </p:pic>
    </p:spTree>
    <p:extLst>
      <p:ext uri="{BB962C8B-B14F-4D97-AF65-F5344CB8AC3E}">
        <p14:creationId xmlns:p14="http://schemas.microsoft.com/office/powerpoint/2010/main" val="2563168211"/>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2024/5/29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3586518872"/>
      </p:ext>
    </p:extLst>
  </p:cSld>
  <p:clrMapOvr>
    <a:masterClrMapping/>
  </p:clrMapOvr>
  <p:transition spd="slow"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2024/5/29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406205763"/>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5/29/2024</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70758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5.xml"/><Relationship Id="rId7" Type="http://schemas.openxmlformats.org/officeDocument/2006/relationships/image" Target="../media/image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6.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359" tIns="91359" rIns="91359" bIns="91359" anchor="t" anchorCtr="0">
            <a:noAutofit/>
          </a:bodyPr>
          <a:lstStyle>
            <a:lvl1pPr lvl="0">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359" tIns="91359" rIns="91359" bIns="91359" anchor="t" anchorCtr="0">
            <a:noAutofit/>
          </a:bodyPr>
          <a:lstStyle>
            <a:lvl1pPr marL="457200" lvl="0" indent="-342900">
              <a:lnSpc>
                <a:spcPct val="115000"/>
              </a:lnSpc>
              <a:spcBef>
                <a:spcPts val="0"/>
              </a:spcBef>
              <a:spcAft>
                <a:spcPts val="0"/>
              </a:spcAft>
              <a:buClr>
                <a:schemeClr val="dk2"/>
              </a:buClr>
              <a:buSzPts val="1800"/>
              <a:buFont typeface="Oxygen"/>
              <a:buChar char="●"/>
              <a:defRPr sz="1800">
                <a:solidFill>
                  <a:schemeClr val="dk2"/>
                </a:solidFill>
                <a:latin typeface="Oxygen"/>
                <a:ea typeface="Oxygen"/>
                <a:cs typeface="Oxygen"/>
                <a:sym typeface="Oxygen"/>
              </a:defRPr>
            </a:lvl1pPr>
            <a:lvl2pPr marL="914400" lvl="1"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15000"/>
              </a:lnSpc>
              <a:spcBef>
                <a:spcPts val="1600"/>
              </a:spcBef>
              <a:spcAft>
                <a:spcPts val="160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70" r:id="rId3"/>
    <p:sldLayoutId id="214748367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AB0018BF-1DEF-AF45-856A-D94288752618}" type="datetimeFigureOut">
              <a:rPr lang="x-none" kern="1200" smtClean="0">
                <a:solidFill>
                  <a:prstClr val="black">
                    <a:tint val="75000"/>
                  </a:prstClr>
                </a:solidFill>
                <a:latin typeface="Calibri"/>
                <a:ea typeface="+mn-ea"/>
                <a:cs typeface="+mn-cs"/>
              </a:rPr>
              <a:pPr defTabSz="685800">
                <a:buClrTx/>
                <a:buFontTx/>
                <a:buNone/>
              </a:pPr>
              <a:t>5/29/2024</a:t>
            </a:fld>
            <a:endParaRPr lang="x-none"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x-none"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E0600755-D1C8-6B46-AEDB-81690690640B}" type="slidenum">
              <a:rPr lang="x-none" kern="1200" smtClean="0">
                <a:solidFill>
                  <a:prstClr val="black">
                    <a:tint val="75000"/>
                  </a:prstClr>
                </a:solidFill>
                <a:latin typeface="Calibri"/>
                <a:ea typeface="+mn-ea"/>
                <a:cs typeface="+mn-cs"/>
              </a:rPr>
              <a:pPr defTabSz="685800">
                <a:buClrTx/>
                <a:buFontTx/>
                <a:buNone/>
              </a:pPr>
              <a:t>‹#›</a:t>
            </a:fld>
            <a:endParaRPr lang="x-none"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34668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97918"/>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909" r:id="rId26"/>
    <p:sldLayoutId id="214748391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628650" y="273847"/>
            <a:ext cx="7886700" cy="994172"/>
          </a:xfrm>
          <a:prstGeom prst="rect">
            <a:avLst/>
          </a:prstGeom>
        </p:spPr>
        <p:txBody>
          <a:bodyPr vert="horz" lIns="91374" tIns="45687" rIns="91374" bIns="45687"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628650" y="1369219"/>
            <a:ext cx="7886700" cy="3263504"/>
          </a:xfrm>
          <a:prstGeom prst="rect">
            <a:avLst/>
          </a:prstGeom>
        </p:spPr>
        <p:txBody>
          <a:bodyPr vert="horz" lIns="91374" tIns="45687" rIns="91374"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628650" y="4767432"/>
            <a:ext cx="2057400" cy="273844"/>
          </a:xfrm>
          <a:prstGeom prst="rect">
            <a:avLst/>
          </a:prstGeom>
        </p:spPr>
        <p:txBody>
          <a:bodyPr vert="horz" lIns="91374" tIns="45687" rIns="91374" bIns="45687" rtlCol="0" anchor="ctr"/>
          <a:lstStyle>
            <a:lvl1pPr algn="l">
              <a:defRPr sz="1200">
                <a:solidFill>
                  <a:schemeClr val="tx1">
                    <a:tint val="75000"/>
                  </a:schemeClr>
                </a:solidFill>
              </a:defRPr>
            </a:lvl1pPr>
          </a:lstStyle>
          <a:p>
            <a:pPr>
              <a:buClrTx/>
              <a:buFontTx/>
              <a:buNone/>
            </a:pPr>
            <a:fld id="{AB0018BF-1DEF-AF45-856A-D94288752618}" type="datetimeFigureOut">
              <a:rPr lang="x-none" kern="1200" smtClean="0">
                <a:solidFill>
                  <a:prstClr val="black">
                    <a:tint val="75000"/>
                  </a:prstClr>
                </a:solidFill>
                <a:latin typeface="Calibri"/>
                <a:ea typeface="+mn-ea"/>
              </a:rPr>
              <a:pPr>
                <a:buClrTx/>
                <a:buFontTx/>
                <a:buNone/>
              </a:pPr>
              <a:t>5/29/2024</a:t>
            </a:fld>
            <a:endParaRPr lang="x-none"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3028950" y="4767432"/>
            <a:ext cx="3086100" cy="273844"/>
          </a:xfrm>
          <a:prstGeom prst="rect">
            <a:avLst/>
          </a:prstGeom>
        </p:spPr>
        <p:txBody>
          <a:bodyPr vert="horz" lIns="91374" tIns="45687" rIns="91374" bIns="45687" rtlCol="0" anchor="ctr"/>
          <a:lstStyle>
            <a:lvl1pPr algn="ctr">
              <a:defRPr sz="1200">
                <a:solidFill>
                  <a:schemeClr val="tx1">
                    <a:tint val="75000"/>
                  </a:schemeClr>
                </a:solidFill>
              </a:defRPr>
            </a:lvl1pPr>
          </a:lstStyle>
          <a:p>
            <a:pPr>
              <a:buClrTx/>
              <a:buFontTx/>
              <a:buNone/>
            </a:pPr>
            <a:endParaRPr lang="x-none"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6457950" y="4767432"/>
            <a:ext cx="2057400" cy="273844"/>
          </a:xfrm>
          <a:prstGeom prst="rect">
            <a:avLst/>
          </a:prstGeom>
        </p:spPr>
        <p:txBody>
          <a:bodyPr vert="horz" lIns="91374" tIns="45687" rIns="91374" bIns="45687" rtlCol="0" anchor="ctr"/>
          <a:lstStyle>
            <a:lvl1pPr algn="r">
              <a:defRPr sz="1200">
                <a:solidFill>
                  <a:schemeClr val="tx1">
                    <a:tint val="75000"/>
                  </a:schemeClr>
                </a:solidFill>
              </a:defRPr>
            </a:lvl1pPr>
          </a:lstStyle>
          <a:p>
            <a:pPr>
              <a:buClrTx/>
              <a:buFontTx/>
              <a:buNone/>
            </a:pPr>
            <a:fld id="{E0600755-D1C8-6B46-AEDB-81690690640B}" type="slidenum">
              <a:rPr lang="x-none" kern="1200" smtClean="0">
                <a:solidFill>
                  <a:prstClr val="black">
                    <a:tint val="75000"/>
                  </a:prstClr>
                </a:solidFill>
                <a:latin typeface="Calibri"/>
                <a:ea typeface="+mn-ea"/>
              </a:rPr>
              <a:pPr>
                <a:buClrTx/>
                <a:buFontTx/>
                <a:buNone/>
              </a:pPr>
              <a:t>‹#›</a:t>
            </a:fld>
            <a:endParaRPr lang="x-none" kern="1200">
              <a:solidFill>
                <a:prstClr val="black">
                  <a:tint val="75000"/>
                </a:prstClr>
              </a:solidFill>
              <a:latin typeface="Calibri"/>
              <a:ea typeface="+mn-ea"/>
            </a:endParaRPr>
          </a:p>
        </p:txBody>
      </p:sp>
    </p:spTree>
    <p:extLst>
      <p:ext uri="{BB962C8B-B14F-4D97-AF65-F5344CB8AC3E}">
        <p14:creationId xmlns:p14="http://schemas.microsoft.com/office/powerpoint/2010/main" val="15664737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36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2" indent="-228402" algn="l" defTabSz="9136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9" indent="-228402" algn="l" defTabSz="9136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60" indent="-228402" algn="l" defTabSz="9136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80"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716"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521"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358"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7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99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3658" rtl="0" eaLnBrk="1" latinLnBrk="0" hangingPunct="1">
        <a:defRPr sz="1800" kern="1200">
          <a:solidFill>
            <a:schemeClr val="tx1"/>
          </a:solidFill>
          <a:latin typeface="+mn-lt"/>
          <a:ea typeface="+mn-ea"/>
          <a:cs typeface="+mn-cs"/>
        </a:defRPr>
      </a:lvl1pPr>
      <a:lvl2pPr marL="456806" algn="l" defTabSz="913658" rtl="0" eaLnBrk="1" latinLnBrk="0" hangingPunct="1">
        <a:defRPr sz="1800" kern="1200">
          <a:solidFill>
            <a:schemeClr val="tx1"/>
          </a:solidFill>
          <a:latin typeface="+mn-lt"/>
          <a:ea typeface="+mn-ea"/>
          <a:cs typeface="+mn-cs"/>
        </a:defRPr>
      </a:lvl2pPr>
      <a:lvl3pPr marL="913658" algn="l" defTabSz="913658" rtl="0" eaLnBrk="1" latinLnBrk="0" hangingPunct="1">
        <a:defRPr sz="1800" kern="1200">
          <a:solidFill>
            <a:schemeClr val="tx1"/>
          </a:solidFill>
          <a:latin typeface="+mn-lt"/>
          <a:ea typeface="+mn-ea"/>
          <a:cs typeface="+mn-cs"/>
        </a:defRPr>
      </a:lvl3pPr>
      <a:lvl4pPr marL="1370478" algn="l" defTabSz="913658" rtl="0" eaLnBrk="1" latinLnBrk="0" hangingPunct="1">
        <a:defRPr sz="1800" kern="1200">
          <a:solidFill>
            <a:schemeClr val="tx1"/>
          </a:solidFill>
          <a:latin typeface="+mn-lt"/>
          <a:ea typeface="+mn-ea"/>
          <a:cs typeface="+mn-cs"/>
        </a:defRPr>
      </a:lvl4pPr>
      <a:lvl5pPr marL="1827314" algn="l" defTabSz="913658" rtl="0" eaLnBrk="1" latinLnBrk="0" hangingPunct="1">
        <a:defRPr sz="1800" kern="1200">
          <a:solidFill>
            <a:schemeClr val="tx1"/>
          </a:solidFill>
          <a:latin typeface="+mn-lt"/>
          <a:ea typeface="+mn-ea"/>
          <a:cs typeface="+mn-cs"/>
        </a:defRPr>
      </a:lvl5pPr>
      <a:lvl6pPr marL="2284119" algn="l" defTabSz="913658" rtl="0" eaLnBrk="1" latinLnBrk="0" hangingPunct="1">
        <a:defRPr sz="1800" kern="1200">
          <a:solidFill>
            <a:schemeClr val="tx1"/>
          </a:solidFill>
          <a:latin typeface="+mn-lt"/>
          <a:ea typeface="+mn-ea"/>
          <a:cs typeface="+mn-cs"/>
        </a:defRPr>
      </a:lvl6pPr>
      <a:lvl7pPr marL="2740925" algn="l" defTabSz="913658" rtl="0" eaLnBrk="1" latinLnBrk="0" hangingPunct="1">
        <a:defRPr sz="1800" kern="1200">
          <a:solidFill>
            <a:schemeClr val="tx1"/>
          </a:solidFill>
          <a:latin typeface="+mn-lt"/>
          <a:ea typeface="+mn-ea"/>
          <a:cs typeface="+mn-cs"/>
        </a:defRPr>
      </a:lvl7pPr>
      <a:lvl8pPr marL="3197760" algn="l" defTabSz="913658" rtl="0" eaLnBrk="1" latinLnBrk="0" hangingPunct="1">
        <a:defRPr sz="1800" kern="1200">
          <a:solidFill>
            <a:schemeClr val="tx1"/>
          </a:solidFill>
          <a:latin typeface="+mn-lt"/>
          <a:ea typeface="+mn-ea"/>
          <a:cs typeface="+mn-cs"/>
        </a:defRPr>
      </a:lvl8pPr>
      <a:lvl9pPr marL="3654583" algn="l" defTabSz="9136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97" tIns="121897" rIns="121897" bIns="121897"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897" tIns="121897" rIns="121897" bIns="121897"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a:buClr>
                <a:srgbClr val="000000"/>
              </a:buClr>
              <a:buFont typeface="Arial"/>
              <a:buNone/>
            </a:pPr>
            <a:fld id="{00000000-1234-1234-1234-123412341234}" type="slidenum">
              <a:rPr lang="en" kern="0" smtClean="0">
                <a:solidFill>
                  <a:srgbClr val="81A235"/>
                </a:solidFill>
                <a:cs typeface="Arial"/>
                <a:sym typeface="Arial"/>
              </a:rPr>
              <a:pPr>
                <a:buClr>
                  <a:srgbClr val="000000"/>
                </a:buClr>
                <a:buFont typeface="Arial"/>
                <a:buNone/>
              </a:pPr>
              <a:t>‹#›</a:t>
            </a:fld>
            <a:endParaRPr lang="en" kern="0">
              <a:solidFill>
                <a:srgbClr val="81A235"/>
              </a:solidFill>
              <a:cs typeface="Arial"/>
              <a:sym typeface="Arial"/>
            </a:endParaRPr>
          </a:p>
        </p:txBody>
      </p:sp>
    </p:spTree>
    <p:extLst>
      <p:ext uri="{BB962C8B-B14F-4D97-AF65-F5344CB8AC3E}">
        <p14:creationId xmlns:p14="http://schemas.microsoft.com/office/powerpoint/2010/main" val="7609243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solidFill>
                  <a:srgbClr val="000000">
                    <a:tint val="75000"/>
                  </a:srgbClr>
                </a:solidFill>
              </a:rPr>
              <a:t>2024/5/29</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a:fillRect/>
          </a:stretch>
        </p:blipFill>
        <p:spPr>
          <a:xfrm>
            <a:off x="5523093"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46840293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transition spd="slow" advTm="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slideLayout" Target="../slideLayouts/slideLayout44.xml"/><Relationship Id="rId21" Type="http://schemas.openxmlformats.org/officeDocument/2006/relationships/slide" Target="slide4.xml"/><Relationship Id="rId7" Type="http://schemas.openxmlformats.org/officeDocument/2006/relationships/image" Target="../media/image9.png"/><Relationship Id="rId12" Type="http://schemas.openxmlformats.org/officeDocument/2006/relationships/image" Target="../media/image14.gif"/><Relationship Id="rId17" Type="http://schemas.openxmlformats.org/officeDocument/2006/relationships/image" Target="../media/image18.png"/><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slide" Target="slide8.xml"/><Relationship Id="rId20" Type="http://schemas.openxmlformats.org/officeDocument/2006/relationships/image" Target="../media/image20.png"/><Relationship Id="rId29" Type="http://schemas.openxmlformats.org/officeDocument/2006/relationships/image" Target="../media/image26.png"/><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slide" Target="slide5.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slide" Target="slide3.xml"/><Relationship Id="rId31" Type="http://schemas.openxmlformats.org/officeDocument/2006/relationships/image" Target="../media/image28.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hyperlink" Target="https://vi.wikipedia.org/wiki/B%E1%BB%91_Tr%E1%BA%A1ch" TargetMode="External"/><Relationship Id="rId13" Type="http://schemas.openxmlformats.org/officeDocument/2006/relationships/hyperlink" Target="https://vi.wikipedia.org/wiki/Qu%E1%BA%A3ng_Tr%E1%BB%8B" TargetMode="External"/><Relationship Id="rId3" Type="http://schemas.openxmlformats.org/officeDocument/2006/relationships/hyperlink" Target="https://vi.wikipedia.org/wiki/B%E1%BB%91_Ch%C3%ADnh" TargetMode="External"/><Relationship Id="rId7" Type="http://schemas.openxmlformats.org/officeDocument/2006/relationships/hyperlink" Target="https://vi.wikipedia.org/wiki/Qu%E1%BA%A3ng_Tr%E1%BA%A1ch" TargetMode="External"/><Relationship Id="rId12" Type="http://schemas.openxmlformats.org/officeDocument/2006/relationships/hyperlink" Target="https://vi.wikipedia.org/wiki/B%E1%BA%BFn_H%E1%BA%A3i" TargetMode="External"/><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hyperlink" Target="https://vi.wikipedia.org/wiki/Qu%E1%BA%A3ng_Ninh,_Qu%E1%BA%A3ng_B%C3%ACnh" TargetMode="External"/><Relationship Id="rId11" Type="http://schemas.openxmlformats.org/officeDocument/2006/relationships/hyperlink" Target="https://vi.wikipedia.org/wiki/Qu%E1%BA%A3ng_B%C3%ACnh" TargetMode="External"/><Relationship Id="rId5" Type="http://schemas.openxmlformats.org/officeDocument/2006/relationships/hyperlink" Target="https://vi.wikipedia.org/wiki/%C4%90%E1%BB%8Ba_L%C3%BD_(ch%C3%A2u)" TargetMode="External"/><Relationship Id="rId10" Type="http://schemas.openxmlformats.org/officeDocument/2006/relationships/hyperlink" Target="https://vi.wikipedia.org/wiki/L%E1%BB%87_Thu%E1%BB%B7" TargetMode="External"/><Relationship Id="rId4" Type="http://schemas.openxmlformats.org/officeDocument/2006/relationships/hyperlink" Target="https://vi.wikipedia.org/wiki/Ma_Linh" TargetMode="External"/><Relationship Id="rId9" Type="http://schemas.openxmlformats.org/officeDocument/2006/relationships/hyperlink" Target="https://vi.wikipedia.org/wiki/Tuy%C3%AAn_Ho%C3%A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i.wikipedia.org/wiki/Ch%C3%A2u_%C3%94" TargetMode="External"/><Relationship Id="rId7" Type="http://schemas.openxmlformats.org/officeDocument/2006/relationships/hyperlink" Target="https://vi.wikipedia.org/wiki/%C4%90%C3%A8o_H%E1%BA%A3i_V%C3%A2n" TargetMode="External"/><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hyperlink" Target="https://vi.wikipedia.org/wiki/Th%E1%BB%ABa_Thi%C3%AAn_Hu%E1%BA%BF" TargetMode="External"/><Relationship Id="rId5" Type="http://schemas.openxmlformats.org/officeDocument/2006/relationships/hyperlink" Target="https://vi.wikipedia.org/wiki/Qu%E1%BA%A3ng_Tr%E1%BB%8B" TargetMode="External"/><Relationship Id="rId4" Type="http://schemas.openxmlformats.org/officeDocument/2006/relationships/hyperlink" Target="https://vi.wikipedia.org/wiki/Ch%C3%A2u_L%C3%B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hyperlink" Target="https://vi.wikipedia.org/wiki/Qu%E1%BA%A3ng_Ng%C3%A3i" TargetMode="External"/><Relationship Id="rId3" Type="http://schemas.openxmlformats.org/officeDocument/2006/relationships/hyperlink" Target="https://vi.wikipedia.org/wiki/L%C3%AA_Th%C3%A1nh_T%C3%B4ng" TargetMode="External"/><Relationship Id="rId7" Type="http://schemas.openxmlformats.org/officeDocument/2006/relationships/hyperlink" Target="https://vi.wikipedia.org/wiki/Qu%E1%BA%A3ng_Nam" TargetMode="External"/><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hyperlink" Target="https://vi.wikipedia.org/wiki/B%C3%ACnh_%C4%90%E1%BB%8Bnh" TargetMode="External"/><Relationship Id="rId5" Type="http://schemas.openxmlformats.org/officeDocument/2006/relationships/hyperlink" Target="https://vi.wikipedia.org/wiki/%C4%90%E1%BB%93_B%C3%A0n" TargetMode="External"/><Relationship Id="rId4" Type="http://schemas.openxmlformats.org/officeDocument/2006/relationships/hyperlink" Target="https://vi.wikipedia.org/wiki/Chi%E1%BA%BFn_tranh_%C4%90%E1%BA%A1i_Vi%E1%BB%87t-Chi%C3%AAm_Th%C3%A0nh_(147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vi.wikipedia.org/wiki/%C4%90%C3%A8o_C%C3%B9_M%C3%B4ng" TargetMode="External"/><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hyperlink" Target="https://vi.wikipedia.org/wiki/Ph%C3%BA_Y%C3%AA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2.xml"/><Relationship Id="rId5" Type="http://schemas.openxmlformats.org/officeDocument/2006/relationships/image" Target="../media/image51.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5701"/>
            <a:ext cx="9144000" cy="51435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lIns="91374" tIns="45687" rIns="91374" bIns="45687"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265251" y="228772"/>
            <a:ext cx="4810991" cy="4613672"/>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3200400" y="457200"/>
            <a:ext cx="3429000" cy="4229100"/>
            <a:chOff x="-144" y="240"/>
            <a:chExt cx="3274" cy="4080"/>
          </a:xfrm>
        </p:grpSpPr>
        <p:grpSp>
          <p:nvGrpSpPr>
            <p:cNvPr id="4102" name="Group 6"/>
            <p:cNvGrpSpPr>
              <a:grpSpLocks/>
            </p:cNvGrpSpPr>
            <p:nvPr/>
          </p:nvGrpSpPr>
          <p:grpSpPr bwMode="auto">
            <a:xfrm>
              <a:off x="-144" y="240"/>
              <a:ext cx="2886" cy="4080"/>
              <a:chOff x="-144" y="240"/>
              <a:chExt cx="2886" cy="4080"/>
            </a:xfrm>
          </p:grpSpPr>
          <p:grpSp>
            <p:nvGrpSpPr>
              <p:cNvPr id="4104" name="Group 7"/>
              <p:cNvGrpSpPr>
                <a:grpSpLocks/>
              </p:cNvGrpSpPr>
              <p:nvPr/>
            </p:nvGrpSpPr>
            <p:grpSpPr bwMode="auto">
              <a:xfrm>
                <a:off x="-144" y="240"/>
                <a:ext cx="2886" cy="4080"/>
                <a:chOff x="-144" y="240"/>
                <a:chExt cx="2886" cy="4080"/>
              </a:xfrm>
            </p:grpSpPr>
            <p:sp>
              <p:nvSpPr>
                <p:cNvPr id="4106" name="Text Box 8"/>
                <p:cNvSpPr txBox="1">
                  <a:spLocks noChangeArrowheads="1"/>
                </p:cNvSpPr>
                <p:nvPr/>
              </p:nvSpPr>
              <p:spPr bwMode="auto">
                <a:xfrm>
                  <a:off x="2113" y="2208"/>
                  <a:ext cx="62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71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3" name="Text Box 49"/>
                      <p:cNvSpPr txBox="1">
                        <a:spLocks noChangeArrowheads="1"/>
                      </p:cNvSpPr>
                      <p:nvPr/>
                    </p:nvSpPr>
                    <p:spPr bwMode="auto">
                      <a:xfrm>
                        <a:off x="960" y="96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HÀ NỘI</a:t>
                        </a:r>
                      </a:p>
                    </p:txBody>
                  </p:sp>
                </p:grpSp>
              </p:grpSp>
            </p:grpSp>
          </p:grpSp>
          <p:sp>
            <p:nvSpPr>
              <p:cNvPr id="4105" name="Text Box 50"/>
              <p:cNvSpPr txBox="1">
                <a:spLocks noChangeArrowheads="1"/>
              </p:cNvSpPr>
              <p:nvPr/>
            </p:nvSpPr>
            <p:spPr bwMode="auto">
              <a:xfrm>
                <a:off x="1681" y="3600"/>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TP HCM</a:t>
                </a:r>
              </a:p>
            </p:txBody>
          </p:sp>
        </p:grpSp>
        <p:sp>
          <p:nvSpPr>
            <p:cNvPr id="4103" name="Text Box 51"/>
            <p:cNvSpPr txBox="1">
              <a:spLocks noChangeArrowheads="1"/>
            </p:cNvSpPr>
            <p:nvPr/>
          </p:nvSpPr>
          <p:spPr bwMode="auto">
            <a:xfrm>
              <a:off x="2545" y="3073"/>
              <a:ext cx="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NHA TRANG</a:t>
              </a:r>
            </a:p>
          </p:txBody>
        </p:sp>
      </p:grpSp>
      <p:sp>
        <p:nvSpPr>
          <p:cNvPr id="57396" name="Text Box 52"/>
          <p:cNvSpPr txBox="1">
            <a:spLocks noChangeArrowheads="1"/>
          </p:cNvSpPr>
          <p:nvPr/>
        </p:nvSpPr>
        <p:spPr bwMode="auto">
          <a:xfrm>
            <a:off x="72193" y="1954000"/>
            <a:ext cx="9144000" cy="984818"/>
          </a:xfrm>
          <a:prstGeom prst="rect">
            <a:avLst/>
          </a:prstGeom>
          <a:noFill/>
          <a:ln w="9525">
            <a:noFill/>
            <a:miter lim="800000"/>
            <a:headEnd/>
            <a:tailEnd/>
          </a:ln>
          <a:effectLst/>
        </p:spPr>
        <p:txBody>
          <a:bodyPr wrap="square" lIns="91374" tIns="45687" rIns="91374" bIns="45687">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4000" b="1" i="0" u="none" strike="noStrike" kern="1200" cap="none" spc="0" normalizeH="0" baseline="0" noProof="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rPr>
              <a:t>LỊCH SỬ 7</a:t>
            </a:r>
            <a:endParaRPr kumimoji="0" lang="en-US" sz="1800" b="1" i="0" u="none" strike="noStrike" kern="1200" cap="none" spc="0" normalizeH="0" baseline="0" noProof="0" dirty="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1256396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Xác định lại ranh giới Đại Việt- Champa qua các thời kỳ | Nghiên Cứu Lịch Sử">
            <a:extLst>
              <a:ext uri="{FF2B5EF4-FFF2-40B4-BE49-F238E27FC236}">
                <a16:creationId xmlns:a16="http://schemas.microsoft.com/office/drawing/2014/main" id="{CE88718C-6894-8B51-D397-5C5525964E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6853" y="12027"/>
            <a:ext cx="4247147" cy="5600389"/>
          </a:xfrm>
          <a:prstGeom prst="rect">
            <a:avLst/>
          </a:prstGeom>
          <a:noFill/>
          <a:ln>
            <a:noFill/>
          </a:ln>
        </p:spPr>
      </p:pic>
      <p:pic>
        <p:nvPicPr>
          <p:cNvPr id="3" name="Picture 2">
            <a:extLst>
              <a:ext uri="{FF2B5EF4-FFF2-40B4-BE49-F238E27FC236}">
                <a16:creationId xmlns:a16="http://schemas.microsoft.com/office/drawing/2014/main" id="{7AA1A6D3-F6E7-9F42-8AC4-FF4DE5DA6F59}"/>
              </a:ext>
            </a:extLst>
          </p:cNvPr>
          <p:cNvPicPr>
            <a:picLocks noChangeAspect="1"/>
          </p:cNvPicPr>
          <p:nvPr/>
        </p:nvPicPr>
        <p:blipFill>
          <a:blip r:embed="rId3"/>
          <a:stretch>
            <a:fillRect/>
          </a:stretch>
        </p:blipFill>
        <p:spPr>
          <a:xfrm>
            <a:off x="0" y="0"/>
            <a:ext cx="5242306" cy="5167497"/>
          </a:xfrm>
          <a:prstGeom prst="rect">
            <a:avLst/>
          </a:prstGeom>
        </p:spPr>
      </p:pic>
    </p:spTree>
    <p:extLst>
      <p:ext uri="{BB962C8B-B14F-4D97-AF65-F5344CB8AC3E}">
        <p14:creationId xmlns:p14="http://schemas.microsoft.com/office/powerpoint/2010/main" val="284142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3"/>
          <p:cNvSpPr txBox="1">
            <a:spLocks noGrp="1"/>
          </p:cNvSpPr>
          <p:nvPr>
            <p:ph type="title"/>
          </p:nvPr>
        </p:nvSpPr>
        <p:spPr>
          <a:xfrm>
            <a:off x="664433" y="1835116"/>
            <a:ext cx="5976222" cy="1424678"/>
          </a:xfrm>
          <a:prstGeom prst="rect">
            <a:avLst/>
          </a:prstGeom>
        </p:spPr>
        <p:txBody>
          <a:bodyPr spcFirstLastPara="1" wrap="square" lIns="91421" tIns="91421" rIns="91421" bIns="91421" anchor="ctr" anchorCtr="0">
            <a:noAutofit/>
          </a:bodyPr>
          <a:lstStyle/>
          <a:p>
            <a:r>
              <a:rPr lang="en" sz="5400">
                <a:solidFill>
                  <a:srgbClr val="006C92"/>
                </a:solidFill>
                <a:latin typeface="#9Slide07 SVNAppleberry" panose="02040603050506020204" pitchFamily="18" charset="0"/>
              </a:rPr>
              <a:t>Vương quốc Chăm-pa và vùng Nam Bộ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từ đầu thế kỉ X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đến đầu thế kỉ XVI</a:t>
            </a:r>
            <a:endParaRPr sz="5400" dirty="0">
              <a:solidFill>
                <a:srgbClr val="006C92"/>
              </a:solidFill>
              <a:latin typeface="#9Slide07 SVNAppleberry" panose="02040603050506020204" pitchFamily="18" charset="0"/>
            </a:endParaRPr>
          </a:p>
        </p:txBody>
      </p:sp>
      <p:sp>
        <p:nvSpPr>
          <p:cNvPr id="1447" name="Google Shape;1447;p43"/>
          <p:cNvSpPr txBox="1">
            <a:spLocks noGrp="1"/>
          </p:cNvSpPr>
          <p:nvPr>
            <p:ph type="title" idx="2"/>
          </p:nvPr>
        </p:nvSpPr>
        <p:spPr>
          <a:xfrm>
            <a:off x="2189233" y="265495"/>
            <a:ext cx="3340438" cy="608980"/>
          </a:xfrm>
          <a:prstGeom prst="rect">
            <a:avLst/>
          </a:prstGeom>
        </p:spPr>
        <p:txBody>
          <a:bodyPr spcFirstLastPara="1" wrap="square" lIns="91421" tIns="91421" rIns="91421" bIns="91421" anchor="ctr" anchorCtr="0">
            <a:noAutofit/>
          </a:bodyPr>
          <a:lstStyle/>
          <a:p>
            <a:r>
              <a:rPr lang="en" sz="3600">
                <a:solidFill>
                  <a:srgbClr val="FF0000"/>
                </a:solidFill>
                <a:latin typeface="#9Slide03 Arima Madurai Black" panose="00000A00000000000000" pitchFamily="2" charset="0"/>
                <a:cs typeface="#9Slide03 Arima Madurai Black" panose="00000A00000000000000" pitchFamily="2" charset="0"/>
              </a:rPr>
              <a:t>Bài 18</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oogle Shape;1449;p43">
            <a:extLst>
              <a:ext uri="{FF2B5EF4-FFF2-40B4-BE49-F238E27FC236}">
                <a16:creationId xmlns:a16="http://schemas.microsoft.com/office/drawing/2014/main" id="{10C3B180-F9DE-4C54-B98F-747AA3C65042}"/>
              </a:ext>
            </a:extLst>
          </p:cNvPr>
          <p:cNvGrpSpPr/>
          <p:nvPr/>
        </p:nvGrpSpPr>
        <p:grpSpPr>
          <a:xfrm rot="15570011">
            <a:off x="-1266385" y="-1379625"/>
            <a:ext cx="2993151" cy="3200234"/>
            <a:chOff x="9395708" y="-2591285"/>
            <a:chExt cx="2431070" cy="2849374"/>
          </a:xfrm>
        </p:grpSpPr>
        <p:sp>
          <p:nvSpPr>
            <p:cNvPr id="15" name="Google Shape;1450;p43">
              <a:extLst>
                <a:ext uri="{FF2B5EF4-FFF2-40B4-BE49-F238E27FC236}">
                  <a16:creationId xmlns:a16="http://schemas.microsoft.com/office/drawing/2014/main" id="{827D1146-4B56-4F09-A39B-5CA5699B903B}"/>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51;p43">
              <a:extLst>
                <a:ext uri="{FF2B5EF4-FFF2-40B4-BE49-F238E27FC236}">
                  <a16:creationId xmlns:a16="http://schemas.microsoft.com/office/drawing/2014/main" id="{08B16381-6656-403D-A241-19438F9B585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452;p43">
              <a:extLst>
                <a:ext uri="{FF2B5EF4-FFF2-40B4-BE49-F238E27FC236}">
                  <a16:creationId xmlns:a16="http://schemas.microsoft.com/office/drawing/2014/main" id="{4FC59619-3BCE-48A8-B67F-24EB9C0E335B}"/>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453;p43">
              <a:extLst>
                <a:ext uri="{FF2B5EF4-FFF2-40B4-BE49-F238E27FC236}">
                  <a16:creationId xmlns:a16="http://schemas.microsoft.com/office/drawing/2014/main" id="{F4FF7703-ABF9-4E8E-8FA2-C693C568196F}"/>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454;p43">
              <a:extLst>
                <a:ext uri="{FF2B5EF4-FFF2-40B4-BE49-F238E27FC236}">
                  <a16:creationId xmlns:a16="http://schemas.microsoft.com/office/drawing/2014/main" id="{D3B5C6F0-41D6-465F-9B8F-8C25E65B2B6D}"/>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455;p43">
              <a:extLst>
                <a:ext uri="{FF2B5EF4-FFF2-40B4-BE49-F238E27FC236}">
                  <a16:creationId xmlns:a16="http://schemas.microsoft.com/office/drawing/2014/main" id="{28B818BC-1823-42F0-B016-ED040A211400}"/>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456;p43">
              <a:extLst>
                <a:ext uri="{FF2B5EF4-FFF2-40B4-BE49-F238E27FC236}">
                  <a16:creationId xmlns:a16="http://schemas.microsoft.com/office/drawing/2014/main" id="{16914630-523D-42C8-88F7-5A4325D1177C}"/>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457;p43">
              <a:extLst>
                <a:ext uri="{FF2B5EF4-FFF2-40B4-BE49-F238E27FC236}">
                  <a16:creationId xmlns:a16="http://schemas.microsoft.com/office/drawing/2014/main" id="{7B1F58AA-EAA6-49EF-80A3-EE4B4773702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458;p43">
              <a:extLst>
                <a:ext uri="{FF2B5EF4-FFF2-40B4-BE49-F238E27FC236}">
                  <a16:creationId xmlns:a16="http://schemas.microsoft.com/office/drawing/2014/main" id="{41F33FF5-5825-4386-8642-13C6E135FF50}"/>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459;p43">
              <a:extLst>
                <a:ext uri="{FF2B5EF4-FFF2-40B4-BE49-F238E27FC236}">
                  <a16:creationId xmlns:a16="http://schemas.microsoft.com/office/drawing/2014/main" id="{0FC88FE3-2D9A-4C0B-B7A9-A361D2D0D15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460;p43">
              <a:extLst>
                <a:ext uri="{FF2B5EF4-FFF2-40B4-BE49-F238E27FC236}">
                  <a16:creationId xmlns:a16="http://schemas.microsoft.com/office/drawing/2014/main" id="{4CE23D44-B7F8-401F-AD48-2BA3FE3180F9}"/>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61;p43">
              <a:extLst>
                <a:ext uri="{FF2B5EF4-FFF2-40B4-BE49-F238E27FC236}">
                  <a16:creationId xmlns:a16="http://schemas.microsoft.com/office/drawing/2014/main" id="{AE7DE4BA-F926-4D54-8AFD-DCC00E31AE35}"/>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62;p43">
              <a:extLst>
                <a:ext uri="{FF2B5EF4-FFF2-40B4-BE49-F238E27FC236}">
                  <a16:creationId xmlns:a16="http://schemas.microsoft.com/office/drawing/2014/main" id="{3C087F42-2C35-4C7B-A1B4-80F871EC3B06}"/>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63;p43">
              <a:extLst>
                <a:ext uri="{FF2B5EF4-FFF2-40B4-BE49-F238E27FC236}">
                  <a16:creationId xmlns:a16="http://schemas.microsoft.com/office/drawing/2014/main" id="{9DD321ED-4CDD-4C62-B93C-1E773207391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64;p43">
              <a:extLst>
                <a:ext uri="{FF2B5EF4-FFF2-40B4-BE49-F238E27FC236}">
                  <a16:creationId xmlns:a16="http://schemas.microsoft.com/office/drawing/2014/main" id="{91817D28-6A1A-41D6-B005-677FC7A5B661}"/>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65;p43">
              <a:extLst>
                <a:ext uri="{FF2B5EF4-FFF2-40B4-BE49-F238E27FC236}">
                  <a16:creationId xmlns:a16="http://schemas.microsoft.com/office/drawing/2014/main" id="{7E71F048-821F-4268-BFD7-C530FF1B42E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66;p43">
              <a:extLst>
                <a:ext uri="{FF2B5EF4-FFF2-40B4-BE49-F238E27FC236}">
                  <a16:creationId xmlns:a16="http://schemas.microsoft.com/office/drawing/2014/main" id="{2341DD9F-E39B-4C45-BC69-273BD724DFD6}"/>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67;p43">
              <a:extLst>
                <a:ext uri="{FF2B5EF4-FFF2-40B4-BE49-F238E27FC236}">
                  <a16:creationId xmlns:a16="http://schemas.microsoft.com/office/drawing/2014/main" id="{DD897FB0-1BBE-4171-8837-5E654A0A0B3C}"/>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68;p43">
              <a:extLst>
                <a:ext uri="{FF2B5EF4-FFF2-40B4-BE49-F238E27FC236}">
                  <a16:creationId xmlns:a16="http://schemas.microsoft.com/office/drawing/2014/main" id="{FE700849-2AF8-4986-A0E6-0B49B99E63CB}"/>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69;p43">
              <a:extLst>
                <a:ext uri="{FF2B5EF4-FFF2-40B4-BE49-F238E27FC236}">
                  <a16:creationId xmlns:a16="http://schemas.microsoft.com/office/drawing/2014/main" id="{6A46184D-BB14-48C5-84C6-261E8C5B6169}"/>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70;p43">
              <a:extLst>
                <a:ext uri="{FF2B5EF4-FFF2-40B4-BE49-F238E27FC236}">
                  <a16:creationId xmlns:a16="http://schemas.microsoft.com/office/drawing/2014/main" id="{75DEE818-7B51-46AA-A0CB-CD022BDA1DE4}"/>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71;p43">
              <a:extLst>
                <a:ext uri="{FF2B5EF4-FFF2-40B4-BE49-F238E27FC236}">
                  <a16:creationId xmlns:a16="http://schemas.microsoft.com/office/drawing/2014/main" id="{A52E57F9-6EFA-4462-9AF2-A01BB8F7BA34}"/>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72;p43">
              <a:extLst>
                <a:ext uri="{FF2B5EF4-FFF2-40B4-BE49-F238E27FC236}">
                  <a16:creationId xmlns:a16="http://schemas.microsoft.com/office/drawing/2014/main" id="{511FD878-CA13-431B-A2DB-3ACC1E30CEA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73;p43">
              <a:extLst>
                <a:ext uri="{FF2B5EF4-FFF2-40B4-BE49-F238E27FC236}">
                  <a16:creationId xmlns:a16="http://schemas.microsoft.com/office/drawing/2014/main" id="{EEF360B2-89EE-47D7-BBDB-7147B6F2E0F9}"/>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74;p43">
              <a:extLst>
                <a:ext uri="{FF2B5EF4-FFF2-40B4-BE49-F238E27FC236}">
                  <a16:creationId xmlns:a16="http://schemas.microsoft.com/office/drawing/2014/main" id="{C1D1D46B-5558-4BC2-B7D1-B85873ABD245}"/>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75;p43">
              <a:extLst>
                <a:ext uri="{FF2B5EF4-FFF2-40B4-BE49-F238E27FC236}">
                  <a16:creationId xmlns:a16="http://schemas.microsoft.com/office/drawing/2014/main" id="{0F92405C-7852-4487-A958-2CE84727BD4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76;p43">
              <a:extLst>
                <a:ext uri="{FF2B5EF4-FFF2-40B4-BE49-F238E27FC236}">
                  <a16:creationId xmlns:a16="http://schemas.microsoft.com/office/drawing/2014/main" id="{A3CC6878-586B-4F16-B54B-258E19432D40}"/>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77;p43">
              <a:extLst>
                <a:ext uri="{FF2B5EF4-FFF2-40B4-BE49-F238E27FC236}">
                  <a16:creationId xmlns:a16="http://schemas.microsoft.com/office/drawing/2014/main" id="{18D70237-FAF6-45B8-AD24-2F963C22F9C5}"/>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78;p43">
              <a:extLst>
                <a:ext uri="{FF2B5EF4-FFF2-40B4-BE49-F238E27FC236}">
                  <a16:creationId xmlns:a16="http://schemas.microsoft.com/office/drawing/2014/main" id="{A3871758-D093-4C8B-B2C5-28374B610180}"/>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79;p43">
              <a:extLst>
                <a:ext uri="{FF2B5EF4-FFF2-40B4-BE49-F238E27FC236}">
                  <a16:creationId xmlns:a16="http://schemas.microsoft.com/office/drawing/2014/main" id="{DE2F3FDF-C9EA-4841-AFC3-57FD00672F30}"/>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80;p43">
              <a:extLst>
                <a:ext uri="{FF2B5EF4-FFF2-40B4-BE49-F238E27FC236}">
                  <a16:creationId xmlns:a16="http://schemas.microsoft.com/office/drawing/2014/main" id="{66556653-5EAF-455F-BF95-A29963873CD6}"/>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481;p43">
              <a:extLst>
                <a:ext uri="{FF2B5EF4-FFF2-40B4-BE49-F238E27FC236}">
                  <a16:creationId xmlns:a16="http://schemas.microsoft.com/office/drawing/2014/main" id="{D5D66F29-C01A-417D-86E4-3E2D28AEA310}"/>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7" name="Picture 46" descr="thap duong long - thap cham binh dinh noi tieng - Quy Nhơn Tourist">
            <a:extLst>
              <a:ext uri="{FF2B5EF4-FFF2-40B4-BE49-F238E27FC236}">
                <a16:creationId xmlns:a16="http://schemas.microsoft.com/office/drawing/2014/main" id="{7F65AE45-4DFC-4BB7-1CCC-D120121DF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7054" y="14690"/>
            <a:ext cx="2875546" cy="2097160"/>
          </a:xfrm>
          <a:prstGeom prst="rect">
            <a:avLst/>
          </a:prstGeom>
          <a:noFill/>
          <a:ln>
            <a:noFill/>
          </a:ln>
        </p:spPr>
      </p:pic>
      <p:pic>
        <p:nvPicPr>
          <p:cNvPr id="53" name="Picture 52" descr="LỊCH SỬ CHAMPA - Lãnh Thổ Nhỏ Dần Và Biến Mất Qua Các Thời Kỳ...">
            <a:extLst>
              <a:ext uri="{FF2B5EF4-FFF2-40B4-BE49-F238E27FC236}">
                <a16:creationId xmlns:a16="http://schemas.microsoft.com/office/drawing/2014/main" id="{5694DE65-BDB9-CEA9-31FE-E5EBFA023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54" y="2111850"/>
            <a:ext cx="3573376" cy="3016960"/>
          </a:xfrm>
          <a:prstGeom prst="rect">
            <a:avLst/>
          </a:prstGeom>
          <a:noFill/>
          <a:ln>
            <a:noFill/>
          </a:ln>
        </p:spPr>
      </p:pic>
      <p:pic>
        <p:nvPicPr>
          <p:cNvPr id="54" name="Picture 2">
            <a:extLst>
              <a:ext uri="{FF2B5EF4-FFF2-40B4-BE49-F238E27FC236}">
                <a16:creationId xmlns:a16="http://schemas.microsoft.com/office/drawing/2014/main" id="{296F75F3-BEC7-F512-FB20-6D65981BE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053" y="-266678"/>
            <a:ext cx="3573377" cy="618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16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1</a:t>
            </a:r>
            <a:r>
              <a:rPr lang="en-US">
                <a:solidFill>
                  <a:srgbClr val="00B050"/>
                </a:solidFill>
                <a:latin typeface="#9Slide03 AmpleSoft" panose="02000000000000000000" pitchFamily="2" charset="0"/>
              </a:rPr>
              <a:t>. Vương quốc Chăm-pa từ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1" name="Google Shape;1111;p36"/>
          <p:cNvSpPr/>
          <p:nvPr/>
        </p:nvSpPr>
        <p:spPr>
          <a:xfrm>
            <a:off x="788829" y="23258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3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208322"/>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854240"/>
            <a:ext cx="9144000" cy="954107"/>
          </a:xfrm>
          <a:prstGeom prst="rect">
            <a:avLst/>
          </a:prstGeom>
          <a:noFill/>
        </p:spPr>
        <p:txBody>
          <a:bodyPr wrap="square" rtlCol="0">
            <a:spAutoFit/>
          </a:bodyPr>
          <a:lstStyle/>
          <a:p>
            <a:pPr algn="just"/>
            <a:r>
              <a:rPr lang="en-US" sz="2800">
                <a:solidFill>
                  <a:srgbClr val="FF0000"/>
                </a:solidFill>
                <a:effectLst/>
                <a:latin typeface="Times New Roman" panose="02020603050405020304" pitchFamily="18" charset="0"/>
                <a:ea typeface="Times New Roman" panose="02020603050405020304" pitchFamily="18" charset="0"/>
              </a:rPr>
              <a:t>Đọc thông tin trong SGK trang 90, 91, hoạt động cặp đôi,  hoàn thành phiếu học tập</a:t>
            </a:r>
          </a:p>
        </p:txBody>
      </p:sp>
      <p:graphicFrame>
        <p:nvGraphicFramePr>
          <p:cNvPr id="4" name="Table 3">
            <a:extLst>
              <a:ext uri="{FF2B5EF4-FFF2-40B4-BE49-F238E27FC236}">
                <a16:creationId xmlns:a16="http://schemas.microsoft.com/office/drawing/2014/main" id="{C848628B-4A17-6BE1-BE9D-78EE0B1FE59C}"/>
              </a:ext>
            </a:extLst>
          </p:cNvPr>
          <p:cNvGraphicFramePr>
            <a:graphicFrameLocks noGrp="1"/>
          </p:cNvGraphicFramePr>
          <p:nvPr>
            <p:extLst>
              <p:ext uri="{D42A27DB-BD31-4B8C-83A1-F6EECF244321}">
                <p14:modId xmlns:p14="http://schemas.microsoft.com/office/powerpoint/2010/main" val="1400554640"/>
              </p:ext>
            </p:extLst>
          </p:nvPr>
        </p:nvGraphicFramePr>
        <p:xfrm>
          <a:off x="0" y="1967296"/>
          <a:ext cx="9112259" cy="3128076"/>
        </p:xfrm>
        <a:graphic>
          <a:graphicData uri="http://schemas.openxmlformats.org/drawingml/2006/table">
            <a:tbl>
              <a:tblPr firstRow="1" firstCol="1" bandRow="1">
                <a:tableStyleId>{ED5318BD-8D6B-431D-AFE6-13A37F5BCA20}</a:tableStyleId>
              </a:tblPr>
              <a:tblGrid>
                <a:gridCol w="2096583">
                  <a:extLst>
                    <a:ext uri="{9D8B030D-6E8A-4147-A177-3AD203B41FA5}">
                      <a16:colId xmlns:a16="http://schemas.microsoft.com/office/drawing/2014/main" val="538326521"/>
                    </a:ext>
                  </a:extLst>
                </a:gridCol>
                <a:gridCol w="7015676">
                  <a:extLst>
                    <a:ext uri="{9D8B030D-6E8A-4147-A177-3AD203B41FA5}">
                      <a16:colId xmlns:a16="http://schemas.microsoft.com/office/drawing/2014/main" val="3082733342"/>
                    </a:ext>
                  </a:extLst>
                </a:gridCol>
              </a:tblGrid>
              <a:tr h="521346">
                <a:tc>
                  <a:txBody>
                    <a:bodyPr/>
                    <a:lstStyle/>
                    <a:p>
                      <a:pPr algn="ctr">
                        <a:lnSpc>
                          <a:spcPct val="150000"/>
                        </a:lnSpc>
                      </a:pPr>
                      <a:r>
                        <a:rPr lang="en-US" sz="2400">
                          <a:effectLst/>
                        </a:rPr>
                        <a:t>Thời gian</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pPr>
                      <a:r>
                        <a:rPr lang="en-US" sz="2400">
                          <a:effectLst/>
                        </a:rPr>
                        <a:t>Sự kiện chính trị tiêu biểu</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839323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23712546"/>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3238774"/>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1667443"/>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363509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08266424"/>
                  </a:ext>
                </a:extLst>
              </a:tr>
            </a:tbl>
          </a:graphicData>
        </a:graphic>
      </p:graphicFrame>
    </p:spTree>
    <p:extLst>
      <p:ext uri="{BB962C8B-B14F-4D97-AF65-F5344CB8AC3E}">
        <p14:creationId xmlns:p14="http://schemas.microsoft.com/office/powerpoint/2010/main" val="55599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Diễn biến cơ bản về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15D18EFF-BFDD-3A6D-0379-0540E67C0CB1}"/>
              </a:ext>
            </a:extLst>
          </p:cNvPr>
          <p:cNvGraphicFramePr>
            <a:graphicFrameLocks noGrp="1"/>
          </p:cNvGraphicFramePr>
          <p:nvPr>
            <p:extLst>
              <p:ext uri="{D42A27DB-BD31-4B8C-83A1-F6EECF244321}">
                <p14:modId xmlns:p14="http://schemas.microsoft.com/office/powerpoint/2010/main" val="934627188"/>
              </p:ext>
            </p:extLst>
          </p:nvPr>
        </p:nvGraphicFramePr>
        <p:xfrm>
          <a:off x="0" y="490787"/>
          <a:ext cx="9143999" cy="4640202"/>
        </p:xfrm>
        <a:graphic>
          <a:graphicData uri="http://schemas.openxmlformats.org/drawingml/2006/table">
            <a:tbl>
              <a:tblPr firstRow="1" firstCol="1" bandRow="1">
                <a:tableStyleId>{ED5318BD-8D6B-431D-AFE6-13A37F5BCA20}</a:tableStyleId>
              </a:tblPr>
              <a:tblGrid>
                <a:gridCol w="2033337">
                  <a:extLst>
                    <a:ext uri="{9D8B030D-6E8A-4147-A177-3AD203B41FA5}">
                      <a16:colId xmlns:a16="http://schemas.microsoft.com/office/drawing/2014/main" val="3688902328"/>
                    </a:ext>
                  </a:extLst>
                </a:gridCol>
                <a:gridCol w="7110662">
                  <a:extLst>
                    <a:ext uri="{9D8B030D-6E8A-4147-A177-3AD203B41FA5}">
                      <a16:colId xmlns:a16="http://schemas.microsoft.com/office/drawing/2014/main" val="1678315899"/>
                    </a:ext>
                  </a:extLst>
                </a:gridCol>
              </a:tblGrid>
              <a:tr h="347176">
                <a:tc>
                  <a:txBody>
                    <a:bodyPr/>
                    <a:lstStyle/>
                    <a:p>
                      <a:pPr algn="ctr">
                        <a:lnSpc>
                          <a:spcPct val="150000"/>
                        </a:lnSpc>
                      </a:pPr>
                      <a:r>
                        <a:rPr lang="en-US" sz="1800">
                          <a:solidFill>
                            <a:schemeClr val="bg1">
                              <a:lumMod val="10000"/>
                            </a:schemeClr>
                          </a:solidFill>
                          <a:effectLst/>
                        </a:rPr>
                        <a:t>Thời gian</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ctr">
                        <a:lnSpc>
                          <a:spcPct val="150000"/>
                        </a:lnSpc>
                      </a:pPr>
                      <a:r>
                        <a:rPr lang="en-US" sz="1800">
                          <a:effectLst/>
                        </a:rPr>
                        <a:t>Sự kiện chính trị tiêu biểu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46350335"/>
                  </a:ext>
                </a:extLst>
              </a:tr>
              <a:tr h="741929">
                <a:tc>
                  <a:txBody>
                    <a:bodyPr/>
                    <a:lstStyle/>
                    <a:p>
                      <a:pPr>
                        <a:lnSpc>
                          <a:spcPct val="150000"/>
                        </a:lnSpc>
                      </a:pPr>
                      <a:r>
                        <a:rPr lang="en-US" sz="1800">
                          <a:solidFill>
                            <a:schemeClr val="bg1">
                              <a:lumMod val="10000"/>
                            </a:schemeClr>
                          </a:solidFill>
                          <a:effectLst/>
                        </a:rPr>
                        <a:t>Năm 988</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Một quý tộc người Chăm đã lập ra Vương triều Vi-giay-a, kinh đô được chuyển về Vi-giay-a</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688295730"/>
                  </a:ext>
                </a:extLst>
              </a:tr>
              <a:tr h="1136683">
                <a:tc>
                  <a:txBody>
                    <a:bodyPr/>
                    <a:lstStyle/>
                    <a:p>
                      <a:pPr>
                        <a:lnSpc>
                          <a:spcPct val="150000"/>
                        </a:lnSpc>
                      </a:pPr>
                      <a:r>
                        <a:rPr lang="en-US" sz="1800">
                          <a:solidFill>
                            <a:schemeClr val="bg1">
                              <a:lumMod val="10000"/>
                            </a:schemeClr>
                          </a:solidFill>
                          <a:effectLst/>
                        </a:rPr>
                        <a:t>Từ năm 988 đến năm 1220</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Tình hình Chăm-pa gặp nhiều khó khăn ở trong nước, phải tiến hành các cuộc chiến tranh với Chân Lạp và giải quyết xung đột với Đại Việt ở phía bắc.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54879938"/>
                  </a:ext>
                </a:extLst>
              </a:tr>
              <a:tr h="741929">
                <a:tc>
                  <a:txBody>
                    <a:bodyPr/>
                    <a:lstStyle/>
                    <a:p>
                      <a:pPr>
                        <a:lnSpc>
                          <a:spcPct val="150000"/>
                        </a:lnSpc>
                      </a:pPr>
                      <a:r>
                        <a:rPr lang="en-US" sz="1800">
                          <a:solidFill>
                            <a:schemeClr val="bg1">
                              <a:lumMod val="10000"/>
                            </a:schemeClr>
                          </a:solidFill>
                          <a:effectLst/>
                        </a:rPr>
                        <a:t>Từ năm 1220 đến năm 1353</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Là thời kì thịnh đạt nhất của Vương quốc Chăm-pa. Chăm-pa củng cố chính quyền, mở rộng và thống nhất lãnh thổ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84693009"/>
                  </a:ext>
                </a:extLst>
              </a:tr>
              <a:tr h="741929">
                <a:tc>
                  <a:txBody>
                    <a:bodyPr/>
                    <a:lstStyle/>
                    <a:p>
                      <a:pPr>
                        <a:lnSpc>
                          <a:spcPct val="150000"/>
                        </a:lnSpc>
                      </a:pPr>
                      <a:r>
                        <a:rPr lang="en-US" sz="1800">
                          <a:solidFill>
                            <a:schemeClr val="bg1">
                              <a:lumMod val="10000"/>
                            </a:schemeClr>
                          </a:solidFill>
                          <a:effectLst/>
                        </a:rPr>
                        <a:t>Từ cuối TK XIV đến năm 1471</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nSpc>
                          <a:spcPct val="150000"/>
                        </a:lnSpc>
                      </a:pPr>
                      <a:r>
                        <a:rPr lang="en-US" sz="1800">
                          <a:effectLst/>
                        </a:rPr>
                        <a:t>Vương triều Vi-giay-a lâm vào khủng hoảng, suy yếu rồi sụp đổ.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27675135"/>
                  </a:ext>
                </a:extLst>
              </a:tr>
              <a:tr h="768608">
                <a:tc>
                  <a:txBody>
                    <a:bodyPr/>
                    <a:lstStyle/>
                    <a:p>
                      <a:pPr>
                        <a:lnSpc>
                          <a:spcPct val="150000"/>
                        </a:lnSpc>
                      </a:pPr>
                      <a:r>
                        <a:rPr lang="en-US" sz="1800">
                          <a:solidFill>
                            <a:schemeClr val="bg1">
                              <a:lumMod val="10000"/>
                            </a:schemeClr>
                          </a:solidFill>
                          <a:effectLst/>
                        </a:rPr>
                        <a:t>Từ năm 1471 đến đầu thế kỉ XVI</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Lãnh thổ Chăm-pa bị thu hẹp nhiêu phần và chia thành nhiều tiểu quốc khác nhau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527108253"/>
                  </a:ext>
                </a:extLst>
              </a:tr>
            </a:tbl>
          </a:graphicData>
        </a:graphic>
      </p:graphicFrame>
    </p:spTree>
    <p:extLst>
      <p:ext uri="{BB962C8B-B14F-4D97-AF65-F5344CB8AC3E}">
        <p14:creationId xmlns:p14="http://schemas.microsoft.com/office/powerpoint/2010/main" val="267291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4401205"/>
          </a:xfrm>
          <a:prstGeom prst="rect">
            <a:avLst/>
          </a:prstGeom>
          <a:noFill/>
        </p:spPr>
        <p:txBody>
          <a:bodyPr wrap="square" rtlCol="0">
            <a:spAutoFit/>
          </a:bodyPr>
          <a:lstStyle/>
          <a:p>
            <a:pPr algn="ctr">
              <a:lnSpc>
                <a:spcPct val="150000"/>
              </a:lnSpc>
            </a:pPr>
            <a:r>
              <a:rPr lang="en-US" sz="2800" b="1">
                <a:solidFill>
                  <a:srgbClr val="FF0000"/>
                </a:solidFill>
                <a:latin typeface="Times New Roman" panose="02020603050405020304" pitchFamily="18" charset="0"/>
                <a:ea typeface="Times New Roman" panose="02020603050405020304" pitchFamily="18" charset="0"/>
              </a:rPr>
              <a:t>HS h</a:t>
            </a:r>
            <a:r>
              <a:rPr lang="en-US" sz="2800" b="1">
                <a:solidFill>
                  <a:srgbClr val="FF0000"/>
                </a:solidFill>
                <a:effectLst/>
                <a:latin typeface="Times New Roman" panose="02020603050405020304" pitchFamily="18" charset="0"/>
                <a:ea typeface="Times New Roman" panose="02020603050405020304" pitchFamily="18" charset="0"/>
              </a:rPr>
              <a:t>oạt động cá nhân, trả lời câu hỏi:</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1. Xem video và dựa vào phiếu học tập vừa hoàn thành, nhận xét khát quát về mối quan hệ của Chăm-pa và Đại Việt qua các thời kì? </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2. Xem video kết hợp quan sát lược đồ H2 tr91, nhận xét về lãnh thổ Chăm-pa qua các thời kì? Giải thích vì sao? </a:t>
            </a:r>
            <a:endParaRPr lang="en-US" sz="2800" b="1">
              <a:solidFill>
                <a:schemeClr val="accent2">
                  <a:lumMod val="50000"/>
                </a:schemeClr>
              </a:solidFill>
              <a:effectLst/>
              <a:latin typeface="Times New Roman" panose="02020603050405020304" pitchFamily="18" charset="0"/>
              <a:ea typeface="Times New Roman" panose="02020603050405020304" pitchFamily="18" charset="0"/>
            </a:endParaRPr>
          </a:p>
          <a:p>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3. Quan sát H1 tr90, giới thiệu về cổng thành Đồ Bàn </a:t>
            </a:r>
            <a:endParaRPr kumimoji="0" lang="en-US" sz="40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03094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8  Sử 7 KNTT">
            <a:hlinkClick r:id="" action="ppaction://media"/>
            <a:extLst>
              <a:ext uri="{FF2B5EF4-FFF2-40B4-BE49-F238E27FC236}">
                <a16:creationId xmlns:a16="http://schemas.microsoft.com/office/drawing/2014/main" id="{AE87AA12-61AD-DB53-CCBD-6A80D93AE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56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4401205"/>
          </a:xfrm>
          <a:prstGeom prst="rect">
            <a:avLst/>
          </a:prstGeom>
          <a:noFill/>
        </p:spPr>
        <p:txBody>
          <a:bodyPr wrap="square" rtlCol="0">
            <a:spAutoFit/>
          </a:bodyPr>
          <a:lstStyle/>
          <a:p>
            <a:pPr algn="ctr">
              <a:lnSpc>
                <a:spcPct val="150000"/>
              </a:lnSpc>
            </a:pPr>
            <a:r>
              <a:rPr lang="en-US" sz="2800" b="1">
                <a:solidFill>
                  <a:srgbClr val="FF0000"/>
                </a:solidFill>
                <a:latin typeface="Times New Roman" panose="02020603050405020304" pitchFamily="18" charset="0"/>
                <a:ea typeface="Times New Roman" panose="02020603050405020304" pitchFamily="18" charset="0"/>
              </a:rPr>
              <a:t>H</a:t>
            </a:r>
            <a:r>
              <a:rPr lang="en-US" sz="2800" b="1">
                <a:solidFill>
                  <a:srgbClr val="FF0000"/>
                </a:solidFill>
                <a:effectLst/>
                <a:latin typeface="Times New Roman" panose="02020603050405020304" pitchFamily="18" charset="0"/>
                <a:ea typeface="Times New Roman" panose="02020603050405020304" pitchFamily="18" charset="0"/>
              </a:rPr>
              <a:t>oạt động cá nhân xem video và trả lời câu hỏi:</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1. Dựa vào phiếu học tập vừa hoàn thành, nhận xét khát quát về mối quan hệ của Chăm-pa và Đại Việt qua các thời kì? </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2. Quan sát lược đồ H2 tr91, nhận xét về lãnh thổ Chăm-pa qua các thời kì? Giải thích vì sao? </a:t>
            </a:r>
            <a:endParaRPr lang="en-US" sz="2800" b="1">
              <a:solidFill>
                <a:schemeClr val="accent2">
                  <a:lumMod val="50000"/>
                </a:schemeClr>
              </a:solidFill>
              <a:effectLst/>
              <a:latin typeface="Times New Roman" panose="02020603050405020304" pitchFamily="18" charset="0"/>
              <a:ea typeface="Times New Roman" panose="02020603050405020304" pitchFamily="18" charset="0"/>
            </a:endParaRPr>
          </a:p>
          <a:p>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3. Quan sát H1 tr90, giới thiệu về cổng thành Đồ Bàn </a:t>
            </a:r>
            <a:endParaRPr kumimoji="0" lang="en-US" sz="40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68726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Diễn biến cơ bản về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15D18EFF-BFDD-3A6D-0379-0540E67C0CB1}"/>
              </a:ext>
            </a:extLst>
          </p:cNvPr>
          <p:cNvGraphicFramePr>
            <a:graphicFrameLocks noGrp="1"/>
          </p:cNvGraphicFramePr>
          <p:nvPr/>
        </p:nvGraphicFramePr>
        <p:xfrm>
          <a:off x="0" y="490787"/>
          <a:ext cx="9143999" cy="4640202"/>
        </p:xfrm>
        <a:graphic>
          <a:graphicData uri="http://schemas.openxmlformats.org/drawingml/2006/table">
            <a:tbl>
              <a:tblPr firstRow="1" firstCol="1" bandRow="1">
                <a:tableStyleId>{ED5318BD-8D6B-431D-AFE6-13A37F5BCA20}</a:tableStyleId>
              </a:tblPr>
              <a:tblGrid>
                <a:gridCol w="2033337">
                  <a:extLst>
                    <a:ext uri="{9D8B030D-6E8A-4147-A177-3AD203B41FA5}">
                      <a16:colId xmlns:a16="http://schemas.microsoft.com/office/drawing/2014/main" val="3688902328"/>
                    </a:ext>
                  </a:extLst>
                </a:gridCol>
                <a:gridCol w="7110662">
                  <a:extLst>
                    <a:ext uri="{9D8B030D-6E8A-4147-A177-3AD203B41FA5}">
                      <a16:colId xmlns:a16="http://schemas.microsoft.com/office/drawing/2014/main" val="1678315899"/>
                    </a:ext>
                  </a:extLst>
                </a:gridCol>
              </a:tblGrid>
              <a:tr h="347176">
                <a:tc>
                  <a:txBody>
                    <a:bodyPr/>
                    <a:lstStyle/>
                    <a:p>
                      <a:pPr algn="ctr">
                        <a:lnSpc>
                          <a:spcPct val="150000"/>
                        </a:lnSpc>
                      </a:pPr>
                      <a:r>
                        <a:rPr lang="en-US" sz="1800">
                          <a:solidFill>
                            <a:schemeClr val="bg1">
                              <a:lumMod val="10000"/>
                            </a:schemeClr>
                          </a:solidFill>
                          <a:effectLst/>
                        </a:rPr>
                        <a:t>Thời gian</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ctr">
                        <a:lnSpc>
                          <a:spcPct val="150000"/>
                        </a:lnSpc>
                      </a:pPr>
                      <a:r>
                        <a:rPr lang="en-US" sz="1800">
                          <a:effectLst/>
                        </a:rPr>
                        <a:t>Sự kiện chính trị tiêu biểu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46350335"/>
                  </a:ext>
                </a:extLst>
              </a:tr>
              <a:tr h="741929">
                <a:tc>
                  <a:txBody>
                    <a:bodyPr/>
                    <a:lstStyle/>
                    <a:p>
                      <a:pPr>
                        <a:lnSpc>
                          <a:spcPct val="150000"/>
                        </a:lnSpc>
                      </a:pPr>
                      <a:r>
                        <a:rPr lang="en-US" sz="1800">
                          <a:solidFill>
                            <a:schemeClr val="bg1">
                              <a:lumMod val="10000"/>
                            </a:schemeClr>
                          </a:solidFill>
                          <a:effectLst/>
                        </a:rPr>
                        <a:t>Năm 988</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Một quý tộc người Chăm đã lập ra Vương triều Vi-giay-a, kinh đô được chuyển về Vi-giay-a</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688295730"/>
                  </a:ext>
                </a:extLst>
              </a:tr>
              <a:tr h="1136683">
                <a:tc>
                  <a:txBody>
                    <a:bodyPr/>
                    <a:lstStyle/>
                    <a:p>
                      <a:pPr>
                        <a:lnSpc>
                          <a:spcPct val="150000"/>
                        </a:lnSpc>
                      </a:pPr>
                      <a:r>
                        <a:rPr lang="en-US" sz="1800">
                          <a:solidFill>
                            <a:schemeClr val="bg1">
                              <a:lumMod val="10000"/>
                            </a:schemeClr>
                          </a:solidFill>
                          <a:effectLst/>
                        </a:rPr>
                        <a:t>Từ năm 988 đến năm 1220</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Tình hình Chăm-pa gặp nhiều khó khăn ở trong nước, phải tiến hành các cuộc chiến tranh với Chân Lạp và giải quyết xung đột với Đại Việt ở phía bắc.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54879938"/>
                  </a:ext>
                </a:extLst>
              </a:tr>
              <a:tr h="741929">
                <a:tc>
                  <a:txBody>
                    <a:bodyPr/>
                    <a:lstStyle/>
                    <a:p>
                      <a:pPr>
                        <a:lnSpc>
                          <a:spcPct val="150000"/>
                        </a:lnSpc>
                      </a:pPr>
                      <a:r>
                        <a:rPr lang="en-US" sz="1800">
                          <a:solidFill>
                            <a:schemeClr val="bg1">
                              <a:lumMod val="10000"/>
                            </a:schemeClr>
                          </a:solidFill>
                          <a:effectLst/>
                        </a:rPr>
                        <a:t>Từ năm 1220 đến năm 1353</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Là thời kì thịnh đạt nhất của Vương quốc Chăm-pa. Chăm-pa củng cố chính quyền, mở rộng và thống nhất lãnh thổ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2184693009"/>
                  </a:ext>
                </a:extLst>
              </a:tr>
              <a:tr h="741929">
                <a:tc>
                  <a:txBody>
                    <a:bodyPr/>
                    <a:lstStyle/>
                    <a:p>
                      <a:pPr>
                        <a:lnSpc>
                          <a:spcPct val="150000"/>
                        </a:lnSpc>
                      </a:pPr>
                      <a:r>
                        <a:rPr lang="en-US" sz="1800">
                          <a:solidFill>
                            <a:schemeClr val="bg1">
                              <a:lumMod val="10000"/>
                            </a:schemeClr>
                          </a:solidFill>
                          <a:effectLst/>
                        </a:rPr>
                        <a:t>Từ cuối TK XIV đến năm 1471</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nSpc>
                          <a:spcPct val="150000"/>
                        </a:lnSpc>
                      </a:pPr>
                      <a:r>
                        <a:rPr lang="en-US" sz="1800">
                          <a:effectLst/>
                        </a:rPr>
                        <a:t>Vương triều Vi-giay-a lâm vào khủng hoảng, suy yếu rồi sụp đổ.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3927675135"/>
                  </a:ext>
                </a:extLst>
              </a:tr>
              <a:tr h="768608">
                <a:tc>
                  <a:txBody>
                    <a:bodyPr/>
                    <a:lstStyle/>
                    <a:p>
                      <a:pPr>
                        <a:lnSpc>
                          <a:spcPct val="150000"/>
                        </a:lnSpc>
                      </a:pPr>
                      <a:r>
                        <a:rPr lang="en-US" sz="1800">
                          <a:solidFill>
                            <a:schemeClr val="bg1">
                              <a:lumMod val="10000"/>
                            </a:schemeClr>
                          </a:solidFill>
                          <a:effectLst/>
                        </a:rPr>
                        <a:t>Từ năm 1471 đến đầu thế kỉ XVI</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Lãnh thổ Chăm-pa bị thu hẹp nhiêu phần và chia thành nhiều tiểu quốc khác nhau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val="527108253"/>
                  </a:ext>
                </a:extLst>
              </a:tr>
            </a:tbl>
          </a:graphicData>
        </a:graphic>
      </p:graphicFrame>
    </p:spTree>
    <p:extLst>
      <p:ext uri="{BB962C8B-B14F-4D97-AF65-F5344CB8AC3E}">
        <p14:creationId xmlns:p14="http://schemas.microsoft.com/office/powerpoint/2010/main" val="102268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44012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Hoạt động cá nhân xem video và trả lời câu hỏi: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1. Dựa vào phiếu học tập vừa hoàn thành, nhận xét khát quát về mối quan hệ của Chăm-pa và Đại Việt qua các thời kì?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2. Quan sát lược đồ H1 tr91, nhận xét về lãnh thổ Chăm-pa qua các thời kì? Giải thích vì sao? </a:t>
            </a:r>
            <a:endParaRPr kumimoji="0" lang="en-US" sz="28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3. Quan sát H1 tr90, giới thiệu về cổng thành Đồ Bàn </a:t>
            </a:r>
            <a:endParaRPr kumimoji="0" lang="en-US" sz="40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44625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 y="0"/>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9" name="Picture 1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5"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16"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a:extLst>
              <a:ext uri="{FF2B5EF4-FFF2-40B4-BE49-F238E27FC236}">
                <a16:creationId xmlns:a16="http://schemas.microsoft.com/office/drawing/2014/main" id="{08F045E2-DF50-9D7D-16D8-FDC04FD82AC3}"/>
              </a:ext>
            </a:extLst>
          </p:cNvPr>
          <p:cNvPicPr>
            <a:picLocks noChangeAspect="1"/>
          </p:cNvPicPr>
          <p:nvPr/>
        </p:nvPicPr>
        <p:blipFill>
          <a:blip r:embed="rId30"/>
          <a:stretch>
            <a:fillRect/>
          </a:stretch>
        </p:blipFill>
        <p:spPr>
          <a:xfrm>
            <a:off x="3194580" y="541469"/>
            <a:ext cx="5757863" cy="3987669"/>
          </a:xfrm>
          <a:prstGeom prst="rect">
            <a:avLst/>
          </a:prstGeom>
        </p:spPr>
      </p:pic>
      <p:sp>
        <p:nvSpPr>
          <p:cNvPr id="2" name="Rectangle 1">
            <a:hlinkClick r:id="rId19" action="ppaction://hlinksldjump"/>
            <a:extLst>
              <a:ext uri="{FF2B5EF4-FFF2-40B4-BE49-F238E27FC236}">
                <a16:creationId xmlns:a16="http://schemas.microsoft.com/office/drawing/2014/main" id="{8040E357-5E87-4BC2-8207-BD4F42BB3D6A}"/>
              </a:ext>
            </a:extLst>
          </p:cNvPr>
          <p:cNvSpPr/>
          <p:nvPr/>
        </p:nvSpPr>
        <p:spPr>
          <a:xfrm>
            <a:off x="3194580" y="507972"/>
            <a:ext cx="2802693" cy="1938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1</a:t>
            </a:r>
          </a:p>
        </p:txBody>
      </p:sp>
      <p:sp>
        <p:nvSpPr>
          <p:cNvPr id="25" name="Rectangle 24">
            <a:hlinkClick r:id="rId21" action="ppaction://hlinksldjump"/>
            <a:extLst>
              <a:ext uri="{FF2B5EF4-FFF2-40B4-BE49-F238E27FC236}">
                <a16:creationId xmlns:a16="http://schemas.microsoft.com/office/drawing/2014/main" id="{84B51770-E3E4-ED02-6FBB-66762976E314}"/>
              </a:ext>
            </a:extLst>
          </p:cNvPr>
          <p:cNvSpPr/>
          <p:nvPr/>
        </p:nvSpPr>
        <p:spPr>
          <a:xfrm>
            <a:off x="6003093" y="515233"/>
            <a:ext cx="2937556" cy="193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2</a:t>
            </a:r>
          </a:p>
        </p:txBody>
      </p:sp>
      <p:sp>
        <p:nvSpPr>
          <p:cNvPr id="26" name="Rectangle 25">
            <a:hlinkClick r:id="rId23" action="ppaction://hlinksldjump"/>
            <a:extLst>
              <a:ext uri="{FF2B5EF4-FFF2-40B4-BE49-F238E27FC236}">
                <a16:creationId xmlns:a16="http://schemas.microsoft.com/office/drawing/2014/main" id="{C47F57CE-B898-4F40-A56B-F2B4B00D89DD}"/>
              </a:ext>
            </a:extLst>
          </p:cNvPr>
          <p:cNvSpPr/>
          <p:nvPr/>
        </p:nvSpPr>
        <p:spPr>
          <a:xfrm>
            <a:off x="3201105" y="2447140"/>
            <a:ext cx="2789631" cy="205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3</a:t>
            </a:r>
          </a:p>
        </p:txBody>
      </p:sp>
      <p:sp>
        <p:nvSpPr>
          <p:cNvPr id="27" name="Rectangle 26">
            <a:hlinkClick r:id="rId25" action="ppaction://hlinksldjump"/>
            <a:extLst>
              <a:ext uri="{FF2B5EF4-FFF2-40B4-BE49-F238E27FC236}">
                <a16:creationId xmlns:a16="http://schemas.microsoft.com/office/drawing/2014/main" id="{75E09C8C-1C03-9675-53A9-3B3829F4B82C}"/>
              </a:ext>
            </a:extLst>
          </p:cNvPr>
          <p:cNvSpPr/>
          <p:nvPr/>
        </p:nvSpPr>
        <p:spPr>
          <a:xfrm>
            <a:off x="5997274" y="2450589"/>
            <a:ext cx="2937556" cy="2050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4</a:t>
            </a:r>
          </a:p>
        </p:txBody>
      </p:sp>
      <p:sp>
        <p:nvSpPr>
          <p:cNvPr id="3" name="Rectangle 2">
            <a:extLst>
              <a:ext uri="{FF2B5EF4-FFF2-40B4-BE49-F238E27FC236}">
                <a16:creationId xmlns:a16="http://schemas.microsoft.com/office/drawing/2014/main" id="{46669B28-9FCB-D290-5917-09ED1759867E}"/>
              </a:ext>
            </a:extLst>
          </p:cNvPr>
          <p:cNvSpPr/>
          <p:nvPr/>
        </p:nvSpPr>
        <p:spPr>
          <a:xfrm>
            <a:off x="2542783" y="4684735"/>
            <a:ext cx="1678488" cy="29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B2770F9-70EF-1F44-4F81-1201AFA2A10E}"/>
              </a:ext>
            </a:extLst>
          </p:cNvPr>
          <p:cNvSpPr/>
          <p:nvPr/>
        </p:nvSpPr>
        <p:spPr>
          <a:xfrm>
            <a:off x="265038" y="4289182"/>
            <a:ext cx="810254" cy="296972"/>
          </a:xfrm>
          <a:custGeom>
            <a:avLst/>
            <a:gdLst>
              <a:gd name="connsiteX0" fmla="*/ 11687 w 810254"/>
              <a:gd name="connsiteY0" fmla="*/ 36234 h 182733"/>
              <a:gd name="connsiteX1" fmla="*/ 300445 w 810254"/>
              <a:gd name="connsiteY1" fmla="*/ 24203 h 182733"/>
              <a:gd name="connsiteX2" fmla="*/ 529045 w 810254"/>
              <a:gd name="connsiteY2" fmla="*/ 140 h 182733"/>
              <a:gd name="connsiteX3" fmla="*/ 757645 w 810254"/>
              <a:gd name="connsiteY3" fmla="*/ 36234 h 182733"/>
              <a:gd name="connsiteX4" fmla="*/ 793739 w 810254"/>
              <a:gd name="connsiteY4" fmla="*/ 168582 h 182733"/>
              <a:gd name="connsiteX5" fmla="*/ 541076 w 810254"/>
              <a:gd name="connsiteY5" fmla="*/ 168582 h 182733"/>
              <a:gd name="connsiteX6" fmla="*/ 360602 w 810254"/>
              <a:gd name="connsiteY6" fmla="*/ 132487 h 182733"/>
              <a:gd name="connsiteX7" fmla="*/ 83876 w 810254"/>
              <a:gd name="connsiteY7" fmla="*/ 180613 h 182733"/>
              <a:gd name="connsiteX8" fmla="*/ 11687 w 810254"/>
              <a:gd name="connsiteY8" fmla="*/ 36234 h 1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54" h="182733">
                <a:moveTo>
                  <a:pt x="11687" y="36234"/>
                </a:moveTo>
                <a:cubicBezTo>
                  <a:pt x="47782" y="10166"/>
                  <a:pt x="300445" y="24203"/>
                  <a:pt x="300445" y="24203"/>
                </a:cubicBezTo>
                <a:cubicBezTo>
                  <a:pt x="386671" y="18187"/>
                  <a:pt x="452845" y="-1865"/>
                  <a:pt x="529045" y="140"/>
                </a:cubicBezTo>
                <a:cubicBezTo>
                  <a:pt x="605245" y="2145"/>
                  <a:pt x="713529" y="8160"/>
                  <a:pt x="757645" y="36234"/>
                </a:cubicBezTo>
                <a:cubicBezTo>
                  <a:pt x="801761" y="64308"/>
                  <a:pt x="829834" y="146524"/>
                  <a:pt x="793739" y="168582"/>
                </a:cubicBezTo>
                <a:cubicBezTo>
                  <a:pt x="757644" y="190640"/>
                  <a:pt x="613266" y="174598"/>
                  <a:pt x="541076" y="168582"/>
                </a:cubicBezTo>
                <a:cubicBezTo>
                  <a:pt x="468887" y="162566"/>
                  <a:pt x="436802" y="130482"/>
                  <a:pt x="360602" y="132487"/>
                </a:cubicBezTo>
                <a:cubicBezTo>
                  <a:pt x="284402" y="134492"/>
                  <a:pt x="138018" y="194650"/>
                  <a:pt x="83876" y="180613"/>
                </a:cubicBezTo>
                <a:cubicBezTo>
                  <a:pt x="29734" y="166576"/>
                  <a:pt x="-24408" y="62302"/>
                  <a:pt x="11687" y="36234"/>
                </a:cubicBezTo>
                <a:close/>
              </a:path>
            </a:pathLst>
          </a:custGeom>
          <a:solidFill>
            <a:srgbClr val="6DC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4819" y="3730642"/>
            <a:ext cx="609542" cy="799517"/>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grpId="0" nodeType="clickEffect">
                                  <p:stCondLst>
                                    <p:cond delay="0"/>
                                  </p:stCondLst>
                                  <p:childTnLst>
                                    <p:animEffect transition="out" filter="wipe(down)">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grpId="0" nodeType="clickEffect">
                                  <p:stCondLst>
                                    <p:cond delay="0"/>
                                  </p:stCondLst>
                                  <p:childTnLst>
                                    <p:animEffect transition="out" filter="wipe(down)">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4" fill="hold" grpId="0" nodeType="clickEffect">
                                  <p:stCondLst>
                                    <p:cond delay="0"/>
                                  </p:stCondLst>
                                  <p:childTnLst>
                                    <p:animEffect transition="out" filter="wipe(down)">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CD98E-D0B6-8011-EE33-A5E699626733}"/>
              </a:ext>
            </a:extLst>
          </p:cNvPr>
          <p:cNvPicPr>
            <a:picLocks noChangeAspect="1"/>
          </p:cNvPicPr>
          <p:nvPr/>
        </p:nvPicPr>
        <p:blipFill>
          <a:blip r:embed="rId2"/>
          <a:stretch>
            <a:fillRect/>
          </a:stretch>
        </p:blipFill>
        <p:spPr>
          <a:xfrm>
            <a:off x="2223836" y="0"/>
            <a:ext cx="4381501" cy="5143500"/>
          </a:xfrm>
          <a:prstGeom prst="rect">
            <a:avLst/>
          </a:prstGeom>
        </p:spPr>
      </p:pic>
    </p:spTree>
    <p:extLst>
      <p:ext uri="{BB962C8B-B14F-4D97-AF65-F5344CB8AC3E}">
        <p14:creationId xmlns:p14="http://schemas.microsoft.com/office/powerpoint/2010/main" val="990866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790AF63F-1EB9-0703-56CA-D2BEC882B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
            <a:ext cx="4656222" cy="5537200"/>
          </a:xfrm>
          <a:prstGeom prst="rect">
            <a:avLst/>
          </a:prstGeom>
          <a:noFill/>
          <a:ln>
            <a:noFill/>
          </a:ln>
        </p:spPr>
      </p:pic>
      <p:pic>
        <p:nvPicPr>
          <p:cNvPr id="7" name="Picture 6" descr="Bản đồ Việt Nam theo từng thời kỳ lịch sử">
            <a:extLst>
              <a:ext uri="{FF2B5EF4-FFF2-40B4-BE49-F238E27FC236}">
                <a16:creationId xmlns:a16="http://schemas.microsoft.com/office/drawing/2014/main" id="{83F4292F-B924-3782-3FBB-7F7B6EC829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56221" cy="5537200"/>
          </a:xfrm>
          <a:prstGeom prst="rect">
            <a:avLst/>
          </a:prstGeom>
          <a:noFill/>
          <a:ln>
            <a:noFill/>
          </a:ln>
        </p:spPr>
      </p:pic>
    </p:spTree>
    <p:extLst>
      <p:ext uri="{BB962C8B-B14F-4D97-AF65-F5344CB8AC3E}">
        <p14:creationId xmlns:p14="http://schemas.microsoft.com/office/powerpoint/2010/main" val="2275340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788BD953-5633-E382-34A0-4CE42D326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266699"/>
            <a:ext cx="5216525" cy="5702300"/>
          </a:xfrm>
          <a:prstGeom prst="rect">
            <a:avLst/>
          </a:prstGeom>
          <a:noFill/>
          <a:ln>
            <a:noFill/>
          </a:ln>
        </p:spPr>
      </p:pic>
      <p:sp>
        <p:nvSpPr>
          <p:cNvPr id="4" name="TextBox 3">
            <a:extLst>
              <a:ext uri="{FF2B5EF4-FFF2-40B4-BE49-F238E27FC236}">
                <a16:creationId xmlns:a16="http://schemas.microsoft.com/office/drawing/2014/main" id="{A33C6C32-A16B-4A1A-21FD-BAB0D4C892E0}"/>
              </a:ext>
            </a:extLst>
          </p:cNvPr>
          <p:cNvSpPr txBox="1"/>
          <p:nvPr/>
        </p:nvSpPr>
        <p:spPr>
          <a:xfrm>
            <a:off x="0" y="397042"/>
            <a:ext cx="4105275" cy="3785652"/>
          </a:xfrm>
          <a:prstGeom prst="rect">
            <a:avLst/>
          </a:prstGeom>
          <a:noFill/>
        </p:spPr>
        <p:txBody>
          <a:bodyPr wrap="square" rtlCol="0">
            <a:spAutoFit/>
          </a:bodyPr>
          <a:lstStyle/>
          <a:p>
            <a:pPr algn="just"/>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1069, Lý Thánh Tông nam chinh đánh Chiêm Thành và bắt được vua Chiêm là Chế Củ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Rudravarman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đem về Thăng Long. Để được tha vua Chiêm đã cắt vùng đất phía bắc Chiêm Thành gồm ba châu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Bố Chính"/>
              </a:rPr>
              <a:t>Bố Chính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Ma Linh"/>
              </a:rPr>
              <a:t>Ma Linh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ịa Lý (châu)"/>
              </a:rPr>
              <a:t>Địa Lý</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Đại Việt. Những châu ấy nay ở địa hạt các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ảng Ninh, Quảng Bình"/>
              </a:rPr>
              <a:t>Quảng Ninh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Trạch"/>
              </a:rPr>
              <a:t>Quảng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Bố Trạch"/>
              </a:rPr>
              <a:t>Bố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Tuyên Hoá"/>
              </a:rPr>
              <a:t>Tuyên Hoá</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Lệ Thuỷ"/>
              </a:rPr>
              <a:t>Lệ Thuỷ</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Quảng Bình"/>
              </a:rPr>
              <a:t>Quảng Bình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Bến Hải"/>
              </a:rPr>
              <a:t>Bến Hải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Quảng Trị"/>
              </a:rPr>
              <a:t>Quảng Trị</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688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83157AA3-E4DB-B52E-4DA3-953E0DDBB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77800"/>
            <a:ext cx="5216525" cy="5613400"/>
          </a:xfrm>
          <a:prstGeom prst="rect">
            <a:avLst/>
          </a:prstGeom>
          <a:noFill/>
          <a:ln>
            <a:noFill/>
          </a:ln>
        </p:spPr>
      </p:pic>
      <p:sp>
        <p:nvSpPr>
          <p:cNvPr id="6" name="TextBox 5">
            <a:extLst>
              <a:ext uri="{FF2B5EF4-FFF2-40B4-BE49-F238E27FC236}">
                <a16:creationId xmlns:a16="http://schemas.microsoft.com/office/drawing/2014/main" id="{34ECFCB4-28BB-8462-FAC3-E76F2DD9AC51}"/>
              </a:ext>
            </a:extLst>
          </p:cNvPr>
          <p:cNvSpPr txBox="1"/>
          <p:nvPr/>
        </p:nvSpPr>
        <p:spPr>
          <a:xfrm>
            <a:off x="0" y="397042"/>
            <a:ext cx="4105275" cy="286232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1306 vua Chế Mân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Simhavarman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cắt đất hai châu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hâu Ô"/>
              </a:rPr>
              <a:t>Ô</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âu Lý"/>
              </a:rPr>
              <a:t>Rí</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vua Trần Anh Tông để làm sính lễ cưới Công chúa Huyền Trân của Đại Việt, vùng đất mà ngày nay là nam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Quảng Trị"/>
              </a:rPr>
              <a:t>Quảng Trị</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Thừa Thiên Huế"/>
              </a:rPr>
              <a:t>Thừa Thiên-Huế</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Biên giới phía nam của Đại Việt lúc này tiến đến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èo Hải Vân"/>
              </a:rPr>
              <a:t>đèo Hải Vân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9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8CCCE1EF-D808-1584-E209-5B01DD624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7" y="-84221"/>
            <a:ext cx="5038725" cy="5498431"/>
          </a:xfrm>
          <a:prstGeom prst="rect">
            <a:avLst/>
          </a:prstGeom>
          <a:noFill/>
          <a:ln>
            <a:noFill/>
          </a:ln>
        </p:spPr>
      </p:pic>
      <p:sp>
        <p:nvSpPr>
          <p:cNvPr id="4" name="TextBox 3">
            <a:extLst>
              <a:ext uri="{FF2B5EF4-FFF2-40B4-BE49-F238E27FC236}">
                <a16:creationId xmlns:a16="http://schemas.microsoft.com/office/drawing/2014/main" id="{1B97214E-C57D-786D-E560-9FBCC89E31F2}"/>
              </a:ext>
            </a:extLst>
          </p:cNvPr>
          <p:cNvSpPr txBox="1"/>
          <p:nvPr/>
        </p:nvSpPr>
        <p:spPr>
          <a:xfrm>
            <a:off x="0" y="397042"/>
            <a:ext cx="4105275" cy="193899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1402, Hồ Quý Ly sai Hồ Hán Thương mang đại quân đi đánh Chiêm Thành. Vua Chiêm dâng vùng đất ngày nay là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nhà Hồ. Nhà Hồ đặt nơi đây là lộ Thăng Hoa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98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id="{BA3B1FF4-AFAB-BDC7-5D31-12A51C7A5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84220"/>
            <a:ext cx="5038725" cy="5474368"/>
          </a:xfrm>
          <a:prstGeom prst="rect">
            <a:avLst/>
          </a:prstGeom>
          <a:noFill/>
          <a:ln>
            <a:noFill/>
          </a:ln>
        </p:spPr>
      </p:pic>
      <p:sp>
        <p:nvSpPr>
          <p:cNvPr id="6" name="TextBox 5">
            <a:extLst>
              <a:ext uri="{FF2B5EF4-FFF2-40B4-BE49-F238E27FC236}">
                <a16:creationId xmlns:a16="http://schemas.microsoft.com/office/drawing/2014/main" id="{28C9C7CA-C56D-30C3-BE24-E4E08293BB07}"/>
              </a:ext>
            </a:extLst>
          </p:cNvPr>
          <p:cNvSpPr txBox="1"/>
          <p:nvPr/>
        </p:nvSpPr>
        <p:spPr>
          <a:xfrm>
            <a:off x="0" y="397042"/>
            <a:ext cx="4105275" cy="1631216"/>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Sau thắng lợi của khởi nghĩa Lam Sơn, Lê Lợi lên ngôi Hoàng đế, lập ra nhà Lê sơ. Ranh giới của Đại Việt và Chăm-pa là đèo Hải Vân như ở thời Trần.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94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291419"/>
            <a:ext cx="4572000" cy="4093428"/>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1471 vua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Lê Thánh Tông"/>
              </a:rPr>
              <a:t>Lê Thánh Tông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đưa 20 vạn quân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iến tranh Đại Việt-Chiêm Thành (1471)"/>
              </a:rPr>
              <a:t>tiến đánh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vào kinh đô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ồ Bàn"/>
              </a:rPr>
              <a:t>Vijaya</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kinh đô Vijaya bị thất thủ. Lê Thánh Tông đã sáp nhập vùng đất bắc Chiêm Thành vào Đại Việt (ngày nay là 3 tỉnh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Nam"/>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ảng Ngãi"/>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lập ra đạo Quảng Nam.</a:t>
            </a:r>
            <a:r>
              <a:rPr lang="en-US" sz="2000">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Phần đất còn lại của Chiêm Thành vua Lê Thánh Tông đã chia làm 3 vương quốc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Nam Bàn, Hoa Anh, Chăm-pa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và giao cho tướng, hoàng thân còn lại của Chiêm Thành trấn giữ và có nghĩa vụ triều cống Đại Việt.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302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id="{3CD743D5-9583-1BD7-A286-006DF69C4654}"/>
              </a:ext>
            </a:extLst>
          </p:cNvPr>
          <p:cNvSpPr txBox="1"/>
          <p:nvPr/>
        </p:nvSpPr>
        <p:spPr>
          <a:xfrm>
            <a:off x="0" y="888319"/>
            <a:ext cx="4572000" cy="2554545"/>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Vua Lê cho lập 2 nước đệm là Hoa Anh và Nam Bàn để cư dân 2 nước Chăm-pa và Đại Việt có thể tự do sinh sống, qua lại tạo nên sự yên ổn lâu dài ở phía nam.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Như vậy đ</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ến năm 1471 lãnh thổ Chăm-pa chỉ còn từ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Đèo Cù Mông"/>
              </a:rPr>
              <a:t>đèo Cù Mông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(ranh giới giữa Bình Định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Phú Yên"/>
              </a:rPr>
              <a:t>Phú Yên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ngày nay) đến sông Dinh (Bình Thuận ngày nay)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305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id="{48FF582F-455F-8E59-D724-01E0DAAA347B}"/>
              </a:ext>
            </a:extLst>
          </p:cNvPr>
          <p:cNvSpPr txBox="1"/>
          <p:nvPr/>
        </p:nvSpPr>
        <p:spPr>
          <a:xfrm>
            <a:off x="0" y="-1"/>
            <a:ext cx="9144000" cy="44012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Hoạt động cá nhân xem video và trả lời câu hỏi: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1. Dựa vào phiếu học tập vừa hoàn thành, nhận xét khát quát về mối quan hệ của Chăm-pa và Đại Việt qua các thời kì?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2. Quan sát lược đồ H2 tr91, nhận xét về lãnh thổ Chăm-pa qua các thời kì? Giải thích vì sao? </a:t>
            </a:r>
            <a:endParaRPr kumimoji="0" lang="en-US" sz="28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3. Quan sát H1 tr90, giới thiệu về cổng thành Đồ Bàn </a:t>
            </a:r>
            <a:endParaRPr kumimoji="0" lang="en-US" sz="40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957003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id="{2A0D209D-0030-A64E-CAFF-4519E713E5C9}"/>
              </a:ext>
            </a:extLst>
          </p:cNvPr>
          <p:cNvPicPr>
            <a:picLocks noChangeAspect="1"/>
          </p:cNvPicPr>
          <p:nvPr/>
        </p:nvPicPr>
        <p:blipFill>
          <a:blip r:embed="rId3"/>
          <a:stretch>
            <a:fillRect/>
          </a:stretch>
        </p:blipFill>
        <p:spPr>
          <a:xfrm>
            <a:off x="1184130" y="0"/>
            <a:ext cx="6775740" cy="4625604"/>
          </a:xfrm>
          <a:prstGeom prst="rect">
            <a:avLst/>
          </a:prstGeom>
        </p:spPr>
      </p:pic>
      <p:sp>
        <p:nvSpPr>
          <p:cNvPr id="2" name="TextBox 1">
            <a:extLst>
              <a:ext uri="{FF2B5EF4-FFF2-40B4-BE49-F238E27FC236}">
                <a16:creationId xmlns:a16="http://schemas.microsoft.com/office/drawing/2014/main" id="{A90E8429-F715-E77A-B3B1-0470E1E13F28}"/>
              </a:ext>
            </a:extLst>
          </p:cNvPr>
          <p:cNvSpPr txBox="1"/>
          <p:nvPr/>
        </p:nvSpPr>
        <p:spPr>
          <a:xfrm>
            <a:off x="1961149" y="4704344"/>
            <a:ext cx="5510463" cy="369332"/>
          </a:xfrm>
          <a:prstGeom prst="rect">
            <a:avLst/>
          </a:prstGeom>
          <a:noFill/>
        </p:spPr>
        <p:txBody>
          <a:bodyPr wrap="square" rtlCol="0">
            <a:spAutoFit/>
          </a:bodyPr>
          <a:lstStyle/>
          <a:p>
            <a:r>
              <a:rPr lang="en-US" sz="1800"/>
              <a:t>Cổng thành Đồ Bàn (An Nhơn, Bình Định ngày nay)</a:t>
            </a:r>
          </a:p>
        </p:txBody>
      </p:sp>
    </p:spTree>
    <p:extLst>
      <p:ext uri="{BB962C8B-B14F-4D97-AF65-F5344CB8AC3E}">
        <p14:creationId xmlns:p14="http://schemas.microsoft.com/office/powerpoint/2010/main" val="32601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Câu hỏi 1 </a:t>
            </a:r>
          </a:p>
          <a:p>
            <a:pPr algn="ctr"/>
            <a:r>
              <a:rPr lang="en-US" sz="2400">
                <a:solidFill>
                  <a:srgbClr val="FFFF00"/>
                </a:solidFill>
                <a:latin typeface="Times New Roman" panose="02020603050405020304" pitchFamily="18" charset="0"/>
                <a:cs typeface="Times New Roman" panose="02020603050405020304" pitchFamily="18" charset="0"/>
              </a:rPr>
              <a:t>Từ khoảng thế kỉ VII TCN đến những thế kỉ đầu Công nguyên, trên lãnh thổ Việt Nam đã hình thành các quốc gia sơ kì nào? </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Văn Lang, sau đó là Âu Lạc, Chăm-pa, Phù Nam</a:t>
            </a:r>
            <a:endParaRPr lang="en-US" sz="44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id="{2A0D209D-0030-A64E-CAFF-4519E713E5C9}"/>
              </a:ext>
            </a:extLst>
          </p:cNvPr>
          <p:cNvPicPr>
            <a:picLocks noChangeAspect="1"/>
          </p:cNvPicPr>
          <p:nvPr/>
        </p:nvPicPr>
        <p:blipFill>
          <a:blip r:embed="rId3"/>
          <a:stretch>
            <a:fillRect/>
          </a:stretch>
        </p:blipFill>
        <p:spPr>
          <a:xfrm>
            <a:off x="5065994" y="0"/>
            <a:ext cx="4078006" cy="2887579"/>
          </a:xfrm>
          <a:prstGeom prst="rect">
            <a:avLst/>
          </a:prstGeom>
        </p:spPr>
      </p:pic>
      <p:sp>
        <p:nvSpPr>
          <p:cNvPr id="2" name="TextBox 1">
            <a:extLst>
              <a:ext uri="{FF2B5EF4-FFF2-40B4-BE49-F238E27FC236}">
                <a16:creationId xmlns:a16="http://schemas.microsoft.com/office/drawing/2014/main" id="{49F5D2CD-3D3D-49F9-7178-69982AD3403A}"/>
              </a:ext>
            </a:extLst>
          </p:cNvPr>
          <p:cNvSpPr txBox="1"/>
          <p:nvPr/>
        </p:nvSpPr>
        <p:spPr>
          <a:xfrm>
            <a:off x="0" y="72186"/>
            <a:ext cx="5065994" cy="4893647"/>
          </a:xfrm>
          <a:prstGeom prst="rect">
            <a:avLst/>
          </a:prstGeom>
          <a:noFill/>
        </p:spPr>
        <p:txBody>
          <a:bodyPr wrap="square" rtlCol="0">
            <a:spAutoFit/>
          </a:bodyPr>
          <a:lstStyle/>
          <a:p>
            <a:pPr algn="just"/>
            <a:r>
              <a:rPr lang="en-US" sz="2400">
                <a:solidFill>
                  <a:srgbClr val="C82B16"/>
                </a:solidFill>
                <a:effectLst/>
                <a:latin typeface="Times New Roman" panose="02020603050405020304" pitchFamily="18" charset="0"/>
                <a:ea typeface="Times New Roman" panose="02020603050405020304" pitchFamily="18" charset="0"/>
              </a:rPr>
              <a:t>Thành Đồ Bàn được xây dựng từ năm 982, là một di tích lịch sử của người Chăm, còn được gọi là thành cổ Chà Bàn (Trà Bàn), thành Hoàng Đế hoặc thành Vi-giay-a. Năm 1982, thành cổ Đồ Bàn được xếp hạng Di tích lịch sử cấp quốc gia, là niềm tự hào của người dân Bình Định mỗi khi nhắc tới quê hương mình. Bốn nhà thơ nổi tiếng gồm Hàn Mặc Tử, Quách Tấn, Yến Lan và Chế Lan Viên đã lập nên một nhóm thơ lấy tên “Bàn Thành tứ hữu” nghĩa là bốn người bạn ở thành Đồ Bàn</a:t>
            </a:r>
            <a:endParaRPr lang="en-US" sz="1800">
              <a:solidFill>
                <a:srgbClr val="C82B16"/>
              </a:solidFill>
            </a:endParaRPr>
          </a:p>
        </p:txBody>
      </p:sp>
    </p:spTree>
    <p:extLst>
      <p:ext uri="{BB962C8B-B14F-4D97-AF65-F5344CB8AC3E}">
        <p14:creationId xmlns:p14="http://schemas.microsoft.com/office/powerpoint/2010/main" val="3537207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2246769"/>
          </a:xfrm>
          <a:prstGeom prst="rect">
            <a:avLst/>
          </a:prstGeom>
          <a:noFill/>
        </p:spPr>
        <p:txBody>
          <a:bodyPr wrap="square" rtlCol="0">
            <a:spAutoFit/>
          </a:bodyPr>
          <a:lstStyle/>
          <a:p>
            <a:pPr algn="just"/>
            <a:r>
              <a:rPr lang="en-US" sz="2800">
                <a:solidFill>
                  <a:srgbClr val="002060"/>
                </a:solidFill>
                <a:effectLst/>
                <a:latin typeface="Times New Roman" panose="02020603050405020304" pitchFamily="18" charset="0"/>
                <a:ea typeface="Times New Roman" panose="02020603050405020304" pitchFamily="18" charset="0"/>
              </a:rPr>
              <a:t>Đọc thông tin trong SGK trang 92, 93, hoạt nhóm hoàn thành nhiệm vụ: </a:t>
            </a:r>
            <a:r>
              <a:rPr lang="vi-VN" sz="2800" i="1" u="none" strike="noStrike" spc="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khái quát n</a:t>
            </a:r>
            <a:r>
              <a:rPr lang="vi-VN" sz="2800" i="1" u="none" strike="noStrike" spc="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hững nét chính về kinh tế, văn hoá của Vương quốc Chăm-pa từ đầu thế kỉ X đến đầu thế kỉ XVI?</a:t>
            </a:r>
            <a:endParaRPr lang="en-US" sz="2800">
              <a:solidFill>
                <a:srgbClr val="002060"/>
              </a:solidFill>
              <a:effectLst/>
              <a:latin typeface="Times New Roman" panose="02020603050405020304" pitchFamily="18" charset="0"/>
              <a:ea typeface="Times New Roman" panose="02020603050405020304" pitchFamily="18" charset="0"/>
            </a:endParaRPr>
          </a:p>
          <a:p>
            <a:pPr algn="just"/>
            <a:endParaRPr lang="en-US" sz="28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5624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2873082534"/>
              </p:ext>
            </p:extLst>
          </p:nvPr>
        </p:nvGraphicFramePr>
        <p:xfrm>
          <a:off x="0" y="557059"/>
          <a:ext cx="9144000" cy="4279520"/>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756610">
                  <a:extLst>
                    <a:ext uri="{9D8B030D-6E8A-4147-A177-3AD203B41FA5}">
                      <a16:colId xmlns:a16="http://schemas.microsoft.com/office/drawing/2014/main" val="3057399125"/>
                    </a:ext>
                  </a:extLst>
                </a:gridCol>
                <a:gridCol w="6689558">
                  <a:extLst>
                    <a:ext uri="{9D8B030D-6E8A-4147-A177-3AD203B41FA5}">
                      <a16:colId xmlns:a16="http://schemas.microsoft.com/office/drawing/2014/main"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Kinh tế</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Nông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Giữ vai trò chủ yếu trong hoạt động kinh tế</a:t>
                      </a:r>
                    </a:p>
                    <a:p>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Tiếp tục phát triển các kĩ thuật đào kênh, đắp đập thuỷ lợi,...</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4153207009"/>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Khai thác lâm thổ sản, hải sản</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Khai thác nhiều loại lâm thổ sản quý như: trầm hương, long não, sừng tê giác, ngà voi, hổ tiêu,...</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Đánh bắt hải sản vẫn là một nghề quan trọng của cư dân Chăm-pa.</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96383674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Thủ công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Các nghề thủ công tiếp tục phát triển, nhất là sản xuất gốm, dệt vải, chế tác đồ trang sức, đóng thuyền... </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Xuất hiện nhiều lò gốm nổi tiếng như: Gò Sành, Trường Cửu, Gò Cây Me (Bình Định),...</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6003402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Thương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Thương mại đường biển vẫn được phát triển mạnh mẽ với nhiều hải cảng được mở rộng như Đại Chiêm (Quảng Nam) hoặc xây dựng mới như: Tân Châu (Thị Nại ở Bình Định)... </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Họ buôn bán trao đổi nhiều loại lâm thổ sản quý, sản phẩm thủ công…</a:t>
                      </a:r>
                      <a:r>
                        <a:rPr lang="en-US"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747348072"/>
                  </a:ext>
                </a:extLst>
              </a:tr>
            </a:tbl>
          </a:graphicData>
        </a:graphic>
      </p:graphicFrame>
    </p:spTree>
    <p:extLst>
      <p:ext uri="{BB962C8B-B14F-4D97-AF65-F5344CB8AC3E}">
        <p14:creationId xmlns:p14="http://schemas.microsoft.com/office/powerpoint/2010/main" val="3319358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id="{E66A4D53-7044-FE9A-5936-1F5C07400EDD}"/>
              </a:ext>
            </a:extLst>
          </p:cNvPr>
          <p:cNvGraphicFramePr>
            <a:graphicFrameLocks noGrp="1"/>
          </p:cNvGraphicFramePr>
          <p:nvPr>
            <p:extLst>
              <p:ext uri="{D42A27DB-BD31-4B8C-83A1-F6EECF244321}">
                <p14:modId xmlns:p14="http://schemas.microsoft.com/office/powerpoint/2010/main" val="2086173975"/>
              </p:ext>
            </p:extLst>
          </p:nvPr>
        </p:nvGraphicFramePr>
        <p:xfrm>
          <a:off x="0" y="557059"/>
          <a:ext cx="9144000" cy="4272408"/>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val="2572652733"/>
                    </a:ext>
                  </a:extLst>
                </a:gridCol>
                <a:gridCol w="1720515">
                  <a:extLst>
                    <a:ext uri="{9D8B030D-6E8A-4147-A177-3AD203B41FA5}">
                      <a16:colId xmlns:a16="http://schemas.microsoft.com/office/drawing/2014/main" val="3057399125"/>
                    </a:ext>
                  </a:extLst>
                </a:gridCol>
                <a:gridCol w="6725653">
                  <a:extLst>
                    <a:ext uri="{9D8B030D-6E8A-4147-A177-3AD203B41FA5}">
                      <a16:colId xmlns:a16="http://schemas.microsoft.com/office/drawing/2014/main"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Văn hoá</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Tôn giáo – tín ngưỡng</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Hin-đu giáo là tôn giáo có vị trí quan trọng nhất ở Chăm-pa, trong đó chủ yếu là thờ thần Si-va; Phật giáo tiếp tục có những bước phát triển. </a:t>
                      </a:r>
                    </a:p>
                    <a:p>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Tín ngưỡng phồn thực được phổ biến rộng rãi trong đời sống văn hoá của cư dân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30217755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Chữ viết</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Chữ Chăm không ngừng được cải tiến và hoàn thiện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20348535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Kiến trúc và điêu khắc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Nổi tiếng nhất thời kì này là các đền tháp được xây bằng gạch nung và trang trí phù điêu,... như cụm đền tháp Dương Long (Bình Định), Pô-na-ga (Khánh Hoà), Pô-klong Ga-rai (Ninh Thuận)…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13402270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Ca múa nhạc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Người Chăm sử dụng phong phú các bộ nhạc cụ như: trống, kèn Sa-ra-na,... Những điệu múa nổi tiếng của các vũ nữ Chăm-pa gốm có múa lụa, múa quạt, đặc biệt là vũ điệu Áp-sa-ra</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val="130864916"/>
                  </a:ext>
                </a:extLst>
              </a:tr>
            </a:tbl>
          </a:graphicData>
        </a:graphic>
      </p:graphicFrame>
    </p:spTree>
    <p:extLst>
      <p:ext uri="{BB962C8B-B14F-4D97-AF65-F5344CB8AC3E}">
        <p14:creationId xmlns:p14="http://schemas.microsoft.com/office/powerpoint/2010/main" val="2957293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76C7E0-CD7C-AB2F-BBD2-75F813AF9295}"/>
              </a:ext>
            </a:extLst>
          </p:cNvPr>
          <p:cNvPicPr>
            <a:picLocks noChangeAspect="1"/>
          </p:cNvPicPr>
          <p:nvPr/>
        </p:nvPicPr>
        <p:blipFill>
          <a:blip r:embed="rId2"/>
          <a:stretch>
            <a:fillRect/>
          </a:stretch>
        </p:blipFill>
        <p:spPr>
          <a:xfrm>
            <a:off x="0" y="0"/>
            <a:ext cx="2125830" cy="3444868"/>
          </a:xfrm>
          <a:prstGeom prst="rect">
            <a:avLst/>
          </a:prstGeom>
        </p:spPr>
      </p:pic>
      <p:pic>
        <p:nvPicPr>
          <p:cNvPr id="9" name="Picture 8">
            <a:extLst>
              <a:ext uri="{FF2B5EF4-FFF2-40B4-BE49-F238E27FC236}">
                <a16:creationId xmlns:a16="http://schemas.microsoft.com/office/drawing/2014/main" id="{A9FAF75D-A585-8C06-D295-AEE33E07C341}"/>
              </a:ext>
            </a:extLst>
          </p:cNvPr>
          <p:cNvPicPr>
            <a:picLocks noChangeAspect="1"/>
          </p:cNvPicPr>
          <p:nvPr/>
        </p:nvPicPr>
        <p:blipFill>
          <a:blip r:embed="rId3"/>
          <a:stretch>
            <a:fillRect/>
          </a:stretch>
        </p:blipFill>
        <p:spPr>
          <a:xfrm>
            <a:off x="2125831" y="-24064"/>
            <a:ext cx="4672012" cy="3676337"/>
          </a:xfrm>
          <a:prstGeom prst="rect">
            <a:avLst/>
          </a:prstGeom>
        </p:spPr>
      </p:pic>
      <p:pic>
        <p:nvPicPr>
          <p:cNvPr id="11" name="Picture 10">
            <a:extLst>
              <a:ext uri="{FF2B5EF4-FFF2-40B4-BE49-F238E27FC236}">
                <a16:creationId xmlns:a16="http://schemas.microsoft.com/office/drawing/2014/main" id="{3B4EA000-DDD5-9A79-E9D8-D01DC8A6A54D}"/>
              </a:ext>
            </a:extLst>
          </p:cNvPr>
          <p:cNvPicPr>
            <a:picLocks noChangeAspect="1"/>
          </p:cNvPicPr>
          <p:nvPr/>
        </p:nvPicPr>
        <p:blipFill>
          <a:blip r:embed="rId4"/>
          <a:stretch>
            <a:fillRect/>
          </a:stretch>
        </p:blipFill>
        <p:spPr>
          <a:xfrm>
            <a:off x="6797843" y="21180"/>
            <a:ext cx="2346157" cy="4241129"/>
          </a:xfrm>
          <a:prstGeom prst="rect">
            <a:avLst/>
          </a:prstGeom>
        </p:spPr>
      </p:pic>
    </p:spTree>
    <p:extLst>
      <p:ext uri="{BB962C8B-B14F-4D97-AF65-F5344CB8AC3E}">
        <p14:creationId xmlns:p14="http://schemas.microsoft.com/office/powerpoint/2010/main" val="3835035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000">
                <a:solidFill>
                  <a:srgbClr val="FF0000"/>
                </a:solidFill>
                <a:latin typeface="Algerian" panose="04020705040A02060702" pitchFamily="82" charset="0"/>
              </a:rPr>
              <a:t>THỦ CÔNG NGHIỆP</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431484"/>
            <a:ext cx="7419548" cy="1785900"/>
          </a:xfrm>
          <a:prstGeom prst="rect">
            <a:avLst/>
          </a:prstGeom>
        </p:spPr>
        <p:txBody>
          <a:bodyPr spcFirstLastPara="1" wrap="square" lIns="91425" tIns="91425" rIns="91425" bIns="91425" anchor="ctr" anchorCtr="0">
            <a:noAutofit/>
          </a:bodyPr>
          <a:lstStyle/>
          <a:p>
            <a:pPr algn="just">
              <a:lnSpc>
                <a:spcPct val="150000"/>
              </a:lnSpc>
            </a:pPr>
            <a:r>
              <a:rPr lang="en-US" sz="2000">
                <a:effectLst/>
                <a:latin typeface="#9Slide03 AllRoundGothic" panose="020B0703020202020104" pitchFamily="34" charset="0"/>
                <a:ea typeface="Times New Roman" panose="02020603050405020304" pitchFamily="18" charset="0"/>
              </a:rPr>
              <a:t>     </a:t>
            </a:r>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Đây là một hiện vật gốm của Chăm-pa (thế kỉ XV) được khai quật trên con tàu cổ ở Cù Lao Chàm những năm 1997 - 1999. Bình gốm này cùng với rất nhiều hiện vật khác thời Lê sơ đang trên đường xuất khẩu sang nhiều nước khác. Với chất men gốm mịn và đẹp, hình dáng bình gốm thanh thoát,... chiếc bình là hiện thân của đôi bàn tay tài hoa, kĩ thuật chế tác gốm điêu luyện của người Chăm xưa. </a:t>
            </a: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186" name="Google Shape;1186;p37"/>
          <p:cNvGrpSpPr/>
          <p:nvPr/>
        </p:nvGrpSpPr>
        <p:grpSpPr>
          <a:xfrm rot="5213765">
            <a:off x="6556649" y="3534133"/>
            <a:ext cx="3012626" cy="3530995"/>
            <a:chOff x="9395708" y="-2591285"/>
            <a:chExt cx="2431070" cy="2849374"/>
          </a:xfrm>
        </p:grpSpPr>
        <p:sp>
          <p:nvSpPr>
            <p:cNvPr id="1187" name="Google Shape;1187;p3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8" name="Google Shape;1188;p3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9" name="Google Shape;1189;p3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0" name="Google Shape;1190;p3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1" name="Google Shape;1191;p3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2" name="Google Shape;1192;p3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3" name="Google Shape;1193;p3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4" name="Google Shape;1194;p3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5" name="Google Shape;1195;p3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6" name="Google Shape;1196;p3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7" name="Google Shape;1197;p3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8" name="Google Shape;1198;p3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9" name="Google Shape;1199;p3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0" name="Google Shape;1200;p3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1" name="Google Shape;1201;p3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2" name="Google Shape;1202;p3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3" name="Google Shape;1203;p3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4" name="Google Shape;1204;p3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5" name="Google Shape;1205;p3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6" name="Google Shape;1206;p3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7" name="Google Shape;1207;p3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8" name="Google Shape;1208;p3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9" name="Google Shape;1209;p3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0" name="Google Shape;1210;p3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1" name="Google Shape;1211;p3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2" name="Google Shape;1212;p3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3" name="Google Shape;1213;p3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4" name="Google Shape;1214;p3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5" name="Google Shape;1215;p3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6" name="Google Shape;1216;p3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7" name="Google Shape;1217;p3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8" name="Google Shape;1218;p3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5" name="Picture 104">
            <a:extLst>
              <a:ext uri="{FF2B5EF4-FFF2-40B4-BE49-F238E27FC236}">
                <a16:creationId xmlns:a16="http://schemas.microsoft.com/office/drawing/2014/main" id="{C2954C0F-E1E2-7963-D944-FF986F9699FE}"/>
              </a:ext>
            </a:extLst>
          </p:cNvPr>
          <p:cNvPicPr>
            <a:picLocks noChangeAspect="1"/>
          </p:cNvPicPr>
          <p:nvPr/>
        </p:nvPicPr>
        <p:blipFill>
          <a:blip r:embed="rId3"/>
          <a:stretch>
            <a:fillRect/>
          </a:stretch>
        </p:blipFill>
        <p:spPr>
          <a:xfrm>
            <a:off x="0" y="0"/>
            <a:ext cx="1959371" cy="3175124"/>
          </a:xfrm>
          <a:prstGeom prst="rect">
            <a:avLst/>
          </a:prstGeom>
        </p:spPr>
      </p:pic>
    </p:spTree>
    <p:extLst>
      <p:ext uri="{BB962C8B-B14F-4D97-AF65-F5344CB8AC3E}">
        <p14:creationId xmlns:p14="http://schemas.microsoft.com/office/powerpoint/2010/main" val="3825010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582817" y="0"/>
            <a:ext cx="4360200" cy="531900"/>
          </a:xfrm>
          <a:prstGeom prst="rect">
            <a:avLst/>
          </a:prstGeom>
        </p:spPr>
        <p:txBody>
          <a:bodyPr spcFirstLastPara="1" wrap="square" lIns="91425" tIns="91425" rIns="91425" bIns="91425" anchor="ctr" anchorCtr="0">
            <a:noAutofit/>
          </a:bodyPr>
          <a:lstStyle/>
          <a:p>
            <a:r>
              <a:rPr lang="en-US" sz="3300">
                <a:solidFill>
                  <a:srgbClr val="FF0000"/>
                </a:solidFill>
                <a:latin typeface="#9Slide03 Bebas Neue Bold" panose="020B0606020202050201" pitchFamily="34" charset="0"/>
              </a:rPr>
              <a:t>KIẾN TRÚC-ĐIÊU KHẮC</a:t>
            </a:r>
            <a:endParaRPr sz="3300" dirty="0">
              <a:solidFill>
                <a:srgbClr val="FF0000"/>
              </a:solidFill>
              <a:latin typeface="#9Slide03 Bebas Neue Bold" panose="020B0606020202050201" pitchFamily="34" charset="0"/>
            </a:endParaRPr>
          </a:p>
        </p:txBody>
      </p:sp>
      <p:sp>
        <p:nvSpPr>
          <p:cNvPr id="1117" name="Google Shape;1117;p37"/>
          <p:cNvSpPr txBox="1">
            <a:spLocks noGrp="1"/>
          </p:cNvSpPr>
          <p:nvPr>
            <p:ph type="subTitle" idx="1"/>
          </p:nvPr>
        </p:nvSpPr>
        <p:spPr>
          <a:xfrm>
            <a:off x="2574758" y="595024"/>
            <a:ext cx="6569242" cy="1785900"/>
          </a:xfrm>
          <a:prstGeom prst="rect">
            <a:avLst/>
          </a:prstGeom>
        </p:spPr>
        <p:txBody>
          <a:bodyPr spcFirstLastPara="1" wrap="square" lIns="91425" tIns="91425" rIns="91425" bIns="91425" anchor="ctr" anchorCtr="0">
            <a:noAutofit/>
          </a:bodyPr>
          <a:lstStyle/>
          <a:p>
            <a:pPr algn="just"/>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 truyền thuyết của người Chăm, tháp Pô-klong Ga-rai được Chế Mân cho xây dựng để thờ Pô-klong Ga-rai - vị vua có nhiều công trạng đối với người Chăm trong việc chống giặc ngoại xâm, khai mương, đắp đập làm cho ruộng đồng tươi tốt,...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Chính vì lẽ đó mà ông đã được người Chăm coi như </a:t>
            </a:r>
            <a:endParaRPr dirty="0">
              <a:latin typeface="#9Slide03 Arima Madurai ExtraBo" panose="00000900000000000000" pitchFamily="2" charset="0"/>
              <a:cs typeface="#9Slide03 Arima Madurai ExtraBo" panose="00000900000000000000" pitchFamily="2" charset="0"/>
            </a:endParaRPr>
          </a:p>
        </p:txBody>
      </p:sp>
      <p:pic>
        <p:nvPicPr>
          <p:cNvPr id="106" name="Picture 105">
            <a:extLst>
              <a:ext uri="{FF2B5EF4-FFF2-40B4-BE49-F238E27FC236}">
                <a16:creationId xmlns:a16="http://schemas.microsoft.com/office/drawing/2014/main" id="{3BC4E3AD-2D41-6EE4-1D02-99F7E9585AD4}"/>
              </a:ext>
            </a:extLst>
          </p:cNvPr>
          <p:cNvPicPr>
            <a:picLocks noChangeAspect="1"/>
          </p:cNvPicPr>
          <p:nvPr/>
        </p:nvPicPr>
        <p:blipFill>
          <a:blip r:embed="rId3"/>
          <a:stretch>
            <a:fillRect/>
          </a:stretch>
        </p:blipFill>
        <p:spPr>
          <a:xfrm>
            <a:off x="0" y="0"/>
            <a:ext cx="3008795" cy="2380923"/>
          </a:xfrm>
          <a:prstGeom prst="rect">
            <a:avLst/>
          </a:prstGeom>
        </p:spPr>
      </p:pic>
      <p:sp>
        <p:nvSpPr>
          <p:cNvPr id="109" name="Google Shape;1117;p37">
            <a:extLst>
              <a:ext uri="{FF2B5EF4-FFF2-40B4-BE49-F238E27FC236}">
                <a16:creationId xmlns:a16="http://schemas.microsoft.com/office/drawing/2014/main" id="{000F01A9-39E0-7C93-82CF-5E452D0E0AC6}"/>
              </a:ext>
            </a:extLst>
          </p:cNvPr>
          <p:cNvSpPr txBox="1">
            <a:spLocks/>
          </p:cNvSpPr>
          <p:nvPr/>
        </p:nvSpPr>
        <p:spPr>
          <a:xfrm>
            <a:off x="-457200" y="2744671"/>
            <a:ext cx="9601199" cy="178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3000"/>
              <a:buFont typeface="Oxygen"/>
              <a:buNone/>
              <a:defRPr sz="23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9pPr>
          </a:lstStyle>
          <a:p>
            <a:pPr algn="just"/>
            <a:r>
              <a:rPr lang="en-US" sz="200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một vị vua - tối thượng thần (Shi-va) và được thờ phụng trong tháp đến nay. Trong phạm vi di tích hiện nay, ngoài các hạng mục sân, vườn, tường rào, đường nội bộ, cổng (cổng vào di tích và cổng phía đông), tổ hợp công trình phục vụ du lịch - văn hoá, kiến trúc phụ trợ, miếu thờ, phế tích kiến trúc,... còn ba kiến trúc gốc tương đối hoàn chỉnh, gồm tháp trung tâm (Ka-lan), tháp cổng (Gô-pu-ra) và tháp nhà. Với những giá trị đặc biệt tiêu biểu, di tích kiến trúc nghệ thuật này được công nhận là Di tích quốc gia đặc biệt năm 2016. </a:t>
            </a:r>
          </a:p>
          <a:p>
            <a:pPr marL="0" indent="0" algn="just"/>
            <a:endParaRPr lang="vi-VN"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2522649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200">
                <a:solidFill>
                  <a:srgbClr val="FF0000"/>
                </a:solidFill>
                <a:latin typeface="#9Slide03 Bebas Neue Bold" panose="020B0606020202050201" pitchFamily="34" charset="0"/>
              </a:rPr>
              <a:t>KIẾN TRÚC-ĐIÊU KHẮC</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936812"/>
            <a:ext cx="7419548" cy="1785900"/>
          </a:xfrm>
          <a:prstGeom prst="rect">
            <a:avLst/>
          </a:prstGeom>
        </p:spPr>
        <p:txBody>
          <a:bodyPr spcFirstLastPara="1" wrap="square" lIns="91425" tIns="91425" rIns="91425" bIns="91425" anchor="ctr" anchorCtr="0">
            <a:noAutofit/>
          </a:bodyPr>
          <a:lstStyle/>
          <a:p>
            <a:pPr algn="just"/>
            <a:r>
              <a:rPr lang="en-US" sz="2000">
                <a:effectLst/>
                <a:latin typeface="#9Slide03 AllRoundGothic" panose="020B0703020202020104" pitchFamily="34" charset="0"/>
                <a:ea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rPr>
              <a:t>Phù điêu có niên đại thế kỉ XII, được phát hiện vào năm 1988 tại phế tích tháp Châu Thành (nay thuộc khu vực Châu Thành, thị xã An Nhơn, tỉnh Bình Định) trong quá trình người dân khai thác đất tại đây. Hiện nay, phù điêu được trưng bày ở Bảo tàng tỉnh Bình Định và đã được công nhận Bảo vật quốc gia năm 2020. Phù điêu này có chất liệu đá sa thạch, cao 80 cm, rộng 60 cm, dày 26 cm, trọng lượng khoảng 200 kg. Phù điêu trang trí một mặt chính diện, mặt sau lưng để trơn. Hình tượng thể hiện ở mặt chính là một vị nữ thần, được khắc tạc nổi trong một hình vòm cung đầu nhọn hình lá nhĩ. Vị nữ thần có ba đầu, bốn tay, thân mình uốn vặn trong tư thế múa, ngồi trên một toà sen, khuôn mặt nữ thần rất thanh tú. Phù điêu thể hiện trình độ kiến trúc - chạm khắc tinh xảo và đời sống tinh thần phong phú của người Chăm xưa</a:t>
            </a:r>
          </a:p>
          <a:p>
            <a:pPr algn="just">
              <a:lnSpc>
                <a:spcPct val="150000"/>
              </a:lnSpc>
            </a:pPr>
            <a:endPar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6" name="Picture 105">
            <a:extLst>
              <a:ext uri="{FF2B5EF4-FFF2-40B4-BE49-F238E27FC236}">
                <a16:creationId xmlns:a16="http://schemas.microsoft.com/office/drawing/2014/main" id="{73220D2E-D677-CF0E-4EE5-1A51B7717159}"/>
              </a:ext>
            </a:extLst>
          </p:cNvPr>
          <p:cNvPicPr>
            <a:picLocks noChangeAspect="1"/>
          </p:cNvPicPr>
          <p:nvPr/>
        </p:nvPicPr>
        <p:blipFill>
          <a:blip r:embed="rId3"/>
          <a:stretch>
            <a:fillRect/>
          </a:stretch>
        </p:blipFill>
        <p:spPr>
          <a:xfrm>
            <a:off x="-21153" y="-20042"/>
            <a:ext cx="2060263" cy="3185069"/>
          </a:xfrm>
          <a:prstGeom prst="rect">
            <a:avLst/>
          </a:prstGeom>
        </p:spPr>
      </p:pic>
    </p:spTree>
    <p:extLst>
      <p:ext uri="{BB962C8B-B14F-4D97-AF65-F5344CB8AC3E}">
        <p14:creationId xmlns:p14="http://schemas.microsoft.com/office/powerpoint/2010/main" val="3763444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2</a:t>
            </a:r>
            <a:r>
              <a:rPr lang="en-US">
                <a:solidFill>
                  <a:srgbClr val="00B050"/>
                </a:solidFill>
                <a:latin typeface="#9Slide03 AmpleSoft" panose="02000000000000000000" pitchFamily="2" charset="0"/>
              </a:rPr>
              <a:t>. Sơ lược vùng đất Nam Bộ từ đầu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82;p54">
            <a:extLst>
              <a:ext uri="{FF2B5EF4-FFF2-40B4-BE49-F238E27FC236}">
                <a16:creationId xmlns:a16="http://schemas.microsoft.com/office/drawing/2014/main"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descr="LỊCH SỬ CHAMPA - Lãnh Thổ Nhỏ Dần Và Biến Mất Qua Các Thời Kỳ...">
            <a:extLst>
              <a:ext uri="{FF2B5EF4-FFF2-40B4-BE49-F238E27FC236}">
                <a16:creationId xmlns:a16="http://schemas.microsoft.com/office/drawing/2014/main"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867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416320"/>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522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2 </a:t>
            </a:r>
          </a:p>
          <a:p>
            <a:pPr algn="ctr" defTabSz="685800">
              <a:buClrTx/>
              <a:defRPr/>
            </a:pPr>
            <a:r>
              <a:rPr lang="en-US" sz="2400">
                <a:solidFill>
                  <a:srgbClr val="FFFF00"/>
                </a:solidFill>
                <a:latin typeface="Times New Roman" panose="02020603050405020304" pitchFamily="18" charset="0"/>
                <a:cs typeface="Times New Roman" panose="02020603050405020304" pitchFamily="18" charset="0"/>
              </a:rPr>
              <a:t>Địa bàn chủ yếu của nhà nước Văn Lang là khu vực nào? </a:t>
            </a:r>
            <a:endParaRPr lang="en-US" sz="4000" b="1" kern="12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Khu vực Bắc Bộ và Bắc Trung Bộ</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4401205"/>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28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endParaRPr lang="en-US" sz="2800" i="1">
              <a:solidFill>
                <a:srgbClr val="FF0000"/>
              </a:solidFill>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Do nhiều nguyên nhân: đất đai bị nhiễm mặn bởi những đợt biển tiến, diện tích đất canh tác cũng mất dần; tuyến đường giao thương trên biển không còn đi qua Phù Nam,... tác động đến tình hình kinh tế, xã hội của cư dân nơi đây, là nguyên nhân chính dẫn đến sự suy vong của Vương quốc Phù Nam</a:t>
            </a:r>
            <a:endParaRPr lang="en-US" sz="4000" i="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116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938992"/>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636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3903954"/>
          </a:xfrm>
          <a:prstGeom prst="rect">
            <a:avLst/>
          </a:prstGeom>
          <a:noFill/>
        </p:spPr>
        <p:txBody>
          <a:bodyPr wrap="square" rtlCol="0">
            <a:spAutoFit/>
          </a:bodyPr>
          <a:lstStyle/>
          <a:p>
            <a:pPr algn="just">
              <a:lnSpc>
                <a:spcPct val="150000"/>
              </a:lnSpc>
            </a:pPr>
            <a:r>
              <a:rPr lang="en-US" sz="2400">
                <a:effectLst/>
                <a:latin typeface="Times New Roman" panose="02020603050405020304" pitchFamily="18" charset="0"/>
                <a:ea typeface="Times New Roman" panose="02020603050405020304" pitchFamily="18" charset="0"/>
              </a:rPr>
              <a:t>+ Khoảng đầu thế kỉ VII, vùng đất Nam Bộ trên danh nghĩa bị đặt dưới quyền cai trị của Vương quốc Chân Lạp. Tuy nhiên, triều đình Chân Lạp hầu như không thể quản lí được vùng đất này. </a:t>
            </a:r>
          </a:p>
          <a:p>
            <a:pPr algn="just">
              <a:lnSpc>
                <a:spcPct val="150000"/>
              </a:lnSpc>
            </a:pPr>
            <a:r>
              <a:rPr lang="en-US" sz="2400">
                <a:effectLst/>
                <a:latin typeface="Times New Roman" panose="02020603050405020304" pitchFamily="18" charset="0"/>
                <a:ea typeface="Times New Roman" panose="02020603050405020304" pitchFamily="18" charset="0"/>
              </a:rPr>
              <a:t>+ Từ sau thế kỉ X đến đầu thế kỉ XIV, do ảnh hưởng nặng nề bởi điều kiện tự nhiên nên cư dân ở đây rất thưa vắng. </a:t>
            </a:r>
          </a:p>
          <a:p>
            <a:pPr algn="just">
              <a:lnSpc>
                <a:spcPct val="150000"/>
              </a:lnSpc>
            </a:pPr>
            <a:r>
              <a:rPr lang="en-US" sz="2400">
                <a:effectLst/>
                <a:latin typeface="Times New Roman" panose="02020603050405020304" pitchFamily="18" charset="0"/>
                <a:ea typeface="Times New Roman" panose="02020603050405020304" pitchFamily="18" charset="0"/>
              </a:rPr>
              <a:t>+ Từ thế kỉ XVI mới có những nhóm lưu dân người Việt đến khẩn hoang và lập ra những làng người Việt đầu tiên </a:t>
            </a:r>
          </a:p>
        </p:txBody>
      </p:sp>
    </p:spTree>
    <p:extLst>
      <p:ext uri="{BB962C8B-B14F-4D97-AF65-F5344CB8AC3E}">
        <p14:creationId xmlns:p14="http://schemas.microsoft.com/office/powerpoint/2010/main" val="1308890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1953868"/>
          </a:xfrm>
          <a:prstGeom prst="rect">
            <a:avLst/>
          </a:prstGeom>
          <a:noFill/>
        </p:spPr>
        <p:txBody>
          <a:bodyPr wrap="square" rtlCol="0">
            <a:spAutoFit/>
          </a:bodyPr>
          <a:lstStyle/>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rPr>
              <a:t>Đọc thông tin trong SGK tr94, hoạt động cá nhân, trả lời câu hỏi</a:t>
            </a:r>
            <a:r>
              <a:rPr lang="en-US" sz="2800">
                <a:effectLst/>
                <a:latin typeface="Times New Roman" panose="02020603050405020304" pitchFamily="18" charset="0"/>
                <a:ea typeface="Times New Roman" panose="02020603050405020304" pitchFamily="18" charset="0"/>
              </a:rPr>
              <a:t>: </a:t>
            </a:r>
            <a:r>
              <a:rPr lang="en-US" sz="2800" i="1">
                <a:solidFill>
                  <a:srgbClr val="C00000"/>
                </a:solidFill>
                <a:effectLst/>
                <a:latin typeface="Times New Roman" panose="02020603050405020304" pitchFamily="18" charset="0"/>
                <a:ea typeface="Times New Roman" panose="02020603050405020304" pitchFamily="18" charset="0"/>
              </a:rPr>
              <a:t>Trình bày những nét chính về kinh tế, văn hoá của cư dân Nam Bộ từ đầu thế kỉ X đến đầu thế kỉ XVI.</a:t>
            </a:r>
            <a:endParaRPr lang="en-US" sz="2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7179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53444"/>
            <a:ext cx="9144000" cy="4457952"/>
          </a:xfrm>
          <a:prstGeom prst="rect">
            <a:avLst/>
          </a:prstGeom>
          <a:noFill/>
        </p:spPr>
        <p:txBody>
          <a:bodyPr wrap="square" rtlCol="0">
            <a:spAutoFit/>
          </a:bodyPr>
          <a:lstStyle/>
          <a:p>
            <a:pPr algn="just">
              <a:lnSpc>
                <a:spcPct val="150000"/>
              </a:lnSpc>
              <a:tabLst>
                <a:tab pos="933450" algn="l"/>
              </a:tabLst>
            </a:pP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Kinh tế</a:t>
            </a:r>
            <a:r>
              <a:rPr lang="en-US" sz="2400">
                <a:effectLst/>
                <a:latin typeface="Times New Roman" panose="02020603050405020304" pitchFamily="18" charset="0"/>
                <a:ea typeface="Times New Roman" panose="02020603050405020304" pitchFamily="18" charset="0"/>
              </a:rPr>
              <a:t>: Chủ yếu dựa vào canh tác lúa nước kết hợp với chăn nuôi gia súc, gia cầm, đánh bắt thuỷ hải sản. Bên cạnh đó, họ làm các nghề thủ công và buôn bán nhỏ. Thương nghiệp không còn phát triển như thời kì Vương quốc Phù Nam. </a:t>
            </a:r>
          </a:p>
          <a:p>
            <a:pPr algn="just">
              <a:lnSpc>
                <a:spcPct val="150000"/>
              </a:lnSpc>
              <a:tabLst>
                <a:tab pos="933450" algn="l"/>
              </a:tabLst>
            </a:pP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Văn hoá</a:t>
            </a:r>
            <a:r>
              <a:rPr lang="en-US" sz="2400">
                <a:effectLst/>
                <a:latin typeface="Times New Roman" panose="02020603050405020304" pitchFamily="18" charset="0"/>
                <a:ea typeface="Times New Roman" panose="02020603050405020304" pitchFamily="18" charset="0"/>
              </a:rPr>
              <a:t>: Người dân vẫn giữ nhiều truyền thống văn hoá từ thời Phù Nam, đồng thời dần tiếp xúc và chịu ảnh hưởng của văn hoá Trung Quốc, Ấn Độ. Hin-đu giáo, Phật giáo, các tín ngưỡng dân gian,... tiếp tục được duy trì trong đời sống văn hoá của cư dân.</a:t>
            </a:r>
          </a:p>
        </p:txBody>
      </p:sp>
    </p:spTree>
    <p:extLst>
      <p:ext uri="{BB962C8B-B14F-4D97-AF65-F5344CB8AC3E}">
        <p14:creationId xmlns:p14="http://schemas.microsoft.com/office/powerpoint/2010/main" val="211574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655284"/>
            <a:ext cx="3942438" cy="2618545"/>
          </a:xfrm>
          <a:prstGeom prst="rect">
            <a:avLst/>
          </a:prstGeom>
        </p:spPr>
      </p:pic>
      <p:sp>
        <p:nvSpPr>
          <p:cNvPr id="30" name="TextBox 68"/>
          <p:cNvSpPr txBox="1"/>
          <p:nvPr/>
        </p:nvSpPr>
        <p:spPr>
          <a:xfrm>
            <a:off x="4505601" y="2177005"/>
            <a:ext cx="1956610" cy="1215094"/>
          </a:xfrm>
          <a:prstGeom prst="rect">
            <a:avLst/>
          </a:prstGeom>
        </p:spPr>
        <p:txBody>
          <a:bodyPr vert="horz" wrap="square" lIns="0" tIns="54000" rIns="0" bIns="0" anchor="t" anchorCtr="1">
            <a:normAutofit/>
          </a:bodyPr>
          <a:lstStyle/>
          <a:p>
            <a:pPr>
              <a:lnSpc>
                <a:spcPct val="120000"/>
              </a:lnSpc>
              <a:defRPr/>
            </a:pPr>
            <a:endParaRPr lang="zh-CN" altLang="en-US" sz="750" dirty="0">
              <a:solidFill>
                <a:srgbClr val="000000">
                  <a:lumMod val="75000"/>
                  <a:lumOff val="25000"/>
                </a:srgb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sp>
        <p:nvSpPr>
          <p:cNvPr id="2" name="TextBox 1"/>
          <p:cNvSpPr txBox="1"/>
          <p:nvPr/>
        </p:nvSpPr>
        <p:spPr>
          <a:xfrm>
            <a:off x="3459075" y="1428799"/>
            <a:ext cx="2690311"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51204"/>
            <a:ext cx="2956025" cy="1692296"/>
          </a:xfrm>
          <a:prstGeom prst="rect">
            <a:avLst/>
          </a:prstGeom>
        </p:spPr>
      </p:pic>
      <p:sp>
        <p:nvSpPr>
          <p:cNvPr id="6" name="TextBox 5">
            <a:extLst>
              <a:ext uri="{FF2B5EF4-FFF2-40B4-BE49-F238E27FC236}">
                <a16:creationId xmlns:a16="http://schemas.microsoft.com/office/drawing/2014/main" id="{09C06D8D-4746-C489-E747-0C81FFD305B1}"/>
              </a:ext>
            </a:extLst>
          </p:cNvPr>
          <p:cNvSpPr txBox="1"/>
          <p:nvPr/>
        </p:nvSpPr>
        <p:spPr>
          <a:xfrm>
            <a:off x="0" y="36071"/>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13396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3" name="Table 2">
            <a:extLst>
              <a:ext uri="{FF2B5EF4-FFF2-40B4-BE49-F238E27FC236}">
                <a16:creationId xmlns:a16="http://schemas.microsoft.com/office/drawing/2014/main" id="{85307B6D-0981-BD76-E028-ADC48D48D638}"/>
              </a:ext>
            </a:extLst>
          </p:cNvPr>
          <p:cNvGraphicFramePr>
            <a:graphicFrameLocks noGrp="1"/>
          </p:cNvGraphicFramePr>
          <p:nvPr>
            <p:extLst>
              <p:ext uri="{D42A27DB-BD31-4B8C-83A1-F6EECF244321}">
                <p14:modId xmlns:p14="http://schemas.microsoft.com/office/powerpoint/2010/main" val="3567600253"/>
              </p:ext>
            </p:extLst>
          </p:nvPr>
        </p:nvGraphicFramePr>
        <p:xfrm>
          <a:off x="-1" y="1864423"/>
          <a:ext cx="9143999" cy="1805218"/>
        </p:xfrm>
        <a:graphic>
          <a:graphicData uri="http://schemas.openxmlformats.org/drawingml/2006/table">
            <a:tbl>
              <a:tblPr firstRow="1" firstCol="1" bandRow="1">
                <a:tableStyleId>{ED5318BD-8D6B-431D-AFE6-13A37F5BCA20}</a:tableStyleId>
              </a:tblPr>
              <a:tblGrid>
                <a:gridCol w="1816769">
                  <a:extLst>
                    <a:ext uri="{9D8B030D-6E8A-4147-A177-3AD203B41FA5}">
                      <a16:colId xmlns:a16="http://schemas.microsoft.com/office/drawing/2014/main" val="3877099079"/>
                    </a:ext>
                  </a:extLst>
                </a:gridCol>
                <a:gridCol w="3838074">
                  <a:extLst>
                    <a:ext uri="{9D8B030D-6E8A-4147-A177-3AD203B41FA5}">
                      <a16:colId xmlns:a16="http://schemas.microsoft.com/office/drawing/2014/main" val="452337689"/>
                    </a:ext>
                  </a:extLst>
                </a:gridCol>
                <a:gridCol w="3489156">
                  <a:extLst>
                    <a:ext uri="{9D8B030D-6E8A-4147-A177-3AD203B41FA5}">
                      <a16:colId xmlns:a16="http://schemas.microsoft.com/office/drawing/2014/main" val="1501368927"/>
                    </a:ext>
                  </a:extLst>
                </a:gridCol>
              </a:tblGrid>
              <a:tr h="441182">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Thế kỉ II – đầu thế kỉ X</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Đầu thế kỉ X – đầu thế kỉ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1721756842"/>
                  </a:ext>
                </a:extLst>
              </a:tr>
              <a:tr h="583985">
                <a:tc>
                  <a:txBody>
                    <a:bodyPr/>
                    <a:lstStyle/>
                    <a:p>
                      <a:pPr algn="ctr">
                        <a:lnSpc>
                          <a:spcPct val="150000"/>
                        </a:lnSpc>
                      </a:pPr>
                      <a:r>
                        <a:rPr lang="en-US" sz="2000">
                          <a:effectLst/>
                        </a:rPr>
                        <a:t>Giống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gridSpan="2">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hMerge="1">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2158725156"/>
                  </a:ext>
                </a:extLst>
              </a:tr>
              <a:tr h="780051">
                <a:tc>
                  <a:txBody>
                    <a:bodyPr/>
                    <a:lstStyle/>
                    <a:p>
                      <a:pPr algn="ctr">
                        <a:lnSpc>
                          <a:spcPct val="150000"/>
                        </a:lnSpc>
                      </a:pPr>
                      <a:r>
                        <a:rPr lang="en-US" sz="2000">
                          <a:effectLst/>
                        </a:rPr>
                        <a:t>Khác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val="3643014021"/>
                  </a:ext>
                </a:extLst>
              </a:tr>
            </a:tbl>
          </a:graphicData>
        </a:graphic>
      </p:graphicFrame>
    </p:spTree>
    <p:extLst>
      <p:ext uri="{BB962C8B-B14F-4D97-AF65-F5344CB8AC3E}">
        <p14:creationId xmlns:p14="http://schemas.microsoft.com/office/powerpoint/2010/main" val="249748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687963"/>
          </a:xfrm>
          <a:prstGeom prst="rect">
            <a:avLst/>
          </a:prstGeom>
          <a:noFill/>
        </p:spPr>
        <p:txBody>
          <a:bodyPr wrap="square" rtlCol="0">
            <a:spAutoFit/>
          </a:bodyPr>
          <a:lstStyle/>
          <a:p>
            <a:pPr algn="just">
              <a:lnSpc>
                <a:spcPct val="150000"/>
              </a:lnSpc>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4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4" name="Table 3">
            <a:extLst>
              <a:ext uri="{FF2B5EF4-FFF2-40B4-BE49-F238E27FC236}">
                <a16:creationId xmlns:a16="http://schemas.microsoft.com/office/drawing/2014/main" id="{AF0B1F0F-5A73-3286-FC28-20DE071219F3}"/>
              </a:ext>
            </a:extLst>
          </p:cNvPr>
          <p:cNvGraphicFramePr>
            <a:graphicFrameLocks noGrp="1"/>
          </p:cNvGraphicFramePr>
          <p:nvPr>
            <p:extLst>
              <p:ext uri="{D42A27DB-BD31-4B8C-83A1-F6EECF244321}">
                <p14:modId xmlns:p14="http://schemas.microsoft.com/office/powerpoint/2010/main" val="3344877638"/>
              </p:ext>
            </p:extLst>
          </p:nvPr>
        </p:nvGraphicFramePr>
        <p:xfrm>
          <a:off x="184309" y="2253435"/>
          <a:ext cx="8827342" cy="2607233"/>
        </p:xfrm>
        <a:graphic>
          <a:graphicData uri="http://schemas.openxmlformats.org/drawingml/2006/table">
            <a:tbl>
              <a:tblPr firstRow="1" firstCol="1" bandRow="1">
                <a:tableStyleId>{ED5318BD-8D6B-431D-AFE6-13A37F5BCA20}</a:tableStyleId>
              </a:tblPr>
              <a:tblGrid>
                <a:gridCol w="1335587">
                  <a:extLst>
                    <a:ext uri="{9D8B030D-6E8A-4147-A177-3AD203B41FA5}">
                      <a16:colId xmlns:a16="http://schemas.microsoft.com/office/drawing/2014/main" val="1098924852"/>
                    </a:ext>
                  </a:extLst>
                </a:gridCol>
                <a:gridCol w="3617329">
                  <a:extLst>
                    <a:ext uri="{9D8B030D-6E8A-4147-A177-3AD203B41FA5}">
                      <a16:colId xmlns:a16="http://schemas.microsoft.com/office/drawing/2014/main" val="1685480789"/>
                    </a:ext>
                  </a:extLst>
                </a:gridCol>
                <a:gridCol w="3874426">
                  <a:extLst>
                    <a:ext uri="{9D8B030D-6E8A-4147-A177-3AD203B41FA5}">
                      <a16:colId xmlns:a16="http://schemas.microsoft.com/office/drawing/2014/main" val="4277779453"/>
                    </a:ext>
                  </a:extLst>
                </a:gridCol>
              </a:tblGrid>
              <a:tr h="745425">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Vương quốc Phù Nam</a:t>
                      </a:r>
                    </a:p>
                    <a:p>
                      <a:pPr algn="ctr">
                        <a:lnSpc>
                          <a:spcPct val="150000"/>
                        </a:lnSpc>
                      </a:pPr>
                      <a:r>
                        <a:rPr lang="en-US" sz="2000">
                          <a:effectLst/>
                        </a:rPr>
                        <a:t>(thế kỉ I – VII)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Vùng đất Nam Bộ</a:t>
                      </a:r>
                    </a:p>
                    <a:p>
                      <a:pPr algn="ctr">
                        <a:lnSpc>
                          <a:spcPct val="150000"/>
                        </a:lnSpc>
                      </a:pPr>
                      <a:r>
                        <a:rPr lang="en-US" sz="2000">
                          <a:effectLst/>
                        </a:rPr>
                        <a:t>(thế kỉ VII –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198101991"/>
                  </a:ext>
                </a:extLst>
              </a:tr>
              <a:tr h="593009">
                <a:tc>
                  <a:txBody>
                    <a:bodyPr/>
                    <a:lstStyle/>
                    <a:p>
                      <a:pPr algn="ctr">
                        <a:lnSpc>
                          <a:spcPct val="150000"/>
                        </a:lnSpc>
                      </a:pPr>
                      <a:r>
                        <a:rPr lang="en-US" sz="2000">
                          <a:effectLst/>
                        </a:rPr>
                        <a:t>Chính trị</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838628403"/>
                  </a:ext>
                </a:extLst>
              </a:tr>
              <a:tr h="517358">
                <a:tc>
                  <a:txBody>
                    <a:bodyPr/>
                    <a:lstStyle/>
                    <a:p>
                      <a:pPr algn="ctr">
                        <a:lnSpc>
                          <a:spcPct val="150000"/>
                        </a:lnSpc>
                      </a:pPr>
                      <a:r>
                        <a:rPr lang="en-US" sz="2000">
                          <a:effectLst/>
                        </a:rPr>
                        <a:t>Kinh tế</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06784349"/>
                  </a:ext>
                </a:extLst>
              </a:tr>
              <a:tr h="637584">
                <a:tc>
                  <a:txBody>
                    <a:bodyPr/>
                    <a:lstStyle/>
                    <a:p>
                      <a:pPr algn="ctr">
                        <a:lnSpc>
                          <a:spcPct val="150000"/>
                        </a:lnSpc>
                      </a:pPr>
                      <a:r>
                        <a:rPr lang="en-US" sz="2000">
                          <a:effectLst/>
                        </a:rPr>
                        <a:t>Văn hóa</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2650990918"/>
                  </a:ext>
                </a:extLst>
              </a:tr>
            </a:tbl>
          </a:graphicData>
        </a:graphic>
      </p:graphicFrame>
    </p:spTree>
    <p:extLst>
      <p:ext uri="{BB962C8B-B14F-4D97-AF65-F5344CB8AC3E}">
        <p14:creationId xmlns:p14="http://schemas.microsoft.com/office/powerpoint/2010/main" val="1029614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830997"/>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4" name="Table 3">
            <a:extLst>
              <a:ext uri="{FF2B5EF4-FFF2-40B4-BE49-F238E27FC236}">
                <a16:creationId xmlns:a16="http://schemas.microsoft.com/office/drawing/2014/main" id="{69E72B00-3F54-C72C-CCF4-C845D29F5AF8}"/>
              </a:ext>
            </a:extLst>
          </p:cNvPr>
          <p:cNvGraphicFramePr>
            <a:graphicFrameLocks noGrp="1"/>
          </p:cNvGraphicFramePr>
          <p:nvPr>
            <p:extLst>
              <p:ext uri="{D42A27DB-BD31-4B8C-83A1-F6EECF244321}">
                <p14:modId xmlns:p14="http://schemas.microsoft.com/office/powerpoint/2010/main" val="1046127609"/>
              </p:ext>
            </p:extLst>
          </p:nvPr>
        </p:nvGraphicFramePr>
        <p:xfrm>
          <a:off x="0" y="1434366"/>
          <a:ext cx="9144000" cy="3442190"/>
        </p:xfrm>
        <a:graphic>
          <a:graphicData uri="http://schemas.openxmlformats.org/drawingml/2006/table">
            <a:tbl>
              <a:tblPr firstRow="1" firstCol="1" bandRow="1">
                <a:tableStyleId>{ED5318BD-8D6B-431D-AFE6-13A37F5BCA20}</a:tableStyleId>
              </a:tblPr>
              <a:tblGrid>
                <a:gridCol w="974558">
                  <a:extLst>
                    <a:ext uri="{9D8B030D-6E8A-4147-A177-3AD203B41FA5}">
                      <a16:colId xmlns:a16="http://schemas.microsoft.com/office/drawing/2014/main" val="2972030737"/>
                    </a:ext>
                  </a:extLst>
                </a:gridCol>
                <a:gridCol w="3212431">
                  <a:extLst>
                    <a:ext uri="{9D8B030D-6E8A-4147-A177-3AD203B41FA5}">
                      <a16:colId xmlns:a16="http://schemas.microsoft.com/office/drawing/2014/main" val="546803784"/>
                    </a:ext>
                  </a:extLst>
                </a:gridCol>
                <a:gridCol w="4957011">
                  <a:extLst>
                    <a:ext uri="{9D8B030D-6E8A-4147-A177-3AD203B41FA5}">
                      <a16:colId xmlns:a16="http://schemas.microsoft.com/office/drawing/2014/main" val="1603306743"/>
                    </a:ext>
                  </a:extLst>
                </a:gridCol>
              </a:tblGrid>
              <a:tr h="496748">
                <a:tc>
                  <a:txBody>
                    <a:bodyPr/>
                    <a:lstStyle/>
                    <a:p>
                      <a:pPr algn="ctr">
                        <a:lnSpc>
                          <a:spcPct val="100000"/>
                        </a:lnSpc>
                      </a:pPr>
                      <a:r>
                        <a:rPr lang="en-US" sz="1800">
                          <a:solidFill>
                            <a:srgbClr val="0070C0"/>
                          </a:solidFill>
                          <a:effectLst/>
                        </a:rPr>
                        <a:t>Nội dung</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Thế kỉ II – đầu thế kỉ X</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Đầu thế kỉ X – đầu thế kỉ XVI</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1786325697"/>
                  </a:ext>
                </a:extLst>
              </a:tr>
              <a:tr h="1106643">
                <a:tc>
                  <a:txBody>
                    <a:bodyPr/>
                    <a:lstStyle/>
                    <a:p>
                      <a:pPr algn="ctr">
                        <a:lnSpc>
                          <a:spcPct val="100000"/>
                        </a:lnSpc>
                      </a:pPr>
                      <a:r>
                        <a:rPr lang="en-US" sz="1800">
                          <a:solidFill>
                            <a:srgbClr val="0070C0"/>
                          </a:solidFill>
                          <a:effectLst/>
                        </a:rPr>
                        <a:t>Giống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gridSpan="2">
                  <a:txBody>
                    <a:bodyPr/>
                    <a:lstStyle/>
                    <a:p>
                      <a:pPr algn="just">
                        <a:lnSpc>
                          <a:spcPct val="100000"/>
                        </a:lnSpc>
                      </a:pPr>
                      <a:r>
                        <a:rPr lang="en-US" sz="1800">
                          <a:effectLst/>
                        </a:rPr>
                        <a:t>- Canh tác lúa nước kết hợp với chăn nuôi gia súc, gia cầm, khai thác lâm sản và đánh bắt thủy – hải sản.</a:t>
                      </a:r>
                    </a:p>
                    <a:p>
                      <a:pPr algn="just">
                        <a:lnSpc>
                          <a:spcPct val="100000"/>
                        </a:lnSpc>
                      </a:pPr>
                      <a:r>
                        <a:rPr lang="en-US" sz="1800">
                          <a:effectLst/>
                        </a:rPr>
                        <a:t>- Sản xuất thủ công nghiệp phát triển, các mặt hàng đa dạng, phong phú.</a:t>
                      </a:r>
                    </a:p>
                    <a:p>
                      <a:pPr algn="just">
                        <a:lnSpc>
                          <a:spcPct val="100000"/>
                        </a:lnSpc>
                      </a:pPr>
                      <a:r>
                        <a:rPr lang="en-US" sz="1800">
                          <a:effectLst/>
                        </a:rPr>
                        <a:t>- Thương nghiệp đường biển phát triển.</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hMerge="1">
                  <a:txBody>
                    <a:bodyPr/>
                    <a:lstStyle/>
                    <a:p>
                      <a:endParaRPr lang="en-US"/>
                    </a:p>
                  </a:txBody>
                  <a:tcPr/>
                </a:tc>
                <a:extLst>
                  <a:ext uri="{0D108BD9-81ED-4DB2-BD59-A6C34878D82A}">
                    <a16:rowId xmlns:a16="http://schemas.microsoft.com/office/drawing/2014/main" val="114565986"/>
                  </a:ext>
                </a:extLst>
              </a:tr>
              <a:tr h="1786907">
                <a:tc>
                  <a:txBody>
                    <a:bodyPr/>
                    <a:lstStyle/>
                    <a:p>
                      <a:pPr algn="ctr">
                        <a:lnSpc>
                          <a:spcPct val="100000"/>
                        </a:lnSpc>
                      </a:pPr>
                      <a:r>
                        <a:rPr lang="en-US" sz="1800">
                          <a:solidFill>
                            <a:srgbClr val="0070C0"/>
                          </a:solidFill>
                          <a:effectLst/>
                        </a:rPr>
                        <a:t>Khác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a:txBody>
                    <a:bodyPr/>
                    <a:lstStyle/>
                    <a:p>
                      <a:pPr algn="just">
                        <a:lnSpc>
                          <a:spcPct val="100000"/>
                        </a:lnSpc>
                      </a:pPr>
                      <a:r>
                        <a:rPr lang="en-US" sz="1800">
                          <a:effectLst/>
                        </a:rPr>
                        <a:t>- Việc trao đổi, buôn bán với thương nhân nước ngoài diễn ra chủ yếu ở thương cảng Đại Chiêm (Quảng Nam)…</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just">
                        <a:lnSpc>
                          <a:spcPct val="100000"/>
                        </a:lnSpc>
                      </a:pPr>
                      <a:r>
                        <a:rPr lang="en-US" sz="1800">
                          <a:effectLst/>
                        </a:rPr>
                        <a:t>- Hoạt động kinh tế trên các lĩnh vực nông nghiệp, thủ công nghiệp và thương nghiệp có bước phát triển hơn trước </a:t>
                      </a:r>
                    </a:p>
                    <a:p>
                      <a:pPr algn="just">
                        <a:lnSpc>
                          <a:spcPct val="100000"/>
                        </a:lnSpc>
                      </a:pPr>
                      <a:r>
                        <a:rPr lang="en-US" sz="1800">
                          <a:effectLst/>
                        </a:rPr>
                        <a:t>- Các thương cảng cũ được mở rộng, nhiều thương cảng mới được xây dựng, như: cảng Tân Châu (Thị Nại ở Bình Định)…</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val="2720259601"/>
                  </a:ext>
                </a:extLst>
              </a:tr>
            </a:tbl>
          </a:graphicData>
        </a:graphic>
      </p:graphicFrame>
    </p:spTree>
    <p:extLst>
      <p:ext uri="{BB962C8B-B14F-4D97-AF65-F5344CB8AC3E}">
        <p14:creationId xmlns:p14="http://schemas.microsoft.com/office/powerpoint/2010/main" val="265017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3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Tôn giáo chiếm địa vị độc tôn thời Lê sơ? </a:t>
            </a:r>
            <a:endParaRPr lang="en-US" sz="4000" b="1" kern="1200">
              <a:solidFill>
                <a:srgbClr val="FFC0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Nho giáo</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707886"/>
          </a:xfrm>
          <a:prstGeom prst="rect">
            <a:avLst/>
          </a:prstGeom>
          <a:noFill/>
        </p:spPr>
        <p:txBody>
          <a:bodyPr wrap="square" rtlCol="0">
            <a:spAutoFit/>
          </a:bodyPr>
          <a:lstStyle/>
          <a:p>
            <a:pPr algn="just"/>
            <a:r>
              <a:rPr kumimoji="0" lang="en-US" sz="20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0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3" name="Table 2">
            <a:extLst>
              <a:ext uri="{FF2B5EF4-FFF2-40B4-BE49-F238E27FC236}">
                <a16:creationId xmlns:a16="http://schemas.microsoft.com/office/drawing/2014/main" id="{4766F1B3-51D0-6B44-DEF3-9D2D1116D6F2}"/>
              </a:ext>
            </a:extLst>
          </p:cNvPr>
          <p:cNvGraphicFramePr>
            <a:graphicFrameLocks noGrp="1"/>
          </p:cNvGraphicFramePr>
          <p:nvPr>
            <p:extLst>
              <p:ext uri="{D42A27DB-BD31-4B8C-83A1-F6EECF244321}">
                <p14:modId xmlns:p14="http://schemas.microsoft.com/office/powerpoint/2010/main" val="3793580770"/>
              </p:ext>
            </p:extLst>
          </p:nvPr>
        </p:nvGraphicFramePr>
        <p:xfrm>
          <a:off x="0" y="1323201"/>
          <a:ext cx="9144000" cy="3627120"/>
        </p:xfrm>
        <a:graphic>
          <a:graphicData uri="http://schemas.openxmlformats.org/drawingml/2006/table">
            <a:tbl>
              <a:tblPr firstRow="1" firstCol="1" bandRow="1">
                <a:tableStyleId>{ED5318BD-8D6B-431D-AFE6-13A37F5BCA20}</a:tableStyleId>
              </a:tblPr>
              <a:tblGrid>
                <a:gridCol w="613611">
                  <a:extLst>
                    <a:ext uri="{9D8B030D-6E8A-4147-A177-3AD203B41FA5}">
                      <a16:colId xmlns:a16="http://schemas.microsoft.com/office/drawing/2014/main" val="2650106761"/>
                    </a:ext>
                  </a:extLst>
                </a:gridCol>
                <a:gridCol w="4516977">
                  <a:extLst>
                    <a:ext uri="{9D8B030D-6E8A-4147-A177-3AD203B41FA5}">
                      <a16:colId xmlns:a16="http://schemas.microsoft.com/office/drawing/2014/main" val="41178805"/>
                    </a:ext>
                  </a:extLst>
                </a:gridCol>
                <a:gridCol w="4013412">
                  <a:extLst>
                    <a:ext uri="{9D8B030D-6E8A-4147-A177-3AD203B41FA5}">
                      <a16:colId xmlns:a16="http://schemas.microsoft.com/office/drawing/2014/main" val="1182637139"/>
                    </a:ext>
                  </a:extLst>
                </a:gridCol>
              </a:tblGrid>
              <a:tr h="261970">
                <a:tc>
                  <a:txBody>
                    <a:bodyPr/>
                    <a:lstStyle/>
                    <a:p>
                      <a:pPr algn="ctr">
                        <a:lnSpc>
                          <a:spcPct val="100000"/>
                        </a:lnSpc>
                      </a:pPr>
                      <a:r>
                        <a:rPr lang="en-US" sz="1400">
                          <a:effectLst/>
                        </a:rPr>
                        <a:t>Nội dung</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Vương quốc Phù Nam</a:t>
                      </a:r>
                    </a:p>
                    <a:p>
                      <a:pPr algn="ctr">
                        <a:lnSpc>
                          <a:spcPct val="100000"/>
                        </a:lnSpc>
                      </a:pPr>
                      <a:r>
                        <a:rPr lang="en-US" sz="1400">
                          <a:effectLst/>
                        </a:rPr>
                        <a:t>(thế kỉ I – VII)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Vùng đất Nam Bộ</a:t>
                      </a:r>
                    </a:p>
                    <a:p>
                      <a:pPr algn="ctr">
                        <a:lnSpc>
                          <a:spcPct val="100000"/>
                        </a:lnSpc>
                      </a:pPr>
                      <a:r>
                        <a:rPr lang="en-US" sz="1400">
                          <a:effectLst/>
                        </a:rPr>
                        <a:t>(thế kỉ VII – XVI)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267754384"/>
                  </a:ext>
                </a:extLst>
              </a:tr>
              <a:tr h="824837">
                <a:tc>
                  <a:txBody>
                    <a:bodyPr/>
                    <a:lstStyle/>
                    <a:p>
                      <a:pPr algn="ctr">
                        <a:lnSpc>
                          <a:spcPct val="100000"/>
                        </a:lnSpc>
                      </a:pPr>
                      <a:r>
                        <a:rPr lang="en-US" sz="1400">
                          <a:effectLst/>
                        </a:rPr>
                        <a:t>Chính trị</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Bộ máy nhà nước của vương quốc Phù Nam được củng cố, kiện toàn.</a:t>
                      </a:r>
                    </a:p>
                    <a:p>
                      <a:pPr marL="30480" marR="30480" algn="just">
                        <a:lnSpc>
                          <a:spcPct val="100000"/>
                        </a:lnSpc>
                      </a:pPr>
                      <a:r>
                        <a:rPr lang="en-US" sz="1400">
                          <a:effectLst/>
                        </a:rPr>
                        <a:t>- Trong các thế kỉ III – V, vương quốc Phù Nam là đế quốc hùng mạnh nhất khu vực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00000"/>
                        </a:lnSpc>
                      </a:pPr>
                      <a:r>
                        <a:rPr lang="en-US" sz="1400">
                          <a:effectLst/>
                        </a:rPr>
                        <a:t>- Trên danh nghĩa vùng đất Nam Bộ đặt dưới sự cai trị của nước Chân Lạp (Campuchia). Tuy nhiên, trên thực tế, triều đình Ăng-co hầu như không thể quản lí được vùng đất này.</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812598602"/>
                  </a:ext>
                </a:extLst>
              </a:tr>
              <a:tr h="1376521">
                <a:tc>
                  <a:txBody>
                    <a:bodyPr/>
                    <a:lstStyle/>
                    <a:p>
                      <a:pPr algn="ctr">
                        <a:lnSpc>
                          <a:spcPct val="100000"/>
                        </a:lnSpc>
                      </a:pPr>
                      <a:r>
                        <a:rPr lang="en-US" sz="1400">
                          <a:effectLst/>
                        </a:rPr>
                        <a:t>Kinh tế</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Sản xuất nông nghiệp kết hợp với làm các nghề thủ công.</a:t>
                      </a:r>
                    </a:p>
                    <a:p>
                      <a:pPr algn="just">
                        <a:lnSpc>
                          <a:spcPct val="100000"/>
                        </a:lnSpc>
                      </a:pPr>
                      <a:r>
                        <a:rPr lang="en-US" sz="1400">
                          <a:effectLst/>
                        </a:rPr>
                        <a:t>- Thương nghiệp đường biển phát triển mạnh mẽ, thu hút thương nhân của nhiều nước như: Ấn Độ, Trung Quốc, La Mã…; thương cảng Óc Eo của Phù Nam trở thành trung tâm của tuyến đường hàng hải trên vùng biển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Sản xuất nông nghiệp kết hợp với làm các nghề thủ công và buôn bán nhỏ.</a:t>
                      </a:r>
                    </a:p>
                    <a:p>
                      <a:pPr marL="30480" marR="30480" algn="just">
                        <a:lnSpc>
                          <a:spcPct val="100000"/>
                        </a:lnSpc>
                      </a:pPr>
                      <a:r>
                        <a:rPr lang="en-US" sz="1400">
                          <a:effectLst/>
                        </a:rPr>
                        <a:t>- Thương nghiệp không còn phát triển như trước.</a:t>
                      </a:r>
                    </a:p>
                    <a:p>
                      <a:pPr algn="just">
                        <a:lnSpc>
                          <a:spcPct val="100000"/>
                        </a:lnSpc>
                      </a:pPr>
                      <a:r>
                        <a:rPr lang="en-US" sz="1400">
                          <a:effectLst/>
                        </a:rPr>
                        <a:t> </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1148155733"/>
                  </a:ext>
                </a:extLst>
              </a:tr>
              <a:tr h="819245">
                <a:tc>
                  <a:txBody>
                    <a:bodyPr/>
                    <a:lstStyle/>
                    <a:p>
                      <a:pPr algn="ctr">
                        <a:lnSpc>
                          <a:spcPct val="100000"/>
                        </a:lnSpc>
                      </a:pPr>
                      <a:r>
                        <a:rPr lang="en-US" sz="1400">
                          <a:effectLst/>
                        </a:rPr>
                        <a:t>Văn hóa</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Chịu ảnh hưởng sâu sắc của văn hóa Ấn Độ.</a:t>
                      </a:r>
                    </a:p>
                    <a:p>
                      <a:pPr algn="just">
                        <a:lnSpc>
                          <a:spcPct val="100000"/>
                        </a:lnSpc>
                      </a:pPr>
                      <a:r>
                        <a:rPr lang="en-US" sz="1400">
                          <a:effectLst/>
                        </a:rPr>
                        <a:t>- Văn hóa vật chất và văn hóa tinh thần mang đậm yếu tố “sông nước”</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Ít chịu ảnh hưởng của văn hóa Chân Lạp.</a:t>
                      </a:r>
                    </a:p>
                    <a:p>
                      <a:pPr marL="30480" marR="30480" algn="just">
                        <a:lnSpc>
                          <a:spcPct val="100000"/>
                        </a:lnSpc>
                      </a:pPr>
                      <a:r>
                        <a:rPr lang="en-US" sz="1400">
                          <a:effectLst/>
                        </a:rPr>
                        <a:t>- Dần tiếp thu văn hóa Trung Quốc.</a:t>
                      </a:r>
                    </a:p>
                    <a:p>
                      <a:pPr algn="just">
                        <a:lnSpc>
                          <a:spcPct val="100000"/>
                        </a:lnSpc>
                      </a:pPr>
                      <a:r>
                        <a:rPr lang="en-US" sz="1400">
                          <a:effectLst/>
                        </a:rPr>
                        <a:t>- Những nét văn hóa truyền thống tiếp tục được duy trì.</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val="3947255585"/>
                  </a:ext>
                </a:extLst>
              </a:tr>
            </a:tbl>
          </a:graphicData>
        </a:graphic>
      </p:graphicFrame>
    </p:spTree>
    <p:extLst>
      <p:ext uri="{BB962C8B-B14F-4D97-AF65-F5344CB8AC3E}">
        <p14:creationId xmlns:p14="http://schemas.microsoft.com/office/powerpoint/2010/main" val="2472304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extLst>
      <p:ext uri="{BB962C8B-B14F-4D97-AF65-F5344CB8AC3E}">
        <p14:creationId xmlns:p14="http://schemas.microsoft.com/office/powerpoint/2010/main" val="1185090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4653646"/>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a:p>
            <a:pPr algn="just">
              <a:lnSpc>
                <a:spcPct val="150000"/>
              </a:lnSpc>
            </a:pPr>
            <a:r>
              <a:rPr lang="en-US" sz="2000">
                <a:effectLst/>
                <a:latin typeface="Times New Roman" panose="02020603050405020304" pitchFamily="18" charset="0"/>
                <a:ea typeface="Times New Roman" panose="02020603050405020304" pitchFamily="18" charset="0"/>
              </a:rPr>
              <a:t>+ Điều kiện tự nhiên của vùng đất Nam Bộ không phù hợp với truyền thống canh tác và sinh sống của người Khơ-me (tộc người chủ yếu ở Chân Lạp) =&gt; Do đó, trong suốt thế kỉ VII – đầu thế kỉ XVI, cư dân Khơ-me hầu như không sinh sống ở vùng đất Nam Bộ.</a:t>
            </a:r>
          </a:p>
          <a:p>
            <a:pPr algn="just">
              <a:lnSpc>
                <a:spcPct val="150000"/>
              </a:lnSpc>
            </a:pPr>
            <a:r>
              <a:rPr lang="en-US" sz="2000">
                <a:effectLst/>
                <a:latin typeface="Times New Roman" panose="02020603050405020304" pitchFamily="18" charset="0"/>
                <a:ea typeface="Times New Roman" panose="02020603050405020304" pitchFamily="18" charset="0"/>
              </a:rPr>
              <a:t>+ Trong các thế kỉ VII – đầu thế kỉ XVI, triều đình Chân Lạp phải đối mặt với nhiều khó khăn nên khó có khả năng kiểm soát trực tiếp vùng đất Nam Bộ. Bên cạnh đó, dấu ấn về thời kì phát triển cường thịnh của Phù Nam rất mạnh mẽ trong lòng cư dân nơi đây, cho nên triều đình Ăng-co rất khó có thể quản lý và kiểm soát được vùng đất này.</a:t>
            </a:r>
          </a:p>
          <a:p>
            <a:pPr algn="just">
              <a:lnSpc>
                <a:spcPct val="150000"/>
              </a:lnSpc>
            </a:pPr>
            <a:endParaRPr lang="en-US" sz="20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801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1" y="-206025"/>
            <a:ext cx="96020" cy="329212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pic>
        <p:nvPicPr>
          <p:cNvPr id="3" name="Picture 2"/>
          <p:cNvPicPr>
            <a:picLocks noChangeAspect="1"/>
          </p:cNvPicPr>
          <p:nvPr/>
        </p:nvPicPr>
        <p:blipFill>
          <a:blip r:embed="rId5"/>
          <a:stretch>
            <a:fillRect/>
          </a:stretch>
        </p:blipFill>
        <p:spPr>
          <a:xfrm>
            <a:off x="2985378" y="971550"/>
            <a:ext cx="3269264" cy="2185606"/>
          </a:xfrm>
          <a:prstGeom prst="rect">
            <a:avLst/>
          </a:prstGeom>
        </p:spPr>
      </p:pic>
      <p:sp>
        <p:nvSpPr>
          <p:cNvPr id="2" name="TextBox 1"/>
          <p:cNvSpPr txBox="1"/>
          <p:nvPr/>
        </p:nvSpPr>
        <p:spPr>
          <a:xfrm>
            <a:off x="3537280" y="1828801"/>
            <a:ext cx="264517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860" y="353016"/>
            <a:ext cx="5927799" cy="41475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081273"/>
          </a:xfrm>
          <a:prstGeom prst="rect">
            <a:avLst/>
          </a:prstGeom>
        </p:spPr>
      </p:pic>
      <p:sp>
        <p:nvSpPr>
          <p:cNvPr id="6" name="TextBox 5">
            <a:extLst>
              <a:ext uri="{FF2B5EF4-FFF2-40B4-BE49-F238E27FC236}">
                <a16:creationId xmlns:a16="http://schemas.microsoft.com/office/drawing/2014/main" id="{DE05C958-77BE-8F9D-6F64-2B36B84CF590}"/>
              </a:ext>
            </a:extLst>
          </p:cNvPr>
          <p:cNvSpPr txBox="1"/>
          <p:nvPr/>
        </p:nvSpPr>
        <p:spPr>
          <a:xfrm>
            <a:off x="782055" y="906915"/>
            <a:ext cx="4800601" cy="2806987"/>
          </a:xfrm>
          <a:prstGeom prst="rect">
            <a:avLst/>
          </a:prstGeom>
          <a:noFill/>
        </p:spPr>
        <p:txBody>
          <a:bodyPr wrap="square" rtlCol="0">
            <a:spAutoFit/>
          </a:bodyPr>
          <a:lstStyle/>
          <a:p>
            <a:pPr algn="just">
              <a:lnSpc>
                <a:spcPct val="150000"/>
              </a:lnSpc>
            </a:pPr>
            <a:r>
              <a:rPr lang="en-US" sz="2000" b="1" i="1">
                <a:solidFill>
                  <a:srgbClr val="00206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cần phải làm gì để bảo vệ và phát huy giá trị của di tích đó.</a:t>
            </a:r>
            <a:endParaRPr lang="en-US" sz="2000" b="1">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VẬN DỤNG</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id="{48FF582F-455F-8E59-D724-01E0DAAA347B}"/>
              </a:ext>
            </a:extLst>
          </p:cNvPr>
          <p:cNvSpPr txBox="1"/>
          <p:nvPr/>
        </p:nvSpPr>
        <p:spPr>
          <a:xfrm>
            <a:off x="0" y="565472"/>
            <a:ext cx="9144000" cy="1421992"/>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cầm phải làm gì để bảo vệ  và phát huy giá trị của di tích đó.</a:t>
            </a:r>
          </a:p>
        </p:txBody>
      </p:sp>
      <p:sp>
        <p:nvSpPr>
          <p:cNvPr id="3" name="TextBox 2">
            <a:extLst>
              <a:ext uri="{FF2B5EF4-FFF2-40B4-BE49-F238E27FC236}">
                <a16:creationId xmlns:a16="http://schemas.microsoft.com/office/drawing/2014/main" id="{1EF2218A-0AAB-62D4-0F6E-98A3ED44CB31}"/>
              </a:ext>
            </a:extLst>
          </p:cNvPr>
          <p:cNvSpPr txBox="1"/>
          <p:nvPr/>
        </p:nvSpPr>
        <p:spPr>
          <a:xfrm>
            <a:off x="132347" y="1973160"/>
            <a:ext cx="8823496" cy="3077766"/>
          </a:xfrm>
          <a:prstGeom prst="rect">
            <a:avLst/>
          </a:prstGeom>
          <a:noFill/>
        </p:spPr>
        <p:txBody>
          <a:bodyPr wrap="square" rtlCol="0">
            <a:spAutoFit/>
          </a:bodyPr>
          <a:lstStyle/>
          <a:p>
            <a:pPr indent="457200" algn="just">
              <a:lnSpc>
                <a:spcPct val="150000"/>
              </a:lnSpc>
            </a:pPr>
            <a:r>
              <a:rPr lang="en-US" sz="2000" i="1">
                <a:solidFill>
                  <a:srgbClr val="FF0000"/>
                </a:solidFill>
                <a:effectLst/>
                <a:latin typeface="Times New Roman" panose="02020603050405020304" pitchFamily="18" charset="0"/>
                <a:ea typeface="Times New Roman" panose="02020603050405020304" pitchFamily="18" charset="0"/>
              </a:rPr>
              <a:t>Gợi ý:</a:t>
            </a: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tên là gì? Nằm ở đâu? Do ai xây dựng?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xây dựng vì mục đích gì?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Những nét đặc sắc của công trình đó?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Giá trị của công trình đó?</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Theo em, cần phải làm gì để bảo vệ và phát huy giá trị của di tích đó?</a:t>
            </a:r>
            <a:endParaRPr lang="en-US" sz="2000">
              <a:solidFill>
                <a:srgbClr val="7030A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6069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9144000" cy="51435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217735" y="1546728"/>
            <a:ext cx="7128873" cy="1454242"/>
          </a:xfrm>
          <a:prstGeom prst="rect">
            <a:avLst/>
          </a:prstGeom>
          <a:noFill/>
        </p:spPr>
        <p:txBody>
          <a:bodyPr wrap="square" lIns="68579" tIns="34289" rIns="68579" bIns="34289" rtlCol="0">
            <a:spAutoFit/>
          </a:bodyPr>
          <a:lstStyle/>
          <a:p>
            <a:pPr algn="ctr" defTabSz="685783">
              <a:buClrTx/>
            </a:pPr>
            <a:r>
              <a:rPr lang="en-US" sz="4500" b="1" kern="1200">
                <a:solidFill>
                  <a:srgbClr val="7030A0"/>
                </a:solidFill>
                <a:latin typeface="APPLE CHANCERY" panose="03020702040506060504" pitchFamily="66" charset="-79"/>
                <a:ea typeface="+mn-ea"/>
                <a:cs typeface="APPLE CHANCERY" panose="03020702040506060504" pitchFamily="66" charset="-79"/>
              </a:rPr>
              <a:t>TẠM BIỆT</a:t>
            </a:r>
            <a:endParaRPr lang="x-none" sz="4500" b="1" kern="1200" dirty="0">
              <a:solidFill>
                <a:srgbClr val="7030A0"/>
              </a:solidFill>
              <a:latin typeface="APPLE CHANCERY" panose="03020702040506060504" pitchFamily="66" charset="-79"/>
              <a:ea typeface="+mn-ea"/>
              <a:cs typeface="APPLE CHANCERY" panose="03020702040506060504" pitchFamily="66" charset="-79"/>
            </a:endParaRPr>
          </a:p>
          <a:p>
            <a:pPr algn="ctr" defTabSz="685783">
              <a:buClrTx/>
            </a:pPr>
            <a:r>
              <a:rPr lang="x-none" sz="4500" b="1" kern="1200" dirty="0">
                <a:solidFill>
                  <a:srgbClr val="7030A0"/>
                </a:solidFill>
                <a:latin typeface="APPLE CHANCERY" panose="03020702040506060504" pitchFamily="66" charset="-79"/>
                <a:ea typeface="+mn-ea"/>
                <a:cs typeface="APPLE CHANCERY" panose="03020702040506060504" pitchFamily="66" charset="-79"/>
              </a:rPr>
              <a:t>CHÚC CÁC EM HỌC TỐT!</a:t>
            </a: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8346608" y="76200"/>
            <a:ext cx="812800" cy="812800"/>
          </a:xfrm>
          <a:prstGeom prst="rect">
            <a:avLst/>
          </a:prstGeom>
        </p:spPr>
      </p:pic>
    </p:spTree>
    <p:extLst>
      <p:ext uri="{BB962C8B-B14F-4D97-AF65-F5344CB8AC3E}">
        <p14:creationId xmlns:p14="http://schemas.microsoft.com/office/powerpoint/2010/main" val="263640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4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Kể tên các danh nhân văn hoá tiêu biểu thời Lê sơ</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Nguyễn Trãi, Lê Thánh Tông, Lương Thế Vinh, Ngô Sĩ Liên</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16875"/>
            <a:ext cx="9144000"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Giới thiệu về cụm tháp Dương Long (Bình Định)</a:t>
            </a:r>
            <a:endPar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8" name="Picture 7" descr="thap duong long - thap cham binh dinh noi tieng - Quy Nhơn Tourist">
            <a:extLst>
              <a:ext uri="{FF2B5EF4-FFF2-40B4-BE49-F238E27FC236}">
                <a16:creationId xmlns:a16="http://schemas.microsoft.com/office/drawing/2014/main" id="{51EA5BB8-B3D3-D5F3-CFD9-A2F9C6DC0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0368" y="662316"/>
            <a:ext cx="6299199" cy="4497015"/>
          </a:xfrm>
          <a:prstGeom prst="rect">
            <a:avLst/>
          </a:prstGeom>
          <a:noFill/>
          <a:ln>
            <a:noFill/>
          </a:ln>
        </p:spPr>
      </p:pic>
    </p:spTree>
    <p:extLst>
      <p:ext uri="{BB962C8B-B14F-4D97-AF65-F5344CB8AC3E}">
        <p14:creationId xmlns:p14="http://schemas.microsoft.com/office/powerpoint/2010/main" val="188834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 name="TextBox 1">
            <a:extLst>
              <a:ext uri="{FF2B5EF4-FFF2-40B4-BE49-F238E27FC236}">
                <a16:creationId xmlns:a16="http://schemas.microsoft.com/office/drawing/2014/main" id="{DAE9A989-B72C-4E2B-A606-B31D7B6295C4}"/>
              </a:ext>
            </a:extLst>
          </p:cNvPr>
          <p:cNvSpPr txBox="1"/>
          <p:nvPr/>
        </p:nvSpPr>
        <p:spPr>
          <a:xfrm>
            <a:off x="3026110" y="-29791"/>
            <a:ext cx="6105858" cy="2308324"/>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Đây là cụm di tích gồm ba tháp Chăm thẳng hàng trên một gò cao thuộc huyện Tây Sơn, tỉnh Bình Định, được xây dựng vào cuối thế kỉ XII, là thời kì phát triển rực rỡ nhất của nền văn hoá Chăm-pa. Cụm tháp này g</a:t>
            </a:r>
            <a:r>
              <a:rPr lang="en-US" sz="2400">
                <a:solidFill>
                  <a:srgbClr val="0070C0"/>
                </a:solidFill>
                <a:latin typeface="Times New Roman" panose="02020603050405020304" pitchFamily="18" charset="0"/>
                <a:cs typeface="Times New Roman" panose="02020603050405020304" pitchFamily="18" charset="0"/>
              </a:rPr>
              <a:t>ồ</a:t>
            </a:r>
            <a:r>
              <a:rPr lang="vi-VN" sz="2400">
                <a:solidFill>
                  <a:srgbClr val="0070C0"/>
                </a:solidFill>
                <a:latin typeface="Times New Roman" panose="02020603050405020304" pitchFamily="18" charset="0"/>
                <a:cs typeface="Times New Roman" panose="02020603050405020304" pitchFamily="18" charset="0"/>
              </a:rPr>
              <a:t>m ba tháp: Tháp giữa cao 39m, hai tháp bên cao 32m. </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descr="thap duong long - thap cham binh dinh noi tieng - Quy Nhơn Tourist">
            <a:extLst>
              <a:ext uri="{FF2B5EF4-FFF2-40B4-BE49-F238E27FC236}">
                <a16:creationId xmlns:a16="http://schemas.microsoft.com/office/drawing/2014/main" id="{CCCC735D-10DF-6590-B40F-A83CB9CB4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2" y="509"/>
            <a:ext cx="3028592" cy="2162120"/>
          </a:xfrm>
          <a:prstGeom prst="rect">
            <a:avLst/>
          </a:prstGeom>
          <a:noFill/>
          <a:ln>
            <a:noFill/>
          </a:ln>
        </p:spPr>
      </p:pic>
      <p:sp>
        <p:nvSpPr>
          <p:cNvPr id="3" name="TextBox 2">
            <a:extLst>
              <a:ext uri="{FF2B5EF4-FFF2-40B4-BE49-F238E27FC236}">
                <a16:creationId xmlns:a16="http://schemas.microsoft.com/office/drawing/2014/main" id="{FB2ED5C7-009F-FC47-3AAA-4E7AAB49A1E6}"/>
              </a:ext>
            </a:extLst>
          </p:cNvPr>
          <p:cNvSpPr txBox="1"/>
          <p:nvPr/>
        </p:nvSpPr>
        <p:spPr>
          <a:xfrm>
            <a:off x="-13093" y="2147907"/>
            <a:ext cx="9174089" cy="3046988"/>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Phần thân của các tháp xây bằng gạch, các góc được ghép bởi những tảng đá lớn chạm trổ công phu. Tính quy mô của tháp Dương Long được thể hiện không chỉ ở chiều cao của tháp (cao nhất trong các tháp Chăm còn lại ở Việt Nam) mà còn ở lối kiến trúc độc đáo, đặc biệt là các hoa văn, hoạ tiết được khắc tạc trực tiếp trên những tảng đá đồ sộ đặt ngay trên đỉnh tháp. Cụm tháp Dương Long là một trong những di tích tiêu biểu nhất là hiện thân của trình độ kĩ thuật xây dựng đền tháp, nghệ thuật tạo hình của người Chăm-pa x</a:t>
            </a:r>
            <a:r>
              <a:rPr lang="en-US" sz="2400">
                <a:solidFill>
                  <a:srgbClr val="0070C0"/>
                </a:solidFill>
                <a:latin typeface="Times New Roman" panose="02020603050405020304" pitchFamily="18" charset="0"/>
                <a:cs typeface="Times New Roman" panose="02020603050405020304" pitchFamily="18" charset="0"/>
              </a:rPr>
              <a:t>ư</a:t>
            </a:r>
            <a:r>
              <a:rPr lang="vi-VN" sz="2400">
                <a:solidFill>
                  <a:srgbClr val="0070C0"/>
                </a:solidFill>
                <a:latin typeface="Times New Roman" panose="02020603050405020304" pitchFamily="18" charset="0"/>
                <a:cs typeface="Times New Roman" panose="02020603050405020304" pitchFamily="18" charset="0"/>
              </a:rPr>
              <a:t>a.</a:t>
            </a:r>
            <a:endParaRPr lang="en-US" sz="24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defTabSz="914378"/>
              <a:endParaRPr>
                <a:ea typeface="+mn-ea"/>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TextBox 1">
            <a:extLst>
              <a:ext uri="{FF2B5EF4-FFF2-40B4-BE49-F238E27FC236}">
                <a16:creationId xmlns:a16="http://schemas.microsoft.com/office/drawing/2014/main" id="{DAE9A989-B72C-4E2B-A606-B31D7B6295C4}"/>
              </a:ext>
            </a:extLst>
          </p:cNvPr>
          <p:cNvSpPr txBox="1"/>
          <p:nvPr/>
        </p:nvSpPr>
        <p:spPr>
          <a:xfrm>
            <a:off x="-12032" y="13751"/>
            <a:ext cx="9144000" cy="1704569"/>
          </a:xfrm>
          <a:prstGeom prst="rect">
            <a:avLst/>
          </a:prstGeom>
          <a:noFill/>
        </p:spPr>
        <p:txBody>
          <a:bodyPr wrap="square" rtlCol="0">
            <a:spAutoFit/>
          </a:bodyPr>
          <a:lstStyle/>
          <a:p>
            <a:pPr algn="just">
              <a:lnSpc>
                <a:spcPct val="150000"/>
              </a:lnSpc>
            </a:pPr>
            <a:r>
              <a:rPr lang="vi-VN" sz="1800" b="1" u="none" strike="noStrike" spc="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Trong giai đoạn từ đầu thế kỉ X đến đầu thế kỉ XVI, vùng đất phía Nam của Đại Việt bao gồm những phần lãnh thổ nào thuộc Việt Nam hiện nay? </a:t>
            </a:r>
            <a:endParaRPr lang="en-US" sz="1800" b="1">
              <a:effectLst/>
              <a:latin typeface="Times New Roman" panose="02020603050405020304" pitchFamily="18" charset="0"/>
              <a:ea typeface="Times New Roman" panose="02020603050405020304" pitchFamily="18" charset="0"/>
            </a:endParaRPr>
          </a:p>
          <a:p>
            <a:pPr algn="just">
              <a:lnSpc>
                <a:spcPct val="150000"/>
              </a:lnSpc>
            </a:pPr>
            <a:r>
              <a:rPr lang="en-US" sz="1800" b="1">
                <a:effectLst/>
                <a:latin typeface="Times New Roman" panose="02020603050405020304" pitchFamily="18" charset="0"/>
                <a:ea typeface="Times New Roman" panose="02020603050405020304" pitchFamily="18" charset="0"/>
              </a:rPr>
              <a:t>2. Kênh hình gợi cho em suy nghĩ gì về vùng đất phía Nam Việt Nam từ thế kỉ X đến đầu thế kỉ XVI? </a:t>
            </a:r>
          </a:p>
        </p:txBody>
      </p:sp>
      <p:pic>
        <p:nvPicPr>
          <p:cNvPr id="11" name="Picture 10">
            <a:extLst>
              <a:ext uri="{FF2B5EF4-FFF2-40B4-BE49-F238E27FC236}">
                <a16:creationId xmlns:a16="http://schemas.microsoft.com/office/drawing/2014/main" id="{ACFD7F48-A44F-DCBD-6A56-3915C4ED2CC4}"/>
              </a:ext>
            </a:extLst>
          </p:cNvPr>
          <p:cNvPicPr>
            <a:picLocks noChangeAspect="1"/>
          </p:cNvPicPr>
          <p:nvPr/>
        </p:nvPicPr>
        <p:blipFill>
          <a:blip r:embed="rId3"/>
          <a:stretch>
            <a:fillRect/>
          </a:stretch>
        </p:blipFill>
        <p:spPr>
          <a:xfrm>
            <a:off x="1347538" y="1386030"/>
            <a:ext cx="6557210" cy="3768009"/>
          </a:xfrm>
          <a:prstGeom prst="rect">
            <a:avLst/>
          </a:prstGeom>
        </p:spPr>
      </p:pic>
    </p:spTree>
    <p:extLst>
      <p:ext uri="{BB962C8B-B14F-4D97-AF65-F5344CB8AC3E}">
        <p14:creationId xmlns:p14="http://schemas.microsoft.com/office/powerpoint/2010/main" val="1251405184"/>
      </p:ext>
    </p:extLst>
  </p:cSld>
  <p:clrMapOvr>
    <a:masterClrMapping/>
  </p:clrMapOvr>
</p:sld>
</file>

<file path=ppt/theme/theme1.xml><?xml version="1.0" encoding="utf-8"?>
<a:theme xmlns:a="http://schemas.openxmlformats.org/drawingml/2006/main" name="Museum Company Profile by Slidesgo">
  <a:themeElements>
    <a:clrScheme name="Simple Light">
      <a:dk1>
        <a:srgbClr val="2A2A2A"/>
      </a:dk1>
      <a:lt1>
        <a:srgbClr val="FFFBE9"/>
      </a:lt1>
      <a:dk2>
        <a:srgbClr val="000000"/>
      </a:dk2>
      <a:lt2>
        <a:srgbClr val="FFFFFF"/>
      </a:lt2>
      <a:accent1>
        <a:srgbClr val="FF8E7B"/>
      </a:accent1>
      <a:accent2>
        <a:srgbClr val="FFCB78"/>
      </a:accent2>
      <a:accent3>
        <a:srgbClr val="99DDC6"/>
      </a:accent3>
      <a:accent4>
        <a:srgbClr val="498972"/>
      </a:accent4>
      <a:accent5>
        <a:srgbClr val="FF8E7B"/>
      </a:accent5>
      <a:accent6>
        <a:srgbClr val="99DDC6"/>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TotalTime>
  <Words>3901</Words>
  <Application>Microsoft Office PowerPoint</Application>
  <PresentationFormat>On-screen Show (16:9)</PresentationFormat>
  <Paragraphs>235</Paragraphs>
  <Slides>56</Slides>
  <Notes>34</Notes>
  <HiddenSlides>0</HiddenSlides>
  <MMClips>2</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56</vt:i4>
      </vt:variant>
    </vt:vector>
  </HeadingPairs>
  <TitlesOfParts>
    <vt:vector size="83" baseType="lpstr">
      <vt:lpstr>#9Slide03 Arima Madurai Bold</vt:lpstr>
      <vt:lpstr>APPLE CHANCERY</vt:lpstr>
      <vt:lpstr>Bodoni MT Black</vt:lpstr>
      <vt:lpstr>Oxygen</vt:lpstr>
      <vt:lpstr>Cairo</vt:lpstr>
      <vt:lpstr>Hammersmith One</vt:lpstr>
      <vt:lpstr>Calibri Light</vt:lpstr>
      <vt:lpstr>#9Slide03 AmpleSoft</vt:lpstr>
      <vt:lpstr>Algerian</vt:lpstr>
      <vt:lpstr>宋体</vt:lpstr>
      <vt:lpstr>Lato</vt:lpstr>
      <vt:lpstr>Times New Roman</vt:lpstr>
      <vt:lpstr>Arial</vt:lpstr>
      <vt:lpstr>#9Slide03 Arima Madurai Black</vt:lpstr>
      <vt:lpstr>#9Slide03 Arima Madurai ExtraBo</vt:lpstr>
      <vt:lpstr>Raleway</vt:lpstr>
      <vt:lpstr>#9Slide07 SVNAppleberry</vt:lpstr>
      <vt:lpstr>Microsoft YaHei</vt:lpstr>
      <vt:lpstr>Calibri</vt:lpstr>
      <vt:lpstr>#9Slide03 AllRoundGothic</vt:lpstr>
      <vt:lpstr>#9Slide03 Bebas Neue Bold</vt:lpstr>
      <vt:lpstr>Museum Company Profile by Slidesgo</vt:lpstr>
      <vt:lpstr>7_Office Theme</vt:lpstr>
      <vt:lpstr>1_Social Issues Thesis: Climate Change by Slidesgo</vt:lpstr>
      <vt:lpstr>4_Office Theme</vt:lpstr>
      <vt:lpstr>Social Issues Thesis: Climate Change by Slidesgo</vt:lpstr>
      <vt:lpstr>3_第一PPT，www.1ppt.com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Vương quốc Chăm-pa và vùng Nam Bộ  từ đầu thế kỉ X  đến đầu thế kỉ XVI</vt:lpstr>
      <vt:lpstr>1. Vương quốc Chăm-pa từ thế kỉ X đến đầu thế kỉ XVI</vt:lpstr>
      <vt:lpstr>a. Diễn biến cơ bản về chính trị</vt:lpstr>
      <vt:lpstr>a. Diễn biến cơ bản về chính trị</vt:lpstr>
      <vt:lpstr>PowerPoint Presentation</vt:lpstr>
      <vt:lpstr>PowerPoint Presentation</vt:lpstr>
      <vt:lpstr>PowerPoint Presentation</vt:lpstr>
      <vt:lpstr>a. Diễn biến cơ bản về chính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Tình hình kinh tế, văn hoá</vt:lpstr>
      <vt:lpstr>b. Tình hình kinh tế, văn hoá</vt:lpstr>
      <vt:lpstr>b. Tình hình kinh tế, văn hoá</vt:lpstr>
      <vt:lpstr>PowerPoint Presentation</vt:lpstr>
      <vt:lpstr>THỦ CÔNG NGHIỆP</vt:lpstr>
      <vt:lpstr>KIẾN TRÚC-ĐIÊU KHẮC</vt:lpstr>
      <vt:lpstr>KIẾN TRÚC-ĐIÊU KHẮC</vt:lpstr>
      <vt:lpstr>2. Sơ lược vùng đất Nam Bộ từ đầu thế kỉ X đến đầu thế kỉ XVI</vt:lpstr>
      <vt:lpstr>a. Diễn biến cơ bản về chính trị</vt:lpstr>
      <vt:lpstr>a. Diễn biến cơ bản về chính trị</vt:lpstr>
      <vt:lpstr>a. Diễn biến cơ bản về chính trị</vt:lpstr>
      <vt:lpstr>a. Diễn biến cơ bản về chính trị</vt:lpstr>
      <vt:lpstr>b. Tình hình kinh tế và văn hoá</vt:lpstr>
      <vt:lpstr>b. Tình hình kinh tế và văn hoá</vt:lpstr>
      <vt:lpstr>PowerPoint Presentation</vt:lpstr>
      <vt:lpstr>PowerPoint Presentation</vt:lpstr>
      <vt:lpstr>LUYỆN TẬP</vt:lpstr>
      <vt:lpstr>LUYỆN TẬP</vt:lpstr>
      <vt:lpstr>LUYỆN TẬP</vt:lpstr>
      <vt:lpstr>LUYỆN TẬP</vt:lpstr>
      <vt:lpstr>LUYỆN TẬP</vt:lpstr>
      <vt:lpstr>LUYỆN TẬP</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học: Nước Âu Lạc</dc:title>
  <dc:creator>CPN</dc:creator>
  <cp:lastModifiedBy>ismail - [2010]</cp:lastModifiedBy>
  <cp:revision>71</cp:revision>
  <dcterms:modified xsi:type="dcterms:W3CDTF">2024-05-29T15:39:40Z</dcterms:modified>
</cp:coreProperties>
</file>