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300" r:id="rId3"/>
    <p:sldId id="302" r:id="rId4"/>
    <p:sldId id="303" r:id="rId5"/>
    <p:sldId id="301" r:id="rId6"/>
    <p:sldId id="263" r:id="rId7"/>
    <p:sldId id="334" r:id="rId8"/>
    <p:sldId id="306" r:id="rId9"/>
    <p:sldId id="307" r:id="rId10"/>
    <p:sldId id="308" r:id="rId11"/>
    <p:sldId id="337" r:id="rId12"/>
    <p:sldId id="338" r:id="rId13"/>
    <p:sldId id="331" r:id="rId14"/>
    <p:sldId id="320" r:id="rId15"/>
    <p:sldId id="327" r:id="rId16"/>
    <p:sldId id="328" r:id="rId17"/>
    <p:sldId id="329" r:id="rId18"/>
    <p:sldId id="311" r:id="rId19"/>
    <p:sldId id="313" r:id="rId20"/>
    <p:sldId id="312" r:id="rId21"/>
    <p:sldId id="315" r:id="rId22"/>
    <p:sldId id="319" r:id="rId23"/>
    <p:sldId id="323" r:id="rId24"/>
    <p:sldId id="32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CC"/>
    <a:srgbClr val="99FF66"/>
    <a:srgbClr val="FBE7FA"/>
    <a:srgbClr val="FCE6FA"/>
    <a:srgbClr val="B03520"/>
    <a:srgbClr val="FDE9E5"/>
    <a:srgbClr val="D9F8CA"/>
    <a:srgbClr val="D6E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F99A5-28A4-4969-B49E-F2DA85CDDD2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4458E-E2F9-4581-8D08-120584F0B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1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7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4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8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C1511-11B1-48CA-8A37-7E325337E81A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63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414C4-4B59-4937-8845-907014743959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84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56229B-1A31-4535-9CD6-8581069E3B67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238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59A-CB5C-47F0-AF02-4C84B33EE7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86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B35E2-8B72-4725-983F-0FB23A786990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95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ED070-A629-4002-A00A-FFF318BB940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48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AE9D56-5E89-4BB2-A9D1-1981EA827754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42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BE055-2189-4F2E-9592-668F51A1725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1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50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5521C-9951-47B5-8D44-20B75C5EB4A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492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449E77-26B3-437F-9E40-67DAE25A78AF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96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6C74C-243A-435C-B376-3530615CDFB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03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9B641-0D52-434C-82C1-8350BA5C5E11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254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3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6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3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0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2203AC-AC82-41D6-8F1F-EF6988406B9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2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5.gif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upload.wikimedia.org/wikipedia/commons/c/c8/DenPhungHung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commons/thumb/c/c8/DenPhungHung1.jpg/800px-DenPhungHung1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upload.wikimedia.org/wikipedia/vi/0/03/CDDenPhungHun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vi/thumb/0/03/CDDenPhungHung.jpg/800px-CDDenPhungHung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4.gif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4.gif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4.gif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4.gif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3.jpeg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gif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7.gif"/><Relationship Id="rId17" Type="http://schemas.openxmlformats.org/officeDocument/2006/relationships/image" Target="../media/image10.gif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4.gif"/><Relationship Id="rId5" Type="http://schemas.microsoft.com/office/2007/relationships/media" Target="../media/media1.mp3"/><Relationship Id="rId1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15.png"/><Relationship Id="rId1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0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5799" y="986135"/>
            <a:ext cx="55646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5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8322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91" y="710785"/>
            <a:ext cx="5124697" cy="606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5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49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5707" y="1905879"/>
            <a:ext cx="4974553" cy="489364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Hà-Hà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Đàn-Nghệ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Gia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Mai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 màu da đen đặc trưng, có tài liệu lại cho rằng, vì ông mệnh thủy mà nước tượng trưng cho màu đen.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48826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962528" y="748515"/>
            <a:ext cx="5101784" cy="884404"/>
            <a:chOff x="5639790" y="1843785"/>
            <a:chExt cx="6055041" cy="688646"/>
          </a:xfrm>
        </p:grpSpPr>
        <p:sp>
          <p:nvSpPr>
            <p:cNvPr id="20" name="Rectangle 19"/>
            <p:cNvSpPr/>
            <p:nvPr/>
          </p:nvSpPr>
          <p:spPr>
            <a:xfrm>
              <a:off x="6187576" y="1928801"/>
              <a:ext cx="5507255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ca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video…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Loan?</a:t>
              </a:r>
            </a:p>
          </p:txBody>
        </p:sp>
        <p:pic>
          <p:nvPicPr>
            <p:cNvPr id="21" name="Picture 255" descr="questionbig_w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39790" y="1843785"/>
              <a:ext cx="561000" cy="688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91" y="1823991"/>
            <a:ext cx="4939111" cy="498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962529" y="1856633"/>
            <a:ext cx="51962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hon...”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Chầu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05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78"/>
            <a:ext cx="9144000" cy="672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4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2850" y="2268019"/>
            <a:ext cx="4970206" cy="452431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giõi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8322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112656" y="875923"/>
            <a:ext cx="4894865" cy="1034764"/>
            <a:chOff x="5817968" y="1841946"/>
            <a:chExt cx="5809458" cy="839263"/>
          </a:xfrm>
        </p:grpSpPr>
        <p:sp>
          <p:nvSpPr>
            <p:cNvPr id="9" name="Rectangle 8"/>
            <p:cNvSpPr/>
            <p:nvPr/>
          </p:nvSpPr>
          <p:spPr>
            <a:xfrm>
              <a:off x="6501667" y="1928802"/>
              <a:ext cx="5125759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4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ca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video…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0" name="Picture 255" descr="questionbig_w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17968" y="1841946"/>
              <a:ext cx="683699" cy="83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431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Tập tin:DenPhungHung1.jpg">
            <a:hlinkClick r:id="rId2"/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589935" y="6356556"/>
            <a:ext cx="7715865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itchFamily="18" charset="0"/>
              </a:rPr>
              <a:t>Hình</a:t>
            </a:r>
            <a:r>
              <a:rPr lang="en-US" altLang="en-US" sz="2400" b="1" dirty="0">
                <a:latin typeface="Times New Roman" pitchFamily="18" charset="0"/>
              </a:rPr>
              <a:t> 8: </a:t>
            </a:r>
            <a:r>
              <a:rPr lang="en-US" altLang="en-US" sz="2400" b="1" dirty="0" err="1">
                <a:latin typeface="Times New Roman" pitchFamily="18" charset="0"/>
              </a:rPr>
              <a:t>Đình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thờ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Phùng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Hưng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Lâm</a:t>
            </a:r>
            <a:r>
              <a:rPr lang="en-US" altLang="en-US" sz="2400" b="1" dirty="0">
                <a:latin typeface="Times New Roman" pitchFamily="18" charset="0"/>
              </a:rPr>
              <a:t> (</a:t>
            </a:r>
            <a:r>
              <a:rPr lang="en-US" altLang="en-US" sz="2400" b="1" dirty="0" err="1">
                <a:latin typeface="Times New Roman" pitchFamily="18" charset="0"/>
              </a:rPr>
              <a:t>Hà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Tây</a:t>
            </a:r>
            <a:r>
              <a:rPr lang="en-US" altLang="en-US" sz="2400" b="1" dirty="0"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486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9444" name="Picture 4" descr="Tập tin:CDDenPhungHu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6400800"/>
            <a:ext cx="7086600" cy="457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</a:rPr>
              <a:t>Chính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điện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đền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thờ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Phùng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Hưng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Lâm</a:t>
            </a:r>
            <a:endParaRPr lang="en-US" alt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222212" name="Group 4"/>
          <p:cNvGrpSpPr>
            <a:grpSpLocks/>
          </p:cNvGrpSpPr>
          <p:nvPr/>
        </p:nvGrpSpPr>
        <p:grpSpPr bwMode="auto">
          <a:xfrm>
            <a:off x="0" y="0"/>
            <a:ext cx="9144000" cy="6904434"/>
            <a:chOff x="-192" y="1680"/>
            <a:chExt cx="2592" cy="1933"/>
          </a:xfrm>
        </p:grpSpPr>
        <p:pic>
          <p:nvPicPr>
            <p:cNvPr id="44038" name="ncode_imageresizer_container_1" descr="6594958b883068d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1680"/>
              <a:ext cx="2592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9" name="Text Box 6"/>
            <p:cNvSpPr txBox="1">
              <a:spLocks noChangeArrowheads="1"/>
            </p:cNvSpPr>
            <p:nvPr/>
          </p:nvSpPr>
          <p:spPr bwMode="auto">
            <a:xfrm>
              <a:off x="601" y="3484"/>
              <a:ext cx="1025" cy="1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2596" y="132680"/>
            <a:ext cx="9051396" cy="734355"/>
            <a:chOff x="5799006" y="1841946"/>
            <a:chExt cx="5737738" cy="839263"/>
          </a:xfrm>
        </p:grpSpPr>
        <p:sp>
          <p:nvSpPr>
            <p:cNvPr id="10" name="Rectangle 9"/>
            <p:cNvSpPr/>
            <p:nvPr/>
          </p:nvSpPr>
          <p:spPr>
            <a:xfrm>
              <a:off x="6482704" y="1841946"/>
              <a:ext cx="5054040" cy="8392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</a:pPr>
              <a:r>
                <a:rPr lang="vi-VN" sz="24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pic>
          <p:nvPicPr>
            <p:cNvPr id="11" name="Picture 255" descr="questionbig_w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99006" y="1841946"/>
              <a:ext cx="616113" cy="83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715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883919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379219"/>
            <a:ext cx="2634018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651379" y="198119"/>
            <a:ext cx="247801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59" y="2560319"/>
            <a:ext cx="250009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2" y="1379219"/>
            <a:ext cx="2383887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3436623"/>
            <a:ext cx="198752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3565471" y="5308635"/>
            <a:ext cx="546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6153" y="5724064"/>
            <a:ext cx="214069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lvl="0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733365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19117" y="272954"/>
            <a:ext cx="5881760" cy="199257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3628" y="112542"/>
            <a:ext cx="8572500" cy="18624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7696" y="2152354"/>
            <a:ext cx="8572500" cy="91440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5412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75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31" y="3084395"/>
            <a:ext cx="2200752" cy="2635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87" y="0"/>
            <a:ext cx="1995985" cy="266131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42197" y="0"/>
            <a:ext cx="5813947" cy="4694830"/>
          </a:xfrm>
          <a:prstGeom prst="wedgeRoundRectCallout">
            <a:avLst>
              <a:gd name="adj1" fmla="val 60591"/>
              <a:gd name="adj2" fmla="val 2716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05716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00676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72" y="2975212"/>
            <a:ext cx="2200752" cy="273091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64411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23081" y="826618"/>
            <a:ext cx="8325134" cy="3636203"/>
          </a:xfrm>
          <a:prstGeom prst="cloudCallout">
            <a:avLst>
              <a:gd name="adj1" fmla="val -26916"/>
              <a:gd name="adj2" fmla="val 86113"/>
            </a:avLst>
          </a:prstGeom>
          <a:solidFill>
            <a:srgbClr val="FCE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SGK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10" descr="D: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443" y="4954137"/>
            <a:ext cx="1951630" cy="18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40349" y="19343"/>
            <a:ext cx="649248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cap="all" dirty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HƯỚNG DẪN HỌC Ở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5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8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14648" y="98474"/>
            <a:ext cx="8572500" cy="193276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Lướt gió mạnh, chém cá kình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Cưỡi voi ra trận tung hoành bốn phương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Xứ Thanh đất ấy quê 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Sử xanh còn mãi danh thơm của bà 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14648" y="2166424"/>
            <a:ext cx="8572500" cy="85812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Bà Triệu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37609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126610"/>
            <a:ext cx="8572500" cy="17944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quốc hiệu Vạn Xuân cho nước (544)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 đô về ở trước Long Biên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xưng Nam Đế nguyên niên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cung Vạn Thọ đặt nền móng cho..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8385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40696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4804"/>
            <a:ext cx="8726214" cy="6515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2889" y="1721452"/>
            <a:ext cx="73152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16 - CÁC CUỘC ĐẤU TRANH GIÀNH ĐỘC LẬP TRƯỚC THẾ KỈ X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4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36" y="14273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40" y="2548775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39" y="877172"/>
            <a:ext cx="8775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09" y="1421846"/>
            <a:ext cx="5097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115967" y="1945755"/>
            <a:ext cx="8673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74473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5278" y="1213360"/>
            <a:ext cx="4796769" cy="52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8548" y="1618203"/>
            <a:ext cx="6400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63773" y="2449200"/>
            <a:ext cx="8843749" cy="4381504"/>
          </a:xfrm>
          <a:prstGeom prst="rect">
            <a:avLst/>
          </a:prstGeom>
        </p:spPr>
      </p:pic>
      <p:pic>
        <p:nvPicPr>
          <p:cNvPr id="18" name="Picture 10" descr="D: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2370" y="1213360"/>
            <a:ext cx="1951630" cy="143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37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635547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0221" y="1033358"/>
            <a:ext cx="6003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BÁO CÁO VÀO PHIẾU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thảo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luận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itchFamily="34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25750"/>
              </p:ext>
            </p:extLst>
          </p:nvPr>
        </p:nvGraphicFramePr>
        <p:xfrm>
          <a:off x="95533" y="1774209"/>
          <a:ext cx="8939285" cy="4916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4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2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9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596094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71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54001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2005" y="883230"/>
            <a:ext cx="32399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PHIẾU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thảo</a:t>
            </a: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luận</a:t>
            </a:r>
            <a:endParaRPr lang="en-US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itchFamily="34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48609"/>
              </p:ext>
            </p:extLst>
          </p:nvPr>
        </p:nvGraphicFramePr>
        <p:xfrm>
          <a:off x="95533" y="1378417"/>
          <a:ext cx="9048466" cy="5427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5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9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713-722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VIII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Hoan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Lâm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9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GPDT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917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  <p:tag name="ISPRING_SLIDE_INDENT_LEVEL" val="0"/>
  <p:tag name="ISPRING_CUSTOM_TIMING_USED" val="1"/>
  <p:tag name="GENSWF_SLIDE_TITLE" val="GIỚI THIỆU LIÊN HỆ THỰC TẾ"/>
  <p:tag name="ISPRING_PRESENTER_ID" val="{7257E5D0-9D30-4FF0-97B0-8B144157FD3C}"/>
  <p:tag name="TIMING" val="|1.714"/>
  <p:tag name="ISPRING_SLIDE_ID_2" val="{8725AF43-880B-4AC5-A519-5547C9ECB130}"/>
  <p:tag name="GENSWF_ADVANCE_TIME" val="31.90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</TotalTime>
  <Words>1207</Words>
  <Application>Microsoft Office PowerPoint</Application>
  <PresentationFormat>On-screen Show (4:3)</PresentationFormat>
  <Paragraphs>127</Paragraphs>
  <Slides>23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.VnArabiaH</vt:lpstr>
      <vt:lpstr>Arial</vt:lpstr>
      <vt:lpstr>Broadway</vt:lpstr>
      <vt:lpstr>Calibri</vt:lpstr>
      <vt:lpstr>Calibri Light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tinh tinh</dc:creator>
  <cp:lastModifiedBy>ismail - [2010]</cp:lastModifiedBy>
  <cp:revision>114</cp:revision>
  <dcterms:created xsi:type="dcterms:W3CDTF">2021-04-15T14:01:18Z</dcterms:created>
  <dcterms:modified xsi:type="dcterms:W3CDTF">2024-05-29T15:07:41Z</dcterms:modified>
</cp:coreProperties>
</file>