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7"/>
  </p:notesMasterIdLst>
  <p:sldIdLst>
    <p:sldId id="269" r:id="rId3"/>
    <p:sldId id="285" r:id="rId4"/>
    <p:sldId id="290" r:id="rId5"/>
    <p:sldId id="329" r:id="rId6"/>
    <p:sldId id="335" r:id="rId7"/>
    <p:sldId id="288" r:id="rId8"/>
    <p:sldId id="334" r:id="rId9"/>
    <p:sldId id="343" r:id="rId10"/>
    <p:sldId id="349" r:id="rId11"/>
    <p:sldId id="350" r:id="rId12"/>
    <p:sldId id="356" r:id="rId13"/>
    <p:sldId id="353" r:id="rId14"/>
    <p:sldId id="354" r:id="rId15"/>
    <p:sldId id="351" r:id="rId16"/>
    <p:sldId id="346" r:id="rId17"/>
    <p:sldId id="344" r:id="rId18"/>
    <p:sldId id="355" r:id="rId19"/>
    <p:sldId id="357" r:id="rId20"/>
    <p:sldId id="352" r:id="rId21"/>
    <p:sldId id="345" r:id="rId22"/>
    <p:sldId id="331" r:id="rId23"/>
    <p:sldId id="333" r:id="rId24"/>
    <p:sldId id="358" r:id="rId25"/>
    <p:sldId id="289" r:id="rId26"/>
    <p:sldId id="360" r:id="rId27"/>
    <p:sldId id="361" r:id="rId28"/>
    <p:sldId id="362" r:id="rId29"/>
    <p:sldId id="359" r:id="rId30"/>
    <p:sldId id="364" r:id="rId31"/>
    <p:sldId id="365" r:id="rId32"/>
    <p:sldId id="366" r:id="rId33"/>
    <p:sldId id="367" r:id="rId34"/>
    <p:sldId id="336" r:id="rId35"/>
    <p:sldId id="363" r:id="rId36"/>
    <p:sldId id="337" r:id="rId37"/>
    <p:sldId id="339" r:id="rId38"/>
    <p:sldId id="369" r:id="rId39"/>
    <p:sldId id="370" r:id="rId40"/>
    <p:sldId id="371" r:id="rId41"/>
    <p:sldId id="342" r:id="rId42"/>
    <p:sldId id="372" r:id="rId43"/>
    <p:sldId id="373" r:id="rId44"/>
    <p:sldId id="375" r:id="rId45"/>
    <p:sldId id="37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7" autoAdjust="0"/>
    <p:restoredTop sz="94249" autoAdjust="0"/>
  </p:normalViewPr>
  <p:slideViewPr>
    <p:cSldViewPr snapToGrid="0">
      <p:cViewPr varScale="1">
        <p:scale>
          <a:sx n="106" d="100"/>
          <a:sy n="106" d="100"/>
        </p:scale>
        <p:origin x="534"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E09ED62-52FB-4809-8F7B-261104129633}" type="datetimeFigureOut">
              <a:rPr lang="zh-CN" altLang="en-US" smtClean="0"/>
              <a:pPr/>
              <a:t>2022/2/20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81CEC347-6903-4A88-9ADC-5B093072A5DD}" type="slidenum">
              <a:rPr lang="zh-CN" altLang="en-US" smtClean="0"/>
              <a:pPr/>
              <a:t>‹#›</a:t>
            </a:fld>
            <a:endParaRPr lang="zh-CN" altLang="en-US" dirty="0"/>
          </a:p>
        </p:txBody>
      </p:sp>
    </p:spTree>
    <p:extLst>
      <p:ext uri="{BB962C8B-B14F-4D97-AF65-F5344CB8AC3E}">
        <p14:creationId xmlns:p14="http://schemas.microsoft.com/office/powerpoint/2010/main" val="25353051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1pPr>
    <a:lvl2pPr marL="3429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2pPr>
    <a:lvl3pPr marL="6858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3pPr>
    <a:lvl4pPr marL="10287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4pPr>
    <a:lvl5pPr marL="13716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a:t>
            </a:fld>
            <a:endParaRPr lang="zh-CN" altLang="en-US" dirty="0"/>
          </a:p>
        </p:txBody>
      </p:sp>
    </p:spTree>
    <p:extLst>
      <p:ext uri="{BB962C8B-B14F-4D97-AF65-F5344CB8AC3E}">
        <p14:creationId xmlns:p14="http://schemas.microsoft.com/office/powerpoint/2010/main" val="24525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10</a:t>
            </a:fld>
            <a:endParaRPr lang="zh-CN" altLang="en-US" dirty="0"/>
          </a:p>
        </p:txBody>
      </p:sp>
    </p:spTree>
    <p:extLst>
      <p:ext uri="{BB962C8B-B14F-4D97-AF65-F5344CB8AC3E}">
        <p14:creationId xmlns:p14="http://schemas.microsoft.com/office/powerpoint/2010/main" val="162815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11</a:t>
            </a:fld>
            <a:endParaRPr lang="zh-CN" altLang="en-US" dirty="0"/>
          </a:p>
        </p:txBody>
      </p:sp>
    </p:spTree>
    <p:extLst>
      <p:ext uri="{BB962C8B-B14F-4D97-AF65-F5344CB8AC3E}">
        <p14:creationId xmlns:p14="http://schemas.microsoft.com/office/powerpoint/2010/main" val="16472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13</a:t>
            </a:fld>
            <a:endParaRPr lang="zh-CN" altLang="en-US" dirty="0"/>
          </a:p>
        </p:txBody>
      </p:sp>
    </p:spTree>
    <p:extLst>
      <p:ext uri="{BB962C8B-B14F-4D97-AF65-F5344CB8AC3E}">
        <p14:creationId xmlns:p14="http://schemas.microsoft.com/office/powerpoint/2010/main" val="24897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14</a:t>
            </a:fld>
            <a:endParaRPr lang="zh-CN" altLang="en-US" dirty="0"/>
          </a:p>
        </p:txBody>
      </p:sp>
    </p:spTree>
    <p:extLst>
      <p:ext uri="{BB962C8B-B14F-4D97-AF65-F5344CB8AC3E}">
        <p14:creationId xmlns:p14="http://schemas.microsoft.com/office/powerpoint/2010/main" val="3139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15</a:t>
            </a:fld>
            <a:endParaRPr lang="zh-CN" altLang="en-US" dirty="0"/>
          </a:p>
        </p:txBody>
      </p:sp>
    </p:spTree>
    <p:extLst>
      <p:ext uri="{BB962C8B-B14F-4D97-AF65-F5344CB8AC3E}">
        <p14:creationId xmlns:p14="http://schemas.microsoft.com/office/powerpoint/2010/main" val="303882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17</a:t>
            </a:fld>
            <a:endParaRPr lang="zh-CN" altLang="en-US" dirty="0"/>
          </a:p>
        </p:txBody>
      </p:sp>
    </p:spTree>
    <p:extLst>
      <p:ext uri="{BB962C8B-B14F-4D97-AF65-F5344CB8AC3E}">
        <p14:creationId xmlns:p14="http://schemas.microsoft.com/office/powerpoint/2010/main" val="271434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18</a:t>
            </a:fld>
            <a:endParaRPr lang="zh-CN" altLang="en-US" dirty="0"/>
          </a:p>
        </p:txBody>
      </p:sp>
    </p:spTree>
    <p:extLst>
      <p:ext uri="{BB962C8B-B14F-4D97-AF65-F5344CB8AC3E}">
        <p14:creationId xmlns:p14="http://schemas.microsoft.com/office/powerpoint/2010/main" val="386260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19</a:t>
            </a:fld>
            <a:endParaRPr lang="zh-CN" altLang="en-US" dirty="0"/>
          </a:p>
        </p:txBody>
      </p:sp>
    </p:spTree>
    <p:extLst>
      <p:ext uri="{BB962C8B-B14F-4D97-AF65-F5344CB8AC3E}">
        <p14:creationId xmlns:p14="http://schemas.microsoft.com/office/powerpoint/2010/main" val="135394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20</a:t>
            </a:fld>
            <a:endParaRPr lang="zh-CN" altLang="en-US" dirty="0"/>
          </a:p>
        </p:txBody>
      </p:sp>
    </p:spTree>
    <p:extLst>
      <p:ext uri="{BB962C8B-B14F-4D97-AF65-F5344CB8AC3E}">
        <p14:creationId xmlns:p14="http://schemas.microsoft.com/office/powerpoint/2010/main" val="406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Nhận xét: Chính sách cai trị và bóc lột dã man, hà khắc, vơ vét tận xương tủy nhân dân</a:t>
            </a:r>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21</a:t>
            </a:fld>
            <a:endParaRPr lang="zh-CN" altLang="en-US" dirty="0"/>
          </a:p>
        </p:txBody>
      </p:sp>
    </p:spTree>
    <p:extLst>
      <p:ext uri="{BB962C8B-B14F-4D97-AF65-F5344CB8AC3E}">
        <p14:creationId xmlns:p14="http://schemas.microsoft.com/office/powerpoint/2010/main" val="198053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a:t>
            </a:fld>
            <a:endParaRPr lang="zh-CN" altLang="en-US" dirty="0"/>
          </a:p>
        </p:txBody>
      </p:sp>
    </p:spTree>
    <p:extLst>
      <p:ext uri="{BB962C8B-B14F-4D97-AF65-F5344CB8AC3E}">
        <p14:creationId xmlns:p14="http://schemas.microsoft.com/office/powerpoint/2010/main" val="354575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Tác động: GV hướng dẫn HS khai thác tác động tích cực và tiêu cực. Có thể tổ chức trò chơi, chia lớp thành 2 đội. Lần lượt các thành viên trong đội sẽ liệt kê ra các tác động tích cực và tiêu cực, bên nào đưa ra được nhiều nội dung hơn thì bên đó thắng.</a:t>
            </a:r>
            <a:br>
              <a:rPr lang="en-US" altLang="zh-CN"/>
            </a:br>
            <a:r>
              <a:rPr lang="en-US" altLang="zh-CN"/>
              <a:t>Ví dụ:</a:t>
            </a:r>
          </a:p>
          <a:p>
            <a:pPr marL="0" indent="0">
              <a:buFontTx/>
              <a:buNone/>
            </a:pPr>
            <a:r>
              <a:rPr lang="en-US" altLang="zh-CN"/>
              <a:t>+ Các chính sách k</a:t>
            </a:r>
            <a:r>
              <a:rPr lang="vi-VN" altLang="zh-CN"/>
              <a:t>hiến cuộc sống của người Việt bị khó khăn, thiếu thốn nhưng người Việt cũng học được nhiều phương pháp canh tác nông nghiệp và kĩ thuật chế tạo công cụ lao động sắt của người Hán (sử dụng phổ biến công cụ bằng sắt, dùng sức kéo trâu bò, nghề làm đường, làm mật mía, làm giấy, dệt vải từ vỏ cây đay, làm thuỷ tinh…)</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đóng góp tiền của, công sức để xây dựng lên các thành luỹ của chính quyền đô hộ.</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tiếp thu các yếu tố văn hoá Hán: trang phục, phong tục, chữ Hán, tiếng Hán… khiến cho cuộc sống của họ văn minh hơn. Người Việt tiếp tục giữ gìn nền văn hoá dân tộc: phong tục ăn trầu, nhuộm răng, xăm mình… Trên cơ sở tiếp thu chữ Hán, người Việt sáng tạo ra chữ Nôm.</a:t>
            </a:r>
            <a:endParaRPr lang="zh-CN" altLang="en-US"/>
          </a:p>
          <a:p>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bỏ dở công việc lao động sản xuất nông nghiệp của gia đình để đi lao dịch (nhưng người Việt cũng học tập được các kĩ thuật xây dựng của người Hán…)</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22</a:t>
            </a:fld>
            <a:endParaRPr lang="zh-CN" altLang="en-US" dirty="0"/>
          </a:p>
        </p:txBody>
      </p:sp>
    </p:spTree>
    <p:extLst>
      <p:ext uri="{BB962C8B-B14F-4D97-AF65-F5344CB8AC3E}">
        <p14:creationId xmlns:p14="http://schemas.microsoft.com/office/powerpoint/2010/main" val="51228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23</a:t>
            </a:fld>
            <a:endParaRPr lang="zh-CN" altLang="en-US" dirty="0"/>
          </a:p>
        </p:txBody>
      </p:sp>
    </p:spTree>
    <p:extLst>
      <p:ext uri="{BB962C8B-B14F-4D97-AF65-F5344CB8AC3E}">
        <p14:creationId xmlns:p14="http://schemas.microsoft.com/office/powerpoint/2010/main" val="424856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24</a:t>
            </a:fld>
            <a:endParaRPr lang="zh-CN" altLang="en-US" dirty="0"/>
          </a:p>
        </p:txBody>
      </p:sp>
    </p:spTree>
    <p:extLst>
      <p:ext uri="{BB962C8B-B14F-4D97-AF65-F5344CB8AC3E}">
        <p14:creationId xmlns:p14="http://schemas.microsoft.com/office/powerpoint/2010/main" val="29424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25</a:t>
            </a:fld>
            <a:endParaRPr lang="zh-CN" altLang="en-US" dirty="0"/>
          </a:p>
        </p:txBody>
      </p:sp>
    </p:spTree>
    <p:extLst>
      <p:ext uri="{BB962C8B-B14F-4D97-AF65-F5344CB8AC3E}">
        <p14:creationId xmlns:p14="http://schemas.microsoft.com/office/powerpoint/2010/main" val="14721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28</a:t>
            </a:fld>
            <a:endParaRPr lang="zh-CN" altLang="en-US" dirty="0"/>
          </a:p>
        </p:txBody>
      </p:sp>
    </p:spTree>
    <p:extLst>
      <p:ext uri="{BB962C8B-B14F-4D97-AF65-F5344CB8AC3E}">
        <p14:creationId xmlns:p14="http://schemas.microsoft.com/office/powerpoint/2010/main" val="13897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32</a:t>
            </a:fld>
            <a:endParaRPr lang="zh-CN" altLang="en-US" dirty="0"/>
          </a:p>
        </p:txBody>
      </p:sp>
    </p:spTree>
    <p:extLst>
      <p:ext uri="{BB962C8B-B14F-4D97-AF65-F5344CB8AC3E}">
        <p14:creationId xmlns:p14="http://schemas.microsoft.com/office/powerpoint/2010/main" val="14823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33</a:t>
            </a:fld>
            <a:endParaRPr lang="zh-CN" altLang="en-US" dirty="0"/>
          </a:p>
        </p:txBody>
      </p:sp>
    </p:spTree>
    <p:extLst>
      <p:ext uri="{BB962C8B-B14F-4D97-AF65-F5344CB8AC3E}">
        <p14:creationId xmlns:p14="http://schemas.microsoft.com/office/powerpoint/2010/main" val="305480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34</a:t>
            </a:fld>
            <a:endParaRPr lang="zh-CN" altLang="en-US" dirty="0"/>
          </a:p>
        </p:txBody>
      </p:sp>
    </p:spTree>
    <p:extLst>
      <p:ext uri="{BB962C8B-B14F-4D97-AF65-F5344CB8AC3E}">
        <p14:creationId xmlns:p14="http://schemas.microsoft.com/office/powerpoint/2010/main" val="324644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Đáp án: Hào trưởng Việt vì đây là bộ phận có uy tín và vị thế trong xã hội, bên cạnh đó, họ ít nhiều cũng có tinh thần yêu nước</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35</a:t>
            </a:fld>
            <a:endParaRPr lang="zh-CN" altLang="en-US" dirty="0"/>
          </a:p>
        </p:txBody>
      </p:sp>
    </p:spTree>
    <p:extLst>
      <p:ext uri="{BB962C8B-B14F-4D97-AF65-F5344CB8AC3E}">
        <p14:creationId xmlns:p14="http://schemas.microsoft.com/office/powerpoint/2010/main" val="299603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36</a:t>
            </a:fld>
            <a:endParaRPr lang="zh-CN" altLang="en-US" dirty="0"/>
          </a:p>
        </p:txBody>
      </p:sp>
    </p:spTree>
    <p:extLst>
      <p:ext uri="{BB962C8B-B14F-4D97-AF65-F5344CB8AC3E}">
        <p14:creationId xmlns:p14="http://schemas.microsoft.com/office/powerpoint/2010/main" val="24969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a:t>
            </a:fld>
            <a:endParaRPr lang="zh-CN" altLang="en-US" dirty="0"/>
          </a:p>
        </p:txBody>
      </p:sp>
    </p:spTree>
    <p:extLst>
      <p:ext uri="{BB962C8B-B14F-4D97-AF65-F5344CB8AC3E}">
        <p14:creationId xmlns:p14="http://schemas.microsoft.com/office/powerpoint/2010/main" val="146314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5527F-0A59-4355-80B4-AC6A662F1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9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5</a:t>
            </a:fld>
            <a:endParaRPr lang="zh-CN" altLang="en-US" dirty="0"/>
          </a:p>
        </p:txBody>
      </p:sp>
    </p:spTree>
    <p:extLst>
      <p:ext uri="{BB962C8B-B14F-4D97-AF65-F5344CB8AC3E}">
        <p14:creationId xmlns:p14="http://schemas.microsoft.com/office/powerpoint/2010/main" val="21456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6</a:t>
            </a:fld>
            <a:endParaRPr lang="zh-CN" altLang="en-US" dirty="0"/>
          </a:p>
        </p:txBody>
      </p:sp>
    </p:spTree>
    <p:extLst>
      <p:ext uri="{BB962C8B-B14F-4D97-AF65-F5344CB8AC3E}">
        <p14:creationId xmlns:p14="http://schemas.microsoft.com/office/powerpoint/2010/main" val="3600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7</a:t>
            </a:fld>
            <a:endParaRPr lang="zh-CN" altLang="en-US" dirty="0"/>
          </a:p>
        </p:txBody>
      </p:sp>
    </p:spTree>
    <p:extLst>
      <p:ext uri="{BB962C8B-B14F-4D97-AF65-F5344CB8AC3E}">
        <p14:creationId xmlns:p14="http://schemas.microsoft.com/office/powerpoint/2010/main" val="185232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8</a:t>
            </a:fld>
            <a:endParaRPr lang="zh-CN" altLang="en-US" dirty="0"/>
          </a:p>
        </p:txBody>
      </p:sp>
    </p:spTree>
    <p:extLst>
      <p:ext uri="{BB962C8B-B14F-4D97-AF65-F5344CB8AC3E}">
        <p14:creationId xmlns:p14="http://schemas.microsoft.com/office/powerpoint/2010/main" val="20972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9</a:t>
            </a:fld>
            <a:endParaRPr lang="zh-CN" altLang="en-US" dirty="0"/>
          </a:p>
        </p:txBody>
      </p:sp>
    </p:spTree>
    <p:extLst>
      <p:ext uri="{BB962C8B-B14F-4D97-AF65-F5344CB8AC3E}">
        <p14:creationId xmlns:p14="http://schemas.microsoft.com/office/powerpoint/2010/main" val="8284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8923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330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57764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04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3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7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1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7281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4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0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69881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71037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7"/>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01389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64889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109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95742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0901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514637-6434-4B4A-9AE7-448BDCD7A808}" type="slidenum">
              <a:rPr lang="zh-CN" altLang="en-US" smtClean="0"/>
              <a:t>‹#›</a:t>
            </a:fld>
            <a:endParaRPr lang="zh-CN" altLang="en-US"/>
          </a:p>
        </p:txBody>
      </p:sp>
      <p:sp>
        <p:nvSpPr>
          <p:cNvPr id="7" name="矩形 6">
            <a:extLst>
              <a:ext uri="{FF2B5EF4-FFF2-40B4-BE49-F238E27FC236}">
                <a16:creationId xmlns:a16="http://schemas.microsoft.com/office/drawing/2014/main" id="{79DE5162-EF46-40F6-9AF3-77A15FEA3DB6}"/>
              </a:ext>
            </a:extLst>
          </p:cNvPr>
          <p:cNvSpPr/>
          <p:nvPr userDrawn="1"/>
        </p:nvSpPr>
        <p:spPr>
          <a:xfrm>
            <a:off x="2286000" y="1279089"/>
            <a:ext cx="4572000" cy="2585323"/>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alpha val="0"/>
                </a:prstClr>
              </a:solidFill>
              <a:effectLst/>
              <a:uLnTx/>
              <a:uFillTx/>
              <a:latin typeface="字魂59号-创粗黑" panose="00000500000000000000" pitchFamily="2" charset="-122"/>
              <a:ea typeface="字魂59号-创粗黑" panose="00000500000000000000" pitchFamily="2" charset="-122"/>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感谢您下载包图网平台上提供的</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PPT</a:t>
            </a: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作品，为了您和包图网以及原创作者的利益，请勿复制、传播、销售，否则将承担法律责任！包图网将对作品进行维权，按照传播下载次数进行十倍的索取赔偿！</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Ibaotu.com</a:t>
            </a:r>
          </a:p>
        </p:txBody>
      </p:sp>
    </p:spTree>
    <p:extLst>
      <p:ext uri="{BB962C8B-B14F-4D97-AF65-F5344CB8AC3E}">
        <p14:creationId xmlns:p14="http://schemas.microsoft.com/office/powerpoint/2010/main" val="727323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51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7A63A54-385E-44DB-97DF-AD1DFC15D9C1}"/>
              </a:ext>
            </a:extLst>
          </p:cNvPr>
          <p:cNvPicPr>
            <a:picLocks noChangeAspect="1"/>
          </p:cNvPicPr>
          <p:nvPr/>
        </p:nvPicPr>
        <p:blipFill rotWithShape="1">
          <a:blip r:embed="rId3">
            <a:extLst>
              <a:ext uri="{28A0092B-C50C-407E-A947-70E740481C1C}">
                <a14:useLocalDpi xmlns:a14="http://schemas.microsoft.com/office/drawing/2010/main" val="0"/>
              </a:ext>
            </a:extLst>
          </a:blip>
          <a:srcRect l="18655" r="25489"/>
          <a:stretch/>
        </p:blipFill>
        <p:spPr>
          <a:xfrm>
            <a:off x="-1" y="-2601"/>
            <a:ext cx="9144001" cy="5143500"/>
          </a:xfrm>
          <a:prstGeom prst="rect">
            <a:avLst/>
          </a:prstGeom>
        </p:spPr>
      </p:pic>
      <p:sp>
        <p:nvSpPr>
          <p:cNvPr id="2" name="TextBox 1">
            <a:extLst>
              <a:ext uri="{FF2B5EF4-FFF2-40B4-BE49-F238E27FC236}">
                <a16:creationId xmlns:a16="http://schemas.microsoft.com/office/drawing/2014/main" id="{14DF4343-5449-4C7C-A468-B0C574DA089D}"/>
              </a:ext>
            </a:extLst>
          </p:cNvPr>
          <p:cNvSpPr txBox="1"/>
          <p:nvPr/>
        </p:nvSpPr>
        <p:spPr>
          <a:xfrm>
            <a:off x="885372" y="435430"/>
            <a:ext cx="8040914" cy="3046988"/>
          </a:xfrm>
          <a:prstGeom prst="rect">
            <a:avLst/>
          </a:prstGeom>
          <a:noFill/>
        </p:spPr>
        <p:txBody>
          <a:bodyPr wrap="square" rtlCol="0">
            <a:spAutoFit/>
          </a:bodyPr>
          <a:lstStyle/>
          <a:p>
            <a:pPr algn="ctr">
              <a:lnSpc>
                <a:spcPct val="150000"/>
              </a:lnSpc>
            </a:pPr>
            <a:r>
              <a:rPr lang="en-US" sz="32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Tiết</a:t>
            </a: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28, 29,30 - BÀI 15:</a:t>
            </a:r>
          </a:p>
          <a:p>
            <a:pPr algn="ctr">
              <a:lnSpc>
                <a:spcPct val="150000"/>
              </a:lnSpc>
            </a:pP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CHÍNH SÁCH CAI TRỊ CỦA CÁC TRIỀU ĐẠI PHONG KIẾN PHƯƠNG BẮC VÀ SỰ CHUYỂN BIẾN CỦA XÃ HỘI ÂU LẠC</a:t>
            </a:r>
          </a:p>
        </p:txBody>
      </p:sp>
    </p:spTree>
    <p:extLst>
      <p:ext uri="{BB962C8B-B14F-4D97-AF65-F5344CB8AC3E}">
        <p14:creationId xmlns:p14="http://schemas.microsoft.com/office/powerpoint/2010/main" val="308799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42" y="139848"/>
            <a:ext cx="8822498" cy="4905487"/>
          </a:xfrm>
          <a:prstGeom prst="rect">
            <a:avLst/>
          </a:prstGeom>
        </p:spPr>
      </p:pic>
    </p:spTree>
    <p:extLst>
      <p:ext uri="{BB962C8B-B14F-4D97-AF65-F5344CB8AC3E}">
        <p14:creationId xmlns:p14="http://schemas.microsoft.com/office/powerpoint/2010/main" val="6674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814849" y="912563"/>
            <a:ext cx="792720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814849" y="1699478"/>
            <a:ext cx="8165836"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pic>
        <p:nvPicPr>
          <p:cNvPr id="6"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625" y="981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3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60A96-0B38-47D6-9B70-97F81868C3CC}"/>
              </a:ext>
            </a:extLst>
          </p:cNvPr>
          <p:cNvPicPr>
            <a:picLocks noChangeAspect="1"/>
          </p:cNvPicPr>
          <p:nvPr/>
        </p:nvPicPr>
        <p:blipFill>
          <a:blip r:embed="rId2"/>
          <a:stretch>
            <a:fillRect/>
          </a:stretch>
        </p:blipFill>
        <p:spPr>
          <a:xfrm>
            <a:off x="2033196" y="283535"/>
            <a:ext cx="4980790" cy="4783252"/>
          </a:xfrm>
          <a:prstGeom prst="rect">
            <a:avLst/>
          </a:prstGeom>
        </p:spPr>
      </p:pic>
    </p:spTree>
    <p:extLst>
      <p:ext uri="{BB962C8B-B14F-4D97-AF65-F5344CB8AC3E}">
        <p14:creationId xmlns:p14="http://schemas.microsoft.com/office/powerpoint/2010/main" val="18138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00769" y="912563"/>
            <a:ext cx="80412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700769" y="1699478"/>
            <a:ext cx="8279915"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Pháp luật hà khắc, thẳng tay đàn áp các cuộc đấu tranh của nhân dân ta.</a:t>
            </a:r>
          </a:p>
        </p:txBody>
      </p:sp>
      <p:sp>
        <p:nvSpPr>
          <p:cNvPr id="4" name="Rectangle 3"/>
          <p:cNvSpPr/>
          <p:nvPr/>
        </p:nvSpPr>
        <p:spPr>
          <a:xfrm>
            <a:off x="700769" y="2461589"/>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05249" y="2813341"/>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676" y="24091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Tree>
    <p:extLst>
      <p:ext uri="{BB962C8B-B14F-4D97-AF65-F5344CB8AC3E}">
        <p14:creationId xmlns:p14="http://schemas.microsoft.com/office/powerpoint/2010/main" val="390723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62000" y="790990"/>
            <a:ext cx="799338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93420" y="1512937"/>
            <a:ext cx="8300588"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494822"/>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693420" y="2964983"/>
            <a:ext cx="8605388" cy="461665"/>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93420" y="2243036"/>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693420" y="3408450"/>
            <a:ext cx="5061001" cy="461665"/>
          </a:xfrm>
          <a:prstGeom prst="rect">
            <a:avLst/>
          </a:prstGeom>
        </p:spPr>
        <p:txBody>
          <a:bodyPr wrap="non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7" name="Rectangle 6"/>
          <p:cNvSpPr/>
          <p:nvPr/>
        </p:nvSpPr>
        <p:spPr>
          <a:xfrm>
            <a:off x="693420" y="3898083"/>
            <a:ext cx="83005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vật</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quý</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 y="2935890"/>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974" y="291548"/>
            <a:ext cx="2712026" cy="369332"/>
          </a:xfrm>
          <a:prstGeom prst="rect">
            <a:avLst/>
          </a:prstGeom>
          <a:noFill/>
        </p:spPr>
        <p:txBody>
          <a:bodyPr wrap="square" rtlCol="0">
            <a:spAutoFit/>
          </a:bodyPr>
          <a:lstStyle/>
          <a:p>
            <a:pPr lvl="0" algn="ctr"/>
            <a:r>
              <a:rPr lang="vi-VN" b="1" dirty="0">
                <a:latin typeface="+mj-lt"/>
              </a:rPr>
              <a:t>Sản vật cống nạp</a:t>
            </a:r>
          </a:p>
        </p:txBody>
      </p:sp>
      <p:pic>
        <p:nvPicPr>
          <p:cNvPr id="13" name="Picture 8"/>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488372" y="966355"/>
            <a:ext cx="2909455" cy="15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b="7648"/>
          <a:stretch>
            <a:fillRect/>
          </a:stretch>
        </p:blipFill>
        <p:spPr bwMode="auto">
          <a:xfrm>
            <a:off x="4925940" y="986783"/>
            <a:ext cx="3200400" cy="150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488372" y="3114675"/>
            <a:ext cx="2909455"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5">
            <a:extLst>
              <a:ext uri="{28A0092B-C50C-407E-A947-70E740481C1C}">
                <a14:useLocalDpi xmlns:a14="http://schemas.microsoft.com/office/drawing/2010/main" val="0"/>
              </a:ext>
            </a:extLst>
          </a:blip>
          <a:srcRect l="6799" b="7143"/>
          <a:stretch>
            <a:fillRect/>
          </a:stretch>
        </p:blipFill>
        <p:spPr bwMode="auto">
          <a:xfrm>
            <a:off x="4902127" y="3114675"/>
            <a:ext cx="3224213"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10491" y="2634111"/>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Ngọc trai</a:t>
            </a:r>
          </a:p>
        </p:txBody>
      </p:sp>
      <p:sp>
        <p:nvSpPr>
          <p:cNvPr id="20" name="Rounded Rectangle 19"/>
          <p:cNvSpPr/>
          <p:nvPr/>
        </p:nvSpPr>
        <p:spPr>
          <a:xfrm>
            <a:off x="935182" y="4836938"/>
            <a:ext cx="189569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Con đồi mồi</a:t>
            </a:r>
          </a:p>
        </p:txBody>
      </p:sp>
      <p:sp>
        <p:nvSpPr>
          <p:cNvPr id="21" name="Rounded Rectangle 20"/>
          <p:cNvSpPr/>
          <p:nvPr/>
        </p:nvSpPr>
        <p:spPr>
          <a:xfrm>
            <a:off x="5517573" y="4834356"/>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Ngà voi</a:t>
            </a:r>
          </a:p>
        </p:txBody>
      </p:sp>
      <p:sp>
        <p:nvSpPr>
          <p:cNvPr id="22" name="Rounded Rectangle 21"/>
          <p:cNvSpPr/>
          <p:nvPr/>
        </p:nvSpPr>
        <p:spPr>
          <a:xfrm>
            <a:off x="5517573" y="2608119"/>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Sừng tê giác</a:t>
            </a:r>
          </a:p>
        </p:txBody>
      </p:sp>
    </p:spTree>
    <p:extLst>
      <p:ext uri="{BB962C8B-B14F-4D97-AF65-F5344CB8AC3E}">
        <p14:creationId xmlns:p14="http://schemas.microsoft.com/office/powerpoint/2010/main" val="296044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17624" y="790990"/>
            <a:ext cx="8137756"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17624" y="1512937"/>
            <a:ext cx="8376383"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532886"/>
            <a:ext cx="1790875" cy="496867"/>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7625" y="2946952"/>
            <a:ext cx="8414544" cy="1569660"/>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vật</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06598" y="227636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7625" y="4559904"/>
            <a:ext cx="5634876"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vơ</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vét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bóc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lột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tàn</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bạo</a:t>
            </a:r>
            <a:endParaRPr lang="en-US" sz="2400" b="1" dirty="0">
              <a:solidFill>
                <a:srgbClr val="FFFF00"/>
              </a:solidFill>
              <a:latin typeface="Arial" panose="020B0604020202020204" pitchFamily="34"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5" y="443880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4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056" y="845895"/>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205249" y="1314758"/>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13" name="Cloud Callout 12"/>
          <p:cNvSpPr/>
          <p:nvPr/>
        </p:nvSpPr>
        <p:spPr>
          <a:xfrm>
            <a:off x="3851564" y="681730"/>
            <a:ext cx="4835236" cy="3720212"/>
          </a:xfrm>
          <a:prstGeom prst="cloudCallout">
            <a:avLst>
              <a:gd name="adj1" fmla="val -66141"/>
              <a:gd name="adj2" fmla="val 233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dirty="0">
                <a:latin typeface="Times New Roman" panose="02020603050405020304" pitchFamily="18" charset="0"/>
                <a:cs typeface="Times New Roman" panose="02020603050405020304" pitchFamily="18" charset="0"/>
              </a:rPr>
              <a:t>1. Chỉ ra chính sách cai trị về văn hoá - xã hội của chính quyền phương Bắc đối với nước ta?</a:t>
            </a:r>
            <a:endParaRPr lang="vi-VN" sz="2400" dirty="0">
              <a:latin typeface="Times New Roman" panose="02020603050405020304" pitchFamily="18" charset="0"/>
              <a:cs typeface="Times New Roman" panose="02020603050405020304" pitchFamily="18" charset="0"/>
            </a:endParaRPr>
          </a:p>
          <a:p>
            <a:pPr algn="just"/>
            <a:r>
              <a:rPr lang="vi-VN" sz="2400" i="1" dirty="0">
                <a:latin typeface="Times New Roman" panose="02020603050405020304" pitchFamily="18" charset="0"/>
                <a:cs typeface="Times New Roman" panose="02020603050405020304" pitchFamily="18" charset="0"/>
              </a:rPr>
              <a:t>2. Mục đích của những chính sách đó?</a:t>
            </a:r>
            <a:endParaRPr lang="vi-VN" sz="2400" dirty="0">
              <a:latin typeface="Times New Roman" panose="02020603050405020304" pitchFamily="18" charset="0"/>
              <a:cs typeface="Times New Roman" panose="02020603050405020304" pitchFamily="18" charset="0"/>
            </a:endParaRPr>
          </a:p>
        </p:txBody>
      </p:sp>
      <p:pic>
        <p:nvPicPr>
          <p:cNvPr id="14"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8" y="3319091"/>
            <a:ext cx="2221774" cy="1824409"/>
          </a:xfrm>
          <a:prstGeom prst="rect">
            <a:avLst/>
          </a:prstGeom>
        </p:spPr>
      </p:pic>
    </p:spTree>
    <p:extLst>
      <p:ext uri="{BB962C8B-B14F-4D97-AF65-F5344CB8AC3E}">
        <p14:creationId xmlns:p14="http://schemas.microsoft.com/office/powerpoint/2010/main" val="35518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
        <p:nvSpPr>
          <p:cNvPr id="7" name="Rectangle 6"/>
          <p:cNvSpPr/>
          <p:nvPr/>
        </p:nvSpPr>
        <p:spPr>
          <a:xfrm>
            <a:off x="1158845" y="4106340"/>
            <a:ext cx="479417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Cho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sang </a:t>
            </a:r>
            <a:r>
              <a:rPr lang="en-US" dirty="0" err="1">
                <a:latin typeface="Cambria" panose="02040503050406030204" pitchFamily="18" charset="0"/>
                <a:ea typeface="Cambria" panose="02040503050406030204" pitchFamily="18" charset="0"/>
                <a:cs typeface="Times New Roman" panose="02020603050405020304" pitchFamily="18" charset="0"/>
              </a:rPr>
              <a:t>sống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cùng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theo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phong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tục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167536" y="4106342"/>
            <a:ext cx="2625689" cy="646331"/>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Đồng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thuần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7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8" name="椭圆 7"/>
          <p:cNvSpPr/>
          <p:nvPr/>
        </p:nvSpPr>
        <p:spPr>
          <a:xfrm>
            <a:off x="116785" y="1424625"/>
            <a:ext cx="2253557" cy="2202748"/>
          </a:xfrm>
          <a:prstGeom prst="ellipse">
            <a:avLst/>
          </a:prstGeom>
          <a:ln w="38100">
            <a:solidFill>
              <a:srgbClr val="5E6B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椭圆 8"/>
          <p:cNvSpPr/>
          <p:nvPr/>
        </p:nvSpPr>
        <p:spPr>
          <a:xfrm>
            <a:off x="1243565" y="1066397"/>
            <a:ext cx="1126779" cy="1140852"/>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 name="椭圆 12"/>
          <p:cNvSpPr/>
          <p:nvPr/>
        </p:nvSpPr>
        <p:spPr>
          <a:xfrm>
            <a:off x="1243565" y="2773153"/>
            <a:ext cx="1126779" cy="1098531"/>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pic>
        <p:nvPicPr>
          <p:cNvPr id="26" name="图片 25">
            <a:extLst>
              <a:ext uri="{FF2B5EF4-FFF2-40B4-BE49-F238E27FC236}">
                <a16:creationId xmlns:a16="http://schemas.microsoft.com/office/drawing/2014/main" id="{AC86C29B-247C-4EC0-82A1-00402AAB5B56}"/>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382484" y="456507"/>
            <a:ext cx="2554513" cy="723809"/>
          </a:xfrm>
          <a:prstGeom prst="rect">
            <a:avLst/>
          </a:prstGeom>
        </p:spPr>
      </p:pic>
      <p:pic>
        <p:nvPicPr>
          <p:cNvPr id="27" name="图片 26">
            <a:extLst>
              <a:ext uri="{FF2B5EF4-FFF2-40B4-BE49-F238E27FC236}">
                <a16:creationId xmlns:a16="http://schemas.microsoft.com/office/drawing/2014/main" id="{FB7DE21B-8D2F-478D-9A0C-014F367BD80F}"/>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6057568" y="456509"/>
            <a:ext cx="2649488" cy="723809"/>
          </a:xfrm>
          <a:prstGeom prst="rect">
            <a:avLst/>
          </a:prstGeom>
        </p:spPr>
      </p:pic>
      <p:sp>
        <p:nvSpPr>
          <p:cNvPr id="2" name="TextBox 1">
            <a:extLst>
              <a:ext uri="{FF2B5EF4-FFF2-40B4-BE49-F238E27FC236}">
                <a16:creationId xmlns:a16="http://schemas.microsoft.com/office/drawing/2014/main" id="{737F8B64-DB27-4024-AF4C-C9A3C823492C}"/>
              </a:ext>
            </a:extLst>
          </p:cNvPr>
          <p:cNvSpPr txBox="1"/>
          <p:nvPr/>
        </p:nvSpPr>
        <p:spPr>
          <a:xfrm>
            <a:off x="2951511" y="295191"/>
            <a:ext cx="3319260" cy="523220"/>
          </a:xfrm>
          <a:prstGeom prst="rect">
            <a:avLst/>
          </a:prstGeom>
          <a:noFill/>
        </p:spPr>
        <p:txBody>
          <a:bodyPr wrap="square" rtlCol="0">
            <a:spAutoFit/>
          </a:bodyPr>
          <a:lstStyle/>
          <a:p>
            <a:r>
              <a:rPr lang="en-US" sz="2800" b="1">
                <a:solidFill>
                  <a:schemeClr val="bg1"/>
                </a:solidFill>
                <a:latin typeface="Cambria" panose="02040503050406030204" pitchFamily="18" charset="0"/>
                <a:ea typeface="Cambria" panose="02040503050406030204" pitchFamily="18" charset="0"/>
              </a:rPr>
              <a:t>MỤC TIÊU BÀI HỌC</a:t>
            </a:r>
          </a:p>
        </p:txBody>
      </p:sp>
      <p:sp>
        <p:nvSpPr>
          <p:cNvPr id="3" name="TextBox 2">
            <a:extLst>
              <a:ext uri="{FF2B5EF4-FFF2-40B4-BE49-F238E27FC236}">
                <a16:creationId xmlns:a16="http://schemas.microsoft.com/office/drawing/2014/main" id="{E0637F3E-1058-4790-8071-FEFD3E9AFED5}"/>
              </a:ext>
            </a:extLst>
          </p:cNvPr>
          <p:cNvSpPr txBox="1"/>
          <p:nvPr/>
        </p:nvSpPr>
        <p:spPr>
          <a:xfrm>
            <a:off x="2370344" y="1044208"/>
            <a:ext cx="6656873" cy="1200329"/>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Nêu được một số chính sách cai trị của các triều đại phong kiến phương Bắc trong thời kì Bắc thuộc.</a:t>
            </a:r>
          </a:p>
        </p:txBody>
      </p:sp>
      <p:sp>
        <p:nvSpPr>
          <p:cNvPr id="4" name="TextBox 3">
            <a:extLst>
              <a:ext uri="{FF2B5EF4-FFF2-40B4-BE49-F238E27FC236}">
                <a16:creationId xmlns:a16="http://schemas.microsoft.com/office/drawing/2014/main" id="{B7D12032-8486-4C10-A494-28C54A181B07}"/>
              </a:ext>
            </a:extLst>
          </p:cNvPr>
          <p:cNvSpPr txBox="1"/>
          <p:nvPr/>
        </p:nvSpPr>
        <p:spPr>
          <a:xfrm>
            <a:off x="2370342" y="2604941"/>
            <a:ext cx="6672058" cy="1569660"/>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Nhận biết được một số chuyển biến cơ bản về kinh tế và xã hội của người Việt cổ dưới ách cai trị, đô hộ của các triều đại phong kiến phương Bắc</a:t>
            </a:r>
          </a:p>
        </p:txBody>
      </p:sp>
    </p:spTree>
    <p:extLst>
      <p:ext uri="{BB962C8B-B14F-4D97-AF65-F5344CB8AC3E}">
        <p14:creationId xmlns:p14="http://schemas.microsoft.com/office/powerpoint/2010/main" val="9915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7293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249" y="913762"/>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05249" y="1456187"/>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9" name="TextBox 8"/>
          <p:cNvSpPr txBox="1"/>
          <p:nvPr/>
        </p:nvSpPr>
        <p:spPr>
          <a:xfrm>
            <a:off x="681368" y="1906814"/>
            <a:ext cx="675765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Thực</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hiện chính sách </a:t>
            </a:r>
            <a:r>
              <a:rPr lang="en-US" sz="2400" dirty="0" smtClean="0">
                <a:solidFill>
                  <a:schemeClr val="bg1"/>
                </a:solidFill>
                <a:latin typeface="Arial" panose="020B0604020202020204" pitchFamily="34" charset="0"/>
                <a:cs typeface="Arial" panose="020B0604020202020204" pitchFamily="34" charset="0"/>
              </a:rPr>
              <a:t>đồng </a:t>
            </a:r>
            <a:r>
              <a:rPr lang="en-US" sz="2400" dirty="0">
                <a:solidFill>
                  <a:schemeClr val="bg1"/>
                </a:solidFill>
                <a:latin typeface="Arial" panose="020B0604020202020204" pitchFamily="34" charset="0"/>
                <a:cs typeface="Arial" panose="020B0604020202020204" pitchFamily="34" charset="0"/>
              </a:rPr>
              <a:t>hoá dân </a:t>
            </a:r>
            <a:r>
              <a:rPr lang="en-US" sz="2400" dirty="0" err="1">
                <a:solidFill>
                  <a:schemeClr val="bg1"/>
                </a:solidFill>
                <a:latin typeface="Arial" panose="020B0604020202020204" pitchFamily="34" charset="0"/>
                <a:cs typeface="Arial" panose="020B0604020202020204" pitchFamily="34" charset="0"/>
              </a:rPr>
              <a:t>tộc</a:t>
            </a:r>
            <a:r>
              <a:rPr lang="en-US"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Việt</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88406" y="2397050"/>
            <a:ext cx="6425990" cy="461665"/>
          </a:xfrm>
          <a:prstGeom prst="rect">
            <a:avLst/>
          </a:prstGeom>
        </p:spPr>
        <p:txBody>
          <a:bodyPr wrap="non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Đưa</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sang ở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cùng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Việt</a:t>
            </a:r>
            <a:endParaRPr lang="en-US" sz="24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688406" y="2821826"/>
            <a:ext cx="8305114" cy="830997"/>
          </a:xfrm>
          <a:prstGeom prst="rect">
            <a:avLst/>
          </a:prstGeom>
        </p:spPr>
        <p:txBody>
          <a:bodyPr wrap="squar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Bắt</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phong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tục</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709" y="3710154"/>
            <a:ext cx="4557658"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thâm</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độc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nhất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pic>
        <p:nvPicPr>
          <p:cNvPr id="13"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06" y="18859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47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5" name="Picture 4">
            <a:extLst>
              <a:ext uri="{FF2B5EF4-FFF2-40B4-BE49-F238E27FC236}">
                <a16:creationId xmlns:a16="http://schemas.microsoft.com/office/drawing/2014/main" id="{B5460A96-0B38-47D6-9B70-97F81868C3CC}"/>
              </a:ext>
            </a:extLst>
          </p:cNvPr>
          <p:cNvPicPr>
            <a:picLocks noChangeAspect="1"/>
          </p:cNvPicPr>
          <p:nvPr/>
        </p:nvPicPr>
        <p:blipFill>
          <a:blip r:embed="rId4"/>
          <a:stretch>
            <a:fillRect/>
          </a:stretch>
        </p:blipFill>
        <p:spPr>
          <a:xfrm>
            <a:off x="90534" y="1122631"/>
            <a:ext cx="4082043" cy="3920149"/>
          </a:xfrm>
          <a:prstGeom prst="rect">
            <a:avLst/>
          </a:prstGeom>
        </p:spPr>
      </p:pic>
      <p:pic>
        <p:nvPicPr>
          <p:cNvPr id="7" name="Picture 6">
            <a:extLst>
              <a:ext uri="{FF2B5EF4-FFF2-40B4-BE49-F238E27FC236}">
                <a16:creationId xmlns:a16="http://schemas.microsoft.com/office/drawing/2014/main" id="{31C0E6AA-DABF-468F-9239-17F4DCC89B94}"/>
              </a:ext>
            </a:extLst>
          </p:cNvPr>
          <p:cNvPicPr>
            <a:picLocks noChangeAspect="1"/>
          </p:cNvPicPr>
          <p:nvPr/>
        </p:nvPicPr>
        <p:blipFill>
          <a:blip r:embed="rId5"/>
          <a:stretch>
            <a:fillRect/>
          </a:stretch>
        </p:blipFill>
        <p:spPr>
          <a:xfrm>
            <a:off x="4273238" y="1122633"/>
            <a:ext cx="4725909" cy="3920149"/>
          </a:xfrm>
          <a:prstGeom prst="rect">
            <a:avLst/>
          </a:prstGeom>
        </p:spPr>
      </p:pic>
      <p:sp>
        <p:nvSpPr>
          <p:cNvPr id="8" name="TextBox 7">
            <a:extLst>
              <a:ext uri="{FF2B5EF4-FFF2-40B4-BE49-F238E27FC236}">
                <a16:creationId xmlns:a16="http://schemas.microsoft.com/office/drawing/2014/main" id="{A38C33C2-5A8C-4E44-B570-5084315DAB65}"/>
              </a:ext>
            </a:extLst>
          </p:cNvPr>
          <p:cNvSpPr txBox="1"/>
          <p:nvPr/>
        </p:nvSpPr>
        <p:spPr>
          <a:xfrm>
            <a:off x="1295652" y="342710"/>
            <a:ext cx="7184572" cy="707886"/>
          </a:xfrm>
          <a:prstGeom prst="rect">
            <a:avLst/>
          </a:prstGeom>
          <a:noFill/>
        </p:spPr>
        <p:txBody>
          <a:bodyPr wrap="square" rtlCol="0">
            <a:spAutoFit/>
          </a:bodyPr>
          <a:lstStyle/>
          <a:p>
            <a:pPr algn="ctr"/>
            <a:r>
              <a:rPr lang="en-US" sz="2000" b="1" i="1" dirty="0" err="1">
                <a:solidFill>
                  <a:schemeClr val="bg1"/>
                </a:solidFill>
                <a:latin typeface="Cambria" panose="02040503050406030204" pitchFamily="18" charset="0"/>
                <a:ea typeface="Cambria" panose="02040503050406030204" pitchFamily="18" charset="0"/>
              </a:rPr>
              <a:t>Quan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hình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ảnh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dưới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đây</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nhận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xét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gì</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về</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cai</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trị</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triều</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đại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phong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kiến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phương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Bắc</a:t>
            </a:r>
            <a:r>
              <a:rPr lang="en-US" sz="2000" b="1" i="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066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TextBox 5">
            <a:extLst>
              <a:ext uri="{FF2B5EF4-FFF2-40B4-BE49-F238E27FC236}">
                <a16:creationId xmlns:a16="http://schemas.microsoft.com/office/drawing/2014/main" id="{DFAECAFF-691D-4958-B181-407504341704}"/>
              </a:ext>
            </a:extLst>
          </p:cNvPr>
          <p:cNvSpPr txBox="1"/>
          <p:nvPr/>
        </p:nvSpPr>
        <p:spPr>
          <a:xfrm>
            <a:off x="400050" y="828971"/>
            <a:ext cx="8505825" cy="707886"/>
          </a:xfrm>
          <a:prstGeom prst="rect">
            <a:avLst/>
          </a:prstGeom>
          <a:noFill/>
        </p:spPr>
        <p:txBody>
          <a:bodyPr wrap="square" rtlCol="0">
            <a:spAutoFit/>
          </a:bodyPr>
          <a:lstStyle/>
          <a:p>
            <a:pPr algn="just"/>
            <a:r>
              <a:rPr lang="en-US" sz="2000" b="1" i="1" dirty="0">
                <a:solidFill>
                  <a:schemeClr val="bg1"/>
                </a:solidFill>
                <a:latin typeface="Cambria" panose="02040503050406030204" pitchFamily="18" charset="0"/>
                <a:ea typeface="Cambria" panose="02040503050406030204" pitchFamily="18" charset="0"/>
              </a:rPr>
              <a:t>Theo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cai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trị</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động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như</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thế</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nào</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cuộc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sống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nhân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dân</a:t>
            </a:r>
            <a:r>
              <a:rPr lang="en-US" sz="2000" b="1" i="1" dirty="0">
                <a:solidFill>
                  <a:schemeClr val="bg1"/>
                </a:solidFill>
                <a:latin typeface="Cambria" panose="02040503050406030204" pitchFamily="18" charset="0"/>
                <a:ea typeface="Cambria" panose="02040503050406030204" pitchFamily="18" charset="0"/>
              </a:rPr>
              <a:t> ta?</a:t>
            </a:r>
          </a:p>
        </p:txBody>
      </p:sp>
      <p:sp>
        <p:nvSpPr>
          <p:cNvPr id="4" name="Rectangle: Rounded Corners 3">
            <a:extLst>
              <a:ext uri="{FF2B5EF4-FFF2-40B4-BE49-F238E27FC236}">
                <a16:creationId xmlns:a16="http://schemas.microsoft.com/office/drawing/2014/main" id="{141B4583-116E-4E4D-A441-B80897ED9D90}"/>
              </a:ext>
            </a:extLst>
          </p:cNvPr>
          <p:cNvSpPr/>
          <p:nvPr/>
        </p:nvSpPr>
        <p:spPr>
          <a:xfrm>
            <a:off x="1117445" y="2365829"/>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Tích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4EE8AE5-85DA-4C3E-8E6F-9767FADCB4C9}"/>
              </a:ext>
            </a:extLst>
          </p:cNvPr>
          <p:cNvSpPr/>
          <p:nvPr/>
        </p:nvSpPr>
        <p:spPr>
          <a:xfrm>
            <a:off x="5204920" y="2365831"/>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Tiêu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pic>
        <p:nvPicPr>
          <p:cNvPr id="8" name="Graphic 7" descr="Badge Cross with solid fill">
            <a:extLst>
              <a:ext uri="{FF2B5EF4-FFF2-40B4-BE49-F238E27FC236}">
                <a16:creationId xmlns:a16="http://schemas.microsoft.com/office/drawing/2014/main" id="{B4A936CF-FA29-460E-B10A-0E50FFD06C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85889" y="3554802"/>
            <a:ext cx="914400" cy="914400"/>
          </a:xfrm>
          <a:prstGeom prst="rect">
            <a:avLst/>
          </a:prstGeom>
        </p:spPr>
      </p:pic>
      <p:pic>
        <p:nvPicPr>
          <p:cNvPr id="11" name="Graphic 10" descr="Badge Tick with solid fill">
            <a:extLst>
              <a:ext uri="{FF2B5EF4-FFF2-40B4-BE49-F238E27FC236}">
                <a16:creationId xmlns:a16="http://schemas.microsoft.com/office/drawing/2014/main" id="{A3782E77-D036-4BB0-8F1B-03F7A461B5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59827" y="3554802"/>
            <a:ext cx="914400" cy="914400"/>
          </a:xfrm>
          <a:prstGeom prst="rect">
            <a:avLst/>
          </a:prstGeom>
        </p:spPr>
      </p:pic>
    </p:spTree>
    <p:extLst>
      <p:ext uri="{BB962C8B-B14F-4D97-AF65-F5344CB8AC3E}">
        <p14:creationId xmlns:p14="http://schemas.microsoft.com/office/powerpoint/2010/main" val="87518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4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696450" y="254906"/>
            <a:ext cx="923204" cy="778947"/>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1158052" y="167329"/>
            <a:ext cx="7985948" cy="954107"/>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NHỮNG CHUYỂN BIẾN VỀ KINH TẾ XÃ HỘI TRONG THỜI KÌ BẮC THUỘC</a:t>
            </a: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27" y="3157576"/>
            <a:ext cx="2221774" cy="1824409"/>
          </a:xfrm>
          <a:prstGeom prst="rect">
            <a:avLst/>
          </a:prstGeom>
        </p:spPr>
      </p:pic>
      <p:sp>
        <p:nvSpPr>
          <p:cNvPr id="3" name="Cloud Callout 2"/>
          <p:cNvSpPr/>
          <p:nvPr/>
        </p:nvSpPr>
        <p:spPr>
          <a:xfrm>
            <a:off x="2871328" y="1121436"/>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a:solidFill>
                  <a:schemeClr val="tx1"/>
                </a:solidFill>
                <a:latin typeface="Cambria" panose="02040503050406030204" pitchFamily="18" charset="0"/>
                <a:ea typeface="Cambria" panose="02040503050406030204" pitchFamily="18" charset="0"/>
              </a:rPr>
              <a:t>trang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smtClean="0">
                <a:solidFill>
                  <a:schemeClr val="tx1"/>
                </a:solidFill>
                <a:latin typeface="Cambria" panose="02040503050406030204" pitchFamily="18" charset="0"/>
                <a:ea typeface="Cambria" panose="02040503050406030204" pitchFamily="18" charset="0"/>
              </a:rPr>
              <a:t>68,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kinh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327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4" name="Rectangle 3"/>
          <p:cNvSpPr/>
          <p:nvPr/>
        </p:nvSpPr>
        <p:spPr>
          <a:xfrm>
            <a:off x="85725" y="697391"/>
            <a:ext cx="8753475" cy="4042453"/>
          </a:xfrm>
          <a:prstGeom prst="rect">
            <a:avLst/>
          </a:prstGeom>
        </p:spPr>
        <p:txBody>
          <a:bodyPr wrap="squar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rèn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26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5" y="185474"/>
            <a:ext cx="5705305" cy="4157925"/>
          </a:xfrm>
          <a:prstGeom prst="rect">
            <a:avLst/>
          </a:prstGeom>
        </p:spPr>
      </p:pic>
      <p:sp>
        <p:nvSpPr>
          <p:cNvPr id="3" name="Rectangle 2"/>
          <p:cNvSpPr/>
          <p:nvPr/>
        </p:nvSpPr>
        <p:spPr>
          <a:xfrm>
            <a:off x="5895975" y="278963"/>
            <a:ext cx="2905125" cy="4154984"/>
          </a:xfrm>
          <a:prstGeom prst="rect">
            <a:avLst/>
          </a:prstGeom>
        </p:spPr>
        <p:txBody>
          <a:bodyPr wrap="square">
            <a:spAutoFit/>
          </a:bodyPr>
          <a:lstStyle/>
          <a:p>
            <a:r>
              <a:rPr lang="nl-NL" sz="2400" dirty="0">
                <a:latin typeface="Times New Roman" panose="02020603050405020304" pitchFamily="18" charset="0"/>
                <a:ea typeface="Calibri" panose="020F0502020204030204" pitchFamily="34" charset="0"/>
              </a:rPr>
              <a:t>Việc tìm thấy đồ gốm ở Luy Lâu cùng với khuôn đúc trống đồng, đổ tuỳ táng tại đây đã cho thấy, dù bị áp bức, bóc lột nhưng đời sống vật chất và tinh thần của cư dân Việt cổ vẫn phát triền và đạt được không ít thành tựu nổi bật.</a:t>
            </a:r>
            <a:endParaRPr lang="en-US" sz="2400" dirty="0"/>
          </a:p>
        </p:txBody>
      </p:sp>
    </p:spTree>
    <p:extLst>
      <p:ext uri="{BB962C8B-B14F-4D97-AF65-F5344CB8AC3E}">
        <p14:creationId xmlns:p14="http://schemas.microsoft.com/office/powerpoint/2010/main" val="286666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8" y="195062"/>
            <a:ext cx="3057657" cy="4648257"/>
          </a:xfrm>
          <a:prstGeom prst="rect">
            <a:avLst/>
          </a:prstGeom>
          <a:ln>
            <a:solidFill>
              <a:schemeClr val="tx1"/>
            </a:solidFill>
          </a:ln>
        </p:spPr>
      </p:pic>
      <p:sp>
        <p:nvSpPr>
          <p:cNvPr id="3" name="Rectangle 2"/>
          <p:cNvSpPr/>
          <p:nvPr/>
        </p:nvSpPr>
        <p:spPr>
          <a:xfrm>
            <a:off x="3457575" y="280244"/>
            <a:ext cx="5600699" cy="4893647"/>
          </a:xfrm>
          <a:prstGeom prst="rect">
            <a:avLst/>
          </a:prstGeom>
        </p:spPr>
        <p:txBody>
          <a:bodyPr wrap="square">
            <a:spAutoFit/>
          </a:bodyPr>
          <a:lstStyle/>
          <a:p>
            <a:pPr algn="just">
              <a:lnSpc>
                <a:spcPct val="120000"/>
              </a:lnSpc>
              <a:spcAft>
                <a:spcPts val="0"/>
              </a:spcAft>
              <a:tabLst>
                <a:tab pos="457200" algn="l"/>
              </a:tabLst>
            </a:pP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em có thể thấy </a:t>
            </a:r>
            <a:r>
              <a:rPr lang="nl-NL" sz="2000" dirty="0">
                <a:latin typeface="Times New Roman" panose="02020603050405020304" pitchFamily="18" charset="0"/>
                <a:ea typeface="Calibri" panose="020F0502020204030204" pitchFamily="34" charset="0"/>
                <a:cs typeface="Times New Roman" panose="02020603050405020304" pitchFamily="18" charset="0"/>
              </a:rPr>
              <a:t>rõ những tiến bộ về kĩ thuật của nước ta thời kì Bắc thuộc như: kĩ thuật làm giấy từ cây mật hương thông qua tiếp thu kĩ thuật làm giấy từ Trung Quốc.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Biết </a:t>
            </a:r>
            <a:r>
              <a:rPr lang="nl-NL" sz="2000" dirty="0">
                <a:latin typeface="Times New Roman" panose="02020603050405020304" pitchFamily="18" charset="0"/>
                <a:ea typeface="Calibri" panose="020F0502020204030204" pitchFamily="34" charset="0"/>
                <a:cs typeface="Times New Roman" panose="02020603050405020304" pitchFamily="18" charset="0"/>
              </a:rPr>
              <a:t>thuật “dùng côn trùng diệt côn trùng” (để chống sâu bọ đục thân cây cam, người Việt nuôi một loại kiến vàng, cho làm tổ ngay trên cành cam) giúp việc trồng hoa màu của người Việt trong thời kì này phát triển.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a:t>
            </a:r>
            <a:r>
              <a:rPr lang="nl-NL" sz="2000" dirty="0">
                <a:latin typeface="Times New Roman" panose="02020603050405020304" pitchFamily="18" charset="0"/>
                <a:ea typeface="Calibri" panose="020F0502020204030204" pitchFamily="34" charset="0"/>
                <a:cs typeface="Times New Roman" panose="02020603050405020304" pitchFamily="18" charset="0"/>
              </a:rPr>
              <a:t>có thể liên hệ đến ngành nông nghiệp hiện nay ở Việt Nam với xu hướng không dùng hóa chất, phân bón hóa học nhằm bảo vệ môi trường mà thay vào đó là  phát triển nền nông nghiệp hữu cơ...(chú ý đến trồng lúa nước ở Việt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6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523" y="149525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48074" y="1495254"/>
            <a:ext cx="8124476" cy="93256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Nông </a:t>
            </a:r>
            <a:r>
              <a:rPr lang="vi-VN" sz="2400" dirty="0">
                <a:solidFill>
                  <a:schemeClr val="bg1"/>
                </a:solidFill>
                <a:latin typeface="Arial" panose="020B0604020202020204" pitchFamily="34" charset="0"/>
                <a:cs typeface="Arial" panose="020B0604020202020204" pitchFamily="34" charset="0"/>
              </a:rPr>
              <a:t>nghiệp: </a:t>
            </a:r>
            <a:r>
              <a:rPr lang="vi-VN" sz="2400" dirty="0" smtClean="0">
                <a:solidFill>
                  <a:schemeClr val="bg1"/>
                </a:solidFill>
                <a:latin typeface="Arial" panose="020B0604020202020204" pitchFamily="34" charset="0"/>
                <a:cs typeface="Arial" panose="020B0604020202020204" pitchFamily="34" charset="0"/>
              </a:rPr>
              <a:t>Trồng </a:t>
            </a:r>
            <a:r>
              <a:rPr lang="vi-VN" sz="2400" dirty="0">
                <a:solidFill>
                  <a:schemeClr val="bg1"/>
                </a:solidFill>
                <a:latin typeface="Arial" panose="020B0604020202020204" pitchFamily="34" charset="0"/>
                <a:cs typeface="Arial" panose="020B0604020202020204" pitchFamily="34" charset="0"/>
              </a:rPr>
              <a:t>lúa </a:t>
            </a:r>
            <a:r>
              <a:rPr lang="vi-VN" sz="2400" dirty="0" smtClean="0">
                <a:solidFill>
                  <a:schemeClr val="bg1"/>
                </a:solidFill>
                <a:latin typeface="Arial" panose="020B0604020202020204" pitchFamily="34" charset="0"/>
                <a:cs typeface="Arial" panose="020B0604020202020204" pitchFamily="34" charset="0"/>
              </a:rPr>
              <a:t>nước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là</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chính</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ngoài ra còn trồng cây ăn quả, chăn </a:t>
            </a:r>
            <a:r>
              <a:rPr lang="vi-VN" sz="2400" dirty="0" smtClean="0">
                <a:solidFill>
                  <a:schemeClr val="bg1"/>
                </a:solidFill>
                <a:latin typeface="Arial" panose="020B0604020202020204" pitchFamily="34" charset="0"/>
                <a:cs typeface="Arial" panose="020B0604020202020204" pitchFamily="34" charset="0"/>
              </a:rPr>
              <a:t>nuôi.</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Biết </a:t>
            </a:r>
            <a:r>
              <a:rPr lang="vi-VN" sz="2400" dirty="0">
                <a:solidFill>
                  <a:schemeClr val="bg1"/>
                </a:solidFill>
                <a:latin typeface="Arial" panose="020B0604020202020204" pitchFamily="34" charset="0"/>
                <a:cs typeface="Arial" panose="020B0604020202020204" pitchFamily="34" charset="0"/>
              </a:rPr>
              <a:t>đắp đê, làm thủy lợi.</a:t>
            </a:r>
          </a:p>
        </p:txBody>
      </p:sp>
      <p:sp>
        <p:nvSpPr>
          <p:cNvPr id="10" name="Rectangle 9"/>
          <p:cNvSpPr/>
          <p:nvPr/>
        </p:nvSpPr>
        <p:spPr>
          <a:xfrm>
            <a:off x="848074" y="2584689"/>
            <a:ext cx="8057801" cy="910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Thủ </a:t>
            </a:r>
            <a:r>
              <a:rPr lang="vi-VN" sz="2400" dirty="0">
                <a:solidFill>
                  <a:schemeClr val="bg1"/>
                </a:solidFill>
                <a:latin typeface="Arial" panose="020B0604020202020204" pitchFamily="34" charset="0"/>
                <a:cs typeface="Arial" panose="020B0604020202020204" pitchFamily="34" charset="0"/>
              </a:rPr>
              <a:t>công nghiệp: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Bên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cạnh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thồng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xuất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thủ</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mới</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làm giấy, thủy tinh.</a:t>
            </a:r>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4133" y="3631112"/>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Đường giao thông thủy bộ hình thành.</a:t>
            </a:r>
          </a:p>
        </p:txBody>
      </p:sp>
      <p:sp>
        <p:nvSpPr>
          <p:cNvPr id="13" name="Rectangle 12"/>
          <p:cNvSpPr/>
          <p:nvPr/>
        </p:nvSpPr>
        <p:spPr>
          <a:xfrm>
            <a:off x="848074" y="4240306"/>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Buôn bán: trong nước và nước </a:t>
            </a:r>
            <a:r>
              <a:rPr lang="vi-VN" sz="2400" dirty="0" smtClean="0">
                <a:solidFill>
                  <a:schemeClr val="bg1"/>
                </a:solidFill>
                <a:latin typeface="Arial" panose="020B0604020202020204" pitchFamily="34" charset="0"/>
                <a:cs typeface="Arial" panose="020B0604020202020204" pitchFamily="34" charset="0"/>
              </a:rPr>
              <a:t>ngoài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đẩy</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mạnh</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3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837" y="428625"/>
            <a:ext cx="7439891" cy="4286250"/>
          </a:xfrm>
          <a:prstGeom prst="rect">
            <a:avLst/>
          </a:prstGeom>
        </p:spPr>
      </p:pic>
      <p:sp>
        <p:nvSpPr>
          <p:cNvPr id="3" name="Rectangle 2"/>
          <p:cNvSpPr/>
          <p:nvPr/>
        </p:nvSpPr>
        <p:spPr>
          <a:xfrm>
            <a:off x="883228" y="4736043"/>
            <a:ext cx="7429500" cy="400110"/>
          </a:xfrm>
          <a:prstGeom prst="rect">
            <a:avLst/>
          </a:prstGeom>
          <a:solidFill>
            <a:schemeClr val="bg1"/>
          </a:solidFill>
        </p:spPr>
        <p:txBody>
          <a:bodyPr wrap="square">
            <a:spAutoFit/>
          </a:bodyPr>
          <a:lstStyle/>
          <a:p>
            <a:pPr algn="ctr"/>
            <a:r>
              <a:rPr lang="vi-VN" sz="2000" b="1" dirty="0">
                <a:solidFill>
                  <a:srgbClr val="0070C0"/>
                </a:solidFill>
              </a:rPr>
              <a:t>Đê Bấn dọc sông Lam – Hồng Lĩnh – Hà Tĩnh</a:t>
            </a:r>
          </a:p>
        </p:txBody>
      </p:sp>
      <p:sp>
        <p:nvSpPr>
          <p:cNvPr id="4" name="Rounded Rectangle 3"/>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spTree>
    <p:extLst>
      <p:ext uri="{BB962C8B-B14F-4D97-AF65-F5344CB8AC3E}">
        <p14:creationId xmlns:p14="http://schemas.microsoft.com/office/powerpoint/2010/main" val="35019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0" y="1"/>
            <a:ext cx="2162629" cy="1814286"/>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000" b="1">
                <a:latin typeface="Cambria" panose="02040503050406030204" pitchFamily="18" charset="0"/>
                <a:ea typeface="字魂59号-创粗黑" panose="00000500000000000000" pitchFamily="2" charset="-122"/>
                <a:cs typeface="+mn-ea"/>
                <a:sym typeface="字魂59号-创粗黑" panose="00000500000000000000" pitchFamily="2" charset="-122"/>
              </a:rPr>
              <a:t>KHỞI ĐỘNG</a:t>
            </a:r>
            <a:endParaRPr lang="zh-CN" altLang="en-US" sz="40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 name="Rectangle: Rounded Corners 2">
            <a:extLst>
              <a:ext uri="{FF2B5EF4-FFF2-40B4-BE49-F238E27FC236}">
                <a16:creationId xmlns:a16="http://schemas.microsoft.com/office/drawing/2014/main" id="{9D7119BE-D4B7-4395-A8D9-97642B081151}"/>
              </a:ext>
            </a:extLst>
          </p:cNvPr>
          <p:cNvSpPr/>
          <p:nvPr/>
        </p:nvSpPr>
        <p:spPr>
          <a:xfrm>
            <a:off x="2873831" y="1407886"/>
            <a:ext cx="5036457" cy="275771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latin typeface="Cambria" panose="02040503050406030204" pitchFamily="18" charset="0"/>
                <a:ea typeface="Cambria" panose="02040503050406030204" pitchFamily="18" charset="0"/>
              </a:rPr>
              <a:t>TRÒ CHƠI</a:t>
            </a:r>
          </a:p>
          <a:p>
            <a:pPr algn="ctr">
              <a:lnSpc>
                <a:spcPct val="150000"/>
              </a:lnSpc>
            </a:pPr>
            <a:r>
              <a:rPr lang="en-US" sz="3200">
                <a:latin typeface="Cambria" panose="02040503050406030204" pitchFamily="18" charset="0"/>
                <a:ea typeface="Cambria" panose="02040503050406030204" pitchFamily="18" charset="0"/>
              </a:rPr>
              <a:t>LẬT CHỮ ĐOÁN HÌNH</a:t>
            </a:r>
          </a:p>
          <a:p>
            <a:pPr algn="ctr">
              <a:lnSpc>
                <a:spcPct val="150000"/>
              </a:lnSpc>
            </a:pPr>
            <a:r>
              <a:rPr lang="en-US" sz="3200">
                <a:latin typeface="Cambria" panose="02040503050406030204" pitchFamily="18" charset="0"/>
                <a:ea typeface="Cambria" panose="02040503050406030204" pitchFamily="18" charset="0"/>
              </a:rPr>
              <a:t>LẬT HÌNH ĐOÁN TRANH</a:t>
            </a:r>
          </a:p>
        </p:txBody>
      </p:sp>
    </p:spTree>
    <p:extLst>
      <p:ext uri="{BB962C8B-B14F-4D97-AF65-F5344CB8AC3E}">
        <p14:creationId xmlns:p14="http://schemas.microsoft.com/office/powerpoint/2010/main" val="22654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pic>
        <p:nvPicPr>
          <p:cNvPr id="3" name="Picture 7" descr="Sa-Huynh-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779318"/>
            <a:ext cx="3803073" cy="328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391458" y="779319"/>
            <a:ext cx="4482379" cy="3264523"/>
          </a:xfrm>
          <a:prstGeom prst="rect">
            <a:avLst/>
          </a:prstGeom>
        </p:spPr>
      </p:pic>
      <p:sp>
        <p:nvSpPr>
          <p:cNvPr id="5" name="Rectangle 4"/>
          <p:cNvSpPr/>
          <p:nvPr/>
        </p:nvSpPr>
        <p:spPr>
          <a:xfrm>
            <a:off x="4391459" y="4142555"/>
            <a:ext cx="4482378" cy="369332"/>
          </a:xfrm>
          <a:prstGeom prst="rect">
            <a:avLst/>
          </a:prstGeom>
          <a:solidFill>
            <a:schemeClr val="bg2"/>
          </a:solidFill>
        </p:spPr>
        <p:txBody>
          <a:bodyPr wrap="square">
            <a:spAutoFit/>
          </a:bodyPr>
          <a:lstStyle/>
          <a:p>
            <a:r>
              <a:rPr lang="vi-VN" i="1" dirty="0">
                <a:solidFill>
                  <a:srgbClr val="000000"/>
                </a:solidFill>
                <a:latin typeface="arial" panose="020B0604020202020204" pitchFamily="34" charset="0"/>
              </a:rPr>
              <a:t>Thợ mộc đang xẻ gỗ ở một xưởng mộc.</a:t>
            </a:r>
            <a:endParaRPr lang="vi-VN" dirty="0"/>
          </a:p>
        </p:txBody>
      </p:sp>
      <p:sp>
        <p:nvSpPr>
          <p:cNvPr id="7" name="Rectangle 6"/>
          <p:cNvSpPr/>
          <p:nvPr/>
        </p:nvSpPr>
        <p:spPr>
          <a:xfrm>
            <a:off x="281560" y="4142555"/>
            <a:ext cx="3812459" cy="369332"/>
          </a:xfrm>
          <a:prstGeom prst="rect">
            <a:avLst/>
          </a:prstGeom>
          <a:solidFill>
            <a:schemeClr val="bg2"/>
          </a:solidFill>
        </p:spPr>
        <p:txBody>
          <a:bodyPr wrap="square">
            <a:spAutoFit/>
          </a:bodyPr>
          <a:lstStyle/>
          <a:p>
            <a:pPr algn="ctr"/>
            <a:r>
              <a:rPr lang="vi-VN" i="1" dirty="0">
                <a:solidFill>
                  <a:srgbClr val="000000"/>
                </a:solidFill>
                <a:latin typeface="arial" panose="020B0604020202020204" pitchFamily="34" charset="0"/>
              </a:rPr>
              <a:t>Sản phẩm đồ gốm</a:t>
            </a:r>
            <a:endParaRPr lang="vi-VN" dirty="0"/>
          </a:p>
        </p:txBody>
      </p:sp>
    </p:spTree>
    <p:extLst>
      <p:ext uri="{BB962C8B-B14F-4D97-AF65-F5344CB8AC3E}">
        <p14:creationId xmlns:p14="http://schemas.microsoft.com/office/powerpoint/2010/main" val="3793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xưa,nghề nghiệp ngày xưa của ông 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592282"/>
            <a:ext cx="4177145" cy="3586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5" y="4243253"/>
            <a:ext cx="4177145" cy="784830"/>
          </a:xfrm>
          <a:prstGeom prst="rect">
            <a:avLst/>
          </a:prstGeom>
          <a:solidFill>
            <a:schemeClr val="bg2"/>
          </a:solidFill>
        </p:spPr>
        <p:txBody>
          <a:bodyPr wrap="square">
            <a:spAutoFit/>
          </a:bodyPr>
          <a:lstStyle/>
          <a:p>
            <a:r>
              <a:rPr lang="vi-VN" sz="1500" i="1" dirty="0">
                <a:solidFill>
                  <a:srgbClr val="000000"/>
                </a:solidFill>
                <a:latin typeface="arial" panose="020B0604020202020204" pitchFamily="34" charset="0"/>
              </a:rPr>
              <a:t>Ảnh chụp những người thợ trong một xưởng làm giấy. Thời xưa, giấy được làm từ vỏ cây,</a:t>
            </a:r>
            <a:r>
              <a:rPr lang="vi-VN" sz="1500" dirty="0"/>
              <a:t> </a:t>
            </a:r>
            <a:r>
              <a:rPr lang="vi-VN" sz="1500" i="1" dirty="0">
                <a:solidFill>
                  <a:srgbClr val="000000"/>
                </a:solidFill>
                <a:latin typeface="arial" panose="020B0604020202020204" pitchFamily="34" charset="0"/>
              </a:rPr>
              <a:t>ngâm, giã, ép,... qua nhiều công đoạn.</a:t>
            </a:r>
            <a:endParaRPr lang="vi-VN" sz="1500" dirty="0"/>
          </a:p>
        </p:txBody>
      </p:sp>
      <p:pic>
        <p:nvPicPr>
          <p:cNvPr id="3" name="Picture 2"/>
          <p:cNvPicPr>
            <a:picLocks noChangeAspect="1"/>
          </p:cNvPicPr>
          <p:nvPr/>
        </p:nvPicPr>
        <p:blipFill>
          <a:blip r:embed="rId3"/>
          <a:stretch>
            <a:fillRect/>
          </a:stretch>
        </p:blipFill>
        <p:spPr>
          <a:xfrm>
            <a:off x="4551218" y="592282"/>
            <a:ext cx="4416137" cy="3586812"/>
          </a:xfrm>
          <a:prstGeom prst="rect">
            <a:avLst/>
          </a:prstGeom>
        </p:spPr>
      </p:pic>
      <p:sp>
        <p:nvSpPr>
          <p:cNvPr id="5" name="Rounded Rectangle 4"/>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sp>
        <p:nvSpPr>
          <p:cNvPr id="7" name="Rectangle 6"/>
          <p:cNvSpPr/>
          <p:nvPr/>
        </p:nvSpPr>
        <p:spPr>
          <a:xfrm>
            <a:off x="4722669" y="4252041"/>
            <a:ext cx="4008510" cy="323165"/>
          </a:xfrm>
          <a:prstGeom prst="rect">
            <a:avLst/>
          </a:prstGeom>
          <a:solidFill>
            <a:schemeClr val="bg2"/>
          </a:solidFill>
        </p:spPr>
        <p:txBody>
          <a:bodyPr wrap="square">
            <a:spAutoFit/>
          </a:bodyPr>
          <a:lstStyle/>
          <a:p>
            <a:pPr algn="ctr"/>
            <a:r>
              <a:rPr lang="vi-VN" sz="1500" i="1" dirty="0">
                <a:solidFill>
                  <a:srgbClr val="000000"/>
                </a:solidFill>
                <a:latin typeface="arial" panose="020B0604020202020204" pitchFamily="34" charset="0"/>
              </a:rPr>
              <a:t>Nghề chế tạo đồ thủy tinh</a:t>
            </a:r>
            <a:endParaRPr lang="vi-VN" sz="1500" dirty="0"/>
          </a:p>
        </p:txBody>
      </p:sp>
    </p:spTree>
    <p:extLst>
      <p:ext uri="{BB962C8B-B14F-4D97-AF65-F5344CB8AC3E}">
        <p14:creationId xmlns:p14="http://schemas.microsoft.com/office/powerpoint/2010/main" val="362816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7" name="Cloud Callout 6"/>
          <p:cNvSpPr/>
          <p:nvPr/>
        </p:nvSpPr>
        <p:spPr>
          <a:xfrm>
            <a:off x="4338178" y="1526032"/>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smtClean="0">
                <a:solidFill>
                  <a:schemeClr val="tx1"/>
                </a:solidFill>
                <a:latin typeface="Cambria" panose="02040503050406030204" pitchFamily="18" charset="0"/>
                <a:ea typeface="Cambria" panose="02040503050406030204" pitchFamily="18" charset="0"/>
              </a:rPr>
              <a:t>trang</a:t>
            </a:r>
            <a:r>
              <a:rPr lang="en-US" sz="2000" b="1" i="1" dirty="0" smtClean="0">
                <a:solidFill>
                  <a:schemeClr val="tx1"/>
                </a:solidFill>
                <a:latin typeface="Cambria" panose="02040503050406030204" pitchFamily="18" charset="0"/>
                <a:ea typeface="Cambria" panose="02040503050406030204" pitchFamily="18" charset="0"/>
              </a:rPr>
              <a:t> 69,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xã</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hội</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của</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A1084AB3-CF50-8540-9A84-8F5221F1A0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60543" y="3018196"/>
            <a:ext cx="1561811" cy="1752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2425" y="2371865"/>
            <a:ext cx="1642825" cy="646331"/>
          </a:xfrm>
          <a:prstGeom prst="rect">
            <a:avLst/>
          </a:prstGeom>
          <a:noFill/>
        </p:spPr>
        <p:txBody>
          <a:bodyPr wrap="square" rtlCol="0">
            <a:spAutoFit/>
          </a:bodyPr>
          <a:lstStyle/>
          <a:p>
            <a:pPr algn="ctr"/>
            <a:r>
              <a:rPr lang="en-US" b="1" dirty="0" smtClean="0">
                <a:solidFill>
                  <a:schemeClr val="accent2">
                    <a:lumMod val="40000"/>
                    <a:lumOff val="60000"/>
                  </a:schemeClr>
                </a:solidFill>
                <a:latin typeface="Times New Roman" panose="02020603050405020304" pitchFamily="18" charset="0"/>
                <a:cs typeface="Times New Roman" panose="02020603050405020304" pitchFamily="18" charset="0"/>
              </a:rPr>
              <a:t>THẢO LUẬN CẶP ĐÔI</a:t>
            </a:r>
            <a:endParaRPr lang="en-US"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31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225806"/>
          </a:xfrm>
          <a:prstGeom prst="rect">
            <a:avLst/>
          </a:prstGeom>
        </p:spPr>
      </p:pic>
      <p:sp>
        <p:nvSpPr>
          <p:cNvPr id="7" name="Rectangle 6"/>
          <p:cNvSpPr/>
          <p:nvPr/>
        </p:nvSpPr>
        <p:spPr>
          <a:xfrm>
            <a:off x="207735" y="938135"/>
            <a:ext cx="8728529" cy="2400657"/>
          </a:xfrm>
          <a:prstGeom prst="rect">
            <a:avLst/>
          </a:prstGeom>
        </p:spPr>
        <p:txBody>
          <a:bodyPr wrap="square">
            <a:spAutoFit/>
          </a:bodyPr>
          <a:lstStyle/>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Hán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phận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tì</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Tầng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lớp</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hào</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trưởng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thuẫn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quyền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ngày</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càng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en-U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a:solidFill>
                  <a:schemeClr val="bg1"/>
                </a:solidFill>
                <a:latin typeface="Cambria" panose="02040503050406030204" pitchFamily="18" charset="0"/>
                <a:ea typeface="Cambria" panose="02040503050406030204" pitchFamily="18" charset="0"/>
                <a:sym typeface="Wingdings" panose="05000000000000000000" pitchFamily="2" charset="2"/>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058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10" name="Rectangle 9"/>
          <p:cNvSpPr/>
          <p:nvPr/>
        </p:nvSpPr>
        <p:spPr>
          <a:xfrm>
            <a:off x="639747" y="4012921"/>
            <a:ext cx="8406787" cy="88741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Mâu </a:t>
            </a:r>
            <a:r>
              <a:rPr lang="vi-VN" sz="2400" dirty="0">
                <a:solidFill>
                  <a:schemeClr val="bg1"/>
                </a:solidFill>
                <a:latin typeface="Arial" panose="020B0604020202020204" pitchFamily="34" charset="0"/>
                <a:cs typeface="Arial" panose="020B0604020202020204" pitchFamily="34" charset="0"/>
              </a:rPr>
              <a:t>thuẫn giữa nhân dân Âu Lạc với chính quyền đô hộ phương Bắc ngày càng sâu </a:t>
            </a:r>
            <a:r>
              <a:rPr lang="vi-VN" sz="2400" dirty="0" smtClean="0">
                <a:solidFill>
                  <a:schemeClr val="bg1"/>
                </a:solidFill>
                <a:latin typeface="Arial" panose="020B0604020202020204" pitchFamily="34" charset="0"/>
                <a:cs typeface="Arial" panose="020B0604020202020204" pitchFamily="34" charset="0"/>
              </a:rPr>
              <a:t>sắc.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Nguyên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nhân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của</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các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cuộc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đấu</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tranh</a:t>
            </a:r>
            <a:endParaRPr lang="en-US" sz="2400" b="1" i="1" dirty="0">
              <a:solidFill>
                <a:srgbClr val="FFFF00"/>
              </a:solidFill>
              <a:latin typeface="Cambria" panose="02040503050406030204" pitchFamily="18" charset="0"/>
              <a:ea typeface="Cambria" panose="02040503050406030204" pitchFamily="18" charset="0"/>
            </a:endParaRPr>
          </a:p>
          <a:p>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324" y="2023602"/>
            <a:ext cx="7750751" cy="42304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Xã </a:t>
            </a:r>
            <a:r>
              <a:rPr lang="vi-VN" sz="2400" dirty="0">
                <a:solidFill>
                  <a:schemeClr val="bg1"/>
                </a:solidFill>
                <a:latin typeface="Arial" panose="020B0604020202020204" pitchFamily="34" charset="0"/>
                <a:cs typeface="Arial" panose="020B0604020202020204" pitchFamily="34" charset="0"/>
              </a:rPr>
              <a:t>hội bị phân hoá, hình thành một số tầng lớp </a:t>
            </a:r>
            <a:r>
              <a:rPr lang="vi-VN" sz="2400" dirty="0" smtClean="0">
                <a:solidFill>
                  <a:schemeClr val="bg1"/>
                </a:solidFill>
                <a:latin typeface="Arial" panose="020B0604020202020204" pitchFamily="34" charset="0"/>
                <a:cs typeface="Arial" panose="020B0604020202020204" pitchFamily="34" charset="0"/>
              </a:rPr>
              <a:t>mới</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68322" y="2507561"/>
            <a:ext cx="7750751" cy="52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Một số quan lại, địa chủ người Hán bị Việt hoá.</a:t>
            </a:r>
          </a:p>
        </p:txBody>
      </p:sp>
      <p:sp>
        <p:nvSpPr>
          <p:cNvPr id="13" name="Rectangle 12"/>
          <p:cNvSpPr/>
          <p:nvPr/>
        </p:nvSpPr>
        <p:spPr>
          <a:xfrm>
            <a:off x="668322" y="3032712"/>
            <a:ext cx="6237301" cy="63730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Tầng lớp hào trưởng bản địa hình thành.</a:t>
            </a:r>
          </a:p>
        </p:txBody>
      </p:sp>
      <p:pic>
        <p:nvPicPr>
          <p:cNvPr id="1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7" y="198209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7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3" name="Picture 2">
            <a:extLst>
              <a:ext uri="{FF2B5EF4-FFF2-40B4-BE49-F238E27FC236}">
                <a16:creationId xmlns:a16="http://schemas.microsoft.com/office/drawing/2014/main" id="{D2BC25D7-FCC0-4942-A4CE-9A525DEE9227}"/>
              </a:ext>
            </a:extLst>
          </p:cNvPr>
          <p:cNvPicPr>
            <a:picLocks noChangeAspect="1"/>
          </p:cNvPicPr>
          <p:nvPr/>
        </p:nvPicPr>
        <p:blipFill rotWithShape="1">
          <a:blip r:embed="rId4"/>
          <a:srcRect l="1839" t="4449" r="1154"/>
          <a:stretch/>
        </p:blipFill>
        <p:spPr>
          <a:xfrm>
            <a:off x="121106" y="142832"/>
            <a:ext cx="4936669" cy="3599834"/>
          </a:xfrm>
          <a:prstGeom prst="rect">
            <a:avLst/>
          </a:prstGeom>
        </p:spPr>
      </p:pic>
      <p:sp>
        <p:nvSpPr>
          <p:cNvPr id="4" name="Rectangle: Rounded Corners 3">
            <a:extLst>
              <a:ext uri="{FF2B5EF4-FFF2-40B4-BE49-F238E27FC236}">
                <a16:creationId xmlns:a16="http://schemas.microsoft.com/office/drawing/2014/main" id="{2A0B9F46-673A-4154-8C75-A9B1FE079F14}"/>
              </a:ext>
            </a:extLst>
          </p:cNvPr>
          <p:cNvSpPr/>
          <p:nvPr/>
        </p:nvSpPr>
        <p:spPr>
          <a:xfrm>
            <a:off x="5178881" y="1377271"/>
            <a:ext cx="3749220" cy="3536969"/>
          </a:xfrm>
          <a:prstGeom prst="roundRect">
            <a:avLst/>
          </a:prstGeom>
          <a:solidFill>
            <a:srgbClr val="002060"/>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FFFF00"/>
                </a:solidFill>
                <a:latin typeface="Cambria" panose="02040503050406030204" pitchFamily="18" charset="0"/>
                <a:ea typeface="Cambria" panose="02040503050406030204" pitchFamily="18" charset="0"/>
              </a:rPr>
              <a:t>Theo </a:t>
            </a:r>
            <a:r>
              <a:rPr lang="en-US" sz="2400" b="1" dirty="0" err="1" smtClean="0">
                <a:solidFill>
                  <a:srgbClr val="FFFF00"/>
                </a:solidFill>
                <a:latin typeface="Cambria" panose="02040503050406030204" pitchFamily="18" charset="0"/>
                <a:ea typeface="Cambria" panose="02040503050406030204" pitchFamily="18" charset="0"/>
              </a:rPr>
              <a:t>em</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phần</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nào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trong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xã</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hội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nước</a:t>
            </a:r>
            <a:r>
              <a:rPr lang="en-US" sz="2400" b="1" dirty="0" smtClean="0">
                <a:solidFill>
                  <a:srgbClr val="FFFF00"/>
                </a:solidFill>
                <a:latin typeface="Cambria" panose="02040503050406030204" pitchFamily="18" charset="0"/>
                <a:ea typeface="Cambria" panose="02040503050406030204" pitchFamily="18" charset="0"/>
              </a:rPr>
              <a:t> ta </a:t>
            </a:r>
            <a:r>
              <a:rPr lang="en-US" sz="2400" b="1" dirty="0" err="1" smtClean="0">
                <a:solidFill>
                  <a:srgbClr val="FFFF00"/>
                </a:solidFill>
                <a:latin typeface="Cambria" panose="02040503050406030204" pitchFamily="18" charset="0"/>
                <a:ea typeface="Cambria" panose="02040503050406030204" pitchFamily="18" charset="0"/>
              </a:rPr>
              <a:t>thời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Bắc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sẽ</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là</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thủ</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lĩnh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của</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những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đấu</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tranh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giành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lập</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cho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người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Việt</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Vì</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sao</a:t>
            </a:r>
            <a:r>
              <a:rPr lang="en-US" sz="2400" b="1" dirty="0" smtClean="0">
                <a:solidFill>
                  <a:srgbClr val="FFFF00"/>
                </a:solidFill>
                <a:latin typeface="Cambria" panose="02040503050406030204" pitchFamily="18" charset="0"/>
                <a:ea typeface="Cambria" panose="02040503050406030204" pitchFamily="18" charset="0"/>
              </a:rPr>
              <a:t>?</a:t>
            </a:r>
            <a:endParaRPr lang="en-US" sz="2400" b="1" dirty="0">
              <a:solidFill>
                <a:srgbClr val="FFFF00"/>
              </a:solidFill>
              <a:latin typeface="Cambria" panose="02040503050406030204" pitchFamily="18" charset="0"/>
              <a:ea typeface="Cambria" panose="020405030504060302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90C2F440-3675-C441-A950-A637D592989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01016" y="89071"/>
            <a:ext cx="1874610" cy="1199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50" y="88471"/>
            <a:ext cx="1290766" cy="1200329"/>
          </a:xfrm>
          <a:prstGeom prst="rect">
            <a:avLst/>
          </a:prstGeom>
          <a:solidFill>
            <a:srgbClr val="FFFF00"/>
          </a:solidFill>
        </p:spPr>
        <p:txBody>
          <a:bodyPr wrap="square">
            <a:spAutoFit/>
          </a:bodyPr>
          <a:lstStyle/>
          <a:p>
            <a:pPr algn="ct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THẢO LUẬN NHÓM:</a:t>
            </a:r>
          </a:p>
        </p:txBody>
      </p:sp>
    </p:spTree>
    <p:extLst>
      <p:ext uri="{BB962C8B-B14F-4D97-AF65-F5344CB8AC3E}">
        <p14:creationId xmlns:p14="http://schemas.microsoft.com/office/powerpoint/2010/main" val="413041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3780FF-19E5-4808-98DF-050658DD17A1}"/>
              </a:ext>
            </a:extLst>
          </p:cNvPr>
          <p:cNvSpPr/>
          <p:nvPr/>
        </p:nvSpPr>
        <p:spPr>
          <a:xfrm>
            <a:off x="214880" y="257175"/>
            <a:ext cx="8714240" cy="1917247"/>
          </a:xfrm>
          <a:prstGeom prst="roundRect">
            <a:avLst/>
          </a:prstGeom>
          <a:solidFill>
            <a:srgbClr val="FFFF00"/>
          </a:solid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rgbClr val="002060"/>
                </a:solidFill>
                <a:latin typeface="Arial" panose="020B0604020202020204" pitchFamily="34" charset="0"/>
                <a:cs typeface="Arial" panose="020B0604020202020204" pitchFamily="34" charset="0"/>
              </a:rPr>
              <a:t>Tầng lớp hào trưởng người Việt sẽ đứng lên lãnh đạo nhân dân lật đổ ách đô hộ vì đây là tầng lớp có uy tín và vị thế trong xã hội.</a:t>
            </a:r>
            <a:endParaRPr lang="en-US" sz="2400" b="1" i="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3" name="Rectangle 2"/>
          <p:cNvSpPr/>
          <p:nvPr/>
        </p:nvSpPr>
        <p:spPr>
          <a:xfrm>
            <a:off x="285750" y="2707822"/>
            <a:ext cx="8643370" cy="1865126"/>
          </a:xfrm>
          <a:prstGeom prst="rect">
            <a:avLst/>
          </a:prstGeom>
          <a:solidFill>
            <a:schemeClr val="bg1"/>
          </a:solidFill>
        </p:spPr>
        <p:txBody>
          <a:bodyPr wrap="square">
            <a:spAutoFit/>
          </a:bodyPr>
          <a:lstStyle/>
          <a:p>
            <a:pPr algn="just">
              <a:lnSpc>
                <a:spcPct val="120000"/>
              </a:lnSpc>
              <a:spcAft>
                <a:spcPts val="0"/>
              </a:spcAft>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vậy</a:t>
            </a: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dù</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bởi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bóc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thâm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phương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hớn</a:t>
            </a:r>
            <a:r>
              <a:rPr lang="en-US" sz="2400" dirty="0">
                <a:latin typeface="Arial" panose="020B0604020202020204" pitchFamily="34" charset="0"/>
                <a:ea typeface="Calibri" panose="020F0502020204030204" pitchFamily="34" charset="0"/>
                <a:cs typeface="Arial" panose="020B0604020202020204" pitchFamily="34" charset="0"/>
              </a:rPr>
              <a:t> 1000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tế-xã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hội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người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smtClean="0">
                <a:latin typeface="Arial" panose="020B0604020202020204" pitchFamily="34" charset="0"/>
                <a:ea typeface="Calibri" panose="020F0502020204030204" pitchFamily="34" charset="0"/>
                <a:cs typeface="Arial" panose="020B0604020202020204" pitchFamily="34" charset="0"/>
              </a:rPr>
              <a:t>vẫn</a:t>
            </a:r>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chuyển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kể</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80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5234" y="582320"/>
            <a:ext cx="2289409" cy="415498"/>
          </a:xfrm>
          <a:prstGeom prst="rect">
            <a:avLst/>
          </a:prstGeom>
        </p:spPr>
        <p:txBody>
          <a:bodyPr wrap="none">
            <a:spAutoFit/>
          </a:bodyPr>
          <a:lstStyle/>
          <a:p>
            <a:r>
              <a:rPr lang="vi-VN" sz="2100" b="1" dirty="0">
                <a:solidFill>
                  <a:schemeClr val="bg1"/>
                </a:solidFill>
                <a:latin typeface="+mj-lt"/>
                <a:ea typeface="Times New Roman" panose="02020603050405020304" pitchFamily="18" charset="0"/>
              </a:rPr>
              <a:t> Trắc nghiệm:</a:t>
            </a:r>
            <a:endParaRPr lang="vi-VN" sz="2100" dirty="0">
              <a:solidFill>
                <a:schemeClr val="bg1"/>
              </a:solidFill>
              <a:latin typeface="+mj-lt"/>
            </a:endParaRPr>
          </a:p>
        </p:txBody>
      </p:sp>
      <p:sp>
        <p:nvSpPr>
          <p:cNvPr id="12" name="Rounded Rectangle 11"/>
          <p:cNvSpPr/>
          <p:nvPr/>
        </p:nvSpPr>
        <p:spPr>
          <a:xfrm>
            <a:off x="757238" y="1025128"/>
            <a:ext cx="8024812" cy="2354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vi-VN" sz="2400" dirty="0">
                <a:solidFill>
                  <a:srgbClr val="FF0000"/>
                </a:solidFill>
                <a:latin typeface="Times New Roman" panose="02020603050405020304" pitchFamily="18" charset="0"/>
                <a:cs typeface="Times New Roman" panose="02020603050405020304" pitchFamily="18" charset="0"/>
              </a:rPr>
              <a:t>Địa danh nào dưới đây </a:t>
            </a:r>
            <a:r>
              <a:rPr lang="vi-VN" sz="2400" b="1" dirty="0">
                <a:solidFill>
                  <a:srgbClr val="FF0000"/>
                </a:solidFill>
                <a:latin typeface="Times New Roman" panose="02020603050405020304" pitchFamily="18" charset="0"/>
                <a:cs typeface="Times New Roman" panose="02020603050405020304" pitchFamily="18" charset="0"/>
              </a:rPr>
              <a:t>không phải</a:t>
            </a:r>
            <a:r>
              <a:rPr lang="vi-VN" sz="2400" dirty="0">
                <a:solidFill>
                  <a:srgbClr val="FF0000"/>
                </a:solidFill>
                <a:latin typeface="Times New Roman" panose="02020603050405020304" pitchFamily="18" charset="0"/>
                <a:cs typeface="Times New Roman" panose="02020603050405020304" pitchFamily="18" charset="0"/>
              </a:rPr>
              <a:t> là </a:t>
            </a:r>
            <a:r>
              <a:rPr lang="vi-VN" sz="2400" dirty="0" smtClean="0">
                <a:solidFill>
                  <a:srgbClr val="FF0000"/>
                </a:solidFill>
                <a:latin typeface="Times New Roman" panose="02020603050405020304" pitchFamily="18" charset="0"/>
                <a:cs typeface="Times New Roman" panose="02020603050405020304" pitchFamily="18" charset="0"/>
              </a:rPr>
              <a:t>tr</a:t>
            </a:r>
            <a:r>
              <a:rPr lang="en-US" sz="2400" dirty="0">
                <a:solidFill>
                  <a:srgbClr val="FF0000"/>
                </a:solidFill>
                <a:latin typeface="Times New Roman" panose="02020603050405020304" pitchFamily="18" charset="0"/>
                <a:cs typeface="Times New Roman" panose="02020603050405020304" pitchFamily="18" charset="0"/>
              </a:rPr>
              <a:t>ụ</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sở của các triều đại phong kiến phương Bắc trong thời kỳ Bắc thuộc?</a:t>
            </a:r>
          </a:p>
          <a:p>
            <a:r>
              <a:rPr lang="vi-VN" sz="2400" dirty="0">
                <a:solidFill>
                  <a:schemeClr val="tx1"/>
                </a:solidFill>
                <a:latin typeface="Times New Roman" panose="02020603050405020304" pitchFamily="18" charset="0"/>
                <a:cs typeface="Times New Roman" panose="02020603050405020304" pitchFamily="18" charset="0"/>
              </a:rPr>
              <a:t>A. Thành Cổ Loa.</a:t>
            </a:r>
          </a:p>
          <a:p>
            <a:r>
              <a:rPr lang="vi-VN" sz="2400" dirty="0">
                <a:solidFill>
                  <a:schemeClr val="tx1"/>
                </a:solidFill>
                <a:latin typeface="Times New Roman" panose="02020603050405020304" pitchFamily="18" charset="0"/>
                <a:cs typeface="Times New Roman" panose="02020603050405020304" pitchFamily="18" charset="0"/>
              </a:rPr>
              <a:t>B. Thành Luy Lâu.</a:t>
            </a:r>
          </a:p>
          <a:p>
            <a:r>
              <a:rPr lang="vi-VN" sz="2400" dirty="0">
                <a:solidFill>
                  <a:schemeClr val="tx1"/>
                </a:solidFill>
                <a:latin typeface="Times New Roman" panose="02020603050405020304" pitchFamily="18" charset="0"/>
                <a:cs typeface="Times New Roman" panose="02020603050405020304" pitchFamily="18" charset="0"/>
              </a:rPr>
              <a:t>C. Thành Tống Bình.</a:t>
            </a:r>
          </a:p>
          <a:p>
            <a:r>
              <a:rPr lang="vi-VN" sz="2400" dirty="0">
                <a:solidFill>
                  <a:schemeClr val="tx1"/>
                </a:solidFill>
                <a:latin typeface="Times New Roman" panose="02020603050405020304" pitchFamily="18" charset="0"/>
                <a:cs typeface="Times New Roman" panose="02020603050405020304" pitchFamily="18" charset="0"/>
              </a:rPr>
              <a:t>D. Thành Đại La</a:t>
            </a:r>
          </a:p>
        </p:txBody>
      </p:sp>
      <p:sp>
        <p:nvSpPr>
          <p:cNvPr id="13" name="Oval 12"/>
          <p:cNvSpPr/>
          <p:nvPr/>
        </p:nvSpPr>
        <p:spPr>
          <a:xfrm>
            <a:off x="915234" y="1808779"/>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A</a:t>
            </a:r>
          </a:p>
        </p:txBody>
      </p:sp>
      <p:sp>
        <p:nvSpPr>
          <p:cNvPr id="8" name="Rectangle 7"/>
          <p:cNvSpPr/>
          <p:nvPr/>
        </p:nvSpPr>
        <p:spPr>
          <a:xfrm>
            <a:off x="544129" y="332341"/>
            <a:ext cx="2289409" cy="415498"/>
          </a:xfrm>
          <a:prstGeom prst="rect">
            <a:avLst/>
          </a:prstGeom>
        </p:spPr>
        <p:txBody>
          <a:bodyPr wrap="none">
            <a:spAutoFit/>
          </a:bodyPr>
          <a:lstStyle/>
          <a:p>
            <a:r>
              <a:rPr lang="vi-VN" sz="2100" b="1" dirty="0">
                <a:solidFill>
                  <a:srgbClr val="002060"/>
                </a:solidFill>
                <a:latin typeface="+mj-lt"/>
                <a:ea typeface="Times New Roman" panose="02020603050405020304" pitchFamily="18" charset="0"/>
              </a:rPr>
              <a:t> Trắc nghiệm:</a:t>
            </a:r>
            <a:endParaRPr lang="vi-VN" sz="2100" dirty="0">
              <a:solidFill>
                <a:srgbClr val="002060"/>
              </a:solidFill>
              <a:latin typeface="+mj-lt"/>
            </a:endParaRPr>
          </a:p>
        </p:txBody>
      </p:sp>
    </p:spTree>
    <p:extLst>
      <p:ext uri="{BB962C8B-B14F-4D97-AF65-F5344CB8AC3E}">
        <p14:creationId xmlns:p14="http://schemas.microsoft.com/office/powerpoint/2010/main" val="178359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
            </a:r>
            <a:br>
              <a:rPr lang="vi-VN" sz="1350" dirty="0"/>
            </a:br>
            <a:endParaRPr lang="en-VN" sz="1350" dirty="0"/>
          </a:p>
        </p:txBody>
      </p:sp>
      <p:sp>
        <p:nvSpPr>
          <p:cNvPr id="12" name="Rounded Rectangle 11"/>
          <p:cNvSpPr/>
          <p:nvPr/>
        </p:nvSpPr>
        <p:spPr>
          <a:xfrm>
            <a:off x="422887" y="413718"/>
            <a:ext cx="7713845" cy="2226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solidFill>
                  <a:srgbClr val="FF0000"/>
                </a:solidFill>
                <a:latin typeface="Times New Roman" panose="02020603050405020304" pitchFamily="18" charset="0"/>
                <a:cs typeface="Times New Roman" panose="02020603050405020304" pitchFamily="18" charset="0"/>
              </a:rPr>
              <a:t>Đứng đầu chính quyền đô hộ của nhà Hán ở các quận Giao Chỉ, Cửu Chân, Nhật Nam là </a:t>
            </a:r>
            <a:endPar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Thứ sử.</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Thái thú.</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Huyện lệnh.</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Tiết độ sứ.</a:t>
            </a:r>
          </a:p>
        </p:txBody>
      </p:sp>
      <p:sp>
        <p:nvSpPr>
          <p:cNvPr id="13" name="Oval 12"/>
          <p:cNvSpPr/>
          <p:nvPr/>
        </p:nvSpPr>
        <p:spPr>
          <a:xfrm>
            <a:off x="546199" y="1521997"/>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sp>
        <p:nvSpPr>
          <p:cNvPr id="14" name="Rounded Rectangle 13"/>
          <p:cNvSpPr/>
          <p:nvPr/>
        </p:nvSpPr>
        <p:spPr>
          <a:xfrm>
            <a:off x="1057275" y="2720340"/>
            <a:ext cx="7629525" cy="2366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Chính quyền đô hộ của người Hán được thiết lập tới tận cấp huyện từ thời kì nào?  </a:t>
            </a:r>
          </a:p>
          <a:p>
            <a:pPr marL="385763" indent="-385763">
              <a:buAutoNum type="alphaUcPeriod"/>
            </a:pPr>
            <a:r>
              <a:rPr lang="vi-VN" sz="2400" dirty="0">
                <a:latin typeface="Times New Roman" panose="02020603050405020304" pitchFamily="18" charset="0"/>
                <a:cs typeface="Times New Roman" panose="02020603050405020304" pitchFamily="18" charset="0"/>
              </a:rPr>
              <a:t>Nhà Triệu</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Hán</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Ngô</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Đường</a:t>
            </a:r>
            <a:r>
              <a:rPr lang="vi-VN" sz="2400" dirty="0">
                <a:solidFill>
                  <a:schemeClr val="tx1"/>
                </a:solidFill>
                <a:latin typeface="Times New Roman" panose="02020603050405020304" pitchFamily="18" charset="0"/>
                <a:cs typeface="Times New Roman" panose="02020603050405020304" pitchFamily="18" charset="0"/>
              </a:rPr>
              <a:t>.</a:t>
            </a:r>
          </a:p>
        </p:txBody>
      </p:sp>
      <p:sp>
        <p:nvSpPr>
          <p:cNvPr id="15" name="Oval 14"/>
          <p:cNvSpPr/>
          <p:nvPr/>
        </p:nvSpPr>
        <p:spPr>
          <a:xfrm>
            <a:off x="1209141" y="3915468"/>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8136732" y="-135082"/>
            <a:ext cx="1025128" cy="1025128"/>
          </a:xfrm>
          <a:prstGeom prst="rect">
            <a:avLst/>
          </a:prstGeom>
        </p:spPr>
      </p:pic>
    </p:spTree>
    <p:extLst>
      <p:ext uri="{BB962C8B-B14F-4D97-AF65-F5344CB8AC3E}">
        <p14:creationId xmlns:p14="http://schemas.microsoft.com/office/powerpoint/2010/main" val="41404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0444"/>
            <a:ext cx="9144000" cy="504305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VN"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0" y="-4331"/>
            <a:ext cx="9144000" cy="253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vi-VN" sz="2400" dirty="0">
                <a:solidFill>
                  <a:srgbClr val="FF0000"/>
                </a:solidFill>
                <a:latin typeface="Times New Roman" panose="02020603050405020304" pitchFamily="18" charset="0"/>
                <a:cs typeface="Times New Roman" panose="02020603050405020304" pitchFamily="18" charset="0"/>
              </a:rPr>
              <a:t>Ý nào dưới đây </a:t>
            </a:r>
            <a:r>
              <a:rPr lang="vi-VN" sz="2400" b="1" dirty="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hiện đúng chính sách cai trị kinh tế của các triều đại phong kiến ​​phương Bắc? </a:t>
            </a:r>
          </a:p>
          <a:p>
            <a:r>
              <a:rPr lang="vi-VN" sz="2400" dirty="0">
                <a:solidFill>
                  <a:schemeClr val="tx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Chiếm ruộng của Âu Lạc lập thành ấp, trại.  </a:t>
            </a:r>
          </a:p>
          <a:p>
            <a:r>
              <a:rPr lang="vi-VN" sz="2400" dirty="0">
                <a:solidFill>
                  <a:schemeClr val="tx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Áp đặt chính sách, tô thuế nặng nề. </a:t>
            </a:r>
            <a:endParaRPr lang="vi-VN" sz="2400" dirty="0">
              <a:solidFill>
                <a:schemeClr val="tx1"/>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Cho phép nhân dân bản địa sản xuất muối và sắt. </a:t>
            </a:r>
          </a:p>
          <a:p>
            <a:r>
              <a:rPr lang="vi-VN" sz="2400" dirty="0">
                <a:solidFill>
                  <a:schemeClr val="tx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Bắt nhân dân ta cống nạp các sản vật quý trên rừng dưới biển.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153927" y="1614640"/>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C</a:t>
            </a:r>
          </a:p>
        </p:txBody>
      </p:sp>
      <p:sp>
        <p:nvSpPr>
          <p:cNvPr id="14" name="Rounded Rectangle 13"/>
          <p:cNvSpPr/>
          <p:nvPr/>
        </p:nvSpPr>
        <p:spPr>
          <a:xfrm>
            <a:off x="0" y="2640330"/>
            <a:ext cx="9144000" cy="2503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5:</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Tầng lớp nào trong xã hội sẽ đóng vai trò lãnh đạo người Việt đấu tranh giành lại quyền độc lập, tự chủ trong thời kì Bắc thuộc?</a:t>
            </a:r>
          </a:p>
          <a:p>
            <a:r>
              <a:rPr lang="vi-VN" sz="2400" dirty="0">
                <a:latin typeface="Times New Roman" panose="02020603050405020304" pitchFamily="18" charset="0"/>
                <a:cs typeface="Times New Roman" panose="02020603050405020304" pitchFamily="18" charset="0"/>
              </a:rPr>
              <a:t>A. Quan lại, địa chủ người Hán đã Việt hóa.</a:t>
            </a:r>
          </a:p>
          <a:p>
            <a:r>
              <a:rPr lang="vi-VN" sz="2400" dirty="0">
                <a:latin typeface="Times New Roman" panose="02020603050405020304" pitchFamily="18" charset="0"/>
                <a:cs typeface="Times New Roman" panose="02020603050405020304" pitchFamily="18" charset="0"/>
              </a:rPr>
              <a:t>B. Địa chủ người Việt. </a:t>
            </a:r>
          </a:p>
          <a:p>
            <a:r>
              <a:rPr lang="vi-VN" sz="2400" dirty="0">
                <a:latin typeface="Times New Roman" panose="02020603050405020304" pitchFamily="18" charset="0"/>
                <a:cs typeface="Times New Roman" panose="02020603050405020304" pitchFamily="18" charset="0"/>
              </a:rPr>
              <a:t>C. Nông dân làng xã.</a:t>
            </a:r>
          </a:p>
          <a:p>
            <a:r>
              <a:rPr lang="vi-VN" sz="2400" dirty="0">
                <a:latin typeface="Times New Roman" panose="02020603050405020304" pitchFamily="18" charset="0"/>
                <a:cs typeface="Times New Roman" panose="02020603050405020304" pitchFamily="18" charset="0"/>
              </a:rPr>
              <a:t>D. Hào trưởng bản địa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Oval 14"/>
          <p:cNvSpPr/>
          <p:nvPr/>
        </p:nvSpPr>
        <p:spPr>
          <a:xfrm>
            <a:off x="153927" y="4600575"/>
            <a:ext cx="357448" cy="322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D</a:t>
            </a:r>
          </a:p>
        </p:txBody>
      </p:sp>
    </p:spTree>
    <p:extLst>
      <p:ext uri="{BB962C8B-B14F-4D97-AF65-F5344CB8AC3E}">
        <p14:creationId xmlns:p14="http://schemas.microsoft.com/office/powerpoint/2010/main" val="173567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2596" y="269623"/>
            <a:ext cx="1655619" cy="1371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Đây là một truyền thuyết</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Oval 24"/>
          <p:cNvSpPr/>
          <p:nvPr/>
        </p:nvSpPr>
        <p:spPr>
          <a:xfrm>
            <a:off x="797615" y="1916474"/>
            <a:ext cx="1815699" cy="1371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Liên quan đến vua An Dương Vương</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6" name="Oval 25"/>
          <p:cNvSpPr/>
          <p:nvPr/>
        </p:nvSpPr>
        <p:spPr>
          <a:xfrm>
            <a:off x="792420" y="3623074"/>
            <a:ext cx="1815699" cy="13089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Lý giải việc Âu Lạc mất nước</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7" name="Oval 26"/>
          <p:cNvSpPr/>
          <p:nvPr/>
        </p:nvSpPr>
        <p:spPr>
          <a:xfrm>
            <a:off x="785585" y="211490"/>
            <a:ext cx="1862630" cy="147875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8" name="Oval 27"/>
          <p:cNvSpPr/>
          <p:nvPr/>
        </p:nvSpPr>
        <p:spPr>
          <a:xfrm>
            <a:off x="792697" y="1885949"/>
            <a:ext cx="1815699" cy="140212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9" name="Oval 28"/>
          <p:cNvSpPr/>
          <p:nvPr/>
        </p:nvSpPr>
        <p:spPr>
          <a:xfrm>
            <a:off x="751987" y="3566150"/>
            <a:ext cx="1862630" cy="13716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68D31A74-7F4F-430A-87BF-EF2B1E2D8B91}"/>
              </a:ext>
            </a:extLst>
          </p:cNvPr>
          <p:cNvPicPr>
            <a:picLocks noChangeAspect="1"/>
          </p:cNvPicPr>
          <p:nvPr/>
        </p:nvPicPr>
        <p:blipFill>
          <a:blip r:embed="rId3"/>
          <a:stretch>
            <a:fillRect/>
          </a:stretch>
        </p:blipFill>
        <p:spPr>
          <a:xfrm>
            <a:off x="2699395" y="352742"/>
            <a:ext cx="6102245" cy="4233772"/>
          </a:xfrm>
          <a:prstGeom prst="rect">
            <a:avLst/>
          </a:prstGeom>
        </p:spPr>
      </p:pic>
      <p:pic>
        <p:nvPicPr>
          <p:cNvPr id="1030" name="Picture 6">
            <a:extLst>
              <a:ext uri="{FF2B5EF4-FFF2-40B4-BE49-F238E27FC236}">
                <a16:creationId xmlns:a16="http://schemas.microsoft.com/office/drawing/2014/main" id="{0ABFEEA4-973C-42D8-BEE0-9C0E98B7702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10094" y="2571752"/>
            <a:ext cx="2918400" cy="19301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01424" y="0"/>
            <a:ext cx="5446877" cy="746358"/>
          </a:xfrm>
          <a:prstGeom prst="rect">
            <a:avLst/>
          </a:prstGeom>
        </p:spPr>
        <p:style>
          <a:lnRef idx="3">
            <a:schemeClr val="lt1"/>
          </a:lnRef>
          <a:fillRef idx="1">
            <a:schemeClr val="accent1"/>
          </a:fillRef>
          <a:effectRef idx="1">
            <a:schemeClr val="accent1"/>
          </a:effectRef>
          <a:fontRef idx="minor">
            <a:schemeClr val="lt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440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Mị Châu – Trọng Thủy</a:t>
            </a:r>
            <a:endParaRPr lang="en-US" sz="440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026" name="Picture 2" descr="Chiếc trống có chữ khắc duy nhất trong thành Cổ Loa – Đông Sơn Việt Nam">
            <a:extLst>
              <a:ext uri="{FF2B5EF4-FFF2-40B4-BE49-F238E27FC236}">
                <a16:creationId xmlns:a16="http://schemas.microsoft.com/office/drawing/2014/main" id="{B2F2D468-1189-440D-BD1A-2D247BA48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603" y="258137"/>
            <a:ext cx="3102611" cy="2294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ùa xuân nói chuyện trầu cau">
            <a:extLst>
              <a:ext uri="{FF2B5EF4-FFF2-40B4-BE49-F238E27FC236}">
                <a16:creationId xmlns:a16="http://schemas.microsoft.com/office/drawing/2014/main" id="{CC4CEB10-ACA2-4642-BA58-E86D2D830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215" y="248616"/>
            <a:ext cx="2934247" cy="230359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852909" y="2276755"/>
            <a:ext cx="2875587"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vi-VN" sz="2200">
                <a:solidFill>
                  <a:prstClr val="white"/>
                </a:solidFill>
                <a:latin typeface="#9Slide07 IcielNabila" pitchFamily="2" charset="0"/>
                <a:cs typeface="Times New Roman" pitchFamily="18" charset="0"/>
              </a:rPr>
              <a:t>Đ</a:t>
            </a:r>
            <a:r>
              <a:rPr lang="en-US" sz="2200">
                <a:solidFill>
                  <a:prstClr val="white"/>
                </a:solidFill>
                <a:latin typeface="#9Slide07 IcielNabila" pitchFamily="2" charset="0"/>
                <a:cs typeface="Times New Roman" pitchFamily="18" charset="0"/>
              </a:rPr>
              <a:t>ồ vật nổi tiếng, liên quan đến thần Kim Quy và An Dương Vương</a:t>
            </a:r>
            <a:r>
              <a:rPr lang="vi-VN" sz="2200">
                <a:solidFill>
                  <a:prstClr val="white"/>
                </a:solidFill>
                <a:latin typeface="#9Slide07 IcielNabila" pitchFamily="2" charset="0"/>
                <a:cs typeface="Times New Roman" pitchFamily="18" charset="0"/>
              </a:rPr>
              <a:t>?</a:t>
            </a:r>
            <a:endParaRPr lang="en-US" sz="2200" dirty="0">
              <a:solidFill>
                <a:prstClr val="white"/>
              </a:solidFill>
              <a:latin typeface="#9Slide07 IcielNabila" pitchFamily="2" charset="0"/>
              <a:cs typeface="Times New Roman" pitchFamily="18" charset="0"/>
            </a:endParaRPr>
          </a:p>
        </p:txBody>
      </p:sp>
      <p:sp>
        <p:nvSpPr>
          <p:cNvPr id="3" name="Rectangle 2"/>
          <p:cNvSpPr/>
          <p:nvPr/>
        </p:nvSpPr>
        <p:spPr>
          <a:xfrm>
            <a:off x="2685890" y="2276754"/>
            <a:ext cx="3131350"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r>
              <a:rPr lang="en-US" sz="3000" b="1" dirty="0">
                <a:solidFill>
                  <a:schemeClr val="bg1"/>
                </a:solidFill>
                <a:latin typeface="Times New Roman" pitchFamily="18" charset="0"/>
                <a:cs typeface="Times New Roman" pitchFamily="18" charset="0"/>
              </a:rPr>
              <a:t>Ô CỬA MAY MẮN</a:t>
            </a:r>
          </a:p>
        </p:txBody>
      </p:sp>
      <p:sp>
        <p:nvSpPr>
          <p:cNvPr id="7" name="Rectangle 6"/>
          <p:cNvSpPr/>
          <p:nvPr/>
        </p:nvSpPr>
        <p:spPr>
          <a:xfrm>
            <a:off x="2700098" y="-221795"/>
            <a:ext cx="3133738" cy="25085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rPr>
              <a:t>Vật dụng chính được sử dụng trong sản xuất nông nghiệp thời Văn Lang – Âu Lạc? </a:t>
            </a:r>
            <a:endParaRPr lang="en-US" sz="2200" dirty="0">
              <a:solidFill>
                <a:prstClr val="white"/>
              </a:solidFill>
              <a:latin typeface="#9Slide07 IcielNabila" pitchFamily="2" charset="0"/>
              <a:cs typeface="Times New Roman" pitchFamily="18" charset="0"/>
            </a:endParaRPr>
          </a:p>
        </p:txBody>
      </p:sp>
      <p:sp>
        <p:nvSpPr>
          <p:cNvPr id="8" name="Rectangle 7"/>
          <p:cNvSpPr/>
          <p:nvPr/>
        </p:nvSpPr>
        <p:spPr>
          <a:xfrm>
            <a:off x="5876277" y="-236761"/>
            <a:ext cx="2874184"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cs typeface="Times New Roman" pitchFamily="18" charset="0"/>
              </a:rPr>
              <a:t>Thức ăn đặc biệt thường được sử dụng trong lễ gặp mặt, đám cưới, đám hỏi?</a:t>
            </a:r>
            <a:endParaRPr lang="en-US" sz="2200" dirty="0">
              <a:solidFill>
                <a:prstClr val="white"/>
              </a:solidFill>
              <a:latin typeface="#9Slide07 IcielNabila" pitchFamily="2" charset="0"/>
              <a:cs typeface="Times New Roman" pitchFamily="18" charset="0"/>
            </a:endParaRPr>
          </a:p>
        </p:txBody>
      </p:sp>
      <p:pic>
        <p:nvPicPr>
          <p:cNvPr id="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444" y="-262380"/>
            <a:ext cx="3218194"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267" y="2246940"/>
            <a:ext cx="321534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463" y="-253441"/>
            <a:ext cx="3177020" cy="260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09" y="2250675"/>
            <a:ext cx="3188575" cy="26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8"/>
                                        </p:tgtEl>
                                      </p:cBhvr>
                                    </p:animEffect>
                                    <p:anim calcmode="lin" valueType="num">
                                      <p:cBhvr>
                                        <p:cTn id="14" dur="1000"/>
                                        <p:tgtEl>
                                          <p:spTgt spid="1028"/>
                                        </p:tgtEl>
                                        <p:attrNameLst>
                                          <p:attrName>ppt_x</p:attrName>
                                        </p:attrNameLst>
                                      </p:cBhvr>
                                      <p:tavLst>
                                        <p:tav tm="0">
                                          <p:val>
                                            <p:strVal val="ppt_x"/>
                                          </p:val>
                                        </p:tav>
                                        <p:tav tm="100000">
                                          <p:val>
                                            <p:strVal val="ppt_x"/>
                                          </p:val>
                                        </p:tav>
                                      </p:tavLst>
                                    </p:anim>
                                    <p:anim calcmode="lin" valueType="num">
                                      <p:cBhvr>
                                        <p:cTn id="15" dur="1000"/>
                                        <p:tgtEl>
                                          <p:spTgt spid="1028"/>
                                        </p:tgtEl>
                                        <p:attrNameLst>
                                          <p:attrName>ppt_y</p:attrName>
                                        </p:attrNameLst>
                                      </p:cBhvr>
                                      <p:tavLst>
                                        <p:tav tm="0">
                                          <p:val>
                                            <p:strVal val="ppt_y"/>
                                          </p:val>
                                        </p:tav>
                                        <p:tav tm="100000">
                                          <p:val>
                                            <p:strVal val="ppt_y+.1"/>
                                          </p:val>
                                        </p:tav>
                                      </p:tavLst>
                                    </p:anim>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30"/>
                                        </p:tgtEl>
                                      </p:cBhvr>
                                    </p:animEffect>
                                    <p:anim calcmode="lin" valueType="num">
                                      <p:cBhvr>
                                        <p:cTn id="21" dur="1000"/>
                                        <p:tgtEl>
                                          <p:spTgt spid="1030"/>
                                        </p:tgtEl>
                                        <p:attrNameLst>
                                          <p:attrName>ppt_x</p:attrName>
                                        </p:attrNameLst>
                                      </p:cBhvr>
                                      <p:tavLst>
                                        <p:tav tm="0">
                                          <p:val>
                                            <p:strVal val="ppt_x"/>
                                          </p:val>
                                        </p:tav>
                                        <p:tav tm="100000">
                                          <p:val>
                                            <p:strVal val="ppt_x"/>
                                          </p:val>
                                        </p:tav>
                                      </p:tavLst>
                                    </p:anim>
                                    <p:anim calcmode="lin" valueType="num">
                                      <p:cBhvr>
                                        <p:cTn id="22" dur="1000"/>
                                        <p:tgtEl>
                                          <p:spTgt spid="1030"/>
                                        </p:tgtEl>
                                        <p:attrNameLst>
                                          <p:attrName>ppt_y</p:attrName>
                                        </p:attrNameLst>
                                      </p:cBhvr>
                                      <p:tavLst>
                                        <p:tav tm="0">
                                          <p:val>
                                            <p:strVal val="ppt_y"/>
                                          </p:val>
                                        </p:tav>
                                        <p:tav tm="100000">
                                          <p:val>
                                            <p:strVal val="ppt_y+.1"/>
                                          </p:val>
                                        </p:tav>
                                      </p:tavLst>
                                    </p:anim>
                                    <p:set>
                                      <p:cBhvr>
                                        <p:cTn id="23" dur="1" fill="hold">
                                          <p:stCondLst>
                                            <p:cond delay="9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xit" presetSubtype="1" fill="hold" grpId="0" nodeType="clickEffect">
                                  <p:stCondLst>
                                    <p:cond delay="0"/>
                                  </p:stCondLst>
                                  <p:childTnLst>
                                    <p:animEffect transition="out" filter="wheel(1)">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grpId="0"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8"/>
                                        </p:tgtEl>
                                        <p:attrNameLst>
                                          <p:attrName>ppt_w</p:attrName>
                                        </p:attrNameLst>
                                      </p:cBhvr>
                                      <p:tavLst>
                                        <p:tav tm="0">
                                          <p:val>
                                            <p:strVal val="ppt_w"/>
                                          </p:val>
                                        </p:tav>
                                        <p:tav tm="100000">
                                          <p:val>
                                            <p:fltVal val="0"/>
                                          </p:val>
                                        </p:tav>
                                      </p:tavLst>
                                    </p:anim>
                                    <p:anim calcmode="lin" valueType="num">
                                      <p:cBhvr>
                                        <p:cTn id="81" dur="1000"/>
                                        <p:tgtEl>
                                          <p:spTgt spid="8"/>
                                        </p:tgtEl>
                                        <p:attrNameLst>
                                          <p:attrName>ppt_h</p:attrName>
                                        </p:attrNameLst>
                                      </p:cBhvr>
                                      <p:tavLst>
                                        <p:tav tm="0">
                                          <p:val>
                                            <p:strVal val="ppt_h"/>
                                          </p:val>
                                        </p:tav>
                                        <p:tav tm="100000">
                                          <p:val>
                                            <p:fltVal val="0"/>
                                          </p:val>
                                        </p:tav>
                                      </p:tavLst>
                                    </p:anim>
                                    <p:anim calcmode="lin" valueType="num">
                                      <p:cBhvr>
                                        <p:cTn id="82" dur="1000"/>
                                        <p:tgtEl>
                                          <p:spTgt spid="8"/>
                                        </p:tgtEl>
                                        <p:attrNameLst>
                                          <p:attrName>style.rotation</p:attrName>
                                        </p:attrNameLst>
                                      </p:cBhvr>
                                      <p:tavLst>
                                        <p:tav tm="0">
                                          <p:val>
                                            <p:fltVal val="0"/>
                                          </p:val>
                                        </p:tav>
                                        <p:tav tm="100000">
                                          <p:val>
                                            <p:fltVal val="90"/>
                                          </p:val>
                                        </p:tav>
                                      </p:tavLst>
                                    </p:anim>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childTnLst>
                                    <p:anim calcmode="lin" valueType="num">
                                      <p:cBhvr>
                                        <p:cTn id="89" dur="1000"/>
                                        <p:tgtEl>
                                          <p:spTgt spid="33"/>
                                        </p:tgtEl>
                                        <p:attrNameLst>
                                          <p:attrName>ppt_w</p:attrName>
                                        </p:attrNameLst>
                                      </p:cBhvr>
                                      <p:tavLst>
                                        <p:tav tm="0">
                                          <p:val>
                                            <p:strVal val="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fltVal val="0"/>
                                          </p:val>
                                        </p:tav>
                                      </p:tavLst>
                                    </p:anim>
                                    <p:anim calcmode="lin" valueType="num">
                                      <p:cBhvr>
                                        <p:cTn id="91" dur="1000"/>
                                        <p:tgtEl>
                                          <p:spTgt spid="33"/>
                                        </p:tgtEl>
                                        <p:attrNameLst>
                                          <p:attrName>style.rotation</p:attrName>
                                        </p:attrNameLst>
                                      </p:cBhvr>
                                      <p:tavLst>
                                        <p:tav tm="0">
                                          <p:val>
                                            <p:fltVal val="0"/>
                                          </p:val>
                                        </p:tav>
                                        <p:tav tm="100000">
                                          <p:val>
                                            <p:fltVal val="90"/>
                                          </p:val>
                                        </p:tav>
                                      </p:tavLst>
                                    </p:anim>
                                    <p:animEffect transition="out" filter="fade">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
                                        </p:tgtEl>
                                        <p:attrNameLst>
                                          <p:attrName>ppt_w</p:attrName>
                                        </p:attrNameLst>
                                      </p:cBhvr>
                                      <p:tavLst>
                                        <p:tav tm="0">
                                          <p:val>
                                            <p:strVal val="ppt_w"/>
                                          </p:val>
                                        </p:tav>
                                        <p:tav tm="100000">
                                          <p:val>
                                            <p:fltVal val="0"/>
                                          </p:val>
                                        </p:tav>
                                      </p:tavLst>
                                    </p:anim>
                                    <p:anim calcmode="lin" valueType="num">
                                      <p:cBhvr>
                                        <p:cTn id="105" dur="1000"/>
                                        <p:tgtEl>
                                          <p:spTgt spid="3"/>
                                        </p:tgtEl>
                                        <p:attrNameLst>
                                          <p:attrName>ppt_h</p:attrName>
                                        </p:attrNameLst>
                                      </p:cBhvr>
                                      <p:tavLst>
                                        <p:tav tm="0">
                                          <p:val>
                                            <p:strVal val="ppt_h"/>
                                          </p:val>
                                        </p:tav>
                                        <p:tav tm="100000">
                                          <p:val>
                                            <p:fltVal val="0"/>
                                          </p:val>
                                        </p:tav>
                                      </p:tavLst>
                                    </p:anim>
                                    <p:anim calcmode="lin" valueType="num">
                                      <p:cBhvr>
                                        <p:cTn id="106" dur="1000"/>
                                        <p:tgtEl>
                                          <p:spTgt spid="3"/>
                                        </p:tgtEl>
                                        <p:attrNameLst>
                                          <p:attrName>style.rotation</p:attrName>
                                        </p:attrNameLst>
                                      </p:cBhvr>
                                      <p:tavLst>
                                        <p:tav tm="0">
                                          <p:val>
                                            <p:fltVal val="0"/>
                                          </p:val>
                                        </p:tav>
                                        <p:tav tm="100000">
                                          <p:val>
                                            <p:fltVal val="90"/>
                                          </p:val>
                                        </p:tav>
                                      </p:tavLst>
                                    </p:anim>
                                    <p:animEffect transition="out" filter="fade">
                                      <p:cBhvr>
                                        <p:cTn id="107" dur="1000"/>
                                        <p:tgtEl>
                                          <p:spTgt spid="3"/>
                                        </p:tgtEl>
                                      </p:cBhvr>
                                    </p:animEffect>
                                    <p:set>
                                      <p:cBhvr>
                                        <p:cTn id="108"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7" grpId="0" animBg="1"/>
      <p:bldP spid="28" grpId="0" animBg="1"/>
      <p:bldP spid="29" grpId="0" animBg="1"/>
      <p:bldP spid="35" grpId="0" animBg="1"/>
      <p:bldP spid="33" grpId="0" animBg="1"/>
      <p:bldP spid="3"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2"/>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7"/>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2" y="4839859"/>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50A4934-B07C-4EA0-8A8E-227AFE0B7136}"/>
              </a:ext>
            </a:extLst>
          </p:cNvPr>
          <p:cNvGraphicFramePr>
            <a:graphicFrameLocks noGrp="1"/>
          </p:cNvGraphicFramePr>
          <p:nvPr>
            <p:extLst>
              <p:ext uri="{D42A27DB-BD31-4B8C-83A1-F6EECF244321}">
                <p14:modId xmlns:p14="http://schemas.microsoft.com/office/powerpoint/2010/main" val="470617577"/>
              </p:ext>
            </p:extLst>
          </p:nvPr>
        </p:nvGraphicFramePr>
        <p:xfrm>
          <a:off x="0" y="612519"/>
          <a:ext cx="9144000" cy="4462975"/>
        </p:xfrm>
        <a:graphic>
          <a:graphicData uri="http://schemas.openxmlformats.org/drawingml/2006/table">
            <a:tbl>
              <a:tblPr firstRow="1" bandRow="1">
                <a:tableStyleId>{5C22544A-7EE6-4342-B048-85BDC9FD1C3A}</a:tableStyleId>
              </a:tblPr>
              <a:tblGrid>
                <a:gridCol w="628650">
                  <a:extLst>
                    <a:ext uri="{9D8B030D-6E8A-4147-A177-3AD203B41FA5}">
                      <a16:colId xmlns:a16="http://schemas.microsoft.com/office/drawing/2014/main" val="4097569471"/>
                    </a:ext>
                  </a:extLst>
                </a:gridCol>
                <a:gridCol w="6674040">
                  <a:extLst>
                    <a:ext uri="{9D8B030D-6E8A-4147-A177-3AD203B41FA5}">
                      <a16:colId xmlns:a16="http://schemas.microsoft.com/office/drawing/2014/main" val="3298406369"/>
                    </a:ext>
                  </a:extLst>
                </a:gridCol>
                <a:gridCol w="962239">
                  <a:extLst>
                    <a:ext uri="{9D8B030D-6E8A-4147-A177-3AD203B41FA5}">
                      <a16:colId xmlns:a16="http://schemas.microsoft.com/office/drawing/2014/main" val="202025015"/>
                    </a:ext>
                  </a:extLst>
                </a:gridCol>
                <a:gridCol w="879071">
                  <a:extLst>
                    <a:ext uri="{9D8B030D-6E8A-4147-A177-3AD203B41FA5}">
                      <a16:colId xmlns:a16="http://schemas.microsoft.com/office/drawing/2014/main" val="1753426151"/>
                    </a:ext>
                  </a:extLst>
                </a:gridCol>
              </a:tblGrid>
              <a:tr h="463159">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STT</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Thông</a:t>
                      </a:r>
                      <a:r>
                        <a:rPr lang="en-US" sz="1800" b="1" baseline="0">
                          <a:latin typeface="Cambria" panose="02040503050406030204" pitchFamily="18" charset="0"/>
                          <a:ea typeface="Cambria" panose="02040503050406030204" pitchFamily="18" charset="0"/>
                        </a:rPr>
                        <a:t> tin</a:t>
                      </a:r>
                      <a:endParaRPr lang="en-US" sz="1800" b="1">
                        <a:latin typeface="Cambria" panose="02040503050406030204" pitchFamily="18" charset="0"/>
                        <a:ea typeface="Cambria" panose="02040503050406030204" pitchFamily="18" charset="0"/>
                      </a:endParaRP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Đ</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80663361"/>
                  </a:ext>
                </a:extLst>
              </a:tr>
              <a:tr h="635416">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1</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Nhà Hán đưa người Hán sang trực tiếp cai trị các huyện ở nước ta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5564375"/>
                  </a:ext>
                </a:extLst>
              </a:tr>
              <a:tr h="469484">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2</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Nước ta bị các triều đại phong kiến phương Bắc chia thành 4 Quận</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42207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3</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dirty="0" err="1" smtClean="0">
                          <a:solidFill>
                            <a:srgbClr val="002060"/>
                          </a:solidFill>
                          <a:latin typeface="Cambria" panose="02040503050406030204" pitchFamily="18" charset="0"/>
                          <a:ea typeface="Cambria" panose="02040503050406030204" pitchFamily="18" charset="0"/>
                        </a:rPr>
                        <a:t>Trụ</a:t>
                      </a:r>
                      <a:r>
                        <a:rPr lang="en-US" sz="1800" dirty="0" smtClean="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sở</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của</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chính</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quyền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cai</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trị</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phong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kiến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phương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Bắc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từ</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II </a:t>
                      </a:r>
                      <a:r>
                        <a:rPr lang="en-US" sz="1800" dirty="0" err="1">
                          <a:solidFill>
                            <a:srgbClr val="002060"/>
                          </a:solidFill>
                          <a:latin typeface="Cambria" panose="02040503050406030204" pitchFamily="18" charset="0"/>
                          <a:ea typeface="Cambria" panose="02040503050406030204" pitchFamily="18" charset="0"/>
                        </a:rPr>
                        <a:t>đến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đầu</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IX </a:t>
                      </a:r>
                      <a:r>
                        <a:rPr lang="en-US" sz="1800" dirty="0" err="1">
                          <a:solidFill>
                            <a:srgbClr val="002060"/>
                          </a:solidFill>
                          <a:latin typeface="Cambria" panose="02040503050406030204" pitchFamily="18" charset="0"/>
                          <a:ea typeface="Cambria" panose="02040503050406030204" pitchFamily="18" charset="0"/>
                        </a:rPr>
                        <a:t>là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Nội</a:t>
                      </a:r>
                      <a:endParaRPr lang="en-US" sz="1800"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132778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4</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Chính sách tô thuế nặng nề nhất trong thời Bắc thuộc mà nhân dân ta phải gánh chịu do triều đại nhà Đường đặt ra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8843468"/>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5</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fontAlgn="base">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Nhà Hán đưa người Hán sang sinh sống cùng với người Việt là để dạy người Việt cách trồng trọt, chăn nuôi</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0145280"/>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6</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Dưới thời Bắc thuộc, nghề sản xuất chính của cư dân người Việt là trồng lúa nước</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202057"/>
                  </a:ext>
                </a:extLst>
              </a:tr>
            </a:tbl>
          </a:graphicData>
        </a:graphic>
      </p:graphicFrame>
      <p:sp>
        <p:nvSpPr>
          <p:cNvPr id="2" name="Rectangle 1"/>
          <p:cNvSpPr/>
          <p:nvPr/>
        </p:nvSpPr>
        <p:spPr>
          <a:xfrm>
            <a:off x="-100012" y="2952"/>
            <a:ext cx="9077324" cy="646331"/>
          </a:xfrm>
          <a:prstGeom prst="rect">
            <a:avLst/>
          </a:prstGeom>
        </p:spPr>
        <p:txBody>
          <a:bodyPr wrap="square">
            <a:spAutoFit/>
          </a:bodyPr>
          <a:lstStyle/>
          <a:p>
            <a:pPr algn="ctr"/>
            <a:r>
              <a:rPr lang="en-US" b="1" i="1" dirty="0" err="1" smtClean="0">
                <a:latin typeface="Cambria" panose="02040503050406030204" pitchFamily="18" charset="0"/>
                <a:ea typeface="Cambria" panose="02040503050406030204" pitchFamily="18" charset="0"/>
              </a:rPr>
              <a:t>Đọc</a:t>
            </a:r>
            <a:r>
              <a:rPr lang="en-US" b="1" i="1" dirty="0" smtClean="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kĩ</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trong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các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câu</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dưới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đây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dựa</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nội</a:t>
            </a:r>
            <a:r>
              <a:rPr lang="en-US" b="1" i="1" dirty="0">
                <a:latin typeface="Cambria" panose="02040503050406030204" pitchFamily="18" charset="0"/>
                <a:ea typeface="Cambria" panose="02040503050406030204" pitchFamily="18" charset="0"/>
              </a:rPr>
              <a:t> dung </a:t>
            </a:r>
            <a:r>
              <a:rPr lang="en-US" b="1" i="1" dirty="0" err="1">
                <a:latin typeface="Cambria" panose="02040503050406030204" pitchFamily="18" charset="0"/>
                <a:ea typeface="Cambria" panose="02040503050406030204" pitchFamily="18" charset="0"/>
              </a:rPr>
              <a:t>bài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học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em</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hãy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cho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biết</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đó</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đúng</a:t>
            </a:r>
            <a:r>
              <a:rPr lang="en-US" b="1" i="1" dirty="0">
                <a:latin typeface="Cambria" panose="02040503050406030204" pitchFamily="18" charset="0"/>
                <a:ea typeface="Cambria" panose="02040503050406030204" pitchFamily="18" charset="0"/>
              </a:rPr>
              <a:t> hay </a:t>
            </a:r>
            <a:r>
              <a:rPr lang="en-US" b="1" i="1" dirty="0" err="1">
                <a:latin typeface="Cambria" panose="02040503050406030204" pitchFamily="18" charset="0"/>
                <a:ea typeface="Cambria" panose="02040503050406030204" pitchFamily="18" charset="0"/>
              </a:rPr>
              <a:t>sai</a:t>
            </a:r>
            <a:r>
              <a:rPr lang="en-US" b="1" i="1" dirty="0">
                <a:latin typeface="Cambria" panose="02040503050406030204" pitchFamily="18" charset="0"/>
                <a:ea typeface="Cambria" panose="02040503050406030204" pitchFamily="18" charset="0"/>
              </a:rPr>
              <a:t>?</a:t>
            </a:r>
          </a:p>
        </p:txBody>
      </p:sp>
      <p:sp>
        <p:nvSpPr>
          <p:cNvPr id="11" name="Rectangle 10"/>
          <p:cNvSpPr/>
          <p:nvPr/>
        </p:nvSpPr>
        <p:spPr>
          <a:xfrm>
            <a:off x="7616327" y="1177642"/>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3" name="Rectangle 12"/>
          <p:cNvSpPr/>
          <p:nvPr/>
        </p:nvSpPr>
        <p:spPr>
          <a:xfrm>
            <a:off x="7549650" y="2996467"/>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5" name="Rectangle 14"/>
          <p:cNvSpPr/>
          <p:nvPr/>
        </p:nvSpPr>
        <p:spPr>
          <a:xfrm>
            <a:off x="7549650" y="4506403"/>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7" name="Rectangle 16"/>
          <p:cNvSpPr/>
          <p:nvPr/>
        </p:nvSpPr>
        <p:spPr>
          <a:xfrm>
            <a:off x="8554206" y="1752557"/>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19" name="Rectangle 18"/>
          <p:cNvSpPr/>
          <p:nvPr/>
        </p:nvSpPr>
        <p:spPr>
          <a:xfrm>
            <a:off x="8554206" y="2319839"/>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21" name="Rectangle 20"/>
          <p:cNvSpPr/>
          <p:nvPr/>
        </p:nvSpPr>
        <p:spPr>
          <a:xfrm>
            <a:off x="8554206" y="3750034"/>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264469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49" y="543797"/>
            <a:ext cx="7843925" cy="738664"/>
          </a:xfrm>
          <a:prstGeom prst="rect">
            <a:avLst/>
          </a:prstGeom>
          <a:noFill/>
        </p:spPr>
        <p:txBody>
          <a:bodyPr wrap="square" rtlCol="0">
            <a:spAutoFit/>
          </a:bodyPr>
          <a:lstStyle/>
          <a:p>
            <a:r>
              <a:rPr lang="vi-VN" sz="2100" b="1" u="sng" dirty="0">
                <a:solidFill>
                  <a:srgbClr val="FF0000"/>
                </a:solidFill>
                <a:latin typeface="+mj-lt"/>
              </a:rPr>
              <a:t>Bài 1</a:t>
            </a:r>
            <a:r>
              <a:rPr lang="vi-VN" sz="2100" b="1" dirty="0">
                <a:solidFill>
                  <a:srgbClr val="FF0000"/>
                </a:solidFill>
                <a:latin typeface="+mj-lt"/>
              </a:rPr>
              <a:t>: </a:t>
            </a:r>
            <a:r>
              <a:rPr lang="en-US" sz="2100" b="1" dirty="0">
                <a:solidFill>
                  <a:srgbClr val="FF0000"/>
                </a:solidFill>
                <a:latin typeface="+mj-lt"/>
              </a:rPr>
              <a:t>Tại sao chính quyền phong kiến phương Bắc thực hiện chính sách đồng hóa dân tộc Việt?</a:t>
            </a:r>
            <a:endParaRPr lang="vi-VN" sz="2100" b="1" dirty="0">
              <a:solidFill>
                <a:srgbClr val="FF0000"/>
              </a:solidFill>
              <a:latin typeface="+mj-lt"/>
            </a:endParaRPr>
          </a:p>
        </p:txBody>
      </p:sp>
      <p:sp>
        <p:nvSpPr>
          <p:cNvPr id="5" name="TextBox 4"/>
          <p:cNvSpPr txBox="1"/>
          <p:nvPr/>
        </p:nvSpPr>
        <p:spPr>
          <a:xfrm>
            <a:off x="573575" y="2062476"/>
            <a:ext cx="8134871" cy="2308324"/>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Chính quyền phong kiến phương Bắc thực hiện chính sách đồng hóa dân tộc Việt nhằm mục đích: </a:t>
            </a:r>
            <a:r>
              <a:rPr lang="vi-VN" sz="2400" dirty="0" smtClean="0">
                <a:latin typeface="Arial" panose="020B0604020202020204" pitchFamily="34" charset="0"/>
                <a:cs typeface="Arial" panose="020B0604020202020204" pitchFamily="34" charset="0"/>
              </a:rPr>
              <a:t>Khiến </a:t>
            </a:r>
            <a:r>
              <a:rPr lang="vi-VN" sz="2400" dirty="0">
                <a:latin typeface="Arial" panose="020B0604020202020204" pitchFamily="34" charset="0"/>
                <a:cs typeface="Arial" panose="020B0604020202020204" pitchFamily="34" charset="0"/>
              </a:rPr>
              <a:t>người Việt lãng quên nguồn gốc tổ tiên; lãng quên bản sắc văn hóa dân tộc của mình mà học theo các phong tục – tập quán của người Hán; từ đó làm thui chột ý chí đấu tranh của người Việt.</a:t>
            </a:r>
          </a:p>
        </p:txBody>
      </p:sp>
      <p:sp>
        <p:nvSpPr>
          <p:cNvPr id="6" name="Cloud Callout 5"/>
          <p:cNvSpPr/>
          <p:nvPr/>
        </p:nvSpPr>
        <p:spPr>
          <a:xfrm>
            <a:off x="719049" y="1297541"/>
            <a:ext cx="1519326" cy="550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Gợi ý</a:t>
            </a:r>
          </a:p>
        </p:txBody>
      </p:sp>
      <p:sp>
        <p:nvSpPr>
          <p:cNvPr id="9" name="Rectangle 8"/>
          <p:cNvSpPr/>
          <p:nvPr/>
        </p:nvSpPr>
        <p:spPr>
          <a:xfrm>
            <a:off x="3638502" y="68790"/>
            <a:ext cx="1752003" cy="3948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100" b="1" dirty="0">
                <a:solidFill>
                  <a:srgbClr val="FF0000"/>
                </a:solidFill>
                <a:latin typeface="+mj-lt"/>
              </a:rPr>
              <a:t>Luyện tập</a:t>
            </a:r>
          </a:p>
        </p:txBody>
      </p:sp>
    </p:spTree>
    <p:extLst>
      <p:ext uri="{BB962C8B-B14F-4D97-AF65-F5344CB8AC3E}">
        <p14:creationId xmlns:p14="http://schemas.microsoft.com/office/powerpoint/2010/main" val="32868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04354" y="0"/>
            <a:ext cx="1735283" cy="415498"/>
          </a:xfrm>
          <a:prstGeom prst="rect">
            <a:avLst/>
          </a:prstGeom>
          <a:solidFill>
            <a:srgbClr val="FFFF00"/>
          </a:solidFill>
        </p:spPr>
        <p:txBody>
          <a:bodyPr wrap="square">
            <a:spAutoFit/>
          </a:bodyPr>
          <a:lstStyle/>
          <a:p>
            <a:pPr algn="ctr"/>
            <a:r>
              <a:rPr lang="vi-VN" sz="2100" b="1" dirty="0">
                <a:solidFill>
                  <a:srgbClr val="FF0000"/>
                </a:solidFill>
                <a:latin typeface="Times New Roman" panose="02020603050405020304" pitchFamily="18" charset="0"/>
                <a:ea typeface="Times New Roman" panose="02020603050405020304" pitchFamily="18" charset="0"/>
              </a:rPr>
              <a:t>Vận dụng:</a:t>
            </a:r>
            <a:endParaRPr lang="vi-VN" sz="2100" dirty="0">
              <a:solidFill>
                <a:srgbClr val="FF0000"/>
              </a:solidFill>
            </a:endParaRPr>
          </a:p>
        </p:txBody>
      </p:sp>
      <p:sp>
        <p:nvSpPr>
          <p:cNvPr id="3" name="Rectangle 2"/>
          <p:cNvSpPr/>
          <p:nvPr/>
        </p:nvSpPr>
        <p:spPr>
          <a:xfrm>
            <a:off x="419965" y="415498"/>
            <a:ext cx="8304066" cy="1061829"/>
          </a:xfrm>
          <a:prstGeom prst="rect">
            <a:avLst/>
          </a:prstGeom>
        </p:spPr>
        <p:txBody>
          <a:bodyPr wrap="square">
            <a:spAutoFit/>
          </a:bodyPr>
          <a:lstStyle/>
          <a:p>
            <a:r>
              <a:rPr lang="vi-VN" sz="2100" b="1" u="sng" dirty="0">
                <a:solidFill>
                  <a:srgbClr val="FF0000"/>
                </a:solidFill>
                <a:latin typeface="+mj-lt"/>
              </a:rPr>
              <a:t>Bài 2:</a:t>
            </a:r>
            <a:r>
              <a:rPr lang="vi-VN" sz="2100" b="1" dirty="0">
                <a:solidFill>
                  <a:srgbClr val="FF0000"/>
                </a:solidFill>
                <a:latin typeface="+mj-lt"/>
              </a:rPr>
              <a:t> Em hãy cho biết hậu quả chính sách bóc lột kinh tế của các triều đại phong kiến phương Bắc đối với nước ta (theo bảng dưới đây)</a:t>
            </a:r>
          </a:p>
        </p:txBody>
      </p:sp>
      <p:graphicFrame>
        <p:nvGraphicFramePr>
          <p:cNvPr id="5" name="Table 4"/>
          <p:cNvGraphicFramePr>
            <a:graphicFrameLocks noGrp="1"/>
          </p:cNvGraphicFramePr>
          <p:nvPr>
            <p:extLst>
              <p:ext uri="{D42A27DB-BD31-4B8C-83A1-F6EECF244321}">
                <p14:modId xmlns:p14="http://schemas.microsoft.com/office/powerpoint/2010/main" val="515648615"/>
              </p:ext>
            </p:extLst>
          </p:nvPr>
        </p:nvGraphicFramePr>
        <p:xfrm>
          <a:off x="419964" y="1421202"/>
          <a:ext cx="8495436" cy="3702619"/>
        </p:xfrm>
        <a:graphic>
          <a:graphicData uri="http://schemas.openxmlformats.org/drawingml/2006/table">
            <a:tbl>
              <a:tblPr firstRow="1" bandRow="1">
                <a:tableStyleId>{F5AB1C69-6EDB-4FF4-983F-18BD219EF322}</a:tableStyleId>
              </a:tblPr>
              <a:tblGrid>
                <a:gridCol w="1498531">
                  <a:extLst>
                    <a:ext uri="{9D8B030D-6E8A-4147-A177-3AD203B41FA5}">
                      <a16:colId xmlns:a16="http://schemas.microsoft.com/office/drawing/2014/main" val="2232523855"/>
                    </a:ext>
                  </a:extLst>
                </a:gridCol>
                <a:gridCol w="4087726">
                  <a:extLst>
                    <a:ext uri="{9D8B030D-6E8A-4147-A177-3AD203B41FA5}">
                      <a16:colId xmlns:a16="http://schemas.microsoft.com/office/drawing/2014/main" val="1766603497"/>
                    </a:ext>
                  </a:extLst>
                </a:gridCol>
                <a:gridCol w="2909179">
                  <a:extLst>
                    <a:ext uri="{9D8B030D-6E8A-4147-A177-3AD203B41FA5}">
                      <a16:colId xmlns:a16="http://schemas.microsoft.com/office/drawing/2014/main" val="2625041315"/>
                    </a:ext>
                  </a:extLst>
                </a:gridCol>
              </a:tblGrid>
              <a:tr h="478379">
                <a:tc>
                  <a:txBody>
                    <a:bodyPr/>
                    <a:lstStyle/>
                    <a:p>
                      <a:pPr indent="355600">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phản ánh</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Hậu quả</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63070"/>
                  </a:ext>
                </a:extLst>
              </a:tr>
              <a:tr h="984687">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đai</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Chiếm ruộng đất, lập thành ấp, trại để bắt dân ta cày cấy.</a:t>
                      </a:r>
                      <a:endParaRPr lang="vi-V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Việt mất ruộng, bị biến thành nông nô của chính quyền đô hộ.</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304540"/>
                  </a:ext>
                </a:extLst>
              </a:tr>
              <a:tr h="1426004">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Thuế </a:t>
                      </a: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 – Cống nạp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 chính sách tô thuế nặng nề như tô, dung, điệu, lưỡng thuế</a:t>
                      </a: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254000" algn="just" defTabSz="914400" rtl="0" eaLnBrk="1" fontAlgn="auto" latinLnBrk="0" hangingPunct="1">
                        <a:lnSpc>
                          <a:spcPct val="115000"/>
                        </a:lnSpc>
                        <a:spcBef>
                          <a:spcPts val="0"/>
                        </a:spcBef>
                        <a:spcAft>
                          <a:spcPts val="0"/>
                        </a:spcAft>
                        <a:buClrTx/>
                        <a:buSzTx/>
                        <a:buFontTx/>
                        <a:buNone/>
                        <a:tabLst/>
                        <a:defRPr/>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Bắt cống nạp nhiều vải vóc, hương liệu và sản vật quý để đưa vế Trung Quốc.</a:t>
                      </a:r>
                      <a:endParaRPr lang="vi-VN"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599173"/>
                  </a:ext>
                </a:extLst>
              </a:tr>
              <a:tr h="813549">
                <a:tc>
                  <a:txBody>
                    <a:bodyPr/>
                    <a:lstStyle/>
                    <a:p>
                      <a:pPr indent="101600" algn="ctr">
                        <a:lnSpc>
                          <a:spcPct val="115000"/>
                        </a:lnSpc>
                        <a:spcAft>
                          <a:spcPts val="0"/>
                        </a:spcAft>
                      </a:pP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vi-VN" sz="18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nghiệp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7713"/>
                  </a:ext>
                </a:extLst>
              </a:tr>
            </a:tbl>
          </a:graphicData>
        </a:graphic>
      </p:graphicFrame>
    </p:spTree>
    <p:extLst>
      <p:ext uri="{BB962C8B-B14F-4D97-AF65-F5344CB8AC3E}">
        <p14:creationId xmlns:p14="http://schemas.microsoft.com/office/powerpoint/2010/main" val="372640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3204396"/>
              </p:ext>
            </p:extLst>
          </p:nvPr>
        </p:nvGraphicFramePr>
        <p:xfrm>
          <a:off x="133350" y="28575"/>
          <a:ext cx="8896350" cy="5167417"/>
        </p:xfrm>
        <a:graphic>
          <a:graphicData uri="http://schemas.openxmlformats.org/drawingml/2006/table">
            <a:tbl>
              <a:tblPr>
                <a:tableStyleId>{616DA210-FB5B-4158-B5E0-FEB733F419BA}</a:tableStyleId>
              </a:tblPr>
              <a:tblGrid>
                <a:gridCol w="1228725">
                  <a:extLst>
                    <a:ext uri="{9D8B030D-6E8A-4147-A177-3AD203B41FA5}">
                      <a16:colId xmlns:a16="http://schemas.microsoft.com/office/drawing/2014/main" val="3454621717"/>
                    </a:ext>
                  </a:extLst>
                </a:gridCol>
                <a:gridCol w="3076575">
                  <a:extLst>
                    <a:ext uri="{9D8B030D-6E8A-4147-A177-3AD203B41FA5}">
                      <a16:colId xmlns:a16="http://schemas.microsoft.com/office/drawing/2014/main" val="354214269"/>
                    </a:ext>
                  </a:extLst>
                </a:gridCol>
                <a:gridCol w="4591050">
                  <a:extLst>
                    <a:ext uri="{9D8B030D-6E8A-4147-A177-3AD203B41FA5}">
                      <a16:colId xmlns:a16="http://schemas.microsoft.com/office/drawing/2014/main" val="958944837"/>
                    </a:ext>
                  </a:extLst>
                </a:gridCol>
              </a:tblGrid>
              <a:tr h="362420">
                <a:tc>
                  <a:txBody>
                    <a:bodyPr/>
                    <a:lstStyle/>
                    <a:p>
                      <a:pPr marL="36195" marR="36195" indent="6350" algn="ctr">
                        <a:spcAft>
                          <a:spcPts val="0"/>
                        </a:spcAft>
                      </a:pPr>
                      <a:r>
                        <a:rPr lang="en-US" sz="2000" b="1" dirty="0" err="1">
                          <a:effectLst/>
                          <a:latin typeface="Times New Roman" panose="02020603050405020304" pitchFamily="18" charset="0"/>
                          <a:cs typeface="Times New Roman" panose="02020603050405020304" pitchFamily="18" charset="0"/>
                        </a:rPr>
                        <a:t>Lĩnh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vực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cs typeface="Times New Roman" panose="02020603050405020304" pitchFamily="18" charset="0"/>
                        </a:rPr>
                        <a:t> tin </a:t>
                      </a:r>
                      <a:r>
                        <a:rPr lang="en-US" sz="2000" b="1" dirty="0" err="1">
                          <a:effectLst/>
                          <a:latin typeface="Times New Roman" panose="02020603050405020304" pitchFamily="18" charset="0"/>
                          <a:cs typeface="Times New Roman" panose="02020603050405020304" pitchFamily="18" charset="0"/>
                        </a:rPr>
                        <a:t>phản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ánh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Suy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luận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về</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hậu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96679341"/>
                  </a:ext>
                </a:extLst>
              </a:tr>
              <a:tr h="671408">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dirty="0" err="1">
                          <a:effectLst/>
                          <a:latin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ấp</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trại</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9370">
                        <a:spcAft>
                          <a:spcPts val="0"/>
                        </a:spcAft>
                      </a:pP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hộ</a:t>
                      </a: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89250097"/>
                  </a:ext>
                </a:extLst>
              </a:tr>
              <a:tr h="1599991">
                <a:tc>
                  <a:txBody>
                    <a:bodyPr/>
                    <a:lstStyle/>
                    <a:p>
                      <a:pPr marL="36195" marR="36195" indent="-83820" algn="ctr">
                        <a:spcAft>
                          <a:spcPts val="0"/>
                        </a:spcAft>
                      </a:pP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Cống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nạp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a:effectLst/>
                          <a:latin typeface="Times New Roman" panose="02020603050405020304" pitchFamily="18" charset="0"/>
                          <a:cs typeface="Times New Roman" panose="02020603050405020304" pitchFamily="18" charset="0"/>
                        </a:rPr>
                        <a:t>- Áp đặt chính sách tô thuế nặng nề.</a:t>
                      </a:r>
                    </a:p>
                    <a:p>
                      <a:pPr marL="36195" marR="36195" indent="-36195">
                        <a:spcAft>
                          <a:spcPts val="0"/>
                        </a:spcAft>
                      </a:pPr>
                      <a:r>
                        <a:rPr lang="en-US" sz="2000">
                          <a:effectLst/>
                          <a:latin typeface="Times New Roman" panose="02020603050405020304" pitchFamily="18" charset="0"/>
                          <a:cs typeface="Times New Roman" panose="02020603050405020304" pitchFamily="18" charset="0"/>
                        </a:rPr>
                        <a:t>- Bắt cống nạp nhiều vải vóc, hương liệu và sản vật quý để đưa về Trung Quốc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Bóc</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cướp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a:t>
                      </a:r>
                    </a:p>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Khiến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đói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3309994443"/>
                  </a:ext>
                </a:extLst>
              </a:tr>
              <a:tr h="1906320">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40640">
                        <a:spcAft>
                          <a:spcPts val="0"/>
                        </a:spcAft>
                      </a:pPr>
                      <a:r>
                        <a:rPr lang="en-US" sz="2000" dirty="0" err="1">
                          <a:effectLst/>
                          <a:latin typeface="Times New Roman" panose="02020603050405020304" pitchFamily="18" charset="0"/>
                          <a:cs typeface="Times New Roman" panose="02020603050405020304" pitchFamily="18" charset="0"/>
                        </a:rPr>
                        <a:t>Nắm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a:t>
                      </a:r>
                    </a:p>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dễ</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bữa</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4222930809"/>
                  </a:ext>
                </a:extLst>
              </a:tr>
            </a:tbl>
          </a:graphicData>
        </a:graphic>
      </p:graphicFrame>
    </p:spTree>
    <p:extLst>
      <p:ext uri="{BB962C8B-B14F-4D97-AF65-F5344CB8AC3E}">
        <p14:creationId xmlns:p14="http://schemas.microsoft.com/office/powerpoint/2010/main" val="30885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18704" y="-20663"/>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100" dirty="0">
                <a:latin typeface="+mj-lt"/>
              </a:rPr>
              <a:t>. </a:t>
            </a:r>
            <a:endParaRPr lang="vi-VN" sz="2100" dirty="0">
              <a:latin typeface="+mj-lt"/>
            </a:endParaRPr>
          </a:p>
        </p:txBody>
      </p:sp>
      <p:sp>
        <p:nvSpPr>
          <p:cNvPr id="6" name="Rounded Rectangle 5"/>
          <p:cNvSpPr/>
          <p:nvPr/>
        </p:nvSpPr>
        <p:spPr>
          <a:xfrm>
            <a:off x="514350" y="721334"/>
            <a:ext cx="8286749" cy="3659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mj-lt"/>
              </a:rPr>
              <a:t>GIAO NHIỆM VỤ Ở NHÀ</a:t>
            </a:r>
          </a:p>
          <a:p>
            <a:pPr marL="257175" indent="-257175" algn="just">
              <a:lnSpc>
                <a:spcPct val="150000"/>
              </a:lnSpc>
              <a:buAutoNum type="arabicPeriod"/>
            </a:pPr>
            <a:r>
              <a:rPr lang="vi-VN" sz="2800" b="1" dirty="0">
                <a:solidFill>
                  <a:srgbClr val="009900"/>
                </a:solidFill>
                <a:latin typeface="+mj-lt"/>
              </a:rPr>
              <a:t>Hoàn thành bài tập.</a:t>
            </a:r>
          </a:p>
          <a:p>
            <a:pPr marL="257175" indent="-257175" algn="just">
              <a:lnSpc>
                <a:spcPct val="150000"/>
              </a:lnSpc>
              <a:buAutoNum type="arabicPeriod"/>
            </a:pP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lại</a:t>
            </a:r>
            <a:r>
              <a:rPr lang="en-US" sz="2800" b="1" dirty="0" smtClean="0">
                <a:solidFill>
                  <a:srgbClr val="009900"/>
                </a:solidFill>
                <a:latin typeface="+mj-lt"/>
              </a:rPr>
              <a:t> </a:t>
            </a:r>
            <a:r>
              <a:rPr lang="en-US" sz="2800" b="1" dirty="0" err="1" smtClean="0">
                <a:solidFill>
                  <a:srgbClr val="009900"/>
                </a:solidFill>
                <a:latin typeface="+mj-lt"/>
              </a:rPr>
              <a:t>các</a:t>
            </a:r>
            <a:r>
              <a:rPr lang="en-US" sz="2800" b="1" dirty="0" smtClean="0">
                <a:solidFill>
                  <a:srgbClr val="009900"/>
                </a:solidFill>
                <a:latin typeface="+mj-lt"/>
              </a:rPr>
              <a:t> </a:t>
            </a:r>
            <a:r>
              <a:rPr lang="en-US" sz="2800" b="1" dirty="0" err="1" smtClean="0">
                <a:solidFill>
                  <a:srgbClr val="009900"/>
                </a:solidFill>
                <a:latin typeface="+mj-lt"/>
              </a:rPr>
              <a:t>bài</a:t>
            </a:r>
            <a:r>
              <a:rPr lang="en-US" sz="2800" b="1" smtClean="0">
                <a:solidFill>
                  <a:srgbClr val="009900"/>
                </a:solidFill>
                <a:latin typeface="+mj-lt"/>
              </a:rPr>
              <a:t> 10,11,12,13,14,15 </a:t>
            </a:r>
            <a:r>
              <a:rPr lang="en-US" sz="2800" b="1" dirty="0" err="1" smtClean="0">
                <a:solidFill>
                  <a:srgbClr val="009900"/>
                </a:solidFill>
                <a:latin typeface="+mj-lt"/>
              </a:rPr>
              <a:t>để</a:t>
            </a:r>
            <a:r>
              <a:rPr lang="en-US" sz="2800" b="1" dirty="0" smtClean="0">
                <a:solidFill>
                  <a:srgbClr val="009900"/>
                </a:solidFill>
                <a:latin typeface="+mj-lt"/>
              </a:rPr>
              <a:t> </a:t>
            </a:r>
            <a:r>
              <a:rPr lang="en-US" sz="2800" b="1" dirty="0" err="1" smtClean="0">
                <a:solidFill>
                  <a:srgbClr val="009900"/>
                </a:solidFill>
                <a:latin typeface="+mj-lt"/>
              </a:rPr>
              <a:t>giờ</a:t>
            </a:r>
            <a:r>
              <a:rPr lang="en-US" sz="2800" b="1" dirty="0" smtClean="0">
                <a:solidFill>
                  <a:srgbClr val="009900"/>
                </a:solidFill>
                <a:latin typeface="+mj-lt"/>
              </a:rPr>
              <a:t> </a:t>
            </a:r>
            <a:r>
              <a:rPr lang="en-US" sz="2800" b="1" dirty="0" err="1" smtClean="0">
                <a:solidFill>
                  <a:srgbClr val="009900"/>
                </a:solidFill>
                <a:latin typeface="+mj-lt"/>
              </a:rPr>
              <a:t>sau</a:t>
            </a:r>
            <a:r>
              <a:rPr lang="en-US" sz="2800" b="1" dirty="0" smtClean="0">
                <a:solidFill>
                  <a:srgbClr val="009900"/>
                </a:solidFill>
                <a:latin typeface="+mj-lt"/>
              </a:rPr>
              <a:t> </a:t>
            </a: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tập</a:t>
            </a:r>
            <a:r>
              <a:rPr lang="en-US" sz="2800" b="1" dirty="0" smtClean="0">
                <a:solidFill>
                  <a:srgbClr val="009900"/>
                </a:solidFill>
                <a:latin typeface="+mj-lt"/>
              </a:rPr>
              <a:t> </a:t>
            </a:r>
            <a:r>
              <a:rPr lang="en-US" sz="2800" b="1" dirty="0" err="1" smtClean="0">
                <a:solidFill>
                  <a:srgbClr val="009900"/>
                </a:solidFill>
                <a:latin typeface="+mj-lt"/>
              </a:rPr>
              <a:t>chuẩn</a:t>
            </a:r>
            <a:r>
              <a:rPr lang="en-US" sz="2800" b="1" dirty="0" smtClean="0">
                <a:solidFill>
                  <a:srgbClr val="009900"/>
                </a:solidFill>
                <a:latin typeface="+mj-lt"/>
              </a:rPr>
              <a:t> </a:t>
            </a:r>
            <a:r>
              <a:rPr lang="en-US" sz="2800" b="1" dirty="0" err="1" smtClean="0">
                <a:solidFill>
                  <a:srgbClr val="009900"/>
                </a:solidFill>
                <a:latin typeface="+mj-lt"/>
              </a:rPr>
              <a:t>bị</a:t>
            </a:r>
            <a:r>
              <a:rPr lang="en-US" sz="2800" b="1" dirty="0" smtClean="0">
                <a:solidFill>
                  <a:srgbClr val="009900"/>
                </a:solidFill>
                <a:latin typeface="+mj-lt"/>
              </a:rPr>
              <a:t> </a:t>
            </a:r>
            <a:r>
              <a:rPr lang="en-US" sz="2800" b="1" dirty="0" err="1" smtClean="0">
                <a:solidFill>
                  <a:srgbClr val="009900"/>
                </a:solidFill>
                <a:latin typeface="+mj-lt"/>
              </a:rPr>
              <a:t>cho</a:t>
            </a:r>
            <a:r>
              <a:rPr lang="en-US" sz="2800" b="1" dirty="0" smtClean="0">
                <a:solidFill>
                  <a:srgbClr val="009900"/>
                </a:solidFill>
                <a:latin typeface="+mj-lt"/>
              </a:rPr>
              <a:t> </a:t>
            </a:r>
            <a:r>
              <a:rPr lang="en-US" sz="2800" b="1" dirty="0" err="1" smtClean="0">
                <a:solidFill>
                  <a:srgbClr val="009900"/>
                </a:solidFill>
                <a:latin typeface="+mj-lt"/>
              </a:rPr>
              <a:t>kiểm</a:t>
            </a:r>
            <a:r>
              <a:rPr lang="en-US" sz="2800" b="1" dirty="0" smtClean="0">
                <a:solidFill>
                  <a:srgbClr val="009900"/>
                </a:solidFill>
                <a:latin typeface="+mj-lt"/>
              </a:rPr>
              <a:t> </a:t>
            </a:r>
            <a:r>
              <a:rPr lang="en-US" sz="2800" b="1" dirty="0" err="1" smtClean="0">
                <a:solidFill>
                  <a:srgbClr val="009900"/>
                </a:solidFill>
                <a:latin typeface="+mj-lt"/>
              </a:rPr>
              <a:t>tra</a:t>
            </a:r>
            <a:r>
              <a:rPr lang="en-US" sz="2800" b="1" dirty="0" smtClean="0">
                <a:solidFill>
                  <a:srgbClr val="009900"/>
                </a:solidFill>
                <a:latin typeface="+mj-lt"/>
              </a:rPr>
              <a:t> </a:t>
            </a:r>
            <a:r>
              <a:rPr lang="en-US" sz="2800" b="1" dirty="0" err="1" smtClean="0">
                <a:solidFill>
                  <a:srgbClr val="009900"/>
                </a:solidFill>
                <a:latin typeface="+mj-lt"/>
              </a:rPr>
              <a:t>giữa</a:t>
            </a:r>
            <a:r>
              <a:rPr lang="en-US" sz="2800" b="1" dirty="0" smtClean="0">
                <a:solidFill>
                  <a:srgbClr val="009900"/>
                </a:solidFill>
                <a:latin typeface="+mj-lt"/>
              </a:rPr>
              <a:t> </a:t>
            </a:r>
            <a:r>
              <a:rPr lang="en-US" sz="2800" b="1" dirty="0" err="1" smtClean="0">
                <a:solidFill>
                  <a:srgbClr val="009900"/>
                </a:solidFill>
                <a:latin typeface="+mj-lt"/>
              </a:rPr>
              <a:t>kì</a:t>
            </a:r>
            <a:r>
              <a:rPr lang="en-US" sz="2800" b="1" dirty="0" smtClean="0">
                <a:solidFill>
                  <a:srgbClr val="009900"/>
                </a:solidFill>
                <a:latin typeface="+mj-lt"/>
              </a:rPr>
              <a:t> 2.</a:t>
            </a:r>
            <a:endParaRPr lang="vi-VN" sz="2800" b="1" i="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8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Rectangle 5">
            <a:extLst>
              <a:ext uri="{FF2B5EF4-FFF2-40B4-BE49-F238E27FC236}">
                <a16:creationId xmlns:a16="http://schemas.microsoft.com/office/drawing/2014/main" id="{20C866B5-09D8-41C9-9526-236FC0814E6E}"/>
              </a:ext>
            </a:extLst>
          </p:cNvPr>
          <p:cNvSpPr/>
          <p:nvPr/>
        </p:nvSpPr>
        <p:spPr>
          <a:xfrm>
            <a:off x="158750" y="1186913"/>
            <a:ext cx="8826500" cy="3785652"/>
          </a:xfrm>
          <a:prstGeom prst="rect">
            <a:avLst/>
          </a:prstGeom>
          <a:solidFill>
            <a:schemeClr val="bg1"/>
          </a:solidFill>
        </p:spPr>
        <p:txBody>
          <a:bodyPr wrap="square">
            <a:spAutoFit/>
          </a:bodyPr>
          <a:lstStyle/>
          <a:p>
            <a:pPr>
              <a:lnSpc>
                <a:spcPct val="125000"/>
              </a:lnSpc>
              <a:spcBef>
                <a:spcPts val="600"/>
              </a:spcBef>
              <a:spcAft>
                <a:spcPts val="600"/>
              </a:spcAft>
            </a:pP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số</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khái</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niệm</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nhớ</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cai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tổ</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chức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máy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luật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Kinh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tế</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tới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buôn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tiền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lưu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đổi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hóa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như</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chữ</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phong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tục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giáo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tín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Xã</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hội</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cuộc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椭圆 8"/>
          <p:cNvSpPr/>
          <p:nvPr/>
        </p:nvSpPr>
        <p:spPr>
          <a:xfrm>
            <a:off x="0" y="106681"/>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737F8B64-DB27-4024-AF4C-C9A3C823492C}"/>
              </a:ext>
            </a:extLst>
          </p:cNvPr>
          <p:cNvSpPr txBox="1"/>
          <p:nvPr/>
        </p:nvSpPr>
        <p:spPr>
          <a:xfrm>
            <a:off x="588475" y="216635"/>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640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5">
            <a:extLst>
              <a:ext uri="{28A0092B-C50C-407E-A947-70E740481C1C}">
                <a14:useLocalDpi xmlns:a14="http://schemas.microsoft.com/office/drawing/2010/main" val="0"/>
              </a:ext>
            </a:extLst>
          </a:blip>
          <a:srcRect l="34459" t="29190" r="43709" b="31725"/>
          <a:stretch/>
        </p:blipFill>
        <p:spPr>
          <a:xfrm>
            <a:off x="0" y="-38100"/>
            <a:ext cx="9144000" cy="5143500"/>
          </a:xfrm>
          <a:prstGeom prst="rect">
            <a:avLst/>
          </a:prstGeom>
        </p:spPr>
      </p:pic>
      <p:sp>
        <p:nvSpPr>
          <p:cNvPr id="9" name="椭圆 8"/>
          <p:cNvSpPr/>
          <p:nvPr/>
        </p:nvSpPr>
        <p:spPr>
          <a:xfrm>
            <a:off x="0" y="84276"/>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662474" y="84278"/>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508E4E0C-DDB4-45DF-B17A-27E5254C3026}"/>
              </a:ext>
            </a:extLst>
          </p:cNvPr>
          <p:cNvSpPr txBox="1"/>
          <p:nvPr/>
        </p:nvSpPr>
        <p:spPr>
          <a:xfrm>
            <a:off x="121298" y="889248"/>
            <a:ext cx="8938726" cy="923330"/>
          </a:xfrm>
          <a:prstGeom prst="rect">
            <a:avLst/>
          </a:prstGeom>
          <a:noFill/>
        </p:spPr>
        <p:txBody>
          <a:bodyPr wrap="square" rtlCol="0">
            <a:spAutoFit/>
          </a:bodyPr>
          <a:lstStyle/>
          <a:p>
            <a:pPr algn="ctr"/>
            <a:r>
              <a:rPr lang="en-US" b="1" i="1" dirty="0">
                <a:solidFill>
                  <a:schemeClr val="bg1"/>
                </a:solidFill>
                <a:latin typeface="Cambria" panose="02040503050406030204" pitchFamily="18" charset="0"/>
                <a:ea typeface="Cambria" panose="02040503050406030204" pitchFamily="18" charset="0"/>
              </a:rPr>
              <a:t>Theo </a:t>
            </a:r>
            <a:r>
              <a:rPr lang="en-US" b="1" i="1" dirty="0" err="1">
                <a:solidFill>
                  <a:schemeClr val="bg1"/>
                </a:solidFill>
                <a:latin typeface="Cambria" panose="02040503050406030204" pitchFamily="18" charset="0"/>
                <a:ea typeface="Cambria" panose="02040503050406030204" pitchFamily="18" charset="0"/>
              </a:rPr>
              <a:t>dõi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đoạn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phim</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tư</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liệu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dưới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đây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sau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hãy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hoàn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thành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bảng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cai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trị</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các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triều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đại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phong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kiến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phương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bắc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và</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mục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đích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những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đối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nước</a:t>
            </a:r>
            <a:r>
              <a:rPr lang="en-US" b="1" i="1" dirty="0">
                <a:solidFill>
                  <a:schemeClr val="bg1"/>
                </a:solidFill>
                <a:latin typeface="Cambria" panose="02040503050406030204" pitchFamily="18" charset="0"/>
                <a:ea typeface="Cambria" panose="02040503050406030204" pitchFamily="18" charset="0"/>
              </a:rPr>
              <a:t> ta</a:t>
            </a:r>
          </a:p>
        </p:txBody>
      </p:sp>
      <p:pic>
        <p:nvPicPr>
          <p:cNvPr id="4" name="Video Bai 15">
            <a:hlinkClick r:id="" action="ppaction://media"/>
            <a:extLst>
              <a:ext uri="{FF2B5EF4-FFF2-40B4-BE49-F238E27FC236}">
                <a16:creationId xmlns:a16="http://schemas.microsoft.com/office/drawing/2014/main" id="{4AC223BD-6F21-41F7-9CF2-51153C177651}"/>
              </a:ext>
            </a:extLst>
          </p:cNvPr>
          <p:cNvPicPr>
            <a:picLocks noChangeAspect="1"/>
          </p:cNvPicPr>
          <p:nvPr>
            <a:videoFile r:link="rId1"/>
            <p:extLst>
              <p:ext uri="{DAA4B4D4-6D71-4841-9C94-3DE7FCFB9230}">
                <p14:media xmlns:p14="http://schemas.microsoft.com/office/powerpoint/2010/main" r:embed="rId2">
                  <p14:trim st="85917" end="85795.9999"/>
                </p14:media>
              </p:ext>
            </p:extLst>
          </p:nvPr>
        </p:nvPicPr>
        <p:blipFill rotWithShape="1">
          <a:blip r:embed="rId6"/>
          <a:srcRect l="1112" t="3679" r="1112"/>
          <a:stretch/>
        </p:blipFill>
        <p:spPr>
          <a:xfrm>
            <a:off x="1" y="1956392"/>
            <a:ext cx="4890976" cy="3160458"/>
          </a:xfrm>
          <a:prstGeom prst="rect">
            <a:avLst/>
          </a:prstGeom>
        </p:spPr>
      </p:pic>
      <p:graphicFrame>
        <p:nvGraphicFramePr>
          <p:cNvPr id="10" name="Table 3">
            <a:extLst>
              <a:ext uri="{FF2B5EF4-FFF2-40B4-BE49-F238E27FC236}">
                <a16:creationId xmlns:a16="http://schemas.microsoft.com/office/drawing/2014/main" id="{BC330172-53D6-41EC-9E32-2EF6BEDBAADB}"/>
              </a:ext>
            </a:extLst>
          </p:cNvPr>
          <p:cNvGraphicFramePr>
            <a:graphicFrameLocks noGrp="1"/>
          </p:cNvGraphicFramePr>
          <p:nvPr>
            <p:extLst>
              <p:ext uri="{D42A27DB-BD31-4B8C-83A1-F6EECF244321}">
                <p14:modId xmlns:p14="http://schemas.microsoft.com/office/powerpoint/2010/main" val="1212377358"/>
              </p:ext>
            </p:extLst>
          </p:nvPr>
        </p:nvGraphicFramePr>
        <p:xfrm>
          <a:off x="4913707" y="1953057"/>
          <a:ext cx="4222022" cy="3192950"/>
        </p:xfrm>
        <a:graphic>
          <a:graphicData uri="http://schemas.openxmlformats.org/drawingml/2006/table">
            <a:tbl>
              <a:tblPr firstRow="1" bandRow="1">
                <a:tableStyleId>{5C22544A-7EE6-4342-B048-85BDC9FD1C3A}</a:tableStyleId>
              </a:tblPr>
              <a:tblGrid>
                <a:gridCol w="1120339">
                  <a:extLst>
                    <a:ext uri="{9D8B030D-6E8A-4147-A177-3AD203B41FA5}">
                      <a16:colId xmlns:a16="http://schemas.microsoft.com/office/drawing/2014/main" val="318577006"/>
                    </a:ext>
                  </a:extLst>
                </a:gridCol>
                <a:gridCol w="1694342">
                  <a:extLst>
                    <a:ext uri="{9D8B030D-6E8A-4147-A177-3AD203B41FA5}">
                      <a16:colId xmlns:a16="http://schemas.microsoft.com/office/drawing/2014/main" val="3799885229"/>
                    </a:ext>
                  </a:extLst>
                </a:gridCol>
                <a:gridCol w="1407341">
                  <a:extLst>
                    <a:ext uri="{9D8B030D-6E8A-4147-A177-3AD203B41FA5}">
                      <a16:colId xmlns:a16="http://schemas.microsoft.com/office/drawing/2014/main" val="814200533"/>
                    </a:ext>
                  </a:extLst>
                </a:gridCol>
              </a:tblGrid>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Các chính sách cai trị</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Chính trị</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Văn hóa – Xã hội</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Tree>
    <p:extLst>
      <p:ext uri="{BB962C8B-B14F-4D97-AF65-F5344CB8AC3E}">
        <p14:creationId xmlns:p14="http://schemas.microsoft.com/office/powerpoint/2010/main" val="156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3333">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2164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09600" y="937451"/>
            <a:ext cx="836676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608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14" y="75306"/>
            <a:ext cx="5615615" cy="4991797"/>
          </a:xfrm>
          <a:prstGeom prst="rect">
            <a:avLst/>
          </a:prstGeom>
        </p:spPr>
      </p:pic>
    </p:spTree>
    <p:extLst>
      <p:ext uri="{BB962C8B-B14F-4D97-AF65-F5344CB8AC3E}">
        <p14:creationId xmlns:p14="http://schemas.microsoft.com/office/powerpoint/2010/main" val="2546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BADC478-AFF0-41BB-8803-B3E5C0319EF5"/>
  <p:tag name="ISPRINGONLINEFOLDERID" val="0"/>
  <p:tag name="ISPRINGONLINEFOLDERPATH" val="Content List"/>
  <p:tag name="ISPRINGCLOUDFOLDERID" val="0"/>
  <p:tag name="ISPRINGCLOUDFOLDERPATH" val="Repository"/>
  <p:tag name="ISPRING_OUTPUT_FOLDER" val="D:\ppt\第十批\531971"/>
  <p:tag name="ISPRING_PRESENTATION_TITLE" val="5a3cb41e2fad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l2tpc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1953</TotalTime>
  <Words>3328</Words>
  <Application>Microsoft Office PowerPoint</Application>
  <PresentationFormat>On-screen Show (16:9)</PresentationFormat>
  <Paragraphs>314</Paragraphs>
  <Slides>44</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#9Slide07 IcielNabila</vt:lpstr>
      <vt:lpstr>arial</vt:lpstr>
      <vt:lpstr>arial</vt:lpstr>
      <vt:lpstr>Calibri</vt:lpstr>
      <vt:lpstr>Cambria</vt:lpstr>
      <vt:lpstr>Times New Roman</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5a3cb41e2fad7</dc:title>
  <dc:creator>Microsoft</dc:creator>
  <cp:lastModifiedBy>admin</cp:lastModifiedBy>
  <cp:revision>63</cp:revision>
  <dcterms:created xsi:type="dcterms:W3CDTF">2017-12-02T09:50:05Z</dcterms:created>
  <dcterms:modified xsi:type="dcterms:W3CDTF">2022-02-20T12:54:26Z</dcterms:modified>
</cp:coreProperties>
</file>