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7"/>
  </p:notesMasterIdLst>
  <p:handoutMasterIdLst>
    <p:handoutMasterId r:id="rId18"/>
  </p:handoutMasterIdLst>
  <p:sldIdLst>
    <p:sldId id="625" r:id="rId2"/>
    <p:sldId id="678" r:id="rId3"/>
    <p:sldId id="680" r:id="rId4"/>
    <p:sldId id="633" r:id="rId5"/>
    <p:sldId id="679" r:id="rId6"/>
    <p:sldId id="653" r:id="rId7"/>
    <p:sldId id="670" r:id="rId8"/>
    <p:sldId id="646" r:id="rId9"/>
    <p:sldId id="649" r:id="rId10"/>
    <p:sldId id="634" r:id="rId11"/>
    <p:sldId id="661" r:id="rId12"/>
    <p:sldId id="671" r:id="rId13"/>
    <p:sldId id="677" r:id="rId14"/>
    <p:sldId id="675" r:id="rId15"/>
    <p:sldId id="676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FFFF"/>
    <a:srgbClr val="FF66FF"/>
    <a:srgbClr val="000099"/>
    <a:srgbClr val="FFFFFF"/>
    <a:srgbClr val="6600FF"/>
    <a:srgbClr val="FF99FF"/>
    <a:srgbClr val="0033CC"/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58" autoAdjust="0"/>
    <p:restoredTop sz="48208" autoAdjust="0"/>
  </p:normalViewPr>
  <p:slideViewPr>
    <p:cSldViewPr>
      <p:cViewPr>
        <p:scale>
          <a:sx n="84" d="100"/>
          <a:sy n="84" d="100"/>
        </p:scale>
        <p:origin x="-858" y="-318"/>
      </p:cViewPr>
      <p:guideLst>
        <p:guide orient="horz" pos="972"/>
        <p:guide pos="5568"/>
        <p:guide pos="6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8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ED6D14-A8AD-4FE9-8C3C-04143953844E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2E6803-7C2F-442D-9CB9-786FA18A5444}">
      <dgm:prSet phldrT="[Text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90000"/>
            </a:lnSpc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1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chủ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Còn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u="sng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       </a:t>
          </a:r>
          <a:r>
            <a:rPr lang="en-US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en-US" sz="1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31BB4724-3CF3-4741-8617-C31ADD309220}" type="parTrans" cxnId="{CAC32739-ABF0-443E-BDB3-FE0D0C9A01D2}">
      <dgm:prSet/>
      <dgm:spPr/>
      <dgm:t>
        <a:bodyPr/>
        <a:lstStyle/>
        <a:p>
          <a:endParaRPr lang="en-US"/>
        </a:p>
      </dgm:t>
    </dgm:pt>
    <dgm:pt modelId="{ADBF1B5A-E05D-4347-84F2-1B338A850712}" type="sibTrans" cxnId="{CAC32739-ABF0-443E-BDB3-FE0D0C9A01D2}">
      <dgm:prSet/>
      <dgm:spPr/>
      <dgm:t>
        <a:bodyPr/>
        <a:lstStyle/>
        <a:p>
          <a:endParaRPr lang="en-US"/>
        </a:p>
      </dgm:t>
    </dgm:pt>
    <dgm:pt modelId="{482271C6-85A3-4740-A018-D3BBB74CF0FF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2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vị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u="sng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thì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en-US" sz="1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ct val="35000"/>
            </a:spcAft>
          </a:pPr>
          <a:endParaRPr lang="en-US" sz="4700" dirty="0"/>
        </a:p>
      </dgm:t>
    </dgm:pt>
    <dgm:pt modelId="{268C0C8F-3018-415F-8B5A-DD8A52A10405}" type="parTrans" cxnId="{ECAB31E1-F16F-4792-8B01-62E367D18BD7}">
      <dgm:prSet/>
      <dgm:spPr/>
      <dgm:t>
        <a:bodyPr/>
        <a:lstStyle/>
        <a:p>
          <a:endParaRPr lang="en-US"/>
        </a:p>
      </dgm:t>
    </dgm:pt>
    <dgm:pt modelId="{69CC8CD7-06CA-4B3C-B0E8-36E91B56D600}" type="sibTrans" cxnId="{ECAB31E1-F16F-4792-8B01-62E367D18BD7}">
      <dgm:prSet/>
      <dgm:spPr/>
      <dgm:t>
        <a:bodyPr/>
        <a:lstStyle/>
        <a:p>
          <a:endParaRPr lang="en-US"/>
        </a:p>
      </dgm:t>
    </dgm:pt>
    <dgm:pt modelId="{F475308B-29C2-4E4D-B955-33A00F3FAF02}">
      <dgm:prSet phldrT="[Text]" custT="1"/>
      <dgm:spPr/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3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bổ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trực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u="sng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u="sng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u="sng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u="sng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tôi</a:t>
          </a:r>
          <a:endParaRPr lang="en-US" sz="1800" b="1" dirty="0" smtClean="0">
            <a:latin typeface="Times New Roman" pitchFamily="18" charset="0"/>
            <a:cs typeface="Times New Roman" pitchFamily="18" charset="0"/>
          </a:endParaRP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      </a:t>
          </a:r>
          <a:r>
            <a:rPr lang="en-US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en-US" sz="1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0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000" b="1" dirty="0">
            <a:latin typeface="Times New Roman" pitchFamily="18" charset="0"/>
            <a:cs typeface="Times New Roman" pitchFamily="18" charset="0"/>
          </a:endParaRPr>
        </a:p>
      </dgm:t>
    </dgm:pt>
    <dgm:pt modelId="{8AAF9652-DF2B-40AB-8E2D-3295F86C26A5}" type="parTrans" cxnId="{870080C4-BD88-480D-BC76-59CAAF86E1E9}">
      <dgm:prSet/>
      <dgm:spPr/>
      <dgm:t>
        <a:bodyPr/>
        <a:lstStyle/>
        <a:p>
          <a:endParaRPr lang="en-US"/>
        </a:p>
      </dgm:t>
    </dgm:pt>
    <dgm:pt modelId="{15591A2F-0B89-4F41-926C-912E7E6E9390}" type="sibTrans" cxnId="{870080C4-BD88-480D-BC76-59CAAF86E1E9}">
      <dgm:prSet/>
      <dgm:spPr/>
      <dgm:t>
        <a:bodyPr/>
        <a:lstStyle/>
        <a:p>
          <a:endParaRPr lang="en-US"/>
        </a:p>
      </dgm:t>
    </dgm:pt>
    <dgm:pt modelId="{E16F4472-7357-49F6-BDBF-D59BBA3A15DC}" type="pres">
      <dgm:prSet presAssocID="{80ED6D14-A8AD-4FE9-8C3C-04143953844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D857F1-77A1-465B-AB81-C5A9B27F0FBC}" type="pres">
      <dgm:prSet presAssocID="{072E6803-7C2F-442D-9CB9-786FA18A544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760DA-5B8B-46D7-BF55-8470AF151A79}" type="pres">
      <dgm:prSet presAssocID="{ADBF1B5A-E05D-4347-84F2-1B338A850712}" presName="sibTrans" presStyleCnt="0"/>
      <dgm:spPr/>
    </dgm:pt>
    <dgm:pt modelId="{0D838799-8A8B-442C-8382-5D69FFC4AE71}" type="pres">
      <dgm:prSet presAssocID="{482271C6-85A3-4740-A018-D3BBB74CF0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AA3CFE-04B1-426D-8473-421C7A062CC5}" type="pres">
      <dgm:prSet presAssocID="{69CC8CD7-06CA-4B3C-B0E8-36E91B56D600}" presName="sibTrans" presStyleCnt="0"/>
      <dgm:spPr/>
    </dgm:pt>
    <dgm:pt modelId="{DFB9746A-B377-46AD-9A53-BB04D1910964}" type="pres">
      <dgm:prSet presAssocID="{F475308B-29C2-4E4D-B955-33A00F3FAF0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C32739-ABF0-443E-BDB3-FE0D0C9A01D2}" srcId="{80ED6D14-A8AD-4FE9-8C3C-04143953844E}" destId="{072E6803-7C2F-442D-9CB9-786FA18A5444}" srcOrd="0" destOrd="0" parTransId="{31BB4724-3CF3-4741-8617-C31ADD309220}" sibTransId="{ADBF1B5A-E05D-4347-84F2-1B338A850712}"/>
    <dgm:cxn modelId="{2F549292-6DD0-4263-8A9E-4663E9BE45A6}" type="presOf" srcId="{072E6803-7C2F-442D-9CB9-786FA18A5444}" destId="{CCD857F1-77A1-465B-AB81-C5A9B27F0FBC}" srcOrd="0" destOrd="0" presId="urn:microsoft.com/office/officeart/2005/8/layout/hList6"/>
    <dgm:cxn modelId="{13502DE6-1800-4595-AE7C-D81D2158F775}" type="presOf" srcId="{80ED6D14-A8AD-4FE9-8C3C-04143953844E}" destId="{E16F4472-7357-49F6-BDBF-D59BBA3A15DC}" srcOrd="0" destOrd="0" presId="urn:microsoft.com/office/officeart/2005/8/layout/hList6"/>
    <dgm:cxn modelId="{003D0CCC-CC5A-4780-AA09-691E00BF75A3}" type="presOf" srcId="{482271C6-85A3-4740-A018-D3BBB74CF0FF}" destId="{0D838799-8A8B-442C-8382-5D69FFC4AE71}" srcOrd="0" destOrd="0" presId="urn:microsoft.com/office/officeart/2005/8/layout/hList6"/>
    <dgm:cxn modelId="{870080C4-BD88-480D-BC76-59CAAF86E1E9}" srcId="{80ED6D14-A8AD-4FE9-8C3C-04143953844E}" destId="{F475308B-29C2-4E4D-B955-33A00F3FAF02}" srcOrd="2" destOrd="0" parTransId="{8AAF9652-DF2B-40AB-8E2D-3295F86C26A5}" sibTransId="{15591A2F-0B89-4F41-926C-912E7E6E9390}"/>
    <dgm:cxn modelId="{631BEA69-9017-4806-88BD-86F9048D5949}" type="presOf" srcId="{F475308B-29C2-4E4D-B955-33A00F3FAF02}" destId="{DFB9746A-B377-46AD-9A53-BB04D1910964}" srcOrd="0" destOrd="0" presId="urn:microsoft.com/office/officeart/2005/8/layout/hList6"/>
    <dgm:cxn modelId="{ECAB31E1-F16F-4792-8B01-62E367D18BD7}" srcId="{80ED6D14-A8AD-4FE9-8C3C-04143953844E}" destId="{482271C6-85A3-4740-A018-D3BBB74CF0FF}" srcOrd="1" destOrd="0" parTransId="{268C0C8F-3018-415F-8B5A-DD8A52A10405}" sibTransId="{69CC8CD7-06CA-4B3C-B0E8-36E91B56D600}"/>
    <dgm:cxn modelId="{15D5E330-3CC2-4B51-B518-6B8E64D2A99F}" type="presParOf" srcId="{E16F4472-7357-49F6-BDBF-D59BBA3A15DC}" destId="{CCD857F1-77A1-465B-AB81-C5A9B27F0FBC}" srcOrd="0" destOrd="0" presId="urn:microsoft.com/office/officeart/2005/8/layout/hList6"/>
    <dgm:cxn modelId="{061AA2A8-97CC-477A-9178-C7A43C0A6901}" type="presParOf" srcId="{E16F4472-7357-49F6-BDBF-D59BBA3A15DC}" destId="{8F0760DA-5B8B-46D7-BF55-8470AF151A79}" srcOrd="1" destOrd="0" presId="urn:microsoft.com/office/officeart/2005/8/layout/hList6"/>
    <dgm:cxn modelId="{5BF4F096-B23A-4530-8A14-0E40DF8274BD}" type="presParOf" srcId="{E16F4472-7357-49F6-BDBF-D59BBA3A15DC}" destId="{0D838799-8A8B-442C-8382-5D69FFC4AE71}" srcOrd="2" destOrd="0" presId="urn:microsoft.com/office/officeart/2005/8/layout/hList6"/>
    <dgm:cxn modelId="{6C07F06C-9A25-42F9-B2AF-9AD6D8929E69}" type="presParOf" srcId="{E16F4472-7357-49F6-BDBF-D59BBA3A15DC}" destId="{64AA3CFE-04B1-426D-8473-421C7A062CC5}" srcOrd="3" destOrd="0" presId="urn:microsoft.com/office/officeart/2005/8/layout/hList6"/>
    <dgm:cxn modelId="{F3B954DA-101D-4D58-B1F6-01832C9F1C98}" type="presParOf" srcId="{E16F4472-7357-49F6-BDBF-D59BBA3A15DC}" destId="{DFB9746A-B377-46AD-9A53-BB04D191096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857F1-77A1-465B-AB81-C5A9B27F0FBC}">
      <dsp:nvSpPr>
        <dsp:cNvPr id="0" name=""/>
        <dsp:cNvSpPr/>
      </dsp:nvSpPr>
      <dsp:spPr>
        <a:xfrm rot="16200000">
          <a:off x="-438447" y="439340"/>
          <a:ext cx="3200400" cy="2321718"/>
        </a:xfrm>
        <a:prstGeom prst="flowChartManualOperati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1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chủ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Còn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kern="1200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u="sng" kern="12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 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       </a:t>
          </a:r>
          <a:r>
            <a:rPr lang="en-US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 rot="5400000">
        <a:off x="894" y="640079"/>
        <a:ext cx="2321718" cy="1920240"/>
      </dsp:txXfrm>
    </dsp:sp>
    <dsp:sp modelId="{0D838799-8A8B-442C-8382-5D69FFC4AE71}">
      <dsp:nvSpPr>
        <dsp:cNvPr id="0" name=""/>
        <dsp:cNvSpPr/>
      </dsp:nvSpPr>
      <dsp:spPr>
        <a:xfrm rot="16200000">
          <a:off x="2057400" y="439340"/>
          <a:ext cx="3200400" cy="2321718"/>
        </a:xfrm>
        <a:prstGeom prst="flowChartManualOperati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2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vị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u="sng" kern="12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thì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tôi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4700" kern="1200" dirty="0"/>
        </a:p>
      </dsp:txBody>
      <dsp:txXfrm rot="5400000">
        <a:off x="2496741" y="640079"/>
        <a:ext cx="2321718" cy="1920240"/>
      </dsp:txXfrm>
    </dsp:sp>
    <dsp:sp modelId="{DFB9746A-B377-46AD-9A53-BB04D1910964}">
      <dsp:nvSpPr>
        <dsp:cNvPr id="0" name=""/>
        <dsp:cNvSpPr/>
      </dsp:nvSpPr>
      <dsp:spPr>
        <a:xfrm rot="16200000">
          <a:off x="4553247" y="439340"/>
          <a:ext cx="3200400" cy="232171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err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Cách</a:t>
          </a:r>
          <a:r>
            <a:rPr lang="en-US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3</a:t>
          </a: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Đưa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bổ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trực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tiếp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lên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làm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khởi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ngữ</a:t>
          </a: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Ví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dụ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: </a:t>
          </a: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u="sng" kern="1200" dirty="0" err="1" smtClean="0">
              <a:latin typeface="Times New Roman" pitchFamily="18" charset="0"/>
              <a:cs typeface="Times New Roman" pitchFamily="18" charset="0"/>
            </a:rPr>
            <a:t>Quyển</a:t>
          </a:r>
          <a:r>
            <a:rPr lang="en-US" sz="1800" b="1" u="sng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kern="1200" dirty="0" err="1" smtClean="0">
              <a:latin typeface="Times New Roman" pitchFamily="18" charset="0"/>
              <a:cs typeface="Times New Roman" pitchFamily="18" charset="0"/>
            </a:rPr>
            <a:t>sách</a:t>
          </a:r>
          <a:r>
            <a:rPr lang="en-US" sz="1800" b="1" u="sng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u="sng" kern="1200" dirty="0" err="1" smtClean="0">
              <a:latin typeface="Times New Roman" pitchFamily="18" charset="0"/>
              <a:cs typeface="Times New Roman" pitchFamily="18" charset="0"/>
            </a:rPr>
            <a:t>này</a:t>
          </a:r>
          <a:r>
            <a:rPr lang="en-US" sz="1800" b="1" u="sng" kern="12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tôi</a:t>
          </a:r>
          <a:endParaRPr lang="en-US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      </a:t>
          </a:r>
          <a:r>
            <a:rPr lang="en-US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KN</a:t>
          </a: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b="1" kern="1200" dirty="0" err="1" smtClean="0">
              <a:latin typeface="Times New Roman" pitchFamily="18" charset="0"/>
              <a:cs typeface="Times New Roman" pitchFamily="18" charset="0"/>
            </a:rPr>
            <a:t>rồi</a:t>
          </a: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992588" y="640079"/>
        <a:ext cx="2321718" cy="192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0149231-F304-4DBE-BB6A-20CCA86807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389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0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0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34B51-1972-481F-A6C0-279087D898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458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44C19-CF6D-46C1-8082-882F6A43E7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5EDD4-45ED-4FBD-8CC5-1CF0B7DAB2E3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5F19-58F2-494D-913C-6D598927D7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48224-5A6F-4E47-B00A-22AAA998BC6A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3A230-8EF5-499B-BB1F-40402F04C6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8D2C6-E7F2-41C9-AF98-05C1A2FDC9E2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5C51-1D17-4C28-A817-58D3187D6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6D0C1-F00F-46B3-96BF-27718F57D618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4A4A6-2AC0-4B59-9CC9-000CB2FEC9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6A040-B7EE-4E05-A748-B7AD0E9C0823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1C5A5-DDF2-43F5-B6FE-E992F1F05C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6593-CBE2-435F-8532-778C19C2997A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D43AF-E1D8-4FCE-8E60-CA4A2D365C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8860F-E9E1-4D90-A396-13D87612B07C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3C97-6BDD-4B97-A53F-E703D02280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99EF-2FD0-4104-A62D-BA9D34D5DA1F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A9242-668B-4B96-8561-DBA7AAF242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F48B1-197E-44D1-BA09-6CF159291962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9F6B8-9EB3-4CA8-A888-7285FDF923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1348-C263-494E-B0A6-F3604A0D4557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6DC3C-EEF5-46F7-9125-21547DA5E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D4EB738-F029-401E-B364-BD7EF0F83310}" type="datetime2">
              <a:rPr lang="en-US"/>
              <a:pPr>
                <a:defRPr/>
              </a:pPr>
              <a:t>Wednesday, October 06,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3A0CC717-124C-4753-87F6-72F8F2DC5F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971550"/>
            <a:ext cx="7239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ÔN TẬP </a:t>
            </a:r>
          </a:p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VỀ VĂN BẢN NHẬT DỤNG </a:t>
            </a:r>
          </a:p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 VĂN BẢN NGHỊ LUẬN </a:t>
            </a:r>
          </a:p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TRONG CHƯƠNG TRÌNH NGỮ VĂN 9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14600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789238"/>
            <a:ext cx="3429000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304801" y="1504950"/>
            <a:ext cx="1981200" cy="2782716"/>
            <a:chOff x="720" y="1296"/>
            <a:chExt cx="1367" cy="2542"/>
          </a:xfrm>
        </p:grpSpPr>
        <p:sp>
          <p:nvSpPr>
            <p:cNvPr id="9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10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11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13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15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8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19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0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2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b="0">
                  <a:solidFill>
                    <a:srgbClr val="000000"/>
                  </a:solidFill>
                </a:rPr>
                <a:t>1</a:t>
              </a:r>
              <a:endParaRPr lang="en-US" b="0"/>
            </a:p>
          </p:txBody>
        </p:sp>
      </p:grp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2435576" y="1504950"/>
            <a:ext cx="1899157" cy="2782716"/>
            <a:chOff x="2208" y="1296"/>
            <a:chExt cx="1365" cy="2542"/>
          </a:xfrm>
        </p:grpSpPr>
        <p:sp>
          <p:nvSpPr>
            <p:cNvPr id="24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6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7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8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29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2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3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b="0" dirty="0">
                  <a:solidFill>
                    <a:srgbClr val="000000"/>
                  </a:solidFill>
                </a:rPr>
                <a:t>2</a:t>
              </a:r>
              <a:endParaRPr lang="en-US" b="0" dirty="0"/>
            </a:p>
          </p:txBody>
        </p:sp>
        <p:sp>
          <p:nvSpPr>
            <p:cNvPr id="35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6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eaLnBrk="1" hangingPunct="1"/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cảm</a:t>
              </a:r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thán</a:t>
              </a:r>
              <a:endParaRPr lang="en-US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4419600" y="1504950"/>
            <a:ext cx="1905000" cy="2782716"/>
            <a:chOff x="3692" y="1296"/>
            <a:chExt cx="1367" cy="2542"/>
          </a:xfrm>
        </p:grpSpPr>
        <p:sp>
          <p:nvSpPr>
            <p:cNvPr id="38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9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0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1" name="AutoShape 36"/>
            <p:cNvSpPr>
              <a:spLocks noChangeArrowheads="1"/>
            </p:cNvSpPr>
            <p:nvPr/>
          </p:nvSpPr>
          <p:spPr bwMode="gray">
            <a:xfrm>
              <a:off x="3693" y="1492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42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47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48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49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0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51" name="Oval 42"/>
              <p:cNvSpPr>
                <a:spLocks noChangeArrowheads="1"/>
              </p:cNvSpPr>
              <p:nvPr/>
            </p:nvSpPr>
            <p:spPr bwMode="gray">
              <a:xfrm>
                <a:off x="1330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43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b="0">
                  <a:solidFill>
                    <a:srgbClr val="000000"/>
                  </a:solidFill>
                </a:rPr>
                <a:t>3</a:t>
              </a:r>
              <a:endParaRPr lang="en-US" b="0"/>
            </a:p>
          </p:txBody>
        </p:sp>
        <p:sp>
          <p:nvSpPr>
            <p:cNvPr id="45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6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</p:grpSp>
      <p:grpSp>
        <p:nvGrpSpPr>
          <p:cNvPr id="58" name="Group 32"/>
          <p:cNvGrpSpPr>
            <a:grpSpLocks/>
          </p:cNvGrpSpPr>
          <p:nvPr/>
        </p:nvGrpSpPr>
        <p:grpSpPr bwMode="auto">
          <a:xfrm>
            <a:off x="6400800" y="1465435"/>
            <a:ext cx="2057400" cy="2782716"/>
            <a:chOff x="3692" y="1296"/>
            <a:chExt cx="1367" cy="2542"/>
          </a:xfrm>
        </p:grpSpPr>
        <p:sp>
          <p:nvSpPr>
            <p:cNvPr id="59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0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FF66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63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68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69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70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71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72" name="Oval 42"/>
              <p:cNvSpPr>
                <a:spLocks noChangeArrowheads="1"/>
              </p:cNvSpPr>
              <p:nvPr/>
            </p:nvSpPr>
            <p:spPr bwMode="gray">
              <a:xfrm>
                <a:off x="1330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64" name="Text Box 43"/>
            <p:cNvSpPr txBox="1">
              <a:spLocks noChangeArrowheads="1"/>
            </p:cNvSpPr>
            <p:nvPr/>
          </p:nvSpPr>
          <p:spPr bwMode="gray">
            <a:xfrm>
              <a:off x="4250" y="1296"/>
              <a:ext cx="303" cy="3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dirty="0" smtClean="0">
                  <a:solidFill>
                    <a:srgbClr val="000000"/>
                  </a:solidFill>
                </a:rPr>
                <a:t>4</a:t>
              </a:r>
              <a:endParaRPr lang="en-US" b="0" dirty="0"/>
            </a:p>
          </p:txBody>
        </p:sp>
        <p:sp>
          <p:nvSpPr>
            <p:cNvPr id="66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7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endPara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eaLnBrk="1" hangingPunct="1"/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phụ</a:t>
              </a:r>
              <a:r>
                <a:rPr lang="en-US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endParaRPr lang="en-US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457200" y="363855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574823" y="3669594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81001" y="1842234"/>
            <a:ext cx="1752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VD: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438400" y="1809750"/>
            <a:ext cx="18541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 algn="just"/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- VD: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495800" y="1903746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VD: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ạ.</a:t>
            </a:r>
            <a:endParaRPr lang="en-US" sz="1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451602" y="1842234"/>
            <a:ext cx="193039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VD: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u="sng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500" i="1" u="sng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295400" y="971550"/>
            <a:ext cx="6172200" cy="461665"/>
          </a:xfrm>
          <a:prstGeom prst="rect">
            <a:avLst/>
          </a:prstGeom>
          <a:solidFill>
            <a:srgbClr val="0000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THÀNH PHẦN BIỆT LẬP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4800" y="4379169"/>
            <a:ext cx="8153400" cy="646331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 phần </a:t>
            </a:r>
            <a:r>
              <a:rPr lang="vi-VN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vi-VN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nằm trong cấu trúc cú pháp của câu 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b="1" i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81000" y="28575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THÀNH PHẦN BIỆT LẬP</a:t>
            </a:r>
          </a:p>
          <a:p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6776160" y="2571750"/>
            <a:ext cx="1676400" cy="6858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5023560" y="2571750"/>
            <a:ext cx="1665288" cy="6096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3283660" y="2571750"/>
            <a:ext cx="1616075" cy="6096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524000" y="2571750"/>
            <a:ext cx="1676400" cy="657573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1752599" y="999777"/>
            <a:ext cx="6062645" cy="990600"/>
            <a:chOff x="624" y="1152"/>
            <a:chExt cx="4080" cy="720"/>
          </a:xfrm>
        </p:grpSpPr>
        <p:sp>
          <p:nvSpPr>
            <p:cNvPr id="12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13" name="Group 9"/>
            <p:cNvGrpSpPr>
              <a:grpSpLocks/>
            </p:cNvGrpSpPr>
            <p:nvPr/>
          </p:nvGrpSpPr>
          <p:grpSpPr bwMode="auto">
            <a:xfrm>
              <a:off x="1292" y="1296"/>
              <a:ext cx="623" cy="96"/>
              <a:chOff x="2003" y="3439"/>
              <a:chExt cx="468" cy="244"/>
            </a:xfrm>
          </p:grpSpPr>
          <p:sp>
            <p:nvSpPr>
              <p:cNvPr id="27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9" name="Oval 12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30" name="Oval 13"/>
              <p:cNvSpPr>
                <a:spLocks noChangeArrowheads="1"/>
              </p:cNvSpPr>
              <p:nvPr/>
            </p:nvSpPr>
            <p:spPr bwMode="gray">
              <a:xfrm>
                <a:off x="2439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" name="Rectangle 14"/>
            <p:cNvSpPr>
              <a:spLocks noChangeArrowheads="1"/>
            </p:cNvSpPr>
            <p:nvPr/>
          </p:nvSpPr>
          <p:spPr bwMode="gray">
            <a:xfrm rot="3419336">
              <a:off x="1776" y="1151"/>
              <a:ext cx="672" cy="674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15" name="Group 15"/>
            <p:cNvGrpSpPr>
              <a:grpSpLocks/>
            </p:cNvGrpSpPr>
            <p:nvPr/>
          </p:nvGrpSpPr>
          <p:grpSpPr bwMode="auto">
            <a:xfrm>
              <a:off x="2444" y="1296"/>
              <a:ext cx="623" cy="96"/>
              <a:chOff x="2003" y="3439"/>
              <a:chExt cx="468" cy="244"/>
            </a:xfrm>
          </p:grpSpPr>
          <p:sp>
            <p:nvSpPr>
              <p:cNvPr id="23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6" name="Rectangle 20"/>
            <p:cNvSpPr>
              <a:spLocks noChangeArrowheads="1"/>
            </p:cNvSpPr>
            <p:nvPr/>
          </p:nvSpPr>
          <p:spPr bwMode="gray">
            <a:xfrm rot="3419336">
              <a:off x="2880" y="1151"/>
              <a:ext cx="672" cy="674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17" name="Group 21"/>
            <p:cNvGrpSpPr>
              <a:grpSpLocks/>
            </p:cNvGrpSpPr>
            <p:nvPr/>
          </p:nvGrpSpPr>
          <p:grpSpPr bwMode="auto">
            <a:xfrm>
              <a:off x="3605" y="1296"/>
              <a:ext cx="817" cy="96"/>
              <a:chOff x="2003" y="3439"/>
              <a:chExt cx="468" cy="244"/>
            </a:xfrm>
          </p:grpSpPr>
          <p:sp>
            <p:nvSpPr>
              <p:cNvPr id="19" name="Oval 2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0" name="Rectangle 2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" name="Oval 2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2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8" name="Rectangle 26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789292" y="1022352"/>
            <a:ext cx="877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76301" y="954618"/>
            <a:ext cx="833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  <a:p>
            <a:pPr algn="ctr"/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18293" y="957441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  <a:p>
            <a:pPr algn="ctr"/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10400" y="104775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d)</a:t>
            </a:r>
          </a:p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3400" y="209550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FF00"/>
                </a:solidFill>
                <a:latin typeface="+mj-lt"/>
              </a:rPr>
              <a:t>Bài 3: </a:t>
            </a:r>
          </a:p>
          <a:p>
            <a:r>
              <a:rPr lang="vi-VN" b="1" i="1" u="sng" dirty="0" smtClean="0">
                <a:solidFill>
                  <a:srgbClr val="FFFF00"/>
                </a:solidFill>
                <a:latin typeface="+mj-lt"/>
              </a:rPr>
              <a:t>Gợi ý </a:t>
            </a:r>
            <a:endParaRPr lang="en-US" b="1" i="1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00200" y="272415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000" dirty="0" smtClean="0">
                <a:solidFill>
                  <a:schemeClr val="bg1"/>
                </a:solidFill>
                <a:latin typeface="+mj-lt"/>
              </a:rPr>
              <a:t>gười con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52800" y="264795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dirty="0" smtClean="0">
                <a:solidFill>
                  <a:schemeClr val="bg1"/>
                </a:solidFill>
                <a:latin typeface="+mj-lt"/>
              </a:rPr>
              <a:t>Núi</a:t>
            </a: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 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05400" y="264795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dirty="0" smtClean="0">
                <a:solidFill>
                  <a:schemeClr val="bg1"/>
                </a:solidFill>
                <a:latin typeface="+mj-lt"/>
              </a:rPr>
              <a:t>Người mẹ </a:t>
            </a:r>
            <a:r>
              <a:rPr lang="vi-VN" sz="2000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 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58000" y="2571750"/>
            <a:ext cx="1600200" cy="705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000" dirty="0" smtClean="0">
                <a:solidFill>
                  <a:schemeClr val="bg1"/>
                </a:solidFill>
                <a:latin typeface="+mj-lt"/>
              </a:rPr>
              <a:t>ất cả mọi người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2400" y="1123950"/>
            <a:ext cx="1371600" cy="1015663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Thành phần gọi đáp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400" y="2571750"/>
            <a:ext cx="1295400" cy="707886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Đối tượn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g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AutoShape 3"/>
          <p:cNvSpPr>
            <a:spLocks noChangeArrowheads="1"/>
          </p:cNvSpPr>
          <p:nvPr/>
        </p:nvSpPr>
        <p:spPr bwMode="auto">
          <a:xfrm>
            <a:off x="6812838" y="3531303"/>
            <a:ext cx="1676400" cy="135255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40" name="AutoShape 6"/>
          <p:cNvSpPr>
            <a:spLocks noChangeArrowheads="1"/>
          </p:cNvSpPr>
          <p:nvPr/>
        </p:nvSpPr>
        <p:spPr bwMode="auto">
          <a:xfrm>
            <a:off x="1447800" y="3562350"/>
            <a:ext cx="1676400" cy="1343373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524000" y="363855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</a:t>
            </a:r>
            <a:r>
              <a:rPr lang="vi-V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 gửi gắm tình cảm và lời dặn dò sâu sắc.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AutoShape 6"/>
          <p:cNvSpPr>
            <a:spLocks noChangeArrowheads="1"/>
          </p:cNvSpPr>
          <p:nvPr/>
        </p:nvSpPr>
        <p:spPr bwMode="auto">
          <a:xfrm>
            <a:off x="3276600" y="3562350"/>
            <a:ext cx="1676400" cy="1343373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352800" y="363855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gửi gắm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781800" y="272415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 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AutoShape 6"/>
          <p:cNvSpPr>
            <a:spLocks noChangeArrowheads="1"/>
          </p:cNvSpPr>
          <p:nvPr/>
        </p:nvSpPr>
        <p:spPr bwMode="auto">
          <a:xfrm>
            <a:off x="5029200" y="3562350"/>
            <a:ext cx="1676400" cy="1343373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082822" y="3643594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Trò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chuyện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vi-V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bộc lộ tình yêu đối với mẹ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580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8533" y="3872796"/>
            <a:ext cx="1241778" cy="400110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41" grpId="0"/>
      <p:bldP spid="43" grpId="0"/>
      <p:bldP spid="44" grpId="1"/>
      <p:bldP spid="46" grpId="0" animBg="1"/>
      <p:bldP spid="39" grpId="0" animBg="1"/>
      <p:bldP spid="40" grpId="0" animBg="1"/>
      <p:bldP spid="47" grpId="0"/>
      <p:bldP spid="48" grpId="0" animBg="1"/>
      <p:bldP spid="49" grpId="0"/>
      <p:bldP spid="51" grpId="0" animBg="1"/>
      <p:bldP spid="52" grpId="0"/>
      <p:bldP spid="54" grpId="0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52599" y="999777"/>
            <a:ext cx="6062645" cy="990600"/>
            <a:chOff x="624" y="1152"/>
            <a:chExt cx="4080" cy="720"/>
          </a:xfrm>
        </p:grpSpPr>
        <p:sp>
          <p:nvSpPr>
            <p:cNvPr id="12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292" y="1296"/>
              <a:ext cx="623" cy="96"/>
              <a:chOff x="2003" y="3439"/>
              <a:chExt cx="468" cy="244"/>
            </a:xfrm>
          </p:grpSpPr>
          <p:sp>
            <p:nvSpPr>
              <p:cNvPr id="27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9" name="Oval 12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30" name="Oval 13"/>
              <p:cNvSpPr>
                <a:spLocks noChangeArrowheads="1"/>
              </p:cNvSpPr>
              <p:nvPr/>
            </p:nvSpPr>
            <p:spPr bwMode="gray">
              <a:xfrm>
                <a:off x="2439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" name="Rectangle 14"/>
            <p:cNvSpPr>
              <a:spLocks noChangeArrowheads="1"/>
            </p:cNvSpPr>
            <p:nvPr/>
          </p:nvSpPr>
          <p:spPr bwMode="gray">
            <a:xfrm rot="3419336">
              <a:off x="1776" y="1151"/>
              <a:ext cx="672" cy="674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4" y="1296"/>
              <a:ext cx="623" cy="96"/>
              <a:chOff x="2003" y="3439"/>
              <a:chExt cx="468" cy="244"/>
            </a:xfrm>
          </p:grpSpPr>
          <p:sp>
            <p:nvSpPr>
              <p:cNvPr id="23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4" name="Rectangle 17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6" name="Rectangle 20"/>
            <p:cNvSpPr>
              <a:spLocks noChangeArrowheads="1"/>
            </p:cNvSpPr>
            <p:nvPr/>
          </p:nvSpPr>
          <p:spPr bwMode="gray">
            <a:xfrm rot="3419336">
              <a:off x="2880" y="1151"/>
              <a:ext cx="672" cy="674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3605" y="1296"/>
              <a:ext cx="817" cy="96"/>
              <a:chOff x="2003" y="3439"/>
              <a:chExt cx="468" cy="244"/>
            </a:xfrm>
          </p:grpSpPr>
          <p:sp>
            <p:nvSpPr>
              <p:cNvPr id="19" name="Oval 2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0" name="Rectangle 2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" name="Oval 2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2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7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8" name="Rectangle 26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789292" y="1022352"/>
            <a:ext cx="877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76301" y="954618"/>
            <a:ext cx="833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  <a:p>
            <a:pPr algn="ctr"/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18293" y="957441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  <a:p>
            <a:pPr algn="ctr"/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10400" y="104775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d)</a:t>
            </a:r>
          </a:p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3400" y="209550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FF00"/>
                </a:solidFill>
                <a:latin typeface="+mj-lt"/>
              </a:rPr>
              <a:t>Bài 3: </a:t>
            </a:r>
          </a:p>
          <a:p>
            <a:r>
              <a:rPr lang="vi-VN" b="1" i="1" u="sng" dirty="0" smtClean="0">
                <a:solidFill>
                  <a:srgbClr val="FFFF00"/>
                </a:solidFill>
                <a:latin typeface="+mj-lt"/>
              </a:rPr>
              <a:t>Gợi ý </a:t>
            </a:r>
            <a:endParaRPr lang="en-US" b="1" i="1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2400" y="1123950"/>
            <a:ext cx="1371600" cy="1015663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Thành phần gọi đáp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2400" y="2571750"/>
            <a:ext cx="1295400" cy="707886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Đối tượng hướng tới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81800" y="280035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 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41111" y="3872796"/>
            <a:ext cx="1241778" cy="400110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05000" y="2571750"/>
            <a:ext cx="6172200" cy="707886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05000" y="3714750"/>
            <a:ext cx="6172200" cy="707886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lộc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885950"/>
            <a:ext cx="16764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TỔNG KẾT VỀ 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NGỮ PHÁP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590550"/>
            <a:ext cx="1524000" cy="707886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CỤM TỪ</a:t>
            </a:r>
          </a:p>
          <a:p>
            <a:pPr algn="ctr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2952750"/>
            <a:ext cx="1676400" cy="707886"/>
          </a:xfrm>
          <a:prstGeom prst="rect">
            <a:avLst/>
          </a:prstGeom>
          <a:solidFill>
            <a:srgbClr val="000099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 PHẦN CÂU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285750"/>
            <a:ext cx="1828800" cy="369332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CỤM DANH TỪ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00600" y="971550"/>
            <a:ext cx="1828800" cy="369332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CỤM ĐỘNG TỪ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1581150"/>
            <a:ext cx="1828800" cy="369332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CỤM TÍNH TỪ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8754" y="2419350"/>
            <a:ext cx="1605846" cy="584775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THÀNH PHẦN CHÍNH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1" y="3333750"/>
            <a:ext cx="1600200" cy="584775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THÀNH PHẦN PHỤ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4256616"/>
            <a:ext cx="1600200" cy="584775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THÀNH PHẦN BIỆT LẬP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0" y="2038350"/>
            <a:ext cx="1447800" cy="400110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2571750"/>
            <a:ext cx="1447800" cy="400110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0" y="3105150"/>
            <a:ext cx="1447800" cy="400110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0" y="3562350"/>
            <a:ext cx="1447800" cy="400110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29400" y="4171950"/>
            <a:ext cx="1828800" cy="307777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9400" y="4572705"/>
            <a:ext cx="2133600" cy="338554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90800" y="4171950"/>
            <a:ext cx="1752600" cy="307777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4629150"/>
            <a:ext cx="1828800" cy="307777"/>
          </a:xfrm>
          <a:prstGeom prst="rect">
            <a:avLst/>
          </a:prstGeom>
          <a:solidFill>
            <a:srgbClr val="660066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>
            <a:stCxn id="6" idx="3"/>
            <a:endCxn id="8" idx="1"/>
          </p:cNvCxnSpPr>
          <p:nvPr/>
        </p:nvCxnSpPr>
        <p:spPr>
          <a:xfrm flipV="1">
            <a:off x="4038600" y="470416"/>
            <a:ext cx="762000" cy="47407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3"/>
            <a:endCxn id="9" idx="1"/>
          </p:cNvCxnSpPr>
          <p:nvPr/>
        </p:nvCxnSpPr>
        <p:spPr>
          <a:xfrm>
            <a:off x="4038600" y="944493"/>
            <a:ext cx="762000" cy="21172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3"/>
            <a:endCxn id="10" idx="1"/>
          </p:cNvCxnSpPr>
          <p:nvPr/>
        </p:nvCxnSpPr>
        <p:spPr>
          <a:xfrm>
            <a:off x="4038600" y="944493"/>
            <a:ext cx="762000" cy="82132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7" idx="3"/>
            <a:endCxn id="11" idx="1"/>
          </p:cNvCxnSpPr>
          <p:nvPr/>
        </p:nvCxnSpPr>
        <p:spPr>
          <a:xfrm flipV="1">
            <a:off x="4267200" y="2711738"/>
            <a:ext cx="451554" cy="59495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3"/>
            <a:endCxn id="12" idx="1"/>
          </p:cNvCxnSpPr>
          <p:nvPr/>
        </p:nvCxnSpPr>
        <p:spPr>
          <a:xfrm>
            <a:off x="4267200" y="3306693"/>
            <a:ext cx="457201" cy="31944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3"/>
            <a:endCxn id="13" idx="1"/>
          </p:cNvCxnSpPr>
          <p:nvPr/>
        </p:nvCxnSpPr>
        <p:spPr>
          <a:xfrm>
            <a:off x="4267200" y="3306693"/>
            <a:ext cx="457200" cy="124231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1" idx="3"/>
            <a:endCxn id="14" idx="1"/>
          </p:cNvCxnSpPr>
          <p:nvPr/>
        </p:nvCxnSpPr>
        <p:spPr>
          <a:xfrm flipV="1">
            <a:off x="6324600" y="2238405"/>
            <a:ext cx="533400" cy="473333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3"/>
            <a:endCxn id="15" idx="1"/>
          </p:cNvCxnSpPr>
          <p:nvPr/>
        </p:nvCxnSpPr>
        <p:spPr>
          <a:xfrm>
            <a:off x="6324600" y="2711738"/>
            <a:ext cx="533400" cy="600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2" idx="3"/>
            <a:endCxn id="16" idx="1"/>
          </p:cNvCxnSpPr>
          <p:nvPr/>
        </p:nvCxnSpPr>
        <p:spPr>
          <a:xfrm flipV="1">
            <a:off x="6324601" y="3305205"/>
            <a:ext cx="533399" cy="32093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2" idx="3"/>
            <a:endCxn id="17" idx="1"/>
          </p:cNvCxnSpPr>
          <p:nvPr/>
        </p:nvCxnSpPr>
        <p:spPr>
          <a:xfrm>
            <a:off x="6324601" y="3626138"/>
            <a:ext cx="533399" cy="13626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3"/>
            <a:endCxn id="18" idx="1"/>
          </p:cNvCxnSpPr>
          <p:nvPr/>
        </p:nvCxnSpPr>
        <p:spPr>
          <a:xfrm flipV="1">
            <a:off x="6324600" y="4325839"/>
            <a:ext cx="304800" cy="223165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3" idx="3"/>
            <a:endCxn id="19" idx="1"/>
          </p:cNvCxnSpPr>
          <p:nvPr/>
        </p:nvCxnSpPr>
        <p:spPr>
          <a:xfrm>
            <a:off x="6324600" y="4549004"/>
            <a:ext cx="304800" cy="192978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0" idx="3"/>
            <a:endCxn id="13" idx="1"/>
          </p:cNvCxnSpPr>
          <p:nvPr/>
        </p:nvCxnSpPr>
        <p:spPr>
          <a:xfrm>
            <a:off x="4343400" y="4325839"/>
            <a:ext cx="381000" cy="223165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3" idx="1"/>
            <a:endCxn id="21" idx="3"/>
          </p:cNvCxnSpPr>
          <p:nvPr/>
        </p:nvCxnSpPr>
        <p:spPr>
          <a:xfrm rot="10800000" flipV="1">
            <a:off x="4419600" y="4549003"/>
            <a:ext cx="304800" cy="234035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" idx="3"/>
            <a:endCxn id="6" idx="1"/>
          </p:cNvCxnSpPr>
          <p:nvPr/>
        </p:nvCxnSpPr>
        <p:spPr>
          <a:xfrm flipV="1">
            <a:off x="1905000" y="944493"/>
            <a:ext cx="609600" cy="14492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" idx="3"/>
            <a:endCxn id="7" idx="1"/>
          </p:cNvCxnSpPr>
          <p:nvPr/>
        </p:nvCxnSpPr>
        <p:spPr>
          <a:xfrm>
            <a:off x="1905000" y="2393782"/>
            <a:ext cx="685800" cy="91291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48200" y="1885950"/>
            <a:ext cx="3756410" cy="2819400"/>
            <a:chOff x="1017" y="1152"/>
            <a:chExt cx="3735" cy="248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132" y="1152"/>
              <a:ext cx="1487" cy="1247"/>
              <a:chOff x="2057" y="862"/>
              <a:chExt cx="1549" cy="1351"/>
            </a:xfrm>
          </p:grpSpPr>
          <p:sp>
            <p:nvSpPr>
              <p:cNvPr id="18455" name="AutoShape 5"/>
              <p:cNvSpPr>
                <a:spLocks noChangeArrowheads="1"/>
              </p:cNvSpPr>
              <p:nvPr/>
            </p:nvSpPr>
            <p:spPr bwMode="gray">
              <a:xfrm>
                <a:off x="2070" y="885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6" name="AutoShape 6"/>
              <p:cNvSpPr>
                <a:spLocks noChangeArrowheads="1"/>
              </p:cNvSpPr>
              <p:nvPr/>
            </p:nvSpPr>
            <p:spPr bwMode="gray">
              <a:xfrm>
                <a:off x="2057" y="862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7" name="AutoShape 7"/>
              <p:cNvSpPr>
                <a:spLocks noChangeArrowheads="1"/>
              </p:cNvSpPr>
              <p:nvPr/>
            </p:nvSpPr>
            <p:spPr bwMode="gray">
              <a:xfrm>
                <a:off x="2147" y="942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cảm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thán</a:t>
                </a:r>
                <a:endParaRPr lang="en-US" sz="16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1017" y="1773"/>
              <a:ext cx="1488" cy="1247"/>
              <a:chOff x="1110" y="2656"/>
              <a:chExt cx="1549" cy="1351"/>
            </a:xfrm>
          </p:grpSpPr>
          <p:sp>
            <p:nvSpPr>
              <p:cNvPr id="18452" name="AutoShape 9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3" name="AutoShape 10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4" name="AutoShape 11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24B443"/>
                  </a:gs>
                  <a:gs pos="100000">
                    <a:srgbClr val="115D16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nghi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vấn</a:t>
                </a:r>
                <a:endParaRPr lang="en-US" sz="16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3264" y="1776"/>
              <a:ext cx="1488" cy="1247"/>
              <a:chOff x="3174" y="2656"/>
              <a:chExt cx="1549" cy="1351"/>
            </a:xfrm>
          </p:grpSpPr>
          <p:sp>
            <p:nvSpPr>
              <p:cNvPr id="18449" name="AutoShape 15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0" name="AutoShape 16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51" name="AutoShape 17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6D440E"/>
                  </a:gs>
                  <a:gs pos="100000">
                    <a:srgbClr val="EC941E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cầu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khiến</a:t>
                </a:r>
                <a:endParaRPr lang="en-US" sz="16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2142" y="2391"/>
              <a:ext cx="1488" cy="1247"/>
              <a:chOff x="3174" y="2656"/>
              <a:chExt cx="1549" cy="1351"/>
            </a:xfrm>
          </p:grpSpPr>
          <p:sp>
            <p:nvSpPr>
              <p:cNvPr id="18446" name="AutoShape 20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47" name="AutoShape 21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>
                  <a:solidFill>
                    <a:srgbClr val="FFFFFF"/>
                  </a:solidFill>
                  <a:latin typeface="Verdana" pitchFamily="34" charset="0"/>
                </a:endParaRPr>
              </a:p>
            </p:txBody>
          </p:sp>
          <p:sp>
            <p:nvSpPr>
              <p:cNvPr id="18448" name="AutoShape 22"/>
              <p:cNvSpPr>
                <a:spLocks noChangeArrowheads="1"/>
              </p:cNvSpPr>
              <p:nvPr/>
            </p:nvSpPr>
            <p:spPr bwMode="gray">
              <a:xfrm>
                <a:off x="3268" y="2791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rgbClr val="7030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trần</a:t>
                </a:r>
                <a:r>
                  <a:rPr lang="en-US" sz="16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thuật</a:t>
                </a:r>
                <a:endParaRPr lang="en-US" sz="16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Rectangle 22"/>
          <p:cNvSpPr/>
          <p:nvPr/>
        </p:nvSpPr>
        <p:spPr>
          <a:xfrm>
            <a:off x="4648200" y="1092909"/>
            <a:ext cx="3581400" cy="70788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1000" y="1104198"/>
            <a:ext cx="3352800" cy="70788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27" name="Group 3"/>
          <p:cNvGrpSpPr>
            <a:grpSpLocks/>
          </p:cNvGrpSpPr>
          <p:nvPr/>
        </p:nvGrpSpPr>
        <p:grpSpPr bwMode="auto">
          <a:xfrm>
            <a:off x="150512" y="2114549"/>
            <a:ext cx="1141538" cy="1715505"/>
            <a:chOff x="720" y="1270"/>
            <a:chExt cx="1363" cy="2020"/>
          </a:xfrm>
        </p:grpSpPr>
        <p:sp>
          <p:nvSpPr>
            <p:cNvPr id="28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9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0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34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37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38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39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40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41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35" name="Text Box 16"/>
            <p:cNvSpPr txBox="1">
              <a:spLocks noChangeArrowheads="1"/>
            </p:cNvSpPr>
            <p:nvPr/>
          </p:nvSpPr>
          <p:spPr bwMode="gray">
            <a:xfrm>
              <a:off x="1276" y="1270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dirty="0">
                  <a:solidFill>
                    <a:srgbClr val="000000"/>
                  </a:solidFill>
                </a:rPr>
                <a:t>1</a:t>
              </a:r>
              <a:endParaRPr lang="en-US" dirty="0"/>
            </a:p>
          </p:txBody>
        </p:sp>
      </p:grpSp>
      <p:grpSp>
        <p:nvGrpSpPr>
          <p:cNvPr id="42" name="Group 18"/>
          <p:cNvGrpSpPr>
            <a:grpSpLocks/>
          </p:cNvGrpSpPr>
          <p:nvPr/>
        </p:nvGrpSpPr>
        <p:grpSpPr bwMode="auto">
          <a:xfrm>
            <a:off x="1447801" y="2114549"/>
            <a:ext cx="1255520" cy="1715505"/>
            <a:chOff x="2208" y="1270"/>
            <a:chExt cx="1363" cy="2020"/>
          </a:xfrm>
        </p:grpSpPr>
        <p:sp>
          <p:nvSpPr>
            <p:cNvPr id="43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4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5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6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7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hangingPunct="1"/>
              <a:endParaRPr lang="en-US"/>
            </a:p>
          </p:txBody>
        </p:sp>
        <p:sp>
          <p:nvSpPr>
            <p:cNvPr id="48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49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0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2" name="Text Box 28"/>
            <p:cNvSpPr txBox="1">
              <a:spLocks noChangeArrowheads="1"/>
            </p:cNvSpPr>
            <p:nvPr/>
          </p:nvSpPr>
          <p:spPr bwMode="gray">
            <a:xfrm>
              <a:off x="2764" y="1270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dirty="0">
                  <a:solidFill>
                    <a:srgbClr val="000000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53" name="Text Box 29"/>
            <p:cNvSpPr txBox="1">
              <a:spLocks noChangeArrowheads="1"/>
            </p:cNvSpPr>
            <p:nvPr/>
          </p:nvSpPr>
          <p:spPr bwMode="gray">
            <a:xfrm>
              <a:off x="2291" y="1958"/>
              <a:ext cx="993" cy="69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ghép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32"/>
          <p:cNvGrpSpPr>
            <a:grpSpLocks/>
          </p:cNvGrpSpPr>
          <p:nvPr/>
        </p:nvGrpSpPr>
        <p:grpSpPr bwMode="auto">
          <a:xfrm>
            <a:off x="2899166" y="2140574"/>
            <a:ext cx="1215632" cy="1695123"/>
            <a:chOff x="3696" y="1294"/>
            <a:chExt cx="1363" cy="1996"/>
          </a:xfrm>
        </p:grpSpPr>
        <p:sp>
          <p:nvSpPr>
            <p:cNvPr id="72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73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74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75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76" name="Group 37"/>
            <p:cNvGrpSpPr>
              <a:grpSpLocks/>
            </p:cNvGrpSpPr>
            <p:nvPr/>
          </p:nvGrpSpPr>
          <p:grpSpPr bwMode="auto">
            <a:xfrm>
              <a:off x="4159" y="1296"/>
              <a:ext cx="413" cy="464"/>
              <a:chOff x="1277" y="582"/>
              <a:chExt cx="680" cy="765"/>
            </a:xfrm>
          </p:grpSpPr>
          <p:sp>
            <p:nvSpPr>
              <p:cNvPr id="81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en-US"/>
              </a:p>
            </p:txBody>
          </p:sp>
          <p:sp>
            <p:nvSpPr>
              <p:cNvPr id="82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83" name="Oval 40"/>
              <p:cNvSpPr>
                <a:spLocks noChangeArrowheads="1"/>
              </p:cNvSpPr>
              <p:nvPr/>
            </p:nvSpPr>
            <p:spPr bwMode="gray">
              <a:xfrm>
                <a:off x="1277" y="716"/>
                <a:ext cx="629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r>
                  <a:rPr lang="en-US" dirty="0" smtClean="0"/>
                  <a:t>z</a:t>
                </a:r>
                <a:endParaRPr lang="en-US" dirty="0"/>
              </a:p>
            </p:txBody>
          </p:sp>
          <p:sp>
            <p:nvSpPr>
              <p:cNvPr id="84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85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en-US"/>
              </a:p>
            </p:txBody>
          </p:sp>
        </p:grpSp>
        <p:sp>
          <p:nvSpPr>
            <p:cNvPr id="77" name="Text Box 43"/>
            <p:cNvSpPr txBox="1">
              <a:spLocks noChangeArrowheads="1"/>
            </p:cNvSpPr>
            <p:nvPr/>
          </p:nvSpPr>
          <p:spPr bwMode="gray">
            <a:xfrm>
              <a:off x="4252" y="129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 dirty="0">
                  <a:solidFill>
                    <a:srgbClr val="000000"/>
                  </a:solidFill>
                </a:rPr>
                <a:t>3</a:t>
              </a:r>
              <a:endParaRPr lang="en-US" dirty="0"/>
            </a:p>
          </p:txBody>
        </p:sp>
        <p:sp>
          <p:nvSpPr>
            <p:cNvPr id="78" name="Text Box 44"/>
            <p:cNvSpPr txBox="1">
              <a:spLocks noChangeArrowheads="1"/>
            </p:cNvSpPr>
            <p:nvPr/>
          </p:nvSpPr>
          <p:spPr bwMode="gray">
            <a:xfrm>
              <a:off x="3777" y="1941"/>
              <a:ext cx="1196" cy="78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b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đặc</a:t>
              </a: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biệt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152400" y="273826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895600" y="361950"/>
            <a:ext cx="2819400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 KIỂU CÂU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 rot="5400000">
            <a:off x="3033735" y="-129265"/>
            <a:ext cx="219028" cy="224790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6200000" flipH="1">
            <a:off x="5230130" y="-77760"/>
            <a:ext cx="207739" cy="213360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/>
          </p:cNvSpPr>
          <p:nvPr/>
        </p:nvSpPr>
        <p:spPr bwMode="auto">
          <a:xfrm rot="21341447">
            <a:off x="688948" y="967775"/>
            <a:ext cx="7713232" cy="4033772"/>
          </a:xfrm>
          <a:custGeom>
            <a:avLst/>
            <a:gdLst>
              <a:gd name="T0" fmla="*/ 252 w 1555"/>
              <a:gd name="T1" fmla="*/ 16 h 1412"/>
              <a:gd name="T2" fmla="*/ 269 w 1555"/>
              <a:gd name="T3" fmla="*/ 10 h 1412"/>
              <a:gd name="T4" fmla="*/ 416 w 1555"/>
              <a:gd name="T5" fmla="*/ 33 h 1412"/>
              <a:gd name="T6" fmla="*/ 629 w 1555"/>
              <a:gd name="T7" fmla="*/ 44 h 1412"/>
              <a:gd name="T8" fmla="*/ 1120 w 1555"/>
              <a:gd name="T9" fmla="*/ 98 h 1412"/>
              <a:gd name="T10" fmla="*/ 1289 w 1555"/>
              <a:gd name="T11" fmla="*/ 142 h 1412"/>
              <a:gd name="T12" fmla="*/ 1411 w 1555"/>
              <a:gd name="T13" fmla="*/ 178 h 1412"/>
              <a:gd name="T14" fmla="*/ 1538 w 1555"/>
              <a:gd name="T15" fmla="*/ 226 h 1412"/>
              <a:gd name="T16" fmla="*/ 1542 w 1555"/>
              <a:gd name="T17" fmla="*/ 352 h 1412"/>
              <a:gd name="T18" fmla="*/ 1438 w 1555"/>
              <a:gd name="T19" fmla="*/ 856 h 1412"/>
              <a:gd name="T20" fmla="*/ 1333 w 1555"/>
              <a:gd name="T21" fmla="*/ 1331 h 1412"/>
              <a:gd name="T22" fmla="*/ 1072 w 1555"/>
              <a:gd name="T23" fmla="*/ 1363 h 1412"/>
              <a:gd name="T24" fmla="*/ 782 w 1555"/>
              <a:gd name="T25" fmla="*/ 1306 h 1412"/>
              <a:gd name="T26" fmla="*/ 134 w 1555"/>
              <a:gd name="T27" fmla="*/ 1179 h 1412"/>
              <a:gd name="T28" fmla="*/ 48 w 1555"/>
              <a:gd name="T29" fmla="*/ 1129 h 1412"/>
              <a:gd name="T30" fmla="*/ 95 w 1555"/>
              <a:gd name="T31" fmla="*/ 807 h 1412"/>
              <a:gd name="T32" fmla="*/ 155 w 1555"/>
              <a:gd name="T33" fmla="*/ 375 h 1412"/>
              <a:gd name="T34" fmla="*/ 182 w 1555"/>
              <a:gd name="T35" fmla="*/ 166 h 1412"/>
              <a:gd name="T36" fmla="*/ 252 w 1555"/>
              <a:gd name="T37" fmla="*/ 16 h 1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55" h="1412">
                <a:moveTo>
                  <a:pt x="252" y="16"/>
                </a:moveTo>
                <a:cubicBezTo>
                  <a:pt x="257" y="13"/>
                  <a:pt x="263" y="11"/>
                  <a:pt x="269" y="10"/>
                </a:cubicBezTo>
                <a:cubicBezTo>
                  <a:pt x="312" y="0"/>
                  <a:pt x="377" y="20"/>
                  <a:pt x="416" y="33"/>
                </a:cubicBezTo>
                <a:cubicBezTo>
                  <a:pt x="492" y="58"/>
                  <a:pt x="582" y="29"/>
                  <a:pt x="629" y="44"/>
                </a:cubicBezTo>
                <a:cubicBezTo>
                  <a:pt x="676" y="58"/>
                  <a:pt x="885" y="47"/>
                  <a:pt x="1120" y="98"/>
                </a:cubicBezTo>
                <a:cubicBezTo>
                  <a:pt x="1175" y="110"/>
                  <a:pt x="1235" y="130"/>
                  <a:pt x="1289" y="142"/>
                </a:cubicBezTo>
                <a:cubicBezTo>
                  <a:pt x="1331" y="151"/>
                  <a:pt x="1369" y="172"/>
                  <a:pt x="1411" y="178"/>
                </a:cubicBezTo>
                <a:cubicBezTo>
                  <a:pt x="1460" y="186"/>
                  <a:pt x="1515" y="171"/>
                  <a:pt x="1538" y="226"/>
                </a:cubicBezTo>
                <a:cubicBezTo>
                  <a:pt x="1555" y="264"/>
                  <a:pt x="1546" y="312"/>
                  <a:pt x="1542" y="352"/>
                </a:cubicBezTo>
                <a:cubicBezTo>
                  <a:pt x="1529" y="523"/>
                  <a:pt x="1483" y="690"/>
                  <a:pt x="1438" y="856"/>
                </a:cubicBezTo>
                <a:cubicBezTo>
                  <a:pt x="1395" y="1014"/>
                  <a:pt x="1362" y="1171"/>
                  <a:pt x="1333" y="1331"/>
                </a:cubicBezTo>
                <a:cubicBezTo>
                  <a:pt x="1318" y="1412"/>
                  <a:pt x="1123" y="1370"/>
                  <a:pt x="1072" y="1363"/>
                </a:cubicBezTo>
                <a:cubicBezTo>
                  <a:pt x="975" y="1351"/>
                  <a:pt x="876" y="1334"/>
                  <a:pt x="782" y="1306"/>
                </a:cubicBezTo>
                <a:cubicBezTo>
                  <a:pt x="570" y="1243"/>
                  <a:pt x="343" y="1249"/>
                  <a:pt x="134" y="1179"/>
                </a:cubicBezTo>
                <a:cubicBezTo>
                  <a:pt x="106" y="1169"/>
                  <a:pt x="64" y="1158"/>
                  <a:pt x="48" y="1129"/>
                </a:cubicBezTo>
                <a:cubicBezTo>
                  <a:pt x="0" y="1044"/>
                  <a:pt x="71" y="891"/>
                  <a:pt x="95" y="807"/>
                </a:cubicBezTo>
                <a:cubicBezTo>
                  <a:pt x="134" y="665"/>
                  <a:pt x="143" y="521"/>
                  <a:pt x="155" y="375"/>
                </a:cubicBezTo>
                <a:cubicBezTo>
                  <a:pt x="161" y="305"/>
                  <a:pt x="169" y="235"/>
                  <a:pt x="182" y="166"/>
                </a:cubicBezTo>
                <a:cubicBezTo>
                  <a:pt x="192" y="116"/>
                  <a:pt x="201" y="42"/>
                  <a:pt x="252" y="16"/>
                </a:cubicBezTo>
                <a:close/>
              </a:path>
            </a:pathLst>
          </a:custGeom>
          <a:solidFill>
            <a:srgbClr val="F8EFD1"/>
          </a:solidFill>
          <a:ln w="11113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38150"/>
            <a:ext cx="6705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DẪN TỰ HỌC Ở NHÀ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1262238"/>
            <a:ext cx="5638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146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151 (SGK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en-US" dirty="0"/>
          </a:p>
        </p:txBody>
      </p:sp>
      <p:pic>
        <p:nvPicPr>
          <p:cNvPr id="8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3150"/>
            <a:ext cx="3520035" cy="291924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inh-nen-Powerpoint-ve-ho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895350"/>
            <a:ext cx="7848599" cy="3698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15355" y="937683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 TIÊU BÀI HỌC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1962150"/>
            <a:ext cx="70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- Hệ thống hóa kiến thức đã học về văn bản nghị luận và văn bản nhật dụng trong chương trình Ngữ văn 9.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2. Kĩ năng: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Hệ thống kiến thức, so sánh các đơn vị kiến thức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74295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4572000" y="1660173"/>
            <a:ext cx="3962400" cy="32766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381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KHỞI NGỮ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>
              <a:latin typeface="Verdana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28600" y="1581150"/>
            <a:ext cx="4038600" cy="3429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TRẠNG NGỮ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gray">
          <a:xfrm>
            <a:off x="3048000" y="1200150"/>
            <a:ext cx="963507" cy="79805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gray">
          <a:xfrm flipH="1">
            <a:off x="4648200" y="1276350"/>
            <a:ext cx="963506" cy="79805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2057400" y="438150"/>
            <a:ext cx="4572000" cy="1029721"/>
            <a:chOff x="1997" y="1314"/>
            <a:chExt cx="1889" cy="1009"/>
          </a:xfrm>
        </p:grpSpPr>
        <p:grpSp>
          <p:nvGrpSpPr>
            <p:cNvPr id="14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9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15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819400" y="59055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THÀNH PHẦN PHỤ </a:t>
            </a:r>
          </a:p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CỦA CÂU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1916995"/>
            <a:ext cx="3886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225425" algn="just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25425" algn="just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b="1" dirty="0" smtClean="0"/>
          </a:p>
          <a:p>
            <a:pPr algn="just">
              <a:buFontTx/>
              <a:buChar char="-"/>
            </a:pP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indent="225425" algn="just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indent="225425" algn="just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chén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36911" y="2066571"/>
            <a:ext cx="38410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25425"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n-US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u="sng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xăm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!”</a:t>
            </a:r>
            <a:endParaRPr lang="en-US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399" y="514350"/>
          <a:ext cx="8839200" cy="4389120"/>
        </p:xfrm>
        <a:graphic>
          <a:graphicData uri="http://schemas.openxmlformats.org/drawingml/2006/table">
            <a:tbl>
              <a:tblPr/>
              <a:tblGrid>
                <a:gridCol w="465222"/>
                <a:gridCol w="1240589"/>
                <a:gridCol w="1473200"/>
                <a:gridCol w="775368"/>
                <a:gridCol w="3101474"/>
                <a:gridCol w="1783347"/>
              </a:tblGrid>
              <a:tr h="270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STT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Tên văn bản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Xuất xứ/ Hoàn cảnh sáng tác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PTBĐ chủ yếu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Nội dung chính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Đặc sắc nghệ thuật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en-US" sz="1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Phong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Hồ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Minh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Lê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Trà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Phong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cách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Hồ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Minh,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cái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vĩ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đại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gắn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với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cái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giản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dị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trong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Hồ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Minh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văn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hóa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Việt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Nam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Nghị luận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Phong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Hồ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Minh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sự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kết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hợp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hài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hòa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giữa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truyền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thống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văn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hóa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dân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tộc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tinh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văn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hóa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nhân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loại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giữa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thanh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giản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dị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Lập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luận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chặt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chẽ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dẫn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chứng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phong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phú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xen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so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sánh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bình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luận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sâu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sắc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Đấu tranh cho một thế giới hòa bình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G.G.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Mác-két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Thanh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gươm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Đa-mô-clét</a:t>
                      </a:r>
                      <a:r>
                        <a:rPr lang="en-US" sz="1200" i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Tháng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8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năm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1986,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nguyên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thủ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6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nước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tại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Mê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-hi-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cô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văn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được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mời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tham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dự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cuộc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gặp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gỡ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này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Nghị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luận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Nguy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cơ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chiến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tranh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hạt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nhân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đang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dọa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toàn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thể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loài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người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sự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sống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trên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trái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đất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Cuộc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chạy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đua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vũ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trang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vô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cùng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tốn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kém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đã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cướp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của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thế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giới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nhiều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điều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kiện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để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phát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triển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để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loại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trừ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nạ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đói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nạn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thất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khắc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phục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bệnh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tật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hàng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trăm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triệu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con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người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Đấu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hòa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bình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ngăn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chặn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xóa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bỏ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nguy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cơ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chiến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hạt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nhân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một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nhiệm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vụ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thiết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thân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cấp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u="sng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bách</a:t>
                      </a:r>
                      <a:r>
                        <a:rPr lang="en-US" sz="1200" u="sng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của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toàn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thể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loài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người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Bài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viết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có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sức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thuyết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phục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Lập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luận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chặt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chẽ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Chứng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cứ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phong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phú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xác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thực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cụ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thể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xen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bộc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lộ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cảm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xúc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Tuyên bố thế giới về sự sống còn, quyền được bảo vệ và phát triển của trẻ em.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Trích </a:t>
                      </a:r>
                      <a:r>
                        <a:rPr lang="en-US" sz="1200" i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Tuyên bố của Hội nghị cấp cao thế giới về trẻ em 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họp tại trụ sở Liên hợp quốc ở Niu Oóc năm 1990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Nghị luận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Mục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đích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của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bản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tuyên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bố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Những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thách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thức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thực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trạng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cuộc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sống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của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trẻ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trên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thế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giới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Những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cơ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hội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những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điều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kiện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thuận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lợi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để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bảo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vệ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chăm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sóc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trẻ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Nhiệm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vụ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từng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quốc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gia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cộng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đồng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quốc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tế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phải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nỗ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lực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phối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hợp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hành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động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Mạch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ý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rõ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ràng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luận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điểm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chính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xác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có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giá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trị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CỤM VĂN BẢN NHẬT DỤNG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4572000" y="1852083"/>
            <a:ext cx="3124200" cy="1292577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381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KHỞI NGỮ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 smtClean="0">
              <a:latin typeface="Verdana" pitchFamily="34" charset="0"/>
            </a:endParaRPr>
          </a:p>
          <a:p>
            <a:pPr algn="ctr"/>
            <a:endParaRPr lang="en-US" dirty="0">
              <a:latin typeface="Verdana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762000" y="1809750"/>
            <a:ext cx="3048000" cy="1295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TRẠNG NGỮ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gray">
          <a:xfrm>
            <a:off x="3048000" y="1200150"/>
            <a:ext cx="963507" cy="79805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gray">
          <a:xfrm flipH="1">
            <a:off x="4648200" y="1276350"/>
            <a:ext cx="963506" cy="79805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57400" y="438150"/>
            <a:ext cx="4572000" cy="1029721"/>
            <a:chOff x="1997" y="1314"/>
            <a:chExt cx="1889" cy="100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9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15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819400" y="59055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THÀNH PHẦN PHỤ </a:t>
            </a:r>
          </a:p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CỦA CÂU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2044" y="3500259"/>
            <a:ext cx="7696200" cy="1200329"/>
          </a:xfrm>
          <a:prstGeom prst="rect">
            <a:avLst/>
          </a:prstGeom>
          <a:solidFill>
            <a:srgbClr val="0033CC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489" y="503061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0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b="1" i="1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2(</a:t>
            </a:r>
            <a:r>
              <a:rPr lang="en-US" sz="2000" b="1" i="1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07483" y="1123950"/>
            <a:ext cx="5244782" cy="838200"/>
            <a:chOff x="851217" y="1920"/>
            <a:chExt cx="5244782" cy="790416"/>
          </a:xfrm>
        </p:grpSpPr>
        <p:sp>
          <p:nvSpPr>
            <p:cNvPr id="7" name="Round Same Side Corner Rectangle 6"/>
            <p:cNvSpPr/>
            <p:nvPr/>
          </p:nvSpPr>
          <p:spPr>
            <a:xfrm rot="5400000">
              <a:off x="3078400" y="-2225263"/>
              <a:ext cx="790416" cy="52447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 Same Side Corner Rectangle 6"/>
            <p:cNvSpPr/>
            <p:nvPr/>
          </p:nvSpPr>
          <p:spPr>
            <a:xfrm>
              <a:off x="851218" y="40504"/>
              <a:ext cx="5206197" cy="7132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1075266" y="1123950"/>
            <a:ext cx="1219200" cy="831850"/>
          </a:xfrm>
          <a:prstGeom prst="roundRect">
            <a:avLst>
              <a:gd name="adj" fmla="val 10000"/>
            </a:avLst>
          </a:prstGeom>
          <a:solidFill>
            <a:srgbClr val="00009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310306" y="2147710"/>
            <a:ext cx="5244782" cy="838200"/>
            <a:chOff x="851217" y="1920"/>
            <a:chExt cx="5244782" cy="790416"/>
          </a:xfrm>
        </p:grpSpPr>
        <p:sp>
          <p:nvSpPr>
            <p:cNvPr id="19" name="Round Same Side Corner Rectangle 18"/>
            <p:cNvSpPr/>
            <p:nvPr/>
          </p:nvSpPr>
          <p:spPr>
            <a:xfrm rot="5400000">
              <a:off x="3078400" y="-2225263"/>
              <a:ext cx="790416" cy="52447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 Same Side Corner Rectangle 6"/>
            <p:cNvSpPr/>
            <p:nvPr/>
          </p:nvSpPr>
          <p:spPr>
            <a:xfrm>
              <a:off x="851218" y="40504"/>
              <a:ext cx="5206197" cy="7132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089378" y="2154060"/>
            <a:ext cx="1219200" cy="831850"/>
          </a:xfrm>
          <a:prstGeom prst="roundRect">
            <a:avLst>
              <a:gd name="adj" fmla="val 10000"/>
            </a:avLst>
          </a:prstGeom>
          <a:solidFill>
            <a:srgbClr val="6600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363928" y="3189109"/>
            <a:ext cx="5244782" cy="838200"/>
            <a:chOff x="851217" y="1920"/>
            <a:chExt cx="5244782" cy="790416"/>
          </a:xfrm>
        </p:grpSpPr>
        <p:sp>
          <p:nvSpPr>
            <p:cNvPr id="23" name="Round Same Side Corner Rectangle 22"/>
            <p:cNvSpPr/>
            <p:nvPr/>
          </p:nvSpPr>
          <p:spPr>
            <a:xfrm rot="5400000">
              <a:off x="3078400" y="-2225263"/>
              <a:ext cx="790416" cy="52447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 Same Side Corner Rectangle 6"/>
            <p:cNvSpPr/>
            <p:nvPr/>
          </p:nvSpPr>
          <p:spPr>
            <a:xfrm>
              <a:off x="851218" y="40504"/>
              <a:ext cx="5206197" cy="7132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/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1143000" y="3195459"/>
            <a:ext cx="1219200" cy="831850"/>
          </a:xfrm>
          <a:prstGeom prst="roundRect">
            <a:avLst>
              <a:gd name="adj" fmla="val 1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370666" y="4171950"/>
            <a:ext cx="5244782" cy="838200"/>
            <a:chOff x="851217" y="1920"/>
            <a:chExt cx="5244782" cy="790416"/>
          </a:xfrm>
        </p:grpSpPr>
        <p:sp>
          <p:nvSpPr>
            <p:cNvPr id="27" name="Round Same Side Corner Rectangle 26"/>
            <p:cNvSpPr/>
            <p:nvPr/>
          </p:nvSpPr>
          <p:spPr>
            <a:xfrm rot="5400000">
              <a:off x="3078400" y="-2225263"/>
              <a:ext cx="790416" cy="524478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Round Same Side Corner Rectangle 6"/>
            <p:cNvSpPr/>
            <p:nvPr/>
          </p:nvSpPr>
          <p:spPr>
            <a:xfrm>
              <a:off x="851218" y="40504"/>
              <a:ext cx="5206197" cy="7132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2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2200" kern="1200" dirty="0"/>
            </a:p>
          </p:txBody>
        </p:sp>
      </p:grpSp>
      <p:sp>
        <p:nvSpPr>
          <p:cNvPr id="29" name="Rounded Rectangle 28"/>
          <p:cNvSpPr/>
          <p:nvPr/>
        </p:nvSpPr>
        <p:spPr>
          <a:xfrm>
            <a:off x="1143000" y="4176182"/>
            <a:ext cx="1219200" cy="831850"/>
          </a:xfrm>
          <a:prstGeom prst="roundRect">
            <a:avLst>
              <a:gd name="adj" fmla="val 10000"/>
            </a:avLst>
          </a:prstGeom>
          <a:solidFill>
            <a:srgbClr val="C0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97289" y="1123950"/>
            <a:ext cx="518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5425"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62200" y="4115505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5425" algn="just"/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indent="225425" algn="just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60978" y="234315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333375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33400" y="1123950"/>
          <a:ext cx="73152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5310" y="51435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PHƯƠNG PHÁP HỌC VĂN BẢN NHẬT DỤNG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324350"/>
            <a:ext cx="7620000" cy="707886"/>
          </a:xfrm>
          <a:prstGeom prst="rect">
            <a:avLst/>
          </a:prstGeom>
          <a:solidFill>
            <a:srgbClr val="0033CC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74840"/>
            <a:ext cx="7696200" cy="1477328"/>
          </a:xfrm>
          <a:prstGeom prst="rect">
            <a:avLst/>
          </a:prstGeom>
          <a:ln w="19050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căm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Down Arrow 5"/>
          <p:cNvSpPr/>
          <p:nvPr/>
        </p:nvSpPr>
        <p:spPr>
          <a:xfrm>
            <a:off x="3733800" y="2114550"/>
            <a:ext cx="685800" cy="45720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2633838"/>
            <a:ext cx="7772400" cy="1723549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>
              <a:buAutoNum type="alphaLcParenR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căm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17123</TotalTime>
  <Words>1537</Words>
  <Application>Microsoft Office PowerPoint</Application>
  <PresentationFormat>On-screen Show (16:9)</PresentationFormat>
  <Paragraphs>271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CDSP2003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NGUYENVANTU</dc:creator>
  <cp:lastModifiedBy>AutoBVT</cp:lastModifiedBy>
  <cp:revision>821</cp:revision>
  <dcterms:created xsi:type="dcterms:W3CDTF">2003-07-31T10:56:43Z</dcterms:created>
  <dcterms:modified xsi:type="dcterms:W3CDTF">2021-10-06T14:48:50Z</dcterms:modified>
</cp:coreProperties>
</file>