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6" r:id="rId2"/>
    <p:sldId id="287" r:id="rId3"/>
    <p:sldId id="285" r:id="rId4"/>
    <p:sldId id="288" r:id="rId5"/>
    <p:sldId id="301" r:id="rId6"/>
    <p:sldId id="289" r:id="rId7"/>
    <p:sldId id="290" r:id="rId8"/>
    <p:sldId id="278" r:id="rId9"/>
    <p:sldId id="291" r:id="rId10"/>
    <p:sldId id="337" r:id="rId11"/>
    <p:sldId id="292" r:id="rId12"/>
    <p:sldId id="296" r:id="rId13"/>
    <p:sldId id="359" r:id="rId14"/>
    <p:sldId id="293" r:id="rId15"/>
    <p:sldId id="338" r:id="rId16"/>
    <p:sldId id="339" r:id="rId17"/>
    <p:sldId id="297" r:id="rId18"/>
    <p:sldId id="360" r:id="rId19"/>
    <p:sldId id="340" r:id="rId20"/>
    <p:sldId id="341" r:id="rId21"/>
    <p:sldId id="342" r:id="rId22"/>
    <p:sldId id="299" r:id="rId23"/>
    <p:sldId id="282" r:id="rId24"/>
    <p:sldId id="343" r:id="rId25"/>
    <p:sldId id="344" r:id="rId26"/>
    <p:sldId id="283" r:id="rId27"/>
    <p:sldId id="345" r:id="rId28"/>
  </p:sldIdLst>
  <p:sldSz cx="18288000" cy="10287000"/>
  <p:notesSz cx="6858000" cy="9144000"/>
  <p:embeddedFontLst>
    <p:embeddedFont>
      <p:font typeface="#9Slide05 Amtenar" panose="020B0604020202020204" charset="0"/>
      <p:regular r:id="rId30"/>
    </p:embeddedFont>
    <p:embeddedFont>
      <p:font typeface="#9Slide05 Braxton Regular" panose="020B0604020202020204" charset="0"/>
      <p:regular r:id="rId31"/>
    </p:embeddedFont>
    <p:embeddedFont>
      <p:font typeface="#9Slide05 Dear Saturday" panose="020B0604020202020204" charset="0"/>
      <p:regular r:id="rId32"/>
    </p:embeddedFont>
    <p:embeddedFont>
      <p:font typeface="#9Slide05 FS Blonde Script" panose="020B0604020202020204" charset="0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1C2E"/>
    <a:srgbClr val="523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A42E8-BD0D-4D1F-8FE5-A42BA83156F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87A6-B6BF-442D-BDB2-B380B62A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2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0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4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4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8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ai?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,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: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chờn</a:t>
            </a:r>
            <a:r>
              <a:rPr lang="en-US" i="1" dirty="0"/>
              <a:t> </a:t>
            </a:r>
            <a:r>
              <a:rPr lang="en-US" i="1" dirty="0" err="1"/>
              <a:t>vờn</a:t>
            </a:r>
            <a:r>
              <a:rPr lang="en-US" i="1" dirty="0"/>
              <a:t> </a:t>
            </a:r>
            <a:r>
              <a:rPr lang="en-US" i="1" dirty="0" err="1"/>
              <a:t>sương</a:t>
            </a:r>
            <a:r>
              <a:rPr lang="en-US" i="1" dirty="0"/>
              <a:t> </a:t>
            </a:r>
            <a:r>
              <a:rPr lang="en-US" i="1" dirty="0" err="1"/>
              <a:t>sớm</a:t>
            </a:r>
            <a:r>
              <a:rPr lang="en-US" i="1" dirty="0"/>
              <a:t>/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ấp</a:t>
            </a:r>
            <a:r>
              <a:rPr lang="en-US" i="1" dirty="0"/>
              <a:t> </a:t>
            </a:r>
            <a:r>
              <a:rPr lang="en-US" i="1" dirty="0" err="1"/>
              <a:t>iu</a:t>
            </a:r>
            <a:r>
              <a:rPr lang="en-US" i="1" dirty="0"/>
              <a:t> </a:t>
            </a:r>
            <a:r>
              <a:rPr lang="en-US" i="1" dirty="0" err="1"/>
              <a:t>nồng</a:t>
            </a:r>
            <a:r>
              <a:rPr lang="en-US" i="1" dirty="0"/>
              <a:t> </a:t>
            </a:r>
            <a:r>
              <a:rPr lang="en-US" i="1" dirty="0" err="1"/>
              <a:t>đượm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7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ai?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,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: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chờn</a:t>
            </a:r>
            <a:r>
              <a:rPr lang="en-US" i="1" dirty="0"/>
              <a:t> </a:t>
            </a:r>
            <a:r>
              <a:rPr lang="en-US" i="1" dirty="0" err="1"/>
              <a:t>vờn</a:t>
            </a:r>
            <a:r>
              <a:rPr lang="en-US" i="1" dirty="0"/>
              <a:t> </a:t>
            </a:r>
            <a:r>
              <a:rPr lang="en-US" i="1" dirty="0" err="1"/>
              <a:t>sương</a:t>
            </a:r>
            <a:r>
              <a:rPr lang="en-US" i="1" dirty="0"/>
              <a:t> </a:t>
            </a:r>
            <a:r>
              <a:rPr lang="en-US" i="1" dirty="0" err="1"/>
              <a:t>sớm</a:t>
            </a:r>
            <a:r>
              <a:rPr lang="en-US" i="1" dirty="0"/>
              <a:t>/ </a:t>
            </a:r>
            <a:r>
              <a:rPr lang="en-US" i="1" dirty="0" err="1"/>
              <a:t>Một</a:t>
            </a:r>
            <a:r>
              <a:rPr lang="en-US" i="1" dirty="0"/>
              <a:t>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i="1" dirty="0" err="1"/>
              <a:t>ấp</a:t>
            </a:r>
            <a:r>
              <a:rPr lang="en-US" i="1" dirty="0"/>
              <a:t> </a:t>
            </a:r>
            <a:r>
              <a:rPr lang="en-US" i="1" dirty="0" err="1"/>
              <a:t>iu</a:t>
            </a:r>
            <a:r>
              <a:rPr lang="en-US" i="1" dirty="0"/>
              <a:t> </a:t>
            </a:r>
            <a:r>
              <a:rPr lang="en-US" i="1" dirty="0" err="1"/>
              <a:t>nồng</a:t>
            </a:r>
            <a:r>
              <a:rPr lang="en-US" i="1" dirty="0"/>
              <a:t> </a:t>
            </a:r>
            <a:r>
              <a:rPr lang="en-US" i="1" dirty="0" err="1"/>
              <a:t>đượm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8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67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7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93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,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;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;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, </a:t>
            </a:r>
            <a:r>
              <a:rPr lang="en-US" dirty="0" err="1"/>
              <a:t>vững</a:t>
            </a:r>
            <a:r>
              <a:rPr lang="en-US" dirty="0"/>
              <a:t> tin,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–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,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: “</a:t>
            </a:r>
            <a:r>
              <a:rPr lang="en-US" dirty="0" err="1"/>
              <a:t>Bà</a:t>
            </a:r>
            <a:r>
              <a:rPr lang="en-US" dirty="0"/>
              <a:t> hay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ở </a:t>
            </a:r>
            <a:r>
              <a:rPr lang="en-US" dirty="0" err="1"/>
              <a:t>Huế</a:t>
            </a:r>
            <a:r>
              <a:rPr lang="en-US" dirty="0"/>
              <a:t>”; “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”; “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”…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,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,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: “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”; “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cay”; “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nhọc</a:t>
            </a:r>
            <a:r>
              <a:rPr lang="en-US" dirty="0"/>
              <a:t>;…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8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87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,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;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;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, </a:t>
            </a:r>
            <a:r>
              <a:rPr lang="en-US" dirty="0" err="1"/>
              <a:t>vững</a:t>
            </a:r>
            <a:r>
              <a:rPr lang="en-US" dirty="0"/>
              <a:t> tin,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–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,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: “</a:t>
            </a:r>
            <a:r>
              <a:rPr lang="en-US" dirty="0" err="1"/>
              <a:t>Bà</a:t>
            </a:r>
            <a:r>
              <a:rPr lang="en-US" dirty="0"/>
              <a:t> hay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ở </a:t>
            </a:r>
            <a:r>
              <a:rPr lang="en-US" dirty="0" err="1"/>
              <a:t>Huế</a:t>
            </a:r>
            <a:r>
              <a:rPr lang="en-US" dirty="0"/>
              <a:t>”; “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”; “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”…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,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,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: “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”; “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cay”; “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nhọc</a:t>
            </a:r>
            <a:r>
              <a:rPr lang="en-US" dirty="0"/>
              <a:t>;…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40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,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;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;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, </a:t>
            </a:r>
            <a:r>
              <a:rPr lang="en-US" dirty="0" err="1"/>
              <a:t>vững</a:t>
            </a:r>
            <a:r>
              <a:rPr lang="en-US" dirty="0"/>
              <a:t> tin,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– </a:t>
            </a:r>
            <a:r>
              <a:rPr lang="en-US" dirty="0" err="1"/>
              <a:t>tảo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,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: “</a:t>
            </a:r>
            <a:r>
              <a:rPr lang="en-US" dirty="0" err="1"/>
              <a:t>Bà</a:t>
            </a:r>
            <a:r>
              <a:rPr lang="en-US" dirty="0"/>
              <a:t> hay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ở </a:t>
            </a:r>
            <a:r>
              <a:rPr lang="en-US" dirty="0" err="1"/>
              <a:t>Huế</a:t>
            </a:r>
            <a:r>
              <a:rPr lang="en-US" dirty="0"/>
              <a:t>”; “</a:t>
            </a:r>
            <a:r>
              <a:rPr lang="en-US" dirty="0" err="1"/>
              <a:t>Cháu</a:t>
            </a:r>
            <a:r>
              <a:rPr lang="en-US" dirty="0"/>
              <a:t> ở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”; “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”…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,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,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: “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”; “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cay”; “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nhọc</a:t>
            </a:r>
            <a:r>
              <a:rPr lang="en-US" dirty="0"/>
              <a:t>;…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8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36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Trong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 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7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gián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,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(</a:t>
            </a:r>
            <a:r>
              <a:rPr lang="en-US" dirty="0" err="1"/>
              <a:t>mùi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,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nhèm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,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ủ </a:t>
            </a:r>
            <a:r>
              <a:rPr lang="en-US" dirty="0" err="1"/>
              <a:t>sẵn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tin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dẳng</a:t>
            </a:r>
            <a:r>
              <a:rPr lang="en-US" dirty="0"/>
              <a:t>…).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,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niềm</a:t>
            </a:r>
            <a:r>
              <a:rPr lang="en-US" dirty="0"/>
              <a:t> hi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khốc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.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thắp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,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tin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,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,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 </a:t>
            </a:r>
            <a:r>
              <a:rPr lang="en-US" dirty="0" err="1"/>
              <a:t>tám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ròng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, </a:t>
            </a:r>
            <a:r>
              <a:rPr lang="en-US" dirty="0" err="1"/>
              <a:t>thiêng</a:t>
            </a:r>
            <a:r>
              <a:rPr lang="en-US" dirty="0"/>
              <a:t> </a:t>
            </a:r>
            <a:r>
              <a:rPr lang="en-US" dirty="0" err="1"/>
              <a:t>liêng</a:t>
            </a:r>
            <a:r>
              <a:rPr lang="en-US" dirty="0"/>
              <a:t>: </a:t>
            </a:r>
            <a:r>
              <a:rPr lang="en-US" i="1" dirty="0"/>
              <a:t>“</a:t>
            </a:r>
            <a:r>
              <a:rPr lang="en-US" i="1" dirty="0" err="1"/>
              <a:t>Ôi</a:t>
            </a:r>
            <a:r>
              <a:rPr lang="en-US" i="1" dirty="0"/>
              <a:t> </a:t>
            </a:r>
            <a:r>
              <a:rPr lang="en-US" i="1" dirty="0" err="1"/>
              <a:t>kì</a:t>
            </a:r>
            <a:r>
              <a:rPr lang="en-US" i="1" dirty="0"/>
              <a:t> </a:t>
            </a:r>
            <a:r>
              <a:rPr lang="en-US" i="1" dirty="0" err="1"/>
              <a:t>lạ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thiêng</a:t>
            </a:r>
            <a:r>
              <a:rPr lang="en-US" i="1" dirty="0"/>
              <a:t> </a:t>
            </a:r>
            <a:r>
              <a:rPr lang="en-US" i="1" dirty="0" err="1"/>
              <a:t>liêng</a:t>
            </a:r>
            <a:r>
              <a:rPr lang="en-US" i="1" dirty="0"/>
              <a:t> –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!”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72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Trong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 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7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gián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,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(</a:t>
            </a:r>
            <a:r>
              <a:rPr lang="en-US" dirty="0" err="1"/>
              <a:t>mùi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,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nhèm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,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ủ </a:t>
            </a:r>
            <a:r>
              <a:rPr lang="en-US" dirty="0" err="1"/>
              <a:t>sẵn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tin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dẳng</a:t>
            </a:r>
            <a:r>
              <a:rPr lang="en-US" dirty="0"/>
              <a:t>…).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.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, </a:t>
            </a:r>
            <a:r>
              <a:rPr lang="en-US" dirty="0" err="1"/>
              <a:t>niềm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, </a:t>
            </a:r>
            <a:r>
              <a:rPr lang="en-US" dirty="0" err="1"/>
              <a:t>niềm</a:t>
            </a:r>
            <a:r>
              <a:rPr lang="en-US" dirty="0"/>
              <a:t> hi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khốc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.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thắp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, </a:t>
            </a:r>
            <a:r>
              <a:rPr lang="en-US" dirty="0" err="1"/>
              <a:t>chắt</a:t>
            </a:r>
            <a:r>
              <a:rPr lang="en-US" dirty="0"/>
              <a:t> </a:t>
            </a:r>
            <a:r>
              <a:rPr lang="en-US" dirty="0" err="1"/>
              <a:t>chiu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 tin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,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,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 </a:t>
            </a:r>
            <a:r>
              <a:rPr lang="en-US" dirty="0" err="1"/>
              <a:t>tám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ròng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diệu</a:t>
            </a:r>
            <a:r>
              <a:rPr lang="en-US" dirty="0"/>
              <a:t>, </a:t>
            </a:r>
            <a:r>
              <a:rPr lang="en-US" dirty="0" err="1"/>
              <a:t>thiêng</a:t>
            </a:r>
            <a:r>
              <a:rPr lang="en-US" dirty="0"/>
              <a:t> </a:t>
            </a:r>
            <a:r>
              <a:rPr lang="en-US" dirty="0" err="1"/>
              <a:t>liêng</a:t>
            </a:r>
            <a:r>
              <a:rPr lang="en-US" dirty="0"/>
              <a:t>: </a:t>
            </a:r>
            <a:r>
              <a:rPr lang="en-US" i="1" dirty="0"/>
              <a:t>“</a:t>
            </a:r>
            <a:r>
              <a:rPr lang="en-US" i="1" dirty="0" err="1"/>
              <a:t>Ôi</a:t>
            </a:r>
            <a:r>
              <a:rPr lang="en-US" i="1" dirty="0"/>
              <a:t> </a:t>
            </a:r>
            <a:r>
              <a:rPr lang="en-US" i="1" dirty="0" err="1"/>
              <a:t>kì</a:t>
            </a:r>
            <a:r>
              <a:rPr lang="en-US" i="1" dirty="0"/>
              <a:t> </a:t>
            </a:r>
            <a:r>
              <a:rPr lang="en-US" i="1" dirty="0" err="1"/>
              <a:t>lạ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thiêng</a:t>
            </a:r>
            <a:r>
              <a:rPr lang="en-US" i="1" dirty="0"/>
              <a:t> </a:t>
            </a:r>
            <a:r>
              <a:rPr lang="en-US" i="1" dirty="0" err="1"/>
              <a:t>liêng</a:t>
            </a:r>
            <a:r>
              <a:rPr lang="en-US" i="1" dirty="0"/>
              <a:t> –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!”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2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2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“</a:t>
            </a:r>
            <a:r>
              <a:rPr lang="en-US" dirty="0" err="1"/>
              <a:t>vẽ</a:t>
            </a:r>
            <a:r>
              <a:rPr lang="en-US" dirty="0"/>
              <a:t>”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“</a:t>
            </a:r>
            <a:r>
              <a:rPr lang="en-US" dirty="0" err="1"/>
              <a:t>chân</a:t>
            </a:r>
            <a:r>
              <a:rPr lang="en-US" dirty="0"/>
              <a:t> dung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”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dung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dung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tần</a:t>
            </a:r>
            <a:r>
              <a:rPr lang="en-US" dirty="0"/>
              <a:t> </a:t>
            </a:r>
            <a:r>
              <a:rPr lang="en-US" dirty="0" err="1"/>
              <a:t>tảo</a:t>
            </a:r>
            <a:r>
              <a:rPr lang="en-US" dirty="0"/>
              <a:t>, </a:t>
            </a:r>
            <a:r>
              <a:rPr lang="en-US" dirty="0" err="1"/>
              <a:t>nhẫn</a:t>
            </a:r>
            <a:r>
              <a:rPr lang="en-US" dirty="0"/>
              <a:t> </a:t>
            </a:r>
            <a:r>
              <a:rPr lang="en-US" dirty="0" err="1"/>
              <a:t>nại</a:t>
            </a:r>
            <a:r>
              <a:rPr lang="en-US" dirty="0"/>
              <a:t>,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; </a:t>
            </a:r>
            <a:r>
              <a:rPr lang="en-US" dirty="0" err="1"/>
              <a:t>chân</a:t>
            </a:r>
            <a:r>
              <a:rPr lang="en-US" dirty="0"/>
              <a:t> dung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,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,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; </a:t>
            </a:r>
            <a:r>
              <a:rPr lang="en-US" dirty="0" err="1"/>
              <a:t>chân</a:t>
            </a:r>
            <a:r>
              <a:rPr lang="en-US" dirty="0"/>
              <a:t> dung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thốn</a:t>
            </a:r>
            <a:r>
              <a:rPr lang="en-US" dirty="0"/>
              <a:t>,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nhọc</a:t>
            </a:r>
            <a:r>
              <a:rPr lang="en-US" dirty="0"/>
              <a:t> </a:t>
            </a:r>
            <a:r>
              <a:rPr lang="en-US" dirty="0" err="1"/>
              <a:t>nhằn</a:t>
            </a:r>
            <a:r>
              <a:rPr lang="en-US" dirty="0"/>
              <a:t>: </a:t>
            </a:r>
            <a:r>
              <a:rPr lang="en-US" dirty="0" err="1"/>
              <a:t>năm</a:t>
            </a:r>
            <a:r>
              <a:rPr lang="en-US" dirty="0"/>
              <a:t> 1945 </a:t>
            </a:r>
            <a:r>
              <a:rPr lang="en-US" dirty="0" err="1"/>
              <a:t>đói</a:t>
            </a:r>
            <a:r>
              <a:rPr lang="en-US" dirty="0"/>
              <a:t> </a:t>
            </a:r>
            <a:r>
              <a:rPr lang="en-US" dirty="0" err="1"/>
              <a:t>mòn</a:t>
            </a:r>
            <a:r>
              <a:rPr lang="en-US" dirty="0"/>
              <a:t> </a:t>
            </a:r>
            <a:r>
              <a:rPr lang="en-US" dirty="0" err="1"/>
              <a:t>đói</a:t>
            </a:r>
            <a:r>
              <a:rPr lang="en-US" dirty="0"/>
              <a:t> </a:t>
            </a:r>
            <a:r>
              <a:rPr lang="en-US" dirty="0" err="1"/>
              <a:t>mỏi</a:t>
            </a:r>
            <a:r>
              <a:rPr lang="en-US" dirty="0"/>
              <a:t>,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(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cha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bận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cưu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,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dỗ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,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</a:t>
            </a:r>
            <a:r>
              <a:rPr lang="en-US" dirty="0" err="1"/>
              <a:t>cháy</a:t>
            </a:r>
            <a:r>
              <a:rPr lang="en-US" dirty="0"/>
              <a:t> </a:t>
            </a:r>
            <a:r>
              <a:rPr lang="en-US" dirty="0" err="1"/>
              <a:t>tàn</a:t>
            </a:r>
            <a:r>
              <a:rPr lang="en-US" dirty="0"/>
              <a:t>, </a:t>
            </a:r>
            <a:r>
              <a:rPr lang="en-US" dirty="0" err="1"/>
              <a:t>cháy</a:t>
            </a:r>
            <a:r>
              <a:rPr lang="en-US" dirty="0"/>
              <a:t> </a:t>
            </a:r>
            <a:r>
              <a:rPr lang="en-US" dirty="0" err="1"/>
              <a:t>rụi</a:t>
            </a:r>
            <a:r>
              <a:rPr lang="en-US" dirty="0"/>
              <a:t>); </a:t>
            </a:r>
            <a:r>
              <a:rPr lang="en-US" dirty="0" err="1"/>
              <a:t>chân</a:t>
            </a:r>
            <a:r>
              <a:rPr lang="en-US" dirty="0"/>
              <a:t> dung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nồng</a:t>
            </a:r>
            <a:r>
              <a:rPr lang="en-US" dirty="0"/>
              <a:t>,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49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5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1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2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2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6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: </a:t>
            </a:r>
            <a:r>
              <a:rPr lang="en-US" i="1" dirty="0" err="1"/>
              <a:t>Hương</a:t>
            </a:r>
            <a:r>
              <a:rPr lang="en-US" i="1" dirty="0"/>
              <a:t> </a:t>
            </a:r>
            <a:r>
              <a:rPr lang="en-US" i="1" dirty="0" err="1"/>
              <a:t>cây</a:t>
            </a:r>
            <a:r>
              <a:rPr lang="en-US" i="1" dirty="0"/>
              <a:t> – </a:t>
            </a:r>
            <a:r>
              <a:rPr lang="en-US" i="1" dirty="0" err="1"/>
              <a:t>Bếp</a:t>
            </a:r>
            <a:r>
              <a:rPr lang="en-US" i="1" dirty="0"/>
              <a:t> </a:t>
            </a:r>
            <a:r>
              <a:rPr lang="en-US" i="1" dirty="0" err="1"/>
              <a:t>lửa</a:t>
            </a:r>
            <a:r>
              <a:rPr lang="en-US" i="1" dirty="0"/>
              <a:t> </a:t>
            </a:r>
            <a:r>
              <a:rPr lang="en-US" dirty="0"/>
              <a:t>(1968, in </a:t>
            </a:r>
            <a:r>
              <a:rPr lang="en-US" dirty="0" err="1"/>
              <a:t>chung</a:t>
            </a:r>
            <a:r>
              <a:rPr lang="en-US" dirty="0"/>
              <a:t>);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gương</a:t>
            </a:r>
            <a:r>
              <a:rPr lang="en-US" i="1" dirty="0"/>
              <a:t> </a:t>
            </a:r>
            <a:r>
              <a:rPr lang="en-US" i="1" dirty="0" err="1"/>
              <a:t>mặt</a:t>
            </a:r>
            <a:r>
              <a:rPr lang="en-US" i="1" dirty="0"/>
              <a:t>,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khoảng</a:t>
            </a:r>
            <a:r>
              <a:rPr lang="en-US" i="1" dirty="0"/>
              <a:t> </a:t>
            </a:r>
            <a:r>
              <a:rPr lang="en-US" i="1" dirty="0" err="1"/>
              <a:t>trời</a:t>
            </a:r>
            <a:r>
              <a:rPr lang="en-US" i="1" dirty="0"/>
              <a:t> </a:t>
            </a:r>
            <a:r>
              <a:rPr lang="en-US" dirty="0"/>
              <a:t>(1973); </a:t>
            </a:r>
            <a:r>
              <a:rPr lang="en-US" i="1" dirty="0" err="1"/>
              <a:t>Đất</a:t>
            </a:r>
            <a:r>
              <a:rPr lang="en-US" i="1" dirty="0"/>
              <a:t> </a:t>
            </a:r>
            <a:r>
              <a:rPr lang="en-US" i="1" dirty="0" err="1"/>
              <a:t>sau</a:t>
            </a:r>
            <a:r>
              <a:rPr lang="en-US" i="1" dirty="0"/>
              <a:t> </a:t>
            </a:r>
            <a:r>
              <a:rPr lang="en-US" i="1" dirty="0" err="1"/>
              <a:t>mưa</a:t>
            </a:r>
            <a:r>
              <a:rPr lang="en-US" i="1" dirty="0"/>
              <a:t> </a:t>
            </a:r>
            <a:r>
              <a:rPr lang="en-US" dirty="0"/>
              <a:t>(1977); </a:t>
            </a:r>
            <a:r>
              <a:rPr lang="en-US" i="1" dirty="0" err="1"/>
              <a:t>Khoảng</a:t>
            </a:r>
            <a:r>
              <a:rPr lang="en-US" i="1" dirty="0"/>
              <a:t> </a:t>
            </a:r>
            <a:r>
              <a:rPr lang="en-US" i="1" dirty="0" err="1"/>
              <a:t>cách</a:t>
            </a:r>
            <a:r>
              <a:rPr lang="en-US" i="1" dirty="0"/>
              <a:t> </a:t>
            </a:r>
            <a:r>
              <a:rPr lang="en-US" i="1" dirty="0" err="1"/>
              <a:t>giữa</a:t>
            </a:r>
            <a:r>
              <a:rPr lang="en-US" i="1" dirty="0"/>
              <a:t> </a:t>
            </a:r>
            <a:r>
              <a:rPr lang="en-US" i="1" dirty="0" err="1"/>
              <a:t>lời</a:t>
            </a:r>
            <a:r>
              <a:rPr lang="en-US" i="1" dirty="0"/>
              <a:t> </a:t>
            </a:r>
            <a:r>
              <a:rPr lang="en-US" dirty="0"/>
              <a:t>(1984); </a:t>
            </a:r>
            <a:r>
              <a:rPr lang="en-US" i="1" dirty="0" err="1"/>
              <a:t>Ném</a:t>
            </a:r>
            <a:r>
              <a:rPr lang="en-US" i="1" dirty="0"/>
              <a:t>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thơ</a:t>
            </a:r>
            <a:r>
              <a:rPr lang="en-US" i="1" dirty="0"/>
              <a:t> </a:t>
            </a:r>
            <a:r>
              <a:rPr lang="en-US" i="1" dirty="0" err="1"/>
              <a:t>vào</a:t>
            </a:r>
            <a:r>
              <a:rPr lang="en-US" i="1" dirty="0"/>
              <a:t> </a:t>
            </a:r>
            <a:r>
              <a:rPr lang="en-US" i="1" dirty="0" err="1"/>
              <a:t>gió</a:t>
            </a:r>
            <a:r>
              <a:rPr lang="en-US" i="1" dirty="0"/>
              <a:t> </a:t>
            </a:r>
            <a:r>
              <a:rPr lang="en-US" dirty="0"/>
              <a:t>(2001); </a:t>
            </a:r>
            <a:r>
              <a:rPr lang="en-US" i="1" dirty="0" err="1"/>
              <a:t>Oẳn</a:t>
            </a:r>
            <a:r>
              <a:rPr lang="en-US" i="1" dirty="0"/>
              <a:t> </a:t>
            </a:r>
            <a:r>
              <a:rPr lang="en-US" i="1" dirty="0" err="1"/>
              <a:t>tù</a:t>
            </a:r>
            <a:r>
              <a:rPr lang="en-US" i="1" dirty="0"/>
              <a:t> </a:t>
            </a:r>
            <a:r>
              <a:rPr lang="en-US" i="1" dirty="0" err="1"/>
              <a:t>tì</a:t>
            </a:r>
            <a:r>
              <a:rPr lang="en-US" i="1" dirty="0"/>
              <a:t> </a:t>
            </a:r>
            <a:r>
              <a:rPr lang="en-US" dirty="0"/>
              <a:t>(2016);…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6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“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”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1963,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ở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ngoài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887A6-B6BF-442D-BDB2-B380B62A4E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2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10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10.svg"/><Relationship Id="rId9" Type="http://schemas.openxmlformats.org/officeDocument/2006/relationships/image" Target="../media/image5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88554C-E521-4A7D-A84B-D8395B060512}"/>
              </a:ext>
            </a:extLst>
          </p:cNvPr>
          <p:cNvSpPr txBox="1">
            <a:spLocks/>
          </p:cNvSpPr>
          <p:nvPr/>
        </p:nvSpPr>
        <p:spPr>
          <a:xfrm>
            <a:off x="617220" y="1481328"/>
            <a:ext cx="6728791" cy="16322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Thử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hình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dung,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nghĩ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về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b="1" dirty="0" err="1">
                <a:latin typeface="#9Slide05 Braxton Regular" panose="03060000000000000000" pitchFamily="66" charset="0"/>
                <a:ea typeface="+mj-ea"/>
                <a:cs typeface="+mj-cs"/>
              </a:rPr>
              <a:t>người</a:t>
            </a:r>
            <a:r>
              <a:rPr lang="en-US" sz="4800" b="1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b="1" dirty="0" err="1">
                <a:latin typeface="#9Slide05 Braxton Regular" panose="03060000000000000000" pitchFamily="66" charset="0"/>
                <a:ea typeface="+mj-ea"/>
                <a:cs typeface="+mj-cs"/>
              </a:rPr>
              <a:t>bà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của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mình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và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cho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ea typeface="+mj-ea"/>
                <a:cs typeface="+mj-cs"/>
              </a:rPr>
              <a:t>biết</a:t>
            </a:r>
            <a:r>
              <a:rPr lang="en-US" sz="4800" dirty="0">
                <a:latin typeface="#9Slide05 Braxton Regular" panose="03060000000000000000" pitchFamily="66" charset="0"/>
                <a:ea typeface="+mj-ea"/>
                <a:cs typeface="+mj-cs"/>
              </a:rPr>
              <a:t>:</a:t>
            </a: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9000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1C81-05EA-C4A8-5B44-AE719DA6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8" y="4032504"/>
            <a:ext cx="6748272" cy="53766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4800" dirty="0" err="1">
                <a:latin typeface="#9Slide05 Braxton Regular" panose="03060000000000000000" pitchFamily="66" charset="0"/>
              </a:rPr>
              <a:t>Hình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ảnh</a:t>
            </a:r>
            <a:r>
              <a:rPr lang="en-US" sz="4800" dirty="0">
                <a:latin typeface="#9Slide05 Braxton Regular" panose="03060000000000000000" pitchFamily="66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</a:rPr>
              <a:t>âm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thanh</a:t>
            </a:r>
            <a:r>
              <a:rPr lang="en-US" sz="4800" dirty="0">
                <a:latin typeface="#9Slide05 Braxton Regular" panose="03060000000000000000" pitchFamily="66" charset="0"/>
              </a:rPr>
              <a:t> hay </a:t>
            </a:r>
            <a:r>
              <a:rPr lang="en-US" sz="4800" dirty="0" err="1">
                <a:latin typeface="#9Slide05 Braxton Regular" panose="03060000000000000000" pitchFamily="66" charset="0"/>
              </a:rPr>
              <a:t>hương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vị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nào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hiện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lên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trong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em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đầu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tiên</a:t>
            </a:r>
            <a:r>
              <a:rPr lang="en-US" sz="4800" dirty="0">
                <a:latin typeface="#9Slide05 Braxton Regular" panose="03060000000000000000" pitchFamily="66" charset="0"/>
              </a:rPr>
              <a:t>? </a:t>
            </a:r>
            <a:r>
              <a:rPr lang="en-US" sz="4800" dirty="0" err="1">
                <a:latin typeface="#9Slide05 Braxton Regular" panose="03060000000000000000" pitchFamily="66" charset="0"/>
              </a:rPr>
              <a:t>Hãy</a:t>
            </a:r>
            <a:r>
              <a:rPr lang="en-US" sz="4800" dirty="0">
                <a:latin typeface="#9Slide05 Braxton Regular" panose="03060000000000000000" pitchFamily="66" charset="0"/>
              </a:rPr>
              <a:t> chia </a:t>
            </a:r>
            <a:r>
              <a:rPr lang="en-US" sz="4800" dirty="0" err="1">
                <a:latin typeface="#9Slide05 Braxton Regular" panose="03060000000000000000" pitchFamily="66" charset="0"/>
              </a:rPr>
              <a:t>sẻ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những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cảm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nhận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của</a:t>
            </a:r>
            <a:r>
              <a:rPr lang="en-US" sz="4800" dirty="0"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</a:rPr>
              <a:t>em</a:t>
            </a:r>
            <a:r>
              <a:rPr lang="en-US" sz="4800" dirty="0">
                <a:latin typeface="#9Slide05 Braxton Regular" panose="03060000000000000000" pitchFamily="66" charset="0"/>
              </a:rPr>
              <a:t>.</a:t>
            </a:r>
          </a:p>
        </p:txBody>
      </p:sp>
      <p:pic>
        <p:nvPicPr>
          <p:cNvPr id="2050" name="Picture 2" descr="Trứng gà &quot; Bà Ngoại.&quot;">
            <a:extLst>
              <a:ext uri="{FF2B5EF4-FFF2-40B4-BE49-F238E27FC236}">
                <a16:creationId xmlns:a16="http://schemas.microsoft.com/office/drawing/2014/main" id="{18C340CB-3DEB-A4BE-5BD0-799B2562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r="-1" b="2329"/>
          <a:stretch/>
        </p:blipFill>
        <p:spPr bwMode="auto">
          <a:xfrm>
            <a:off x="7962078" y="10"/>
            <a:ext cx="10325922" cy="10286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86726-57F8-7718-4232-B6927894D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7086600" cy="8763000"/>
          </a:xfrm>
          <a:custGeom>
            <a:avLst/>
            <a:gdLst>
              <a:gd name="connsiteX0" fmla="*/ 0 w 7086600"/>
              <a:gd name="connsiteY0" fmla="*/ 0 h 8763000"/>
              <a:gd name="connsiteX1" fmla="*/ 7086600 w 7086600"/>
              <a:gd name="connsiteY1" fmla="*/ 0 h 8763000"/>
              <a:gd name="connsiteX2" fmla="*/ 7086600 w 7086600"/>
              <a:gd name="connsiteY2" fmla="*/ 8763000 h 8763000"/>
              <a:gd name="connsiteX3" fmla="*/ 0 w 7086600"/>
              <a:gd name="connsiteY3" fmla="*/ 8763000 h 8763000"/>
              <a:gd name="connsiteX4" fmla="*/ 0 w 7086600"/>
              <a:gd name="connsiteY4" fmla="*/ 0 h 876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6600" h="8763000" fill="none" extrusionOk="0">
                <a:moveTo>
                  <a:pt x="0" y="0"/>
                </a:moveTo>
                <a:cubicBezTo>
                  <a:pt x="1907228" y="124201"/>
                  <a:pt x="3674005" y="40579"/>
                  <a:pt x="7086600" y="0"/>
                </a:cubicBezTo>
                <a:cubicBezTo>
                  <a:pt x="7216766" y="3854426"/>
                  <a:pt x="6926009" y="5313737"/>
                  <a:pt x="7086600" y="8763000"/>
                </a:cubicBezTo>
                <a:cubicBezTo>
                  <a:pt x="4356392" y="8695582"/>
                  <a:pt x="1043270" y="8755975"/>
                  <a:pt x="0" y="8763000"/>
                </a:cubicBezTo>
                <a:cubicBezTo>
                  <a:pt x="107457" y="5984296"/>
                  <a:pt x="111972" y="4196320"/>
                  <a:pt x="0" y="0"/>
                </a:cubicBezTo>
                <a:close/>
              </a:path>
              <a:path w="7086600" h="8763000" stroke="0" extrusionOk="0">
                <a:moveTo>
                  <a:pt x="0" y="0"/>
                </a:moveTo>
                <a:cubicBezTo>
                  <a:pt x="3361965" y="67708"/>
                  <a:pt x="5357915" y="-24864"/>
                  <a:pt x="7086600" y="0"/>
                </a:cubicBezTo>
                <a:cubicBezTo>
                  <a:pt x="7050856" y="1541166"/>
                  <a:pt x="6997959" y="5213134"/>
                  <a:pt x="7086600" y="8763000"/>
                </a:cubicBezTo>
                <a:cubicBezTo>
                  <a:pt x="4838701" y="8632231"/>
                  <a:pt x="2698070" y="8827103"/>
                  <a:pt x="0" y="8763000"/>
                </a:cubicBezTo>
                <a:cubicBezTo>
                  <a:pt x="-7906" y="5439152"/>
                  <a:pt x="53333" y="24895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5423702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E11673A-7DF0-C7AF-6953-3D1DD878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185" y="1730083"/>
            <a:ext cx="9228305" cy="69095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7160" tIns="68580" rIns="137160" bIns="68580" numCol="1" anchor="ctr" anchorCtr="0" compatLnSpc="1">
            <a:spAutoFit/>
          </a:bodyPr>
          <a:lstStyle/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1963,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Kiew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Ukraina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).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đông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lạnh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đốt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lò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sưởi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Ngồi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sưởi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bỗng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tức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lùi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giãi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3730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64371ED-4A89-A07F-845B-AB6A9A3F3C92}"/>
              </a:ext>
            </a:extLst>
          </p:cNvPr>
          <p:cNvSpPr/>
          <p:nvPr/>
        </p:nvSpPr>
        <p:spPr>
          <a:xfrm>
            <a:off x="15697200" y="5067300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0" y="0"/>
                </a:moveTo>
                <a:lnTo>
                  <a:pt x="3616775" y="0"/>
                </a:lnTo>
                <a:lnTo>
                  <a:pt x="3616775" y="7883980"/>
                </a:lnTo>
                <a:lnTo>
                  <a:pt x="0" y="788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A88F787E-D425-0DB9-AB89-0684905D4BE2}"/>
              </a:ext>
            </a:extLst>
          </p:cNvPr>
          <p:cNvGrpSpPr/>
          <p:nvPr/>
        </p:nvGrpSpPr>
        <p:grpSpPr>
          <a:xfrm rot="-10800000">
            <a:off x="12176714" y="-1555083"/>
            <a:ext cx="7015142" cy="5679421"/>
            <a:chOff x="0" y="0"/>
            <a:chExt cx="9353523" cy="757256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21F53C1-D9C3-ECEC-6CA8-1620658718C1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D82289E-FEDF-C244-D985-C1E081E20AE7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6C917DC-E18E-47C3-6F5B-9906E85DF870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3D00E-01B2-1F45-AA67-4881EB464007}"/>
              </a:ext>
            </a:extLst>
          </p:cNvPr>
          <p:cNvGrpSpPr/>
          <p:nvPr/>
        </p:nvGrpSpPr>
        <p:grpSpPr>
          <a:xfrm>
            <a:off x="-2798279" y="5674528"/>
            <a:ext cx="8768578" cy="8753056"/>
            <a:chOff x="0" y="0"/>
            <a:chExt cx="11691438" cy="116707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BCC0779-DB16-DCE0-266D-A5CE9D73264B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847A08B-D120-12AF-EB58-BBB69C449916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4C33D8C-52F9-5FDB-DD48-A52EF7007785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3CFB1701-825E-20D7-6295-DF574D8B5136}"/>
              </a:ext>
            </a:extLst>
          </p:cNvPr>
          <p:cNvSpPr/>
          <p:nvPr/>
        </p:nvSpPr>
        <p:spPr>
          <a:xfrm rot="1363955" flipH="1">
            <a:off x="-1347499" y="-1025759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7A456-2E77-4539-308B-A7FA7F272725}"/>
              </a:ext>
            </a:extLst>
          </p:cNvPr>
          <p:cNvSpPr txBox="1"/>
          <p:nvPr/>
        </p:nvSpPr>
        <p:spPr>
          <a:xfrm>
            <a:off x="7881017" y="2300100"/>
            <a:ext cx="9525000" cy="4509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II.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Khám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phá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văn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bản</a:t>
            </a:r>
            <a:endParaRPr lang="en-US" sz="8800" dirty="0">
              <a:solidFill>
                <a:srgbClr val="C00000"/>
              </a:solidFill>
              <a:latin typeface="#9Slide05 FS Blonde Script" panose="03000503000000000000" pitchFamily="65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C907C1C1-5F59-6FD2-BE00-F8B80E49C649}"/>
              </a:ext>
            </a:extLst>
          </p:cNvPr>
          <p:cNvSpPr/>
          <p:nvPr/>
        </p:nvSpPr>
        <p:spPr>
          <a:xfrm>
            <a:off x="-421366" y="2872491"/>
            <a:ext cx="9818705" cy="7178564"/>
          </a:xfrm>
          <a:custGeom>
            <a:avLst/>
            <a:gdLst/>
            <a:ahLst/>
            <a:cxnLst/>
            <a:rect l="l" t="t" r="r" b="b"/>
            <a:pathLst>
              <a:path w="7282993" h="5324677">
                <a:moveTo>
                  <a:pt x="0" y="0"/>
                </a:moveTo>
                <a:lnTo>
                  <a:pt x="7282993" y="0"/>
                </a:lnTo>
                <a:lnTo>
                  <a:pt x="7282993" y="5324677"/>
                </a:lnTo>
                <a:lnTo>
                  <a:pt x="0" y="5324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319285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25+ mẫu phân tích bài thơ Bếp lửa cực hay và chi tiết nhất">
            <a:extLst>
              <a:ext uri="{FF2B5EF4-FFF2-40B4-BE49-F238E27FC236}">
                <a16:creationId xmlns:a16="http://schemas.microsoft.com/office/drawing/2014/main" id="{60BA8142-FE0D-5DB1-29BE-93E2FE622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5" b="1786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68460-070C-748A-D78E-B17AEDF8EF8F}"/>
              </a:ext>
            </a:extLst>
          </p:cNvPr>
          <p:cNvSpPr txBox="1">
            <a:spLocks/>
          </p:cNvSpPr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1.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Mạch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cảm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xúc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bố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cục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của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bài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thơ</a:t>
            </a:r>
            <a:endParaRPr 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#9Slide05 Braxton Regular" panose="03060000000000000000" pitchFamily="66" charset="0"/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6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CED38-12AF-BA8A-6C56-FAD40A39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90500"/>
            <a:ext cx="6705600" cy="956057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D58FCCE1-7F1D-68E8-F080-397583F66282}"/>
              </a:ext>
            </a:extLst>
          </p:cNvPr>
          <p:cNvSpPr/>
          <p:nvPr/>
        </p:nvSpPr>
        <p:spPr>
          <a:xfrm>
            <a:off x="11353800" y="5524500"/>
            <a:ext cx="4082299" cy="5055478"/>
          </a:xfrm>
          <a:custGeom>
            <a:avLst/>
            <a:gdLst/>
            <a:ahLst/>
            <a:cxnLst/>
            <a:rect l="l" t="t" r="r" b="b"/>
            <a:pathLst>
              <a:path w="4082299" h="5055478">
                <a:moveTo>
                  <a:pt x="0" y="0"/>
                </a:moveTo>
                <a:lnTo>
                  <a:pt x="4082299" y="0"/>
                </a:lnTo>
                <a:lnTo>
                  <a:pt x="4082299" y="5055478"/>
                </a:lnTo>
                <a:lnTo>
                  <a:pt x="0" y="5055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D575F-89EC-7DCC-0784-E0308BAD63DD}"/>
              </a:ext>
            </a:extLst>
          </p:cNvPr>
          <p:cNvSpPr txBox="1"/>
          <p:nvPr/>
        </p:nvSpPr>
        <p:spPr>
          <a:xfrm>
            <a:off x="9296400" y="27813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Trình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bày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431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81E7AEB-5091-D538-A876-91C53532CDBF}"/>
              </a:ext>
            </a:extLst>
          </p:cNvPr>
          <p:cNvSpPr/>
          <p:nvPr/>
        </p:nvSpPr>
        <p:spPr>
          <a:xfrm>
            <a:off x="-228600" y="1490041"/>
            <a:ext cx="6096000" cy="11352159"/>
          </a:xfrm>
          <a:custGeom>
            <a:avLst/>
            <a:gdLst/>
            <a:ahLst/>
            <a:cxnLst/>
            <a:rect l="l" t="t" r="r" b="b"/>
            <a:pathLst>
              <a:path w="4993890" h="9828159">
                <a:moveTo>
                  <a:pt x="0" y="0"/>
                </a:moveTo>
                <a:lnTo>
                  <a:pt x="4993890" y="0"/>
                </a:lnTo>
                <a:lnTo>
                  <a:pt x="4993890" y="9828159"/>
                </a:lnTo>
                <a:lnTo>
                  <a:pt x="0" y="9828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6" b="89559" l="7991" r="91781">
                          <a14:foregroundMark x1="16667" y1="15893" x2="27626" y2="11253"/>
                          <a14:foregroundMark x1="27626" y1="11253" x2="27854" y2="11137"/>
                          <a14:foregroundMark x1="38813" y1="7309" x2="41096" y2="5800"/>
                          <a14:foregroundMark x1="41096" y1="5800" x2="39269" y2="6497"/>
                          <a14:foregroundMark x1="10731" y1="16589" x2="8447" y2="20882"/>
                          <a14:foregroundMark x1="8447" y1="20882" x2="8447" y2="20882"/>
                          <a14:foregroundMark x1="92009" y1="37355" x2="92009" y2="37355"/>
                          <a14:foregroundMark x1="44521" y1="4176" x2="44521" y2="4176"/>
                          <a14:backgroundMark x1="21005" y1="67517" x2="56849" y2="80974"/>
                          <a14:backgroundMark x1="56849" y1="80974" x2="75799" y2="73086"/>
                          <a14:backgroundMark x1="75799" y1="73086" x2="38356" y2="71346"/>
                          <a14:backgroundMark x1="38356" y1="71346" x2="43379" y2="79698"/>
                          <a14:backgroundMark x1="43379" y1="79698" x2="64840" y2="78538"/>
                          <a14:backgroundMark x1="64840" y1="78538" x2="64840" y2="78538"/>
                          <a14:backgroundMark x1="26941" y1="83759" x2="21005" y2="77958"/>
                          <a14:backgroundMark x1="21005" y1="77958" x2="33562" y2="64501"/>
                          <a14:backgroundMark x1="33562" y1="64501" x2="34018" y2="75638"/>
                          <a14:backgroundMark x1="34018" y1="75638" x2="19635" y2="68910"/>
                          <a14:backgroundMark x1="19635" y1="68910" x2="36986" y2="74710"/>
                          <a14:backgroundMark x1="36986" y1="74710" x2="20548" y2="80162"/>
                          <a14:backgroundMark x1="20548" y1="80162" x2="20548" y2="80162"/>
                          <a14:backgroundMark x1="81735" y1="77494" x2="72374" y2="65661"/>
                          <a14:backgroundMark x1="72374" y1="65661" x2="57078" y2="66473"/>
                          <a14:backgroundMark x1="57078" y1="66473" x2="61416" y2="64385"/>
                          <a14:backgroundMark x1="45205" y1="91415" x2="59817" y2="93155"/>
                          <a14:backgroundMark x1="59817" y1="93155" x2="74429" y2="91995"/>
                          <a14:backgroundMark x1="74429" y1="91995" x2="42237" y2="91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1DA821-ED9A-9507-2F99-EBC3AF0B3290}"/>
              </a:ext>
            </a:extLst>
          </p:cNvPr>
          <p:cNvSpPr txBox="1">
            <a:spLocks/>
          </p:cNvSpPr>
          <p:nvPr/>
        </p:nvSpPr>
        <p:spPr>
          <a:xfrm>
            <a:off x="4724400" y="1490041"/>
            <a:ext cx="13106400" cy="197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9E8CEC-7CF3-C37F-EF16-687CA8625ED8}"/>
              </a:ext>
            </a:extLst>
          </p:cNvPr>
          <p:cNvSpPr txBox="1">
            <a:spLocks/>
          </p:cNvSpPr>
          <p:nvPr/>
        </p:nvSpPr>
        <p:spPr>
          <a:xfrm>
            <a:off x="6096000" y="3924300"/>
            <a:ext cx="11430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F8C0E81-2ACC-F5CE-4F22-B6441C4E4E74}"/>
              </a:ext>
            </a:extLst>
          </p:cNvPr>
          <p:cNvSpPr/>
          <p:nvPr/>
        </p:nvSpPr>
        <p:spPr>
          <a:xfrm>
            <a:off x="15926982" y="6438900"/>
            <a:ext cx="9653490" cy="8229600"/>
          </a:xfrm>
          <a:custGeom>
            <a:avLst/>
            <a:gdLst/>
            <a:ahLst/>
            <a:cxnLst/>
            <a:rect l="l" t="t" r="r" b="b"/>
            <a:pathLst>
              <a:path w="9653490" h="8229600">
                <a:moveTo>
                  <a:pt x="0" y="0"/>
                </a:moveTo>
                <a:lnTo>
                  <a:pt x="9653490" y="0"/>
                </a:lnTo>
                <a:lnTo>
                  <a:pt x="9653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B1B8922-DCE1-97E5-423E-54DC0AC824F3}"/>
              </a:ext>
            </a:extLst>
          </p:cNvPr>
          <p:cNvSpPr/>
          <p:nvPr/>
        </p:nvSpPr>
        <p:spPr>
          <a:xfrm>
            <a:off x="12039600" y="7277100"/>
            <a:ext cx="6388227" cy="8229600"/>
          </a:xfrm>
          <a:custGeom>
            <a:avLst/>
            <a:gdLst/>
            <a:ahLst/>
            <a:cxnLst/>
            <a:rect l="l" t="t" r="r" b="b"/>
            <a:pathLst>
              <a:path w="6388227" h="8229600">
                <a:moveTo>
                  <a:pt x="0" y="0"/>
                </a:moveTo>
                <a:lnTo>
                  <a:pt x="6388227" y="0"/>
                </a:lnTo>
                <a:lnTo>
                  <a:pt x="63882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BFBC61-4821-41BF-D814-0B3258A0DF35}"/>
              </a:ext>
            </a:extLst>
          </p:cNvPr>
          <p:cNvSpPr txBox="1">
            <a:spLocks/>
          </p:cNvSpPr>
          <p:nvPr/>
        </p:nvSpPr>
        <p:spPr>
          <a:xfrm>
            <a:off x="1371600" y="34372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81E7AEB-5091-D538-A876-91C53532CDBF}"/>
              </a:ext>
            </a:extLst>
          </p:cNvPr>
          <p:cNvSpPr/>
          <p:nvPr/>
        </p:nvSpPr>
        <p:spPr>
          <a:xfrm>
            <a:off x="-228600" y="1490041"/>
            <a:ext cx="6096000" cy="11352159"/>
          </a:xfrm>
          <a:custGeom>
            <a:avLst/>
            <a:gdLst/>
            <a:ahLst/>
            <a:cxnLst/>
            <a:rect l="l" t="t" r="r" b="b"/>
            <a:pathLst>
              <a:path w="4993890" h="9828159">
                <a:moveTo>
                  <a:pt x="0" y="0"/>
                </a:moveTo>
                <a:lnTo>
                  <a:pt x="4993890" y="0"/>
                </a:lnTo>
                <a:lnTo>
                  <a:pt x="4993890" y="9828159"/>
                </a:lnTo>
                <a:lnTo>
                  <a:pt x="0" y="9828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6" b="89559" l="7991" r="91781">
                          <a14:foregroundMark x1="16667" y1="15893" x2="27626" y2="11253"/>
                          <a14:foregroundMark x1="27626" y1="11253" x2="27854" y2="11137"/>
                          <a14:foregroundMark x1="38813" y1="7309" x2="41096" y2="5800"/>
                          <a14:foregroundMark x1="41096" y1="5800" x2="39269" y2="6497"/>
                          <a14:foregroundMark x1="10731" y1="16589" x2="8447" y2="20882"/>
                          <a14:foregroundMark x1="8447" y1="20882" x2="8447" y2="20882"/>
                          <a14:foregroundMark x1="92009" y1="37355" x2="92009" y2="37355"/>
                          <a14:foregroundMark x1="44521" y1="4176" x2="44521" y2="4176"/>
                          <a14:backgroundMark x1="21005" y1="67517" x2="56849" y2="80974"/>
                          <a14:backgroundMark x1="56849" y1="80974" x2="75799" y2="73086"/>
                          <a14:backgroundMark x1="75799" y1="73086" x2="38356" y2="71346"/>
                          <a14:backgroundMark x1="38356" y1="71346" x2="43379" y2="79698"/>
                          <a14:backgroundMark x1="43379" y1="79698" x2="64840" y2="78538"/>
                          <a14:backgroundMark x1="64840" y1="78538" x2="64840" y2="78538"/>
                          <a14:backgroundMark x1="26941" y1="83759" x2="21005" y2="77958"/>
                          <a14:backgroundMark x1="21005" y1="77958" x2="33562" y2="64501"/>
                          <a14:backgroundMark x1="33562" y1="64501" x2="34018" y2="75638"/>
                          <a14:backgroundMark x1="34018" y1="75638" x2="19635" y2="68910"/>
                          <a14:backgroundMark x1="19635" y1="68910" x2="36986" y2="74710"/>
                          <a14:backgroundMark x1="36986" y1="74710" x2="20548" y2="80162"/>
                          <a14:backgroundMark x1="20548" y1="80162" x2="20548" y2="80162"/>
                          <a14:backgroundMark x1="81735" y1="77494" x2="72374" y2="65661"/>
                          <a14:backgroundMark x1="72374" y1="65661" x2="57078" y2="66473"/>
                          <a14:backgroundMark x1="57078" y1="66473" x2="61416" y2="64385"/>
                          <a14:backgroundMark x1="45205" y1="91415" x2="59817" y2="93155"/>
                          <a14:backgroundMark x1="59817" y1="93155" x2="74429" y2="91995"/>
                          <a14:backgroundMark x1="74429" y1="91995" x2="42237" y2="91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F8C0E81-2ACC-F5CE-4F22-B6441C4E4E74}"/>
              </a:ext>
            </a:extLst>
          </p:cNvPr>
          <p:cNvSpPr/>
          <p:nvPr/>
        </p:nvSpPr>
        <p:spPr>
          <a:xfrm>
            <a:off x="15926982" y="6438900"/>
            <a:ext cx="9653490" cy="8229600"/>
          </a:xfrm>
          <a:custGeom>
            <a:avLst/>
            <a:gdLst/>
            <a:ahLst/>
            <a:cxnLst/>
            <a:rect l="l" t="t" r="r" b="b"/>
            <a:pathLst>
              <a:path w="9653490" h="8229600">
                <a:moveTo>
                  <a:pt x="0" y="0"/>
                </a:moveTo>
                <a:lnTo>
                  <a:pt x="9653490" y="0"/>
                </a:lnTo>
                <a:lnTo>
                  <a:pt x="9653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B1B8922-DCE1-97E5-423E-54DC0AC824F3}"/>
              </a:ext>
            </a:extLst>
          </p:cNvPr>
          <p:cNvSpPr/>
          <p:nvPr/>
        </p:nvSpPr>
        <p:spPr>
          <a:xfrm>
            <a:off x="12039600" y="7277100"/>
            <a:ext cx="6388227" cy="8229600"/>
          </a:xfrm>
          <a:custGeom>
            <a:avLst/>
            <a:gdLst/>
            <a:ahLst/>
            <a:cxnLst/>
            <a:rect l="l" t="t" r="r" b="b"/>
            <a:pathLst>
              <a:path w="6388227" h="8229600">
                <a:moveTo>
                  <a:pt x="0" y="0"/>
                </a:moveTo>
                <a:lnTo>
                  <a:pt x="6388227" y="0"/>
                </a:lnTo>
                <a:lnTo>
                  <a:pt x="63882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BFBC61-4821-41BF-D814-0B3258A0DF35}"/>
              </a:ext>
            </a:extLst>
          </p:cNvPr>
          <p:cNvSpPr txBox="1">
            <a:spLocks/>
          </p:cNvSpPr>
          <p:nvPr/>
        </p:nvSpPr>
        <p:spPr>
          <a:xfrm>
            <a:off x="1371600" y="34372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2321A5-CBF9-C50C-4B5B-82D737D08D85}"/>
              </a:ext>
            </a:extLst>
          </p:cNvPr>
          <p:cNvSpPr/>
          <p:nvPr/>
        </p:nvSpPr>
        <p:spPr>
          <a:xfrm>
            <a:off x="7086600" y="2078520"/>
            <a:ext cx="2895600" cy="15240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9CEBC0-8094-47B1-A109-E133A7B41293}"/>
              </a:ext>
            </a:extLst>
          </p:cNvPr>
          <p:cNvSpPr/>
          <p:nvPr/>
        </p:nvSpPr>
        <p:spPr>
          <a:xfrm>
            <a:off x="12115800" y="2078520"/>
            <a:ext cx="2895600" cy="15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D28D5C-29ED-3BD9-3D07-1D1E2F7DD4F3}"/>
              </a:ext>
            </a:extLst>
          </p:cNvPr>
          <p:cNvSpPr/>
          <p:nvPr/>
        </p:nvSpPr>
        <p:spPr>
          <a:xfrm>
            <a:off x="7086600" y="4745520"/>
            <a:ext cx="28956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40D0CA-75D1-17CA-B38B-9E52E8817741}"/>
              </a:ext>
            </a:extLst>
          </p:cNvPr>
          <p:cNvSpPr/>
          <p:nvPr/>
        </p:nvSpPr>
        <p:spPr>
          <a:xfrm>
            <a:off x="12115800" y="4745520"/>
            <a:ext cx="2895600" cy="152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ABC287-85B5-B520-9A92-DDFF9AD8B7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2856">
            <a:off x="10011197" y="1905202"/>
            <a:ext cx="2075607" cy="2075607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9D610D-58E3-03BD-C6EB-72125ADED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2856">
            <a:off x="9859389" y="4435028"/>
            <a:ext cx="2075607" cy="20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39C477-2798-A8F1-556F-58B56E3C88C5}"/>
              </a:ext>
            </a:extLst>
          </p:cNvPr>
          <p:cNvSpPr txBox="1">
            <a:spLocks/>
          </p:cNvSpPr>
          <p:nvPr/>
        </p:nvSpPr>
        <p:spPr>
          <a:xfrm>
            <a:off x="1371600" y="34372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A7F4A5-EC53-2E8C-5641-4F0CA7F91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703983"/>
            <a:ext cx="397896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C2ED61-41D1-7FA5-1E54-6D4BF4D5D7F7}"/>
              </a:ext>
            </a:extLst>
          </p:cNvPr>
          <p:cNvGrpSpPr/>
          <p:nvPr/>
        </p:nvGrpSpPr>
        <p:grpSpPr>
          <a:xfrm>
            <a:off x="129332" y="1333500"/>
            <a:ext cx="17679932" cy="1793900"/>
            <a:chOff x="129332" y="1333500"/>
            <a:chExt cx="17679932" cy="17939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C7BF9B-1C5F-F7E8-6C3B-CF19E1BD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29332" y="1371600"/>
              <a:ext cx="17679932" cy="1755800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FAB2068-8D56-3B4A-508E-B52CD9BB4FB1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1785015"/>
              <a:ext cx="3826565" cy="9962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27EA3BEA-3306-4C22-EC4B-5F824404C40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0" y="1333500"/>
              <a:ext cx="4419600" cy="16763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marL="0" indent="0" algn="ctr">
                <a:buFont typeface="Arial" pitchFamily="34" charset="0"/>
                <a:buNone/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2,3,4,5)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C63D761-AF9F-7E88-91CA-AF111547B44A}"/>
                </a:ext>
              </a:extLst>
            </p:cNvPr>
            <p:cNvSpPr txBox="1">
              <a:spLocks/>
            </p:cNvSpPr>
            <p:nvPr/>
          </p:nvSpPr>
          <p:spPr>
            <a:xfrm>
              <a:off x="9448800" y="1785014"/>
              <a:ext cx="3826565" cy="9962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6)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1352D2B-1A86-C717-6D86-487FF7F73BD3}"/>
                </a:ext>
              </a:extLst>
            </p:cNvPr>
            <p:cNvSpPr txBox="1">
              <a:spLocks/>
            </p:cNvSpPr>
            <p:nvPr/>
          </p:nvSpPr>
          <p:spPr>
            <a:xfrm>
              <a:off x="13792200" y="1409700"/>
              <a:ext cx="3826565" cy="16001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</a:p>
            <a:p>
              <a:pPr marL="0" indent="0" algn="ctr">
                <a:buFont typeface="Arial" pitchFamily="34" charset="0"/>
                <a:buNone/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2282F-9B59-4A83-C144-C47E736F6832}"/>
              </a:ext>
            </a:extLst>
          </p:cNvPr>
          <p:cNvSpPr txBox="1">
            <a:spLocks/>
          </p:cNvSpPr>
          <p:nvPr/>
        </p:nvSpPr>
        <p:spPr>
          <a:xfrm>
            <a:off x="4572000" y="3703983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484FECC-26B2-31CB-0414-1D9E6A4259C6}"/>
              </a:ext>
            </a:extLst>
          </p:cNvPr>
          <p:cNvSpPr txBox="1">
            <a:spLocks/>
          </p:cNvSpPr>
          <p:nvPr/>
        </p:nvSpPr>
        <p:spPr>
          <a:xfrm>
            <a:off x="9067800" y="3703983"/>
            <a:ext cx="4207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F6BC-D43E-BC45-1D81-FD0D406695E3}"/>
              </a:ext>
            </a:extLst>
          </p:cNvPr>
          <p:cNvSpPr txBox="1">
            <a:spLocks/>
          </p:cNvSpPr>
          <p:nvPr/>
        </p:nvSpPr>
        <p:spPr>
          <a:xfrm>
            <a:off x="13601699" y="3703983"/>
            <a:ext cx="42075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4ECD2A-9A19-AB8E-86AE-8EA09F3C69EF}"/>
              </a:ext>
            </a:extLst>
          </p:cNvPr>
          <p:cNvGrpSpPr/>
          <p:nvPr/>
        </p:nvGrpSpPr>
        <p:grpSpPr>
          <a:xfrm>
            <a:off x="10744200" y="7048500"/>
            <a:ext cx="8229600" cy="4478160"/>
            <a:chOff x="-838200" y="7382751"/>
            <a:chExt cx="8229600" cy="447816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04C27B7-68EE-41B2-0664-F5F79EFCF76D}"/>
                </a:ext>
              </a:extLst>
            </p:cNvPr>
            <p:cNvSpPr/>
            <p:nvPr/>
          </p:nvSpPr>
          <p:spPr>
            <a:xfrm rot="5400000">
              <a:off x="1702689" y="6172200"/>
              <a:ext cx="3147822" cy="8229600"/>
            </a:xfrm>
            <a:custGeom>
              <a:avLst/>
              <a:gdLst/>
              <a:ahLst/>
              <a:cxnLst/>
              <a:rect l="l" t="t" r="r" b="b"/>
              <a:pathLst>
                <a:path w="3147822" h="8229600">
                  <a:moveTo>
                    <a:pt x="0" y="0"/>
                  </a:moveTo>
                  <a:lnTo>
                    <a:pt x="3147822" y="0"/>
                  </a:lnTo>
                  <a:lnTo>
                    <a:pt x="314782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A5EC4C03-4176-6979-DDB1-1A917FC78BFE}"/>
                </a:ext>
              </a:extLst>
            </p:cNvPr>
            <p:cNvSpPr/>
            <p:nvPr/>
          </p:nvSpPr>
          <p:spPr>
            <a:xfrm>
              <a:off x="566530" y="7382751"/>
              <a:ext cx="2442963" cy="2592003"/>
            </a:xfrm>
            <a:custGeom>
              <a:avLst/>
              <a:gdLst/>
              <a:ahLst/>
              <a:cxnLst/>
              <a:rect l="l" t="t" r="r" b="b"/>
              <a:pathLst>
                <a:path w="3878199" h="4114800">
                  <a:moveTo>
                    <a:pt x="0" y="0"/>
                  </a:moveTo>
                  <a:lnTo>
                    <a:pt x="3878199" y="0"/>
                  </a:lnTo>
                  <a:lnTo>
                    <a:pt x="387819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965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ảm nhận của em về hình ảnh bếp lửa (6 mẫu) - Văn 9">
            <a:extLst>
              <a:ext uri="{FF2B5EF4-FFF2-40B4-BE49-F238E27FC236}">
                <a16:creationId xmlns:a16="http://schemas.microsoft.com/office/drawing/2014/main" id="{D04E2DBB-CD7B-6698-4007-895E61C4C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68460-070C-748A-D78E-B17AEDF8EF8F}"/>
              </a:ext>
            </a:extLst>
          </p:cNvPr>
          <p:cNvSpPr txBox="1">
            <a:spLocks/>
          </p:cNvSpPr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2.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Hình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ảnh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người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bà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tình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bà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cháu</a:t>
            </a:r>
            <a:endParaRPr 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#9Slide05 Braxton Regular" panose="03060000000000000000" pitchFamily="66" charset="0"/>
            </a:endParaRP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86673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C84446A9-BEF3-B710-DE4B-1693B1D629D9}"/>
              </a:ext>
            </a:extLst>
          </p:cNvPr>
          <p:cNvSpPr/>
          <p:nvPr/>
        </p:nvSpPr>
        <p:spPr>
          <a:xfrm rot="4546483">
            <a:off x="13974395" y="7022222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40" y="0"/>
                </a:lnTo>
                <a:lnTo>
                  <a:pt x="6493940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004FAC9-2BB0-AE81-988E-5234B3168243}"/>
              </a:ext>
            </a:extLst>
          </p:cNvPr>
          <p:cNvSpPr/>
          <p:nvPr/>
        </p:nvSpPr>
        <p:spPr>
          <a:xfrm rot="10537921">
            <a:off x="11421940" y="8734077"/>
            <a:ext cx="4700392" cy="1649410"/>
          </a:xfrm>
          <a:custGeom>
            <a:avLst/>
            <a:gdLst/>
            <a:ahLst/>
            <a:cxnLst/>
            <a:rect l="l" t="t" r="r" b="b"/>
            <a:pathLst>
              <a:path w="4700392" h="1649410">
                <a:moveTo>
                  <a:pt x="0" y="0"/>
                </a:moveTo>
                <a:lnTo>
                  <a:pt x="4700392" y="0"/>
                </a:lnTo>
                <a:lnTo>
                  <a:pt x="4700392" y="1649410"/>
                </a:lnTo>
                <a:lnTo>
                  <a:pt x="0" y="1649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DC040A1A-926B-9C84-FE20-4D3CDE8E9D01}"/>
              </a:ext>
            </a:extLst>
          </p:cNvPr>
          <p:cNvSpPr/>
          <p:nvPr/>
        </p:nvSpPr>
        <p:spPr>
          <a:xfrm rot="-6487104" flipV="1">
            <a:off x="17062781" y="7465849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4185866"/>
                </a:moveTo>
                <a:lnTo>
                  <a:pt x="2450438" y="4185866"/>
                </a:lnTo>
                <a:lnTo>
                  <a:pt x="2450438" y="0"/>
                </a:lnTo>
                <a:lnTo>
                  <a:pt x="0" y="0"/>
                </a:lnTo>
                <a:lnTo>
                  <a:pt x="0" y="418586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4905D66-4271-FBD5-0BA8-1D55E7340138}"/>
              </a:ext>
            </a:extLst>
          </p:cNvPr>
          <p:cNvSpPr/>
          <p:nvPr/>
        </p:nvSpPr>
        <p:spPr>
          <a:xfrm rot="5400000" flipH="1">
            <a:off x="-1324385" y="-1633024"/>
            <a:ext cx="3350281" cy="7303064"/>
          </a:xfrm>
          <a:custGeom>
            <a:avLst/>
            <a:gdLst/>
            <a:ahLst/>
            <a:cxnLst/>
            <a:rect l="l" t="t" r="r" b="b"/>
            <a:pathLst>
              <a:path w="3350281" h="7303064">
                <a:moveTo>
                  <a:pt x="3350281" y="0"/>
                </a:moveTo>
                <a:lnTo>
                  <a:pt x="0" y="0"/>
                </a:lnTo>
                <a:lnTo>
                  <a:pt x="0" y="7303063"/>
                </a:lnTo>
                <a:lnTo>
                  <a:pt x="3350281" y="7303063"/>
                </a:lnTo>
                <a:lnTo>
                  <a:pt x="3350281" y="0"/>
                </a:lnTo>
                <a:close/>
              </a:path>
            </a:pathLst>
          </a:custGeom>
          <a:blipFill>
            <a:blip r:embed="rId9">
              <a:alphaModFix amt="7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A738B-6D2A-8873-0699-4E72C2303C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266699"/>
            <a:ext cx="7010400" cy="10034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1F5FF4-ABEC-7470-DDB8-DA73206BDA9D}"/>
              </a:ext>
            </a:extLst>
          </p:cNvPr>
          <p:cNvSpPr txBox="1"/>
          <p:nvPr/>
        </p:nvSpPr>
        <p:spPr>
          <a:xfrm>
            <a:off x="8991600" y="18669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Hoạt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động</a:t>
            </a:r>
            <a:r>
              <a:rPr lang="en-US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nhóm</a:t>
            </a:r>
            <a:endParaRPr lang="en-US" sz="8000" dirty="0">
              <a:solidFill>
                <a:srgbClr val="FF000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E3F-1954-0A84-5854-6271F3111F31}"/>
              </a:ext>
            </a:extLst>
          </p:cNvPr>
          <p:cNvSpPr txBox="1">
            <a:spLocks/>
          </p:cNvSpPr>
          <p:nvPr/>
        </p:nvSpPr>
        <p:spPr>
          <a:xfrm>
            <a:off x="8382000" y="3771900"/>
            <a:ext cx="9144000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4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6848EF-CD29-C283-7690-6C67620B44CB}"/>
              </a:ext>
            </a:extLst>
          </p:cNvPr>
          <p:cNvSpPr txBox="1">
            <a:spLocks/>
          </p:cNvSpPr>
          <p:nvPr/>
        </p:nvSpPr>
        <p:spPr>
          <a:xfrm>
            <a:off x="1371600" y="95250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66431-C3F6-833B-7FCA-A5C310E5E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3238500"/>
            <a:ext cx="6324600" cy="5181600"/>
          </a:xfrm>
          <a:custGeom>
            <a:avLst/>
            <a:gdLst>
              <a:gd name="connsiteX0" fmla="*/ 0 w 6324600"/>
              <a:gd name="connsiteY0" fmla="*/ 2590800 h 5181600"/>
              <a:gd name="connsiteX1" fmla="*/ 3162300 w 6324600"/>
              <a:gd name="connsiteY1" fmla="*/ 0 h 5181600"/>
              <a:gd name="connsiteX2" fmla="*/ 6324600 w 6324600"/>
              <a:gd name="connsiteY2" fmla="*/ 2590800 h 5181600"/>
              <a:gd name="connsiteX3" fmla="*/ 3162300 w 6324600"/>
              <a:gd name="connsiteY3" fmla="*/ 5181600 h 5181600"/>
              <a:gd name="connsiteX4" fmla="*/ 0 w 6324600"/>
              <a:gd name="connsiteY4" fmla="*/ 259080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5181600" fill="none" extrusionOk="0">
                <a:moveTo>
                  <a:pt x="0" y="2590800"/>
                </a:moveTo>
                <a:cubicBezTo>
                  <a:pt x="-258479" y="1054044"/>
                  <a:pt x="1328588" y="157609"/>
                  <a:pt x="3162300" y="0"/>
                </a:cubicBezTo>
                <a:cubicBezTo>
                  <a:pt x="5049534" y="161612"/>
                  <a:pt x="6538923" y="1379038"/>
                  <a:pt x="6324600" y="2590800"/>
                </a:cubicBezTo>
                <a:cubicBezTo>
                  <a:pt x="6204703" y="3984917"/>
                  <a:pt x="5154505" y="5465366"/>
                  <a:pt x="3162300" y="5181600"/>
                </a:cubicBezTo>
                <a:cubicBezTo>
                  <a:pt x="1286619" y="5356268"/>
                  <a:pt x="-65083" y="3961962"/>
                  <a:pt x="0" y="2590800"/>
                </a:cubicBezTo>
                <a:close/>
              </a:path>
              <a:path w="6324600" h="5181600" stroke="0" extrusionOk="0">
                <a:moveTo>
                  <a:pt x="0" y="2590800"/>
                </a:moveTo>
                <a:cubicBezTo>
                  <a:pt x="102283" y="1009397"/>
                  <a:pt x="1633824" y="341721"/>
                  <a:pt x="3162300" y="0"/>
                </a:cubicBezTo>
                <a:cubicBezTo>
                  <a:pt x="4795509" y="-315321"/>
                  <a:pt x="6680674" y="1372927"/>
                  <a:pt x="6324600" y="2590800"/>
                </a:cubicBezTo>
                <a:cubicBezTo>
                  <a:pt x="6276923" y="3501405"/>
                  <a:pt x="4433581" y="5395639"/>
                  <a:pt x="3162300" y="5181600"/>
                </a:cubicBezTo>
                <a:cubicBezTo>
                  <a:pt x="1340366" y="4819639"/>
                  <a:pt x="53423" y="4098696"/>
                  <a:pt x="0" y="259080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D8A1A7-0C6A-714E-F44E-5711FA76DF65}"/>
              </a:ext>
            </a:extLst>
          </p:cNvPr>
          <p:cNvSpPr txBox="1">
            <a:spLocks/>
          </p:cNvSpPr>
          <p:nvPr/>
        </p:nvSpPr>
        <p:spPr>
          <a:xfrm>
            <a:off x="1676400" y="2476501"/>
            <a:ext cx="91440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1FEF15-D6C6-239B-77FB-1B2DED1F9DF6}"/>
              </a:ext>
            </a:extLst>
          </p:cNvPr>
          <p:cNvSpPr txBox="1">
            <a:spLocks/>
          </p:cNvSpPr>
          <p:nvPr/>
        </p:nvSpPr>
        <p:spPr>
          <a:xfrm>
            <a:off x="1679713" y="4533901"/>
            <a:ext cx="91440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09705A-AF37-0B07-B047-5CB18A6CC005}"/>
              </a:ext>
            </a:extLst>
          </p:cNvPr>
          <p:cNvSpPr txBox="1">
            <a:spLocks/>
          </p:cNvSpPr>
          <p:nvPr/>
        </p:nvSpPr>
        <p:spPr>
          <a:xfrm>
            <a:off x="1676400" y="5761038"/>
            <a:ext cx="9144000" cy="20494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”…</a:t>
            </a:r>
          </a:p>
        </p:txBody>
      </p:sp>
    </p:spTree>
    <p:extLst>
      <p:ext uri="{BB962C8B-B14F-4D97-AF65-F5344CB8AC3E}">
        <p14:creationId xmlns:p14="http://schemas.microsoft.com/office/powerpoint/2010/main" val="2356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ảm nhận về bài thơ Bếp lửa của Bằng Việt">
            <a:extLst>
              <a:ext uri="{FF2B5EF4-FFF2-40B4-BE49-F238E27FC236}">
                <a16:creationId xmlns:a16="http://schemas.microsoft.com/office/drawing/2014/main" id="{F6DDDAC7-A4C4-0659-4ECF-5F1C36CE1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4"/>
          <a:stretch/>
        </p:blipFill>
        <p:spPr bwMode="auto">
          <a:xfrm>
            <a:off x="20" y="10"/>
            <a:ext cx="18287980" cy="683763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38870B-1071-4F31-CC57-0698B6305419}"/>
              </a:ext>
            </a:extLst>
          </p:cNvPr>
          <p:cNvSpPr txBox="1"/>
          <p:nvPr/>
        </p:nvSpPr>
        <p:spPr>
          <a:xfrm>
            <a:off x="4026525" y="7244282"/>
            <a:ext cx="1962149" cy="20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271C2E"/>
                </a:solidFill>
                <a:latin typeface="#9Slide05 Braxton Regular" panose="03060000000000000000" pitchFamily="66" charset="0"/>
              </a:rPr>
              <a:t>Văn </a:t>
            </a:r>
            <a:r>
              <a:rPr lang="en-US" sz="4800" dirty="0" err="1">
                <a:solidFill>
                  <a:srgbClr val="271C2E"/>
                </a:solidFill>
                <a:latin typeface="#9Slide05 Braxton Regular" panose="03060000000000000000" pitchFamily="66" charset="0"/>
              </a:rPr>
              <a:t>bản</a:t>
            </a:r>
            <a:endParaRPr lang="en-US" sz="4800" dirty="0">
              <a:solidFill>
                <a:srgbClr val="271C2E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672D8-784A-4A6B-7F77-1B67E6A633F6}"/>
              </a:ext>
            </a:extLst>
          </p:cNvPr>
          <p:cNvSpPr txBox="1"/>
          <p:nvPr/>
        </p:nvSpPr>
        <p:spPr>
          <a:xfrm>
            <a:off x="3323081" y="6583391"/>
            <a:ext cx="10283589" cy="1989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Bài</a:t>
            </a:r>
            <a:r>
              <a:rPr lang="en-US" sz="4400" dirty="0">
                <a:solidFill>
                  <a:srgbClr val="523C47"/>
                </a:solidFill>
                <a:latin typeface="#9Slide05 Dear Saturday" panose="02000505000000020004" pitchFamily="2" charset="0"/>
              </a:rPr>
              <a:t> 6: </a:t>
            </a: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Chân</a:t>
            </a:r>
            <a:r>
              <a:rPr lang="en-US" sz="4400" dirty="0">
                <a:solidFill>
                  <a:srgbClr val="523C47"/>
                </a:solidFill>
                <a:latin typeface="#9Slide05 Dear Saturday" panose="02000505000000020004" pitchFamily="2" charset="0"/>
              </a:rPr>
              <a:t> dung </a:t>
            </a: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cuộc</a:t>
            </a:r>
            <a:r>
              <a:rPr lang="en-US" sz="4400" dirty="0">
                <a:solidFill>
                  <a:srgbClr val="523C47"/>
                </a:solidFill>
                <a:latin typeface="#9Slide05 Dear Saturday" panose="02000505000000020004" pitchFamily="2" charset="0"/>
              </a:rPr>
              <a:t> </a:t>
            </a:r>
            <a:r>
              <a:rPr lang="en-US" sz="4400" dirty="0" err="1">
                <a:solidFill>
                  <a:srgbClr val="523C47"/>
                </a:solidFill>
                <a:latin typeface="#9Slide05 Dear Saturday" panose="02000505000000020004" pitchFamily="2" charset="0"/>
              </a:rPr>
              <a:t>sống</a:t>
            </a:r>
            <a:endParaRPr lang="en-US" sz="4400" dirty="0">
              <a:solidFill>
                <a:srgbClr val="523C47"/>
              </a:solidFill>
              <a:latin typeface="#9Slide05 Dear Saturday" panose="02000505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246BB-50FB-111A-5D18-2749D5441688}"/>
              </a:ext>
            </a:extLst>
          </p:cNvPr>
          <p:cNvSpPr txBox="1"/>
          <p:nvPr/>
        </p:nvSpPr>
        <p:spPr>
          <a:xfrm>
            <a:off x="6324600" y="8385658"/>
            <a:ext cx="4765821" cy="108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BẾP LỬA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3F056-B289-0D22-A58A-568EF6A60C86}"/>
              </a:ext>
            </a:extLst>
          </p:cNvPr>
          <p:cNvSpPr txBox="1"/>
          <p:nvPr/>
        </p:nvSpPr>
        <p:spPr>
          <a:xfrm>
            <a:off x="10744200" y="8528169"/>
            <a:ext cx="3810000" cy="20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-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Bằng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Việt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#9Slide05 Braxton Regular" panose="03060000000000000000" pitchFamily="66" charset="0"/>
              </a:rPr>
              <a:t> -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9380CDAA-39A5-B840-12C7-945130AF7118}"/>
              </a:ext>
            </a:extLst>
          </p:cNvPr>
          <p:cNvGrpSpPr/>
          <p:nvPr/>
        </p:nvGrpSpPr>
        <p:grpSpPr>
          <a:xfrm rot="-5400000">
            <a:off x="14648340" y="7447279"/>
            <a:ext cx="7015142" cy="5679421"/>
            <a:chOff x="0" y="0"/>
            <a:chExt cx="9353523" cy="757256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A17362F-62F4-2456-7561-42D3B0159EF7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C4FF37A-1A5F-55F9-A776-96337A91A9D3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380E0E5-7F80-BE1A-E698-EDAB9E1FB664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1067472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6848EF-CD29-C283-7690-6C67620B44CB}"/>
              </a:ext>
            </a:extLst>
          </p:cNvPr>
          <p:cNvSpPr txBox="1">
            <a:spLocks/>
          </p:cNvSpPr>
          <p:nvPr/>
        </p:nvSpPr>
        <p:spPr>
          <a:xfrm>
            <a:off x="1371600" y="95250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D8A1A7-0C6A-714E-F44E-5711FA76DF65}"/>
              </a:ext>
            </a:extLst>
          </p:cNvPr>
          <p:cNvSpPr txBox="1">
            <a:spLocks/>
          </p:cNvSpPr>
          <p:nvPr/>
        </p:nvSpPr>
        <p:spPr>
          <a:xfrm>
            <a:off x="1676400" y="2476501"/>
            <a:ext cx="91440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1FEF15-D6C6-239B-77FB-1B2DED1F9DF6}"/>
              </a:ext>
            </a:extLst>
          </p:cNvPr>
          <p:cNvSpPr txBox="1">
            <a:spLocks/>
          </p:cNvSpPr>
          <p:nvPr/>
        </p:nvSpPr>
        <p:spPr>
          <a:xfrm>
            <a:off x="1676400" y="3501881"/>
            <a:ext cx="10966174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09705A-AF37-0B07-B047-5CB18A6CC005}"/>
              </a:ext>
            </a:extLst>
          </p:cNvPr>
          <p:cNvSpPr txBox="1">
            <a:spLocks/>
          </p:cNvSpPr>
          <p:nvPr/>
        </p:nvSpPr>
        <p:spPr>
          <a:xfrm>
            <a:off x="1676400" y="4449080"/>
            <a:ext cx="9829800" cy="20494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36F5C-D6D8-B203-ECFC-C81E3C3EB947}"/>
              </a:ext>
            </a:extLst>
          </p:cNvPr>
          <p:cNvSpPr txBox="1"/>
          <p:nvPr/>
        </p:nvSpPr>
        <p:spPr>
          <a:xfrm>
            <a:off x="1755913" y="6045357"/>
            <a:ext cx="975028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2F6F9-0941-C638-EEB7-359381BF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2810083"/>
            <a:ext cx="5872163" cy="5867400"/>
          </a:xfrm>
          <a:custGeom>
            <a:avLst/>
            <a:gdLst>
              <a:gd name="connsiteX0" fmla="*/ 0 w 5872163"/>
              <a:gd name="connsiteY0" fmla="*/ 2933700 h 5867400"/>
              <a:gd name="connsiteX1" fmla="*/ 2936082 w 5872163"/>
              <a:gd name="connsiteY1" fmla="*/ 0 h 5867400"/>
              <a:gd name="connsiteX2" fmla="*/ 5872164 w 5872163"/>
              <a:gd name="connsiteY2" fmla="*/ 2933700 h 5867400"/>
              <a:gd name="connsiteX3" fmla="*/ 2936082 w 5872163"/>
              <a:gd name="connsiteY3" fmla="*/ 5867400 h 5867400"/>
              <a:gd name="connsiteX4" fmla="*/ 0 w 5872163"/>
              <a:gd name="connsiteY4" fmla="*/ 2933700 h 58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163" h="5867400" fill="none" extrusionOk="0">
                <a:moveTo>
                  <a:pt x="0" y="2933700"/>
                </a:moveTo>
                <a:cubicBezTo>
                  <a:pt x="213600" y="1391079"/>
                  <a:pt x="1251742" y="247919"/>
                  <a:pt x="2936082" y="0"/>
                </a:cubicBezTo>
                <a:cubicBezTo>
                  <a:pt x="4602524" y="-60713"/>
                  <a:pt x="6064019" y="1226023"/>
                  <a:pt x="5872164" y="2933700"/>
                </a:cubicBezTo>
                <a:cubicBezTo>
                  <a:pt x="5860725" y="4467359"/>
                  <a:pt x="4499461" y="5805495"/>
                  <a:pt x="2936082" y="5867400"/>
                </a:cubicBezTo>
                <a:cubicBezTo>
                  <a:pt x="1338221" y="5649969"/>
                  <a:pt x="84743" y="4607014"/>
                  <a:pt x="0" y="2933700"/>
                </a:cubicBezTo>
                <a:close/>
              </a:path>
              <a:path w="5872163" h="5867400" stroke="0" extrusionOk="0">
                <a:moveTo>
                  <a:pt x="0" y="2933700"/>
                </a:moveTo>
                <a:cubicBezTo>
                  <a:pt x="66766" y="1471921"/>
                  <a:pt x="1274466" y="-29871"/>
                  <a:pt x="2936082" y="0"/>
                </a:cubicBezTo>
                <a:cubicBezTo>
                  <a:pt x="4402530" y="20083"/>
                  <a:pt x="6044680" y="1288467"/>
                  <a:pt x="5872164" y="2933700"/>
                </a:cubicBezTo>
                <a:cubicBezTo>
                  <a:pt x="5895965" y="4546717"/>
                  <a:pt x="4730041" y="5712823"/>
                  <a:pt x="2936082" y="5867400"/>
                </a:cubicBezTo>
                <a:cubicBezTo>
                  <a:pt x="1182250" y="5878361"/>
                  <a:pt x="-67226" y="4789754"/>
                  <a:pt x="0" y="293370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912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6848EF-CD29-C283-7690-6C67620B44CB}"/>
              </a:ext>
            </a:extLst>
          </p:cNvPr>
          <p:cNvSpPr txBox="1">
            <a:spLocks/>
          </p:cNvSpPr>
          <p:nvPr/>
        </p:nvSpPr>
        <p:spPr>
          <a:xfrm>
            <a:off x="1371600" y="952500"/>
            <a:ext cx="13106400" cy="727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F760EB-CBB0-05C6-DE57-D10E712BD496}"/>
              </a:ext>
            </a:extLst>
          </p:cNvPr>
          <p:cNvSpPr txBox="1">
            <a:spLocks/>
          </p:cNvSpPr>
          <p:nvPr/>
        </p:nvSpPr>
        <p:spPr>
          <a:xfrm>
            <a:off x="4953000" y="7962900"/>
            <a:ext cx="11365396" cy="259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A349EC-6C2F-59A6-B530-D3A1B8BBD427}"/>
              </a:ext>
            </a:extLst>
          </p:cNvPr>
          <p:cNvSpPr txBox="1">
            <a:spLocks/>
          </p:cNvSpPr>
          <p:nvPr/>
        </p:nvSpPr>
        <p:spPr>
          <a:xfrm>
            <a:off x="6972300" y="3771900"/>
            <a:ext cx="9677400" cy="10207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cay”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75B24E-6E39-657A-8B9B-D34792FD5C73}"/>
              </a:ext>
            </a:extLst>
          </p:cNvPr>
          <p:cNvSpPr txBox="1">
            <a:spLocks/>
          </p:cNvSpPr>
          <p:nvPr/>
        </p:nvSpPr>
        <p:spPr>
          <a:xfrm>
            <a:off x="1828800" y="2324100"/>
            <a:ext cx="96774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A8BC3D-355B-DF2C-6E6C-E4965FA753D9}"/>
              </a:ext>
            </a:extLst>
          </p:cNvPr>
          <p:cNvSpPr txBox="1">
            <a:spLocks/>
          </p:cNvSpPr>
          <p:nvPr/>
        </p:nvSpPr>
        <p:spPr>
          <a:xfrm>
            <a:off x="6640996" y="5455444"/>
            <a:ext cx="9677400" cy="15700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B36FA-B5CB-8BF7-13A4-E2AC2A66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200" y="3430270"/>
            <a:ext cx="6943295" cy="42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D2BB6-CB83-A4F4-DD5E-ED92127AD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68460-070C-748A-D78E-B17AEDF8EF8F}"/>
              </a:ext>
            </a:extLst>
          </p:cNvPr>
          <p:cNvSpPr txBox="1">
            <a:spLocks/>
          </p:cNvSpPr>
          <p:nvPr/>
        </p:nvSpPr>
        <p:spPr>
          <a:xfrm>
            <a:off x="844826" y="7975860"/>
            <a:ext cx="16757374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3.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Hình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ảnh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“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bếp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lửa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6097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FAAEACC2-E2E8-44BD-9BF3-61ABE183E748}"/>
              </a:ext>
            </a:extLst>
          </p:cNvPr>
          <p:cNvSpPr/>
          <p:nvPr/>
        </p:nvSpPr>
        <p:spPr>
          <a:xfrm rot="-10800000">
            <a:off x="-908858" y="-1321993"/>
            <a:ext cx="5114585" cy="5142635"/>
          </a:xfrm>
          <a:custGeom>
            <a:avLst/>
            <a:gdLst/>
            <a:ahLst/>
            <a:cxnLst/>
            <a:rect l="l" t="t" r="r" b="b"/>
            <a:pathLst>
              <a:path w="5114585" h="5142635">
                <a:moveTo>
                  <a:pt x="0" y="0"/>
                </a:moveTo>
                <a:lnTo>
                  <a:pt x="5114585" y="0"/>
                </a:lnTo>
                <a:lnTo>
                  <a:pt x="5114585" y="5142635"/>
                </a:lnTo>
                <a:lnTo>
                  <a:pt x="0" y="514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728A06C-A20C-8FC0-4B5B-A7D278418577}"/>
              </a:ext>
            </a:extLst>
          </p:cNvPr>
          <p:cNvSpPr/>
          <p:nvPr/>
        </p:nvSpPr>
        <p:spPr>
          <a:xfrm rot="-10800000" flipV="1">
            <a:off x="884388" y="-1555083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4185865"/>
                </a:moveTo>
                <a:lnTo>
                  <a:pt x="2450438" y="4185865"/>
                </a:lnTo>
                <a:lnTo>
                  <a:pt x="2450438" y="0"/>
                </a:lnTo>
                <a:lnTo>
                  <a:pt x="0" y="0"/>
                </a:lnTo>
                <a:lnTo>
                  <a:pt x="0" y="418586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8B78B9A-5F5B-3EEE-246A-84E782BD15C1}"/>
              </a:ext>
            </a:extLst>
          </p:cNvPr>
          <p:cNvSpPr/>
          <p:nvPr/>
        </p:nvSpPr>
        <p:spPr>
          <a:xfrm rot="-9955212">
            <a:off x="3334826" y="532540"/>
            <a:ext cx="2909455" cy="1433568"/>
          </a:xfrm>
          <a:custGeom>
            <a:avLst/>
            <a:gdLst/>
            <a:ahLst/>
            <a:cxnLst/>
            <a:rect l="l" t="t" r="r" b="b"/>
            <a:pathLst>
              <a:path w="2909455" h="1433568">
                <a:moveTo>
                  <a:pt x="0" y="0"/>
                </a:moveTo>
                <a:lnTo>
                  <a:pt x="2909454" y="0"/>
                </a:lnTo>
                <a:lnTo>
                  <a:pt x="2909454" y="1433568"/>
                </a:lnTo>
                <a:lnTo>
                  <a:pt x="0" y="14335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B5802BD-63E0-28AA-2232-9265DD536AB0}"/>
              </a:ext>
            </a:extLst>
          </p:cNvPr>
          <p:cNvSpPr/>
          <p:nvPr/>
        </p:nvSpPr>
        <p:spPr>
          <a:xfrm rot="-1277720">
            <a:off x="16707967" y="-1858099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0" y="0"/>
                </a:moveTo>
                <a:lnTo>
                  <a:pt x="3637262" y="0"/>
                </a:lnTo>
                <a:lnTo>
                  <a:pt x="3637262" y="7928637"/>
                </a:lnTo>
                <a:lnTo>
                  <a:pt x="0" y="7928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1ED079E-E71F-9D79-A513-A3DD19C43875}"/>
              </a:ext>
            </a:extLst>
          </p:cNvPr>
          <p:cNvSpPr/>
          <p:nvPr/>
        </p:nvSpPr>
        <p:spPr>
          <a:xfrm>
            <a:off x="-609600" y="2324100"/>
            <a:ext cx="7772400" cy="7175076"/>
          </a:xfrm>
          <a:custGeom>
            <a:avLst/>
            <a:gdLst/>
            <a:ahLst/>
            <a:cxnLst/>
            <a:rect l="l" t="t" r="r" b="b"/>
            <a:pathLst>
              <a:path w="4993890" h="9828159">
                <a:moveTo>
                  <a:pt x="0" y="0"/>
                </a:moveTo>
                <a:lnTo>
                  <a:pt x="4993890" y="0"/>
                </a:lnTo>
                <a:lnTo>
                  <a:pt x="4993890" y="9828159"/>
                </a:lnTo>
                <a:lnTo>
                  <a:pt x="0" y="98281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7193" b="95244" l="9589" r="89726">
                          <a14:foregroundMark x1="40653" y1="57416" x2="42466" y2="57193"/>
                          <a14:foregroundMark x1="34932" y1="58121" x2="36169" y2="57969"/>
                          <a14:backgroundMark x1="20776" y1="58237" x2="25342" y2="56845"/>
                          <a14:backgroundMark x1="36530" y1="57541" x2="43379" y2="54176"/>
                          <a14:backgroundMark x1="89269" y1="58701" x2="85160" y2="56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t="-113188"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76855B-2784-18A4-8842-20EDFB4B9E04}"/>
              </a:ext>
            </a:extLst>
          </p:cNvPr>
          <p:cNvSpPr txBox="1">
            <a:spLocks/>
          </p:cNvSpPr>
          <p:nvPr/>
        </p:nvSpPr>
        <p:spPr>
          <a:xfrm>
            <a:off x="7400341" y="3144078"/>
            <a:ext cx="996276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7A0960-52E9-F303-A917-FECF2520B178}"/>
              </a:ext>
            </a:extLst>
          </p:cNvPr>
          <p:cNvSpPr txBox="1">
            <a:spLocks/>
          </p:cNvSpPr>
          <p:nvPr/>
        </p:nvSpPr>
        <p:spPr>
          <a:xfrm>
            <a:off x="7400341" y="4381500"/>
            <a:ext cx="1043045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nhèm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35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1C81-05EA-C4A8-5B44-AE719DA6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85" y="7025722"/>
            <a:ext cx="16383001" cy="10825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ừa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76855B-2784-18A4-8842-20EDFB4B9E04}"/>
              </a:ext>
            </a:extLst>
          </p:cNvPr>
          <p:cNvSpPr txBox="1">
            <a:spLocks/>
          </p:cNvSpPr>
          <p:nvPr/>
        </p:nvSpPr>
        <p:spPr>
          <a:xfrm>
            <a:off x="838199" y="807556"/>
            <a:ext cx="12115802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7A0960-52E9-F303-A917-FECF2520B178}"/>
              </a:ext>
            </a:extLst>
          </p:cNvPr>
          <p:cNvSpPr txBox="1">
            <a:spLocks/>
          </p:cNvSpPr>
          <p:nvPr/>
        </p:nvSpPr>
        <p:spPr>
          <a:xfrm>
            <a:off x="838199" y="2232986"/>
            <a:ext cx="12115802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9761A81A-6D15-8630-7445-12450A7ABF5D}"/>
              </a:ext>
            </a:extLst>
          </p:cNvPr>
          <p:cNvSpPr/>
          <p:nvPr/>
        </p:nvSpPr>
        <p:spPr>
          <a:xfrm>
            <a:off x="13258800" y="647700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4B125-5E31-580F-D1F4-F5F547178E53}"/>
              </a:ext>
            </a:extLst>
          </p:cNvPr>
          <p:cNvSpPr txBox="1"/>
          <p:nvPr/>
        </p:nvSpPr>
        <p:spPr>
          <a:xfrm>
            <a:off x="838198" y="3592996"/>
            <a:ext cx="1211580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CB01E3-B10A-A328-6732-5F4B11A970FF}"/>
              </a:ext>
            </a:extLst>
          </p:cNvPr>
          <p:cNvSpPr txBox="1">
            <a:spLocks/>
          </p:cNvSpPr>
          <p:nvPr/>
        </p:nvSpPr>
        <p:spPr>
          <a:xfrm>
            <a:off x="831572" y="7899927"/>
            <a:ext cx="17089891" cy="247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ghị luận về bài thơ &quot;Bếp lửa&quot; của Bằng Việt">
            <a:extLst>
              <a:ext uri="{FF2B5EF4-FFF2-40B4-BE49-F238E27FC236}">
                <a16:creationId xmlns:a16="http://schemas.microsoft.com/office/drawing/2014/main" id="{6815436E-BA31-870E-AB2F-00CA5BA14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3982" r="-188" b="19226"/>
          <a:stretch/>
        </p:blipFill>
        <p:spPr bwMode="auto">
          <a:xfrm>
            <a:off x="20" y="-11429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A8D651-E296-54B1-8C95-D424C14407F8}"/>
              </a:ext>
            </a:extLst>
          </p:cNvPr>
          <p:cNvSpPr txBox="1">
            <a:spLocks/>
          </p:cNvSpPr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4.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Bức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chân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dung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cuộc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sống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hiện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lên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trong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bài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xton Regular" panose="03060000000000000000" pitchFamily="66" charset="0"/>
              </a:rPr>
              <a:t>thơ</a:t>
            </a:r>
            <a:endParaRPr lang="en-US" sz="6600" b="1" dirty="0">
              <a:solidFill>
                <a:schemeClr val="tx1">
                  <a:lumMod val="85000"/>
                  <a:lumOff val="15000"/>
                </a:schemeClr>
              </a:solidFill>
              <a:latin typeface="#9Slide05 Braxton Regular" panose="03060000000000000000" pitchFamily="66" charset="0"/>
            </a:endParaRP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84943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1C81-05EA-C4A8-5B44-AE719DA6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2705101"/>
            <a:ext cx="12877800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9CB6D78-6CA9-500C-CD39-8B7449659FEE}"/>
              </a:ext>
            </a:extLst>
          </p:cNvPr>
          <p:cNvSpPr/>
          <p:nvPr/>
        </p:nvSpPr>
        <p:spPr>
          <a:xfrm>
            <a:off x="-609600" y="1842654"/>
            <a:ext cx="5317435" cy="7086600"/>
          </a:xfrm>
          <a:custGeom>
            <a:avLst/>
            <a:gdLst/>
            <a:ahLst/>
            <a:cxnLst/>
            <a:rect l="l" t="t" r="r" b="b"/>
            <a:pathLst>
              <a:path w="2798064" h="4114800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A3A8EB-6F95-83DD-0CC8-6ACB5F8C9A66}"/>
              </a:ext>
            </a:extLst>
          </p:cNvPr>
          <p:cNvSpPr txBox="1">
            <a:spLocks/>
          </p:cNvSpPr>
          <p:nvPr/>
        </p:nvSpPr>
        <p:spPr>
          <a:xfrm>
            <a:off x="1666461" y="803067"/>
            <a:ext cx="13792200" cy="911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E45428-7A8C-116B-69B6-F5E46A5051EA}"/>
              </a:ext>
            </a:extLst>
          </p:cNvPr>
          <p:cNvSpPr txBox="1">
            <a:spLocks/>
          </p:cNvSpPr>
          <p:nvPr/>
        </p:nvSpPr>
        <p:spPr>
          <a:xfrm>
            <a:off x="5029200" y="5098773"/>
            <a:ext cx="12877800" cy="1685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2AA08A-C4C6-9277-CE9C-5818A6A1BAF4}"/>
              </a:ext>
            </a:extLst>
          </p:cNvPr>
          <p:cNvSpPr txBox="1">
            <a:spLocks/>
          </p:cNvSpPr>
          <p:nvPr/>
        </p:nvSpPr>
        <p:spPr>
          <a:xfrm>
            <a:off x="4343400" y="7528719"/>
            <a:ext cx="12877800" cy="1043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803F9F-A158-4483-A786-6918A5B72D67}"/>
              </a:ext>
            </a:extLst>
          </p:cNvPr>
          <p:cNvSpPr txBox="1">
            <a:spLocks/>
          </p:cNvSpPr>
          <p:nvPr/>
        </p:nvSpPr>
        <p:spPr>
          <a:xfrm>
            <a:off x="1666461" y="8709820"/>
            <a:ext cx="12877800" cy="1043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0759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7703956" cy="10307472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Bếp lửa của tôi - Báo Đắk Lắk điện tử">
            <a:extLst>
              <a:ext uri="{FF2B5EF4-FFF2-40B4-BE49-F238E27FC236}">
                <a16:creationId xmlns:a16="http://schemas.microsoft.com/office/drawing/2014/main" id="{EA8B6DB1-A4C4-EF7C-64A7-C942ACBC2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r="-1" b="-1"/>
          <a:stretch/>
        </p:blipFill>
        <p:spPr bwMode="auto">
          <a:xfrm>
            <a:off x="4373182" y="10"/>
            <a:ext cx="13914818" cy="10286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EC40C-9BDD-968B-60A1-0AF9ECC8F86B}"/>
              </a:ext>
            </a:extLst>
          </p:cNvPr>
          <p:cNvSpPr txBox="1"/>
          <p:nvPr/>
        </p:nvSpPr>
        <p:spPr>
          <a:xfrm>
            <a:off x="609600" y="2857500"/>
            <a:ext cx="4742910" cy="396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ea typeface="+mj-ea"/>
                <a:cs typeface="+mj-cs"/>
              </a:rPr>
              <a:t>III.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+mj-ea"/>
                <a:cs typeface="+mj-cs"/>
              </a:rPr>
              <a:t>Tổng</a:t>
            </a:r>
            <a:r>
              <a:rPr lang="en-US" sz="8800" dirty="0">
                <a:solidFill>
                  <a:srgbClr val="FF0000"/>
                </a:solidFill>
                <a:latin typeface="#9Slide05 FS Blonde Script" panose="03000503000000000000" pitchFamily="65" charset="0"/>
                <a:ea typeface="+mj-ea"/>
                <a:cs typeface="+mj-cs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+mj-ea"/>
                <a:cs typeface="+mj-cs"/>
              </a:rPr>
              <a:t>kết</a:t>
            </a:r>
            <a:endParaRPr lang="en-US" sz="8800" dirty="0">
              <a:solidFill>
                <a:srgbClr val="FF0000"/>
              </a:solidFill>
              <a:latin typeface="#9Slide05 FS Blonde Script" panose="03000503000000000000" pitchFamily="65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61360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64371ED-4A89-A07F-845B-AB6A9A3F3C92}"/>
              </a:ext>
            </a:extLst>
          </p:cNvPr>
          <p:cNvSpPr/>
          <p:nvPr/>
        </p:nvSpPr>
        <p:spPr>
          <a:xfrm>
            <a:off x="15697200" y="5067300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0" y="0"/>
                </a:moveTo>
                <a:lnTo>
                  <a:pt x="3616775" y="0"/>
                </a:lnTo>
                <a:lnTo>
                  <a:pt x="3616775" y="7883980"/>
                </a:lnTo>
                <a:lnTo>
                  <a:pt x="0" y="788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A88F787E-D425-0DB9-AB89-0684905D4BE2}"/>
              </a:ext>
            </a:extLst>
          </p:cNvPr>
          <p:cNvGrpSpPr/>
          <p:nvPr/>
        </p:nvGrpSpPr>
        <p:grpSpPr>
          <a:xfrm rot="-10800000">
            <a:off x="12176714" y="-1555083"/>
            <a:ext cx="7015142" cy="5679421"/>
            <a:chOff x="0" y="0"/>
            <a:chExt cx="9353523" cy="757256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21F53C1-D9C3-ECEC-6CA8-1620658718C1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D82289E-FEDF-C244-D985-C1E081E20AE7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6C917DC-E18E-47C3-6F5B-9906E85DF870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3D00E-01B2-1F45-AA67-4881EB464007}"/>
              </a:ext>
            </a:extLst>
          </p:cNvPr>
          <p:cNvGrpSpPr/>
          <p:nvPr/>
        </p:nvGrpSpPr>
        <p:grpSpPr>
          <a:xfrm>
            <a:off x="-2798279" y="5674528"/>
            <a:ext cx="8768578" cy="8753056"/>
            <a:chOff x="0" y="0"/>
            <a:chExt cx="11691438" cy="116707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BCC0779-DB16-DCE0-266D-A5CE9D73264B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847A08B-D120-12AF-EB58-BBB69C449916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4C33D8C-52F9-5FDB-DD48-A52EF7007785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3CFB1701-825E-20D7-6295-DF574D8B5136}"/>
              </a:ext>
            </a:extLst>
          </p:cNvPr>
          <p:cNvSpPr/>
          <p:nvPr/>
        </p:nvSpPr>
        <p:spPr>
          <a:xfrm rot="1363955" flipH="1">
            <a:off x="-1347499" y="-1025759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FDEFB-B068-BA23-BE84-1F9DF0961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7145" y="-637259"/>
            <a:ext cx="6934200" cy="1097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7A456-2E77-4539-308B-A7FA7F272725}"/>
              </a:ext>
            </a:extLst>
          </p:cNvPr>
          <p:cNvSpPr txBox="1"/>
          <p:nvPr/>
        </p:nvSpPr>
        <p:spPr>
          <a:xfrm>
            <a:off x="1295400" y="2400300"/>
            <a:ext cx="9525000" cy="4509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I.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Đọc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–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Tìm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hiểu</a:t>
            </a:r>
            <a:r>
              <a:rPr lang="en-US" sz="8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#9Slide05 FS Blonde Script" panose="03000503000000000000" pitchFamily="65" charset="0"/>
              </a:rPr>
              <a:t>chung</a:t>
            </a:r>
            <a:endParaRPr lang="en-US" sz="8800" dirty="0">
              <a:solidFill>
                <a:srgbClr val="C00000"/>
              </a:solidFill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74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F8261DCC-F090-565C-A046-EC4A12E1077B}"/>
              </a:ext>
            </a:extLst>
          </p:cNvPr>
          <p:cNvSpPr/>
          <p:nvPr/>
        </p:nvSpPr>
        <p:spPr>
          <a:xfrm rot="1363955" flipH="1">
            <a:off x="-1407618" y="-242438"/>
            <a:ext cx="3637262" cy="7928637"/>
          </a:xfrm>
          <a:custGeom>
            <a:avLst/>
            <a:gdLst/>
            <a:ahLst/>
            <a:cxnLst/>
            <a:rect l="l" t="t" r="r" b="b"/>
            <a:pathLst>
              <a:path w="3637262" h="7928637">
                <a:moveTo>
                  <a:pt x="3637262" y="0"/>
                </a:moveTo>
                <a:lnTo>
                  <a:pt x="0" y="0"/>
                </a:lnTo>
                <a:lnTo>
                  <a:pt x="0" y="7928637"/>
                </a:lnTo>
                <a:lnTo>
                  <a:pt x="3637262" y="7928637"/>
                </a:lnTo>
                <a:lnTo>
                  <a:pt x="3637262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51BA079-D082-8695-27B3-CD86C8FD6F99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Đọc – chú 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BE2F6D-F1E9-47AF-D018-579AC3C1702D}"/>
              </a:ext>
            </a:extLst>
          </p:cNvPr>
          <p:cNvSpPr/>
          <p:nvPr/>
        </p:nvSpPr>
        <p:spPr>
          <a:xfrm>
            <a:off x="2743200" y="169366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7013B-CB06-5199-787A-F8F020E174A7}"/>
              </a:ext>
            </a:extLst>
          </p:cNvPr>
          <p:cNvSpPr/>
          <p:nvPr/>
        </p:nvSpPr>
        <p:spPr>
          <a:xfrm>
            <a:off x="4197324" y="3407541"/>
            <a:ext cx="845820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D19A591-2F44-4DC9-8487-8FEDA3484C94}"/>
              </a:ext>
            </a:extLst>
          </p:cNvPr>
          <p:cNvSpPr/>
          <p:nvPr/>
        </p:nvSpPr>
        <p:spPr>
          <a:xfrm rot="-10057392">
            <a:off x="14012330" y="6199221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40" y="0"/>
                </a:lnTo>
                <a:lnTo>
                  <a:pt x="6493940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C7E8A98D-C452-9CB2-1EBD-E091C46D58E4}"/>
              </a:ext>
            </a:extLst>
          </p:cNvPr>
          <p:cNvSpPr/>
          <p:nvPr/>
        </p:nvSpPr>
        <p:spPr>
          <a:xfrm rot="-4065954">
            <a:off x="12535028" y="7387601"/>
            <a:ext cx="4700392" cy="1649410"/>
          </a:xfrm>
          <a:custGeom>
            <a:avLst/>
            <a:gdLst/>
            <a:ahLst/>
            <a:cxnLst/>
            <a:rect l="l" t="t" r="r" b="b"/>
            <a:pathLst>
              <a:path w="4700392" h="1649410">
                <a:moveTo>
                  <a:pt x="0" y="0"/>
                </a:moveTo>
                <a:lnTo>
                  <a:pt x="4700392" y="0"/>
                </a:lnTo>
                <a:lnTo>
                  <a:pt x="4700392" y="1649411"/>
                </a:lnTo>
                <a:lnTo>
                  <a:pt x="0" y="1649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26BFD3A-CB71-81CA-84EF-646D251742A7}"/>
              </a:ext>
            </a:extLst>
          </p:cNvPr>
          <p:cNvSpPr/>
          <p:nvPr/>
        </p:nvSpPr>
        <p:spPr>
          <a:xfrm rot="-124391" flipV="1">
            <a:off x="15612139" y="6421325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4185866"/>
                </a:moveTo>
                <a:lnTo>
                  <a:pt x="2450438" y="4185866"/>
                </a:lnTo>
                <a:lnTo>
                  <a:pt x="2450438" y="0"/>
                </a:lnTo>
                <a:lnTo>
                  <a:pt x="0" y="0"/>
                </a:lnTo>
                <a:lnTo>
                  <a:pt x="0" y="418586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14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DA19647D-0010-8124-C312-A8D2894431B2}"/>
              </a:ext>
            </a:extLst>
          </p:cNvPr>
          <p:cNvGrpSpPr/>
          <p:nvPr/>
        </p:nvGrpSpPr>
        <p:grpSpPr>
          <a:xfrm rot="-10800000">
            <a:off x="11018858" y="7658100"/>
            <a:ext cx="7015142" cy="5679421"/>
            <a:chOff x="0" y="0"/>
            <a:chExt cx="9353523" cy="757256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41CFA54-3F52-3B83-5FFC-103F3CA811D9}"/>
                </a:ext>
              </a:extLst>
            </p:cNvPr>
            <p:cNvSpPr/>
            <p:nvPr/>
          </p:nvSpPr>
          <p:spPr>
            <a:xfrm>
              <a:off x="0" y="0"/>
              <a:ext cx="6819446" cy="6856847"/>
            </a:xfrm>
            <a:custGeom>
              <a:avLst/>
              <a:gdLst/>
              <a:ahLst/>
              <a:cxnLst/>
              <a:rect l="l" t="t" r="r" b="b"/>
              <a:pathLst>
                <a:path w="6819446" h="6856847">
                  <a:moveTo>
                    <a:pt x="0" y="0"/>
                  </a:moveTo>
                  <a:lnTo>
                    <a:pt x="6819446" y="0"/>
                  </a:lnTo>
                  <a:lnTo>
                    <a:pt x="6819446" y="6856847"/>
                  </a:lnTo>
                  <a:lnTo>
                    <a:pt x="0" y="6856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80719CC-E8FB-9C41-8E65-F129F2523583}"/>
                </a:ext>
              </a:extLst>
            </p:cNvPr>
            <p:cNvSpPr/>
            <p:nvPr/>
          </p:nvSpPr>
          <p:spPr>
            <a:xfrm flipV="1">
              <a:off x="1776098" y="199140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CC114F1-6E0D-3D76-EB61-BB3F77689032}"/>
                </a:ext>
              </a:extLst>
            </p:cNvPr>
            <p:cNvSpPr/>
            <p:nvPr/>
          </p:nvSpPr>
          <p:spPr>
            <a:xfrm>
              <a:off x="5474250" y="2308489"/>
              <a:ext cx="3879273" cy="1911423"/>
            </a:xfrm>
            <a:custGeom>
              <a:avLst/>
              <a:gdLst/>
              <a:ahLst/>
              <a:cxnLst/>
              <a:rect l="l" t="t" r="r" b="b"/>
              <a:pathLst>
                <a:path w="3879273" h="1911423">
                  <a:moveTo>
                    <a:pt x="0" y="0"/>
                  </a:moveTo>
                  <a:lnTo>
                    <a:pt x="3879273" y="0"/>
                  </a:lnTo>
                  <a:lnTo>
                    <a:pt x="3879273" y="1911424"/>
                  </a:lnTo>
                  <a:lnTo>
                    <a:pt x="0" y="191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EAE8DCC5-A6A7-CEAE-2F2E-27E0A765D111}"/>
              </a:ext>
            </a:extLst>
          </p:cNvPr>
          <p:cNvGrpSpPr/>
          <p:nvPr/>
        </p:nvGrpSpPr>
        <p:grpSpPr>
          <a:xfrm>
            <a:off x="-4438992" y="-6360085"/>
            <a:ext cx="8768578" cy="8753056"/>
            <a:chOff x="0" y="0"/>
            <a:chExt cx="11691438" cy="11670742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B13F3C8-9895-DE17-5AEB-3330FB21E3D8}"/>
                </a:ext>
              </a:extLst>
            </p:cNvPr>
            <p:cNvSpPr/>
            <p:nvPr/>
          </p:nvSpPr>
          <p:spPr>
            <a:xfrm rot="-7023068">
              <a:off x="1516426" y="1482334"/>
              <a:ext cx="8658586" cy="8706074"/>
            </a:xfrm>
            <a:custGeom>
              <a:avLst/>
              <a:gdLst/>
              <a:ahLst/>
              <a:cxnLst/>
              <a:rect l="l" t="t" r="r" b="b"/>
              <a:pathLst>
                <a:path w="8658586" h="8706074">
                  <a:moveTo>
                    <a:pt x="0" y="0"/>
                  </a:moveTo>
                  <a:lnTo>
                    <a:pt x="8658586" y="0"/>
                  </a:lnTo>
                  <a:lnTo>
                    <a:pt x="8658586" y="8706074"/>
                  </a:lnTo>
                  <a:lnTo>
                    <a:pt x="0" y="8706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A2294C1-29D7-1A27-02EE-666D01F69579}"/>
                </a:ext>
              </a:extLst>
            </p:cNvPr>
            <p:cNvSpPr/>
            <p:nvPr/>
          </p:nvSpPr>
          <p:spPr>
            <a:xfrm rot="-1031629">
              <a:off x="1990850" y="1230761"/>
              <a:ext cx="6267189" cy="2199214"/>
            </a:xfrm>
            <a:custGeom>
              <a:avLst/>
              <a:gdLst/>
              <a:ahLst/>
              <a:cxnLst/>
              <a:rect l="l" t="t" r="r" b="b"/>
              <a:pathLst>
                <a:path w="6267189" h="2199214">
                  <a:moveTo>
                    <a:pt x="0" y="0"/>
                  </a:moveTo>
                  <a:lnTo>
                    <a:pt x="6267189" y="0"/>
                  </a:lnTo>
                  <a:lnTo>
                    <a:pt x="6267189" y="2199213"/>
                  </a:lnTo>
                  <a:lnTo>
                    <a:pt x="0" y="219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76AC003-AB54-3A64-30D4-4D53A4B6D6A0}"/>
                </a:ext>
              </a:extLst>
            </p:cNvPr>
            <p:cNvSpPr/>
            <p:nvPr/>
          </p:nvSpPr>
          <p:spPr>
            <a:xfrm rot="2909932" flipV="1">
              <a:off x="4832926" y="1805987"/>
              <a:ext cx="3267251" cy="5581154"/>
            </a:xfrm>
            <a:custGeom>
              <a:avLst/>
              <a:gdLst/>
              <a:ahLst/>
              <a:cxnLst/>
              <a:rect l="l" t="t" r="r" b="b"/>
              <a:pathLst>
                <a:path w="3267251" h="5581154">
                  <a:moveTo>
                    <a:pt x="0" y="5581154"/>
                  </a:moveTo>
                  <a:lnTo>
                    <a:pt x="3267251" y="5581154"/>
                  </a:lnTo>
                  <a:lnTo>
                    <a:pt x="3267251" y="0"/>
                  </a:lnTo>
                  <a:lnTo>
                    <a:pt x="0" y="0"/>
                  </a:lnTo>
                  <a:lnTo>
                    <a:pt x="0" y="5581154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7770F0-0C1F-5A77-7287-BFDE2B6788D4}"/>
              </a:ext>
            </a:extLst>
          </p:cNvPr>
          <p:cNvSpPr txBox="1"/>
          <p:nvPr/>
        </p:nvSpPr>
        <p:spPr>
          <a:xfrm>
            <a:off x="6934200" y="68626"/>
            <a:ext cx="4765821" cy="108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  <a:latin typeface="#9Slide05 FS Blonde Script" panose="03000503000000000000" pitchFamily="65" charset="0"/>
              </a:rPr>
              <a:t>BẾP LỬA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398961-B5C3-C909-EA1C-0B51E012FA31}"/>
              </a:ext>
            </a:extLst>
          </p:cNvPr>
          <p:cNvSpPr txBox="1"/>
          <p:nvPr/>
        </p:nvSpPr>
        <p:spPr>
          <a:xfrm>
            <a:off x="381000" y="1149387"/>
            <a:ext cx="78486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chờn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vờn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sương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ấp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iu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đượm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thương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mưa</a:t>
            </a:r>
            <a:r>
              <a:rPr lang="en-US" sz="3200" dirty="0">
                <a:latin typeface="#9Slide05 Braxton Regular" panose="03060000000000000000" pitchFamily="66" charset="0"/>
              </a:rPr>
              <a:t>.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Lên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bốn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tuổi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quen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mùi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mòn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mỏi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xe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khô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rạc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ngựa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gầy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Chỉ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nhớ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hun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nhèm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mắt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Nghĩ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đến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giờ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sống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mũi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còn</a:t>
            </a:r>
            <a:r>
              <a:rPr lang="en-US" sz="3200" dirty="0">
                <a:latin typeface="#9Slide05 Braxton Regular" panose="03060000000000000000" pitchFamily="66" charset="0"/>
              </a:rPr>
              <a:t> cay!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Tám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ròng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Tu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kêu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xa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Khi </a:t>
            </a:r>
            <a:r>
              <a:rPr lang="en-US" sz="3200" dirty="0" err="1">
                <a:latin typeface="#9Slide05 Braxton Regular" panose="03060000000000000000" pitchFamily="66" charset="0"/>
              </a:rPr>
              <a:t>tu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kêu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con </a:t>
            </a:r>
            <a:r>
              <a:rPr lang="en-US" sz="3200" dirty="0" err="1">
                <a:latin typeface="#9Slide05 Braxton Regular" panose="03060000000000000000" pitchFamily="66" charset="0"/>
              </a:rPr>
              <a:t>nhớ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hay </a:t>
            </a:r>
            <a:r>
              <a:rPr lang="en-US" sz="3200" dirty="0" err="1">
                <a:latin typeface="#9Slide05 Braxton Regular" panose="03060000000000000000" pitchFamily="66" charset="0"/>
              </a:rPr>
              <a:t>kể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chuyện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ngày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Huế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Tiếng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sao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thế</a:t>
            </a:r>
            <a:r>
              <a:rPr lang="en-US" sz="3200" dirty="0">
                <a:latin typeface="#9Slide05 Braxton Regular" panose="03060000000000000000" pitchFamily="66" charset="0"/>
              </a:rPr>
              <a:t>!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Mẹ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cha </a:t>
            </a:r>
            <a:r>
              <a:rPr lang="en-US" sz="3200" dirty="0" err="1">
                <a:latin typeface="#9Slide05 Braxton Regular" panose="03060000000000000000" pitchFamily="66" charset="0"/>
              </a:rPr>
              <a:t>công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tác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không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về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bảo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nghe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dạy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làm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học</a:t>
            </a:r>
            <a:endParaRPr lang="en-US" sz="3200" dirty="0"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F3C7-798D-5F65-E428-A57B97C5352B}"/>
              </a:ext>
            </a:extLst>
          </p:cNvPr>
          <p:cNvSpPr txBox="1"/>
          <p:nvPr/>
        </p:nvSpPr>
        <p:spPr>
          <a:xfrm>
            <a:off x="6038955" y="1149387"/>
            <a:ext cx="655631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nghĩ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thương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nhọc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Tu </a:t>
            </a:r>
            <a:r>
              <a:rPr lang="en-US" sz="3200" dirty="0" err="1">
                <a:latin typeface="#9Slide05 Braxton Regular" panose="03060000000000000000" pitchFamily="66" charset="0"/>
              </a:rPr>
              <a:t>hú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ơi</a:t>
            </a:r>
            <a:r>
              <a:rPr lang="en-US" sz="3200" dirty="0">
                <a:latin typeface="#9Slide05 Braxton Regular" panose="03060000000000000000" pitchFamily="66" charset="0"/>
              </a:rPr>
              <a:t>! </a:t>
            </a:r>
            <a:r>
              <a:rPr lang="en-US" sz="3200" dirty="0" err="1">
                <a:latin typeface="#9Slide05 Braxton Regular" panose="03060000000000000000" pitchFamily="66" charset="0"/>
              </a:rPr>
              <a:t>Chẳng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đến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cùng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Kêu</a:t>
            </a:r>
            <a:r>
              <a:rPr lang="en-US" sz="3200" dirty="0">
                <a:latin typeface="#9Slide05 Braxton Regular" panose="03060000000000000000" pitchFamily="66" charset="0"/>
              </a:rPr>
              <a:t> chi </a:t>
            </a:r>
            <a:r>
              <a:rPr lang="en-US" sz="3200" dirty="0" err="1">
                <a:latin typeface="#9Slide05 Braxton Regular" panose="03060000000000000000" pitchFamily="66" charset="0"/>
              </a:rPr>
              <a:t>hoài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cánh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xa</a:t>
            </a:r>
            <a:r>
              <a:rPr lang="en-US" sz="3200" dirty="0">
                <a:latin typeface="#9Slide05 Braxton Regular" panose="03060000000000000000" pitchFamily="66" charset="0"/>
              </a:rPr>
              <a:t>?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giặc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đốt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làng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tàn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rụi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Hàng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bốn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trở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về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lầm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lụi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Đỡ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đần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dựng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túp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lều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tranh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lòng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dặn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đinh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ninh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>
                <a:latin typeface="#9Slide05 Braxton Regular" panose="03060000000000000000" pitchFamily="66" charset="0"/>
              </a:rPr>
              <a:t>“</a:t>
            </a:r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 ở </a:t>
            </a:r>
            <a:r>
              <a:rPr lang="en-US" sz="3200" dirty="0" err="1">
                <a:latin typeface="#9Slide05 Braxton Regular" panose="03060000000000000000" pitchFamily="66" charset="0"/>
              </a:rPr>
              <a:t>chiến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khi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còn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việc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bố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Mày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chớ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này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kể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nọ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Cứ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bảo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được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bình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yên</a:t>
            </a:r>
            <a:r>
              <a:rPr lang="en-US" sz="3200" dirty="0">
                <a:latin typeface="#9Slide05 Braxton Regular" panose="03060000000000000000" pitchFamily="66" charset="0"/>
              </a:rPr>
              <a:t>!”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Rồi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rồi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chiều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nhen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lòng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luôn</a:t>
            </a:r>
            <a:r>
              <a:rPr lang="en-US" sz="3200" dirty="0">
                <a:latin typeface="#9Slide05 Braxton Regular" panose="03060000000000000000" pitchFamily="66" charset="0"/>
              </a:rPr>
              <a:t> ủ </a:t>
            </a:r>
            <a:r>
              <a:rPr lang="en-US" sz="3200" dirty="0" err="1">
                <a:latin typeface="#9Slide05 Braxton Regular" panose="03060000000000000000" pitchFamily="66" charset="0"/>
              </a:rPr>
              <a:t>sẵn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Một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chứa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niềm</a:t>
            </a:r>
            <a:r>
              <a:rPr lang="en-US" sz="3200" dirty="0">
                <a:latin typeface="#9Slide05 Braxton Regular" panose="03060000000000000000" pitchFamily="66" charset="0"/>
              </a:rPr>
              <a:t> tin </a:t>
            </a:r>
            <a:r>
              <a:rPr lang="en-US" sz="3200" dirty="0" err="1">
                <a:latin typeface="#9Slide05 Braxton Regular" panose="03060000000000000000" pitchFamily="66" charset="0"/>
              </a:rPr>
              <a:t>dai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dẳng</a:t>
            </a:r>
            <a:r>
              <a:rPr lang="en-US" sz="3200" dirty="0">
                <a:latin typeface="#9Slide05 Braxton Regular" panose="03060000000000000000" pitchFamily="66" charset="0"/>
              </a:rPr>
              <a:t>…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Lận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đời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biết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mưa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Mấy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chục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rồi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đến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tận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bây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giờ</a:t>
            </a:r>
            <a:endParaRPr lang="en-US" sz="3200" dirty="0">
              <a:latin typeface="#9Slide05 Braxton Regular" panose="03060000000000000000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FEB76-7046-436C-420C-75737686755C}"/>
              </a:ext>
            </a:extLst>
          </p:cNvPr>
          <p:cNvSpPr txBox="1"/>
          <p:nvPr/>
        </p:nvSpPr>
        <p:spPr>
          <a:xfrm>
            <a:off x="11843295" y="1149387"/>
            <a:ext cx="621610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giữ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quen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dậy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ấp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iu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nồng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đượm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niềm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yêu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thương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khoai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sắn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ngọt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bùi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nồi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xôi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gạo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mới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sẻ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chung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vui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dậy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cả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những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tâm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tình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tuổi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nhỏ</a:t>
            </a:r>
            <a:r>
              <a:rPr lang="en-US" sz="3200" dirty="0">
                <a:latin typeface="#9Slide05 Braxton Regular" panose="03060000000000000000" pitchFamily="66" charset="0"/>
              </a:rPr>
              <a:t>…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Ôi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kì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lạ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thiêng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liêng</a:t>
            </a:r>
            <a:r>
              <a:rPr lang="en-US" sz="3200" dirty="0">
                <a:latin typeface="#9Slide05 Braxton Regular" panose="03060000000000000000" pitchFamily="66" charset="0"/>
              </a:rPr>
              <a:t> –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!</a:t>
            </a:r>
          </a:p>
          <a:p>
            <a:endParaRPr lang="en-US" sz="3200" dirty="0">
              <a:latin typeface="#9Slide05 Braxton Regular" panose="03060000000000000000" pitchFamily="66" charset="0"/>
            </a:endParaRP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Giờ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cháu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đi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xa</a:t>
            </a:r>
            <a:r>
              <a:rPr lang="en-US" sz="3200" dirty="0">
                <a:latin typeface="#9Slide05 Braxton Regular" panose="03060000000000000000" pitchFamily="66" charset="0"/>
              </a:rPr>
              <a:t>. </a:t>
            </a:r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ngọn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khói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tàu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lửa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nhà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niềm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vui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trăm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ngả</a:t>
            </a:r>
            <a:r>
              <a:rPr lang="en-US" sz="3200" dirty="0">
                <a:latin typeface="#9Slide05 Braxton Regular" panose="03060000000000000000" pitchFamily="66" charset="0"/>
              </a:rPr>
              <a:t>,</a:t>
            </a:r>
          </a:p>
          <a:p>
            <a:r>
              <a:rPr lang="en-US" sz="3200" dirty="0" err="1">
                <a:latin typeface="#9Slide05 Braxton Regular" panose="03060000000000000000" pitchFamily="66" charset="0"/>
              </a:rPr>
              <a:t>Nhưng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vẫn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chẳng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lúc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nào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quên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nhắc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nhở</a:t>
            </a:r>
            <a:r>
              <a:rPr lang="en-US" sz="3200" dirty="0">
                <a:latin typeface="#9Slide05 Braxton Regular" panose="03060000000000000000" pitchFamily="66" charset="0"/>
              </a:rPr>
              <a:t>.</a:t>
            </a:r>
          </a:p>
          <a:p>
            <a:r>
              <a:rPr lang="en-US" sz="3200" dirty="0">
                <a:latin typeface="#9Slide05 Braxton Regular" panose="03060000000000000000" pitchFamily="66" charset="0"/>
              </a:rPr>
              <a:t>- </a:t>
            </a:r>
            <a:r>
              <a:rPr lang="en-US" sz="3200" dirty="0" err="1">
                <a:latin typeface="#9Slide05 Braxton Regular" panose="03060000000000000000" pitchFamily="66" charset="0"/>
              </a:rPr>
              <a:t>Sớm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mai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này</a:t>
            </a:r>
            <a:r>
              <a:rPr lang="en-US" sz="3200" dirty="0">
                <a:latin typeface="#9Slide05 Braxton Regular" panose="03060000000000000000" pitchFamily="66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</a:rPr>
              <a:t>bà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bếp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lên</a:t>
            </a:r>
            <a:r>
              <a:rPr lang="en-US" sz="3200" dirty="0">
                <a:latin typeface="#9Slide05 Braxton Regular" panose="03060000000000000000" pitchFamily="66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</a:rPr>
              <a:t>chưa</a:t>
            </a:r>
            <a:r>
              <a:rPr lang="en-US" sz="3200" dirty="0">
                <a:latin typeface="#9Slide05 Braxton Regular" panose="03060000000000000000" pitchFamily="66" charset="0"/>
              </a:rPr>
              <a:t>?...</a:t>
            </a:r>
          </a:p>
          <a:p>
            <a:pPr algn="r"/>
            <a:r>
              <a:rPr lang="en-US" sz="2800" dirty="0">
                <a:latin typeface="#9Slide05 Braxton Regular" panose="03060000000000000000" pitchFamily="66" charset="0"/>
              </a:rPr>
              <a:t>(</a:t>
            </a:r>
            <a:r>
              <a:rPr lang="en-US" sz="2800" dirty="0" err="1">
                <a:latin typeface="#9Slide05 Braxton Regular" panose="03060000000000000000" pitchFamily="66" charset="0"/>
              </a:rPr>
              <a:t>Bằng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Việt</a:t>
            </a:r>
            <a:r>
              <a:rPr lang="en-US" sz="2800" dirty="0">
                <a:latin typeface="#9Slide05 Braxton Regular" panose="03060000000000000000" pitchFamily="66" charset="0"/>
              </a:rPr>
              <a:t> – </a:t>
            </a:r>
            <a:r>
              <a:rPr lang="en-US" sz="2800" dirty="0" err="1">
                <a:latin typeface="#9Slide05 Braxton Regular" panose="03060000000000000000" pitchFamily="66" charset="0"/>
              </a:rPr>
              <a:t>Lưu</a:t>
            </a:r>
            <a:r>
              <a:rPr lang="en-US" sz="2800" dirty="0">
                <a:latin typeface="#9Slide05 Braxton Regular" panose="03060000000000000000" pitchFamily="66" charset="0"/>
              </a:rPr>
              <a:t> Quang Vũ, “</a:t>
            </a:r>
            <a:r>
              <a:rPr lang="en-US" sz="2800" dirty="0" err="1">
                <a:latin typeface="#9Slide05 Braxton Regular" panose="03060000000000000000" pitchFamily="66" charset="0"/>
              </a:rPr>
              <a:t>Hương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cây</a:t>
            </a:r>
            <a:r>
              <a:rPr lang="en-US" sz="2800" dirty="0">
                <a:latin typeface="#9Slide05 Braxton Regular" panose="03060000000000000000" pitchFamily="66" charset="0"/>
              </a:rPr>
              <a:t> – </a:t>
            </a:r>
            <a:r>
              <a:rPr lang="en-US" sz="2800" dirty="0" err="1">
                <a:latin typeface="#9Slide05 Braxton Regular" panose="03060000000000000000" pitchFamily="66" charset="0"/>
              </a:rPr>
              <a:t>Bếp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lửa</a:t>
            </a:r>
            <a:r>
              <a:rPr lang="en-US" sz="2800" dirty="0">
                <a:latin typeface="#9Slide05 Braxton Regular" panose="03060000000000000000" pitchFamily="66" charset="0"/>
              </a:rPr>
              <a:t>”, NXB Văn </a:t>
            </a:r>
            <a:r>
              <a:rPr lang="en-US" sz="2800" dirty="0" err="1">
                <a:latin typeface="#9Slide05 Braxton Regular" panose="03060000000000000000" pitchFamily="66" charset="0"/>
              </a:rPr>
              <a:t>học</a:t>
            </a:r>
            <a:r>
              <a:rPr lang="en-US" sz="2800" dirty="0">
                <a:latin typeface="#9Slide05 Braxton Regular" panose="03060000000000000000" pitchFamily="66" charset="0"/>
              </a:rPr>
              <a:t>, Hà </a:t>
            </a:r>
            <a:r>
              <a:rPr lang="en-US" sz="2800" dirty="0" err="1">
                <a:latin typeface="#9Slide05 Braxton Regular" panose="03060000000000000000" pitchFamily="66" charset="0"/>
              </a:rPr>
              <a:t>Nội</a:t>
            </a:r>
            <a:r>
              <a:rPr lang="en-US" sz="2800" dirty="0">
                <a:latin typeface="#9Slide05 Braxton Regular" panose="03060000000000000000" pitchFamily="66" charset="0"/>
              </a:rPr>
              <a:t>, 1968, tr 71 – 73)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1A83D87-4B56-69E1-07EA-265D3866EDD2}"/>
              </a:ext>
            </a:extLst>
          </p:cNvPr>
          <p:cNvSpPr/>
          <p:nvPr/>
        </p:nvSpPr>
        <p:spPr>
          <a:xfrm>
            <a:off x="15544800" y="7429500"/>
            <a:ext cx="3157749" cy="3819466"/>
          </a:xfrm>
          <a:custGeom>
            <a:avLst/>
            <a:gdLst/>
            <a:ahLst/>
            <a:cxnLst/>
            <a:rect l="l" t="t" r="r" b="b"/>
            <a:pathLst>
              <a:path w="4082299" h="5055478">
                <a:moveTo>
                  <a:pt x="0" y="0"/>
                </a:moveTo>
                <a:lnTo>
                  <a:pt x="4082299" y="0"/>
                </a:lnTo>
                <a:lnTo>
                  <a:pt x="4082299" y="5055478"/>
                </a:lnTo>
                <a:lnTo>
                  <a:pt x="0" y="5055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4557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E4ECC0F6-DFC0-F44A-0937-8FF585604261}"/>
              </a:ext>
            </a:extLst>
          </p:cNvPr>
          <p:cNvSpPr/>
          <p:nvPr/>
        </p:nvSpPr>
        <p:spPr>
          <a:xfrm rot="-10057392">
            <a:off x="14012330" y="6199221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40" y="0"/>
                </a:lnTo>
                <a:lnTo>
                  <a:pt x="6493940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81447443-8BAB-9501-4791-3FE1ED7267BF}"/>
              </a:ext>
            </a:extLst>
          </p:cNvPr>
          <p:cNvSpPr/>
          <p:nvPr/>
        </p:nvSpPr>
        <p:spPr>
          <a:xfrm rot="9801328">
            <a:off x="17062781" y="7165367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0"/>
                </a:moveTo>
                <a:lnTo>
                  <a:pt x="2450438" y="0"/>
                </a:lnTo>
                <a:lnTo>
                  <a:pt x="2450438" y="4185866"/>
                </a:lnTo>
                <a:lnTo>
                  <a:pt x="0" y="4185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7029554-83E8-CDD2-2490-E02BC0A8D533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Đọc – chú 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5854F8-417B-8A0D-2C5C-3728D39F19C9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0B61AF-0BEF-0BA1-6329-9EF82C971D17}"/>
              </a:ext>
            </a:extLst>
          </p:cNvPr>
          <p:cNvGrpSpPr/>
          <p:nvPr/>
        </p:nvGrpSpPr>
        <p:grpSpPr>
          <a:xfrm>
            <a:off x="1600200" y="3210077"/>
            <a:ext cx="6324600" cy="6048223"/>
            <a:chOff x="1600200" y="3210077"/>
            <a:chExt cx="6324600" cy="604822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0D392A4-C053-9F9A-1A0C-018E43D8BF37}"/>
                </a:ext>
              </a:extLst>
            </p:cNvPr>
            <p:cNvSpPr/>
            <p:nvPr/>
          </p:nvSpPr>
          <p:spPr>
            <a:xfrm>
              <a:off x="1600200" y="3210077"/>
              <a:ext cx="6324600" cy="6048223"/>
            </a:xfrm>
            <a:custGeom>
              <a:avLst/>
              <a:gdLst/>
              <a:ahLst/>
              <a:cxnLst/>
              <a:rect l="l" t="t" r="r" b="b"/>
              <a:pathLst>
                <a:path w="5506423" h="5486400">
                  <a:moveTo>
                    <a:pt x="0" y="0"/>
                  </a:moveTo>
                  <a:lnTo>
                    <a:pt x="5506423" y="0"/>
                  </a:lnTo>
                  <a:lnTo>
                    <a:pt x="550642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7ED49E-8BB0-81DA-755D-09FD8532FF09}"/>
                </a:ext>
              </a:extLst>
            </p:cNvPr>
            <p:cNvSpPr/>
            <p:nvPr/>
          </p:nvSpPr>
          <p:spPr>
            <a:xfrm>
              <a:off x="2286000" y="5267477"/>
              <a:ext cx="4800600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FDAB9B-94D1-D330-1197-46B1A3EA09CF}"/>
              </a:ext>
            </a:extLst>
          </p:cNvPr>
          <p:cNvGrpSpPr/>
          <p:nvPr/>
        </p:nvGrpSpPr>
        <p:grpSpPr>
          <a:xfrm>
            <a:off x="9448800" y="3202457"/>
            <a:ext cx="6324600" cy="6048223"/>
            <a:chOff x="9448800" y="3202457"/>
            <a:chExt cx="6324600" cy="6048223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14D7AAB-D953-C5B7-2D9F-D33349482D53}"/>
                </a:ext>
              </a:extLst>
            </p:cNvPr>
            <p:cNvSpPr/>
            <p:nvPr/>
          </p:nvSpPr>
          <p:spPr>
            <a:xfrm>
              <a:off x="9448800" y="3202457"/>
              <a:ext cx="6324600" cy="6048223"/>
            </a:xfrm>
            <a:custGeom>
              <a:avLst/>
              <a:gdLst/>
              <a:ahLst/>
              <a:cxnLst/>
              <a:rect l="l" t="t" r="r" b="b"/>
              <a:pathLst>
                <a:path w="5506423" h="5486400">
                  <a:moveTo>
                    <a:pt x="0" y="0"/>
                  </a:moveTo>
                  <a:lnTo>
                    <a:pt x="5506423" y="0"/>
                  </a:lnTo>
                  <a:lnTo>
                    <a:pt x="550642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CE118-E49C-7F0D-F3BD-C7067DC2AB7B}"/>
                </a:ext>
              </a:extLst>
            </p:cNvPr>
            <p:cNvSpPr/>
            <p:nvPr/>
          </p:nvSpPr>
          <p:spPr>
            <a:xfrm>
              <a:off x="10336690" y="3812542"/>
              <a:ext cx="5410200" cy="3533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E27D1570-FD74-C45C-E2FE-E5347EBD7D7C}"/>
              </a:ext>
            </a:extLst>
          </p:cNvPr>
          <p:cNvSpPr/>
          <p:nvPr/>
        </p:nvSpPr>
        <p:spPr>
          <a:xfrm rot="1741598" flipH="1">
            <a:off x="-1504725" y="-1565846"/>
            <a:ext cx="3350281" cy="7303064"/>
          </a:xfrm>
          <a:custGeom>
            <a:avLst/>
            <a:gdLst/>
            <a:ahLst/>
            <a:cxnLst/>
            <a:rect l="l" t="t" r="r" b="b"/>
            <a:pathLst>
              <a:path w="3350281" h="7303064">
                <a:moveTo>
                  <a:pt x="3350281" y="0"/>
                </a:moveTo>
                <a:lnTo>
                  <a:pt x="0" y="0"/>
                </a:lnTo>
                <a:lnTo>
                  <a:pt x="0" y="7303064"/>
                </a:lnTo>
                <a:lnTo>
                  <a:pt x="3350281" y="7303064"/>
                </a:lnTo>
                <a:lnTo>
                  <a:pt x="3350281" y="0"/>
                </a:lnTo>
                <a:close/>
              </a:path>
            </a:pathLst>
          </a:custGeom>
          <a:blipFill>
            <a:blip r:embed="rId9">
              <a:alphaModFix amt="7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31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C936325A-EC31-CFF2-24BE-BB88EFD85E53}"/>
              </a:ext>
            </a:extLst>
          </p:cNvPr>
          <p:cNvSpPr/>
          <p:nvPr/>
        </p:nvSpPr>
        <p:spPr>
          <a:xfrm rot="-1279815">
            <a:off x="16251625" y="-880342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0" y="0"/>
                </a:moveTo>
                <a:lnTo>
                  <a:pt x="3616776" y="0"/>
                </a:lnTo>
                <a:lnTo>
                  <a:pt x="3616776" y="7883980"/>
                </a:lnTo>
                <a:lnTo>
                  <a:pt x="0" y="788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923F0BF-3077-033C-3B6E-A7C2908380E0}"/>
              </a:ext>
            </a:extLst>
          </p:cNvPr>
          <p:cNvSpPr/>
          <p:nvPr/>
        </p:nvSpPr>
        <p:spPr>
          <a:xfrm>
            <a:off x="-2014169" y="6326281"/>
            <a:ext cx="6493940" cy="6529555"/>
          </a:xfrm>
          <a:custGeom>
            <a:avLst/>
            <a:gdLst/>
            <a:ahLst/>
            <a:cxnLst/>
            <a:rect l="l" t="t" r="r" b="b"/>
            <a:pathLst>
              <a:path w="6493940" h="6529555">
                <a:moveTo>
                  <a:pt x="0" y="0"/>
                </a:moveTo>
                <a:lnTo>
                  <a:pt x="6493939" y="0"/>
                </a:lnTo>
                <a:lnTo>
                  <a:pt x="6493939" y="6529555"/>
                </a:lnTo>
                <a:lnTo>
                  <a:pt x="0" y="6529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748C8558-F942-C944-E1D0-695CDFABAA25}"/>
              </a:ext>
            </a:extLst>
          </p:cNvPr>
          <p:cNvSpPr/>
          <p:nvPr/>
        </p:nvSpPr>
        <p:spPr>
          <a:xfrm rot="4368370">
            <a:off x="-814470" y="527186"/>
            <a:ext cx="2689927" cy="1649410"/>
          </a:xfrm>
          <a:custGeom>
            <a:avLst/>
            <a:gdLst/>
            <a:ahLst/>
            <a:cxnLst/>
            <a:rect l="l" t="t" r="r" b="b"/>
            <a:pathLst>
              <a:path w="2689927" h="1649410">
                <a:moveTo>
                  <a:pt x="0" y="0"/>
                </a:moveTo>
                <a:lnTo>
                  <a:pt x="2689928" y="0"/>
                </a:lnTo>
                <a:lnTo>
                  <a:pt x="2689928" y="1649410"/>
                </a:lnTo>
                <a:lnTo>
                  <a:pt x="0" y="1649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4740"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89C2CB1-77F9-437C-89EA-8B2D17354874}"/>
              </a:ext>
            </a:extLst>
          </p:cNvPr>
          <p:cNvSpPr/>
          <p:nvPr/>
        </p:nvSpPr>
        <p:spPr>
          <a:xfrm rot="8309932" flipV="1">
            <a:off x="-674658" y="7677825"/>
            <a:ext cx="2450438" cy="4185866"/>
          </a:xfrm>
          <a:custGeom>
            <a:avLst/>
            <a:gdLst/>
            <a:ahLst/>
            <a:cxnLst/>
            <a:rect l="l" t="t" r="r" b="b"/>
            <a:pathLst>
              <a:path w="2450438" h="4185866">
                <a:moveTo>
                  <a:pt x="0" y="4185866"/>
                </a:moveTo>
                <a:lnTo>
                  <a:pt x="2450438" y="4185866"/>
                </a:lnTo>
                <a:lnTo>
                  <a:pt x="2450438" y="0"/>
                </a:lnTo>
                <a:lnTo>
                  <a:pt x="0" y="0"/>
                </a:lnTo>
                <a:lnTo>
                  <a:pt x="0" y="418586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BF632E6-DBEF-766D-4928-5093DA74834C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Tìm hiểu 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BBD6B4-7B4E-62CA-153D-096B0DAE2E3A}"/>
              </a:ext>
            </a:extLst>
          </p:cNvPr>
          <p:cNvSpPr/>
          <p:nvPr/>
        </p:nvSpPr>
        <p:spPr>
          <a:xfrm>
            <a:off x="1219200" y="121483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CA65E4-B9D3-7EE7-044F-C985D05B5CAA}"/>
              </a:ext>
            </a:extLst>
          </p:cNvPr>
          <p:cNvGrpSpPr/>
          <p:nvPr/>
        </p:nvGrpSpPr>
        <p:grpSpPr>
          <a:xfrm>
            <a:off x="902329" y="2814718"/>
            <a:ext cx="5878857" cy="6782910"/>
            <a:chOff x="902329" y="2814718"/>
            <a:chExt cx="5878857" cy="67829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D74C41-8BDF-B9D1-7290-36A640318191}"/>
                </a:ext>
              </a:extLst>
            </p:cNvPr>
            <p:cNvGrpSpPr/>
            <p:nvPr/>
          </p:nvGrpSpPr>
          <p:grpSpPr>
            <a:xfrm>
              <a:off x="1219200" y="2814718"/>
              <a:ext cx="5561986" cy="6782910"/>
              <a:chOff x="1219200" y="2814718"/>
              <a:chExt cx="5561986" cy="6782910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0F537394-8E25-95DF-FC28-C16942F3D216}"/>
                  </a:ext>
                </a:extLst>
              </p:cNvPr>
              <p:cNvSpPr/>
              <p:nvPr/>
            </p:nvSpPr>
            <p:spPr>
              <a:xfrm>
                <a:off x="1219200" y="2814718"/>
                <a:ext cx="5561986" cy="6782910"/>
              </a:xfrm>
              <a:custGeom>
                <a:avLst/>
                <a:gdLst/>
                <a:ahLst/>
                <a:cxnLst/>
                <a:rect l="l" t="t" r="r" b="b"/>
                <a:pathLst>
                  <a:path w="3374136" h="4114800">
                    <a:moveTo>
                      <a:pt x="0" y="0"/>
                    </a:moveTo>
                    <a:lnTo>
                      <a:pt x="3374136" y="0"/>
                    </a:lnTo>
                    <a:lnTo>
                      <a:pt x="337413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pic>
            <p:nvPicPr>
              <p:cNvPr id="1026" name="Picture 2" descr="Trang Đặng Xuân Xuyến: CHÂN DUNG HAY CHÂN TƯỚNG NHÀ THƠ BẰNG VIỆT - Tác  giả: Nhật Tuấn (Hà Nội)">
                <a:extLst>
                  <a:ext uri="{FF2B5EF4-FFF2-40B4-BE49-F238E27FC236}">
                    <a16:creationId xmlns:a16="http://schemas.microsoft.com/office/drawing/2014/main" id="{BACC30DF-1DB9-A0A6-4CBC-FDDCFCC807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429" b="99143" l="571" r="97429">
                            <a14:foregroundMark x1="31143" y1="23714" x2="43714" y2="8286"/>
                            <a14:foregroundMark x1="43714" y1="8286" x2="52571" y2="7714"/>
                            <a14:foregroundMark x1="52571" y1="7714" x2="58571" y2="7714"/>
                            <a14:foregroundMark x1="7429" y1="86000" x2="86286" y2="80857"/>
                            <a14:foregroundMark x1="86286" y1="80857" x2="89429" y2="75714"/>
                            <a14:foregroundMark x1="34000" y1="62857" x2="2000" y2="79714"/>
                            <a14:foregroundMark x1="2000" y1="79714" x2="5714" y2="88286"/>
                            <a14:foregroundMark x1="5714" y1="88286" x2="52571" y2="92571"/>
                            <a14:foregroundMark x1="52571" y1="92571" x2="85429" y2="94286"/>
                            <a14:foregroundMark x1="85429" y1="94286" x2="95143" y2="81143"/>
                            <a14:foregroundMark x1="95143" y1="81143" x2="92571" y2="76000"/>
                            <a14:foregroundMark x1="857" y1="77714" x2="6000" y2="97714"/>
                            <a14:foregroundMark x1="6000" y1="97714" x2="97714" y2="95429"/>
                            <a14:foregroundMark x1="97714" y1="95429" x2="96857" y2="78571"/>
                            <a14:foregroundMark x1="1714" y1="75429" x2="571" y2="991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4610100"/>
                <a:ext cx="3505200" cy="35052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96A71870-A861-7CF1-11D7-E3A0437953D6}"/>
                </a:ext>
              </a:extLst>
            </p:cNvPr>
            <p:cNvSpPr txBox="1">
              <a:spLocks/>
            </p:cNvSpPr>
            <p:nvPr/>
          </p:nvSpPr>
          <p:spPr>
            <a:xfrm rot="16031609">
              <a:off x="-84000" y="5901229"/>
              <a:ext cx="3048000" cy="1075342"/>
            </a:xfrm>
            <a:prstGeom prst="rect">
              <a:avLst/>
            </a:prstGeom>
          </p:spPr>
          <p:txBody>
            <a:bodyPr>
              <a:prstTxWarp prst="textArchUp">
                <a:avLst/>
              </a:prstTxWarp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D577AA-67FA-16A1-F1F7-888E4266E43C}"/>
              </a:ext>
            </a:extLst>
          </p:cNvPr>
          <p:cNvSpPr txBox="1">
            <a:spLocks/>
          </p:cNvSpPr>
          <p:nvPr/>
        </p:nvSpPr>
        <p:spPr>
          <a:xfrm>
            <a:off x="5562600" y="2397609"/>
            <a:ext cx="8229600" cy="8782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1941,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Hà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C0787D-C44F-6A82-CDA7-4992875D1944}"/>
              </a:ext>
            </a:extLst>
          </p:cNvPr>
          <p:cNvSpPr txBox="1">
            <a:spLocks/>
          </p:cNvSpPr>
          <p:nvPr/>
        </p:nvSpPr>
        <p:spPr>
          <a:xfrm>
            <a:off x="7010400" y="5334000"/>
            <a:ext cx="10820400" cy="20573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203864-C253-34CE-0596-66A08C886683}"/>
              </a:ext>
            </a:extLst>
          </p:cNvPr>
          <p:cNvSpPr txBox="1">
            <a:spLocks/>
          </p:cNvSpPr>
          <p:nvPr/>
        </p:nvSpPr>
        <p:spPr>
          <a:xfrm>
            <a:off x="5638800" y="8517312"/>
            <a:ext cx="10439400" cy="1269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923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Nhóm bài thơ: Ném câu thơ vào gió (2001) (Bằng Việt - Nguyễn Việt Bằng)">
            <a:extLst>
              <a:ext uri="{FF2B5EF4-FFF2-40B4-BE49-F238E27FC236}">
                <a16:creationId xmlns:a16="http://schemas.microsoft.com/office/drawing/2014/main" id="{8F67C1B7-2516-8CE4-BAB6-1D9C809C6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1216" r="-301" b="51866"/>
          <a:stretch/>
        </p:blipFill>
        <p:spPr bwMode="auto">
          <a:xfrm>
            <a:off x="9264649" y="-114290"/>
            <a:ext cx="9023351" cy="58800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ương Cây Bếp Lửa By Lưu Quang Vũ Goodreads, 41% OFF">
            <a:extLst>
              <a:ext uri="{FF2B5EF4-FFF2-40B4-BE49-F238E27FC236}">
                <a16:creationId xmlns:a16="http://schemas.microsoft.com/office/drawing/2014/main" id="{65CAC1B0-43C3-E20F-27B1-0EE1E335A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-1" b="45324"/>
          <a:stretch/>
        </p:blipFill>
        <p:spPr bwMode="auto">
          <a:xfrm>
            <a:off x="20" y="6104964"/>
            <a:ext cx="5302976" cy="41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ơng cây - Bếp lửa; Bếp lửa - khoảng trời; Đất sau mưa">
            <a:extLst>
              <a:ext uri="{FF2B5EF4-FFF2-40B4-BE49-F238E27FC236}">
                <a16:creationId xmlns:a16="http://schemas.microsoft.com/office/drawing/2014/main" id="{7E6E977B-4876-C5DB-3F54-C73678785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8719" r="-1569" b="33071"/>
          <a:stretch/>
        </p:blipFill>
        <p:spPr bwMode="auto">
          <a:xfrm>
            <a:off x="5544298" y="4885764"/>
            <a:ext cx="7183640" cy="54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3B46C-7C9C-0427-7630-075009931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" t="10669" r="-175" b="45345"/>
          <a:stretch/>
        </p:blipFill>
        <p:spPr>
          <a:xfrm>
            <a:off x="1" y="-114290"/>
            <a:ext cx="9023351" cy="588005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056" name="Picture 8" descr="Tran Ngoc Gallery">
            <a:extLst>
              <a:ext uri="{FF2B5EF4-FFF2-40B4-BE49-F238E27FC236}">
                <a16:creationId xmlns:a16="http://schemas.microsoft.com/office/drawing/2014/main" id="{1D7A61D2-2325-F5B1-561F-C6CB17EF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20144" r="7162" b="27174"/>
          <a:stretch/>
        </p:blipFill>
        <p:spPr bwMode="auto">
          <a:xfrm>
            <a:off x="13182600" y="6104962"/>
            <a:ext cx="4876800" cy="41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E2C6851-A28C-9E67-6295-416E18401D75}"/>
              </a:ext>
            </a:extLst>
          </p:cNvPr>
          <p:cNvSpPr txBox="1">
            <a:spLocks/>
          </p:cNvSpPr>
          <p:nvPr/>
        </p:nvSpPr>
        <p:spPr>
          <a:xfrm>
            <a:off x="1440000" y="248653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5FE09-6967-EDEE-7108-853B22CC8CCB}"/>
              </a:ext>
            </a:extLst>
          </p:cNvPr>
          <p:cNvSpPr/>
          <p:nvPr/>
        </p:nvSpPr>
        <p:spPr>
          <a:xfrm>
            <a:off x="1181845" y="952500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00AAC-6731-FAB6-AEC5-A6829AA4FBE3}"/>
              </a:ext>
            </a:extLst>
          </p:cNvPr>
          <p:cNvSpPr/>
          <p:nvPr/>
        </p:nvSpPr>
        <p:spPr>
          <a:xfrm>
            <a:off x="5791200" y="8724900"/>
            <a:ext cx="13562110" cy="1045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93B93-1B62-F6C7-8751-A5BAC9441F66}"/>
              </a:ext>
            </a:extLst>
          </p:cNvPr>
          <p:cNvSpPr/>
          <p:nvPr/>
        </p:nvSpPr>
        <p:spPr>
          <a:xfrm>
            <a:off x="3505200" y="2529378"/>
            <a:ext cx="1356211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2BB4D-FD4E-9CBF-DB74-3194A8477CFB}"/>
              </a:ext>
            </a:extLst>
          </p:cNvPr>
          <p:cNvSpPr/>
          <p:nvPr/>
        </p:nvSpPr>
        <p:spPr>
          <a:xfrm>
            <a:off x="3971163" y="4911437"/>
            <a:ext cx="13562110" cy="1447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Bếp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 Vũ, NXB Văn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Hà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1968, tr71-73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0BCEB2-16AC-9958-6E39-20C9DF35468B}"/>
              </a:ext>
            </a:extLst>
          </p:cNvPr>
          <p:cNvSpPr/>
          <p:nvPr/>
        </p:nvSpPr>
        <p:spPr>
          <a:xfrm>
            <a:off x="4152900" y="7141095"/>
            <a:ext cx="14305805" cy="87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1963,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5153-A9F1-4EC2-16F3-169D9B515D2C}"/>
              </a:ext>
            </a:extLst>
          </p:cNvPr>
          <p:cNvGrpSpPr/>
          <p:nvPr/>
        </p:nvGrpSpPr>
        <p:grpSpPr>
          <a:xfrm>
            <a:off x="1584164" y="1659554"/>
            <a:ext cx="17159546" cy="7306073"/>
            <a:chOff x="1584164" y="1659554"/>
            <a:chExt cx="17159546" cy="7306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1AD2E7-3042-5A98-F10D-6EA78AB7393D}"/>
                </a:ext>
              </a:extLst>
            </p:cNvPr>
            <p:cNvSpPr/>
            <p:nvPr/>
          </p:nvSpPr>
          <p:spPr>
            <a:xfrm>
              <a:off x="3295829" y="4129578"/>
              <a:ext cx="11486971" cy="838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xứ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D458B6E-CBC3-E35D-4ABC-3FBF81E3C999}"/>
                </a:ext>
              </a:extLst>
            </p:cNvPr>
            <p:cNvSpPr/>
            <p:nvPr/>
          </p:nvSpPr>
          <p:spPr>
            <a:xfrm>
              <a:off x="1584164" y="2401472"/>
              <a:ext cx="3216436" cy="6564155"/>
            </a:xfrm>
            <a:custGeom>
              <a:avLst/>
              <a:gdLst/>
              <a:ahLst/>
              <a:cxnLst/>
              <a:rect l="l" t="t" r="r" b="b"/>
              <a:pathLst>
                <a:path w="2016252" h="4114800">
                  <a:moveTo>
                    <a:pt x="0" y="0"/>
                  </a:moveTo>
                  <a:lnTo>
                    <a:pt x="2016252" y="0"/>
                  </a:lnTo>
                  <a:lnTo>
                    <a:pt x="201625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E291D9-3A0D-3283-DEB6-DDFC9426E3C8}"/>
                </a:ext>
              </a:extLst>
            </p:cNvPr>
            <p:cNvSpPr/>
            <p:nvPr/>
          </p:nvSpPr>
          <p:spPr>
            <a:xfrm>
              <a:off x="2362945" y="1659554"/>
              <a:ext cx="3216436" cy="1600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9425A7-D929-9D6E-E153-3365B0ACE593}"/>
                </a:ext>
              </a:extLst>
            </p:cNvPr>
            <p:cNvSpPr/>
            <p:nvPr/>
          </p:nvSpPr>
          <p:spPr>
            <a:xfrm>
              <a:off x="4152900" y="6207710"/>
              <a:ext cx="13562110" cy="7638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Hoàn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232D9E-30E2-0854-5146-30417378C836}"/>
                </a:ext>
              </a:extLst>
            </p:cNvPr>
            <p:cNvSpPr/>
            <p:nvPr/>
          </p:nvSpPr>
          <p:spPr>
            <a:xfrm>
              <a:off x="5181600" y="8211499"/>
              <a:ext cx="13562110" cy="620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PTBĐ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endPara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93E9552-AA58-D2DE-B59B-6E4F0286FDE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95915" y="-228157"/>
            <a:ext cx="6035563" cy="4218798"/>
          </a:xfrm>
          <a:prstGeom prst="rect">
            <a:avLst/>
          </a:prstGeom>
        </p:spPr>
      </p:pic>
      <p:sp>
        <p:nvSpPr>
          <p:cNvPr id="15" name="Freeform 8">
            <a:extLst>
              <a:ext uri="{FF2B5EF4-FFF2-40B4-BE49-F238E27FC236}">
                <a16:creationId xmlns:a16="http://schemas.microsoft.com/office/drawing/2014/main" id="{E9CC4485-8F1F-7F61-F201-A580501C0B03}"/>
              </a:ext>
            </a:extLst>
          </p:cNvPr>
          <p:cNvSpPr/>
          <p:nvPr/>
        </p:nvSpPr>
        <p:spPr>
          <a:xfrm flipH="1">
            <a:off x="-748244" y="5571315"/>
            <a:ext cx="3616776" cy="7883980"/>
          </a:xfrm>
          <a:custGeom>
            <a:avLst/>
            <a:gdLst/>
            <a:ahLst/>
            <a:cxnLst/>
            <a:rect l="l" t="t" r="r" b="b"/>
            <a:pathLst>
              <a:path w="3616776" h="7883980">
                <a:moveTo>
                  <a:pt x="3616776" y="0"/>
                </a:moveTo>
                <a:lnTo>
                  <a:pt x="0" y="0"/>
                </a:lnTo>
                <a:lnTo>
                  <a:pt x="0" y="7883980"/>
                </a:lnTo>
                <a:lnTo>
                  <a:pt x="3616776" y="7883980"/>
                </a:lnTo>
                <a:lnTo>
                  <a:pt x="3616776" y="0"/>
                </a:lnTo>
                <a:close/>
              </a:path>
            </a:pathLst>
          </a:custGeom>
          <a:blipFill>
            <a:blip r:embed="rId6">
              <a:alphaModFix amt="7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946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3109</Words>
  <Application>Microsoft Office PowerPoint</Application>
  <PresentationFormat>Custom</PresentationFormat>
  <Paragraphs>199</Paragraphs>
  <Slides>27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#9Slide05 Dear Saturday</vt:lpstr>
      <vt:lpstr>Calibri</vt:lpstr>
      <vt:lpstr>#9Slide05 Amtenar</vt:lpstr>
      <vt:lpstr>#9Slide05 FS Blonde Script</vt:lpstr>
      <vt:lpstr>Times New Roman</vt:lpstr>
      <vt:lpstr>#9Slide05 Braxton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Aesthetic Neutral Thesis Defense Presentation</dc:title>
  <cp:lastModifiedBy>Đỗ Tuấn Hiệp</cp:lastModifiedBy>
  <cp:revision>34</cp:revision>
  <dcterms:created xsi:type="dcterms:W3CDTF">2006-08-16T00:00:00Z</dcterms:created>
  <dcterms:modified xsi:type="dcterms:W3CDTF">2024-05-29T15:58:08Z</dcterms:modified>
  <dc:identifier>DAF3WKSN8Uo</dc:identifier>
</cp:coreProperties>
</file>