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62" r:id="rId4"/>
    <p:sldId id="283" r:id="rId5"/>
    <p:sldId id="259" r:id="rId6"/>
    <p:sldId id="274" r:id="rId7"/>
    <p:sldId id="28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69" d="100"/>
          <a:sy n="69" d="100"/>
        </p:scale>
        <p:origin x="69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79759-9A0A-43A9-8DB4-1E18A5FBD6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6A4B38-5D58-4E58-9D0C-AED97BBEED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B85938-9ADB-43B0-A2ED-BAD334BD4B1E}"/>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C8A5DBE2-3EE5-4646-BEFA-EE42E0F0DF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D38F1-1024-423E-8BB2-1C3384D67311}"/>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403676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B7E7D-3DA6-4A4C-AFD0-9500957880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B6EBC1-CB2F-4AD8-A87B-41B031FB9A4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12AAEA-0770-4ADA-B0BF-1233F8DFB315}"/>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0DAC7B25-6567-4913-A6BA-C85AA1651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B99BC4-C619-46FC-8A26-997387C7AC38}"/>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1099810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B89643-69F9-425F-8302-90D2BBF98C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CC70BF-CF45-4C47-8513-98A6FC9DBCC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E9065-7BF5-4E97-B3BD-83C35CD16D38}"/>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5555899E-3ED6-41CB-8B54-724262CA8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C413EC-AC5A-4DBB-99FB-D11CB10D70B4}"/>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1839520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908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32D8-A5F9-4055-A0BC-B7D17835EB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D74474-2EB2-4FF5-AE3A-F93D8E8D727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E89C5-9349-4D23-B329-CBDB19E0E3DB}"/>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AFAF8ECB-831A-4DC4-A516-3726F0D67E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812EDB-FEE7-4034-A42E-B9A4FEC6324A}"/>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591102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C2BDB-52D5-4C9D-B824-C55BC728AF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569F1F-A54B-453E-94B6-00D1CFCABC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B6D4757-8F81-40F1-B561-1614E4AB5873}"/>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18B6E089-897F-4BE8-9F9C-29648F1DE8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B236F-5ECD-4DA4-BD01-6BC1A9904F1E}"/>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2948477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13155-0945-4F97-BC60-71A30D5BA5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E9A6CA-65C7-4723-92A5-3B1CC31F891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2BDCAB-F0CB-4E12-8E70-4392F020062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106E8D-74F1-4FE7-96BF-659CF86A42C7}"/>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6" name="Footer Placeholder 5">
            <a:extLst>
              <a:ext uri="{FF2B5EF4-FFF2-40B4-BE49-F238E27FC236}">
                <a16:creationId xmlns:a16="http://schemas.microsoft.com/office/drawing/2014/main" id="{1C07DAE7-6C31-42C3-82B7-200B6A5968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71FD22-80E8-44CC-AE27-DC149FDE7D50}"/>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262146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B83C-5858-4DBA-9D42-372CBAA822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089E0A-7576-48AE-9F9A-88AEB740B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5CEC6CC-B2D1-42DC-AAD8-1D8018FEEA1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D47E01C-0615-4FDE-BF0A-266C91971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1AFF73-77BD-4446-AD5F-4A029E2213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0BC705-17D2-4D53-B623-86450A71BD8A}"/>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8" name="Footer Placeholder 7">
            <a:extLst>
              <a:ext uri="{FF2B5EF4-FFF2-40B4-BE49-F238E27FC236}">
                <a16:creationId xmlns:a16="http://schemas.microsoft.com/office/drawing/2014/main" id="{6C7831EC-9CAB-4A0C-8D5C-2801C31A2A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37C733-4CEE-49E9-BBEA-00B453D62364}"/>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1526356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70D34-000A-49D8-91C2-D4C0B24584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3E694A-E642-4D55-9F73-9095D53E199F}"/>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4" name="Footer Placeholder 3">
            <a:extLst>
              <a:ext uri="{FF2B5EF4-FFF2-40B4-BE49-F238E27FC236}">
                <a16:creationId xmlns:a16="http://schemas.microsoft.com/office/drawing/2014/main" id="{980F18E8-65B4-4A1C-9C12-E425E4CE21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3EA992-4DE9-404D-8F92-6B48B332069F}"/>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27306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387BF4-25B7-4DA6-90B6-1CB8344642FC}"/>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3" name="Footer Placeholder 2">
            <a:extLst>
              <a:ext uri="{FF2B5EF4-FFF2-40B4-BE49-F238E27FC236}">
                <a16:creationId xmlns:a16="http://schemas.microsoft.com/office/drawing/2014/main" id="{8BA2E581-F394-4F3E-B367-ED5E53CC2F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BCE399-8586-438C-968C-73D6CB432E72}"/>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1156030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D20AD-65D9-470D-B1FD-034C935807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7F7E8A0-CE9C-40C6-8160-C30487BC4D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3A387E-89B4-4701-9E43-F4D9679657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3CF97E-D1C6-46DB-9662-A154D32D29E0}"/>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6" name="Footer Placeholder 5">
            <a:extLst>
              <a:ext uri="{FF2B5EF4-FFF2-40B4-BE49-F238E27FC236}">
                <a16:creationId xmlns:a16="http://schemas.microsoft.com/office/drawing/2014/main" id="{6E6CDAF1-1071-40C2-AA9B-C1BE0C0928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66A4F6-941F-4EF2-8F3B-E45947D620E4}"/>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1481637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C0A4B-3BDF-4D83-9D29-7E54D5D66F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BA3186-60CB-40FB-971B-823445B131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A69B97-C71B-40D2-B6D1-B7D8BACD0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D960AB-795B-4572-8DC5-2B91272E1D77}"/>
              </a:ext>
            </a:extLst>
          </p:cNvPr>
          <p:cNvSpPr>
            <a:spLocks noGrp="1"/>
          </p:cNvSpPr>
          <p:nvPr>
            <p:ph type="dt" sz="half" idx="10"/>
          </p:nvPr>
        </p:nvSpPr>
        <p:spPr/>
        <p:txBody>
          <a:bodyPr/>
          <a:lstStyle/>
          <a:p>
            <a:fld id="{5A8CD0AE-E364-4E26-B6C0-4EC188DEA02C}" type="datetimeFigureOut">
              <a:rPr lang="en-US" smtClean="0"/>
              <a:t>29/4/2024</a:t>
            </a:fld>
            <a:endParaRPr lang="en-US"/>
          </a:p>
        </p:txBody>
      </p:sp>
      <p:sp>
        <p:nvSpPr>
          <p:cNvPr id="6" name="Footer Placeholder 5">
            <a:extLst>
              <a:ext uri="{FF2B5EF4-FFF2-40B4-BE49-F238E27FC236}">
                <a16:creationId xmlns:a16="http://schemas.microsoft.com/office/drawing/2014/main" id="{6C4F1E70-5208-4013-983E-7DFA80FD49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B47699-ACFA-4546-A2C2-EF89263F0C48}"/>
              </a:ext>
            </a:extLst>
          </p:cNvPr>
          <p:cNvSpPr>
            <a:spLocks noGrp="1"/>
          </p:cNvSpPr>
          <p:nvPr>
            <p:ph type="sldNum" sz="quarter" idx="12"/>
          </p:nvPr>
        </p:nvSpPr>
        <p:spPr/>
        <p:txBody>
          <a:bodyPr/>
          <a:lstStyle/>
          <a:p>
            <a:fld id="{98BD2309-19B8-478F-AE48-36179BB65D91}" type="slidenum">
              <a:rPr lang="en-US" smtClean="0"/>
              <a:t>‹#›</a:t>
            </a:fld>
            <a:endParaRPr lang="en-US"/>
          </a:p>
        </p:txBody>
      </p:sp>
    </p:spTree>
    <p:extLst>
      <p:ext uri="{BB962C8B-B14F-4D97-AF65-F5344CB8AC3E}">
        <p14:creationId xmlns:p14="http://schemas.microsoft.com/office/powerpoint/2010/main" val="527061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453FD0-AB40-42F6-85BB-D2FD411A7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EF76AB-DEA9-4818-A222-B4BBF8BD46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99A9B4-FB97-4B63-8028-4CD5B35F03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8CD0AE-E364-4E26-B6C0-4EC188DEA02C}" type="datetimeFigureOut">
              <a:rPr lang="en-US" smtClean="0"/>
              <a:t>29/4/2024</a:t>
            </a:fld>
            <a:endParaRPr lang="en-US"/>
          </a:p>
        </p:txBody>
      </p:sp>
      <p:sp>
        <p:nvSpPr>
          <p:cNvPr id="5" name="Footer Placeholder 4">
            <a:extLst>
              <a:ext uri="{FF2B5EF4-FFF2-40B4-BE49-F238E27FC236}">
                <a16:creationId xmlns:a16="http://schemas.microsoft.com/office/drawing/2014/main" id="{B568B954-17A9-494A-A8E8-C955AC0222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9BA175D-91C8-411E-BCD1-8205D59BC4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D2309-19B8-478F-AE48-36179BB65D91}" type="slidenum">
              <a:rPr lang="en-US" smtClean="0"/>
              <a:t>‹#›</a:t>
            </a:fld>
            <a:endParaRPr lang="en-US"/>
          </a:p>
        </p:txBody>
      </p:sp>
    </p:spTree>
    <p:extLst>
      <p:ext uri="{BB962C8B-B14F-4D97-AF65-F5344CB8AC3E}">
        <p14:creationId xmlns:p14="http://schemas.microsoft.com/office/powerpoint/2010/main" val="3031363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44577-759D-4C5C-8B9E-5077A0B492DC}"/>
              </a:ext>
            </a:extLst>
          </p:cNvPr>
          <p:cNvSpPr>
            <a:spLocks noGrp="1"/>
          </p:cNvSpPr>
          <p:nvPr>
            <p:ph type="ctrTitle"/>
          </p:nvPr>
        </p:nvSpPr>
        <p:spPr>
          <a:xfrm>
            <a:off x="1205346" y="-1052584"/>
            <a:ext cx="9144000" cy="2387600"/>
          </a:xfrm>
        </p:spPr>
        <p:txBody>
          <a:bodyPr/>
          <a:lstStyle/>
          <a:p>
            <a:r>
              <a:rPr lang="en-US" b="1" dirty="0">
                <a:solidFill>
                  <a:srgbClr val="FF0000"/>
                </a:solidFill>
                <a:latin typeface="Times New Roman" panose="02020603050405020304" pitchFamily="18" charset="0"/>
                <a:cs typeface="Times New Roman" panose="02020603050405020304" pitchFamily="18" charset="0"/>
              </a:rPr>
              <a:t>KHỞI ĐỘNG</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EA149E5-9D77-43F5-83EF-8A0E39998BC5}"/>
              </a:ext>
            </a:extLst>
          </p:cNvPr>
          <p:cNvSpPr>
            <a:spLocks noGrp="1"/>
          </p:cNvSpPr>
          <p:nvPr>
            <p:ph type="subTitle" idx="1"/>
          </p:nvPr>
        </p:nvSpPr>
        <p:spPr>
          <a:xfrm>
            <a:off x="1205346" y="1459707"/>
            <a:ext cx="9144000" cy="1655762"/>
          </a:xfrm>
        </p:spPr>
        <p:txBody>
          <a:bodyPr>
            <a:noAutofit/>
          </a:bodyPr>
          <a:lstStyle/>
          <a:p>
            <a:pPr algn="l"/>
            <a:r>
              <a:rPr lang="en-US" sz="2800" i="1" dirty="0">
                <a:latin typeface="Times New Roman" panose="02020603050405020304" pitchFamily="18" charset="0"/>
                <a:cs typeface="Times New Roman" panose="02020603050405020304" pitchFamily="18" charset="0"/>
              </a:rPr>
              <a:t>1. </a:t>
            </a:r>
            <a:r>
              <a:rPr lang="en-US" sz="2800" i="1" dirty="0" err="1">
                <a:latin typeface="Times New Roman" panose="02020603050405020304" pitchFamily="18" charset="0"/>
                <a:cs typeface="Times New Roman" panose="02020603050405020304" pitchFamily="18" charset="0"/>
              </a:rPr>
              <a:t>Tập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trung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xem</a:t>
            </a:r>
            <a:r>
              <a:rPr lang="en-US" sz="2800" i="1" dirty="0">
                <a:latin typeface="Times New Roman" panose="02020603050405020304" pitchFamily="18" charset="0"/>
                <a:cs typeface="Times New Roman" panose="02020603050405020304" pitchFamily="18" charset="0"/>
              </a:rPr>
              <a:t> video </a:t>
            </a:r>
            <a:r>
              <a:rPr lang="en-US" sz="2800" i="1" dirty="0" err="1">
                <a:latin typeface="Times New Roman" panose="02020603050405020304" pitchFamily="18" charset="0"/>
                <a:cs typeface="Times New Roman" panose="02020603050405020304" pitchFamily="18" charset="0"/>
              </a:rPr>
              <a:t>và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cô</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nhận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lúc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này</a:t>
            </a:r>
            <a:r>
              <a:rPr lang="en-US" sz="2800" i="1"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l"/>
            <a:r>
              <a:rPr lang="en-US" sz="2800" i="1" dirty="0">
                <a:latin typeface="Times New Roman" panose="02020603050405020304" pitchFamily="18" charset="0"/>
                <a:cs typeface="Times New Roman" panose="02020603050405020304" pitchFamily="18" charset="0"/>
              </a:rPr>
              <a:t>2. Qua </a:t>
            </a:r>
            <a:r>
              <a:rPr lang="en-US" sz="2800" i="1" dirty="0" err="1">
                <a:latin typeface="Times New Roman" panose="02020603050405020304" pitchFamily="18" charset="0"/>
                <a:cs typeface="Times New Roman" panose="02020603050405020304" pitchFamily="18" charset="0"/>
              </a:rPr>
              <a:t>quan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sát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thấy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tiện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giao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nào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vấn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đề</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gì</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xảy</a:t>
            </a:r>
            <a:r>
              <a:rPr lang="en-US" sz="2800" i="1" dirty="0">
                <a:latin typeface="Times New Roman" panose="02020603050405020304" pitchFamily="18" charset="0"/>
                <a:cs typeface="Times New Roman" panose="02020603050405020304" pitchFamily="18" charset="0"/>
              </a:rPr>
              <a:t> ra </a:t>
            </a:r>
            <a:r>
              <a:rPr lang="en-US" sz="2800" i="1" dirty="0" err="1">
                <a:latin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cs typeface="Times New Roman" panose="02020603050405020304" pitchFamily="18" charset="0"/>
              </a:rPr>
              <a:t> video? https://youtu.be/LjZPrPdyL-0?si=zP2n3QUGFMZw6Qfe</a:t>
            </a:r>
          </a:p>
        </p:txBody>
      </p:sp>
      <p:pic>
        <p:nvPicPr>
          <p:cNvPr id="4" name="Picture 3" descr="phuong-tien-giao-thong-duong-bo-gom-nhung-loai-nao-768x432">
            <a:extLst>
              <a:ext uri="{FF2B5EF4-FFF2-40B4-BE49-F238E27FC236}">
                <a16:creationId xmlns:a16="http://schemas.microsoft.com/office/drawing/2014/main" id="{80867EC2-A13D-4046-AAD0-F100AB26DFAB}"/>
              </a:ext>
            </a:extLst>
          </p:cNvPr>
          <p:cNvPicPr/>
          <p:nvPr/>
        </p:nvPicPr>
        <p:blipFill>
          <a:blip r:embed="rId2"/>
          <a:stretch>
            <a:fillRect/>
          </a:stretch>
        </p:blipFill>
        <p:spPr>
          <a:xfrm>
            <a:off x="1537855" y="3971998"/>
            <a:ext cx="8326582" cy="2886002"/>
          </a:xfrm>
          <a:prstGeom prst="rect">
            <a:avLst/>
          </a:prstGeom>
        </p:spPr>
      </p:pic>
    </p:spTree>
    <p:extLst>
      <p:ext uri="{BB962C8B-B14F-4D97-AF65-F5344CB8AC3E}">
        <p14:creationId xmlns:p14="http://schemas.microsoft.com/office/powerpoint/2010/main" val="190423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19412-8280-4A93-9A33-C66F69D828FD}"/>
              </a:ext>
            </a:extLst>
          </p:cNvPr>
          <p:cNvSpPr>
            <a:spLocks noGrp="1"/>
          </p:cNvSpPr>
          <p:nvPr>
            <p:ph type="ctrTitle"/>
          </p:nvPr>
        </p:nvSpPr>
        <p:spPr>
          <a:xfrm>
            <a:off x="1191490" y="1662690"/>
            <a:ext cx="10127673" cy="2387600"/>
          </a:xfrm>
        </p:spPr>
        <p:txBody>
          <a:bodyPr>
            <a:normAutofit fontScale="90000"/>
          </a:bodyPr>
          <a:lstStyle/>
          <a:p>
            <a:br>
              <a:rPr lang="en-US" b="1" dirty="0"/>
            </a:br>
            <a:br>
              <a:rPr lang="en-US" b="1" dirty="0"/>
            </a:br>
            <a:br>
              <a:rPr lang="en-US" b="1" dirty="0"/>
            </a:br>
            <a:br>
              <a:rPr lang="en-US" b="1" dirty="0"/>
            </a:br>
            <a:br>
              <a:rPr lang="en-US" b="1" dirty="0"/>
            </a:br>
            <a:br>
              <a:rPr lang="en-US" b="1" dirty="0"/>
            </a:br>
            <a:br>
              <a:rPr lang="en-US" b="1" dirty="0"/>
            </a:br>
            <a:br>
              <a:rPr lang="en-US" b="1" dirty="0"/>
            </a:br>
            <a:r>
              <a:rPr lang="en-US" b="1" dirty="0" err="1"/>
              <a:t>Tiết</a:t>
            </a:r>
            <a:r>
              <a:rPr lang="en-US" b="1" dirty="0"/>
              <a:t> 127, 128</a:t>
            </a:r>
            <a:br>
              <a:rPr lang="en-US" dirty="0"/>
            </a:br>
            <a:r>
              <a:rPr lang="vi-VN" b="1" dirty="0">
                <a:solidFill>
                  <a:srgbClr val="FF0000"/>
                </a:solidFill>
              </a:rPr>
              <a:t>TỔNG KIỂM SOÁT PHƯƠNG TIỆN GIAO THÔNG</a:t>
            </a:r>
            <a:br>
              <a:rPr lang="en-US" dirty="0"/>
            </a:br>
            <a:endParaRPr lang="en-US" dirty="0"/>
          </a:p>
        </p:txBody>
      </p:sp>
      <p:pic>
        <p:nvPicPr>
          <p:cNvPr id="3" name="Picture 2" descr="phuong-tien-giao-thong-duong-bo-gom-nhung-loai-nao-768x432">
            <a:extLst>
              <a:ext uri="{FF2B5EF4-FFF2-40B4-BE49-F238E27FC236}">
                <a16:creationId xmlns:a16="http://schemas.microsoft.com/office/drawing/2014/main" id="{C16C7B6D-4117-4964-81BD-6B4E66BEBE46}"/>
              </a:ext>
            </a:extLst>
          </p:cNvPr>
          <p:cNvPicPr/>
          <p:nvPr/>
        </p:nvPicPr>
        <p:blipFill>
          <a:blip r:embed="rId2"/>
          <a:stretch>
            <a:fillRect/>
          </a:stretch>
        </p:blipFill>
        <p:spPr>
          <a:xfrm>
            <a:off x="1704109" y="3255818"/>
            <a:ext cx="9074727" cy="3602182"/>
          </a:xfrm>
          <a:prstGeom prst="rect">
            <a:avLst/>
          </a:prstGeom>
        </p:spPr>
      </p:pic>
    </p:spTree>
    <p:extLst>
      <p:ext uri="{BB962C8B-B14F-4D97-AF65-F5344CB8AC3E}">
        <p14:creationId xmlns:p14="http://schemas.microsoft.com/office/powerpoint/2010/main" val="3518973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6FA85F-0A1B-4DD2-90BF-551F0B96C919}"/>
              </a:ext>
            </a:extLst>
          </p:cNvPr>
          <p:cNvSpPr txBox="1"/>
          <p:nvPr/>
        </p:nvSpPr>
        <p:spPr>
          <a:xfrm>
            <a:off x="193964" y="166254"/>
            <a:ext cx="11804072" cy="6555641"/>
          </a:xfrm>
          <a:prstGeom prst="rect">
            <a:avLst/>
          </a:prstGeom>
          <a:noFill/>
        </p:spPr>
        <p:txBody>
          <a:bodyPr wrap="square" rtlCol="0">
            <a:spAutoFit/>
          </a:bodyPr>
          <a:lstStyle/>
          <a:p>
            <a:r>
              <a:rPr lang="vi-VN" sz="2800" b="1" dirty="0">
                <a:solidFill>
                  <a:srgbClr val="FF0000"/>
                </a:solidFill>
                <a:latin typeface="Times New Roman" panose="02020603050405020304" pitchFamily="18" charset="0"/>
                <a:cs typeface="Times New Roman" panose="02020603050405020304" pitchFamily="18" charset="0"/>
              </a:rPr>
              <a:t>I. </a:t>
            </a:r>
            <a:r>
              <a:rPr lang="en-US" sz="2800" b="1" dirty="0">
                <a:solidFill>
                  <a:srgbClr val="FF0000"/>
                </a:solidFill>
                <a:latin typeface="Times New Roman" panose="02020603050405020304" pitchFamily="18" charset="0"/>
                <a:cs typeface="Times New Roman" panose="02020603050405020304" pitchFamily="18" charset="0"/>
              </a:rPr>
              <a:t>TRẢI NGHIỆM CÙNG VĂN BẢN</a:t>
            </a:r>
            <a:br>
              <a:rPr lang="en-US" sz="2800" b="1" dirty="0">
                <a:latin typeface="Times New Roman" panose="02020603050405020304" pitchFamily="18" charset="0"/>
                <a:cs typeface="Times New Roman" panose="02020603050405020304" pitchFamily="18" charset="0"/>
              </a:rPr>
            </a:br>
            <a:r>
              <a:rPr lang="vi-VN"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Đọc</a:t>
            </a:r>
            <a:endParaRPr lang="en-US" sz="2800" dirty="0">
              <a:solidFill>
                <a:srgbClr val="FF0000"/>
              </a:solidFill>
              <a:latin typeface="Times New Roman" panose="02020603050405020304" pitchFamily="18" charset="0"/>
              <a:cs typeface="Times New Roman" panose="02020603050405020304" pitchFamily="18" charset="0"/>
            </a:endParaRPr>
          </a:p>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Đồ</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họa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thông</a:t>
            </a:r>
            <a:r>
              <a:rPr lang="en-US" sz="2800" b="1" dirty="0">
                <a:solidFill>
                  <a:srgbClr val="FF0000"/>
                </a:solidFill>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mắt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truyền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nhanh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a:t>
            </a:r>
          </a:p>
          <a:p>
            <a:r>
              <a:rPr lang="en-US" sz="2800" b="1" dirty="0">
                <a:solidFill>
                  <a:srgbClr val="FF0000"/>
                </a:solidFill>
                <a:latin typeface="Times New Roman" panose="02020603050405020304" pitchFamily="18" charset="0"/>
                <a:cs typeface="Times New Roman" panose="02020603050405020304" pitchFamily="18" charset="0"/>
              </a:rPr>
              <a:t>3</a:t>
            </a:r>
            <a:r>
              <a:rPr lang="vi-VN" sz="2800" b="1" dirty="0">
                <a:solidFill>
                  <a:srgbClr val="FF0000"/>
                </a:solidFill>
                <a:latin typeface="Times New Roman" panose="02020603050405020304" pitchFamily="18" charset="0"/>
                <a:cs typeface="Times New Roman" panose="02020603050405020304" pitchFamily="18" charset="0"/>
              </a:rPr>
              <a:t>. Văn bản:</a:t>
            </a:r>
            <a:endParaRPr lang="en-US" sz="2800" dirty="0">
              <a:solidFill>
                <a:srgbClr val="FF0000"/>
              </a:solidFill>
              <a:latin typeface="Times New Roman" panose="02020603050405020304" pitchFamily="18" charset="0"/>
              <a:cs typeface="Times New Roman" panose="02020603050405020304" pitchFamily="18" charset="0"/>
            </a:endParaRPr>
          </a:p>
          <a:p>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xứ</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Cục cảnh sát giao thông, Bộ công an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 Bố cục: 2 Phần</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Phần 1: Nhan đề</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Phần 2: Nội dung văn bản:</a:t>
            </a:r>
            <a:endParaRPr lang="en-US"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Các trường hợp vi phạm bị xử phạt </a:t>
            </a:r>
            <a:endParaRPr lang="en-US"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Các lỗi vi phạm phổ biến</a:t>
            </a:r>
            <a:endParaRPr lang="en-US" sz="2800"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804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arn(inVertic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arn(inVertic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barn(inVertical)">
                                      <p:cBhvr>
                                        <p:cTn id="5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59D6EAC-11A5-46A8-919A-7076F67FB5B4}"/>
              </a:ext>
            </a:extLst>
          </p:cNvPr>
          <p:cNvSpPr txBox="1"/>
          <p:nvPr/>
        </p:nvSpPr>
        <p:spPr>
          <a:xfrm>
            <a:off x="512618" y="733246"/>
            <a:ext cx="5735782" cy="5262979"/>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1</a:t>
            </a:r>
            <a:r>
              <a:rPr lang="vi-VN" sz="2800" b="1" dirty="0">
                <a:solidFill>
                  <a:srgbClr val="FF0000"/>
                </a:solidFill>
                <a:latin typeface="Times New Roman" panose="02020603050405020304" pitchFamily="18" charset="0"/>
                <a:cs typeface="Times New Roman" panose="02020603050405020304" pitchFamily="18" charset="0"/>
              </a:rPr>
              <a:t>: Nha</a:t>
            </a:r>
            <a:r>
              <a:rPr lang="en-US" sz="2800" b="1" dirty="0">
                <a:solidFill>
                  <a:srgbClr val="FF0000"/>
                </a:solidFill>
                <a:latin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cs typeface="Times New Roman" panose="02020603050405020304" pitchFamily="18" charset="0"/>
              </a:rPr>
              <a:t> đề</a:t>
            </a:r>
            <a:r>
              <a:rPr lang="en-US" sz="2800" b="1" dirty="0">
                <a:solidFill>
                  <a:srgbClr val="FF0000"/>
                </a:solidFill>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H</a:t>
            </a:r>
            <a:r>
              <a:rPr lang="vi-VN" sz="2800" dirty="0">
                <a:latin typeface="Times New Roman" panose="02020603050405020304" pitchFamily="18" charset="0"/>
                <a:cs typeface="Times New Roman" panose="02020603050405020304" pitchFamily="18" charset="0"/>
              </a:rPr>
              <a:t>ình thức trình bày ấn tượng, nổi bật</a:t>
            </a:r>
            <a:endParaRPr lang="en-US" sz="2800" dirty="0">
              <a:latin typeface="Times New Roman" panose="02020603050405020304" pitchFamily="18" charset="0"/>
              <a:cs typeface="Times New Roman" panose="02020603050405020304" pitchFamily="18" charset="0"/>
            </a:endParaRPr>
          </a:p>
          <a:p>
            <a:pPr marL="457200" indent="-457200">
              <a:buFontTx/>
              <a:buChar char="-"/>
            </a:pPr>
            <a:r>
              <a:rPr lang="en-US" sz="2800" dirty="0">
                <a:latin typeface="Times New Roman" panose="02020603050405020304" pitchFamily="18" charset="0"/>
                <a:cs typeface="Times New Roman" panose="02020603050405020304" pitchFamily="18" charset="0"/>
              </a:rPr>
              <a:t>N</a:t>
            </a:r>
            <a:r>
              <a:rPr lang="vi-VN" sz="2800" dirty="0">
                <a:latin typeface="Times New Roman" panose="02020603050405020304" pitchFamily="18" charset="0"/>
                <a:cs typeface="Times New Roman" panose="02020603050405020304" pitchFamily="18" charset="0"/>
              </a:rPr>
              <a:t>êu rõ nội dung thông tin văn bản đồ họa thể hiện sự cấp bách và nghiêm trọng của tình hình giao thông hiện nay.</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cs typeface="Times New Roman" panose="02020603050405020304" pitchFamily="18" charset="0"/>
              </a:rPr>
              <a:t>2. Nội dung </a:t>
            </a:r>
            <a:endParaRPr lang="en-US" sz="2800" b="1" dirty="0">
              <a:solidFill>
                <a:srgbClr val="FF0000"/>
              </a:solidFill>
              <a:latin typeface="Times New Roman" panose="02020603050405020304" pitchFamily="18" charset="0"/>
              <a:cs typeface="Times New Roman" panose="02020603050405020304" pitchFamily="18" charset="0"/>
            </a:endParaRPr>
          </a:p>
          <a:p>
            <a:r>
              <a:rPr lang="en-US" sz="2800" b="1" dirty="0">
                <a:solidFill>
                  <a:srgbClr val="FF0000"/>
                </a:solidFill>
                <a:latin typeface="Times New Roman" panose="02020603050405020304" pitchFamily="18" charset="0"/>
                <a:cs typeface="Times New Roman" panose="02020603050405020304" pitchFamily="18" charset="0"/>
              </a:rPr>
              <a:t>a. </a:t>
            </a:r>
            <a:r>
              <a:rPr lang="vi-VN" sz="2800" b="1" dirty="0">
                <a:solidFill>
                  <a:srgbClr val="FF0000"/>
                </a:solidFill>
                <a:latin typeface="Times New Roman" panose="02020603050405020304" pitchFamily="18" charset="0"/>
                <a:cs typeface="Times New Roman" panose="02020603050405020304" pitchFamily="18" charset="0"/>
              </a:rPr>
              <a:t>Các trường hợp vi phạm xử phạt:</a:t>
            </a:r>
            <a:endParaRPr lang="en-US" sz="2800" dirty="0">
              <a:solidFill>
                <a:srgbClr val="FF0000"/>
              </a:solidFill>
              <a:latin typeface="Times New Roman" panose="02020603050405020304" pitchFamily="18" charset="0"/>
              <a:cs typeface="Times New Roman" panose="02020603050405020304" pitchFamily="18" charset="0"/>
            </a:endParaRPr>
          </a:p>
          <a:p>
            <a:pPr marL="285750" indent="-285750">
              <a:buFontTx/>
              <a:buChar char="-"/>
            </a:pPr>
            <a:r>
              <a:rPr lang="vi-VN" sz="2800" dirty="0">
                <a:latin typeface="Times New Roman" panose="02020603050405020304" pitchFamily="18" charset="0"/>
                <a:cs typeface="Times New Roman" panose="02020603050405020304" pitchFamily="18" charset="0"/>
              </a:rPr>
              <a:t>Với số liệu cụ thể, trình bày bằng biểu đồ rõ ràng, bắt mắt, văn bản đã cho thấy các trường hợp vi phạm giao thông phổ biến hiện nay.</a:t>
            </a:r>
            <a:endParaRPr lang="en-US" sz="28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F09E3628-28EC-4BC1-A7F6-25A9C5EC7348}"/>
              </a:ext>
            </a:extLst>
          </p:cNvPr>
          <p:cNvSpPr txBox="1"/>
          <p:nvPr/>
        </p:nvSpPr>
        <p:spPr>
          <a:xfrm>
            <a:off x="512618" y="126482"/>
            <a:ext cx="5583381" cy="646331"/>
          </a:xfrm>
          <a:prstGeom prst="rect">
            <a:avLst/>
          </a:prstGeom>
          <a:noFill/>
        </p:spPr>
        <p:txBody>
          <a:bodyPr wrap="square" rtlCol="0">
            <a:spAutoFit/>
          </a:bodyPr>
          <a:lstStyle/>
          <a:p>
            <a:pPr algn="ctr"/>
            <a:r>
              <a:rPr lang="en-US" sz="3600" b="1" dirty="0">
                <a:solidFill>
                  <a:srgbClr val="990000"/>
                </a:solidFill>
                <a:latin typeface="Times New Roman" panose="02020603050405020304" pitchFamily="18" charset="0"/>
                <a:cs typeface="Times New Roman" panose="02020603050405020304" pitchFamily="18" charset="0"/>
              </a:rPr>
              <a:t>II. TÌM HIỂU CHI TIẾT:</a:t>
            </a:r>
          </a:p>
        </p:txBody>
      </p:sp>
      <p:pic>
        <p:nvPicPr>
          <p:cNvPr id="2050" name="Picture 2" descr="Soạn bài Tổng kiểm soát phương tiện giao thông | Ngắn nhất ...">
            <a:extLst>
              <a:ext uri="{FF2B5EF4-FFF2-40B4-BE49-F238E27FC236}">
                <a16:creationId xmlns:a16="http://schemas.microsoft.com/office/drawing/2014/main" id="{F07E1FF8-29BD-4147-8F78-00FCFD0C67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559622"/>
            <a:ext cx="5458691" cy="606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257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arn(inVertic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arn(inVertical)">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2260F0B-0ADA-4FC1-BC0C-6631447D5A23}"/>
              </a:ext>
            </a:extLst>
          </p:cNvPr>
          <p:cNvPicPr/>
          <p:nvPr/>
        </p:nvPicPr>
        <p:blipFill>
          <a:blip r:embed="rId2"/>
          <a:stretch>
            <a:fillRect/>
          </a:stretch>
        </p:blipFill>
        <p:spPr>
          <a:xfrm>
            <a:off x="1080654" y="810053"/>
            <a:ext cx="5494655" cy="4938251"/>
          </a:xfrm>
          <a:prstGeom prst="rect">
            <a:avLst/>
          </a:prstGeom>
          <a:noFill/>
          <a:ln>
            <a:noFill/>
          </a:ln>
        </p:spPr>
      </p:pic>
      <p:sp>
        <p:nvSpPr>
          <p:cNvPr id="3" name="TextBox 2">
            <a:extLst>
              <a:ext uri="{FF2B5EF4-FFF2-40B4-BE49-F238E27FC236}">
                <a16:creationId xmlns:a16="http://schemas.microsoft.com/office/drawing/2014/main" id="{C40D019B-266E-499C-8022-E750C9D7DEC1}"/>
              </a:ext>
            </a:extLst>
          </p:cNvPr>
          <p:cNvSpPr txBox="1"/>
          <p:nvPr/>
        </p:nvSpPr>
        <p:spPr>
          <a:xfrm>
            <a:off x="6954982" y="582067"/>
            <a:ext cx="4156364" cy="4832092"/>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b</a:t>
            </a:r>
            <a:r>
              <a:rPr lang="vi-VN" sz="2800" b="1" dirty="0">
                <a:solidFill>
                  <a:srgbClr val="FF0000"/>
                </a:solidFill>
                <a:latin typeface="Times New Roman" panose="02020603050405020304" pitchFamily="18" charset="0"/>
                <a:cs typeface="Times New Roman" panose="02020603050405020304" pitchFamily="18" charset="0"/>
              </a:rPr>
              <a:t>. Các lỗi vi phạm phổ biến:</a:t>
            </a:r>
            <a:endParaRPr lang="en-US" sz="2800" dirty="0">
              <a:solidFill>
                <a:srgbClr val="FF0000"/>
              </a:solidFill>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Bằng cách trình bày cụ thể, rõ ràng, khi điều khiển phương tiện giao thông, người tham gia giao thông vi phạm nhiều lỗi, đây chính là nguyên nhân chủ yếu khiến tai nạn giao thông gia tăng và gây hậu quả nghiêm trọng.</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923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59D6EAC-11A5-46A8-919A-7076F67FB5B4}"/>
              </a:ext>
            </a:extLst>
          </p:cNvPr>
          <p:cNvSpPr txBox="1"/>
          <p:nvPr/>
        </p:nvSpPr>
        <p:spPr>
          <a:xfrm>
            <a:off x="429491" y="675832"/>
            <a:ext cx="11623963" cy="4832092"/>
          </a:xfrm>
          <a:prstGeom prst="rect">
            <a:avLst/>
          </a:prstGeom>
          <a:noFill/>
        </p:spPr>
        <p:txBody>
          <a:bodyPr wrap="square" rtlCol="0">
            <a:spAutoFit/>
          </a:bodyPr>
          <a:lstStyle/>
          <a:p>
            <a:r>
              <a:rPr lang="nl-NL" sz="2800" b="1" u="sng" dirty="0">
                <a:solidFill>
                  <a:srgbClr val="FF0000"/>
                </a:solidFill>
                <a:latin typeface="Times New Roman" panose="02020603050405020304" pitchFamily="18" charset="0"/>
                <a:cs typeface="Times New Roman" panose="02020603050405020304" pitchFamily="18" charset="0"/>
              </a:rPr>
              <a:t>III. TỔNG KẾT</a:t>
            </a:r>
            <a:endParaRPr lang="en-US" sz="2800" dirty="0">
              <a:solidFill>
                <a:srgbClr val="FF0000"/>
              </a:solidFill>
              <a:latin typeface="Times New Roman" panose="02020603050405020304" pitchFamily="18" charset="0"/>
              <a:cs typeface="Times New Roman" panose="02020603050405020304" pitchFamily="18" charset="0"/>
            </a:endParaRPr>
          </a:p>
          <a:p>
            <a:r>
              <a:rPr lang="nl-NL" sz="2800" b="1" dirty="0">
                <a:solidFill>
                  <a:srgbClr val="FF0000"/>
                </a:solidFill>
                <a:latin typeface="Times New Roman" panose="02020603050405020304" pitchFamily="18" charset="0"/>
                <a:cs typeface="Times New Roman" panose="02020603050405020304" pitchFamily="18" charset="0"/>
              </a:rPr>
              <a:t>1. Nghệ thuật</a:t>
            </a:r>
            <a:endParaRPr lang="en-US" sz="2800" dirty="0">
              <a:solidFill>
                <a:srgbClr val="FF0000"/>
              </a:solidFill>
              <a:latin typeface="Times New Roman" panose="02020603050405020304" pitchFamily="18" charset="0"/>
              <a:cs typeface="Times New Roman" panose="02020603050405020304" pitchFamily="18" charset="0"/>
            </a:endParaRPr>
          </a:p>
          <a:p>
            <a:pPr marL="285750" indent="-285750">
              <a:buFontTx/>
              <a:buChar char="-"/>
            </a:pP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mắt</a:t>
            </a:r>
            <a:r>
              <a:rPr lang="en-US" sz="2800" dirty="0">
                <a:latin typeface="Times New Roman" panose="02020603050405020304" pitchFamily="18" charset="0"/>
                <a:cs typeface="Times New Roman" panose="02020603050405020304" pitchFamily="18" charset="0"/>
              </a:rPr>
              <a:t>.</a:t>
            </a:r>
          </a:p>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Nội</a:t>
            </a:r>
            <a:r>
              <a:rPr lang="en-US" sz="2800" b="1" dirty="0">
                <a:solidFill>
                  <a:srgbClr val="FF0000"/>
                </a:solidFill>
                <a:latin typeface="Times New Roman" panose="02020603050405020304" pitchFamily="18" charset="0"/>
                <a:cs typeface="Times New Roman" panose="02020603050405020304" pitchFamily="18" charset="0"/>
              </a:rPr>
              <a:t> dung</a:t>
            </a:r>
            <a:endParaRPr lang="en-US" sz="2800" dirty="0">
              <a:solidFill>
                <a:srgbClr val="FF0000"/>
              </a:solidFill>
              <a:latin typeface="Times New Roman" panose="02020603050405020304" pitchFamily="18" charset="0"/>
              <a:cs typeface="Times New Roman" panose="02020603050405020304" pitchFamily="18" charset="0"/>
            </a:endParaRPr>
          </a:p>
          <a:p>
            <a:r>
              <a:rPr lang="vi-VN" sz="2800" dirty="0">
                <a:latin typeface="Times New Roman" panose="02020603050405020304" pitchFamily="18" charset="0"/>
                <a:cs typeface="Times New Roman" panose="02020603050405020304" pitchFamily="18" charset="0"/>
              </a:rPr>
              <a:t>Tổng ki</a:t>
            </a:r>
            <a:r>
              <a:rPr lang="en-US" sz="2800" dirty="0">
                <a:latin typeface="Times New Roman" panose="02020603050405020304" pitchFamily="18" charset="0"/>
                <a:cs typeface="Times New Roman" panose="02020603050405020304" pitchFamily="18" charset="0"/>
              </a:rPr>
              <a:t>ể</a:t>
            </a:r>
            <a:r>
              <a:rPr lang="vi-VN" sz="2800" dirty="0">
                <a:latin typeface="Times New Roman" panose="02020603050405020304" pitchFamily="18" charset="0"/>
                <a:cs typeface="Times New Roman" panose="02020603050405020304" pitchFamily="18" charset="0"/>
              </a:rPr>
              <a:t>m soát phương tiện giao thông đã cho thấy  tình hình vi phạm an toàn giao thông nghiêm trọng đang xảy ra hiện nay và các lỗi vi phạm phổ biến từ đó cảnh tỉnh người tham gia giao thông nâng cao hiểu biết và ý thức khi tham gia điều khiển phương tiện giao thông.</a:t>
            </a:r>
            <a:endParaRPr lang="en-US" sz="2800" dirty="0">
              <a:latin typeface="Times New Roman" panose="02020603050405020304" pitchFamily="18" charset="0"/>
              <a:cs typeface="Times New Roman" panose="02020603050405020304" pitchFamily="18" charset="0"/>
            </a:endParaRPr>
          </a:p>
          <a:p>
            <a:pPr marL="285750" indent="-285750">
              <a:buFontTx/>
              <a:buChar char="-"/>
            </a:pPr>
            <a:endParaRPr lang="en-US" sz="2800"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18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arn(inVertical)">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59D6EAC-11A5-46A8-919A-7076F67FB5B4}"/>
              </a:ext>
            </a:extLst>
          </p:cNvPr>
          <p:cNvSpPr txBox="1"/>
          <p:nvPr/>
        </p:nvSpPr>
        <p:spPr>
          <a:xfrm>
            <a:off x="387927" y="135505"/>
            <a:ext cx="11623963" cy="6986528"/>
          </a:xfrm>
          <a:prstGeom prst="rect">
            <a:avLst/>
          </a:prstGeom>
          <a:noFill/>
        </p:spPr>
        <p:txBody>
          <a:bodyPr wrap="square" rtlCol="0">
            <a:spAutoFit/>
          </a:bodyPr>
          <a:lstStyle/>
          <a:p>
            <a:pPr marL="285750" indent="-285750">
              <a:buFontTx/>
              <a:buChar char="-"/>
            </a:pPr>
            <a:endParaRPr lang="en-US" sz="2800" dirty="0">
              <a:latin typeface="Times New Roman" panose="02020603050405020304" pitchFamily="18" charset="0"/>
              <a:cs typeface="Times New Roman" panose="02020603050405020304" pitchFamily="18" charset="0"/>
            </a:endParaRPr>
          </a:p>
          <a:p>
            <a:r>
              <a:rPr lang="vi-VN" sz="2800" b="1" dirty="0">
                <a:latin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cs typeface="Times New Roman" panose="02020603050405020304" pitchFamily="18" charset="0"/>
              </a:rPr>
              <a:t>L</a:t>
            </a:r>
            <a:r>
              <a:rPr lang="en-US" sz="2800" b="1" dirty="0">
                <a:solidFill>
                  <a:srgbClr val="FF0000"/>
                </a:solidFill>
                <a:latin typeface="Times New Roman" panose="02020603050405020304" pitchFamily="18" charset="0"/>
                <a:cs typeface="Times New Roman" panose="02020603050405020304" pitchFamily="18" charset="0"/>
              </a:rPr>
              <a:t>UYỆN TẬP</a:t>
            </a:r>
            <a:r>
              <a:rPr lang="vi-VN" sz="2800" b="1" dirty="0">
                <a:solidFill>
                  <a:srgbClr val="FF0000"/>
                </a:solidFill>
                <a:latin typeface="Times New Roman" panose="02020603050405020304" pitchFamily="18" charset="0"/>
                <a:cs typeface="Times New Roman" panose="02020603050405020304" pitchFamily="18" charset="0"/>
              </a:rPr>
              <a:t>  </a:t>
            </a:r>
            <a:endParaRPr lang="en-US" sz="2800" b="1" dirty="0">
              <a:solidFill>
                <a:srgbClr val="FF0000"/>
              </a:solidFill>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1. </a:t>
            </a:r>
            <a:r>
              <a:rPr lang="vi-VN" sz="2800" b="1" i="1" dirty="0">
                <a:latin typeface="Times New Roman" panose="02020603050405020304" pitchFamily="18" charset="0"/>
                <a:cs typeface="Times New Roman" panose="02020603050405020304" pitchFamily="18" charset="0"/>
              </a:rPr>
              <a:t>Thời gian thống kê số liệu trong văn bản đồ họa là?</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 </a:t>
            </a:r>
            <a:r>
              <a:rPr lang="vi-VN" sz="2800" dirty="0">
                <a:latin typeface="Times New Roman" panose="02020603050405020304" pitchFamily="18" charset="0"/>
                <a:cs typeface="Times New Roman" panose="02020603050405020304" pitchFamily="18" charset="0"/>
              </a:rPr>
              <a:t>15/05 - 16/06/2021</a:t>
            </a:r>
            <a:r>
              <a:rPr lang="en-US" sz="2800" dirty="0">
                <a:latin typeface="Times New Roman" panose="02020603050405020304" pitchFamily="18" charset="0"/>
                <a:cs typeface="Times New Roman" panose="02020603050405020304" pitchFamily="18" charset="0"/>
              </a:rPr>
              <a:t>                  		 B. </a:t>
            </a:r>
            <a:r>
              <a:rPr lang="vi-VN" sz="2800" dirty="0">
                <a:latin typeface="Times New Roman" panose="02020603050405020304" pitchFamily="18" charset="0"/>
                <a:cs typeface="Times New Roman" panose="02020603050405020304" pitchFamily="18" charset="0"/>
              </a:rPr>
              <a:t>16/06 - 15/05/2020</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C. </a:t>
            </a:r>
            <a:r>
              <a:rPr lang="vi-VN" sz="2800" dirty="0">
                <a:latin typeface="Times New Roman" panose="02020603050405020304" pitchFamily="18" charset="0"/>
                <a:cs typeface="Times New Roman" panose="02020603050405020304" pitchFamily="18" charset="0"/>
              </a:rPr>
              <a:t>15/05 - 14/06/2020</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D.</a:t>
            </a:r>
            <a:r>
              <a:rPr lang="en-US" sz="2800" b="1"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15/05 - 14/06/2021</a:t>
            </a:r>
            <a:endParaRPr lang="en-US" sz="2800" dirty="0">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2. Ha</a:t>
            </a:r>
            <a:r>
              <a:rPr lang="vi-VN" sz="2800" b="1" i="1" dirty="0">
                <a:latin typeface="Times New Roman" panose="02020603050405020304" pitchFamily="18" charset="0"/>
                <a:cs typeface="Times New Roman" panose="02020603050405020304" pitchFamily="18" charset="0"/>
              </a:rPr>
              <a:t>i trường hợp vi phạm bị xử phạt nhiều nhất là?</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 </a:t>
            </a:r>
            <a:r>
              <a:rPr lang="vi-VN" sz="2800" dirty="0">
                <a:latin typeface="Times New Roman" panose="02020603050405020304" pitchFamily="18" charset="0"/>
                <a:cs typeface="Times New Roman" panose="02020603050405020304" pitchFamily="18" charset="0"/>
              </a:rPr>
              <a:t>Xe mô tô và xe khách</a:t>
            </a:r>
            <a:r>
              <a:rPr lang="en-US" sz="2800" dirty="0">
                <a:latin typeface="Times New Roman" panose="02020603050405020304" pitchFamily="18" charset="0"/>
                <a:cs typeface="Times New Roman" panose="02020603050405020304" pitchFamily="18" charset="0"/>
              </a:rPr>
              <a:t>			B. </a:t>
            </a:r>
            <a:r>
              <a:rPr lang="vi-VN" sz="2800" dirty="0">
                <a:latin typeface="Times New Roman" panose="02020603050405020304" pitchFamily="18" charset="0"/>
                <a:cs typeface="Times New Roman" panose="02020603050405020304" pitchFamily="18" charset="0"/>
              </a:rPr>
              <a:t>Xe mô tô và xe tải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C. </a:t>
            </a:r>
            <a:r>
              <a:rPr lang="vi-VN" sz="2800" dirty="0">
                <a:latin typeface="Times New Roman" panose="02020603050405020304" pitchFamily="18" charset="0"/>
                <a:cs typeface="Times New Roman" panose="02020603050405020304" pitchFamily="18" charset="0"/>
              </a:rPr>
              <a:t>Xe con và xe khách</a:t>
            </a:r>
            <a:r>
              <a:rPr lang="en-US" sz="2800" dirty="0">
                <a:latin typeface="Times New Roman" panose="02020603050405020304" pitchFamily="18" charset="0"/>
                <a:cs typeface="Times New Roman" panose="02020603050405020304" pitchFamily="18" charset="0"/>
              </a:rPr>
              <a:t>			D.</a:t>
            </a:r>
            <a:r>
              <a:rPr lang="vi-VN" sz="2800" dirty="0">
                <a:latin typeface="Times New Roman" panose="02020603050405020304" pitchFamily="18" charset="0"/>
                <a:cs typeface="Times New Roman" panose="02020603050405020304" pitchFamily="18" charset="0"/>
              </a:rPr>
              <a:t>Xe khách và xe container</a:t>
            </a:r>
            <a:endParaRPr lang="en-US" sz="2800" dirty="0">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3. </a:t>
            </a:r>
            <a:r>
              <a:rPr lang="vi-VN" sz="2800" b="1" i="1" dirty="0">
                <a:latin typeface="Times New Roman" panose="02020603050405020304" pitchFamily="18" charset="0"/>
                <a:cs typeface="Times New Roman" panose="02020603050405020304" pitchFamily="18" charset="0"/>
              </a:rPr>
              <a:t>Theo số liệu thống kê trong văn bản đồ họa, có bao nhiêu trường hợp xe mô tô vi phạm bị xử phạt?</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 </a:t>
            </a:r>
            <a:r>
              <a:rPr lang="vi-VN" sz="2800" dirty="0">
                <a:latin typeface="Times New Roman" panose="02020603050405020304" pitchFamily="18" charset="0"/>
                <a:cs typeface="Times New Roman" panose="02020603050405020304" pitchFamily="18" charset="0"/>
              </a:rPr>
              <a:t>278058</a:t>
            </a:r>
            <a:r>
              <a:rPr lang="en-US" sz="2800" dirty="0">
                <a:latin typeface="Times New Roman" panose="02020603050405020304" pitchFamily="18" charset="0"/>
                <a:cs typeface="Times New Roman" panose="02020603050405020304" pitchFamily="18" charset="0"/>
              </a:rPr>
              <a:t>		B.</a:t>
            </a:r>
            <a:r>
              <a:rPr lang="vi-VN" sz="2800" dirty="0">
                <a:latin typeface="Times New Roman" panose="02020603050405020304" pitchFamily="18" charset="0"/>
                <a:cs typeface="Times New Roman" panose="02020603050405020304" pitchFamily="18" charset="0"/>
              </a:rPr>
              <a:t> 387085</a:t>
            </a:r>
            <a:r>
              <a:rPr lang="en-US" sz="2800" dirty="0">
                <a:latin typeface="Times New Roman" panose="02020603050405020304" pitchFamily="18" charset="0"/>
                <a:cs typeface="Times New Roman" panose="02020603050405020304" pitchFamily="18" charset="0"/>
              </a:rPr>
              <a:t>		C. </a:t>
            </a:r>
            <a:r>
              <a:rPr lang="vi-VN" sz="2800" dirty="0">
                <a:latin typeface="Times New Roman" panose="02020603050405020304" pitchFamily="18" charset="0"/>
                <a:cs typeface="Times New Roman" panose="02020603050405020304" pitchFamily="18" charset="0"/>
              </a:rPr>
              <a:t>278085</a:t>
            </a:r>
            <a:r>
              <a:rPr lang="en-US" sz="2800" dirty="0">
                <a:latin typeface="Times New Roman" panose="02020603050405020304" pitchFamily="18" charset="0"/>
                <a:cs typeface="Times New Roman" panose="02020603050405020304" pitchFamily="18" charset="0"/>
              </a:rPr>
              <a:t>		D. </a:t>
            </a:r>
            <a:r>
              <a:rPr lang="vi-VN" sz="2800" dirty="0">
                <a:latin typeface="Times New Roman" panose="02020603050405020304" pitchFamily="18" charset="0"/>
                <a:cs typeface="Times New Roman" panose="02020603050405020304" pitchFamily="18" charset="0"/>
              </a:rPr>
              <a:t>287085</a:t>
            </a:r>
            <a:endParaRPr lang="en-US" sz="2800" dirty="0">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4.</a:t>
            </a:r>
            <a:r>
              <a:rPr lang="vi-VN" sz="2800" b="1" i="1" dirty="0">
                <a:latin typeface="Times New Roman" panose="02020603050405020304" pitchFamily="18" charset="0"/>
                <a:cs typeface="Times New Roman" panose="02020603050405020304" pitchFamily="18" charset="0"/>
              </a:rPr>
              <a:t> Có bao nhiêu lỗi vi phạm phổ biến</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 </a:t>
            </a:r>
            <a:r>
              <a:rPr lang="vi-VN" sz="28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B. </a:t>
            </a:r>
            <a:r>
              <a:rPr lang="vi-VN" sz="2800" dirty="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			C. </a:t>
            </a:r>
            <a:r>
              <a:rPr lang="vi-VN" sz="28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			D. </a:t>
            </a:r>
            <a:r>
              <a:rPr lang="vi-VN" sz="2800" dirty="0">
                <a:latin typeface="Times New Roman" panose="02020603050405020304" pitchFamily="18" charset="0"/>
                <a:cs typeface="Times New Roman" panose="02020603050405020304" pitchFamily="18" charset="0"/>
              </a:rPr>
              <a:t>7</a:t>
            </a:r>
            <a:endParaRPr lang="en-US" sz="2800" dirty="0">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5. Sau </a:t>
            </a:r>
            <a:r>
              <a:rPr lang="en-US" sz="2800" b="1" i="1" dirty="0" err="1">
                <a:latin typeface="Times New Roman" panose="02020603050405020304" pitchFamily="18" charset="0"/>
                <a:cs typeface="Times New Roman" panose="02020603050405020304" pitchFamily="18" charset="0"/>
              </a:rPr>
              <a:t>khi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học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xong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văn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bản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em</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có</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suy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nghĩ</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gì</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về</a:t>
            </a:r>
            <a:r>
              <a:rPr lang="en-US" sz="2800" b="1" i="1" dirty="0">
                <a:latin typeface="Times New Roman" panose="02020603050405020304" pitchFamily="18" charset="0"/>
                <a:cs typeface="Times New Roman" panose="02020603050405020304" pitchFamily="18" charset="0"/>
              </a:rPr>
              <a:t> </a:t>
            </a:r>
            <a:r>
              <a:rPr lang="vi-VN" sz="2800" b="1" i="1" dirty="0">
                <a:latin typeface="Times New Roman" panose="02020603050405020304" pitchFamily="18" charset="0"/>
                <a:cs typeface="Times New Roman" panose="02020603050405020304" pitchFamily="18" charset="0"/>
              </a:rPr>
              <a:t>các biện pháp cần có để giảm thiểu tai nạn giao thông đặc biệt đối với học sinh?</a:t>
            </a:r>
            <a:endParaRPr lang="en-US" sz="2800" dirty="0">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p:txBody>
      </p:sp>
      <p:sp>
        <p:nvSpPr>
          <p:cNvPr id="3" name="Oval 2">
            <a:extLst>
              <a:ext uri="{FF2B5EF4-FFF2-40B4-BE49-F238E27FC236}">
                <a16:creationId xmlns:a16="http://schemas.microsoft.com/office/drawing/2014/main" id="{A311B638-34A6-458B-8F88-E51EAAE9A18C}"/>
              </a:ext>
            </a:extLst>
          </p:cNvPr>
          <p:cNvSpPr/>
          <p:nvPr/>
        </p:nvSpPr>
        <p:spPr>
          <a:xfrm>
            <a:off x="387927" y="1808019"/>
            <a:ext cx="568036" cy="623453"/>
          </a:xfrm>
          <a:prstGeom prst="ellipse">
            <a:avLst/>
          </a:prstGeom>
          <a:noFill/>
          <a:ln w="28575">
            <a:solidFill>
              <a:srgbClr val="FF0000"/>
            </a:solidFill>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5" name="Oval 4">
            <a:extLst>
              <a:ext uri="{FF2B5EF4-FFF2-40B4-BE49-F238E27FC236}">
                <a16:creationId xmlns:a16="http://schemas.microsoft.com/office/drawing/2014/main" id="{80FA9119-F269-44B6-8A95-48193FDB85CB}"/>
              </a:ext>
            </a:extLst>
          </p:cNvPr>
          <p:cNvSpPr/>
          <p:nvPr/>
        </p:nvSpPr>
        <p:spPr>
          <a:xfrm>
            <a:off x="5811982" y="2673928"/>
            <a:ext cx="568036" cy="623453"/>
          </a:xfrm>
          <a:prstGeom prst="ellipse">
            <a:avLst/>
          </a:prstGeom>
          <a:noFill/>
          <a:ln w="28575">
            <a:solidFill>
              <a:srgbClr val="FF0000"/>
            </a:solidFill>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7" name="Oval 6">
            <a:extLst>
              <a:ext uri="{FF2B5EF4-FFF2-40B4-BE49-F238E27FC236}">
                <a16:creationId xmlns:a16="http://schemas.microsoft.com/office/drawing/2014/main" id="{3D313709-12BF-41C4-AF2D-54DADDBDAF40}"/>
              </a:ext>
            </a:extLst>
          </p:cNvPr>
          <p:cNvSpPr/>
          <p:nvPr/>
        </p:nvSpPr>
        <p:spPr>
          <a:xfrm>
            <a:off x="8562109" y="4461165"/>
            <a:ext cx="568036" cy="623453"/>
          </a:xfrm>
          <a:prstGeom prst="ellipse">
            <a:avLst/>
          </a:prstGeom>
          <a:noFill/>
          <a:ln w="28575">
            <a:solidFill>
              <a:srgbClr val="FF0000"/>
            </a:solidFill>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8" name="Oval 7">
            <a:extLst>
              <a:ext uri="{FF2B5EF4-FFF2-40B4-BE49-F238E27FC236}">
                <a16:creationId xmlns:a16="http://schemas.microsoft.com/office/drawing/2014/main" id="{DFED2392-2C94-44EF-AE50-FEEA95741669}"/>
              </a:ext>
            </a:extLst>
          </p:cNvPr>
          <p:cNvSpPr/>
          <p:nvPr/>
        </p:nvSpPr>
        <p:spPr>
          <a:xfrm>
            <a:off x="3020291" y="5209310"/>
            <a:ext cx="568036" cy="623453"/>
          </a:xfrm>
          <a:prstGeom prst="ellipse">
            <a:avLst/>
          </a:prstGeom>
          <a:noFill/>
          <a:ln w="28575">
            <a:solidFill>
              <a:srgbClr val="FF0000"/>
            </a:solidFill>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Tree>
    <p:extLst>
      <p:ext uri="{BB962C8B-B14F-4D97-AF65-F5344CB8AC3E}">
        <p14:creationId xmlns:p14="http://schemas.microsoft.com/office/powerpoint/2010/main" val="367622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arn(inVertic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barn(inVertical)">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barn(inVertical)">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barn(inVertical)">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arn(inVertical)">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barn(inVertical)">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barn(inVertical)">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6">
                                            <p:txEl>
                                              <p:pRg st="8" end="8"/>
                                            </p:txEl>
                                          </p:spTgt>
                                        </p:tgtEl>
                                        <p:attrNameLst>
                                          <p:attrName>style.visibility</p:attrName>
                                        </p:attrNameLst>
                                      </p:cBhvr>
                                      <p:to>
                                        <p:strVal val="visible"/>
                                      </p:to>
                                    </p:set>
                                    <p:animEffect transition="in" filter="barn(inVertical)">
                                      <p:cBhvr>
                                        <p:cTn id="52" dur="500"/>
                                        <p:tgtEl>
                                          <p:spTgt spid="6">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6">
                                            <p:txEl>
                                              <p:pRg st="9" end="9"/>
                                            </p:txEl>
                                          </p:spTgt>
                                        </p:tgtEl>
                                        <p:attrNameLst>
                                          <p:attrName>style.visibility</p:attrName>
                                        </p:attrNameLst>
                                      </p:cBhvr>
                                      <p:to>
                                        <p:strVal val="visible"/>
                                      </p:to>
                                    </p:set>
                                    <p:animEffect transition="in" filter="barn(inVertical)">
                                      <p:cBhvr>
                                        <p:cTn id="57" dur="500"/>
                                        <p:tgtEl>
                                          <p:spTgt spid="6">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barn(inVertical)">
                                      <p:cBhvr>
                                        <p:cTn id="62" dur="5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Effect transition="in" filter="barn(inVertical)">
                                      <p:cBhvr>
                                        <p:cTn id="67" dur="500"/>
                                        <p:tgtEl>
                                          <p:spTgt spid="6">
                                            <p:txEl>
                                              <p:pRg st="10" end="1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6">
                                            <p:txEl>
                                              <p:pRg st="11" end="11"/>
                                            </p:txEl>
                                          </p:spTgt>
                                        </p:tgtEl>
                                        <p:attrNameLst>
                                          <p:attrName>style.visibility</p:attrName>
                                        </p:attrNameLst>
                                      </p:cBhvr>
                                      <p:to>
                                        <p:strVal val="visible"/>
                                      </p:to>
                                    </p:set>
                                    <p:animEffect transition="in" filter="barn(inVertical)">
                                      <p:cBhvr>
                                        <p:cTn id="72" dur="500"/>
                                        <p:tgtEl>
                                          <p:spTgt spid="6">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6">
                                            <p:txEl>
                                              <p:pRg st="12" end="12"/>
                                            </p:txEl>
                                          </p:spTgt>
                                        </p:tgtEl>
                                        <p:attrNameLst>
                                          <p:attrName>style.visibility</p:attrName>
                                        </p:attrNameLst>
                                      </p:cBhvr>
                                      <p:to>
                                        <p:strVal val="visible"/>
                                      </p:to>
                                    </p:set>
                                    <p:animEffect transition="in" filter="barn(inVertical)">
                                      <p:cBhvr>
                                        <p:cTn id="82"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340</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KHỞI ĐỘNG</vt:lpstr>
      <vt:lpstr>        Tiết 127, 128 TỔNG KIỂM SOÁT PHƯƠNG TIỆN GIAO THÔNG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KHỞI ĐỘNG</dc:title>
  <dc:creator>Nga Doan Thi</dc:creator>
  <cp:lastModifiedBy>Nga Doan Thi</cp:lastModifiedBy>
  <cp:revision>13</cp:revision>
  <dcterms:created xsi:type="dcterms:W3CDTF">2024-04-21T02:17:52Z</dcterms:created>
  <dcterms:modified xsi:type="dcterms:W3CDTF">2024-04-29T09:13:54Z</dcterms:modified>
</cp:coreProperties>
</file>