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3" r:id="rId17"/>
    <p:sldId id="274" r:id="rId18"/>
    <p:sldId id="275" r:id="rId19"/>
    <p:sldId id="276" r:id="rId20"/>
    <p:sldId id="277" r:id="rId21"/>
  </p:sldIdLst>
  <p:sldSz cx="18288000" cy="10287000"/>
  <p:notesSz cx="6858000" cy="9144000"/>
  <p:embeddedFontLst>
    <p:embeddedFont>
      <p:font typeface="#9Slide05 Aphrodite Pro" panose="02000000000000000000" pitchFamily="2" charset="0"/>
      <p:regular r:id="rId22"/>
    </p:embeddedFont>
    <p:embeddedFont>
      <p:font typeface="Arimo" panose="020B0604020202020204" charset="0"/>
      <p:regular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Fraunces" panose="020B0604020202020204" charset="0"/>
      <p:regular r:id="rId28"/>
    </p:embeddedFont>
    <p:embeddedFont>
      <p:font typeface="Fraunces Bold" panose="020B0604020202020204" charset="0"/>
      <p:regular r:id="rId29"/>
    </p:embeddedFont>
    <p:embeddedFont>
      <p:font typeface="Roboto Condensed" panose="02000000000000000000" pitchFamily="2" charset="0"/>
      <p:regular r:id="rId30"/>
      <p:bold r:id="rId31"/>
      <p:italic r:id="rId32"/>
      <p:boldItalic r:id="rId33"/>
    </p:embeddedFont>
    <p:embeddedFont>
      <p:font typeface="Roboto Condensed Bold" panose="02000000000000000000" charset="0"/>
      <p:regular r:id="rId34"/>
    </p:embeddedFont>
    <p:embeddedFont>
      <p:font typeface="Roboto Condensed Bold Italics" panose="020B0604020202020204" charset="0"/>
      <p:regular r:id="rId35"/>
    </p:embeddedFont>
    <p:embeddedFont>
      <p:font typeface="Roboto Condensed Italics" panose="020B0604020202020204" charset="0"/>
      <p:regular r:id="rId3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0" d="100"/>
          <a:sy n="40" d="100"/>
        </p:scale>
        <p:origin x="148" y="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gif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4287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4854" b="-4854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 rot="11606">
            <a:off x="4905366" y="5138738"/>
            <a:ext cx="2830846" cy="9525"/>
            <a:chOff x="0" y="0"/>
            <a:chExt cx="3774461" cy="127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774440" cy="12700"/>
            </a:xfrm>
            <a:custGeom>
              <a:avLst/>
              <a:gdLst/>
              <a:ahLst/>
              <a:cxnLst/>
              <a:rect l="l" t="t" r="r" b="b"/>
              <a:pathLst>
                <a:path w="3774440" h="12700">
                  <a:moveTo>
                    <a:pt x="6350" y="0"/>
                  </a:moveTo>
                  <a:lnTo>
                    <a:pt x="3768090" y="0"/>
                  </a:lnTo>
                  <a:cubicBezTo>
                    <a:pt x="3771646" y="0"/>
                    <a:pt x="3774440" y="2794"/>
                    <a:pt x="3774440" y="6350"/>
                  </a:cubicBezTo>
                  <a:cubicBezTo>
                    <a:pt x="3774440" y="9906"/>
                    <a:pt x="3771646" y="12700"/>
                    <a:pt x="3768090" y="12700"/>
                  </a:cubicBezTo>
                  <a:lnTo>
                    <a:pt x="6350" y="12700"/>
                  </a:lnTo>
                  <a:cubicBezTo>
                    <a:pt x="2794" y="12700"/>
                    <a:pt x="0" y="9906"/>
                    <a:pt x="0" y="6350"/>
                  </a:cubicBezTo>
                  <a:cubicBezTo>
                    <a:pt x="0" y="2794"/>
                    <a:pt x="2794" y="0"/>
                    <a:pt x="6350" y="0"/>
                  </a:cubicBezTo>
                  <a:close/>
                </a:path>
              </a:pathLst>
            </a:custGeom>
            <a:solidFill>
              <a:srgbClr val="96A3BD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/>
          <p:nvPr/>
        </p:nvGrpSpPr>
        <p:grpSpPr>
          <a:xfrm rot="11606">
            <a:off x="8517246" y="5138738"/>
            <a:ext cx="2830846" cy="9525"/>
            <a:chOff x="0" y="0"/>
            <a:chExt cx="3774461" cy="127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74440" cy="12700"/>
            </a:xfrm>
            <a:custGeom>
              <a:avLst/>
              <a:gdLst/>
              <a:ahLst/>
              <a:cxnLst/>
              <a:rect l="l" t="t" r="r" b="b"/>
              <a:pathLst>
                <a:path w="3774440" h="12700">
                  <a:moveTo>
                    <a:pt x="6350" y="0"/>
                  </a:moveTo>
                  <a:lnTo>
                    <a:pt x="3768090" y="0"/>
                  </a:lnTo>
                  <a:cubicBezTo>
                    <a:pt x="3771646" y="0"/>
                    <a:pt x="3774440" y="2794"/>
                    <a:pt x="3774440" y="6350"/>
                  </a:cubicBezTo>
                  <a:cubicBezTo>
                    <a:pt x="3774440" y="9906"/>
                    <a:pt x="3771646" y="12700"/>
                    <a:pt x="3768090" y="12700"/>
                  </a:cubicBezTo>
                  <a:lnTo>
                    <a:pt x="6350" y="12700"/>
                  </a:lnTo>
                  <a:cubicBezTo>
                    <a:pt x="2794" y="12700"/>
                    <a:pt x="0" y="9906"/>
                    <a:pt x="0" y="6350"/>
                  </a:cubicBezTo>
                  <a:cubicBezTo>
                    <a:pt x="0" y="2794"/>
                    <a:pt x="2794" y="0"/>
                    <a:pt x="6350" y="0"/>
                  </a:cubicBezTo>
                  <a:close/>
                </a:path>
              </a:pathLst>
            </a:custGeom>
            <a:solidFill>
              <a:srgbClr val="96A3BD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"/>
          <p:cNvGrpSpPr/>
          <p:nvPr/>
        </p:nvGrpSpPr>
        <p:grpSpPr>
          <a:xfrm rot="11606">
            <a:off x="11946246" y="5138738"/>
            <a:ext cx="2830846" cy="9525"/>
            <a:chOff x="0" y="0"/>
            <a:chExt cx="3774461" cy="127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774440" cy="12700"/>
            </a:xfrm>
            <a:custGeom>
              <a:avLst/>
              <a:gdLst/>
              <a:ahLst/>
              <a:cxnLst/>
              <a:rect l="l" t="t" r="r" b="b"/>
              <a:pathLst>
                <a:path w="3774440" h="12700">
                  <a:moveTo>
                    <a:pt x="6350" y="0"/>
                  </a:moveTo>
                  <a:lnTo>
                    <a:pt x="3768090" y="0"/>
                  </a:lnTo>
                  <a:cubicBezTo>
                    <a:pt x="3771646" y="0"/>
                    <a:pt x="3774440" y="2794"/>
                    <a:pt x="3774440" y="6350"/>
                  </a:cubicBezTo>
                  <a:cubicBezTo>
                    <a:pt x="3774440" y="9906"/>
                    <a:pt x="3771646" y="12700"/>
                    <a:pt x="3768090" y="12700"/>
                  </a:cubicBezTo>
                  <a:lnTo>
                    <a:pt x="6350" y="12700"/>
                  </a:lnTo>
                  <a:cubicBezTo>
                    <a:pt x="2794" y="12700"/>
                    <a:pt x="0" y="9906"/>
                    <a:pt x="0" y="6350"/>
                  </a:cubicBezTo>
                  <a:cubicBezTo>
                    <a:pt x="0" y="2794"/>
                    <a:pt x="2794" y="0"/>
                    <a:pt x="6350" y="0"/>
                  </a:cubicBezTo>
                  <a:close/>
                </a:path>
              </a:pathLst>
            </a:custGeom>
            <a:solidFill>
              <a:srgbClr val="96A3BD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-2560114" y="2033588"/>
            <a:ext cx="731044" cy="731045"/>
            <a:chOff x="0" y="0"/>
            <a:chExt cx="974725" cy="974727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974725" cy="974725"/>
            </a:xfrm>
            <a:custGeom>
              <a:avLst/>
              <a:gdLst/>
              <a:ahLst/>
              <a:cxnLst/>
              <a:rect l="l" t="t" r="r" b="b"/>
              <a:pathLst>
                <a:path w="974725" h="974725">
                  <a:moveTo>
                    <a:pt x="0" y="0"/>
                  </a:moveTo>
                  <a:lnTo>
                    <a:pt x="974725" y="0"/>
                  </a:lnTo>
                  <a:lnTo>
                    <a:pt x="974725" y="974725"/>
                  </a:lnTo>
                  <a:lnTo>
                    <a:pt x="0" y="9747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" name="Freeform 12"/>
          <p:cNvSpPr/>
          <p:nvPr/>
        </p:nvSpPr>
        <p:spPr>
          <a:xfrm>
            <a:off x="4182075" y="2330649"/>
            <a:ext cx="11501191" cy="6474987"/>
          </a:xfrm>
          <a:custGeom>
            <a:avLst/>
            <a:gdLst/>
            <a:ahLst/>
            <a:cxnLst/>
            <a:rect l="l" t="t" r="r" b="b"/>
            <a:pathLst>
              <a:path w="11501191" h="6474987">
                <a:moveTo>
                  <a:pt x="0" y="0"/>
                </a:moveTo>
                <a:lnTo>
                  <a:pt x="11501191" y="0"/>
                </a:lnTo>
                <a:lnTo>
                  <a:pt x="11501191" y="6474987"/>
                </a:lnTo>
                <a:lnTo>
                  <a:pt x="0" y="647498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TextBox 13"/>
          <p:cNvSpPr txBox="1"/>
          <p:nvPr/>
        </p:nvSpPr>
        <p:spPr>
          <a:xfrm>
            <a:off x="6556497" y="1773449"/>
            <a:ext cx="7750146" cy="1009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98"/>
              </a:lnSpc>
            </a:pPr>
            <a:r>
              <a:rPr lang="en-US" sz="5998">
                <a:solidFill>
                  <a:srgbClr val="9E85B1"/>
                </a:solidFill>
                <a:latin typeface="Fraunces"/>
              </a:rPr>
              <a:t>AM HIỂU THỂ THƠ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499314" y="3399618"/>
            <a:ext cx="10866713" cy="43141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858"/>
              </a:lnSpc>
            </a:pPr>
            <a:r>
              <a:rPr lang="en-US" sz="4898">
                <a:solidFill>
                  <a:srgbClr val="663C86"/>
                </a:solidFill>
                <a:latin typeface="Roboto Condensed Bold Italics"/>
              </a:rPr>
              <a:t>Nhiệm vụ: </a:t>
            </a:r>
          </a:p>
          <a:p>
            <a:pPr marL="1119906" lvl="2" indent="-373302" algn="just">
              <a:lnSpc>
                <a:spcPts val="6858"/>
              </a:lnSpc>
              <a:buFont typeface="Arial"/>
              <a:buChar char="⚬"/>
            </a:pPr>
            <a:r>
              <a:rPr lang="en-US" sz="4898">
                <a:solidFill>
                  <a:srgbClr val="663C86"/>
                </a:solidFill>
                <a:latin typeface="Roboto Condensed"/>
              </a:rPr>
              <a:t>GV lần lượt đưa ra 4 ngữ liệu thơ.</a:t>
            </a:r>
          </a:p>
          <a:p>
            <a:pPr marL="1120037" lvl="2" indent="-373346" algn="just">
              <a:lnSpc>
                <a:spcPts val="6859"/>
              </a:lnSpc>
              <a:buFont typeface="Arial"/>
              <a:buChar char="⚬"/>
            </a:pPr>
            <a:r>
              <a:rPr lang="en-US" sz="4898">
                <a:solidFill>
                  <a:srgbClr val="663C86"/>
                </a:solidFill>
                <a:latin typeface="Roboto Condensed"/>
              </a:rPr>
              <a:t>HS xác định thể thơ. HS giành quyền trả lời bằng hình thức giơ tay.</a:t>
            </a:r>
          </a:p>
          <a:p>
            <a:pPr marL="1119906" lvl="2" indent="-373302" algn="just">
              <a:lnSpc>
                <a:spcPts val="6859"/>
              </a:lnSpc>
              <a:buFont typeface="Arial"/>
              <a:buChar char="⚬"/>
            </a:pPr>
            <a:r>
              <a:rPr lang="en-US" sz="4898">
                <a:solidFill>
                  <a:srgbClr val="663C86"/>
                </a:solidFill>
                <a:latin typeface="Roboto Condensed"/>
              </a:rPr>
              <a:t>Thời gian suy nghĩ: 15s/ ngữ liệu.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971753" y="2893695"/>
            <a:ext cx="15316247" cy="6469952"/>
          </a:xfrm>
          <a:custGeom>
            <a:avLst/>
            <a:gdLst/>
            <a:ahLst/>
            <a:cxnLst/>
            <a:rect l="l" t="t" r="r" b="b"/>
            <a:pathLst>
              <a:path w="15316247" h="6469952">
                <a:moveTo>
                  <a:pt x="0" y="0"/>
                </a:moveTo>
                <a:lnTo>
                  <a:pt x="15316247" y="0"/>
                </a:lnTo>
                <a:lnTo>
                  <a:pt x="15316247" y="6469952"/>
                </a:lnTo>
                <a:lnTo>
                  <a:pt x="0" y="64699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-448275" y="22860"/>
            <a:ext cx="5166360" cy="10298328"/>
            <a:chOff x="0" y="0"/>
            <a:chExt cx="6888480" cy="1373110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888480" cy="13731112"/>
            </a:xfrm>
            <a:custGeom>
              <a:avLst/>
              <a:gdLst/>
              <a:ahLst/>
              <a:cxnLst/>
              <a:rect l="l" t="t" r="r" b="b"/>
              <a:pathLst>
                <a:path w="6888480" h="13731112">
                  <a:moveTo>
                    <a:pt x="0" y="0"/>
                  </a:moveTo>
                  <a:lnTo>
                    <a:pt x="6888480" y="0"/>
                  </a:lnTo>
                  <a:lnTo>
                    <a:pt x="6888480" y="13731112"/>
                  </a:lnTo>
                  <a:lnTo>
                    <a:pt x="0" y="137311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51" r="-51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5"/>
          <p:cNvGrpSpPr/>
          <p:nvPr/>
        </p:nvGrpSpPr>
        <p:grpSpPr>
          <a:xfrm rot="6372406">
            <a:off x="14077962" y="6877725"/>
            <a:ext cx="5198233" cy="5165744"/>
            <a:chOff x="0" y="0"/>
            <a:chExt cx="6930977" cy="688765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931025" cy="6887718"/>
            </a:xfrm>
            <a:custGeom>
              <a:avLst/>
              <a:gdLst/>
              <a:ahLst/>
              <a:cxnLst/>
              <a:rect l="l" t="t" r="r" b="b"/>
              <a:pathLst>
                <a:path w="6931025" h="6887718">
                  <a:moveTo>
                    <a:pt x="0" y="0"/>
                  </a:moveTo>
                  <a:lnTo>
                    <a:pt x="6931025" y="0"/>
                  </a:lnTo>
                  <a:lnTo>
                    <a:pt x="6931025" y="6887718"/>
                  </a:lnTo>
                  <a:lnTo>
                    <a:pt x="0" y="68877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t="-46" b="-45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5694809" y="2901315"/>
            <a:ext cx="11564491" cy="7385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8460"/>
              </a:lnSpc>
            </a:pPr>
            <a:r>
              <a:rPr lang="en-US" sz="4700">
                <a:solidFill>
                  <a:srgbClr val="10253F"/>
                </a:solidFill>
                <a:latin typeface="Roboto Condensed Bold"/>
              </a:rPr>
              <a:t>Đoạn 2: Học sinh thay đổi hình thức thể hiện của đoạn thơ tự do sau:</a:t>
            </a:r>
          </a:p>
          <a:p>
            <a:pPr algn="just">
              <a:lnSpc>
                <a:spcPts val="8460"/>
              </a:lnSpc>
            </a:pPr>
            <a:r>
              <a:rPr lang="en-US" sz="4700">
                <a:solidFill>
                  <a:srgbClr val="10253F"/>
                </a:solidFill>
                <a:latin typeface="Roboto Condensed Italics"/>
              </a:rPr>
              <a:t>Đất nước đẹp vô cùng. Nhưng Bác phải ra đi</a:t>
            </a:r>
          </a:p>
          <a:p>
            <a:pPr algn="just">
              <a:lnSpc>
                <a:spcPts val="8460"/>
              </a:lnSpc>
            </a:pPr>
            <a:r>
              <a:rPr lang="en-US" sz="4700">
                <a:solidFill>
                  <a:srgbClr val="10253F"/>
                </a:solidFill>
                <a:latin typeface="Roboto Condensed Italics"/>
              </a:rPr>
              <a:t>Cho tôi làm sóng dưới con tàu đưa tiễn Bác</a:t>
            </a:r>
          </a:p>
          <a:p>
            <a:pPr algn="just">
              <a:lnSpc>
                <a:spcPts val="8460"/>
              </a:lnSpc>
            </a:pPr>
            <a:r>
              <a:rPr lang="en-US" sz="4700">
                <a:solidFill>
                  <a:srgbClr val="10253F"/>
                </a:solidFill>
                <a:latin typeface="Roboto Condensed Italics"/>
              </a:rPr>
              <a:t>Khi bờ bãi dần lui làng xóm khuất</a:t>
            </a:r>
          </a:p>
          <a:p>
            <a:pPr algn="just">
              <a:lnSpc>
                <a:spcPts val="8460"/>
              </a:lnSpc>
            </a:pPr>
            <a:r>
              <a:rPr lang="en-US" sz="4700">
                <a:solidFill>
                  <a:srgbClr val="10253F"/>
                </a:solidFill>
                <a:latin typeface="Roboto Condensed Italics"/>
              </a:rPr>
              <a:t>Bốn phía nhìn không một bóng hàng tre</a:t>
            </a:r>
          </a:p>
          <a:p>
            <a:pPr algn="just">
              <a:lnSpc>
                <a:spcPts val="8460"/>
              </a:lnSpc>
              <a:spcBef>
                <a:spcPct val="0"/>
              </a:spcBef>
            </a:pPr>
            <a:endParaRPr lang="en-US" sz="4700">
              <a:solidFill>
                <a:srgbClr val="10253F"/>
              </a:solidFill>
              <a:latin typeface="Roboto Condensed Italic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2322908" y="1386931"/>
            <a:ext cx="16403844" cy="7880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39"/>
              </a:lnSpc>
            </a:pPr>
            <a:r>
              <a:rPr lang="en-US" sz="4599">
                <a:solidFill>
                  <a:srgbClr val="10253F"/>
                </a:solidFill>
                <a:latin typeface="Fraunces Bold"/>
              </a:rPr>
              <a:t>I. THỬ THÁCH TẠO HÌNH THƠ TỰ DO</a:t>
            </a:r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652134" y="2990645"/>
            <a:ext cx="15316247" cy="6469952"/>
          </a:xfrm>
          <a:custGeom>
            <a:avLst/>
            <a:gdLst/>
            <a:ahLst/>
            <a:cxnLst/>
            <a:rect l="l" t="t" r="r" b="b"/>
            <a:pathLst>
              <a:path w="15316247" h="6469952">
                <a:moveTo>
                  <a:pt x="0" y="0"/>
                </a:moveTo>
                <a:lnTo>
                  <a:pt x="15316247" y="0"/>
                </a:lnTo>
                <a:lnTo>
                  <a:pt x="15316247" y="6469952"/>
                </a:lnTo>
                <a:lnTo>
                  <a:pt x="0" y="64699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0" y="0"/>
            <a:ext cx="5166360" cy="10298328"/>
            <a:chOff x="0" y="0"/>
            <a:chExt cx="6888480" cy="1373110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888480" cy="13731112"/>
            </a:xfrm>
            <a:custGeom>
              <a:avLst/>
              <a:gdLst/>
              <a:ahLst/>
              <a:cxnLst/>
              <a:rect l="l" t="t" r="r" b="b"/>
              <a:pathLst>
                <a:path w="6888480" h="13731112">
                  <a:moveTo>
                    <a:pt x="0" y="0"/>
                  </a:moveTo>
                  <a:lnTo>
                    <a:pt x="6888480" y="0"/>
                  </a:lnTo>
                  <a:lnTo>
                    <a:pt x="6888480" y="13731112"/>
                  </a:lnTo>
                  <a:lnTo>
                    <a:pt x="0" y="137311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51" r="-51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5"/>
          <p:cNvGrpSpPr/>
          <p:nvPr/>
        </p:nvGrpSpPr>
        <p:grpSpPr>
          <a:xfrm rot="6372406">
            <a:off x="14077962" y="6877725"/>
            <a:ext cx="5198233" cy="5165744"/>
            <a:chOff x="0" y="0"/>
            <a:chExt cx="6930977" cy="688765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931025" cy="6887718"/>
            </a:xfrm>
            <a:custGeom>
              <a:avLst/>
              <a:gdLst/>
              <a:ahLst/>
              <a:cxnLst/>
              <a:rect l="l" t="t" r="r" b="b"/>
              <a:pathLst>
                <a:path w="6931025" h="6887718">
                  <a:moveTo>
                    <a:pt x="0" y="0"/>
                  </a:moveTo>
                  <a:lnTo>
                    <a:pt x="6931025" y="0"/>
                  </a:lnTo>
                  <a:lnTo>
                    <a:pt x="6931025" y="6887718"/>
                  </a:lnTo>
                  <a:lnTo>
                    <a:pt x="0" y="68877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t="-46" b="-45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6024996" y="2912643"/>
            <a:ext cx="12092940" cy="7385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8460"/>
              </a:lnSpc>
            </a:pPr>
            <a:r>
              <a:rPr lang="en-US" sz="4700">
                <a:solidFill>
                  <a:srgbClr val="10253F"/>
                </a:solidFill>
                <a:latin typeface="Roboto Condensed Italics"/>
              </a:rPr>
              <a:t>Đất nước đẹp vô cùng. </a:t>
            </a:r>
          </a:p>
          <a:p>
            <a:pPr algn="just">
              <a:lnSpc>
                <a:spcPts val="8460"/>
              </a:lnSpc>
            </a:pPr>
            <a:r>
              <a:rPr lang="en-US" sz="4700">
                <a:solidFill>
                  <a:srgbClr val="10253F"/>
                </a:solidFill>
                <a:latin typeface="Roboto Condensed Italics"/>
              </a:rPr>
              <a:t>Nhưng Bác phải ra đi</a:t>
            </a:r>
          </a:p>
          <a:p>
            <a:pPr algn="just">
              <a:lnSpc>
                <a:spcPts val="8460"/>
              </a:lnSpc>
            </a:pPr>
            <a:r>
              <a:rPr lang="en-US" sz="4700">
                <a:solidFill>
                  <a:srgbClr val="10253F"/>
                </a:solidFill>
                <a:latin typeface="Roboto Condensed Italics"/>
              </a:rPr>
              <a:t>Cho tôi làm sóng dưới con tàu đưa tiễn Bác</a:t>
            </a:r>
          </a:p>
          <a:p>
            <a:pPr algn="just">
              <a:lnSpc>
                <a:spcPts val="8460"/>
              </a:lnSpc>
            </a:pPr>
            <a:r>
              <a:rPr lang="en-US" sz="4700">
                <a:solidFill>
                  <a:srgbClr val="10253F"/>
                </a:solidFill>
                <a:latin typeface="Roboto Condensed Italics"/>
              </a:rPr>
              <a:t>Khi bờ bãi dần lui làng xóm khuất</a:t>
            </a:r>
          </a:p>
          <a:p>
            <a:pPr algn="just">
              <a:lnSpc>
                <a:spcPts val="8460"/>
              </a:lnSpc>
            </a:pPr>
            <a:r>
              <a:rPr lang="en-US" sz="4700">
                <a:solidFill>
                  <a:srgbClr val="10253F"/>
                </a:solidFill>
                <a:latin typeface="Roboto Condensed Italics"/>
              </a:rPr>
              <a:t>Bốn phía nhìn </a:t>
            </a:r>
          </a:p>
          <a:p>
            <a:pPr algn="just">
              <a:lnSpc>
                <a:spcPts val="8460"/>
              </a:lnSpc>
            </a:pPr>
            <a:r>
              <a:rPr lang="en-US" sz="4700">
                <a:solidFill>
                  <a:srgbClr val="10253F"/>
                </a:solidFill>
                <a:latin typeface="Roboto Condensed Italics"/>
              </a:rPr>
              <a:t>                 không một bóng hàng tre</a:t>
            </a:r>
          </a:p>
          <a:p>
            <a:pPr algn="just">
              <a:lnSpc>
                <a:spcPts val="8460"/>
              </a:lnSpc>
              <a:spcBef>
                <a:spcPct val="0"/>
              </a:spcBef>
            </a:pPr>
            <a:endParaRPr lang="en-US" sz="4700">
              <a:solidFill>
                <a:srgbClr val="10253F"/>
              </a:solidFill>
              <a:latin typeface="Roboto Condensed Italic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2287678" y="1386931"/>
            <a:ext cx="16403844" cy="7880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39"/>
              </a:lnSpc>
            </a:pPr>
            <a:r>
              <a:rPr lang="en-US" sz="4599">
                <a:solidFill>
                  <a:srgbClr val="10253F"/>
                </a:solidFill>
                <a:latin typeface="Fraunces Bold"/>
              </a:rPr>
              <a:t>I. THỬ THÁCH TẠO HÌNH THƠ TỰ DO</a:t>
            </a:r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041831" y="3806350"/>
            <a:ext cx="10754617" cy="4543009"/>
          </a:xfrm>
          <a:custGeom>
            <a:avLst/>
            <a:gdLst/>
            <a:ahLst/>
            <a:cxnLst/>
            <a:rect l="l" t="t" r="r" b="b"/>
            <a:pathLst>
              <a:path w="10754617" h="4543009">
                <a:moveTo>
                  <a:pt x="0" y="0"/>
                </a:moveTo>
                <a:lnTo>
                  <a:pt x="10754618" y="0"/>
                </a:lnTo>
                <a:lnTo>
                  <a:pt x="10754618" y="4543009"/>
                </a:lnTo>
                <a:lnTo>
                  <a:pt x="0" y="45430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0" y="0"/>
            <a:ext cx="5166360" cy="10298328"/>
            <a:chOff x="0" y="0"/>
            <a:chExt cx="6888480" cy="1373110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888480" cy="13731112"/>
            </a:xfrm>
            <a:custGeom>
              <a:avLst/>
              <a:gdLst/>
              <a:ahLst/>
              <a:cxnLst/>
              <a:rect l="l" t="t" r="r" b="b"/>
              <a:pathLst>
                <a:path w="6888480" h="13731112">
                  <a:moveTo>
                    <a:pt x="0" y="0"/>
                  </a:moveTo>
                  <a:lnTo>
                    <a:pt x="6888480" y="0"/>
                  </a:lnTo>
                  <a:lnTo>
                    <a:pt x="6888480" y="13731112"/>
                  </a:lnTo>
                  <a:lnTo>
                    <a:pt x="0" y="137311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51" r="-51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5"/>
          <p:cNvGrpSpPr/>
          <p:nvPr/>
        </p:nvGrpSpPr>
        <p:grpSpPr>
          <a:xfrm rot="6372406">
            <a:off x="14077962" y="6877725"/>
            <a:ext cx="5198233" cy="5165744"/>
            <a:chOff x="0" y="0"/>
            <a:chExt cx="6930977" cy="688765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931025" cy="6887718"/>
            </a:xfrm>
            <a:custGeom>
              <a:avLst/>
              <a:gdLst/>
              <a:ahLst/>
              <a:cxnLst/>
              <a:rect l="l" t="t" r="r" b="b"/>
              <a:pathLst>
                <a:path w="6931025" h="6887718">
                  <a:moveTo>
                    <a:pt x="0" y="0"/>
                  </a:moveTo>
                  <a:lnTo>
                    <a:pt x="6931025" y="0"/>
                  </a:lnTo>
                  <a:lnTo>
                    <a:pt x="6931025" y="6887718"/>
                  </a:lnTo>
                  <a:lnTo>
                    <a:pt x="0" y="68877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t="-46" b="-45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6024996" y="4510034"/>
            <a:ext cx="8746097" cy="2051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60"/>
              </a:lnSpc>
              <a:spcBef>
                <a:spcPct val="0"/>
              </a:spcBef>
            </a:pPr>
            <a:r>
              <a:rPr lang="en-US" sz="4700">
                <a:solidFill>
                  <a:srgbClr val="10253F"/>
                </a:solidFill>
                <a:latin typeface="Roboto Condensed Bold Italics"/>
              </a:rPr>
              <a:t>Từ hoạt động trên, em hãy nhắc lại đặc điểm của thể thơ tự do.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217218" y="1733311"/>
            <a:ext cx="16403844" cy="7880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39"/>
              </a:lnSpc>
            </a:pPr>
            <a:r>
              <a:rPr lang="en-US" sz="4599">
                <a:solidFill>
                  <a:srgbClr val="10253F"/>
                </a:solidFill>
                <a:latin typeface="Fraunces Bold"/>
              </a:rPr>
              <a:t>I. THỬ THÁCH TẠO HÌNH THƠ TỰ DO</a:t>
            </a:r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652134" y="2990645"/>
            <a:ext cx="15316247" cy="6469952"/>
          </a:xfrm>
          <a:custGeom>
            <a:avLst/>
            <a:gdLst/>
            <a:ahLst/>
            <a:cxnLst/>
            <a:rect l="l" t="t" r="r" b="b"/>
            <a:pathLst>
              <a:path w="15316247" h="6469952">
                <a:moveTo>
                  <a:pt x="0" y="0"/>
                </a:moveTo>
                <a:lnTo>
                  <a:pt x="15316247" y="0"/>
                </a:lnTo>
                <a:lnTo>
                  <a:pt x="15316247" y="6469952"/>
                </a:lnTo>
                <a:lnTo>
                  <a:pt x="0" y="64699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0" y="0"/>
            <a:ext cx="5166360" cy="10298328"/>
            <a:chOff x="0" y="0"/>
            <a:chExt cx="6888480" cy="1373110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888480" cy="13731112"/>
            </a:xfrm>
            <a:custGeom>
              <a:avLst/>
              <a:gdLst/>
              <a:ahLst/>
              <a:cxnLst/>
              <a:rect l="l" t="t" r="r" b="b"/>
              <a:pathLst>
                <a:path w="6888480" h="13731112">
                  <a:moveTo>
                    <a:pt x="0" y="0"/>
                  </a:moveTo>
                  <a:lnTo>
                    <a:pt x="6888480" y="0"/>
                  </a:lnTo>
                  <a:lnTo>
                    <a:pt x="6888480" y="13731112"/>
                  </a:lnTo>
                  <a:lnTo>
                    <a:pt x="0" y="137311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51" r="-51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5"/>
          <p:cNvGrpSpPr/>
          <p:nvPr/>
        </p:nvGrpSpPr>
        <p:grpSpPr>
          <a:xfrm rot="6372406">
            <a:off x="14077962" y="6877725"/>
            <a:ext cx="5198233" cy="5165744"/>
            <a:chOff x="0" y="0"/>
            <a:chExt cx="6930977" cy="688765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931025" cy="6887718"/>
            </a:xfrm>
            <a:custGeom>
              <a:avLst/>
              <a:gdLst/>
              <a:ahLst/>
              <a:cxnLst/>
              <a:rect l="l" t="t" r="r" b="b"/>
              <a:pathLst>
                <a:path w="6931025" h="6887718">
                  <a:moveTo>
                    <a:pt x="0" y="0"/>
                  </a:moveTo>
                  <a:lnTo>
                    <a:pt x="6931025" y="0"/>
                  </a:lnTo>
                  <a:lnTo>
                    <a:pt x="6931025" y="6887718"/>
                  </a:lnTo>
                  <a:lnTo>
                    <a:pt x="0" y="68877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t="-46" b="-45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2353157" y="933450"/>
            <a:ext cx="16403844" cy="7880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39"/>
              </a:lnSpc>
            </a:pPr>
            <a:r>
              <a:rPr lang="en-US" sz="4599">
                <a:solidFill>
                  <a:srgbClr val="10253F"/>
                </a:solidFill>
                <a:latin typeface="Fraunces Bold"/>
              </a:rPr>
              <a:t>II. THỬ THÁCH THẢ THƠ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542319" y="3332589"/>
            <a:ext cx="10597302" cy="33738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19"/>
              </a:lnSpc>
            </a:pPr>
            <a:r>
              <a:rPr lang="en-US" sz="4800">
                <a:solidFill>
                  <a:srgbClr val="663C86"/>
                </a:solidFill>
                <a:latin typeface="Roboto Condensed"/>
              </a:rPr>
              <a:t>GV đưa ra yêu cầu HS thực hiện nhiệm vụ cặp đôi:</a:t>
            </a:r>
          </a:p>
          <a:p>
            <a:pPr algn="l">
              <a:lnSpc>
                <a:spcPts val="6719"/>
              </a:lnSpc>
            </a:pPr>
            <a:r>
              <a:rPr lang="en-US" sz="4800">
                <a:solidFill>
                  <a:srgbClr val="663C86"/>
                </a:solidFill>
                <a:latin typeface="Roboto Condensed"/>
              </a:rPr>
              <a:t>HS hoàn thành</a:t>
            </a:r>
            <a:r>
              <a:rPr lang="en-US" sz="4800">
                <a:solidFill>
                  <a:srgbClr val="663C86"/>
                </a:solidFill>
                <a:latin typeface="Roboto Condensed Bold"/>
              </a:rPr>
              <a:t> Phiếu học tập số 2.</a:t>
            </a:r>
          </a:p>
          <a:p>
            <a:pPr algn="l">
              <a:lnSpc>
                <a:spcPts val="6719"/>
              </a:lnSpc>
            </a:pPr>
            <a:r>
              <a:rPr lang="en-US" sz="4800">
                <a:solidFill>
                  <a:srgbClr val="663C86"/>
                </a:solidFill>
                <a:latin typeface="Roboto Condensed"/>
              </a:rPr>
              <a:t>Thời gian: 3 phút.</a:t>
            </a:r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652134" y="2990645"/>
            <a:ext cx="15316247" cy="6469952"/>
          </a:xfrm>
          <a:custGeom>
            <a:avLst/>
            <a:gdLst/>
            <a:ahLst/>
            <a:cxnLst/>
            <a:rect l="l" t="t" r="r" b="b"/>
            <a:pathLst>
              <a:path w="15316247" h="6469952">
                <a:moveTo>
                  <a:pt x="0" y="0"/>
                </a:moveTo>
                <a:lnTo>
                  <a:pt x="15316247" y="0"/>
                </a:lnTo>
                <a:lnTo>
                  <a:pt x="15316247" y="6469952"/>
                </a:lnTo>
                <a:lnTo>
                  <a:pt x="0" y="64699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0" y="0"/>
            <a:ext cx="5166360" cy="10298328"/>
            <a:chOff x="0" y="0"/>
            <a:chExt cx="6888480" cy="1373110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888480" cy="13731112"/>
            </a:xfrm>
            <a:custGeom>
              <a:avLst/>
              <a:gdLst/>
              <a:ahLst/>
              <a:cxnLst/>
              <a:rect l="l" t="t" r="r" b="b"/>
              <a:pathLst>
                <a:path w="6888480" h="13731112">
                  <a:moveTo>
                    <a:pt x="0" y="0"/>
                  </a:moveTo>
                  <a:lnTo>
                    <a:pt x="6888480" y="0"/>
                  </a:lnTo>
                  <a:lnTo>
                    <a:pt x="6888480" y="13731112"/>
                  </a:lnTo>
                  <a:lnTo>
                    <a:pt x="0" y="137311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51" r="-51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5"/>
          <p:cNvGrpSpPr/>
          <p:nvPr/>
        </p:nvGrpSpPr>
        <p:grpSpPr>
          <a:xfrm rot="6372406">
            <a:off x="14077962" y="6877725"/>
            <a:ext cx="5198233" cy="5165744"/>
            <a:chOff x="0" y="0"/>
            <a:chExt cx="6930977" cy="688765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931025" cy="6887718"/>
            </a:xfrm>
            <a:custGeom>
              <a:avLst/>
              <a:gdLst/>
              <a:ahLst/>
              <a:cxnLst/>
              <a:rect l="l" t="t" r="r" b="b"/>
              <a:pathLst>
                <a:path w="6931025" h="6887718">
                  <a:moveTo>
                    <a:pt x="0" y="0"/>
                  </a:moveTo>
                  <a:lnTo>
                    <a:pt x="6931025" y="0"/>
                  </a:lnTo>
                  <a:lnTo>
                    <a:pt x="6931025" y="6887718"/>
                  </a:lnTo>
                  <a:lnTo>
                    <a:pt x="0" y="68877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t="-46" b="-45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5542319" y="3332589"/>
            <a:ext cx="10597302" cy="5069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15"/>
              </a:lnSpc>
            </a:pPr>
            <a:r>
              <a:rPr lang="en-US" sz="4800">
                <a:solidFill>
                  <a:srgbClr val="663C86"/>
                </a:solidFill>
                <a:latin typeface="Roboto Condensed"/>
              </a:rPr>
              <a:t>Của ong bướm này đây tuần trăng mật;</a:t>
            </a:r>
          </a:p>
          <a:p>
            <a:pPr>
              <a:lnSpc>
                <a:spcPts val="6715"/>
              </a:lnSpc>
            </a:pPr>
            <a:r>
              <a:rPr lang="en-US" sz="4800">
                <a:solidFill>
                  <a:srgbClr val="663C86"/>
                </a:solidFill>
                <a:latin typeface="Roboto Condensed"/>
              </a:rPr>
              <a:t>Này đây hoa của đồng nội xanh rì;</a:t>
            </a:r>
          </a:p>
          <a:p>
            <a:pPr>
              <a:lnSpc>
                <a:spcPts val="6715"/>
              </a:lnSpc>
            </a:pPr>
            <a:r>
              <a:rPr lang="en-US" sz="4800">
                <a:solidFill>
                  <a:srgbClr val="663C86"/>
                </a:solidFill>
                <a:latin typeface="Roboto Condensed"/>
              </a:rPr>
              <a:t>Này đây lá của cành tơ ……………;</a:t>
            </a:r>
          </a:p>
          <a:p>
            <a:pPr>
              <a:lnSpc>
                <a:spcPts val="6715"/>
              </a:lnSpc>
            </a:pPr>
            <a:r>
              <a:rPr lang="en-US" sz="4800">
                <a:solidFill>
                  <a:srgbClr val="663C86"/>
                </a:solidFill>
                <a:latin typeface="Roboto Condensed"/>
              </a:rPr>
              <a:t>Của yến anh này đây khúc tình si.</a:t>
            </a:r>
          </a:p>
          <a:p>
            <a:pPr>
              <a:lnSpc>
                <a:spcPts val="6715"/>
              </a:lnSpc>
            </a:pPr>
            <a:r>
              <a:rPr lang="en-US" sz="4800">
                <a:solidFill>
                  <a:srgbClr val="663C86"/>
                </a:solidFill>
                <a:latin typeface="Roboto Condensed"/>
              </a:rPr>
              <a:t>Và này đây ánh sáng chớp hàng ……..;</a:t>
            </a:r>
          </a:p>
          <a:p>
            <a:pPr algn="l">
              <a:lnSpc>
                <a:spcPts val="6719"/>
              </a:lnSpc>
            </a:pPr>
            <a:endParaRPr lang="en-US" sz="4800">
              <a:solidFill>
                <a:srgbClr val="663C86"/>
              </a:solidFill>
              <a:latin typeface="Roboto Condensed"/>
            </a:endParaRPr>
          </a:p>
        </p:txBody>
      </p:sp>
      <p:grpSp>
        <p:nvGrpSpPr>
          <p:cNvPr id="8" name="Group 8"/>
          <p:cNvGrpSpPr/>
          <p:nvPr/>
        </p:nvGrpSpPr>
        <p:grpSpPr>
          <a:xfrm>
            <a:off x="2938896" y="8298196"/>
            <a:ext cx="3086100" cy="960104"/>
            <a:chOff x="0" y="0"/>
            <a:chExt cx="812800" cy="25286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252867"/>
            </a:xfrm>
            <a:custGeom>
              <a:avLst/>
              <a:gdLst/>
              <a:ahLst/>
              <a:cxnLst/>
              <a:rect l="l" t="t" r="r" b="b"/>
              <a:pathLst>
                <a:path w="812800" h="252867">
                  <a:moveTo>
                    <a:pt x="0" y="0"/>
                  </a:moveTo>
                  <a:lnTo>
                    <a:pt x="812800" y="0"/>
                  </a:lnTo>
                  <a:lnTo>
                    <a:pt x="812800" y="252867"/>
                  </a:lnTo>
                  <a:lnTo>
                    <a:pt x="0" y="252867"/>
                  </a:lnTo>
                  <a:close/>
                </a:path>
              </a:pathLst>
            </a:custGeom>
            <a:gradFill rotWithShape="1">
              <a:gsLst>
                <a:gs pos="0">
                  <a:srgbClr val="FFF7AD">
                    <a:alpha val="100000"/>
                  </a:srgbClr>
                </a:gs>
                <a:gs pos="100000">
                  <a:srgbClr val="FFA9F9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95250"/>
              <a:ext cx="812800" cy="3481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439"/>
                </a:lnSpc>
              </a:pPr>
              <a:r>
                <a:rPr lang="en-US" sz="4599">
                  <a:solidFill>
                    <a:srgbClr val="000000"/>
                  </a:solidFill>
                  <a:latin typeface="Roboto Condensed"/>
                </a:rPr>
                <a:t>phơ phất</a:t>
              </a:r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884156" y="933450"/>
            <a:ext cx="16403844" cy="7880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39"/>
              </a:lnSpc>
            </a:pPr>
            <a:r>
              <a:rPr lang="en-US" sz="4599">
                <a:solidFill>
                  <a:srgbClr val="10253F"/>
                </a:solidFill>
                <a:latin typeface="Fraunces Bold"/>
              </a:rPr>
              <a:t>II. THỬ THÁCH THẢ THƠ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6297219" y="8298196"/>
            <a:ext cx="3086100" cy="960104"/>
            <a:chOff x="0" y="0"/>
            <a:chExt cx="812800" cy="252867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252867"/>
            </a:xfrm>
            <a:custGeom>
              <a:avLst/>
              <a:gdLst/>
              <a:ahLst/>
              <a:cxnLst/>
              <a:rect l="l" t="t" r="r" b="b"/>
              <a:pathLst>
                <a:path w="812800" h="252867">
                  <a:moveTo>
                    <a:pt x="0" y="0"/>
                  </a:moveTo>
                  <a:lnTo>
                    <a:pt x="812800" y="0"/>
                  </a:lnTo>
                  <a:lnTo>
                    <a:pt x="812800" y="252867"/>
                  </a:lnTo>
                  <a:lnTo>
                    <a:pt x="0" y="252867"/>
                  </a:lnTo>
                  <a:close/>
                </a:path>
              </a:pathLst>
            </a:custGeom>
            <a:gradFill rotWithShape="1">
              <a:gsLst>
                <a:gs pos="0">
                  <a:srgbClr val="FFF7AD">
                    <a:alpha val="100000"/>
                  </a:srgbClr>
                </a:gs>
                <a:gs pos="100000">
                  <a:srgbClr val="FFA9F9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95250"/>
              <a:ext cx="812800" cy="3481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439"/>
                </a:lnSpc>
              </a:pPr>
              <a:r>
                <a:rPr lang="en-US" sz="4599">
                  <a:solidFill>
                    <a:srgbClr val="000000"/>
                  </a:solidFill>
                  <a:latin typeface="Roboto Condensed"/>
                </a:rPr>
                <a:t>phất phơ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9767208" y="8298196"/>
            <a:ext cx="2099662" cy="960104"/>
            <a:chOff x="0" y="0"/>
            <a:chExt cx="552997" cy="252867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552997" cy="252867"/>
            </a:xfrm>
            <a:custGeom>
              <a:avLst/>
              <a:gdLst/>
              <a:ahLst/>
              <a:cxnLst/>
              <a:rect l="l" t="t" r="r" b="b"/>
              <a:pathLst>
                <a:path w="552997" h="252867">
                  <a:moveTo>
                    <a:pt x="0" y="0"/>
                  </a:moveTo>
                  <a:lnTo>
                    <a:pt x="552997" y="0"/>
                  </a:lnTo>
                  <a:lnTo>
                    <a:pt x="552997" y="252867"/>
                  </a:lnTo>
                  <a:lnTo>
                    <a:pt x="0" y="252867"/>
                  </a:lnTo>
                  <a:close/>
                </a:path>
              </a:pathLst>
            </a:custGeom>
            <a:gradFill rotWithShape="1">
              <a:gsLst>
                <a:gs pos="0">
                  <a:srgbClr val="FFF7AD">
                    <a:alpha val="100000"/>
                  </a:srgbClr>
                </a:gs>
                <a:gs pos="100000">
                  <a:srgbClr val="FFA9F9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95250"/>
              <a:ext cx="552997" cy="3481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439"/>
                </a:lnSpc>
              </a:pPr>
              <a:r>
                <a:rPr lang="en-US" sz="4599">
                  <a:solidFill>
                    <a:srgbClr val="000000"/>
                  </a:solidFill>
                  <a:latin typeface="Roboto Condensed"/>
                </a:rPr>
                <a:t>lơ thơ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2580108" y="8298196"/>
            <a:ext cx="1591275" cy="960104"/>
            <a:chOff x="0" y="0"/>
            <a:chExt cx="506604" cy="252867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506604" cy="252867"/>
            </a:xfrm>
            <a:custGeom>
              <a:avLst/>
              <a:gdLst/>
              <a:ahLst/>
              <a:cxnLst/>
              <a:rect l="l" t="t" r="r" b="b"/>
              <a:pathLst>
                <a:path w="506604" h="252867">
                  <a:moveTo>
                    <a:pt x="0" y="0"/>
                  </a:moveTo>
                  <a:lnTo>
                    <a:pt x="506604" y="0"/>
                  </a:lnTo>
                  <a:lnTo>
                    <a:pt x="506604" y="252867"/>
                  </a:lnTo>
                  <a:lnTo>
                    <a:pt x="0" y="252867"/>
                  </a:lnTo>
                  <a:close/>
                </a:path>
              </a:pathLst>
            </a:custGeom>
            <a:gradFill rotWithShape="1">
              <a:gsLst>
                <a:gs pos="0">
                  <a:srgbClr val="FFF7AD">
                    <a:alpha val="100000"/>
                  </a:srgbClr>
                </a:gs>
                <a:gs pos="100000">
                  <a:srgbClr val="FFA9F9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95250"/>
              <a:ext cx="506604" cy="3481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439"/>
                </a:lnSpc>
              </a:pPr>
              <a:r>
                <a:rPr lang="en-US" sz="4599">
                  <a:solidFill>
                    <a:srgbClr val="000000"/>
                  </a:solidFill>
                  <a:latin typeface="Roboto Condensed"/>
                </a:rPr>
                <a:t>mi</a:t>
              </a: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4753566" y="8298196"/>
            <a:ext cx="1923513" cy="960104"/>
            <a:chOff x="0" y="0"/>
            <a:chExt cx="506604" cy="252867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506604" cy="252867"/>
            </a:xfrm>
            <a:custGeom>
              <a:avLst/>
              <a:gdLst/>
              <a:ahLst/>
              <a:cxnLst/>
              <a:rect l="l" t="t" r="r" b="b"/>
              <a:pathLst>
                <a:path w="506604" h="252867">
                  <a:moveTo>
                    <a:pt x="0" y="0"/>
                  </a:moveTo>
                  <a:lnTo>
                    <a:pt x="506604" y="0"/>
                  </a:lnTo>
                  <a:lnTo>
                    <a:pt x="506604" y="252867"/>
                  </a:lnTo>
                  <a:lnTo>
                    <a:pt x="0" y="252867"/>
                  </a:lnTo>
                  <a:close/>
                </a:path>
              </a:pathLst>
            </a:custGeom>
            <a:gradFill rotWithShape="1">
              <a:gsLst>
                <a:gs pos="0">
                  <a:srgbClr val="FFF7AD">
                    <a:alpha val="100000"/>
                  </a:srgbClr>
                </a:gs>
                <a:gs pos="100000">
                  <a:srgbClr val="FFA9F9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95250"/>
              <a:ext cx="506604" cy="3481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439"/>
                </a:lnSpc>
              </a:pPr>
              <a:r>
                <a:rPr lang="en-US" sz="4599">
                  <a:solidFill>
                    <a:srgbClr val="000000"/>
                  </a:solidFill>
                  <a:latin typeface="Roboto Condensed"/>
                </a:rPr>
                <a:t>cây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15 0.00895 L 0.01415 0.00895 C 0.01771 0.00787 0.02136 0.00756 0.02492 0.00586 C 0.0296 0.00386 0.04019 -0.00833 0.04245 -0.01034 C 0.05321 -0.02006 0.06363 -0.03102 0.07492 -0.03858 C 0.08247 -0.04352 0.09002 -0.04784 0.0974 -0.05339 C 0.10287 -0.05725 0.1079 -0.0625 0.11328 -0.06667 C 0.12058 -0.07253 0.13446 -0.08272 0.14245 -0.08734 C 0.15452 -0.0946 0.15287 -0.09275 0.16493 -0.0963 C 0.18742 -0.10293 0.17092 -0.09923 0.19488 -0.1037 L 0.2099 -0.11111 C 0.2132 -0.11265 0.21658 -0.11389 0.21988 -0.11559 C 0.22275 -0.11697 0.22544 -0.11867 0.22821 -0.12006 C 0.23264 -0.12207 0.23715 -0.12361 0.24158 -0.12593 C 0.26268 -0.13688 0.27031 -0.14491 0.2941 -0.15108 C 0.3441 -0.1642 0.32413 -0.15849 0.35408 -0.16744 C 0.3579 -0.16991 0.36181 -0.17253 0.36571 -0.17484 C 0.37179 -0.17839 0.37813 -0.18071 0.38403 -0.18518 C 0.38603 -0.18657 0.38794 -0.18827 0.38985 -0.18966 C 0.39236 -0.1912 0.39497 -0.19213 0.3974 -0.19398 C 0.39939 -0.19568 0.40122 -0.19815 0.40321 -0.2 C 0.40764 -0.20401 0.41207 -0.20787 0.41658 -0.21188 C 0.42084 -0.21559 0.42153 -0.21559 0.42492 -0.22068 C 0.42578 -0.22207 0.42665 -0.22346 0.42735 -0.22515 C 0.429 -0.22917 0.42873 -0.2321 0.43073 -0.23549 C 0.43724 -0.24722 0.42891 -0.22839 0.43568 -0.2429 C 0.43637 -0.24429 0.43689 -0.24583 0.43742 -0.24738 C 0.43967 -0.25417 0.44288 -0.26142 0.44401 -0.2696 C 0.44436 -0.27207 0.44462 -0.27454 0.44488 -0.27701 C 0.44523 -0.28086 0.44514 -0.28503 0.44575 -0.28889 C 0.44601 -0.29059 0.44679 -0.29182 0.4474 -0.29336 C 0.44835 -0.30015 0.44809 -0.29938 0.44992 -0.30664 C 0.45035 -0.30864 0.45078 -0.3108 0.45156 -0.3125 C 0.45217 -0.31389 0.45321 -0.31451 0.45408 -0.31543 " pathEditMode="relative" ptsTypes="AAAAAAAAAAAAAAAAAAAAAAAAAAAAAAAA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84 -0.02068 L 0.01684 -0.02052 C 0.01875 -0.03457 0.02014 -0.04861 0.02265 -0.06219 C 0.02465 -0.07299 0.02734 -0.08318 0.03012 -0.09336 C 0.03272 -0.10231 0.03307 -0.10231 0.03437 -0.1125 C 0.03489 -0.11728 0.03611 -0.13935 0.0368 -0.14074 L 0.04106 -0.14799 " pathEditMode="relative" rAng="0" ptsTypes="AAAAAAA"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7" y="-63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652134" y="2990645"/>
            <a:ext cx="15316247" cy="6469952"/>
          </a:xfrm>
          <a:custGeom>
            <a:avLst/>
            <a:gdLst/>
            <a:ahLst/>
            <a:cxnLst/>
            <a:rect l="l" t="t" r="r" b="b"/>
            <a:pathLst>
              <a:path w="15316247" h="6469952">
                <a:moveTo>
                  <a:pt x="0" y="0"/>
                </a:moveTo>
                <a:lnTo>
                  <a:pt x="15316247" y="0"/>
                </a:lnTo>
                <a:lnTo>
                  <a:pt x="15316247" y="6469952"/>
                </a:lnTo>
                <a:lnTo>
                  <a:pt x="0" y="64699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0" y="0"/>
            <a:ext cx="5166360" cy="10298328"/>
            <a:chOff x="0" y="0"/>
            <a:chExt cx="6888480" cy="1373110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888480" cy="13731112"/>
            </a:xfrm>
            <a:custGeom>
              <a:avLst/>
              <a:gdLst/>
              <a:ahLst/>
              <a:cxnLst/>
              <a:rect l="l" t="t" r="r" b="b"/>
              <a:pathLst>
                <a:path w="6888480" h="13731112">
                  <a:moveTo>
                    <a:pt x="0" y="0"/>
                  </a:moveTo>
                  <a:lnTo>
                    <a:pt x="6888480" y="0"/>
                  </a:lnTo>
                  <a:lnTo>
                    <a:pt x="6888480" y="13731112"/>
                  </a:lnTo>
                  <a:lnTo>
                    <a:pt x="0" y="137311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51" r="-51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5"/>
          <p:cNvGrpSpPr/>
          <p:nvPr/>
        </p:nvGrpSpPr>
        <p:grpSpPr>
          <a:xfrm rot="6372406">
            <a:off x="14077962" y="6877725"/>
            <a:ext cx="5198233" cy="5165744"/>
            <a:chOff x="0" y="0"/>
            <a:chExt cx="6930977" cy="688765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931025" cy="6887718"/>
            </a:xfrm>
            <a:custGeom>
              <a:avLst/>
              <a:gdLst/>
              <a:ahLst/>
              <a:cxnLst/>
              <a:rect l="l" t="t" r="r" b="b"/>
              <a:pathLst>
                <a:path w="6931025" h="6887718">
                  <a:moveTo>
                    <a:pt x="0" y="0"/>
                  </a:moveTo>
                  <a:lnTo>
                    <a:pt x="6931025" y="0"/>
                  </a:lnTo>
                  <a:lnTo>
                    <a:pt x="6931025" y="6887718"/>
                  </a:lnTo>
                  <a:lnTo>
                    <a:pt x="0" y="68877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t="-46" b="-45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6079777" y="3215416"/>
            <a:ext cx="10597302" cy="5980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316"/>
              </a:lnSpc>
            </a:pPr>
            <a:r>
              <a:rPr lang="en-US" sz="3800">
                <a:solidFill>
                  <a:srgbClr val="663C86"/>
                </a:solidFill>
                <a:latin typeface="Roboto Condensed"/>
              </a:rPr>
              <a:t>Có lẽ nào anh lại mê em</a:t>
            </a:r>
          </a:p>
          <a:p>
            <a:pPr>
              <a:lnSpc>
                <a:spcPts val="5316"/>
              </a:lnSpc>
            </a:pPr>
            <a:r>
              <a:rPr lang="en-US" sz="3800">
                <a:solidFill>
                  <a:srgbClr val="663C86"/>
                </a:solidFill>
                <a:latin typeface="Roboto Condensed"/>
              </a:rPr>
              <a:t>Một cô gái không nhìn rõ mặt</a:t>
            </a:r>
          </a:p>
          <a:p>
            <a:pPr>
              <a:lnSpc>
                <a:spcPts val="5316"/>
              </a:lnSpc>
            </a:pPr>
            <a:r>
              <a:rPr lang="en-US" sz="3800">
                <a:solidFill>
                  <a:srgbClr val="663C86"/>
                </a:solidFill>
                <a:latin typeface="Roboto Condensed"/>
              </a:rPr>
              <a:t>Ðại đội thanh niên đi lấp hố bom</a:t>
            </a:r>
          </a:p>
          <a:p>
            <a:pPr>
              <a:lnSpc>
                <a:spcPts val="5316"/>
              </a:lnSpc>
            </a:pPr>
            <a:r>
              <a:rPr lang="en-US" sz="3800">
                <a:solidFill>
                  <a:srgbClr val="663C86"/>
                </a:solidFill>
                <a:latin typeface="Roboto Condensed"/>
              </a:rPr>
              <a:t>Áo em hình như trắng nhất</a:t>
            </a:r>
          </a:p>
          <a:p>
            <a:pPr>
              <a:lnSpc>
                <a:spcPts val="5316"/>
              </a:lnSpc>
            </a:pPr>
            <a:endParaRPr lang="en-US" sz="3800">
              <a:solidFill>
                <a:srgbClr val="663C86"/>
              </a:solidFill>
              <a:latin typeface="Roboto Condensed"/>
            </a:endParaRPr>
          </a:p>
          <a:p>
            <a:pPr>
              <a:lnSpc>
                <a:spcPts val="5316"/>
              </a:lnSpc>
            </a:pPr>
            <a:r>
              <a:rPr lang="en-US" sz="3800">
                <a:solidFill>
                  <a:srgbClr val="663C86"/>
                </a:solidFill>
                <a:latin typeface="Roboto Condensed"/>
              </a:rPr>
              <a:t>Người tinh nghịch là anh dễ thân</a:t>
            </a:r>
          </a:p>
          <a:p>
            <a:pPr>
              <a:lnSpc>
                <a:spcPts val="5316"/>
              </a:lnSpc>
            </a:pPr>
            <a:r>
              <a:rPr lang="en-US" sz="3800">
                <a:solidFill>
                  <a:srgbClr val="663C86"/>
                </a:solidFill>
                <a:latin typeface="Roboto Condensed"/>
              </a:rPr>
              <a:t>Bởi vì thế có em đứng …</a:t>
            </a:r>
          </a:p>
          <a:p>
            <a:pPr>
              <a:lnSpc>
                <a:spcPts val="5316"/>
              </a:lnSpc>
            </a:pPr>
            <a:r>
              <a:rPr lang="en-US" sz="3800">
                <a:solidFill>
                  <a:srgbClr val="663C86"/>
                </a:solidFill>
                <a:latin typeface="Roboto Condensed"/>
              </a:rPr>
              <a:t>Em ở Thạch Kim sao lại lừa anh nói là “Thạch Nhọn”</a:t>
            </a:r>
          </a:p>
          <a:p>
            <a:pPr algn="l">
              <a:lnSpc>
                <a:spcPts val="5319"/>
              </a:lnSpc>
            </a:pPr>
            <a:r>
              <a:rPr lang="en-US" sz="3800">
                <a:solidFill>
                  <a:srgbClr val="663C86"/>
                </a:solidFill>
                <a:latin typeface="Roboto Condensed"/>
              </a:rPr>
              <a:t>Ðêm ranh mãnh ngăn cái nhìn đưa …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2583180" y="2811564"/>
            <a:ext cx="2064432" cy="960104"/>
            <a:chOff x="0" y="0"/>
            <a:chExt cx="543719" cy="25286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543719" cy="252867"/>
            </a:xfrm>
            <a:custGeom>
              <a:avLst/>
              <a:gdLst/>
              <a:ahLst/>
              <a:cxnLst/>
              <a:rect l="l" t="t" r="r" b="b"/>
              <a:pathLst>
                <a:path w="543719" h="252867">
                  <a:moveTo>
                    <a:pt x="0" y="0"/>
                  </a:moveTo>
                  <a:lnTo>
                    <a:pt x="543719" y="0"/>
                  </a:lnTo>
                  <a:lnTo>
                    <a:pt x="543719" y="252867"/>
                  </a:lnTo>
                  <a:lnTo>
                    <a:pt x="0" y="252867"/>
                  </a:lnTo>
                  <a:close/>
                </a:path>
              </a:pathLst>
            </a:custGeom>
            <a:gradFill rotWithShape="1">
              <a:gsLst>
                <a:gs pos="0">
                  <a:srgbClr val="FFF7AD">
                    <a:alpha val="100000"/>
                  </a:srgbClr>
                </a:gs>
                <a:gs pos="100000">
                  <a:srgbClr val="FFA9F9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95250"/>
              <a:ext cx="543719" cy="3481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439"/>
                </a:lnSpc>
              </a:pPr>
              <a:r>
                <a:rPr lang="en-US" sz="4599">
                  <a:solidFill>
                    <a:srgbClr val="000000"/>
                  </a:solidFill>
                  <a:latin typeface="Roboto Condensed"/>
                </a:rPr>
                <a:t>thân</a:t>
              </a:r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2181988" y="1005931"/>
            <a:ext cx="16403844" cy="7880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39"/>
              </a:lnSpc>
            </a:pPr>
            <a:r>
              <a:rPr lang="en-US" sz="4599">
                <a:solidFill>
                  <a:srgbClr val="10253F"/>
                </a:solidFill>
                <a:latin typeface="Fraunces Bold"/>
              </a:rPr>
              <a:t>II. THỬ THÁCH THẢ THƠ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2583180" y="4363562"/>
            <a:ext cx="2064432" cy="960104"/>
            <a:chOff x="0" y="0"/>
            <a:chExt cx="543719" cy="252867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543719" cy="252867"/>
            </a:xfrm>
            <a:custGeom>
              <a:avLst/>
              <a:gdLst/>
              <a:ahLst/>
              <a:cxnLst/>
              <a:rect l="l" t="t" r="r" b="b"/>
              <a:pathLst>
                <a:path w="543719" h="252867">
                  <a:moveTo>
                    <a:pt x="0" y="0"/>
                  </a:moveTo>
                  <a:lnTo>
                    <a:pt x="543719" y="0"/>
                  </a:lnTo>
                  <a:lnTo>
                    <a:pt x="543719" y="252867"/>
                  </a:lnTo>
                  <a:lnTo>
                    <a:pt x="0" y="252867"/>
                  </a:lnTo>
                  <a:close/>
                </a:path>
              </a:pathLst>
            </a:custGeom>
            <a:gradFill rotWithShape="1">
              <a:gsLst>
                <a:gs pos="0">
                  <a:srgbClr val="FFF7AD">
                    <a:alpha val="100000"/>
                  </a:srgbClr>
                </a:gs>
                <a:gs pos="100000">
                  <a:srgbClr val="FFA9F9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95250"/>
              <a:ext cx="543719" cy="3481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439"/>
                </a:lnSpc>
              </a:pPr>
              <a:r>
                <a:rPr lang="en-US" sz="4599">
                  <a:solidFill>
                    <a:srgbClr val="000000"/>
                  </a:solidFill>
                  <a:latin typeface="Roboto Condensed"/>
                </a:rPr>
                <a:t>gần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2547950" y="5885641"/>
            <a:ext cx="2099662" cy="960104"/>
            <a:chOff x="0" y="0"/>
            <a:chExt cx="552997" cy="252867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552997" cy="252867"/>
            </a:xfrm>
            <a:custGeom>
              <a:avLst/>
              <a:gdLst/>
              <a:ahLst/>
              <a:cxnLst/>
              <a:rect l="l" t="t" r="r" b="b"/>
              <a:pathLst>
                <a:path w="552997" h="252867">
                  <a:moveTo>
                    <a:pt x="0" y="0"/>
                  </a:moveTo>
                  <a:lnTo>
                    <a:pt x="552997" y="0"/>
                  </a:lnTo>
                  <a:lnTo>
                    <a:pt x="552997" y="252867"/>
                  </a:lnTo>
                  <a:lnTo>
                    <a:pt x="0" y="252867"/>
                  </a:lnTo>
                  <a:close/>
                </a:path>
              </a:pathLst>
            </a:custGeom>
            <a:gradFill rotWithShape="1">
              <a:gsLst>
                <a:gs pos="0">
                  <a:srgbClr val="FFF7AD">
                    <a:alpha val="100000"/>
                  </a:srgbClr>
                </a:gs>
                <a:gs pos="100000">
                  <a:srgbClr val="FFA9F9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95250"/>
              <a:ext cx="552997" cy="3481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439"/>
                </a:lnSpc>
              </a:pPr>
              <a:r>
                <a:rPr lang="en-US" sz="4599">
                  <a:solidFill>
                    <a:srgbClr val="000000"/>
                  </a:solidFill>
                  <a:latin typeface="Roboto Condensed"/>
                </a:rPr>
                <a:t>lại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2583180" y="7226745"/>
            <a:ext cx="2064432" cy="960104"/>
            <a:chOff x="0" y="0"/>
            <a:chExt cx="543719" cy="252867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543719" cy="252867"/>
            </a:xfrm>
            <a:custGeom>
              <a:avLst/>
              <a:gdLst/>
              <a:ahLst/>
              <a:cxnLst/>
              <a:rect l="l" t="t" r="r" b="b"/>
              <a:pathLst>
                <a:path w="543719" h="252867">
                  <a:moveTo>
                    <a:pt x="0" y="0"/>
                  </a:moveTo>
                  <a:lnTo>
                    <a:pt x="543719" y="0"/>
                  </a:lnTo>
                  <a:lnTo>
                    <a:pt x="543719" y="252867"/>
                  </a:lnTo>
                  <a:lnTo>
                    <a:pt x="0" y="252867"/>
                  </a:lnTo>
                  <a:close/>
                </a:path>
              </a:pathLst>
            </a:custGeom>
            <a:gradFill rotWithShape="1">
              <a:gsLst>
                <a:gs pos="0">
                  <a:srgbClr val="FFF7AD">
                    <a:alpha val="100000"/>
                  </a:srgbClr>
                </a:gs>
                <a:gs pos="100000">
                  <a:srgbClr val="FFA9F9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95250"/>
              <a:ext cx="543719" cy="3481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439"/>
                </a:lnSpc>
              </a:pPr>
              <a:r>
                <a:rPr lang="en-US" sz="4599">
                  <a:solidFill>
                    <a:srgbClr val="000000"/>
                  </a:solidFill>
                  <a:latin typeface="Roboto Condensed"/>
                </a:rPr>
                <a:t>đón</a:t>
              </a: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2690378" y="8567849"/>
            <a:ext cx="1923513" cy="960104"/>
            <a:chOff x="0" y="0"/>
            <a:chExt cx="506604" cy="252867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506604" cy="252867"/>
            </a:xfrm>
            <a:custGeom>
              <a:avLst/>
              <a:gdLst/>
              <a:ahLst/>
              <a:cxnLst/>
              <a:rect l="l" t="t" r="r" b="b"/>
              <a:pathLst>
                <a:path w="506604" h="252867">
                  <a:moveTo>
                    <a:pt x="0" y="0"/>
                  </a:moveTo>
                  <a:lnTo>
                    <a:pt x="506604" y="0"/>
                  </a:lnTo>
                  <a:lnTo>
                    <a:pt x="506604" y="252867"/>
                  </a:lnTo>
                  <a:lnTo>
                    <a:pt x="0" y="252867"/>
                  </a:lnTo>
                  <a:close/>
                </a:path>
              </a:pathLst>
            </a:custGeom>
            <a:gradFill rotWithShape="1">
              <a:gsLst>
                <a:gs pos="0">
                  <a:srgbClr val="FFF7AD">
                    <a:alpha val="100000"/>
                  </a:srgbClr>
                </a:gs>
                <a:gs pos="100000">
                  <a:srgbClr val="FFA9F9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95250"/>
              <a:ext cx="506604" cy="3481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439"/>
                </a:lnSpc>
              </a:pPr>
              <a:r>
                <a:rPr lang="en-US" sz="4599">
                  <a:solidFill>
                    <a:srgbClr val="000000"/>
                  </a:solidFill>
                  <a:latin typeface="Roboto Condensed"/>
                </a:rPr>
                <a:t>đẩy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402 0.01219 L 0.03402 0.01219 C 0.05477 0.01945 0.07552 0.02794 0.09644 0.03426 C 0.15121 0.05093 0.16389 0.05108 0.21727 0.05957 C 0.23038 0.05895 0.2434 0.05757 0.25642 0.05803 C 0.27517 0.0588 0.29227 0.06297 0.31059 0.06698 C 0.31536 0.06898 0.32968 0.075 0.33481 0.07871 C 0.34192 0.08411 0.34869 0.09044 0.35564 0.09661 C 0.35894 0.09954 0.36224 0.10278 0.36562 0.1054 C 0.39149 0.12562 0.3631 0.10031 0.38481 0.12176 C 0.38698 0.12392 0.38941 0.12516 0.39149 0.12763 C 0.39305 0.12963 0.39427 0.13241 0.39566 0.13503 C 0.40182 0.14707 0.40329 0.1517 0.40894 0.1676 C 0.41224 0.17686 0.41684 0.18889 0.41892 0.20016 C 0.4197 0.20402 0.42005 0.20818 0.42066 0.21204 C 0.42031 0.22238 0.42022 0.23287 0.41979 0.24321 C 0.4197 0.24522 0.41935 0.24723 0.41892 0.24908 C 0.41857 0.25077 0.41788 0.25201 0.41727 0.25355 C 0.41701 0.25556 0.4171 0.25787 0.41649 0.25942 C 0.41093 0.273 0.41145 0.26976 0.40312 0.26976 " pathEditMode="relative" ptsTypes="AAAAAAAAAAAAAAAAAA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118 0.00787 L 0.02118 0.00787 C 0.04827 0.01527 0.04783 0.01481 0.09115 0.03163 C 0.14271 0.05138 0.11615 0.04429 0.14783 0.05524 C 0.15391 0.0574 0.15999 0.05987 0.16615 0.06126 C 0.18255 0.06481 0.20443 0.06496 0.22032 0.06574 L 0.2803 0.07314 C 0.28611 0.07376 0.29193 0.07438 0.29775 0.07453 L 0.37526 0.07608 C 0.38221 0.07654 0.38915 0.07762 0.3961 0.07762 C 0.39948 0.07762 0.40278 0.07654 0.40608 0.07608 C 0.41207 0.07515 0.41606 0.07422 0.42196 0.07314 C 0.42413 0.07206 0.42648 0.07145 0.42865 0.07006 C 0.43065 0.06898 0.43238 0.06666 0.43446 0.06574 C 0.43716 0.06419 0.44002 0.06373 0.4428 0.06265 C 0.45382 0.05864 0.44662 0.06064 0.45695 0.05833 C 0.47283 0.04876 0.45547 0.05848 0.47361 0.05092 C 0.47535 0.05015 0.47691 0.04876 0.47865 0.04783 C 0.47969 0.04722 0.48082 0.04706 0.48195 0.04645 C 0.48334 0.04552 0.48464 0.04413 0.48611 0.04336 C 0.48776 0.04259 0.48941 0.04243 0.49115 0.04197 C 0.49445 0.03904 0.49488 0.03842 0.49861 0.03595 C 0.50113 0.03441 0.50356 0.03271 0.50608 0.03163 C 0.50825 0.03071 0.51059 0.03055 0.51276 0.03009 C 0.51415 0.02916 0.51554 0.02808 0.51693 0.02716 C 0.5178 0.02654 0.51858 0.02623 0.51945 0.02561 C 0.52084 0.02469 0.52223 0.02361 0.52361 0.02268 C 0.52526 0.0216 0.527 0.02114 0.52856 0.01975 C 0.53038 0.01805 0.5336 0.01373 0.5336 0.01373 C 0.53412 0.01234 0.53481 0.01095 0.53525 0.00925 C 0.53568 0.00787 0.53585 0.00632 0.53611 0.00493 C 0.53698 -0.00078 0.5369 0.00077 0.5369 -0.00247 " pathEditMode="relative" ptsTypes="AAAAAAAAAAAAAAAAAAAAAAAAAAAAAAAA">
                                      <p:cBhvr>
                                        <p:cTn id="1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4854" b="-4854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 rot="11606">
            <a:off x="4585326" y="7262842"/>
            <a:ext cx="2830846" cy="9525"/>
            <a:chOff x="0" y="0"/>
            <a:chExt cx="3774461" cy="127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774440" cy="12700"/>
            </a:xfrm>
            <a:custGeom>
              <a:avLst/>
              <a:gdLst/>
              <a:ahLst/>
              <a:cxnLst/>
              <a:rect l="l" t="t" r="r" b="b"/>
              <a:pathLst>
                <a:path w="3774440" h="12700">
                  <a:moveTo>
                    <a:pt x="6350" y="0"/>
                  </a:moveTo>
                  <a:lnTo>
                    <a:pt x="3768090" y="0"/>
                  </a:lnTo>
                  <a:cubicBezTo>
                    <a:pt x="3771646" y="0"/>
                    <a:pt x="3774440" y="2794"/>
                    <a:pt x="3774440" y="6350"/>
                  </a:cubicBezTo>
                  <a:cubicBezTo>
                    <a:pt x="3774440" y="9906"/>
                    <a:pt x="3771646" y="12700"/>
                    <a:pt x="3768090" y="12700"/>
                  </a:cubicBezTo>
                  <a:lnTo>
                    <a:pt x="6350" y="12700"/>
                  </a:lnTo>
                  <a:cubicBezTo>
                    <a:pt x="2794" y="12700"/>
                    <a:pt x="0" y="9906"/>
                    <a:pt x="0" y="6350"/>
                  </a:cubicBezTo>
                  <a:cubicBezTo>
                    <a:pt x="0" y="2794"/>
                    <a:pt x="2794" y="0"/>
                    <a:pt x="6350" y="0"/>
                  </a:cubicBezTo>
                  <a:close/>
                </a:path>
              </a:pathLst>
            </a:custGeom>
            <a:solidFill>
              <a:srgbClr val="96A3BD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/>
          <p:nvPr/>
        </p:nvGrpSpPr>
        <p:grpSpPr>
          <a:xfrm rot="11606">
            <a:off x="8197206" y="7262842"/>
            <a:ext cx="2830846" cy="9525"/>
            <a:chOff x="0" y="0"/>
            <a:chExt cx="3774461" cy="127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74440" cy="12700"/>
            </a:xfrm>
            <a:custGeom>
              <a:avLst/>
              <a:gdLst/>
              <a:ahLst/>
              <a:cxnLst/>
              <a:rect l="l" t="t" r="r" b="b"/>
              <a:pathLst>
                <a:path w="3774440" h="12700">
                  <a:moveTo>
                    <a:pt x="6350" y="0"/>
                  </a:moveTo>
                  <a:lnTo>
                    <a:pt x="3768090" y="0"/>
                  </a:lnTo>
                  <a:cubicBezTo>
                    <a:pt x="3771646" y="0"/>
                    <a:pt x="3774440" y="2794"/>
                    <a:pt x="3774440" y="6350"/>
                  </a:cubicBezTo>
                  <a:cubicBezTo>
                    <a:pt x="3774440" y="9906"/>
                    <a:pt x="3771646" y="12700"/>
                    <a:pt x="3768090" y="12700"/>
                  </a:cubicBezTo>
                  <a:lnTo>
                    <a:pt x="6350" y="12700"/>
                  </a:lnTo>
                  <a:cubicBezTo>
                    <a:pt x="2794" y="12700"/>
                    <a:pt x="0" y="9906"/>
                    <a:pt x="0" y="6350"/>
                  </a:cubicBezTo>
                  <a:cubicBezTo>
                    <a:pt x="0" y="2794"/>
                    <a:pt x="2794" y="0"/>
                    <a:pt x="6350" y="0"/>
                  </a:cubicBezTo>
                  <a:close/>
                </a:path>
              </a:pathLst>
            </a:custGeom>
            <a:solidFill>
              <a:srgbClr val="96A3BD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"/>
          <p:cNvGrpSpPr/>
          <p:nvPr/>
        </p:nvGrpSpPr>
        <p:grpSpPr>
          <a:xfrm rot="11606">
            <a:off x="11626206" y="7262842"/>
            <a:ext cx="2830846" cy="9525"/>
            <a:chOff x="0" y="0"/>
            <a:chExt cx="3774461" cy="127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774440" cy="12700"/>
            </a:xfrm>
            <a:custGeom>
              <a:avLst/>
              <a:gdLst/>
              <a:ahLst/>
              <a:cxnLst/>
              <a:rect l="l" t="t" r="r" b="b"/>
              <a:pathLst>
                <a:path w="3774440" h="12700">
                  <a:moveTo>
                    <a:pt x="6350" y="0"/>
                  </a:moveTo>
                  <a:lnTo>
                    <a:pt x="3768090" y="0"/>
                  </a:lnTo>
                  <a:cubicBezTo>
                    <a:pt x="3771646" y="0"/>
                    <a:pt x="3774440" y="2794"/>
                    <a:pt x="3774440" y="6350"/>
                  </a:cubicBezTo>
                  <a:cubicBezTo>
                    <a:pt x="3774440" y="9906"/>
                    <a:pt x="3771646" y="12700"/>
                    <a:pt x="3768090" y="12700"/>
                  </a:cubicBezTo>
                  <a:lnTo>
                    <a:pt x="6350" y="12700"/>
                  </a:lnTo>
                  <a:cubicBezTo>
                    <a:pt x="2794" y="12700"/>
                    <a:pt x="0" y="9906"/>
                    <a:pt x="0" y="6350"/>
                  </a:cubicBezTo>
                  <a:cubicBezTo>
                    <a:pt x="0" y="2794"/>
                    <a:pt x="2794" y="0"/>
                    <a:pt x="6350" y="0"/>
                  </a:cubicBezTo>
                  <a:close/>
                </a:path>
              </a:pathLst>
            </a:custGeom>
            <a:solidFill>
              <a:srgbClr val="96A3BD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3923958" y="3959860"/>
            <a:ext cx="11941775" cy="45580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82982" lvl="2" indent="-327661" algn="just">
              <a:lnSpc>
                <a:spcPts val="6020"/>
              </a:lnSpc>
              <a:buFont typeface="Arial"/>
              <a:buChar char="⚬"/>
            </a:pPr>
            <a:r>
              <a:rPr lang="en-US" sz="4300">
                <a:solidFill>
                  <a:srgbClr val="663C86"/>
                </a:solidFill>
                <a:latin typeface="Roboto Condensed"/>
              </a:rPr>
              <a:t>Hoạt động cá nhân.</a:t>
            </a:r>
          </a:p>
          <a:p>
            <a:pPr marL="982982" lvl="2" indent="-327661" algn="just">
              <a:lnSpc>
                <a:spcPts val="6020"/>
              </a:lnSpc>
              <a:buFont typeface="Arial"/>
              <a:buChar char="⚬"/>
            </a:pPr>
            <a:r>
              <a:rPr lang="en-US" sz="4300">
                <a:solidFill>
                  <a:srgbClr val="663C86"/>
                </a:solidFill>
                <a:latin typeface="Roboto Condensed"/>
              </a:rPr>
              <a:t>Tự sáng tác một bài thơ tự do gồm ít nhất 4 câu</a:t>
            </a:r>
          </a:p>
          <a:p>
            <a:pPr marL="982979" lvl="2" indent="-327660" algn="just">
              <a:lnSpc>
                <a:spcPts val="6019"/>
              </a:lnSpc>
              <a:buFont typeface="Arial"/>
              <a:buChar char="⚬"/>
            </a:pPr>
            <a:r>
              <a:rPr lang="en-US" sz="4299">
                <a:solidFill>
                  <a:srgbClr val="663C86"/>
                </a:solidFill>
                <a:latin typeface="Roboto Condensed"/>
              </a:rPr>
              <a:t>Thời gian thảo luận nhóm: </a:t>
            </a:r>
            <a:r>
              <a:rPr lang="en-US" sz="4299">
                <a:solidFill>
                  <a:srgbClr val="663C86"/>
                </a:solidFill>
                <a:latin typeface="Roboto Condensed Bold"/>
              </a:rPr>
              <a:t>10 </a:t>
            </a:r>
            <a:r>
              <a:rPr lang="en-US" sz="4299">
                <a:solidFill>
                  <a:srgbClr val="663C86"/>
                </a:solidFill>
                <a:latin typeface="Roboto Condensed"/>
              </a:rPr>
              <a:t>phút</a:t>
            </a:r>
          </a:p>
          <a:p>
            <a:pPr marL="982982" lvl="2" indent="-327661" algn="just">
              <a:lnSpc>
                <a:spcPts val="6020"/>
              </a:lnSpc>
              <a:buFont typeface="Arial"/>
              <a:buChar char="⚬"/>
            </a:pPr>
            <a:r>
              <a:rPr lang="en-US" sz="4300">
                <a:solidFill>
                  <a:srgbClr val="663C86"/>
                </a:solidFill>
                <a:latin typeface="Roboto Condensed"/>
              </a:rPr>
              <a:t>Yêu cầu về bài thơ: Dung lượng ngắn, khoảng 4-8 câu về đề tài tự chọn (gần gũi, phù hợp với nhận thức và lứa tuổi HS) (phiếu thực hành)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55456" y="1776828"/>
            <a:ext cx="16403844" cy="8208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798">
                <a:solidFill>
                  <a:srgbClr val="10253F"/>
                </a:solidFill>
                <a:latin typeface="Fraunces Bold"/>
              </a:rPr>
              <a:t>III. SÁNG TÁC THƠ</a:t>
            </a:r>
          </a:p>
        </p:txBody>
      </p:sp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09084" y="2154617"/>
            <a:ext cx="2233804" cy="2019110"/>
          </a:xfrm>
          <a:custGeom>
            <a:avLst/>
            <a:gdLst/>
            <a:ahLst/>
            <a:cxnLst/>
            <a:rect l="l" t="t" r="r" b="b"/>
            <a:pathLst>
              <a:path w="2233804" h="2019110">
                <a:moveTo>
                  <a:pt x="0" y="0"/>
                </a:moveTo>
                <a:lnTo>
                  <a:pt x="2233804" y="0"/>
                </a:lnTo>
                <a:lnTo>
                  <a:pt x="2233804" y="2019109"/>
                </a:lnTo>
                <a:lnTo>
                  <a:pt x="0" y="20191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509084" y="4871838"/>
            <a:ext cx="2233804" cy="2019110"/>
          </a:xfrm>
          <a:custGeom>
            <a:avLst/>
            <a:gdLst/>
            <a:ahLst/>
            <a:cxnLst/>
            <a:rect l="l" t="t" r="r" b="b"/>
            <a:pathLst>
              <a:path w="2233804" h="2019110">
                <a:moveTo>
                  <a:pt x="0" y="0"/>
                </a:moveTo>
                <a:lnTo>
                  <a:pt x="2233804" y="0"/>
                </a:lnTo>
                <a:lnTo>
                  <a:pt x="2233804" y="2019110"/>
                </a:lnTo>
                <a:lnTo>
                  <a:pt x="0" y="201911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509084" y="7586265"/>
            <a:ext cx="2233804" cy="2019110"/>
          </a:xfrm>
          <a:custGeom>
            <a:avLst/>
            <a:gdLst/>
            <a:ahLst/>
            <a:cxnLst/>
            <a:rect l="l" t="t" r="r" b="b"/>
            <a:pathLst>
              <a:path w="2233804" h="2019110">
                <a:moveTo>
                  <a:pt x="0" y="0"/>
                </a:moveTo>
                <a:lnTo>
                  <a:pt x="2233804" y="0"/>
                </a:lnTo>
                <a:lnTo>
                  <a:pt x="2233804" y="2019109"/>
                </a:lnTo>
                <a:lnTo>
                  <a:pt x="0" y="20191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/>
          <p:nvPr/>
        </p:nvGrpSpPr>
        <p:grpSpPr>
          <a:xfrm>
            <a:off x="7112560" y="4857550"/>
            <a:ext cx="10083873" cy="14287"/>
            <a:chOff x="0" y="0"/>
            <a:chExt cx="13445164" cy="1904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3445110" cy="19050"/>
            </a:xfrm>
            <a:custGeom>
              <a:avLst/>
              <a:gdLst/>
              <a:ahLst/>
              <a:cxnLst/>
              <a:rect l="l" t="t" r="r" b="b"/>
              <a:pathLst>
                <a:path w="13445110" h="19050">
                  <a:moveTo>
                    <a:pt x="6350" y="0"/>
                  </a:moveTo>
                  <a:lnTo>
                    <a:pt x="13438760" y="6350"/>
                  </a:lnTo>
                  <a:cubicBezTo>
                    <a:pt x="13442316" y="6350"/>
                    <a:pt x="13445110" y="9144"/>
                    <a:pt x="13445110" y="12700"/>
                  </a:cubicBezTo>
                  <a:cubicBezTo>
                    <a:pt x="13445110" y="16256"/>
                    <a:pt x="13442316" y="19050"/>
                    <a:pt x="13438760" y="19050"/>
                  </a:cubicBezTo>
                  <a:lnTo>
                    <a:pt x="6350" y="12700"/>
                  </a:lnTo>
                  <a:cubicBezTo>
                    <a:pt x="2794" y="12700"/>
                    <a:pt x="0" y="9906"/>
                    <a:pt x="0" y="6350"/>
                  </a:cubicBezTo>
                  <a:cubicBezTo>
                    <a:pt x="0" y="2794"/>
                    <a:pt x="2794" y="0"/>
                    <a:pt x="635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/>
          <p:nvPr/>
        </p:nvGrpSpPr>
        <p:grpSpPr>
          <a:xfrm rot="1625">
            <a:off x="7112559" y="7007843"/>
            <a:ext cx="10083874" cy="9525"/>
            <a:chOff x="0" y="0"/>
            <a:chExt cx="13445165" cy="127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3445110" cy="12700"/>
            </a:xfrm>
            <a:custGeom>
              <a:avLst/>
              <a:gdLst/>
              <a:ahLst/>
              <a:cxnLst/>
              <a:rect l="l" t="t" r="r" b="b"/>
              <a:pathLst>
                <a:path w="13445110" h="12700">
                  <a:moveTo>
                    <a:pt x="6350" y="0"/>
                  </a:moveTo>
                  <a:lnTo>
                    <a:pt x="13438760" y="0"/>
                  </a:lnTo>
                  <a:cubicBezTo>
                    <a:pt x="13442316" y="0"/>
                    <a:pt x="13445110" y="2794"/>
                    <a:pt x="13445110" y="6350"/>
                  </a:cubicBezTo>
                  <a:cubicBezTo>
                    <a:pt x="13445110" y="9906"/>
                    <a:pt x="13442316" y="12700"/>
                    <a:pt x="13438760" y="12700"/>
                  </a:cubicBezTo>
                  <a:lnTo>
                    <a:pt x="6350" y="12700"/>
                  </a:lnTo>
                  <a:cubicBezTo>
                    <a:pt x="2794" y="12700"/>
                    <a:pt x="0" y="9906"/>
                    <a:pt x="0" y="6350"/>
                  </a:cubicBezTo>
                  <a:cubicBezTo>
                    <a:pt x="0" y="2794"/>
                    <a:pt x="2794" y="0"/>
                    <a:pt x="635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rcRect r="49"/>
          <a:stretch>
            <a:fillRect/>
          </a:stretch>
        </p:blipFill>
        <p:spPr>
          <a:xfrm>
            <a:off x="14159377" y="182057"/>
            <a:ext cx="4003938" cy="3783722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>
            <a:off x="15961817" y="8595816"/>
            <a:ext cx="4402996" cy="4114800"/>
            <a:chOff x="0" y="0"/>
            <a:chExt cx="5870661" cy="54864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5870702" cy="5486400"/>
            </a:xfrm>
            <a:custGeom>
              <a:avLst/>
              <a:gdLst/>
              <a:ahLst/>
              <a:cxnLst/>
              <a:rect l="l" t="t" r="r" b="b"/>
              <a:pathLst>
                <a:path w="5870702" h="5486400">
                  <a:moveTo>
                    <a:pt x="0" y="0"/>
                  </a:moveTo>
                  <a:lnTo>
                    <a:pt x="5870702" y="0"/>
                  </a:lnTo>
                  <a:lnTo>
                    <a:pt x="5870702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80" r="-79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-477912" y="628650"/>
            <a:ext cx="12632408" cy="771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4999">
                <a:solidFill>
                  <a:srgbClr val="10253F"/>
                </a:solidFill>
                <a:latin typeface="Fraunces Bold"/>
              </a:rPr>
              <a:t>HƯỚNG DẪN QUY TRÌNH VIẾT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053873" y="1571385"/>
            <a:ext cx="7156927" cy="26135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3600">
                <a:solidFill>
                  <a:srgbClr val="10253F"/>
                </a:solidFill>
                <a:latin typeface="Roboto Condensed"/>
              </a:rPr>
              <a:t>Xác định:</a:t>
            </a:r>
          </a:p>
          <a:p>
            <a:pPr marL="822960" lvl="2" indent="-274320" algn="l">
              <a:lnSpc>
                <a:spcPts val="5040"/>
              </a:lnSpc>
              <a:buFont typeface="Arial"/>
              <a:buChar char="⚬"/>
            </a:pPr>
            <a:r>
              <a:rPr lang="en-US" sz="3600">
                <a:solidFill>
                  <a:srgbClr val="10253F"/>
                </a:solidFill>
                <a:latin typeface="Roboto Condensed"/>
              </a:rPr>
              <a:t>Đề tài và cảm xúc</a:t>
            </a:r>
          </a:p>
          <a:p>
            <a:pPr marL="822960" lvl="2" indent="-274320" algn="l">
              <a:lnSpc>
                <a:spcPts val="5040"/>
              </a:lnSpc>
              <a:buFont typeface="Arial"/>
              <a:buChar char="⚬"/>
            </a:pPr>
            <a:r>
              <a:rPr lang="en-US" sz="3600">
                <a:solidFill>
                  <a:srgbClr val="10253F"/>
                </a:solidFill>
                <a:latin typeface="Roboto Condensed"/>
              </a:rPr>
              <a:t>Tìm hình ảnh để biểu đạt cảm xúc</a:t>
            </a:r>
          </a:p>
          <a:p>
            <a:pPr marL="822960" lvl="2" indent="-274320" algn="l">
              <a:lnSpc>
                <a:spcPts val="5040"/>
              </a:lnSpc>
              <a:buFont typeface="Arial"/>
              <a:buChar char="⚬"/>
            </a:pPr>
            <a:r>
              <a:rPr lang="en-US" sz="3600">
                <a:solidFill>
                  <a:srgbClr val="10253F"/>
                </a:solidFill>
                <a:latin typeface="Roboto Condensed"/>
              </a:rPr>
              <a:t>Tập gieo vần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053873" y="4470603"/>
            <a:ext cx="15234127" cy="2656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22960" lvl="2" indent="-274320" algn="l">
              <a:lnSpc>
                <a:spcPts val="5148"/>
              </a:lnSpc>
              <a:buFont typeface="Arial"/>
              <a:buChar char="⚬"/>
            </a:pPr>
            <a:r>
              <a:rPr lang="en-US" sz="3600">
                <a:solidFill>
                  <a:srgbClr val="10253F"/>
                </a:solidFill>
                <a:latin typeface="Roboto Condensed"/>
              </a:rPr>
              <a:t>Kể hoặc tả hình ảnh đối tượng, qua đó thể hiện cảm xúc, tình cảm</a:t>
            </a:r>
          </a:p>
          <a:p>
            <a:pPr marL="822960" lvl="2" indent="-274320" algn="l">
              <a:lnSpc>
                <a:spcPts val="5148"/>
              </a:lnSpc>
              <a:buFont typeface="Arial"/>
              <a:buChar char="⚬"/>
            </a:pPr>
            <a:r>
              <a:rPr lang="en-US" sz="3600">
                <a:solidFill>
                  <a:srgbClr val="10253F"/>
                </a:solidFill>
                <a:latin typeface="Roboto Condensed"/>
              </a:rPr>
              <a:t>Lựa chọn từ ngữ thích hợp thể hiện đặc điểm của đối tượng ( sử dụng các biện pháp tu từ: so sánh, nhân hóa, điệp,...)</a:t>
            </a:r>
          </a:p>
          <a:p>
            <a:pPr marL="822960" lvl="2" indent="-274320" algn="l">
              <a:lnSpc>
                <a:spcPts val="5148"/>
              </a:lnSpc>
              <a:buFont typeface="Arial"/>
              <a:buChar char="⚬"/>
            </a:pPr>
            <a:r>
              <a:rPr lang="en-US" sz="3600">
                <a:solidFill>
                  <a:srgbClr val="10253F"/>
                </a:solidFill>
                <a:latin typeface="Roboto Condensed"/>
              </a:rPr>
              <a:t>Sắp xếp từ ngữ theo quy định số tiếng, vần, nhịp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378524" y="7546508"/>
            <a:ext cx="13153332" cy="26135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3600">
                <a:solidFill>
                  <a:srgbClr val="10253F"/>
                </a:solidFill>
                <a:latin typeface="Roboto Condensed"/>
              </a:rPr>
              <a:t>Đánh giá bài viết và chỉnh sửa theo bảng kiểm</a:t>
            </a:r>
          </a:p>
          <a:p>
            <a:pPr marL="822960" lvl="2" indent="-274320" algn="l">
              <a:lnSpc>
                <a:spcPts val="5040"/>
              </a:lnSpc>
              <a:buFont typeface="Arial"/>
              <a:buChar char="⚬"/>
            </a:pPr>
            <a:r>
              <a:rPr lang="en-US" sz="3600">
                <a:solidFill>
                  <a:srgbClr val="10253F"/>
                </a:solidFill>
                <a:latin typeface="Roboto Condensed"/>
              </a:rPr>
              <a:t>Đọc lại bài thơ</a:t>
            </a:r>
          </a:p>
          <a:p>
            <a:pPr marL="822960" lvl="2" indent="-274320" algn="l">
              <a:lnSpc>
                <a:spcPts val="5040"/>
              </a:lnSpc>
              <a:buFont typeface="Arial"/>
              <a:buChar char="⚬"/>
            </a:pPr>
            <a:r>
              <a:rPr lang="en-US" sz="3600">
                <a:solidFill>
                  <a:srgbClr val="10253F"/>
                </a:solidFill>
                <a:latin typeface="Roboto Condensed"/>
              </a:rPr>
              <a:t>Kiểm tra bài thơ có đảm bảo số tiếng, vần, nhịp đúng yêu cầu thể thơ, tình cảm, cảm xúc của bản thân đã được thể hiện chưa?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788966" y="2420214"/>
            <a:ext cx="1674001" cy="1545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59"/>
              </a:lnSpc>
            </a:pPr>
            <a:r>
              <a:rPr lang="en-US" sz="4399">
                <a:solidFill>
                  <a:srgbClr val="FFFFFF"/>
                </a:solidFill>
                <a:latin typeface="Roboto Condensed"/>
              </a:rPr>
              <a:t>Chuẩn bị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602289" y="5192902"/>
            <a:ext cx="2140599" cy="1545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59"/>
              </a:lnSpc>
            </a:pPr>
            <a:r>
              <a:rPr lang="en-US" sz="4399">
                <a:solidFill>
                  <a:srgbClr val="FFFFFF"/>
                </a:solidFill>
                <a:latin typeface="Roboto Condensed"/>
              </a:rPr>
              <a:t>Viết bài thơ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509084" y="7793192"/>
            <a:ext cx="2544789" cy="15100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18"/>
              </a:lnSpc>
            </a:pPr>
            <a:r>
              <a:rPr lang="en-US" sz="4299">
                <a:solidFill>
                  <a:srgbClr val="FFFFFF"/>
                </a:solidFill>
                <a:latin typeface="Roboto Condensed"/>
              </a:rPr>
              <a:t>Kiểm tra và chỉnh sửa</a:t>
            </a:r>
          </a:p>
        </p:txBody>
      </p:sp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6142681" y="-3099696"/>
            <a:ext cx="10367827" cy="5520868"/>
            <a:chOff x="0" y="0"/>
            <a:chExt cx="13823769" cy="736115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823823" cy="7361174"/>
            </a:xfrm>
            <a:custGeom>
              <a:avLst/>
              <a:gdLst/>
              <a:ahLst/>
              <a:cxnLst/>
              <a:rect l="l" t="t" r="r" b="b"/>
              <a:pathLst>
                <a:path w="13823823" h="7361174">
                  <a:moveTo>
                    <a:pt x="0" y="0"/>
                  </a:moveTo>
                  <a:lnTo>
                    <a:pt x="13823823" y="0"/>
                  </a:lnTo>
                  <a:lnTo>
                    <a:pt x="13823823" y="7361174"/>
                  </a:lnTo>
                  <a:lnTo>
                    <a:pt x="0" y="73611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12" b="-12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4731505" y="8050022"/>
            <a:ext cx="3761177" cy="2416556"/>
            <a:chOff x="0" y="0"/>
            <a:chExt cx="5014903" cy="322207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014849" cy="3222117"/>
            </a:xfrm>
            <a:custGeom>
              <a:avLst/>
              <a:gdLst/>
              <a:ahLst/>
              <a:cxnLst/>
              <a:rect l="l" t="t" r="r" b="b"/>
              <a:pathLst>
                <a:path w="5014849" h="3222117">
                  <a:moveTo>
                    <a:pt x="0" y="0"/>
                  </a:moveTo>
                  <a:lnTo>
                    <a:pt x="5014849" y="0"/>
                  </a:lnTo>
                  <a:lnTo>
                    <a:pt x="5014849" y="3222117"/>
                  </a:lnTo>
                  <a:lnTo>
                    <a:pt x="0" y="32221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337" r="-338" b="1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6" name="Table 6"/>
          <p:cNvGraphicFramePr>
            <a:graphicFrameLocks noGrp="1"/>
          </p:cNvGraphicFramePr>
          <p:nvPr/>
        </p:nvGraphicFramePr>
        <p:xfrm>
          <a:off x="474810" y="1298280"/>
          <a:ext cx="17310100" cy="8734851"/>
        </p:xfrm>
        <a:graphic>
          <a:graphicData uri="http://schemas.openxmlformats.org/drawingml/2006/table">
            <a:tbl>
              <a:tblPr/>
              <a:tblGrid>
                <a:gridCol w="15416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490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39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55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68669">
                <a:tc gridSpan="2">
                  <a:txBody>
                    <a:bodyPr/>
                    <a:lstStyle/>
                    <a:p>
                      <a:pPr algn="ctr">
                        <a:lnSpc>
                          <a:spcPts val="2758"/>
                        </a:lnSpc>
                        <a:defRPr/>
                      </a:pPr>
                      <a:r>
                        <a:rPr lang="en-US" sz="2399">
                          <a:solidFill>
                            <a:srgbClr val="FEFFFE"/>
                          </a:solidFill>
                          <a:latin typeface="Roboto Condensed Bold"/>
                        </a:rPr>
                        <a:t>BẢNG KIỂM YÊU CẦU KHI LÀM MỘT BÀI THƠ TỰ DO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96A3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6A3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6A3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6A3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758"/>
                        </a:lnSpc>
                        <a:defRPr/>
                      </a:pPr>
                      <a:r>
                        <a:rPr lang="en-US" sz="2399">
                          <a:solidFill>
                            <a:srgbClr val="FEFFFE"/>
                          </a:solidFill>
                          <a:latin typeface="Roboto Condensed Bold"/>
                        </a:rPr>
                        <a:t>BẢNG KIỂM YÊU CẦU KHI LÀM MỘT BÀI THƠ TỰ DO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96A3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6A3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6A3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6A3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58"/>
                        </a:lnSpc>
                        <a:defRPr/>
                      </a:pPr>
                      <a:r>
                        <a:rPr lang="en-US" sz="2399">
                          <a:solidFill>
                            <a:srgbClr val="FEFFFE"/>
                          </a:solidFill>
                          <a:latin typeface="Roboto Condensed Bold"/>
                        </a:rPr>
                        <a:t>ĐẠT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96A3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6A3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6A3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6A3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58"/>
                        </a:lnSpc>
                        <a:defRPr/>
                      </a:pPr>
                      <a:r>
                        <a:rPr lang="en-US" sz="2399">
                          <a:solidFill>
                            <a:srgbClr val="FEFFFE"/>
                          </a:solidFill>
                          <a:latin typeface="Roboto Condensed Bold"/>
                        </a:rPr>
                        <a:t>KĐ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96A3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6A3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6A3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6A3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8669">
                <a:tc rowSpan="7">
                  <a:txBody>
                    <a:bodyPr/>
                    <a:lstStyle/>
                    <a:p>
                      <a:pPr algn="ctr">
                        <a:lnSpc>
                          <a:spcPts val="2758"/>
                        </a:lnSpc>
                        <a:defRPr/>
                      </a:pPr>
                      <a:r>
                        <a:rPr lang="en-US" sz="2399">
                          <a:solidFill>
                            <a:srgbClr val="6094D4"/>
                          </a:solidFill>
                          <a:latin typeface="Roboto Condensed Bold"/>
                        </a:rPr>
                        <a:t>Hình thức nghệ thuật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96A3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6A3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6A3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6A3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758"/>
                        </a:lnSpc>
                        <a:defRPr/>
                      </a:pPr>
                      <a:r>
                        <a:rPr lang="en-US" sz="2399">
                          <a:solidFill>
                            <a:srgbClr val="6094D4"/>
                          </a:solidFill>
                          <a:latin typeface="Roboto Condensed"/>
                        </a:rPr>
                        <a:t>Có các dòng thơ có số tiếng linh hoạt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96A3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6A3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6A3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6A3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96A3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6A3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6A3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6A3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96A3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6A3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6A3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6A3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8669">
                <a:tc vMerge="1">
                  <a:txBody>
                    <a:bodyPr/>
                    <a:lstStyle/>
                    <a:p>
                      <a:pPr algn="ctr">
                        <a:lnSpc>
                          <a:spcPts val="2758"/>
                        </a:lnSpc>
                        <a:defRPr/>
                      </a:pPr>
                      <a:r>
                        <a:rPr lang="en-US" sz="2399">
                          <a:solidFill>
                            <a:srgbClr val="6094D4"/>
                          </a:solidFill>
                          <a:latin typeface="Roboto Condensed Bold"/>
                        </a:rPr>
                        <a:t>Hình thức nghệ thuật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96A3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6A3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6A3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6A3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758"/>
                        </a:lnSpc>
                        <a:defRPr/>
                      </a:pPr>
                      <a:r>
                        <a:rPr lang="en-US" sz="2399">
                          <a:solidFill>
                            <a:srgbClr val="6094D4"/>
                          </a:solidFill>
                          <a:latin typeface="Roboto Condensed"/>
                        </a:rPr>
                        <a:t>Có nhan đề phù hợp với nội dung văn bản.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96A3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6A3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6A3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6A3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96A3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6A3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6A3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6A3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96A3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6A3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6A3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6A3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8669">
                <a:tc vMerge="1">
                  <a:txBody>
                    <a:bodyPr/>
                    <a:lstStyle/>
                    <a:p>
                      <a:pPr algn="ctr">
                        <a:lnSpc>
                          <a:spcPts val="2758"/>
                        </a:lnSpc>
                        <a:defRPr/>
                      </a:pPr>
                      <a:r>
                        <a:rPr lang="en-US" sz="2399">
                          <a:solidFill>
                            <a:srgbClr val="6094D4"/>
                          </a:solidFill>
                          <a:latin typeface="Roboto Condensed Bold"/>
                        </a:rPr>
                        <a:t>Hình thức nghệ thuật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96A3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6A3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6A3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6A3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758"/>
                        </a:lnSpc>
                        <a:defRPr/>
                      </a:pPr>
                      <a:r>
                        <a:rPr lang="en-US" sz="2399">
                          <a:solidFill>
                            <a:srgbClr val="6094D4"/>
                          </a:solidFill>
                          <a:latin typeface="Roboto Condensed"/>
                        </a:rPr>
                        <a:t>Sử dụng được ít nhất một cách gieo vần.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96A3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6A3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6A3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6A3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96A3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6A3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6A3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6A3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96A3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6A3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6A3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6A3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8669">
                <a:tc vMerge="1">
                  <a:txBody>
                    <a:bodyPr/>
                    <a:lstStyle/>
                    <a:p>
                      <a:pPr algn="ctr">
                        <a:lnSpc>
                          <a:spcPts val="2758"/>
                        </a:lnSpc>
                        <a:defRPr/>
                      </a:pPr>
                      <a:r>
                        <a:rPr lang="en-US" sz="2399">
                          <a:solidFill>
                            <a:srgbClr val="6094D4"/>
                          </a:solidFill>
                          <a:latin typeface="Roboto Condensed Bold"/>
                        </a:rPr>
                        <a:t>Hình thức nghệ thuật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96A3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6A3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6A3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6A3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758"/>
                        </a:lnSpc>
                        <a:defRPr/>
                      </a:pPr>
                      <a:r>
                        <a:rPr lang="en-US" sz="2399">
                          <a:solidFill>
                            <a:srgbClr val="6094D4"/>
                          </a:solidFill>
                          <a:latin typeface="Roboto Condensed"/>
                        </a:rPr>
                        <a:t>Sử dụng một số biện pháp tu từ.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96A3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6A3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6A3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6A3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96A3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6A3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6A3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6A3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96A3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6A3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6A3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6A3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68669">
                <a:tc vMerge="1">
                  <a:txBody>
                    <a:bodyPr/>
                    <a:lstStyle/>
                    <a:p>
                      <a:pPr algn="ctr">
                        <a:lnSpc>
                          <a:spcPts val="2758"/>
                        </a:lnSpc>
                        <a:defRPr/>
                      </a:pPr>
                      <a:r>
                        <a:rPr lang="en-US" sz="2399">
                          <a:solidFill>
                            <a:srgbClr val="6094D4"/>
                          </a:solidFill>
                          <a:latin typeface="Roboto Condensed Bold"/>
                        </a:rPr>
                        <a:t>Hình thức nghệ thuật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96A3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6A3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6A3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6A3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758"/>
                        </a:lnSpc>
                        <a:defRPr/>
                      </a:pPr>
                      <a:r>
                        <a:rPr lang="en-US" sz="2399">
                          <a:solidFill>
                            <a:srgbClr val="6094D4"/>
                          </a:solidFill>
                          <a:latin typeface="Roboto Condensed"/>
                        </a:rPr>
                        <a:t>Các từ ngữ trong bài thơ thể hiện chính xác điều người viết muốn nói.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96A3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6A3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6A3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6A3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96A3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6A3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6A3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6A3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96A3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6A3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6A3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6A3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68669">
                <a:tc vMerge="1">
                  <a:txBody>
                    <a:bodyPr/>
                    <a:lstStyle/>
                    <a:p>
                      <a:pPr algn="ctr">
                        <a:lnSpc>
                          <a:spcPts val="2758"/>
                        </a:lnSpc>
                        <a:defRPr/>
                      </a:pPr>
                      <a:r>
                        <a:rPr lang="en-US" sz="2399">
                          <a:solidFill>
                            <a:srgbClr val="6094D4"/>
                          </a:solidFill>
                          <a:latin typeface="Roboto Condensed Bold"/>
                        </a:rPr>
                        <a:t>Hình thức nghệ thuật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96A3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6A3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6A3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6A3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758"/>
                        </a:lnSpc>
                        <a:defRPr/>
                      </a:pPr>
                      <a:r>
                        <a:rPr lang="en-US" sz="2399">
                          <a:solidFill>
                            <a:srgbClr val="6094D4"/>
                          </a:solidFill>
                          <a:latin typeface="Roboto Condensed"/>
                        </a:rPr>
                        <a:t>Các hình ảnh trong bài thơ sống động, thú vị.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96A3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6A3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6A3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6A3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96A3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6A3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6A3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6A3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96A3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6A3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6A3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6A3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68669">
                <a:tc vMerge="1">
                  <a:txBody>
                    <a:bodyPr/>
                    <a:lstStyle/>
                    <a:p>
                      <a:pPr algn="ctr">
                        <a:lnSpc>
                          <a:spcPts val="2758"/>
                        </a:lnSpc>
                        <a:defRPr/>
                      </a:pPr>
                      <a:r>
                        <a:rPr lang="en-US" sz="2399">
                          <a:solidFill>
                            <a:srgbClr val="6094D4"/>
                          </a:solidFill>
                          <a:latin typeface="Roboto Condensed Bold"/>
                        </a:rPr>
                        <a:t>Hình thức nghệ thuật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96A3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6A3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6A3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6A3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758"/>
                        </a:lnSpc>
                        <a:defRPr/>
                      </a:pPr>
                      <a:r>
                        <a:rPr lang="en-US" sz="2399">
                          <a:solidFill>
                            <a:srgbClr val="6094D4"/>
                          </a:solidFill>
                          <a:latin typeface="Roboto Condensed"/>
                        </a:rPr>
                        <a:t>Có độ dài tối thiểu: bốn dòng thơ.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96A3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6A3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6A3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6A3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96A3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6A3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6A3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6A3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96A3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6A3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6A3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6A3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64241">
                <a:tc rowSpan="2">
                  <a:txBody>
                    <a:bodyPr/>
                    <a:lstStyle/>
                    <a:p>
                      <a:pPr algn="ctr">
                        <a:lnSpc>
                          <a:spcPts val="2758"/>
                        </a:lnSpc>
                        <a:defRPr/>
                      </a:pPr>
                      <a:r>
                        <a:rPr lang="en-US" sz="2399">
                          <a:solidFill>
                            <a:srgbClr val="6094D4"/>
                          </a:solidFill>
                          <a:latin typeface="Roboto Condensed Bold"/>
                        </a:rPr>
                        <a:t>Nội dung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96A3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6A3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6A3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6A3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758"/>
                        </a:lnSpc>
                        <a:defRPr/>
                      </a:pPr>
                      <a:r>
                        <a:rPr lang="en-US" sz="2399">
                          <a:solidFill>
                            <a:srgbClr val="6094D4"/>
                          </a:solidFill>
                          <a:latin typeface="Roboto Condensed"/>
                        </a:rPr>
                        <a:t>Bài thơ thể hiện được một trạng thái cảm xúc, một suy ngẫm nào đó về thiên nhiên hoặc con người.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96A3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6A3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6A3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6A3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96A3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6A3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6A3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6A3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96A3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6A3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6A3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6A3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921258">
                <a:tc vMerge="1">
                  <a:txBody>
                    <a:bodyPr/>
                    <a:lstStyle/>
                    <a:p>
                      <a:pPr algn="ctr">
                        <a:lnSpc>
                          <a:spcPts val="2758"/>
                        </a:lnSpc>
                        <a:defRPr/>
                      </a:pPr>
                      <a:r>
                        <a:rPr lang="en-US" sz="2399">
                          <a:solidFill>
                            <a:srgbClr val="6094D4"/>
                          </a:solidFill>
                          <a:latin typeface="Roboto Condensed Bold"/>
                        </a:rPr>
                        <a:t>Nội dung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96A3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6A3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6A3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6A3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758"/>
                        </a:lnSpc>
                        <a:defRPr/>
                      </a:pPr>
                      <a:r>
                        <a:rPr lang="en-US" sz="2399">
                          <a:solidFill>
                            <a:srgbClr val="6094D4"/>
                          </a:solidFill>
                          <a:latin typeface="Roboto Condensed"/>
                        </a:rPr>
                        <a:t>Thông điệp mà em gửi gắm qua bài thơ.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96A3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6A3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6A3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6A3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96A3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6A3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6A3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6A3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96A3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6A3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6A3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6A3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7" name="TextBox 7"/>
          <p:cNvSpPr txBox="1"/>
          <p:nvPr/>
        </p:nvSpPr>
        <p:spPr>
          <a:xfrm>
            <a:off x="2827796" y="314325"/>
            <a:ext cx="12632408" cy="685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80"/>
              </a:lnSpc>
            </a:pPr>
            <a:r>
              <a:rPr lang="en-US" sz="4400">
                <a:solidFill>
                  <a:srgbClr val="10253F"/>
                </a:solidFill>
                <a:latin typeface="Arimo"/>
              </a:rPr>
              <a:t> Bảng kiểm tham khảo</a:t>
            </a:r>
          </a:p>
        </p:txBody>
      </p:sp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4854" b="-4854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0444146" y="8166571"/>
            <a:ext cx="2830830" cy="19050"/>
            <a:chOff x="0" y="0"/>
            <a:chExt cx="3774440" cy="254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774440" cy="25400"/>
            </a:xfrm>
            <a:custGeom>
              <a:avLst/>
              <a:gdLst/>
              <a:ahLst/>
              <a:cxnLst/>
              <a:rect l="l" t="t" r="r" b="b"/>
              <a:pathLst>
                <a:path w="3774440" h="25400">
                  <a:moveTo>
                    <a:pt x="6350" y="0"/>
                  </a:moveTo>
                  <a:lnTo>
                    <a:pt x="3768090" y="12700"/>
                  </a:lnTo>
                  <a:cubicBezTo>
                    <a:pt x="3771646" y="12700"/>
                    <a:pt x="3774440" y="15621"/>
                    <a:pt x="3774440" y="19050"/>
                  </a:cubicBezTo>
                  <a:cubicBezTo>
                    <a:pt x="3774440" y="22479"/>
                    <a:pt x="3771519" y="25400"/>
                    <a:pt x="3768090" y="25400"/>
                  </a:cubicBezTo>
                  <a:lnTo>
                    <a:pt x="6350" y="12700"/>
                  </a:lnTo>
                  <a:cubicBezTo>
                    <a:pt x="2794" y="12700"/>
                    <a:pt x="0" y="9779"/>
                    <a:pt x="0" y="6350"/>
                  </a:cubicBezTo>
                  <a:cubicBezTo>
                    <a:pt x="0" y="2921"/>
                    <a:pt x="2921" y="0"/>
                    <a:pt x="6350" y="0"/>
                  </a:cubicBezTo>
                  <a:close/>
                </a:path>
              </a:pathLst>
            </a:custGeom>
            <a:solidFill>
              <a:srgbClr val="96A3BD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/>
          <p:nvPr/>
        </p:nvGrpSpPr>
        <p:grpSpPr>
          <a:xfrm rot="11606">
            <a:off x="8517246" y="5138738"/>
            <a:ext cx="2830846" cy="9525"/>
            <a:chOff x="0" y="0"/>
            <a:chExt cx="3774461" cy="127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74440" cy="12700"/>
            </a:xfrm>
            <a:custGeom>
              <a:avLst/>
              <a:gdLst/>
              <a:ahLst/>
              <a:cxnLst/>
              <a:rect l="l" t="t" r="r" b="b"/>
              <a:pathLst>
                <a:path w="3774440" h="12700">
                  <a:moveTo>
                    <a:pt x="6350" y="0"/>
                  </a:moveTo>
                  <a:lnTo>
                    <a:pt x="3768090" y="0"/>
                  </a:lnTo>
                  <a:cubicBezTo>
                    <a:pt x="3771646" y="0"/>
                    <a:pt x="3774440" y="2794"/>
                    <a:pt x="3774440" y="6350"/>
                  </a:cubicBezTo>
                  <a:cubicBezTo>
                    <a:pt x="3774440" y="9906"/>
                    <a:pt x="3771646" y="12700"/>
                    <a:pt x="3768090" y="12700"/>
                  </a:cubicBezTo>
                  <a:lnTo>
                    <a:pt x="6350" y="12700"/>
                  </a:lnTo>
                  <a:cubicBezTo>
                    <a:pt x="2794" y="12700"/>
                    <a:pt x="0" y="9906"/>
                    <a:pt x="0" y="6350"/>
                  </a:cubicBezTo>
                  <a:cubicBezTo>
                    <a:pt x="0" y="2794"/>
                    <a:pt x="2794" y="0"/>
                    <a:pt x="6350" y="0"/>
                  </a:cubicBezTo>
                  <a:close/>
                </a:path>
              </a:pathLst>
            </a:custGeom>
            <a:solidFill>
              <a:srgbClr val="96A3BD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"/>
          <p:cNvGrpSpPr/>
          <p:nvPr/>
        </p:nvGrpSpPr>
        <p:grpSpPr>
          <a:xfrm rot="11606">
            <a:off x="11946246" y="5138738"/>
            <a:ext cx="2830846" cy="9525"/>
            <a:chOff x="0" y="0"/>
            <a:chExt cx="3774461" cy="127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774440" cy="12700"/>
            </a:xfrm>
            <a:custGeom>
              <a:avLst/>
              <a:gdLst/>
              <a:ahLst/>
              <a:cxnLst/>
              <a:rect l="l" t="t" r="r" b="b"/>
              <a:pathLst>
                <a:path w="3774440" h="12700">
                  <a:moveTo>
                    <a:pt x="6350" y="0"/>
                  </a:moveTo>
                  <a:lnTo>
                    <a:pt x="3768090" y="0"/>
                  </a:lnTo>
                  <a:cubicBezTo>
                    <a:pt x="3771646" y="0"/>
                    <a:pt x="3774440" y="2794"/>
                    <a:pt x="3774440" y="6350"/>
                  </a:cubicBezTo>
                  <a:cubicBezTo>
                    <a:pt x="3774440" y="9906"/>
                    <a:pt x="3771646" y="12700"/>
                    <a:pt x="3768090" y="12700"/>
                  </a:cubicBezTo>
                  <a:lnTo>
                    <a:pt x="6350" y="12700"/>
                  </a:lnTo>
                  <a:cubicBezTo>
                    <a:pt x="2794" y="12700"/>
                    <a:pt x="0" y="9906"/>
                    <a:pt x="0" y="6350"/>
                  </a:cubicBezTo>
                  <a:cubicBezTo>
                    <a:pt x="0" y="2794"/>
                    <a:pt x="2794" y="0"/>
                    <a:pt x="6350" y="0"/>
                  </a:cubicBezTo>
                  <a:close/>
                </a:path>
              </a:pathLst>
            </a:custGeom>
            <a:solidFill>
              <a:srgbClr val="96A3BD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4919811" y="1102932"/>
            <a:ext cx="5941218" cy="17125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519"/>
              </a:lnSpc>
            </a:pPr>
            <a:r>
              <a:rPr lang="en-US" sz="6398">
                <a:solidFill>
                  <a:srgbClr val="10253F"/>
                </a:solidFill>
                <a:latin typeface="Fraunces Bold"/>
              </a:rPr>
              <a:t>IV. VẬN DỤNG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361514" y="3419834"/>
            <a:ext cx="11142312" cy="33994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27"/>
              </a:lnSpc>
            </a:pPr>
            <a:r>
              <a:rPr lang="en-US" sz="5599">
                <a:solidFill>
                  <a:srgbClr val="10253F"/>
                </a:solidFill>
                <a:latin typeface="Roboto Condensed"/>
              </a:rPr>
              <a:t>HS sưu tầm những sáng tác thơ tự do trong tiết học của các HS trong lớp, tạo thành tập san “Thử tài thi sĩ”</a:t>
            </a: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4287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4854" b="-4854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 rot="11606">
            <a:off x="4905366" y="5138738"/>
            <a:ext cx="2830846" cy="9525"/>
            <a:chOff x="0" y="0"/>
            <a:chExt cx="3774461" cy="127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774440" cy="12700"/>
            </a:xfrm>
            <a:custGeom>
              <a:avLst/>
              <a:gdLst/>
              <a:ahLst/>
              <a:cxnLst/>
              <a:rect l="l" t="t" r="r" b="b"/>
              <a:pathLst>
                <a:path w="3774440" h="12700">
                  <a:moveTo>
                    <a:pt x="6350" y="0"/>
                  </a:moveTo>
                  <a:lnTo>
                    <a:pt x="3768090" y="0"/>
                  </a:lnTo>
                  <a:cubicBezTo>
                    <a:pt x="3771646" y="0"/>
                    <a:pt x="3774440" y="2794"/>
                    <a:pt x="3774440" y="6350"/>
                  </a:cubicBezTo>
                  <a:cubicBezTo>
                    <a:pt x="3774440" y="9906"/>
                    <a:pt x="3771646" y="12700"/>
                    <a:pt x="3768090" y="12700"/>
                  </a:cubicBezTo>
                  <a:lnTo>
                    <a:pt x="6350" y="12700"/>
                  </a:lnTo>
                  <a:cubicBezTo>
                    <a:pt x="2794" y="12700"/>
                    <a:pt x="0" y="9906"/>
                    <a:pt x="0" y="6350"/>
                  </a:cubicBezTo>
                  <a:cubicBezTo>
                    <a:pt x="0" y="2794"/>
                    <a:pt x="2794" y="0"/>
                    <a:pt x="6350" y="0"/>
                  </a:cubicBezTo>
                  <a:close/>
                </a:path>
              </a:pathLst>
            </a:custGeom>
            <a:solidFill>
              <a:srgbClr val="96A3BD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/>
          <p:nvPr/>
        </p:nvGrpSpPr>
        <p:grpSpPr>
          <a:xfrm rot="11606">
            <a:off x="8517246" y="5138738"/>
            <a:ext cx="2830846" cy="9525"/>
            <a:chOff x="0" y="0"/>
            <a:chExt cx="3774461" cy="127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74440" cy="12700"/>
            </a:xfrm>
            <a:custGeom>
              <a:avLst/>
              <a:gdLst/>
              <a:ahLst/>
              <a:cxnLst/>
              <a:rect l="l" t="t" r="r" b="b"/>
              <a:pathLst>
                <a:path w="3774440" h="12700">
                  <a:moveTo>
                    <a:pt x="6350" y="0"/>
                  </a:moveTo>
                  <a:lnTo>
                    <a:pt x="3768090" y="0"/>
                  </a:lnTo>
                  <a:cubicBezTo>
                    <a:pt x="3771646" y="0"/>
                    <a:pt x="3774440" y="2794"/>
                    <a:pt x="3774440" y="6350"/>
                  </a:cubicBezTo>
                  <a:cubicBezTo>
                    <a:pt x="3774440" y="9906"/>
                    <a:pt x="3771646" y="12700"/>
                    <a:pt x="3768090" y="12700"/>
                  </a:cubicBezTo>
                  <a:lnTo>
                    <a:pt x="6350" y="12700"/>
                  </a:lnTo>
                  <a:cubicBezTo>
                    <a:pt x="2794" y="12700"/>
                    <a:pt x="0" y="9906"/>
                    <a:pt x="0" y="6350"/>
                  </a:cubicBezTo>
                  <a:cubicBezTo>
                    <a:pt x="0" y="2794"/>
                    <a:pt x="2794" y="0"/>
                    <a:pt x="6350" y="0"/>
                  </a:cubicBezTo>
                  <a:close/>
                </a:path>
              </a:pathLst>
            </a:custGeom>
            <a:solidFill>
              <a:srgbClr val="96A3BD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"/>
          <p:cNvGrpSpPr/>
          <p:nvPr/>
        </p:nvGrpSpPr>
        <p:grpSpPr>
          <a:xfrm rot="11606">
            <a:off x="11946246" y="5138738"/>
            <a:ext cx="2830846" cy="9525"/>
            <a:chOff x="0" y="0"/>
            <a:chExt cx="3774461" cy="127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774440" cy="12700"/>
            </a:xfrm>
            <a:custGeom>
              <a:avLst/>
              <a:gdLst/>
              <a:ahLst/>
              <a:cxnLst/>
              <a:rect l="l" t="t" r="r" b="b"/>
              <a:pathLst>
                <a:path w="3774440" h="12700">
                  <a:moveTo>
                    <a:pt x="6350" y="0"/>
                  </a:moveTo>
                  <a:lnTo>
                    <a:pt x="3768090" y="0"/>
                  </a:lnTo>
                  <a:cubicBezTo>
                    <a:pt x="3771646" y="0"/>
                    <a:pt x="3774440" y="2794"/>
                    <a:pt x="3774440" y="6350"/>
                  </a:cubicBezTo>
                  <a:cubicBezTo>
                    <a:pt x="3774440" y="9906"/>
                    <a:pt x="3771646" y="12700"/>
                    <a:pt x="3768090" y="12700"/>
                  </a:cubicBezTo>
                  <a:lnTo>
                    <a:pt x="6350" y="12700"/>
                  </a:lnTo>
                  <a:cubicBezTo>
                    <a:pt x="2794" y="12700"/>
                    <a:pt x="0" y="9906"/>
                    <a:pt x="0" y="6350"/>
                  </a:cubicBezTo>
                  <a:cubicBezTo>
                    <a:pt x="0" y="2794"/>
                    <a:pt x="2794" y="0"/>
                    <a:pt x="6350" y="0"/>
                  </a:cubicBezTo>
                  <a:close/>
                </a:path>
              </a:pathLst>
            </a:custGeom>
            <a:solidFill>
              <a:srgbClr val="96A3BD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-2560114" y="2033588"/>
            <a:ext cx="731044" cy="731045"/>
            <a:chOff x="0" y="0"/>
            <a:chExt cx="974725" cy="974727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974725" cy="974725"/>
            </a:xfrm>
            <a:custGeom>
              <a:avLst/>
              <a:gdLst/>
              <a:ahLst/>
              <a:cxnLst/>
              <a:rect l="l" t="t" r="r" b="b"/>
              <a:pathLst>
                <a:path w="974725" h="974725">
                  <a:moveTo>
                    <a:pt x="0" y="0"/>
                  </a:moveTo>
                  <a:lnTo>
                    <a:pt x="974725" y="0"/>
                  </a:lnTo>
                  <a:lnTo>
                    <a:pt x="974725" y="974725"/>
                  </a:lnTo>
                  <a:lnTo>
                    <a:pt x="0" y="9747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" name="Freeform 12"/>
          <p:cNvSpPr/>
          <p:nvPr/>
        </p:nvSpPr>
        <p:spPr>
          <a:xfrm>
            <a:off x="4182075" y="2330649"/>
            <a:ext cx="11501191" cy="6474987"/>
          </a:xfrm>
          <a:custGeom>
            <a:avLst/>
            <a:gdLst/>
            <a:ahLst/>
            <a:cxnLst/>
            <a:rect l="l" t="t" r="r" b="b"/>
            <a:pathLst>
              <a:path w="11501191" h="6474987">
                <a:moveTo>
                  <a:pt x="0" y="0"/>
                </a:moveTo>
                <a:lnTo>
                  <a:pt x="11501191" y="0"/>
                </a:lnTo>
                <a:lnTo>
                  <a:pt x="11501191" y="6474987"/>
                </a:lnTo>
                <a:lnTo>
                  <a:pt x="0" y="647498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TextBox 13"/>
          <p:cNvSpPr txBox="1"/>
          <p:nvPr/>
        </p:nvSpPr>
        <p:spPr>
          <a:xfrm>
            <a:off x="6556497" y="1773449"/>
            <a:ext cx="7750146" cy="1009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98"/>
              </a:lnSpc>
            </a:pPr>
            <a:r>
              <a:rPr lang="en-US" sz="5998">
                <a:solidFill>
                  <a:srgbClr val="9E85B1"/>
                </a:solidFill>
                <a:latin typeface="Fraunces"/>
              </a:rPr>
              <a:t>AM HIỂU THỂ THƠ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499313" y="3591708"/>
            <a:ext cx="10866713" cy="3829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38"/>
              </a:lnSpc>
            </a:pPr>
            <a:r>
              <a:rPr lang="en-US" sz="5598">
                <a:solidFill>
                  <a:srgbClr val="663C86"/>
                </a:solidFill>
                <a:latin typeface="Roboto Condensed Italics"/>
              </a:rPr>
              <a:t>Hỡi cô tát nước bên đàng</a:t>
            </a:r>
          </a:p>
          <a:p>
            <a:pPr algn="ctr">
              <a:lnSpc>
                <a:spcPts val="7838"/>
              </a:lnSpc>
            </a:pPr>
            <a:r>
              <a:rPr lang="en-US" sz="5598">
                <a:solidFill>
                  <a:srgbClr val="663C86"/>
                </a:solidFill>
                <a:latin typeface="Roboto Condensed Italics"/>
              </a:rPr>
              <a:t>Sao cô múc ánh trăng vàng đổ đi?</a:t>
            </a:r>
          </a:p>
          <a:p>
            <a:pPr algn="ctr">
              <a:lnSpc>
                <a:spcPts val="7838"/>
              </a:lnSpc>
            </a:pPr>
            <a:r>
              <a:rPr lang="en-US" sz="5598">
                <a:solidFill>
                  <a:srgbClr val="663C86"/>
                </a:solidFill>
                <a:latin typeface="Roboto Condensed"/>
              </a:rPr>
              <a:t>(Ca dao)</a:t>
            </a:r>
          </a:p>
          <a:p>
            <a:pPr algn="just">
              <a:lnSpc>
                <a:spcPts val="6859"/>
              </a:lnSpc>
            </a:pPr>
            <a:endParaRPr lang="en-US" sz="5598">
              <a:solidFill>
                <a:srgbClr val="663C86"/>
              </a:solidFill>
              <a:latin typeface="Roboto Condensed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8171686" y="7325503"/>
            <a:ext cx="3521968" cy="854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</a:pPr>
            <a:r>
              <a:rPr lang="en-US" sz="4999">
                <a:solidFill>
                  <a:srgbClr val="663C86"/>
                </a:solidFill>
                <a:latin typeface="Roboto Condensed Bold"/>
              </a:rPr>
              <a:t>THƠ LỤC BÁT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4854" b="-4854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0444146" y="8166571"/>
            <a:ext cx="2830830" cy="19050"/>
            <a:chOff x="0" y="0"/>
            <a:chExt cx="3774440" cy="254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774440" cy="25400"/>
            </a:xfrm>
            <a:custGeom>
              <a:avLst/>
              <a:gdLst/>
              <a:ahLst/>
              <a:cxnLst/>
              <a:rect l="l" t="t" r="r" b="b"/>
              <a:pathLst>
                <a:path w="3774440" h="25400">
                  <a:moveTo>
                    <a:pt x="6350" y="0"/>
                  </a:moveTo>
                  <a:lnTo>
                    <a:pt x="3768090" y="12700"/>
                  </a:lnTo>
                  <a:cubicBezTo>
                    <a:pt x="3771646" y="12700"/>
                    <a:pt x="3774440" y="15621"/>
                    <a:pt x="3774440" y="19050"/>
                  </a:cubicBezTo>
                  <a:cubicBezTo>
                    <a:pt x="3774440" y="22479"/>
                    <a:pt x="3771519" y="25400"/>
                    <a:pt x="3768090" y="25400"/>
                  </a:cubicBezTo>
                  <a:lnTo>
                    <a:pt x="6350" y="12700"/>
                  </a:lnTo>
                  <a:cubicBezTo>
                    <a:pt x="2794" y="12700"/>
                    <a:pt x="0" y="9779"/>
                    <a:pt x="0" y="6350"/>
                  </a:cubicBezTo>
                  <a:cubicBezTo>
                    <a:pt x="0" y="2921"/>
                    <a:pt x="2921" y="0"/>
                    <a:pt x="6350" y="0"/>
                  </a:cubicBezTo>
                  <a:close/>
                </a:path>
              </a:pathLst>
            </a:custGeom>
            <a:solidFill>
              <a:srgbClr val="96A3BD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/>
          <p:nvPr/>
        </p:nvGrpSpPr>
        <p:grpSpPr>
          <a:xfrm rot="11606">
            <a:off x="8517246" y="5138738"/>
            <a:ext cx="2830846" cy="9525"/>
            <a:chOff x="0" y="0"/>
            <a:chExt cx="3774461" cy="127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74440" cy="12700"/>
            </a:xfrm>
            <a:custGeom>
              <a:avLst/>
              <a:gdLst/>
              <a:ahLst/>
              <a:cxnLst/>
              <a:rect l="l" t="t" r="r" b="b"/>
              <a:pathLst>
                <a:path w="3774440" h="12700">
                  <a:moveTo>
                    <a:pt x="6350" y="0"/>
                  </a:moveTo>
                  <a:lnTo>
                    <a:pt x="3768090" y="0"/>
                  </a:lnTo>
                  <a:cubicBezTo>
                    <a:pt x="3771646" y="0"/>
                    <a:pt x="3774440" y="2794"/>
                    <a:pt x="3774440" y="6350"/>
                  </a:cubicBezTo>
                  <a:cubicBezTo>
                    <a:pt x="3774440" y="9906"/>
                    <a:pt x="3771646" y="12700"/>
                    <a:pt x="3768090" y="12700"/>
                  </a:cubicBezTo>
                  <a:lnTo>
                    <a:pt x="6350" y="12700"/>
                  </a:lnTo>
                  <a:cubicBezTo>
                    <a:pt x="2794" y="12700"/>
                    <a:pt x="0" y="9906"/>
                    <a:pt x="0" y="6350"/>
                  </a:cubicBezTo>
                  <a:cubicBezTo>
                    <a:pt x="0" y="2794"/>
                    <a:pt x="2794" y="0"/>
                    <a:pt x="6350" y="0"/>
                  </a:cubicBezTo>
                  <a:close/>
                </a:path>
              </a:pathLst>
            </a:custGeom>
            <a:solidFill>
              <a:srgbClr val="96A3BD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"/>
          <p:cNvGrpSpPr/>
          <p:nvPr/>
        </p:nvGrpSpPr>
        <p:grpSpPr>
          <a:xfrm rot="11606">
            <a:off x="11946246" y="5138738"/>
            <a:ext cx="2830846" cy="9525"/>
            <a:chOff x="0" y="0"/>
            <a:chExt cx="3774461" cy="127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774440" cy="12700"/>
            </a:xfrm>
            <a:custGeom>
              <a:avLst/>
              <a:gdLst/>
              <a:ahLst/>
              <a:cxnLst/>
              <a:rect l="l" t="t" r="r" b="b"/>
              <a:pathLst>
                <a:path w="3774440" h="12700">
                  <a:moveTo>
                    <a:pt x="6350" y="0"/>
                  </a:moveTo>
                  <a:lnTo>
                    <a:pt x="3768090" y="0"/>
                  </a:lnTo>
                  <a:cubicBezTo>
                    <a:pt x="3771646" y="0"/>
                    <a:pt x="3774440" y="2794"/>
                    <a:pt x="3774440" y="6350"/>
                  </a:cubicBezTo>
                  <a:cubicBezTo>
                    <a:pt x="3774440" y="9906"/>
                    <a:pt x="3771646" y="12700"/>
                    <a:pt x="3768090" y="12700"/>
                  </a:cubicBezTo>
                  <a:lnTo>
                    <a:pt x="6350" y="12700"/>
                  </a:lnTo>
                  <a:cubicBezTo>
                    <a:pt x="2794" y="12700"/>
                    <a:pt x="0" y="9906"/>
                    <a:pt x="0" y="6350"/>
                  </a:cubicBezTo>
                  <a:cubicBezTo>
                    <a:pt x="0" y="2794"/>
                    <a:pt x="2794" y="0"/>
                    <a:pt x="6350" y="0"/>
                  </a:cubicBezTo>
                  <a:close/>
                </a:path>
              </a:pathLst>
            </a:custGeom>
            <a:solidFill>
              <a:srgbClr val="96A3BD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4546345" y="4157019"/>
            <a:ext cx="10230755" cy="17157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580"/>
              </a:lnSpc>
            </a:pPr>
            <a:r>
              <a:rPr lang="en-US" sz="9700">
                <a:solidFill>
                  <a:srgbClr val="10253F"/>
                </a:solidFill>
                <a:latin typeface="#9Slide05 Aphrodite Pro"/>
              </a:rPr>
              <a:t>Cảm ơn các em!</a:t>
            </a: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424643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4854" b="-4854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 rot="11606">
            <a:off x="4905366" y="5138738"/>
            <a:ext cx="2830846" cy="9525"/>
            <a:chOff x="0" y="0"/>
            <a:chExt cx="3774461" cy="127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774440" cy="12700"/>
            </a:xfrm>
            <a:custGeom>
              <a:avLst/>
              <a:gdLst/>
              <a:ahLst/>
              <a:cxnLst/>
              <a:rect l="l" t="t" r="r" b="b"/>
              <a:pathLst>
                <a:path w="3774440" h="12700">
                  <a:moveTo>
                    <a:pt x="6350" y="0"/>
                  </a:moveTo>
                  <a:lnTo>
                    <a:pt x="3768090" y="0"/>
                  </a:lnTo>
                  <a:cubicBezTo>
                    <a:pt x="3771646" y="0"/>
                    <a:pt x="3774440" y="2794"/>
                    <a:pt x="3774440" y="6350"/>
                  </a:cubicBezTo>
                  <a:cubicBezTo>
                    <a:pt x="3774440" y="9906"/>
                    <a:pt x="3771646" y="12700"/>
                    <a:pt x="3768090" y="12700"/>
                  </a:cubicBezTo>
                  <a:lnTo>
                    <a:pt x="6350" y="12700"/>
                  </a:lnTo>
                  <a:cubicBezTo>
                    <a:pt x="2794" y="12700"/>
                    <a:pt x="0" y="9906"/>
                    <a:pt x="0" y="6350"/>
                  </a:cubicBezTo>
                  <a:cubicBezTo>
                    <a:pt x="0" y="2794"/>
                    <a:pt x="2794" y="0"/>
                    <a:pt x="6350" y="0"/>
                  </a:cubicBezTo>
                  <a:close/>
                </a:path>
              </a:pathLst>
            </a:custGeom>
            <a:solidFill>
              <a:srgbClr val="96A3BD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/>
          <p:nvPr/>
        </p:nvGrpSpPr>
        <p:grpSpPr>
          <a:xfrm rot="11606">
            <a:off x="8517246" y="5138738"/>
            <a:ext cx="2830846" cy="9525"/>
            <a:chOff x="0" y="0"/>
            <a:chExt cx="3774461" cy="127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74440" cy="12700"/>
            </a:xfrm>
            <a:custGeom>
              <a:avLst/>
              <a:gdLst/>
              <a:ahLst/>
              <a:cxnLst/>
              <a:rect l="l" t="t" r="r" b="b"/>
              <a:pathLst>
                <a:path w="3774440" h="12700">
                  <a:moveTo>
                    <a:pt x="6350" y="0"/>
                  </a:moveTo>
                  <a:lnTo>
                    <a:pt x="3768090" y="0"/>
                  </a:lnTo>
                  <a:cubicBezTo>
                    <a:pt x="3771646" y="0"/>
                    <a:pt x="3774440" y="2794"/>
                    <a:pt x="3774440" y="6350"/>
                  </a:cubicBezTo>
                  <a:cubicBezTo>
                    <a:pt x="3774440" y="9906"/>
                    <a:pt x="3771646" y="12700"/>
                    <a:pt x="3768090" y="12700"/>
                  </a:cubicBezTo>
                  <a:lnTo>
                    <a:pt x="6350" y="12700"/>
                  </a:lnTo>
                  <a:cubicBezTo>
                    <a:pt x="2794" y="12700"/>
                    <a:pt x="0" y="9906"/>
                    <a:pt x="0" y="6350"/>
                  </a:cubicBezTo>
                  <a:cubicBezTo>
                    <a:pt x="0" y="2794"/>
                    <a:pt x="2794" y="0"/>
                    <a:pt x="6350" y="0"/>
                  </a:cubicBezTo>
                  <a:close/>
                </a:path>
              </a:pathLst>
            </a:custGeom>
            <a:solidFill>
              <a:srgbClr val="96A3BD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"/>
          <p:cNvGrpSpPr/>
          <p:nvPr/>
        </p:nvGrpSpPr>
        <p:grpSpPr>
          <a:xfrm rot="11606">
            <a:off x="11946246" y="5138738"/>
            <a:ext cx="2830846" cy="9525"/>
            <a:chOff x="0" y="0"/>
            <a:chExt cx="3774461" cy="127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774440" cy="12700"/>
            </a:xfrm>
            <a:custGeom>
              <a:avLst/>
              <a:gdLst/>
              <a:ahLst/>
              <a:cxnLst/>
              <a:rect l="l" t="t" r="r" b="b"/>
              <a:pathLst>
                <a:path w="3774440" h="12700">
                  <a:moveTo>
                    <a:pt x="6350" y="0"/>
                  </a:moveTo>
                  <a:lnTo>
                    <a:pt x="3768090" y="0"/>
                  </a:lnTo>
                  <a:cubicBezTo>
                    <a:pt x="3771646" y="0"/>
                    <a:pt x="3774440" y="2794"/>
                    <a:pt x="3774440" y="6350"/>
                  </a:cubicBezTo>
                  <a:cubicBezTo>
                    <a:pt x="3774440" y="9906"/>
                    <a:pt x="3771646" y="12700"/>
                    <a:pt x="3768090" y="12700"/>
                  </a:cubicBezTo>
                  <a:lnTo>
                    <a:pt x="6350" y="12700"/>
                  </a:lnTo>
                  <a:cubicBezTo>
                    <a:pt x="2794" y="12700"/>
                    <a:pt x="0" y="9906"/>
                    <a:pt x="0" y="6350"/>
                  </a:cubicBezTo>
                  <a:cubicBezTo>
                    <a:pt x="0" y="2794"/>
                    <a:pt x="2794" y="0"/>
                    <a:pt x="6350" y="0"/>
                  </a:cubicBezTo>
                  <a:close/>
                </a:path>
              </a:pathLst>
            </a:custGeom>
            <a:solidFill>
              <a:srgbClr val="96A3BD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-2560114" y="2033588"/>
            <a:ext cx="731044" cy="731045"/>
            <a:chOff x="0" y="0"/>
            <a:chExt cx="974725" cy="974727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974725" cy="974725"/>
            </a:xfrm>
            <a:custGeom>
              <a:avLst/>
              <a:gdLst/>
              <a:ahLst/>
              <a:cxnLst/>
              <a:rect l="l" t="t" r="r" b="b"/>
              <a:pathLst>
                <a:path w="974725" h="974725">
                  <a:moveTo>
                    <a:pt x="0" y="0"/>
                  </a:moveTo>
                  <a:lnTo>
                    <a:pt x="974725" y="0"/>
                  </a:lnTo>
                  <a:lnTo>
                    <a:pt x="974725" y="974725"/>
                  </a:lnTo>
                  <a:lnTo>
                    <a:pt x="0" y="9747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" name="Freeform 12"/>
          <p:cNvSpPr/>
          <p:nvPr/>
        </p:nvSpPr>
        <p:spPr>
          <a:xfrm>
            <a:off x="3336387" y="2014263"/>
            <a:ext cx="12625153" cy="7107759"/>
          </a:xfrm>
          <a:custGeom>
            <a:avLst/>
            <a:gdLst/>
            <a:ahLst/>
            <a:cxnLst/>
            <a:rect l="l" t="t" r="r" b="b"/>
            <a:pathLst>
              <a:path w="12625153" h="7107759">
                <a:moveTo>
                  <a:pt x="0" y="0"/>
                </a:moveTo>
                <a:lnTo>
                  <a:pt x="12625153" y="0"/>
                </a:lnTo>
                <a:lnTo>
                  <a:pt x="12625153" y="7107759"/>
                </a:lnTo>
                <a:lnTo>
                  <a:pt x="0" y="710775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TextBox 13"/>
          <p:cNvSpPr txBox="1"/>
          <p:nvPr/>
        </p:nvSpPr>
        <p:spPr>
          <a:xfrm>
            <a:off x="5802820" y="2640808"/>
            <a:ext cx="8259699" cy="58102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838"/>
              </a:lnSpc>
            </a:pPr>
            <a:r>
              <a:rPr lang="en-US" sz="5598">
                <a:solidFill>
                  <a:srgbClr val="663C86"/>
                </a:solidFill>
                <a:latin typeface="Roboto Condensed Italics"/>
              </a:rPr>
              <a:t>Trên đường hành quân xa</a:t>
            </a:r>
          </a:p>
          <a:p>
            <a:pPr algn="just">
              <a:lnSpc>
                <a:spcPts val="7838"/>
              </a:lnSpc>
            </a:pPr>
            <a:r>
              <a:rPr lang="en-US" sz="5598">
                <a:solidFill>
                  <a:srgbClr val="663C86"/>
                </a:solidFill>
                <a:latin typeface="Roboto Condensed Italics"/>
              </a:rPr>
              <a:t>Dừng chân bên xóm nhỏ</a:t>
            </a:r>
          </a:p>
          <a:p>
            <a:pPr algn="just">
              <a:lnSpc>
                <a:spcPts val="7838"/>
              </a:lnSpc>
            </a:pPr>
            <a:r>
              <a:rPr lang="en-US" sz="5598">
                <a:solidFill>
                  <a:srgbClr val="663C86"/>
                </a:solidFill>
                <a:latin typeface="Roboto Condensed Italics"/>
              </a:rPr>
              <a:t>Tiếng gà ai nhảy ổ</a:t>
            </a:r>
          </a:p>
          <a:p>
            <a:pPr algn="just">
              <a:lnSpc>
                <a:spcPts val="7838"/>
              </a:lnSpc>
            </a:pPr>
            <a:r>
              <a:rPr lang="en-US" sz="5598">
                <a:solidFill>
                  <a:srgbClr val="663C86"/>
                </a:solidFill>
                <a:latin typeface="Roboto Condensed Italics"/>
              </a:rPr>
              <a:t>Cục…cục tác cục ta</a:t>
            </a:r>
          </a:p>
          <a:p>
            <a:pPr algn="r">
              <a:lnSpc>
                <a:spcPts val="7838"/>
              </a:lnSpc>
            </a:pPr>
            <a:r>
              <a:rPr lang="en-US" sz="5598">
                <a:solidFill>
                  <a:srgbClr val="663C86"/>
                </a:solidFill>
                <a:latin typeface="Roboto Condensed Italics"/>
              </a:rPr>
              <a:t>(Tiếng gà trưa  - Xuân Quỳnh)</a:t>
            </a:r>
          </a:p>
          <a:p>
            <a:pPr algn="just">
              <a:lnSpc>
                <a:spcPts val="6859"/>
              </a:lnSpc>
            </a:pPr>
            <a:endParaRPr lang="en-US" sz="5598">
              <a:solidFill>
                <a:srgbClr val="663C86"/>
              </a:solidFill>
              <a:latin typeface="Roboto Condensed Italics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8026727" y="7976390"/>
            <a:ext cx="4305104" cy="854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</a:pPr>
            <a:r>
              <a:rPr lang="en-US" sz="4999">
                <a:solidFill>
                  <a:srgbClr val="663C86"/>
                </a:solidFill>
                <a:latin typeface="Roboto Condensed Bold"/>
              </a:rPr>
              <a:t>THƠ NĂM CHỮ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424643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4854" b="-4854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 rot="11606">
            <a:off x="4905366" y="5138738"/>
            <a:ext cx="2830846" cy="9525"/>
            <a:chOff x="0" y="0"/>
            <a:chExt cx="3774461" cy="127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774440" cy="12700"/>
            </a:xfrm>
            <a:custGeom>
              <a:avLst/>
              <a:gdLst/>
              <a:ahLst/>
              <a:cxnLst/>
              <a:rect l="l" t="t" r="r" b="b"/>
              <a:pathLst>
                <a:path w="3774440" h="12700">
                  <a:moveTo>
                    <a:pt x="6350" y="0"/>
                  </a:moveTo>
                  <a:lnTo>
                    <a:pt x="3768090" y="0"/>
                  </a:lnTo>
                  <a:cubicBezTo>
                    <a:pt x="3771646" y="0"/>
                    <a:pt x="3774440" y="2794"/>
                    <a:pt x="3774440" y="6350"/>
                  </a:cubicBezTo>
                  <a:cubicBezTo>
                    <a:pt x="3774440" y="9906"/>
                    <a:pt x="3771646" y="12700"/>
                    <a:pt x="3768090" y="12700"/>
                  </a:cubicBezTo>
                  <a:lnTo>
                    <a:pt x="6350" y="12700"/>
                  </a:lnTo>
                  <a:cubicBezTo>
                    <a:pt x="2794" y="12700"/>
                    <a:pt x="0" y="9906"/>
                    <a:pt x="0" y="6350"/>
                  </a:cubicBezTo>
                  <a:cubicBezTo>
                    <a:pt x="0" y="2794"/>
                    <a:pt x="2794" y="0"/>
                    <a:pt x="6350" y="0"/>
                  </a:cubicBezTo>
                  <a:close/>
                </a:path>
              </a:pathLst>
            </a:custGeom>
            <a:solidFill>
              <a:srgbClr val="96A3BD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/>
          <p:nvPr/>
        </p:nvGrpSpPr>
        <p:grpSpPr>
          <a:xfrm rot="11606">
            <a:off x="8517246" y="5138738"/>
            <a:ext cx="2830846" cy="9525"/>
            <a:chOff x="0" y="0"/>
            <a:chExt cx="3774461" cy="127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74440" cy="12700"/>
            </a:xfrm>
            <a:custGeom>
              <a:avLst/>
              <a:gdLst/>
              <a:ahLst/>
              <a:cxnLst/>
              <a:rect l="l" t="t" r="r" b="b"/>
              <a:pathLst>
                <a:path w="3774440" h="12700">
                  <a:moveTo>
                    <a:pt x="6350" y="0"/>
                  </a:moveTo>
                  <a:lnTo>
                    <a:pt x="3768090" y="0"/>
                  </a:lnTo>
                  <a:cubicBezTo>
                    <a:pt x="3771646" y="0"/>
                    <a:pt x="3774440" y="2794"/>
                    <a:pt x="3774440" y="6350"/>
                  </a:cubicBezTo>
                  <a:cubicBezTo>
                    <a:pt x="3774440" y="9906"/>
                    <a:pt x="3771646" y="12700"/>
                    <a:pt x="3768090" y="12700"/>
                  </a:cubicBezTo>
                  <a:lnTo>
                    <a:pt x="6350" y="12700"/>
                  </a:lnTo>
                  <a:cubicBezTo>
                    <a:pt x="2794" y="12700"/>
                    <a:pt x="0" y="9906"/>
                    <a:pt x="0" y="6350"/>
                  </a:cubicBezTo>
                  <a:cubicBezTo>
                    <a:pt x="0" y="2794"/>
                    <a:pt x="2794" y="0"/>
                    <a:pt x="6350" y="0"/>
                  </a:cubicBezTo>
                  <a:close/>
                </a:path>
              </a:pathLst>
            </a:custGeom>
            <a:solidFill>
              <a:srgbClr val="96A3BD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"/>
          <p:cNvGrpSpPr/>
          <p:nvPr/>
        </p:nvGrpSpPr>
        <p:grpSpPr>
          <a:xfrm rot="11606">
            <a:off x="11946246" y="5138738"/>
            <a:ext cx="2830846" cy="9525"/>
            <a:chOff x="0" y="0"/>
            <a:chExt cx="3774461" cy="127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774440" cy="12700"/>
            </a:xfrm>
            <a:custGeom>
              <a:avLst/>
              <a:gdLst/>
              <a:ahLst/>
              <a:cxnLst/>
              <a:rect l="l" t="t" r="r" b="b"/>
              <a:pathLst>
                <a:path w="3774440" h="12700">
                  <a:moveTo>
                    <a:pt x="6350" y="0"/>
                  </a:moveTo>
                  <a:lnTo>
                    <a:pt x="3768090" y="0"/>
                  </a:lnTo>
                  <a:cubicBezTo>
                    <a:pt x="3771646" y="0"/>
                    <a:pt x="3774440" y="2794"/>
                    <a:pt x="3774440" y="6350"/>
                  </a:cubicBezTo>
                  <a:cubicBezTo>
                    <a:pt x="3774440" y="9906"/>
                    <a:pt x="3771646" y="12700"/>
                    <a:pt x="3768090" y="12700"/>
                  </a:cubicBezTo>
                  <a:lnTo>
                    <a:pt x="6350" y="12700"/>
                  </a:lnTo>
                  <a:cubicBezTo>
                    <a:pt x="2794" y="12700"/>
                    <a:pt x="0" y="9906"/>
                    <a:pt x="0" y="6350"/>
                  </a:cubicBezTo>
                  <a:cubicBezTo>
                    <a:pt x="0" y="2794"/>
                    <a:pt x="2794" y="0"/>
                    <a:pt x="6350" y="0"/>
                  </a:cubicBezTo>
                  <a:close/>
                </a:path>
              </a:pathLst>
            </a:custGeom>
            <a:solidFill>
              <a:srgbClr val="96A3BD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-2560114" y="2033588"/>
            <a:ext cx="731044" cy="731045"/>
            <a:chOff x="0" y="0"/>
            <a:chExt cx="974725" cy="974727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974725" cy="974725"/>
            </a:xfrm>
            <a:custGeom>
              <a:avLst/>
              <a:gdLst/>
              <a:ahLst/>
              <a:cxnLst/>
              <a:rect l="l" t="t" r="r" b="b"/>
              <a:pathLst>
                <a:path w="974725" h="974725">
                  <a:moveTo>
                    <a:pt x="0" y="0"/>
                  </a:moveTo>
                  <a:lnTo>
                    <a:pt x="974725" y="0"/>
                  </a:lnTo>
                  <a:lnTo>
                    <a:pt x="974725" y="974725"/>
                  </a:lnTo>
                  <a:lnTo>
                    <a:pt x="0" y="9747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" name="Freeform 12"/>
          <p:cNvSpPr/>
          <p:nvPr/>
        </p:nvSpPr>
        <p:spPr>
          <a:xfrm>
            <a:off x="3336387" y="2014263"/>
            <a:ext cx="12625153" cy="7107759"/>
          </a:xfrm>
          <a:custGeom>
            <a:avLst/>
            <a:gdLst/>
            <a:ahLst/>
            <a:cxnLst/>
            <a:rect l="l" t="t" r="r" b="b"/>
            <a:pathLst>
              <a:path w="12625153" h="7107759">
                <a:moveTo>
                  <a:pt x="0" y="0"/>
                </a:moveTo>
                <a:lnTo>
                  <a:pt x="12625153" y="0"/>
                </a:lnTo>
                <a:lnTo>
                  <a:pt x="12625153" y="7107759"/>
                </a:lnTo>
                <a:lnTo>
                  <a:pt x="0" y="710775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TextBox 13"/>
          <p:cNvSpPr txBox="1"/>
          <p:nvPr/>
        </p:nvSpPr>
        <p:spPr>
          <a:xfrm>
            <a:off x="3336387" y="2640808"/>
            <a:ext cx="12241018" cy="49345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838"/>
              </a:lnSpc>
            </a:pPr>
            <a:r>
              <a:rPr lang="en-US" sz="5598">
                <a:solidFill>
                  <a:srgbClr val="663C86"/>
                </a:solidFill>
                <a:latin typeface="Roboto Condensed Italics"/>
              </a:rPr>
              <a:t>Khi trời trong gió nhẹ sớm mai hồng</a:t>
            </a:r>
          </a:p>
          <a:p>
            <a:pPr algn="just">
              <a:lnSpc>
                <a:spcPts val="7838"/>
              </a:lnSpc>
            </a:pPr>
            <a:r>
              <a:rPr lang="en-US" sz="5598">
                <a:solidFill>
                  <a:srgbClr val="663C86"/>
                </a:solidFill>
                <a:latin typeface="Roboto Condensed Italics"/>
              </a:rPr>
              <a:t>Dân trai tráng bơi thuyền đi đánh cá</a:t>
            </a:r>
          </a:p>
          <a:p>
            <a:pPr algn="just">
              <a:lnSpc>
                <a:spcPts val="7838"/>
              </a:lnSpc>
            </a:pPr>
            <a:r>
              <a:rPr lang="en-US" sz="5598">
                <a:solidFill>
                  <a:srgbClr val="663C86"/>
                </a:solidFill>
                <a:latin typeface="Roboto Condensed Italics"/>
              </a:rPr>
              <a:t>Chiếc thuyền nhẹ hăng như con tuấn mã</a:t>
            </a:r>
          </a:p>
          <a:p>
            <a:pPr algn="just">
              <a:lnSpc>
                <a:spcPts val="7838"/>
              </a:lnSpc>
            </a:pPr>
            <a:r>
              <a:rPr lang="en-US" sz="5598">
                <a:solidFill>
                  <a:srgbClr val="663C86"/>
                </a:solidFill>
                <a:latin typeface="Roboto Condensed Italics"/>
              </a:rPr>
              <a:t>Phăng mái chèo mạnh mẽ vượt trường giang</a:t>
            </a:r>
          </a:p>
          <a:p>
            <a:pPr algn="r">
              <a:lnSpc>
                <a:spcPts val="7839"/>
              </a:lnSpc>
            </a:pPr>
            <a:r>
              <a:rPr lang="en-US" sz="5598">
                <a:solidFill>
                  <a:srgbClr val="663C86"/>
                </a:solidFill>
                <a:latin typeface="Roboto Condensed Italics"/>
              </a:rPr>
              <a:t>(Quê hương – Tế Hanh)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304344" y="7976390"/>
            <a:ext cx="4305104" cy="854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</a:pPr>
            <a:r>
              <a:rPr lang="en-US" sz="4999">
                <a:solidFill>
                  <a:srgbClr val="663C86"/>
                </a:solidFill>
                <a:latin typeface="Roboto Condensed Bold"/>
              </a:rPr>
              <a:t>THƠ TÁM CHỮ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424643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4854" b="-4854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 rot="11606">
            <a:off x="4905366" y="5138738"/>
            <a:ext cx="2830846" cy="9525"/>
            <a:chOff x="0" y="0"/>
            <a:chExt cx="3774461" cy="127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774440" cy="12700"/>
            </a:xfrm>
            <a:custGeom>
              <a:avLst/>
              <a:gdLst/>
              <a:ahLst/>
              <a:cxnLst/>
              <a:rect l="l" t="t" r="r" b="b"/>
              <a:pathLst>
                <a:path w="3774440" h="12700">
                  <a:moveTo>
                    <a:pt x="6350" y="0"/>
                  </a:moveTo>
                  <a:lnTo>
                    <a:pt x="3768090" y="0"/>
                  </a:lnTo>
                  <a:cubicBezTo>
                    <a:pt x="3771646" y="0"/>
                    <a:pt x="3774440" y="2794"/>
                    <a:pt x="3774440" y="6350"/>
                  </a:cubicBezTo>
                  <a:cubicBezTo>
                    <a:pt x="3774440" y="9906"/>
                    <a:pt x="3771646" y="12700"/>
                    <a:pt x="3768090" y="12700"/>
                  </a:cubicBezTo>
                  <a:lnTo>
                    <a:pt x="6350" y="12700"/>
                  </a:lnTo>
                  <a:cubicBezTo>
                    <a:pt x="2794" y="12700"/>
                    <a:pt x="0" y="9906"/>
                    <a:pt x="0" y="6350"/>
                  </a:cubicBezTo>
                  <a:cubicBezTo>
                    <a:pt x="0" y="2794"/>
                    <a:pt x="2794" y="0"/>
                    <a:pt x="6350" y="0"/>
                  </a:cubicBezTo>
                  <a:close/>
                </a:path>
              </a:pathLst>
            </a:custGeom>
            <a:solidFill>
              <a:srgbClr val="96A3BD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/>
          <p:nvPr/>
        </p:nvGrpSpPr>
        <p:grpSpPr>
          <a:xfrm rot="11606">
            <a:off x="8517246" y="5138738"/>
            <a:ext cx="2830846" cy="9525"/>
            <a:chOff x="0" y="0"/>
            <a:chExt cx="3774461" cy="127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74440" cy="12700"/>
            </a:xfrm>
            <a:custGeom>
              <a:avLst/>
              <a:gdLst/>
              <a:ahLst/>
              <a:cxnLst/>
              <a:rect l="l" t="t" r="r" b="b"/>
              <a:pathLst>
                <a:path w="3774440" h="12700">
                  <a:moveTo>
                    <a:pt x="6350" y="0"/>
                  </a:moveTo>
                  <a:lnTo>
                    <a:pt x="3768090" y="0"/>
                  </a:lnTo>
                  <a:cubicBezTo>
                    <a:pt x="3771646" y="0"/>
                    <a:pt x="3774440" y="2794"/>
                    <a:pt x="3774440" y="6350"/>
                  </a:cubicBezTo>
                  <a:cubicBezTo>
                    <a:pt x="3774440" y="9906"/>
                    <a:pt x="3771646" y="12700"/>
                    <a:pt x="3768090" y="12700"/>
                  </a:cubicBezTo>
                  <a:lnTo>
                    <a:pt x="6350" y="12700"/>
                  </a:lnTo>
                  <a:cubicBezTo>
                    <a:pt x="2794" y="12700"/>
                    <a:pt x="0" y="9906"/>
                    <a:pt x="0" y="6350"/>
                  </a:cubicBezTo>
                  <a:cubicBezTo>
                    <a:pt x="0" y="2794"/>
                    <a:pt x="2794" y="0"/>
                    <a:pt x="6350" y="0"/>
                  </a:cubicBezTo>
                  <a:close/>
                </a:path>
              </a:pathLst>
            </a:custGeom>
            <a:solidFill>
              <a:srgbClr val="96A3BD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"/>
          <p:cNvGrpSpPr/>
          <p:nvPr/>
        </p:nvGrpSpPr>
        <p:grpSpPr>
          <a:xfrm rot="11606">
            <a:off x="11946246" y="5138738"/>
            <a:ext cx="2830846" cy="9525"/>
            <a:chOff x="0" y="0"/>
            <a:chExt cx="3774461" cy="127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774440" cy="12700"/>
            </a:xfrm>
            <a:custGeom>
              <a:avLst/>
              <a:gdLst/>
              <a:ahLst/>
              <a:cxnLst/>
              <a:rect l="l" t="t" r="r" b="b"/>
              <a:pathLst>
                <a:path w="3774440" h="12700">
                  <a:moveTo>
                    <a:pt x="6350" y="0"/>
                  </a:moveTo>
                  <a:lnTo>
                    <a:pt x="3768090" y="0"/>
                  </a:lnTo>
                  <a:cubicBezTo>
                    <a:pt x="3771646" y="0"/>
                    <a:pt x="3774440" y="2794"/>
                    <a:pt x="3774440" y="6350"/>
                  </a:cubicBezTo>
                  <a:cubicBezTo>
                    <a:pt x="3774440" y="9906"/>
                    <a:pt x="3771646" y="12700"/>
                    <a:pt x="3768090" y="12700"/>
                  </a:cubicBezTo>
                  <a:lnTo>
                    <a:pt x="6350" y="12700"/>
                  </a:lnTo>
                  <a:cubicBezTo>
                    <a:pt x="2794" y="12700"/>
                    <a:pt x="0" y="9906"/>
                    <a:pt x="0" y="6350"/>
                  </a:cubicBezTo>
                  <a:cubicBezTo>
                    <a:pt x="0" y="2794"/>
                    <a:pt x="2794" y="0"/>
                    <a:pt x="6350" y="0"/>
                  </a:cubicBezTo>
                  <a:close/>
                </a:path>
              </a:pathLst>
            </a:custGeom>
            <a:solidFill>
              <a:srgbClr val="96A3BD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-2560114" y="2033588"/>
            <a:ext cx="731044" cy="731045"/>
            <a:chOff x="0" y="0"/>
            <a:chExt cx="974725" cy="974727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974725" cy="974725"/>
            </a:xfrm>
            <a:custGeom>
              <a:avLst/>
              <a:gdLst/>
              <a:ahLst/>
              <a:cxnLst/>
              <a:rect l="l" t="t" r="r" b="b"/>
              <a:pathLst>
                <a:path w="974725" h="974725">
                  <a:moveTo>
                    <a:pt x="0" y="0"/>
                  </a:moveTo>
                  <a:lnTo>
                    <a:pt x="974725" y="0"/>
                  </a:lnTo>
                  <a:lnTo>
                    <a:pt x="974725" y="974725"/>
                  </a:lnTo>
                  <a:lnTo>
                    <a:pt x="0" y="9747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" name="Freeform 12"/>
          <p:cNvSpPr/>
          <p:nvPr/>
        </p:nvSpPr>
        <p:spPr>
          <a:xfrm>
            <a:off x="3336387" y="2014263"/>
            <a:ext cx="12625153" cy="7107759"/>
          </a:xfrm>
          <a:custGeom>
            <a:avLst/>
            <a:gdLst/>
            <a:ahLst/>
            <a:cxnLst/>
            <a:rect l="l" t="t" r="r" b="b"/>
            <a:pathLst>
              <a:path w="12625153" h="7107759">
                <a:moveTo>
                  <a:pt x="0" y="0"/>
                </a:moveTo>
                <a:lnTo>
                  <a:pt x="12625153" y="0"/>
                </a:lnTo>
                <a:lnTo>
                  <a:pt x="12625153" y="7107759"/>
                </a:lnTo>
                <a:lnTo>
                  <a:pt x="0" y="710775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TextBox 13"/>
          <p:cNvSpPr txBox="1"/>
          <p:nvPr/>
        </p:nvSpPr>
        <p:spPr>
          <a:xfrm>
            <a:off x="4520826" y="2640808"/>
            <a:ext cx="11440713" cy="5925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838"/>
              </a:lnSpc>
            </a:pPr>
            <a:r>
              <a:rPr lang="en-US" sz="5598">
                <a:solidFill>
                  <a:srgbClr val="663C86"/>
                </a:solidFill>
                <a:latin typeface="Roboto Condensed Italics"/>
              </a:rPr>
              <a:t>Con tàu này lên Tây Bắc anh đi chăng?</a:t>
            </a:r>
          </a:p>
          <a:p>
            <a:pPr algn="just">
              <a:lnSpc>
                <a:spcPts val="7838"/>
              </a:lnSpc>
            </a:pPr>
            <a:r>
              <a:rPr lang="en-US" sz="5598">
                <a:solidFill>
                  <a:srgbClr val="663C86"/>
                </a:solidFill>
                <a:latin typeface="Roboto Condensed Italics"/>
              </a:rPr>
              <a:t>Bạn bè đi xa, anh giữ trời Hà Nội</a:t>
            </a:r>
          </a:p>
          <a:p>
            <a:pPr algn="just">
              <a:lnSpc>
                <a:spcPts val="7838"/>
              </a:lnSpc>
            </a:pPr>
            <a:r>
              <a:rPr lang="en-US" sz="5598">
                <a:solidFill>
                  <a:srgbClr val="663C86"/>
                </a:solidFill>
                <a:latin typeface="Roboto Condensed Italics"/>
              </a:rPr>
              <a:t>Anh có nghe gió ngàn đang hú gọi</a:t>
            </a:r>
          </a:p>
          <a:p>
            <a:pPr algn="just">
              <a:lnSpc>
                <a:spcPts val="7838"/>
              </a:lnSpc>
            </a:pPr>
            <a:r>
              <a:rPr lang="en-US" sz="5598">
                <a:solidFill>
                  <a:srgbClr val="663C86"/>
                </a:solidFill>
                <a:latin typeface="Roboto Condensed Italics"/>
              </a:rPr>
              <a:t>Ngoài cửa ô tàu đói những vành trăng</a:t>
            </a:r>
          </a:p>
          <a:p>
            <a:pPr algn="ctr">
              <a:lnSpc>
                <a:spcPts val="7838"/>
              </a:lnSpc>
            </a:pPr>
            <a:r>
              <a:rPr lang="en-US" sz="5598">
                <a:solidFill>
                  <a:srgbClr val="663C86"/>
                </a:solidFill>
                <a:latin typeface="Roboto Condensed Italics"/>
              </a:rPr>
              <a:t>(Tiếng hát con tàu – Chế Lan Viên)</a:t>
            </a:r>
          </a:p>
          <a:p>
            <a:pPr algn="r">
              <a:lnSpc>
                <a:spcPts val="7839"/>
              </a:lnSpc>
            </a:pPr>
            <a:endParaRPr lang="en-US" sz="5598">
              <a:solidFill>
                <a:srgbClr val="663C86"/>
              </a:solidFill>
              <a:latin typeface="Roboto Condensed Italics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7304344" y="7976390"/>
            <a:ext cx="4305104" cy="854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</a:pPr>
            <a:r>
              <a:rPr lang="en-US" sz="4999">
                <a:solidFill>
                  <a:srgbClr val="663C86"/>
                </a:solidFill>
                <a:latin typeface="Roboto Condensed Bold"/>
              </a:rPr>
              <a:t>THƠ TỰ DO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11328"/>
            <a:ext cx="5166360" cy="10298328"/>
            <a:chOff x="0" y="0"/>
            <a:chExt cx="6888480" cy="1373110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888480" cy="13731112"/>
            </a:xfrm>
            <a:custGeom>
              <a:avLst/>
              <a:gdLst/>
              <a:ahLst/>
              <a:cxnLst/>
              <a:rect l="l" t="t" r="r" b="b"/>
              <a:pathLst>
                <a:path w="6888480" h="13731112">
                  <a:moveTo>
                    <a:pt x="0" y="0"/>
                  </a:moveTo>
                  <a:lnTo>
                    <a:pt x="6888480" y="0"/>
                  </a:lnTo>
                  <a:lnTo>
                    <a:pt x="6888480" y="13731112"/>
                  </a:lnTo>
                  <a:lnTo>
                    <a:pt x="0" y="137311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51" r="-51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2047220" y="-11328"/>
            <a:ext cx="6240780" cy="10298328"/>
            <a:chOff x="0" y="0"/>
            <a:chExt cx="8321040" cy="1373110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321040" cy="13731112"/>
            </a:xfrm>
            <a:custGeom>
              <a:avLst/>
              <a:gdLst/>
              <a:ahLst/>
              <a:cxnLst/>
              <a:rect l="l" t="t" r="r" b="b"/>
              <a:pathLst>
                <a:path w="8321040" h="13731112">
                  <a:moveTo>
                    <a:pt x="0" y="0"/>
                  </a:moveTo>
                  <a:lnTo>
                    <a:pt x="8321040" y="0"/>
                  </a:lnTo>
                  <a:lnTo>
                    <a:pt x="8321040" y="13731112"/>
                  </a:lnTo>
                  <a:lnTo>
                    <a:pt x="0" y="137311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499" b="-499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0" y="1348517"/>
            <a:ext cx="18288000" cy="2441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0"/>
              </a:lnSpc>
            </a:pPr>
            <a:r>
              <a:rPr lang="en-US" sz="7000" spc="405">
                <a:solidFill>
                  <a:srgbClr val="C0504D"/>
                </a:solidFill>
                <a:latin typeface="Fraunces Bold"/>
              </a:rPr>
              <a:t>BÀI 7: </a:t>
            </a:r>
          </a:p>
          <a:p>
            <a:pPr algn="ctr">
              <a:lnSpc>
                <a:spcPts val="9800"/>
              </a:lnSpc>
            </a:pPr>
            <a:r>
              <a:rPr lang="en-US" sz="7000" spc="405">
                <a:solidFill>
                  <a:srgbClr val="C0504D"/>
                </a:solidFill>
                <a:latin typeface="Fraunces Bold"/>
              </a:rPr>
              <a:t>TIN YÊU VÀ ƯỚC VỌNG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092949" y="4368776"/>
            <a:ext cx="6102102" cy="12941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519"/>
              </a:lnSpc>
            </a:pPr>
            <a:r>
              <a:rPr lang="en-US" sz="6800">
                <a:solidFill>
                  <a:srgbClr val="10253F"/>
                </a:solidFill>
                <a:latin typeface="Fraunces"/>
              </a:rPr>
              <a:t>KĨ NĂNG VIẾT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583180" y="5900977"/>
            <a:ext cx="13240230" cy="1666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160"/>
              </a:lnSpc>
            </a:pPr>
            <a:r>
              <a:rPr lang="en-US" sz="9400">
                <a:solidFill>
                  <a:srgbClr val="9E85B1"/>
                </a:solidFill>
                <a:latin typeface="#9Slide05 Aphrodite Pro"/>
              </a:rPr>
              <a:t>Tập làm thơ tự do</a:t>
            </a:r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783410" y="2990645"/>
            <a:ext cx="12356190" cy="5219552"/>
          </a:xfrm>
          <a:custGeom>
            <a:avLst/>
            <a:gdLst/>
            <a:ahLst/>
            <a:cxnLst/>
            <a:rect l="l" t="t" r="r" b="b"/>
            <a:pathLst>
              <a:path w="12356190" h="5219552">
                <a:moveTo>
                  <a:pt x="0" y="0"/>
                </a:moveTo>
                <a:lnTo>
                  <a:pt x="12356190" y="0"/>
                </a:lnTo>
                <a:lnTo>
                  <a:pt x="12356190" y="5219552"/>
                </a:lnTo>
                <a:lnTo>
                  <a:pt x="0" y="52195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0" y="0"/>
            <a:ext cx="5166360" cy="10298328"/>
            <a:chOff x="0" y="0"/>
            <a:chExt cx="6888480" cy="1373110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888480" cy="13731112"/>
            </a:xfrm>
            <a:custGeom>
              <a:avLst/>
              <a:gdLst/>
              <a:ahLst/>
              <a:cxnLst/>
              <a:rect l="l" t="t" r="r" b="b"/>
              <a:pathLst>
                <a:path w="6888480" h="13731112">
                  <a:moveTo>
                    <a:pt x="0" y="0"/>
                  </a:moveTo>
                  <a:lnTo>
                    <a:pt x="6888480" y="0"/>
                  </a:lnTo>
                  <a:lnTo>
                    <a:pt x="6888480" y="13731112"/>
                  </a:lnTo>
                  <a:lnTo>
                    <a:pt x="0" y="137311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51" r="-51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5"/>
          <p:cNvGrpSpPr/>
          <p:nvPr/>
        </p:nvGrpSpPr>
        <p:grpSpPr>
          <a:xfrm rot="6372406">
            <a:off x="14077962" y="6877725"/>
            <a:ext cx="5198233" cy="5165744"/>
            <a:chOff x="0" y="0"/>
            <a:chExt cx="6930977" cy="688765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931025" cy="6887718"/>
            </a:xfrm>
            <a:custGeom>
              <a:avLst/>
              <a:gdLst/>
              <a:ahLst/>
              <a:cxnLst/>
              <a:rect l="l" t="t" r="r" b="b"/>
              <a:pathLst>
                <a:path w="6931025" h="6887718">
                  <a:moveTo>
                    <a:pt x="0" y="0"/>
                  </a:moveTo>
                  <a:lnTo>
                    <a:pt x="6931025" y="0"/>
                  </a:lnTo>
                  <a:lnTo>
                    <a:pt x="6931025" y="6887718"/>
                  </a:lnTo>
                  <a:lnTo>
                    <a:pt x="0" y="68877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t="-46" b="-45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5542319" y="3332589"/>
            <a:ext cx="10597302" cy="33738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19"/>
              </a:lnSpc>
            </a:pPr>
            <a:r>
              <a:rPr lang="en-US" sz="4800">
                <a:solidFill>
                  <a:srgbClr val="663C86"/>
                </a:solidFill>
                <a:latin typeface="Roboto Condensed"/>
              </a:rPr>
              <a:t>GV đưa ra yêu cầu HS thực hiện các nhiệm vụ cặp đôi:</a:t>
            </a:r>
          </a:p>
          <a:p>
            <a:pPr algn="l">
              <a:lnSpc>
                <a:spcPts val="6719"/>
              </a:lnSpc>
            </a:pPr>
            <a:r>
              <a:rPr lang="en-US" sz="4800">
                <a:solidFill>
                  <a:srgbClr val="663C86"/>
                </a:solidFill>
                <a:latin typeface="Roboto Condensed"/>
              </a:rPr>
              <a:t>HS hoàn thành</a:t>
            </a:r>
            <a:r>
              <a:rPr lang="en-US" sz="4800">
                <a:solidFill>
                  <a:srgbClr val="663C86"/>
                </a:solidFill>
                <a:latin typeface="Roboto Condensed Bold"/>
              </a:rPr>
              <a:t> Phiếu học tập số 1.</a:t>
            </a:r>
          </a:p>
          <a:p>
            <a:pPr algn="l">
              <a:lnSpc>
                <a:spcPts val="6719"/>
              </a:lnSpc>
            </a:pPr>
            <a:r>
              <a:rPr lang="en-US" sz="4800">
                <a:solidFill>
                  <a:srgbClr val="663C86"/>
                </a:solidFill>
                <a:latin typeface="Roboto Condensed"/>
              </a:rPr>
              <a:t>Thời gian: 3 phút.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322908" y="933450"/>
            <a:ext cx="16403844" cy="7880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39"/>
              </a:lnSpc>
            </a:pPr>
            <a:r>
              <a:rPr lang="en-US" sz="4599">
                <a:solidFill>
                  <a:srgbClr val="10253F"/>
                </a:solidFill>
                <a:latin typeface="Fraunces Bold"/>
              </a:rPr>
              <a:t>I. THỬ THÁCH TẠO HÌNH THƠ TỰ DO</a:t>
            </a:r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956336" y="2502950"/>
            <a:ext cx="15302964" cy="6464340"/>
          </a:xfrm>
          <a:custGeom>
            <a:avLst/>
            <a:gdLst/>
            <a:ahLst/>
            <a:cxnLst/>
            <a:rect l="l" t="t" r="r" b="b"/>
            <a:pathLst>
              <a:path w="15302964" h="6464340">
                <a:moveTo>
                  <a:pt x="0" y="0"/>
                </a:moveTo>
                <a:lnTo>
                  <a:pt x="15302964" y="0"/>
                </a:lnTo>
                <a:lnTo>
                  <a:pt x="15302964" y="6464340"/>
                </a:lnTo>
                <a:lnTo>
                  <a:pt x="0" y="64643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0" y="0"/>
            <a:ext cx="5166360" cy="10298328"/>
            <a:chOff x="0" y="0"/>
            <a:chExt cx="6888480" cy="1373110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888480" cy="13731112"/>
            </a:xfrm>
            <a:custGeom>
              <a:avLst/>
              <a:gdLst/>
              <a:ahLst/>
              <a:cxnLst/>
              <a:rect l="l" t="t" r="r" b="b"/>
              <a:pathLst>
                <a:path w="6888480" h="13731112">
                  <a:moveTo>
                    <a:pt x="0" y="0"/>
                  </a:moveTo>
                  <a:lnTo>
                    <a:pt x="6888480" y="0"/>
                  </a:lnTo>
                  <a:lnTo>
                    <a:pt x="6888480" y="13731112"/>
                  </a:lnTo>
                  <a:lnTo>
                    <a:pt x="0" y="137311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51" r="-51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5"/>
          <p:cNvGrpSpPr/>
          <p:nvPr/>
        </p:nvGrpSpPr>
        <p:grpSpPr>
          <a:xfrm rot="6372406">
            <a:off x="14077962" y="6877725"/>
            <a:ext cx="5198233" cy="5165744"/>
            <a:chOff x="0" y="0"/>
            <a:chExt cx="6930977" cy="688765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931025" cy="6887718"/>
            </a:xfrm>
            <a:custGeom>
              <a:avLst/>
              <a:gdLst/>
              <a:ahLst/>
              <a:cxnLst/>
              <a:rect l="l" t="t" r="r" b="b"/>
              <a:pathLst>
                <a:path w="6931025" h="6887718">
                  <a:moveTo>
                    <a:pt x="0" y="0"/>
                  </a:moveTo>
                  <a:lnTo>
                    <a:pt x="6931025" y="0"/>
                  </a:lnTo>
                  <a:lnTo>
                    <a:pt x="6931025" y="6887718"/>
                  </a:lnTo>
                  <a:lnTo>
                    <a:pt x="0" y="68877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t="-46" b="-45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6024996" y="2733470"/>
            <a:ext cx="10405124" cy="58159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740"/>
              </a:lnSpc>
              <a:spcBef>
                <a:spcPct val="0"/>
              </a:spcBef>
            </a:pPr>
            <a:r>
              <a:rPr lang="en-US" sz="4300">
                <a:solidFill>
                  <a:srgbClr val="10253F"/>
                </a:solidFill>
                <a:latin typeface="Roboto Condensed Bold"/>
              </a:rPr>
              <a:t>Đoạn 1: Học sinh biến đoạn thơ lục bát thành đoạn thơ tự do.</a:t>
            </a:r>
          </a:p>
          <a:p>
            <a:pPr algn="ctr">
              <a:lnSpc>
                <a:spcPts val="7740"/>
              </a:lnSpc>
              <a:spcBef>
                <a:spcPct val="0"/>
              </a:spcBef>
            </a:pPr>
            <a:r>
              <a:rPr lang="en-US" sz="4300">
                <a:solidFill>
                  <a:srgbClr val="10253F"/>
                </a:solidFill>
                <a:latin typeface="Roboto Condensed Italics"/>
              </a:rPr>
              <a:t>Ai đi đâu thế hỡi ai?</a:t>
            </a:r>
          </a:p>
          <a:p>
            <a:pPr algn="ctr">
              <a:lnSpc>
                <a:spcPts val="7740"/>
              </a:lnSpc>
              <a:spcBef>
                <a:spcPct val="0"/>
              </a:spcBef>
            </a:pPr>
            <a:r>
              <a:rPr lang="en-US" sz="4300">
                <a:solidFill>
                  <a:srgbClr val="10253F"/>
                </a:solidFill>
                <a:latin typeface="Roboto Condensed Italics"/>
              </a:rPr>
              <a:t>Hay là trúc đã nhớ mai đi tìm?</a:t>
            </a:r>
          </a:p>
          <a:p>
            <a:pPr algn="ctr">
              <a:lnSpc>
                <a:spcPts val="7740"/>
              </a:lnSpc>
              <a:spcBef>
                <a:spcPct val="0"/>
              </a:spcBef>
            </a:pPr>
            <a:r>
              <a:rPr lang="en-US" sz="4300">
                <a:solidFill>
                  <a:srgbClr val="10253F"/>
                </a:solidFill>
                <a:latin typeface="Roboto Condensed Italics"/>
              </a:rPr>
              <a:t>Tìm em như thể tìm chim</a:t>
            </a:r>
          </a:p>
          <a:p>
            <a:pPr algn="ctr">
              <a:lnSpc>
                <a:spcPts val="7740"/>
              </a:lnSpc>
              <a:spcBef>
                <a:spcPct val="0"/>
              </a:spcBef>
            </a:pPr>
            <a:r>
              <a:rPr lang="en-US" sz="4300">
                <a:solidFill>
                  <a:srgbClr val="10253F"/>
                </a:solidFill>
                <a:latin typeface="Roboto Condensed Italics"/>
              </a:rPr>
              <a:t>Chim bay bể bắc đi tìm bể đông.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217218" y="933450"/>
            <a:ext cx="16403844" cy="7880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39"/>
              </a:lnSpc>
            </a:pPr>
            <a:r>
              <a:rPr lang="en-US" sz="4599">
                <a:solidFill>
                  <a:srgbClr val="10253F"/>
                </a:solidFill>
                <a:latin typeface="Fraunces Bold"/>
              </a:rPr>
              <a:t>I. THỬ THÁCH TẠO HÌNH THƠ TỰ DO</a:t>
            </a:r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956336" y="2502950"/>
            <a:ext cx="15302964" cy="6464340"/>
          </a:xfrm>
          <a:custGeom>
            <a:avLst/>
            <a:gdLst/>
            <a:ahLst/>
            <a:cxnLst/>
            <a:rect l="l" t="t" r="r" b="b"/>
            <a:pathLst>
              <a:path w="15302964" h="6464340">
                <a:moveTo>
                  <a:pt x="0" y="0"/>
                </a:moveTo>
                <a:lnTo>
                  <a:pt x="15302964" y="0"/>
                </a:lnTo>
                <a:lnTo>
                  <a:pt x="15302964" y="6464340"/>
                </a:lnTo>
                <a:lnTo>
                  <a:pt x="0" y="64643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0" y="0"/>
            <a:ext cx="5166360" cy="10298328"/>
            <a:chOff x="0" y="0"/>
            <a:chExt cx="6888480" cy="1373110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888480" cy="13731112"/>
            </a:xfrm>
            <a:custGeom>
              <a:avLst/>
              <a:gdLst/>
              <a:ahLst/>
              <a:cxnLst/>
              <a:rect l="l" t="t" r="r" b="b"/>
              <a:pathLst>
                <a:path w="6888480" h="13731112">
                  <a:moveTo>
                    <a:pt x="0" y="0"/>
                  </a:moveTo>
                  <a:lnTo>
                    <a:pt x="6888480" y="0"/>
                  </a:lnTo>
                  <a:lnTo>
                    <a:pt x="6888480" y="13731112"/>
                  </a:lnTo>
                  <a:lnTo>
                    <a:pt x="0" y="137311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51" r="-51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5"/>
          <p:cNvGrpSpPr/>
          <p:nvPr/>
        </p:nvGrpSpPr>
        <p:grpSpPr>
          <a:xfrm rot="6372406">
            <a:off x="14077962" y="6877725"/>
            <a:ext cx="5198233" cy="5165744"/>
            <a:chOff x="0" y="0"/>
            <a:chExt cx="6930977" cy="688765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931025" cy="6887718"/>
            </a:xfrm>
            <a:custGeom>
              <a:avLst/>
              <a:gdLst/>
              <a:ahLst/>
              <a:cxnLst/>
              <a:rect l="l" t="t" r="r" b="b"/>
              <a:pathLst>
                <a:path w="6931025" h="6887718">
                  <a:moveTo>
                    <a:pt x="0" y="0"/>
                  </a:moveTo>
                  <a:lnTo>
                    <a:pt x="6931025" y="0"/>
                  </a:lnTo>
                  <a:lnTo>
                    <a:pt x="6931025" y="6887718"/>
                  </a:lnTo>
                  <a:lnTo>
                    <a:pt x="0" y="68877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t="-46" b="-45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6854176" y="2918409"/>
            <a:ext cx="10405124" cy="4185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8460"/>
              </a:lnSpc>
            </a:pPr>
            <a:r>
              <a:rPr lang="en-US" sz="4700">
                <a:solidFill>
                  <a:srgbClr val="10253F"/>
                </a:solidFill>
                <a:latin typeface="Roboto Condensed Italics"/>
              </a:rPr>
              <a:t>Người đã đi đâu, người hỡi?</a:t>
            </a:r>
          </a:p>
          <a:p>
            <a:pPr algn="just">
              <a:lnSpc>
                <a:spcPts val="8460"/>
              </a:lnSpc>
            </a:pPr>
            <a:r>
              <a:rPr lang="en-US" sz="4700">
                <a:solidFill>
                  <a:srgbClr val="10253F"/>
                </a:solidFill>
                <a:latin typeface="Roboto Condensed Italics"/>
              </a:rPr>
              <a:t>Hay là trúc đi tìm mai?</a:t>
            </a:r>
          </a:p>
          <a:p>
            <a:pPr algn="just">
              <a:lnSpc>
                <a:spcPts val="8460"/>
              </a:lnSpc>
            </a:pPr>
            <a:r>
              <a:rPr lang="en-US" sz="4700">
                <a:solidFill>
                  <a:srgbClr val="10253F"/>
                </a:solidFill>
                <a:latin typeface="Roboto Condensed Italics"/>
              </a:rPr>
              <a:t>Như tìm chim trời, cá nước</a:t>
            </a:r>
          </a:p>
          <a:p>
            <a:pPr algn="just">
              <a:lnSpc>
                <a:spcPts val="8460"/>
              </a:lnSpc>
              <a:spcBef>
                <a:spcPct val="0"/>
              </a:spcBef>
            </a:pPr>
            <a:r>
              <a:rPr lang="en-US" sz="4700">
                <a:solidFill>
                  <a:srgbClr val="10253F"/>
                </a:solidFill>
                <a:latin typeface="Roboto Condensed Italics"/>
              </a:rPr>
              <a:t>Xa xôi bể bắc, vời vợi bể đông...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252448" y="1386931"/>
            <a:ext cx="16403844" cy="7880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39"/>
              </a:lnSpc>
            </a:pPr>
            <a:r>
              <a:rPr lang="en-US" sz="4599">
                <a:solidFill>
                  <a:srgbClr val="10253F"/>
                </a:solidFill>
                <a:latin typeface="Fraunces Bold"/>
              </a:rPr>
              <a:t>I. THỬ THÁCH TẠO HÌNH THƠ TỰ DO</a:t>
            </a:r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1026</Words>
  <Application>Microsoft Office PowerPoint</Application>
  <PresentationFormat>Custom</PresentationFormat>
  <Paragraphs>129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Fraunces</vt:lpstr>
      <vt:lpstr>Roboto Condensed Italics</vt:lpstr>
      <vt:lpstr>Roboto Condensed Bold Italics</vt:lpstr>
      <vt:lpstr>Calibri</vt:lpstr>
      <vt:lpstr>Arimo</vt:lpstr>
      <vt:lpstr>Arial</vt:lpstr>
      <vt:lpstr>Roboto Condensed</vt:lpstr>
      <vt:lpstr>Roboto Condensed Bold</vt:lpstr>
      <vt:lpstr>Fraunces Bold</vt:lpstr>
      <vt:lpstr>#9Slide05 Aphrodite Pro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KNTT8_B7_Viet2_Tập làm thơ.pptx</dc:title>
  <cp:lastModifiedBy>Thao Le</cp:lastModifiedBy>
  <cp:revision>3</cp:revision>
  <dcterms:created xsi:type="dcterms:W3CDTF">2006-08-16T00:00:00Z</dcterms:created>
  <dcterms:modified xsi:type="dcterms:W3CDTF">2023-12-29T01:50:31Z</dcterms:modified>
  <dc:identifier>DAFz-CcBh74</dc:identifier>
</cp:coreProperties>
</file>