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9Slide03 Arima Madurai Thin" panose="00000300000000000000" pitchFamily="2" charset="0"/>
      <p:regular r:id="rId31"/>
    </p:embeddedFont>
    <p:embeddedFont>
      <p:font typeface="#9Slide05 Aphrodite Pro" panose="02000000000000000000" pitchFamily="2" charset="0"/>
      <p:regular r:id="rId32"/>
    </p:embeddedFont>
    <p:embeddedFont>
      <p:font typeface="#9Slide05 Dinh Tran" panose="02040603050506020204" pitchFamily="18" charset="0"/>
      <p:regular r:id="rId33"/>
    </p:embeddedFont>
    <p:embeddedFont>
      <p:font typeface="#9Slide07 SVNUT Triumph Press" panose="00000500000000000000" pitchFamily="2" charset="0"/>
      <p:regular r:id="rId34"/>
      <p:boldItalic r:id="rId35"/>
    </p:embeddedFont>
    <p:embeddedFont>
      <p:font typeface="Aptos" panose="020B0004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Fraunces" panose="020B0604020202020204" charset="0"/>
      <p:regular r:id="rId44"/>
    </p:embeddedFont>
    <p:embeddedFont>
      <p:font typeface="Fraunces Bold" panose="020B0604020202020204" charset="0"/>
      <p:regular r:id="rId45"/>
    </p:embeddedFont>
    <p:embeddedFont>
      <p:font typeface="Fraunces Heavy" panose="020B0604020202020204" charset="0"/>
      <p:regular r:id="rId46"/>
    </p:embeddedFont>
    <p:embeddedFont>
      <p:font typeface="Fraunces Semi-Bold" panose="020B0604020202020204" charset="0"/>
      <p:regular r:id="rId47"/>
    </p:embeddedFont>
    <p:embeddedFont>
      <p:font typeface="Roboto Condensed" panose="02000000000000000000" pitchFamily="2" charset="0"/>
      <p:regular r:id="rId48"/>
      <p:bold r:id="rId49"/>
      <p:italic r:id="rId50"/>
      <p:boldItalic r:id="rId51"/>
    </p:embeddedFont>
    <p:embeddedFont>
      <p:font typeface="Roboto Condensed Bold" panose="02000000000000000000" charset="0"/>
      <p:regular r:id="rId52"/>
    </p:embeddedFont>
    <p:embeddedFont>
      <p:font typeface="Roboto Condensed Bold Italics" panose="020B0604020202020204" charset="0"/>
      <p:regular r:id="rId53"/>
    </p:embeddedFont>
    <p:embeddedFont>
      <p:font typeface="Roboto Condensed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2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59070-274C-4698-A0A7-DADDAAE03025}"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C485A-E8AA-423D-A3D2-5C094455501E}" type="slidenum">
              <a:rPr lang="en-US" smtClean="0"/>
              <a:t>‹#›</a:t>
            </a:fld>
            <a:endParaRPr lang="en-US"/>
          </a:p>
        </p:txBody>
      </p:sp>
    </p:spTree>
    <p:extLst>
      <p:ext uri="{BB962C8B-B14F-4D97-AF65-F5344CB8AC3E}">
        <p14:creationId xmlns:p14="http://schemas.microsoft.com/office/powerpoint/2010/main" val="219549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67715A"/>
                </a:solidFill>
                <a:latin typeface="Roboto Condensed"/>
              </a:rPr>
              <a:t>https://www.youtube.com/watch?v=BlP4OLEiAsI&amp;ab_channel=VTV24</a:t>
            </a:r>
          </a:p>
          <a:p>
            <a:endParaRPr lang="en-US"/>
          </a:p>
        </p:txBody>
      </p:sp>
      <p:sp>
        <p:nvSpPr>
          <p:cNvPr id="4" name="Slide Number Placeholder 3"/>
          <p:cNvSpPr>
            <a:spLocks noGrp="1"/>
          </p:cNvSpPr>
          <p:nvPr>
            <p:ph type="sldNum" sz="quarter" idx="5"/>
          </p:nvPr>
        </p:nvSpPr>
        <p:spPr/>
        <p:txBody>
          <a:bodyPr/>
          <a:lstStyle/>
          <a:p>
            <a:fld id="{091C485A-E8AA-423D-A3D2-5C094455501E}" type="slidenum">
              <a:rPr lang="en-US" smtClean="0"/>
              <a:t>1</a:t>
            </a:fld>
            <a:endParaRPr lang="en-US"/>
          </a:p>
        </p:txBody>
      </p:sp>
    </p:spTree>
    <p:extLst>
      <p:ext uri="{BB962C8B-B14F-4D97-AF65-F5344CB8AC3E}">
        <p14:creationId xmlns:p14="http://schemas.microsoft.com/office/powerpoint/2010/main" val="51010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0.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watch?v=BlP4OLEiAsI&amp;ab_channel=VTV2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4.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2.sv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8.pn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image" Target="../media/image1.jpe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sv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2.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9227" b="-9290"/>
            </a:stretch>
          </a:blipFill>
        </p:spPr>
        <p:txBody>
          <a:bodyPr/>
          <a:lstStyle/>
          <a:p>
            <a:endParaRPr lang="en-US"/>
          </a:p>
        </p:txBody>
      </p:sp>
      <p:grpSp>
        <p:nvGrpSpPr>
          <p:cNvPr id="3" name="Group 3"/>
          <p:cNvGrpSpPr/>
          <p:nvPr/>
        </p:nvGrpSpPr>
        <p:grpSpPr>
          <a:xfrm rot="739759">
            <a:off x="-713259" y="3591669"/>
            <a:ext cx="11455812" cy="7401567"/>
            <a:chOff x="0" y="0"/>
            <a:chExt cx="15274415" cy="9868756"/>
          </a:xfrm>
        </p:grpSpPr>
        <p:sp>
          <p:nvSpPr>
            <p:cNvPr id="4" name="Freeform 4"/>
            <p:cNvSpPr/>
            <p:nvPr/>
          </p:nvSpPr>
          <p:spPr>
            <a:xfrm>
              <a:off x="0" y="0"/>
              <a:ext cx="15274417" cy="9868408"/>
            </a:xfrm>
            <a:custGeom>
              <a:avLst/>
              <a:gdLst/>
              <a:ahLst/>
              <a:cxnLst/>
              <a:rect l="l" t="t" r="r" b="b"/>
              <a:pathLst>
                <a:path w="15274417" h="9868408">
                  <a:moveTo>
                    <a:pt x="13821918" y="4318889"/>
                  </a:moveTo>
                  <a:cubicBezTo>
                    <a:pt x="13980159" y="4259072"/>
                    <a:pt x="14191233" y="4287266"/>
                    <a:pt x="14370557" y="4227449"/>
                  </a:cubicBezTo>
                  <a:cubicBezTo>
                    <a:pt x="14750414" y="4097274"/>
                    <a:pt x="15052802" y="3889756"/>
                    <a:pt x="15274417" y="3654171"/>
                  </a:cubicBezTo>
                  <a:cubicBezTo>
                    <a:pt x="15228697" y="3411474"/>
                    <a:pt x="15214600" y="3277870"/>
                    <a:pt x="15246223" y="3073908"/>
                  </a:cubicBezTo>
                  <a:cubicBezTo>
                    <a:pt x="15218029" y="3059811"/>
                    <a:pt x="15158338" y="3098546"/>
                    <a:pt x="15154782" y="3042285"/>
                  </a:cubicBezTo>
                  <a:cubicBezTo>
                    <a:pt x="15147798" y="2880487"/>
                    <a:pt x="15070328" y="2820670"/>
                    <a:pt x="14996540" y="2683510"/>
                  </a:cubicBezTo>
                  <a:cubicBezTo>
                    <a:pt x="14430248" y="2764409"/>
                    <a:pt x="13399770" y="3207512"/>
                    <a:pt x="12787884" y="3168904"/>
                  </a:cubicBezTo>
                  <a:cubicBezTo>
                    <a:pt x="13164184" y="2901569"/>
                    <a:pt x="13435076" y="2602611"/>
                    <a:pt x="13442060" y="2208784"/>
                  </a:cubicBezTo>
                  <a:cubicBezTo>
                    <a:pt x="13410437" y="2177161"/>
                    <a:pt x="13230986" y="2156079"/>
                    <a:pt x="13188823" y="2170049"/>
                  </a:cubicBezTo>
                  <a:cubicBezTo>
                    <a:pt x="13044678" y="2141855"/>
                    <a:pt x="12896849" y="2011807"/>
                    <a:pt x="12833603" y="1930908"/>
                  </a:cubicBezTo>
                  <a:cubicBezTo>
                    <a:pt x="12773786" y="1969643"/>
                    <a:pt x="12763246" y="1927352"/>
                    <a:pt x="12710540" y="1955546"/>
                  </a:cubicBezTo>
                  <a:cubicBezTo>
                    <a:pt x="12485497" y="1783207"/>
                    <a:pt x="12010644" y="2043430"/>
                    <a:pt x="11782044" y="1881632"/>
                  </a:cubicBezTo>
                  <a:cubicBezTo>
                    <a:pt x="11887581" y="1603756"/>
                    <a:pt x="11673077" y="1540510"/>
                    <a:pt x="11528806" y="1406779"/>
                  </a:cubicBezTo>
                  <a:cubicBezTo>
                    <a:pt x="11581510" y="1188720"/>
                    <a:pt x="11451462" y="1072642"/>
                    <a:pt x="11331828" y="868680"/>
                  </a:cubicBezTo>
                  <a:cubicBezTo>
                    <a:pt x="11184127" y="939038"/>
                    <a:pt x="11194669" y="829945"/>
                    <a:pt x="11212195" y="759714"/>
                  </a:cubicBezTo>
                  <a:cubicBezTo>
                    <a:pt x="11103228" y="791337"/>
                    <a:pt x="11036299" y="749173"/>
                    <a:pt x="10976610" y="692912"/>
                  </a:cubicBezTo>
                  <a:cubicBezTo>
                    <a:pt x="10765535" y="773811"/>
                    <a:pt x="10572114" y="777367"/>
                    <a:pt x="10403332" y="794893"/>
                  </a:cubicBezTo>
                  <a:cubicBezTo>
                    <a:pt x="9541636" y="886333"/>
                    <a:pt x="8472550" y="1118489"/>
                    <a:pt x="7698739" y="1157097"/>
                  </a:cubicBezTo>
                  <a:cubicBezTo>
                    <a:pt x="8409177" y="854583"/>
                    <a:pt x="9232137" y="661162"/>
                    <a:pt x="9756139" y="400939"/>
                  </a:cubicBezTo>
                  <a:cubicBezTo>
                    <a:pt x="9773665" y="253238"/>
                    <a:pt x="9770236" y="186436"/>
                    <a:pt x="9759696" y="49276"/>
                  </a:cubicBezTo>
                  <a:cubicBezTo>
                    <a:pt x="9193530" y="0"/>
                    <a:pt x="8324723" y="270764"/>
                    <a:pt x="7519416" y="524002"/>
                  </a:cubicBezTo>
                  <a:cubicBezTo>
                    <a:pt x="5651881" y="1111377"/>
                    <a:pt x="3400933" y="1779651"/>
                    <a:pt x="2342388" y="2820670"/>
                  </a:cubicBezTo>
                  <a:cubicBezTo>
                    <a:pt x="2370582" y="2975356"/>
                    <a:pt x="2324862" y="3175889"/>
                    <a:pt x="2440813" y="3309493"/>
                  </a:cubicBezTo>
                  <a:cubicBezTo>
                    <a:pt x="2053971" y="3520567"/>
                    <a:pt x="1610741" y="3710432"/>
                    <a:pt x="1234440" y="3928491"/>
                  </a:cubicBezTo>
                  <a:cubicBezTo>
                    <a:pt x="1248537" y="4111371"/>
                    <a:pt x="1343406" y="4301236"/>
                    <a:pt x="1382141" y="4332986"/>
                  </a:cubicBezTo>
                  <a:cubicBezTo>
                    <a:pt x="1259078" y="4399788"/>
                    <a:pt x="1448943" y="4350512"/>
                    <a:pt x="1441958" y="4420870"/>
                  </a:cubicBezTo>
                  <a:cubicBezTo>
                    <a:pt x="1389253" y="4445508"/>
                    <a:pt x="1424432" y="4505325"/>
                    <a:pt x="1346962" y="4522851"/>
                  </a:cubicBezTo>
                  <a:cubicBezTo>
                    <a:pt x="1062101" y="4477131"/>
                    <a:pt x="745490" y="4698746"/>
                    <a:pt x="453644" y="4765548"/>
                  </a:cubicBezTo>
                  <a:cubicBezTo>
                    <a:pt x="443103" y="4811268"/>
                    <a:pt x="548640" y="4804283"/>
                    <a:pt x="481838" y="4842891"/>
                  </a:cubicBezTo>
                  <a:cubicBezTo>
                    <a:pt x="288417" y="4888611"/>
                    <a:pt x="267335" y="4990592"/>
                    <a:pt x="73914" y="5036312"/>
                  </a:cubicBezTo>
                  <a:cubicBezTo>
                    <a:pt x="66929" y="5078476"/>
                    <a:pt x="59817" y="5120767"/>
                    <a:pt x="70358" y="5169916"/>
                  </a:cubicBezTo>
                  <a:cubicBezTo>
                    <a:pt x="98552" y="5205095"/>
                    <a:pt x="267335" y="5162931"/>
                    <a:pt x="221615" y="5222621"/>
                  </a:cubicBezTo>
                  <a:cubicBezTo>
                    <a:pt x="119634" y="5257927"/>
                    <a:pt x="0" y="5247386"/>
                    <a:pt x="3556" y="5345811"/>
                  </a:cubicBezTo>
                  <a:cubicBezTo>
                    <a:pt x="59817" y="5409057"/>
                    <a:pt x="175895" y="5366893"/>
                    <a:pt x="207518" y="5468874"/>
                  </a:cubicBezTo>
                  <a:cubicBezTo>
                    <a:pt x="182880" y="5518150"/>
                    <a:pt x="105537" y="5546217"/>
                    <a:pt x="126619" y="5609590"/>
                  </a:cubicBezTo>
                  <a:cubicBezTo>
                    <a:pt x="291973" y="5606034"/>
                    <a:pt x="439674" y="5637784"/>
                    <a:pt x="612013" y="5627116"/>
                  </a:cubicBezTo>
                  <a:cubicBezTo>
                    <a:pt x="559308" y="5655310"/>
                    <a:pt x="654177" y="5718556"/>
                    <a:pt x="794893" y="5690362"/>
                  </a:cubicBezTo>
                  <a:cubicBezTo>
                    <a:pt x="787908" y="5739638"/>
                    <a:pt x="664718" y="5746623"/>
                    <a:pt x="675259" y="5799328"/>
                  </a:cubicBezTo>
                  <a:cubicBezTo>
                    <a:pt x="879221" y="5760593"/>
                    <a:pt x="935482" y="5683250"/>
                    <a:pt x="1125474" y="5655183"/>
                  </a:cubicBezTo>
                  <a:cubicBezTo>
                    <a:pt x="998855" y="5757164"/>
                    <a:pt x="837057" y="5915406"/>
                    <a:pt x="678815" y="5950585"/>
                  </a:cubicBezTo>
                  <a:cubicBezTo>
                    <a:pt x="633095" y="6013831"/>
                    <a:pt x="650621" y="6098286"/>
                    <a:pt x="626110" y="6165088"/>
                  </a:cubicBezTo>
                  <a:cubicBezTo>
                    <a:pt x="583946" y="6150991"/>
                    <a:pt x="587375" y="6372606"/>
                    <a:pt x="696468" y="6425311"/>
                  </a:cubicBezTo>
                  <a:cubicBezTo>
                    <a:pt x="833628" y="6390132"/>
                    <a:pt x="1143127" y="6407785"/>
                    <a:pt x="1343660" y="6449949"/>
                  </a:cubicBezTo>
                  <a:cubicBezTo>
                    <a:pt x="1329563" y="6488684"/>
                    <a:pt x="1283843" y="6516751"/>
                    <a:pt x="1308481" y="6573012"/>
                  </a:cubicBezTo>
                  <a:cubicBezTo>
                    <a:pt x="1375283" y="6597650"/>
                    <a:pt x="1537081" y="6456934"/>
                    <a:pt x="1603883" y="6509766"/>
                  </a:cubicBezTo>
                  <a:cubicBezTo>
                    <a:pt x="1702308" y="6544945"/>
                    <a:pt x="1526540" y="6580124"/>
                    <a:pt x="1575689" y="6650482"/>
                  </a:cubicBezTo>
                  <a:cubicBezTo>
                    <a:pt x="2229866" y="6323457"/>
                    <a:pt x="2753868" y="6263640"/>
                    <a:pt x="3418586" y="6105398"/>
                  </a:cubicBezTo>
                  <a:cubicBezTo>
                    <a:pt x="2676525" y="6428994"/>
                    <a:pt x="1674114" y="7301230"/>
                    <a:pt x="1656588" y="7586091"/>
                  </a:cubicBezTo>
                  <a:cubicBezTo>
                    <a:pt x="1748028" y="7586091"/>
                    <a:pt x="1825371" y="7607173"/>
                    <a:pt x="1909826" y="7624826"/>
                  </a:cubicBezTo>
                  <a:cubicBezTo>
                    <a:pt x="1881632" y="7698740"/>
                    <a:pt x="1839468" y="7768971"/>
                    <a:pt x="1832483" y="7849870"/>
                  </a:cubicBezTo>
                  <a:cubicBezTo>
                    <a:pt x="1878203" y="7768971"/>
                    <a:pt x="2040001" y="7730236"/>
                    <a:pt x="2054098" y="7878064"/>
                  </a:cubicBezTo>
                  <a:cubicBezTo>
                    <a:pt x="1941576" y="7888605"/>
                    <a:pt x="1941576" y="7923784"/>
                    <a:pt x="1941576" y="8008239"/>
                  </a:cubicBezTo>
                  <a:cubicBezTo>
                    <a:pt x="2057654" y="8022336"/>
                    <a:pt x="2236978" y="7920355"/>
                    <a:pt x="2293239" y="8029321"/>
                  </a:cubicBezTo>
                  <a:cubicBezTo>
                    <a:pt x="2219325" y="8075041"/>
                    <a:pt x="2191258" y="8032877"/>
                    <a:pt x="2120900" y="8071485"/>
                  </a:cubicBezTo>
                  <a:cubicBezTo>
                    <a:pt x="2124456" y="8141843"/>
                    <a:pt x="2194814" y="8089011"/>
                    <a:pt x="2219325" y="8124190"/>
                  </a:cubicBezTo>
                  <a:cubicBezTo>
                    <a:pt x="2015363" y="8208645"/>
                    <a:pt x="2025904" y="8240268"/>
                    <a:pt x="1959102" y="8352790"/>
                  </a:cubicBezTo>
                  <a:cubicBezTo>
                    <a:pt x="1902841" y="8261350"/>
                    <a:pt x="1755140" y="8848725"/>
                    <a:pt x="1874647" y="8841613"/>
                  </a:cubicBezTo>
                  <a:cubicBezTo>
                    <a:pt x="1776222" y="8943594"/>
                    <a:pt x="1966087" y="8883777"/>
                    <a:pt x="2011807" y="8922512"/>
                  </a:cubicBezTo>
                  <a:cubicBezTo>
                    <a:pt x="1969643" y="8996426"/>
                    <a:pt x="2064512" y="9017508"/>
                    <a:pt x="2075053" y="9094851"/>
                  </a:cubicBezTo>
                  <a:cubicBezTo>
                    <a:pt x="2127758" y="9108948"/>
                    <a:pt x="2229739" y="9035034"/>
                    <a:pt x="2226310" y="9147556"/>
                  </a:cubicBezTo>
                  <a:cubicBezTo>
                    <a:pt x="2124329" y="9158097"/>
                    <a:pt x="2155952" y="9130030"/>
                    <a:pt x="2085594" y="9200261"/>
                  </a:cubicBezTo>
                  <a:cubicBezTo>
                    <a:pt x="2060956" y="9175623"/>
                    <a:pt x="2008251" y="9150985"/>
                    <a:pt x="1955419" y="9203817"/>
                  </a:cubicBezTo>
                  <a:cubicBezTo>
                    <a:pt x="1994154" y="9277731"/>
                    <a:pt x="1980057" y="9333992"/>
                    <a:pt x="1972945" y="9393682"/>
                  </a:cubicBezTo>
                  <a:cubicBezTo>
                    <a:pt x="2159381" y="9362059"/>
                    <a:pt x="2029206" y="9425305"/>
                    <a:pt x="2201545" y="9439402"/>
                  </a:cubicBezTo>
                  <a:cubicBezTo>
                    <a:pt x="2254250" y="9502648"/>
                    <a:pt x="2176907" y="9520301"/>
                    <a:pt x="2166366" y="9562465"/>
                  </a:cubicBezTo>
                  <a:cubicBezTo>
                    <a:pt x="2504059" y="9573006"/>
                    <a:pt x="2679827" y="9713722"/>
                    <a:pt x="2968244" y="9780524"/>
                  </a:cubicBezTo>
                  <a:cubicBezTo>
                    <a:pt x="2968244" y="9843770"/>
                    <a:pt x="3020949" y="9819259"/>
                    <a:pt x="3028061" y="9868408"/>
                  </a:cubicBezTo>
                  <a:cubicBezTo>
                    <a:pt x="3576701" y="9805162"/>
                    <a:pt x="3939032" y="9864852"/>
                    <a:pt x="4572000" y="9671431"/>
                  </a:cubicBezTo>
                  <a:cubicBezTo>
                    <a:pt x="4494657" y="9601073"/>
                    <a:pt x="4276598" y="9657334"/>
                    <a:pt x="4234307" y="9622155"/>
                  </a:cubicBezTo>
                  <a:cubicBezTo>
                    <a:pt x="4663440" y="9442831"/>
                    <a:pt x="5187442" y="9379458"/>
                    <a:pt x="5700903" y="9277477"/>
                  </a:cubicBezTo>
                  <a:cubicBezTo>
                    <a:pt x="6193282" y="9182481"/>
                    <a:pt x="6678676" y="9214231"/>
                    <a:pt x="7163943" y="8999601"/>
                  </a:cubicBezTo>
                  <a:cubicBezTo>
                    <a:pt x="7280021" y="9045321"/>
                    <a:pt x="7371461" y="8957437"/>
                    <a:pt x="7480427" y="8925687"/>
                  </a:cubicBezTo>
                  <a:cubicBezTo>
                    <a:pt x="8050149" y="8753348"/>
                    <a:pt x="8774684" y="8616188"/>
                    <a:pt x="9337421" y="8570468"/>
                  </a:cubicBezTo>
                  <a:cubicBezTo>
                    <a:pt x="9435846" y="8563483"/>
                    <a:pt x="9548495" y="8507222"/>
                    <a:pt x="9594215" y="8475472"/>
                  </a:cubicBezTo>
                  <a:cubicBezTo>
                    <a:pt x="9777095" y="8503666"/>
                    <a:pt x="10093579" y="8384032"/>
                    <a:pt x="10258933" y="8338312"/>
                  </a:cubicBezTo>
                  <a:cubicBezTo>
                    <a:pt x="10251948" y="8306689"/>
                    <a:pt x="10223754" y="8271510"/>
                    <a:pt x="10255377" y="8253857"/>
                  </a:cubicBezTo>
                  <a:cubicBezTo>
                    <a:pt x="10483977" y="8201152"/>
                    <a:pt x="10807573" y="8144891"/>
                    <a:pt x="11018520" y="8018272"/>
                  </a:cubicBezTo>
                  <a:cubicBezTo>
                    <a:pt x="10990326" y="8004175"/>
                    <a:pt x="10930636" y="8042910"/>
                    <a:pt x="10927080" y="7986649"/>
                  </a:cubicBezTo>
                  <a:cubicBezTo>
                    <a:pt x="11127613" y="7937373"/>
                    <a:pt x="11373739" y="7916291"/>
                    <a:pt x="11563604" y="7838948"/>
                  </a:cubicBezTo>
                  <a:cubicBezTo>
                    <a:pt x="11524869" y="7831963"/>
                    <a:pt x="11482705" y="7831963"/>
                    <a:pt x="11447526" y="7814310"/>
                  </a:cubicBezTo>
                  <a:cubicBezTo>
                    <a:pt x="11683111" y="7634986"/>
                    <a:pt x="11781663" y="7546975"/>
                    <a:pt x="12105259" y="7508367"/>
                  </a:cubicBezTo>
                  <a:cubicBezTo>
                    <a:pt x="12080621" y="7402830"/>
                    <a:pt x="12154535" y="7336028"/>
                    <a:pt x="12319762" y="7297293"/>
                  </a:cubicBezTo>
                  <a:cubicBezTo>
                    <a:pt x="12365482" y="7234047"/>
                    <a:pt x="12224766" y="7258558"/>
                    <a:pt x="12277598" y="7181215"/>
                  </a:cubicBezTo>
                  <a:cubicBezTo>
                    <a:pt x="12864973" y="7103872"/>
                    <a:pt x="13026771" y="6576314"/>
                    <a:pt x="13297536" y="6280912"/>
                  </a:cubicBezTo>
                  <a:cubicBezTo>
                    <a:pt x="13308076" y="6270371"/>
                    <a:pt x="13353796" y="6242177"/>
                    <a:pt x="13360781" y="6235192"/>
                  </a:cubicBezTo>
                  <a:cubicBezTo>
                    <a:pt x="13733526" y="6010148"/>
                    <a:pt x="14194282" y="5978398"/>
                    <a:pt x="14479143" y="5668899"/>
                  </a:cubicBezTo>
                  <a:cubicBezTo>
                    <a:pt x="14588110" y="5433314"/>
                    <a:pt x="14876526" y="5134356"/>
                    <a:pt x="14556487" y="4940935"/>
                  </a:cubicBezTo>
                  <a:cubicBezTo>
                    <a:pt x="14591664" y="4891659"/>
                    <a:pt x="14574013" y="4824857"/>
                    <a:pt x="14538961" y="4751070"/>
                  </a:cubicBezTo>
                  <a:cubicBezTo>
                    <a:pt x="14394814" y="4789805"/>
                    <a:pt x="13730097" y="4659630"/>
                    <a:pt x="13582269" y="4599813"/>
                  </a:cubicBezTo>
                  <a:cubicBezTo>
                    <a:pt x="13613892" y="4525899"/>
                    <a:pt x="13547089" y="4452112"/>
                    <a:pt x="13564743" y="4409948"/>
                  </a:cubicBezTo>
                  <a:cubicBezTo>
                    <a:pt x="13701903" y="4402963"/>
                    <a:pt x="13740637" y="4350131"/>
                    <a:pt x="13821538" y="4318508"/>
                  </a:cubicBezTo>
                  <a:close/>
                </a:path>
              </a:pathLst>
            </a:custGeom>
            <a:blipFill>
              <a:blip r:embed="rId4"/>
              <a:stretch>
                <a:fillRect t="-1809" b="-1809"/>
              </a:stretch>
            </a:blipFill>
          </p:spPr>
          <p:txBody>
            <a:bodyPr/>
            <a:lstStyle/>
            <a:p>
              <a:endParaRPr lang="en-US"/>
            </a:p>
          </p:txBody>
        </p:sp>
      </p:grpSp>
      <p:grpSp>
        <p:nvGrpSpPr>
          <p:cNvPr id="5" name="Group 5"/>
          <p:cNvGrpSpPr/>
          <p:nvPr/>
        </p:nvGrpSpPr>
        <p:grpSpPr>
          <a:xfrm rot="256461">
            <a:off x="7460963" y="9169227"/>
            <a:ext cx="13544112" cy="5536156"/>
            <a:chOff x="0" y="0"/>
            <a:chExt cx="18058816" cy="7381541"/>
          </a:xfrm>
        </p:grpSpPr>
        <p:sp>
          <p:nvSpPr>
            <p:cNvPr id="6" name="Freeform 6"/>
            <p:cNvSpPr/>
            <p:nvPr/>
          </p:nvSpPr>
          <p:spPr>
            <a:xfrm>
              <a:off x="0" y="0"/>
              <a:ext cx="18058764" cy="7381494"/>
            </a:xfrm>
            <a:custGeom>
              <a:avLst/>
              <a:gdLst/>
              <a:ahLst/>
              <a:cxnLst/>
              <a:rect l="l" t="t" r="r" b="b"/>
              <a:pathLst>
                <a:path w="18058764" h="7381494">
                  <a:moveTo>
                    <a:pt x="0" y="0"/>
                  </a:moveTo>
                  <a:lnTo>
                    <a:pt x="18058764" y="0"/>
                  </a:lnTo>
                  <a:lnTo>
                    <a:pt x="18058764" y="7381494"/>
                  </a:lnTo>
                  <a:lnTo>
                    <a:pt x="0" y="7381494"/>
                  </a:lnTo>
                  <a:lnTo>
                    <a:pt x="0" y="0"/>
                  </a:lnTo>
                  <a:close/>
                </a:path>
              </a:pathLst>
            </a:custGeom>
            <a:blipFill>
              <a:blip r:embed="rId5"/>
              <a:stretch>
                <a:fillRect l="-36" r="-36"/>
              </a:stretch>
            </a:blipFill>
          </p:spPr>
          <p:txBody>
            <a:bodyPr/>
            <a:lstStyle/>
            <a:p>
              <a:endParaRPr lang="en-US"/>
            </a:p>
          </p:txBody>
        </p:sp>
      </p:grpSp>
      <p:sp>
        <p:nvSpPr>
          <p:cNvPr id="7" name="Freeform 7"/>
          <p:cNvSpPr/>
          <p:nvPr/>
        </p:nvSpPr>
        <p:spPr>
          <a:xfrm>
            <a:off x="9156682" y="2116409"/>
            <a:ext cx="9131318" cy="8229600"/>
          </a:xfrm>
          <a:custGeom>
            <a:avLst/>
            <a:gdLst/>
            <a:ahLst/>
            <a:cxnLst/>
            <a:rect l="l" t="t" r="r" b="b"/>
            <a:pathLst>
              <a:path w="9131318" h="8229600">
                <a:moveTo>
                  <a:pt x="0" y="0"/>
                </a:moveTo>
                <a:lnTo>
                  <a:pt x="9131318" y="0"/>
                </a:lnTo>
                <a:lnTo>
                  <a:pt x="9131318" y="8229600"/>
                </a:lnTo>
                <a:lnTo>
                  <a:pt x="0" y="822960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1674835" y="727632"/>
            <a:ext cx="5116368" cy="946113"/>
          </a:xfrm>
          <a:prstGeom prst="rect">
            <a:avLst/>
          </a:prstGeom>
        </p:spPr>
        <p:txBody>
          <a:bodyPr lIns="0" tIns="0" rIns="0" bIns="0" rtlCol="0" anchor="t">
            <a:spAutoFit/>
          </a:bodyPr>
          <a:lstStyle/>
          <a:p>
            <a:pPr algn="ctr">
              <a:lnSpc>
                <a:spcPts val="7700"/>
              </a:lnSpc>
            </a:pPr>
            <a:r>
              <a:rPr lang="en-US" sz="5499">
                <a:solidFill>
                  <a:srgbClr val="444E43"/>
                </a:solidFill>
                <a:latin typeface="#9Slide07 SVNUT Triumph Press"/>
              </a:rPr>
              <a:t>Góc chia sẻ</a:t>
            </a:r>
          </a:p>
        </p:txBody>
      </p:sp>
      <p:sp>
        <p:nvSpPr>
          <p:cNvPr id="9" name="TextBox 9"/>
          <p:cNvSpPr txBox="1"/>
          <p:nvPr/>
        </p:nvSpPr>
        <p:spPr>
          <a:xfrm>
            <a:off x="2496254" y="708582"/>
            <a:ext cx="6647746" cy="1360134"/>
          </a:xfrm>
          <a:prstGeom prst="rect">
            <a:avLst/>
          </a:prstGeom>
        </p:spPr>
        <p:txBody>
          <a:bodyPr lIns="0" tIns="0" rIns="0" bIns="0" rtlCol="0" anchor="t">
            <a:spAutoFit/>
          </a:bodyPr>
          <a:lstStyle/>
          <a:p>
            <a:pPr algn="ctr">
              <a:lnSpc>
                <a:spcPts val="10080"/>
              </a:lnSpc>
            </a:pPr>
            <a:r>
              <a:rPr lang="en-US" sz="7200">
                <a:solidFill>
                  <a:srgbClr val="444E43"/>
                </a:solidFill>
                <a:latin typeface="Fraunces Bold"/>
              </a:rPr>
              <a:t>I. KHỞI ĐỘNG</a:t>
            </a:r>
          </a:p>
        </p:txBody>
      </p:sp>
      <p:sp>
        <p:nvSpPr>
          <p:cNvPr id="10" name="TextBox 10"/>
          <p:cNvSpPr txBox="1"/>
          <p:nvPr/>
        </p:nvSpPr>
        <p:spPr>
          <a:xfrm>
            <a:off x="10072148" y="3115310"/>
            <a:ext cx="7877538" cy="3980180"/>
          </a:xfrm>
          <a:prstGeom prst="rect">
            <a:avLst/>
          </a:prstGeom>
        </p:spPr>
        <p:txBody>
          <a:bodyPr lIns="0" tIns="0" rIns="0" bIns="0" rtlCol="0" anchor="t">
            <a:spAutoFit/>
          </a:bodyPr>
          <a:lstStyle/>
          <a:p>
            <a:pPr algn="ctr">
              <a:lnSpc>
                <a:spcPts val="5320"/>
              </a:lnSpc>
            </a:pPr>
            <a:r>
              <a:rPr lang="en-US" sz="3800">
                <a:solidFill>
                  <a:srgbClr val="67715A"/>
                </a:solidFill>
                <a:latin typeface="Roboto Condensed"/>
              </a:rPr>
              <a:t>Xem video sau </a:t>
            </a:r>
          </a:p>
          <a:p>
            <a:pPr algn="ctr">
              <a:lnSpc>
                <a:spcPts val="5320"/>
              </a:lnSpc>
            </a:pPr>
            <a:r>
              <a:rPr lang="en-US" sz="3800">
                <a:solidFill>
                  <a:srgbClr val="67715A"/>
                </a:solidFill>
                <a:latin typeface="Roboto Condensed"/>
              </a:rPr>
              <a:t>và chia sẻ cảm nhận của em về hình ảnh người lính lái xe và những chiếc xe vận tải trên tuyến đường Trường Sơn:</a:t>
            </a:r>
          </a:p>
          <a:p>
            <a:pPr algn="ctr">
              <a:lnSpc>
                <a:spcPts val="5320"/>
              </a:lnSpc>
            </a:pPr>
            <a:r>
              <a:rPr lang="en-US" sz="3800">
                <a:solidFill>
                  <a:srgbClr val="67715A"/>
                </a:solidFill>
                <a:latin typeface="Roboto Condensed"/>
              </a:rPr>
              <a:t>https://www.youtube.com/watch?v=BlP4OLEiAsI&amp;ab_channel=VTV24</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sp>
        <p:nvSpPr>
          <p:cNvPr id="3" name="Freeform 3"/>
          <p:cNvSpPr/>
          <p:nvPr/>
        </p:nvSpPr>
        <p:spPr>
          <a:xfrm>
            <a:off x="11370611" y="3175544"/>
            <a:ext cx="5555693" cy="5580596"/>
          </a:xfrm>
          <a:custGeom>
            <a:avLst/>
            <a:gdLst/>
            <a:ahLst/>
            <a:cxnLst/>
            <a:rect l="l" t="t" r="r" b="b"/>
            <a:pathLst>
              <a:path w="5555693" h="5580596">
                <a:moveTo>
                  <a:pt x="0" y="0"/>
                </a:moveTo>
                <a:lnTo>
                  <a:pt x="5555693" y="0"/>
                </a:lnTo>
                <a:lnTo>
                  <a:pt x="5555693" y="5580596"/>
                </a:lnTo>
                <a:lnTo>
                  <a:pt x="0" y="5580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4913606" y="4795301"/>
            <a:ext cx="4691388" cy="5763706"/>
            <a:chOff x="0" y="0"/>
            <a:chExt cx="6255184" cy="7684941"/>
          </a:xfrm>
        </p:grpSpPr>
        <p:sp>
          <p:nvSpPr>
            <p:cNvPr id="5" name="Freeform 5"/>
            <p:cNvSpPr/>
            <p:nvPr/>
          </p:nvSpPr>
          <p:spPr>
            <a:xfrm>
              <a:off x="0" y="0"/>
              <a:ext cx="6255131" cy="7684897"/>
            </a:xfrm>
            <a:custGeom>
              <a:avLst/>
              <a:gdLst/>
              <a:ahLst/>
              <a:cxnLst/>
              <a:rect l="l" t="t" r="r" b="b"/>
              <a:pathLst>
                <a:path w="6255131" h="7684897">
                  <a:moveTo>
                    <a:pt x="0" y="0"/>
                  </a:moveTo>
                  <a:lnTo>
                    <a:pt x="6255131" y="0"/>
                  </a:lnTo>
                  <a:lnTo>
                    <a:pt x="6255131" y="7684897"/>
                  </a:lnTo>
                  <a:lnTo>
                    <a:pt x="0" y="7684897"/>
                  </a:lnTo>
                  <a:lnTo>
                    <a:pt x="0" y="0"/>
                  </a:lnTo>
                  <a:close/>
                </a:path>
              </a:pathLst>
            </a:custGeom>
            <a:blipFill>
              <a:blip r:embed="rId5"/>
              <a:stretch>
                <a:fillRect/>
              </a:stretch>
            </a:blipFill>
          </p:spPr>
          <p:txBody>
            <a:bodyPr/>
            <a:lstStyle/>
            <a:p>
              <a:endParaRPr lang="en-US"/>
            </a:p>
          </p:txBody>
        </p:sp>
      </p:grpSp>
      <p:sp>
        <p:nvSpPr>
          <p:cNvPr id="6" name="Freeform 6"/>
          <p:cNvSpPr/>
          <p:nvPr/>
        </p:nvSpPr>
        <p:spPr>
          <a:xfrm>
            <a:off x="913201" y="3175544"/>
            <a:ext cx="4901718" cy="4923689"/>
          </a:xfrm>
          <a:custGeom>
            <a:avLst/>
            <a:gdLst/>
            <a:ahLst/>
            <a:cxnLst/>
            <a:rect l="l" t="t" r="r" b="b"/>
            <a:pathLst>
              <a:path w="4901718" h="4923689">
                <a:moveTo>
                  <a:pt x="0" y="0"/>
                </a:moveTo>
                <a:lnTo>
                  <a:pt x="4901717" y="0"/>
                </a:lnTo>
                <a:lnTo>
                  <a:pt x="4901717" y="4923689"/>
                </a:lnTo>
                <a:lnTo>
                  <a:pt x="0" y="4923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rot="-4338527">
            <a:off x="-8200943" y="-3486430"/>
            <a:ext cx="12174784" cy="6642866"/>
            <a:chOff x="0" y="0"/>
            <a:chExt cx="16233045" cy="8857155"/>
          </a:xfrm>
        </p:grpSpPr>
        <p:sp>
          <p:nvSpPr>
            <p:cNvPr id="8" name="Freeform 8"/>
            <p:cNvSpPr/>
            <p:nvPr/>
          </p:nvSpPr>
          <p:spPr>
            <a:xfrm flipH="1">
              <a:off x="0" y="0"/>
              <a:ext cx="16233012" cy="8857107"/>
            </a:xfrm>
            <a:custGeom>
              <a:avLst/>
              <a:gdLst/>
              <a:ahLst/>
              <a:cxnLst/>
              <a:rect l="l" t="t" r="r" b="b"/>
              <a:pathLst>
                <a:path w="16233012" h="8857107">
                  <a:moveTo>
                    <a:pt x="16233012" y="0"/>
                  </a:moveTo>
                  <a:lnTo>
                    <a:pt x="0" y="0"/>
                  </a:lnTo>
                  <a:lnTo>
                    <a:pt x="0" y="8857107"/>
                  </a:lnTo>
                  <a:lnTo>
                    <a:pt x="16233012" y="8857107"/>
                  </a:lnTo>
                  <a:lnTo>
                    <a:pt x="16233012" y="0"/>
                  </a:lnTo>
                  <a:close/>
                </a:path>
              </a:pathLst>
            </a:custGeom>
            <a:blipFill>
              <a:blip r:embed="rId8"/>
              <a:stretch>
                <a:fillRect l="-5" r="-5"/>
              </a:stretch>
            </a:blipFill>
          </p:spPr>
          <p:txBody>
            <a:bodyPr/>
            <a:lstStyle/>
            <a:p>
              <a:endParaRPr lang="en-US"/>
            </a:p>
          </p:txBody>
        </p:sp>
      </p:grpSp>
      <p:sp>
        <p:nvSpPr>
          <p:cNvPr id="9" name="TextBox 9"/>
          <p:cNvSpPr txBox="1"/>
          <p:nvPr/>
        </p:nvSpPr>
        <p:spPr>
          <a:xfrm>
            <a:off x="758614" y="350524"/>
            <a:ext cx="11499326"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10" name="TextBox 10"/>
          <p:cNvSpPr txBox="1"/>
          <p:nvPr/>
        </p:nvSpPr>
        <p:spPr>
          <a:xfrm>
            <a:off x="982861" y="1681997"/>
            <a:ext cx="16322278" cy="965175"/>
          </a:xfrm>
          <a:prstGeom prst="rect">
            <a:avLst/>
          </a:prstGeom>
        </p:spPr>
        <p:txBody>
          <a:bodyPr lIns="0" tIns="0" rIns="0" bIns="0" rtlCol="0" anchor="t">
            <a:spAutoFit/>
          </a:bodyPr>
          <a:lstStyle/>
          <a:p>
            <a:pPr algn="ctr">
              <a:lnSpc>
                <a:spcPts val="7698"/>
              </a:lnSpc>
            </a:pPr>
            <a:r>
              <a:rPr lang="en-US" sz="5498">
                <a:solidFill>
                  <a:srgbClr val="605048"/>
                </a:solidFill>
                <a:latin typeface="#9Slide05 Aphrodite Pro"/>
              </a:rPr>
              <a:t>a. Đặc điểm thơ tự do được thể hiện trong bài thơ</a:t>
            </a:r>
          </a:p>
        </p:txBody>
      </p:sp>
      <p:sp>
        <p:nvSpPr>
          <p:cNvPr id="11" name="Freeform 11"/>
          <p:cNvSpPr/>
          <p:nvPr/>
        </p:nvSpPr>
        <p:spPr>
          <a:xfrm>
            <a:off x="6141906" y="4943302"/>
            <a:ext cx="4901718" cy="4923689"/>
          </a:xfrm>
          <a:custGeom>
            <a:avLst/>
            <a:gdLst/>
            <a:ahLst/>
            <a:cxnLst/>
            <a:rect l="l" t="t" r="r" b="b"/>
            <a:pathLst>
              <a:path w="4901718" h="4923689">
                <a:moveTo>
                  <a:pt x="0" y="0"/>
                </a:moveTo>
                <a:lnTo>
                  <a:pt x="4901718" y="0"/>
                </a:lnTo>
                <a:lnTo>
                  <a:pt x="4901718" y="4923689"/>
                </a:lnTo>
                <a:lnTo>
                  <a:pt x="0" y="49236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405711" y="4554726"/>
            <a:ext cx="3916703" cy="2089125"/>
          </a:xfrm>
          <a:prstGeom prst="rect">
            <a:avLst/>
          </a:prstGeom>
        </p:spPr>
        <p:txBody>
          <a:bodyPr lIns="0" tIns="0" rIns="0" bIns="0" rtlCol="0" anchor="t">
            <a:spAutoFit/>
          </a:bodyPr>
          <a:lstStyle/>
          <a:p>
            <a:pPr algn="ctr">
              <a:lnSpc>
                <a:spcPts val="5598"/>
              </a:lnSpc>
            </a:pPr>
            <a:r>
              <a:rPr lang="en-US" sz="3999">
                <a:solidFill>
                  <a:srgbClr val="4D3636"/>
                </a:solidFill>
                <a:latin typeface="Roboto Condensed"/>
              </a:rPr>
              <a:t>Bài thơ gồm 7 khổ, mỗi khổ gồm 4 dòng thơ</a:t>
            </a:r>
          </a:p>
        </p:txBody>
      </p:sp>
      <p:sp>
        <p:nvSpPr>
          <p:cNvPr id="13" name="TextBox 13"/>
          <p:cNvSpPr txBox="1"/>
          <p:nvPr/>
        </p:nvSpPr>
        <p:spPr>
          <a:xfrm>
            <a:off x="5958049" y="6567651"/>
            <a:ext cx="5269431" cy="1384275"/>
          </a:xfrm>
          <a:prstGeom prst="rect">
            <a:avLst/>
          </a:prstGeom>
        </p:spPr>
        <p:txBody>
          <a:bodyPr lIns="0" tIns="0" rIns="0" bIns="0" rtlCol="0" anchor="t">
            <a:spAutoFit/>
          </a:bodyPr>
          <a:lstStyle/>
          <a:p>
            <a:pPr algn="ctr">
              <a:lnSpc>
                <a:spcPts val="5598"/>
              </a:lnSpc>
            </a:pPr>
            <a:r>
              <a:rPr lang="en-US" sz="3999">
                <a:solidFill>
                  <a:srgbClr val="4D3636"/>
                </a:solidFill>
                <a:latin typeface="Roboto Condensed Bold"/>
              </a:rPr>
              <a:t>Nhân vật trữ tình:</a:t>
            </a:r>
          </a:p>
          <a:p>
            <a:pPr algn="ctr">
              <a:lnSpc>
                <a:spcPts val="5598"/>
              </a:lnSpc>
            </a:pPr>
            <a:r>
              <a:rPr lang="en-US" sz="3999">
                <a:solidFill>
                  <a:srgbClr val="4D3636"/>
                </a:solidFill>
                <a:latin typeface="Roboto Condensed"/>
              </a:rPr>
              <a:t>ta - người lính lái xe</a:t>
            </a:r>
          </a:p>
        </p:txBody>
      </p:sp>
      <p:sp>
        <p:nvSpPr>
          <p:cNvPr id="14" name="TextBox 14"/>
          <p:cNvSpPr txBox="1"/>
          <p:nvPr/>
        </p:nvSpPr>
        <p:spPr>
          <a:xfrm>
            <a:off x="11865655" y="4178329"/>
            <a:ext cx="4688043" cy="3498825"/>
          </a:xfrm>
          <a:prstGeom prst="rect">
            <a:avLst/>
          </a:prstGeom>
        </p:spPr>
        <p:txBody>
          <a:bodyPr lIns="0" tIns="0" rIns="0" bIns="0" rtlCol="0" anchor="t">
            <a:spAutoFit/>
          </a:bodyPr>
          <a:lstStyle/>
          <a:p>
            <a:pPr algn="ctr">
              <a:lnSpc>
                <a:spcPts val="5598"/>
              </a:lnSpc>
            </a:pPr>
            <a:r>
              <a:rPr lang="en-US" sz="3999">
                <a:solidFill>
                  <a:srgbClr val="4D3636"/>
                </a:solidFill>
                <a:latin typeface="Roboto Condensed Bold"/>
              </a:rPr>
              <a:t>Đối tượng trữ tình</a:t>
            </a:r>
            <a:r>
              <a:rPr lang="en-US" sz="3999">
                <a:solidFill>
                  <a:srgbClr val="4D3636"/>
                </a:solidFill>
                <a:latin typeface="Roboto Condensed"/>
              </a:rPr>
              <a:t>: </a:t>
            </a:r>
          </a:p>
          <a:p>
            <a:pPr algn="ctr">
              <a:lnSpc>
                <a:spcPts val="5598"/>
              </a:lnSpc>
            </a:pPr>
            <a:r>
              <a:rPr lang="en-US" sz="3999">
                <a:solidFill>
                  <a:srgbClr val="4D3636"/>
                </a:solidFill>
                <a:latin typeface="Roboto Condensed"/>
              </a:rPr>
              <a:t>cuộc sống chiến đấu của người lính gắn liền với những chiếc xe không kính.</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16212751" y="0"/>
            <a:ext cx="3332988" cy="8229600"/>
            <a:chOff x="0" y="0"/>
            <a:chExt cx="4443984" cy="10972800"/>
          </a:xfrm>
        </p:grpSpPr>
        <p:sp>
          <p:nvSpPr>
            <p:cNvPr id="4" name="Freeform 4"/>
            <p:cNvSpPr/>
            <p:nvPr/>
          </p:nvSpPr>
          <p:spPr>
            <a:xfrm flipH="1">
              <a:off x="0" y="0"/>
              <a:ext cx="4443984" cy="10972800"/>
            </a:xfrm>
            <a:custGeom>
              <a:avLst/>
              <a:gdLst/>
              <a:ahLst/>
              <a:cxnLst/>
              <a:rect l="l" t="t" r="r" b="b"/>
              <a:pathLst>
                <a:path w="4443984" h="10972800">
                  <a:moveTo>
                    <a:pt x="4443984" y="0"/>
                  </a:moveTo>
                  <a:lnTo>
                    <a:pt x="0" y="0"/>
                  </a:lnTo>
                  <a:lnTo>
                    <a:pt x="0" y="10972800"/>
                  </a:lnTo>
                  <a:lnTo>
                    <a:pt x="4443984" y="10972800"/>
                  </a:lnTo>
                  <a:lnTo>
                    <a:pt x="4443984" y="0"/>
                  </a:lnTo>
                  <a:close/>
                </a:path>
              </a:pathLst>
            </a:custGeom>
            <a:blipFill>
              <a:blip r:embed="rId3"/>
              <a:stretch>
                <a:fillRect l="-45" r="-45"/>
              </a:stretch>
            </a:blipFill>
          </p:spPr>
          <p:txBody>
            <a:bodyPr/>
            <a:lstStyle/>
            <a:p>
              <a:endParaRPr lang="en-US"/>
            </a:p>
          </p:txBody>
        </p:sp>
      </p:grpSp>
      <p:grpSp>
        <p:nvGrpSpPr>
          <p:cNvPr id="5" name="Group 5"/>
          <p:cNvGrpSpPr/>
          <p:nvPr/>
        </p:nvGrpSpPr>
        <p:grpSpPr>
          <a:xfrm rot="-541195">
            <a:off x="-308870" y="-2344221"/>
            <a:ext cx="18165531" cy="6187634"/>
            <a:chOff x="0" y="0"/>
            <a:chExt cx="24220708" cy="8250179"/>
          </a:xfrm>
        </p:grpSpPr>
        <p:sp>
          <p:nvSpPr>
            <p:cNvPr id="6" name="Freeform 6"/>
            <p:cNvSpPr/>
            <p:nvPr/>
          </p:nvSpPr>
          <p:spPr>
            <a:xfrm flipH="1">
              <a:off x="0" y="0"/>
              <a:ext cx="24220678" cy="8250174"/>
            </a:xfrm>
            <a:custGeom>
              <a:avLst/>
              <a:gdLst/>
              <a:ahLst/>
              <a:cxnLst/>
              <a:rect l="l" t="t" r="r" b="b"/>
              <a:pathLst>
                <a:path w="24220678" h="8250174">
                  <a:moveTo>
                    <a:pt x="24220678" y="0"/>
                  </a:moveTo>
                  <a:lnTo>
                    <a:pt x="0" y="0"/>
                  </a:lnTo>
                  <a:lnTo>
                    <a:pt x="0" y="8250174"/>
                  </a:lnTo>
                  <a:lnTo>
                    <a:pt x="24220678" y="8250174"/>
                  </a:lnTo>
                  <a:lnTo>
                    <a:pt x="24220678" y="0"/>
                  </a:lnTo>
                  <a:close/>
                </a:path>
              </a:pathLst>
            </a:custGeom>
            <a:blipFill>
              <a:blip r:embed="rId4"/>
              <a:stretch>
                <a:fillRect l="-45" r="-45"/>
              </a:stretch>
            </a:blipFill>
          </p:spPr>
          <p:txBody>
            <a:bodyPr/>
            <a:lstStyle/>
            <a:p>
              <a:endParaRPr lang="en-US"/>
            </a:p>
          </p:txBody>
        </p:sp>
      </p:grpSp>
      <p:sp>
        <p:nvSpPr>
          <p:cNvPr id="7" name="TextBox 7"/>
          <p:cNvSpPr txBox="1"/>
          <p:nvPr/>
        </p:nvSpPr>
        <p:spPr>
          <a:xfrm>
            <a:off x="226541" y="326702"/>
            <a:ext cx="11369231"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8" name="TextBox 8"/>
          <p:cNvSpPr txBox="1"/>
          <p:nvPr/>
        </p:nvSpPr>
        <p:spPr>
          <a:xfrm>
            <a:off x="607856" y="1548249"/>
            <a:ext cx="14098743" cy="823570"/>
          </a:xfrm>
          <a:prstGeom prst="rect">
            <a:avLst/>
          </a:prstGeom>
        </p:spPr>
        <p:txBody>
          <a:bodyPr lIns="0" tIns="0" rIns="0" bIns="0" rtlCol="0" anchor="t">
            <a:spAutoFit/>
          </a:bodyPr>
          <a:lstStyle/>
          <a:p>
            <a:pPr algn="ctr">
              <a:lnSpc>
                <a:spcPts val="6578"/>
              </a:lnSpc>
            </a:pPr>
            <a:r>
              <a:rPr lang="en-US" sz="4699">
                <a:solidFill>
                  <a:srgbClr val="793C2A"/>
                </a:solidFill>
                <a:latin typeface="#9Slide05 Aphrodite Pro"/>
              </a:rPr>
              <a:t>a. Đặc điểm thơ tự do được thể hiện trong bài thơ</a:t>
            </a:r>
          </a:p>
        </p:txBody>
      </p:sp>
      <p:sp>
        <p:nvSpPr>
          <p:cNvPr id="9" name="Freeform 9"/>
          <p:cNvSpPr/>
          <p:nvPr/>
        </p:nvSpPr>
        <p:spPr>
          <a:xfrm>
            <a:off x="607857" y="2905245"/>
            <a:ext cx="16361930" cy="2238255"/>
          </a:xfrm>
          <a:custGeom>
            <a:avLst/>
            <a:gdLst/>
            <a:ahLst/>
            <a:cxnLst/>
            <a:rect l="l" t="t" r="r" b="b"/>
            <a:pathLst>
              <a:path w="16361930" h="2238255">
                <a:moveTo>
                  <a:pt x="0" y="0"/>
                </a:moveTo>
                <a:lnTo>
                  <a:pt x="16361930" y="0"/>
                </a:lnTo>
                <a:lnTo>
                  <a:pt x="16361930" y="2238255"/>
                </a:lnTo>
                <a:lnTo>
                  <a:pt x="0" y="2238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695638" y="5562702"/>
            <a:ext cx="16318382" cy="1178997"/>
          </a:xfrm>
          <a:custGeom>
            <a:avLst/>
            <a:gdLst/>
            <a:ahLst/>
            <a:cxnLst/>
            <a:rect l="l" t="t" r="r" b="b"/>
            <a:pathLst>
              <a:path w="16318382" h="1178997">
                <a:moveTo>
                  <a:pt x="0" y="0"/>
                </a:moveTo>
                <a:lnTo>
                  <a:pt x="16318382" y="0"/>
                </a:lnTo>
                <a:lnTo>
                  <a:pt x="16318382" y="1178997"/>
                </a:lnTo>
                <a:lnTo>
                  <a:pt x="0" y="1178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942408" y="2975542"/>
            <a:ext cx="15693170" cy="2034515"/>
          </a:xfrm>
          <a:prstGeom prst="rect">
            <a:avLst/>
          </a:prstGeom>
        </p:spPr>
        <p:txBody>
          <a:bodyPr lIns="0" tIns="0" rIns="0" bIns="0" rtlCol="0" anchor="t">
            <a:spAutoFit/>
          </a:bodyPr>
          <a:lstStyle/>
          <a:p>
            <a:pPr algn="just">
              <a:lnSpc>
                <a:spcPts val="5458"/>
              </a:lnSpc>
            </a:pPr>
            <a:r>
              <a:rPr lang="en-US" sz="3898">
                <a:solidFill>
                  <a:srgbClr val="000000"/>
                </a:solidFill>
                <a:latin typeface="Roboto Condensed Bold"/>
              </a:rPr>
              <a:t>Mạch cảm xúc:</a:t>
            </a:r>
            <a:r>
              <a:rPr lang="en-US" sz="3898">
                <a:solidFill>
                  <a:srgbClr val="000000"/>
                </a:solidFill>
                <a:latin typeface="Roboto Condensed"/>
              </a:rPr>
              <a:t> Bài thơ mở đầu bằng cảm xúc về hình ảnh những chiếc xe không kính vẫn băng băng ra chiến trường đến cảm xúc trước vẻ đẹp của người lính lái xe Trường Sơn trong những năm kháng chiến chống Mĩ.</a:t>
            </a:r>
          </a:p>
        </p:txBody>
      </p:sp>
      <p:sp>
        <p:nvSpPr>
          <p:cNvPr id="12" name="TextBox 12"/>
          <p:cNvSpPr txBox="1"/>
          <p:nvPr/>
        </p:nvSpPr>
        <p:spPr>
          <a:xfrm>
            <a:off x="695638" y="5439743"/>
            <a:ext cx="16318382" cy="1348715"/>
          </a:xfrm>
          <a:prstGeom prst="rect">
            <a:avLst/>
          </a:prstGeom>
        </p:spPr>
        <p:txBody>
          <a:bodyPr lIns="0" tIns="0" rIns="0" bIns="0" rtlCol="0" anchor="t">
            <a:spAutoFit/>
          </a:bodyPr>
          <a:lstStyle/>
          <a:p>
            <a:pPr algn="ctr">
              <a:lnSpc>
                <a:spcPts val="5458"/>
              </a:lnSpc>
            </a:pPr>
            <a:r>
              <a:rPr lang="en-US" sz="3898">
                <a:solidFill>
                  <a:srgbClr val="000000"/>
                </a:solidFill>
                <a:latin typeface="Roboto Condensed Bold"/>
              </a:rPr>
              <a:t>Cảm hứng chủ đạo</a:t>
            </a:r>
            <a:r>
              <a:rPr lang="en-US" sz="3898">
                <a:solidFill>
                  <a:srgbClr val="000000"/>
                </a:solidFill>
                <a:latin typeface="Roboto Condensed"/>
              </a:rPr>
              <a:t>: ca ngợi vẻ đẹp ung dung, lạc quan, dũng cảm của những người lính lái xe trên tuyến đường Trường Sơn.</a:t>
            </a:r>
          </a:p>
        </p:txBody>
      </p:sp>
      <p:sp>
        <p:nvSpPr>
          <p:cNvPr id="13" name="Freeform 13"/>
          <p:cNvSpPr/>
          <p:nvPr/>
        </p:nvSpPr>
        <p:spPr>
          <a:xfrm>
            <a:off x="695638" y="6998874"/>
            <a:ext cx="16318316" cy="1307000"/>
          </a:xfrm>
          <a:custGeom>
            <a:avLst/>
            <a:gdLst/>
            <a:ahLst/>
            <a:cxnLst/>
            <a:rect l="l" t="t" r="r" b="b"/>
            <a:pathLst>
              <a:path w="16318316" h="1307000">
                <a:moveTo>
                  <a:pt x="0" y="0"/>
                </a:moveTo>
                <a:lnTo>
                  <a:pt x="16318316" y="0"/>
                </a:lnTo>
                <a:lnTo>
                  <a:pt x="16318316" y="1307000"/>
                </a:lnTo>
                <a:lnTo>
                  <a:pt x="0" y="1307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942408" y="7138071"/>
            <a:ext cx="15693170" cy="662915"/>
          </a:xfrm>
          <a:prstGeom prst="rect">
            <a:avLst/>
          </a:prstGeom>
        </p:spPr>
        <p:txBody>
          <a:bodyPr lIns="0" tIns="0" rIns="0" bIns="0" rtlCol="0" anchor="t">
            <a:spAutoFit/>
          </a:bodyPr>
          <a:lstStyle/>
          <a:p>
            <a:pPr algn="just">
              <a:lnSpc>
                <a:spcPts val="5458"/>
              </a:lnSpc>
            </a:pPr>
            <a:r>
              <a:rPr lang="en-US" sz="3898" spc="-53">
                <a:solidFill>
                  <a:srgbClr val="000000"/>
                </a:solidFill>
                <a:latin typeface="Roboto Condensed Bold"/>
              </a:rPr>
              <a:t>Gieo vần:</a:t>
            </a:r>
            <a:r>
              <a:rPr lang="en-US" sz="3898" spc="-53">
                <a:solidFill>
                  <a:srgbClr val="000000"/>
                </a:solidFill>
                <a:latin typeface="Roboto Condensed"/>
              </a:rPr>
              <a:t> chân (rồi – ngồi, thẳng – đắng; tim - chim;...) lưng (rơi – tới; đội – rồi,...)</a:t>
            </a:r>
          </a:p>
        </p:txBody>
      </p:sp>
      <p:sp>
        <p:nvSpPr>
          <p:cNvPr id="15" name="Freeform 15"/>
          <p:cNvSpPr/>
          <p:nvPr/>
        </p:nvSpPr>
        <p:spPr>
          <a:xfrm>
            <a:off x="695638" y="8562975"/>
            <a:ext cx="16274416" cy="1425429"/>
          </a:xfrm>
          <a:custGeom>
            <a:avLst/>
            <a:gdLst/>
            <a:ahLst/>
            <a:cxnLst/>
            <a:rect l="l" t="t" r="r" b="b"/>
            <a:pathLst>
              <a:path w="16274416" h="1425429">
                <a:moveTo>
                  <a:pt x="0" y="0"/>
                </a:moveTo>
                <a:lnTo>
                  <a:pt x="16274416" y="0"/>
                </a:lnTo>
                <a:lnTo>
                  <a:pt x="16274416" y="1425429"/>
                </a:lnTo>
                <a:lnTo>
                  <a:pt x="0" y="14254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1028700" y="8829926"/>
            <a:ext cx="6057900" cy="662915"/>
          </a:xfrm>
          <a:prstGeom prst="rect">
            <a:avLst/>
          </a:prstGeom>
        </p:spPr>
        <p:txBody>
          <a:bodyPr lIns="0" tIns="0" rIns="0" bIns="0" rtlCol="0" anchor="t">
            <a:spAutoFit/>
          </a:bodyPr>
          <a:lstStyle/>
          <a:p>
            <a:pPr>
              <a:lnSpc>
                <a:spcPts val="5458"/>
              </a:lnSpc>
            </a:pPr>
            <a:r>
              <a:rPr lang="en-US" sz="3898">
                <a:solidFill>
                  <a:srgbClr val="FFFFFF"/>
                </a:solidFill>
                <a:latin typeface="Roboto Condensed Bold"/>
              </a:rPr>
              <a:t>Ngắt nhịp:</a:t>
            </a:r>
            <a:r>
              <a:rPr lang="en-US" sz="3898">
                <a:solidFill>
                  <a:srgbClr val="FFFFFF"/>
                </a:solidFill>
                <a:latin typeface="Roboto Condensed"/>
              </a:rPr>
              <a:t> linh hoạt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61126" y="6406515"/>
            <a:ext cx="18288000" cy="5703570"/>
            <a:chOff x="0" y="0"/>
            <a:chExt cx="24384000" cy="7604760"/>
          </a:xfrm>
        </p:grpSpPr>
        <p:sp>
          <p:nvSpPr>
            <p:cNvPr id="4" name="Freeform 4"/>
            <p:cNvSpPr/>
            <p:nvPr/>
          </p:nvSpPr>
          <p:spPr>
            <a:xfrm>
              <a:off x="0" y="0"/>
              <a:ext cx="24384000" cy="7604760"/>
            </a:xfrm>
            <a:custGeom>
              <a:avLst/>
              <a:gdLst/>
              <a:ahLst/>
              <a:cxnLst/>
              <a:rect l="l" t="t" r="r" b="b"/>
              <a:pathLst>
                <a:path w="24384000" h="7604760">
                  <a:moveTo>
                    <a:pt x="0" y="0"/>
                  </a:moveTo>
                  <a:lnTo>
                    <a:pt x="24384000" y="0"/>
                  </a:lnTo>
                  <a:lnTo>
                    <a:pt x="24384000" y="7604760"/>
                  </a:lnTo>
                  <a:lnTo>
                    <a:pt x="0" y="7604760"/>
                  </a:lnTo>
                  <a:lnTo>
                    <a:pt x="0" y="0"/>
                  </a:lnTo>
                  <a:close/>
                </a:path>
              </a:pathLst>
            </a:custGeom>
            <a:blipFill>
              <a:blip r:embed="rId3"/>
              <a:stretch>
                <a:fillRect t="-18" b="-18"/>
              </a:stretch>
            </a:blipFill>
          </p:spPr>
          <p:txBody>
            <a:bodyPr/>
            <a:lstStyle/>
            <a:p>
              <a:endParaRPr lang="en-US"/>
            </a:p>
          </p:txBody>
        </p:sp>
      </p:grpSp>
      <p:grpSp>
        <p:nvGrpSpPr>
          <p:cNvPr id="5" name="Group 5"/>
          <p:cNvGrpSpPr/>
          <p:nvPr/>
        </p:nvGrpSpPr>
        <p:grpSpPr>
          <a:xfrm rot="1680632">
            <a:off x="9258778" y="-1475143"/>
            <a:ext cx="11064475" cy="3886397"/>
            <a:chOff x="0" y="0"/>
            <a:chExt cx="14752633" cy="5181863"/>
          </a:xfrm>
        </p:grpSpPr>
        <p:sp>
          <p:nvSpPr>
            <p:cNvPr id="6" name="Freeform 6"/>
            <p:cNvSpPr/>
            <p:nvPr/>
          </p:nvSpPr>
          <p:spPr>
            <a:xfrm>
              <a:off x="0" y="0"/>
              <a:ext cx="14752574" cy="5181854"/>
            </a:xfrm>
            <a:custGeom>
              <a:avLst/>
              <a:gdLst/>
              <a:ahLst/>
              <a:cxnLst/>
              <a:rect l="l" t="t" r="r" b="b"/>
              <a:pathLst>
                <a:path w="14752574" h="5181854">
                  <a:moveTo>
                    <a:pt x="0" y="0"/>
                  </a:moveTo>
                  <a:lnTo>
                    <a:pt x="14752574" y="0"/>
                  </a:lnTo>
                  <a:lnTo>
                    <a:pt x="14752574" y="5181854"/>
                  </a:lnTo>
                  <a:lnTo>
                    <a:pt x="0" y="5181854"/>
                  </a:lnTo>
                  <a:lnTo>
                    <a:pt x="0" y="0"/>
                  </a:lnTo>
                  <a:close/>
                </a:path>
              </a:pathLst>
            </a:custGeom>
            <a:blipFill>
              <a:blip r:embed="rId4"/>
              <a:stretch>
                <a:fillRect t="-43" b="-43"/>
              </a:stretch>
            </a:blipFill>
          </p:spPr>
          <p:txBody>
            <a:bodyPr/>
            <a:lstStyle/>
            <a:p>
              <a:endParaRPr lang="en-US"/>
            </a:p>
          </p:txBody>
        </p:sp>
      </p:grpSp>
      <p:grpSp>
        <p:nvGrpSpPr>
          <p:cNvPr id="7" name="Group 7"/>
          <p:cNvGrpSpPr/>
          <p:nvPr/>
        </p:nvGrpSpPr>
        <p:grpSpPr>
          <a:xfrm>
            <a:off x="-1507045" y="0"/>
            <a:ext cx="5071491" cy="8229600"/>
            <a:chOff x="0" y="0"/>
            <a:chExt cx="6761988" cy="10972800"/>
          </a:xfrm>
        </p:grpSpPr>
        <p:sp>
          <p:nvSpPr>
            <p:cNvPr id="8" name="Freeform 8"/>
            <p:cNvSpPr/>
            <p:nvPr/>
          </p:nvSpPr>
          <p:spPr>
            <a:xfrm>
              <a:off x="0" y="0"/>
              <a:ext cx="6761988" cy="10972800"/>
            </a:xfrm>
            <a:custGeom>
              <a:avLst/>
              <a:gdLst/>
              <a:ahLst/>
              <a:cxnLst/>
              <a:rect l="l" t="t" r="r" b="b"/>
              <a:pathLst>
                <a:path w="6761988" h="10972800">
                  <a:moveTo>
                    <a:pt x="0" y="0"/>
                  </a:moveTo>
                  <a:lnTo>
                    <a:pt x="6761988" y="0"/>
                  </a:lnTo>
                  <a:lnTo>
                    <a:pt x="6761988" y="10972800"/>
                  </a:lnTo>
                  <a:lnTo>
                    <a:pt x="0" y="10972800"/>
                  </a:lnTo>
                  <a:lnTo>
                    <a:pt x="0" y="0"/>
                  </a:lnTo>
                  <a:close/>
                </a:path>
              </a:pathLst>
            </a:custGeom>
            <a:blipFill>
              <a:blip r:embed="rId5"/>
              <a:stretch>
                <a:fillRect l="-49" r="-49"/>
              </a:stretch>
            </a:blipFill>
          </p:spPr>
          <p:txBody>
            <a:bodyPr/>
            <a:lstStyle/>
            <a:p>
              <a:endParaRPr lang="en-US"/>
            </a:p>
          </p:txBody>
        </p:sp>
      </p:grpSp>
      <p:sp>
        <p:nvSpPr>
          <p:cNvPr id="9" name="Freeform 9"/>
          <p:cNvSpPr/>
          <p:nvPr/>
        </p:nvSpPr>
        <p:spPr>
          <a:xfrm rot="647354">
            <a:off x="12080459" y="1328894"/>
            <a:ext cx="5521312" cy="7853022"/>
          </a:xfrm>
          <a:custGeom>
            <a:avLst/>
            <a:gdLst/>
            <a:ahLst/>
            <a:cxnLst/>
            <a:rect l="l" t="t" r="r" b="b"/>
            <a:pathLst>
              <a:path w="5521312" h="7853022">
                <a:moveTo>
                  <a:pt x="0" y="0"/>
                </a:moveTo>
                <a:lnTo>
                  <a:pt x="5521312" y="0"/>
                </a:lnTo>
                <a:lnTo>
                  <a:pt x="5521312" y="7853022"/>
                </a:lnTo>
                <a:lnTo>
                  <a:pt x="0" y="7853022"/>
                </a:lnTo>
                <a:lnTo>
                  <a:pt x="0" y="0"/>
                </a:lnTo>
                <a:close/>
              </a:path>
            </a:pathLst>
          </a:custGeom>
          <a:blipFill>
            <a:blip r:embed="rId6"/>
            <a:stretch>
              <a:fillRect/>
            </a:stretch>
          </a:blipFill>
        </p:spPr>
        <p:txBody>
          <a:bodyPr/>
          <a:lstStyle/>
          <a:p>
            <a:endParaRPr lang="en-US"/>
          </a:p>
        </p:txBody>
      </p:sp>
      <p:grpSp>
        <p:nvGrpSpPr>
          <p:cNvPr id="10" name="Group 10"/>
          <p:cNvGrpSpPr/>
          <p:nvPr/>
        </p:nvGrpSpPr>
        <p:grpSpPr>
          <a:xfrm rot="-2396565">
            <a:off x="16570071" y="6172200"/>
            <a:ext cx="3435858" cy="8229600"/>
            <a:chOff x="0" y="0"/>
            <a:chExt cx="4581144" cy="10972800"/>
          </a:xfrm>
        </p:grpSpPr>
        <p:sp>
          <p:nvSpPr>
            <p:cNvPr id="11" name="Freeform 11"/>
            <p:cNvSpPr/>
            <p:nvPr/>
          </p:nvSpPr>
          <p:spPr>
            <a:xfrm>
              <a:off x="0" y="0"/>
              <a:ext cx="4581144" cy="10972800"/>
            </a:xfrm>
            <a:custGeom>
              <a:avLst/>
              <a:gdLst/>
              <a:ahLst/>
              <a:cxnLst/>
              <a:rect l="l" t="t" r="r" b="b"/>
              <a:pathLst>
                <a:path w="4581144" h="10972800">
                  <a:moveTo>
                    <a:pt x="0" y="0"/>
                  </a:moveTo>
                  <a:lnTo>
                    <a:pt x="4581144" y="0"/>
                  </a:lnTo>
                  <a:lnTo>
                    <a:pt x="4581144" y="10972800"/>
                  </a:lnTo>
                  <a:lnTo>
                    <a:pt x="0" y="10972800"/>
                  </a:lnTo>
                  <a:lnTo>
                    <a:pt x="0" y="0"/>
                  </a:lnTo>
                  <a:close/>
                </a:path>
              </a:pathLst>
            </a:custGeom>
            <a:blipFill>
              <a:blip r:embed="rId7"/>
              <a:stretch>
                <a:fillRect l="-124" r="-124"/>
              </a:stretch>
            </a:blipFill>
          </p:spPr>
          <p:txBody>
            <a:bodyPr/>
            <a:lstStyle/>
            <a:p>
              <a:endParaRPr lang="en-US"/>
            </a:p>
          </p:txBody>
        </p:sp>
      </p:grpSp>
      <p:sp>
        <p:nvSpPr>
          <p:cNvPr id="12" name="TextBox 12"/>
          <p:cNvSpPr txBox="1"/>
          <p:nvPr/>
        </p:nvSpPr>
        <p:spPr>
          <a:xfrm>
            <a:off x="3238116" y="3470753"/>
            <a:ext cx="8728537" cy="4026510"/>
          </a:xfrm>
          <a:prstGeom prst="rect">
            <a:avLst/>
          </a:prstGeom>
        </p:spPr>
        <p:txBody>
          <a:bodyPr lIns="0" tIns="0" rIns="0" bIns="0" rtlCol="0" anchor="t">
            <a:spAutoFit/>
          </a:bodyPr>
          <a:lstStyle/>
          <a:p>
            <a:pPr marL="1051436" lvl="2" indent="-350479" algn="just">
              <a:lnSpc>
                <a:spcPts val="6439"/>
              </a:lnSpc>
              <a:buFont typeface="Arial"/>
              <a:buChar char="⚬"/>
            </a:pPr>
            <a:r>
              <a:rPr lang="en-US" sz="4599">
                <a:solidFill>
                  <a:srgbClr val="4D3636"/>
                </a:solidFill>
                <a:latin typeface="Roboto Condensed"/>
              </a:rPr>
              <a:t>GV chia HS thành </a:t>
            </a:r>
            <a:r>
              <a:rPr lang="en-US" sz="4599">
                <a:solidFill>
                  <a:srgbClr val="4D3636"/>
                </a:solidFill>
                <a:latin typeface="Roboto Condensed Bold"/>
              </a:rPr>
              <a:t>4 </a:t>
            </a:r>
            <a:r>
              <a:rPr lang="en-US" sz="4599">
                <a:solidFill>
                  <a:srgbClr val="4D3636"/>
                </a:solidFill>
                <a:latin typeface="Roboto Condensed"/>
              </a:rPr>
              <a:t>nhóm</a:t>
            </a:r>
          </a:p>
          <a:p>
            <a:pPr marL="1051436" lvl="2" indent="-350479" algn="just">
              <a:lnSpc>
                <a:spcPts val="6439"/>
              </a:lnSpc>
              <a:buFont typeface="Arial"/>
              <a:buChar char="⚬"/>
            </a:pPr>
            <a:r>
              <a:rPr lang="en-US" sz="4599">
                <a:solidFill>
                  <a:srgbClr val="4D3636"/>
                </a:solidFill>
                <a:latin typeface="Roboto Condensed"/>
              </a:rPr>
              <a:t>HS báo cáo nhiệm vụ đã tìm hiểu trước ở nhà theo phiếu gợi dẫn.</a:t>
            </a:r>
          </a:p>
          <a:p>
            <a:pPr marL="1051436" lvl="2" indent="-350479" algn="just">
              <a:lnSpc>
                <a:spcPts val="6439"/>
              </a:lnSpc>
              <a:buFont typeface="Arial"/>
              <a:buChar char="⚬"/>
            </a:pPr>
            <a:r>
              <a:rPr lang="en-US" sz="4599">
                <a:solidFill>
                  <a:srgbClr val="4D3636"/>
                </a:solidFill>
                <a:latin typeface="Roboto Condensed"/>
              </a:rPr>
              <a:t>Thời gian báo cáo tối đa:</a:t>
            </a:r>
            <a:r>
              <a:rPr lang="en-US" sz="4599">
                <a:solidFill>
                  <a:srgbClr val="4D3636"/>
                </a:solidFill>
                <a:latin typeface="Roboto Condensed Bold"/>
              </a:rPr>
              <a:t> 3</a:t>
            </a:r>
            <a:r>
              <a:rPr lang="en-US" sz="4599">
                <a:solidFill>
                  <a:srgbClr val="4D3636"/>
                </a:solidFill>
                <a:latin typeface="Roboto Condensed"/>
              </a:rPr>
              <a:t> phút</a:t>
            </a:r>
          </a:p>
          <a:p>
            <a:pPr marL="1051436" lvl="2" indent="-350479" algn="just">
              <a:lnSpc>
                <a:spcPts val="6439"/>
              </a:lnSpc>
              <a:buFont typeface="Arial"/>
              <a:buChar char="⚬"/>
            </a:pPr>
            <a:r>
              <a:rPr lang="en-US" sz="4599">
                <a:solidFill>
                  <a:srgbClr val="4D3636"/>
                </a:solidFill>
                <a:latin typeface="Roboto Condensed"/>
              </a:rPr>
              <a:t>Thời gian phản hồi: </a:t>
            </a:r>
            <a:r>
              <a:rPr lang="en-US" sz="4599">
                <a:solidFill>
                  <a:srgbClr val="4D3636"/>
                </a:solidFill>
                <a:latin typeface="Roboto Condensed Bold"/>
              </a:rPr>
              <a:t>2 </a:t>
            </a:r>
            <a:r>
              <a:rPr lang="en-US" sz="4599">
                <a:solidFill>
                  <a:srgbClr val="4D3636"/>
                </a:solidFill>
                <a:latin typeface="Roboto Condensed"/>
              </a:rPr>
              <a:t>phút</a:t>
            </a:r>
          </a:p>
        </p:txBody>
      </p:sp>
      <p:sp>
        <p:nvSpPr>
          <p:cNvPr id="13" name="TextBox 13"/>
          <p:cNvSpPr txBox="1"/>
          <p:nvPr/>
        </p:nvSpPr>
        <p:spPr>
          <a:xfrm>
            <a:off x="1028700" y="762000"/>
            <a:ext cx="11239500"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14" name="TextBox 14"/>
          <p:cNvSpPr txBox="1"/>
          <p:nvPr/>
        </p:nvSpPr>
        <p:spPr>
          <a:xfrm>
            <a:off x="2972678" y="2271030"/>
            <a:ext cx="5483325" cy="951813"/>
          </a:xfrm>
          <a:prstGeom prst="rect">
            <a:avLst/>
          </a:prstGeom>
        </p:spPr>
        <p:txBody>
          <a:bodyPr lIns="0" tIns="0" rIns="0" bIns="0" rtlCol="0" anchor="t">
            <a:spAutoFit/>
          </a:bodyPr>
          <a:lstStyle/>
          <a:p>
            <a:pPr algn="ctr">
              <a:lnSpc>
                <a:spcPts val="6858"/>
              </a:lnSpc>
            </a:pPr>
            <a:r>
              <a:rPr lang="en-US" sz="4898">
                <a:solidFill>
                  <a:srgbClr val="605048"/>
                </a:solidFill>
                <a:latin typeface="Roboto Condensed Bold"/>
              </a:rPr>
              <a:t>Nhiệm vụ 2:</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10126226" y="1900857"/>
            <a:ext cx="9531038" cy="8530856"/>
            <a:chOff x="0" y="0"/>
            <a:chExt cx="12708051" cy="11374475"/>
          </a:xfrm>
        </p:grpSpPr>
        <p:sp>
          <p:nvSpPr>
            <p:cNvPr id="4" name="Freeform 4"/>
            <p:cNvSpPr/>
            <p:nvPr/>
          </p:nvSpPr>
          <p:spPr>
            <a:xfrm>
              <a:off x="0" y="0"/>
              <a:ext cx="12708001" cy="11374501"/>
            </a:xfrm>
            <a:custGeom>
              <a:avLst/>
              <a:gdLst/>
              <a:ahLst/>
              <a:cxnLst/>
              <a:rect l="l" t="t" r="r" b="b"/>
              <a:pathLst>
                <a:path w="12708001" h="11374501">
                  <a:moveTo>
                    <a:pt x="9916795" y="916813"/>
                  </a:moveTo>
                  <a:cubicBezTo>
                    <a:pt x="8754491" y="184785"/>
                    <a:pt x="8443087" y="151384"/>
                    <a:pt x="7077202" y="0"/>
                  </a:cubicBezTo>
                  <a:cubicBezTo>
                    <a:pt x="3946144" y="37211"/>
                    <a:pt x="1408049" y="1845945"/>
                    <a:pt x="425450" y="4819523"/>
                  </a:cubicBezTo>
                  <a:cubicBezTo>
                    <a:pt x="89281" y="5836666"/>
                    <a:pt x="0" y="6974332"/>
                    <a:pt x="394462" y="7970393"/>
                  </a:cubicBezTo>
                  <a:cubicBezTo>
                    <a:pt x="913003" y="9279255"/>
                    <a:pt x="2201926" y="10166223"/>
                    <a:pt x="3564001" y="10523474"/>
                  </a:cubicBezTo>
                  <a:cubicBezTo>
                    <a:pt x="4926076" y="10881995"/>
                    <a:pt x="6425946" y="11374501"/>
                    <a:pt x="7822819" y="11204575"/>
                  </a:cubicBezTo>
                  <a:cubicBezTo>
                    <a:pt x="8911971" y="11071860"/>
                    <a:pt x="9999980" y="10275443"/>
                    <a:pt x="10814939" y="9541002"/>
                  </a:cubicBezTo>
                  <a:cubicBezTo>
                    <a:pt x="11355832" y="9053449"/>
                    <a:pt x="11693272" y="8377428"/>
                    <a:pt x="11919077" y="7685151"/>
                  </a:cubicBezTo>
                  <a:cubicBezTo>
                    <a:pt x="12708001" y="5276088"/>
                    <a:pt x="12061698" y="2268982"/>
                    <a:pt x="9916795" y="916813"/>
                  </a:cubicBezTo>
                  <a:close/>
                </a:path>
              </a:pathLst>
            </a:custGeom>
            <a:blipFill>
              <a:blip r:embed="rId3"/>
              <a:stretch>
                <a:fillRect l="-10237" r="-10237"/>
              </a:stretch>
            </a:blipFill>
          </p:spPr>
          <p:txBody>
            <a:bodyPr/>
            <a:lstStyle/>
            <a:p>
              <a:endParaRPr lang="en-US"/>
            </a:p>
          </p:txBody>
        </p:sp>
      </p:grpSp>
      <p:sp>
        <p:nvSpPr>
          <p:cNvPr id="5" name="TextBox 5"/>
          <p:cNvSpPr txBox="1"/>
          <p:nvPr/>
        </p:nvSpPr>
        <p:spPr>
          <a:xfrm>
            <a:off x="885174" y="233975"/>
            <a:ext cx="10849625"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6" name="TextBox 6"/>
          <p:cNvSpPr txBox="1"/>
          <p:nvPr/>
        </p:nvSpPr>
        <p:spPr>
          <a:xfrm>
            <a:off x="1028700" y="1640717"/>
            <a:ext cx="6582425" cy="1007720"/>
          </a:xfrm>
          <a:prstGeom prst="rect">
            <a:avLst/>
          </a:prstGeom>
        </p:spPr>
        <p:txBody>
          <a:bodyPr lIns="0" tIns="0" rIns="0" bIns="0" rtlCol="0" anchor="t">
            <a:spAutoFit/>
          </a:bodyPr>
          <a:lstStyle/>
          <a:p>
            <a:pPr algn="ctr">
              <a:lnSpc>
                <a:spcPts val="7978"/>
              </a:lnSpc>
            </a:pPr>
            <a:r>
              <a:rPr lang="en-US" sz="5698">
                <a:solidFill>
                  <a:srgbClr val="605048"/>
                </a:solidFill>
                <a:latin typeface="#9Slide05 Aphrodite Pro"/>
              </a:rPr>
              <a:t>b. Cảm xúc trữ tình</a:t>
            </a:r>
          </a:p>
        </p:txBody>
      </p:sp>
      <p:sp>
        <p:nvSpPr>
          <p:cNvPr id="7" name="TextBox 7"/>
          <p:cNvSpPr txBox="1"/>
          <p:nvPr/>
        </p:nvSpPr>
        <p:spPr>
          <a:xfrm>
            <a:off x="1048523" y="2819886"/>
            <a:ext cx="9077703" cy="830555"/>
          </a:xfrm>
          <a:prstGeom prst="rect">
            <a:avLst/>
          </a:prstGeom>
        </p:spPr>
        <p:txBody>
          <a:bodyPr lIns="0" tIns="0" rIns="0" bIns="0" rtlCol="0" anchor="t">
            <a:spAutoFit/>
          </a:bodyPr>
          <a:lstStyle/>
          <a:p>
            <a:pPr algn="ctr">
              <a:lnSpc>
                <a:spcPts val="6719"/>
              </a:lnSpc>
            </a:pPr>
            <a:r>
              <a:rPr lang="en-US" sz="4798">
                <a:solidFill>
                  <a:srgbClr val="4D3636"/>
                </a:solidFill>
                <a:latin typeface="Roboto Condensed Bold Italics"/>
              </a:rPr>
              <a:t>Hình ảnh những chiếc xe không kính</a:t>
            </a:r>
          </a:p>
        </p:txBody>
      </p:sp>
      <p:sp>
        <p:nvSpPr>
          <p:cNvPr id="8" name="TextBox 8"/>
          <p:cNvSpPr txBox="1"/>
          <p:nvPr/>
        </p:nvSpPr>
        <p:spPr>
          <a:xfrm>
            <a:off x="468591" y="3821891"/>
            <a:ext cx="9494286" cy="5916930"/>
          </a:xfrm>
          <a:prstGeom prst="rect">
            <a:avLst/>
          </a:prstGeom>
        </p:spPr>
        <p:txBody>
          <a:bodyPr lIns="0" tIns="0" rIns="0" bIns="0" rtlCol="0" anchor="t">
            <a:spAutoFit/>
          </a:bodyPr>
          <a:lstStyle/>
          <a:p>
            <a:pPr marL="1036105" lvl="1" indent="-518052" algn="just">
              <a:lnSpc>
                <a:spcPts val="6718"/>
              </a:lnSpc>
              <a:buFont typeface="Arial"/>
              <a:buChar char="•"/>
            </a:pPr>
            <a:r>
              <a:rPr lang="en-US" sz="4799">
                <a:solidFill>
                  <a:srgbClr val="4D3636"/>
                </a:solidFill>
                <a:latin typeface="Roboto Condensed"/>
              </a:rPr>
              <a:t>Hình ảnh thân thuộc trong thời chiến lại trở thành độc đáo, nổi bật trong bài thơ.</a:t>
            </a:r>
          </a:p>
          <a:p>
            <a:pPr marL="1036105" lvl="1" indent="-518052" algn="just">
              <a:lnSpc>
                <a:spcPts val="6718"/>
              </a:lnSpc>
              <a:buFont typeface="Arial"/>
              <a:buChar char="•"/>
            </a:pPr>
            <a:r>
              <a:rPr lang="en-US" sz="4799">
                <a:solidFill>
                  <a:srgbClr val="4D3636"/>
                </a:solidFill>
                <a:latin typeface="Roboto Condensed Italics"/>
              </a:rPr>
              <a:t>Không kính</a:t>
            </a:r>
            <a:r>
              <a:rPr lang="en-US" sz="4799">
                <a:solidFill>
                  <a:srgbClr val="4D3636"/>
                </a:solidFill>
                <a:latin typeface="Roboto Condensed"/>
              </a:rPr>
              <a:t> là thiếu vật bảo vệ tối thiểu cho sự an toàn.</a:t>
            </a:r>
          </a:p>
          <a:p>
            <a:pPr marL="1036104" lvl="1" indent="-518052" algn="just">
              <a:lnSpc>
                <a:spcPts val="6719"/>
              </a:lnSpc>
              <a:buFont typeface="Arial"/>
              <a:buChar char="•"/>
            </a:pPr>
            <a:r>
              <a:rPr lang="en-US" sz="4798">
                <a:solidFill>
                  <a:srgbClr val="4D3636"/>
                </a:solidFill>
                <a:latin typeface="Roboto Condensed"/>
              </a:rPr>
              <a:t>Nguyên nhân chân thực: </a:t>
            </a:r>
            <a:r>
              <a:rPr lang="en-US" sz="4798">
                <a:solidFill>
                  <a:srgbClr val="4D3636"/>
                </a:solidFill>
                <a:latin typeface="Roboto Condensed Italics"/>
              </a:rPr>
              <a:t>bom giật bom rung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12352766" y="2648436"/>
            <a:ext cx="6887915" cy="6165101"/>
            <a:chOff x="0" y="0"/>
            <a:chExt cx="12708051" cy="11374475"/>
          </a:xfrm>
        </p:grpSpPr>
        <p:sp>
          <p:nvSpPr>
            <p:cNvPr id="4" name="Freeform 4"/>
            <p:cNvSpPr/>
            <p:nvPr/>
          </p:nvSpPr>
          <p:spPr>
            <a:xfrm>
              <a:off x="0" y="0"/>
              <a:ext cx="12708001" cy="11374501"/>
            </a:xfrm>
            <a:custGeom>
              <a:avLst/>
              <a:gdLst/>
              <a:ahLst/>
              <a:cxnLst/>
              <a:rect l="l" t="t" r="r" b="b"/>
              <a:pathLst>
                <a:path w="12708001" h="11374501">
                  <a:moveTo>
                    <a:pt x="9916795" y="916813"/>
                  </a:moveTo>
                  <a:cubicBezTo>
                    <a:pt x="8754491" y="184785"/>
                    <a:pt x="8443087" y="151384"/>
                    <a:pt x="7077202" y="0"/>
                  </a:cubicBezTo>
                  <a:cubicBezTo>
                    <a:pt x="3946144" y="37211"/>
                    <a:pt x="1408049" y="1845945"/>
                    <a:pt x="425450" y="4819523"/>
                  </a:cubicBezTo>
                  <a:cubicBezTo>
                    <a:pt x="89281" y="5836666"/>
                    <a:pt x="0" y="6974332"/>
                    <a:pt x="394462" y="7970393"/>
                  </a:cubicBezTo>
                  <a:cubicBezTo>
                    <a:pt x="913003" y="9279255"/>
                    <a:pt x="2201926" y="10166223"/>
                    <a:pt x="3564001" y="10523474"/>
                  </a:cubicBezTo>
                  <a:cubicBezTo>
                    <a:pt x="4926076" y="10881995"/>
                    <a:pt x="6425946" y="11374501"/>
                    <a:pt x="7822819" y="11204575"/>
                  </a:cubicBezTo>
                  <a:cubicBezTo>
                    <a:pt x="8911971" y="11071860"/>
                    <a:pt x="9999980" y="10275443"/>
                    <a:pt x="10814939" y="9541002"/>
                  </a:cubicBezTo>
                  <a:cubicBezTo>
                    <a:pt x="11355832" y="9053449"/>
                    <a:pt x="11693272" y="8377428"/>
                    <a:pt x="11919077" y="7685151"/>
                  </a:cubicBezTo>
                  <a:cubicBezTo>
                    <a:pt x="12708001" y="5276088"/>
                    <a:pt x="12061698" y="2268982"/>
                    <a:pt x="9916795" y="916813"/>
                  </a:cubicBezTo>
                  <a:close/>
                </a:path>
              </a:pathLst>
            </a:custGeom>
            <a:blipFill>
              <a:blip r:embed="rId3"/>
              <a:stretch>
                <a:fillRect l="-10237" r="-10237"/>
              </a:stretch>
            </a:blipFill>
          </p:spPr>
          <p:txBody>
            <a:bodyPr/>
            <a:lstStyle/>
            <a:p>
              <a:endParaRPr lang="en-US"/>
            </a:p>
          </p:txBody>
        </p:sp>
      </p:grpSp>
      <p:sp>
        <p:nvSpPr>
          <p:cNvPr id="5" name="Freeform 5"/>
          <p:cNvSpPr/>
          <p:nvPr/>
        </p:nvSpPr>
        <p:spPr>
          <a:xfrm>
            <a:off x="2031924" y="7474932"/>
            <a:ext cx="1535547" cy="689600"/>
          </a:xfrm>
          <a:custGeom>
            <a:avLst/>
            <a:gdLst/>
            <a:ahLst/>
            <a:cxnLst/>
            <a:rect l="l" t="t" r="r" b="b"/>
            <a:pathLst>
              <a:path w="1535547" h="689600">
                <a:moveTo>
                  <a:pt x="0" y="0"/>
                </a:moveTo>
                <a:lnTo>
                  <a:pt x="1535547" y="0"/>
                </a:lnTo>
                <a:lnTo>
                  <a:pt x="1535547" y="689600"/>
                </a:lnTo>
                <a:lnTo>
                  <a:pt x="0" y="68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885174" y="233975"/>
            <a:ext cx="10849625"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7" name="TextBox 7"/>
          <p:cNvSpPr txBox="1"/>
          <p:nvPr/>
        </p:nvSpPr>
        <p:spPr>
          <a:xfrm>
            <a:off x="1028700" y="1640717"/>
            <a:ext cx="6582425" cy="1007720"/>
          </a:xfrm>
          <a:prstGeom prst="rect">
            <a:avLst/>
          </a:prstGeom>
        </p:spPr>
        <p:txBody>
          <a:bodyPr lIns="0" tIns="0" rIns="0" bIns="0" rtlCol="0" anchor="t">
            <a:spAutoFit/>
          </a:bodyPr>
          <a:lstStyle/>
          <a:p>
            <a:pPr algn="ctr">
              <a:lnSpc>
                <a:spcPts val="7978"/>
              </a:lnSpc>
            </a:pPr>
            <a:r>
              <a:rPr lang="en-US" sz="5698">
                <a:solidFill>
                  <a:srgbClr val="605048"/>
                </a:solidFill>
                <a:latin typeface="#9Slide05 Aphrodite Pro"/>
              </a:rPr>
              <a:t>b. Cảm xúc trữ tình</a:t>
            </a:r>
          </a:p>
        </p:txBody>
      </p:sp>
      <p:sp>
        <p:nvSpPr>
          <p:cNvPr id="8" name="TextBox 8"/>
          <p:cNvSpPr txBox="1"/>
          <p:nvPr/>
        </p:nvSpPr>
        <p:spPr>
          <a:xfrm>
            <a:off x="1048523" y="2819886"/>
            <a:ext cx="9077703" cy="830555"/>
          </a:xfrm>
          <a:prstGeom prst="rect">
            <a:avLst/>
          </a:prstGeom>
        </p:spPr>
        <p:txBody>
          <a:bodyPr lIns="0" tIns="0" rIns="0" bIns="0" rtlCol="0" anchor="t">
            <a:spAutoFit/>
          </a:bodyPr>
          <a:lstStyle/>
          <a:p>
            <a:pPr algn="ctr">
              <a:lnSpc>
                <a:spcPts val="6719"/>
              </a:lnSpc>
            </a:pPr>
            <a:r>
              <a:rPr lang="en-US" sz="4798">
                <a:solidFill>
                  <a:srgbClr val="4D3636"/>
                </a:solidFill>
                <a:latin typeface="Roboto Condensed Bold Italics"/>
              </a:rPr>
              <a:t>Hình ảnh những chiếc xe không kính</a:t>
            </a:r>
          </a:p>
        </p:txBody>
      </p:sp>
      <p:sp>
        <p:nvSpPr>
          <p:cNvPr id="9" name="TextBox 9"/>
          <p:cNvSpPr txBox="1"/>
          <p:nvPr/>
        </p:nvSpPr>
        <p:spPr>
          <a:xfrm>
            <a:off x="572775" y="4174207"/>
            <a:ext cx="11779992" cy="721976"/>
          </a:xfrm>
          <a:prstGeom prst="rect">
            <a:avLst/>
          </a:prstGeom>
        </p:spPr>
        <p:txBody>
          <a:bodyPr lIns="0" tIns="0" rIns="0" bIns="0" rtlCol="0" anchor="t">
            <a:spAutoFit/>
          </a:bodyPr>
          <a:lstStyle/>
          <a:p>
            <a:pPr algn="just">
              <a:lnSpc>
                <a:spcPts val="5878"/>
              </a:lnSpc>
            </a:pPr>
            <a:r>
              <a:rPr lang="en-US" sz="4199">
                <a:solidFill>
                  <a:srgbClr val="4D3636"/>
                </a:solidFill>
                <a:latin typeface="Roboto Condensed Bold Italics"/>
              </a:rPr>
              <a:t>“Xe không kính, không đèn, không mui, thùng có xước”</a:t>
            </a:r>
          </a:p>
        </p:txBody>
      </p:sp>
      <p:sp>
        <p:nvSpPr>
          <p:cNvPr id="10" name="TextBox 10"/>
          <p:cNvSpPr txBox="1"/>
          <p:nvPr/>
        </p:nvSpPr>
        <p:spPr>
          <a:xfrm>
            <a:off x="572775" y="5435628"/>
            <a:ext cx="11779992" cy="748010"/>
          </a:xfrm>
          <a:prstGeom prst="rect">
            <a:avLst/>
          </a:prstGeom>
        </p:spPr>
        <p:txBody>
          <a:bodyPr lIns="0" tIns="0" rIns="0" bIns="0" rtlCol="0" anchor="t">
            <a:spAutoFit/>
          </a:bodyPr>
          <a:lstStyle/>
          <a:p>
            <a:pPr marL="928157" lvl="1" indent="-464079" algn="just">
              <a:lnSpc>
                <a:spcPts val="6018"/>
              </a:lnSpc>
              <a:buFont typeface="Arial"/>
              <a:buChar char="•"/>
            </a:pPr>
            <a:r>
              <a:rPr lang="en-US" sz="4299">
                <a:solidFill>
                  <a:srgbClr val="4D3636"/>
                </a:solidFill>
                <a:latin typeface="Roboto Condensed"/>
              </a:rPr>
              <a:t>Điệp từ </a:t>
            </a:r>
            <a:r>
              <a:rPr lang="en-US" sz="4299">
                <a:solidFill>
                  <a:srgbClr val="4D3636"/>
                </a:solidFill>
                <a:latin typeface="Roboto Condensed Italics"/>
              </a:rPr>
              <a:t>không </a:t>
            </a:r>
            <a:r>
              <a:rPr lang="en-US" sz="4299">
                <a:solidFill>
                  <a:srgbClr val="4D3636"/>
                </a:solidFill>
                <a:latin typeface="Roboto Condensed"/>
              </a:rPr>
              <a:t>+ liệt kê: </a:t>
            </a:r>
            <a:r>
              <a:rPr lang="en-US" sz="4299">
                <a:solidFill>
                  <a:srgbClr val="4D3636"/>
                </a:solidFill>
                <a:latin typeface="Roboto Condensed Italics"/>
              </a:rPr>
              <a:t>kính, đèn, mui, thùng</a:t>
            </a:r>
          </a:p>
        </p:txBody>
      </p:sp>
      <p:sp>
        <p:nvSpPr>
          <p:cNvPr id="11" name="TextBox 11"/>
          <p:cNvSpPr txBox="1"/>
          <p:nvPr/>
        </p:nvSpPr>
        <p:spPr>
          <a:xfrm>
            <a:off x="4058085" y="7044407"/>
            <a:ext cx="7289924" cy="1464926"/>
          </a:xfrm>
          <a:prstGeom prst="rect">
            <a:avLst/>
          </a:prstGeom>
        </p:spPr>
        <p:txBody>
          <a:bodyPr lIns="0" tIns="0" rIns="0" bIns="0" rtlCol="0" anchor="t">
            <a:spAutoFit/>
          </a:bodyPr>
          <a:lstStyle/>
          <a:p>
            <a:pPr algn="just">
              <a:lnSpc>
                <a:spcPts val="5878"/>
              </a:lnSpc>
            </a:pPr>
            <a:r>
              <a:rPr lang="en-US" sz="4199">
                <a:solidFill>
                  <a:srgbClr val="4D3636"/>
                </a:solidFill>
                <a:latin typeface="Roboto Condensed"/>
              </a:rPr>
              <a:t>Mức độ mất mát của xe tăng dần tới mức biến dạng, méo mó.</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12275252" y="367325"/>
            <a:ext cx="9531038" cy="8530856"/>
            <a:chOff x="0" y="0"/>
            <a:chExt cx="12708051" cy="11374475"/>
          </a:xfrm>
        </p:grpSpPr>
        <p:sp>
          <p:nvSpPr>
            <p:cNvPr id="4" name="Freeform 4"/>
            <p:cNvSpPr/>
            <p:nvPr/>
          </p:nvSpPr>
          <p:spPr>
            <a:xfrm>
              <a:off x="0" y="0"/>
              <a:ext cx="12708001" cy="11374501"/>
            </a:xfrm>
            <a:custGeom>
              <a:avLst/>
              <a:gdLst/>
              <a:ahLst/>
              <a:cxnLst/>
              <a:rect l="l" t="t" r="r" b="b"/>
              <a:pathLst>
                <a:path w="12708001" h="11374501">
                  <a:moveTo>
                    <a:pt x="9916795" y="916813"/>
                  </a:moveTo>
                  <a:cubicBezTo>
                    <a:pt x="8754491" y="184785"/>
                    <a:pt x="8443087" y="151384"/>
                    <a:pt x="7077202" y="0"/>
                  </a:cubicBezTo>
                  <a:cubicBezTo>
                    <a:pt x="3946144" y="37211"/>
                    <a:pt x="1408049" y="1845945"/>
                    <a:pt x="425450" y="4819523"/>
                  </a:cubicBezTo>
                  <a:cubicBezTo>
                    <a:pt x="89281" y="5836666"/>
                    <a:pt x="0" y="6974332"/>
                    <a:pt x="394462" y="7970393"/>
                  </a:cubicBezTo>
                  <a:cubicBezTo>
                    <a:pt x="913003" y="9279255"/>
                    <a:pt x="2201926" y="10166223"/>
                    <a:pt x="3564001" y="10523474"/>
                  </a:cubicBezTo>
                  <a:cubicBezTo>
                    <a:pt x="4926076" y="10881995"/>
                    <a:pt x="6425946" y="11374501"/>
                    <a:pt x="7822819" y="11204575"/>
                  </a:cubicBezTo>
                  <a:cubicBezTo>
                    <a:pt x="8911971" y="11071860"/>
                    <a:pt x="9999980" y="10275443"/>
                    <a:pt x="10814939" y="9541002"/>
                  </a:cubicBezTo>
                  <a:cubicBezTo>
                    <a:pt x="11355832" y="9053449"/>
                    <a:pt x="11693272" y="8377428"/>
                    <a:pt x="11919077" y="7685151"/>
                  </a:cubicBezTo>
                  <a:cubicBezTo>
                    <a:pt x="12708001" y="5276088"/>
                    <a:pt x="12061698" y="2268982"/>
                    <a:pt x="9916795" y="916813"/>
                  </a:cubicBezTo>
                  <a:close/>
                </a:path>
              </a:pathLst>
            </a:custGeom>
            <a:blipFill>
              <a:blip r:embed="rId3"/>
              <a:stretch>
                <a:fillRect l="-10237" r="-10237"/>
              </a:stretch>
            </a:blipFill>
          </p:spPr>
          <p:txBody>
            <a:bodyPr/>
            <a:lstStyle/>
            <a:p>
              <a:endParaRPr lang="en-US"/>
            </a:p>
          </p:txBody>
        </p:sp>
      </p:grpSp>
      <p:sp>
        <p:nvSpPr>
          <p:cNvPr id="5" name="TextBox 5"/>
          <p:cNvSpPr txBox="1"/>
          <p:nvPr/>
        </p:nvSpPr>
        <p:spPr>
          <a:xfrm>
            <a:off x="573891" y="2545702"/>
            <a:ext cx="11701361" cy="5179720"/>
          </a:xfrm>
          <a:prstGeom prst="rect">
            <a:avLst/>
          </a:prstGeom>
        </p:spPr>
        <p:txBody>
          <a:bodyPr lIns="0" tIns="0" rIns="0" bIns="0" rtlCol="0" anchor="t">
            <a:spAutoFit/>
          </a:bodyPr>
          <a:lstStyle/>
          <a:p>
            <a:pPr marL="906566" lvl="1" indent="-453283" algn="just">
              <a:lnSpc>
                <a:spcPts val="5878"/>
              </a:lnSpc>
              <a:buFont typeface="Arial"/>
              <a:buChar char="•"/>
            </a:pPr>
            <a:r>
              <a:rPr lang="en-US" sz="4199" spc="125">
                <a:solidFill>
                  <a:srgbClr val="000000"/>
                </a:solidFill>
                <a:latin typeface="Roboto Condensed"/>
              </a:rPr>
              <a:t>Nghệ thuật:</a:t>
            </a:r>
          </a:p>
          <a:p>
            <a:pPr algn="just">
              <a:lnSpc>
                <a:spcPts val="5878"/>
              </a:lnSpc>
            </a:pPr>
            <a:r>
              <a:rPr lang="en-US" sz="4199" spc="125">
                <a:solidFill>
                  <a:srgbClr val="000000"/>
                </a:solidFill>
                <a:latin typeface="Roboto Condensed"/>
              </a:rPr>
              <a:t>+ Dùng các động từ mạnh, giọng điệu thản nhiên pha chút ngang tàng -&gt; gợi lên hiện thực khốc liệt của chiến trang.</a:t>
            </a:r>
          </a:p>
          <a:p>
            <a:pPr algn="just">
              <a:lnSpc>
                <a:spcPts val="5878"/>
              </a:lnSpc>
            </a:pPr>
            <a:r>
              <a:rPr lang="en-US" sz="4199" spc="125">
                <a:solidFill>
                  <a:srgbClr val="000000"/>
                </a:solidFill>
                <a:latin typeface="Roboto Condensed"/>
              </a:rPr>
              <a:t>+ Điệp ngữ </a:t>
            </a:r>
            <a:r>
              <a:rPr lang="en-US" sz="4199" spc="125">
                <a:solidFill>
                  <a:srgbClr val="000000"/>
                </a:solidFill>
                <a:latin typeface="Roboto Condensed Italics"/>
              </a:rPr>
              <a:t>không</a:t>
            </a:r>
            <a:r>
              <a:rPr lang="en-US" sz="4199" spc="125">
                <a:solidFill>
                  <a:srgbClr val="000000"/>
                </a:solidFill>
                <a:latin typeface="Roboto Condensed"/>
              </a:rPr>
              <a:t> -&gt; phủ định nhưng để khẳng định sự trần trụi của những chiếc xe không kính.</a:t>
            </a:r>
          </a:p>
          <a:p>
            <a:pPr algn="just">
              <a:lnSpc>
                <a:spcPts val="5878"/>
              </a:lnSpc>
            </a:pPr>
            <a:r>
              <a:rPr lang="en-US" sz="4199" spc="125">
                <a:solidFill>
                  <a:srgbClr val="000000"/>
                </a:solidFill>
                <a:latin typeface="Roboto Condensed"/>
              </a:rPr>
              <a:t>+ Phép liệt kê tăng tiến.</a:t>
            </a:r>
          </a:p>
        </p:txBody>
      </p:sp>
      <p:sp>
        <p:nvSpPr>
          <p:cNvPr id="6" name="Freeform 6"/>
          <p:cNvSpPr/>
          <p:nvPr/>
        </p:nvSpPr>
        <p:spPr>
          <a:xfrm rot="-5833520">
            <a:off x="952428" y="8264703"/>
            <a:ext cx="1088796" cy="805709"/>
          </a:xfrm>
          <a:custGeom>
            <a:avLst/>
            <a:gdLst/>
            <a:ahLst/>
            <a:cxnLst/>
            <a:rect l="l" t="t" r="r" b="b"/>
            <a:pathLst>
              <a:path w="1088796" h="805709">
                <a:moveTo>
                  <a:pt x="0" y="0"/>
                </a:moveTo>
                <a:lnTo>
                  <a:pt x="1088795" y="0"/>
                </a:lnTo>
                <a:lnTo>
                  <a:pt x="1088795" y="805709"/>
                </a:lnTo>
                <a:lnTo>
                  <a:pt x="0" y="805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26653" y="233975"/>
            <a:ext cx="10849625"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sp>
        <p:nvSpPr>
          <p:cNvPr id="8" name="TextBox 8"/>
          <p:cNvSpPr txBox="1"/>
          <p:nvPr/>
        </p:nvSpPr>
        <p:spPr>
          <a:xfrm>
            <a:off x="1028700" y="1361745"/>
            <a:ext cx="6582425" cy="1007720"/>
          </a:xfrm>
          <a:prstGeom prst="rect">
            <a:avLst/>
          </a:prstGeom>
        </p:spPr>
        <p:txBody>
          <a:bodyPr lIns="0" tIns="0" rIns="0" bIns="0" rtlCol="0" anchor="t">
            <a:spAutoFit/>
          </a:bodyPr>
          <a:lstStyle/>
          <a:p>
            <a:pPr algn="ctr">
              <a:lnSpc>
                <a:spcPts val="7978"/>
              </a:lnSpc>
            </a:pPr>
            <a:r>
              <a:rPr lang="en-US" sz="5698">
                <a:solidFill>
                  <a:srgbClr val="605048"/>
                </a:solidFill>
                <a:latin typeface="#9Slide05 Aphrodite Pro"/>
              </a:rPr>
              <a:t>b. Cảm xúc trữ tình</a:t>
            </a:r>
          </a:p>
        </p:txBody>
      </p:sp>
      <p:sp>
        <p:nvSpPr>
          <p:cNvPr id="9" name="TextBox 9"/>
          <p:cNvSpPr txBox="1"/>
          <p:nvPr/>
        </p:nvSpPr>
        <p:spPr>
          <a:xfrm>
            <a:off x="2484782" y="8153400"/>
            <a:ext cx="10252686" cy="1465025"/>
          </a:xfrm>
          <a:prstGeom prst="rect">
            <a:avLst/>
          </a:prstGeom>
        </p:spPr>
        <p:txBody>
          <a:bodyPr lIns="0" tIns="0" rIns="0" bIns="0" rtlCol="0" anchor="t">
            <a:spAutoFit/>
          </a:bodyPr>
          <a:lstStyle/>
          <a:p>
            <a:pPr algn="ctr">
              <a:lnSpc>
                <a:spcPts val="5879"/>
              </a:lnSpc>
              <a:spcBef>
                <a:spcPct val="0"/>
              </a:spcBef>
            </a:pPr>
            <a:r>
              <a:rPr lang="en-US" sz="4200">
                <a:solidFill>
                  <a:srgbClr val="000000"/>
                </a:solidFill>
                <a:latin typeface="Roboto Condensed Bold"/>
              </a:rPr>
              <a:t>Không khí ác liệt của chiến tranh làm cho những chiếc xe ấy biến dạng khác thường.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grpSp>
        <p:nvGrpSpPr>
          <p:cNvPr id="3" name="Group 3"/>
          <p:cNvGrpSpPr/>
          <p:nvPr/>
        </p:nvGrpSpPr>
        <p:grpSpPr>
          <a:xfrm rot="-3212638">
            <a:off x="-8078837" y="-3677969"/>
            <a:ext cx="12174784" cy="6642866"/>
            <a:chOff x="0" y="0"/>
            <a:chExt cx="16233045" cy="8857155"/>
          </a:xfrm>
        </p:grpSpPr>
        <p:sp>
          <p:nvSpPr>
            <p:cNvPr id="4" name="Freeform 4"/>
            <p:cNvSpPr/>
            <p:nvPr/>
          </p:nvSpPr>
          <p:spPr>
            <a:xfrm flipH="1">
              <a:off x="0" y="0"/>
              <a:ext cx="16233012" cy="8857107"/>
            </a:xfrm>
            <a:custGeom>
              <a:avLst/>
              <a:gdLst/>
              <a:ahLst/>
              <a:cxnLst/>
              <a:rect l="l" t="t" r="r" b="b"/>
              <a:pathLst>
                <a:path w="16233012" h="8857107">
                  <a:moveTo>
                    <a:pt x="16233012" y="0"/>
                  </a:moveTo>
                  <a:lnTo>
                    <a:pt x="0" y="0"/>
                  </a:lnTo>
                  <a:lnTo>
                    <a:pt x="0" y="8857107"/>
                  </a:lnTo>
                  <a:lnTo>
                    <a:pt x="16233012" y="8857107"/>
                  </a:lnTo>
                  <a:lnTo>
                    <a:pt x="16233012" y="0"/>
                  </a:lnTo>
                  <a:close/>
                </a:path>
              </a:pathLst>
            </a:custGeom>
            <a:blipFill>
              <a:blip r:embed="rId3"/>
              <a:stretch>
                <a:fillRect l="-5" r="-5"/>
              </a:stretch>
            </a:blipFill>
          </p:spPr>
          <p:txBody>
            <a:bodyPr/>
            <a:lstStyle/>
            <a:p>
              <a:endParaRPr lang="en-US"/>
            </a:p>
          </p:txBody>
        </p:sp>
      </p:grpSp>
      <p:grpSp>
        <p:nvGrpSpPr>
          <p:cNvPr id="5" name="Group 5"/>
          <p:cNvGrpSpPr/>
          <p:nvPr/>
        </p:nvGrpSpPr>
        <p:grpSpPr>
          <a:xfrm>
            <a:off x="10746264" y="-356536"/>
            <a:ext cx="8154969" cy="5268903"/>
            <a:chOff x="0" y="0"/>
            <a:chExt cx="10873293" cy="7025204"/>
          </a:xfrm>
        </p:grpSpPr>
        <p:sp>
          <p:nvSpPr>
            <p:cNvPr id="6" name="Freeform 6"/>
            <p:cNvSpPr/>
            <p:nvPr/>
          </p:nvSpPr>
          <p:spPr>
            <a:xfrm>
              <a:off x="0" y="0"/>
              <a:ext cx="10873232" cy="7025513"/>
            </a:xfrm>
            <a:custGeom>
              <a:avLst/>
              <a:gdLst/>
              <a:ahLst/>
              <a:cxnLst/>
              <a:rect l="l" t="t" r="r" b="b"/>
              <a:pathLst>
                <a:path w="10873232" h="7025513">
                  <a:moveTo>
                    <a:pt x="9839325" y="3074416"/>
                  </a:moveTo>
                  <a:cubicBezTo>
                    <a:pt x="9951974" y="3031871"/>
                    <a:pt x="10102215" y="3051937"/>
                    <a:pt x="10229850" y="3009265"/>
                  </a:cubicBezTo>
                  <a:cubicBezTo>
                    <a:pt x="10500233" y="2916682"/>
                    <a:pt x="10715498" y="2768854"/>
                    <a:pt x="10873232" y="2601214"/>
                  </a:cubicBezTo>
                  <a:cubicBezTo>
                    <a:pt x="10840720" y="2428494"/>
                    <a:pt x="10830687" y="2333371"/>
                    <a:pt x="10853166" y="2188083"/>
                  </a:cubicBezTo>
                  <a:cubicBezTo>
                    <a:pt x="10833100" y="2178050"/>
                    <a:pt x="10790555" y="2205609"/>
                    <a:pt x="10788015" y="2165604"/>
                  </a:cubicBezTo>
                  <a:cubicBezTo>
                    <a:pt x="10783062" y="2050415"/>
                    <a:pt x="10727944" y="2007870"/>
                    <a:pt x="10675366" y="1910207"/>
                  </a:cubicBezTo>
                  <a:cubicBezTo>
                    <a:pt x="10272268" y="1967738"/>
                    <a:pt x="9538716" y="2283206"/>
                    <a:pt x="9103106" y="2255647"/>
                  </a:cubicBezTo>
                  <a:cubicBezTo>
                    <a:pt x="9370949" y="2065401"/>
                    <a:pt x="9563735" y="1852549"/>
                    <a:pt x="9568815" y="1572133"/>
                  </a:cubicBezTo>
                  <a:cubicBezTo>
                    <a:pt x="9546336" y="1549654"/>
                    <a:pt x="9418574" y="1534541"/>
                    <a:pt x="9388602" y="1544574"/>
                  </a:cubicBezTo>
                  <a:cubicBezTo>
                    <a:pt x="9285986" y="1524508"/>
                    <a:pt x="9180830" y="1431925"/>
                    <a:pt x="9135745" y="1374267"/>
                  </a:cubicBezTo>
                  <a:cubicBezTo>
                    <a:pt x="9093200" y="1401826"/>
                    <a:pt x="9085707" y="1371727"/>
                    <a:pt x="9048115" y="1391793"/>
                  </a:cubicBezTo>
                  <a:cubicBezTo>
                    <a:pt x="8887841" y="1269111"/>
                    <a:pt x="8549894" y="1454404"/>
                    <a:pt x="8387207" y="1339215"/>
                  </a:cubicBezTo>
                  <a:cubicBezTo>
                    <a:pt x="8462264" y="1141476"/>
                    <a:pt x="8309610" y="1096391"/>
                    <a:pt x="8206994" y="1001268"/>
                  </a:cubicBezTo>
                  <a:cubicBezTo>
                    <a:pt x="8244586" y="846074"/>
                    <a:pt x="8151876" y="763397"/>
                    <a:pt x="8066786" y="618236"/>
                  </a:cubicBezTo>
                  <a:cubicBezTo>
                    <a:pt x="7961630" y="668274"/>
                    <a:pt x="7969123" y="590677"/>
                    <a:pt x="7981696" y="540639"/>
                  </a:cubicBezTo>
                  <a:cubicBezTo>
                    <a:pt x="7904099" y="563118"/>
                    <a:pt x="7856474" y="533146"/>
                    <a:pt x="7813929" y="493014"/>
                  </a:cubicBezTo>
                  <a:cubicBezTo>
                    <a:pt x="7663688" y="550545"/>
                    <a:pt x="7526020" y="553085"/>
                    <a:pt x="7405878" y="565658"/>
                  </a:cubicBezTo>
                  <a:cubicBezTo>
                    <a:pt x="6792468" y="630809"/>
                    <a:pt x="6031357" y="796036"/>
                    <a:pt x="5480558" y="823595"/>
                  </a:cubicBezTo>
                  <a:cubicBezTo>
                    <a:pt x="5986272" y="608330"/>
                    <a:pt x="6572123" y="470535"/>
                    <a:pt x="6945122" y="285369"/>
                  </a:cubicBezTo>
                  <a:cubicBezTo>
                    <a:pt x="6957695" y="180213"/>
                    <a:pt x="6955155" y="132588"/>
                    <a:pt x="6947662" y="35052"/>
                  </a:cubicBezTo>
                  <a:cubicBezTo>
                    <a:pt x="6544564" y="0"/>
                    <a:pt x="5926074" y="192786"/>
                    <a:pt x="5352796" y="372999"/>
                  </a:cubicBezTo>
                  <a:cubicBezTo>
                    <a:pt x="4023360" y="791210"/>
                    <a:pt x="2421001" y="1266825"/>
                    <a:pt x="1667383" y="2007870"/>
                  </a:cubicBezTo>
                  <a:cubicBezTo>
                    <a:pt x="1687449" y="2117979"/>
                    <a:pt x="1654810" y="2260727"/>
                    <a:pt x="1737487" y="2355850"/>
                  </a:cubicBezTo>
                  <a:cubicBezTo>
                    <a:pt x="1462024" y="2506091"/>
                    <a:pt x="1146683" y="2641219"/>
                    <a:pt x="878713" y="2796540"/>
                  </a:cubicBezTo>
                  <a:cubicBezTo>
                    <a:pt x="888746" y="2926715"/>
                    <a:pt x="956310" y="3061970"/>
                    <a:pt x="983869" y="3084449"/>
                  </a:cubicBezTo>
                  <a:cubicBezTo>
                    <a:pt x="896239" y="3132074"/>
                    <a:pt x="1031494" y="3097022"/>
                    <a:pt x="1026414" y="3147060"/>
                  </a:cubicBezTo>
                  <a:cubicBezTo>
                    <a:pt x="988822" y="3164586"/>
                    <a:pt x="1013841" y="3207131"/>
                    <a:pt x="958850" y="3219704"/>
                  </a:cubicBezTo>
                  <a:cubicBezTo>
                    <a:pt x="756031" y="3187192"/>
                    <a:pt x="530733" y="3344926"/>
                    <a:pt x="322961" y="3392424"/>
                  </a:cubicBezTo>
                  <a:cubicBezTo>
                    <a:pt x="315468" y="3424936"/>
                    <a:pt x="390525" y="3419983"/>
                    <a:pt x="343027" y="3447542"/>
                  </a:cubicBezTo>
                  <a:cubicBezTo>
                    <a:pt x="205359" y="3480054"/>
                    <a:pt x="190246" y="3552698"/>
                    <a:pt x="52578" y="3585210"/>
                  </a:cubicBezTo>
                  <a:cubicBezTo>
                    <a:pt x="47625" y="3615309"/>
                    <a:pt x="42545" y="3645281"/>
                    <a:pt x="50038" y="3680333"/>
                  </a:cubicBezTo>
                  <a:cubicBezTo>
                    <a:pt x="70104" y="3705352"/>
                    <a:pt x="190246" y="3675380"/>
                    <a:pt x="157734" y="3717925"/>
                  </a:cubicBezTo>
                  <a:cubicBezTo>
                    <a:pt x="85090" y="3742944"/>
                    <a:pt x="0" y="3735451"/>
                    <a:pt x="2540" y="3805555"/>
                  </a:cubicBezTo>
                  <a:cubicBezTo>
                    <a:pt x="42545" y="3850640"/>
                    <a:pt x="125222" y="3820541"/>
                    <a:pt x="147701" y="3893185"/>
                  </a:cubicBezTo>
                  <a:cubicBezTo>
                    <a:pt x="130175" y="3928237"/>
                    <a:pt x="75057" y="3948303"/>
                    <a:pt x="90170" y="3993388"/>
                  </a:cubicBezTo>
                  <a:cubicBezTo>
                    <a:pt x="207899" y="3990848"/>
                    <a:pt x="313055" y="4013454"/>
                    <a:pt x="435610" y="4005961"/>
                  </a:cubicBezTo>
                  <a:cubicBezTo>
                    <a:pt x="398018" y="4026027"/>
                    <a:pt x="465709" y="4071112"/>
                    <a:pt x="565785" y="4051046"/>
                  </a:cubicBezTo>
                  <a:cubicBezTo>
                    <a:pt x="560832" y="4086098"/>
                    <a:pt x="473202" y="4091051"/>
                    <a:pt x="480695" y="4128643"/>
                  </a:cubicBezTo>
                  <a:cubicBezTo>
                    <a:pt x="625856" y="4101084"/>
                    <a:pt x="665988" y="4045966"/>
                    <a:pt x="801116" y="4026027"/>
                  </a:cubicBezTo>
                  <a:cubicBezTo>
                    <a:pt x="710946" y="4098671"/>
                    <a:pt x="595757" y="4211320"/>
                    <a:pt x="483108" y="4236339"/>
                  </a:cubicBezTo>
                  <a:cubicBezTo>
                    <a:pt x="450596" y="4281424"/>
                    <a:pt x="463042" y="4341495"/>
                    <a:pt x="445516" y="4389120"/>
                  </a:cubicBezTo>
                  <a:cubicBezTo>
                    <a:pt x="415417" y="4379087"/>
                    <a:pt x="417957" y="4536821"/>
                    <a:pt x="495554" y="4574413"/>
                  </a:cubicBezTo>
                  <a:cubicBezTo>
                    <a:pt x="593217" y="4549394"/>
                    <a:pt x="813562" y="4561840"/>
                    <a:pt x="956183" y="4591939"/>
                  </a:cubicBezTo>
                  <a:cubicBezTo>
                    <a:pt x="946150" y="4619498"/>
                    <a:pt x="913638" y="4639564"/>
                    <a:pt x="931164" y="4679569"/>
                  </a:cubicBezTo>
                  <a:cubicBezTo>
                    <a:pt x="978789" y="4697095"/>
                    <a:pt x="1093851" y="4596892"/>
                    <a:pt x="1141476" y="4634484"/>
                  </a:cubicBezTo>
                  <a:cubicBezTo>
                    <a:pt x="1211580" y="4659503"/>
                    <a:pt x="1086358" y="4684522"/>
                    <a:pt x="1121410" y="4734687"/>
                  </a:cubicBezTo>
                  <a:cubicBezTo>
                    <a:pt x="1587119" y="4501896"/>
                    <a:pt x="1960118" y="4459224"/>
                    <a:pt x="2433320" y="4346575"/>
                  </a:cubicBezTo>
                  <a:cubicBezTo>
                    <a:pt x="1905000" y="4576953"/>
                    <a:pt x="1191514" y="5197856"/>
                    <a:pt x="1178941" y="5400548"/>
                  </a:cubicBezTo>
                  <a:cubicBezTo>
                    <a:pt x="1244092" y="5400548"/>
                    <a:pt x="1299083" y="5415534"/>
                    <a:pt x="1359154" y="5428107"/>
                  </a:cubicBezTo>
                  <a:cubicBezTo>
                    <a:pt x="1339088" y="5480685"/>
                    <a:pt x="1309116" y="5530723"/>
                    <a:pt x="1304036" y="5588381"/>
                  </a:cubicBezTo>
                  <a:cubicBezTo>
                    <a:pt x="1336548" y="5530850"/>
                    <a:pt x="1451737" y="5503291"/>
                    <a:pt x="1461770" y="5608447"/>
                  </a:cubicBezTo>
                  <a:cubicBezTo>
                    <a:pt x="1381633" y="5615940"/>
                    <a:pt x="1381633" y="5640959"/>
                    <a:pt x="1381633" y="5701030"/>
                  </a:cubicBezTo>
                  <a:cubicBezTo>
                    <a:pt x="1464310" y="5711063"/>
                    <a:pt x="1591945" y="5638419"/>
                    <a:pt x="1631950" y="5716016"/>
                  </a:cubicBezTo>
                  <a:cubicBezTo>
                    <a:pt x="1579372" y="5748528"/>
                    <a:pt x="1559306" y="5718556"/>
                    <a:pt x="1509268" y="5746115"/>
                  </a:cubicBezTo>
                  <a:cubicBezTo>
                    <a:pt x="1511808" y="5796153"/>
                    <a:pt x="1561846" y="5758688"/>
                    <a:pt x="1579372" y="5783707"/>
                  </a:cubicBezTo>
                  <a:cubicBezTo>
                    <a:pt x="1434211" y="5843778"/>
                    <a:pt x="1441704" y="5866384"/>
                    <a:pt x="1394079" y="5946394"/>
                  </a:cubicBezTo>
                  <a:cubicBezTo>
                    <a:pt x="1354074" y="5881243"/>
                    <a:pt x="1248918" y="6299454"/>
                    <a:pt x="1334008" y="6294374"/>
                  </a:cubicBezTo>
                  <a:cubicBezTo>
                    <a:pt x="1263904" y="6367018"/>
                    <a:pt x="1399159" y="6324473"/>
                    <a:pt x="1431671" y="6351905"/>
                  </a:cubicBezTo>
                  <a:cubicBezTo>
                    <a:pt x="1401572" y="6404483"/>
                    <a:pt x="1469263" y="6419469"/>
                    <a:pt x="1476756" y="6474587"/>
                  </a:cubicBezTo>
                  <a:cubicBezTo>
                    <a:pt x="1514348" y="6484620"/>
                    <a:pt x="1586865" y="6432042"/>
                    <a:pt x="1584452" y="6512179"/>
                  </a:cubicBezTo>
                  <a:cubicBezTo>
                    <a:pt x="1511808" y="6519672"/>
                    <a:pt x="1534414" y="6499606"/>
                    <a:pt x="1484249" y="6549771"/>
                  </a:cubicBezTo>
                  <a:cubicBezTo>
                    <a:pt x="1466723" y="6532245"/>
                    <a:pt x="1429131" y="6514719"/>
                    <a:pt x="1391666" y="6552311"/>
                  </a:cubicBezTo>
                  <a:cubicBezTo>
                    <a:pt x="1419225" y="6604889"/>
                    <a:pt x="1409192" y="6644894"/>
                    <a:pt x="1404239" y="6687566"/>
                  </a:cubicBezTo>
                  <a:cubicBezTo>
                    <a:pt x="1536954" y="6665087"/>
                    <a:pt x="1444244" y="6710045"/>
                    <a:pt x="1566926" y="6720078"/>
                  </a:cubicBezTo>
                  <a:cubicBezTo>
                    <a:pt x="1604518" y="6765163"/>
                    <a:pt x="1549400" y="6777609"/>
                    <a:pt x="1541907" y="6807708"/>
                  </a:cubicBezTo>
                  <a:cubicBezTo>
                    <a:pt x="1782318" y="6815201"/>
                    <a:pt x="1907413" y="6915404"/>
                    <a:pt x="2112772" y="6962902"/>
                  </a:cubicBezTo>
                  <a:cubicBezTo>
                    <a:pt x="2112772" y="7007987"/>
                    <a:pt x="2150364" y="6990461"/>
                    <a:pt x="2155317" y="7025513"/>
                  </a:cubicBezTo>
                  <a:cubicBezTo>
                    <a:pt x="2545842" y="6980428"/>
                    <a:pt x="2803779" y="7022973"/>
                    <a:pt x="3254375" y="6885305"/>
                  </a:cubicBezTo>
                  <a:cubicBezTo>
                    <a:pt x="3199257" y="6835267"/>
                    <a:pt x="3044063" y="6875272"/>
                    <a:pt x="3013964" y="6850253"/>
                  </a:cubicBezTo>
                  <a:cubicBezTo>
                    <a:pt x="3319399" y="6722618"/>
                    <a:pt x="3692398" y="6677533"/>
                    <a:pt x="4058031" y="6604889"/>
                  </a:cubicBezTo>
                  <a:cubicBezTo>
                    <a:pt x="4408551" y="6537325"/>
                    <a:pt x="4753991" y="6559804"/>
                    <a:pt x="5099558" y="6407150"/>
                  </a:cubicBezTo>
                  <a:cubicBezTo>
                    <a:pt x="5182235" y="6439662"/>
                    <a:pt x="5247259" y="6377051"/>
                    <a:pt x="5324856" y="6354572"/>
                  </a:cubicBezTo>
                  <a:cubicBezTo>
                    <a:pt x="5730494" y="6231890"/>
                    <a:pt x="6246241" y="6134227"/>
                    <a:pt x="6646799" y="6101715"/>
                  </a:cubicBezTo>
                  <a:cubicBezTo>
                    <a:pt x="6716903" y="6096762"/>
                    <a:pt x="6797040" y="6056630"/>
                    <a:pt x="6829552" y="6034151"/>
                  </a:cubicBezTo>
                  <a:cubicBezTo>
                    <a:pt x="6959727" y="6054217"/>
                    <a:pt x="7185025" y="5969000"/>
                    <a:pt x="7302754" y="5936488"/>
                  </a:cubicBezTo>
                  <a:cubicBezTo>
                    <a:pt x="7297801" y="5914009"/>
                    <a:pt x="7277735" y="5888863"/>
                    <a:pt x="7300214" y="5876417"/>
                  </a:cubicBezTo>
                  <a:cubicBezTo>
                    <a:pt x="7462901" y="5838825"/>
                    <a:pt x="7693279" y="5798820"/>
                    <a:pt x="7843520" y="5708650"/>
                  </a:cubicBezTo>
                  <a:cubicBezTo>
                    <a:pt x="7823454" y="5698617"/>
                    <a:pt x="7780909" y="5726176"/>
                    <a:pt x="7778369" y="5686171"/>
                  </a:cubicBezTo>
                  <a:cubicBezTo>
                    <a:pt x="7921117" y="5651119"/>
                    <a:pt x="8096377" y="5636133"/>
                    <a:pt x="8231505" y="5581015"/>
                  </a:cubicBezTo>
                  <a:cubicBezTo>
                    <a:pt x="8203946" y="5576062"/>
                    <a:pt x="8173974" y="5576062"/>
                    <a:pt x="8148828" y="5563489"/>
                  </a:cubicBezTo>
                  <a:cubicBezTo>
                    <a:pt x="8316595" y="5435854"/>
                    <a:pt x="8386699" y="5373243"/>
                    <a:pt x="8616950" y="5345684"/>
                  </a:cubicBezTo>
                  <a:cubicBezTo>
                    <a:pt x="8599424" y="5270627"/>
                    <a:pt x="8652002" y="5223002"/>
                    <a:pt x="8769731" y="5195443"/>
                  </a:cubicBezTo>
                  <a:cubicBezTo>
                    <a:pt x="8802243" y="5150358"/>
                    <a:pt x="8702167" y="5167884"/>
                    <a:pt x="8739632" y="5112766"/>
                  </a:cubicBezTo>
                  <a:cubicBezTo>
                    <a:pt x="9157716" y="5057648"/>
                    <a:pt x="9272905" y="4682109"/>
                    <a:pt x="9465691" y="4471797"/>
                  </a:cubicBezTo>
                  <a:cubicBezTo>
                    <a:pt x="9473184" y="4464304"/>
                    <a:pt x="9505696" y="4444238"/>
                    <a:pt x="9510776" y="4439285"/>
                  </a:cubicBezTo>
                  <a:cubicBezTo>
                    <a:pt x="9776206" y="4279011"/>
                    <a:pt x="10104120" y="4256532"/>
                    <a:pt x="10306939" y="4036187"/>
                  </a:cubicBezTo>
                  <a:cubicBezTo>
                    <a:pt x="10384536" y="3868420"/>
                    <a:pt x="10589895" y="3655695"/>
                    <a:pt x="10362057" y="3517900"/>
                  </a:cubicBezTo>
                  <a:cubicBezTo>
                    <a:pt x="10387076" y="3482848"/>
                    <a:pt x="10374630" y="3435223"/>
                    <a:pt x="10349484" y="3382645"/>
                  </a:cubicBezTo>
                  <a:cubicBezTo>
                    <a:pt x="10246868" y="3410204"/>
                    <a:pt x="9773666" y="3317494"/>
                    <a:pt x="9668510" y="3274949"/>
                  </a:cubicBezTo>
                  <a:cubicBezTo>
                    <a:pt x="9690989" y="3222371"/>
                    <a:pt x="9643491" y="3169793"/>
                    <a:pt x="9655937" y="3139694"/>
                  </a:cubicBezTo>
                  <a:cubicBezTo>
                    <a:pt x="9753600" y="3134741"/>
                    <a:pt x="9781159" y="3097149"/>
                    <a:pt x="9838690" y="3074543"/>
                  </a:cubicBezTo>
                  <a:close/>
                </a:path>
              </a:pathLst>
            </a:custGeom>
            <a:blipFill>
              <a:blip r:embed="rId4"/>
              <a:stretch>
                <a:fillRect t="-1632" b="-1632"/>
              </a:stretch>
            </a:blipFill>
          </p:spPr>
          <p:txBody>
            <a:bodyPr/>
            <a:lstStyle/>
            <a:p>
              <a:endParaRPr lang="en-US"/>
            </a:p>
          </p:txBody>
        </p:sp>
      </p:grpSp>
      <p:sp>
        <p:nvSpPr>
          <p:cNvPr id="7" name="Freeform 7"/>
          <p:cNvSpPr/>
          <p:nvPr/>
        </p:nvSpPr>
        <p:spPr>
          <a:xfrm>
            <a:off x="8486195" y="5650924"/>
            <a:ext cx="1124674" cy="505081"/>
          </a:xfrm>
          <a:custGeom>
            <a:avLst/>
            <a:gdLst/>
            <a:ahLst/>
            <a:cxnLst/>
            <a:rect l="l" t="t" r="r" b="b"/>
            <a:pathLst>
              <a:path w="1124674" h="505081">
                <a:moveTo>
                  <a:pt x="0" y="0"/>
                </a:moveTo>
                <a:lnTo>
                  <a:pt x="1124674" y="0"/>
                </a:lnTo>
                <a:lnTo>
                  <a:pt x="1124674" y="505081"/>
                </a:lnTo>
                <a:lnTo>
                  <a:pt x="0" y="5050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779859" y="690214"/>
            <a:ext cx="9509724" cy="1109978"/>
          </a:xfrm>
          <a:prstGeom prst="rect">
            <a:avLst/>
          </a:prstGeom>
        </p:spPr>
        <p:txBody>
          <a:bodyPr lIns="0" tIns="0" rIns="0" bIns="0" rtlCol="0" anchor="t">
            <a:spAutoFit/>
          </a:bodyPr>
          <a:lstStyle/>
          <a:p>
            <a:pPr algn="ctr">
              <a:lnSpc>
                <a:spcPts val="8119"/>
              </a:lnSpc>
            </a:pPr>
            <a:r>
              <a:rPr lang="en-US" sz="5800">
                <a:solidFill>
                  <a:srgbClr val="4D3636"/>
                </a:solidFill>
                <a:latin typeface="Fraunces Heavy"/>
              </a:rPr>
              <a:t>3. KHÁM PHÁ VĂN BẢN</a:t>
            </a:r>
          </a:p>
        </p:txBody>
      </p:sp>
      <p:sp>
        <p:nvSpPr>
          <p:cNvPr id="9" name="TextBox 9"/>
          <p:cNvSpPr txBox="1"/>
          <p:nvPr/>
        </p:nvSpPr>
        <p:spPr>
          <a:xfrm>
            <a:off x="1025831" y="1895695"/>
            <a:ext cx="5829913" cy="941680"/>
          </a:xfrm>
          <a:prstGeom prst="rect">
            <a:avLst/>
          </a:prstGeom>
        </p:spPr>
        <p:txBody>
          <a:bodyPr lIns="0" tIns="0" rIns="0" bIns="0" rtlCol="0" anchor="t">
            <a:spAutoFit/>
          </a:bodyPr>
          <a:lstStyle/>
          <a:p>
            <a:pPr algn="ctr">
              <a:lnSpc>
                <a:spcPts val="7419"/>
              </a:lnSpc>
            </a:pPr>
            <a:r>
              <a:rPr lang="en-US" sz="5299">
                <a:solidFill>
                  <a:srgbClr val="605048"/>
                </a:solidFill>
                <a:latin typeface="#9Slide05 Aphrodite Pro"/>
              </a:rPr>
              <a:t>b. Cảm xúc trữ tình</a:t>
            </a:r>
          </a:p>
        </p:txBody>
      </p:sp>
      <p:sp>
        <p:nvSpPr>
          <p:cNvPr id="10" name="TextBox 10"/>
          <p:cNvSpPr txBox="1"/>
          <p:nvPr/>
        </p:nvSpPr>
        <p:spPr>
          <a:xfrm>
            <a:off x="779859" y="2970978"/>
            <a:ext cx="7706336" cy="830707"/>
          </a:xfrm>
          <a:prstGeom prst="rect">
            <a:avLst/>
          </a:prstGeom>
        </p:spPr>
        <p:txBody>
          <a:bodyPr lIns="0" tIns="0" rIns="0" bIns="0" rtlCol="0" anchor="t">
            <a:spAutoFit/>
          </a:bodyPr>
          <a:lstStyle/>
          <a:p>
            <a:pPr algn="ctr">
              <a:lnSpc>
                <a:spcPts val="6719"/>
              </a:lnSpc>
            </a:pPr>
            <a:r>
              <a:rPr lang="en-US" sz="4800">
                <a:solidFill>
                  <a:srgbClr val="4D3636"/>
                </a:solidFill>
                <a:latin typeface="Roboto Condensed Bold Italics"/>
              </a:rPr>
              <a:t>Hình ảnh những người lính</a:t>
            </a:r>
          </a:p>
        </p:txBody>
      </p:sp>
      <p:sp>
        <p:nvSpPr>
          <p:cNvPr id="11" name="TextBox 11"/>
          <p:cNvSpPr txBox="1"/>
          <p:nvPr/>
        </p:nvSpPr>
        <p:spPr>
          <a:xfrm>
            <a:off x="973364" y="5218056"/>
            <a:ext cx="6908209" cy="3694125"/>
          </a:xfrm>
          <a:prstGeom prst="rect">
            <a:avLst/>
          </a:prstGeom>
        </p:spPr>
        <p:txBody>
          <a:bodyPr wrap="square" lIns="0" tIns="0" rIns="0" bIns="0" rtlCol="0" anchor="t">
            <a:spAutoFit/>
          </a:bodyPr>
          <a:lstStyle/>
          <a:p>
            <a:pPr algn="just">
              <a:lnSpc>
                <a:spcPts val="5875"/>
              </a:lnSpc>
            </a:pPr>
            <a:r>
              <a:rPr lang="en-US" sz="4200">
                <a:solidFill>
                  <a:srgbClr val="4D3636"/>
                </a:solidFill>
                <a:latin typeface="Roboto Condensed"/>
              </a:rPr>
              <a:t>+ Tư thế: ung dung, nhìn đất, nhìn trời, nhìn thẳng</a:t>
            </a:r>
          </a:p>
          <a:p>
            <a:pPr algn="just">
              <a:lnSpc>
                <a:spcPts val="5875"/>
              </a:lnSpc>
            </a:pPr>
            <a:endParaRPr lang="en-US" sz="4200">
              <a:solidFill>
                <a:srgbClr val="4D3636"/>
              </a:solidFill>
              <a:latin typeface="Roboto Condensed"/>
            </a:endParaRPr>
          </a:p>
          <a:p>
            <a:pPr algn="just">
              <a:lnSpc>
                <a:spcPts val="5878"/>
              </a:lnSpc>
            </a:pPr>
            <a:r>
              <a:rPr lang="en-US" sz="4200">
                <a:solidFill>
                  <a:srgbClr val="4D3636"/>
                </a:solidFill>
                <a:latin typeface="Roboto Condensed"/>
              </a:rPr>
              <a:t>+ Phép đảo ngữ, điệp từ “nhìn”, đại từ “ta”, nhịp thơ 2/2/2 </a:t>
            </a:r>
          </a:p>
        </p:txBody>
      </p:sp>
      <p:sp>
        <p:nvSpPr>
          <p:cNvPr id="12" name="TextBox 12"/>
          <p:cNvSpPr txBox="1"/>
          <p:nvPr/>
        </p:nvSpPr>
        <p:spPr>
          <a:xfrm>
            <a:off x="779859" y="4030285"/>
            <a:ext cx="4867474" cy="722075"/>
          </a:xfrm>
          <a:prstGeom prst="rect">
            <a:avLst/>
          </a:prstGeom>
        </p:spPr>
        <p:txBody>
          <a:bodyPr lIns="0" tIns="0" rIns="0" bIns="0" rtlCol="0" anchor="t">
            <a:spAutoFit/>
          </a:bodyPr>
          <a:lstStyle/>
          <a:p>
            <a:pPr marL="906780" lvl="1" indent="-453390" algn="ctr">
              <a:lnSpc>
                <a:spcPts val="5879"/>
              </a:lnSpc>
              <a:spcBef>
                <a:spcPct val="0"/>
              </a:spcBef>
              <a:buFont typeface="Arial"/>
              <a:buChar char="•"/>
            </a:pPr>
            <a:r>
              <a:rPr lang="en-US" sz="4200">
                <a:solidFill>
                  <a:srgbClr val="000000"/>
                </a:solidFill>
                <a:latin typeface="Roboto Condensed Bold"/>
              </a:rPr>
              <a:t>Tâm thế ung dung </a:t>
            </a:r>
          </a:p>
        </p:txBody>
      </p:sp>
      <p:sp>
        <p:nvSpPr>
          <p:cNvPr id="13" name="TextBox 13"/>
          <p:cNvSpPr txBox="1"/>
          <p:nvPr/>
        </p:nvSpPr>
        <p:spPr>
          <a:xfrm>
            <a:off x="9610869" y="5499565"/>
            <a:ext cx="8115300" cy="722075"/>
          </a:xfrm>
          <a:prstGeom prst="rect">
            <a:avLst/>
          </a:prstGeom>
        </p:spPr>
        <p:txBody>
          <a:bodyPr lIns="0" tIns="0" rIns="0" bIns="0" rtlCol="0" anchor="t">
            <a:spAutoFit/>
          </a:bodyPr>
          <a:lstStyle/>
          <a:p>
            <a:pPr algn="ctr">
              <a:lnSpc>
                <a:spcPts val="5879"/>
              </a:lnSpc>
              <a:spcBef>
                <a:spcPct val="0"/>
              </a:spcBef>
            </a:pPr>
            <a:r>
              <a:rPr lang="en-US" sz="4200">
                <a:solidFill>
                  <a:srgbClr val="000000"/>
                </a:solidFill>
                <a:latin typeface="Roboto Condensed Bold"/>
              </a:rPr>
              <a:t>tâm thế ung dung, tự tin cao độ</a:t>
            </a:r>
          </a:p>
        </p:txBody>
      </p:sp>
      <p:sp>
        <p:nvSpPr>
          <p:cNvPr id="14" name="TextBox 14"/>
          <p:cNvSpPr txBox="1"/>
          <p:nvPr/>
        </p:nvSpPr>
        <p:spPr>
          <a:xfrm>
            <a:off x="10210944" y="7155862"/>
            <a:ext cx="6908208" cy="2207975"/>
          </a:xfrm>
          <a:prstGeom prst="rect">
            <a:avLst/>
          </a:prstGeom>
        </p:spPr>
        <p:txBody>
          <a:bodyPr lIns="0" tIns="0" rIns="0" bIns="0" rtlCol="0" anchor="t">
            <a:spAutoFit/>
          </a:bodyPr>
          <a:lstStyle/>
          <a:p>
            <a:pPr algn="ctr">
              <a:lnSpc>
                <a:spcPts val="5879"/>
              </a:lnSpc>
              <a:spcBef>
                <a:spcPct val="0"/>
              </a:spcBef>
            </a:pPr>
            <a:r>
              <a:rPr lang="en-US" sz="4200">
                <a:solidFill>
                  <a:srgbClr val="000000"/>
                </a:solidFill>
                <a:latin typeface="Roboto Condensed Bold"/>
              </a:rPr>
              <a:t>làm nổi bật tư thế chủ động, ngạo nghễ, hiên ngang của người chiến sĩ.</a:t>
            </a:r>
          </a:p>
        </p:txBody>
      </p:sp>
      <p:sp>
        <p:nvSpPr>
          <p:cNvPr id="15" name="Freeform 15"/>
          <p:cNvSpPr/>
          <p:nvPr/>
        </p:nvSpPr>
        <p:spPr>
          <a:xfrm>
            <a:off x="8486195" y="7797631"/>
            <a:ext cx="1124674" cy="505081"/>
          </a:xfrm>
          <a:custGeom>
            <a:avLst/>
            <a:gdLst/>
            <a:ahLst/>
            <a:cxnLst/>
            <a:rect l="l" t="t" r="r" b="b"/>
            <a:pathLst>
              <a:path w="1124674" h="505081">
                <a:moveTo>
                  <a:pt x="0" y="0"/>
                </a:moveTo>
                <a:lnTo>
                  <a:pt x="1124674" y="0"/>
                </a:lnTo>
                <a:lnTo>
                  <a:pt x="1124674" y="505081"/>
                </a:lnTo>
                <a:lnTo>
                  <a:pt x="0" y="5050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grpSp>
        <p:nvGrpSpPr>
          <p:cNvPr id="3" name="Group 3"/>
          <p:cNvGrpSpPr/>
          <p:nvPr/>
        </p:nvGrpSpPr>
        <p:grpSpPr>
          <a:xfrm rot="-3796859">
            <a:off x="-8387756" y="-3321433"/>
            <a:ext cx="12174784" cy="6642866"/>
            <a:chOff x="0" y="0"/>
            <a:chExt cx="16233045" cy="8857155"/>
          </a:xfrm>
        </p:grpSpPr>
        <p:sp>
          <p:nvSpPr>
            <p:cNvPr id="4" name="Freeform 4"/>
            <p:cNvSpPr/>
            <p:nvPr/>
          </p:nvSpPr>
          <p:spPr>
            <a:xfrm flipH="1">
              <a:off x="0" y="0"/>
              <a:ext cx="16233012" cy="8857107"/>
            </a:xfrm>
            <a:custGeom>
              <a:avLst/>
              <a:gdLst/>
              <a:ahLst/>
              <a:cxnLst/>
              <a:rect l="l" t="t" r="r" b="b"/>
              <a:pathLst>
                <a:path w="16233012" h="8857107">
                  <a:moveTo>
                    <a:pt x="16233012" y="0"/>
                  </a:moveTo>
                  <a:lnTo>
                    <a:pt x="0" y="0"/>
                  </a:lnTo>
                  <a:lnTo>
                    <a:pt x="0" y="8857107"/>
                  </a:lnTo>
                  <a:lnTo>
                    <a:pt x="16233012" y="8857107"/>
                  </a:lnTo>
                  <a:lnTo>
                    <a:pt x="16233012" y="0"/>
                  </a:lnTo>
                  <a:close/>
                </a:path>
              </a:pathLst>
            </a:custGeom>
            <a:blipFill>
              <a:blip r:embed="rId3"/>
              <a:stretch>
                <a:fillRect l="-5" r="-5"/>
              </a:stretch>
            </a:blipFill>
          </p:spPr>
          <p:txBody>
            <a:bodyPr/>
            <a:lstStyle/>
            <a:p>
              <a:endParaRPr lang="en-US"/>
            </a:p>
          </p:txBody>
        </p:sp>
      </p:grpSp>
      <p:grpSp>
        <p:nvGrpSpPr>
          <p:cNvPr id="5" name="Group 5"/>
          <p:cNvGrpSpPr/>
          <p:nvPr/>
        </p:nvGrpSpPr>
        <p:grpSpPr>
          <a:xfrm>
            <a:off x="11222131" y="-668956"/>
            <a:ext cx="8154969" cy="5268903"/>
            <a:chOff x="0" y="0"/>
            <a:chExt cx="10873293" cy="7025204"/>
          </a:xfrm>
        </p:grpSpPr>
        <p:sp>
          <p:nvSpPr>
            <p:cNvPr id="6" name="Freeform 6"/>
            <p:cNvSpPr/>
            <p:nvPr/>
          </p:nvSpPr>
          <p:spPr>
            <a:xfrm>
              <a:off x="0" y="0"/>
              <a:ext cx="10873232" cy="7025513"/>
            </a:xfrm>
            <a:custGeom>
              <a:avLst/>
              <a:gdLst/>
              <a:ahLst/>
              <a:cxnLst/>
              <a:rect l="l" t="t" r="r" b="b"/>
              <a:pathLst>
                <a:path w="10873232" h="7025513">
                  <a:moveTo>
                    <a:pt x="9839325" y="3074416"/>
                  </a:moveTo>
                  <a:cubicBezTo>
                    <a:pt x="9951974" y="3031871"/>
                    <a:pt x="10102215" y="3051937"/>
                    <a:pt x="10229850" y="3009265"/>
                  </a:cubicBezTo>
                  <a:cubicBezTo>
                    <a:pt x="10500233" y="2916682"/>
                    <a:pt x="10715498" y="2768854"/>
                    <a:pt x="10873232" y="2601214"/>
                  </a:cubicBezTo>
                  <a:cubicBezTo>
                    <a:pt x="10840720" y="2428494"/>
                    <a:pt x="10830687" y="2333371"/>
                    <a:pt x="10853166" y="2188083"/>
                  </a:cubicBezTo>
                  <a:cubicBezTo>
                    <a:pt x="10833100" y="2178050"/>
                    <a:pt x="10790555" y="2205609"/>
                    <a:pt x="10788015" y="2165604"/>
                  </a:cubicBezTo>
                  <a:cubicBezTo>
                    <a:pt x="10783062" y="2050415"/>
                    <a:pt x="10727944" y="2007870"/>
                    <a:pt x="10675366" y="1910207"/>
                  </a:cubicBezTo>
                  <a:cubicBezTo>
                    <a:pt x="10272268" y="1967738"/>
                    <a:pt x="9538716" y="2283206"/>
                    <a:pt x="9103106" y="2255647"/>
                  </a:cubicBezTo>
                  <a:cubicBezTo>
                    <a:pt x="9370949" y="2065401"/>
                    <a:pt x="9563735" y="1852549"/>
                    <a:pt x="9568815" y="1572133"/>
                  </a:cubicBezTo>
                  <a:cubicBezTo>
                    <a:pt x="9546336" y="1549654"/>
                    <a:pt x="9418574" y="1534541"/>
                    <a:pt x="9388602" y="1544574"/>
                  </a:cubicBezTo>
                  <a:cubicBezTo>
                    <a:pt x="9285986" y="1524508"/>
                    <a:pt x="9180830" y="1431925"/>
                    <a:pt x="9135745" y="1374267"/>
                  </a:cubicBezTo>
                  <a:cubicBezTo>
                    <a:pt x="9093200" y="1401826"/>
                    <a:pt x="9085707" y="1371727"/>
                    <a:pt x="9048115" y="1391793"/>
                  </a:cubicBezTo>
                  <a:cubicBezTo>
                    <a:pt x="8887841" y="1269111"/>
                    <a:pt x="8549894" y="1454404"/>
                    <a:pt x="8387207" y="1339215"/>
                  </a:cubicBezTo>
                  <a:cubicBezTo>
                    <a:pt x="8462264" y="1141476"/>
                    <a:pt x="8309610" y="1096391"/>
                    <a:pt x="8206994" y="1001268"/>
                  </a:cubicBezTo>
                  <a:cubicBezTo>
                    <a:pt x="8244586" y="846074"/>
                    <a:pt x="8151876" y="763397"/>
                    <a:pt x="8066786" y="618236"/>
                  </a:cubicBezTo>
                  <a:cubicBezTo>
                    <a:pt x="7961630" y="668274"/>
                    <a:pt x="7969123" y="590677"/>
                    <a:pt x="7981696" y="540639"/>
                  </a:cubicBezTo>
                  <a:cubicBezTo>
                    <a:pt x="7904099" y="563118"/>
                    <a:pt x="7856474" y="533146"/>
                    <a:pt x="7813929" y="493014"/>
                  </a:cubicBezTo>
                  <a:cubicBezTo>
                    <a:pt x="7663688" y="550545"/>
                    <a:pt x="7526020" y="553085"/>
                    <a:pt x="7405878" y="565658"/>
                  </a:cubicBezTo>
                  <a:cubicBezTo>
                    <a:pt x="6792468" y="630809"/>
                    <a:pt x="6031357" y="796036"/>
                    <a:pt x="5480558" y="823595"/>
                  </a:cubicBezTo>
                  <a:cubicBezTo>
                    <a:pt x="5986272" y="608330"/>
                    <a:pt x="6572123" y="470535"/>
                    <a:pt x="6945122" y="285369"/>
                  </a:cubicBezTo>
                  <a:cubicBezTo>
                    <a:pt x="6957695" y="180213"/>
                    <a:pt x="6955155" y="132588"/>
                    <a:pt x="6947662" y="35052"/>
                  </a:cubicBezTo>
                  <a:cubicBezTo>
                    <a:pt x="6544564" y="0"/>
                    <a:pt x="5926074" y="192786"/>
                    <a:pt x="5352796" y="372999"/>
                  </a:cubicBezTo>
                  <a:cubicBezTo>
                    <a:pt x="4023360" y="791210"/>
                    <a:pt x="2421001" y="1266825"/>
                    <a:pt x="1667383" y="2007870"/>
                  </a:cubicBezTo>
                  <a:cubicBezTo>
                    <a:pt x="1687449" y="2117979"/>
                    <a:pt x="1654810" y="2260727"/>
                    <a:pt x="1737487" y="2355850"/>
                  </a:cubicBezTo>
                  <a:cubicBezTo>
                    <a:pt x="1462024" y="2506091"/>
                    <a:pt x="1146683" y="2641219"/>
                    <a:pt x="878713" y="2796540"/>
                  </a:cubicBezTo>
                  <a:cubicBezTo>
                    <a:pt x="888746" y="2926715"/>
                    <a:pt x="956310" y="3061970"/>
                    <a:pt x="983869" y="3084449"/>
                  </a:cubicBezTo>
                  <a:cubicBezTo>
                    <a:pt x="896239" y="3132074"/>
                    <a:pt x="1031494" y="3097022"/>
                    <a:pt x="1026414" y="3147060"/>
                  </a:cubicBezTo>
                  <a:cubicBezTo>
                    <a:pt x="988822" y="3164586"/>
                    <a:pt x="1013841" y="3207131"/>
                    <a:pt x="958850" y="3219704"/>
                  </a:cubicBezTo>
                  <a:cubicBezTo>
                    <a:pt x="756031" y="3187192"/>
                    <a:pt x="530733" y="3344926"/>
                    <a:pt x="322961" y="3392424"/>
                  </a:cubicBezTo>
                  <a:cubicBezTo>
                    <a:pt x="315468" y="3424936"/>
                    <a:pt x="390525" y="3419983"/>
                    <a:pt x="343027" y="3447542"/>
                  </a:cubicBezTo>
                  <a:cubicBezTo>
                    <a:pt x="205359" y="3480054"/>
                    <a:pt x="190246" y="3552698"/>
                    <a:pt x="52578" y="3585210"/>
                  </a:cubicBezTo>
                  <a:cubicBezTo>
                    <a:pt x="47625" y="3615309"/>
                    <a:pt x="42545" y="3645281"/>
                    <a:pt x="50038" y="3680333"/>
                  </a:cubicBezTo>
                  <a:cubicBezTo>
                    <a:pt x="70104" y="3705352"/>
                    <a:pt x="190246" y="3675380"/>
                    <a:pt x="157734" y="3717925"/>
                  </a:cubicBezTo>
                  <a:cubicBezTo>
                    <a:pt x="85090" y="3742944"/>
                    <a:pt x="0" y="3735451"/>
                    <a:pt x="2540" y="3805555"/>
                  </a:cubicBezTo>
                  <a:cubicBezTo>
                    <a:pt x="42545" y="3850640"/>
                    <a:pt x="125222" y="3820541"/>
                    <a:pt x="147701" y="3893185"/>
                  </a:cubicBezTo>
                  <a:cubicBezTo>
                    <a:pt x="130175" y="3928237"/>
                    <a:pt x="75057" y="3948303"/>
                    <a:pt x="90170" y="3993388"/>
                  </a:cubicBezTo>
                  <a:cubicBezTo>
                    <a:pt x="207899" y="3990848"/>
                    <a:pt x="313055" y="4013454"/>
                    <a:pt x="435610" y="4005961"/>
                  </a:cubicBezTo>
                  <a:cubicBezTo>
                    <a:pt x="398018" y="4026027"/>
                    <a:pt x="465709" y="4071112"/>
                    <a:pt x="565785" y="4051046"/>
                  </a:cubicBezTo>
                  <a:cubicBezTo>
                    <a:pt x="560832" y="4086098"/>
                    <a:pt x="473202" y="4091051"/>
                    <a:pt x="480695" y="4128643"/>
                  </a:cubicBezTo>
                  <a:cubicBezTo>
                    <a:pt x="625856" y="4101084"/>
                    <a:pt x="665988" y="4045966"/>
                    <a:pt x="801116" y="4026027"/>
                  </a:cubicBezTo>
                  <a:cubicBezTo>
                    <a:pt x="710946" y="4098671"/>
                    <a:pt x="595757" y="4211320"/>
                    <a:pt x="483108" y="4236339"/>
                  </a:cubicBezTo>
                  <a:cubicBezTo>
                    <a:pt x="450596" y="4281424"/>
                    <a:pt x="463042" y="4341495"/>
                    <a:pt x="445516" y="4389120"/>
                  </a:cubicBezTo>
                  <a:cubicBezTo>
                    <a:pt x="415417" y="4379087"/>
                    <a:pt x="417957" y="4536821"/>
                    <a:pt x="495554" y="4574413"/>
                  </a:cubicBezTo>
                  <a:cubicBezTo>
                    <a:pt x="593217" y="4549394"/>
                    <a:pt x="813562" y="4561840"/>
                    <a:pt x="956183" y="4591939"/>
                  </a:cubicBezTo>
                  <a:cubicBezTo>
                    <a:pt x="946150" y="4619498"/>
                    <a:pt x="913638" y="4639564"/>
                    <a:pt x="931164" y="4679569"/>
                  </a:cubicBezTo>
                  <a:cubicBezTo>
                    <a:pt x="978789" y="4697095"/>
                    <a:pt x="1093851" y="4596892"/>
                    <a:pt x="1141476" y="4634484"/>
                  </a:cubicBezTo>
                  <a:cubicBezTo>
                    <a:pt x="1211580" y="4659503"/>
                    <a:pt x="1086358" y="4684522"/>
                    <a:pt x="1121410" y="4734687"/>
                  </a:cubicBezTo>
                  <a:cubicBezTo>
                    <a:pt x="1587119" y="4501896"/>
                    <a:pt x="1960118" y="4459224"/>
                    <a:pt x="2433320" y="4346575"/>
                  </a:cubicBezTo>
                  <a:cubicBezTo>
                    <a:pt x="1905000" y="4576953"/>
                    <a:pt x="1191514" y="5197856"/>
                    <a:pt x="1178941" y="5400548"/>
                  </a:cubicBezTo>
                  <a:cubicBezTo>
                    <a:pt x="1244092" y="5400548"/>
                    <a:pt x="1299083" y="5415534"/>
                    <a:pt x="1359154" y="5428107"/>
                  </a:cubicBezTo>
                  <a:cubicBezTo>
                    <a:pt x="1339088" y="5480685"/>
                    <a:pt x="1309116" y="5530723"/>
                    <a:pt x="1304036" y="5588381"/>
                  </a:cubicBezTo>
                  <a:cubicBezTo>
                    <a:pt x="1336548" y="5530850"/>
                    <a:pt x="1451737" y="5503291"/>
                    <a:pt x="1461770" y="5608447"/>
                  </a:cubicBezTo>
                  <a:cubicBezTo>
                    <a:pt x="1381633" y="5615940"/>
                    <a:pt x="1381633" y="5640959"/>
                    <a:pt x="1381633" y="5701030"/>
                  </a:cubicBezTo>
                  <a:cubicBezTo>
                    <a:pt x="1464310" y="5711063"/>
                    <a:pt x="1591945" y="5638419"/>
                    <a:pt x="1631950" y="5716016"/>
                  </a:cubicBezTo>
                  <a:cubicBezTo>
                    <a:pt x="1579372" y="5748528"/>
                    <a:pt x="1559306" y="5718556"/>
                    <a:pt x="1509268" y="5746115"/>
                  </a:cubicBezTo>
                  <a:cubicBezTo>
                    <a:pt x="1511808" y="5796153"/>
                    <a:pt x="1561846" y="5758688"/>
                    <a:pt x="1579372" y="5783707"/>
                  </a:cubicBezTo>
                  <a:cubicBezTo>
                    <a:pt x="1434211" y="5843778"/>
                    <a:pt x="1441704" y="5866384"/>
                    <a:pt x="1394079" y="5946394"/>
                  </a:cubicBezTo>
                  <a:cubicBezTo>
                    <a:pt x="1354074" y="5881243"/>
                    <a:pt x="1248918" y="6299454"/>
                    <a:pt x="1334008" y="6294374"/>
                  </a:cubicBezTo>
                  <a:cubicBezTo>
                    <a:pt x="1263904" y="6367018"/>
                    <a:pt x="1399159" y="6324473"/>
                    <a:pt x="1431671" y="6351905"/>
                  </a:cubicBezTo>
                  <a:cubicBezTo>
                    <a:pt x="1401572" y="6404483"/>
                    <a:pt x="1469263" y="6419469"/>
                    <a:pt x="1476756" y="6474587"/>
                  </a:cubicBezTo>
                  <a:cubicBezTo>
                    <a:pt x="1514348" y="6484620"/>
                    <a:pt x="1586865" y="6432042"/>
                    <a:pt x="1584452" y="6512179"/>
                  </a:cubicBezTo>
                  <a:cubicBezTo>
                    <a:pt x="1511808" y="6519672"/>
                    <a:pt x="1534414" y="6499606"/>
                    <a:pt x="1484249" y="6549771"/>
                  </a:cubicBezTo>
                  <a:cubicBezTo>
                    <a:pt x="1466723" y="6532245"/>
                    <a:pt x="1429131" y="6514719"/>
                    <a:pt x="1391666" y="6552311"/>
                  </a:cubicBezTo>
                  <a:cubicBezTo>
                    <a:pt x="1419225" y="6604889"/>
                    <a:pt x="1409192" y="6644894"/>
                    <a:pt x="1404239" y="6687566"/>
                  </a:cubicBezTo>
                  <a:cubicBezTo>
                    <a:pt x="1536954" y="6665087"/>
                    <a:pt x="1444244" y="6710045"/>
                    <a:pt x="1566926" y="6720078"/>
                  </a:cubicBezTo>
                  <a:cubicBezTo>
                    <a:pt x="1604518" y="6765163"/>
                    <a:pt x="1549400" y="6777609"/>
                    <a:pt x="1541907" y="6807708"/>
                  </a:cubicBezTo>
                  <a:cubicBezTo>
                    <a:pt x="1782318" y="6815201"/>
                    <a:pt x="1907413" y="6915404"/>
                    <a:pt x="2112772" y="6962902"/>
                  </a:cubicBezTo>
                  <a:cubicBezTo>
                    <a:pt x="2112772" y="7007987"/>
                    <a:pt x="2150364" y="6990461"/>
                    <a:pt x="2155317" y="7025513"/>
                  </a:cubicBezTo>
                  <a:cubicBezTo>
                    <a:pt x="2545842" y="6980428"/>
                    <a:pt x="2803779" y="7022973"/>
                    <a:pt x="3254375" y="6885305"/>
                  </a:cubicBezTo>
                  <a:cubicBezTo>
                    <a:pt x="3199257" y="6835267"/>
                    <a:pt x="3044063" y="6875272"/>
                    <a:pt x="3013964" y="6850253"/>
                  </a:cubicBezTo>
                  <a:cubicBezTo>
                    <a:pt x="3319399" y="6722618"/>
                    <a:pt x="3692398" y="6677533"/>
                    <a:pt x="4058031" y="6604889"/>
                  </a:cubicBezTo>
                  <a:cubicBezTo>
                    <a:pt x="4408551" y="6537325"/>
                    <a:pt x="4753991" y="6559804"/>
                    <a:pt x="5099558" y="6407150"/>
                  </a:cubicBezTo>
                  <a:cubicBezTo>
                    <a:pt x="5182235" y="6439662"/>
                    <a:pt x="5247259" y="6377051"/>
                    <a:pt x="5324856" y="6354572"/>
                  </a:cubicBezTo>
                  <a:cubicBezTo>
                    <a:pt x="5730494" y="6231890"/>
                    <a:pt x="6246241" y="6134227"/>
                    <a:pt x="6646799" y="6101715"/>
                  </a:cubicBezTo>
                  <a:cubicBezTo>
                    <a:pt x="6716903" y="6096762"/>
                    <a:pt x="6797040" y="6056630"/>
                    <a:pt x="6829552" y="6034151"/>
                  </a:cubicBezTo>
                  <a:cubicBezTo>
                    <a:pt x="6959727" y="6054217"/>
                    <a:pt x="7185025" y="5969000"/>
                    <a:pt x="7302754" y="5936488"/>
                  </a:cubicBezTo>
                  <a:cubicBezTo>
                    <a:pt x="7297801" y="5914009"/>
                    <a:pt x="7277735" y="5888863"/>
                    <a:pt x="7300214" y="5876417"/>
                  </a:cubicBezTo>
                  <a:cubicBezTo>
                    <a:pt x="7462901" y="5838825"/>
                    <a:pt x="7693279" y="5798820"/>
                    <a:pt x="7843520" y="5708650"/>
                  </a:cubicBezTo>
                  <a:cubicBezTo>
                    <a:pt x="7823454" y="5698617"/>
                    <a:pt x="7780909" y="5726176"/>
                    <a:pt x="7778369" y="5686171"/>
                  </a:cubicBezTo>
                  <a:cubicBezTo>
                    <a:pt x="7921117" y="5651119"/>
                    <a:pt x="8096377" y="5636133"/>
                    <a:pt x="8231505" y="5581015"/>
                  </a:cubicBezTo>
                  <a:cubicBezTo>
                    <a:pt x="8203946" y="5576062"/>
                    <a:pt x="8173974" y="5576062"/>
                    <a:pt x="8148828" y="5563489"/>
                  </a:cubicBezTo>
                  <a:cubicBezTo>
                    <a:pt x="8316595" y="5435854"/>
                    <a:pt x="8386699" y="5373243"/>
                    <a:pt x="8616950" y="5345684"/>
                  </a:cubicBezTo>
                  <a:cubicBezTo>
                    <a:pt x="8599424" y="5270627"/>
                    <a:pt x="8652002" y="5223002"/>
                    <a:pt x="8769731" y="5195443"/>
                  </a:cubicBezTo>
                  <a:cubicBezTo>
                    <a:pt x="8802243" y="5150358"/>
                    <a:pt x="8702167" y="5167884"/>
                    <a:pt x="8739632" y="5112766"/>
                  </a:cubicBezTo>
                  <a:cubicBezTo>
                    <a:pt x="9157716" y="5057648"/>
                    <a:pt x="9272905" y="4682109"/>
                    <a:pt x="9465691" y="4471797"/>
                  </a:cubicBezTo>
                  <a:cubicBezTo>
                    <a:pt x="9473184" y="4464304"/>
                    <a:pt x="9505696" y="4444238"/>
                    <a:pt x="9510776" y="4439285"/>
                  </a:cubicBezTo>
                  <a:cubicBezTo>
                    <a:pt x="9776206" y="4279011"/>
                    <a:pt x="10104120" y="4256532"/>
                    <a:pt x="10306939" y="4036187"/>
                  </a:cubicBezTo>
                  <a:cubicBezTo>
                    <a:pt x="10384536" y="3868420"/>
                    <a:pt x="10589895" y="3655695"/>
                    <a:pt x="10362057" y="3517900"/>
                  </a:cubicBezTo>
                  <a:cubicBezTo>
                    <a:pt x="10387076" y="3482848"/>
                    <a:pt x="10374630" y="3435223"/>
                    <a:pt x="10349484" y="3382645"/>
                  </a:cubicBezTo>
                  <a:cubicBezTo>
                    <a:pt x="10246868" y="3410204"/>
                    <a:pt x="9773666" y="3317494"/>
                    <a:pt x="9668510" y="3274949"/>
                  </a:cubicBezTo>
                  <a:cubicBezTo>
                    <a:pt x="9690989" y="3222371"/>
                    <a:pt x="9643491" y="3169793"/>
                    <a:pt x="9655937" y="3139694"/>
                  </a:cubicBezTo>
                  <a:cubicBezTo>
                    <a:pt x="9753600" y="3134741"/>
                    <a:pt x="9781159" y="3097149"/>
                    <a:pt x="9838690" y="3074543"/>
                  </a:cubicBezTo>
                  <a:close/>
                </a:path>
              </a:pathLst>
            </a:custGeom>
            <a:blipFill>
              <a:blip r:embed="rId4"/>
              <a:stretch>
                <a:fillRect t="-1632" b="-1632"/>
              </a:stretch>
            </a:blipFill>
          </p:spPr>
          <p:txBody>
            <a:bodyPr/>
            <a:lstStyle/>
            <a:p>
              <a:endParaRPr lang="en-US"/>
            </a:p>
          </p:txBody>
        </p:sp>
      </p:grpSp>
      <p:sp>
        <p:nvSpPr>
          <p:cNvPr id="7" name="TextBox 7"/>
          <p:cNvSpPr txBox="1"/>
          <p:nvPr/>
        </p:nvSpPr>
        <p:spPr>
          <a:xfrm>
            <a:off x="779859" y="279036"/>
            <a:ext cx="9509724" cy="1109978"/>
          </a:xfrm>
          <a:prstGeom prst="rect">
            <a:avLst/>
          </a:prstGeom>
        </p:spPr>
        <p:txBody>
          <a:bodyPr lIns="0" tIns="0" rIns="0" bIns="0" rtlCol="0" anchor="t">
            <a:spAutoFit/>
          </a:bodyPr>
          <a:lstStyle/>
          <a:p>
            <a:pPr algn="ctr">
              <a:lnSpc>
                <a:spcPts val="8119"/>
              </a:lnSpc>
            </a:pPr>
            <a:r>
              <a:rPr lang="en-US" sz="5800">
                <a:solidFill>
                  <a:srgbClr val="4D3636"/>
                </a:solidFill>
                <a:latin typeface="Fraunces Heavy"/>
              </a:rPr>
              <a:t>3. KHÁM PHÁ VĂN BẢN</a:t>
            </a:r>
          </a:p>
        </p:txBody>
      </p:sp>
      <p:sp>
        <p:nvSpPr>
          <p:cNvPr id="8" name="TextBox 8"/>
          <p:cNvSpPr txBox="1"/>
          <p:nvPr/>
        </p:nvSpPr>
        <p:spPr>
          <a:xfrm>
            <a:off x="779859" y="1360439"/>
            <a:ext cx="5829913" cy="941680"/>
          </a:xfrm>
          <a:prstGeom prst="rect">
            <a:avLst/>
          </a:prstGeom>
        </p:spPr>
        <p:txBody>
          <a:bodyPr lIns="0" tIns="0" rIns="0" bIns="0" rtlCol="0" anchor="t">
            <a:spAutoFit/>
          </a:bodyPr>
          <a:lstStyle/>
          <a:p>
            <a:pPr algn="ctr">
              <a:lnSpc>
                <a:spcPts val="7419"/>
              </a:lnSpc>
            </a:pPr>
            <a:r>
              <a:rPr lang="en-US" sz="5299">
                <a:solidFill>
                  <a:srgbClr val="605048"/>
                </a:solidFill>
                <a:latin typeface="#9Slide05 Aphrodite Pro"/>
              </a:rPr>
              <a:t>b. Cảm xúc trữ tình</a:t>
            </a:r>
          </a:p>
        </p:txBody>
      </p:sp>
      <p:sp>
        <p:nvSpPr>
          <p:cNvPr id="9" name="TextBox 9"/>
          <p:cNvSpPr txBox="1"/>
          <p:nvPr/>
        </p:nvSpPr>
        <p:spPr>
          <a:xfrm>
            <a:off x="779859" y="2378318"/>
            <a:ext cx="7706336" cy="830707"/>
          </a:xfrm>
          <a:prstGeom prst="rect">
            <a:avLst/>
          </a:prstGeom>
        </p:spPr>
        <p:txBody>
          <a:bodyPr lIns="0" tIns="0" rIns="0" bIns="0" rtlCol="0" anchor="t">
            <a:spAutoFit/>
          </a:bodyPr>
          <a:lstStyle/>
          <a:p>
            <a:pPr algn="just">
              <a:lnSpc>
                <a:spcPts val="6719"/>
              </a:lnSpc>
            </a:pPr>
            <a:r>
              <a:rPr lang="en-US" sz="4800">
                <a:solidFill>
                  <a:srgbClr val="4D3636"/>
                </a:solidFill>
                <a:latin typeface="Roboto Condensed Bold Italics"/>
              </a:rPr>
              <a:t>Hình ảnh những người lính</a:t>
            </a:r>
          </a:p>
        </p:txBody>
      </p:sp>
      <p:sp>
        <p:nvSpPr>
          <p:cNvPr id="10" name="TextBox 10"/>
          <p:cNvSpPr txBox="1"/>
          <p:nvPr/>
        </p:nvSpPr>
        <p:spPr>
          <a:xfrm>
            <a:off x="79949" y="3241496"/>
            <a:ext cx="10909545" cy="1465025"/>
          </a:xfrm>
          <a:prstGeom prst="rect">
            <a:avLst/>
          </a:prstGeom>
        </p:spPr>
        <p:txBody>
          <a:bodyPr lIns="0" tIns="0" rIns="0" bIns="0" rtlCol="0" anchor="t">
            <a:spAutoFit/>
          </a:bodyPr>
          <a:lstStyle/>
          <a:p>
            <a:pPr marL="906780" lvl="1" indent="-453390" algn="just">
              <a:lnSpc>
                <a:spcPts val="5879"/>
              </a:lnSpc>
              <a:spcBef>
                <a:spcPct val="0"/>
              </a:spcBef>
              <a:buFont typeface="Arial"/>
              <a:buChar char="•"/>
            </a:pPr>
            <a:r>
              <a:rPr lang="en-US" sz="4200">
                <a:solidFill>
                  <a:srgbClr val="000000"/>
                </a:solidFill>
                <a:latin typeface="Roboto Condensed Bold"/>
              </a:rPr>
              <a:t>Tinh thần lạc quan, bất chấp mọi hiểm nguy, coi thường mọi gian khổ (khổ 3 và khổ 4)</a:t>
            </a:r>
          </a:p>
        </p:txBody>
      </p:sp>
      <p:sp>
        <p:nvSpPr>
          <p:cNvPr id="11" name="TextBox 11"/>
          <p:cNvSpPr txBox="1"/>
          <p:nvPr/>
        </p:nvSpPr>
        <p:spPr>
          <a:xfrm>
            <a:off x="779859" y="4866543"/>
            <a:ext cx="17054953" cy="5097549"/>
          </a:xfrm>
          <a:prstGeom prst="rect">
            <a:avLst/>
          </a:prstGeom>
        </p:spPr>
        <p:txBody>
          <a:bodyPr lIns="0" tIns="0" rIns="0" bIns="0" rtlCol="0" anchor="t">
            <a:spAutoFit/>
          </a:bodyPr>
          <a:lstStyle/>
          <a:p>
            <a:pPr algn="just">
              <a:lnSpc>
                <a:spcPts val="4959"/>
              </a:lnSpc>
            </a:pPr>
            <a:r>
              <a:rPr lang="en-US" sz="3999">
                <a:solidFill>
                  <a:srgbClr val="000000"/>
                </a:solidFill>
                <a:latin typeface="Roboto Condensed"/>
              </a:rPr>
              <a:t>- Các hình ảnh như "bụi", "mưa": gợi những khó khăn, gian khổ.</a:t>
            </a:r>
          </a:p>
          <a:p>
            <a:pPr algn="just">
              <a:lnSpc>
                <a:spcPts val="4959"/>
              </a:lnSpc>
            </a:pPr>
            <a:r>
              <a:rPr lang="en-US" sz="3999">
                <a:solidFill>
                  <a:srgbClr val="000000"/>
                </a:solidFill>
                <a:latin typeface="Roboto Condensed"/>
              </a:rPr>
              <a:t>- Cấu trúc lặp "không có ... ừ thì..." cùng kết cấu phủ định "chưa có ..."</a:t>
            </a:r>
          </a:p>
          <a:p>
            <a:pPr algn="just">
              <a:lnSpc>
                <a:spcPts val="4959"/>
              </a:lnSpc>
            </a:pPr>
            <a:r>
              <a:rPr lang="en-US" sz="3999">
                <a:solidFill>
                  <a:srgbClr val="000000"/>
                </a:solidFill>
                <a:latin typeface="Roboto Condensed"/>
              </a:rPr>
              <a:t>- Hình ảnh so sánh độc đáo "bụi phun tóc trắng như người già", "mưa tuôn, mưa xối như ngoài trời" -&gt; Sự khắc nghiệt của thiên nhiên</a:t>
            </a:r>
          </a:p>
          <a:p>
            <a:pPr algn="just">
              <a:lnSpc>
                <a:spcPts val="4959"/>
              </a:lnSpc>
            </a:pPr>
            <a:r>
              <a:rPr lang="en-US" sz="3999">
                <a:solidFill>
                  <a:srgbClr val="000000"/>
                </a:solidFill>
                <a:latin typeface="Roboto Condensed"/>
              </a:rPr>
              <a:t>-&gt;  Sự ngang tàng, phơi phới, lạc quan của những người lính. Họ luôn luôn hướng về phía trước.</a:t>
            </a:r>
          </a:p>
          <a:p>
            <a:pPr algn="just">
              <a:lnSpc>
                <a:spcPts val="4959"/>
              </a:lnSpc>
            </a:pPr>
            <a:r>
              <a:rPr lang="en-US" sz="3999">
                <a:solidFill>
                  <a:srgbClr val="000000"/>
                </a:solidFill>
                <a:latin typeface="Roboto Condensed"/>
              </a:rPr>
              <a:t>- Hình ảnh "phì phèo châm điếu thuốc", "lái trăm cây số nữa": thể hiện tinh thần lạc quan, thái độ coi thường mọi hiểm nguy, thử thách phía trước.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0"/>
                                        <p:tgtEl>
                                          <p:spTgt spid="11">
                                            <p:txEl>
                                              <p:pRg st="2" end="2"/>
                                            </p:txEl>
                                          </p:spTgt>
                                        </p:tgtEl>
                                      </p:cBhvr>
                                    </p:animEffect>
                                    <p:anim calcmode="lin" valueType="num">
                                      <p:cBhvr>
                                        <p:cTn id="2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barn(inVertical)">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1000"/>
                                        <p:tgtEl>
                                          <p:spTgt spid="11">
                                            <p:txEl>
                                              <p:pRg st="4" end="4"/>
                                            </p:txEl>
                                          </p:spTgt>
                                        </p:tgtEl>
                                      </p:cBhvr>
                                    </p:animEffect>
                                    <p:anim calcmode="lin" valueType="num">
                                      <p:cBhvr>
                                        <p:cTn id="4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16085825" y="8017839"/>
            <a:ext cx="2202175" cy="4518011"/>
            <a:chOff x="0" y="0"/>
            <a:chExt cx="3129268" cy="7495253"/>
          </a:xfrm>
        </p:grpSpPr>
        <p:sp>
          <p:nvSpPr>
            <p:cNvPr id="4" name="Freeform 4"/>
            <p:cNvSpPr/>
            <p:nvPr/>
          </p:nvSpPr>
          <p:spPr>
            <a:xfrm>
              <a:off x="0" y="0"/>
              <a:ext cx="3129280" cy="7495286"/>
            </a:xfrm>
            <a:custGeom>
              <a:avLst/>
              <a:gdLst/>
              <a:ahLst/>
              <a:cxnLst/>
              <a:rect l="l" t="t" r="r" b="b"/>
              <a:pathLst>
                <a:path w="3129280" h="7495286">
                  <a:moveTo>
                    <a:pt x="0" y="0"/>
                  </a:moveTo>
                  <a:lnTo>
                    <a:pt x="3129280" y="0"/>
                  </a:lnTo>
                  <a:lnTo>
                    <a:pt x="3129280" y="7495286"/>
                  </a:lnTo>
                  <a:lnTo>
                    <a:pt x="0" y="7495286"/>
                  </a:lnTo>
                  <a:lnTo>
                    <a:pt x="0" y="0"/>
                  </a:lnTo>
                  <a:close/>
                </a:path>
              </a:pathLst>
            </a:custGeom>
            <a:blipFill>
              <a:blip r:embed="rId3"/>
              <a:stretch>
                <a:fillRect l="-124" r="-123"/>
              </a:stretch>
            </a:blipFill>
          </p:spPr>
          <p:txBody>
            <a:bodyPr/>
            <a:lstStyle/>
            <a:p>
              <a:endParaRPr lang="en-US"/>
            </a:p>
          </p:txBody>
        </p:sp>
      </p:grpSp>
      <p:sp>
        <p:nvSpPr>
          <p:cNvPr id="8" name="TextBox 8"/>
          <p:cNvSpPr txBox="1"/>
          <p:nvPr/>
        </p:nvSpPr>
        <p:spPr>
          <a:xfrm>
            <a:off x="609600" y="63264"/>
            <a:ext cx="9980428" cy="1109978"/>
          </a:xfrm>
          <a:prstGeom prst="rect">
            <a:avLst/>
          </a:prstGeom>
        </p:spPr>
        <p:txBody>
          <a:bodyPr lIns="0" tIns="0" rIns="0" bIns="0" rtlCol="0" anchor="t">
            <a:spAutoFit/>
          </a:bodyPr>
          <a:lstStyle/>
          <a:p>
            <a:pPr algn="ctr">
              <a:lnSpc>
                <a:spcPts val="8119"/>
              </a:lnSpc>
            </a:pPr>
            <a:r>
              <a:rPr lang="en-US" sz="5800">
                <a:solidFill>
                  <a:srgbClr val="4D3636"/>
                </a:solidFill>
                <a:latin typeface="Fraunces Heavy"/>
              </a:rPr>
              <a:t>3. KHÁM PHÁ VĂN BẢN</a:t>
            </a:r>
          </a:p>
        </p:txBody>
      </p:sp>
      <p:sp>
        <p:nvSpPr>
          <p:cNvPr id="9" name="TextBox 9"/>
          <p:cNvSpPr txBox="1"/>
          <p:nvPr/>
        </p:nvSpPr>
        <p:spPr>
          <a:xfrm>
            <a:off x="1043644" y="1236506"/>
            <a:ext cx="5829913" cy="941680"/>
          </a:xfrm>
          <a:prstGeom prst="rect">
            <a:avLst/>
          </a:prstGeom>
        </p:spPr>
        <p:txBody>
          <a:bodyPr lIns="0" tIns="0" rIns="0" bIns="0" rtlCol="0" anchor="t">
            <a:spAutoFit/>
          </a:bodyPr>
          <a:lstStyle/>
          <a:p>
            <a:pPr algn="ctr">
              <a:lnSpc>
                <a:spcPts val="7419"/>
              </a:lnSpc>
            </a:pPr>
            <a:r>
              <a:rPr lang="en-US" sz="5299">
                <a:solidFill>
                  <a:srgbClr val="605048"/>
                </a:solidFill>
                <a:latin typeface="#9Slide05 Aphrodite Pro"/>
              </a:rPr>
              <a:t>b. Cảm xúc trữ tình</a:t>
            </a:r>
          </a:p>
        </p:txBody>
      </p:sp>
      <p:sp>
        <p:nvSpPr>
          <p:cNvPr id="10" name="TextBox 10"/>
          <p:cNvSpPr txBox="1"/>
          <p:nvPr/>
        </p:nvSpPr>
        <p:spPr>
          <a:xfrm>
            <a:off x="7620000" y="1282954"/>
            <a:ext cx="6830669" cy="788010"/>
          </a:xfrm>
          <a:prstGeom prst="rect">
            <a:avLst/>
          </a:prstGeom>
        </p:spPr>
        <p:txBody>
          <a:bodyPr lIns="0" tIns="0" rIns="0" bIns="0" rtlCol="0" anchor="t">
            <a:spAutoFit/>
          </a:bodyPr>
          <a:lstStyle/>
          <a:p>
            <a:pPr algn="just">
              <a:lnSpc>
                <a:spcPts val="6439"/>
              </a:lnSpc>
            </a:pPr>
            <a:r>
              <a:rPr lang="en-US" sz="4599">
                <a:solidFill>
                  <a:srgbClr val="4D3636"/>
                </a:solidFill>
                <a:latin typeface="Roboto Condensed Bold Italics"/>
              </a:rPr>
              <a:t>Hình ảnh những người lính</a:t>
            </a:r>
          </a:p>
        </p:txBody>
      </p:sp>
      <p:sp>
        <p:nvSpPr>
          <p:cNvPr id="11" name="TextBox 11"/>
          <p:cNvSpPr txBox="1"/>
          <p:nvPr/>
        </p:nvSpPr>
        <p:spPr>
          <a:xfrm>
            <a:off x="609600" y="2269160"/>
            <a:ext cx="17388840" cy="695703"/>
          </a:xfrm>
          <a:prstGeom prst="rect">
            <a:avLst/>
          </a:prstGeom>
        </p:spPr>
        <p:txBody>
          <a:bodyPr wrap="square" lIns="0" tIns="0" rIns="0" bIns="0" rtlCol="0" anchor="t">
            <a:spAutoFit/>
          </a:bodyPr>
          <a:lstStyle/>
          <a:p>
            <a:pPr marL="906780" lvl="1" indent="-453390" algn="just">
              <a:lnSpc>
                <a:spcPts val="5879"/>
              </a:lnSpc>
              <a:buFont typeface="Arial"/>
              <a:buChar char="•"/>
            </a:pPr>
            <a:r>
              <a:rPr lang="en-US" sz="4000">
                <a:solidFill>
                  <a:srgbClr val="000000"/>
                </a:solidFill>
                <a:latin typeface="Roboto Condensed Bold"/>
              </a:rPr>
              <a:t>Những người lính luôn tràn đầy tình đồng chí, đồng đội cao đẹp (khổ 5 và khổ 6)</a:t>
            </a:r>
          </a:p>
        </p:txBody>
      </p:sp>
      <p:sp>
        <p:nvSpPr>
          <p:cNvPr id="12" name="TextBox 12"/>
          <p:cNvSpPr txBox="1"/>
          <p:nvPr/>
        </p:nvSpPr>
        <p:spPr>
          <a:xfrm>
            <a:off x="1442488" y="5206631"/>
            <a:ext cx="7645440" cy="1250342"/>
          </a:xfrm>
          <a:prstGeom prst="rect">
            <a:avLst/>
          </a:prstGeom>
        </p:spPr>
        <p:txBody>
          <a:bodyPr wrap="square" lIns="0" tIns="0" rIns="0" bIns="0" rtlCol="0" anchor="t">
            <a:spAutoFit/>
          </a:bodyPr>
          <a:lstStyle/>
          <a:p>
            <a:pPr algn="just">
              <a:lnSpc>
                <a:spcPts val="4959"/>
              </a:lnSpc>
            </a:pPr>
            <a:r>
              <a:rPr lang="en-US" sz="3999">
                <a:solidFill>
                  <a:srgbClr val="000000"/>
                </a:solidFill>
                <a:latin typeface="Roboto Condensed"/>
              </a:rPr>
              <a:t>- Gặp bạn bè – bắt tay nhau qua cửa kính</a:t>
            </a:r>
            <a:endParaRPr lang="en-US" sz="3999">
              <a:solidFill>
                <a:srgbClr val="000000"/>
              </a:solidFill>
              <a:latin typeface="Roboto Condensed Italics"/>
            </a:endParaRPr>
          </a:p>
        </p:txBody>
      </p:sp>
      <p:sp>
        <p:nvSpPr>
          <p:cNvPr id="15" name="TextBox 12">
            <a:extLst>
              <a:ext uri="{FF2B5EF4-FFF2-40B4-BE49-F238E27FC236}">
                <a16:creationId xmlns:a16="http://schemas.microsoft.com/office/drawing/2014/main" id="{E402B9B9-DD08-BB6A-8A8B-D6F0FD907276}"/>
              </a:ext>
            </a:extLst>
          </p:cNvPr>
          <p:cNvSpPr txBox="1"/>
          <p:nvPr/>
        </p:nvSpPr>
        <p:spPr>
          <a:xfrm>
            <a:off x="11201400" y="3516621"/>
            <a:ext cx="7645440" cy="609141"/>
          </a:xfrm>
          <a:prstGeom prst="rect">
            <a:avLst/>
          </a:prstGeom>
        </p:spPr>
        <p:txBody>
          <a:bodyPr wrap="square" lIns="0" tIns="0" rIns="0" bIns="0" rtlCol="0" anchor="t">
            <a:spAutoFit/>
          </a:bodyPr>
          <a:lstStyle/>
          <a:p>
            <a:pPr algn="just">
              <a:lnSpc>
                <a:spcPts val="4959"/>
              </a:lnSpc>
            </a:pPr>
            <a:r>
              <a:rPr lang="en-US" sz="3999" b="1">
                <a:solidFill>
                  <a:srgbClr val="000000"/>
                </a:solidFill>
                <a:latin typeface="Roboto Condensed"/>
              </a:rPr>
              <a:t>Chung lý tưởng, nhiệm vụ</a:t>
            </a:r>
            <a:endParaRPr lang="en-US" sz="3999" b="1">
              <a:solidFill>
                <a:srgbClr val="000000"/>
              </a:solidFill>
              <a:latin typeface="Roboto Condensed Italics"/>
            </a:endParaRPr>
          </a:p>
        </p:txBody>
      </p:sp>
      <p:sp>
        <p:nvSpPr>
          <p:cNvPr id="16" name="TextBox 12">
            <a:extLst>
              <a:ext uri="{FF2B5EF4-FFF2-40B4-BE49-F238E27FC236}">
                <a16:creationId xmlns:a16="http://schemas.microsoft.com/office/drawing/2014/main" id="{3346EE52-6009-1270-AEB1-6BD8F690653E}"/>
              </a:ext>
            </a:extLst>
          </p:cNvPr>
          <p:cNvSpPr txBox="1"/>
          <p:nvPr/>
        </p:nvSpPr>
        <p:spPr>
          <a:xfrm>
            <a:off x="1384817" y="3473615"/>
            <a:ext cx="7645440" cy="1250342"/>
          </a:xfrm>
          <a:prstGeom prst="rect">
            <a:avLst/>
          </a:prstGeom>
        </p:spPr>
        <p:txBody>
          <a:bodyPr wrap="square" lIns="0" tIns="0" rIns="0" bIns="0" rtlCol="0" anchor="t">
            <a:spAutoFit/>
          </a:bodyPr>
          <a:lstStyle/>
          <a:p>
            <a:pPr algn="just">
              <a:lnSpc>
                <a:spcPts val="4959"/>
              </a:lnSpc>
            </a:pPr>
            <a:r>
              <a:rPr lang="en-US" sz="3999">
                <a:solidFill>
                  <a:srgbClr val="000000"/>
                </a:solidFill>
                <a:latin typeface="Roboto Condensed"/>
              </a:rPr>
              <a:t>- Những chiếc xe từ trong bom rơi – họp thành tiểu đội.</a:t>
            </a:r>
            <a:endParaRPr lang="en-US" sz="3999">
              <a:solidFill>
                <a:srgbClr val="000000"/>
              </a:solidFill>
              <a:latin typeface="Roboto Condensed Italics"/>
            </a:endParaRPr>
          </a:p>
        </p:txBody>
      </p:sp>
      <p:sp>
        <p:nvSpPr>
          <p:cNvPr id="17" name="TextBox 12">
            <a:extLst>
              <a:ext uri="{FF2B5EF4-FFF2-40B4-BE49-F238E27FC236}">
                <a16:creationId xmlns:a16="http://schemas.microsoft.com/office/drawing/2014/main" id="{4650FC98-09D6-ECF8-661A-C49D01D6E468}"/>
              </a:ext>
            </a:extLst>
          </p:cNvPr>
          <p:cNvSpPr txBox="1"/>
          <p:nvPr/>
        </p:nvSpPr>
        <p:spPr>
          <a:xfrm>
            <a:off x="11035334" y="4880548"/>
            <a:ext cx="6719266" cy="1891543"/>
          </a:xfrm>
          <a:prstGeom prst="rect">
            <a:avLst/>
          </a:prstGeom>
        </p:spPr>
        <p:txBody>
          <a:bodyPr wrap="square" lIns="0" tIns="0" rIns="0" bIns="0" rtlCol="0" anchor="t">
            <a:spAutoFit/>
          </a:bodyPr>
          <a:lstStyle/>
          <a:p>
            <a:pPr algn="just">
              <a:lnSpc>
                <a:spcPts val="4959"/>
              </a:lnSpc>
            </a:pPr>
            <a:r>
              <a:rPr lang="en-US" sz="3999" b="1">
                <a:solidFill>
                  <a:srgbClr val="000000"/>
                </a:solidFill>
                <a:latin typeface="Roboto Condensed"/>
              </a:rPr>
              <a:t>Chia sẻ niềm vui gặp mặt bình an; trao yêu thương, động viên nhau tiến về phía trước</a:t>
            </a:r>
            <a:endParaRPr lang="en-US" sz="3999" b="1">
              <a:solidFill>
                <a:srgbClr val="000000"/>
              </a:solidFill>
              <a:latin typeface="Roboto Condensed Italics"/>
            </a:endParaRPr>
          </a:p>
        </p:txBody>
      </p:sp>
      <p:sp>
        <p:nvSpPr>
          <p:cNvPr id="18" name="TextBox 12">
            <a:extLst>
              <a:ext uri="{FF2B5EF4-FFF2-40B4-BE49-F238E27FC236}">
                <a16:creationId xmlns:a16="http://schemas.microsoft.com/office/drawing/2014/main" id="{A9859E51-A3FD-5EC6-3BA9-7602C4C09B62}"/>
              </a:ext>
            </a:extLst>
          </p:cNvPr>
          <p:cNvSpPr txBox="1"/>
          <p:nvPr/>
        </p:nvSpPr>
        <p:spPr>
          <a:xfrm>
            <a:off x="1498560" y="7521678"/>
            <a:ext cx="7645440" cy="1250342"/>
          </a:xfrm>
          <a:prstGeom prst="rect">
            <a:avLst/>
          </a:prstGeom>
        </p:spPr>
        <p:txBody>
          <a:bodyPr wrap="square" lIns="0" tIns="0" rIns="0" bIns="0" rtlCol="0" anchor="t">
            <a:spAutoFit/>
          </a:bodyPr>
          <a:lstStyle/>
          <a:p>
            <a:pPr algn="just">
              <a:lnSpc>
                <a:spcPts val="4959"/>
              </a:lnSpc>
            </a:pPr>
            <a:r>
              <a:rPr lang="en-US" sz="3999">
                <a:solidFill>
                  <a:srgbClr val="000000"/>
                </a:solidFill>
                <a:latin typeface="Roboto Condensed"/>
              </a:rPr>
              <a:t>- Bếp Hoàng Cẩm: chung bát đũa – là gia đình</a:t>
            </a:r>
            <a:endParaRPr lang="en-US" sz="3999">
              <a:solidFill>
                <a:srgbClr val="000000"/>
              </a:solidFill>
              <a:latin typeface="Roboto Condensed Italics"/>
            </a:endParaRPr>
          </a:p>
        </p:txBody>
      </p:sp>
      <p:sp>
        <p:nvSpPr>
          <p:cNvPr id="19" name="TextBox 12">
            <a:extLst>
              <a:ext uri="{FF2B5EF4-FFF2-40B4-BE49-F238E27FC236}">
                <a16:creationId xmlns:a16="http://schemas.microsoft.com/office/drawing/2014/main" id="{5F60C762-476C-A4B1-D645-94D8850C3CFD}"/>
              </a:ext>
            </a:extLst>
          </p:cNvPr>
          <p:cNvSpPr txBox="1"/>
          <p:nvPr/>
        </p:nvSpPr>
        <p:spPr>
          <a:xfrm>
            <a:off x="11035334" y="7521678"/>
            <a:ext cx="6719266" cy="1250342"/>
          </a:xfrm>
          <a:prstGeom prst="rect">
            <a:avLst/>
          </a:prstGeom>
        </p:spPr>
        <p:txBody>
          <a:bodyPr wrap="square" lIns="0" tIns="0" rIns="0" bIns="0" rtlCol="0" anchor="t">
            <a:spAutoFit/>
          </a:bodyPr>
          <a:lstStyle/>
          <a:p>
            <a:pPr algn="just">
              <a:lnSpc>
                <a:spcPts val="4959"/>
              </a:lnSpc>
            </a:pPr>
            <a:r>
              <a:rPr lang="en-US" sz="3999" b="1">
                <a:solidFill>
                  <a:srgbClr val="000000"/>
                </a:solidFill>
                <a:latin typeface="Roboto Condensed"/>
              </a:rPr>
              <a:t>Tình cảm gắn bó, thân thiết như ruột thịt.</a:t>
            </a:r>
            <a:endParaRPr lang="en-US" sz="3999" b="1">
              <a:solidFill>
                <a:srgbClr val="000000"/>
              </a:solidFill>
              <a:latin typeface="Roboto Condensed Italics"/>
            </a:endParaRPr>
          </a:p>
        </p:txBody>
      </p:sp>
      <p:sp>
        <p:nvSpPr>
          <p:cNvPr id="20" name="Freeform 7">
            <a:extLst>
              <a:ext uri="{FF2B5EF4-FFF2-40B4-BE49-F238E27FC236}">
                <a16:creationId xmlns:a16="http://schemas.microsoft.com/office/drawing/2014/main" id="{299978EB-104B-D556-9F8A-BA389A6AA1A3}"/>
              </a:ext>
            </a:extLst>
          </p:cNvPr>
          <p:cNvSpPr/>
          <p:nvPr/>
        </p:nvSpPr>
        <p:spPr>
          <a:xfrm>
            <a:off x="9502646" y="3560337"/>
            <a:ext cx="1124674" cy="505081"/>
          </a:xfrm>
          <a:custGeom>
            <a:avLst/>
            <a:gdLst/>
            <a:ahLst/>
            <a:cxnLst/>
            <a:rect l="l" t="t" r="r" b="b"/>
            <a:pathLst>
              <a:path w="1124674" h="505081">
                <a:moveTo>
                  <a:pt x="0" y="0"/>
                </a:moveTo>
                <a:lnTo>
                  <a:pt x="1124674" y="0"/>
                </a:lnTo>
                <a:lnTo>
                  <a:pt x="1124674" y="505081"/>
                </a:lnTo>
                <a:lnTo>
                  <a:pt x="0" y="505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7">
            <a:extLst>
              <a:ext uri="{FF2B5EF4-FFF2-40B4-BE49-F238E27FC236}">
                <a16:creationId xmlns:a16="http://schemas.microsoft.com/office/drawing/2014/main" id="{01B56DD5-1A14-D27F-6E61-CAFD99994DB1}"/>
              </a:ext>
            </a:extLst>
          </p:cNvPr>
          <p:cNvSpPr/>
          <p:nvPr/>
        </p:nvSpPr>
        <p:spPr>
          <a:xfrm>
            <a:off x="9647305" y="7712299"/>
            <a:ext cx="1124674" cy="505081"/>
          </a:xfrm>
          <a:custGeom>
            <a:avLst/>
            <a:gdLst/>
            <a:ahLst/>
            <a:cxnLst/>
            <a:rect l="l" t="t" r="r" b="b"/>
            <a:pathLst>
              <a:path w="1124674" h="505081">
                <a:moveTo>
                  <a:pt x="0" y="0"/>
                </a:moveTo>
                <a:lnTo>
                  <a:pt x="1124674" y="0"/>
                </a:lnTo>
                <a:lnTo>
                  <a:pt x="1124674" y="505081"/>
                </a:lnTo>
                <a:lnTo>
                  <a:pt x="0" y="505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E9FDD802-C327-D4AD-A614-965778025B38}"/>
              </a:ext>
            </a:extLst>
          </p:cNvPr>
          <p:cNvSpPr/>
          <p:nvPr/>
        </p:nvSpPr>
        <p:spPr>
          <a:xfrm>
            <a:off x="9651694" y="5479121"/>
            <a:ext cx="1124674" cy="505081"/>
          </a:xfrm>
          <a:custGeom>
            <a:avLst/>
            <a:gdLst/>
            <a:ahLst/>
            <a:cxnLst/>
            <a:rect l="l" t="t" r="r" b="b"/>
            <a:pathLst>
              <a:path w="1124674" h="505081">
                <a:moveTo>
                  <a:pt x="0" y="0"/>
                </a:moveTo>
                <a:lnTo>
                  <a:pt x="1124674" y="0"/>
                </a:lnTo>
                <a:lnTo>
                  <a:pt x="1124674" y="505081"/>
                </a:lnTo>
                <a:lnTo>
                  <a:pt x="0" y="505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15941049" y="5035902"/>
            <a:ext cx="2346951" cy="5621440"/>
            <a:chOff x="0" y="0"/>
            <a:chExt cx="3129268" cy="7495253"/>
          </a:xfrm>
        </p:grpSpPr>
        <p:sp>
          <p:nvSpPr>
            <p:cNvPr id="4" name="Freeform 4"/>
            <p:cNvSpPr/>
            <p:nvPr/>
          </p:nvSpPr>
          <p:spPr>
            <a:xfrm>
              <a:off x="0" y="0"/>
              <a:ext cx="3129280" cy="7495286"/>
            </a:xfrm>
            <a:custGeom>
              <a:avLst/>
              <a:gdLst/>
              <a:ahLst/>
              <a:cxnLst/>
              <a:rect l="l" t="t" r="r" b="b"/>
              <a:pathLst>
                <a:path w="3129280" h="7495286">
                  <a:moveTo>
                    <a:pt x="0" y="0"/>
                  </a:moveTo>
                  <a:lnTo>
                    <a:pt x="3129280" y="0"/>
                  </a:lnTo>
                  <a:lnTo>
                    <a:pt x="3129280" y="7495286"/>
                  </a:lnTo>
                  <a:lnTo>
                    <a:pt x="0" y="7495286"/>
                  </a:lnTo>
                  <a:lnTo>
                    <a:pt x="0" y="0"/>
                  </a:lnTo>
                  <a:close/>
                </a:path>
              </a:pathLst>
            </a:custGeom>
            <a:blipFill>
              <a:blip r:embed="rId3"/>
              <a:stretch>
                <a:fillRect l="-124" r="-123"/>
              </a:stretch>
            </a:blipFill>
          </p:spPr>
          <p:txBody>
            <a:bodyPr/>
            <a:lstStyle/>
            <a:p>
              <a:endParaRPr lang="en-US"/>
            </a:p>
          </p:txBody>
        </p:sp>
      </p:grpSp>
      <p:sp>
        <p:nvSpPr>
          <p:cNvPr id="8" name="TextBox 8"/>
          <p:cNvSpPr txBox="1"/>
          <p:nvPr/>
        </p:nvSpPr>
        <p:spPr>
          <a:xfrm>
            <a:off x="763772" y="359411"/>
            <a:ext cx="9980428" cy="1109978"/>
          </a:xfrm>
          <a:prstGeom prst="rect">
            <a:avLst/>
          </a:prstGeom>
        </p:spPr>
        <p:txBody>
          <a:bodyPr lIns="0" tIns="0" rIns="0" bIns="0" rtlCol="0" anchor="t">
            <a:spAutoFit/>
          </a:bodyPr>
          <a:lstStyle/>
          <a:p>
            <a:pPr algn="ctr">
              <a:lnSpc>
                <a:spcPts val="8119"/>
              </a:lnSpc>
            </a:pPr>
            <a:r>
              <a:rPr lang="en-US" sz="5800">
                <a:solidFill>
                  <a:srgbClr val="4D3636"/>
                </a:solidFill>
                <a:latin typeface="Fraunces Heavy"/>
              </a:rPr>
              <a:t>3. KHÁM PHÁ VĂN BẢN</a:t>
            </a:r>
          </a:p>
        </p:txBody>
      </p:sp>
      <p:sp>
        <p:nvSpPr>
          <p:cNvPr id="9" name="TextBox 9"/>
          <p:cNvSpPr txBox="1"/>
          <p:nvPr/>
        </p:nvSpPr>
        <p:spPr>
          <a:xfrm>
            <a:off x="1384792" y="1461618"/>
            <a:ext cx="5829913" cy="941680"/>
          </a:xfrm>
          <a:prstGeom prst="rect">
            <a:avLst/>
          </a:prstGeom>
        </p:spPr>
        <p:txBody>
          <a:bodyPr lIns="0" tIns="0" rIns="0" bIns="0" rtlCol="0" anchor="t">
            <a:spAutoFit/>
          </a:bodyPr>
          <a:lstStyle/>
          <a:p>
            <a:pPr algn="ctr">
              <a:lnSpc>
                <a:spcPts val="7419"/>
              </a:lnSpc>
            </a:pPr>
            <a:r>
              <a:rPr lang="en-US" sz="5299">
                <a:solidFill>
                  <a:srgbClr val="605048"/>
                </a:solidFill>
                <a:latin typeface="#9Slide05 Aphrodite Pro"/>
              </a:rPr>
              <a:t>b. Cảm xúc trữ tình</a:t>
            </a:r>
          </a:p>
        </p:txBody>
      </p:sp>
      <p:sp>
        <p:nvSpPr>
          <p:cNvPr id="10" name="TextBox 10"/>
          <p:cNvSpPr txBox="1"/>
          <p:nvPr/>
        </p:nvSpPr>
        <p:spPr>
          <a:xfrm>
            <a:off x="8042001" y="1615288"/>
            <a:ext cx="6830669" cy="788010"/>
          </a:xfrm>
          <a:prstGeom prst="rect">
            <a:avLst/>
          </a:prstGeom>
        </p:spPr>
        <p:txBody>
          <a:bodyPr lIns="0" tIns="0" rIns="0" bIns="0" rtlCol="0" anchor="t">
            <a:spAutoFit/>
          </a:bodyPr>
          <a:lstStyle/>
          <a:p>
            <a:pPr algn="ctr">
              <a:lnSpc>
                <a:spcPts val="6439"/>
              </a:lnSpc>
            </a:pPr>
            <a:r>
              <a:rPr lang="en-US" sz="4599">
                <a:solidFill>
                  <a:srgbClr val="4D3636"/>
                </a:solidFill>
                <a:latin typeface="Roboto Condensed Bold Italics"/>
              </a:rPr>
              <a:t>Hình ảnh những người lính</a:t>
            </a:r>
          </a:p>
        </p:txBody>
      </p:sp>
      <p:sp>
        <p:nvSpPr>
          <p:cNvPr id="11" name="TextBox 11"/>
          <p:cNvSpPr txBox="1"/>
          <p:nvPr/>
        </p:nvSpPr>
        <p:spPr>
          <a:xfrm>
            <a:off x="2231317" y="2378770"/>
            <a:ext cx="14641411" cy="764624"/>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000000"/>
                </a:solidFill>
                <a:latin typeface="Roboto Condensed Bold"/>
              </a:rPr>
              <a:t>Ý chí chiến đấu, tinh thần yêu nước và lí tưởng cao đẹp</a:t>
            </a:r>
          </a:p>
        </p:txBody>
      </p:sp>
      <p:sp>
        <p:nvSpPr>
          <p:cNvPr id="12" name="TextBox 12"/>
          <p:cNvSpPr txBox="1"/>
          <p:nvPr/>
        </p:nvSpPr>
        <p:spPr>
          <a:xfrm>
            <a:off x="1384792" y="3361897"/>
            <a:ext cx="15684008" cy="6052939"/>
          </a:xfrm>
          <a:prstGeom prst="rect">
            <a:avLst/>
          </a:prstGeom>
        </p:spPr>
        <p:txBody>
          <a:bodyPr wrap="square" lIns="0" tIns="0" rIns="0" bIns="0" rtlCol="0" anchor="t">
            <a:spAutoFit/>
          </a:bodyPr>
          <a:lstStyle/>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 Điệp từ: </a:t>
            </a:r>
            <a:r>
              <a:rPr lang="vi-VN" sz="4000" i="1">
                <a:latin typeface="Roboto Condensed" panose="02000000000000000000" pitchFamily="2" charset="0"/>
                <a:ea typeface="Roboto Condensed" panose="02000000000000000000" pitchFamily="2" charset="0"/>
                <a:cs typeface="Roboto Condensed" panose="02000000000000000000" pitchFamily="2" charset="0"/>
              </a:rPr>
              <a:t>Lại đi, lại đi</a:t>
            </a:r>
            <a:r>
              <a:rPr lang="vi-VN" sz="4000">
                <a:latin typeface="Roboto Condensed" panose="02000000000000000000" pitchFamily="2" charset="0"/>
                <a:ea typeface="Roboto Condensed" panose="02000000000000000000" pitchFamily="2" charset="0"/>
                <a:cs typeface="Roboto Condensed" panose="02000000000000000000" pitchFamily="2" charset="0"/>
              </a:rPr>
              <a:t> </a:t>
            </a:r>
          </a:p>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   Phó từ tiếp diễn tương tự: </a:t>
            </a:r>
            <a:r>
              <a:rPr lang="vi-VN" sz="4000" i="1">
                <a:latin typeface="Roboto Condensed" panose="02000000000000000000" pitchFamily="2" charset="0"/>
                <a:ea typeface="Roboto Condensed" panose="02000000000000000000" pitchFamily="2" charset="0"/>
                <a:cs typeface="Roboto Condensed" panose="02000000000000000000" pitchFamily="2" charset="0"/>
              </a:rPr>
              <a:t>vẫn</a:t>
            </a:r>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-&gt; Khẳng định chắc chắn dù có gian khổ, khó khăn, dù xe có không còn nguyên vẹn người lính vẫn không bỏ vô lăng, quyết hoàn thành nhiệm vụ.</a:t>
            </a:r>
          </a:p>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 Hình ảnh "vì miền Nam phía trước": gợi lên niềm tin về một ngày mai tất thắng, hai miền Nam Bắc sum họp một nhà.</a:t>
            </a:r>
          </a:p>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 Khẳng định </a:t>
            </a:r>
            <a:r>
              <a:rPr lang="vi-VN" sz="4000" i="1">
                <a:latin typeface="Roboto Condensed" panose="02000000000000000000" pitchFamily="2" charset="0"/>
                <a:ea typeface="Roboto Condensed" panose="02000000000000000000" pitchFamily="2" charset="0"/>
                <a:cs typeface="Roboto Condensed" panose="02000000000000000000" pitchFamily="2" charset="0"/>
              </a:rPr>
              <a:t>Chỉ cần trong xe có một trái tim</a:t>
            </a:r>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10000"/>
              </a:lnSpc>
            </a:pPr>
            <a:r>
              <a:rPr lang="vi-VN" sz="4000">
                <a:latin typeface="Roboto Condensed" panose="02000000000000000000" pitchFamily="2" charset="0"/>
                <a:ea typeface="Roboto Condensed" panose="02000000000000000000" pitchFamily="2" charset="0"/>
                <a:cs typeface="Roboto Condensed" panose="02000000000000000000" pitchFamily="2" charset="0"/>
              </a:rPr>
              <a:t>Nghệ thuật hoán dụ: trái tim - người chiến sĩ.</a:t>
            </a:r>
            <a:endParaRPr lang="en-US" sz="4000">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10000"/>
              </a:lnSpc>
            </a:pPr>
            <a:r>
              <a:rPr lang="en-US" sz="4000">
                <a:latin typeface="Roboto Condensed" panose="02000000000000000000" pitchFamily="2" charset="0"/>
                <a:ea typeface="Roboto Condensed" panose="02000000000000000000" pitchFamily="2" charset="0"/>
                <a:cs typeface="Roboto Condensed" panose="02000000000000000000" pitchFamily="2" charset="0"/>
              </a:rPr>
              <a:t>-&gt; Trái tim yêu nước, quyết thắng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Effect transition="in" filter="fade">
                                      <p:cBhvr>
                                        <p:cTn id="49" dur="1000"/>
                                        <p:tgtEl>
                                          <p:spTgt spid="12">
                                            <p:txEl>
                                              <p:pRg st="6" end="6"/>
                                            </p:txEl>
                                          </p:spTgt>
                                        </p:tgtEl>
                                      </p:cBhvr>
                                    </p:animEffect>
                                    <p:anim calcmode="lin" valueType="num">
                                      <p:cBhvr>
                                        <p:cTn id="5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25381" y="70527"/>
            <a:ext cx="18162619" cy="102164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512600">
            <a:off x="-1323511" y="-4629997"/>
            <a:ext cx="16230600" cy="7222617"/>
            <a:chOff x="0" y="0"/>
            <a:chExt cx="21640800" cy="9630156"/>
          </a:xfrm>
        </p:grpSpPr>
        <p:sp>
          <p:nvSpPr>
            <p:cNvPr id="4" name="Freeform 4"/>
            <p:cNvSpPr/>
            <p:nvPr/>
          </p:nvSpPr>
          <p:spPr>
            <a:xfrm>
              <a:off x="0" y="0"/>
              <a:ext cx="21640800" cy="9630156"/>
            </a:xfrm>
            <a:custGeom>
              <a:avLst/>
              <a:gdLst/>
              <a:ahLst/>
              <a:cxnLst/>
              <a:rect l="l" t="t" r="r" b="b"/>
              <a:pathLst>
                <a:path w="21640800" h="9630156">
                  <a:moveTo>
                    <a:pt x="0" y="0"/>
                  </a:moveTo>
                  <a:lnTo>
                    <a:pt x="21640800" y="0"/>
                  </a:lnTo>
                  <a:lnTo>
                    <a:pt x="21640800" y="9630156"/>
                  </a:lnTo>
                  <a:lnTo>
                    <a:pt x="0" y="9630156"/>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rot="-712287">
            <a:off x="13120856" y="-931954"/>
            <a:ext cx="6027957" cy="1863908"/>
            <a:chOff x="0" y="0"/>
            <a:chExt cx="8037276" cy="2485211"/>
          </a:xfrm>
        </p:grpSpPr>
        <p:sp>
          <p:nvSpPr>
            <p:cNvPr id="6" name="Freeform 6"/>
            <p:cNvSpPr/>
            <p:nvPr/>
          </p:nvSpPr>
          <p:spPr>
            <a:xfrm>
              <a:off x="0" y="0"/>
              <a:ext cx="8037322" cy="2485263"/>
            </a:xfrm>
            <a:custGeom>
              <a:avLst/>
              <a:gdLst/>
              <a:ahLst/>
              <a:cxnLst/>
              <a:rect l="l" t="t" r="r" b="b"/>
              <a:pathLst>
                <a:path w="8037322" h="2485263">
                  <a:moveTo>
                    <a:pt x="0" y="0"/>
                  </a:moveTo>
                  <a:lnTo>
                    <a:pt x="8037322" y="0"/>
                  </a:lnTo>
                  <a:lnTo>
                    <a:pt x="8037322" y="2485263"/>
                  </a:lnTo>
                  <a:lnTo>
                    <a:pt x="0" y="2485263"/>
                  </a:lnTo>
                  <a:lnTo>
                    <a:pt x="0" y="0"/>
                  </a:lnTo>
                  <a:close/>
                </a:path>
              </a:pathLst>
            </a:custGeom>
            <a:blipFill>
              <a:blip r:embed="rId4"/>
              <a:stretch>
                <a:fillRect b="2"/>
              </a:stretch>
            </a:blipFill>
          </p:spPr>
          <p:txBody>
            <a:bodyPr/>
            <a:lstStyle/>
            <a:p>
              <a:endParaRPr lang="en-US"/>
            </a:p>
          </p:txBody>
        </p:sp>
      </p:grpSp>
      <p:sp>
        <p:nvSpPr>
          <p:cNvPr id="7" name="TextBox 7"/>
          <p:cNvSpPr txBox="1"/>
          <p:nvPr/>
        </p:nvSpPr>
        <p:spPr>
          <a:xfrm>
            <a:off x="284290" y="416561"/>
            <a:ext cx="10270440" cy="1109978"/>
          </a:xfrm>
          <a:prstGeom prst="rect">
            <a:avLst/>
          </a:prstGeom>
        </p:spPr>
        <p:txBody>
          <a:bodyPr lIns="0" tIns="0" rIns="0" bIns="0" rtlCol="0" anchor="t">
            <a:spAutoFit/>
          </a:bodyPr>
          <a:lstStyle/>
          <a:p>
            <a:pPr algn="ctr">
              <a:lnSpc>
                <a:spcPts val="8119"/>
              </a:lnSpc>
            </a:pPr>
            <a:r>
              <a:rPr lang="en-US" sz="5800">
                <a:solidFill>
                  <a:srgbClr val="FEFFFE"/>
                </a:solidFill>
                <a:latin typeface="Fraunces Heavy"/>
              </a:rPr>
              <a:t>3. KHÁM PHÁ VĂN BẢN</a:t>
            </a:r>
          </a:p>
        </p:txBody>
      </p:sp>
      <p:sp>
        <p:nvSpPr>
          <p:cNvPr id="8" name="TextBox 8"/>
          <p:cNvSpPr txBox="1"/>
          <p:nvPr/>
        </p:nvSpPr>
        <p:spPr>
          <a:xfrm>
            <a:off x="1548078" y="2428366"/>
            <a:ext cx="5243711" cy="941680"/>
          </a:xfrm>
          <a:prstGeom prst="rect">
            <a:avLst/>
          </a:prstGeom>
        </p:spPr>
        <p:txBody>
          <a:bodyPr lIns="0" tIns="0" rIns="0" bIns="0" rtlCol="0" anchor="t">
            <a:spAutoFit/>
          </a:bodyPr>
          <a:lstStyle/>
          <a:p>
            <a:pPr algn="ctr">
              <a:lnSpc>
                <a:spcPts val="7419"/>
              </a:lnSpc>
            </a:pPr>
            <a:r>
              <a:rPr lang="en-US" sz="5299">
                <a:solidFill>
                  <a:srgbClr val="793C2A"/>
                </a:solidFill>
                <a:latin typeface="#9Slide05 Aphrodite Pro"/>
              </a:rPr>
              <a:t>d. Đề tài, chủ đề</a:t>
            </a:r>
          </a:p>
        </p:txBody>
      </p:sp>
      <p:sp>
        <p:nvSpPr>
          <p:cNvPr id="9" name="Freeform 9"/>
          <p:cNvSpPr/>
          <p:nvPr/>
        </p:nvSpPr>
        <p:spPr>
          <a:xfrm>
            <a:off x="1694028" y="3373589"/>
            <a:ext cx="5553746" cy="6737512"/>
          </a:xfrm>
          <a:custGeom>
            <a:avLst/>
            <a:gdLst/>
            <a:ahLst/>
            <a:cxnLst/>
            <a:rect l="l" t="t" r="r" b="b"/>
            <a:pathLst>
              <a:path w="5553746" h="6737512">
                <a:moveTo>
                  <a:pt x="0" y="0"/>
                </a:moveTo>
                <a:lnTo>
                  <a:pt x="5553746" y="0"/>
                </a:lnTo>
                <a:lnTo>
                  <a:pt x="5553746" y="6737513"/>
                </a:lnTo>
                <a:lnTo>
                  <a:pt x="0" y="67375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3236947" y="6065271"/>
            <a:ext cx="2742813" cy="1510411"/>
          </a:xfrm>
          <a:prstGeom prst="rect">
            <a:avLst/>
          </a:prstGeom>
        </p:spPr>
        <p:txBody>
          <a:bodyPr lIns="0" tIns="0" rIns="0" bIns="0" rtlCol="0" anchor="t">
            <a:spAutoFit/>
          </a:bodyPr>
          <a:lstStyle/>
          <a:p>
            <a:pPr algn="ctr">
              <a:lnSpc>
                <a:spcPts val="6015"/>
              </a:lnSpc>
            </a:pPr>
            <a:r>
              <a:rPr lang="en-US" sz="4300">
                <a:solidFill>
                  <a:srgbClr val="4D3636"/>
                </a:solidFill>
                <a:latin typeface="Roboto Condensed Bold"/>
              </a:rPr>
              <a:t>Đề tài: </a:t>
            </a:r>
          </a:p>
          <a:p>
            <a:pPr algn="ctr">
              <a:lnSpc>
                <a:spcPts val="6019"/>
              </a:lnSpc>
            </a:pPr>
            <a:r>
              <a:rPr lang="en-US" sz="4300">
                <a:solidFill>
                  <a:srgbClr val="4D3636"/>
                </a:solidFill>
                <a:latin typeface="Roboto Condensed"/>
              </a:rPr>
              <a:t>người lính.</a:t>
            </a:r>
          </a:p>
        </p:txBody>
      </p:sp>
      <p:sp>
        <p:nvSpPr>
          <p:cNvPr id="11" name="Freeform 11"/>
          <p:cNvSpPr/>
          <p:nvPr/>
        </p:nvSpPr>
        <p:spPr>
          <a:xfrm>
            <a:off x="8695274" y="636714"/>
            <a:ext cx="7819905" cy="9474388"/>
          </a:xfrm>
          <a:custGeom>
            <a:avLst/>
            <a:gdLst/>
            <a:ahLst/>
            <a:cxnLst/>
            <a:rect l="l" t="t" r="r" b="b"/>
            <a:pathLst>
              <a:path w="7819905" h="9474388">
                <a:moveTo>
                  <a:pt x="0" y="0"/>
                </a:moveTo>
                <a:lnTo>
                  <a:pt x="7819905" y="0"/>
                </a:lnTo>
                <a:lnTo>
                  <a:pt x="7819905" y="9474388"/>
                </a:lnTo>
                <a:lnTo>
                  <a:pt x="0" y="94743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9310253" y="2113288"/>
            <a:ext cx="6824582" cy="7145012"/>
          </a:xfrm>
          <a:prstGeom prst="rect">
            <a:avLst/>
          </a:prstGeom>
        </p:spPr>
        <p:txBody>
          <a:bodyPr lIns="0" tIns="0" rIns="0" bIns="0" rtlCol="0" anchor="t">
            <a:spAutoFit/>
          </a:bodyPr>
          <a:lstStyle/>
          <a:p>
            <a:pPr algn="ctr">
              <a:lnSpc>
                <a:spcPts val="5653"/>
              </a:lnSpc>
            </a:pPr>
            <a:r>
              <a:rPr lang="en-US" sz="4041">
                <a:solidFill>
                  <a:srgbClr val="4D3636"/>
                </a:solidFill>
                <a:latin typeface="Roboto Condensed Bold"/>
              </a:rPr>
              <a:t>Chủ đề: </a:t>
            </a:r>
          </a:p>
          <a:p>
            <a:pPr algn="just">
              <a:lnSpc>
                <a:spcPts val="5656"/>
              </a:lnSpc>
            </a:pPr>
            <a:r>
              <a:rPr lang="en-US" sz="4041">
                <a:solidFill>
                  <a:srgbClr val="4D3636"/>
                </a:solidFill>
                <a:latin typeface="Roboto Condensed"/>
              </a:rPr>
              <a:t>Ca ngợi những chiến sĩ lái xe trong đoàn vận tải quân sự trên con đường chiến lược Trường Sơn thời đánh Mĩ: dũng cảm, ngoan cường, lạc quan yêu đời ... trong mưa bom bão đạn; quyết chiến đấu hi sinh vì một lí tưởng cao cả là giải phóng miền Nam, thống nhất Tổ quốc.</a:t>
            </a:r>
          </a:p>
        </p:txBody>
      </p:sp>
      <p:grpSp>
        <p:nvGrpSpPr>
          <p:cNvPr id="13" name="Group 13"/>
          <p:cNvGrpSpPr/>
          <p:nvPr/>
        </p:nvGrpSpPr>
        <p:grpSpPr>
          <a:xfrm rot="-357975">
            <a:off x="14925649" y="8142339"/>
            <a:ext cx="4081271" cy="5391451"/>
            <a:chOff x="0" y="0"/>
            <a:chExt cx="8306292" cy="10972800"/>
          </a:xfrm>
        </p:grpSpPr>
        <p:sp>
          <p:nvSpPr>
            <p:cNvPr id="14" name="Freeform 14"/>
            <p:cNvSpPr/>
            <p:nvPr/>
          </p:nvSpPr>
          <p:spPr>
            <a:xfrm>
              <a:off x="0" y="0"/>
              <a:ext cx="8306308" cy="10972800"/>
            </a:xfrm>
            <a:custGeom>
              <a:avLst/>
              <a:gdLst/>
              <a:ahLst/>
              <a:cxnLst/>
              <a:rect l="l" t="t" r="r" b="b"/>
              <a:pathLst>
                <a:path w="8306308" h="10972800">
                  <a:moveTo>
                    <a:pt x="0" y="0"/>
                  </a:moveTo>
                  <a:lnTo>
                    <a:pt x="8306308" y="0"/>
                  </a:lnTo>
                  <a:lnTo>
                    <a:pt x="8306308" y="10972800"/>
                  </a:lnTo>
                  <a:lnTo>
                    <a:pt x="0" y="10972800"/>
                  </a:lnTo>
                  <a:lnTo>
                    <a:pt x="0" y="0"/>
                  </a:lnTo>
                  <a:close/>
                </a:path>
              </a:pathLst>
            </a:custGeom>
            <a:blipFill>
              <a:blip r:embed="rId7"/>
              <a:stretch>
                <a:fillRect/>
              </a:stretch>
            </a:blipFill>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401964">
            <a:off x="-3883630" y="8772058"/>
            <a:ext cx="16230600" cy="3772187"/>
            <a:chOff x="0" y="0"/>
            <a:chExt cx="21640800" cy="5029583"/>
          </a:xfrm>
        </p:grpSpPr>
        <p:sp>
          <p:nvSpPr>
            <p:cNvPr id="4" name="Freeform 4"/>
            <p:cNvSpPr/>
            <p:nvPr/>
          </p:nvSpPr>
          <p:spPr>
            <a:xfrm>
              <a:off x="0" y="0"/>
              <a:ext cx="21640800" cy="5029581"/>
            </a:xfrm>
            <a:custGeom>
              <a:avLst/>
              <a:gdLst/>
              <a:ahLst/>
              <a:cxnLst/>
              <a:rect l="l" t="t" r="r" b="b"/>
              <a:pathLst>
                <a:path w="21640800" h="5029581">
                  <a:moveTo>
                    <a:pt x="0" y="0"/>
                  </a:moveTo>
                  <a:lnTo>
                    <a:pt x="21640800" y="0"/>
                  </a:lnTo>
                  <a:lnTo>
                    <a:pt x="21640800" y="5029581"/>
                  </a:lnTo>
                  <a:lnTo>
                    <a:pt x="0" y="5029581"/>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rot="115194">
            <a:off x="8210013" y="-4114800"/>
            <a:ext cx="14794787" cy="8229600"/>
            <a:chOff x="0" y="0"/>
            <a:chExt cx="19726383" cy="10972800"/>
          </a:xfrm>
        </p:grpSpPr>
        <p:sp>
          <p:nvSpPr>
            <p:cNvPr id="6" name="Freeform 6"/>
            <p:cNvSpPr/>
            <p:nvPr/>
          </p:nvSpPr>
          <p:spPr>
            <a:xfrm flipH="1">
              <a:off x="0" y="0"/>
              <a:ext cx="19726402" cy="10972800"/>
            </a:xfrm>
            <a:custGeom>
              <a:avLst/>
              <a:gdLst/>
              <a:ahLst/>
              <a:cxnLst/>
              <a:rect l="l" t="t" r="r" b="b"/>
              <a:pathLst>
                <a:path w="19726402" h="10972800">
                  <a:moveTo>
                    <a:pt x="19726402" y="0"/>
                  </a:moveTo>
                  <a:lnTo>
                    <a:pt x="0" y="0"/>
                  </a:lnTo>
                  <a:lnTo>
                    <a:pt x="0" y="10972800"/>
                  </a:lnTo>
                  <a:lnTo>
                    <a:pt x="19726402" y="10972800"/>
                  </a:lnTo>
                  <a:lnTo>
                    <a:pt x="19726402" y="0"/>
                  </a:lnTo>
                  <a:close/>
                </a:path>
              </a:pathLst>
            </a:custGeom>
            <a:blipFill>
              <a:blip r:embed="rId4"/>
              <a:stretch>
                <a:fillRect l="-34" r="-34"/>
              </a:stretch>
            </a:blipFill>
          </p:spPr>
          <p:txBody>
            <a:bodyPr/>
            <a:lstStyle/>
            <a:p>
              <a:endParaRPr lang="en-US"/>
            </a:p>
          </p:txBody>
        </p:sp>
      </p:grpSp>
      <p:grpSp>
        <p:nvGrpSpPr>
          <p:cNvPr id="7" name="Group 7"/>
          <p:cNvGrpSpPr/>
          <p:nvPr/>
        </p:nvGrpSpPr>
        <p:grpSpPr>
          <a:xfrm>
            <a:off x="15607407" y="-1017638"/>
            <a:ext cx="2680593" cy="2767063"/>
            <a:chOff x="0" y="0"/>
            <a:chExt cx="3574124" cy="3689417"/>
          </a:xfrm>
        </p:grpSpPr>
        <p:sp>
          <p:nvSpPr>
            <p:cNvPr id="8" name="Freeform 8"/>
            <p:cNvSpPr/>
            <p:nvPr/>
          </p:nvSpPr>
          <p:spPr>
            <a:xfrm>
              <a:off x="0" y="0"/>
              <a:ext cx="3574161" cy="3689477"/>
            </a:xfrm>
            <a:custGeom>
              <a:avLst/>
              <a:gdLst/>
              <a:ahLst/>
              <a:cxnLst/>
              <a:rect l="l" t="t" r="r" b="b"/>
              <a:pathLst>
                <a:path w="3574161" h="3689477">
                  <a:moveTo>
                    <a:pt x="0" y="0"/>
                  </a:moveTo>
                  <a:lnTo>
                    <a:pt x="3574161" y="0"/>
                  </a:lnTo>
                  <a:lnTo>
                    <a:pt x="3574161" y="3689477"/>
                  </a:lnTo>
                  <a:lnTo>
                    <a:pt x="0" y="3689477"/>
                  </a:lnTo>
                  <a:lnTo>
                    <a:pt x="0" y="0"/>
                  </a:lnTo>
                  <a:close/>
                </a:path>
              </a:pathLst>
            </a:custGeom>
            <a:blipFill>
              <a:blip r:embed="rId5"/>
              <a:stretch>
                <a:fillRect t="-11" r="1" b="-10"/>
              </a:stretch>
            </a:blipFill>
          </p:spPr>
          <p:txBody>
            <a:bodyPr/>
            <a:lstStyle/>
            <a:p>
              <a:endParaRPr lang="en-US"/>
            </a:p>
          </p:txBody>
        </p:sp>
      </p:grpSp>
      <p:sp>
        <p:nvSpPr>
          <p:cNvPr id="9" name="TextBox 9"/>
          <p:cNvSpPr txBox="1"/>
          <p:nvPr/>
        </p:nvSpPr>
        <p:spPr>
          <a:xfrm>
            <a:off x="1102899" y="383304"/>
            <a:ext cx="9464476" cy="1114444"/>
          </a:xfrm>
          <a:prstGeom prst="rect">
            <a:avLst/>
          </a:prstGeom>
        </p:spPr>
        <p:txBody>
          <a:bodyPr lIns="0" tIns="0" rIns="0" bIns="0" rtlCol="0" anchor="t">
            <a:spAutoFit/>
          </a:bodyPr>
          <a:lstStyle/>
          <a:p>
            <a:pPr algn="ctr">
              <a:lnSpc>
                <a:spcPts val="8399"/>
              </a:lnSpc>
            </a:pPr>
            <a:r>
              <a:rPr lang="en-US" sz="6000">
                <a:solidFill>
                  <a:srgbClr val="A56451"/>
                </a:solidFill>
                <a:latin typeface="Fraunces Heavy"/>
              </a:rPr>
              <a:t>3. KHÁM PHÁ VĂN BẢN</a:t>
            </a:r>
          </a:p>
        </p:txBody>
      </p:sp>
      <p:sp>
        <p:nvSpPr>
          <p:cNvPr id="10" name="TextBox 10"/>
          <p:cNvSpPr txBox="1"/>
          <p:nvPr/>
        </p:nvSpPr>
        <p:spPr>
          <a:xfrm>
            <a:off x="1102899" y="1606550"/>
            <a:ext cx="10099996" cy="958215"/>
          </a:xfrm>
          <a:prstGeom prst="rect">
            <a:avLst/>
          </a:prstGeom>
        </p:spPr>
        <p:txBody>
          <a:bodyPr lIns="0" tIns="0" rIns="0" bIns="0" rtlCol="0" anchor="t">
            <a:spAutoFit/>
          </a:bodyPr>
          <a:lstStyle/>
          <a:p>
            <a:pPr algn="ctr">
              <a:lnSpc>
                <a:spcPts val="7560"/>
              </a:lnSpc>
            </a:pPr>
            <a:r>
              <a:rPr lang="en-US" sz="5400">
                <a:solidFill>
                  <a:srgbClr val="4D3636"/>
                </a:solidFill>
                <a:latin typeface="#9Slide05 Aphrodite Pro"/>
              </a:rPr>
              <a:t>d. Chia sẻ thông điệp từ văn bản</a:t>
            </a:r>
          </a:p>
        </p:txBody>
      </p:sp>
      <p:sp>
        <p:nvSpPr>
          <p:cNvPr id="11" name="Freeform 11"/>
          <p:cNvSpPr/>
          <p:nvPr/>
        </p:nvSpPr>
        <p:spPr>
          <a:xfrm>
            <a:off x="2730728" y="2504054"/>
            <a:ext cx="5772599" cy="6943028"/>
          </a:xfrm>
          <a:custGeom>
            <a:avLst/>
            <a:gdLst/>
            <a:ahLst/>
            <a:cxnLst/>
            <a:rect l="l" t="t" r="r" b="b"/>
            <a:pathLst>
              <a:path w="5772599" h="6943028">
                <a:moveTo>
                  <a:pt x="0" y="0"/>
                </a:moveTo>
                <a:lnTo>
                  <a:pt x="5772599" y="0"/>
                </a:lnTo>
                <a:lnTo>
                  <a:pt x="5772599" y="6943028"/>
                </a:lnTo>
                <a:lnTo>
                  <a:pt x="0" y="6943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3783935" y="4417995"/>
            <a:ext cx="3931401" cy="2630752"/>
          </a:xfrm>
          <a:prstGeom prst="rect">
            <a:avLst/>
          </a:prstGeom>
        </p:spPr>
        <p:txBody>
          <a:bodyPr lIns="0" tIns="0" rIns="0" bIns="0" rtlCol="0" anchor="t">
            <a:spAutoFit/>
          </a:bodyPr>
          <a:lstStyle/>
          <a:p>
            <a:pPr algn="ctr">
              <a:lnSpc>
                <a:spcPts val="6719"/>
              </a:lnSpc>
            </a:pPr>
            <a:r>
              <a:rPr lang="en-US" sz="4800">
                <a:solidFill>
                  <a:srgbClr val="4D3636"/>
                </a:solidFill>
                <a:latin typeface="Roboto Condensed"/>
              </a:rPr>
              <a:t>Yêu mến, tự hào về vẻ đẹp của quê hương</a:t>
            </a:r>
          </a:p>
        </p:txBody>
      </p:sp>
      <p:sp>
        <p:nvSpPr>
          <p:cNvPr id="13" name="Freeform 13"/>
          <p:cNvSpPr/>
          <p:nvPr/>
        </p:nvSpPr>
        <p:spPr>
          <a:xfrm>
            <a:off x="9834808" y="2504054"/>
            <a:ext cx="5772599" cy="6943028"/>
          </a:xfrm>
          <a:custGeom>
            <a:avLst/>
            <a:gdLst/>
            <a:ahLst/>
            <a:cxnLst/>
            <a:rect l="l" t="t" r="r" b="b"/>
            <a:pathLst>
              <a:path w="5772599" h="6943028">
                <a:moveTo>
                  <a:pt x="0" y="0"/>
                </a:moveTo>
                <a:lnTo>
                  <a:pt x="5772599" y="0"/>
                </a:lnTo>
                <a:lnTo>
                  <a:pt x="5772599" y="6943028"/>
                </a:lnTo>
                <a:lnTo>
                  <a:pt x="0" y="6943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10953633" y="4464321"/>
            <a:ext cx="3988464" cy="3373882"/>
          </a:xfrm>
          <a:prstGeom prst="rect">
            <a:avLst/>
          </a:prstGeom>
        </p:spPr>
        <p:txBody>
          <a:bodyPr lIns="0" tIns="0" rIns="0" bIns="0" rtlCol="0" anchor="t">
            <a:spAutoFit/>
          </a:bodyPr>
          <a:lstStyle/>
          <a:p>
            <a:pPr algn="ctr">
              <a:lnSpc>
                <a:spcPts val="6719"/>
              </a:lnSpc>
            </a:pPr>
            <a:r>
              <a:rPr lang="en-US" sz="4800">
                <a:solidFill>
                  <a:srgbClr val="4D3636"/>
                </a:solidFill>
                <a:latin typeface="Roboto Condensed"/>
              </a:rPr>
              <a:t>Biết ơn thế hệ đi trước đã hi sinh vì độc lập tự do của dân tộc.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401964">
            <a:off x="-3883630" y="8772058"/>
            <a:ext cx="16230600" cy="3772187"/>
            <a:chOff x="0" y="0"/>
            <a:chExt cx="21640800" cy="5029583"/>
          </a:xfrm>
        </p:grpSpPr>
        <p:sp>
          <p:nvSpPr>
            <p:cNvPr id="4" name="Freeform 4"/>
            <p:cNvSpPr/>
            <p:nvPr/>
          </p:nvSpPr>
          <p:spPr>
            <a:xfrm>
              <a:off x="0" y="0"/>
              <a:ext cx="21640800" cy="5029581"/>
            </a:xfrm>
            <a:custGeom>
              <a:avLst/>
              <a:gdLst/>
              <a:ahLst/>
              <a:cxnLst/>
              <a:rect l="l" t="t" r="r" b="b"/>
              <a:pathLst>
                <a:path w="21640800" h="5029581">
                  <a:moveTo>
                    <a:pt x="0" y="0"/>
                  </a:moveTo>
                  <a:lnTo>
                    <a:pt x="21640800" y="0"/>
                  </a:lnTo>
                  <a:lnTo>
                    <a:pt x="21640800" y="5029581"/>
                  </a:lnTo>
                  <a:lnTo>
                    <a:pt x="0" y="5029581"/>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rot="115194">
            <a:off x="8210013" y="-4114800"/>
            <a:ext cx="14794787" cy="8229600"/>
            <a:chOff x="0" y="0"/>
            <a:chExt cx="19726383" cy="10972800"/>
          </a:xfrm>
        </p:grpSpPr>
        <p:sp>
          <p:nvSpPr>
            <p:cNvPr id="6" name="Freeform 6"/>
            <p:cNvSpPr/>
            <p:nvPr/>
          </p:nvSpPr>
          <p:spPr>
            <a:xfrm flipH="1">
              <a:off x="0" y="0"/>
              <a:ext cx="19726402" cy="10972800"/>
            </a:xfrm>
            <a:custGeom>
              <a:avLst/>
              <a:gdLst/>
              <a:ahLst/>
              <a:cxnLst/>
              <a:rect l="l" t="t" r="r" b="b"/>
              <a:pathLst>
                <a:path w="19726402" h="10972800">
                  <a:moveTo>
                    <a:pt x="19726402" y="0"/>
                  </a:moveTo>
                  <a:lnTo>
                    <a:pt x="0" y="0"/>
                  </a:lnTo>
                  <a:lnTo>
                    <a:pt x="0" y="10972800"/>
                  </a:lnTo>
                  <a:lnTo>
                    <a:pt x="19726402" y="10972800"/>
                  </a:lnTo>
                  <a:lnTo>
                    <a:pt x="19726402" y="0"/>
                  </a:lnTo>
                  <a:close/>
                </a:path>
              </a:pathLst>
            </a:custGeom>
            <a:blipFill>
              <a:blip r:embed="rId4"/>
              <a:stretch>
                <a:fillRect l="-34" r="-34"/>
              </a:stretch>
            </a:blipFill>
          </p:spPr>
          <p:txBody>
            <a:bodyPr/>
            <a:lstStyle/>
            <a:p>
              <a:endParaRPr lang="en-US"/>
            </a:p>
          </p:txBody>
        </p:sp>
      </p:grpSp>
      <p:sp>
        <p:nvSpPr>
          <p:cNvPr id="7" name="Freeform 7"/>
          <p:cNvSpPr/>
          <p:nvPr/>
        </p:nvSpPr>
        <p:spPr>
          <a:xfrm>
            <a:off x="2398594" y="2562919"/>
            <a:ext cx="12565970" cy="6579999"/>
          </a:xfrm>
          <a:custGeom>
            <a:avLst/>
            <a:gdLst/>
            <a:ahLst/>
            <a:cxnLst/>
            <a:rect l="l" t="t" r="r" b="b"/>
            <a:pathLst>
              <a:path w="12565970" h="6579999">
                <a:moveTo>
                  <a:pt x="0" y="0"/>
                </a:moveTo>
                <a:lnTo>
                  <a:pt x="12565970" y="0"/>
                </a:lnTo>
                <a:lnTo>
                  <a:pt x="12565970" y="6579999"/>
                </a:lnTo>
                <a:lnTo>
                  <a:pt x="0" y="6579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524430" y="3588163"/>
            <a:ext cx="10314298" cy="3253481"/>
          </a:xfrm>
          <a:prstGeom prst="rect">
            <a:avLst/>
          </a:prstGeom>
        </p:spPr>
        <p:txBody>
          <a:bodyPr lIns="0" tIns="0" rIns="0" bIns="0" rtlCol="0" anchor="t">
            <a:spAutoFit/>
          </a:bodyPr>
          <a:lstStyle/>
          <a:p>
            <a:pPr algn="ctr">
              <a:lnSpc>
                <a:spcPts val="8642"/>
              </a:lnSpc>
            </a:pPr>
            <a:r>
              <a:rPr lang="en-US" sz="6177">
                <a:solidFill>
                  <a:srgbClr val="4D3636"/>
                </a:solidFill>
                <a:latin typeface="Roboto Condensed"/>
              </a:rPr>
              <a:t>Có ý kiến cho rằng nhan đề </a:t>
            </a:r>
          </a:p>
          <a:p>
            <a:pPr algn="ctr">
              <a:lnSpc>
                <a:spcPts val="8648"/>
              </a:lnSpc>
            </a:pPr>
            <a:r>
              <a:rPr lang="en-US" sz="6177">
                <a:solidFill>
                  <a:srgbClr val="4D3636"/>
                </a:solidFill>
                <a:latin typeface="Roboto Condensed"/>
              </a:rPr>
              <a:t>tác phẩm thừa chữ </a:t>
            </a:r>
            <a:r>
              <a:rPr lang="en-US" sz="6177">
                <a:solidFill>
                  <a:srgbClr val="4D3636"/>
                </a:solidFill>
                <a:latin typeface="Roboto Condensed Italics"/>
              </a:rPr>
              <a:t>Bài thơ</a:t>
            </a:r>
            <a:r>
              <a:rPr lang="en-US" sz="6177">
                <a:solidFill>
                  <a:srgbClr val="4D3636"/>
                </a:solidFill>
                <a:latin typeface="Roboto Condensed"/>
              </a:rPr>
              <a:t>, ý kiến của em như thế nào? Vì sao?</a:t>
            </a:r>
          </a:p>
        </p:txBody>
      </p:sp>
      <p:grpSp>
        <p:nvGrpSpPr>
          <p:cNvPr id="9" name="Group 9"/>
          <p:cNvGrpSpPr/>
          <p:nvPr/>
        </p:nvGrpSpPr>
        <p:grpSpPr>
          <a:xfrm rot="-1451440">
            <a:off x="15281209" y="4681873"/>
            <a:ext cx="3332988" cy="8229600"/>
            <a:chOff x="0" y="0"/>
            <a:chExt cx="4443984" cy="10972800"/>
          </a:xfrm>
        </p:grpSpPr>
        <p:sp>
          <p:nvSpPr>
            <p:cNvPr id="10" name="Freeform 10"/>
            <p:cNvSpPr/>
            <p:nvPr/>
          </p:nvSpPr>
          <p:spPr>
            <a:xfrm flipH="1">
              <a:off x="0" y="0"/>
              <a:ext cx="4443984" cy="10972800"/>
            </a:xfrm>
            <a:custGeom>
              <a:avLst/>
              <a:gdLst/>
              <a:ahLst/>
              <a:cxnLst/>
              <a:rect l="l" t="t" r="r" b="b"/>
              <a:pathLst>
                <a:path w="4443984" h="10972800">
                  <a:moveTo>
                    <a:pt x="4443984" y="0"/>
                  </a:moveTo>
                  <a:lnTo>
                    <a:pt x="0" y="0"/>
                  </a:lnTo>
                  <a:lnTo>
                    <a:pt x="0" y="10972800"/>
                  </a:lnTo>
                  <a:lnTo>
                    <a:pt x="4443984" y="10972800"/>
                  </a:lnTo>
                  <a:lnTo>
                    <a:pt x="4443984" y="0"/>
                  </a:lnTo>
                  <a:close/>
                </a:path>
              </a:pathLst>
            </a:custGeom>
            <a:blipFill>
              <a:blip r:embed="rId7"/>
              <a:stretch>
                <a:fillRect l="-45" r="-45"/>
              </a:stretch>
            </a:blipFill>
          </p:spPr>
          <p:txBody>
            <a:bodyPr/>
            <a:lstStyle/>
            <a:p>
              <a:endParaRPr lang="en-US"/>
            </a:p>
          </p:txBody>
        </p:sp>
      </p:grpSp>
      <p:sp>
        <p:nvSpPr>
          <p:cNvPr id="11" name="TextBox 11"/>
          <p:cNvSpPr txBox="1"/>
          <p:nvPr/>
        </p:nvSpPr>
        <p:spPr>
          <a:xfrm>
            <a:off x="875163" y="559452"/>
            <a:ext cx="9993901" cy="1189973"/>
          </a:xfrm>
          <a:prstGeom prst="rect">
            <a:avLst/>
          </a:prstGeom>
        </p:spPr>
        <p:txBody>
          <a:bodyPr lIns="0" tIns="0" rIns="0" bIns="0" rtlCol="0" anchor="t">
            <a:spAutoFit/>
          </a:bodyPr>
          <a:lstStyle/>
          <a:p>
            <a:pPr algn="ctr">
              <a:lnSpc>
                <a:spcPts val="8868"/>
              </a:lnSpc>
            </a:pPr>
            <a:r>
              <a:rPr lang="en-US" sz="6335">
                <a:solidFill>
                  <a:srgbClr val="A56451"/>
                </a:solidFill>
                <a:latin typeface="Fraunces Heavy"/>
              </a:rPr>
              <a:t>3. KHÁM PHÁ VĂN BẢN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sp>
        <p:nvSpPr>
          <p:cNvPr id="3" name="Freeform 3"/>
          <p:cNvSpPr/>
          <p:nvPr/>
        </p:nvSpPr>
        <p:spPr>
          <a:xfrm>
            <a:off x="4654413" y="1028700"/>
            <a:ext cx="14891326" cy="7935662"/>
          </a:xfrm>
          <a:custGeom>
            <a:avLst/>
            <a:gdLst/>
            <a:ahLst/>
            <a:cxnLst/>
            <a:rect l="l" t="t" r="r" b="b"/>
            <a:pathLst>
              <a:path w="14891326" h="7935662">
                <a:moveTo>
                  <a:pt x="0" y="0"/>
                </a:moveTo>
                <a:lnTo>
                  <a:pt x="14891326" y="0"/>
                </a:lnTo>
                <a:lnTo>
                  <a:pt x="14891326" y="7935662"/>
                </a:lnTo>
                <a:lnTo>
                  <a:pt x="0" y="7935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5428005" y="5493224"/>
            <a:ext cx="3332988" cy="8229600"/>
            <a:chOff x="0" y="0"/>
            <a:chExt cx="4443984" cy="10972800"/>
          </a:xfrm>
        </p:grpSpPr>
        <p:sp>
          <p:nvSpPr>
            <p:cNvPr id="5" name="Freeform 5"/>
            <p:cNvSpPr/>
            <p:nvPr/>
          </p:nvSpPr>
          <p:spPr>
            <a:xfrm flipH="1">
              <a:off x="0" y="0"/>
              <a:ext cx="4443984" cy="10972800"/>
            </a:xfrm>
            <a:custGeom>
              <a:avLst/>
              <a:gdLst/>
              <a:ahLst/>
              <a:cxnLst/>
              <a:rect l="l" t="t" r="r" b="b"/>
              <a:pathLst>
                <a:path w="4443984" h="10972800">
                  <a:moveTo>
                    <a:pt x="4443984" y="0"/>
                  </a:moveTo>
                  <a:lnTo>
                    <a:pt x="0" y="0"/>
                  </a:lnTo>
                  <a:lnTo>
                    <a:pt x="0" y="10972800"/>
                  </a:lnTo>
                  <a:lnTo>
                    <a:pt x="4443984" y="10972800"/>
                  </a:lnTo>
                  <a:lnTo>
                    <a:pt x="4443984" y="0"/>
                  </a:lnTo>
                  <a:close/>
                </a:path>
              </a:pathLst>
            </a:custGeom>
            <a:blipFill>
              <a:blip r:embed="rId5"/>
              <a:stretch>
                <a:fillRect l="-45" r="-45"/>
              </a:stretch>
            </a:blipFill>
          </p:spPr>
          <p:txBody>
            <a:bodyPr/>
            <a:lstStyle/>
            <a:p>
              <a:endParaRPr lang="en-US"/>
            </a:p>
          </p:txBody>
        </p:sp>
      </p:grpSp>
      <p:grpSp>
        <p:nvGrpSpPr>
          <p:cNvPr id="6" name="Group 6"/>
          <p:cNvGrpSpPr/>
          <p:nvPr/>
        </p:nvGrpSpPr>
        <p:grpSpPr>
          <a:xfrm rot="-1024650">
            <a:off x="-2085807" y="-4114917"/>
            <a:ext cx="16230600" cy="5528548"/>
            <a:chOff x="0" y="0"/>
            <a:chExt cx="21640800" cy="7371397"/>
          </a:xfrm>
        </p:grpSpPr>
        <p:sp>
          <p:nvSpPr>
            <p:cNvPr id="7" name="Freeform 7"/>
            <p:cNvSpPr/>
            <p:nvPr/>
          </p:nvSpPr>
          <p:spPr>
            <a:xfrm flipH="1">
              <a:off x="0" y="0"/>
              <a:ext cx="21640800" cy="7371334"/>
            </a:xfrm>
            <a:custGeom>
              <a:avLst/>
              <a:gdLst/>
              <a:ahLst/>
              <a:cxnLst/>
              <a:rect l="l" t="t" r="r" b="b"/>
              <a:pathLst>
                <a:path w="21640800" h="7371334">
                  <a:moveTo>
                    <a:pt x="21640800" y="0"/>
                  </a:moveTo>
                  <a:lnTo>
                    <a:pt x="0" y="0"/>
                  </a:lnTo>
                  <a:lnTo>
                    <a:pt x="0" y="7371334"/>
                  </a:lnTo>
                  <a:lnTo>
                    <a:pt x="21640800" y="7371334"/>
                  </a:lnTo>
                  <a:lnTo>
                    <a:pt x="21640800" y="0"/>
                  </a:lnTo>
                  <a:close/>
                </a:path>
              </a:pathLst>
            </a:custGeom>
            <a:blipFill>
              <a:blip r:embed="rId6"/>
              <a:stretch>
                <a:fillRect l="-45" r="-45"/>
              </a:stretch>
            </a:blipFill>
          </p:spPr>
          <p:txBody>
            <a:bodyPr/>
            <a:lstStyle/>
            <a:p>
              <a:endParaRPr lang="en-US"/>
            </a:p>
          </p:txBody>
        </p:sp>
      </p:grpSp>
      <p:sp>
        <p:nvSpPr>
          <p:cNvPr id="8" name="Freeform 8"/>
          <p:cNvSpPr/>
          <p:nvPr/>
        </p:nvSpPr>
        <p:spPr>
          <a:xfrm>
            <a:off x="-450856" y="4114800"/>
            <a:ext cx="5395146" cy="6002944"/>
          </a:xfrm>
          <a:custGeom>
            <a:avLst/>
            <a:gdLst/>
            <a:ahLst/>
            <a:cxnLst/>
            <a:rect l="l" t="t" r="r" b="b"/>
            <a:pathLst>
              <a:path w="5395146" h="6002944">
                <a:moveTo>
                  <a:pt x="0" y="0"/>
                </a:moveTo>
                <a:lnTo>
                  <a:pt x="5395145" y="0"/>
                </a:lnTo>
                <a:lnTo>
                  <a:pt x="5395145" y="6002944"/>
                </a:lnTo>
                <a:lnTo>
                  <a:pt x="0" y="6002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rot="-171099">
            <a:off x="6094582" y="3124360"/>
            <a:ext cx="10849537" cy="3097346"/>
          </a:xfrm>
          <a:prstGeom prst="rect">
            <a:avLst/>
          </a:prstGeom>
        </p:spPr>
        <p:txBody>
          <a:bodyPr lIns="0" tIns="0" rIns="0" bIns="0" rtlCol="0" anchor="t">
            <a:spAutoFit/>
          </a:bodyPr>
          <a:lstStyle/>
          <a:p>
            <a:pPr algn="just">
              <a:lnSpc>
                <a:spcPts val="8207"/>
              </a:lnSpc>
            </a:pPr>
            <a:r>
              <a:rPr lang="en-US" sz="5863">
                <a:solidFill>
                  <a:srgbClr val="4D3636"/>
                </a:solidFill>
                <a:latin typeface="Roboto Condensed"/>
              </a:rPr>
              <a:t>Với em, hình ảnh/khoảnh khắc/phẩm chất gì của người lính lái xe trong tác phẩm khiến em ấn tượng nhất?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sp>
        <p:nvSpPr>
          <p:cNvPr id="3" name="Freeform 3"/>
          <p:cNvSpPr/>
          <p:nvPr/>
        </p:nvSpPr>
        <p:spPr>
          <a:xfrm>
            <a:off x="1269993" y="3431914"/>
            <a:ext cx="14716606" cy="4414982"/>
          </a:xfrm>
          <a:custGeom>
            <a:avLst/>
            <a:gdLst/>
            <a:ahLst/>
            <a:cxnLst/>
            <a:rect l="l" t="t" r="r" b="b"/>
            <a:pathLst>
              <a:path w="14716606" h="4414982">
                <a:moveTo>
                  <a:pt x="0" y="0"/>
                </a:moveTo>
                <a:lnTo>
                  <a:pt x="14716606" y="0"/>
                </a:lnTo>
                <a:lnTo>
                  <a:pt x="14716606" y="4414982"/>
                </a:lnTo>
                <a:lnTo>
                  <a:pt x="0" y="4414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449529" y="2475929"/>
            <a:ext cx="14357534" cy="4962957"/>
          </a:xfrm>
          <a:prstGeom prst="rect">
            <a:avLst/>
          </a:prstGeom>
        </p:spPr>
        <p:txBody>
          <a:bodyPr lIns="0" tIns="0" rIns="0" bIns="0" rtlCol="0" anchor="t">
            <a:spAutoFit/>
          </a:bodyPr>
          <a:lstStyle/>
          <a:p>
            <a:pPr algn="ctr">
              <a:lnSpc>
                <a:spcPts val="9232"/>
              </a:lnSpc>
            </a:pPr>
            <a:endParaRPr/>
          </a:p>
          <a:p>
            <a:pPr marL="1165860" lvl="1" indent="-582930" algn="just">
              <a:lnSpc>
                <a:spcPts val="7549"/>
              </a:lnSpc>
              <a:buFont typeface="Arial"/>
              <a:buChar char="•"/>
            </a:pPr>
            <a:r>
              <a:rPr lang="en-US" sz="5400">
                <a:solidFill>
                  <a:srgbClr val="4D3636"/>
                </a:solidFill>
                <a:latin typeface="Roboto Condensed"/>
              </a:rPr>
              <a:t>HS thực hiện</a:t>
            </a:r>
            <a:r>
              <a:rPr lang="en-US" sz="5400">
                <a:solidFill>
                  <a:srgbClr val="4D3636"/>
                </a:solidFill>
                <a:latin typeface="Roboto Condensed Bold"/>
              </a:rPr>
              <a:t> nhóm đôi</a:t>
            </a:r>
          </a:p>
          <a:p>
            <a:pPr marL="1165860" lvl="1" indent="-582930" algn="just">
              <a:lnSpc>
                <a:spcPts val="7553"/>
              </a:lnSpc>
              <a:buFont typeface="Arial"/>
              <a:buChar char="•"/>
            </a:pPr>
            <a:r>
              <a:rPr lang="en-US" sz="5400">
                <a:solidFill>
                  <a:srgbClr val="4D3636"/>
                </a:solidFill>
                <a:latin typeface="Roboto Condensed"/>
              </a:rPr>
              <a:t>Tổng hợp, kết nối kiến thức và hoàn thiện sơ đồ: </a:t>
            </a:r>
            <a:r>
              <a:rPr lang="en-US" sz="5400">
                <a:solidFill>
                  <a:srgbClr val="4D3636"/>
                </a:solidFill>
                <a:latin typeface="Roboto Condensed Bold"/>
              </a:rPr>
              <a:t>Kinh nghiệm đọc hiểu thể thơ tự do</a:t>
            </a:r>
          </a:p>
          <a:p>
            <a:pPr marL="1165860" lvl="1" indent="-582930" algn="just">
              <a:lnSpc>
                <a:spcPts val="7559"/>
              </a:lnSpc>
              <a:buFont typeface="Arial"/>
              <a:buChar char="•"/>
            </a:pPr>
            <a:r>
              <a:rPr lang="en-US" sz="5400">
                <a:solidFill>
                  <a:srgbClr val="4D3636"/>
                </a:solidFill>
                <a:latin typeface="Roboto Condensed"/>
              </a:rPr>
              <a:t>Thời gian: </a:t>
            </a:r>
            <a:r>
              <a:rPr lang="en-US" sz="5400">
                <a:solidFill>
                  <a:srgbClr val="4D3636"/>
                </a:solidFill>
                <a:latin typeface="Roboto Condensed Bold"/>
              </a:rPr>
              <a:t>5 phút</a:t>
            </a:r>
          </a:p>
        </p:txBody>
      </p:sp>
      <p:grpSp>
        <p:nvGrpSpPr>
          <p:cNvPr id="5" name="Group 5"/>
          <p:cNvGrpSpPr/>
          <p:nvPr/>
        </p:nvGrpSpPr>
        <p:grpSpPr>
          <a:xfrm rot="-357975">
            <a:off x="13603606" y="5672088"/>
            <a:ext cx="5232564" cy="6912336"/>
            <a:chOff x="0" y="0"/>
            <a:chExt cx="8306292" cy="10972800"/>
          </a:xfrm>
        </p:grpSpPr>
        <p:sp>
          <p:nvSpPr>
            <p:cNvPr id="6" name="Freeform 6"/>
            <p:cNvSpPr/>
            <p:nvPr/>
          </p:nvSpPr>
          <p:spPr>
            <a:xfrm>
              <a:off x="0" y="0"/>
              <a:ext cx="8306308" cy="10972800"/>
            </a:xfrm>
            <a:custGeom>
              <a:avLst/>
              <a:gdLst/>
              <a:ahLst/>
              <a:cxnLst/>
              <a:rect l="l" t="t" r="r" b="b"/>
              <a:pathLst>
                <a:path w="8306308" h="10972800">
                  <a:moveTo>
                    <a:pt x="0" y="0"/>
                  </a:moveTo>
                  <a:lnTo>
                    <a:pt x="8306308" y="0"/>
                  </a:lnTo>
                  <a:lnTo>
                    <a:pt x="8306308" y="10972800"/>
                  </a:lnTo>
                  <a:lnTo>
                    <a:pt x="0" y="10972800"/>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858102" y="602646"/>
            <a:ext cx="6664926" cy="1218608"/>
          </a:xfrm>
          <a:prstGeom prst="rect">
            <a:avLst/>
          </a:prstGeom>
        </p:spPr>
        <p:txBody>
          <a:bodyPr lIns="0" tIns="0" rIns="0" bIns="0" rtlCol="0" anchor="t">
            <a:spAutoFit/>
          </a:bodyPr>
          <a:lstStyle/>
          <a:p>
            <a:pPr algn="ctr">
              <a:lnSpc>
                <a:spcPts val="8959"/>
              </a:lnSpc>
            </a:pPr>
            <a:r>
              <a:rPr lang="en-US" sz="6400">
                <a:solidFill>
                  <a:srgbClr val="4D3636"/>
                </a:solidFill>
                <a:latin typeface="Fraunces Heavy"/>
              </a:rPr>
              <a:t>4. LUYỆN TẬP</a:t>
            </a:r>
          </a:p>
        </p:txBody>
      </p:sp>
      <p:sp>
        <p:nvSpPr>
          <p:cNvPr id="8" name="TextBox 8"/>
          <p:cNvSpPr txBox="1"/>
          <p:nvPr/>
        </p:nvSpPr>
        <p:spPr>
          <a:xfrm>
            <a:off x="11996195" y="2241555"/>
            <a:ext cx="3132534" cy="936730"/>
          </a:xfrm>
          <a:prstGeom prst="rect">
            <a:avLst/>
          </a:prstGeom>
        </p:spPr>
        <p:txBody>
          <a:bodyPr lIns="0" tIns="0" rIns="0" bIns="0" rtlCol="0" anchor="t">
            <a:spAutoFit/>
          </a:bodyPr>
          <a:lstStyle/>
          <a:p>
            <a:pPr algn="ctr">
              <a:lnSpc>
                <a:spcPts val="7699"/>
              </a:lnSpc>
              <a:spcBef>
                <a:spcPct val="0"/>
              </a:spcBef>
            </a:pPr>
            <a:r>
              <a:rPr lang="en-US" sz="5499">
                <a:solidFill>
                  <a:srgbClr val="4D3636"/>
                </a:solidFill>
                <a:latin typeface="Roboto Condensed Bold"/>
              </a:rPr>
              <a:t>Nhiệm vụ 1</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8091978" y="6028241"/>
            <a:ext cx="2104043" cy="2090016"/>
            <a:chOff x="0" y="0"/>
            <a:chExt cx="2805391" cy="2786688"/>
          </a:xfrm>
        </p:grpSpPr>
        <p:sp>
          <p:nvSpPr>
            <p:cNvPr id="4" name="Freeform 4"/>
            <p:cNvSpPr/>
            <p:nvPr/>
          </p:nvSpPr>
          <p:spPr>
            <a:xfrm>
              <a:off x="0" y="0"/>
              <a:ext cx="2805430" cy="2786634"/>
            </a:xfrm>
            <a:custGeom>
              <a:avLst/>
              <a:gdLst/>
              <a:ahLst/>
              <a:cxnLst/>
              <a:rect l="l" t="t" r="r" b="b"/>
              <a:pathLst>
                <a:path w="2805430" h="2786634">
                  <a:moveTo>
                    <a:pt x="0" y="0"/>
                  </a:moveTo>
                  <a:lnTo>
                    <a:pt x="2805430" y="0"/>
                  </a:lnTo>
                  <a:lnTo>
                    <a:pt x="2805430" y="2786634"/>
                  </a:lnTo>
                  <a:lnTo>
                    <a:pt x="0" y="2786634"/>
                  </a:lnTo>
                  <a:lnTo>
                    <a:pt x="0" y="0"/>
                  </a:lnTo>
                  <a:close/>
                </a:path>
              </a:pathLst>
            </a:custGeom>
            <a:blipFill>
              <a:blip r:embed="rId3"/>
              <a:stretch>
                <a:fillRect r="1" b="-1"/>
              </a:stretch>
            </a:blipFill>
          </p:spPr>
          <p:txBody>
            <a:bodyPr/>
            <a:lstStyle/>
            <a:p>
              <a:endParaRPr lang="en-US"/>
            </a:p>
          </p:txBody>
        </p:sp>
      </p:grpSp>
      <p:sp>
        <p:nvSpPr>
          <p:cNvPr id="5" name="TextBox 5"/>
          <p:cNvSpPr txBox="1"/>
          <p:nvPr/>
        </p:nvSpPr>
        <p:spPr>
          <a:xfrm>
            <a:off x="3102640" y="1586575"/>
            <a:ext cx="12301421" cy="2110740"/>
          </a:xfrm>
          <a:prstGeom prst="rect">
            <a:avLst/>
          </a:prstGeom>
        </p:spPr>
        <p:txBody>
          <a:bodyPr lIns="0" tIns="0" rIns="0" bIns="0" rtlCol="0" anchor="t">
            <a:spAutoFit/>
          </a:bodyPr>
          <a:lstStyle/>
          <a:p>
            <a:pPr algn="ctr">
              <a:lnSpc>
                <a:spcPts val="5459"/>
              </a:lnSpc>
            </a:pPr>
            <a:r>
              <a:rPr lang="en-US" sz="3900">
                <a:solidFill>
                  <a:srgbClr val="4D3636"/>
                </a:solidFill>
                <a:latin typeface="Roboto Condensed"/>
              </a:rPr>
              <a:t>Dùng liên tưởng, tưởng tượng để hình dung thế giới tự nhiên, xã hội, con người,... được tác giả biểu hiện qua ngôn ngữ, phát hiện những tín hiệu thẩm mĩ trong bài thơ.</a:t>
            </a:r>
          </a:p>
        </p:txBody>
      </p:sp>
      <p:sp>
        <p:nvSpPr>
          <p:cNvPr id="6" name="TextBox 6"/>
          <p:cNvSpPr txBox="1"/>
          <p:nvPr/>
        </p:nvSpPr>
        <p:spPr>
          <a:xfrm>
            <a:off x="12938696" y="4742738"/>
            <a:ext cx="5009147" cy="1348867"/>
          </a:xfrm>
          <a:prstGeom prst="rect">
            <a:avLst/>
          </a:prstGeom>
        </p:spPr>
        <p:txBody>
          <a:bodyPr lIns="0" tIns="0" rIns="0" bIns="0" rtlCol="0" anchor="t">
            <a:spAutoFit/>
          </a:bodyPr>
          <a:lstStyle/>
          <a:p>
            <a:pPr algn="ctr">
              <a:lnSpc>
                <a:spcPts val="5459"/>
              </a:lnSpc>
            </a:pPr>
            <a:r>
              <a:rPr lang="en-US" sz="3900">
                <a:solidFill>
                  <a:srgbClr val="4D3636"/>
                </a:solidFill>
                <a:latin typeface="Roboto Condensed"/>
              </a:rPr>
              <a:t>Xác định đề tài, chủ đề, thông điệp cua văn bản.</a:t>
            </a:r>
          </a:p>
        </p:txBody>
      </p:sp>
      <p:sp>
        <p:nvSpPr>
          <p:cNvPr id="7" name="TextBox 7"/>
          <p:cNvSpPr txBox="1"/>
          <p:nvPr/>
        </p:nvSpPr>
        <p:spPr>
          <a:xfrm>
            <a:off x="286407" y="4327715"/>
            <a:ext cx="5087456" cy="2796522"/>
          </a:xfrm>
          <a:prstGeom prst="rect">
            <a:avLst/>
          </a:prstGeom>
        </p:spPr>
        <p:txBody>
          <a:bodyPr lIns="0" tIns="0" rIns="0" bIns="0" rtlCol="0" anchor="t">
            <a:spAutoFit/>
          </a:bodyPr>
          <a:lstStyle/>
          <a:p>
            <a:pPr algn="just">
              <a:lnSpc>
                <a:spcPts val="5459"/>
              </a:lnSpc>
            </a:pPr>
            <a:r>
              <a:rPr lang="en-US" sz="3900">
                <a:solidFill>
                  <a:srgbClr val="4D3636"/>
                </a:solidFill>
                <a:latin typeface="Roboto Condensed"/>
              </a:rPr>
              <a:t>Cảm nhận được nhịp điệu, cảm xúc, mạch tâm trạng của chủ thể trữ tình (hình ảnh, từ ngữ,...)</a:t>
            </a:r>
          </a:p>
        </p:txBody>
      </p:sp>
      <p:sp>
        <p:nvSpPr>
          <p:cNvPr id="8" name="Freeform 8"/>
          <p:cNvSpPr/>
          <p:nvPr/>
        </p:nvSpPr>
        <p:spPr>
          <a:xfrm rot="4969037" flipH="1">
            <a:off x="8659865" y="4036264"/>
            <a:ext cx="1186972" cy="344605"/>
          </a:xfrm>
          <a:custGeom>
            <a:avLst/>
            <a:gdLst/>
            <a:ahLst/>
            <a:cxnLst/>
            <a:rect l="l" t="t" r="r" b="b"/>
            <a:pathLst>
              <a:path w="1186972" h="344605">
                <a:moveTo>
                  <a:pt x="1186971" y="0"/>
                </a:moveTo>
                <a:lnTo>
                  <a:pt x="0" y="0"/>
                </a:lnTo>
                <a:lnTo>
                  <a:pt x="0" y="344604"/>
                </a:lnTo>
                <a:lnTo>
                  <a:pt x="1186971" y="344604"/>
                </a:lnTo>
                <a:lnTo>
                  <a:pt x="118697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982434">
            <a:off x="11734664" y="5764076"/>
            <a:ext cx="1204032" cy="349558"/>
          </a:xfrm>
          <a:custGeom>
            <a:avLst/>
            <a:gdLst/>
            <a:ahLst/>
            <a:cxnLst/>
            <a:rect l="l" t="t" r="r" b="b"/>
            <a:pathLst>
              <a:path w="1204032" h="349558">
                <a:moveTo>
                  <a:pt x="0" y="0"/>
                </a:moveTo>
                <a:lnTo>
                  <a:pt x="1204032" y="0"/>
                </a:lnTo>
                <a:lnTo>
                  <a:pt x="1204032" y="349558"/>
                </a:lnTo>
                <a:lnTo>
                  <a:pt x="0" y="349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5988810" y="9220200"/>
            <a:ext cx="1307693" cy="379653"/>
          </a:xfrm>
          <a:custGeom>
            <a:avLst/>
            <a:gdLst/>
            <a:ahLst/>
            <a:cxnLst/>
            <a:rect l="l" t="t" r="r" b="b"/>
            <a:pathLst>
              <a:path w="1307693" h="379653">
                <a:moveTo>
                  <a:pt x="1307693" y="0"/>
                </a:moveTo>
                <a:lnTo>
                  <a:pt x="0" y="0"/>
                </a:lnTo>
                <a:lnTo>
                  <a:pt x="0" y="379653"/>
                </a:lnTo>
                <a:lnTo>
                  <a:pt x="1307693" y="379653"/>
                </a:lnTo>
                <a:lnTo>
                  <a:pt x="13076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663955">
            <a:off x="10937197" y="9235248"/>
            <a:ext cx="1204032" cy="349558"/>
          </a:xfrm>
          <a:custGeom>
            <a:avLst/>
            <a:gdLst/>
            <a:ahLst/>
            <a:cxnLst/>
            <a:rect l="l" t="t" r="r" b="b"/>
            <a:pathLst>
              <a:path w="1204032" h="349558">
                <a:moveTo>
                  <a:pt x="0" y="0"/>
                </a:moveTo>
                <a:lnTo>
                  <a:pt x="1204032" y="0"/>
                </a:lnTo>
                <a:lnTo>
                  <a:pt x="1204032" y="349557"/>
                </a:lnTo>
                <a:lnTo>
                  <a:pt x="0" y="349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6231909" y="4212146"/>
            <a:ext cx="5824182" cy="5824182"/>
          </a:xfrm>
          <a:custGeom>
            <a:avLst/>
            <a:gdLst/>
            <a:ahLst/>
            <a:cxnLst/>
            <a:rect l="l" t="t" r="r" b="b"/>
            <a:pathLst>
              <a:path w="5824182" h="5824182">
                <a:moveTo>
                  <a:pt x="0" y="0"/>
                </a:moveTo>
                <a:lnTo>
                  <a:pt x="5824182" y="0"/>
                </a:lnTo>
                <a:lnTo>
                  <a:pt x="5824182" y="5824182"/>
                </a:lnTo>
                <a:lnTo>
                  <a:pt x="0" y="5824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flipH="1">
            <a:off x="4781172" y="6675656"/>
            <a:ext cx="1369488" cy="397593"/>
          </a:xfrm>
          <a:custGeom>
            <a:avLst/>
            <a:gdLst/>
            <a:ahLst/>
            <a:cxnLst/>
            <a:rect l="l" t="t" r="r" b="b"/>
            <a:pathLst>
              <a:path w="1369488" h="397593">
                <a:moveTo>
                  <a:pt x="1369488" y="0"/>
                </a:moveTo>
                <a:lnTo>
                  <a:pt x="0" y="0"/>
                </a:lnTo>
                <a:lnTo>
                  <a:pt x="0" y="397593"/>
                </a:lnTo>
                <a:lnTo>
                  <a:pt x="1369488" y="397593"/>
                </a:lnTo>
                <a:lnTo>
                  <a:pt x="13694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7508367" y="8404186"/>
            <a:ext cx="528066" cy="1005840"/>
          </a:xfrm>
          <a:custGeom>
            <a:avLst/>
            <a:gdLst/>
            <a:ahLst/>
            <a:cxnLst/>
            <a:rect l="l" t="t" r="r" b="b"/>
            <a:pathLst>
              <a:path w="528066" h="1005840">
                <a:moveTo>
                  <a:pt x="0" y="0"/>
                </a:moveTo>
                <a:lnTo>
                  <a:pt x="528066" y="0"/>
                </a:lnTo>
                <a:lnTo>
                  <a:pt x="528066" y="1005840"/>
                </a:lnTo>
                <a:lnTo>
                  <a:pt x="0" y="1005840"/>
                </a:lnTo>
                <a:lnTo>
                  <a:pt x="0" y="0"/>
                </a:lnTo>
                <a:close/>
              </a:path>
            </a:pathLst>
          </a:custGeom>
          <a:blipFill>
            <a:blip r:embed="rId8"/>
            <a:stretch>
              <a:fillRect/>
            </a:stretch>
          </a:blipFill>
        </p:spPr>
        <p:txBody>
          <a:bodyPr/>
          <a:lstStyle/>
          <a:p>
            <a:endParaRPr lang="en-US"/>
          </a:p>
        </p:txBody>
      </p:sp>
      <p:sp>
        <p:nvSpPr>
          <p:cNvPr id="15" name="Freeform 15"/>
          <p:cNvSpPr/>
          <p:nvPr/>
        </p:nvSpPr>
        <p:spPr>
          <a:xfrm>
            <a:off x="6642657" y="5938855"/>
            <a:ext cx="656497" cy="924644"/>
          </a:xfrm>
          <a:custGeom>
            <a:avLst/>
            <a:gdLst/>
            <a:ahLst/>
            <a:cxnLst/>
            <a:rect l="l" t="t" r="r" b="b"/>
            <a:pathLst>
              <a:path w="656497" h="924644">
                <a:moveTo>
                  <a:pt x="0" y="0"/>
                </a:moveTo>
                <a:lnTo>
                  <a:pt x="656497" y="0"/>
                </a:lnTo>
                <a:lnTo>
                  <a:pt x="656497" y="924644"/>
                </a:lnTo>
                <a:lnTo>
                  <a:pt x="0" y="9246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8898329" y="4490247"/>
            <a:ext cx="544140" cy="838312"/>
          </a:xfrm>
          <a:custGeom>
            <a:avLst/>
            <a:gdLst/>
            <a:ahLst/>
            <a:cxnLst/>
            <a:rect l="l" t="t" r="r" b="b"/>
            <a:pathLst>
              <a:path w="544140" h="838312">
                <a:moveTo>
                  <a:pt x="0" y="0"/>
                </a:moveTo>
                <a:lnTo>
                  <a:pt x="544140" y="0"/>
                </a:lnTo>
                <a:lnTo>
                  <a:pt x="544140" y="838312"/>
                </a:lnTo>
                <a:lnTo>
                  <a:pt x="0" y="8383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0986596" y="6122428"/>
            <a:ext cx="537490" cy="705536"/>
          </a:xfrm>
          <a:custGeom>
            <a:avLst/>
            <a:gdLst/>
            <a:ahLst/>
            <a:cxnLst/>
            <a:rect l="l" t="t" r="r" b="b"/>
            <a:pathLst>
              <a:path w="537490" h="705536">
                <a:moveTo>
                  <a:pt x="0" y="0"/>
                </a:moveTo>
                <a:lnTo>
                  <a:pt x="537491" y="0"/>
                </a:lnTo>
                <a:lnTo>
                  <a:pt x="537491" y="705536"/>
                </a:lnTo>
                <a:lnTo>
                  <a:pt x="0" y="7055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0196021" y="8539408"/>
            <a:ext cx="479697" cy="718892"/>
          </a:xfrm>
          <a:custGeom>
            <a:avLst/>
            <a:gdLst/>
            <a:ahLst/>
            <a:cxnLst/>
            <a:rect l="l" t="t" r="r" b="b"/>
            <a:pathLst>
              <a:path w="479697" h="718892">
                <a:moveTo>
                  <a:pt x="0" y="0"/>
                </a:moveTo>
                <a:lnTo>
                  <a:pt x="479698" y="0"/>
                </a:lnTo>
                <a:lnTo>
                  <a:pt x="479698" y="718892"/>
                </a:lnTo>
                <a:lnTo>
                  <a:pt x="0" y="7188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TextBox 19"/>
          <p:cNvSpPr txBox="1"/>
          <p:nvPr/>
        </p:nvSpPr>
        <p:spPr>
          <a:xfrm>
            <a:off x="5373863" y="167942"/>
            <a:ext cx="6588726" cy="1218608"/>
          </a:xfrm>
          <a:prstGeom prst="rect">
            <a:avLst/>
          </a:prstGeom>
        </p:spPr>
        <p:txBody>
          <a:bodyPr lIns="0" tIns="0" rIns="0" bIns="0" rtlCol="0" anchor="t">
            <a:spAutoFit/>
          </a:bodyPr>
          <a:lstStyle/>
          <a:p>
            <a:pPr algn="ctr">
              <a:lnSpc>
                <a:spcPts val="8959"/>
              </a:lnSpc>
            </a:pPr>
            <a:r>
              <a:rPr lang="en-US" sz="6400">
                <a:solidFill>
                  <a:srgbClr val="4D3636"/>
                </a:solidFill>
                <a:latin typeface="Fraunces Heavy"/>
              </a:rPr>
              <a:t>4. LUYỆN TẬP</a:t>
            </a:r>
          </a:p>
        </p:txBody>
      </p:sp>
      <p:sp>
        <p:nvSpPr>
          <p:cNvPr id="20" name="TextBox 20"/>
          <p:cNvSpPr txBox="1"/>
          <p:nvPr/>
        </p:nvSpPr>
        <p:spPr>
          <a:xfrm>
            <a:off x="550812" y="8176260"/>
            <a:ext cx="5103657" cy="2034667"/>
          </a:xfrm>
          <a:prstGeom prst="rect">
            <a:avLst/>
          </a:prstGeom>
        </p:spPr>
        <p:txBody>
          <a:bodyPr lIns="0" tIns="0" rIns="0" bIns="0" rtlCol="0" anchor="t">
            <a:spAutoFit/>
          </a:bodyPr>
          <a:lstStyle/>
          <a:p>
            <a:pPr algn="ctr">
              <a:lnSpc>
                <a:spcPts val="5459"/>
              </a:lnSpc>
            </a:pPr>
            <a:r>
              <a:rPr lang="en-US" sz="3900">
                <a:solidFill>
                  <a:srgbClr val="4D3636"/>
                </a:solidFill>
                <a:latin typeface="Roboto Condensed"/>
              </a:rPr>
              <a:t>Đọc bài thơ, xác định thể thơ. Xác định nhân vật trữ tình, đối tượng trữ tình.</a:t>
            </a:r>
          </a:p>
        </p:txBody>
      </p:sp>
      <p:sp>
        <p:nvSpPr>
          <p:cNvPr id="21" name="TextBox 21"/>
          <p:cNvSpPr txBox="1"/>
          <p:nvPr/>
        </p:nvSpPr>
        <p:spPr>
          <a:xfrm>
            <a:off x="12471034" y="7440975"/>
            <a:ext cx="5866054" cy="3482250"/>
          </a:xfrm>
          <a:prstGeom prst="rect">
            <a:avLst/>
          </a:prstGeom>
        </p:spPr>
        <p:txBody>
          <a:bodyPr lIns="0" tIns="0" rIns="0" bIns="0" rtlCol="0" anchor="t">
            <a:spAutoFit/>
          </a:bodyPr>
          <a:lstStyle/>
          <a:p>
            <a:pPr algn="ctr">
              <a:lnSpc>
                <a:spcPts val="5459"/>
              </a:lnSpc>
            </a:pPr>
            <a:r>
              <a:rPr lang="en-US" sz="3900">
                <a:solidFill>
                  <a:srgbClr val="4D3636"/>
                </a:solidFill>
                <a:latin typeface="Roboto Condensed"/>
              </a:rPr>
              <a:t>Từ văn bản, liên hệ với bản thân và cuộc sống xung quanh để thấy ý nghĩa bài thơ với cuộc sống, con người</a:t>
            </a:r>
          </a:p>
          <a:p>
            <a:pPr algn="ctr">
              <a:lnSpc>
                <a:spcPts val="5459"/>
              </a:lnSpc>
            </a:pPr>
            <a:endParaRPr lang="en-US" sz="3900">
              <a:solidFill>
                <a:srgbClr val="4D3636"/>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658417">
            <a:off x="-1697502" y="-6140490"/>
            <a:ext cx="18484532" cy="8225617"/>
            <a:chOff x="0" y="0"/>
            <a:chExt cx="24646043" cy="10967489"/>
          </a:xfrm>
        </p:grpSpPr>
        <p:sp>
          <p:nvSpPr>
            <p:cNvPr id="4" name="Freeform 4"/>
            <p:cNvSpPr/>
            <p:nvPr/>
          </p:nvSpPr>
          <p:spPr>
            <a:xfrm>
              <a:off x="0" y="0"/>
              <a:ext cx="24646001" cy="10967466"/>
            </a:xfrm>
            <a:custGeom>
              <a:avLst/>
              <a:gdLst/>
              <a:ahLst/>
              <a:cxnLst/>
              <a:rect l="l" t="t" r="r" b="b"/>
              <a:pathLst>
                <a:path w="24646001" h="10967466">
                  <a:moveTo>
                    <a:pt x="0" y="0"/>
                  </a:moveTo>
                  <a:lnTo>
                    <a:pt x="24646001" y="0"/>
                  </a:lnTo>
                  <a:lnTo>
                    <a:pt x="24646001" y="10967466"/>
                  </a:lnTo>
                  <a:lnTo>
                    <a:pt x="0" y="10967466"/>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rot="-1316381">
            <a:off x="4795475" y="7910411"/>
            <a:ext cx="16230600" cy="7324058"/>
            <a:chOff x="0" y="0"/>
            <a:chExt cx="21640800" cy="9765411"/>
          </a:xfrm>
        </p:grpSpPr>
        <p:sp>
          <p:nvSpPr>
            <p:cNvPr id="6" name="Freeform 6"/>
            <p:cNvSpPr/>
            <p:nvPr/>
          </p:nvSpPr>
          <p:spPr>
            <a:xfrm flipH="1">
              <a:off x="0" y="0"/>
              <a:ext cx="21640800" cy="9765411"/>
            </a:xfrm>
            <a:custGeom>
              <a:avLst/>
              <a:gdLst/>
              <a:ahLst/>
              <a:cxnLst/>
              <a:rect l="l" t="t" r="r" b="b"/>
              <a:pathLst>
                <a:path w="21640800" h="9765411">
                  <a:moveTo>
                    <a:pt x="21640800" y="0"/>
                  </a:moveTo>
                  <a:lnTo>
                    <a:pt x="0" y="0"/>
                  </a:lnTo>
                  <a:lnTo>
                    <a:pt x="0" y="9765411"/>
                  </a:lnTo>
                  <a:lnTo>
                    <a:pt x="21640800" y="9765411"/>
                  </a:lnTo>
                  <a:lnTo>
                    <a:pt x="21640800" y="0"/>
                  </a:lnTo>
                  <a:close/>
                </a:path>
              </a:pathLst>
            </a:custGeom>
            <a:blipFill>
              <a:blip r:embed="rId4"/>
              <a:stretch>
                <a:fillRect t="-5" b="-5"/>
              </a:stretch>
            </a:blipFill>
          </p:spPr>
          <p:txBody>
            <a:bodyPr/>
            <a:lstStyle/>
            <a:p>
              <a:endParaRPr lang="en-US"/>
            </a:p>
          </p:txBody>
        </p:sp>
      </p:grpSp>
      <p:grpSp>
        <p:nvGrpSpPr>
          <p:cNvPr id="7" name="Group 7"/>
          <p:cNvGrpSpPr/>
          <p:nvPr/>
        </p:nvGrpSpPr>
        <p:grpSpPr>
          <a:xfrm rot="-357975">
            <a:off x="13871131" y="3164857"/>
            <a:ext cx="6229719" cy="8229600"/>
            <a:chOff x="0" y="0"/>
            <a:chExt cx="8306292" cy="10972800"/>
          </a:xfrm>
        </p:grpSpPr>
        <p:sp>
          <p:nvSpPr>
            <p:cNvPr id="8" name="Freeform 8"/>
            <p:cNvSpPr/>
            <p:nvPr/>
          </p:nvSpPr>
          <p:spPr>
            <a:xfrm>
              <a:off x="0" y="0"/>
              <a:ext cx="8306308" cy="10972800"/>
            </a:xfrm>
            <a:custGeom>
              <a:avLst/>
              <a:gdLst/>
              <a:ahLst/>
              <a:cxnLst/>
              <a:rect l="l" t="t" r="r" b="b"/>
              <a:pathLst>
                <a:path w="8306308" h="10972800">
                  <a:moveTo>
                    <a:pt x="0" y="0"/>
                  </a:moveTo>
                  <a:lnTo>
                    <a:pt x="8306308" y="0"/>
                  </a:lnTo>
                  <a:lnTo>
                    <a:pt x="8306308" y="10972800"/>
                  </a:lnTo>
                  <a:lnTo>
                    <a:pt x="0" y="10972800"/>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9641626" y="1092532"/>
            <a:ext cx="6242615" cy="1094867"/>
          </a:xfrm>
          <a:prstGeom prst="rect">
            <a:avLst/>
          </a:prstGeom>
        </p:spPr>
        <p:txBody>
          <a:bodyPr lIns="0" tIns="0" rIns="0" bIns="0" rtlCol="0" anchor="t">
            <a:spAutoFit/>
          </a:bodyPr>
          <a:lstStyle/>
          <a:p>
            <a:pPr algn="r">
              <a:lnSpc>
                <a:spcPts val="8959"/>
              </a:lnSpc>
            </a:pPr>
            <a:r>
              <a:rPr lang="en-US" sz="6400">
                <a:solidFill>
                  <a:srgbClr val="793C2A"/>
                </a:solidFill>
                <a:latin typeface="Fraunces Heavy"/>
              </a:rPr>
              <a:t>4. LUYỆN TẬP</a:t>
            </a:r>
          </a:p>
        </p:txBody>
      </p:sp>
      <p:sp>
        <p:nvSpPr>
          <p:cNvPr id="10" name="TextBox 10"/>
          <p:cNvSpPr txBox="1"/>
          <p:nvPr/>
        </p:nvSpPr>
        <p:spPr>
          <a:xfrm>
            <a:off x="2690849" y="2560476"/>
            <a:ext cx="4632311" cy="854050"/>
          </a:xfrm>
          <a:prstGeom prst="rect">
            <a:avLst/>
          </a:prstGeom>
        </p:spPr>
        <p:txBody>
          <a:bodyPr lIns="0" tIns="0" rIns="0" bIns="0" rtlCol="0" anchor="t">
            <a:spAutoFit/>
          </a:bodyPr>
          <a:lstStyle/>
          <a:p>
            <a:pPr algn="ctr">
              <a:lnSpc>
                <a:spcPts val="6998"/>
              </a:lnSpc>
            </a:pPr>
            <a:r>
              <a:rPr lang="en-US" sz="4999">
                <a:solidFill>
                  <a:srgbClr val="793C2A"/>
                </a:solidFill>
                <a:latin typeface="Roboto Condensed Bold"/>
              </a:rPr>
              <a:t>Nhiệm vụ 2:</a:t>
            </a:r>
          </a:p>
        </p:txBody>
      </p:sp>
      <p:sp>
        <p:nvSpPr>
          <p:cNvPr id="11" name="Freeform 11"/>
          <p:cNvSpPr/>
          <p:nvPr/>
        </p:nvSpPr>
        <p:spPr>
          <a:xfrm>
            <a:off x="1167635" y="3769254"/>
            <a:ext cx="14716606" cy="4414982"/>
          </a:xfrm>
          <a:custGeom>
            <a:avLst/>
            <a:gdLst/>
            <a:ahLst/>
            <a:cxnLst/>
            <a:rect l="l" t="t" r="r" b="b"/>
            <a:pathLst>
              <a:path w="14716606" h="4414982">
                <a:moveTo>
                  <a:pt x="0" y="0"/>
                </a:moveTo>
                <a:lnTo>
                  <a:pt x="14716606" y="0"/>
                </a:lnTo>
                <a:lnTo>
                  <a:pt x="14716606" y="4414982"/>
                </a:lnTo>
                <a:lnTo>
                  <a:pt x="0" y="4414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818957" y="2622744"/>
            <a:ext cx="13745923" cy="5515000"/>
          </a:xfrm>
          <a:prstGeom prst="rect">
            <a:avLst/>
          </a:prstGeom>
        </p:spPr>
        <p:txBody>
          <a:bodyPr lIns="0" tIns="0" rIns="0" bIns="0" rtlCol="0" anchor="t">
            <a:spAutoFit/>
          </a:bodyPr>
          <a:lstStyle/>
          <a:p>
            <a:pPr algn="ctr">
              <a:lnSpc>
                <a:spcPts val="6298"/>
              </a:lnSpc>
            </a:pPr>
            <a:r>
              <a:rPr lang="en-US" sz="4498">
                <a:solidFill>
                  <a:srgbClr val="4D3636"/>
                </a:solidFill>
                <a:latin typeface="Roboto Condensed Bold"/>
              </a:rPr>
              <a:t>NHÀ SÁNG TẠO </a:t>
            </a:r>
          </a:p>
          <a:p>
            <a:pPr algn="just">
              <a:lnSpc>
                <a:spcPts val="6298"/>
              </a:lnSpc>
            </a:pPr>
            <a:endParaRPr lang="en-US" sz="4498">
              <a:solidFill>
                <a:srgbClr val="4D3636"/>
              </a:solidFill>
              <a:latin typeface="Roboto Condensed Bold"/>
            </a:endParaRPr>
          </a:p>
          <a:p>
            <a:pPr marL="971335" lvl="1" indent="-485667" algn="just">
              <a:lnSpc>
                <a:spcPts val="6298"/>
              </a:lnSpc>
              <a:buFont typeface="Arial"/>
              <a:buChar char="•"/>
            </a:pPr>
            <a:r>
              <a:rPr lang="en-US" sz="4499">
                <a:solidFill>
                  <a:srgbClr val="4D3636"/>
                </a:solidFill>
                <a:latin typeface="Roboto Condensed"/>
              </a:rPr>
              <a:t>Từ bài thơ </a:t>
            </a:r>
            <a:r>
              <a:rPr lang="en-US" sz="4499">
                <a:solidFill>
                  <a:srgbClr val="4D3636"/>
                </a:solidFill>
                <a:latin typeface="Roboto Condensed Italics"/>
              </a:rPr>
              <a:t>Bài thơ về tiểu đội xe không kính</a:t>
            </a:r>
            <a:r>
              <a:rPr lang="en-US" sz="4499">
                <a:solidFill>
                  <a:srgbClr val="4D3636"/>
                </a:solidFill>
                <a:latin typeface="Roboto Condensed"/>
              </a:rPr>
              <a:t> HS có thể lựa chọn một trong các hình thức dưới đây để chuyển thể: bài hát, câu chuyện, bức thư…</a:t>
            </a:r>
          </a:p>
          <a:p>
            <a:pPr marL="971334" lvl="1" indent="-485667" algn="just">
              <a:lnSpc>
                <a:spcPts val="6298"/>
              </a:lnSpc>
              <a:buFont typeface="Arial"/>
              <a:buChar char="•"/>
            </a:pPr>
            <a:r>
              <a:rPr lang="en-US" sz="4498">
                <a:solidFill>
                  <a:srgbClr val="4D3636"/>
                </a:solidFill>
                <a:latin typeface="Roboto Condensed"/>
              </a:rPr>
              <a:t>Thòi gian thực hiện: 1 tuần.</a:t>
            </a:r>
          </a:p>
          <a:p>
            <a:pPr algn="just">
              <a:lnSpc>
                <a:spcPts val="6298"/>
              </a:lnSpc>
            </a:pPr>
            <a:endParaRPr lang="en-US" sz="4498">
              <a:solidFill>
                <a:srgbClr val="4D3636"/>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15069751" y="3446060"/>
            <a:ext cx="3332988" cy="8229600"/>
            <a:chOff x="0" y="0"/>
            <a:chExt cx="4443984" cy="10972800"/>
          </a:xfrm>
        </p:grpSpPr>
        <p:sp>
          <p:nvSpPr>
            <p:cNvPr id="4" name="Freeform 4"/>
            <p:cNvSpPr/>
            <p:nvPr/>
          </p:nvSpPr>
          <p:spPr>
            <a:xfrm flipH="1">
              <a:off x="0" y="0"/>
              <a:ext cx="4443984" cy="10972800"/>
            </a:xfrm>
            <a:custGeom>
              <a:avLst/>
              <a:gdLst/>
              <a:ahLst/>
              <a:cxnLst/>
              <a:rect l="l" t="t" r="r" b="b"/>
              <a:pathLst>
                <a:path w="4443984" h="10972800">
                  <a:moveTo>
                    <a:pt x="4443984" y="0"/>
                  </a:moveTo>
                  <a:lnTo>
                    <a:pt x="0" y="0"/>
                  </a:lnTo>
                  <a:lnTo>
                    <a:pt x="0" y="10972800"/>
                  </a:lnTo>
                  <a:lnTo>
                    <a:pt x="4443984" y="10972800"/>
                  </a:lnTo>
                  <a:lnTo>
                    <a:pt x="4443984" y="0"/>
                  </a:lnTo>
                  <a:close/>
                </a:path>
              </a:pathLst>
            </a:custGeom>
            <a:blipFill>
              <a:blip r:embed="rId3"/>
              <a:stretch>
                <a:fillRect l="-45" r="-45"/>
              </a:stretch>
            </a:blipFill>
          </p:spPr>
          <p:txBody>
            <a:bodyPr/>
            <a:lstStyle/>
            <a:p>
              <a:endParaRPr lang="en-US"/>
            </a:p>
          </p:txBody>
        </p:sp>
      </p:grpSp>
      <p:grpSp>
        <p:nvGrpSpPr>
          <p:cNvPr id="5" name="Group 5"/>
          <p:cNvGrpSpPr/>
          <p:nvPr/>
        </p:nvGrpSpPr>
        <p:grpSpPr>
          <a:xfrm rot="-1223472">
            <a:off x="-3273912" y="-3370689"/>
            <a:ext cx="16230600" cy="5528548"/>
            <a:chOff x="0" y="0"/>
            <a:chExt cx="21640800" cy="7371397"/>
          </a:xfrm>
        </p:grpSpPr>
        <p:sp>
          <p:nvSpPr>
            <p:cNvPr id="6" name="Freeform 6"/>
            <p:cNvSpPr/>
            <p:nvPr/>
          </p:nvSpPr>
          <p:spPr>
            <a:xfrm flipH="1">
              <a:off x="0" y="0"/>
              <a:ext cx="21640800" cy="7371334"/>
            </a:xfrm>
            <a:custGeom>
              <a:avLst/>
              <a:gdLst/>
              <a:ahLst/>
              <a:cxnLst/>
              <a:rect l="l" t="t" r="r" b="b"/>
              <a:pathLst>
                <a:path w="21640800" h="7371334">
                  <a:moveTo>
                    <a:pt x="21640800" y="0"/>
                  </a:moveTo>
                  <a:lnTo>
                    <a:pt x="0" y="0"/>
                  </a:lnTo>
                  <a:lnTo>
                    <a:pt x="0" y="7371334"/>
                  </a:lnTo>
                  <a:lnTo>
                    <a:pt x="21640800" y="7371334"/>
                  </a:lnTo>
                  <a:lnTo>
                    <a:pt x="21640800" y="0"/>
                  </a:lnTo>
                  <a:close/>
                </a:path>
              </a:pathLst>
            </a:custGeom>
            <a:blipFill>
              <a:blip r:embed="rId4"/>
              <a:stretch>
                <a:fillRect l="-45" r="-45"/>
              </a:stretch>
            </a:blipFill>
          </p:spPr>
          <p:txBody>
            <a:bodyPr/>
            <a:lstStyle/>
            <a:p>
              <a:endParaRPr lang="en-US"/>
            </a:p>
          </p:txBody>
        </p:sp>
      </p:grpSp>
      <p:grpSp>
        <p:nvGrpSpPr>
          <p:cNvPr id="7" name="Group 7"/>
          <p:cNvGrpSpPr/>
          <p:nvPr/>
        </p:nvGrpSpPr>
        <p:grpSpPr>
          <a:xfrm>
            <a:off x="-1137194" y="4355143"/>
            <a:ext cx="4331789" cy="4302910"/>
            <a:chOff x="0" y="0"/>
            <a:chExt cx="5775719" cy="5737213"/>
          </a:xfrm>
        </p:grpSpPr>
        <p:sp>
          <p:nvSpPr>
            <p:cNvPr id="8" name="Freeform 8"/>
            <p:cNvSpPr/>
            <p:nvPr/>
          </p:nvSpPr>
          <p:spPr>
            <a:xfrm>
              <a:off x="0" y="0"/>
              <a:ext cx="5775706" cy="5737225"/>
            </a:xfrm>
            <a:custGeom>
              <a:avLst/>
              <a:gdLst/>
              <a:ahLst/>
              <a:cxnLst/>
              <a:rect l="l" t="t" r="r" b="b"/>
              <a:pathLst>
                <a:path w="5775706" h="5737225">
                  <a:moveTo>
                    <a:pt x="0" y="0"/>
                  </a:moveTo>
                  <a:lnTo>
                    <a:pt x="5775706" y="0"/>
                  </a:lnTo>
                  <a:lnTo>
                    <a:pt x="5775706" y="5737225"/>
                  </a:lnTo>
                  <a:lnTo>
                    <a:pt x="0" y="5737225"/>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2192188" y="4019550"/>
            <a:ext cx="13498998" cy="2114550"/>
          </a:xfrm>
          <a:prstGeom prst="rect">
            <a:avLst/>
          </a:prstGeom>
        </p:spPr>
        <p:txBody>
          <a:bodyPr lIns="0" tIns="0" rIns="0" bIns="0" rtlCol="0" anchor="t">
            <a:spAutoFit/>
          </a:bodyPr>
          <a:lstStyle/>
          <a:p>
            <a:pPr algn="ctr">
              <a:lnSpc>
                <a:spcPts val="8400"/>
              </a:lnSpc>
            </a:pPr>
            <a:r>
              <a:rPr lang="en-US" sz="6000">
                <a:solidFill>
                  <a:srgbClr val="4D3636"/>
                </a:solidFill>
                <a:latin typeface="Roboto Condensed"/>
              </a:rPr>
              <a:t>Học sinh đọc và tìm hiểu văn bản: </a:t>
            </a:r>
          </a:p>
          <a:p>
            <a:pPr algn="ctr">
              <a:lnSpc>
                <a:spcPts val="8400"/>
              </a:lnSpc>
            </a:pPr>
            <a:r>
              <a:rPr lang="en-US" sz="6000">
                <a:solidFill>
                  <a:srgbClr val="4D3636"/>
                </a:solidFill>
                <a:latin typeface="Roboto Condensed Italics"/>
              </a:rPr>
              <a:t>Những ngôi sao xa xôi</a:t>
            </a:r>
          </a:p>
        </p:txBody>
      </p:sp>
      <p:sp>
        <p:nvSpPr>
          <p:cNvPr id="10" name="TextBox 10"/>
          <p:cNvSpPr txBox="1"/>
          <p:nvPr/>
        </p:nvSpPr>
        <p:spPr>
          <a:xfrm>
            <a:off x="5650808" y="2415373"/>
            <a:ext cx="6274683" cy="1327238"/>
          </a:xfrm>
          <a:prstGeom prst="rect">
            <a:avLst/>
          </a:prstGeom>
        </p:spPr>
        <p:txBody>
          <a:bodyPr lIns="0" tIns="0" rIns="0" bIns="0" rtlCol="0" anchor="t">
            <a:spAutoFit/>
          </a:bodyPr>
          <a:lstStyle/>
          <a:p>
            <a:pPr algn="ctr">
              <a:lnSpc>
                <a:spcPts val="9799"/>
              </a:lnSpc>
            </a:pPr>
            <a:r>
              <a:rPr lang="en-US" sz="7000">
                <a:solidFill>
                  <a:srgbClr val="793C2A"/>
                </a:solidFill>
                <a:latin typeface="Fraunces Heavy"/>
              </a:rPr>
              <a:t>5. VẬN DỤNG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a:off x="-739358" y="2303060"/>
            <a:ext cx="5071491" cy="8229600"/>
            <a:chOff x="0" y="0"/>
            <a:chExt cx="6761988" cy="10972800"/>
          </a:xfrm>
        </p:grpSpPr>
        <p:sp>
          <p:nvSpPr>
            <p:cNvPr id="4" name="Freeform 4"/>
            <p:cNvSpPr/>
            <p:nvPr/>
          </p:nvSpPr>
          <p:spPr>
            <a:xfrm>
              <a:off x="0" y="0"/>
              <a:ext cx="6761988" cy="10972800"/>
            </a:xfrm>
            <a:custGeom>
              <a:avLst/>
              <a:gdLst/>
              <a:ahLst/>
              <a:cxnLst/>
              <a:rect l="l" t="t" r="r" b="b"/>
              <a:pathLst>
                <a:path w="6761988" h="10972800">
                  <a:moveTo>
                    <a:pt x="0" y="0"/>
                  </a:moveTo>
                  <a:lnTo>
                    <a:pt x="6761988" y="0"/>
                  </a:lnTo>
                  <a:lnTo>
                    <a:pt x="6761988" y="10972800"/>
                  </a:lnTo>
                  <a:lnTo>
                    <a:pt x="0" y="10972800"/>
                  </a:lnTo>
                  <a:lnTo>
                    <a:pt x="0" y="0"/>
                  </a:lnTo>
                  <a:close/>
                </a:path>
              </a:pathLst>
            </a:custGeom>
            <a:blipFill>
              <a:blip r:embed="rId3"/>
              <a:stretch>
                <a:fillRect l="-49" r="-49"/>
              </a:stretch>
            </a:blipFill>
          </p:spPr>
          <p:txBody>
            <a:bodyPr/>
            <a:lstStyle/>
            <a:p>
              <a:endParaRPr lang="en-US"/>
            </a:p>
          </p:txBody>
        </p:sp>
      </p:grpSp>
      <p:sp>
        <p:nvSpPr>
          <p:cNvPr id="5" name="TextBox 5"/>
          <p:cNvSpPr txBox="1"/>
          <p:nvPr/>
        </p:nvSpPr>
        <p:spPr>
          <a:xfrm>
            <a:off x="4958849" y="3881688"/>
            <a:ext cx="8370302" cy="1105535"/>
          </a:xfrm>
          <a:prstGeom prst="rect">
            <a:avLst/>
          </a:prstGeom>
        </p:spPr>
        <p:txBody>
          <a:bodyPr lIns="0" tIns="0" rIns="0" bIns="0" rtlCol="0" anchor="t">
            <a:spAutoFit/>
          </a:bodyPr>
          <a:lstStyle/>
          <a:p>
            <a:pPr algn="ctr">
              <a:lnSpc>
                <a:spcPts val="7900"/>
              </a:lnSpc>
            </a:pPr>
            <a:r>
              <a:rPr lang="en-US" sz="7900">
                <a:solidFill>
                  <a:srgbClr val="4D3636"/>
                </a:solidFill>
                <a:latin typeface="#9Slide05 Aphrodite Pro"/>
              </a:rPr>
              <a:t>Cảm ơn các em!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38876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grpSp>
        <p:nvGrpSpPr>
          <p:cNvPr id="3" name="Group 3"/>
          <p:cNvGrpSpPr/>
          <p:nvPr/>
        </p:nvGrpSpPr>
        <p:grpSpPr>
          <a:xfrm rot="-4338527">
            <a:off x="-6997818" y="-1696239"/>
            <a:ext cx="12174784" cy="6642866"/>
            <a:chOff x="0" y="0"/>
            <a:chExt cx="16233045" cy="8857155"/>
          </a:xfrm>
        </p:grpSpPr>
        <p:sp>
          <p:nvSpPr>
            <p:cNvPr id="4" name="Freeform 4"/>
            <p:cNvSpPr/>
            <p:nvPr/>
          </p:nvSpPr>
          <p:spPr>
            <a:xfrm flipH="1">
              <a:off x="0" y="0"/>
              <a:ext cx="16233012" cy="8857107"/>
            </a:xfrm>
            <a:custGeom>
              <a:avLst/>
              <a:gdLst/>
              <a:ahLst/>
              <a:cxnLst/>
              <a:rect l="l" t="t" r="r" b="b"/>
              <a:pathLst>
                <a:path w="16233012" h="8857107">
                  <a:moveTo>
                    <a:pt x="16233012" y="0"/>
                  </a:moveTo>
                  <a:lnTo>
                    <a:pt x="0" y="0"/>
                  </a:lnTo>
                  <a:lnTo>
                    <a:pt x="0" y="8857107"/>
                  </a:lnTo>
                  <a:lnTo>
                    <a:pt x="16233012" y="8857107"/>
                  </a:lnTo>
                  <a:lnTo>
                    <a:pt x="16233012" y="0"/>
                  </a:lnTo>
                  <a:close/>
                </a:path>
              </a:pathLst>
            </a:custGeom>
            <a:blipFill>
              <a:blip r:embed="rId3"/>
              <a:stretch>
                <a:fillRect l="-5" r="-5"/>
              </a:stretch>
            </a:blipFill>
          </p:spPr>
          <p:txBody>
            <a:bodyPr/>
            <a:lstStyle/>
            <a:p>
              <a:endParaRPr lang="en-US"/>
            </a:p>
          </p:txBody>
        </p:sp>
      </p:grpSp>
      <p:sp>
        <p:nvSpPr>
          <p:cNvPr id="5" name="Freeform 5"/>
          <p:cNvSpPr/>
          <p:nvPr/>
        </p:nvSpPr>
        <p:spPr>
          <a:xfrm>
            <a:off x="-4395662" y="3126843"/>
            <a:ext cx="10848723" cy="7160157"/>
          </a:xfrm>
          <a:custGeom>
            <a:avLst/>
            <a:gdLst/>
            <a:ahLst/>
            <a:cxnLst/>
            <a:rect l="l" t="t" r="r" b="b"/>
            <a:pathLst>
              <a:path w="10848723" h="7160157">
                <a:moveTo>
                  <a:pt x="0" y="0"/>
                </a:moveTo>
                <a:lnTo>
                  <a:pt x="10848724" y="0"/>
                </a:lnTo>
                <a:lnTo>
                  <a:pt x="10848724" y="7160157"/>
                </a:lnTo>
                <a:lnTo>
                  <a:pt x="0" y="716015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303304" y="1028700"/>
            <a:ext cx="14664851" cy="2362200"/>
          </a:xfrm>
          <a:prstGeom prst="rect">
            <a:avLst/>
          </a:prstGeom>
        </p:spPr>
        <p:txBody>
          <a:bodyPr lIns="0" tIns="0" rIns="0" bIns="0" rtlCol="0" anchor="t">
            <a:spAutoFit/>
          </a:bodyPr>
          <a:lstStyle/>
          <a:p>
            <a:pPr algn="ctr">
              <a:lnSpc>
                <a:spcPts val="9360"/>
              </a:lnSpc>
            </a:pPr>
            <a:r>
              <a:rPr lang="en-US" sz="7800">
                <a:solidFill>
                  <a:srgbClr val="605048"/>
                </a:solidFill>
                <a:latin typeface="Fraunces"/>
              </a:rPr>
              <a:t>BÀI 7: </a:t>
            </a:r>
          </a:p>
          <a:p>
            <a:pPr algn="ctr">
              <a:lnSpc>
                <a:spcPts val="9360"/>
              </a:lnSpc>
            </a:pPr>
            <a:r>
              <a:rPr lang="en-US" sz="7800">
                <a:solidFill>
                  <a:srgbClr val="605048"/>
                </a:solidFill>
                <a:latin typeface="Fraunces Semi-Bold"/>
              </a:rPr>
              <a:t>TIN YÊU VÀ ƯỚC VỌNG</a:t>
            </a:r>
          </a:p>
        </p:txBody>
      </p:sp>
      <p:sp>
        <p:nvSpPr>
          <p:cNvPr id="7" name="TextBox 7"/>
          <p:cNvSpPr txBox="1"/>
          <p:nvPr/>
        </p:nvSpPr>
        <p:spPr>
          <a:xfrm>
            <a:off x="2303304" y="3183213"/>
            <a:ext cx="14664851" cy="2705298"/>
          </a:xfrm>
          <a:prstGeom prst="rect">
            <a:avLst/>
          </a:prstGeom>
        </p:spPr>
        <p:txBody>
          <a:bodyPr lIns="0" tIns="0" rIns="0" bIns="0" rtlCol="0" anchor="t">
            <a:spAutoFit/>
          </a:bodyPr>
          <a:lstStyle/>
          <a:p>
            <a:pPr algn="ctr">
              <a:lnSpc>
                <a:spcPts val="20998"/>
              </a:lnSpc>
            </a:pPr>
            <a:r>
              <a:rPr lang="en-US" sz="15000">
                <a:solidFill>
                  <a:srgbClr val="605048"/>
                </a:solidFill>
                <a:latin typeface="#9Slide05 Dinh Tran"/>
              </a:rPr>
              <a:t>Bài thơ về tiểu đội xe không kính</a:t>
            </a:r>
          </a:p>
        </p:txBody>
      </p:sp>
      <p:sp>
        <p:nvSpPr>
          <p:cNvPr id="8" name="TextBox 8"/>
          <p:cNvSpPr txBox="1"/>
          <p:nvPr/>
        </p:nvSpPr>
        <p:spPr>
          <a:xfrm>
            <a:off x="6234870" y="5888511"/>
            <a:ext cx="6801717" cy="821053"/>
          </a:xfrm>
          <a:prstGeom prst="rect">
            <a:avLst/>
          </a:prstGeom>
        </p:spPr>
        <p:txBody>
          <a:bodyPr lIns="0" tIns="0" rIns="0" bIns="0" rtlCol="0" anchor="t">
            <a:spAutoFit/>
          </a:bodyPr>
          <a:lstStyle/>
          <a:p>
            <a:pPr algn="ctr">
              <a:lnSpc>
                <a:spcPts val="6720"/>
              </a:lnSpc>
            </a:pPr>
            <a:r>
              <a:rPr lang="en-US" sz="4800">
                <a:solidFill>
                  <a:srgbClr val="605048"/>
                </a:solidFill>
                <a:latin typeface="#9Slide03 Arima Madurai Thin"/>
              </a:rPr>
              <a:t>Phạm Tiến Duật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7" b="-9290"/>
            </a:stretch>
          </a:blipFill>
        </p:spPr>
        <p:txBody>
          <a:bodyPr/>
          <a:lstStyle/>
          <a:p>
            <a:endParaRPr lang="en-US"/>
          </a:p>
        </p:txBody>
      </p:sp>
      <p:grpSp>
        <p:nvGrpSpPr>
          <p:cNvPr id="3" name="Group 3"/>
          <p:cNvGrpSpPr/>
          <p:nvPr/>
        </p:nvGrpSpPr>
        <p:grpSpPr>
          <a:xfrm rot="-585784">
            <a:off x="6922168" y="8937305"/>
            <a:ext cx="13544112" cy="5536156"/>
            <a:chOff x="0" y="0"/>
            <a:chExt cx="18058816" cy="7381541"/>
          </a:xfrm>
        </p:grpSpPr>
        <p:sp>
          <p:nvSpPr>
            <p:cNvPr id="4" name="Freeform 4"/>
            <p:cNvSpPr/>
            <p:nvPr/>
          </p:nvSpPr>
          <p:spPr>
            <a:xfrm>
              <a:off x="0" y="0"/>
              <a:ext cx="18058764" cy="7381494"/>
            </a:xfrm>
            <a:custGeom>
              <a:avLst/>
              <a:gdLst/>
              <a:ahLst/>
              <a:cxnLst/>
              <a:rect l="l" t="t" r="r" b="b"/>
              <a:pathLst>
                <a:path w="18058764" h="7381494">
                  <a:moveTo>
                    <a:pt x="0" y="0"/>
                  </a:moveTo>
                  <a:lnTo>
                    <a:pt x="18058764" y="0"/>
                  </a:lnTo>
                  <a:lnTo>
                    <a:pt x="18058764" y="7381494"/>
                  </a:lnTo>
                  <a:lnTo>
                    <a:pt x="0" y="7381494"/>
                  </a:lnTo>
                  <a:lnTo>
                    <a:pt x="0" y="0"/>
                  </a:lnTo>
                  <a:close/>
                </a:path>
              </a:pathLst>
            </a:custGeom>
            <a:blipFill>
              <a:blip r:embed="rId3"/>
              <a:stretch>
                <a:fillRect l="-36" r="-36"/>
              </a:stretch>
            </a:blipFill>
          </p:spPr>
          <p:txBody>
            <a:bodyPr/>
            <a:lstStyle/>
            <a:p>
              <a:endParaRPr lang="en-US"/>
            </a:p>
          </p:txBody>
        </p:sp>
      </p:grpSp>
      <p:grpSp>
        <p:nvGrpSpPr>
          <p:cNvPr id="5" name="Group 5"/>
          <p:cNvGrpSpPr/>
          <p:nvPr/>
        </p:nvGrpSpPr>
        <p:grpSpPr>
          <a:xfrm>
            <a:off x="16207279" y="26393"/>
            <a:ext cx="2104043" cy="2090016"/>
            <a:chOff x="0" y="0"/>
            <a:chExt cx="2805391" cy="2786688"/>
          </a:xfrm>
        </p:grpSpPr>
        <p:sp>
          <p:nvSpPr>
            <p:cNvPr id="6" name="Freeform 6"/>
            <p:cNvSpPr/>
            <p:nvPr/>
          </p:nvSpPr>
          <p:spPr>
            <a:xfrm>
              <a:off x="0" y="0"/>
              <a:ext cx="2805430" cy="2786634"/>
            </a:xfrm>
            <a:custGeom>
              <a:avLst/>
              <a:gdLst/>
              <a:ahLst/>
              <a:cxnLst/>
              <a:rect l="l" t="t" r="r" b="b"/>
              <a:pathLst>
                <a:path w="2805430" h="2786634">
                  <a:moveTo>
                    <a:pt x="0" y="0"/>
                  </a:moveTo>
                  <a:lnTo>
                    <a:pt x="2805430" y="0"/>
                  </a:lnTo>
                  <a:lnTo>
                    <a:pt x="2805430" y="2786634"/>
                  </a:lnTo>
                  <a:lnTo>
                    <a:pt x="0" y="2786634"/>
                  </a:lnTo>
                  <a:lnTo>
                    <a:pt x="0" y="0"/>
                  </a:lnTo>
                  <a:close/>
                </a:path>
              </a:pathLst>
            </a:custGeom>
            <a:blipFill>
              <a:blip r:embed="rId4"/>
              <a:stretch>
                <a:fillRect r="1" b="-1"/>
              </a:stretch>
            </a:blipFill>
          </p:spPr>
          <p:txBody>
            <a:bodyPr/>
            <a:lstStyle/>
            <a:p>
              <a:endParaRPr lang="en-US"/>
            </a:p>
          </p:txBody>
        </p:sp>
      </p:grpSp>
      <p:grpSp>
        <p:nvGrpSpPr>
          <p:cNvPr id="7" name="Group 7"/>
          <p:cNvGrpSpPr/>
          <p:nvPr/>
        </p:nvGrpSpPr>
        <p:grpSpPr>
          <a:xfrm>
            <a:off x="580282" y="3439476"/>
            <a:ext cx="2104043" cy="2090016"/>
            <a:chOff x="0" y="0"/>
            <a:chExt cx="2805391" cy="2786688"/>
          </a:xfrm>
        </p:grpSpPr>
        <p:sp>
          <p:nvSpPr>
            <p:cNvPr id="8" name="Freeform 8"/>
            <p:cNvSpPr/>
            <p:nvPr/>
          </p:nvSpPr>
          <p:spPr>
            <a:xfrm>
              <a:off x="0" y="0"/>
              <a:ext cx="2805430" cy="2786634"/>
            </a:xfrm>
            <a:custGeom>
              <a:avLst/>
              <a:gdLst/>
              <a:ahLst/>
              <a:cxnLst/>
              <a:rect l="l" t="t" r="r" b="b"/>
              <a:pathLst>
                <a:path w="2805430" h="2786634">
                  <a:moveTo>
                    <a:pt x="0" y="0"/>
                  </a:moveTo>
                  <a:lnTo>
                    <a:pt x="2805430" y="0"/>
                  </a:lnTo>
                  <a:lnTo>
                    <a:pt x="2805430" y="2786634"/>
                  </a:lnTo>
                  <a:lnTo>
                    <a:pt x="0" y="2786634"/>
                  </a:lnTo>
                  <a:lnTo>
                    <a:pt x="0" y="0"/>
                  </a:lnTo>
                  <a:close/>
                </a:path>
              </a:pathLst>
            </a:custGeom>
            <a:blipFill>
              <a:blip r:embed="rId4"/>
              <a:stretch>
                <a:fillRect r="1" b="-1"/>
              </a:stretch>
            </a:blipFill>
          </p:spPr>
          <p:txBody>
            <a:bodyPr/>
            <a:lstStyle/>
            <a:p>
              <a:endParaRPr lang="en-US"/>
            </a:p>
          </p:txBody>
        </p:sp>
      </p:grpSp>
      <p:grpSp>
        <p:nvGrpSpPr>
          <p:cNvPr id="9" name="Group 9"/>
          <p:cNvGrpSpPr/>
          <p:nvPr/>
        </p:nvGrpSpPr>
        <p:grpSpPr>
          <a:xfrm rot="-718480">
            <a:off x="-261735" y="589712"/>
            <a:ext cx="3788077" cy="10366461"/>
            <a:chOff x="0" y="0"/>
            <a:chExt cx="5050769" cy="13821948"/>
          </a:xfrm>
        </p:grpSpPr>
        <p:sp>
          <p:nvSpPr>
            <p:cNvPr id="10" name="Freeform 10"/>
            <p:cNvSpPr/>
            <p:nvPr/>
          </p:nvSpPr>
          <p:spPr>
            <a:xfrm>
              <a:off x="0" y="0"/>
              <a:ext cx="5050790" cy="13821918"/>
            </a:xfrm>
            <a:custGeom>
              <a:avLst/>
              <a:gdLst/>
              <a:ahLst/>
              <a:cxnLst/>
              <a:rect l="l" t="t" r="r" b="b"/>
              <a:pathLst>
                <a:path w="5050790" h="13821918">
                  <a:moveTo>
                    <a:pt x="0" y="0"/>
                  </a:moveTo>
                  <a:lnTo>
                    <a:pt x="5050790" y="0"/>
                  </a:lnTo>
                  <a:lnTo>
                    <a:pt x="5050790" y="13821918"/>
                  </a:lnTo>
                  <a:lnTo>
                    <a:pt x="0" y="13821918"/>
                  </a:lnTo>
                  <a:lnTo>
                    <a:pt x="0" y="0"/>
                  </a:lnTo>
                  <a:close/>
                </a:path>
              </a:pathLst>
            </a:custGeom>
            <a:blipFill>
              <a:blip r:embed="rId5"/>
              <a:stretch>
                <a:fillRect l="-35" r="-35"/>
              </a:stretch>
            </a:blipFill>
          </p:spPr>
          <p:txBody>
            <a:bodyPr/>
            <a:lstStyle/>
            <a:p>
              <a:endParaRPr lang="en-US"/>
            </a:p>
          </p:txBody>
        </p:sp>
      </p:grpSp>
      <p:sp>
        <p:nvSpPr>
          <p:cNvPr id="11" name="TextBox 11"/>
          <p:cNvSpPr txBox="1"/>
          <p:nvPr/>
        </p:nvSpPr>
        <p:spPr>
          <a:xfrm>
            <a:off x="2424601" y="938051"/>
            <a:ext cx="7881795" cy="1270646"/>
          </a:xfrm>
          <a:prstGeom prst="rect">
            <a:avLst/>
          </a:prstGeom>
        </p:spPr>
        <p:txBody>
          <a:bodyPr lIns="0" tIns="0" rIns="0" bIns="0" rtlCol="0" anchor="t">
            <a:spAutoFit/>
          </a:bodyPr>
          <a:lstStyle/>
          <a:p>
            <a:pPr algn="ctr">
              <a:lnSpc>
                <a:spcPts val="9238"/>
              </a:lnSpc>
            </a:pPr>
            <a:r>
              <a:rPr lang="en-US" sz="6600">
                <a:solidFill>
                  <a:srgbClr val="605048"/>
                </a:solidFill>
                <a:latin typeface="Fraunces Heavy"/>
              </a:rPr>
              <a:t>2. ĐỌC VĂN BẢN</a:t>
            </a:r>
          </a:p>
        </p:txBody>
      </p:sp>
      <p:sp>
        <p:nvSpPr>
          <p:cNvPr id="12" name="TextBox 12"/>
          <p:cNvSpPr txBox="1"/>
          <p:nvPr/>
        </p:nvSpPr>
        <p:spPr>
          <a:xfrm>
            <a:off x="2684325" y="2517800"/>
            <a:ext cx="6484583" cy="2625700"/>
          </a:xfrm>
          <a:prstGeom prst="rect">
            <a:avLst/>
          </a:prstGeom>
        </p:spPr>
        <p:txBody>
          <a:bodyPr lIns="0" tIns="0" rIns="0" bIns="0" rtlCol="0" anchor="t">
            <a:spAutoFit/>
          </a:bodyPr>
          <a:lstStyle/>
          <a:p>
            <a:pPr algn="just">
              <a:lnSpc>
                <a:spcPts val="6998"/>
              </a:lnSpc>
            </a:pPr>
            <a:r>
              <a:rPr lang="en-US" sz="4999">
                <a:solidFill>
                  <a:srgbClr val="605048"/>
                </a:solidFill>
                <a:latin typeface="Roboto Condensed"/>
              </a:rPr>
              <a:t>Bài thơ cần đọc với giọng khỏe khoắn, sôi nổi, hào hứng, tinh ngịch</a:t>
            </a:r>
          </a:p>
        </p:txBody>
      </p:sp>
      <p:sp>
        <p:nvSpPr>
          <p:cNvPr id="13" name="Freeform 13"/>
          <p:cNvSpPr/>
          <p:nvPr/>
        </p:nvSpPr>
        <p:spPr>
          <a:xfrm>
            <a:off x="9156682" y="2116409"/>
            <a:ext cx="9131318" cy="8229600"/>
          </a:xfrm>
          <a:custGeom>
            <a:avLst/>
            <a:gdLst/>
            <a:ahLst/>
            <a:cxnLst/>
            <a:rect l="l" t="t" r="r" b="b"/>
            <a:pathLst>
              <a:path w="9131318" h="8229600">
                <a:moveTo>
                  <a:pt x="0" y="0"/>
                </a:moveTo>
                <a:lnTo>
                  <a:pt x="9131318" y="0"/>
                </a:lnTo>
                <a:lnTo>
                  <a:pt x="9131318" y="8229600"/>
                </a:lnTo>
                <a:lnTo>
                  <a:pt x="0" y="8229600"/>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9869943" y="4225938"/>
            <a:ext cx="8418056" cy="1739875"/>
          </a:xfrm>
          <a:prstGeom prst="rect">
            <a:avLst/>
          </a:prstGeom>
        </p:spPr>
        <p:txBody>
          <a:bodyPr lIns="0" tIns="0" rIns="0" bIns="0" rtlCol="0" anchor="t">
            <a:spAutoFit/>
          </a:bodyPr>
          <a:lstStyle/>
          <a:p>
            <a:pPr algn="ctr">
              <a:lnSpc>
                <a:spcPts val="6998"/>
              </a:lnSpc>
            </a:pPr>
            <a:r>
              <a:rPr lang="en-US" sz="4999">
                <a:solidFill>
                  <a:srgbClr val="605048"/>
                </a:solidFill>
                <a:latin typeface="Roboto Condensed"/>
              </a:rPr>
              <a:t>Theo em, bài thơ nên đọc với giọng điệu như thế nào?</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401964">
            <a:off x="-3883630" y="8772058"/>
            <a:ext cx="16230600" cy="3772187"/>
            <a:chOff x="0" y="0"/>
            <a:chExt cx="21640800" cy="5029583"/>
          </a:xfrm>
        </p:grpSpPr>
        <p:sp>
          <p:nvSpPr>
            <p:cNvPr id="4" name="Freeform 4"/>
            <p:cNvSpPr/>
            <p:nvPr/>
          </p:nvSpPr>
          <p:spPr>
            <a:xfrm>
              <a:off x="0" y="0"/>
              <a:ext cx="21640800" cy="5029581"/>
            </a:xfrm>
            <a:custGeom>
              <a:avLst/>
              <a:gdLst/>
              <a:ahLst/>
              <a:cxnLst/>
              <a:rect l="l" t="t" r="r" b="b"/>
              <a:pathLst>
                <a:path w="21640800" h="5029581">
                  <a:moveTo>
                    <a:pt x="0" y="0"/>
                  </a:moveTo>
                  <a:lnTo>
                    <a:pt x="21640800" y="0"/>
                  </a:lnTo>
                  <a:lnTo>
                    <a:pt x="21640800" y="5029581"/>
                  </a:lnTo>
                  <a:lnTo>
                    <a:pt x="0" y="5029581"/>
                  </a:lnTo>
                  <a:lnTo>
                    <a:pt x="0" y="0"/>
                  </a:lnTo>
                  <a:close/>
                </a:path>
              </a:pathLst>
            </a:custGeom>
            <a:blipFill>
              <a:blip r:embed="rId3"/>
              <a:stretch>
                <a:fillRect/>
              </a:stretch>
            </a:blipFill>
          </p:spPr>
          <p:txBody>
            <a:bodyPr/>
            <a:lstStyle/>
            <a:p>
              <a:endParaRPr lang="en-US"/>
            </a:p>
          </p:txBody>
        </p:sp>
      </p:grpSp>
      <p:grpSp>
        <p:nvGrpSpPr>
          <p:cNvPr id="5" name="Group 5"/>
          <p:cNvGrpSpPr/>
          <p:nvPr/>
        </p:nvGrpSpPr>
        <p:grpSpPr>
          <a:xfrm rot="115194">
            <a:off x="5792503" y="-4048976"/>
            <a:ext cx="14794787" cy="8229600"/>
            <a:chOff x="0" y="0"/>
            <a:chExt cx="19726383" cy="10972800"/>
          </a:xfrm>
        </p:grpSpPr>
        <p:sp>
          <p:nvSpPr>
            <p:cNvPr id="6" name="Freeform 6"/>
            <p:cNvSpPr/>
            <p:nvPr/>
          </p:nvSpPr>
          <p:spPr>
            <a:xfrm flipH="1">
              <a:off x="0" y="0"/>
              <a:ext cx="19726402" cy="10972800"/>
            </a:xfrm>
            <a:custGeom>
              <a:avLst/>
              <a:gdLst/>
              <a:ahLst/>
              <a:cxnLst/>
              <a:rect l="l" t="t" r="r" b="b"/>
              <a:pathLst>
                <a:path w="19726402" h="10972800">
                  <a:moveTo>
                    <a:pt x="19726402" y="0"/>
                  </a:moveTo>
                  <a:lnTo>
                    <a:pt x="0" y="0"/>
                  </a:lnTo>
                  <a:lnTo>
                    <a:pt x="0" y="10972800"/>
                  </a:lnTo>
                  <a:lnTo>
                    <a:pt x="19726402" y="10972800"/>
                  </a:lnTo>
                  <a:lnTo>
                    <a:pt x="19726402" y="0"/>
                  </a:lnTo>
                  <a:close/>
                </a:path>
              </a:pathLst>
            </a:custGeom>
            <a:blipFill>
              <a:blip r:embed="rId4"/>
              <a:stretch>
                <a:fillRect l="-34" r="-34"/>
              </a:stretch>
            </a:blipFill>
          </p:spPr>
          <p:txBody>
            <a:bodyPr/>
            <a:lstStyle/>
            <a:p>
              <a:endParaRPr lang="en-US"/>
            </a:p>
          </p:txBody>
        </p:sp>
      </p:grpSp>
      <p:grpSp>
        <p:nvGrpSpPr>
          <p:cNvPr id="7" name="Group 7"/>
          <p:cNvGrpSpPr/>
          <p:nvPr/>
        </p:nvGrpSpPr>
        <p:grpSpPr>
          <a:xfrm>
            <a:off x="15607407" y="-1017638"/>
            <a:ext cx="2680593" cy="2767063"/>
            <a:chOff x="0" y="0"/>
            <a:chExt cx="3574124" cy="3689417"/>
          </a:xfrm>
        </p:grpSpPr>
        <p:sp>
          <p:nvSpPr>
            <p:cNvPr id="8" name="Freeform 8"/>
            <p:cNvSpPr/>
            <p:nvPr/>
          </p:nvSpPr>
          <p:spPr>
            <a:xfrm>
              <a:off x="0" y="0"/>
              <a:ext cx="3574161" cy="3689477"/>
            </a:xfrm>
            <a:custGeom>
              <a:avLst/>
              <a:gdLst/>
              <a:ahLst/>
              <a:cxnLst/>
              <a:rect l="l" t="t" r="r" b="b"/>
              <a:pathLst>
                <a:path w="3574161" h="3689477">
                  <a:moveTo>
                    <a:pt x="0" y="0"/>
                  </a:moveTo>
                  <a:lnTo>
                    <a:pt x="3574161" y="0"/>
                  </a:lnTo>
                  <a:lnTo>
                    <a:pt x="3574161" y="3689477"/>
                  </a:lnTo>
                  <a:lnTo>
                    <a:pt x="0" y="3689477"/>
                  </a:lnTo>
                  <a:lnTo>
                    <a:pt x="0" y="0"/>
                  </a:lnTo>
                  <a:close/>
                </a:path>
              </a:pathLst>
            </a:custGeom>
            <a:blipFill>
              <a:blip r:embed="rId5"/>
              <a:stretch>
                <a:fillRect t="-11" r="1" b="-10"/>
              </a:stretch>
            </a:blipFill>
          </p:spPr>
          <p:txBody>
            <a:bodyPr/>
            <a:lstStyle/>
            <a:p>
              <a:endParaRPr lang="en-US"/>
            </a:p>
          </p:txBody>
        </p:sp>
      </p:grpSp>
      <p:grpSp>
        <p:nvGrpSpPr>
          <p:cNvPr id="9" name="Group 9"/>
          <p:cNvGrpSpPr/>
          <p:nvPr/>
        </p:nvGrpSpPr>
        <p:grpSpPr>
          <a:xfrm rot="6438578">
            <a:off x="606035" y="6983658"/>
            <a:ext cx="4120361" cy="6135755"/>
            <a:chOff x="0" y="0"/>
            <a:chExt cx="5493814" cy="8181007"/>
          </a:xfrm>
        </p:grpSpPr>
        <p:sp>
          <p:nvSpPr>
            <p:cNvPr id="10" name="Freeform 10"/>
            <p:cNvSpPr/>
            <p:nvPr/>
          </p:nvSpPr>
          <p:spPr>
            <a:xfrm flipH="1" flipV="1">
              <a:off x="33420" y="20884"/>
              <a:ext cx="5493766" cy="8180959"/>
            </a:xfrm>
            <a:custGeom>
              <a:avLst/>
              <a:gdLst/>
              <a:ahLst/>
              <a:cxnLst/>
              <a:rect l="l" t="t" r="r" b="b"/>
              <a:pathLst>
                <a:path w="5493766" h="8180959">
                  <a:moveTo>
                    <a:pt x="0" y="0"/>
                  </a:moveTo>
                  <a:lnTo>
                    <a:pt x="5117719" y="0"/>
                  </a:lnTo>
                  <a:cubicBezTo>
                    <a:pt x="5117719" y="0"/>
                    <a:pt x="5117719" y="75184"/>
                    <a:pt x="5155311" y="150369"/>
                  </a:cubicBezTo>
                  <a:cubicBezTo>
                    <a:pt x="5192903" y="225553"/>
                    <a:pt x="5192903" y="411354"/>
                    <a:pt x="5192903" y="486537"/>
                  </a:cubicBezTo>
                  <a:cubicBezTo>
                    <a:pt x="5192903" y="561721"/>
                    <a:pt x="5343271" y="785115"/>
                    <a:pt x="5343271" y="785115"/>
                  </a:cubicBezTo>
                  <a:cubicBezTo>
                    <a:pt x="5493766" y="1008507"/>
                    <a:pt x="5456174" y="1271652"/>
                    <a:pt x="5456174" y="1344677"/>
                  </a:cubicBezTo>
                  <a:cubicBezTo>
                    <a:pt x="5456174" y="1419860"/>
                    <a:pt x="5418582" y="1530478"/>
                    <a:pt x="5343398" y="1643254"/>
                  </a:cubicBezTo>
                  <a:cubicBezTo>
                    <a:pt x="5268214" y="1756030"/>
                    <a:pt x="5268214" y="2054606"/>
                    <a:pt x="5268214" y="2054606"/>
                  </a:cubicBezTo>
                  <a:lnTo>
                    <a:pt x="5268214" y="2277999"/>
                  </a:lnTo>
                  <a:lnTo>
                    <a:pt x="5268214" y="2501392"/>
                  </a:lnTo>
                  <a:lnTo>
                    <a:pt x="5193030" y="2724785"/>
                  </a:lnTo>
                  <a:lnTo>
                    <a:pt x="5230622" y="2948178"/>
                  </a:lnTo>
                  <a:cubicBezTo>
                    <a:pt x="5230622" y="2948178"/>
                    <a:pt x="5268214" y="3098546"/>
                    <a:pt x="5230622" y="3171571"/>
                  </a:cubicBezTo>
                  <a:cubicBezTo>
                    <a:pt x="5193030" y="3246755"/>
                    <a:pt x="5230622" y="3209163"/>
                    <a:pt x="5230622" y="3246755"/>
                  </a:cubicBezTo>
                  <a:cubicBezTo>
                    <a:pt x="5230622" y="3284347"/>
                    <a:pt x="5230622" y="3359531"/>
                    <a:pt x="5230622" y="3359531"/>
                  </a:cubicBezTo>
                  <a:lnTo>
                    <a:pt x="5230622" y="3773043"/>
                  </a:lnTo>
                  <a:lnTo>
                    <a:pt x="5080254" y="4146804"/>
                  </a:lnTo>
                  <a:lnTo>
                    <a:pt x="5042662" y="4706366"/>
                  </a:lnTo>
                  <a:lnTo>
                    <a:pt x="4967478" y="5155311"/>
                  </a:lnTo>
                  <a:cubicBezTo>
                    <a:pt x="4967478" y="5155311"/>
                    <a:pt x="4967478" y="5714873"/>
                    <a:pt x="4967478" y="5752465"/>
                  </a:cubicBezTo>
                  <a:cubicBezTo>
                    <a:pt x="4967478" y="5790057"/>
                    <a:pt x="4967478" y="6051042"/>
                    <a:pt x="5005070" y="6126226"/>
                  </a:cubicBezTo>
                  <a:cubicBezTo>
                    <a:pt x="5042662" y="6201410"/>
                    <a:pt x="4819269" y="6798564"/>
                    <a:pt x="4819269" y="6798564"/>
                  </a:cubicBezTo>
                  <a:lnTo>
                    <a:pt x="4706366" y="7210044"/>
                  </a:lnTo>
                  <a:cubicBezTo>
                    <a:pt x="4706366" y="7210044"/>
                    <a:pt x="4706366" y="7732014"/>
                    <a:pt x="4668774" y="7844790"/>
                  </a:cubicBezTo>
                  <a:cubicBezTo>
                    <a:pt x="4631182" y="7957566"/>
                    <a:pt x="4518406" y="8030591"/>
                    <a:pt x="4518406" y="8030591"/>
                  </a:cubicBezTo>
                  <a:cubicBezTo>
                    <a:pt x="4518406" y="8030591"/>
                    <a:pt x="4405630" y="8068183"/>
                    <a:pt x="4405630" y="8068183"/>
                  </a:cubicBezTo>
                  <a:cubicBezTo>
                    <a:pt x="4330446" y="8143367"/>
                    <a:pt x="4219829" y="8143367"/>
                    <a:pt x="4219829" y="8143367"/>
                  </a:cubicBezTo>
                  <a:cubicBezTo>
                    <a:pt x="4219829" y="8143367"/>
                    <a:pt x="3958844" y="8180959"/>
                    <a:pt x="3883660" y="8143367"/>
                  </a:cubicBezTo>
                  <a:cubicBezTo>
                    <a:pt x="3808476" y="8105775"/>
                    <a:pt x="3509899" y="8105775"/>
                    <a:pt x="3509899" y="8105775"/>
                  </a:cubicBezTo>
                  <a:cubicBezTo>
                    <a:pt x="3397122" y="8180959"/>
                    <a:pt x="3173730" y="8068183"/>
                    <a:pt x="3173730" y="8068183"/>
                  </a:cubicBezTo>
                  <a:lnTo>
                    <a:pt x="2837561" y="8030591"/>
                  </a:lnTo>
                  <a:cubicBezTo>
                    <a:pt x="2687193" y="8105775"/>
                    <a:pt x="2501392" y="8068183"/>
                    <a:pt x="2501392" y="8068183"/>
                  </a:cubicBezTo>
                  <a:cubicBezTo>
                    <a:pt x="2501392" y="8068183"/>
                    <a:pt x="2315591" y="8068183"/>
                    <a:pt x="2240406" y="8030591"/>
                  </a:cubicBezTo>
                  <a:cubicBezTo>
                    <a:pt x="2165223" y="7992999"/>
                    <a:pt x="2017014" y="8030591"/>
                    <a:pt x="2017014" y="8030591"/>
                  </a:cubicBezTo>
                  <a:lnTo>
                    <a:pt x="1941830" y="7992999"/>
                  </a:lnTo>
                  <a:cubicBezTo>
                    <a:pt x="1866646" y="8030591"/>
                    <a:pt x="1791462" y="7992999"/>
                    <a:pt x="1791462" y="7992999"/>
                  </a:cubicBezTo>
                  <a:cubicBezTo>
                    <a:pt x="1716278" y="7917815"/>
                    <a:pt x="1455293" y="7917815"/>
                    <a:pt x="1455293" y="7917815"/>
                  </a:cubicBezTo>
                  <a:lnTo>
                    <a:pt x="1231900" y="7880223"/>
                  </a:lnTo>
                  <a:cubicBezTo>
                    <a:pt x="1156716" y="7842631"/>
                    <a:pt x="970915" y="7880223"/>
                    <a:pt x="970915" y="7880223"/>
                  </a:cubicBezTo>
                  <a:cubicBezTo>
                    <a:pt x="970915" y="7880223"/>
                    <a:pt x="672337" y="7955407"/>
                    <a:pt x="521970" y="7955407"/>
                  </a:cubicBezTo>
                  <a:cubicBezTo>
                    <a:pt x="371602" y="7955407"/>
                    <a:pt x="0" y="7880223"/>
                    <a:pt x="0" y="7880223"/>
                  </a:cubicBezTo>
                  <a:lnTo>
                    <a:pt x="0" y="0"/>
                  </a:lnTo>
                  <a:close/>
                </a:path>
              </a:pathLst>
            </a:custGeom>
            <a:blipFill>
              <a:blip r:embed="rId6"/>
              <a:stretch>
                <a:fillRect l="-176390" t="-255" r="-175778"/>
              </a:stretch>
            </a:blipFill>
          </p:spPr>
          <p:txBody>
            <a:bodyPr/>
            <a:lstStyle/>
            <a:p>
              <a:endParaRPr lang="en-US"/>
            </a:p>
          </p:txBody>
        </p:sp>
      </p:grpSp>
      <p:grpSp>
        <p:nvGrpSpPr>
          <p:cNvPr id="11" name="Group 11"/>
          <p:cNvGrpSpPr/>
          <p:nvPr/>
        </p:nvGrpSpPr>
        <p:grpSpPr>
          <a:xfrm rot="6438578">
            <a:off x="632588" y="6941815"/>
            <a:ext cx="4146901" cy="6163954"/>
            <a:chOff x="0" y="0"/>
            <a:chExt cx="5529201" cy="8218605"/>
          </a:xfrm>
        </p:grpSpPr>
        <p:sp>
          <p:nvSpPr>
            <p:cNvPr id="12" name="Freeform 12"/>
            <p:cNvSpPr/>
            <p:nvPr/>
          </p:nvSpPr>
          <p:spPr>
            <a:xfrm>
              <a:off x="0" y="0"/>
              <a:ext cx="5529199" cy="8218551"/>
            </a:xfrm>
            <a:custGeom>
              <a:avLst/>
              <a:gdLst/>
              <a:ahLst/>
              <a:cxnLst/>
              <a:rect l="l" t="t" r="r" b="b"/>
              <a:pathLst>
                <a:path w="5529199" h="8218551">
                  <a:moveTo>
                    <a:pt x="5529199" y="8218551"/>
                  </a:moveTo>
                  <a:lnTo>
                    <a:pt x="0" y="8218551"/>
                  </a:lnTo>
                  <a:lnTo>
                    <a:pt x="0" y="0"/>
                  </a:lnTo>
                  <a:lnTo>
                    <a:pt x="5529199" y="0"/>
                  </a:lnTo>
                  <a:lnTo>
                    <a:pt x="5529199" y="8218551"/>
                  </a:lnTo>
                  <a:close/>
                </a:path>
              </a:pathLst>
            </a:custGeom>
            <a:blipFill>
              <a:blip r:embed="rId7"/>
              <a:stretch>
                <a:fillRect l="-638" r="-638"/>
              </a:stretch>
            </a:blipFill>
          </p:spPr>
          <p:txBody>
            <a:bodyPr/>
            <a:lstStyle/>
            <a:p>
              <a:endParaRPr lang="en-US"/>
            </a:p>
          </p:txBody>
        </p:sp>
      </p:grpSp>
      <p:grpSp>
        <p:nvGrpSpPr>
          <p:cNvPr id="13" name="Group 13"/>
          <p:cNvGrpSpPr/>
          <p:nvPr/>
        </p:nvGrpSpPr>
        <p:grpSpPr>
          <a:xfrm rot="-160405">
            <a:off x="15165536" y="6265084"/>
            <a:ext cx="3507936" cy="4278879"/>
            <a:chOff x="0" y="0"/>
            <a:chExt cx="4677248" cy="5705172"/>
          </a:xfrm>
        </p:grpSpPr>
        <p:sp>
          <p:nvSpPr>
            <p:cNvPr id="14" name="Freeform 14"/>
            <p:cNvSpPr/>
            <p:nvPr/>
          </p:nvSpPr>
          <p:spPr>
            <a:xfrm>
              <a:off x="0" y="0"/>
              <a:ext cx="4677283" cy="5705221"/>
            </a:xfrm>
            <a:custGeom>
              <a:avLst/>
              <a:gdLst/>
              <a:ahLst/>
              <a:cxnLst/>
              <a:rect l="l" t="t" r="r" b="b"/>
              <a:pathLst>
                <a:path w="4677283" h="5705221">
                  <a:moveTo>
                    <a:pt x="0" y="0"/>
                  </a:moveTo>
                  <a:lnTo>
                    <a:pt x="4677283" y="0"/>
                  </a:lnTo>
                  <a:lnTo>
                    <a:pt x="4677283" y="5705221"/>
                  </a:lnTo>
                  <a:lnTo>
                    <a:pt x="0" y="5705221"/>
                  </a:lnTo>
                  <a:lnTo>
                    <a:pt x="0" y="0"/>
                  </a:lnTo>
                  <a:close/>
                </a:path>
              </a:pathLst>
            </a:custGeom>
            <a:blipFill>
              <a:blip r:embed="rId8"/>
              <a:stretch>
                <a:fillRect t="-33" b="-32"/>
              </a:stretch>
            </a:blipFill>
          </p:spPr>
          <p:txBody>
            <a:bodyPr/>
            <a:lstStyle/>
            <a:p>
              <a:endParaRPr lang="en-US"/>
            </a:p>
          </p:txBody>
        </p:sp>
      </p:grpSp>
      <p:sp>
        <p:nvSpPr>
          <p:cNvPr id="15" name="TextBox 15"/>
          <p:cNvSpPr txBox="1"/>
          <p:nvPr/>
        </p:nvSpPr>
        <p:spPr>
          <a:xfrm>
            <a:off x="591218" y="1722937"/>
            <a:ext cx="12798969" cy="721817"/>
          </a:xfrm>
          <a:prstGeom prst="rect">
            <a:avLst/>
          </a:prstGeom>
        </p:spPr>
        <p:txBody>
          <a:bodyPr lIns="0" tIns="0" rIns="0" bIns="0" rtlCol="0" anchor="t">
            <a:spAutoFit/>
          </a:bodyPr>
          <a:lstStyle/>
          <a:p>
            <a:pPr marL="1146494" lvl="3" indent="-286623" algn="just">
              <a:lnSpc>
                <a:spcPts val="5878"/>
              </a:lnSpc>
              <a:buFont typeface="Arial"/>
              <a:buChar char="￭"/>
            </a:pPr>
            <a:r>
              <a:rPr lang="en-US" sz="4198">
                <a:solidFill>
                  <a:srgbClr val="000000"/>
                </a:solidFill>
                <a:latin typeface="Roboto Condensed"/>
              </a:rPr>
              <a:t>Đọc diễn cảm bài thơ: </a:t>
            </a:r>
            <a:r>
              <a:rPr lang="en-US" sz="4198">
                <a:solidFill>
                  <a:srgbClr val="000000"/>
                </a:solidFill>
                <a:latin typeface="Roboto Condensed Italics"/>
              </a:rPr>
              <a:t>Bài thơ về tiểu đội xe không kính</a:t>
            </a:r>
          </a:p>
        </p:txBody>
      </p:sp>
      <p:graphicFrame>
        <p:nvGraphicFramePr>
          <p:cNvPr id="16" name="Table 16"/>
          <p:cNvGraphicFramePr>
            <a:graphicFrameLocks noGrp="1"/>
          </p:cNvGraphicFramePr>
          <p:nvPr/>
        </p:nvGraphicFramePr>
        <p:xfrm>
          <a:off x="1197304" y="2789303"/>
          <a:ext cx="15875000" cy="6591299"/>
        </p:xfrm>
        <a:graphic>
          <a:graphicData uri="http://schemas.openxmlformats.org/drawingml/2006/table">
            <a:tbl>
              <a:tblPr/>
              <a:tblGrid>
                <a:gridCol w="12752495">
                  <a:extLst>
                    <a:ext uri="{9D8B030D-6E8A-4147-A177-3AD203B41FA5}">
                      <a16:colId xmlns:a16="http://schemas.microsoft.com/office/drawing/2014/main" val="20000"/>
                    </a:ext>
                  </a:extLst>
                </a:gridCol>
                <a:gridCol w="1512561">
                  <a:extLst>
                    <a:ext uri="{9D8B030D-6E8A-4147-A177-3AD203B41FA5}">
                      <a16:colId xmlns:a16="http://schemas.microsoft.com/office/drawing/2014/main" val="20001"/>
                    </a:ext>
                  </a:extLst>
                </a:gridCol>
                <a:gridCol w="1609944">
                  <a:extLst>
                    <a:ext uri="{9D8B030D-6E8A-4147-A177-3AD203B41FA5}">
                      <a16:colId xmlns:a16="http://schemas.microsoft.com/office/drawing/2014/main" val="20002"/>
                    </a:ext>
                  </a:extLst>
                </a:gridCol>
              </a:tblGrid>
              <a:tr h="1272646">
                <a:tc>
                  <a:txBody>
                    <a:bodyPr/>
                    <a:lstStyle/>
                    <a:p>
                      <a:pPr algn="ctr">
                        <a:lnSpc>
                          <a:spcPts val="5217"/>
                        </a:lnSpc>
                        <a:defRPr/>
                      </a:pPr>
                      <a:r>
                        <a:rPr lang="en-US" sz="3623">
                          <a:solidFill>
                            <a:srgbClr val="000000"/>
                          </a:solidFill>
                          <a:latin typeface="Roboto Condensed Bold"/>
                        </a:rPr>
                        <a:t> Tiêu chí</a:t>
                      </a:r>
                      <a:endParaRPr lang="en-US" sz="1100"/>
                    </a:p>
                  </a:txBody>
                  <a:tcPr marL="133350" marR="133350" marT="133350" marB="13335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tc>
                  <a:txBody>
                    <a:bodyPr/>
                    <a:lstStyle/>
                    <a:p>
                      <a:pPr algn="ctr">
                        <a:lnSpc>
                          <a:spcPts val="5217"/>
                        </a:lnSpc>
                        <a:defRPr/>
                      </a:pPr>
                      <a:r>
                        <a:rPr lang="en-US" sz="3623">
                          <a:solidFill>
                            <a:srgbClr val="000000"/>
                          </a:solidFill>
                          <a:latin typeface="Roboto Condensed Bold"/>
                        </a:rPr>
                        <a:t> Có   </a:t>
                      </a:r>
                      <a:endParaRPr lang="en-US" sz="1100"/>
                    </a:p>
                  </a:txBody>
                  <a:tcPr marL="133350" marR="133350" marT="133350" marB="13335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tc>
                  <a:txBody>
                    <a:bodyPr/>
                    <a:lstStyle/>
                    <a:p>
                      <a:pPr algn="ctr">
                        <a:lnSpc>
                          <a:spcPts val="5217"/>
                        </a:lnSpc>
                        <a:defRPr/>
                      </a:pPr>
                      <a:r>
                        <a:rPr lang="en-US" sz="3623">
                          <a:solidFill>
                            <a:srgbClr val="000000"/>
                          </a:solidFill>
                          <a:latin typeface="Roboto Condensed Bold"/>
                        </a:rPr>
                        <a:t> Không</a:t>
                      </a:r>
                      <a:endParaRPr lang="en-US" sz="1100"/>
                    </a:p>
                  </a:txBody>
                  <a:tcPr marL="133350" marR="133350" marT="133350" marB="13335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extLst>
                  <a:ext uri="{0D108BD9-81ED-4DB2-BD59-A6C34878D82A}">
                    <a16:rowId xmlns:a16="http://schemas.microsoft.com/office/drawing/2014/main" val="10000"/>
                  </a:ext>
                </a:extLst>
              </a:tr>
              <a:tr h="1272646">
                <a:tc>
                  <a:txBody>
                    <a:bodyPr/>
                    <a:lstStyle/>
                    <a:p>
                      <a:pPr algn="l">
                        <a:lnSpc>
                          <a:spcPts val="5074"/>
                        </a:lnSpc>
                        <a:defRPr/>
                      </a:pPr>
                      <a:r>
                        <a:rPr lang="en-US" sz="3523">
                          <a:solidFill>
                            <a:srgbClr val="000000"/>
                          </a:solidFill>
                          <a:latin typeface="Roboto Condensed"/>
                        </a:rPr>
                        <a:t>Đọc trôi chảy, không bỏ từ, thêm từ.</a:t>
                      </a: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extLst>
                  <a:ext uri="{0D108BD9-81ED-4DB2-BD59-A6C34878D82A}">
                    <a16:rowId xmlns:a16="http://schemas.microsoft.com/office/drawing/2014/main" val="10001"/>
                  </a:ext>
                </a:extLst>
              </a:tr>
              <a:tr h="1196345">
                <a:tc>
                  <a:txBody>
                    <a:bodyPr/>
                    <a:lstStyle/>
                    <a:p>
                      <a:pPr algn="l">
                        <a:lnSpc>
                          <a:spcPts val="5074"/>
                        </a:lnSpc>
                        <a:defRPr/>
                      </a:pPr>
                      <a:r>
                        <a:rPr lang="en-US" sz="3523">
                          <a:solidFill>
                            <a:srgbClr val="000000"/>
                          </a:solidFill>
                          <a:latin typeface="Roboto Condensed"/>
                        </a:rPr>
                        <a:t>Đọc to, rõ bảo đảm trong không gian lớp học, cả lớp cùng nghe được.</a:t>
                      </a: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extLst>
                  <a:ext uri="{0D108BD9-81ED-4DB2-BD59-A6C34878D82A}">
                    <a16:rowId xmlns:a16="http://schemas.microsoft.com/office/drawing/2014/main" val="10002"/>
                  </a:ext>
                </a:extLst>
              </a:tr>
              <a:tr h="1021885">
                <a:tc>
                  <a:txBody>
                    <a:bodyPr/>
                    <a:lstStyle/>
                    <a:p>
                      <a:pPr algn="l">
                        <a:lnSpc>
                          <a:spcPts val="5074"/>
                        </a:lnSpc>
                        <a:defRPr/>
                      </a:pPr>
                      <a:r>
                        <a:rPr lang="en-US" sz="3523">
                          <a:solidFill>
                            <a:srgbClr val="000000"/>
                          </a:solidFill>
                          <a:latin typeface="Roboto Condensed"/>
                        </a:rPr>
                        <a:t>Tốc độ đọc phù hợp.</a:t>
                      </a: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extLst>
                  <a:ext uri="{0D108BD9-81ED-4DB2-BD59-A6C34878D82A}">
                    <a16:rowId xmlns:a16="http://schemas.microsoft.com/office/drawing/2014/main" val="10003"/>
                  </a:ext>
                </a:extLst>
              </a:tr>
              <a:tr h="1827777">
                <a:tc>
                  <a:txBody>
                    <a:bodyPr/>
                    <a:lstStyle/>
                    <a:p>
                      <a:pPr algn="just">
                        <a:lnSpc>
                          <a:spcPts val="5074"/>
                        </a:lnSpc>
                        <a:defRPr/>
                      </a:pPr>
                      <a:r>
                        <a:rPr lang="en-US" sz="3523">
                          <a:solidFill>
                            <a:srgbClr val="000000"/>
                          </a:solidFill>
                          <a:latin typeface="Roboto Condensed"/>
                        </a:rPr>
                        <a:t>Sử dụng giọng điệu khác nhau để thể hiện được cảm xúc của nhân vật trữ tình</a:t>
                      </a: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133350" marR="133350" marT="133350" marB="133350" anchor="ctr">
                    <a:lnL w="9525" cap="flat" cmpd="sng" algn="ctr">
                      <a:solidFill>
                        <a:srgbClr val="A0784D"/>
                      </a:solidFill>
                      <a:prstDash val="solid"/>
                      <a:round/>
                      <a:headEnd type="none" w="med" len="med"/>
                      <a:tailEnd type="none" w="med" len="med"/>
                    </a:lnL>
                    <a:lnR w="9525" cap="flat" cmpd="sng" algn="ctr">
                      <a:solidFill>
                        <a:srgbClr val="A0784D"/>
                      </a:solidFill>
                      <a:prstDash val="solid"/>
                      <a:round/>
                      <a:headEnd type="none" w="med" len="med"/>
                      <a:tailEnd type="none" w="med" len="med"/>
                    </a:lnR>
                    <a:lnT w="9525" cap="flat" cmpd="sng" algn="ctr">
                      <a:solidFill>
                        <a:srgbClr val="A0784D"/>
                      </a:solidFill>
                      <a:prstDash val="solid"/>
                      <a:round/>
                      <a:headEnd type="none" w="med" len="med"/>
                      <a:tailEnd type="none" w="med" len="med"/>
                    </a:lnT>
                    <a:lnB w="9525" cap="flat" cmpd="sng" algn="ctr">
                      <a:solidFill>
                        <a:srgbClr val="A0784D"/>
                      </a:solidFill>
                      <a:prstDash val="solid"/>
                      <a:round/>
                      <a:headEnd type="none" w="med" len="med"/>
                      <a:tailEnd type="none" w="med" len="med"/>
                    </a:lnB>
                    <a:solidFill>
                      <a:srgbClr val="E8D8C9"/>
                    </a:solidFill>
                  </a:tcPr>
                </a:tc>
                <a:extLst>
                  <a:ext uri="{0D108BD9-81ED-4DB2-BD59-A6C34878D82A}">
                    <a16:rowId xmlns:a16="http://schemas.microsoft.com/office/drawing/2014/main" val="10004"/>
                  </a:ext>
                </a:extLst>
              </a:tr>
            </a:tbl>
          </a:graphicData>
        </a:graphic>
      </p:graphicFrame>
      <p:sp>
        <p:nvSpPr>
          <p:cNvPr id="17" name="TextBox 17"/>
          <p:cNvSpPr txBox="1"/>
          <p:nvPr/>
        </p:nvSpPr>
        <p:spPr>
          <a:xfrm>
            <a:off x="1028700" y="326702"/>
            <a:ext cx="7881795" cy="1137412"/>
          </a:xfrm>
          <a:prstGeom prst="rect">
            <a:avLst/>
          </a:prstGeom>
        </p:spPr>
        <p:txBody>
          <a:bodyPr lIns="0" tIns="0" rIns="0" bIns="0" rtlCol="0" anchor="t">
            <a:spAutoFit/>
          </a:bodyPr>
          <a:lstStyle/>
          <a:p>
            <a:pPr algn="just">
              <a:lnSpc>
                <a:spcPts val="9238"/>
              </a:lnSpc>
            </a:pPr>
            <a:r>
              <a:rPr lang="en-US" sz="6600">
                <a:solidFill>
                  <a:srgbClr val="605048"/>
                </a:solidFill>
                <a:latin typeface="Fraunces Heavy"/>
              </a:rPr>
              <a:t>2. ĐỌC VĂN BẢN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grpSp>
        <p:nvGrpSpPr>
          <p:cNvPr id="3" name="Group 3"/>
          <p:cNvGrpSpPr/>
          <p:nvPr/>
        </p:nvGrpSpPr>
        <p:grpSpPr>
          <a:xfrm rot="-364243">
            <a:off x="-1202974" y="-4988140"/>
            <a:ext cx="20098519" cy="7222617"/>
            <a:chOff x="0" y="0"/>
            <a:chExt cx="26798025" cy="9630156"/>
          </a:xfrm>
        </p:grpSpPr>
        <p:sp>
          <p:nvSpPr>
            <p:cNvPr id="4" name="Freeform 4"/>
            <p:cNvSpPr/>
            <p:nvPr/>
          </p:nvSpPr>
          <p:spPr>
            <a:xfrm>
              <a:off x="0" y="0"/>
              <a:ext cx="26798026" cy="9630156"/>
            </a:xfrm>
            <a:custGeom>
              <a:avLst/>
              <a:gdLst/>
              <a:ahLst/>
              <a:cxnLst/>
              <a:rect l="l" t="t" r="r" b="b"/>
              <a:pathLst>
                <a:path w="26798026" h="9630156">
                  <a:moveTo>
                    <a:pt x="0" y="0"/>
                  </a:moveTo>
                  <a:lnTo>
                    <a:pt x="26798026" y="0"/>
                  </a:lnTo>
                  <a:lnTo>
                    <a:pt x="26798026" y="9630156"/>
                  </a:lnTo>
                  <a:lnTo>
                    <a:pt x="0" y="9630156"/>
                  </a:lnTo>
                  <a:lnTo>
                    <a:pt x="0" y="0"/>
                  </a:lnTo>
                  <a:close/>
                </a:path>
              </a:pathLst>
            </a:custGeom>
            <a:blipFill>
              <a:blip r:embed="rId3"/>
              <a:stretch>
                <a:fillRect t="-11915" b="-11915"/>
              </a:stretch>
            </a:blipFill>
          </p:spPr>
          <p:txBody>
            <a:bodyPr/>
            <a:lstStyle/>
            <a:p>
              <a:endParaRPr lang="en-US"/>
            </a:p>
          </p:txBody>
        </p:sp>
      </p:grpSp>
      <p:grpSp>
        <p:nvGrpSpPr>
          <p:cNvPr id="5" name="Group 5"/>
          <p:cNvGrpSpPr/>
          <p:nvPr/>
        </p:nvGrpSpPr>
        <p:grpSpPr>
          <a:xfrm rot="-264420">
            <a:off x="3491493" y="7434072"/>
            <a:ext cx="16230600" cy="7324058"/>
            <a:chOff x="0" y="0"/>
            <a:chExt cx="21640800" cy="9765411"/>
          </a:xfrm>
        </p:grpSpPr>
        <p:sp>
          <p:nvSpPr>
            <p:cNvPr id="6" name="Freeform 6"/>
            <p:cNvSpPr/>
            <p:nvPr/>
          </p:nvSpPr>
          <p:spPr>
            <a:xfrm flipH="1">
              <a:off x="0" y="0"/>
              <a:ext cx="21640800" cy="9765411"/>
            </a:xfrm>
            <a:custGeom>
              <a:avLst/>
              <a:gdLst/>
              <a:ahLst/>
              <a:cxnLst/>
              <a:rect l="l" t="t" r="r" b="b"/>
              <a:pathLst>
                <a:path w="21640800" h="9765411">
                  <a:moveTo>
                    <a:pt x="21640800" y="0"/>
                  </a:moveTo>
                  <a:lnTo>
                    <a:pt x="0" y="0"/>
                  </a:lnTo>
                  <a:lnTo>
                    <a:pt x="0" y="9765411"/>
                  </a:lnTo>
                  <a:lnTo>
                    <a:pt x="21640800" y="9765411"/>
                  </a:lnTo>
                  <a:lnTo>
                    <a:pt x="21640800" y="0"/>
                  </a:lnTo>
                  <a:close/>
                </a:path>
              </a:pathLst>
            </a:custGeom>
            <a:blipFill>
              <a:blip r:embed="rId4"/>
              <a:stretch>
                <a:fillRect t="-5" b="-5"/>
              </a:stretch>
            </a:blipFill>
          </p:spPr>
          <p:txBody>
            <a:bodyPr/>
            <a:lstStyle/>
            <a:p>
              <a:endParaRPr lang="en-US"/>
            </a:p>
          </p:txBody>
        </p:sp>
      </p:grpSp>
      <p:grpSp>
        <p:nvGrpSpPr>
          <p:cNvPr id="9" name="Group 9"/>
          <p:cNvGrpSpPr/>
          <p:nvPr/>
        </p:nvGrpSpPr>
        <p:grpSpPr>
          <a:xfrm rot="-357975">
            <a:off x="13871131" y="3164857"/>
            <a:ext cx="6229719" cy="8229600"/>
            <a:chOff x="0" y="0"/>
            <a:chExt cx="8306292" cy="10972800"/>
          </a:xfrm>
        </p:grpSpPr>
        <p:sp>
          <p:nvSpPr>
            <p:cNvPr id="10" name="Freeform 10"/>
            <p:cNvSpPr/>
            <p:nvPr/>
          </p:nvSpPr>
          <p:spPr>
            <a:xfrm>
              <a:off x="0" y="0"/>
              <a:ext cx="8306308" cy="10972800"/>
            </a:xfrm>
            <a:custGeom>
              <a:avLst/>
              <a:gdLst/>
              <a:ahLst/>
              <a:cxnLst/>
              <a:rect l="l" t="t" r="r" b="b"/>
              <a:pathLst>
                <a:path w="8306308" h="10972800">
                  <a:moveTo>
                    <a:pt x="0" y="0"/>
                  </a:moveTo>
                  <a:lnTo>
                    <a:pt x="8306308" y="0"/>
                  </a:lnTo>
                  <a:lnTo>
                    <a:pt x="8306308" y="10972800"/>
                  </a:lnTo>
                  <a:lnTo>
                    <a:pt x="0" y="10972800"/>
                  </a:lnTo>
                  <a:lnTo>
                    <a:pt x="0" y="0"/>
                  </a:lnTo>
                  <a:close/>
                </a:path>
              </a:pathLst>
            </a:custGeom>
            <a:blipFill>
              <a:blip r:embed="rId5"/>
              <a:stretch>
                <a:fillRect/>
              </a:stretch>
            </a:blipFill>
          </p:spPr>
          <p:txBody>
            <a:bodyPr/>
            <a:lstStyle/>
            <a:p>
              <a:endParaRPr lang="en-US"/>
            </a:p>
          </p:txBody>
        </p:sp>
      </p:grpSp>
      <p:grpSp>
        <p:nvGrpSpPr>
          <p:cNvPr id="11" name="Group 11"/>
          <p:cNvGrpSpPr/>
          <p:nvPr/>
        </p:nvGrpSpPr>
        <p:grpSpPr>
          <a:xfrm rot="-712287">
            <a:off x="-1985279" y="8632101"/>
            <a:ext cx="6027957" cy="1863908"/>
            <a:chOff x="0" y="0"/>
            <a:chExt cx="8037276" cy="2485211"/>
          </a:xfrm>
        </p:grpSpPr>
        <p:sp>
          <p:nvSpPr>
            <p:cNvPr id="12" name="Freeform 12"/>
            <p:cNvSpPr/>
            <p:nvPr/>
          </p:nvSpPr>
          <p:spPr>
            <a:xfrm>
              <a:off x="0" y="0"/>
              <a:ext cx="8037322" cy="2485263"/>
            </a:xfrm>
            <a:custGeom>
              <a:avLst/>
              <a:gdLst/>
              <a:ahLst/>
              <a:cxnLst/>
              <a:rect l="l" t="t" r="r" b="b"/>
              <a:pathLst>
                <a:path w="8037322" h="2485263">
                  <a:moveTo>
                    <a:pt x="0" y="0"/>
                  </a:moveTo>
                  <a:lnTo>
                    <a:pt x="8037322" y="0"/>
                  </a:lnTo>
                  <a:lnTo>
                    <a:pt x="8037322" y="2485263"/>
                  </a:lnTo>
                  <a:lnTo>
                    <a:pt x="0" y="2485263"/>
                  </a:lnTo>
                  <a:lnTo>
                    <a:pt x="0" y="0"/>
                  </a:lnTo>
                  <a:close/>
                </a:path>
              </a:pathLst>
            </a:custGeom>
            <a:blipFill>
              <a:blip r:embed="rId6"/>
              <a:stretch>
                <a:fillRect b="2"/>
              </a:stretch>
            </a:blipFill>
          </p:spPr>
          <p:txBody>
            <a:bodyPr/>
            <a:lstStyle/>
            <a:p>
              <a:endParaRPr lang="en-US"/>
            </a:p>
          </p:txBody>
        </p:sp>
      </p:grpSp>
      <p:sp>
        <p:nvSpPr>
          <p:cNvPr id="13" name="TextBox 13"/>
          <p:cNvSpPr txBox="1"/>
          <p:nvPr/>
        </p:nvSpPr>
        <p:spPr>
          <a:xfrm>
            <a:off x="857427" y="347625"/>
            <a:ext cx="10749366" cy="1261294"/>
          </a:xfrm>
          <a:prstGeom prst="rect">
            <a:avLst/>
          </a:prstGeom>
        </p:spPr>
        <p:txBody>
          <a:bodyPr lIns="0" tIns="0" rIns="0" bIns="0" rtlCol="0" anchor="t">
            <a:spAutoFit/>
          </a:bodyPr>
          <a:lstStyle/>
          <a:p>
            <a:pPr algn="ctr">
              <a:lnSpc>
                <a:spcPts val="9461"/>
              </a:lnSpc>
            </a:pPr>
            <a:r>
              <a:rPr lang="en-US" sz="6759">
                <a:solidFill>
                  <a:srgbClr val="FEFFFE"/>
                </a:solidFill>
                <a:latin typeface="Fraunces Heavy"/>
              </a:rPr>
              <a:t>3. KHÁM PHÁ VĂN BẢN</a:t>
            </a:r>
          </a:p>
        </p:txBody>
      </p:sp>
      <p:sp>
        <p:nvSpPr>
          <p:cNvPr id="14" name="TextBox 14"/>
          <p:cNvSpPr txBox="1"/>
          <p:nvPr/>
        </p:nvSpPr>
        <p:spPr>
          <a:xfrm>
            <a:off x="2883080" y="2657869"/>
            <a:ext cx="5909906" cy="1076325"/>
          </a:xfrm>
          <a:prstGeom prst="rect">
            <a:avLst/>
          </a:prstGeom>
        </p:spPr>
        <p:txBody>
          <a:bodyPr lIns="0" tIns="0" rIns="0" bIns="0" rtlCol="0" anchor="t">
            <a:spAutoFit/>
          </a:bodyPr>
          <a:lstStyle/>
          <a:p>
            <a:pPr algn="just">
              <a:lnSpc>
                <a:spcPts val="8400"/>
              </a:lnSpc>
            </a:pPr>
            <a:r>
              <a:rPr lang="en-US" sz="6000">
                <a:solidFill>
                  <a:srgbClr val="793C2A"/>
                </a:solidFill>
                <a:latin typeface="#9Slide05 Aphrodite Pro"/>
              </a:rPr>
              <a:t>a. Tác giả</a:t>
            </a:r>
          </a:p>
        </p:txBody>
      </p:sp>
      <p:sp>
        <p:nvSpPr>
          <p:cNvPr id="15" name="TextBox 15"/>
          <p:cNvSpPr txBox="1"/>
          <p:nvPr/>
        </p:nvSpPr>
        <p:spPr>
          <a:xfrm>
            <a:off x="2134824" y="4079701"/>
            <a:ext cx="11325476" cy="3511550"/>
          </a:xfrm>
          <a:prstGeom prst="rect">
            <a:avLst/>
          </a:prstGeom>
        </p:spPr>
        <p:txBody>
          <a:bodyPr lIns="0" tIns="0" rIns="0" bIns="0" rtlCol="0" anchor="t">
            <a:spAutoFit/>
          </a:bodyPr>
          <a:lstStyle/>
          <a:p>
            <a:pPr marL="1079284" lvl="1" indent="-539642" algn="just">
              <a:lnSpc>
                <a:spcPts val="6998"/>
              </a:lnSpc>
              <a:buFont typeface="Arial"/>
              <a:buChar char="•"/>
            </a:pPr>
            <a:r>
              <a:rPr lang="en-US" sz="4998">
                <a:solidFill>
                  <a:srgbClr val="4D3636"/>
                </a:solidFill>
                <a:latin typeface="Roboto Condensed"/>
              </a:rPr>
              <a:t>Chia sẻ 02 điều em ấn tượng về nhà thơ Phạm Tiến Duật</a:t>
            </a:r>
          </a:p>
          <a:p>
            <a:pPr marL="1079284" lvl="1" indent="-539642" algn="just">
              <a:lnSpc>
                <a:spcPts val="6998"/>
              </a:lnSpc>
              <a:buFont typeface="Arial"/>
              <a:buChar char="•"/>
            </a:pPr>
            <a:r>
              <a:rPr lang="en-US" sz="4999">
                <a:solidFill>
                  <a:srgbClr val="4D3636"/>
                </a:solidFill>
                <a:latin typeface="Roboto Condensed"/>
              </a:rPr>
              <a:t>Nêu những hiểu biết của em về bài thơ </a:t>
            </a:r>
            <a:r>
              <a:rPr lang="en-US" sz="4999">
                <a:solidFill>
                  <a:srgbClr val="4D3636"/>
                </a:solidFill>
                <a:latin typeface="Roboto Condensed Italics"/>
              </a:rPr>
              <a:t>Bài thơ về tiểu đội xe không kính.</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16155553" y="177767"/>
            <a:ext cx="2104043" cy="2090016"/>
            <a:chOff x="0" y="0"/>
            <a:chExt cx="2805391" cy="2786688"/>
          </a:xfrm>
        </p:grpSpPr>
        <p:sp>
          <p:nvSpPr>
            <p:cNvPr id="4" name="Freeform 4"/>
            <p:cNvSpPr/>
            <p:nvPr/>
          </p:nvSpPr>
          <p:spPr>
            <a:xfrm>
              <a:off x="0" y="0"/>
              <a:ext cx="2805430" cy="2786634"/>
            </a:xfrm>
            <a:custGeom>
              <a:avLst/>
              <a:gdLst/>
              <a:ahLst/>
              <a:cxnLst/>
              <a:rect l="l" t="t" r="r" b="b"/>
              <a:pathLst>
                <a:path w="2805430" h="2786634">
                  <a:moveTo>
                    <a:pt x="0" y="0"/>
                  </a:moveTo>
                  <a:lnTo>
                    <a:pt x="2805430" y="0"/>
                  </a:lnTo>
                  <a:lnTo>
                    <a:pt x="2805430" y="2786634"/>
                  </a:lnTo>
                  <a:lnTo>
                    <a:pt x="0" y="2786634"/>
                  </a:lnTo>
                  <a:lnTo>
                    <a:pt x="0" y="0"/>
                  </a:lnTo>
                  <a:close/>
                </a:path>
              </a:pathLst>
            </a:custGeom>
            <a:blipFill>
              <a:blip r:embed="rId3"/>
              <a:stretch>
                <a:fillRect r="1" b="-1"/>
              </a:stretch>
            </a:blipFill>
          </p:spPr>
          <p:txBody>
            <a:bodyPr/>
            <a:lstStyle/>
            <a:p>
              <a:endParaRPr lang="en-US"/>
            </a:p>
          </p:txBody>
        </p:sp>
      </p:grpSp>
      <p:grpSp>
        <p:nvGrpSpPr>
          <p:cNvPr id="5" name="Group 5"/>
          <p:cNvGrpSpPr/>
          <p:nvPr/>
        </p:nvGrpSpPr>
        <p:grpSpPr>
          <a:xfrm rot="702418">
            <a:off x="-673729" y="3971698"/>
            <a:ext cx="3404857" cy="6667845"/>
            <a:chOff x="0" y="0"/>
            <a:chExt cx="4539809" cy="8890460"/>
          </a:xfrm>
        </p:grpSpPr>
        <p:sp>
          <p:nvSpPr>
            <p:cNvPr id="6" name="Freeform 6"/>
            <p:cNvSpPr/>
            <p:nvPr/>
          </p:nvSpPr>
          <p:spPr>
            <a:xfrm flipH="1">
              <a:off x="0" y="0"/>
              <a:ext cx="4539869" cy="8890508"/>
            </a:xfrm>
            <a:custGeom>
              <a:avLst/>
              <a:gdLst/>
              <a:ahLst/>
              <a:cxnLst/>
              <a:rect l="l" t="t" r="r" b="b"/>
              <a:pathLst>
                <a:path w="4539869" h="8890508">
                  <a:moveTo>
                    <a:pt x="4539869" y="0"/>
                  </a:moveTo>
                  <a:lnTo>
                    <a:pt x="0" y="0"/>
                  </a:lnTo>
                  <a:lnTo>
                    <a:pt x="0" y="8890508"/>
                  </a:lnTo>
                  <a:lnTo>
                    <a:pt x="4539869" y="8890508"/>
                  </a:lnTo>
                  <a:lnTo>
                    <a:pt x="4539869" y="0"/>
                  </a:lnTo>
                  <a:close/>
                </a:path>
              </a:pathLst>
            </a:custGeom>
            <a:blipFill>
              <a:blip r:embed="rId4"/>
              <a:stretch>
                <a:fillRect r="1"/>
              </a:stretch>
            </a:blipFill>
          </p:spPr>
          <p:txBody>
            <a:bodyPr/>
            <a:lstStyle/>
            <a:p>
              <a:endParaRPr lang="en-US"/>
            </a:p>
          </p:txBody>
        </p:sp>
      </p:grpSp>
      <p:grpSp>
        <p:nvGrpSpPr>
          <p:cNvPr id="7" name="Group 7"/>
          <p:cNvGrpSpPr/>
          <p:nvPr/>
        </p:nvGrpSpPr>
        <p:grpSpPr>
          <a:xfrm rot="-106384">
            <a:off x="-574422" y="9557223"/>
            <a:ext cx="19436845" cy="7410297"/>
            <a:chOff x="0" y="0"/>
            <a:chExt cx="25915793" cy="9880396"/>
          </a:xfrm>
        </p:grpSpPr>
        <p:sp>
          <p:nvSpPr>
            <p:cNvPr id="8" name="Freeform 8"/>
            <p:cNvSpPr/>
            <p:nvPr/>
          </p:nvSpPr>
          <p:spPr>
            <a:xfrm>
              <a:off x="0" y="0"/>
              <a:ext cx="25915747" cy="9880346"/>
            </a:xfrm>
            <a:custGeom>
              <a:avLst/>
              <a:gdLst/>
              <a:ahLst/>
              <a:cxnLst/>
              <a:rect l="l" t="t" r="r" b="b"/>
              <a:pathLst>
                <a:path w="25915747" h="9880346">
                  <a:moveTo>
                    <a:pt x="0" y="0"/>
                  </a:moveTo>
                  <a:lnTo>
                    <a:pt x="25915747" y="0"/>
                  </a:lnTo>
                  <a:lnTo>
                    <a:pt x="25915747" y="9880346"/>
                  </a:lnTo>
                  <a:lnTo>
                    <a:pt x="0" y="9880346"/>
                  </a:lnTo>
                  <a:lnTo>
                    <a:pt x="0" y="0"/>
                  </a:lnTo>
                  <a:close/>
                </a:path>
              </a:pathLst>
            </a:custGeom>
            <a:blipFill>
              <a:blip r:embed="rId5"/>
              <a:stretch>
                <a:fillRect l="-31" r="-31"/>
              </a:stretch>
            </a:blipFill>
          </p:spPr>
          <p:txBody>
            <a:bodyPr/>
            <a:lstStyle/>
            <a:p>
              <a:endParaRPr lang="en-US"/>
            </a:p>
          </p:txBody>
        </p:sp>
      </p:grpSp>
      <p:sp>
        <p:nvSpPr>
          <p:cNvPr id="9" name="TextBox 9"/>
          <p:cNvSpPr txBox="1"/>
          <p:nvPr/>
        </p:nvSpPr>
        <p:spPr>
          <a:xfrm>
            <a:off x="1742169" y="3364196"/>
            <a:ext cx="10241185" cy="6305550"/>
          </a:xfrm>
          <a:prstGeom prst="rect">
            <a:avLst/>
          </a:prstGeom>
        </p:spPr>
        <p:txBody>
          <a:bodyPr lIns="0" tIns="0" rIns="0" bIns="0" rtlCol="0" anchor="t">
            <a:spAutoFit/>
          </a:bodyPr>
          <a:lstStyle/>
          <a:p>
            <a:pPr marL="1028472" lvl="2" indent="-342824" algn="just">
              <a:lnSpc>
                <a:spcPts val="6298"/>
              </a:lnSpc>
              <a:buFont typeface="Arial"/>
              <a:buChar char="⚬"/>
            </a:pPr>
            <a:r>
              <a:rPr lang="en-US" sz="4499">
                <a:solidFill>
                  <a:srgbClr val="4D3636"/>
                </a:solidFill>
                <a:latin typeface="Roboto Condensed"/>
              </a:rPr>
              <a:t>Nhà thơ Phạm Tiến Duật (1941 – 2007) quê: Phú Thọ, là nhà thơ trưởng thành trong kháng chiến chống Mỹ.</a:t>
            </a:r>
          </a:p>
          <a:p>
            <a:pPr marL="1028578" lvl="2" indent="-342859" algn="just">
              <a:lnSpc>
                <a:spcPts val="6298"/>
              </a:lnSpc>
              <a:buFont typeface="Arial"/>
              <a:buChar char="⚬"/>
            </a:pPr>
            <a:r>
              <a:rPr lang="en-US" sz="4498">
                <a:solidFill>
                  <a:srgbClr val="4D3636"/>
                </a:solidFill>
                <a:latin typeface="Roboto Condensed"/>
              </a:rPr>
              <a:t>Thơ ông chủ yếu viết về những người lính, những cô thanh niên xung phong trên tuyến đường Trường Sơn với giọng điệu sôi nổi, trẻ trung, có nét tinh nghịch những cũng rất sâu lắng.</a:t>
            </a:r>
          </a:p>
        </p:txBody>
      </p:sp>
      <p:grpSp>
        <p:nvGrpSpPr>
          <p:cNvPr id="10" name="Group 10"/>
          <p:cNvGrpSpPr/>
          <p:nvPr/>
        </p:nvGrpSpPr>
        <p:grpSpPr>
          <a:xfrm>
            <a:off x="11658654" y="1641499"/>
            <a:ext cx="7157795" cy="8645501"/>
            <a:chOff x="0" y="0"/>
            <a:chExt cx="10939607" cy="13213341"/>
          </a:xfrm>
        </p:grpSpPr>
        <p:sp>
          <p:nvSpPr>
            <p:cNvPr id="11" name="Freeform 11"/>
            <p:cNvSpPr/>
            <p:nvPr/>
          </p:nvSpPr>
          <p:spPr>
            <a:xfrm>
              <a:off x="0" y="0"/>
              <a:ext cx="10939653" cy="13213290"/>
            </a:xfrm>
            <a:custGeom>
              <a:avLst/>
              <a:gdLst/>
              <a:ahLst/>
              <a:cxnLst/>
              <a:rect l="l" t="t" r="r" b="b"/>
              <a:pathLst>
                <a:path w="10939653" h="13213290">
                  <a:moveTo>
                    <a:pt x="0" y="0"/>
                  </a:moveTo>
                  <a:lnTo>
                    <a:pt x="10939653" y="0"/>
                  </a:lnTo>
                  <a:lnTo>
                    <a:pt x="10939653" y="13213290"/>
                  </a:lnTo>
                  <a:lnTo>
                    <a:pt x="0" y="13213290"/>
                  </a:lnTo>
                  <a:lnTo>
                    <a:pt x="0" y="0"/>
                  </a:lnTo>
                  <a:close/>
                </a:path>
              </a:pathLst>
            </a:custGeom>
            <a:blipFill>
              <a:blip r:embed="rId6"/>
              <a:stretch>
                <a:fillRect t="-6637" b="-6637"/>
              </a:stretch>
            </a:blipFill>
          </p:spPr>
          <p:txBody>
            <a:bodyPr/>
            <a:lstStyle/>
            <a:p>
              <a:endParaRPr lang="en-US"/>
            </a:p>
          </p:txBody>
        </p:sp>
      </p:grpSp>
      <p:sp>
        <p:nvSpPr>
          <p:cNvPr id="12" name="TextBox 12"/>
          <p:cNvSpPr txBox="1"/>
          <p:nvPr/>
        </p:nvSpPr>
        <p:spPr>
          <a:xfrm>
            <a:off x="1330791" y="309525"/>
            <a:ext cx="11744368" cy="1327249"/>
          </a:xfrm>
          <a:prstGeom prst="rect">
            <a:avLst/>
          </a:prstGeom>
        </p:spPr>
        <p:txBody>
          <a:bodyPr lIns="0" tIns="0" rIns="0" bIns="0" rtlCol="0" anchor="t">
            <a:spAutoFit/>
          </a:bodyPr>
          <a:lstStyle/>
          <a:p>
            <a:pPr algn="ctr">
              <a:lnSpc>
                <a:spcPts val="9799"/>
              </a:lnSpc>
            </a:pPr>
            <a:r>
              <a:rPr lang="en-US" sz="6998">
                <a:solidFill>
                  <a:srgbClr val="605048"/>
                </a:solidFill>
                <a:latin typeface="Fraunces Bold"/>
              </a:rPr>
              <a:t>3. KHÁM PHÁ VĂN BẢN</a:t>
            </a:r>
          </a:p>
        </p:txBody>
      </p:sp>
      <p:sp>
        <p:nvSpPr>
          <p:cNvPr id="13" name="TextBox 13"/>
          <p:cNvSpPr txBox="1"/>
          <p:nvPr/>
        </p:nvSpPr>
        <p:spPr>
          <a:xfrm>
            <a:off x="2661676" y="1648658"/>
            <a:ext cx="5909906" cy="1076325"/>
          </a:xfrm>
          <a:prstGeom prst="rect">
            <a:avLst/>
          </a:prstGeom>
        </p:spPr>
        <p:txBody>
          <a:bodyPr lIns="0" tIns="0" rIns="0" bIns="0" rtlCol="0" anchor="t">
            <a:spAutoFit/>
          </a:bodyPr>
          <a:lstStyle/>
          <a:p>
            <a:pPr algn="just">
              <a:lnSpc>
                <a:spcPts val="8400"/>
              </a:lnSpc>
            </a:pPr>
            <a:r>
              <a:rPr lang="en-US" sz="6000">
                <a:solidFill>
                  <a:srgbClr val="A56451"/>
                </a:solidFill>
                <a:latin typeface="#9Slide05 Aphrodite Pro"/>
              </a:rPr>
              <a:t>a. Tác giả</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7" b="-9290"/>
            </a:stretch>
          </a:blipFill>
        </p:spPr>
        <p:txBody>
          <a:bodyPr/>
          <a:lstStyle/>
          <a:p>
            <a:endParaRPr lang="en-US"/>
          </a:p>
        </p:txBody>
      </p:sp>
      <p:grpSp>
        <p:nvGrpSpPr>
          <p:cNvPr id="3" name="Group 3"/>
          <p:cNvGrpSpPr/>
          <p:nvPr/>
        </p:nvGrpSpPr>
        <p:grpSpPr>
          <a:xfrm>
            <a:off x="15882868" y="0"/>
            <a:ext cx="2104043" cy="2090016"/>
            <a:chOff x="0" y="0"/>
            <a:chExt cx="2805391" cy="2786688"/>
          </a:xfrm>
        </p:grpSpPr>
        <p:sp>
          <p:nvSpPr>
            <p:cNvPr id="4" name="Freeform 4"/>
            <p:cNvSpPr/>
            <p:nvPr/>
          </p:nvSpPr>
          <p:spPr>
            <a:xfrm>
              <a:off x="0" y="0"/>
              <a:ext cx="2805430" cy="2786634"/>
            </a:xfrm>
            <a:custGeom>
              <a:avLst/>
              <a:gdLst/>
              <a:ahLst/>
              <a:cxnLst/>
              <a:rect l="l" t="t" r="r" b="b"/>
              <a:pathLst>
                <a:path w="2805430" h="2786634">
                  <a:moveTo>
                    <a:pt x="0" y="0"/>
                  </a:moveTo>
                  <a:lnTo>
                    <a:pt x="2805430" y="0"/>
                  </a:lnTo>
                  <a:lnTo>
                    <a:pt x="2805430" y="2786634"/>
                  </a:lnTo>
                  <a:lnTo>
                    <a:pt x="0" y="2786634"/>
                  </a:lnTo>
                  <a:lnTo>
                    <a:pt x="0" y="0"/>
                  </a:lnTo>
                  <a:close/>
                </a:path>
              </a:pathLst>
            </a:custGeom>
            <a:blipFill>
              <a:blip r:embed="rId3"/>
              <a:stretch>
                <a:fillRect r="1" b="-1"/>
              </a:stretch>
            </a:blipFill>
          </p:spPr>
          <p:txBody>
            <a:bodyPr/>
            <a:lstStyle/>
            <a:p>
              <a:endParaRPr lang="en-US"/>
            </a:p>
          </p:txBody>
        </p:sp>
      </p:grpSp>
      <p:grpSp>
        <p:nvGrpSpPr>
          <p:cNvPr id="5" name="Group 5"/>
          <p:cNvGrpSpPr/>
          <p:nvPr/>
        </p:nvGrpSpPr>
        <p:grpSpPr>
          <a:xfrm rot="702418">
            <a:off x="-673728" y="-525073"/>
            <a:ext cx="3404857" cy="6667845"/>
            <a:chOff x="0" y="0"/>
            <a:chExt cx="4539809" cy="8890460"/>
          </a:xfrm>
        </p:grpSpPr>
        <p:sp>
          <p:nvSpPr>
            <p:cNvPr id="6" name="Freeform 6"/>
            <p:cNvSpPr/>
            <p:nvPr/>
          </p:nvSpPr>
          <p:spPr>
            <a:xfrm flipH="1">
              <a:off x="0" y="0"/>
              <a:ext cx="4539869" cy="8890508"/>
            </a:xfrm>
            <a:custGeom>
              <a:avLst/>
              <a:gdLst/>
              <a:ahLst/>
              <a:cxnLst/>
              <a:rect l="l" t="t" r="r" b="b"/>
              <a:pathLst>
                <a:path w="4539869" h="8890508">
                  <a:moveTo>
                    <a:pt x="4539869" y="0"/>
                  </a:moveTo>
                  <a:lnTo>
                    <a:pt x="0" y="0"/>
                  </a:lnTo>
                  <a:lnTo>
                    <a:pt x="0" y="8890508"/>
                  </a:lnTo>
                  <a:lnTo>
                    <a:pt x="4539869" y="8890508"/>
                  </a:lnTo>
                  <a:lnTo>
                    <a:pt x="4539869" y="0"/>
                  </a:lnTo>
                  <a:close/>
                </a:path>
              </a:pathLst>
            </a:custGeom>
            <a:blipFill>
              <a:blip r:embed="rId4"/>
              <a:stretch>
                <a:fillRect r="1"/>
              </a:stretch>
            </a:blipFill>
          </p:spPr>
          <p:txBody>
            <a:bodyPr/>
            <a:lstStyle/>
            <a:p>
              <a:endParaRPr lang="en-US"/>
            </a:p>
          </p:txBody>
        </p:sp>
      </p:grpSp>
      <p:grpSp>
        <p:nvGrpSpPr>
          <p:cNvPr id="7" name="Group 7"/>
          <p:cNvGrpSpPr/>
          <p:nvPr/>
        </p:nvGrpSpPr>
        <p:grpSpPr>
          <a:xfrm>
            <a:off x="-3524018" y="8176442"/>
            <a:ext cx="26825582" cy="10227252"/>
            <a:chOff x="0" y="0"/>
            <a:chExt cx="32414764" cy="12358128"/>
          </a:xfrm>
        </p:grpSpPr>
        <p:sp>
          <p:nvSpPr>
            <p:cNvPr id="8" name="Freeform 8"/>
            <p:cNvSpPr/>
            <p:nvPr/>
          </p:nvSpPr>
          <p:spPr>
            <a:xfrm>
              <a:off x="0" y="0"/>
              <a:ext cx="32414719" cy="12358116"/>
            </a:xfrm>
            <a:custGeom>
              <a:avLst/>
              <a:gdLst/>
              <a:ahLst/>
              <a:cxnLst/>
              <a:rect l="l" t="t" r="r" b="b"/>
              <a:pathLst>
                <a:path w="32414719" h="12358116">
                  <a:moveTo>
                    <a:pt x="0" y="0"/>
                  </a:moveTo>
                  <a:lnTo>
                    <a:pt x="32414719" y="0"/>
                  </a:lnTo>
                  <a:lnTo>
                    <a:pt x="32414719" y="12358116"/>
                  </a:lnTo>
                  <a:lnTo>
                    <a:pt x="0" y="12358116"/>
                  </a:lnTo>
                  <a:lnTo>
                    <a:pt x="0" y="0"/>
                  </a:lnTo>
                  <a:close/>
                </a:path>
              </a:pathLst>
            </a:custGeom>
            <a:blipFill>
              <a:blip r:embed="rId5"/>
              <a:stretch>
                <a:fillRect l="-31" r="-31"/>
              </a:stretch>
            </a:blipFill>
          </p:spPr>
          <p:txBody>
            <a:bodyPr/>
            <a:lstStyle/>
            <a:p>
              <a:endParaRPr lang="en-US"/>
            </a:p>
          </p:txBody>
        </p:sp>
      </p:grpSp>
      <p:sp>
        <p:nvSpPr>
          <p:cNvPr id="9" name="Freeform 9"/>
          <p:cNvSpPr/>
          <p:nvPr/>
        </p:nvSpPr>
        <p:spPr>
          <a:xfrm>
            <a:off x="1516220" y="3316787"/>
            <a:ext cx="3517634" cy="3533402"/>
          </a:xfrm>
          <a:custGeom>
            <a:avLst/>
            <a:gdLst/>
            <a:ahLst/>
            <a:cxnLst/>
            <a:rect l="l" t="t" r="r" b="b"/>
            <a:pathLst>
              <a:path w="3517634" h="3533402">
                <a:moveTo>
                  <a:pt x="0" y="0"/>
                </a:moveTo>
                <a:lnTo>
                  <a:pt x="3517634" y="0"/>
                </a:lnTo>
                <a:lnTo>
                  <a:pt x="3517634" y="3533401"/>
                </a:lnTo>
                <a:lnTo>
                  <a:pt x="0" y="3533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2538793" y="520155"/>
            <a:ext cx="12185452" cy="1452352"/>
          </a:xfrm>
          <a:prstGeom prst="rect">
            <a:avLst/>
          </a:prstGeom>
        </p:spPr>
        <p:txBody>
          <a:bodyPr lIns="0" tIns="0" rIns="0" bIns="0" rtlCol="0" anchor="t">
            <a:spAutoFit/>
          </a:bodyPr>
          <a:lstStyle/>
          <a:p>
            <a:pPr algn="ctr">
              <a:lnSpc>
                <a:spcPts val="10779"/>
              </a:lnSpc>
            </a:pPr>
            <a:r>
              <a:rPr lang="en-US" sz="7700">
                <a:solidFill>
                  <a:srgbClr val="4D3636"/>
                </a:solidFill>
                <a:latin typeface="Fraunces Heavy"/>
              </a:rPr>
              <a:t>3. KHÁM PHÁ VĂN BẢN</a:t>
            </a:r>
          </a:p>
        </p:txBody>
      </p:sp>
      <p:sp>
        <p:nvSpPr>
          <p:cNvPr id="11" name="TextBox 11"/>
          <p:cNvSpPr txBox="1"/>
          <p:nvPr/>
        </p:nvSpPr>
        <p:spPr>
          <a:xfrm>
            <a:off x="3398940" y="1912230"/>
            <a:ext cx="5909906" cy="1076325"/>
          </a:xfrm>
          <a:prstGeom prst="rect">
            <a:avLst/>
          </a:prstGeom>
        </p:spPr>
        <p:txBody>
          <a:bodyPr lIns="0" tIns="0" rIns="0" bIns="0" rtlCol="0" anchor="t">
            <a:spAutoFit/>
          </a:bodyPr>
          <a:lstStyle/>
          <a:p>
            <a:pPr algn="just">
              <a:lnSpc>
                <a:spcPts val="8400"/>
              </a:lnSpc>
            </a:pPr>
            <a:r>
              <a:rPr lang="en-US" sz="6000">
                <a:solidFill>
                  <a:srgbClr val="793C2A"/>
                </a:solidFill>
                <a:latin typeface="#9Slide05 Aphrodite Pro"/>
              </a:rPr>
              <a:t>b.  Văn bản</a:t>
            </a:r>
          </a:p>
        </p:txBody>
      </p:sp>
      <p:sp>
        <p:nvSpPr>
          <p:cNvPr id="12" name="TextBox 12"/>
          <p:cNvSpPr txBox="1"/>
          <p:nvPr/>
        </p:nvSpPr>
        <p:spPr>
          <a:xfrm>
            <a:off x="2181511" y="4254851"/>
            <a:ext cx="2187052" cy="1562022"/>
          </a:xfrm>
          <a:prstGeom prst="rect">
            <a:avLst/>
          </a:prstGeom>
        </p:spPr>
        <p:txBody>
          <a:bodyPr lIns="0" tIns="0" rIns="0" bIns="0" rtlCol="0" anchor="t">
            <a:spAutoFit/>
          </a:bodyPr>
          <a:lstStyle/>
          <a:p>
            <a:pPr algn="ctr">
              <a:lnSpc>
                <a:spcPts val="6298"/>
              </a:lnSpc>
            </a:pPr>
            <a:r>
              <a:rPr lang="en-US" sz="4499">
                <a:solidFill>
                  <a:srgbClr val="4D3636"/>
                </a:solidFill>
                <a:latin typeface="Roboto Condensed"/>
              </a:rPr>
              <a:t>Thể thơ: </a:t>
            </a:r>
          </a:p>
          <a:p>
            <a:pPr algn="ctr">
              <a:lnSpc>
                <a:spcPts val="6299"/>
              </a:lnSpc>
            </a:pPr>
            <a:r>
              <a:rPr lang="en-US" sz="4499">
                <a:solidFill>
                  <a:srgbClr val="4D3636"/>
                </a:solidFill>
                <a:latin typeface="Roboto Condensed"/>
              </a:rPr>
              <a:t>Tự do</a:t>
            </a:r>
          </a:p>
        </p:txBody>
      </p:sp>
      <p:sp>
        <p:nvSpPr>
          <p:cNvPr id="13" name="Freeform 13"/>
          <p:cNvSpPr/>
          <p:nvPr/>
        </p:nvSpPr>
        <p:spPr>
          <a:xfrm>
            <a:off x="13085681" y="3316787"/>
            <a:ext cx="4319908" cy="4339271"/>
          </a:xfrm>
          <a:custGeom>
            <a:avLst/>
            <a:gdLst/>
            <a:ahLst/>
            <a:cxnLst/>
            <a:rect l="l" t="t" r="r" b="b"/>
            <a:pathLst>
              <a:path w="4319908" h="4339271">
                <a:moveTo>
                  <a:pt x="0" y="0"/>
                </a:moveTo>
                <a:lnTo>
                  <a:pt x="4319907" y="0"/>
                </a:lnTo>
                <a:lnTo>
                  <a:pt x="4319907" y="4339271"/>
                </a:lnTo>
                <a:lnTo>
                  <a:pt x="0" y="4339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13328966" y="3696754"/>
            <a:ext cx="4076622" cy="3959304"/>
          </a:xfrm>
          <a:prstGeom prst="rect">
            <a:avLst/>
          </a:prstGeom>
        </p:spPr>
        <p:txBody>
          <a:bodyPr lIns="0" tIns="0" rIns="0" bIns="0" rtlCol="0" anchor="t">
            <a:spAutoFit/>
          </a:bodyPr>
          <a:lstStyle/>
          <a:p>
            <a:pPr algn="ctr">
              <a:lnSpc>
                <a:spcPts val="6286"/>
              </a:lnSpc>
            </a:pPr>
            <a:endParaRPr/>
          </a:p>
          <a:p>
            <a:pPr algn="ctr">
              <a:lnSpc>
                <a:spcPts val="6286"/>
              </a:lnSpc>
            </a:pPr>
            <a:r>
              <a:rPr lang="en-US" sz="4490">
                <a:solidFill>
                  <a:srgbClr val="4D3636"/>
                </a:solidFill>
                <a:latin typeface="Roboto Condensed"/>
              </a:rPr>
              <a:t>Xuất xứ: in trong tập </a:t>
            </a:r>
            <a:r>
              <a:rPr lang="en-US" sz="4490">
                <a:solidFill>
                  <a:srgbClr val="4D3636"/>
                </a:solidFill>
                <a:latin typeface="Roboto Condensed Italics"/>
              </a:rPr>
              <a:t>Vầng trăng quầng lửa</a:t>
            </a:r>
          </a:p>
          <a:p>
            <a:pPr algn="ctr">
              <a:lnSpc>
                <a:spcPts val="6287"/>
              </a:lnSpc>
            </a:pPr>
            <a:endParaRPr lang="en-US" sz="4490">
              <a:solidFill>
                <a:srgbClr val="4D3636"/>
              </a:solidFill>
              <a:latin typeface="Roboto Condensed Italics"/>
            </a:endParaRPr>
          </a:p>
        </p:txBody>
      </p:sp>
      <p:sp>
        <p:nvSpPr>
          <p:cNvPr id="15" name="Freeform 15"/>
          <p:cNvSpPr/>
          <p:nvPr/>
        </p:nvSpPr>
        <p:spPr>
          <a:xfrm>
            <a:off x="5751147" y="3010792"/>
            <a:ext cx="6219629" cy="6247508"/>
          </a:xfrm>
          <a:custGeom>
            <a:avLst/>
            <a:gdLst/>
            <a:ahLst/>
            <a:cxnLst/>
            <a:rect l="l" t="t" r="r" b="b"/>
            <a:pathLst>
              <a:path w="6219629" h="6247508">
                <a:moveTo>
                  <a:pt x="0" y="0"/>
                </a:moveTo>
                <a:lnTo>
                  <a:pt x="6219629" y="0"/>
                </a:lnTo>
                <a:lnTo>
                  <a:pt x="6219629" y="6247508"/>
                </a:lnTo>
                <a:lnTo>
                  <a:pt x="0" y="62475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6442240" y="3746611"/>
            <a:ext cx="4837443" cy="3935236"/>
          </a:xfrm>
          <a:prstGeom prst="rect">
            <a:avLst/>
          </a:prstGeom>
        </p:spPr>
        <p:txBody>
          <a:bodyPr lIns="0" tIns="0" rIns="0" bIns="0" rtlCol="0" anchor="t">
            <a:spAutoFit/>
          </a:bodyPr>
          <a:lstStyle/>
          <a:p>
            <a:pPr algn="ctr">
              <a:lnSpc>
                <a:spcPts val="6226"/>
              </a:lnSpc>
              <a:spcBef>
                <a:spcPct val="0"/>
              </a:spcBef>
            </a:pPr>
            <a:r>
              <a:rPr lang="en-US" sz="4447">
                <a:solidFill>
                  <a:srgbClr val="000000"/>
                </a:solidFill>
                <a:latin typeface="Roboto Condensed"/>
              </a:rPr>
              <a:t>Sáng tác năm 1969 khi cuộc kháng chiến chống Mỹ cứu nước của dân tộc ta đang diễn ra rất khốc liệt.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0" r="-31" b="-13110"/>
            </a:stretch>
          </a:blipFill>
        </p:spPr>
        <p:txBody>
          <a:bodyPr/>
          <a:lstStyle/>
          <a:p>
            <a:endParaRPr lang="en-US"/>
          </a:p>
        </p:txBody>
      </p:sp>
      <p:sp>
        <p:nvSpPr>
          <p:cNvPr id="3" name="Freeform 3"/>
          <p:cNvSpPr/>
          <p:nvPr/>
        </p:nvSpPr>
        <p:spPr>
          <a:xfrm>
            <a:off x="4092838" y="3674929"/>
            <a:ext cx="14891326" cy="7935662"/>
          </a:xfrm>
          <a:custGeom>
            <a:avLst/>
            <a:gdLst/>
            <a:ahLst/>
            <a:cxnLst/>
            <a:rect l="l" t="t" r="r" b="b"/>
            <a:pathLst>
              <a:path w="14891326" h="7935662">
                <a:moveTo>
                  <a:pt x="0" y="0"/>
                </a:moveTo>
                <a:lnTo>
                  <a:pt x="14891326" y="0"/>
                </a:lnTo>
                <a:lnTo>
                  <a:pt x="14891326" y="7935663"/>
                </a:lnTo>
                <a:lnTo>
                  <a:pt x="0" y="7935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6212751" y="0"/>
            <a:ext cx="3332988" cy="8229600"/>
            <a:chOff x="0" y="0"/>
            <a:chExt cx="4443984" cy="10972800"/>
          </a:xfrm>
        </p:grpSpPr>
        <p:sp>
          <p:nvSpPr>
            <p:cNvPr id="5" name="Freeform 5"/>
            <p:cNvSpPr/>
            <p:nvPr/>
          </p:nvSpPr>
          <p:spPr>
            <a:xfrm flipH="1">
              <a:off x="0" y="0"/>
              <a:ext cx="4443984" cy="10972800"/>
            </a:xfrm>
            <a:custGeom>
              <a:avLst/>
              <a:gdLst/>
              <a:ahLst/>
              <a:cxnLst/>
              <a:rect l="l" t="t" r="r" b="b"/>
              <a:pathLst>
                <a:path w="4443984" h="10972800">
                  <a:moveTo>
                    <a:pt x="4443984" y="0"/>
                  </a:moveTo>
                  <a:lnTo>
                    <a:pt x="0" y="0"/>
                  </a:lnTo>
                  <a:lnTo>
                    <a:pt x="0" y="10972800"/>
                  </a:lnTo>
                  <a:lnTo>
                    <a:pt x="4443984" y="10972800"/>
                  </a:lnTo>
                  <a:lnTo>
                    <a:pt x="4443984" y="0"/>
                  </a:lnTo>
                  <a:close/>
                </a:path>
              </a:pathLst>
            </a:custGeom>
            <a:blipFill>
              <a:blip r:embed="rId5"/>
              <a:stretch>
                <a:fillRect l="-45" r="-45"/>
              </a:stretch>
            </a:blipFill>
          </p:spPr>
          <p:txBody>
            <a:bodyPr/>
            <a:lstStyle/>
            <a:p>
              <a:endParaRPr lang="en-US"/>
            </a:p>
          </p:txBody>
        </p:sp>
      </p:grpSp>
      <p:sp>
        <p:nvSpPr>
          <p:cNvPr id="6" name="Freeform 6"/>
          <p:cNvSpPr/>
          <p:nvPr/>
        </p:nvSpPr>
        <p:spPr>
          <a:xfrm rot="-508056">
            <a:off x="916653" y="2849773"/>
            <a:ext cx="5407651" cy="7660030"/>
          </a:xfrm>
          <a:custGeom>
            <a:avLst/>
            <a:gdLst/>
            <a:ahLst/>
            <a:cxnLst/>
            <a:rect l="l" t="t" r="r" b="b"/>
            <a:pathLst>
              <a:path w="5407651" h="7660030">
                <a:moveTo>
                  <a:pt x="0" y="0"/>
                </a:moveTo>
                <a:lnTo>
                  <a:pt x="5407651" y="0"/>
                </a:lnTo>
                <a:lnTo>
                  <a:pt x="5407651" y="7660030"/>
                </a:lnTo>
                <a:lnTo>
                  <a:pt x="0" y="766003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566995" y="895350"/>
            <a:ext cx="11156345" cy="1270645"/>
          </a:xfrm>
          <a:prstGeom prst="rect">
            <a:avLst/>
          </a:prstGeom>
        </p:spPr>
        <p:txBody>
          <a:bodyPr lIns="0" tIns="0" rIns="0" bIns="0" rtlCol="0" anchor="t">
            <a:spAutoFit/>
          </a:bodyPr>
          <a:lstStyle/>
          <a:p>
            <a:pPr algn="ctr">
              <a:lnSpc>
                <a:spcPts val="9238"/>
              </a:lnSpc>
            </a:pPr>
            <a:r>
              <a:rPr lang="en-US" sz="6600">
                <a:solidFill>
                  <a:srgbClr val="4D3636"/>
                </a:solidFill>
                <a:latin typeface="Fraunces Heavy"/>
              </a:rPr>
              <a:t>3. KHÁM PHÁ VĂN BẢN</a:t>
            </a:r>
          </a:p>
        </p:txBody>
      </p:sp>
      <p:grpSp>
        <p:nvGrpSpPr>
          <p:cNvPr id="8" name="Group 8"/>
          <p:cNvGrpSpPr/>
          <p:nvPr/>
        </p:nvGrpSpPr>
        <p:grpSpPr>
          <a:xfrm>
            <a:off x="126650" y="1882856"/>
            <a:ext cx="1804101" cy="1792073"/>
            <a:chOff x="0" y="0"/>
            <a:chExt cx="5775719" cy="5737213"/>
          </a:xfrm>
        </p:grpSpPr>
        <p:sp>
          <p:nvSpPr>
            <p:cNvPr id="9" name="Freeform 9"/>
            <p:cNvSpPr/>
            <p:nvPr/>
          </p:nvSpPr>
          <p:spPr>
            <a:xfrm>
              <a:off x="0" y="0"/>
              <a:ext cx="5775706" cy="5737225"/>
            </a:xfrm>
            <a:custGeom>
              <a:avLst/>
              <a:gdLst/>
              <a:ahLst/>
              <a:cxnLst/>
              <a:rect l="l" t="t" r="r" b="b"/>
              <a:pathLst>
                <a:path w="5775706" h="5737225">
                  <a:moveTo>
                    <a:pt x="0" y="0"/>
                  </a:moveTo>
                  <a:lnTo>
                    <a:pt x="5775706" y="0"/>
                  </a:lnTo>
                  <a:lnTo>
                    <a:pt x="5775706" y="5737225"/>
                  </a:lnTo>
                  <a:lnTo>
                    <a:pt x="0" y="5737225"/>
                  </a:lnTo>
                  <a:lnTo>
                    <a:pt x="0" y="0"/>
                  </a:lnTo>
                  <a:close/>
                </a:path>
              </a:pathLst>
            </a:custGeom>
            <a:blipFill>
              <a:blip r:embed="rId7"/>
              <a:stretch>
                <a:fillRect/>
              </a:stretch>
            </a:blipFill>
          </p:spPr>
          <p:txBody>
            <a:bodyPr/>
            <a:lstStyle/>
            <a:p>
              <a:endParaRPr lang="en-US"/>
            </a:p>
          </p:txBody>
        </p:sp>
      </p:grpSp>
      <p:sp>
        <p:nvSpPr>
          <p:cNvPr id="10" name="Freeform 10"/>
          <p:cNvSpPr/>
          <p:nvPr/>
        </p:nvSpPr>
        <p:spPr>
          <a:xfrm>
            <a:off x="-10826" y="-351267"/>
            <a:ext cx="6167452" cy="1379967"/>
          </a:xfrm>
          <a:custGeom>
            <a:avLst/>
            <a:gdLst/>
            <a:ahLst/>
            <a:cxnLst/>
            <a:rect l="l" t="t" r="r" b="b"/>
            <a:pathLst>
              <a:path w="6167452" h="1379967">
                <a:moveTo>
                  <a:pt x="0" y="0"/>
                </a:moveTo>
                <a:lnTo>
                  <a:pt x="6167452" y="0"/>
                </a:lnTo>
                <a:lnTo>
                  <a:pt x="6167452" y="1379967"/>
                </a:lnTo>
                <a:lnTo>
                  <a:pt x="0" y="1379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6156626" y="5048250"/>
            <a:ext cx="11155969" cy="3917739"/>
          </a:xfrm>
          <a:prstGeom prst="rect">
            <a:avLst/>
          </a:prstGeom>
        </p:spPr>
        <p:txBody>
          <a:bodyPr lIns="0" tIns="0" rIns="0" bIns="0" rtlCol="0" anchor="t">
            <a:spAutoFit/>
          </a:bodyPr>
          <a:lstStyle/>
          <a:p>
            <a:pPr marL="1005716" lvl="2" indent="-335239" algn="just">
              <a:lnSpc>
                <a:spcPts val="6159"/>
              </a:lnSpc>
              <a:buFont typeface="Arial"/>
              <a:buChar char="⚬"/>
            </a:pPr>
            <a:r>
              <a:rPr lang="en-US" sz="4399">
                <a:solidFill>
                  <a:srgbClr val="605048"/>
                </a:solidFill>
                <a:latin typeface="Roboto Condensed Bold"/>
              </a:rPr>
              <a:t>Nhiệm vụ 1:</a:t>
            </a:r>
            <a:r>
              <a:rPr lang="en-US" sz="4399">
                <a:solidFill>
                  <a:srgbClr val="605048"/>
                </a:solidFill>
                <a:latin typeface="Roboto Condensed"/>
              </a:rPr>
              <a:t> HS hoàn thành theo </a:t>
            </a:r>
            <a:r>
              <a:rPr lang="en-US" sz="4399">
                <a:solidFill>
                  <a:srgbClr val="605048"/>
                </a:solidFill>
                <a:latin typeface="Roboto Condensed Bold"/>
              </a:rPr>
              <a:t>nhóm đôi</a:t>
            </a:r>
            <a:r>
              <a:rPr lang="en-US" sz="4399">
                <a:solidFill>
                  <a:srgbClr val="605048"/>
                </a:solidFill>
                <a:latin typeface="Roboto Condensed"/>
              </a:rPr>
              <a:t> Phiếu học tập 1</a:t>
            </a:r>
            <a:r>
              <a:rPr lang="en-US" sz="4399">
                <a:solidFill>
                  <a:srgbClr val="605048"/>
                </a:solidFill>
                <a:latin typeface="Roboto Condensed Bold"/>
              </a:rPr>
              <a:t> Đặc điểm thể thơ tự do trong văn bản </a:t>
            </a:r>
            <a:r>
              <a:rPr lang="en-US" sz="4399">
                <a:solidFill>
                  <a:srgbClr val="605048"/>
                </a:solidFill>
                <a:latin typeface="Roboto Condensed Bold Italics"/>
              </a:rPr>
              <a:t>Bài thơ về tiểu đội xe không kính</a:t>
            </a:r>
          </a:p>
          <a:p>
            <a:pPr marL="1005716" lvl="2" indent="-335239" algn="just">
              <a:lnSpc>
                <a:spcPts val="6159"/>
              </a:lnSpc>
              <a:buFont typeface="Arial"/>
              <a:buChar char="⚬"/>
            </a:pPr>
            <a:r>
              <a:rPr lang="en-US" sz="4399">
                <a:solidFill>
                  <a:srgbClr val="605048"/>
                </a:solidFill>
                <a:latin typeface="Roboto Condensed"/>
              </a:rPr>
              <a:t>Thời gian: 5 phút</a:t>
            </a:r>
          </a:p>
          <a:p>
            <a:pPr marL="1005716" lvl="2" indent="-335239" algn="just">
              <a:lnSpc>
                <a:spcPts val="6159"/>
              </a:lnSpc>
              <a:buFont typeface="Arial"/>
              <a:buChar char="⚬"/>
            </a:pPr>
            <a:r>
              <a:rPr lang="en-US" sz="4399">
                <a:solidFill>
                  <a:srgbClr val="605048"/>
                </a:solidFill>
                <a:latin typeface="Roboto Condensed"/>
              </a:rPr>
              <a:t>Hết thời gian, 2 nhóm trình bày.</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1813</Words>
  <Application>Microsoft Office PowerPoint</Application>
  <PresentationFormat>Custom</PresentationFormat>
  <Paragraphs>155</Paragraphs>
  <Slides>28</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Fraunces Bold</vt:lpstr>
      <vt:lpstr>Arial</vt:lpstr>
      <vt:lpstr>Fraunces Heavy</vt:lpstr>
      <vt:lpstr>Fraunces Semi-Bold</vt:lpstr>
      <vt:lpstr>Aptos</vt:lpstr>
      <vt:lpstr>Roboto Condensed Bold</vt:lpstr>
      <vt:lpstr>#9Slide07 SVNUT Triumph Press</vt:lpstr>
      <vt:lpstr>#9Slide03 Arima Madurai Thin</vt:lpstr>
      <vt:lpstr>#9Slide05 Dinh Tran</vt:lpstr>
      <vt:lpstr>Roboto Condensed Italics</vt:lpstr>
      <vt:lpstr>Roboto Condensed</vt:lpstr>
      <vt:lpstr>Calibri</vt:lpstr>
      <vt:lpstr>#9Slide05 Aphrodite Pro</vt:lpstr>
      <vt:lpstr>Fraunces</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KNTT8_B7_Doc 3_Bai tho ve tieu doi xe khong kinh.pptx</dc:title>
  <cp:lastModifiedBy>Thao Le</cp:lastModifiedBy>
  <cp:revision>2</cp:revision>
  <dcterms:created xsi:type="dcterms:W3CDTF">2006-08-16T00:00:00Z</dcterms:created>
  <dcterms:modified xsi:type="dcterms:W3CDTF">2023-12-19T16:14:43Z</dcterms:modified>
  <dc:identifier>DAFz-DbrtvY</dc:identifier>
</cp:coreProperties>
</file>