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10287000" cx="18288000"/>
  <p:notesSz cx="6858000" cy="9144000"/>
  <p:embeddedFontLst>
    <p:embeddedFont>
      <p:font typeface="Fraunces"/>
      <p:bold r:id="rId29"/>
      <p:boldItalic r:id="rId30"/>
    </p:embeddedFont>
    <p:embeddedFont>
      <p:font typeface="Roboto"/>
      <p:regular r:id="rId31"/>
      <p:bold r:id="rId32"/>
      <p:italic r:id="rId33"/>
      <p:boldItalic r:id="rId34"/>
    </p:embeddedFont>
    <p:embeddedFont>
      <p:font typeface="Arimo"/>
      <p:regular r:id="rId35"/>
      <p:bold r:id="rId36"/>
      <p:italic r:id="rId37"/>
      <p:boldItalic r:id="rId38"/>
    </p:embeddedFont>
    <p:embeddedFont>
      <p:font typeface="Roboto Condensed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3" roundtripDataSignature="AMtx7mhRT6Ro/O7tVjDX3QEaErh4inMq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2DA4EE7-3F5A-477F-90B2-B752060D9DBE}">
  <a:tblStyle styleId="{62DA4EE7-3F5A-477F-90B2-B752060D9DB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Condensed-bold.fntdata"/><Relationship Id="rId20" Type="http://schemas.openxmlformats.org/officeDocument/2006/relationships/slide" Target="slides/slide14.xml"/><Relationship Id="rId42" Type="http://schemas.openxmlformats.org/officeDocument/2006/relationships/font" Target="fonts/RobotoCondensed-boldItalic.fntdata"/><Relationship Id="rId41" Type="http://schemas.openxmlformats.org/officeDocument/2006/relationships/font" Target="fonts/RobotoCondensed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customschemas.google.com/relationships/presentationmetadata" Target="meta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Fraunce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regular.fntdata"/><Relationship Id="rId30" Type="http://schemas.openxmlformats.org/officeDocument/2006/relationships/font" Target="fonts/Fraunces-boldItalic.fntdata"/><Relationship Id="rId11" Type="http://schemas.openxmlformats.org/officeDocument/2006/relationships/slide" Target="slides/slide5.xml"/><Relationship Id="rId33" Type="http://schemas.openxmlformats.org/officeDocument/2006/relationships/font" Target="fonts/Roboto-italic.fntdata"/><Relationship Id="rId10" Type="http://schemas.openxmlformats.org/officeDocument/2006/relationships/slide" Target="slides/slide4.xml"/><Relationship Id="rId32" Type="http://schemas.openxmlformats.org/officeDocument/2006/relationships/font" Target="fonts/Roboto-bold.fntdata"/><Relationship Id="rId13" Type="http://schemas.openxmlformats.org/officeDocument/2006/relationships/slide" Target="slides/slide7.xml"/><Relationship Id="rId35" Type="http://schemas.openxmlformats.org/officeDocument/2006/relationships/font" Target="fonts/Arimo-regular.fntdata"/><Relationship Id="rId12" Type="http://schemas.openxmlformats.org/officeDocument/2006/relationships/slide" Target="slides/slide6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9.xml"/><Relationship Id="rId37" Type="http://schemas.openxmlformats.org/officeDocument/2006/relationships/font" Target="fonts/Arimo-italic.fntdata"/><Relationship Id="rId14" Type="http://schemas.openxmlformats.org/officeDocument/2006/relationships/slide" Target="slides/slide8.xml"/><Relationship Id="rId36" Type="http://schemas.openxmlformats.org/officeDocument/2006/relationships/font" Target="fonts/Arimo-bold.fntdata"/><Relationship Id="rId17" Type="http://schemas.openxmlformats.org/officeDocument/2006/relationships/slide" Target="slides/slide11.xml"/><Relationship Id="rId39" Type="http://schemas.openxmlformats.org/officeDocument/2006/relationships/font" Target="fonts/RobotoCondensed-regular.fntdata"/><Relationship Id="rId16" Type="http://schemas.openxmlformats.org/officeDocument/2006/relationships/slide" Target="slides/slide10.xml"/><Relationship Id="rId38" Type="http://schemas.openxmlformats.org/officeDocument/2006/relationships/font" Target="fonts/Arimo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https://www.youtube.com/watch?v=3zNeO4KJA8Y</a:t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25.png"/><Relationship Id="rId6" Type="http://schemas.openxmlformats.org/officeDocument/2006/relationships/image" Target="../media/image16.png"/><Relationship Id="rId7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22.png"/><Relationship Id="rId6" Type="http://schemas.openxmlformats.org/officeDocument/2006/relationships/image" Target="../media/image36.png"/><Relationship Id="rId7" Type="http://schemas.openxmlformats.org/officeDocument/2006/relationships/image" Target="../media/image34.png"/><Relationship Id="rId8" Type="http://schemas.openxmlformats.org/officeDocument/2006/relationships/image" Target="../media/image4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45.png"/><Relationship Id="rId9" Type="http://schemas.openxmlformats.org/officeDocument/2006/relationships/image" Target="../media/image56.png"/><Relationship Id="rId5" Type="http://schemas.openxmlformats.org/officeDocument/2006/relationships/image" Target="../media/image84.png"/><Relationship Id="rId6" Type="http://schemas.openxmlformats.org/officeDocument/2006/relationships/image" Target="../media/image46.png"/><Relationship Id="rId7" Type="http://schemas.openxmlformats.org/officeDocument/2006/relationships/image" Target="../media/image41.png"/><Relationship Id="rId8" Type="http://schemas.openxmlformats.org/officeDocument/2006/relationships/image" Target="../media/image4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8.png"/><Relationship Id="rId10" Type="http://schemas.openxmlformats.org/officeDocument/2006/relationships/image" Target="../media/image49.png"/><Relationship Id="rId9" Type="http://schemas.openxmlformats.org/officeDocument/2006/relationships/image" Target="../media/image60.png"/><Relationship Id="rId5" Type="http://schemas.openxmlformats.org/officeDocument/2006/relationships/image" Target="../media/image22.png"/><Relationship Id="rId6" Type="http://schemas.openxmlformats.org/officeDocument/2006/relationships/image" Target="../media/image53.png"/><Relationship Id="rId7" Type="http://schemas.openxmlformats.org/officeDocument/2006/relationships/image" Target="../media/image36.png"/><Relationship Id="rId8" Type="http://schemas.openxmlformats.org/officeDocument/2006/relationships/image" Target="../media/image4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Relationship Id="rId4" Type="http://schemas.openxmlformats.org/officeDocument/2006/relationships/image" Target="../media/image60.png"/><Relationship Id="rId5" Type="http://schemas.openxmlformats.org/officeDocument/2006/relationships/image" Target="../media/image47.png"/><Relationship Id="rId6" Type="http://schemas.openxmlformats.org/officeDocument/2006/relationships/image" Target="../media/image20.png"/><Relationship Id="rId7" Type="http://schemas.openxmlformats.org/officeDocument/2006/relationships/image" Target="../media/image8.png"/><Relationship Id="rId8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40.png"/><Relationship Id="rId5" Type="http://schemas.openxmlformats.org/officeDocument/2006/relationships/image" Target="../media/image7.png"/><Relationship Id="rId6" Type="http://schemas.openxmlformats.org/officeDocument/2006/relationships/image" Target="../media/image66.png"/><Relationship Id="rId7" Type="http://schemas.openxmlformats.org/officeDocument/2006/relationships/image" Target="../media/image6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3.png"/><Relationship Id="rId4" Type="http://schemas.openxmlformats.org/officeDocument/2006/relationships/image" Target="../media/image65.png"/><Relationship Id="rId11" Type="http://schemas.openxmlformats.org/officeDocument/2006/relationships/image" Target="../media/image21.png"/><Relationship Id="rId10" Type="http://schemas.openxmlformats.org/officeDocument/2006/relationships/image" Target="../media/image71.png"/><Relationship Id="rId9" Type="http://schemas.openxmlformats.org/officeDocument/2006/relationships/image" Target="../media/image48.png"/><Relationship Id="rId5" Type="http://schemas.openxmlformats.org/officeDocument/2006/relationships/image" Target="../media/image14.png"/><Relationship Id="rId6" Type="http://schemas.openxmlformats.org/officeDocument/2006/relationships/image" Target="../media/image8.png"/><Relationship Id="rId7" Type="http://schemas.openxmlformats.org/officeDocument/2006/relationships/image" Target="../media/image35.png"/><Relationship Id="rId8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7.png"/><Relationship Id="rId4" Type="http://schemas.openxmlformats.org/officeDocument/2006/relationships/image" Target="../media/image17.png"/><Relationship Id="rId11" Type="http://schemas.openxmlformats.org/officeDocument/2006/relationships/image" Target="../media/image78.png"/><Relationship Id="rId10" Type="http://schemas.openxmlformats.org/officeDocument/2006/relationships/image" Target="../media/image77.png"/><Relationship Id="rId9" Type="http://schemas.openxmlformats.org/officeDocument/2006/relationships/image" Target="../media/image74.png"/><Relationship Id="rId5" Type="http://schemas.openxmlformats.org/officeDocument/2006/relationships/image" Target="../media/image15.png"/><Relationship Id="rId6" Type="http://schemas.openxmlformats.org/officeDocument/2006/relationships/image" Target="../media/image72.png"/><Relationship Id="rId7" Type="http://schemas.openxmlformats.org/officeDocument/2006/relationships/image" Target="../media/image68.png"/><Relationship Id="rId8" Type="http://schemas.openxmlformats.org/officeDocument/2006/relationships/image" Target="../media/image7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96.png"/><Relationship Id="rId5" Type="http://schemas.openxmlformats.org/officeDocument/2006/relationships/image" Target="../media/image65.png"/><Relationship Id="rId6" Type="http://schemas.openxmlformats.org/officeDocument/2006/relationships/image" Target="../media/image22.png"/><Relationship Id="rId7" Type="http://schemas.openxmlformats.org/officeDocument/2006/relationships/image" Target="../media/image48.png"/><Relationship Id="rId8" Type="http://schemas.openxmlformats.org/officeDocument/2006/relationships/image" Target="../media/image8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8.png"/><Relationship Id="rId11" Type="http://schemas.openxmlformats.org/officeDocument/2006/relationships/image" Target="../media/image98.png"/><Relationship Id="rId10" Type="http://schemas.openxmlformats.org/officeDocument/2006/relationships/image" Target="../media/image91.png"/><Relationship Id="rId9" Type="http://schemas.openxmlformats.org/officeDocument/2006/relationships/image" Target="../media/image35.png"/><Relationship Id="rId5" Type="http://schemas.openxmlformats.org/officeDocument/2006/relationships/image" Target="../media/image21.png"/><Relationship Id="rId6" Type="http://schemas.openxmlformats.org/officeDocument/2006/relationships/image" Target="../media/image2.png"/><Relationship Id="rId7" Type="http://schemas.openxmlformats.org/officeDocument/2006/relationships/image" Target="../media/image89.png"/><Relationship Id="rId8" Type="http://schemas.openxmlformats.org/officeDocument/2006/relationships/image" Target="../media/image3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png"/><Relationship Id="rId4" Type="http://schemas.openxmlformats.org/officeDocument/2006/relationships/image" Target="../media/image60.png"/><Relationship Id="rId5" Type="http://schemas.openxmlformats.org/officeDocument/2006/relationships/image" Target="../media/image47.png"/><Relationship Id="rId6" Type="http://schemas.openxmlformats.org/officeDocument/2006/relationships/image" Target="../media/image7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7.png"/><Relationship Id="rId4" Type="http://schemas.openxmlformats.org/officeDocument/2006/relationships/image" Target="../media/image7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8.png"/><Relationship Id="rId11" Type="http://schemas.openxmlformats.org/officeDocument/2006/relationships/image" Target="../media/image7.png"/><Relationship Id="rId10" Type="http://schemas.openxmlformats.org/officeDocument/2006/relationships/image" Target="../media/image40.png"/><Relationship Id="rId9" Type="http://schemas.openxmlformats.org/officeDocument/2006/relationships/image" Target="../media/image36.png"/><Relationship Id="rId5" Type="http://schemas.openxmlformats.org/officeDocument/2006/relationships/image" Target="../media/image93.png"/><Relationship Id="rId6" Type="http://schemas.openxmlformats.org/officeDocument/2006/relationships/image" Target="../media/image92.png"/><Relationship Id="rId7" Type="http://schemas.openxmlformats.org/officeDocument/2006/relationships/image" Target="../media/image34.png"/><Relationship Id="rId8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10" Type="http://schemas.openxmlformats.org/officeDocument/2006/relationships/image" Target="../media/image94.png"/><Relationship Id="rId9" Type="http://schemas.openxmlformats.org/officeDocument/2006/relationships/image" Target="../media/image36.png"/><Relationship Id="rId5" Type="http://schemas.openxmlformats.org/officeDocument/2006/relationships/image" Target="../media/image95.png"/><Relationship Id="rId6" Type="http://schemas.openxmlformats.org/officeDocument/2006/relationships/image" Target="../media/image89.png"/><Relationship Id="rId7" Type="http://schemas.openxmlformats.org/officeDocument/2006/relationships/image" Target="../media/image99.png"/><Relationship Id="rId8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8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10.png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5" Type="http://schemas.openxmlformats.org/officeDocument/2006/relationships/image" Target="../media/image20.png"/><Relationship Id="rId6" Type="http://schemas.openxmlformats.org/officeDocument/2006/relationships/image" Target="../media/image8.png"/><Relationship Id="rId7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30.png"/><Relationship Id="rId6" Type="http://schemas.openxmlformats.org/officeDocument/2006/relationships/image" Target="../media/image38.png"/><Relationship Id="rId7" Type="http://schemas.openxmlformats.org/officeDocument/2006/relationships/image" Target="../media/image35.png"/><Relationship Id="rId8" Type="http://schemas.openxmlformats.org/officeDocument/2006/relationships/image" Target="../media/image7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png"/><Relationship Id="rId4" Type="http://schemas.openxmlformats.org/officeDocument/2006/relationships/image" Target="../media/image40.png"/><Relationship Id="rId5" Type="http://schemas.openxmlformats.org/officeDocument/2006/relationships/image" Target="../media/image6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4" Type="http://schemas.openxmlformats.org/officeDocument/2006/relationships/image" Target="../media/image28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4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-782151" y="703263"/>
            <a:ext cx="11386758" cy="7356824"/>
          </a:xfrm>
          <a:custGeom>
            <a:rect b="b" l="l" r="r" t="t"/>
            <a:pathLst>
              <a:path extrusionOk="0" h="9809099" w="15182343">
                <a:moveTo>
                  <a:pt x="13738606" y="4292854"/>
                </a:moveTo>
                <a:cubicBezTo>
                  <a:pt x="13895960" y="4233418"/>
                  <a:pt x="14105637" y="4261358"/>
                  <a:pt x="14283944" y="4201922"/>
                </a:cubicBezTo>
                <a:cubicBezTo>
                  <a:pt x="14661516" y="4072636"/>
                  <a:pt x="14962124" y="3866261"/>
                  <a:pt x="15182343" y="3632073"/>
                </a:cubicBezTo>
                <a:cubicBezTo>
                  <a:pt x="15136876" y="3390900"/>
                  <a:pt x="15122906" y="3258058"/>
                  <a:pt x="15154402" y="3055239"/>
                </a:cubicBezTo>
                <a:cubicBezTo>
                  <a:pt x="15126463" y="3041269"/>
                  <a:pt x="15067026" y="3079750"/>
                  <a:pt x="15063470" y="3023743"/>
                </a:cubicBezTo>
                <a:cubicBezTo>
                  <a:pt x="15056486" y="2862961"/>
                  <a:pt x="14979523" y="2803525"/>
                  <a:pt x="14906118" y="2667127"/>
                </a:cubicBezTo>
                <a:cubicBezTo>
                  <a:pt x="14343253" y="2747518"/>
                  <a:pt x="13318998" y="3187954"/>
                  <a:pt x="12710795" y="3149600"/>
                </a:cubicBezTo>
                <a:cubicBezTo>
                  <a:pt x="13084811" y="2883916"/>
                  <a:pt x="13354050" y="2586736"/>
                  <a:pt x="13361036" y="2195195"/>
                </a:cubicBezTo>
                <a:cubicBezTo>
                  <a:pt x="13329540" y="2163699"/>
                  <a:pt x="13151231" y="2142744"/>
                  <a:pt x="13109321" y="2156714"/>
                </a:cubicBezTo>
                <a:cubicBezTo>
                  <a:pt x="12965938" y="2128774"/>
                  <a:pt x="12819126" y="1999361"/>
                  <a:pt x="12756262" y="1918970"/>
                </a:cubicBezTo>
                <a:cubicBezTo>
                  <a:pt x="12696825" y="1957451"/>
                  <a:pt x="12686285" y="1915414"/>
                  <a:pt x="12633961" y="1943481"/>
                </a:cubicBezTo>
                <a:cubicBezTo>
                  <a:pt x="12410187" y="1772158"/>
                  <a:pt x="11938254" y="2030857"/>
                  <a:pt x="11711051" y="1870075"/>
                </a:cubicBezTo>
                <a:cubicBezTo>
                  <a:pt x="11815953" y="1593850"/>
                  <a:pt x="11602720" y="1530985"/>
                  <a:pt x="11459338" y="1398143"/>
                </a:cubicBezTo>
                <a:cubicBezTo>
                  <a:pt x="11511788" y="1181354"/>
                  <a:pt x="11382375" y="1066038"/>
                  <a:pt x="11263630" y="863219"/>
                </a:cubicBezTo>
                <a:cubicBezTo>
                  <a:pt x="11116818" y="933196"/>
                  <a:pt x="11127232" y="824738"/>
                  <a:pt x="11144758" y="754888"/>
                </a:cubicBezTo>
                <a:cubicBezTo>
                  <a:pt x="11036427" y="786384"/>
                  <a:pt x="10970006" y="744347"/>
                  <a:pt x="10910570" y="688467"/>
                </a:cubicBezTo>
                <a:cubicBezTo>
                  <a:pt x="10700766" y="768858"/>
                  <a:pt x="10508488" y="772414"/>
                  <a:pt x="10340722" y="789813"/>
                </a:cubicBezTo>
                <a:cubicBezTo>
                  <a:pt x="9484233" y="880745"/>
                  <a:pt x="8421498" y="1111377"/>
                  <a:pt x="7652386" y="1149858"/>
                </a:cubicBezTo>
                <a:cubicBezTo>
                  <a:pt x="8358505" y="849249"/>
                  <a:pt x="9176513" y="656971"/>
                  <a:pt x="9697466" y="398272"/>
                </a:cubicBezTo>
                <a:cubicBezTo>
                  <a:pt x="9714992" y="251460"/>
                  <a:pt x="9711437" y="185039"/>
                  <a:pt x="9701023" y="48641"/>
                </a:cubicBezTo>
                <a:cubicBezTo>
                  <a:pt x="9138031" y="0"/>
                  <a:pt x="8274558" y="269240"/>
                  <a:pt x="7474077" y="520827"/>
                </a:cubicBezTo>
                <a:cubicBezTo>
                  <a:pt x="5617845" y="1104646"/>
                  <a:pt x="3380486" y="1768856"/>
                  <a:pt x="2328164" y="2803652"/>
                </a:cubicBezTo>
                <a:cubicBezTo>
                  <a:pt x="2356104" y="2957449"/>
                  <a:pt x="2310638" y="3156712"/>
                  <a:pt x="2426081" y="3289554"/>
                </a:cubicBezTo>
                <a:cubicBezTo>
                  <a:pt x="2041525" y="3499358"/>
                  <a:pt x="1601089" y="3688080"/>
                  <a:pt x="1227074" y="3904869"/>
                </a:cubicBezTo>
                <a:cubicBezTo>
                  <a:pt x="1241044" y="4086606"/>
                  <a:pt x="1335405" y="4275455"/>
                  <a:pt x="1373886" y="4306951"/>
                </a:cubicBezTo>
                <a:cubicBezTo>
                  <a:pt x="1251585" y="4373372"/>
                  <a:pt x="1440307" y="4324477"/>
                  <a:pt x="1433322" y="4394327"/>
                </a:cubicBezTo>
                <a:cubicBezTo>
                  <a:pt x="1380871" y="4418838"/>
                  <a:pt x="1415796" y="4478274"/>
                  <a:pt x="1338961" y="4495673"/>
                </a:cubicBezTo>
                <a:cubicBezTo>
                  <a:pt x="1055751" y="4450207"/>
                  <a:pt x="741172" y="4670425"/>
                  <a:pt x="450977" y="4736846"/>
                </a:cubicBezTo>
                <a:cubicBezTo>
                  <a:pt x="440436" y="4782312"/>
                  <a:pt x="545338" y="4775327"/>
                  <a:pt x="478917" y="4813808"/>
                </a:cubicBezTo>
                <a:cubicBezTo>
                  <a:pt x="286639" y="4859274"/>
                  <a:pt x="265684" y="4960620"/>
                  <a:pt x="73406" y="5006086"/>
                </a:cubicBezTo>
                <a:cubicBezTo>
                  <a:pt x="66421" y="5047996"/>
                  <a:pt x="59436" y="5090033"/>
                  <a:pt x="69850" y="5138928"/>
                </a:cubicBezTo>
                <a:cubicBezTo>
                  <a:pt x="97790" y="5173853"/>
                  <a:pt x="265557" y="5131943"/>
                  <a:pt x="220218" y="5191379"/>
                </a:cubicBezTo>
                <a:cubicBezTo>
                  <a:pt x="118872" y="5226304"/>
                  <a:pt x="0" y="5215763"/>
                  <a:pt x="3556" y="5313680"/>
                </a:cubicBezTo>
                <a:cubicBezTo>
                  <a:pt x="59436" y="5376545"/>
                  <a:pt x="174879" y="5334635"/>
                  <a:pt x="206375" y="5435981"/>
                </a:cubicBezTo>
                <a:cubicBezTo>
                  <a:pt x="181864" y="5484876"/>
                  <a:pt x="105029" y="5512943"/>
                  <a:pt x="125984" y="5575808"/>
                </a:cubicBezTo>
                <a:cubicBezTo>
                  <a:pt x="290322" y="5572252"/>
                  <a:pt x="437134" y="5603748"/>
                  <a:pt x="608457" y="5593334"/>
                </a:cubicBezTo>
                <a:cubicBezTo>
                  <a:pt x="556006" y="5621274"/>
                  <a:pt x="650367" y="5684266"/>
                  <a:pt x="790194" y="5656199"/>
                </a:cubicBezTo>
                <a:cubicBezTo>
                  <a:pt x="783209" y="5705094"/>
                  <a:pt x="660908" y="5712079"/>
                  <a:pt x="671322" y="5764530"/>
                </a:cubicBezTo>
                <a:cubicBezTo>
                  <a:pt x="874141" y="5726049"/>
                  <a:pt x="930021" y="5649214"/>
                  <a:pt x="1118743" y="5621147"/>
                </a:cubicBezTo>
                <a:cubicBezTo>
                  <a:pt x="992886" y="5722493"/>
                  <a:pt x="832104" y="5879846"/>
                  <a:pt x="674751" y="5914771"/>
                </a:cubicBezTo>
                <a:cubicBezTo>
                  <a:pt x="629285" y="5977636"/>
                  <a:pt x="646811" y="6061583"/>
                  <a:pt x="622300" y="6128004"/>
                </a:cubicBezTo>
                <a:cubicBezTo>
                  <a:pt x="580390" y="6114034"/>
                  <a:pt x="583819" y="6334252"/>
                  <a:pt x="692277" y="6386703"/>
                </a:cubicBezTo>
                <a:cubicBezTo>
                  <a:pt x="828675" y="6351778"/>
                  <a:pt x="1136269" y="6369177"/>
                  <a:pt x="1335532" y="6411214"/>
                </a:cubicBezTo>
                <a:cubicBezTo>
                  <a:pt x="1321562" y="6449695"/>
                  <a:pt x="1276096" y="6477635"/>
                  <a:pt x="1300607" y="6533515"/>
                </a:cubicBezTo>
                <a:cubicBezTo>
                  <a:pt x="1367028" y="6558026"/>
                  <a:pt x="1527810" y="6418199"/>
                  <a:pt x="1594231" y="6470650"/>
                </a:cubicBezTo>
                <a:cubicBezTo>
                  <a:pt x="1692148" y="6505575"/>
                  <a:pt x="1517269" y="6540627"/>
                  <a:pt x="1566291" y="6610477"/>
                </a:cubicBezTo>
                <a:cubicBezTo>
                  <a:pt x="2216531" y="6285357"/>
                  <a:pt x="2737358" y="6225921"/>
                  <a:pt x="3398139" y="6068568"/>
                </a:cubicBezTo>
                <a:cubicBezTo>
                  <a:pt x="2660523" y="6390132"/>
                  <a:pt x="1664208" y="7257161"/>
                  <a:pt x="1646682" y="7540371"/>
                </a:cubicBezTo>
                <a:cubicBezTo>
                  <a:pt x="1737614" y="7540371"/>
                  <a:pt x="1814449" y="7561326"/>
                  <a:pt x="1898396" y="7578852"/>
                </a:cubicBezTo>
                <a:cubicBezTo>
                  <a:pt x="1870456" y="7652258"/>
                  <a:pt x="1828419" y="7722235"/>
                  <a:pt x="1821434" y="7802626"/>
                </a:cubicBezTo>
                <a:cubicBezTo>
                  <a:pt x="1866900" y="7722235"/>
                  <a:pt x="2027682" y="7683754"/>
                  <a:pt x="2041652" y="7830566"/>
                </a:cubicBezTo>
                <a:cubicBezTo>
                  <a:pt x="1929765" y="7841107"/>
                  <a:pt x="1929765" y="7876032"/>
                  <a:pt x="1929765" y="7959852"/>
                </a:cubicBezTo>
                <a:cubicBezTo>
                  <a:pt x="2045081" y="7973822"/>
                  <a:pt x="2223389" y="7872476"/>
                  <a:pt x="2279396" y="7980807"/>
                </a:cubicBezTo>
                <a:cubicBezTo>
                  <a:pt x="2205990" y="8026273"/>
                  <a:pt x="2178050" y="7984363"/>
                  <a:pt x="2108073" y="8022717"/>
                </a:cubicBezTo>
                <a:cubicBezTo>
                  <a:pt x="2111629" y="8092694"/>
                  <a:pt x="2181479" y="8040243"/>
                  <a:pt x="2205990" y="8075168"/>
                </a:cubicBezTo>
                <a:cubicBezTo>
                  <a:pt x="2003171" y="8159115"/>
                  <a:pt x="2013712" y="8190484"/>
                  <a:pt x="1947291" y="8302371"/>
                </a:cubicBezTo>
                <a:cubicBezTo>
                  <a:pt x="1891411" y="8211439"/>
                  <a:pt x="1744472" y="8795258"/>
                  <a:pt x="1863344" y="8788273"/>
                </a:cubicBezTo>
                <a:cubicBezTo>
                  <a:pt x="1765427" y="8889619"/>
                  <a:pt x="1954276" y="8830183"/>
                  <a:pt x="1999742" y="8868664"/>
                </a:cubicBezTo>
                <a:cubicBezTo>
                  <a:pt x="1957832" y="8942070"/>
                  <a:pt x="2052193" y="8963025"/>
                  <a:pt x="2062607" y="9039987"/>
                </a:cubicBezTo>
                <a:cubicBezTo>
                  <a:pt x="2115058" y="9053957"/>
                  <a:pt x="2216404" y="8980551"/>
                  <a:pt x="2212975" y="9092438"/>
                </a:cubicBezTo>
                <a:cubicBezTo>
                  <a:pt x="2111629" y="9102979"/>
                  <a:pt x="2142998" y="9074912"/>
                  <a:pt x="2073148" y="9144889"/>
                </a:cubicBezTo>
                <a:cubicBezTo>
                  <a:pt x="2048637" y="9120378"/>
                  <a:pt x="1996186" y="9095994"/>
                  <a:pt x="1943862" y="9148445"/>
                </a:cubicBezTo>
                <a:cubicBezTo>
                  <a:pt x="1982343" y="9221851"/>
                  <a:pt x="1968373" y="9277731"/>
                  <a:pt x="1961388" y="9337167"/>
                </a:cubicBezTo>
                <a:cubicBezTo>
                  <a:pt x="2146681" y="9305671"/>
                  <a:pt x="2017268" y="9368663"/>
                  <a:pt x="2188591" y="9382633"/>
                </a:cubicBezTo>
                <a:cubicBezTo>
                  <a:pt x="2241042" y="9445498"/>
                  <a:pt x="2164080" y="9463024"/>
                  <a:pt x="2153666" y="9504934"/>
                </a:cubicBezTo>
                <a:cubicBezTo>
                  <a:pt x="2489327" y="9515475"/>
                  <a:pt x="2664079" y="9655302"/>
                  <a:pt x="2950718" y="9721723"/>
                </a:cubicBezTo>
                <a:cubicBezTo>
                  <a:pt x="2950718" y="9784588"/>
                  <a:pt x="3003169" y="9760204"/>
                  <a:pt x="3010154" y="9809099"/>
                </a:cubicBezTo>
                <a:cubicBezTo>
                  <a:pt x="3555492" y="9746234"/>
                  <a:pt x="3915537" y="9805543"/>
                  <a:pt x="4544822" y="9613392"/>
                </a:cubicBezTo>
                <a:cubicBezTo>
                  <a:pt x="4467860" y="9543415"/>
                  <a:pt x="4251198" y="9599422"/>
                  <a:pt x="4209161" y="9564497"/>
                </a:cubicBezTo>
                <a:cubicBezTo>
                  <a:pt x="4635627" y="9386189"/>
                  <a:pt x="5156581" y="9323324"/>
                  <a:pt x="5666867" y="9221851"/>
                </a:cubicBezTo>
                <a:cubicBezTo>
                  <a:pt x="6156325" y="9127490"/>
                  <a:pt x="6638671" y="9158986"/>
                  <a:pt x="7121144" y="8945626"/>
                </a:cubicBezTo>
                <a:cubicBezTo>
                  <a:pt x="7236460" y="8991092"/>
                  <a:pt x="7327392" y="8903716"/>
                  <a:pt x="7435723" y="8872220"/>
                </a:cubicBezTo>
                <a:cubicBezTo>
                  <a:pt x="8002016" y="8700897"/>
                  <a:pt x="8722233" y="8564626"/>
                  <a:pt x="9281541" y="8519160"/>
                </a:cubicBezTo>
                <a:cubicBezTo>
                  <a:pt x="9379458" y="8512175"/>
                  <a:pt x="9491345" y="8456295"/>
                  <a:pt x="9536684" y="8424799"/>
                </a:cubicBezTo>
                <a:cubicBezTo>
                  <a:pt x="9718421" y="8452739"/>
                  <a:pt x="10033127" y="8333867"/>
                  <a:pt x="10197338" y="8288401"/>
                </a:cubicBezTo>
                <a:cubicBezTo>
                  <a:pt x="10190353" y="8256905"/>
                  <a:pt x="10162413" y="8221980"/>
                  <a:pt x="10193782" y="8204454"/>
                </a:cubicBezTo>
                <a:cubicBezTo>
                  <a:pt x="10420985" y="8152003"/>
                  <a:pt x="10742676" y="8096123"/>
                  <a:pt x="10952353" y="7970266"/>
                </a:cubicBezTo>
                <a:cubicBezTo>
                  <a:pt x="10924413" y="7956296"/>
                  <a:pt x="10864977" y="7994777"/>
                  <a:pt x="10861421" y="7938770"/>
                </a:cubicBezTo>
                <a:cubicBezTo>
                  <a:pt x="11060684" y="7889875"/>
                  <a:pt x="11305413" y="7868793"/>
                  <a:pt x="11494135" y="7791958"/>
                </a:cubicBezTo>
                <a:cubicBezTo>
                  <a:pt x="11455654" y="7784973"/>
                  <a:pt x="11413744" y="7784973"/>
                  <a:pt x="11378819" y="7767447"/>
                </a:cubicBezTo>
                <a:cubicBezTo>
                  <a:pt x="11613007" y="7589139"/>
                  <a:pt x="11710924" y="7501763"/>
                  <a:pt x="12032488" y="7463282"/>
                </a:cubicBezTo>
                <a:cubicBezTo>
                  <a:pt x="12007977" y="7358380"/>
                  <a:pt x="12081383" y="7291959"/>
                  <a:pt x="12245721" y="7253478"/>
                </a:cubicBezTo>
                <a:cubicBezTo>
                  <a:pt x="12291187" y="7190613"/>
                  <a:pt x="12151360" y="7214997"/>
                  <a:pt x="12203811" y="7138162"/>
                </a:cubicBezTo>
                <a:cubicBezTo>
                  <a:pt x="12787630" y="7061200"/>
                  <a:pt x="12948412" y="6536944"/>
                  <a:pt x="13217652" y="6243193"/>
                </a:cubicBezTo>
                <a:cubicBezTo>
                  <a:pt x="13228193" y="6232652"/>
                  <a:pt x="13273532" y="6204712"/>
                  <a:pt x="13280517" y="6197727"/>
                </a:cubicBezTo>
                <a:cubicBezTo>
                  <a:pt x="13651103" y="5973953"/>
                  <a:pt x="14109064" y="5942584"/>
                  <a:pt x="14392148" y="5634863"/>
                </a:cubicBezTo>
                <a:cubicBezTo>
                  <a:pt x="14500479" y="5400675"/>
                  <a:pt x="14787118" y="5103495"/>
                  <a:pt x="14469111" y="4911217"/>
                </a:cubicBezTo>
                <a:cubicBezTo>
                  <a:pt x="14504036" y="4862322"/>
                  <a:pt x="14486637" y="4795901"/>
                  <a:pt x="14451585" y="4722495"/>
                </a:cubicBezTo>
                <a:cubicBezTo>
                  <a:pt x="14308201" y="4760976"/>
                  <a:pt x="13647547" y="4631563"/>
                  <a:pt x="13500736" y="4572127"/>
                </a:cubicBezTo>
                <a:cubicBezTo>
                  <a:pt x="13532231" y="4498721"/>
                  <a:pt x="13465811" y="4425315"/>
                  <a:pt x="13483210" y="4383405"/>
                </a:cubicBezTo>
                <a:cubicBezTo>
                  <a:pt x="13619607" y="4376420"/>
                  <a:pt x="13657962" y="4323969"/>
                  <a:pt x="13738352" y="4292473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76" l="-21" r="0" t="-851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5669642" y="4961830"/>
            <a:ext cx="11589639" cy="5120544"/>
          </a:xfrm>
          <a:custGeom>
            <a:rect b="b" l="l" r="r" t="t"/>
            <a:pathLst>
              <a:path extrusionOk="0" h="6827393" w="15452852">
                <a:moveTo>
                  <a:pt x="0" y="0"/>
                </a:moveTo>
                <a:lnTo>
                  <a:pt x="15452852" y="0"/>
                </a:lnTo>
                <a:lnTo>
                  <a:pt x="15452852" y="6827393"/>
                </a:lnTo>
                <a:lnTo>
                  <a:pt x="0" y="68273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06" l="0" r="0" t="-3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6054421" y="5143500"/>
            <a:ext cx="10820114" cy="4780502"/>
          </a:xfrm>
          <a:custGeom>
            <a:rect b="b" l="l" r="r" t="t"/>
            <a:pathLst>
              <a:path extrusionOk="0" h="6374003" w="14426819">
                <a:moveTo>
                  <a:pt x="0" y="0"/>
                </a:moveTo>
                <a:lnTo>
                  <a:pt x="14426819" y="0"/>
                </a:lnTo>
                <a:lnTo>
                  <a:pt x="14426819" y="6374003"/>
                </a:lnTo>
                <a:lnTo>
                  <a:pt x="0" y="63740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06" l="0" r="0" t="-3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rot="2838632">
            <a:off x="12938195" y="1042727"/>
            <a:ext cx="4001262" cy="2245709"/>
          </a:xfrm>
          <a:custGeom>
            <a:rect b="b" l="l" r="r" t="t"/>
            <a:pathLst>
              <a:path extrusionOk="0" h="2994279" w="5335016">
                <a:moveTo>
                  <a:pt x="0" y="0"/>
                </a:moveTo>
                <a:lnTo>
                  <a:pt x="5335016" y="0"/>
                </a:lnTo>
                <a:lnTo>
                  <a:pt x="5335016" y="2994279"/>
                </a:lnTo>
                <a:lnTo>
                  <a:pt x="0" y="29942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59" r="-5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rot="5400000">
            <a:off x="227663" y="-699632"/>
            <a:ext cx="3229642" cy="405193"/>
          </a:xfrm>
          <a:custGeom>
            <a:rect b="b" l="l" r="r" t="t"/>
            <a:pathLst>
              <a:path extrusionOk="0" h="540258" w="4306189">
                <a:moveTo>
                  <a:pt x="0" y="0"/>
                </a:moveTo>
                <a:lnTo>
                  <a:pt x="4306189" y="0"/>
                </a:lnTo>
                <a:lnTo>
                  <a:pt x="4306189" y="540258"/>
                </a:lnTo>
                <a:lnTo>
                  <a:pt x="0" y="5402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569" l="0" r="0" t="-15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6716991" y="5715743"/>
            <a:ext cx="9494960" cy="3347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5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Xem video và nêu ấn tượng của mình sau khi nghe bài thơ  </a:t>
            </a:r>
            <a:endParaRPr/>
          </a:p>
          <a:p>
            <a:pPr indent="0" lvl="0" marL="0" marR="0" rtl="0" algn="ctr">
              <a:lnSpc>
                <a:spcPct val="165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"Thăm cõi Bác xưa"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4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/>
          <p:nvPr/>
        </p:nvSpPr>
        <p:spPr>
          <a:xfrm>
            <a:off x="309926" y="2781204"/>
            <a:ext cx="6843807" cy="3789712"/>
          </a:xfrm>
          <a:custGeom>
            <a:rect b="b" l="l" r="r" t="t"/>
            <a:pathLst>
              <a:path extrusionOk="0" h="5052949" w="9125077">
                <a:moveTo>
                  <a:pt x="0" y="0"/>
                </a:moveTo>
                <a:lnTo>
                  <a:pt x="9125077" y="0"/>
                </a:lnTo>
                <a:lnTo>
                  <a:pt x="9125077" y="5052949"/>
                </a:lnTo>
                <a:lnTo>
                  <a:pt x="0" y="50529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32" l="0" r="0" t="-23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0"/>
          <p:cNvSpPr/>
          <p:nvPr/>
        </p:nvSpPr>
        <p:spPr>
          <a:xfrm>
            <a:off x="574924" y="2986870"/>
            <a:ext cx="6207347" cy="3437382"/>
          </a:xfrm>
          <a:custGeom>
            <a:rect b="b" l="l" r="r" t="t"/>
            <a:pathLst>
              <a:path extrusionOk="0" h="4583176" w="8276463">
                <a:moveTo>
                  <a:pt x="0" y="0"/>
                </a:moveTo>
                <a:lnTo>
                  <a:pt x="8276463" y="0"/>
                </a:lnTo>
                <a:lnTo>
                  <a:pt x="8276463" y="4583176"/>
                </a:lnTo>
                <a:lnTo>
                  <a:pt x="0" y="4583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67" l="0" r="0" t="-26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6478797" y="6424211"/>
            <a:ext cx="6975729" cy="3862769"/>
          </a:xfrm>
          <a:custGeom>
            <a:rect b="b" l="l" r="r" t="t"/>
            <a:pathLst>
              <a:path extrusionOk="0" h="5150358" w="9300972">
                <a:moveTo>
                  <a:pt x="0" y="0"/>
                </a:moveTo>
                <a:lnTo>
                  <a:pt x="9300972" y="0"/>
                </a:lnTo>
                <a:lnTo>
                  <a:pt x="9300972" y="5150358"/>
                </a:lnTo>
                <a:lnTo>
                  <a:pt x="0" y="5150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34" l="0" r="0" t="-1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0"/>
          <p:cNvSpPr/>
          <p:nvPr/>
        </p:nvSpPr>
        <p:spPr>
          <a:xfrm>
            <a:off x="6743795" y="6570954"/>
            <a:ext cx="6445663" cy="3569303"/>
          </a:xfrm>
          <a:custGeom>
            <a:rect b="b" l="l" r="r" t="t"/>
            <a:pathLst>
              <a:path extrusionOk="0" h="4759071" w="8594217">
                <a:moveTo>
                  <a:pt x="0" y="0"/>
                </a:moveTo>
                <a:lnTo>
                  <a:pt x="8594217" y="0"/>
                </a:lnTo>
                <a:lnTo>
                  <a:pt x="8594217" y="4759071"/>
                </a:lnTo>
                <a:lnTo>
                  <a:pt x="0" y="47590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47" l="0" r="0" t="-1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1895414" y="2255082"/>
            <a:ext cx="4144233" cy="949833"/>
          </a:xfrm>
          <a:custGeom>
            <a:rect b="b" l="l" r="r" t="t"/>
            <a:pathLst>
              <a:path extrusionOk="0" h="1266444" w="5525643">
                <a:moveTo>
                  <a:pt x="0" y="0"/>
                </a:moveTo>
                <a:lnTo>
                  <a:pt x="5525643" y="0"/>
                </a:lnTo>
                <a:lnTo>
                  <a:pt x="5525643" y="1266444"/>
                </a:lnTo>
                <a:lnTo>
                  <a:pt x="0" y="12664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1" l="0" r="0" t="-3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/>
          <p:nvPr/>
        </p:nvSpPr>
        <p:spPr>
          <a:xfrm flipH="1">
            <a:off x="8064285" y="5971128"/>
            <a:ext cx="4144233" cy="949833"/>
          </a:xfrm>
          <a:custGeom>
            <a:rect b="b" l="l" r="r" t="t"/>
            <a:pathLst>
              <a:path extrusionOk="0" h="1266444" w="5525643">
                <a:moveTo>
                  <a:pt x="5525643" y="0"/>
                </a:moveTo>
                <a:lnTo>
                  <a:pt x="0" y="0"/>
                </a:lnTo>
                <a:lnTo>
                  <a:pt x="0" y="1266444"/>
                </a:lnTo>
                <a:lnTo>
                  <a:pt x="5525643" y="1266444"/>
                </a:lnTo>
                <a:lnTo>
                  <a:pt x="5525643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1" l="0" r="0" t="-3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641485" y="8631978"/>
            <a:ext cx="1968818" cy="912876"/>
          </a:xfrm>
          <a:custGeom>
            <a:rect b="b" l="l" r="r" t="t"/>
            <a:pathLst>
              <a:path extrusionOk="0" h="1217168" w="2625090">
                <a:moveTo>
                  <a:pt x="0" y="0"/>
                </a:moveTo>
                <a:lnTo>
                  <a:pt x="2625090" y="0"/>
                </a:lnTo>
                <a:lnTo>
                  <a:pt x="2625090" y="1217168"/>
                </a:lnTo>
                <a:lnTo>
                  <a:pt x="0" y="12171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528" l="0" r="0" t="-5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0"/>
          <p:cNvSpPr/>
          <p:nvPr/>
        </p:nvSpPr>
        <p:spPr>
          <a:xfrm rot="-10365585">
            <a:off x="365568" y="708042"/>
            <a:ext cx="1961102" cy="1957387"/>
          </a:xfrm>
          <a:custGeom>
            <a:rect b="b" l="l" r="r" t="t"/>
            <a:pathLst>
              <a:path extrusionOk="0" h="2609850" w="2614803">
                <a:moveTo>
                  <a:pt x="0" y="0"/>
                </a:moveTo>
                <a:lnTo>
                  <a:pt x="2614803" y="0"/>
                </a:lnTo>
                <a:lnTo>
                  <a:pt x="2614803" y="2609850"/>
                </a:lnTo>
                <a:lnTo>
                  <a:pt x="0" y="2609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1841" r="-184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16570266" y="8536349"/>
            <a:ext cx="1378077" cy="1288447"/>
          </a:xfrm>
          <a:custGeom>
            <a:rect b="b" l="l" r="r" t="t"/>
            <a:pathLst>
              <a:path extrusionOk="0" h="1717929" w="1837436">
                <a:moveTo>
                  <a:pt x="0" y="0"/>
                </a:moveTo>
                <a:lnTo>
                  <a:pt x="1837436" y="0"/>
                </a:lnTo>
                <a:lnTo>
                  <a:pt x="1837436" y="1717929"/>
                </a:lnTo>
                <a:lnTo>
                  <a:pt x="0" y="17179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159" l="0" r="0" t="-1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2442192" y="339917"/>
            <a:ext cx="17004135" cy="104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638">
                <a:solidFill>
                  <a:srgbClr val="70422C"/>
                </a:solidFill>
                <a:latin typeface="Fraunces"/>
                <a:ea typeface="Fraunces"/>
                <a:cs typeface="Fraunces"/>
                <a:sym typeface="Fraunces"/>
              </a:rPr>
              <a:t>II. PHÂN TÍCH BÀI VIẾT THAM KHẢO</a:t>
            </a:r>
            <a:endParaRPr/>
          </a:p>
        </p:txBody>
      </p:sp>
      <p:sp>
        <p:nvSpPr>
          <p:cNvPr id="200" name="Google Shape;200;p10"/>
          <p:cNvSpPr txBox="1"/>
          <p:nvPr/>
        </p:nvSpPr>
        <p:spPr>
          <a:xfrm>
            <a:off x="953570" y="3194313"/>
            <a:ext cx="5450097" cy="31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Phần mở đoạn: Từ đầu đến "niềm hi vọng"</a:t>
            </a:r>
            <a:endParaRPr/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-&gt; Giới thiệu bài thơ, tác giả và nêu cảm nghĩ chung về bài thơ</a:t>
            </a:r>
            <a:endParaRPr/>
          </a:p>
        </p:txBody>
      </p:sp>
      <p:sp>
        <p:nvSpPr>
          <p:cNvPr id="201" name="Google Shape;201;p10"/>
          <p:cNvSpPr txBox="1"/>
          <p:nvPr/>
        </p:nvSpPr>
        <p:spPr>
          <a:xfrm>
            <a:off x="7151856" y="6641433"/>
            <a:ext cx="5629573" cy="3498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Phần thân đoạn: Tiếp đến "cuộc kháng chiến"</a:t>
            </a:r>
            <a:endParaRPr/>
          </a:p>
          <a:p>
            <a:pPr indent="0" lvl="0" marL="0" marR="0" rtl="0" algn="just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-&gt; Cảm nhận của người viết về nội dung và nghệ thuật của bài thơ</a:t>
            </a:r>
            <a:endParaRPr/>
          </a:p>
        </p:txBody>
      </p:sp>
      <p:sp>
        <p:nvSpPr>
          <p:cNvPr id="202" name="Google Shape;202;p10"/>
          <p:cNvSpPr/>
          <p:nvPr/>
        </p:nvSpPr>
        <p:spPr>
          <a:xfrm>
            <a:off x="11312309" y="1840505"/>
            <a:ext cx="6975729" cy="3862769"/>
          </a:xfrm>
          <a:custGeom>
            <a:rect b="b" l="l" r="r" t="t"/>
            <a:pathLst>
              <a:path extrusionOk="0" h="5150358" w="9300972">
                <a:moveTo>
                  <a:pt x="0" y="0"/>
                </a:moveTo>
                <a:lnTo>
                  <a:pt x="9300972" y="0"/>
                </a:lnTo>
                <a:lnTo>
                  <a:pt x="9300972" y="5150358"/>
                </a:lnTo>
                <a:lnTo>
                  <a:pt x="0" y="5150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34" l="0" r="0" t="-1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11577307" y="1987247"/>
            <a:ext cx="6445663" cy="3569303"/>
          </a:xfrm>
          <a:custGeom>
            <a:rect b="b" l="l" r="r" t="t"/>
            <a:pathLst>
              <a:path extrusionOk="0" h="4759071" w="8594217">
                <a:moveTo>
                  <a:pt x="0" y="0"/>
                </a:moveTo>
                <a:lnTo>
                  <a:pt x="8594217" y="0"/>
                </a:lnTo>
                <a:lnTo>
                  <a:pt x="8594217" y="4759071"/>
                </a:lnTo>
                <a:lnTo>
                  <a:pt x="0" y="47590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47" l="0" r="0" t="-1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0"/>
          <p:cNvSpPr/>
          <p:nvPr/>
        </p:nvSpPr>
        <p:spPr>
          <a:xfrm flipH="1">
            <a:off x="12897797" y="1387422"/>
            <a:ext cx="4144233" cy="949833"/>
          </a:xfrm>
          <a:custGeom>
            <a:rect b="b" l="l" r="r" t="t"/>
            <a:pathLst>
              <a:path extrusionOk="0" h="1266444" w="5525643">
                <a:moveTo>
                  <a:pt x="5525643" y="0"/>
                </a:moveTo>
                <a:lnTo>
                  <a:pt x="0" y="0"/>
                </a:lnTo>
                <a:lnTo>
                  <a:pt x="0" y="1266444"/>
                </a:lnTo>
                <a:lnTo>
                  <a:pt x="5525643" y="1266444"/>
                </a:lnTo>
                <a:lnTo>
                  <a:pt x="5525643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1" l="0" r="0" t="-3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11812223" y="2440402"/>
            <a:ext cx="5629573" cy="208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Phần kết đoạn: Còn lại</a:t>
            </a:r>
            <a:endParaRPr/>
          </a:p>
          <a:p>
            <a:pPr indent="0" lvl="0" marL="0" marR="0" rtl="0" algn="just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-&gt; Nêu khái quát cảm nghĩ về bài thơ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4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/>
          <p:nvPr/>
        </p:nvSpPr>
        <p:spPr>
          <a:xfrm>
            <a:off x="16559213" y="1028700"/>
            <a:ext cx="1400175" cy="1265396"/>
          </a:xfrm>
          <a:custGeom>
            <a:rect b="b" l="l" r="r" t="t"/>
            <a:pathLst>
              <a:path extrusionOk="0" h="1687195" w="1866900">
                <a:moveTo>
                  <a:pt x="0" y="0"/>
                </a:moveTo>
                <a:lnTo>
                  <a:pt x="1866900" y="0"/>
                </a:lnTo>
                <a:lnTo>
                  <a:pt x="1866900" y="1687195"/>
                </a:lnTo>
                <a:lnTo>
                  <a:pt x="0" y="1687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622" r="-62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1"/>
          <p:cNvSpPr/>
          <p:nvPr/>
        </p:nvSpPr>
        <p:spPr>
          <a:xfrm rot="10643372">
            <a:off x="16772692" y="8133892"/>
            <a:ext cx="1706690" cy="1265110"/>
          </a:xfrm>
          <a:custGeom>
            <a:rect b="b" l="l" r="r" t="t"/>
            <a:pathLst>
              <a:path extrusionOk="0" h="1686814" w="2275586">
                <a:moveTo>
                  <a:pt x="2275586" y="1686814"/>
                </a:moveTo>
                <a:lnTo>
                  <a:pt x="0" y="1686814"/>
                </a:lnTo>
                <a:lnTo>
                  <a:pt x="0" y="0"/>
                </a:lnTo>
                <a:lnTo>
                  <a:pt x="2275586" y="0"/>
                </a:lnTo>
                <a:lnTo>
                  <a:pt x="2275586" y="1686814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86" l="0" r="0" t="-5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64895" y="-143816"/>
            <a:ext cx="1927574" cy="1431226"/>
          </a:xfrm>
          <a:custGeom>
            <a:rect b="b" l="l" r="r" t="t"/>
            <a:pathLst>
              <a:path extrusionOk="0" h="1908302" w="2570099">
                <a:moveTo>
                  <a:pt x="0" y="0"/>
                </a:moveTo>
                <a:lnTo>
                  <a:pt x="2570099" y="0"/>
                </a:lnTo>
                <a:lnTo>
                  <a:pt x="2570099" y="1908302"/>
                </a:lnTo>
                <a:lnTo>
                  <a:pt x="0" y="1908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91" l="0" r="0" t="-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-69110" y="1476849"/>
            <a:ext cx="17328410" cy="3435508"/>
          </a:xfrm>
          <a:custGeom>
            <a:rect b="b" l="l" r="r" t="t"/>
            <a:pathLst>
              <a:path extrusionOk="0" h="3435508" w="17328410">
                <a:moveTo>
                  <a:pt x="0" y="0"/>
                </a:moveTo>
                <a:lnTo>
                  <a:pt x="17328410" y="0"/>
                </a:lnTo>
                <a:lnTo>
                  <a:pt x="17328410" y="3435508"/>
                </a:lnTo>
                <a:lnTo>
                  <a:pt x="0" y="34355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 txBox="1"/>
          <p:nvPr/>
        </p:nvSpPr>
        <p:spPr>
          <a:xfrm>
            <a:off x="2442192" y="339917"/>
            <a:ext cx="17004135" cy="104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638">
                <a:solidFill>
                  <a:srgbClr val="70422C"/>
                </a:solidFill>
                <a:latin typeface="Fraunces"/>
                <a:ea typeface="Fraunces"/>
                <a:cs typeface="Fraunces"/>
                <a:sym typeface="Fraunces"/>
              </a:rPr>
              <a:t>II. PHÂN TÍCH BÀI VIẾT THAM KHẢO</a:t>
            </a:r>
            <a:endParaRPr/>
          </a:p>
        </p:txBody>
      </p:sp>
      <p:sp>
        <p:nvSpPr>
          <p:cNvPr id="215" name="Google Shape;215;p11"/>
          <p:cNvSpPr txBox="1"/>
          <p:nvPr/>
        </p:nvSpPr>
        <p:spPr>
          <a:xfrm>
            <a:off x="367678" y="2358928"/>
            <a:ext cx="14977115" cy="7219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98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Đoạn văn thể hiện tâm trạng rung động, xúc động của người viết.</a:t>
            </a:r>
            <a:endParaRPr/>
          </a:p>
        </p:txBody>
      </p:sp>
      <p:sp>
        <p:nvSpPr>
          <p:cNvPr id="216" name="Google Shape;216;p11"/>
          <p:cNvSpPr/>
          <p:nvPr/>
        </p:nvSpPr>
        <p:spPr>
          <a:xfrm>
            <a:off x="0" y="3704360"/>
            <a:ext cx="17259300" cy="3435508"/>
          </a:xfrm>
          <a:custGeom>
            <a:rect b="b" l="l" r="r" t="t"/>
            <a:pathLst>
              <a:path extrusionOk="0" h="3435508" w="17259300">
                <a:moveTo>
                  <a:pt x="0" y="0"/>
                </a:moveTo>
                <a:lnTo>
                  <a:pt x="17259300" y="0"/>
                </a:lnTo>
                <a:lnTo>
                  <a:pt x="17259300" y="3435508"/>
                </a:lnTo>
                <a:lnTo>
                  <a:pt x="0" y="34355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367678" y="4238812"/>
            <a:ext cx="15811007" cy="1398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98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Những từ ngữ bộc lộ trực tiếp cảm xúc của người viết: xúc động, tự hào, biết ơn</a:t>
            </a:r>
            <a:endParaRPr/>
          </a:p>
        </p:txBody>
      </p:sp>
      <p:sp>
        <p:nvSpPr>
          <p:cNvPr id="218" name="Google Shape;218;p11"/>
          <p:cNvSpPr/>
          <p:nvPr/>
        </p:nvSpPr>
        <p:spPr>
          <a:xfrm>
            <a:off x="-69110" y="5931870"/>
            <a:ext cx="17328410" cy="3435508"/>
          </a:xfrm>
          <a:custGeom>
            <a:rect b="b" l="l" r="r" t="t"/>
            <a:pathLst>
              <a:path extrusionOk="0" h="3435508" w="17328410">
                <a:moveTo>
                  <a:pt x="0" y="0"/>
                </a:moveTo>
                <a:lnTo>
                  <a:pt x="17328410" y="0"/>
                </a:lnTo>
                <a:lnTo>
                  <a:pt x="17328410" y="3435508"/>
                </a:lnTo>
                <a:lnTo>
                  <a:pt x="0" y="34355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367678" y="6468246"/>
            <a:ext cx="15811007" cy="1398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98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Hình ảnh, chi tiết gợi cảm xúc cho nhà thơ: "Rừng lạ ào áo lá đỏ”, “Đoàn quân vẫn đi vội vã”, “em gái tiền phương”, “lá đỏ”</a:t>
            </a:r>
            <a:endParaRPr/>
          </a:p>
        </p:txBody>
      </p:sp>
      <p:sp>
        <p:nvSpPr>
          <p:cNvPr id="220" name="Google Shape;220;p11"/>
          <p:cNvSpPr/>
          <p:nvPr/>
        </p:nvSpPr>
        <p:spPr>
          <a:xfrm>
            <a:off x="-69110" y="7996210"/>
            <a:ext cx="17328410" cy="3435508"/>
          </a:xfrm>
          <a:custGeom>
            <a:rect b="b" l="l" r="r" t="t"/>
            <a:pathLst>
              <a:path extrusionOk="0" h="3435508" w="17328410">
                <a:moveTo>
                  <a:pt x="0" y="0"/>
                </a:moveTo>
                <a:lnTo>
                  <a:pt x="17328410" y="0"/>
                </a:lnTo>
                <a:lnTo>
                  <a:pt x="17328410" y="3435508"/>
                </a:lnTo>
                <a:lnTo>
                  <a:pt x="0" y="34355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"/>
          <p:cNvSpPr txBox="1"/>
          <p:nvPr/>
        </p:nvSpPr>
        <p:spPr>
          <a:xfrm>
            <a:off x="367678" y="8505257"/>
            <a:ext cx="16891622" cy="1398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98">
                <a:solidFill>
                  <a:srgbClr val="FFFAF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 văn thể hiện sự liên tưởng, tưởng tượng: "Chi tiết vai áo bạc... không rời tay súng".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4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/>
          <p:nvPr/>
        </p:nvSpPr>
        <p:spPr>
          <a:xfrm>
            <a:off x="1216800" y="2995059"/>
            <a:ext cx="7315200" cy="4050792"/>
          </a:xfrm>
          <a:custGeom>
            <a:rect b="b" l="l" r="r" t="t"/>
            <a:pathLst>
              <a:path extrusionOk="0" h="5401056" w="9753600">
                <a:moveTo>
                  <a:pt x="0" y="0"/>
                </a:moveTo>
                <a:lnTo>
                  <a:pt x="9753600" y="0"/>
                </a:lnTo>
                <a:lnTo>
                  <a:pt x="9753600" y="5401056"/>
                </a:lnTo>
                <a:lnTo>
                  <a:pt x="0" y="540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00" l="0" r="0" t="-20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/>
          <p:nvPr/>
        </p:nvSpPr>
        <p:spPr>
          <a:xfrm>
            <a:off x="1481797" y="3141802"/>
            <a:ext cx="6785229" cy="3757326"/>
          </a:xfrm>
          <a:custGeom>
            <a:rect b="b" l="l" r="r" t="t"/>
            <a:pathLst>
              <a:path extrusionOk="0" h="5009769" w="9046972">
                <a:moveTo>
                  <a:pt x="0" y="0"/>
                </a:moveTo>
                <a:lnTo>
                  <a:pt x="9046972" y="0"/>
                </a:lnTo>
                <a:lnTo>
                  <a:pt x="9046972" y="5009769"/>
                </a:lnTo>
                <a:lnTo>
                  <a:pt x="0" y="50097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47" l="0" r="0" t="-1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2"/>
          <p:cNvSpPr/>
          <p:nvPr/>
        </p:nvSpPr>
        <p:spPr>
          <a:xfrm>
            <a:off x="9144000" y="4203200"/>
            <a:ext cx="7315200" cy="4050792"/>
          </a:xfrm>
          <a:custGeom>
            <a:rect b="b" l="l" r="r" t="t"/>
            <a:pathLst>
              <a:path extrusionOk="0" h="5401056" w="9753600">
                <a:moveTo>
                  <a:pt x="0" y="0"/>
                </a:moveTo>
                <a:lnTo>
                  <a:pt x="9753600" y="0"/>
                </a:lnTo>
                <a:lnTo>
                  <a:pt x="9753600" y="5401056"/>
                </a:lnTo>
                <a:lnTo>
                  <a:pt x="0" y="540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00" l="0" r="0" t="-20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2"/>
          <p:cNvSpPr/>
          <p:nvPr/>
        </p:nvSpPr>
        <p:spPr>
          <a:xfrm>
            <a:off x="9408998" y="4349942"/>
            <a:ext cx="6785229" cy="3757326"/>
          </a:xfrm>
          <a:custGeom>
            <a:rect b="b" l="l" r="r" t="t"/>
            <a:pathLst>
              <a:path extrusionOk="0" h="5009769" w="9046972">
                <a:moveTo>
                  <a:pt x="0" y="0"/>
                </a:moveTo>
                <a:lnTo>
                  <a:pt x="9046972" y="0"/>
                </a:lnTo>
                <a:lnTo>
                  <a:pt x="9046972" y="5009769"/>
                </a:lnTo>
                <a:lnTo>
                  <a:pt x="0" y="50097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47" l="0" r="0" t="-1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/>
          <p:nvPr/>
        </p:nvSpPr>
        <p:spPr>
          <a:xfrm>
            <a:off x="2802287" y="2729980"/>
            <a:ext cx="4144233" cy="949833"/>
          </a:xfrm>
          <a:custGeom>
            <a:rect b="b" l="l" r="r" t="t"/>
            <a:pathLst>
              <a:path extrusionOk="0" h="1266444" w="5525643">
                <a:moveTo>
                  <a:pt x="0" y="0"/>
                </a:moveTo>
                <a:lnTo>
                  <a:pt x="5525643" y="0"/>
                </a:lnTo>
                <a:lnTo>
                  <a:pt x="5525643" y="1266444"/>
                </a:lnTo>
                <a:lnTo>
                  <a:pt x="0" y="12664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1" l="0" r="0" t="-3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2"/>
          <p:cNvSpPr/>
          <p:nvPr/>
        </p:nvSpPr>
        <p:spPr>
          <a:xfrm flipH="1">
            <a:off x="10729488" y="3938120"/>
            <a:ext cx="4144233" cy="949833"/>
          </a:xfrm>
          <a:custGeom>
            <a:rect b="b" l="l" r="r" t="t"/>
            <a:pathLst>
              <a:path extrusionOk="0" h="1266444" w="5525643">
                <a:moveTo>
                  <a:pt x="5525643" y="0"/>
                </a:moveTo>
                <a:lnTo>
                  <a:pt x="0" y="0"/>
                </a:lnTo>
                <a:lnTo>
                  <a:pt x="0" y="1266444"/>
                </a:lnTo>
                <a:lnTo>
                  <a:pt x="5525643" y="1266444"/>
                </a:lnTo>
                <a:lnTo>
                  <a:pt x="5525643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1" l="0" r="0" t="-3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2"/>
          <p:cNvSpPr/>
          <p:nvPr/>
        </p:nvSpPr>
        <p:spPr>
          <a:xfrm flipH="1">
            <a:off x="14873712" y="845140"/>
            <a:ext cx="2348579" cy="4393597"/>
          </a:xfrm>
          <a:custGeom>
            <a:rect b="b" l="l" r="r" t="t"/>
            <a:pathLst>
              <a:path extrusionOk="0" h="5858129" w="3131439">
                <a:moveTo>
                  <a:pt x="3131439" y="0"/>
                </a:moveTo>
                <a:lnTo>
                  <a:pt x="0" y="0"/>
                </a:lnTo>
                <a:lnTo>
                  <a:pt x="0" y="5858129"/>
                </a:lnTo>
                <a:lnTo>
                  <a:pt x="3131439" y="5858129"/>
                </a:lnTo>
                <a:lnTo>
                  <a:pt x="3131439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209" r="-20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641485" y="8631978"/>
            <a:ext cx="1968818" cy="912876"/>
          </a:xfrm>
          <a:custGeom>
            <a:rect b="b" l="l" r="r" t="t"/>
            <a:pathLst>
              <a:path extrusionOk="0" h="1217168" w="2625090">
                <a:moveTo>
                  <a:pt x="0" y="0"/>
                </a:moveTo>
                <a:lnTo>
                  <a:pt x="2625090" y="0"/>
                </a:lnTo>
                <a:lnTo>
                  <a:pt x="2625090" y="1217168"/>
                </a:lnTo>
                <a:lnTo>
                  <a:pt x="0" y="12171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528" l="0" r="0" t="-5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8323558" y="7972702"/>
            <a:ext cx="1085469" cy="1127284"/>
          </a:xfrm>
          <a:custGeom>
            <a:rect b="b" l="l" r="r" t="t"/>
            <a:pathLst>
              <a:path extrusionOk="0" h="1503045" w="1447292">
                <a:moveTo>
                  <a:pt x="0" y="0"/>
                </a:moveTo>
                <a:lnTo>
                  <a:pt x="1447292" y="0"/>
                </a:lnTo>
                <a:lnTo>
                  <a:pt x="1447292" y="1503045"/>
                </a:lnTo>
                <a:lnTo>
                  <a:pt x="0" y="15030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253" l="0" r="1" t="-25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/>
          <p:nvPr/>
        </p:nvSpPr>
        <p:spPr>
          <a:xfrm flipH="1" rot="10800000">
            <a:off x="6415469" y="9404706"/>
            <a:ext cx="2419350" cy="1764601"/>
          </a:xfrm>
          <a:custGeom>
            <a:rect b="b" l="l" r="r" t="t"/>
            <a:pathLst>
              <a:path extrusionOk="0" h="2352802" w="3225800">
                <a:moveTo>
                  <a:pt x="0" y="2352802"/>
                </a:moveTo>
                <a:lnTo>
                  <a:pt x="3225800" y="2352802"/>
                </a:lnTo>
                <a:lnTo>
                  <a:pt x="3225800" y="0"/>
                </a:lnTo>
                <a:lnTo>
                  <a:pt x="0" y="0"/>
                </a:lnTo>
                <a:lnTo>
                  <a:pt x="0" y="2352802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-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2"/>
          <p:cNvSpPr/>
          <p:nvPr/>
        </p:nvSpPr>
        <p:spPr>
          <a:xfrm>
            <a:off x="16570266" y="8536349"/>
            <a:ext cx="1378077" cy="1288447"/>
          </a:xfrm>
          <a:custGeom>
            <a:rect b="b" l="l" r="r" t="t"/>
            <a:pathLst>
              <a:path extrusionOk="0" h="1717929" w="1837436">
                <a:moveTo>
                  <a:pt x="0" y="0"/>
                </a:moveTo>
                <a:lnTo>
                  <a:pt x="1837436" y="0"/>
                </a:lnTo>
                <a:lnTo>
                  <a:pt x="1837436" y="1717929"/>
                </a:lnTo>
                <a:lnTo>
                  <a:pt x="0" y="17179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159" l="0" r="0" t="-1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2"/>
          <p:cNvSpPr txBox="1"/>
          <p:nvPr/>
        </p:nvSpPr>
        <p:spPr>
          <a:xfrm>
            <a:off x="641933" y="838200"/>
            <a:ext cx="17004135" cy="104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638">
                <a:solidFill>
                  <a:srgbClr val="1C3249"/>
                </a:solidFill>
                <a:latin typeface="Fraunces"/>
                <a:ea typeface="Fraunces"/>
                <a:cs typeface="Fraunces"/>
                <a:sym typeface="Fraunces"/>
              </a:rPr>
              <a:t>II. PHÂN TÍCH BÀI VIẾT THAM KHẢO</a:t>
            </a:r>
            <a:endParaRPr/>
          </a:p>
        </p:txBody>
      </p:sp>
      <p:sp>
        <p:nvSpPr>
          <p:cNvPr id="238" name="Google Shape;238;p12"/>
          <p:cNvSpPr txBox="1"/>
          <p:nvPr/>
        </p:nvSpPr>
        <p:spPr>
          <a:xfrm>
            <a:off x="1996529" y="3489275"/>
            <a:ext cx="5755741" cy="2352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98">
                <a:solidFill>
                  <a:srgbClr val="49474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 từ ngữ có tác dụng liên kết các câu trong đoạn văn: "trong”, “đó”,...</a:t>
            </a:r>
            <a:endParaRPr/>
          </a:p>
        </p:txBody>
      </p:sp>
      <p:sp>
        <p:nvSpPr>
          <p:cNvPr id="239" name="Google Shape;239;p12"/>
          <p:cNvSpPr txBox="1"/>
          <p:nvPr/>
        </p:nvSpPr>
        <p:spPr>
          <a:xfrm>
            <a:off x="9923729" y="5699994"/>
            <a:ext cx="5755741" cy="7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98">
                <a:solidFill>
                  <a:srgbClr val="49474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Ngôi kể: ngôi thứ ba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4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"/>
          <p:cNvSpPr/>
          <p:nvPr/>
        </p:nvSpPr>
        <p:spPr>
          <a:xfrm rot="10800000">
            <a:off x="-47" y="1540591"/>
            <a:ext cx="644080" cy="668846"/>
          </a:xfrm>
          <a:custGeom>
            <a:rect b="b" l="l" r="r" t="t"/>
            <a:pathLst>
              <a:path extrusionOk="0" h="891794" w="858774">
                <a:moveTo>
                  <a:pt x="0" y="0"/>
                </a:moveTo>
                <a:lnTo>
                  <a:pt x="858774" y="0"/>
                </a:lnTo>
                <a:lnTo>
                  <a:pt x="858774" y="891794"/>
                </a:lnTo>
                <a:lnTo>
                  <a:pt x="0" y="891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69" l="0" r="5" t="-2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3"/>
          <p:cNvSpPr/>
          <p:nvPr/>
        </p:nvSpPr>
        <p:spPr>
          <a:xfrm flipH="1" rot="710552">
            <a:off x="455279" y="163901"/>
            <a:ext cx="2076069" cy="1514189"/>
          </a:xfrm>
          <a:custGeom>
            <a:rect b="b" l="l" r="r" t="t"/>
            <a:pathLst>
              <a:path extrusionOk="0" h="2018919" w="2768092">
                <a:moveTo>
                  <a:pt x="0" y="2018919"/>
                </a:moveTo>
                <a:lnTo>
                  <a:pt x="2768092" y="2018919"/>
                </a:lnTo>
                <a:lnTo>
                  <a:pt x="2768092" y="0"/>
                </a:lnTo>
                <a:lnTo>
                  <a:pt x="0" y="0"/>
                </a:lnTo>
                <a:lnTo>
                  <a:pt x="0" y="2018919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" l="-228" r="-22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3"/>
          <p:cNvSpPr/>
          <p:nvPr/>
        </p:nvSpPr>
        <p:spPr>
          <a:xfrm flipH="1" rot="818211">
            <a:off x="15569733" y="1849389"/>
            <a:ext cx="3649790" cy="2249233"/>
          </a:xfrm>
          <a:custGeom>
            <a:rect b="b" l="l" r="r" t="t"/>
            <a:pathLst>
              <a:path extrusionOk="0" h="2998978" w="4866386">
                <a:moveTo>
                  <a:pt x="4866386" y="0"/>
                </a:moveTo>
                <a:lnTo>
                  <a:pt x="0" y="0"/>
                </a:lnTo>
                <a:lnTo>
                  <a:pt x="0" y="2998978"/>
                </a:lnTo>
                <a:lnTo>
                  <a:pt x="4866386" y="2998978"/>
                </a:lnTo>
                <a:lnTo>
                  <a:pt x="486638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82" r="-18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3"/>
          <p:cNvSpPr txBox="1"/>
          <p:nvPr/>
        </p:nvSpPr>
        <p:spPr>
          <a:xfrm>
            <a:off x="2931959" y="819150"/>
            <a:ext cx="12424081" cy="10578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99">
                <a:solidFill>
                  <a:srgbClr val="1C3249"/>
                </a:solidFill>
                <a:latin typeface="Fraunces"/>
                <a:ea typeface="Fraunces"/>
                <a:cs typeface="Fraunces"/>
                <a:sym typeface="Fraunces"/>
              </a:rPr>
              <a:t>III. HƯỚNG DẪN QUY TRÌNH VIẾT</a:t>
            </a:r>
            <a:endParaRPr/>
          </a:p>
        </p:txBody>
      </p:sp>
      <p:sp>
        <p:nvSpPr>
          <p:cNvPr id="248" name="Google Shape;248;p13"/>
          <p:cNvSpPr/>
          <p:nvPr/>
        </p:nvSpPr>
        <p:spPr>
          <a:xfrm>
            <a:off x="2464783" y="2938456"/>
            <a:ext cx="11412855" cy="6319837"/>
          </a:xfrm>
          <a:custGeom>
            <a:rect b="b" l="l" r="r" t="t"/>
            <a:pathLst>
              <a:path extrusionOk="0" h="8426450" w="15217139">
                <a:moveTo>
                  <a:pt x="0" y="0"/>
                </a:moveTo>
                <a:lnTo>
                  <a:pt x="15217139" y="0"/>
                </a:lnTo>
                <a:lnTo>
                  <a:pt x="15217139" y="8426450"/>
                </a:lnTo>
                <a:lnTo>
                  <a:pt x="0" y="8426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53" l="0" r="0" t="-15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2837870" y="3145053"/>
            <a:ext cx="10666666" cy="5906643"/>
          </a:xfrm>
          <a:custGeom>
            <a:rect b="b" l="l" r="r" t="t"/>
            <a:pathLst>
              <a:path extrusionOk="0" h="7875524" w="14222222">
                <a:moveTo>
                  <a:pt x="0" y="0"/>
                </a:moveTo>
                <a:lnTo>
                  <a:pt x="14222222" y="0"/>
                </a:lnTo>
                <a:lnTo>
                  <a:pt x="14222222" y="7875524"/>
                </a:lnTo>
                <a:lnTo>
                  <a:pt x="0" y="7875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23" l="0" r="0" t="-22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12760271" y="2318124"/>
            <a:ext cx="1488472" cy="1653826"/>
          </a:xfrm>
          <a:custGeom>
            <a:rect b="b" l="l" r="r" t="t"/>
            <a:pathLst>
              <a:path extrusionOk="0" h="2205101" w="1984629">
                <a:moveTo>
                  <a:pt x="0" y="0"/>
                </a:moveTo>
                <a:lnTo>
                  <a:pt x="1984629" y="0"/>
                </a:lnTo>
                <a:lnTo>
                  <a:pt x="1984629" y="2205101"/>
                </a:lnTo>
                <a:lnTo>
                  <a:pt x="0" y="2205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126" r="-12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3"/>
          <p:cNvSpPr txBox="1"/>
          <p:nvPr/>
        </p:nvSpPr>
        <p:spPr>
          <a:xfrm>
            <a:off x="2667939" y="3529929"/>
            <a:ext cx="10092332" cy="49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Yêu cầu: HS  làm việc theo cặp</a:t>
            </a:r>
            <a:endParaRPr/>
          </a:p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Dựa vào phán đoán ban đầu của mình và phần phân tích mẫu cũng như kinh nghiệm của bản thân, hãy nêu </a:t>
            </a:r>
            <a:r>
              <a:rPr b="1" lang="en-US" sz="3999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quy trình viết đoạn văn ghi lại cảm nghĩ về bài thơ tự do</a:t>
            </a:r>
            <a:endParaRPr/>
          </a:p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PHIẾU HỌC TẬP SỐ 2</a:t>
            </a:r>
            <a:endParaRPr/>
          </a:p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Thời gian: </a:t>
            </a:r>
            <a:r>
              <a:rPr b="1" lang="en-US" sz="3999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03</a:t>
            </a:r>
            <a:r>
              <a:rPr lang="en-US" sz="3999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phút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4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/>
          <p:nvPr/>
        </p:nvSpPr>
        <p:spPr>
          <a:xfrm flipH="1">
            <a:off x="15043768" y="714256"/>
            <a:ext cx="2866835" cy="2128647"/>
          </a:xfrm>
          <a:custGeom>
            <a:rect b="b" l="l" r="r" t="t"/>
            <a:pathLst>
              <a:path extrusionOk="0" h="2838196" w="3822446">
                <a:moveTo>
                  <a:pt x="3822446" y="0"/>
                </a:moveTo>
                <a:lnTo>
                  <a:pt x="0" y="0"/>
                </a:lnTo>
                <a:lnTo>
                  <a:pt x="0" y="2838196"/>
                </a:lnTo>
                <a:lnTo>
                  <a:pt x="3822446" y="2838196"/>
                </a:lnTo>
                <a:lnTo>
                  <a:pt x="382244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1" l="-51" r="-4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4"/>
          <p:cNvSpPr/>
          <p:nvPr/>
        </p:nvSpPr>
        <p:spPr>
          <a:xfrm rot="10676741">
            <a:off x="507679" y="1380681"/>
            <a:ext cx="1496663" cy="1554384"/>
          </a:xfrm>
          <a:custGeom>
            <a:rect b="b" l="l" r="r" t="t"/>
            <a:pathLst>
              <a:path extrusionOk="0" h="2072513" w="1995551">
                <a:moveTo>
                  <a:pt x="0" y="0"/>
                </a:moveTo>
                <a:lnTo>
                  <a:pt x="1995551" y="0"/>
                </a:lnTo>
                <a:lnTo>
                  <a:pt x="1995551" y="2072513"/>
                </a:lnTo>
                <a:lnTo>
                  <a:pt x="0" y="2072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1" l="-27" r="-2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/>
          <p:nvPr/>
        </p:nvSpPr>
        <p:spPr>
          <a:xfrm rot="5400000">
            <a:off x="-386267" y="-363321"/>
            <a:ext cx="3229642" cy="405193"/>
          </a:xfrm>
          <a:custGeom>
            <a:rect b="b" l="l" r="r" t="t"/>
            <a:pathLst>
              <a:path extrusionOk="0" h="540258" w="4306189">
                <a:moveTo>
                  <a:pt x="0" y="0"/>
                </a:moveTo>
                <a:lnTo>
                  <a:pt x="4306189" y="0"/>
                </a:lnTo>
                <a:lnTo>
                  <a:pt x="4306189" y="540258"/>
                </a:lnTo>
                <a:lnTo>
                  <a:pt x="0" y="5402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569" l="0" r="0" t="-15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4"/>
          <p:cNvSpPr/>
          <p:nvPr/>
        </p:nvSpPr>
        <p:spPr>
          <a:xfrm>
            <a:off x="0" y="3693138"/>
            <a:ext cx="18287995" cy="4083432"/>
          </a:xfrm>
          <a:custGeom>
            <a:rect b="b" l="l" r="r" t="t"/>
            <a:pathLst>
              <a:path extrusionOk="0" h="4083432" w="18287995">
                <a:moveTo>
                  <a:pt x="0" y="0"/>
                </a:moveTo>
                <a:lnTo>
                  <a:pt x="18287995" y="0"/>
                </a:lnTo>
                <a:lnTo>
                  <a:pt x="18287995" y="4083432"/>
                </a:lnTo>
                <a:lnTo>
                  <a:pt x="0" y="40834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4"/>
          <p:cNvSpPr/>
          <p:nvPr/>
        </p:nvSpPr>
        <p:spPr>
          <a:xfrm>
            <a:off x="487215" y="4690470"/>
            <a:ext cx="3072329" cy="3086100"/>
          </a:xfrm>
          <a:custGeom>
            <a:rect b="b" l="l" r="r" t="t"/>
            <a:pathLst>
              <a:path extrusionOk="0" h="3086100" w="3072329">
                <a:moveTo>
                  <a:pt x="0" y="0"/>
                </a:moveTo>
                <a:lnTo>
                  <a:pt x="3072328" y="0"/>
                </a:lnTo>
                <a:lnTo>
                  <a:pt x="3072328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4"/>
          <p:cNvSpPr txBox="1"/>
          <p:nvPr/>
        </p:nvSpPr>
        <p:spPr>
          <a:xfrm>
            <a:off x="1938092" y="720684"/>
            <a:ext cx="13378107" cy="1107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899">
                <a:solidFill>
                  <a:srgbClr val="1C3249"/>
                </a:solidFill>
                <a:latin typeface="Fraunces"/>
                <a:ea typeface="Fraunces"/>
                <a:cs typeface="Fraunces"/>
                <a:sym typeface="Fraunces"/>
              </a:rPr>
              <a:t>III. HƯỚNG DẪN QUY TRÌNH VIẾT</a:t>
            </a:r>
            <a:endParaRPr/>
          </a:p>
        </p:txBody>
      </p:sp>
      <p:sp>
        <p:nvSpPr>
          <p:cNvPr id="262" name="Google Shape;262;p14"/>
          <p:cNvSpPr/>
          <p:nvPr/>
        </p:nvSpPr>
        <p:spPr>
          <a:xfrm>
            <a:off x="4578790" y="3495403"/>
            <a:ext cx="3072329" cy="3086100"/>
          </a:xfrm>
          <a:custGeom>
            <a:rect b="b" l="l" r="r" t="t"/>
            <a:pathLst>
              <a:path extrusionOk="0" h="3086100" w="3072329">
                <a:moveTo>
                  <a:pt x="0" y="0"/>
                </a:moveTo>
                <a:lnTo>
                  <a:pt x="3072328" y="0"/>
                </a:lnTo>
                <a:lnTo>
                  <a:pt x="3072328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4"/>
          <p:cNvSpPr/>
          <p:nvPr/>
        </p:nvSpPr>
        <p:spPr>
          <a:xfrm>
            <a:off x="8938936" y="5038453"/>
            <a:ext cx="3072329" cy="3086100"/>
          </a:xfrm>
          <a:custGeom>
            <a:rect b="b" l="l" r="r" t="t"/>
            <a:pathLst>
              <a:path extrusionOk="0" h="3086100" w="3072329">
                <a:moveTo>
                  <a:pt x="0" y="0"/>
                </a:moveTo>
                <a:lnTo>
                  <a:pt x="3072328" y="0"/>
                </a:lnTo>
                <a:lnTo>
                  <a:pt x="3072328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4"/>
          <p:cNvSpPr/>
          <p:nvPr/>
        </p:nvSpPr>
        <p:spPr>
          <a:xfrm>
            <a:off x="13397955" y="3600450"/>
            <a:ext cx="3072329" cy="3086100"/>
          </a:xfrm>
          <a:custGeom>
            <a:rect b="b" l="l" r="r" t="t"/>
            <a:pathLst>
              <a:path extrusionOk="0" h="3086100" w="3072329">
                <a:moveTo>
                  <a:pt x="0" y="0"/>
                </a:moveTo>
                <a:lnTo>
                  <a:pt x="3072328" y="0"/>
                </a:lnTo>
                <a:lnTo>
                  <a:pt x="3072328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4"/>
          <p:cNvSpPr txBox="1"/>
          <p:nvPr/>
        </p:nvSpPr>
        <p:spPr>
          <a:xfrm>
            <a:off x="488672" y="5760463"/>
            <a:ext cx="3086100" cy="807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8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Chuẩn bị</a:t>
            </a:r>
            <a:endParaRPr/>
          </a:p>
        </p:txBody>
      </p:sp>
      <p:sp>
        <p:nvSpPr>
          <p:cNvPr id="266" name="Google Shape;266;p14"/>
          <p:cNvSpPr txBox="1"/>
          <p:nvPr/>
        </p:nvSpPr>
        <p:spPr>
          <a:xfrm>
            <a:off x="4571906" y="4282512"/>
            <a:ext cx="3086100" cy="15505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8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Tìm ý và lập dàn ý</a:t>
            </a:r>
            <a:endParaRPr/>
          </a:p>
        </p:txBody>
      </p:sp>
      <p:sp>
        <p:nvSpPr>
          <p:cNvPr id="267" name="Google Shape;267;p14"/>
          <p:cNvSpPr txBox="1"/>
          <p:nvPr/>
        </p:nvSpPr>
        <p:spPr>
          <a:xfrm>
            <a:off x="8932052" y="6062070"/>
            <a:ext cx="3086100" cy="807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8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</a:t>
            </a:r>
            <a:endParaRPr/>
          </a:p>
        </p:txBody>
      </p:sp>
      <p:sp>
        <p:nvSpPr>
          <p:cNvPr id="268" name="Google Shape;268;p14"/>
          <p:cNvSpPr txBox="1"/>
          <p:nvPr/>
        </p:nvSpPr>
        <p:spPr>
          <a:xfrm>
            <a:off x="13500718" y="4519020"/>
            <a:ext cx="3086100" cy="15505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8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Chỉnh sửa và </a:t>
            </a:r>
            <a:endParaRPr/>
          </a:p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8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lập dàn ý</a:t>
            </a:r>
            <a:endParaRPr/>
          </a:p>
        </p:txBody>
      </p:sp>
      <p:sp>
        <p:nvSpPr>
          <p:cNvPr id="269" name="Google Shape;269;p14"/>
          <p:cNvSpPr txBox="1"/>
          <p:nvPr/>
        </p:nvSpPr>
        <p:spPr>
          <a:xfrm>
            <a:off x="2401850" y="2016921"/>
            <a:ext cx="3916344" cy="10325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98">
                <a:solidFill>
                  <a:srgbClr val="1C3249"/>
                </a:solidFill>
                <a:latin typeface="Arimo"/>
                <a:ea typeface="Arimo"/>
                <a:cs typeface="Arimo"/>
                <a:sym typeface="Arimo"/>
              </a:rPr>
              <a:t>Quy trình viết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4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"/>
          <p:cNvSpPr/>
          <p:nvPr/>
        </p:nvSpPr>
        <p:spPr>
          <a:xfrm rot="5400000">
            <a:off x="-384346" y="3020417"/>
            <a:ext cx="7594759" cy="5574316"/>
          </a:xfrm>
          <a:custGeom>
            <a:rect b="b" l="l" r="r" t="t"/>
            <a:pathLst>
              <a:path extrusionOk="0" h="7432421" w="10126345">
                <a:moveTo>
                  <a:pt x="0" y="0"/>
                </a:moveTo>
                <a:lnTo>
                  <a:pt x="10126345" y="0"/>
                </a:lnTo>
                <a:lnTo>
                  <a:pt x="10126345" y="7432421"/>
                </a:lnTo>
                <a:lnTo>
                  <a:pt x="0" y="7432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4" l="0" r="0" t="-2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5"/>
          <p:cNvSpPr/>
          <p:nvPr/>
        </p:nvSpPr>
        <p:spPr>
          <a:xfrm rot="5400000">
            <a:off x="-154054" y="3189436"/>
            <a:ext cx="7134130" cy="5236274"/>
          </a:xfrm>
          <a:custGeom>
            <a:rect b="b" l="l" r="r" t="t"/>
            <a:pathLst>
              <a:path extrusionOk="0" h="6981698" w="9512173">
                <a:moveTo>
                  <a:pt x="0" y="0"/>
                </a:moveTo>
                <a:lnTo>
                  <a:pt x="9512173" y="0"/>
                </a:lnTo>
                <a:lnTo>
                  <a:pt x="9512173" y="6981698"/>
                </a:lnTo>
                <a:lnTo>
                  <a:pt x="0" y="6981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1" l="0" r="0" t="-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7214957" y="2817394"/>
            <a:ext cx="10799730" cy="5980367"/>
          </a:xfrm>
          <a:custGeom>
            <a:rect b="b" l="l" r="r" t="t"/>
            <a:pathLst>
              <a:path extrusionOk="0" h="7973822" w="14399640">
                <a:moveTo>
                  <a:pt x="0" y="0"/>
                </a:moveTo>
                <a:lnTo>
                  <a:pt x="14399640" y="0"/>
                </a:lnTo>
                <a:lnTo>
                  <a:pt x="14399640" y="7973822"/>
                </a:lnTo>
                <a:lnTo>
                  <a:pt x="0" y="79738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60" l="0" r="0" t="-1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7663504" y="3051837"/>
            <a:ext cx="9823990" cy="5440013"/>
          </a:xfrm>
          <a:custGeom>
            <a:rect b="b" l="l" r="r" t="t"/>
            <a:pathLst>
              <a:path extrusionOk="0" h="7253351" w="13098653">
                <a:moveTo>
                  <a:pt x="0" y="0"/>
                </a:moveTo>
                <a:lnTo>
                  <a:pt x="13098653" y="0"/>
                </a:lnTo>
                <a:lnTo>
                  <a:pt x="13098653" y="7253351"/>
                </a:lnTo>
                <a:lnTo>
                  <a:pt x="0" y="72533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33" l="0" r="0" t="-13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5"/>
          <p:cNvSpPr/>
          <p:nvPr/>
        </p:nvSpPr>
        <p:spPr>
          <a:xfrm flipH="1">
            <a:off x="435912" y="1585529"/>
            <a:ext cx="1319689" cy="1466279"/>
          </a:xfrm>
          <a:custGeom>
            <a:rect b="b" l="l" r="r" t="t"/>
            <a:pathLst>
              <a:path extrusionOk="0" h="1955038" w="1759585">
                <a:moveTo>
                  <a:pt x="1759585" y="0"/>
                </a:moveTo>
                <a:lnTo>
                  <a:pt x="0" y="0"/>
                </a:lnTo>
                <a:lnTo>
                  <a:pt x="0" y="1955038"/>
                </a:lnTo>
                <a:lnTo>
                  <a:pt x="1759585" y="1955038"/>
                </a:lnTo>
                <a:lnTo>
                  <a:pt x="1759585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80" l="0" r="0" t="-1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5"/>
          <p:cNvSpPr/>
          <p:nvPr/>
        </p:nvSpPr>
        <p:spPr>
          <a:xfrm rot="2779014">
            <a:off x="15868382" y="2347604"/>
            <a:ext cx="2010728" cy="749427"/>
          </a:xfrm>
          <a:custGeom>
            <a:rect b="b" l="l" r="r" t="t"/>
            <a:pathLst>
              <a:path extrusionOk="0" h="999236" w="2680970">
                <a:moveTo>
                  <a:pt x="2680970" y="999236"/>
                </a:moveTo>
                <a:lnTo>
                  <a:pt x="0" y="999236"/>
                </a:lnTo>
                <a:lnTo>
                  <a:pt x="0" y="0"/>
                </a:lnTo>
                <a:lnTo>
                  <a:pt x="2680970" y="0"/>
                </a:lnTo>
                <a:lnTo>
                  <a:pt x="2680970" y="999236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" l="-10" r="-1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5"/>
          <p:cNvSpPr/>
          <p:nvPr/>
        </p:nvSpPr>
        <p:spPr>
          <a:xfrm rot="10800000">
            <a:off x="16668533" y="8977159"/>
            <a:ext cx="2341150" cy="1735455"/>
          </a:xfrm>
          <a:custGeom>
            <a:rect b="b" l="l" r="r" t="t"/>
            <a:pathLst>
              <a:path extrusionOk="0" h="2313940" w="3121533">
                <a:moveTo>
                  <a:pt x="3121533" y="2313940"/>
                </a:moveTo>
                <a:lnTo>
                  <a:pt x="0" y="2313940"/>
                </a:lnTo>
                <a:lnTo>
                  <a:pt x="0" y="0"/>
                </a:lnTo>
                <a:lnTo>
                  <a:pt x="3121533" y="0"/>
                </a:lnTo>
                <a:lnTo>
                  <a:pt x="3121533" y="231394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723" l="0" r="0" t="-72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5"/>
          <p:cNvSpPr/>
          <p:nvPr/>
        </p:nvSpPr>
        <p:spPr>
          <a:xfrm flipH="1">
            <a:off x="435912" y="8220910"/>
            <a:ext cx="1185576" cy="1161860"/>
          </a:xfrm>
          <a:custGeom>
            <a:rect b="b" l="l" r="r" t="t"/>
            <a:pathLst>
              <a:path extrusionOk="0" h="1549146" w="1580769">
                <a:moveTo>
                  <a:pt x="1580769" y="0"/>
                </a:moveTo>
                <a:lnTo>
                  <a:pt x="0" y="0"/>
                </a:lnTo>
                <a:lnTo>
                  <a:pt x="0" y="1549146"/>
                </a:lnTo>
                <a:lnTo>
                  <a:pt x="1580769" y="1549146"/>
                </a:lnTo>
                <a:lnTo>
                  <a:pt x="1580769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202" r="-20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16570266" y="447924"/>
            <a:ext cx="1378077" cy="1288447"/>
          </a:xfrm>
          <a:custGeom>
            <a:rect b="b" l="l" r="r" t="t"/>
            <a:pathLst>
              <a:path extrusionOk="0" h="1717929" w="1837436">
                <a:moveTo>
                  <a:pt x="0" y="0"/>
                </a:moveTo>
                <a:lnTo>
                  <a:pt x="1837436" y="0"/>
                </a:lnTo>
                <a:lnTo>
                  <a:pt x="1837436" y="1717929"/>
                </a:lnTo>
                <a:lnTo>
                  <a:pt x="0" y="17179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-159" l="0" r="0" t="-1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5"/>
          <p:cNvSpPr txBox="1"/>
          <p:nvPr/>
        </p:nvSpPr>
        <p:spPr>
          <a:xfrm>
            <a:off x="667091" y="3817345"/>
            <a:ext cx="4768625" cy="4984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3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759" lvl="2" marL="914278" marR="0" rtl="0" algn="just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3999"/>
              <a:buFont typeface="Arial"/>
              <a:buChar char="⚬"/>
            </a:pPr>
            <a:r>
              <a:rPr b="0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Xem lại nội dung bài thơ</a:t>
            </a:r>
            <a:endParaRPr/>
          </a:p>
          <a:p>
            <a:pPr indent="-304759" lvl="2" marL="914278" marR="0" rtl="0" algn="just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3999"/>
              <a:buFont typeface="Arial"/>
              <a:buChar char="⚬"/>
            </a:pPr>
            <a:r>
              <a:rPr b="0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Xác định những nét đặc sắc về nội dung và nghệ thuật của bài thơ.</a:t>
            </a:r>
            <a:endParaRPr/>
          </a:p>
        </p:txBody>
      </p:sp>
      <p:sp>
        <p:nvSpPr>
          <p:cNvPr id="284" name="Google Shape;284;p15"/>
          <p:cNvSpPr txBox="1"/>
          <p:nvPr/>
        </p:nvSpPr>
        <p:spPr>
          <a:xfrm>
            <a:off x="1028700" y="3303666"/>
            <a:ext cx="6040315" cy="10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3818" lvl="2" marL="1211457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5299"/>
              <a:buFont typeface="Arial"/>
              <a:buChar char="⚬"/>
            </a:pPr>
            <a:r>
              <a:rPr b="0" i="0" lang="en-US" sz="5299" u="none" cap="none" strike="noStrike">
                <a:solidFill>
                  <a:srgbClr val="1C3249"/>
                </a:solidFill>
                <a:latin typeface="Arimo"/>
                <a:ea typeface="Arimo"/>
                <a:cs typeface="Arimo"/>
                <a:sym typeface="Arimo"/>
              </a:rPr>
              <a:t>Chuẩn bị</a:t>
            </a:r>
            <a:endParaRPr/>
          </a:p>
        </p:txBody>
      </p:sp>
      <p:sp>
        <p:nvSpPr>
          <p:cNvPr id="285" name="Google Shape;285;p15"/>
          <p:cNvSpPr txBox="1"/>
          <p:nvPr/>
        </p:nvSpPr>
        <p:spPr>
          <a:xfrm>
            <a:off x="2286000" y="369354"/>
            <a:ext cx="13402829" cy="1107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899">
                <a:solidFill>
                  <a:srgbClr val="1C3249"/>
                </a:solidFill>
                <a:latin typeface="Fraunces"/>
                <a:ea typeface="Fraunces"/>
                <a:cs typeface="Fraunces"/>
                <a:sym typeface="Fraunces"/>
              </a:rPr>
              <a:t>III. HƯỚNG DẪN QUY TRÌNH VIẾT</a:t>
            </a:r>
            <a:endParaRPr/>
          </a:p>
        </p:txBody>
      </p:sp>
      <p:sp>
        <p:nvSpPr>
          <p:cNvPr id="286" name="Google Shape;286;p15"/>
          <p:cNvSpPr txBox="1"/>
          <p:nvPr/>
        </p:nvSpPr>
        <p:spPr>
          <a:xfrm>
            <a:off x="7777612" y="3287848"/>
            <a:ext cx="9595796" cy="56893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3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759" lvl="2" marL="914278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3999"/>
              <a:buFont typeface="Arial"/>
              <a:buChar char="⚬"/>
            </a:pPr>
            <a:r>
              <a:rPr b="0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Em thích nhất dòng thơ, khổ, đoạn thơ nào hay cả bài thơ?</a:t>
            </a:r>
            <a:endParaRPr/>
          </a:p>
          <a:p>
            <a:pPr indent="-304759" lvl="2" marL="914278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3999"/>
              <a:buFont typeface="Arial"/>
              <a:buChar char="⚬"/>
            </a:pPr>
            <a:r>
              <a:rPr b="0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Ở dòng, khổ, đoạn thơ hay bài thơ có gì đặc sắc về nội dung hoặc nghệ thuật?</a:t>
            </a:r>
            <a:endParaRPr/>
          </a:p>
          <a:p>
            <a:pPr indent="-304759" lvl="2" marL="914278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3999"/>
              <a:buFont typeface="Arial"/>
              <a:buChar char="⚬"/>
            </a:pPr>
            <a:r>
              <a:rPr b="0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Yếu tố nội dung hoặc nghệ thuật ấy đem lại cho em những cảm xúc gì?</a:t>
            </a:r>
            <a:endParaRPr/>
          </a:p>
          <a:p>
            <a:pPr indent="-304759" lvl="2" marL="914278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999" u="none" cap="none" strike="noStrike">
              <a:solidFill>
                <a:srgbClr val="1C324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7" name="Google Shape;287;p15"/>
          <p:cNvSpPr txBox="1"/>
          <p:nvPr/>
        </p:nvSpPr>
        <p:spPr>
          <a:xfrm>
            <a:off x="9868055" y="3042091"/>
            <a:ext cx="6040315" cy="10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99">
                <a:solidFill>
                  <a:srgbClr val="1C3249"/>
                </a:solidFill>
                <a:latin typeface="Arimo"/>
                <a:ea typeface="Arimo"/>
                <a:cs typeface="Arimo"/>
                <a:sym typeface="Arimo"/>
              </a:rPr>
              <a:t>2. Tìm ý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4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"/>
          <p:cNvSpPr/>
          <p:nvPr/>
        </p:nvSpPr>
        <p:spPr>
          <a:xfrm flipH="1" rot="5153302">
            <a:off x="16552818" y="8398693"/>
            <a:ext cx="2057876" cy="1268158"/>
          </a:xfrm>
          <a:custGeom>
            <a:rect b="b" l="l" r="r" t="t"/>
            <a:pathLst>
              <a:path extrusionOk="0" h="1690878" w="2743835">
                <a:moveTo>
                  <a:pt x="0" y="1690878"/>
                </a:moveTo>
                <a:lnTo>
                  <a:pt x="2743835" y="1690878"/>
                </a:lnTo>
                <a:lnTo>
                  <a:pt x="2743835" y="0"/>
                </a:lnTo>
                <a:lnTo>
                  <a:pt x="0" y="0"/>
                </a:lnTo>
                <a:lnTo>
                  <a:pt x="0" y="169087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26" r="-12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6"/>
          <p:cNvSpPr/>
          <p:nvPr/>
        </p:nvSpPr>
        <p:spPr>
          <a:xfrm rot="1049373">
            <a:off x="-569458" y="121184"/>
            <a:ext cx="2989897" cy="788575"/>
          </a:xfrm>
          <a:custGeom>
            <a:rect b="b" l="l" r="r" t="t"/>
            <a:pathLst>
              <a:path extrusionOk="0" h="1051433" w="3986530">
                <a:moveTo>
                  <a:pt x="0" y="0"/>
                </a:moveTo>
                <a:lnTo>
                  <a:pt x="3986530" y="0"/>
                </a:lnTo>
                <a:lnTo>
                  <a:pt x="3986530" y="1051433"/>
                </a:lnTo>
                <a:lnTo>
                  <a:pt x="0" y="10514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11" l="0" r="0" t="-10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6"/>
          <p:cNvSpPr/>
          <p:nvPr/>
        </p:nvSpPr>
        <p:spPr>
          <a:xfrm rot="1718301">
            <a:off x="16633464" y="480483"/>
            <a:ext cx="924497" cy="1373791"/>
          </a:xfrm>
          <a:custGeom>
            <a:rect b="b" l="l" r="r" t="t"/>
            <a:pathLst>
              <a:path extrusionOk="0" h="1831721" w="1232662">
                <a:moveTo>
                  <a:pt x="0" y="0"/>
                </a:moveTo>
                <a:lnTo>
                  <a:pt x="1232662" y="0"/>
                </a:lnTo>
                <a:lnTo>
                  <a:pt x="1232662" y="1831721"/>
                </a:lnTo>
                <a:lnTo>
                  <a:pt x="0" y="18317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40693" r="-4069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6"/>
          <p:cNvSpPr/>
          <p:nvPr/>
        </p:nvSpPr>
        <p:spPr>
          <a:xfrm>
            <a:off x="476248" y="1819295"/>
            <a:ext cx="16447084" cy="2397872"/>
          </a:xfrm>
          <a:custGeom>
            <a:rect b="b" l="l" r="r" t="t"/>
            <a:pathLst>
              <a:path extrusionOk="0" h="2397872" w="16447084">
                <a:moveTo>
                  <a:pt x="0" y="0"/>
                </a:moveTo>
                <a:lnTo>
                  <a:pt x="16447084" y="0"/>
                </a:lnTo>
                <a:lnTo>
                  <a:pt x="16447084" y="2397872"/>
                </a:lnTo>
                <a:lnTo>
                  <a:pt x="0" y="23978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6"/>
          <p:cNvSpPr/>
          <p:nvPr/>
        </p:nvSpPr>
        <p:spPr>
          <a:xfrm>
            <a:off x="466402" y="4646414"/>
            <a:ext cx="16791840" cy="2600176"/>
          </a:xfrm>
          <a:custGeom>
            <a:rect b="b" l="l" r="r" t="t"/>
            <a:pathLst>
              <a:path extrusionOk="0" h="2600176" w="16791840">
                <a:moveTo>
                  <a:pt x="0" y="0"/>
                </a:moveTo>
                <a:lnTo>
                  <a:pt x="16791840" y="0"/>
                </a:lnTo>
                <a:lnTo>
                  <a:pt x="16791840" y="2600176"/>
                </a:lnTo>
                <a:lnTo>
                  <a:pt x="0" y="2600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6"/>
          <p:cNvSpPr/>
          <p:nvPr/>
        </p:nvSpPr>
        <p:spPr>
          <a:xfrm>
            <a:off x="303870" y="7508644"/>
            <a:ext cx="16791840" cy="2428179"/>
          </a:xfrm>
          <a:custGeom>
            <a:rect b="b" l="l" r="r" t="t"/>
            <a:pathLst>
              <a:path extrusionOk="0" h="2428179" w="16791840">
                <a:moveTo>
                  <a:pt x="0" y="0"/>
                </a:moveTo>
                <a:lnTo>
                  <a:pt x="16791840" y="0"/>
                </a:lnTo>
                <a:lnTo>
                  <a:pt x="16791840" y="2428179"/>
                </a:lnTo>
                <a:lnTo>
                  <a:pt x="0" y="24281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6"/>
          <p:cNvSpPr/>
          <p:nvPr/>
        </p:nvSpPr>
        <p:spPr>
          <a:xfrm>
            <a:off x="-1208209" y="1879389"/>
            <a:ext cx="2578947" cy="2590507"/>
          </a:xfrm>
          <a:custGeom>
            <a:rect b="b" l="l" r="r" t="t"/>
            <a:pathLst>
              <a:path extrusionOk="0" h="2590507" w="2578947">
                <a:moveTo>
                  <a:pt x="0" y="0"/>
                </a:moveTo>
                <a:lnTo>
                  <a:pt x="2578948" y="0"/>
                </a:lnTo>
                <a:lnTo>
                  <a:pt x="2578948" y="2590507"/>
                </a:lnTo>
                <a:lnTo>
                  <a:pt x="0" y="2590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6"/>
          <p:cNvSpPr txBox="1"/>
          <p:nvPr/>
        </p:nvSpPr>
        <p:spPr>
          <a:xfrm>
            <a:off x="2487750" y="30511"/>
            <a:ext cx="12424081" cy="10578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99">
                <a:solidFill>
                  <a:srgbClr val="1C3249"/>
                </a:solidFill>
                <a:latin typeface="Fraunces"/>
                <a:ea typeface="Fraunces"/>
                <a:cs typeface="Fraunces"/>
                <a:sym typeface="Fraunces"/>
              </a:rPr>
              <a:t>III. HƯỚNG DẪN QUY TRÌNH VIẾT</a:t>
            </a:r>
            <a:endParaRPr/>
          </a:p>
        </p:txBody>
      </p:sp>
      <p:sp>
        <p:nvSpPr>
          <p:cNvPr id="300" name="Google Shape;300;p16"/>
          <p:cNvSpPr/>
          <p:nvPr/>
        </p:nvSpPr>
        <p:spPr>
          <a:xfrm>
            <a:off x="-1207846" y="4660396"/>
            <a:ext cx="2740753" cy="2753038"/>
          </a:xfrm>
          <a:custGeom>
            <a:rect b="b" l="l" r="r" t="t"/>
            <a:pathLst>
              <a:path extrusionOk="0" h="2753038" w="2740753">
                <a:moveTo>
                  <a:pt x="0" y="0"/>
                </a:moveTo>
                <a:lnTo>
                  <a:pt x="2740753" y="0"/>
                </a:lnTo>
                <a:lnTo>
                  <a:pt x="2740753" y="2753038"/>
                </a:lnTo>
                <a:lnTo>
                  <a:pt x="0" y="2753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6"/>
          <p:cNvSpPr/>
          <p:nvPr/>
        </p:nvSpPr>
        <p:spPr>
          <a:xfrm>
            <a:off x="-900136" y="7603745"/>
            <a:ext cx="2408009" cy="2418803"/>
          </a:xfrm>
          <a:custGeom>
            <a:rect b="b" l="l" r="r" t="t"/>
            <a:pathLst>
              <a:path extrusionOk="0" h="2418803" w="2408009">
                <a:moveTo>
                  <a:pt x="0" y="0"/>
                </a:moveTo>
                <a:lnTo>
                  <a:pt x="2408010" y="0"/>
                </a:lnTo>
                <a:lnTo>
                  <a:pt x="2408010" y="2418803"/>
                </a:lnTo>
                <a:lnTo>
                  <a:pt x="0" y="2418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6"/>
          <p:cNvSpPr txBox="1"/>
          <p:nvPr/>
        </p:nvSpPr>
        <p:spPr>
          <a:xfrm>
            <a:off x="1753112" y="2488961"/>
            <a:ext cx="14571713" cy="1460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Nêu cảm nghĩ chung về yếu tố nội dung hay nghệ thuật đặc sắc ở dòng, khổ, đoạn thơ hoặc bài thơ.</a:t>
            </a:r>
            <a:endParaRPr/>
          </a:p>
        </p:txBody>
      </p:sp>
      <p:sp>
        <p:nvSpPr>
          <p:cNvPr id="303" name="Google Shape;303;p16"/>
          <p:cNvSpPr txBox="1"/>
          <p:nvPr/>
        </p:nvSpPr>
        <p:spPr>
          <a:xfrm>
            <a:off x="1915644" y="5210364"/>
            <a:ext cx="14781775" cy="1460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Nêu cụ thể cảm nhận, suy nghĩ của em về yếu tố nội dung hay nghệ thuật đặc sắc đã xác định ở mở đoạn.</a:t>
            </a:r>
            <a:endParaRPr/>
          </a:p>
        </p:txBody>
      </p:sp>
      <p:sp>
        <p:nvSpPr>
          <p:cNvPr id="304" name="Google Shape;304;p16"/>
          <p:cNvSpPr txBox="1"/>
          <p:nvPr/>
        </p:nvSpPr>
        <p:spPr>
          <a:xfrm>
            <a:off x="1753112" y="8226347"/>
            <a:ext cx="14571713" cy="1460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Khái quát lại cảm xúc, suy nghĩ của bản thân về yếu tố nội dung hoặc nghệ thuật đặc sắc đã trình bày.</a:t>
            </a:r>
            <a:endParaRPr/>
          </a:p>
        </p:txBody>
      </p:sp>
      <p:sp>
        <p:nvSpPr>
          <p:cNvPr id="305" name="Google Shape;305;p16"/>
          <p:cNvSpPr txBox="1"/>
          <p:nvPr/>
        </p:nvSpPr>
        <p:spPr>
          <a:xfrm>
            <a:off x="81266" y="2460386"/>
            <a:ext cx="1583889" cy="1489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Mở đoạn</a:t>
            </a:r>
            <a:endParaRPr/>
          </a:p>
        </p:txBody>
      </p:sp>
      <p:sp>
        <p:nvSpPr>
          <p:cNvPr id="306" name="Google Shape;306;p16"/>
          <p:cNvSpPr txBox="1"/>
          <p:nvPr/>
        </p:nvSpPr>
        <p:spPr>
          <a:xfrm>
            <a:off x="243798" y="5201926"/>
            <a:ext cx="1583889" cy="1489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Thân đoạn</a:t>
            </a:r>
            <a:endParaRPr/>
          </a:p>
        </p:txBody>
      </p:sp>
      <p:sp>
        <p:nvSpPr>
          <p:cNvPr id="307" name="Google Shape;307;p16"/>
          <p:cNvSpPr txBox="1"/>
          <p:nvPr/>
        </p:nvSpPr>
        <p:spPr>
          <a:xfrm>
            <a:off x="133554" y="8032370"/>
            <a:ext cx="1583889" cy="1489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Kết đoạn</a:t>
            </a:r>
            <a:endParaRPr/>
          </a:p>
        </p:txBody>
      </p:sp>
      <p:sp>
        <p:nvSpPr>
          <p:cNvPr id="308" name="Google Shape;308;p16"/>
          <p:cNvSpPr txBox="1"/>
          <p:nvPr/>
        </p:nvSpPr>
        <p:spPr>
          <a:xfrm>
            <a:off x="2599171" y="840736"/>
            <a:ext cx="6040315" cy="1275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8">
                <a:solidFill>
                  <a:srgbClr val="1C3249"/>
                </a:solidFill>
                <a:latin typeface="Arimo"/>
                <a:ea typeface="Arimo"/>
                <a:cs typeface="Arimo"/>
                <a:sym typeface="Arimo"/>
              </a:rPr>
              <a:t>2. Lập dàn ý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"/>
          <p:cNvSpPr/>
          <p:nvPr/>
        </p:nvSpPr>
        <p:spPr>
          <a:xfrm>
            <a:off x="16178685" y="571810"/>
            <a:ext cx="1400175" cy="1265396"/>
          </a:xfrm>
          <a:custGeom>
            <a:rect b="b" l="l" r="r" t="t"/>
            <a:pathLst>
              <a:path extrusionOk="0" h="1687195" w="1866900">
                <a:moveTo>
                  <a:pt x="0" y="0"/>
                </a:moveTo>
                <a:lnTo>
                  <a:pt x="1866900" y="0"/>
                </a:lnTo>
                <a:lnTo>
                  <a:pt x="1866900" y="1687195"/>
                </a:lnTo>
                <a:lnTo>
                  <a:pt x="0" y="1687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622" r="-62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7"/>
          <p:cNvSpPr/>
          <p:nvPr/>
        </p:nvSpPr>
        <p:spPr>
          <a:xfrm>
            <a:off x="1434353" y="3310579"/>
            <a:ext cx="6910197" cy="5071872"/>
          </a:xfrm>
          <a:custGeom>
            <a:rect b="b" l="l" r="r" t="t"/>
            <a:pathLst>
              <a:path extrusionOk="0" h="6762496" w="9213596">
                <a:moveTo>
                  <a:pt x="0" y="0"/>
                </a:moveTo>
                <a:lnTo>
                  <a:pt x="9213596" y="0"/>
                </a:lnTo>
                <a:lnTo>
                  <a:pt x="9213596" y="6762496"/>
                </a:lnTo>
                <a:lnTo>
                  <a:pt x="0" y="67624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1" l="0" r="0" t="-1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1793964" y="3574524"/>
            <a:ext cx="6190964" cy="4543996"/>
          </a:xfrm>
          <a:custGeom>
            <a:rect b="b" l="l" r="r" t="t"/>
            <a:pathLst>
              <a:path extrusionOk="0" h="6058662" w="8254619">
                <a:moveTo>
                  <a:pt x="0" y="0"/>
                </a:moveTo>
                <a:lnTo>
                  <a:pt x="8254619" y="0"/>
                </a:lnTo>
                <a:lnTo>
                  <a:pt x="8254619" y="6058662"/>
                </a:lnTo>
                <a:lnTo>
                  <a:pt x="0" y="6058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94" l="0" r="0" t="-9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7"/>
          <p:cNvSpPr/>
          <p:nvPr/>
        </p:nvSpPr>
        <p:spPr>
          <a:xfrm>
            <a:off x="2322607" y="2869943"/>
            <a:ext cx="5133689" cy="1176528"/>
          </a:xfrm>
          <a:custGeom>
            <a:rect b="b" l="l" r="r" t="t"/>
            <a:pathLst>
              <a:path extrusionOk="0" h="1568704" w="6844919">
                <a:moveTo>
                  <a:pt x="0" y="0"/>
                </a:moveTo>
                <a:lnTo>
                  <a:pt x="6844919" y="0"/>
                </a:lnTo>
                <a:lnTo>
                  <a:pt x="6844919" y="1568704"/>
                </a:lnTo>
                <a:lnTo>
                  <a:pt x="0" y="15687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91" l="0" r="0" t="-1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9268482" y="4449649"/>
            <a:ext cx="7510558" cy="5512594"/>
          </a:xfrm>
          <a:custGeom>
            <a:rect b="b" l="l" r="r" t="t"/>
            <a:pathLst>
              <a:path extrusionOk="0" h="7350125" w="10014077">
                <a:moveTo>
                  <a:pt x="0" y="0"/>
                </a:moveTo>
                <a:lnTo>
                  <a:pt x="10014077" y="0"/>
                </a:lnTo>
                <a:lnTo>
                  <a:pt x="10014077" y="7350125"/>
                </a:lnTo>
                <a:lnTo>
                  <a:pt x="0" y="73501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8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/>
          <p:nvPr/>
        </p:nvSpPr>
        <p:spPr>
          <a:xfrm>
            <a:off x="9628093" y="4786585"/>
            <a:ext cx="6730270" cy="4939855"/>
          </a:xfrm>
          <a:custGeom>
            <a:rect b="b" l="l" r="r" t="t"/>
            <a:pathLst>
              <a:path extrusionOk="0" h="6586474" w="8973693">
                <a:moveTo>
                  <a:pt x="0" y="0"/>
                </a:moveTo>
                <a:lnTo>
                  <a:pt x="8973693" y="0"/>
                </a:lnTo>
                <a:lnTo>
                  <a:pt x="8973693" y="6586474"/>
                </a:lnTo>
                <a:lnTo>
                  <a:pt x="0" y="6586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5" l="0" r="0" t="-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7"/>
          <p:cNvSpPr/>
          <p:nvPr/>
        </p:nvSpPr>
        <p:spPr>
          <a:xfrm>
            <a:off x="9013755" y="3371665"/>
            <a:ext cx="7730966" cy="1771840"/>
          </a:xfrm>
          <a:custGeom>
            <a:rect b="b" l="l" r="r" t="t"/>
            <a:pathLst>
              <a:path extrusionOk="0" h="2362454" w="10307955">
                <a:moveTo>
                  <a:pt x="0" y="0"/>
                </a:moveTo>
                <a:lnTo>
                  <a:pt x="10307955" y="0"/>
                </a:lnTo>
                <a:lnTo>
                  <a:pt x="10307955" y="2362454"/>
                </a:lnTo>
                <a:lnTo>
                  <a:pt x="0" y="2362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39" l="0" r="0" t="-24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7"/>
          <p:cNvSpPr/>
          <p:nvPr/>
        </p:nvSpPr>
        <p:spPr>
          <a:xfrm rot="10643372">
            <a:off x="16772692" y="8133892"/>
            <a:ext cx="1706690" cy="1265110"/>
          </a:xfrm>
          <a:custGeom>
            <a:rect b="b" l="l" r="r" t="t"/>
            <a:pathLst>
              <a:path extrusionOk="0" h="1686814" w="2275586">
                <a:moveTo>
                  <a:pt x="2275586" y="1686814"/>
                </a:moveTo>
                <a:lnTo>
                  <a:pt x="0" y="1686814"/>
                </a:lnTo>
                <a:lnTo>
                  <a:pt x="0" y="0"/>
                </a:lnTo>
                <a:lnTo>
                  <a:pt x="2275586" y="0"/>
                </a:lnTo>
                <a:lnTo>
                  <a:pt x="2275586" y="1686814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586" l="0" r="0" t="-5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7"/>
          <p:cNvSpPr/>
          <p:nvPr/>
        </p:nvSpPr>
        <p:spPr>
          <a:xfrm>
            <a:off x="-77809" y="-143816"/>
            <a:ext cx="1927574" cy="1431226"/>
          </a:xfrm>
          <a:custGeom>
            <a:rect b="b" l="l" r="r" t="t"/>
            <a:pathLst>
              <a:path extrusionOk="0" h="1908302" w="2570099">
                <a:moveTo>
                  <a:pt x="0" y="0"/>
                </a:moveTo>
                <a:lnTo>
                  <a:pt x="2570099" y="0"/>
                </a:lnTo>
                <a:lnTo>
                  <a:pt x="2570099" y="1908302"/>
                </a:lnTo>
                <a:lnTo>
                  <a:pt x="0" y="1908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91" l="0" r="0" t="-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7"/>
          <p:cNvSpPr txBox="1"/>
          <p:nvPr/>
        </p:nvSpPr>
        <p:spPr>
          <a:xfrm>
            <a:off x="2086204" y="729777"/>
            <a:ext cx="13472380" cy="1107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899">
                <a:solidFill>
                  <a:srgbClr val="1C3249"/>
                </a:solidFill>
                <a:latin typeface="Fraunces"/>
                <a:ea typeface="Fraunces"/>
                <a:cs typeface="Fraunces"/>
                <a:sym typeface="Fraunces"/>
              </a:rPr>
              <a:t>III. HƯỚNG DẪN QUY TRÌNH VIẾT</a:t>
            </a:r>
            <a:endParaRPr/>
          </a:p>
        </p:txBody>
      </p:sp>
      <p:sp>
        <p:nvSpPr>
          <p:cNvPr id="323" name="Google Shape;323;p17"/>
          <p:cNvSpPr txBox="1"/>
          <p:nvPr/>
        </p:nvSpPr>
        <p:spPr>
          <a:xfrm>
            <a:off x="2086204" y="4259149"/>
            <a:ext cx="5606501" cy="312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99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 đoạn văn theo dàn ý. Khi viết cần sử dụng từ ngữ sinh động, chính xác cảm xúc của em.</a:t>
            </a:r>
            <a:endParaRPr/>
          </a:p>
        </p:txBody>
      </p:sp>
      <p:sp>
        <p:nvSpPr>
          <p:cNvPr id="324" name="Google Shape;324;p17"/>
          <p:cNvSpPr txBox="1"/>
          <p:nvPr/>
        </p:nvSpPr>
        <p:spPr>
          <a:xfrm>
            <a:off x="9879904" y="5435717"/>
            <a:ext cx="6226602" cy="4653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7619" lvl="2" marL="982858" marR="0" rtl="0" algn="just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4299"/>
              <a:buFont typeface="Arial"/>
              <a:buChar char="⚬"/>
            </a:pPr>
            <a:r>
              <a:rPr b="0" i="0" lang="en-US" sz="42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Đọc lại bài viết, kiểm tra các ý đã đầy đủ, đúng với dàn bài</a:t>
            </a:r>
            <a:endParaRPr/>
          </a:p>
          <a:p>
            <a:pPr indent="-327619" lvl="2" marL="982858" marR="0" rtl="0" algn="just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4299"/>
              <a:buFont typeface="Arial"/>
              <a:buChar char="⚬"/>
            </a:pPr>
            <a:r>
              <a:rPr b="0" i="0" lang="en-US" sz="42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Tự phát hiện và sửa các lỗi: diễn đạt, chính tả, ….</a:t>
            </a:r>
            <a:endParaRPr/>
          </a:p>
          <a:p>
            <a:pPr indent="-327619" lvl="2" marL="982858" marR="0" rtl="0" algn="just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299" u="none" cap="none" strike="noStrike">
              <a:solidFill>
                <a:srgbClr val="1C324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5" name="Google Shape;325;p17"/>
          <p:cNvSpPr txBox="1"/>
          <p:nvPr/>
        </p:nvSpPr>
        <p:spPr>
          <a:xfrm>
            <a:off x="3839588" y="2908445"/>
            <a:ext cx="6040315" cy="8816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99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3. Viết</a:t>
            </a:r>
            <a:endParaRPr/>
          </a:p>
        </p:txBody>
      </p:sp>
      <p:sp>
        <p:nvSpPr>
          <p:cNvPr id="326" name="Google Shape;326;p17"/>
          <p:cNvSpPr txBox="1"/>
          <p:nvPr/>
        </p:nvSpPr>
        <p:spPr>
          <a:xfrm>
            <a:off x="9628092" y="3721127"/>
            <a:ext cx="6865943" cy="8816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45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4. Chỉnh sửa và lập dàn ý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4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8"/>
          <p:cNvSpPr/>
          <p:nvPr/>
        </p:nvSpPr>
        <p:spPr>
          <a:xfrm>
            <a:off x="1416239" y="1513905"/>
            <a:ext cx="15843029" cy="8773096"/>
          </a:xfrm>
          <a:custGeom>
            <a:rect b="b" l="l" r="r" t="t"/>
            <a:pathLst>
              <a:path extrusionOk="0" h="11697462" w="21124038">
                <a:moveTo>
                  <a:pt x="0" y="0"/>
                </a:moveTo>
                <a:lnTo>
                  <a:pt x="21124038" y="0"/>
                </a:lnTo>
                <a:lnTo>
                  <a:pt x="21124038" y="11697462"/>
                </a:lnTo>
                <a:lnTo>
                  <a:pt x="0" y="116974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91" l="0" r="0" t="-19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1892620" y="1838031"/>
            <a:ext cx="14909767" cy="8256270"/>
          </a:xfrm>
          <a:custGeom>
            <a:rect b="b" l="l" r="r" t="t"/>
            <a:pathLst>
              <a:path extrusionOk="0" h="11008360" w="19879690">
                <a:moveTo>
                  <a:pt x="0" y="0"/>
                </a:moveTo>
                <a:lnTo>
                  <a:pt x="19879690" y="0"/>
                </a:lnTo>
                <a:lnTo>
                  <a:pt x="19879690" y="11008360"/>
                </a:lnTo>
                <a:lnTo>
                  <a:pt x="0" y="11008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61" l="0" r="0" t="-1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16049100" y="2477655"/>
            <a:ext cx="753237" cy="704279"/>
          </a:xfrm>
          <a:custGeom>
            <a:rect b="b" l="l" r="r" t="t"/>
            <a:pathLst>
              <a:path extrusionOk="0" h="939038" w="1004316">
                <a:moveTo>
                  <a:pt x="0" y="0"/>
                </a:moveTo>
                <a:lnTo>
                  <a:pt x="1004316" y="0"/>
                </a:lnTo>
                <a:lnTo>
                  <a:pt x="1004316" y="939038"/>
                </a:lnTo>
                <a:lnTo>
                  <a:pt x="0" y="939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36" l="0" r="-4" t="-13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8"/>
          <p:cNvSpPr/>
          <p:nvPr/>
        </p:nvSpPr>
        <p:spPr>
          <a:xfrm rot="2212851">
            <a:off x="-113474" y="7549541"/>
            <a:ext cx="3059430" cy="784288"/>
          </a:xfrm>
          <a:custGeom>
            <a:rect b="b" l="l" r="r" t="t"/>
            <a:pathLst>
              <a:path extrusionOk="0" h="1045718" w="4079240">
                <a:moveTo>
                  <a:pt x="0" y="0"/>
                </a:moveTo>
                <a:lnTo>
                  <a:pt x="4079240" y="0"/>
                </a:lnTo>
                <a:lnTo>
                  <a:pt x="4079240" y="1045718"/>
                </a:lnTo>
                <a:lnTo>
                  <a:pt x="0" y="10457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77" l="0" r="0" t="-2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8"/>
          <p:cNvSpPr/>
          <p:nvPr/>
        </p:nvSpPr>
        <p:spPr>
          <a:xfrm rot="2212851">
            <a:off x="-70744" y="7549541"/>
            <a:ext cx="3059430" cy="784288"/>
          </a:xfrm>
          <a:custGeom>
            <a:rect b="b" l="l" r="r" t="t"/>
            <a:pathLst>
              <a:path extrusionOk="0" h="1045718" w="4079240">
                <a:moveTo>
                  <a:pt x="0" y="0"/>
                </a:moveTo>
                <a:lnTo>
                  <a:pt x="4079240" y="0"/>
                </a:lnTo>
                <a:lnTo>
                  <a:pt x="4079240" y="1045718"/>
                </a:lnTo>
                <a:lnTo>
                  <a:pt x="0" y="10457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77" l="0" r="0" t="-2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8"/>
          <p:cNvSpPr/>
          <p:nvPr/>
        </p:nvSpPr>
        <p:spPr>
          <a:xfrm rot="5400000">
            <a:off x="16274869" y="7507085"/>
            <a:ext cx="1968818" cy="912876"/>
          </a:xfrm>
          <a:custGeom>
            <a:rect b="b" l="l" r="r" t="t"/>
            <a:pathLst>
              <a:path extrusionOk="0" h="1217168" w="2625090">
                <a:moveTo>
                  <a:pt x="0" y="0"/>
                </a:moveTo>
                <a:lnTo>
                  <a:pt x="2625090" y="0"/>
                </a:lnTo>
                <a:lnTo>
                  <a:pt x="2625090" y="1217168"/>
                </a:lnTo>
                <a:lnTo>
                  <a:pt x="0" y="12171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528" l="0" r="0" t="-5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8"/>
          <p:cNvSpPr/>
          <p:nvPr/>
        </p:nvSpPr>
        <p:spPr>
          <a:xfrm>
            <a:off x="14478574" y="325505"/>
            <a:ext cx="1570482" cy="1745076"/>
          </a:xfrm>
          <a:custGeom>
            <a:rect b="b" l="l" r="r" t="t"/>
            <a:pathLst>
              <a:path extrusionOk="0" h="2326767" w="2093976">
                <a:moveTo>
                  <a:pt x="0" y="0"/>
                </a:moveTo>
                <a:lnTo>
                  <a:pt x="2093976" y="0"/>
                </a:lnTo>
                <a:lnTo>
                  <a:pt x="2093976" y="2326767"/>
                </a:lnTo>
                <a:lnTo>
                  <a:pt x="0" y="2326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77" l="0" r="-1" t="-1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8"/>
          <p:cNvSpPr/>
          <p:nvPr/>
        </p:nvSpPr>
        <p:spPr>
          <a:xfrm flipH="1">
            <a:off x="16802885" y="811038"/>
            <a:ext cx="789718" cy="774002"/>
          </a:xfrm>
          <a:custGeom>
            <a:rect b="b" l="l" r="r" t="t"/>
            <a:pathLst>
              <a:path extrusionOk="0" h="1032002" w="1052957">
                <a:moveTo>
                  <a:pt x="1052957" y="0"/>
                </a:moveTo>
                <a:lnTo>
                  <a:pt x="0" y="0"/>
                </a:lnTo>
                <a:lnTo>
                  <a:pt x="0" y="1032002"/>
                </a:lnTo>
                <a:lnTo>
                  <a:pt x="1052957" y="1032002"/>
                </a:lnTo>
                <a:lnTo>
                  <a:pt x="1052957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399" l="0" r="-4" t="-4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8"/>
          <p:cNvSpPr/>
          <p:nvPr/>
        </p:nvSpPr>
        <p:spPr>
          <a:xfrm rot="5474511">
            <a:off x="10188925" y="8478265"/>
            <a:ext cx="548354" cy="2626900"/>
          </a:xfrm>
          <a:custGeom>
            <a:rect b="b" l="l" r="r" t="t"/>
            <a:pathLst>
              <a:path extrusionOk="0" h="3502533" w="731139">
                <a:moveTo>
                  <a:pt x="0" y="0"/>
                </a:moveTo>
                <a:lnTo>
                  <a:pt x="731139" y="0"/>
                </a:lnTo>
                <a:lnTo>
                  <a:pt x="731139" y="3502533"/>
                </a:lnTo>
                <a:lnTo>
                  <a:pt x="0" y="35025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-26" l="0" r="-1" t="-2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8"/>
          <p:cNvSpPr txBox="1"/>
          <p:nvPr/>
        </p:nvSpPr>
        <p:spPr>
          <a:xfrm>
            <a:off x="930639" y="152542"/>
            <a:ext cx="5757574" cy="1107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899">
                <a:solidFill>
                  <a:srgbClr val="1C3249"/>
                </a:solidFill>
                <a:latin typeface="Fraunces"/>
                <a:ea typeface="Fraunces"/>
                <a:cs typeface="Fraunces"/>
                <a:sym typeface="Fraunces"/>
              </a:rPr>
              <a:t>IV. LUYỆN TẬP</a:t>
            </a:r>
            <a:endParaRPr/>
          </a:p>
        </p:txBody>
      </p:sp>
      <p:sp>
        <p:nvSpPr>
          <p:cNvPr id="341" name="Google Shape;341;p18"/>
          <p:cNvSpPr txBox="1"/>
          <p:nvPr/>
        </p:nvSpPr>
        <p:spPr>
          <a:xfrm>
            <a:off x="2875207" y="2856426"/>
            <a:ext cx="13173893" cy="6318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4759" lvl="2" marL="914278" marR="0" rtl="0" algn="just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3999"/>
              <a:buFont typeface="Arial"/>
              <a:buChar char="⚬"/>
            </a:pPr>
            <a:r>
              <a:rPr b="0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Lớp chia 4 nhóm</a:t>
            </a:r>
            <a:endParaRPr/>
          </a:p>
          <a:p>
            <a:pPr indent="-304759" lvl="2" marL="914278" marR="0" rtl="0" algn="just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3999"/>
              <a:buFont typeface="Arial"/>
              <a:buChar char="⚬"/>
            </a:pPr>
            <a:r>
              <a:rPr b="0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Mỗi nhóm lập dàn ý cho đoạn ghi lại cảm xúc sau khi đọc bài thơ sáu chữ, bảy chữ tự chọn,</a:t>
            </a:r>
            <a:r>
              <a:rPr b="1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PHT số 3</a:t>
            </a:r>
            <a:endParaRPr/>
          </a:p>
          <a:p>
            <a:pPr indent="-304759" lvl="2" marL="914278" marR="0" rtl="0" algn="just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Nhóm 1+2: Viết đoạn văn nêu cảm nghĩ của em sau khi đọc xong bài “Đồng chí” của Chính Hữu</a:t>
            </a:r>
            <a:endParaRPr/>
          </a:p>
          <a:p>
            <a:pPr indent="-304759" lvl="2" marL="914278" marR="0" rtl="0" algn="just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Nhóm 3+4: Viết đoạn văn nêu cảm nghĩ của em sau khi đọc xong bài “Lá đỏ” của Nguyễn Đình Thi.</a:t>
            </a:r>
            <a:endParaRPr/>
          </a:p>
          <a:p>
            <a:pPr indent="-304759" lvl="2" marL="914278" marR="0" rtl="0" algn="just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Thời gian thảo luận lập dàn ý: </a:t>
            </a:r>
            <a:r>
              <a:rPr b="1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10 phút</a:t>
            </a:r>
            <a:endParaRPr/>
          </a:p>
          <a:p>
            <a:pPr indent="-304759" lvl="2" marL="914278" marR="0" rtl="0" algn="just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Thời gian trình bày: </a:t>
            </a:r>
            <a:r>
              <a:rPr b="1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 phút</a:t>
            </a:r>
            <a:r>
              <a:rPr b="0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/nhóm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4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"/>
          <p:cNvSpPr/>
          <p:nvPr/>
        </p:nvSpPr>
        <p:spPr>
          <a:xfrm rot="10800000">
            <a:off x="-117121" y="1429256"/>
            <a:ext cx="695230" cy="721995"/>
          </a:xfrm>
          <a:custGeom>
            <a:rect b="b" l="l" r="r" t="t"/>
            <a:pathLst>
              <a:path extrusionOk="0" h="962660" w="926973">
                <a:moveTo>
                  <a:pt x="0" y="0"/>
                </a:moveTo>
                <a:lnTo>
                  <a:pt x="926973" y="0"/>
                </a:lnTo>
                <a:lnTo>
                  <a:pt x="926973" y="962660"/>
                </a:lnTo>
                <a:lnTo>
                  <a:pt x="0" y="9626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0" l="0" r="3" t="-1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9"/>
          <p:cNvSpPr/>
          <p:nvPr/>
        </p:nvSpPr>
        <p:spPr>
          <a:xfrm flipH="1" rot="710552">
            <a:off x="374395" y="-56790"/>
            <a:ext cx="2240947" cy="1634490"/>
          </a:xfrm>
          <a:custGeom>
            <a:rect b="b" l="l" r="r" t="t"/>
            <a:pathLst>
              <a:path extrusionOk="0" h="2179320" w="2987929">
                <a:moveTo>
                  <a:pt x="0" y="2179320"/>
                </a:moveTo>
                <a:lnTo>
                  <a:pt x="2987929" y="2179320"/>
                </a:lnTo>
                <a:lnTo>
                  <a:pt x="2987929" y="0"/>
                </a:lnTo>
                <a:lnTo>
                  <a:pt x="0" y="0"/>
                </a:lnTo>
                <a:lnTo>
                  <a:pt x="0" y="217932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7" r="-3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9"/>
          <p:cNvSpPr/>
          <p:nvPr/>
        </p:nvSpPr>
        <p:spPr>
          <a:xfrm flipH="1" rot="818211">
            <a:off x="16078186" y="2576269"/>
            <a:ext cx="2087595" cy="1286447"/>
          </a:xfrm>
          <a:custGeom>
            <a:rect b="b" l="l" r="r" t="t"/>
            <a:pathLst>
              <a:path extrusionOk="0" h="1715262" w="2783459">
                <a:moveTo>
                  <a:pt x="2783459" y="0"/>
                </a:moveTo>
                <a:lnTo>
                  <a:pt x="0" y="0"/>
                </a:lnTo>
                <a:lnTo>
                  <a:pt x="0" y="1715262"/>
                </a:lnTo>
                <a:lnTo>
                  <a:pt x="2783459" y="1715262"/>
                </a:lnTo>
                <a:lnTo>
                  <a:pt x="278345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" l="-69" r="-6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9"/>
          <p:cNvSpPr/>
          <p:nvPr/>
        </p:nvSpPr>
        <p:spPr>
          <a:xfrm>
            <a:off x="496484" y="2151251"/>
            <a:ext cx="2223325" cy="2203895"/>
          </a:xfrm>
          <a:custGeom>
            <a:rect b="b" l="l" r="r" t="t"/>
            <a:pathLst>
              <a:path extrusionOk="0" h="2938526" w="2964434">
                <a:moveTo>
                  <a:pt x="0" y="0"/>
                </a:moveTo>
                <a:lnTo>
                  <a:pt x="2964434" y="0"/>
                </a:lnTo>
                <a:lnTo>
                  <a:pt x="2964434" y="2938526"/>
                </a:lnTo>
                <a:lnTo>
                  <a:pt x="0" y="2938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5" l="0" r="0" t="-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402680" y="7764646"/>
            <a:ext cx="2223325" cy="2203894"/>
          </a:xfrm>
          <a:custGeom>
            <a:rect b="b" l="l" r="r" t="t"/>
            <a:pathLst>
              <a:path extrusionOk="0" h="2938526" w="2964434">
                <a:moveTo>
                  <a:pt x="0" y="0"/>
                </a:moveTo>
                <a:lnTo>
                  <a:pt x="2964434" y="0"/>
                </a:lnTo>
                <a:lnTo>
                  <a:pt x="2964434" y="2938526"/>
                </a:lnTo>
                <a:lnTo>
                  <a:pt x="0" y="2938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5" l="0" r="0" t="-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9"/>
          <p:cNvSpPr/>
          <p:nvPr/>
        </p:nvSpPr>
        <p:spPr>
          <a:xfrm>
            <a:off x="315835" y="4717055"/>
            <a:ext cx="2709386" cy="2685669"/>
          </a:xfrm>
          <a:custGeom>
            <a:rect b="b" l="l" r="r" t="t"/>
            <a:pathLst>
              <a:path extrusionOk="0" h="3580892" w="3612515">
                <a:moveTo>
                  <a:pt x="0" y="0"/>
                </a:moveTo>
                <a:lnTo>
                  <a:pt x="3612515" y="0"/>
                </a:lnTo>
                <a:lnTo>
                  <a:pt x="3612515" y="3580892"/>
                </a:lnTo>
                <a:lnTo>
                  <a:pt x="0" y="3580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6" l="0" r="0" t="-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9"/>
          <p:cNvSpPr txBox="1"/>
          <p:nvPr/>
        </p:nvSpPr>
        <p:spPr>
          <a:xfrm>
            <a:off x="3386426" y="101954"/>
            <a:ext cx="5757574" cy="1107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899">
                <a:solidFill>
                  <a:srgbClr val="1C3249"/>
                </a:solidFill>
                <a:latin typeface="Fraunces"/>
                <a:ea typeface="Fraunces"/>
                <a:cs typeface="Fraunces"/>
                <a:sym typeface="Fraunces"/>
              </a:rPr>
              <a:t>IV. LUYỆN TẬP</a:t>
            </a:r>
            <a:endParaRPr/>
          </a:p>
        </p:txBody>
      </p:sp>
      <p:sp>
        <p:nvSpPr>
          <p:cNvPr id="353" name="Google Shape;353;p19"/>
          <p:cNvSpPr txBox="1"/>
          <p:nvPr/>
        </p:nvSpPr>
        <p:spPr>
          <a:xfrm>
            <a:off x="1028700" y="2371008"/>
            <a:ext cx="1249523" cy="1713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98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Mở </a:t>
            </a:r>
            <a:endParaRPr/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98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đoạn</a:t>
            </a:r>
            <a:endParaRPr/>
          </a:p>
        </p:txBody>
      </p:sp>
      <p:sp>
        <p:nvSpPr>
          <p:cNvPr id="354" name="Google Shape;354;p19"/>
          <p:cNvSpPr txBox="1"/>
          <p:nvPr/>
        </p:nvSpPr>
        <p:spPr>
          <a:xfrm>
            <a:off x="578109" y="7993246"/>
            <a:ext cx="2047879" cy="173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Kết </a:t>
            </a:r>
            <a:endParaRPr/>
          </a:p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đoạn</a:t>
            </a:r>
            <a:endParaRPr/>
          </a:p>
        </p:txBody>
      </p:sp>
      <p:sp>
        <p:nvSpPr>
          <p:cNvPr id="355" name="Google Shape;355;p19"/>
          <p:cNvSpPr txBox="1"/>
          <p:nvPr/>
        </p:nvSpPr>
        <p:spPr>
          <a:xfrm>
            <a:off x="3305896" y="2624533"/>
            <a:ext cx="11910137" cy="1384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4759" lvl="2" marL="914278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3999"/>
              <a:buFont typeface="Arial"/>
              <a:buChar char="⚬"/>
            </a:pPr>
            <a:r>
              <a:rPr b="0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Giới thiệu về bài thơ, tác giả.</a:t>
            </a:r>
            <a:endParaRPr/>
          </a:p>
          <a:p>
            <a:pPr indent="-304759" lvl="2" marL="914278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3999"/>
              <a:buFont typeface="Arial"/>
              <a:buChar char="⚬"/>
            </a:pPr>
            <a:r>
              <a:rPr b="0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Nêu cảm nghĩ chung về bài thơ “Đồng chí”</a:t>
            </a:r>
            <a:endParaRPr/>
          </a:p>
        </p:txBody>
      </p:sp>
      <p:sp>
        <p:nvSpPr>
          <p:cNvPr id="356" name="Google Shape;356;p19"/>
          <p:cNvSpPr txBox="1"/>
          <p:nvPr/>
        </p:nvSpPr>
        <p:spPr>
          <a:xfrm>
            <a:off x="3305896" y="4356783"/>
            <a:ext cx="14666269" cy="2793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4759" lvl="2" marL="914278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3999"/>
              <a:buFont typeface="Arial"/>
              <a:buChar char="⚬"/>
            </a:pPr>
            <a:r>
              <a:rPr b="0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Cảm nhận về nội dung:</a:t>
            </a:r>
            <a:endParaRPr/>
          </a:p>
          <a:p>
            <a:pPr indent="-304759" lvl="2" marL="914278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Tình đồng chí được hình thành dựa trên những cơ sở nào?</a:t>
            </a:r>
            <a:endParaRPr/>
          </a:p>
          <a:p>
            <a:pPr indent="-304759" lvl="2" marL="914278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Tình đồng chí được biểu hiện như thế nào?</a:t>
            </a:r>
            <a:endParaRPr/>
          </a:p>
          <a:p>
            <a:pPr indent="-304759" lvl="2" marL="914278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3999"/>
              <a:buFont typeface="Arial"/>
              <a:buChar char="⚬"/>
            </a:pPr>
            <a:r>
              <a:rPr b="0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Cảm nhận về nghệ thuật: thể thơ, từ ngữ, giọng điệu, biện pháp tu từ</a:t>
            </a:r>
            <a:endParaRPr/>
          </a:p>
        </p:txBody>
      </p:sp>
      <p:sp>
        <p:nvSpPr>
          <p:cNvPr id="357" name="Google Shape;357;p19"/>
          <p:cNvSpPr txBox="1"/>
          <p:nvPr/>
        </p:nvSpPr>
        <p:spPr>
          <a:xfrm>
            <a:off x="1028700" y="5372782"/>
            <a:ext cx="1414678" cy="173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Thân </a:t>
            </a:r>
            <a:endParaRPr/>
          </a:p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đoạn</a:t>
            </a:r>
            <a:endParaRPr/>
          </a:p>
        </p:txBody>
      </p:sp>
      <p:sp>
        <p:nvSpPr>
          <p:cNvPr id="358" name="Google Shape;358;p19"/>
          <p:cNvSpPr txBox="1"/>
          <p:nvPr/>
        </p:nvSpPr>
        <p:spPr>
          <a:xfrm>
            <a:off x="3305896" y="7803258"/>
            <a:ext cx="14322301" cy="208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4759" lvl="2" marL="914278" marR="0" rtl="0" algn="just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3999"/>
              <a:buFont typeface="Arial"/>
              <a:buChar char="⚬"/>
            </a:pPr>
            <a:r>
              <a:rPr b="0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Tình cảm, cảm xúc của em về bài thơ.</a:t>
            </a:r>
            <a:endParaRPr/>
          </a:p>
          <a:p>
            <a:pPr indent="-304759" lvl="2" marL="914278" marR="0" rtl="0" algn="just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3999"/>
              <a:buFont typeface="Arial"/>
              <a:buChar char="⚬"/>
            </a:pPr>
            <a:r>
              <a:rPr b="0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Liên hệ với những bài thơ cũng viết về hình ảnh người lính thời kì kháng chiến chống Pháp.</a:t>
            </a:r>
            <a:endParaRPr/>
          </a:p>
        </p:txBody>
      </p:sp>
      <p:sp>
        <p:nvSpPr>
          <p:cNvPr id="359" name="Google Shape;359;p19"/>
          <p:cNvSpPr txBox="1"/>
          <p:nvPr/>
        </p:nvSpPr>
        <p:spPr>
          <a:xfrm>
            <a:off x="2952133" y="1363262"/>
            <a:ext cx="13952041" cy="1069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99">
                <a:solidFill>
                  <a:srgbClr val="1C3249"/>
                </a:solidFill>
                <a:latin typeface="Arial"/>
                <a:ea typeface="Arial"/>
                <a:cs typeface="Arial"/>
                <a:sym typeface="Arial"/>
              </a:rPr>
              <a:t>Viết đoạn văn nêu cảm nghĩ của em sau khi đọc xong bài </a:t>
            </a:r>
            <a:endParaRPr/>
          </a:p>
          <a:p>
            <a:pPr indent="0" lvl="0" marL="0" marR="0" rtl="0" algn="ctr">
              <a:lnSpc>
                <a:spcPct val="104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99">
                <a:solidFill>
                  <a:srgbClr val="1C3249"/>
                </a:solidFill>
                <a:latin typeface="Arial"/>
                <a:ea typeface="Arial"/>
                <a:cs typeface="Arial"/>
                <a:sym typeface="Arial"/>
              </a:rPr>
              <a:t>"Đồng chí" của Chính Hữu.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house with a garden and bushes&#10;&#10;Description automatically generated"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8180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/>
          <p:nvPr/>
        </p:nvSpPr>
        <p:spPr>
          <a:xfrm>
            <a:off x="283757" y="9021449"/>
            <a:ext cx="1083754" cy="1013269"/>
          </a:xfrm>
          <a:custGeom>
            <a:rect b="b" l="l" r="r" t="t"/>
            <a:pathLst>
              <a:path extrusionOk="0" h="1351026" w="1445006">
                <a:moveTo>
                  <a:pt x="0" y="0"/>
                </a:moveTo>
                <a:lnTo>
                  <a:pt x="1445006" y="0"/>
                </a:lnTo>
                <a:lnTo>
                  <a:pt x="1445006" y="1351026"/>
                </a:lnTo>
                <a:lnTo>
                  <a:pt x="0" y="1351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91" l="0" r="1" t="-19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 rot="1049373">
            <a:off x="318688" y="304841"/>
            <a:ext cx="2114455" cy="557689"/>
          </a:xfrm>
          <a:custGeom>
            <a:rect b="b" l="l" r="r" t="t"/>
            <a:pathLst>
              <a:path extrusionOk="0" h="743585" w="2819273">
                <a:moveTo>
                  <a:pt x="0" y="0"/>
                </a:moveTo>
                <a:lnTo>
                  <a:pt x="2819273" y="0"/>
                </a:lnTo>
                <a:lnTo>
                  <a:pt x="2819273" y="743585"/>
                </a:lnTo>
                <a:lnTo>
                  <a:pt x="0" y="743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81" l="0" r="0" t="-38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 rot="1718301">
            <a:off x="16797054" y="137513"/>
            <a:ext cx="924497" cy="1373791"/>
          </a:xfrm>
          <a:custGeom>
            <a:rect b="b" l="l" r="r" t="t"/>
            <a:pathLst>
              <a:path extrusionOk="0" h="1831721" w="1232662">
                <a:moveTo>
                  <a:pt x="0" y="0"/>
                </a:moveTo>
                <a:lnTo>
                  <a:pt x="1232662" y="0"/>
                </a:lnTo>
                <a:lnTo>
                  <a:pt x="1232662" y="1831721"/>
                </a:lnTo>
                <a:lnTo>
                  <a:pt x="0" y="18317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40693" r="-4069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4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0"/>
          <p:cNvSpPr/>
          <p:nvPr/>
        </p:nvSpPr>
        <p:spPr>
          <a:xfrm flipH="1" rot="818211">
            <a:off x="16078186" y="2576269"/>
            <a:ext cx="2087595" cy="1286447"/>
          </a:xfrm>
          <a:custGeom>
            <a:rect b="b" l="l" r="r" t="t"/>
            <a:pathLst>
              <a:path extrusionOk="0" h="1715262" w="2783459">
                <a:moveTo>
                  <a:pt x="2783459" y="0"/>
                </a:moveTo>
                <a:lnTo>
                  <a:pt x="0" y="0"/>
                </a:lnTo>
                <a:lnTo>
                  <a:pt x="0" y="1715262"/>
                </a:lnTo>
                <a:lnTo>
                  <a:pt x="2783459" y="1715262"/>
                </a:lnTo>
                <a:lnTo>
                  <a:pt x="278345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" l="-69" r="-6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0"/>
          <p:cNvSpPr/>
          <p:nvPr/>
        </p:nvSpPr>
        <p:spPr>
          <a:xfrm>
            <a:off x="448979" y="2238125"/>
            <a:ext cx="2223325" cy="2203895"/>
          </a:xfrm>
          <a:custGeom>
            <a:rect b="b" l="l" r="r" t="t"/>
            <a:pathLst>
              <a:path extrusionOk="0" h="2938526" w="2964434">
                <a:moveTo>
                  <a:pt x="0" y="0"/>
                </a:moveTo>
                <a:lnTo>
                  <a:pt x="2964434" y="0"/>
                </a:lnTo>
                <a:lnTo>
                  <a:pt x="2964434" y="2938526"/>
                </a:lnTo>
                <a:lnTo>
                  <a:pt x="0" y="2938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" l="0" r="0" t="-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0"/>
          <p:cNvSpPr/>
          <p:nvPr/>
        </p:nvSpPr>
        <p:spPr>
          <a:xfrm>
            <a:off x="355174" y="7851520"/>
            <a:ext cx="2223325" cy="2203894"/>
          </a:xfrm>
          <a:custGeom>
            <a:rect b="b" l="l" r="r" t="t"/>
            <a:pathLst>
              <a:path extrusionOk="0" h="2938526" w="2964434">
                <a:moveTo>
                  <a:pt x="0" y="0"/>
                </a:moveTo>
                <a:lnTo>
                  <a:pt x="2964434" y="0"/>
                </a:lnTo>
                <a:lnTo>
                  <a:pt x="2964434" y="2938526"/>
                </a:lnTo>
                <a:lnTo>
                  <a:pt x="0" y="2938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" l="0" r="0" t="-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0"/>
          <p:cNvSpPr/>
          <p:nvPr/>
        </p:nvSpPr>
        <p:spPr>
          <a:xfrm>
            <a:off x="268329" y="4803929"/>
            <a:ext cx="2709386" cy="2685669"/>
          </a:xfrm>
          <a:custGeom>
            <a:rect b="b" l="l" r="r" t="t"/>
            <a:pathLst>
              <a:path extrusionOk="0" h="3580892" w="3612515">
                <a:moveTo>
                  <a:pt x="0" y="0"/>
                </a:moveTo>
                <a:lnTo>
                  <a:pt x="3612515" y="0"/>
                </a:lnTo>
                <a:lnTo>
                  <a:pt x="3612515" y="3580892"/>
                </a:lnTo>
                <a:lnTo>
                  <a:pt x="0" y="3580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" l="0" r="0" t="-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0"/>
          <p:cNvSpPr txBox="1"/>
          <p:nvPr/>
        </p:nvSpPr>
        <p:spPr>
          <a:xfrm>
            <a:off x="1028700" y="-13196"/>
            <a:ext cx="5757574" cy="1107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899">
                <a:solidFill>
                  <a:srgbClr val="1C3249"/>
                </a:solidFill>
                <a:latin typeface="Fraunces"/>
                <a:ea typeface="Fraunces"/>
                <a:cs typeface="Fraunces"/>
                <a:sym typeface="Fraunces"/>
              </a:rPr>
              <a:t>IV. LUYỆN TẬP</a:t>
            </a:r>
            <a:endParaRPr/>
          </a:p>
        </p:txBody>
      </p:sp>
      <p:sp>
        <p:nvSpPr>
          <p:cNvPr id="369" name="Google Shape;369;p20"/>
          <p:cNvSpPr txBox="1"/>
          <p:nvPr/>
        </p:nvSpPr>
        <p:spPr>
          <a:xfrm>
            <a:off x="904029" y="2422490"/>
            <a:ext cx="1491844" cy="173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Mở </a:t>
            </a:r>
            <a:endParaRPr/>
          </a:p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đoạn</a:t>
            </a:r>
            <a:endParaRPr/>
          </a:p>
        </p:txBody>
      </p:sp>
      <p:sp>
        <p:nvSpPr>
          <p:cNvPr id="370" name="Google Shape;370;p20"/>
          <p:cNvSpPr txBox="1"/>
          <p:nvPr/>
        </p:nvSpPr>
        <p:spPr>
          <a:xfrm>
            <a:off x="448979" y="8080120"/>
            <a:ext cx="1946894" cy="173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Kết </a:t>
            </a:r>
            <a:endParaRPr/>
          </a:p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đoạn</a:t>
            </a:r>
            <a:endParaRPr/>
          </a:p>
        </p:txBody>
      </p:sp>
      <p:sp>
        <p:nvSpPr>
          <p:cNvPr id="371" name="Google Shape;371;p20"/>
          <p:cNvSpPr txBox="1"/>
          <p:nvPr/>
        </p:nvSpPr>
        <p:spPr>
          <a:xfrm>
            <a:off x="2672287" y="2860963"/>
            <a:ext cx="11881913" cy="1384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4759" lvl="2" marL="914278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3999"/>
              <a:buFont typeface="Arial"/>
              <a:buChar char="⚬"/>
            </a:pPr>
            <a:r>
              <a:rPr b="0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Giới thiệu về bài thơ, tác giả.</a:t>
            </a:r>
            <a:endParaRPr/>
          </a:p>
          <a:p>
            <a:pPr indent="-304759" lvl="2" marL="914278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3999"/>
              <a:buFont typeface="Arial"/>
              <a:buChar char="⚬"/>
            </a:pPr>
            <a:r>
              <a:rPr b="0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Nêu cảm nghĩ chung về bài thơ “Lá đỏ”.</a:t>
            </a:r>
            <a:endParaRPr/>
          </a:p>
        </p:txBody>
      </p:sp>
      <p:sp>
        <p:nvSpPr>
          <p:cNvPr id="372" name="Google Shape;372;p20"/>
          <p:cNvSpPr txBox="1"/>
          <p:nvPr/>
        </p:nvSpPr>
        <p:spPr>
          <a:xfrm>
            <a:off x="2672287" y="4991100"/>
            <a:ext cx="15615713" cy="3498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4759" lvl="2" marL="914278" marR="0" rtl="0" algn="just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3999"/>
              <a:buFont typeface="Arial"/>
              <a:buChar char="⚬"/>
            </a:pPr>
            <a:r>
              <a:rPr b="0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Cảm nhận về nội dung:</a:t>
            </a:r>
            <a:endParaRPr/>
          </a:p>
          <a:p>
            <a:pPr indent="0" lvl="0" marL="0" marR="0" rtl="0" algn="just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Khung cảnh cuộc gặp gỡ hiện lên như thế nào? </a:t>
            </a:r>
            <a:endParaRPr/>
          </a:p>
          <a:p>
            <a:pPr indent="0" lvl="0" marL="0" marR="0" rtl="0" algn="just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Hình ảnh cô em gái tiền phương được khắc họa như thế nào?</a:t>
            </a:r>
            <a:endParaRPr/>
          </a:p>
          <a:p>
            <a:pPr indent="-304759" lvl="2" marL="914278" marR="0" rtl="0" algn="just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3999"/>
              <a:buFont typeface="Arial"/>
              <a:buChar char="⚬"/>
            </a:pPr>
            <a:r>
              <a:rPr b="0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Cảm nhận về nghệ thuật: thể thơ, từ ngữ, giọng điệu, biện pháp tu từ</a:t>
            </a:r>
            <a:endParaRPr/>
          </a:p>
          <a:p>
            <a:pPr indent="-304759" lvl="2" marL="914278" marR="0" rtl="0" algn="just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999" u="none" cap="none" strike="noStrike">
              <a:solidFill>
                <a:srgbClr val="1C324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73" name="Google Shape;373;p20"/>
          <p:cNvSpPr txBox="1"/>
          <p:nvPr/>
        </p:nvSpPr>
        <p:spPr>
          <a:xfrm>
            <a:off x="726680" y="5459656"/>
            <a:ext cx="1945607" cy="173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Thân </a:t>
            </a:r>
            <a:endParaRPr/>
          </a:p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đoạn</a:t>
            </a:r>
            <a:endParaRPr/>
          </a:p>
        </p:txBody>
      </p:sp>
      <p:sp>
        <p:nvSpPr>
          <p:cNvPr id="374" name="Google Shape;374;p20"/>
          <p:cNvSpPr txBox="1"/>
          <p:nvPr/>
        </p:nvSpPr>
        <p:spPr>
          <a:xfrm>
            <a:off x="2799676" y="8899525"/>
            <a:ext cx="14322301" cy="755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4759" lvl="2" marL="914278" marR="0" rtl="0" algn="just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3999"/>
              <a:buFont typeface="Arial"/>
              <a:buChar char="⚬"/>
            </a:pPr>
            <a:r>
              <a:rPr b="0" i="0" lang="en-US" sz="3999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Tình cảm, cảm xúc của em về bài thơ.</a:t>
            </a:r>
            <a:endParaRPr/>
          </a:p>
        </p:txBody>
      </p:sp>
      <p:sp>
        <p:nvSpPr>
          <p:cNvPr id="375" name="Google Shape;375;p20"/>
          <p:cNvSpPr txBox="1"/>
          <p:nvPr/>
        </p:nvSpPr>
        <p:spPr>
          <a:xfrm>
            <a:off x="726680" y="960838"/>
            <a:ext cx="17561320" cy="1367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99">
                <a:solidFill>
                  <a:srgbClr val="1C3249"/>
                </a:solidFill>
                <a:latin typeface="Arial"/>
                <a:ea typeface="Arial"/>
                <a:cs typeface="Arial"/>
                <a:sym typeface="Arial"/>
              </a:rPr>
              <a:t>Viết đoạn văn nêu cảm nghĩ của em sau khi đọc xong bài </a:t>
            </a:r>
            <a:endParaRPr/>
          </a:p>
          <a:p>
            <a:pPr indent="0" lvl="0" marL="0" marR="0" rtl="0" algn="ctr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99">
                <a:solidFill>
                  <a:srgbClr val="1C3249"/>
                </a:solidFill>
                <a:latin typeface="Arial"/>
                <a:ea typeface="Arial"/>
                <a:cs typeface="Arial"/>
                <a:sym typeface="Arial"/>
              </a:rPr>
              <a:t>"Lá đó” của Nguyễn Đình Thi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4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1"/>
          <p:cNvSpPr/>
          <p:nvPr/>
        </p:nvSpPr>
        <p:spPr>
          <a:xfrm>
            <a:off x="2936847" y="2257254"/>
            <a:ext cx="12773597" cy="7073360"/>
          </a:xfrm>
          <a:custGeom>
            <a:rect b="b" l="l" r="r" t="t"/>
            <a:pathLst>
              <a:path extrusionOk="0" h="9431147" w="17031463">
                <a:moveTo>
                  <a:pt x="0" y="0"/>
                </a:moveTo>
                <a:lnTo>
                  <a:pt x="17031463" y="0"/>
                </a:lnTo>
                <a:lnTo>
                  <a:pt x="17031463" y="9431147"/>
                </a:lnTo>
                <a:lnTo>
                  <a:pt x="0" y="9431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91" l="0" r="0" t="-19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1"/>
          <p:cNvSpPr/>
          <p:nvPr/>
        </p:nvSpPr>
        <p:spPr>
          <a:xfrm>
            <a:off x="3354419" y="2488485"/>
            <a:ext cx="11938444" cy="6610922"/>
          </a:xfrm>
          <a:custGeom>
            <a:rect b="b" l="l" r="r" t="t"/>
            <a:pathLst>
              <a:path extrusionOk="0" h="8814562" w="15917926">
                <a:moveTo>
                  <a:pt x="0" y="0"/>
                </a:moveTo>
                <a:lnTo>
                  <a:pt x="15917926" y="0"/>
                </a:lnTo>
                <a:lnTo>
                  <a:pt x="15917926" y="8814562"/>
                </a:lnTo>
                <a:lnTo>
                  <a:pt x="0" y="8814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86" l="0" r="0" t="-18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1"/>
          <p:cNvSpPr/>
          <p:nvPr/>
        </p:nvSpPr>
        <p:spPr>
          <a:xfrm rot="-2372160">
            <a:off x="2231584" y="2288544"/>
            <a:ext cx="3009138" cy="1121569"/>
          </a:xfrm>
          <a:custGeom>
            <a:rect b="b" l="l" r="r" t="t"/>
            <a:pathLst>
              <a:path extrusionOk="0" h="1495425" w="4012184">
                <a:moveTo>
                  <a:pt x="4012184" y="1495425"/>
                </a:moveTo>
                <a:lnTo>
                  <a:pt x="0" y="1495425"/>
                </a:lnTo>
                <a:lnTo>
                  <a:pt x="0" y="0"/>
                </a:lnTo>
                <a:lnTo>
                  <a:pt x="4012184" y="0"/>
                </a:lnTo>
                <a:lnTo>
                  <a:pt x="4012184" y="1495425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64" r="-6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1"/>
          <p:cNvSpPr/>
          <p:nvPr/>
        </p:nvSpPr>
        <p:spPr>
          <a:xfrm>
            <a:off x="1025980" y="5869177"/>
            <a:ext cx="2710148" cy="4039552"/>
          </a:xfrm>
          <a:custGeom>
            <a:rect b="b" l="l" r="r" t="t"/>
            <a:pathLst>
              <a:path extrusionOk="0" h="5386070" w="3613531">
                <a:moveTo>
                  <a:pt x="0" y="0"/>
                </a:moveTo>
                <a:lnTo>
                  <a:pt x="3613531" y="0"/>
                </a:lnTo>
                <a:lnTo>
                  <a:pt x="3613531" y="5386070"/>
                </a:lnTo>
                <a:lnTo>
                  <a:pt x="0" y="5386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3" l="0" r="0" t="-2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1"/>
          <p:cNvSpPr/>
          <p:nvPr/>
        </p:nvSpPr>
        <p:spPr>
          <a:xfrm rot="-6339295">
            <a:off x="14494971" y="359810"/>
            <a:ext cx="1726787" cy="1723454"/>
          </a:xfrm>
          <a:custGeom>
            <a:rect b="b" l="l" r="r" t="t"/>
            <a:pathLst>
              <a:path extrusionOk="0" h="2297938" w="2302383">
                <a:moveTo>
                  <a:pt x="0" y="0"/>
                </a:moveTo>
                <a:lnTo>
                  <a:pt x="2302383" y="0"/>
                </a:lnTo>
                <a:lnTo>
                  <a:pt x="2302383" y="2297938"/>
                </a:lnTo>
                <a:lnTo>
                  <a:pt x="0" y="22979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2108" r="-210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1"/>
          <p:cNvSpPr/>
          <p:nvPr/>
        </p:nvSpPr>
        <p:spPr>
          <a:xfrm>
            <a:off x="4106966" y="8488607"/>
            <a:ext cx="1146524" cy="1146524"/>
          </a:xfrm>
          <a:custGeom>
            <a:rect b="b" l="l" r="r" t="t"/>
            <a:pathLst>
              <a:path extrusionOk="0" h="1528699" w="1528699">
                <a:moveTo>
                  <a:pt x="0" y="0"/>
                </a:moveTo>
                <a:lnTo>
                  <a:pt x="1528699" y="0"/>
                </a:lnTo>
                <a:lnTo>
                  <a:pt x="1528699" y="1528699"/>
                </a:lnTo>
                <a:lnTo>
                  <a:pt x="0" y="1528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825" l="0" r="0" t="-82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1"/>
          <p:cNvSpPr/>
          <p:nvPr/>
        </p:nvSpPr>
        <p:spPr>
          <a:xfrm rot="-10587885">
            <a:off x="13490905" y="9390444"/>
            <a:ext cx="1968818" cy="912876"/>
          </a:xfrm>
          <a:custGeom>
            <a:rect b="b" l="l" r="r" t="t"/>
            <a:pathLst>
              <a:path extrusionOk="0" h="1217168" w="2625090">
                <a:moveTo>
                  <a:pt x="0" y="0"/>
                </a:moveTo>
                <a:lnTo>
                  <a:pt x="2625090" y="0"/>
                </a:lnTo>
                <a:lnTo>
                  <a:pt x="2625090" y="1217168"/>
                </a:lnTo>
                <a:lnTo>
                  <a:pt x="0" y="12171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528" l="0" r="0" t="-5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1"/>
          <p:cNvSpPr/>
          <p:nvPr/>
        </p:nvSpPr>
        <p:spPr>
          <a:xfrm rot="10676741">
            <a:off x="507679" y="1380681"/>
            <a:ext cx="1496663" cy="1554384"/>
          </a:xfrm>
          <a:custGeom>
            <a:rect b="b" l="l" r="r" t="t"/>
            <a:pathLst>
              <a:path extrusionOk="0" h="2072513" w="1995551">
                <a:moveTo>
                  <a:pt x="0" y="0"/>
                </a:moveTo>
                <a:lnTo>
                  <a:pt x="1995551" y="0"/>
                </a:lnTo>
                <a:lnTo>
                  <a:pt x="1995551" y="2072513"/>
                </a:lnTo>
                <a:lnTo>
                  <a:pt x="0" y="2072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1" l="-27" r="-2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1"/>
          <p:cNvSpPr/>
          <p:nvPr/>
        </p:nvSpPr>
        <p:spPr>
          <a:xfrm rot="5400000">
            <a:off x="-386267" y="-363321"/>
            <a:ext cx="3229642" cy="405193"/>
          </a:xfrm>
          <a:custGeom>
            <a:rect b="b" l="l" r="r" t="t"/>
            <a:pathLst>
              <a:path extrusionOk="0" h="540258" w="4306189">
                <a:moveTo>
                  <a:pt x="0" y="0"/>
                </a:moveTo>
                <a:lnTo>
                  <a:pt x="4306189" y="0"/>
                </a:lnTo>
                <a:lnTo>
                  <a:pt x="4306189" y="540258"/>
                </a:lnTo>
                <a:lnTo>
                  <a:pt x="0" y="5402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-1569" l="0" r="0" t="-15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1"/>
          <p:cNvSpPr txBox="1"/>
          <p:nvPr/>
        </p:nvSpPr>
        <p:spPr>
          <a:xfrm>
            <a:off x="5501007" y="341630"/>
            <a:ext cx="5325341" cy="1159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98">
                <a:solidFill>
                  <a:srgbClr val="1C3249"/>
                </a:solidFill>
                <a:latin typeface="Fraunces"/>
                <a:ea typeface="Fraunces"/>
                <a:cs typeface="Fraunces"/>
                <a:sym typeface="Fraunces"/>
              </a:rPr>
              <a:t>V. VẬN DỤNG</a:t>
            </a:r>
            <a:endParaRPr/>
          </a:p>
        </p:txBody>
      </p:sp>
      <p:sp>
        <p:nvSpPr>
          <p:cNvPr id="390" name="Google Shape;390;p21"/>
          <p:cNvSpPr txBox="1"/>
          <p:nvPr/>
        </p:nvSpPr>
        <p:spPr>
          <a:xfrm>
            <a:off x="4301989" y="3364318"/>
            <a:ext cx="10445910" cy="48192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859" lvl="2" marL="1028578" marR="0" rtl="0" algn="just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4498"/>
              <a:buFont typeface="Arial"/>
              <a:buChar char="⚬"/>
            </a:pPr>
            <a:r>
              <a:rPr b="0" i="0" lang="en-US" sz="4498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HS làm </a:t>
            </a:r>
            <a:r>
              <a:rPr b="1" i="0" lang="en-US" sz="4498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 nhân</a:t>
            </a:r>
            <a:r>
              <a:rPr b="0" i="0" lang="en-US" sz="4498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hoàn thành đoạn văn dựa trên dàn ý đã thống nhất. </a:t>
            </a:r>
            <a:endParaRPr/>
          </a:p>
          <a:p>
            <a:pPr indent="-342859" lvl="2" marL="1028578" marR="0" rtl="0" algn="just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1C3249"/>
              </a:buClr>
              <a:buSzPts val="4498"/>
              <a:buFont typeface="Arial"/>
              <a:buChar char="⚬"/>
            </a:pPr>
            <a:r>
              <a:rPr b="0" i="0" lang="en-US" sz="4498" u="none" cap="none" strike="noStrike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Sau đó chấm chéo theo bảng kiểm, GV chấm mẫu 1- 2 đoạn và sử dụng kĩ thuật Think aloud để hướng dẫn hs. HS các nhóm sử dụng bảng kiểm để chấm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4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2"/>
          <p:cNvSpPr/>
          <p:nvPr/>
        </p:nvSpPr>
        <p:spPr>
          <a:xfrm>
            <a:off x="3552241" y="1899255"/>
            <a:ext cx="11183493" cy="4941094"/>
          </a:xfrm>
          <a:custGeom>
            <a:rect b="b" l="l" r="r" t="t"/>
            <a:pathLst>
              <a:path extrusionOk="0" h="6588125" w="14911324">
                <a:moveTo>
                  <a:pt x="0" y="0"/>
                </a:moveTo>
                <a:lnTo>
                  <a:pt x="14911324" y="0"/>
                </a:lnTo>
                <a:lnTo>
                  <a:pt x="14911324" y="6588125"/>
                </a:lnTo>
                <a:lnTo>
                  <a:pt x="0" y="65881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73" l="0" r="0" t="-27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2"/>
          <p:cNvSpPr/>
          <p:nvPr/>
        </p:nvSpPr>
        <p:spPr>
          <a:xfrm>
            <a:off x="3923537" y="2063301"/>
            <a:ext cx="10440924" cy="4612957"/>
          </a:xfrm>
          <a:custGeom>
            <a:rect b="b" l="l" r="r" t="t"/>
            <a:pathLst>
              <a:path extrusionOk="0" h="6150610" w="13921232">
                <a:moveTo>
                  <a:pt x="0" y="0"/>
                </a:moveTo>
                <a:lnTo>
                  <a:pt x="13921232" y="0"/>
                </a:lnTo>
                <a:lnTo>
                  <a:pt x="13921232" y="6150610"/>
                </a:lnTo>
                <a:lnTo>
                  <a:pt x="0" y="61506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38" l="0" r="0" t="-2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2"/>
          <p:cNvSpPr/>
          <p:nvPr/>
        </p:nvSpPr>
        <p:spPr>
          <a:xfrm rot="-2011855">
            <a:off x="2639933" y="2043454"/>
            <a:ext cx="2419255" cy="1250918"/>
          </a:xfrm>
          <a:custGeom>
            <a:rect b="b" l="l" r="r" t="t"/>
            <a:pathLst>
              <a:path extrusionOk="0" h="1667891" w="3225673">
                <a:moveTo>
                  <a:pt x="0" y="0"/>
                </a:moveTo>
                <a:lnTo>
                  <a:pt x="3225673" y="0"/>
                </a:lnTo>
                <a:lnTo>
                  <a:pt x="3225673" y="1667891"/>
                </a:lnTo>
                <a:lnTo>
                  <a:pt x="0" y="1667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51" l="0" r="0" t="-2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2"/>
          <p:cNvSpPr/>
          <p:nvPr/>
        </p:nvSpPr>
        <p:spPr>
          <a:xfrm rot="2868109">
            <a:off x="1361817" y="7305892"/>
            <a:ext cx="3059430" cy="784288"/>
          </a:xfrm>
          <a:custGeom>
            <a:rect b="b" l="l" r="r" t="t"/>
            <a:pathLst>
              <a:path extrusionOk="0" h="1045718" w="4079240">
                <a:moveTo>
                  <a:pt x="0" y="0"/>
                </a:moveTo>
                <a:lnTo>
                  <a:pt x="4079240" y="0"/>
                </a:lnTo>
                <a:lnTo>
                  <a:pt x="4079240" y="1045718"/>
                </a:lnTo>
                <a:lnTo>
                  <a:pt x="0" y="10457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77" l="0" r="0" t="-2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2"/>
          <p:cNvSpPr/>
          <p:nvPr/>
        </p:nvSpPr>
        <p:spPr>
          <a:xfrm rot="2119199">
            <a:off x="15648008" y="1391329"/>
            <a:ext cx="727425" cy="1343977"/>
          </a:xfrm>
          <a:custGeom>
            <a:rect b="b" l="l" r="r" t="t"/>
            <a:pathLst>
              <a:path extrusionOk="0" h="1791970" w="969899">
                <a:moveTo>
                  <a:pt x="0" y="0"/>
                </a:moveTo>
                <a:lnTo>
                  <a:pt x="969899" y="0"/>
                </a:lnTo>
                <a:lnTo>
                  <a:pt x="969899" y="1791970"/>
                </a:lnTo>
                <a:lnTo>
                  <a:pt x="0" y="17919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1" l="-90" r="-8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2"/>
          <p:cNvSpPr/>
          <p:nvPr/>
        </p:nvSpPr>
        <p:spPr>
          <a:xfrm flipH="1" rot="3178176">
            <a:off x="14187463" y="7426420"/>
            <a:ext cx="3928586" cy="1036130"/>
          </a:xfrm>
          <a:custGeom>
            <a:rect b="b" l="l" r="r" t="t"/>
            <a:pathLst>
              <a:path extrusionOk="0" h="1381506" w="5238115">
                <a:moveTo>
                  <a:pt x="0" y="1381506"/>
                </a:moveTo>
                <a:lnTo>
                  <a:pt x="5238115" y="1381506"/>
                </a:lnTo>
                <a:lnTo>
                  <a:pt x="5238115" y="0"/>
                </a:lnTo>
                <a:lnTo>
                  <a:pt x="0" y="0"/>
                </a:lnTo>
                <a:lnTo>
                  <a:pt x="0" y="1381506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4" l="0" r="0" t="-3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2"/>
          <p:cNvSpPr/>
          <p:nvPr/>
        </p:nvSpPr>
        <p:spPr>
          <a:xfrm rot="5400000">
            <a:off x="285374" y="1606846"/>
            <a:ext cx="1968818" cy="912876"/>
          </a:xfrm>
          <a:custGeom>
            <a:rect b="b" l="l" r="r" t="t"/>
            <a:pathLst>
              <a:path extrusionOk="0" h="1217168" w="2625090">
                <a:moveTo>
                  <a:pt x="0" y="0"/>
                </a:moveTo>
                <a:lnTo>
                  <a:pt x="2625090" y="0"/>
                </a:lnTo>
                <a:lnTo>
                  <a:pt x="2625090" y="1217168"/>
                </a:lnTo>
                <a:lnTo>
                  <a:pt x="0" y="12171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528" l="0" r="0" t="-5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2"/>
          <p:cNvSpPr/>
          <p:nvPr/>
        </p:nvSpPr>
        <p:spPr>
          <a:xfrm>
            <a:off x="10774915" y="6440356"/>
            <a:ext cx="3384232" cy="3384232"/>
          </a:xfrm>
          <a:custGeom>
            <a:rect b="b" l="l" r="r" t="t"/>
            <a:pathLst>
              <a:path extrusionOk="0" h="4512310" w="4512310">
                <a:moveTo>
                  <a:pt x="4512310" y="2256155"/>
                </a:moveTo>
                <a:cubicBezTo>
                  <a:pt x="4512310" y="3502152"/>
                  <a:pt x="3502152" y="4512310"/>
                  <a:pt x="2256155" y="4512310"/>
                </a:cubicBezTo>
                <a:cubicBezTo>
                  <a:pt x="1010158" y="4512310"/>
                  <a:pt x="0" y="3502152"/>
                  <a:pt x="0" y="2256155"/>
                </a:cubicBezTo>
                <a:cubicBezTo>
                  <a:pt x="0" y="1010158"/>
                  <a:pt x="1010158" y="0"/>
                  <a:pt x="2256155" y="0"/>
                </a:cubicBezTo>
                <a:cubicBezTo>
                  <a:pt x="3502152" y="0"/>
                  <a:pt x="4512310" y="1010158"/>
                  <a:pt x="4512310" y="2256155"/>
                </a:cubicBez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233" r="-23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22"/>
          <p:cNvSpPr txBox="1"/>
          <p:nvPr/>
        </p:nvSpPr>
        <p:spPr>
          <a:xfrm>
            <a:off x="4876800" y="2893439"/>
            <a:ext cx="8420580" cy="1953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EE8A4F"/>
                </a:solidFill>
                <a:latin typeface="Arial"/>
                <a:ea typeface="Arial"/>
                <a:cs typeface="Arial"/>
                <a:sym typeface="Arial"/>
              </a:rPr>
              <a:t>Cảm ơn các em!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4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3240660" y="2402500"/>
            <a:ext cx="10862405" cy="6531007"/>
          </a:xfrm>
          <a:custGeom>
            <a:rect b="b" l="l" r="r" t="t"/>
            <a:pathLst>
              <a:path extrusionOk="0" h="8708009" w="14483207">
                <a:moveTo>
                  <a:pt x="0" y="0"/>
                </a:moveTo>
                <a:lnTo>
                  <a:pt x="14483207" y="0"/>
                </a:lnTo>
                <a:lnTo>
                  <a:pt x="14483207" y="8708009"/>
                </a:lnTo>
                <a:lnTo>
                  <a:pt x="0" y="87080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0" y="2084025"/>
            <a:ext cx="1828800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rgbClr val="D16B50"/>
                </a:solidFill>
                <a:latin typeface="Fraunces"/>
                <a:ea typeface="Fraunces"/>
                <a:cs typeface="Fraunces"/>
                <a:sym typeface="Fraunces"/>
              </a:rPr>
              <a:t>BÀI 7: TIN YÊU VÀ ƯỚC VỌNG</a:t>
            </a:r>
            <a:endParaRPr/>
          </a:p>
        </p:txBody>
      </p:sp>
      <p:sp>
        <p:nvSpPr>
          <p:cNvPr id="110" name="Google Shape;110;p3"/>
          <p:cNvSpPr/>
          <p:nvPr/>
        </p:nvSpPr>
        <p:spPr>
          <a:xfrm flipH="1" rot="-7026147">
            <a:off x="15644256" y="384837"/>
            <a:ext cx="3230118" cy="2353913"/>
          </a:xfrm>
          <a:custGeom>
            <a:rect b="b" l="l" r="r" t="t"/>
            <a:pathLst>
              <a:path extrusionOk="0" h="3138551" w="4306824">
                <a:moveTo>
                  <a:pt x="0" y="3138551"/>
                </a:moveTo>
                <a:lnTo>
                  <a:pt x="4306824" y="3138551"/>
                </a:lnTo>
                <a:lnTo>
                  <a:pt x="4306824" y="0"/>
                </a:lnTo>
                <a:lnTo>
                  <a:pt x="0" y="0"/>
                </a:lnTo>
                <a:lnTo>
                  <a:pt x="0" y="3138551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5" l="0" r="0" t="-4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5">
            <a:alphaModFix/>
          </a:blip>
          <a:srcRect b="0" l="0" r="49" t="0"/>
          <a:stretch/>
        </p:blipFill>
        <p:spPr>
          <a:xfrm>
            <a:off x="0" y="6172200"/>
            <a:ext cx="4566743" cy="431557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6361137" y="3204732"/>
            <a:ext cx="5565725" cy="118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99">
                <a:solidFill>
                  <a:srgbClr val="494747"/>
                </a:solidFill>
                <a:latin typeface="Fraunces"/>
                <a:ea typeface="Fraunces"/>
                <a:cs typeface="Fraunces"/>
                <a:sym typeface="Fraunces"/>
              </a:rPr>
              <a:t>KĨ NĂNG VIẾT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1517520" y="4350421"/>
            <a:ext cx="16278722" cy="4624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9">
                <a:solidFill>
                  <a:srgbClr val="EE8A4F"/>
                </a:solidFill>
                <a:latin typeface="Fraunces"/>
                <a:ea typeface="Fraunces"/>
                <a:cs typeface="Fraunces"/>
                <a:sym typeface="Fraunces"/>
              </a:rPr>
              <a:t>Viết đoạn văn ghi lại cảm nghĩ sau khi đọc một </a:t>
            </a:r>
            <a:endParaRPr/>
          </a:p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9">
                <a:solidFill>
                  <a:srgbClr val="EE8A4F"/>
                </a:solidFill>
                <a:latin typeface="Fraunces"/>
                <a:ea typeface="Fraunces"/>
                <a:cs typeface="Fraunces"/>
                <a:sym typeface="Fraunces"/>
              </a:rPr>
              <a:t>bài thơ tự do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4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2948841" y="2527224"/>
            <a:ext cx="12412408" cy="7044023"/>
          </a:xfrm>
          <a:custGeom>
            <a:rect b="b" l="l" r="r" t="t"/>
            <a:pathLst>
              <a:path extrusionOk="0" h="9392031" w="16549878">
                <a:moveTo>
                  <a:pt x="0" y="0"/>
                </a:moveTo>
                <a:lnTo>
                  <a:pt x="16549878" y="0"/>
                </a:lnTo>
                <a:lnTo>
                  <a:pt x="16549878" y="9392031"/>
                </a:lnTo>
                <a:lnTo>
                  <a:pt x="0" y="93920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8" r="-3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 flipH="1" rot="10800000">
            <a:off x="-779447" y="8080161"/>
            <a:ext cx="3613690" cy="2683192"/>
          </a:xfrm>
          <a:custGeom>
            <a:rect b="b" l="l" r="r" t="t"/>
            <a:pathLst>
              <a:path extrusionOk="0" h="3577590" w="4818253">
                <a:moveTo>
                  <a:pt x="0" y="3577590"/>
                </a:moveTo>
                <a:lnTo>
                  <a:pt x="4818253" y="3577590"/>
                </a:lnTo>
                <a:lnTo>
                  <a:pt x="4818253" y="0"/>
                </a:lnTo>
                <a:lnTo>
                  <a:pt x="0" y="0"/>
                </a:lnTo>
                <a:lnTo>
                  <a:pt x="0" y="357759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5" r="-2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9144000" y="9024851"/>
            <a:ext cx="2131314" cy="546354"/>
          </a:xfrm>
          <a:custGeom>
            <a:rect b="b" l="l" r="r" t="t"/>
            <a:pathLst>
              <a:path extrusionOk="0" h="728472" w="2841752">
                <a:moveTo>
                  <a:pt x="0" y="0"/>
                </a:moveTo>
                <a:lnTo>
                  <a:pt x="2841752" y="0"/>
                </a:lnTo>
                <a:lnTo>
                  <a:pt x="2841752" y="728472"/>
                </a:lnTo>
                <a:lnTo>
                  <a:pt x="0" y="7284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507" l="0" r="0" t="-4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 flipH="1" rot="-7026147">
            <a:off x="15644256" y="2031210"/>
            <a:ext cx="3230118" cy="2353913"/>
          </a:xfrm>
          <a:custGeom>
            <a:rect b="b" l="l" r="r" t="t"/>
            <a:pathLst>
              <a:path extrusionOk="0" h="3138551" w="4306824">
                <a:moveTo>
                  <a:pt x="0" y="3138551"/>
                </a:moveTo>
                <a:lnTo>
                  <a:pt x="4306824" y="3138551"/>
                </a:lnTo>
                <a:lnTo>
                  <a:pt x="4306824" y="0"/>
                </a:lnTo>
                <a:lnTo>
                  <a:pt x="0" y="0"/>
                </a:lnTo>
                <a:lnTo>
                  <a:pt x="0" y="3138551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5" l="0" r="0" t="-4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7539141" y="2059076"/>
            <a:ext cx="3209735" cy="992124"/>
          </a:xfrm>
          <a:custGeom>
            <a:rect b="b" l="l" r="r" t="t"/>
            <a:pathLst>
              <a:path extrusionOk="0" h="1322832" w="4279646">
                <a:moveTo>
                  <a:pt x="0" y="0"/>
                </a:moveTo>
                <a:lnTo>
                  <a:pt x="4279646" y="0"/>
                </a:lnTo>
                <a:lnTo>
                  <a:pt x="4279646" y="1322832"/>
                </a:lnTo>
                <a:lnTo>
                  <a:pt x="0" y="13228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397" l="0" r="0" t="-40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 rot="1472142">
            <a:off x="153884" y="501056"/>
            <a:ext cx="768668" cy="678371"/>
          </a:xfrm>
          <a:custGeom>
            <a:rect b="b" l="l" r="r" t="t"/>
            <a:pathLst>
              <a:path extrusionOk="0" h="904494" w="1024890">
                <a:moveTo>
                  <a:pt x="0" y="0"/>
                </a:moveTo>
                <a:lnTo>
                  <a:pt x="1024890" y="0"/>
                </a:lnTo>
                <a:lnTo>
                  <a:pt x="1024890" y="904494"/>
                </a:lnTo>
                <a:lnTo>
                  <a:pt x="0" y="9044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57" l="0" r="0" t="-3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4007309" y="3560295"/>
            <a:ext cx="10718415" cy="5450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5240" lvl="2" marL="1005719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494747"/>
              </a:buClr>
              <a:buSzPts val="4399"/>
              <a:buFont typeface="Arial"/>
              <a:buChar char="⚬"/>
            </a:pPr>
            <a:r>
              <a:rPr b="0" i="0" lang="en-US" sz="4399" u="none" cap="none" strike="noStrike">
                <a:solidFill>
                  <a:srgbClr val="49474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 một bài nhạc sẽ được bật lên, 1 chiếc bút được truyền tay; nhạc dừng ở đâu thì HS đó trả lời </a:t>
            </a:r>
            <a:r>
              <a:rPr b="1" i="0" lang="en-US" sz="4399" u="none" cap="none" strike="noStrike">
                <a:solidFill>
                  <a:srgbClr val="49474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01 đặc điểm</a:t>
            </a:r>
            <a:r>
              <a:rPr b="0" i="0" lang="en-US" sz="4399" u="none" cap="none" strike="noStrike">
                <a:solidFill>
                  <a:srgbClr val="49474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của </a:t>
            </a:r>
            <a:r>
              <a:rPr b="1" i="0" lang="en-US" sz="4399" u="none" cap="none" strike="noStrike">
                <a:solidFill>
                  <a:srgbClr val="49474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yêu cầu về hình thức, nội dung</a:t>
            </a:r>
            <a:r>
              <a:rPr b="0" i="0" lang="en-US" sz="4399" u="none" cap="none" strike="noStrike">
                <a:solidFill>
                  <a:srgbClr val="49474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của một bài thơ và </a:t>
            </a:r>
            <a:r>
              <a:rPr b="1" i="0" lang="en-US" sz="4399" u="none" cap="none" strike="noStrike">
                <a:solidFill>
                  <a:srgbClr val="49474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yêu cầu khi viết một đoạn văn </a:t>
            </a:r>
            <a:r>
              <a:rPr b="0" i="0" lang="en-US" sz="4399" u="none" cap="none" strike="noStrike">
                <a:solidFill>
                  <a:srgbClr val="49474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ghi lại cảm xúc sau khi đọc một bài thơ tự do.</a:t>
            </a:r>
            <a:endParaRPr/>
          </a:p>
          <a:p>
            <a:pPr indent="-335240" lvl="2" marL="1005719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494747"/>
              </a:buClr>
              <a:buSzPts val="4399"/>
              <a:buFont typeface="Arial"/>
              <a:buChar char="⚬"/>
            </a:pPr>
            <a:r>
              <a:rPr b="0" i="0" lang="en-US" sz="4399" u="none" cap="none" strike="noStrike">
                <a:solidFill>
                  <a:srgbClr val="49474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Thời gian: </a:t>
            </a:r>
            <a:r>
              <a:rPr b="1" i="0" lang="en-US" sz="4399" u="none" cap="none" strike="noStrike">
                <a:solidFill>
                  <a:srgbClr val="49474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</a:t>
            </a:r>
            <a:r>
              <a:rPr b="0" i="0" lang="en-US" sz="4399" u="none" cap="none" strike="noStrike">
                <a:solidFill>
                  <a:srgbClr val="49474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phút</a:t>
            </a:r>
            <a:endParaRPr/>
          </a:p>
        </p:txBody>
      </p:sp>
      <p:sp>
        <p:nvSpPr>
          <p:cNvPr id="125" name="Google Shape;125;p4"/>
          <p:cNvSpPr/>
          <p:nvPr/>
        </p:nvSpPr>
        <p:spPr>
          <a:xfrm>
            <a:off x="116387" y="1203103"/>
            <a:ext cx="4570107" cy="4570107"/>
          </a:xfrm>
          <a:custGeom>
            <a:rect b="b" l="l" r="r" t="t"/>
            <a:pathLst>
              <a:path extrusionOk="0" h="4570107" w="4570107">
                <a:moveTo>
                  <a:pt x="0" y="0"/>
                </a:moveTo>
                <a:lnTo>
                  <a:pt x="4570107" y="0"/>
                </a:lnTo>
                <a:lnTo>
                  <a:pt x="4570107" y="4570107"/>
                </a:lnTo>
                <a:lnTo>
                  <a:pt x="0" y="4570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538223" y="224313"/>
            <a:ext cx="16403844" cy="10318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8">
                <a:solidFill>
                  <a:srgbClr val="D16B50"/>
                </a:solidFill>
                <a:latin typeface="Fraunces"/>
                <a:ea typeface="Fraunces"/>
                <a:cs typeface="Fraunces"/>
                <a:sym typeface="Fraunces"/>
              </a:rPr>
              <a:t>I. TÌM HIỂU YÊU CẦU CỦA KIỂU VĂN BẢN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538223" y="2403014"/>
            <a:ext cx="3726435" cy="1837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99">
                <a:solidFill>
                  <a:srgbClr val="FFFFFF"/>
                </a:solidFill>
                <a:latin typeface="Fraunces"/>
                <a:ea typeface="Fraunces"/>
                <a:cs typeface="Fraunces"/>
                <a:sym typeface="Fraunces"/>
              </a:rPr>
              <a:t>Trò chơi: </a:t>
            </a:r>
            <a:endParaRPr/>
          </a:p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99">
                <a:solidFill>
                  <a:srgbClr val="FFFFFF"/>
                </a:solidFill>
                <a:latin typeface="Fraunces"/>
                <a:ea typeface="Fraunces"/>
                <a:cs typeface="Fraunces"/>
                <a:sym typeface="Fraunces"/>
              </a:rPr>
              <a:t>TIA CHỚP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4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/>
          <p:nvPr/>
        </p:nvSpPr>
        <p:spPr>
          <a:xfrm rot="-1556156">
            <a:off x="17206192" y="885380"/>
            <a:ext cx="677704" cy="785813"/>
          </a:xfrm>
          <a:custGeom>
            <a:rect b="b" l="l" r="r" t="t"/>
            <a:pathLst>
              <a:path extrusionOk="0" h="1047750" w="903605">
                <a:moveTo>
                  <a:pt x="0" y="0"/>
                </a:moveTo>
                <a:lnTo>
                  <a:pt x="903605" y="0"/>
                </a:lnTo>
                <a:lnTo>
                  <a:pt x="903605" y="1047750"/>
                </a:lnTo>
                <a:lnTo>
                  <a:pt x="0" y="1047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3" l="-985" r="-98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flipH="1">
            <a:off x="17112340" y="8476178"/>
            <a:ext cx="865442" cy="782098"/>
          </a:xfrm>
          <a:custGeom>
            <a:rect b="b" l="l" r="r" t="t"/>
            <a:pathLst>
              <a:path extrusionOk="0" h="1042797" w="1153922">
                <a:moveTo>
                  <a:pt x="1153922" y="0"/>
                </a:moveTo>
                <a:lnTo>
                  <a:pt x="0" y="0"/>
                </a:lnTo>
                <a:lnTo>
                  <a:pt x="0" y="1042797"/>
                </a:lnTo>
                <a:lnTo>
                  <a:pt x="1153922" y="1042797"/>
                </a:lnTo>
                <a:lnTo>
                  <a:pt x="115392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" l="-86" r="-8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595990" y="637639"/>
            <a:ext cx="865441" cy="782098"/>
          </a:xfrm>
          <a:custGeom>
            <a:rect b="b" l="l" r="r" t="t"/>
            <a:pathLst>
              <a:path extrusionOk="0" h="1042797" w="1153922">
                <a:moveTo>
                  <a:pt x="0" y="0"/>
                </a:moveTo>
                <a:lnTo>
                  <a:pt x="1153922" y="0"/>
                </a:lnTo>
                <a:lnTo>
                  <a:pt x="1153922" y="1042797"/>
                </a:lnTo>
                <a:lnTo>
                  <a:pt x="0" y="10427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" l="-86" r="-8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942078" y="428089"/>
            <a:ext cx="16403844" cy="10578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99">
                <a:solidFill>
                  <a:srgbClr val="D16B50"/>
                </a:solidFill>
                <a:latin typeface="Fraunces"/>
                <a:ea typeface="Fraunces"/>
                <a:cs typeface="Fraunces"/>
                <a:sym typeface="Fraunces"/>
              </a:rPr>
              <a:t>I. TÌM HIỂU YÊU CẦU CỦA KIỂU VĂN BẢN</a:t>
            </a:r>
            <a:endParaRPr/>
          </a:p>
        </p:txBody>
      </p:sp>
      <p:sp>
        <p:nvSpPr>
          <p:cNvPr id="136" name="Google Shape;136;p5"/>
          <p:cNvSpPr txBox="1"/>
          <p:nvPr/>
        </p:nvSpPr>
        <p:spPr>
          <a:xfrm>
            <a:off x="1617780" y="1734043"/>
            <a:ext cx="16403844" cy="1040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49580" lvl="2" marL="1348741" marR="0" rtl="0" algn="l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99"/>
              <a:buFont typeface="Arial"/>
              <a:buChar char="⚬"/>
            </a:pPr>
            <a:r>
              <a:rPr b="0" i="0" lang="en-US" sz="5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Yêu cầu kiểu bài</a:t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2956205" y="3434017"/>
            <a:ext cx="12375547" cy="6852952"/>
          </a:xfrm>
          <a:custGeom>
            <a:rect b="b" l="l" r="r" t="t"/>
            <a:pathLst>
              <a:path extrusionOk="0" h="9137269" w="16500729">
                <a:moveTo>
                  <a:pt x="0" y="0"/>
                </a:moveTo>
                <a:lnTo>
                  <a:pt x="16500729" y="0"/>
                </a:lnTo>
                <a:lnTo>
                  <a:pt x="16500729" y="9137269"/>
                </a:lnTo>
                <a:lnTo>
                  <a:pt x="0" y="9137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47" l="0" r="0" t="-1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3404518" y="3682270"/>
            <a:ext cx="11478959" cy="6356509"/>
          </a:xfrm>
          <a:custGeom>
            <a:rect b="b" l="l" r="r" t="t"/>
            <a:pathLst>
              <a:path extrusionOk="0" h="8475345" w="15305278">
                <a:moveTo>
                  <a:pt x="0" y="0"/>
                </a:moveTo>
                <a:lnTo>
                  <a:pt x="15305278" y="0"/>
                </a:lnTo>
                <a:lnTo>
                  <a:pt x="15305278" y="8475345"/>
                </a:lnTo>
                <a:lnTo>
                  <a:pt x="0" y="84753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60" l="0" r="0" t="-1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5638475" y="2985564"/>
            <a:ext cx="7011066" cy="1606867"/>
          </a:xfrm>
          <a:custGeom>
            <a:rect b="b" l="l" r="r" t="t"/>
            <a:pathLst>
              <a:path extrusionOk="0" h="2142490" w="9348089">
                <a:moveTo>
                  <a:pt x="0" y="0"/>
                </a:moveTo>
                <a:lnTo>
                  <a:pt x="9348089" y="0"/>
                </a:lnTo>
                <a:lnTo>
                  <a:pt x="9348089" y="2142490"/>
                </a:lnTo>
                <a:lnTo>
                  <a:pt x="0" y="2142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2" l="0" r="0" t="-2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4111798" y="4592711"/>
            <a:ext cx="10064403" cy="4326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373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5643" lvl="2" marL="1096930" marR="0" rtl="0" algn="just">
              <a:lnSpc>
                <a:spcPct val="1400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8"/>
              <a:buFont typeface="Arial"/>
              <a:buChar char="⚬"/>
            </a:pPr>
            <a:r>
              <a:rPr b="0" i="0" lang="en-US" sz="4798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 nhiều câu tạo thành</a:t>
            </a:r>
            <a:endParaRPr/>
          </a:p>
          <a:p>
            <a:pPr indent="-365643" lvl="2" marL="1096930" marR="0" rtl="0" algn="just">
              <a:lnSpc>
                <a:spcPct val="1400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8"/>
              <a:buFont typeface="Arial"/>
              <a:buChar char="⚬"/>
            </a:pPr>
            <a:r>
              <a:rPr b="0" i="0" lang="en-US" sz="4798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Mở đầu bằng chữ viết hoa, lùi đầu dòng; kết thúc bằng dấu câu dùng để ngắt đoạn (“.”, “?”, “…”, “!”)</a:t>
            </a:r>
            <a:endParaRPr/>
          </a:p>
        </p:txBody>
      </p:sp>
      <p:sp>
        <p:nvSpPr>
          <p:cNvPr id="141" name="Google Shape;141;p5"/>
          <p:cNvSpPr txBox="1"/>
          <p:nvPr/>
        </p:nvSpPr>
        <p:spPr>
          <a:xfrm>
            <a:off x="6019800" y="3260377"/>
            <a:ext cx="6172199" cy="750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98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Hình thức: Đoạn văn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4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/>
          <p:nvPr/>
        </p:nvSpPr>
        <p:spPr>
          <a:xfrm>
            <a:off x="1515961" y="2379896"/>
            <a:ext cx="13879925" cy="7686008"/>
          </a:xfrm>
          <a:custGeom>
            <a:rect b="b" l="l" r="r" t="t"/>
            <a:pathLst>
              <a:path extrusionOk="0" h="10248011" w="18506567">
                <a:moveTo>
                  <a:pt x="0" y="0"/>
                </a:moveTo>
                <a:lnTo>
                  <a:pt x="18506567" y="0"/>
                </a:lnTo>
                <a:lnTo>
                  <a:pt x="18506567" y="10248011"/>
                </a:lnTo>
                <a:lnTo>
                  <a:pt x="0" y="102480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1" l="0" r="0" t="-1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2078710" y="2720250"/>
            <a:ext cx="12702540" cy="7034022"/>
          </a:xfrm>
          <a:custGeom>
            <a:rect b="b" l="l" r="r" t="t"/>
            <a:pathLst>
              <a:path extrusionOk="0" h="9378696" w="16936720">
                <a:moveTo>
                  <a:pt x="0" y="0"/>
                </a:moveTo>
                <a:lnTo>
                  <a:pt x="16936720" y="0"/>
                </a:lnTo>
                <a:lnTo>
                  <a:pt x="16936720" y="9378696"/>
                </a:lnTo>
                <a:lnTo>
                  <a:pt x="0" y="9378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54" l="0" r="0" t="-15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813286" y="8371463"/>
            <a:ext cx="1382268" cy="1382268"/>
          </a:xfrm>
          <a:custGeom>
            <a:rect b="b" l="l" r="r" t="t"/>
            <a:pathLst>
              <a:path extrusionOk="0" h="1843024" w="1843024">
                <a:moveTo>
                  <a:pt x="0" y="0"/>
                </a:moveTo>
                <a:lnTo>
                  <a:pt x="1843024" y="0"/>
                </a:lnTo>
                <a:lnTo>
                  <a:pt x="1843024" y="1843024"/>
                </a:lnTo>
                <a:lnTo>
                  <a:pt x="0" y="1843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683" l="0" r="0" t="-6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 rot="1472142">
            <a:off x="336551" y="2407278"/>
            <a:ext cx="953453" cy="841439"/>
          </a:xfrm>
          <a:custGeom>
            <a:rect b="b" l="l" r="r" t="t"/>
            <a:pathLst>
              <a:path extrusionOk="0" h="1121918" w="1271270">
                <a:moveTo>
                  <a:pt x="0" y="0"/>
                </a:moveTo>
                <a:lnTo>
                  <a:pt x="1271270" y="0"/>
                </a:lnTo>
                <a:lnTo>
                  <a:pt x="1271270" y="1121918"/>
                </a:lnTo>
                <a:lnTo>
                  <a:pt x="0" y="1121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73" r="-7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15072619" y="1303734"/>
            <a:ext cx="1937099" cy="2152364"/>
          </a:xfrm>
          <a:custGeom>
            <a:rect b="b" l="l" r="r" t="t"/>
            <a:pathLst>
              <a:path extrusionOk="0" h="2869819" w="2582799">
                <a:moveTo>
                  <a:pt x="0" y="0"/>
                </a:moveTo>
                <a:lnTo>
                  <a:pt x="2582799" y="0"/>
                </a:lnTo>
                <a:lnTo>
                  <a:pt x="2582799" y="2869819"/>
                </a:lnTo>
                <a:lnTo>
                  <a:pt x="0" y="2869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70" l="0" r="0" t="-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15757259" y="8232878"/>
            <a:ext cx="1693354" cy="1659445"/>
          </a:xfrm>
          <a:custGeom>
            <a:rect b="b" l="l" r="r" t="t"/>
            <a:pathLst>
              <a:path extrusionOk="0" h="2212594" w="2257806">
                <a:moveTo>
                  <a:pt x="0" y="0"/>
                </a:moveTo>
                <a:lnTo>
                  <a:pt x="2257806" y="0"/>
                </a:lnTo>
                <a:lnTo>
                  <a:pt x="2257806" y="2212594"/>
                </a:lnTo>
                <a:lnTo>
                  <a:pt x="0" y="2212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159" l="0" r="1" t="-1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1713034" y="2720250"/>
            <a:ext cx="12682242" cy="7210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Nội dung:</a:t>
            </a:r>
            <a:endParaRPr/>
          </a:p>
          <a:p>
            <a:pPr indent="-342823" lvl="2" marL="1028472" marR="0" rtl="0" algn="just">
              <a:lnSpc>
                <a:spcPct val="1499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⚬"/>
            </a:pPr>
            <a:r>
              <a:rPr b="0" i="0" lang="en-US" sz="42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Giới thiệu được bài thơ, tác giả (nếu có)</a:t>
            </a:r>
            <a:endParaRPr/>
          </a:p>
          <a:p>
            <a:pPr indent="-342823" lvl="2" marL="1028472" marR="0" rtl="0" algn="just">
              <a:lnSpc>
                <a:spcPct val="1499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⚬"/>
            </a:pPr>
            <a:r>
              <a:rPr b="0" i="0" lang="en-US" sz="42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Nêu được cảm nghĩ về nội dung và nghệ thuật của bài thơ.</a:t>
            </a:r>
            <a:endParaRPr/>
          </a:p>
          <a:p>
            <a:pPr indent="-342823" lvl="2" marL="1028472" marR="0" rtl="0" algn="just">
              <a:lnSpc>
                <a:spcPct val="1499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⚬"/>
            </a:pPr>
            <a:r>
              <a:rPr b="0" i="0" lang="en-US" sz="42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Nêu được tác dụng của thể thơ tự do trong việc thể hiện mạch cảm xúc, tạo nên nét độc đáo của bài thơ.</a:t>
            </a:r>
            <a:endParaRPr/>
          </a:p>
          <a:p>
            <a:pPr indent="-342823" lvl="2" marL="1028472" marR="0" rtl="0" algn="just">
              <a:lnSpc>
                <a:spcPct val="1499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⚬"/>
            </a:pPr>
            <a:r>
              <a:rPr b="0" i="0" lang="en-US" sz="42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 thể sử dụng ngôi thứ nhất để chia sẻ cảm xúc.</a:t>
            </a:r>
            <a:endParaRPr/>
          </a:p>
          <a:p>
            <a:pPr indent="-342823" lvl="2" marL="1028472" marR="0" rtl="0" algn="just">
              <a:lnSpc>
                <a:spcPct val="1499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⚬"/>
            </a:pPr>
            <a:r>
              <a:rPr b="0" i="0" lang="en-US" sz="42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Khái quát được thông điệp bài thơ mang đến cho độc giả.</a:t>
            </a:r>
            <a:endParaRPr/>
          </a:p>
        </p:txBody>
      </p:sp>
      <p:sp>
        <p:nvSpPr>
          <p:cNvPr id="153" name="Google Shape;153;p6"/>
          <p:cNvSpPr txBox="1"/>
          <p:nvPr/>
        </p:nvSpPr>
        <p:spPr>
          <a:xfrm>
            <a:off x="0" y="34931"/>
            <a:ext cx="17259300" cy="1159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98">
                <a:solidFill>
                  <a:srgbClr val="D16B50"/>
                </a:solidFill>
                <a:latin typeface="Fraunces"/>
                <a:ea typeface="Fraunces"/>
                <a:cs typeface="Fraunces"/>
                <a:sym typeface="Fraunces"/>
              </a:rPr>
              <a:t>I. TÌM HIỂU YÊU CẦU CỦA KIỂU VĂN BẢN</a:t>
            </a:r>
            <a:endParaRPr/>
          </a:p>
        </p:txBody>
      </p:sp>
      <p:sp>
        <p:nvSpPr>
          <p:cNvPr id="154" name="Google Shape;154;p6"/>
          <p:cNvSpPr txBox="1"/>
          <p:nvPr/>
        </p:nvSpPr>
        <p:spPr>
          <a:xfrm>
            <a:off x="1884156" y="1193716"/>
            <a:ext cx="16403844" cy="1033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41919" lvl="2" marL="1325758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98"/>
              <a:buFont typeface="Arial"/>
              <a:buChar char="⚬"/>
            </a:pPr>
            <a:r>
              <a:rPr b="0" i="0" lang="en-US" sz="579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Yêu cầu kiểu bài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4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 rot="5400000">
            <a:off x="16847154" y="8454650"/>
            <a:ext cx="1968818" cy="912876"/>
          </a:xfrm>
          <a:custGeom>
            <a:rect b="b" l="l" r="r" t="t"/>
            <a:pathLst>
              <a:path extrusionOk="0" h="1217168" w="2625090">
                <a:moveTo>
                  <a:pt x="0" y="0"/>
                </a:moveTo>
                <a:lnTo>
                  <a:pt x="2625090" y="0"/>
                </a:lnTo>
                <a:lnTo>
                  <a:pt x="2625090" y="1217168"/>
                </a:lnTo>
                <a:lnTo>
                  <a:pt x="0" y="12171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28" l="0" r="0" t="-5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/>
          <p:nvPr/>
        </p:nvSpPr>
        <p:spPr>
          <a:xfrm rot="10800000">
            <a:off x="17071682" y="1465076"/>
            <a:ext cx="1288066" cy="1337691"/>
          </a:xfrm>
          <a:custGeom>
            <a:rect b="b" l="l" r="r" t="t"/>
            <a:pathLst>
              <a:path extrusionOk="0" h="1783588" w="1717421">
                <a:moveTo>
                  <a:pt x="0" y="0"/>
                </a:moveTo>
                <a:lnTo>
                  <a:pt x="1717421" y="0"/>
                </a:lnTo>
                <a:lnTo>
                  <a:pt x="1717421" y="1783588"/>
                </a:lnTo>
                <a:lnTo>
                  <a:pt x="0" y="1783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" l="-85" r="-8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/>
          <p:nvPr/>
        </p:nvSpPr>
        <p:spPr>
          <a:xfrm rot="710552">
            <a:off x="16186894" y="167856"/>
            <a:ext cx="1769555" cy="1290637"/>
          </a:xfrm>
          <a:custGeom>
            <a:rect b="b" l="l" r="r" t="t"/>
            <a:pathLst>
              <a:path extrusionOk="0" h="1720850" w="2359406">
                <a:moveTo>
                  <a:pt x="2359406" y="1720850"/>
                </a:moveTo>
                <a:lnTo>
                  <a:pt x="0" y="1720850"/>
                </a:lnTo>
                <a:lnTo>
                  <a:pt x="0" y="0"/>
                </a:lnTo>
                <a:lnTo>
                  <a:pt x="2359406" y="0"/>
                </a:lnTo>
                <a:lnTo>
                  <a:pt x="2359406" y="172085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24" l="0" r="0" t="-1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2" name="Google Shape;162;p7"/>
          <p:cNvGraphicFramePr/>
          <p:nvPr/>
        </p:nvGraphicFramePr>
        <p:xfrm>
          <a:off x="756352" y="102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{62DA4EE7-3F5A-477F-90B2-B752060D9DBE}</a:tableStyleId>
              </a:tblPr>
              <a:tblGrid>
                <a:gridCol w="2330000"/>
                <a:gridCol w="11582775"/>
                <a:gridCol w="1300900"/>
                <a:gridCol w="1270900"/>
              </a:tblGrid>
              <a:tr h="1058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Tiêu chí</a:t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B3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Nội dung</a:t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B3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Đạt</a:t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B3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KĐ</a:t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B3A0"/>
                    </a:solidFill>
                  </a:tcPr>
                </a:tc>
              </a:tr>
              <a:tr h="168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Hình thức</a:t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74320" lvl="2" marL="82296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Char char="⚬"/>
                      </a:pPr>
                      <a:r>
                        <a:rPr lang="en-US" sz="3600" u="none" cap="none" strike="noStrike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Bài viết có đủ 3 phần: Mở đoạn, Thân đoạn, Kết đoạn</a:t>
                      </a:r>
                      <a:endParaRPr sz="1100" u="none" cap="none" strike="noStrike"/>
                    </a:p>
                    <a:p>
                      <a:pPr indent="-274320" lvl="2" marL="82296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Char char="⚬"/>
                      </a:pPr>
                      <a:r>
                        <a:rPr lang="en-US" sz="3600" u="none" cap="none" strike="noStrike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Không mắc lỗi chính tả, lỗi dùng từ,…</a:t>
                      </a:r>
                      <a:endParaRPr/>
                    </a:p>
                  </a:txBody>
                  <a:tcPr marT="161925" marB="161925" marR="161925" marL="161925" anchor="ctr">
                    <a:lnL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05725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Nội dung</a:t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Mở đoạn: Nêu cảm nghĩ chung về yếu tố nội dung hay nghệ thuật đặc sắc ở dòng, khổ, đoạn thơ hoặc bài thơ.</a:t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06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Thân đoạn: Nêu cụ thể cảm nhận, suy nghĩ của em về yếu tố nội dung hay nghệ thuật đặc sắc đã xác định ở mở đoạn.</a:t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06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Kết đoạn: Khái quát lại cảm xúc, suy nghĩ của bản thân về yếu tố nội dung hoặc nghệ thuật đặc sắc đã trình bày.</a:t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8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Diễn đạt</a:t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Đưa ra được quan điểm cá nhân một cách hợp lí, sáng tạo</a:t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64A4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3" name="Google Shape;163;p7"/>
          <p:cNvSpPr txBox="1"/>
          <p:nvPr/>
        </p:nvSpPr>
        <p:spPr>
          <a:xfrm>
            <a:off x="237141" y="117860"/>
            <a:ext cx="7386611" cy="695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764A49"/>
                </a:solidFill>
                <a:latin typeface="Arimo"/>
                <a:ea typeface="Arimo"/>
                <a:cs typeface="Arimo"/>
                <a:sym typeface="Arimo"/>
              </a:rPr>
              <a:t>2. Bảng kiểm tham khảo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4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/>
          <p:nvPr/>
        </p:nvSpPr>
        <p:spPr>
          <a:xfrm flipH="1" rot="10800000">
            <a:off x="1337120" y="3978900"/>
            <a:ext cx="6379845" cy="5444109"/>
          </a:xfrm>
          <a:custGeom>
            <a:rect b="b" l="l" r="r" t="t"/>
            <a:pathLst>
              <a:path extrusionOk="0" h="7258812" w="8506460">
                <a:moveTo>
                  <a:pt x="0" y="7258812"/>
                </a:moveTo>
                <a:lnTo>
                  <a:pt x="8506460" y="7258812"/>
                </a:lnTo>
                <a:lnTo>
                  <a:pt x="8506460" y="0"/>
                </a:lnTo>
                <a:lnTo>
                  <a:pt x="0" y="0"/>
                </a:lnTo>
                <a:lnTo>
                  <a:pt x="0" y="725881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" l="0" r="0" t="-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/>
          <p:nvPr/>
        </p:nvSpPr>
        <p:spPr>
          <a:xfrm rot="10800000">
            <a:off x="8610976" y="1318451"/>
            <a:ext cx="9304496" cy="7939850"/>
          </a:xfrm>
          <a:custGeom>
            <a:rect b="b" l="l" r="r" t="t"/>
            <a:pathLst>
              <a:path extrusionOk="0" h="10586466" w="12405995">
                <a:moveTo>
                  <a:pt x="12405995" y="10586466"/>
                </a:moveTo>
                <a:lnTo>
                  <a:pt x="0" y="10586466"/>
                </a:lnTo>
                <a:lnTo>
                  <a:pt x="0" y="0"/>
                </a:lnTo>
                <a:lnTo>
                  <a:pt x="12405995" y="0"/>
                </a:lnTo>
                <a:lnTo>
                  <a:pt x="12405995" y="1058646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5" l="0" r="0" t="-1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/>
          <p:nvPr/>
        </p:nvSpPr>
        <p:spPr>
          <a:xfrm rot="5400000">
            <a:off x="-167450" y="5566486"/>
            <a:ext cx="3009138" cy="1121569"/>
          </a:xfrm>
          <a:custGeom>
            <a:rect b="b" l="l" r="r" t="t"/>
            <a:pathLst>
              <a:path extrusionOk="0" h="1495425" w="4012184">
                <a:moveTo>
                  <a:pt x="4012184" y="1495425"/>
                </a:moveTo>
                <a:lnTo>
                  <a:pt x="0" y="1495425"/>
                </a:lnTo>
                <a:lnTo>
                  <a:pt x="0" y="0"/>
                </a:lnTo>
                <a:lnTo>
                  <a:pt x="4012184" y="0"/>
                </a:lnTo>
                <a:lnTo>
                  <a:pt x="4012184" y="149542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64" r="-6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/>
          <p:nvPr/>
        </p:nvSpPr>
        <p:spPr>
          <a:xfrm flipH="1" rot="818211">
            <a:off x="14895802" y="149721"/>
            <a:ext cx="2852642" cy="1757934"/>
          </a:xfrm>
          <a:custGeom>
            <a:rect b="b" l="l" r="r" t="t"/>
            <a:pathLst>
              <a:path extrusionOk="0" h="2343912" w="3803523">
                <a:moveTo>
                  <a:pt x="3803523" y="0"/>
                </a:moveTo>
                <a:lnTo>
                  <a:pt x="0" y="0"/>
                </a:lnTo>
                <a:lnTo>
                  <a:pt x="0" y="2343912"/>
                </a:lnTo>
                <a:lnTo>
                  <a:pt x="3803523" y="2343912"/>
                </a:lnTo>
                <a:lnTo>
                  <a:pt x="3803523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97" r="-29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/>
          <p:nvPr/>
        </p:nvSpPr>
        <p:spPr>
          <a:xfrm flipH="1" rot="10800000">
            <a:off x="-800705" y="8936826"/>
            <a:ext cx="2341150" cy="1735455"/>
          </a:xfrm>
          <a:custGeom>
            <a:rect b="b" l="l" r="r" t="t"/>
            <a:pathLst>
              <a:path extrusionOk="0" h="2313940" w="3121533">
                <a:moveTo>
                  <a:pt x="0" y="2313940"/>
                </a:moveTo>
                <a:lnTo>
                  <a:pt x="3121533" y="2313940"/>
                </a:lnTo>
                <a:lnTo>
                  <a:pt x="3121533" y="0"/>
                </a:lnTo>
                <a:lnTo>
                  <a:pt x="0" y="0"/>
                </a:lnTo>
                <a:lnTo>
                  <a:pt x="0" y="231394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723" l="0" r="0" t="-72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706704" y="227447"/>
            <a:ext cx="17004135" cy="1110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98">
                <a:solidFill>
                  <a:srgbClr val="70422C"/>
                </a:solidFill>
                <a:latin typeface="Fraunces"/>
                <a:ea typeface="Fraunces"/>
                <a:cs typeface="Fraunces"/>
                <a:sym typeface="Fraunces"/>
              </a:rPr>
              <a:t>II. PHÂN TÍCH BÀI VIẾT THAM KHẢO</a:t>
            </a:r>
            <a:endParaRPr/>
          </a:p>
        </p:txBody>
      </p:sp>
      <p:sp>
        <p:nvSpPr>
          <p:cNvPr id="174" name="Google Shape;174;p8"/>
          <p:cNvSpPr txBox="1"/>
          <p:nvPr/>
        </p:nvSpPr>
        <p:spPr>
          <a:xfrm>
            <a:off x="1668964" y="4752286"/>
            <a:ext cx="5322815" cy="32382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98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Đọc văn bản mẫu và quan sát các thẻ câu hỏi theo dõi </a:t>
            </a:r>
            <a:endParaRPr/>
          </a:p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98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(PHT số 1)</a:t>
            </a:r>
            <a:endParaRPr/>
          </a:p>
        </p:txBody>
      </p:sp>
      <p:sp>
        <p:nvSpPr>
          <p:cNvPr id="175" name="Google Shape;175;p8"/>
          <p:cNvSpPr txBox="1"/>
          <p:nvPr/>
        </p:nvSpPr>
        <p:spPr>
          <a:xfrm>
            <a:off x="1668964" y="1574354"/>
            <a:ext cx="3729182" cy="1032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98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Nhiệm vụ 1:</a:t>
            </a:r>
            <a:endParaRPr/>
          </a:p>
        </p:txBody>
      </p:sp>
      <p:sp>
        <p:nvSpPr>
          <p:cNvPr id="176" name="Google Shape;176;p8"/>
          <p:cNvSpPr txBox="1"/>
          <p:nvPr/>
        </p:nvSpPr>
        <p:spPr>
          <a:xfrm>
            <a:off x="9306295" y="2960527"/>
            <a:ext cx="7953005" cy="56096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98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Trả lời các câu hỏi ở PHT số 1 với kĩ thuật Think - pair - share</a:t>
            </a:r>
            <a:endParaRPr/>
          </a:p>
          <a:p>
            <a:pPr indent="0" lvl="0" marL="0" marR="0" rtl="0" algn="just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98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THINK</a:t>
            </a:r>
            <a:r>
              <a:rPr lang="en-US" sz="4498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Trả lời cá nhân trong 2 phút</a:t>
            </a:r>
            <a:endParaRPr/>
          </a:p>
          <a:p>
            <a:pPr indent="0" lvl="0" marL="0" marR="0" rtl="0" algn="just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98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PAIR: </a:t>
            </a:r>
            <a:r>
              <a:rPr lang="en-US" sz="4498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Trao đổi với bạn bên cạnh trong 1 phút</a:t>
            </a:r>
            <a:endParaRPr/>
          </a:p>
          <a:p>
            <a:pPr indent="0" lvl="0" marL="0" marR="0" rtl="0" algn="just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98">
                <a:solidFill>
                  <a:srgbClr val="1C324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SHARE:</a:t>
            </a:r>
            <a:r>
              <a:rPr lang="en-US" sz="4498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Chia sẻ trước lớp khi được giáo viên mời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4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/>
          <p:nvPr/>
        </p:nvSpPr>
        <p:spPr>
          <a:xfrm flipH="1" rot="818211">
            <a:off x="14895802" y="149721"/>
            <a:ext cx="2852642" cy="1757934"/>
          </a:xfrm>
          <a:custGeom>
            <a:rect b="b" l="l" r="r" t="t"/>
            <a:pathLst>
              <a:path extrusionOk="0" h="2343912" w="3803523">
                <a:moveTo>
                  <a:pt x="3803523" y="0"/>
                </a:moveTo>
                <a:lnTo>
                  <a:pt x="0" y="0"/>
                </a:lnTo>
                <a:lnTo>
                  <a:pt x="0" y="2343912"/>
                </a:lnTo>
                <a:lnTo>
                  <a:pt x="3803523" y="2343912"/>
                </a:lnTo>
                <a:lnTo>
                  <a:pt x="380352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97" r="-29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9"/>
          <p:cNvSpPr/>
          <p:nvPr/>
        </p:nvSpPr>
        <p:spPr>
          <a:xfrm flipH="1" rot="10800000">
            <a:off x="-800705" y="8936826"/>
            <a:ext cx="2341150" cy="1735455"/>
          </a:xfrm>
          <a:custGeom>
            <a:rect b="b" l="l" r="r" t="t"/>
            <a:pathLst>
              <a:path extrusionOk="0" h="2313940" w="3121533">
                <a:moveTo>
                  <a:pt x="0" y="2313940"/>
                </a:moveTo>
                <a:lnTo>
                  <a:pt x="3121533" y="2313940"/>
                </a:lnTo>
                <a:lnTo>
                  <a:pt x="3121533" y="0"/>
                </a:lnTo>
                <a:lnTo>
                  <a:pt x="0" y="0"/>
                </a:lnTo>
                <a:lnTo>
                  <a:pt x="0" y="231394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23" l="0" r="0" t="-72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9"/>
          <p:cNvSpPr txBox="1"/>
          <p:nvPr/>
        </p:nvSpPr>
        <p:spPr>
          <a:xfrm>
            <a:off x="706704" y="227447"/>
            <a:ext cx="17004135" cy="1110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98">
                <a:solidFill>
                  <a:srgbClr val="70422C"/>
                </a:solidFill>
                <a:latin typeface="Fraunces"/>
                <a:ea typeface="Fraunces"/>
                <a:cs typeface="Fraunces"/>
                <a:sym typeface="Fraunces"/>
              </a:rPr>
              <a:t>II. PHÂN TÍCH BÀI VIẾT THAM KHẢO</a:t>
            </a:r>
            <a:endParaRPr/>
          </a:p>
        </p:txBody>
      </p:sp>
      <p:sp>
        <p:nvSpPr>
          <p:cNvPr id="184" name="Google Shape;184;p9"/>
          <p:cNvSpPr txBox="1"/>
          <p:nvPr/>
        </p:nvSpPr>
        <p:spPr>
          <a:xfrm>
            <a:off x="1668964" y="1574354"/>
            <a:ext cx="3729182" cy="1032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98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Nhiệm vụ 1:</a:t>
            </a:r>
            <a:endParaRPr/>
          </a:p>
        </p:txBody>
      </p:sp>
      <p:pic>
        <p:nvPicPr>
          <p:cNvPr id="185" name="Google Shape;18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53135">
            <a:off x="6910452" y="1722573"/>
            <a:ext cx="5513262" cy="780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