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72" r:id="rId2"/>
    <p:sldMasterId id="2147483823" r:id="rId3"/>
    <p:sldMasterId id="2147483935" r:id="rId4"/>
    <p:sldMasterId id="2147483947" r:id="rId5"/>
    <p:sldMasterId id="2147483975" r:id="rId6"/>
    <p:sldMasterId id="2147484003" r:id="rId7"/>
    <p:sldMasterId id="2147484019" r:id="rId8"/>
    <p:sldMasterId id="2147484031" r:id="rId9"/>
  </p:sldMasterIdLst>
  <p:notesMasterIdLst>
    <p:notesMasterId r:id="rId49"/>
  </p:notesMasterIdLst>
  <p:sldIdLst>
    <p:sldId id="261" r:id="rId10"/>
    <p:sldId id="312" r:id="rId11"/>
    <p:sldId id="339" r:id="rId12"/>
    <p:sldId id="348" r:id="rId13"/>
    <p:sldId id="340" r:id="rId14"/>
    <p:sldId id="349" r:id="rId15"/>
    <p:sldId id="341" r:id="rId16"/>
    <p:sldId id="350" r:id="rId17"/>
    <p:sldId id="351" r:id="rId18"/>
    <p:sldId id="353" r:id="rId19"/>
    <p:sldId id="354" r:id="rId20"/>
    <p:sldId id="355" r:id="rId21"/>
    <p:sldId id="345" r:id="rId22"/>
    <p:sldId id="357" r:id="rId23"/>
    <p:sldId id="358" r:id="rId24"/>
    <p:sldId id="385" r:id="rId25"/>
    <p:sldId id="387" r:id="rId26"/>
    <p:sldId id="393" r:id="rId27"/>
    <p:sldId id="394" r:id="rId28"/>
    <p:sldId id="395" r:id="rId29"/>
    <p:sldId id="398" r:id="rId30"/>
    <p:sldId id="399" r:id="rId31"/>
    <p:sldId id="402" r:id="rId32"/>
    <p:sldId id="400" r:id="rId33"/>
    <p:sldId id="403" r:id="rId34"/>
    <p:sldId id="417" r:id="rId35"/>
    <p:sldId id="404" r:id="rId36"/>
    <p:sldId id="405" r:id="rId37"/>
    <p:sldId id="406" r:id="rId38"/>
    <p:sldId id="407" r:id="rId39"/>
    <p:sldId id="410" r:id="rId40"/>
    <p:sldId id="412" r:id="rId41"/>
    <p:sldId id="418" r:id="rId42"/>
    <p:sldId id="413" r:id="rId43"/>
    <p:sldId id="414" r:id="rId44"/>
    <p:sldId id="415" r:id="rId45"/>
    <p:sldId id="416" r:id="rId46"/>
    <p:sldId id="304" r:id="rId47"/>
    <p:sldId id="30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B187E-1770-4B01-A5C0-2376DEE95AF7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21D3B-A87D-4F6B-9BE3-E988150FE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366F1915-D94A-4D22-9929-4E7DD07F9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1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CE8889F7-FA29-484A-89EC-3D541D08D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90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2EC55-1C20-43CB-AD72-DC8C38424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747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F37C3-3654-4CB0-92A6-EDB887AF6D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83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2AE25-62DD-4C68-86C4-3BEFC49CAF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67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C1A76-513B-42CF-AC8A-0C6A975292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205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A9CAC-00D5-4F26-8FB6-3DDB24B60F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848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B47BB-CAA4-4F78-A055-D519710BB8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186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7C460-A9B4-4754-AE27-4163DC5CDB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1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F6DCB646-6858-4672-B3A2-0E757B8E9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4E8115C4-219F-4EC9-A96A-9B59B71E4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.VnTime" pitchFamily="34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09 h 1906"/>
                <a:gd name="T4" fmla="*/ 5997 w 5740"/>
                <a:gd name="T5" fmla="*/ 709 h 1906"/>
                <a:gd name="T6" fmla="*/ 5997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.VnTime" pitchFamily="34" charset="0"/>
              </a:endParaRPr>
            </a:p>
          </p:txBody>
        </p:sp>
      </p:grpSp>
      <p:sp>
        <p:nvSpPr>
          <p:cNvPr id="573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B7FF7-0B3D-4189-BC02-C6455FAC6B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15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F1B70-5908-4F6F-8F1C-893D4B54E3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66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91373-DB47-434E-859D-1F4495A3F6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90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4B64-FBCD-4143-87D6-8CC3B049AE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4CA92-B84B-4AD9-B49E-F8E7E9BAFF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33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5F50-3549-40BA-8DCA-A50800594A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60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8FDDB-016A-4AC3-9EDA-1D37BD9BDF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1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6942D311-A5F9-4326-8B67-420DEB5F7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2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687E2-89C1-4765-B311-D393A9EF9E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62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30F5C-F279-4DA3-946F-EBA3913CA6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48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215FA-A074-40F6-BE1A-D76B33D94F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8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71A5-832A-4C99-ADD9-A253DE5FE4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05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15C-8C2F-48AF-9628-5493CE0347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76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24F773F9-5479-4AB4-8657-4A8336DB1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94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041D401E-0FC1-4CF4-B1CC-F6BE47C6B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2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23ECEC83-4E1D-4A1E-BA01-D49FD440A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48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3EB4F35A-FEB8-422D-973E-A5A031FC9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05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4AD86D27-572B-4FBA-844C-8772C550A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9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60644BB1-D4E9-4957-9735-4063B50E4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30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7788E22A-3990-4EE0-88CE-DB3A10190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07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CC89ADFE-C490-4BAF-8A17-1FC296EF6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47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0D417078-5AD5-4510-89D5-9249F46AF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48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A4CF462A-D703-491B-9C39-495840027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52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33B41929-6748-4C46-B4BA-D2476BD5A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57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7256E9B1-498F-4221-AE9D-8BF040952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69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CEA6FC76-ACF7-4E40-819E-9E24F8280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C9A41-55AC-498D-B82F-8BB59EAE95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39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1308-1F9C-45EB-9378-45E6B6C868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968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07CE-5822-4696-9CA2-3A04FC34BC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7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FC3EBBCB-C5DF-46D7-A6E4-69E59E82E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99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A403-DC0F-45C8-9816-C3BB836828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0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28E5E-425F-4CBD-A050-CA18A36C0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73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A385F-AB0E-4FFB-A15F-C12C1029A2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31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69E39-E0AA-4F18-8286-F231709C76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55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4F2D9-DE7E-47A1-A8B0-2A84B26CD5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1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9A26-1F74-477D-9A2D-B54C17ADAB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25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F0075-C495-4523-8508-983440DCF6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59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13706-AD0E-44FA-92E8-AD905889CB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38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31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5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5BDB14A3-0351-47C2-9A6A-8AEA702E0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90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74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72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9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9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84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27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62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4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697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8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28A07A32-9870-4B75-91C1-C9773D359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0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57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04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3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46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048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811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850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232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013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1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1AAC420C-6960-4CF3-A81A-2F547AA81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614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1F720-1862-427B-9CEB-EEDC111D3A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234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B358-6473-45D0-B764-D8C18E47B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62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8CE14-9ED7-4026-BEC7-C28FC9FE36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456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B572-BFE8-43F4-BAAA-9AC8CAFEAA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978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5F39E-BDB3-490E-87AB-8D8209B6E0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232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61662-C02C-4C87-9F38-3AC64DF180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76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3887-3542-4F76-B17F-8A66641A51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02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7FF86-20FE-415F-9D14-6C9876382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315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22AEC-1681-4A18-B306-8A398FE5A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727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7B4FA-C576-4FDA-A197-BBC653E638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0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C5AA6D89-BBE6-496F-9319-1FFF5335B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7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67E7C-5102-453B-87C0-0E9A44750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44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6C008-8063-4C42-9FCC-2E6BEEF2BB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385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30FD-F16A-4930-BFCC-FFF7F838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333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2149B-29BC-427A-AD46-8F7838CF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226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637A8-4FAB-408C-801A-3E0F0B365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39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74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701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911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448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4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976E4472-8C16-41CE-888B-35C96D8D2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886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734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876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398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483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852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22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79C17-1583-4CFC-9E5C-651A41D924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77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2E9EB-78BD-470C-B2E8-F497CD60D6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549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F8D90-1D23-41C6-B790-E3F49AF5BE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426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4872B-8131-42F6-9A2C-40FB91789F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3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480EC-D600-4D33-86A1-C091561889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0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D48D5A-57E5-439C-A726-23A6671AAD09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63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563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563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  <p:sp>
            <p:nvSpPr>
              <p:cNvPr id="563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563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.VnTime" pitchFamily="34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09 h 1906"/>
                <a:gd name="T4" fmla="*/ 5997 w 5740"/>
                <a:gd name="T5" fmla="*/ 709 h 1906"/>
                <a:gd name="T6" fmla="*/ 5997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.VnTime" pitchFamily="34" charset="0"/>
              </a:endParaRPr>
            </a:p>
          </p:txBody>
        </p:sp>
      </p:grpSp>
      <p:sp>
        <p:nvSpPr>
          <p:cNvPr id="563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42047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2E812F-F43D-413E-9487-7EB966A72B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CB996F-3899-445B-BE93-A2FF147D738C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7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7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D58DA-B15C-40FD-872D-D8DAAD7EE2E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7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2A576-505B-4FB8-9651-9F97BE7F9A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E18D6-4135-4BEE-953F-1F0266D8ED2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4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7F093-B79C-4470-9DF3-490A721454E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8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200" y="792328"/>
            <a:ext cx="9022814" cy="32316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 41,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28.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dựng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hội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bắc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đấu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chống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mĩ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quyền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sài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gòn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(1954-1965)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578895" y="4392026"/>
            <a:ext cx="1012825" cy="776287"/>
            <a:chOff x="2161" y="696"/>
            <a:chExt cx="1360" cy="1356"/>
          </a:xfrm>
        </p:grpSpPr>
        <p:grpSp>
          <p:nvGrpSpPr>
            <p:cNvPr id="127029" name="Group 40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127031" name="Oval 42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2" name="Oval 43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41414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3" name="Oval 44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4" name="Oval 45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5" name="Oval 46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" name="Oval 41"/>
            <p:cNvSpPr>
              <a:spLocks noChangeArrowheads="1"/>
            </p:cNvSpPr>
            <p:nvPr/>
          </p:nvSpPr>
          <p:spPr bwMode="gray">
            <a:xfrm>
              <a:off x="2323" y="846"/>
              <a:ext cx="1053" cy="105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661424" y="4398714"/>
            <a:ext cx="860425" cy="658812"/>
            <a:chOff x="523" y="2809"/>
            <a:chExt cx="876" cy="882"/>
          </a:xfrm>
        </p:grpSpPr>
        <p:sp>
          <p:nvSpPr>
            <p:cNvPr id="127022" name="Oval 48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500" b="1">
                <a:solidFill>
                  <a:srgbClr val="000000"/>
                </a:solidFill>
              </a:endParaRPr>
            </a:p>
          </p:txBody>
        </p:sp>
        <p:sp>
          <p:nvSpPr>
            <p:cNvPr id="127023" name="Line 14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4" name="Line 15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5" name="Freeform 51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  <a:gd name="T9" fmla="*/ 0 w 182"/>
                <a:gd name="T10" fmla="*/ 0 h 864"/>
                <a:gd name="T11" fmla="*/ 182 w 18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6" name="Freeform 52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7" name="Freeform 53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2 h 870"/>
                <a:gd name="T4" fmla="*/ 1 w 197"/>
                <a:gd name="T5" fmla="*/ 2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8" name="Freeform 54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2 h 870"/>
                <a:gd name="T4" fmla="*/ 1 w 197"/>
                <a:gd name="T5" fmla="*/ 2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56" name="Rectangle 55"/>
          <p:cNvSpPr>
            <a:spLocks noChangeArrowheads="1"/>
          </p:cNvSpPr>
          <p:nvPr/>
        </p:nvSpPr>
        <p:spPr bwMode="white">
          <a:xfrm>
            <a:off x="492127" y="4390440"/>
            <a:ext cx="1204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7878" y="4491466"/>
            <a:ext cx="7318666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MIỀN NAM CHIẾN ĐẤU CHỐNG CHIẾN LƯỢC “CHIẾN TRANH ĐẶC BIỆT” CỦA MĨ (1961-1965)</a:t>
            </a: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595" y="28904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23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Luu\PowerPoint\TU 10-2009\TVST\Su 9, Bài 28, 1960-1965\Chiến thuật Trực thăng vận của Mỹ 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14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GK Lich su 9 hinh 6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55" y="3429001"/>
            <a:ext cx="459617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Luu\PowerPoint\TU 10-2009\TVST\Su 9, Bài 28, 1960-1965\29_562-to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03" y="3410608"/>
            <a:ext cx="4460297" cy="344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ruc thang v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25" y="0"/>
            <a:ext cx="4542575" cy="34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1"/>
            <a:ext cx="454743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M113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16" y="1368973"/>
            <a:ext cx="463598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1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2573"/>
            <a:ext cx="4529037" cy="335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57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8881" y="1447800"/>
            <a:ext cx="8382000" cy="487363"/>
          </a:xfrm>
        </p:spPr>
        <p:txBody>
          <a:bodyPr/>
          <a:lstStyle/>
          <a:p>
            <a:pPr algn="l" eaLnBrk="1" hangingPunct="1"/>
            <a:r>
              <a:rPr lang="en-US" sz="3200" b="1" i="1" smtClean="0"/>
              <a:t>* </a:t>
            </a:r>
            <a:r>
              <a:rPr lang="en-US" sz="3200" b="1" i="1" u="sng" smtClean="0">
                <a:latin typeface="Times New Roman" pitchFamily="18" charset="0"/>
                <a:cs typeface="Times New Roman" pitchFamily="18" charset="0"/>
              </a:rPr>
              <a:t>Thủ đoạn (biện pháp thực hiện):</a:t>
            </a:r>
            <a:endParaRPr lang="en-US" sz="3200" b="1" i="1" u="sng" smtClean="0"/>
          </a:p>
        </p:txBody>
      </p:sp>
      <p:sp>
        <p:nvSpPr>
          <p:cNvPr id="2" name="Rectangle 1"/>
          <p:cNvSpPr/>
          <p:nvPr/>
        </p:nvSpPr>
        <p:spPr>
          <a:xfrm>
            <a:off x="388881" y="2362200"/>
            <a:ext cx="8639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Tiến hành dồn dân, lập “ấp chiến lược”, dồn 10 triệu dân vào 16000 ấp chiến lược.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6"/>
            <a:ext cx="3124200" cy="386485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880622"/>
            <a:ext cx="3124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Lính Mĩ dồn dân vào ấp chiến lược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Name:  5.jpg&#10;Views: 313&#10;Size:  83.5 K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62007"/>
            <a:ext cx="6006662" cy="385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4599" y="4974696"/>
            <a:ext cx="674632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 nhóm phụ nữ và trẻ em, ngồi chờ trong lúc bị lính thủy đánh bộ </a:t>
            </a:r>
            <a:r>
              <a:rPr kumimoji="0" 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Mĩ 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dồn vào ấp chiến lược giữa một buổi trưa nắng gắt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50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p chien l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6096000"/>
            <a:ext cx="3768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Hàng rào ấp chiến lược</a:t>
            </a:r>
            <a:endParaRPr lang="en-US" sz="2800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Ap chien luoc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-2628" y="609282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Ấp chiến lược nhìn từ trên không</a:t>
            </a:r>
          </a:p>
        </p:txBody>
      </p:sp>
    </p:spTree>
    <p:extLst>
      <p:ext uri="{BB962C8B-B14F-4D97-AF65-F5344CB8AC3E}">
        <p14:creationId xmlns:p14="http://schemas.microsoft.com/office/powerpoint/2010/main" val="7225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77800" y="685800"/>
            <a:ext cx="8739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Chiến lược “Chiến tranh đặc biệt” của Mĩ ở miền Nam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179" name="TextBox 2"/>
          <p:cNvSpPr txBox="1">
            <a:spLocks noChangeArrowheads="1"/>
          </p:cNvSpPr>
          <p:nvPr/>
        </p:nvSpPr>
        <p:spPr bwMode="auto">
          <a:xfrm>
            <a:off x="762000" y="1490990"/>
            <a:ext cx="777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dung): Là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cuộc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chiến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vấn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Mĩ chỉ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dựa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vũ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thuật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chiến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Mĩ.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181" name="Picture 9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800" y="16002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3276600"/>
            <a:ext cx="8265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nhiều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cuộc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càn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quét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Bắc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34883" y="586296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70" y="934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8599" y="1540403"/>
            <a:ext cx="7937505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Bước phát triển của cách mạng miền Nam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99" y="2209800"/>
            <a:ext cx="867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- 20/12/1960, Mặt trận Dân tộc Giải phóng miền Nam Việt Nam ra đời.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71587"/>
            <a:ext cx="3248026" cy="2746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7" y="3171587"/>
            <a:ext cx="2695573" cy="274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587"/>
            <a:ext cx="3200400" cy="27468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48459" y="5918427"/>
            <a:ext cx="3497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 Chủ tịch </a:t>
            </a:r>
            <a:r>
              <a:rPr lang="vi-VN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 </a:t>
            </a:r>
            <a:r>
              <a:rPr lang="vi-VN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trân Dân tộc Giải phóng miền Nam Việt </a:t>
            </a:r>
            <a:r>
              <a:rPr lang="vi-VN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09445" y="5940550"/>
            <a:ext cx="3138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Cờ của M</a:t>
            </a:r>
            <a:r>
              <a:rPr lang="vi-VN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vi-VN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trân Dân tộc Giải phóng miền Nam Việt </a:t>
            </a:r>
            <a:r>
              <a:rPr lang="vi-VN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47554" y="5966827"/>
            <a:ext cx="3497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Luật sư Nguyễn Hữu Thọ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8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65666" y="654614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21" y="4465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0715" y="1663384"/>
            <a:ext cx="6934201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* Bước phát triển của cách mạng miền Nam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535" y="2296324"/>
            <a:ext cx="87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- 1/1961, Trung ương cục miền Nam được thành lập.</a:t>
            </a:r>
          </a:p>
        </p:txBody>
      </p:sp>
      <p:pic>
        <p:nvPicPr>
          <p:cNvPr id="16" name="Picture 7" descr="2008042316262763772219_t_42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30" y="2843049"/>
            <a:ext cx="2667000" cy="2719552"/>
          </a:xfrm>
          <a:prstGeom prst="rect">
            <a:avLst/>
          </a:prstGeom>
          <a:noFill/>
          <a:ln w="57150" cmpd="thinThick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701862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đồng chí lãnh đạo 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ương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 miền Nam: Nguyễn Văn Linh,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 Văn Xô,  Phạm Thái Bường, Võ Văn Kiệt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34883" y="586296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70" y="934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8599" y="1540403"/>
            <a:ext cx="6934201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* Bước phát triển của cách mạng miền Nam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99" y="2209800"/>
            <a:ext cx="867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- 2/1961, các lực lượng vũ trang thống nhất thành Quân giải phóng miền Nam.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1" y="3140257"/>
            <a:ext cx="4594207" cy="36940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4400" y="3710152"/>
            <a:ext cx="41802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Luật sư Nguyễn Hữu Thọ, Chủ tịch </a:t>
            </a:r>
            <a:r>
              <a:rPr lang="vi-VN" sz="24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 </a:t>
            </a:r>
            <a:r>
              <a:rPr lang="vi-VN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trận Dân tộc Giải phóng miền Nam Việt Nam duyệt một đơn vị vũ trang </a:t>
            </a:r>
            <a:r>
              <a:rPr lang="en-US" sz="24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của Quân </a:t>
            </a:r>
            <a:r>
              <a:rPr lang="vi-VN" sz="24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vi-VN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phóng miền Nam Việt Nam.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alf Frame 4"/>
          <p:cNvSpPr/>
          <p:nvPr/>
        </p:nvSpPr>
        <p:spPr bwMode="auto">
          <a:xfrm>
            <a:off x="1057881" y="4399934"/>
            <a:ext cx="1524000" cy="1143000"/>
          </a:xfrm>
          <a:prstGeom prst="halfFram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6" name="Half Frame 5"/>
          <p:cNvSpPr/>
          <p:nvPr/>
        </p:nvSpPr>
        <p:spPr bwMode="auto">
          <a:xfrm>
            <a:off x="2223525" y="2883333"/>
            <a:ext cx="1524000" cy="1143000"/>
          </a:xfrm>
          <a:prstGeom prst="halfFram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" name="Frame 7"/>
          <p:cNvSpPr/>
          <p:nvPr/>
        </p:nvSpPr>
        <p:spPr bwMode="auto">
          <a:xfrm>
            <a:off x="1501776" y="4835525"/>
            <a:ext cx="7642224" cy="609600"/>
          </a:xfrm>
          <a:prstGeom prst="fram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" name="Frame 9"/>
          <p:cNvSpPr/>
          <p:nvPr/>
        </p:nvSpPr>
        <p:spPr bwMode="auto">
          <a:xfrm>
            <a:off x="2686486" y="3313814"/>
            <a:ext cx="6369931" cy="1086120"/>
          </a:xfrm>
          <a:prstGeom prst="fram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096963" y="3556000"/>
            <a:ext cx="1012825" cy="776288"/>
            <a:chOff x="2161" y="696"/>
            <a:chExt cx="1360" cy="1356"/>
          </a:xfrm>
        </p:grpSpPr>
        <p:grpSp>
          <p:nvGrpSpPr>
            <p:cNvPr id="127043" name="Group 32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127045" name="Oval 34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46" name="Oval 35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41414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47" name="Oval 36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48" name="Oval 37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49" name="Oval 38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" name="Oval 33"/>
            <p:cNvSpPr>
              <a:spLocks noChangeArrowheads="1"/>
            </p:cNvSpPr>
            <p:nvPr/>
          </p:nvSpPr>
          <p:spPr bwMode="gray">
            <a:xfrm>
              <a:off x="2323" y="846"/>
              <a:ext cx="1053" cy="105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173163" y="3627200"/>
            <a:ext cx="860425" cy="660400"/>
            <a:chOff x="523" y="2809"/>
            <a:chExt cx="876" cy="882"/>
          </a:xfrm>
        </p:grpSpPr>
        <p:sp>
          <p:nvSpPr>
            <p:cNvPr id="127036" name="Oval 25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500" b="1" smtClean="0">
                <a:solidFill>
                  <a:srgbClr val="000000"/>
                </a:solidFill>
              </a:endParaRPr>
            </a:p>
          </p:txBody>
        </p:sp>
        <p:sp>
          <p:nvSpPr>
            <p:cNvPr id="127037" name="Line 14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38" name="Line 15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39" name="Freeform 28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  <a:gd name="T9" fmla="*/ 0 w 182"/>
                <a:gd name="T10" fmla="*/ 0 h 864"/>
                <a:gd name="T11" fmla="*/ 182 w 18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40" name="Freeform 29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41" name="Freeform 30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2 h 870"/>
                <a:gd name="T4" fmla="*/ 1 w 197"/>
                <a:gd name="T5" fmla="*/ 2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42" name="Freeform 31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2 h 870"/>
                <a:gd name="T4" fmla="*/ 1 w 197"/>
                <a:gd name="T5" fmla="*/ 2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white">
          <a:xfrm>
            <a:off x="1304925" y="3516313"/>
            <a:ext cx="608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smtClean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385310" y="2082888"/>
            <a:ext cx="1012825" cy="776287"/>
            <a:chOff x="2161" y="696"/>
            <a:chExt cx="1360" cy="1356"/>
          </a:xfrm>
        </p:grpSpPr>
        <p:grpSp>
          <p:nvGrpSpPr>
            <p:cNvPr id="127029" name="Group 40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127031" name="Oval 42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2" name="Oval 43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41414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3" name="Oval 44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4" name="Oval 45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35" name="Oval 46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b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" name="Oval 41"/>
            <p:cNvSpPr>
              <a:spLocks noChangeArrowheads="1"/>
            </p:cNvSpPr>
            <p:nvPr/>
          </p:nvSpPr>
          <p:spPr bwMode="gray">
            <a:xfrm>
              <a:off x="2323" y="846"/>
              <a:ext cx="1053" cy="105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2392976" y="2144866"/>
            <a:ext cx="860425" cy="658812"/>
            <a:chOff x="523" y="2809"/>
            <a:chExt cx="876" cy="882"/>
          </a:xfrm>
        </p:grpSpPr>
        <p:sp>
          <p:nvSpPr>
            <p:cNvPr id="127022" name="Oval 48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500" b="1" smtClean="0">
                <a:solidFill>
                  <a:srgbClr val="000000"/>
                </a:solidFill>
              </a:endParaRPr>
            </a:p>
          </p:txBody>
        </p:sp>
        <p:sp>
          <p:nvSpPr>
            <p:cNvPr id="127023" name="Line 14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4" name="Line 15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5" name="Freeform 51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  <a:gd name="T9" fmla="*/ 0 w 182"/>
                <a:gd name="T10" fmla="*/ 0 h 864"/>
                <a:gd name="T11" fmla="*/ 182 w 18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6" name="Freeform 52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7" name="Freeform 53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2 h 870"/>
                <a:gd name="T4" fmla="*/ 1 w 197"/>
                <a:gd name="T5" fmla="*/ 2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7028" name="Freeform 54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2 h 870"/>
                <a:gd name="T4" fmla="*/ 1 w 197"/>
                <a:gd name="T5" fmla="*/ 2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56" name="Rectangle 55"/>
          <p:cNvSpPr>
            <a:spLocks noChangeArrowheads="1"/>
          </p:cNvSpPr>
          <p:nvPr/>
        </p:nvSpPr>
        <p:spPr bwMode="white">
          <a:xfrm>
            <a:off x="2622394" y="2004957"/>
            <a:ext cx="6080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smtClean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43602" y="619962"/>
            <a:ext cx="7318666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MIỀN NAM CHIẾN ĐẤU CHỐNG CHIẾN LƯỢC “CHIẾN TRANH ĐẶC BIỆT” CỦA MĨ (1961-1965)</a:t>
            </a: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9579" y="4852480"/>
            <a:ext cx="78245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smtClean="0">
                <a:latin typeface="Times New Roman" pitchFamily="18" charset="0"/>
                <a:cs typeface="Times New Roman" pitchFamily="18" charset="0"/>
              </a:rPr>
              <a:t>Chiến lược “Chiến tranh đặc biệt” của Mĩ ở miền Nam</a:t>
            </a:r>
            <a:endParaRPr lang="en-US" sz="26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5914" y="3439736"/>
            <a:ext cx="611898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smtClean="0">
                <a:latin typeface="Times New Roman" pitchFamily="18" charset="0"/>
                <a:cs typeface="Times New Roman" pitchFamily="18" charset="0"/>
              </a:rPr>
              <a:t>Chiến đấu chống chiến lược “Chiến tranh </a:t>
            </a:r>
          </a:p>
          <a:p>
            <a:r>
              <a:rPr lang="en-US" sz="2600" b="1" i="1" smtClean="0">
                <a:latin typeface="Times New Roman" pitchFamily="18" charset="0"/>
                <a:cs typeface="Times New Roman" pitchFamily="18" charset="0"/>
              </a:rPr>
              <a:t>đặc biệt” của Mĩ</a:t>
            </a:r>
            <a:endParaRPr lang="en-US" sz="2600" b="1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999" y="111854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65666" y="654614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21" y="4465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8599" y="2024390"/>
            <a:ext cx="5181601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* Các thắng lợi của quân dân ta: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782" y="2971800"/>
            <a:ext cx="8676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Trên mặt trận chống “bình định” và phá “ấp chiến lược”: đến đầu năm 1965, số “ấp chiến lược” chỉ còn 1/3.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47798" y="4676282"/>
            <a:ext cx="74554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Xương sống của </a:t>
            </a:r>
            <a:r>
              <a:rPr lang="en-US" sz="2800" b="1" i="1" smtClean="0">
                <a:solidFill>
                  <a:srgbClr val="FF0000"/>
                </a:solidFill>
              </a:rPr>
              <a:t>chiến lược “Chiến tranh đặc biệt” </a:t>
            </a: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bị phá </a:t>
            </a: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sản. 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498293" y="4723335"/>
            <a:ext cx="978408" cy="48463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Pha ap chien l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0" y="618040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dân miền Nam phá “ấp chiến lược”</a:t>
            </a:r>
          </a:p>
        </p:txBody>
      </p:sp>
    </p:spTree>
    <p:extLst>
      <p:ext uri="{BB962C8B-B14F-4D97-AF65-F5344CB8AC3E}">
        <p14:creationId xmlns:p14="http://schemas.microsoft.com/office/powerpoint/2010/main" val="35118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76200" y="5969876"/>
            <a:ext cx="891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dân miền Nam phá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“ấp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lược”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198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9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hids.hochiminhcity.gov.vn/News/Phongsu/Thang9/Nambo2_files/image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49953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dân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 </a:t>
            </a:r>
            <a:r>
              <a:rPr lang="vi-VN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“1 </a:t>
            </a:r>
            <a:r>
              <a:rPr lang="vi-V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tấc không đi, 1 ly không rời”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chống chính sách dồn dân lập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vi-V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 </a:t>
            </a:r>
            <a:r>
              <a:rPr lang="vi-VN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-15766" y="5715000"/>
            <a:ext cx="899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Nhân dân miền Nam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</a:rPr>
              <a:t>khiêng nhà về làng cũ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13668" name="Picture 4" descr="img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>
            <a:fillRect/>
          </a:stretch>
        </p:blipFill>
        <p:spPr bwMode="auto">
          <a:xfrm>
            <a:off x="685800" y="5334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4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65666" y="654614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21" y="4465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36481" y="1855204"/>
            <a:ext cx="5181601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* Các thắng lợi của quân dân ta: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481" y="2478334"/>
            <a:ext cx="55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Đấu tranh vũ trang: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737518"/>
              </p:ext>
            </p:extLst>
          </p:nvPr>
        </p:nvGraphicFramePr>
        <p:xfrm>
          <a:off x="3657600" y="6019800"/>
          <a:ext cx="2438400" cy="471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Packager Shell Object" showAsIcon="1" r:id="rId4" imgW="3696480" imgH="685800" progId="Package">
                  <p:embed/>
                </p:oleObj>
              </mc:Choice>
              <mc:Fallback>
                <p:oleObj name="Packager Shell Object" showAsIcon="1" r:id="rId4" imgW="3696480" imgH="685800" progId="Package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6019800"/>
                        <a:ext cx="2438400" cy="4710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6480" y="3090231"/>
            <a:ext cx="8666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Đánh bại nhiều cuộc càn quét của địch, tiêu biểu là trận Ấp Bắc (Mĩ Tho – 2/1/1963).</a:t>
            </a:r>
            <a:endParaRPr lang="en-US" sz="28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073" y="4148606"/>
            <a:ext cx="866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+ 12/1964, ta chiến thắng ở Bình Giã (Bà Rịa).</a:t>
            </a:r>
            <a:endParaRPr lang="en-US" sz="28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479" y="4937521"/>
            <a:ext cx="866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+ 1965, ta thắng lợi ở An Lão, Ba Gia, Đồng Xoài.</a:t>
            </a:r>
            <a:endParaRPr lang="en-US" sz="28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227977" y="722932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58" y="4465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57911" y="1677039"/>
            <a:ext cx="5181601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* Các thắng lợi của quân dân ta: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892" y="2328041"/>
            <a:ext cx="867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Đấu tranh chính trị: diễn ra mạnh mẽ.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48482"/>
            <a:ext cx="4139577" cy="3376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24" y="2948482"/>
            <a:ext cx="4191001" cy="3376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365484"/>
            <a:ext cx="91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latin typeface="Times New Roman" pitchFamily="18" charset="0"/>
                <a:cs typeface="Times New Roman" pitchFamily="18" charset="0"/>
              </a:rPr>
              <a:t>Phật tử đấu tranh phản đối chính quyền Ngô Đình Diệm</a:t>
            </a:r>
            <a:endParaRPr lang="en-US" sz="2400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ame:  10.jpg&#10;Views: 857&#10;Size:  38.6 K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57054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Hòa thượng Thích Quảng Đức tự thiêu - 1963</a:t>
            </a:r>
            <a:endParaRPr lang="en-US" sz="28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401064"/>
              </p:ext>
            </p:extLst>
          </p:nvPr>
        </p:nvGraphicFramePr>
        <p:xfrm>
          <a:off x="2057400" y="6331855"/>
          <a:ext cx="4876800" cy="450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Packager Shell Object" showAsIcon="1" r:id="rId4" imgW="3683880" imgH="685800" progId="Package">
                  <p:embed/>
                </p:oleObj>
              </mc:Choice>
              <mc:Fallback>
                <p:oleObj name="Packager Shell Object" showAsIcon="1" r:id="rId4" imgW="3683880" imgH="685800" progId="Package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6331855"/>
                        <a:ext cx="4876800" cy="450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17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520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i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Đài tưởng niệm hòa thượng Thích Quảng Đức tự thiêu</a:t>
            </a:r>
            <a:endParaRPr lang="en-US" sz="2800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685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3572" y="152400"/>
            <a:ext cx="88497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u="sng" smtClean="0">
                <a:cs typeface="Times New Roman" pitchFamily="18" charset="0"/>
              </a:rPr>
              <a:t>1. Chiến </a:t>
            </a:r>
            <a:r>
              <a:rPr lang="en-US" sz="3200" b="1" i="1" u="sng">
                <a:cs typeface="Times New Roman" pitchFamily="18" charset="0"/>
              </a:rPr>
              <a:t>lược “Chiến tranh đặc biệt” của Mĩ ở Miền Nam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1066800" y="65532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512438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 </a:t>
            </a: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 bất diệt</a:t>
            </a: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hòa thượng Thích </a:t>
            </a: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Quảng Ðức</a:t>
            </a:r>
            <a:r>
              <a:rPr lang="en-US" sz="2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0179" name="Picture 3" descr="ht-quangduc-trai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5029200" cy="463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80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59"/>
            <a:ext cx="3352800" cy="3796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87517"/>
            <a:ext cx="5791199" cy="42488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1865" y="5634306"/>
            <a:ext cx="5452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i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2400" b="1" i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hài Ngô Đình Diệm sau khi bị hạ </a:t>
            </a:r>
            <a:r>
              <a:rPr lang="en-US" sz="2400" b="1" i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24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331" y="3867410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Ngô </a:t>
            </a:r>
            <a:r>
              <a:rPr lang="en-US" sz="2400" b="1" i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Đình </a:t>
            </a:r>
            <a:r>
              <a:rPr lang="en-US" sz="2400" b="1" i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Diệm</a:t>
            </a:r>
            <a:endParaRPr lang="en-US" sz="2400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65666" y="688773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21" y="4465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800" y="16002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0200" y="3202742"/>
            <a:ext cx="813306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  <a:tabLst>
                <a:tab pos="457200" algn="l"/>
              </a:tabLst>
            </a:pPr>
            <a:r>
              <a:rPr lang="en-US" sz="2800">
                <a:latin typeface="Times New Roman" pitchFamily="18" charset="0"/>
                <a:ea typeface="Times New Roman"/>
                <a:cs typeface="Times New Roman" pitchFamily="18" charset="0"/>
              </a:rPr>
              <a:t>Đấu tranh vũ trang: đánh bại nhiều cuộc càn quét của địch, tiêu biểu là trận Ấp Bắc (Mĩ Tho – 2/1/1963).</a:t>
            </a: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0201" y="1587062"/>
            <a:ext cx="791266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/>
              <a:buChar char="-"/>
              <a:tabLst>
                <a:tab pos="457200" algn="l"/>
              </a:tabLst>
            </a:pPr>
            <a:r>
              <a:rPr lang="en-US" sz="2800">
                <a:latin typeface="Times New Roman" pitchFamily="18" charset="0"/>
                <a:ea typeface="Times New Roman"/>
                <a:cs typeface="Times New Roman" pitchFamily="18" charset="0"/>
              </a:rPr>
              <a:t>Trên mặt trận chống “bình định” và phá “ấp chiến lược”: đến đầu năm 1965, số “ấp chiến lược” chỉ còn 1/3.</a:t>
            </a:r>
            <a:endParaRPr lang="en-US" sz="280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2226" y="4510709"/>
            <a:ext cx="811104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  <a:tabLst>
                <a:tab pos="457200" algn="l"/>
              </a:tabLst>
            </a:pPr>
            <a:r>
              <a:rPr lang="en-US" sz="2800" smtClean="0">
                <a:latin typeface="Times New Roman" pitchFamily="18" charset="0"/>
                <a:ea typeface="Times New Roman"/>
                <a:cs typeface="Times New Roman" pitchFamily="18" charset="0"/>
              </a:rPr>
              <a:t>Các cuộc đấu tranh chính trị nổ ra mạnh mẽ.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800" smtClean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8"/>
          <p:cNvSpPr txBox="1">
            <a:spLocks noChangeArrowheads="1"/>
          </p:cNvSpPr>
          <p:nvPr/>
        </p:nvSpPr>
        <p:spPr bwMode="auto">
          <a:xfrm>
            <a:off x="25146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24</a:t>
            </a:r>
          </a:p>
        </p:txBody>
      </p:sp>
      <p:sp>
        <p:nvSpPr>
          <p:cNvPr id="135173" name="Text Box 18"/>
          <p:cNvSpPr txBox="1">
            <a:spLocks noChangeArrowheads="1"/>
          </p:cNvSpPr>
          <p:nvPr/>
        </p:nvSpPr>
        <p:spPr bwMode="auto">
          <a:xfrm>
            <a:off x="1219200" y="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  <a:latin typeface="Arial" charset="0"/>
              </a:rPr>
              <a:t>Tiết 52</a:t>
            </a:r>
          </a:p>
        </p:txBody>
      </p:sp>
      <p:sp>
        <p:nvSpPr>
          <p:cNvPr id="135176" name="Rectangle 12"/>
          <p:cNvSpPr>
            <a:spLocks noChangeArrowheads="1"/>
          </p:cNvSpPr>
          <p:nvPr/>
        </p:nvSpPr>
        <p:spPr bwMode="auto">
          <a:xfrm>
            <a:off x="165666" y="688773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Chiến đấu chống chiến lược “Chiến tranh đặc biệt” của Mĩ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favour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21" y="44652"/>
            <a:ext cx="943419" cy="6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8600" y="1988056"/>
            <a:ext cx="1905000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* Ý nghĩa: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666" y="2793369"/>
            <a:ext cx="87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Làm phá sản chiến lược “Chiến tranh đặc biệt” của Mĩ .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505200"/>
            <a:ext cx="8737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Chứng tỏ đường lối lãnh đạo của Đảng là đúng đắn và sự trưởng thành nhanh chóng của Quân giải phóng miền Nam Việt Nam.</a:t>
            </a:r>
            <a:endParaRPr 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32775" cy="1143000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5613" y="1600200"/>
            <a:ext cx="8232775" cy="4524375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0" y="-12700"/>
            <a:ext cx="9330559" cy="6870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5" name="Picture 7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1385888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592138" y="646113"/>
            <a:ext cx="2301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439738" y="605631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671513" y="2835275"/>
            <a:ext cx="180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671513" y="3290888"/>
            <a:ext cx="180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>
            <a:off x="746125" y="1752600"/>
            <a:ext cx="7635875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011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73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45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17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89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Câu 1: Âm mưu cơ bản của chiến lược </a:t>
            </a:r>
            <a:r>
              <a:rPr lang="en-US" sz="3300" b="1" smtClean="0">
                <a:solidFill>
                  <a:srgbClr val="FF0000"/>
                </a:solidFill>
                <a:latin typeface="Times New Roman" pitchFamily="18" charset="0"/>
              </a:rPr>
              <a:t>“Chiến 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tranh đặc </a:t>
            </a:r>
            <a:r>
              <a:rPr lang="en-US" sz="3300" b="1" smtClean="0">
                <a:solidFill>
                  <a:srgbClr val="FF0000"/>
                </a:solidFill>
                <a:latin typeface="Times New Roman" pitchFamily="18" charset="0"/>
              </a:rPr>
              <a:t>biệt” 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là gì?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300" b="1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A. Bình định miền Nam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B. Bình định và tìm diệt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3333FF"/>
                </a:solidFill>
                <a:latin typeface="Times New Roman" pitchFamily="18" charset="0"/>
              </a:rPr>
              <a:t>C</a:t>
            </a:r>
            <a:r>
              <a:rPr lang="en-US" sz="3300" b="1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 Dùng người Việt đánh người Việt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D. Dùng người Đông Dương đánh người Đông Dương</a:t>
            </a:r>
            <a:endParaRPr lang="en-US" sz="3300" b="1">
              <a:solidFill>
                <a:srgbClr val="000000"/>
              </a:solidFill>
            </a:endParaRPr>
          </a:p>
        </p:txBody>
      </p:sp>
      <p:sp>
        <p:nvSpPr>
          <p:cNvPr id="201741" name="Oval 13"/>
          <p:cNvSpPr>
            <a:spLocks noChangeArrowheads="1"/>
          </p:cNvSpPr>
          <p:nvPr/>
        </p:nvSpPr>
        <p:spPr bwMode="auto">
          <a:xfrm>
            <a:off x="609600" y="4267200"/>
            <a:ext cx="685800" cy="609600"/>
          </a:xfrm>
          <a:prstGeom prst="ellipse">
            <a:avLst/>
          </a:prstGeom>
          <a:solidFill>
            <a:srgbClr val="00FF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1742" name="Text Box 14"/>
          <p:cNvSpPr txBox="1">
            <a:spLocks noChangeArrowheads="1"/>
          </p:cNvSpPr>
          <p:nvPr/>
        </p:nvSpPr>
        <p:spPr bwMode="auto">
          <a:xfrm>
            <a:off x="3200400" y="473869"/>
            <a:ext cx="2971800" cy="711200"/>
          </a:xfrm>
          <a:prstGeom prst="rect">
            <a:avLst/>
          </a:prstGeom>
          <a:noFill/>
          <a:ln w="571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27718505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32775" cy="1143000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5613" y="1600200"/>
            <a:ext cx="8232775" cy="4524375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59" name="Picture 7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1385887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592138" y="646113"/>
            <a:ext cx="2301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439738" y="605631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671513" y="2835275"/>
            <a:ext cx="180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671513" y="3290888"/>
            <a:ext cx="180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671513" y="1689100"/>
            <a:ext cx="7710487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011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73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45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17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89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Câu 2: Chính sách nào được xem là </a:t>
            </a:r>
            <a:r>
              <a:rPr lang="en-US" sz="3300" b="1" i="1">
                <a:solidFill>
                  <a:srgbClr val="FF0000"/>
                </a:solidFill>
                <a:latin typeface="Times New Roman" pitchFamily="18" charset="0"/>
              </a:rPr>
              <a:t>“Xương sống” 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của chiến lược </a:t>
            </a:r>
            <a:r>
              <a:rPr lang="en-US" sz="3300" b="1" smtClean="0">
                <a:solidFill>
                  <a:srgbClr val="FF0000"/>
                </a:solidFill>
                <a:latin typeface="Times New Roman" pitchFamily="18" charset="0"/>
              </a:rPr>
              <a:t>“Chiến 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tranh đặc </a:t>
            </a:r>
            <a:r>
              <a:rPr lang="en-US" sz="3300" b="1" smtClean="0">
                <a:solidFill>
                  <a:srgbClr val="FF0000"/>
                </a:solidFill>
                <a:latin typeface="Times New Roman" pitchFamily="18" charset="0"/>
              </a:rPr>
              <a:t>biệt”? </a:t>
            </a:r>
            <a:endParaRPr lang="en-US" sz="3300" b="1">
              <a:solidFill>
                <a:srgbClr val="FF000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300" b="1" i="1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A. Phá hoại miền Bắc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B. Bình định miền Nam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C. Trực thăng vận, thiết xa vận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D. Ấp chiến lược</a:t>
            </a:r>
          </a:p>
        </p:txBody>
      </p:sp>
      <p:sp>
        <p:nvSpPr>
          <p:cNvPr id="202766" name="Oval 14"/>
          <p:cNvSpPr>
            <a:spLocks noChangeArrowheads="1"/>
          </p:cNvSpPr>
          <p:nvPr/>
        </p:nvSpPr>
        <p:spPr bwMode="auto">
          <a:xfrm>
            <a:off x="533400" y="5334000"/>
            <a:ext cx="685800" cy="609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6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32775" cy="1143000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5613" y="1600200"/>
            <a:ext cx="8232775" cy="4524375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pic>
        <p:nvPicPr>
          <p:cNvPr id="2037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3" name="Picture 7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1385887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592138" y="646113"/>
            <a:ext cx="2301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3785" name="Text Box 9"/>
          <p:cNvSpPr txBox="1">
            <a:spLocks noChangeArrowheads="1"/>
          </p:cNvSpPr>
          <p:nvPr/>
        </p:nvSpPr>
        <p:spPr bwMode="auto">
          <a:xfrm>
            <a:off x="439738" y="605631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3786" name="Text Box 10"/>
          <p:cNvSpPr txBox="1">
            <a:spLocks noChangeArrowheads="1"/>
          </p:cNvSpPr>
          <p:nvPr/>
        </p:nvSpPr>
        <p:spPr bwMode="auto">
          <a:xfrm>
            <a:off x="671513" y="2835275"/>
            <a:ext cx="180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03787" name="Text Box 11"/>
          <p:cNvSpPr txBox="1">
            <a:spLocks noChangeArrowheads="1"/>
          </p:cNvSpPr>
          <p:nvPr/>
        </p:nvSpPr>
        <p:spPr bwMode="auto">
          <a:xfrm>
            <a:off x="671513" y="3290888"/>
            <a:ext cx="180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03788" name="Text Box 12"/>
          <p:cNvSpPr txBox="1">
            <a:spLocks noChangeArrowheads="1"/>
          </p:cNvSpPr>
          <p:nvPr/>
        </p:nvSpPr>
        <p:spPr bwMode="auto">
          <a:xfrm>
            <a:off x="1052513" y="1103313"/>
            <a:ext cx="1809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3789" name="Text Box 13"/>
          <p:cNvSpPr txBox="1">
            <a:spLocks noChangeArrowheads="1"/>
          </p:cNvSpPr>
          <p:nvPr/>
        </p:nvSpPr>
        <p:spPr bwMode="auto">
          <a:xfrm>
            <a:off x="762000" y="1749425"/>
            <a:ext cx="7710488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011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73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45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17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89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Câu 3: Chiến thắng nào chứng minh quân dân ta có khả năng đánh bại chiến lược </a:t>
            </a:r>
            <a:r>
              <a:rPr lang="en-US" sz="3300" b="1" smtClean="0">
                <a:solidFill>
                  <a:srgbClr val="FF0000"/>
                </a:solidFill>
                <a:latin typeface="Times New Roman" pitchFamily="18" charset="0"/>
              </a:rPr>
              <a:t>“Chiến 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tranh đặc </a:t>
            </a:r>
            <a:r>
              <a:rPr lang="en-US" sz="3300" b="1" smtClean="0">
                <a:solidFill>
                  <a:srgbClr val="FF0000"/>
                </a:solidFill>
                <a:latin typeface="Times New Roman" pitchFamily="18" charset="0"/>
              </a:rPr>
              <a:t>biệt”? </a:t>
            </a:r>
            <a:endParaRPr lang="en-US" sz="3300" b="1">
              <a:solidFill>
                <a:srgbClr val="FF000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300" b="1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A. Bình </a:t>
            </a:r>
            <a:r>
              <a:rPr lang="en-US" sz="3300" b="1" smtClean="0">
                <a:solidFill>
                  <a:srgbClr val="0000FF"/>
                </a:solidFill>
                <a:latin typeface="Times New Roman" pitchFamily="18" charset="0"/>
              </a:rPr>
              <a:t>Giã.</a:t>
            </a:r>
            <a:endParaRPr lang="en-US" sz="3300" b="1">
              <a:solidFill>
                <a:srgbClr val="0000FF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B. Ấp Bắc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C. Đồng Xoài.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D. Ba Gia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3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3791" name="Oval 15"/>
          <p:cNvSpPr>
            <a:spLocks noChangeArrowheads="1"/>
          </p:cNvSpPr>
          <p:nvPr/>
        </p:nvSpPr>
        <p:spPr bwMode="auto">
          <a:xfrm>
            <a:off x="652463" y="4262438"/>
            <a:ext cx="685800" cy="609600"/>
          </a:xfrm>
          <a:prstGeom prst="ellipse">
            <a:avLst/>
          </a:prstGeom>
          <a:solidFill>
            <a:srgbClr val="339966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9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32775" cy="1143000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5613" y="1600200"/>
            <a:ext cx="8232775" cy="4524375"/>
          </a:xfrm>
          <a:ln/>
        </p:spPr>
        <p:txBody>
          <a:bodyPr lIns="91425" tIns="45712" rIns="91425" bIns="45712"/>
          <a:lstStyle/>
          <a:p>
            <a:endParaRPr lang="vi-VN"/>
          </a:p>
        </p:txBody>
      </p:sp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7" name="Picture 7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1385887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592138" y="646113"/>
            <a:ext cx="2301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66249" name="Text Box 9"/>
          <p:cNvSpPr txBox="1">
            <a:spLocks noChangeArrowheads="1"/>
          </p:cNvSpPr>
          <p:nvPr/>
        </p:nvSpPr>
        <p:spPr bwMode="auto">
          <a:xfrm>
            <a:off x="439738" y="605631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66250" name="Text Box 10"/>
          <p:cNvSpPr txBox="1">
            <a:spLocks noChangeArrowheads="1"/>
          </p:cNvSpPr>
          <p:nvPr/>
        </p:nvSpPr>
        <p:spPr bwMode="auto">
          <a:xfrm>
            <a:off x="671513" y="2835275"/>
            <a:ext cx="180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66251" name="Text Box 11"/>
          <p:cNvSpPr txBox="1">
            <a:spLocks noChangeArrowheads="1"/>
          </p:cNvSpPr>
          <p:nvPr/>
        </p:nvSpPr>
        <p:spPr bwMode="auto">
          <a:xfrm>
            <a:off x="671513" y="3290888"/>
            <a:ext cx="180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3300" b="1">
              <a:solidFill>
                <a:srgbClr val="FF0000"/>
              </a:solidFill>
            </a:endParaRPr>
          </a:p>
        </p:txBody>
      </p:sp>
      <p:sp>
        <p:nvSpPr>
          <p:cNvPr id="266252" name="Text Box 12"/>
          <p:cNvSpPr txBox="1">
            <a:spLocks noChangeArrowheads="1"/>
          </p:cNvSpPr>
          <p:nvPr/>
        </p:nvSpPr>
        <p:spPr bwMode="auto">
          <a:xfrm>
            <a:off x="1052513" y="1103313"/>
            <a:ext cx="1809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66253" name="Text Box 13"/>
          <p:cNvSpPr txBox="1">
            <a:spLocks noChangeArrowheads="1"/>
          </p:cNvSpPr>
          <p:nvPr/>
        </p:nvSpPr>
        <p:spPr bwMode="auto">
          <a:xfrm>
            <a:off x="762000" y="914400"/>
            <a:ext cx="7710488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011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73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45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17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89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  <a:latin typeface="Times New Roman" pitchFamily="18" charset="0"/>
              </a:rPr>
              <a:t>Câu 4: Cuộc đấu tranh của lực lượng nào đã góp phần buộc Mĩ phải giật dây đảo chính lật đổ chính quyền Ngô Đình Diệm?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300" b="1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A. Các tín đồ Phật giáo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B. Sinh viên – học sinh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C. Nông dân phá Ấp chiến lược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00FF"/>
                </a:solidFill>
                <a:latin typeface="Times New Roman" pitchFamily="18" charset="0"/>
              </a:rPr>
              <a:t>D. Đội ngũ trí thức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3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66254" name="Oval 14"/>
          <p:cNvSpPr>
            <a:spLocks noChangeArrowheads="1"/>
          </p:cNvSpPr>
          <p:nvPr/>
        </p:nvSpPr>
        <p:spPr bwMode="auto">
          <a:xfrm>
            <a:off x="652463" y="3462338"/>
            <a:ext cx="685800" cy="609600"/>
          </a:xfrm>
          <a:prstGeom prst="ellipse">
            <a:avLst/>
          </a:prstGeom>
          <a:solidFill>
            <a:srgbClr val="FF00FF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2" rIns="91425" bIns="4571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06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446576"/>
              </p:ext>
            </p:extLst>
          </p:nvPr>
        </p:nvGraphicFramePr>
        <p:xfrm>
          <a:off x="454572" y="780850"/>
          <a:ext cx="2133600" cy="1297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Clip" r:id="rId3" imgW="3974471" imgH="3468986" progId="">
                  <p:embed/>
                </p:oleObj>
              </mc:Choice>
              <mc:Fallback>
                <p:oleObj name="Clip" r:id="rId3" imgW="3974471" imgH="3468986" progId="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72" y="780850"/>
                        <a:ext cx="2133600" cy="1297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0" name="Rectangle 1"/>
          <p:cNvSpPr>
            <a:spLocks noChangeArrowheads="1"/>
          </p:cNvSpPr>
          <p:nvPr/>
        </p:nvSpPr>
        <p:spPr bwMode="auto">
          <a:xfrm>
            <a:off x="181303" y="2743200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200" b="1" smtClean="0">
                <a:latin typeface="Times New Roman" pitchFamily="18" charset="0"/>
                <a:cs typeface="Times New Roman" pitchFamily="18" charset="0"/>
              </a:rPr>
              <a:t>Học đề cương chuẩn bị cho kì thi học kì II.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2330" y="1408330"/>
            <a:ext cx="5498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4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73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4978400" y="2971800"/>
            <a:ext cx="355600" cy="1752600"/>
          </a:xfrm>
          <a:custGeom>
            <a:avLst/>
            <a:gdLst>
              <a:gd name="T0" fmla="*/ 2147483647 w 224"/>
              <a:gd name="T1" fmla="*/ 0 h 1104"/>
              <a:gd name="T2" fmla="*/ 2147483647 w 224"/>
              <a:gd name="T3" fmla="*/ 2147483647 h 1104"/>
              <a:gd name="T4" fmla="*/ 2147483647 w 224"/>
              <a:gd name="T5" fmla="*/ 2147483647 h 1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" h="1104">
                <a:moveTo>
                  <a:pt x="224" y="0"/>
                </a:moveTo>
                <a:cubicBezTo>
                  <a:pt x="144" y="244"/>
                  <a:pt x="64" y="488"/>
                  <a:pt x="32" y="672"/>
                </a:cubicBezTo>
                <a:cubicBezTo>
                  <a:pt x="0" y="856"/>
                  <a:pt x="16" y="980"/>
                  <a:pt x="32" y="1104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07" name="Freeform 3"/>
          <p:cNvSpPr>
            <a:spLocks/>
          </p:cNvSpPr>
          <p:nvPr/>
        </p:nvSpPr>
        <p:spPr bwMode="auto">
          <a:xfrm>
            <a:off x="4419600" y="1993900"/>
            <a:ext cx="457200" cy="1892300"/>
          </a:xfrm>
          <a:custGeom>
            <a:avLst/>
            <a:gdLst>
              <a:gd name="T0" fmla="*/ 2147483647 w 288"/>
              <a:gd name="T1" fmla="*/ 2147483647 h 1192"/>
              <a:gd name="T2" fmla="*/ 2147483647 w 288"/>
              <a:gd name="T3" fmla="*/ 2147483647 h 1192"/>
              <a:gd name="T4" fmla="*/ 0 w 288"/>
              <a:gd name="T5" fmla="*/ 2147483647 h 1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1192">
                <a:moveTo>
                  <a:pt x="288" y="376"/>
                </a:moveTo>
                <a:cubicBezTo>
                  <a:pt x="288" y="188"/>
                  <a:pt x="288" y="0"/>
                  <a:pt x="240" y="136"/>
                </a:cubicBezTo>
                <a:cubicBezTo>
                  <a:pt x="192" y="272"/>
                  <a:pt x="96" y="732"/>
                  <a:pt x="0" y="1192"/>
                </a:cubicBezTo>
              </a:path>
            </a:pathLst>
          </a:custGeom>
          <a:noFill/>
          <a:ln w="57150" cap="rnd" cmpd="sng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08" name="Freeform 4"/>
          <p:cNvSpPr>
            <a:spLocks/>
          </p:cNvSpPr>
          <p:nvPr/>
        </p:nvSpPr>
        <p:spPr bwMode="auto">
          <a:xfrm>
            <a:off x="5334000" y="114300"/>
            <a:ext cx="254000" cy="2247900"/>
          </a:xfrm>
          <a:custGeom>
            <a:avLst/>
            <a:gdLst>
              <a:gd name="T0" fmla="*/ 2147483647 w 160"/>
              <a:gd name="T1" fmla="*/ 2147483647 h 1416"/>
              <a:gd name="T2" fmla="*/ 2147483647 w 160"/>
              <a:gd name="T3" fmla="*/ 2147483647 h 1416"/>
              <a:gd name="T4" fmla="*/ 0 w 160"/>
              <a:gd name="T5" fmla="*/ 2147483647 h 14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416">
                <a:moveTo>
                  <a:pt x="96" y="1416"/>
                </a:moveTo>
                <a:cubicBezTo>
                  <a:pt x="128" y="924"/>
                  <a:pt x="160" y="432"/>
                  <a:pt x="144" y="216"/>
                </a:cubicBezTo>
                <a:cubicBezTo>
                  <a:pt x="128" y="0"/>
                  <a:pt x="64" y="60"/>
                  <a:pt x="0" y="120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2971800" y="1866900"/>
            <a:ext cx="2209800" cy="876300"/>
          </a:xfrm>
          <a:custGeom>
            <a:avLst/>
            <a:gdLst>
              <a:gd name="T0" fmla="*/ 2147483647 w 1392"/>
              <a:gd name="T1" fmla="*/ 2147483647 h 552"/>
              <a:gd name="T2" fmla="*/ 2147483647 w 1392"/>
              <a:gd name="T3" fmla="*/ 2147483647 h 552"/>
              <a:gd name="T4" fmla="*/ 0 w 1392"/>
              <a:gd name="T5" fmla="*/ 2147483647 h 5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2" h="552">
                <a:moveTo>
                  <a:pt x="1392" y="408"/>
                </a:moveTo>
                <a:cubicBezTo>
                  <a:pt x="1196" y="204"/>
                  <a:pt x="1000" y="0"/>
                  <a:pt x="768" y="24"/>
                </a:cubicBezTo>
                <a:cubicBezTo>
                  <a:pt x="536" y="48"/>
                  <a:pt x="128" y="464"/>
                  <a:pt x="0" y="552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5562600" y="1968500"/>
            <a:ext cx="685800" cy="3670300"/>
          </a:xfrm>
          <a:custGeom>
            <a:avLst/>
            <a:gdLst>
              <a:gd name="T0" fmla="*/ 0 w 432"/>
              <a:gd name="T1" fmla="*/ 2147483647 h 2312"/>
              <a:gd name="T2" fmla="*/ 2147483647 w 432"/>
              <a:gd name="T3" fmla="*/ 2147483647 h 2312"/>
              <a:gd name="T4" fmla="*/ 2147483647 w 432"/>
              <a:gd name="T5" fmla="*/ 2147483647 h 23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2312">
                <a:moveTo>
                  <a:pt x="0" y="536"/>
                </a:moveTo>
                <a:cubicBezTo>
                  <a:pt x="108" y="268"/>
                  <a:pt x="216" y="0"/>
                  <a:pt x="288" y="296"/>
                </a:cubicBezTo>
                <a:cubicBezTo>
                  <a:pt x="360" y="592"/>
                  <a:pt x="396" y="1452"/>
                  <a:pt x="432" y="2312"/>
                </a:cubicBezTo>
              </a:path>
            </a:pathLst>
          </a:custGeom>
          <a:noFill/>
          <a:ln w="57150" cap="rnd" cmpd="sng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1" name="Freeform 7"/>
          <p:cNvSpPr>
            <a:spLocks/>
          </p:cNvSpPr>
          <p:nvPr/>
        </p:nvSpPr>
        <p:spPr bwMode="auto">
          <a:xfrm>
            <a:off x="5715000" y="520700"/>
            <a:ext cx="2743200" cy="1841500"/>
          </a:xfrm>
          <a:custGeom>
            <a:avLst/>
            <a:gdLst>
              <a:gd name="T0" fmla="*/ 0 w 1728"/>
              <a:gd name="T1" fmla="*/ 2147483647 h 1160"/>
              <a:gd name="T2" fmla="*/ 2147483647 w 1728"/>
              <a:gd name="T3" fmla="*/ 2147483647 h 1160"/>
              <a:gd name="T4" fmla="*/ 2147483647 w 1728"/>
              <a:gd name="T5" fmla="*/ 2147483647 h 11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8" h="1160">
                <a:moveTo>
                  <a:pt x="0" y="1112"/>
                </a:moveTo>
                <a:cubicBezTo>
                  <a:pt x="192" y="556"/>
                  <a:pt x="384" y="0"/>
                  <a:pt x="672" y="8"/>
                </a:cubicBezTo>
                <a:cubicBezTo>
                  <a:pt x="960" y="16"/>
                  <a:pt x="1344" y="588"/>
                  <a:pt x="1728" y="1160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819400" y="1295400"/>
            <a:ext cx="2438400" cy="1828800"/>
          </a:xfrm>
          <a:custGeom>
            <a:avLst/>
            <a:gdLst>
              <a:gd name="T0" fmla="*/ 2147483647 w 1488"/>
              <a:gd name="T1" fmla="*/ 2147483647 h 1128"/>
              <a:gd name="T2" fmla="*/ 2147483647 w 1488"/>
              <a:gd name="T3" fmla="*/ 2147483647 h 1128"/>
              <a:gd name="T4" fmla="*/ 0 w 1488"/>
              <a:gd name="T5" fmla="*/ 2147483647 h 11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88" h="1128">
                <a:moveTo>
                  <a:pt x="1488" y="696"/>
                </a:moveTo>
                <a:cubicBezTo>
                  <a:pt x="1300" y="348"/>
                  <a:pt x="1112" y="0"/>
                  <a:pt x="864" y="72"/>
                </a:cubicBezTo>
                <a:cubicBezTo>
                  <a:pt x="616" y="144"/>
                  <a:pt x="308" y="636"/>
                  <a:pt x="0" y="1128"/>
                </a:cubicBezTo>
              </a:path>
            </a:pathLst>
          </a:custGeom>
          <a:noFill/>
          <a:ln w="57150" cap="rnd" cmpd="sng">
            <a:solidFill>
              <a:schemeClr val="fol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3" name="Freeform 9"/>
          <p:cNvSpPr>
            <a:spLocks/>
          </p:cNvSpPr>
          <p:nvPr/>
        </p:nvSpPr>
        <p:spPr bwMode="auto">
          <a:xfrm>
            <a:off x="5410200" y="1422400"/>
            <a:ext cx="482600" cy="3911600"/>
          </a:xfrm>
          <a:custGeom>
            <a:avLst/>
            <a:gdLst>
              <a:gd name="T0" fmla="*/ 0 w 304"/>
              <a:gd name="T1" fmla="*/ 2147483647 h 2464"/>
              <a:gd name="T2" fmla="*/ 2147483647 w 304"/>
              <a:gd name="T3" fmla="*/ 2147483647 h 2464"/>
              <a:gd name="T4" fmla="*/ 2147483647 w 304"/>
              <a:gd name="T5" fmla="*/ 2147483647 h 2464"/>
              <a:gd name="T6" fmla="*/ 2147483647 w 304"/>
              <a:gd name="T7" fmla="*/ 2147483647 h 24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4" h="2464">
                <a:moveTo>
                  <a:pt x="0" y="832"/>
                </a:moveTo>
                <a:cubicBezTo>
                  <a:pt x="24" y="416"/>
                  <a:pt x="48" y="0"/>
                  <a:pt x="96" y="160"/>
                </a:cubicBezTo>
                <a:cubicBezTo>
                  <a:pt x="144" y="320"/>
                  <a:pt x="272" y="1408"/>
                  <a:pt x="288" y="1792"/>
                </a:cubicBezTo>
                <a:cubicBezTo>
                  <a:pt x="304" y="2176"/>
                  <a:pt x="248" y="2320"/>
                  <a:pt x="192" y="2464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048000" y="2044700"/>
            <a:ext cx="2057400" cy="2298700"/>
          </a:xfrm>
          <a:custGeom>
            <a:avLst/>
            <a:gdLst>
              <a:gd name="T0" fmla="*/ 2147483647 w 1296"/>
              <a:gd name="T1" fmla="*/ 2147483647 h 1448"/>
              <a:gd name="T2" fmla="*/ 2147483647 w 1296"/>
              <a:gd name="T3" fmla="*/ 2147483647 h 1448"/>
              <a:gd name="T4" fmla="*/ 2147483647 w 1296"/>
              <a:gd name="T5" fmla="*/ 2147483647 h 1448"/>
              <a:gd name="T6" fmla="*/ 0 w 1296"/>
              <a:gd name="T7" fmla="*/ 2147483647 h 14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6" h="1448">
                <a:moveTo>
                  <a:pt x="1296" y="344"/>
                </a:moveTo>
                <a:cubicBezTo>
                  <a:pt x="1284" y="172"/>
                  <a:pt x="1272" y="0"/>
                  <a:pt x="1104" y="56"/>
                </a:cubicBezTo>
                <a:cubicBezTo>
                  <a:pt x="936" y="112"/>
                  <a:pt x="472" y="448"/>
                  <a:pt x="288" y="680"/>
                </a:cubicBezTo>
                <a:cubicBezTo>
                  <a:pt x="104" y="912"/>
                  <a:pt x="52" y="1180"/>
                  <a:pt x="0" y="1448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886200" y="266700"/>
            <a:ext cx="1447800" cy="2095500"/>
          </a:xfrm>
          <a:custGeom>
            <a:avLst/>
            <a:gdLst>
              <a:gd name="T0" fmla="*/ 2147483647 w 912"/>
              <a:gd name="T1" fmla="*/ 2147483647 h 1320"/>
              <a:gd name="T2" fmla="*/ 2147483647 w 912"/>
              <a:gd name="T3" fmla="*/ 2147483647 h 1320"/>
              <a:gd name="T4" fmla="*/ 2147483647 w 912"/>
              <a:gd name="T5" fmla="*/ 2147483647 h 1320"/>
              <a:gd name="T6" fmla="*/ 0 w 912"/>
              <a:gd name="T7" fmla="*/ 2147483647 h 1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2" h="1320">
                <a:moveTo>
                  <a:pt x="912" y="1320"/>
                </a:moveTo>
                <a:cubicBezTo>
                  <a:pt x="840" y="948"/>
                  <a:pt x="768" y="576"/>
                  <a:pt x="672" y="360"/>
                </a:cubicBezTo>
                <a:cubicBezTo>
                  <a:pt x="576" y="144"/>
                  <a:pt x="448" y="0"/>
                  <a:pt x="336" y="24"/>
                </a:cubicBezTo>
                <a:cubicBezTo>
                  <a:pt x="224" y="48"/>
                  <a:pt x="112" y="276"/>
                  <a:pt x="0" y="504"/>
                </a:cubicBezTo>
              </a:path>
            </a:pathLst>
          </a:custGeom>
          <a:noFill/>
          <a:ln w="57150" cap="rnd" cmpd="sng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5638800" y="-50800"/>
            <a:ext cx="546100" cy="2641600"/>
          </a:xfrm>
          <a:custGeom>
            <a:avLst/>
            <a:gdLst>
              <a:gd name="T0" fmla="*/ 0 w 344"/>
              <a:gd name="T1" fmla="*/ 2147483647 h 1664"/>
              <a:gd name="T2" fmla="*/ 2147483647 w 344"/>
              <a:gd name="T3" fmla="*/ 2147483647 h 1664"/>
              <a:gd name="T4" fmla="*/ 2147483647 w 344"/>
              <a:gd name="T5" fmla="*/ 2147483647 h 16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4" h="1664">
                <a:moveTo>
                  <a:pt x="0" y="1664"/>
                </a:moveTo>
                <a:cubicBezTo>
                  <a:pt x="116" y="1008"/>
                  <a:pt x="232" y="352"/>
                  <a:pt x="288" y="176"/>
                </a:cubicBezTo>
                <a:cubicBezTo>
                  <a:pt x="344" y="0"/>
                  <a:pt x="340" y="304"/>
                  <a:pt x="336" y="608"/>
                </a:cubicBezTo>
              </a:path>
            </a:pathLst>
          </a:custGeom>
          <a:noFill/>
          <a:ln w="57150" cap="rnd" cmpd="sng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7" name="Freeform 13"/>
          <p:cNvSpPr>
            <a:spLocks/>
          </p:cNvSpPr>
          <p:nvPr/>
        </p:nvSpPr>
        <p:spPr bwMode="auto">
          <a:xfrm>
            <a:off x="5562600" y="774700"/>
            <a:ext cx="2209800" cy="2197100"/>
          </a:xfrm>
          <a:custGeom>
            <a:avLst/>
            <a:gdLst>
              <a:gd name="T0" fmla="*/ 0 w 1392"/>
              <a:gd name="T1" fmla="*/ 2147483647 h 1384"/>
              <a:gd name="T2" fmla="*/ 2147483647 w 1392"/>
              <a:gd name="T3" fmla="*/ 2147483647 h 1384"/>
              <a:gd name="T4" fmla="*/ 2147483647 w 1392"/>
              <a:gd name="T5" fmla="*/ 2147483647 h 1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2" h="1384">
                <a:moveTo>
                  <a:pt x="0" y="1144"/>
                </a:moveTo>
                <a:cubicBezTo>
                  <a:pt x="196" y="572"/>
                  <a:pt x="392" y="0"/>
                  <a:pt x="624" y="40"/>
                </a:cubicBezTo>
                <a:cubicBezTo>
                  <a:pt x="856" y="80"/>
                  <a:pt x="1264" y="1160"/>
                  <a:pt x="1392" y="1384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8" name="Freeform 14"/>
          <p:cNvSpPr>
            <a:spLocks/>
          </p:cNvSpPr>
          <p:nvPr/>
        </p:nvSpPr>
        <p:spPr bwMode="auto">
          <a:xfrm>
            <a:off x="3352800" y="711200"/>
            <a:ext cx="1905000" cy="1803400"/>
          </a:xfrm>
          <a:custGeom>
            <a:avLst/>
            <a:gdLst>
              <a:gd name="T0" fmla="*/ 2147483647 w 1200"/>
              <a:gd name="T1" fmla="*/ 2147483647 h 1136"/>
              <a:gd name="T2" fmla="*/ 2147483647 w 1200"/>
              <a:gd name="T3" fmla="*/ 2147483647 h 1136"/>
              <a:gd name="T4" fmla="*/ 0 w 1200"/>
              <a:gd name="T5" fmla="*/ 2147483647 h 1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00" h="1136">
                <a:moveTo>
                  <a:pt x="1200" y="1136"/>
                </a:moveTo>
                <a:cubicBezTo>
                  <a:pt x="1036" y="648"/>
                  <a:pt x="872" y="160"/>
                  <a:pt x="672" y="80"/>
                </a:cubicBezTo>
                <a:cubicBezTo>
                  <a:pt x="472" y="0"/>
                  <a:pt x="236" y="328"/>
                  <a:pt x="0" y="656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19" name="Freeform 15"/>
          <p:cNvSpPr>
            <a:spLocks/>
          </p:cNvSpPr>
          <p:nvPr/>
        </p:nvSpPr>
        <p:spPr bwMode="auto">
          <a:xfrm>
            <a:off x="5562600" y="1231900"/>
            <a:ext cx="1905000" cy="3187700"/>
          </a:xfrm>
          <a:custGeom>
            <a:avLst/>
            <a:gdLst>
              <a:gd name="T0" fmla="*/ 0 w 1200"/>
              <a:gd name="T1" fmla="*/ 2147483647 h 2008"/>
              <a:gd name="T2" fmla="*/ 2147483647 w 1200"/>
              <a:gd name="T3" fmla="*/ 2147483647 h 2008"/>
              <a:gd name="T4" fmla="*/ 2147483647 w 1200"/>
              <a:gd name="T5" fmla="*/ 2147483647 h 20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00" h="2008">
                <a:moveTo>
                  <a:pt x="0" y="904"/>
                </a:moveTo>
                <a:cubicBezTo>
                  <a:pt x="140" y="452"/>
                  <a:pt x="280" y="0"/>
                  <a:pt x="480" y="184"/>
                </a:cubicBezTo>
                <a:cubicBezTo>
                  <a:pt x="680" y="368"/>
                  <a:pt x="940" y="1188"/>
                  <a:pt x="1200" y="2008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23922" name="WordArt 18"/>
          <p:cNvSpPr>
            <a:spLocks noChangeArrowheads="1" noChangeShapeType="1" noTextEdit="1"/>
          </p:cNvSpPr>
          <p:nvPr/>
        </p:nvSpPr>
        <p:spPr bwMode="auto">
          <a:xfrm>
            <a:off x="317500" y="9829800"/>
            <a:ext cx="809625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BodoniH"/>
              </a:rPr>
              <a:t>Xin ch©n thµnh c¶m ¬n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BodoniH"/>
              </a:rPr>
              <a:t>toµn thÓ c¸c thÇy c« gi¸o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BodoniH"/>
              </a:rPr>
              <a:t>cïng toµn thÓ c¸c em häc sinh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BodoniH"/>
              </a:rPr>
              <a:t>®· gióp ®ì t«i hoµn thµnh tiÕt d¹y nµy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750" y="2371635"/>
            <a:ext cx="81534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ln w="18000">
                  <a:solidFill>
                    <a:srgbClr val="A886E0">
                      <a:satMod val="140000"/>
                    </a:srgb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XIN CHÂN THÀNH CẢM ƠN QUÝ THẦY CÔ </a:t>
            </a:r>
            <a:r>
              <a:rPr lang="en-US" sz="4800" b="1" smtClean="0">
                <a:ln w="18000">
                  <a:solidFill>
                    <a:srgbClr val="A886E0">
                      <a:satMod val="140000"/>
                    </a:srgb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4800" b="1">
                <a:ln w="18000">
                  <a:solidFill>
                    <a:srgbClr val="A886E0">
                      <a:satMod val="140000"/>
                    </a:srgb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en-US" sz="4800" b="1" smtClean="0">
                <a:ln w="18000">
                  <a:solidFill>
                    <a:srgbClr val="A886E0">
                      <a:satMod val="140000"/>
                    </a:srgb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DỰ TIẾT HỌC!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9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39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239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23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239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239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239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39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23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239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239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239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239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239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0" fill="hold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animBg="1"/>
      <p:bldP spid="123906" grpId="1" animBg="1"/>
      <p:bldP spid="123906" grpId="2" animBg="1"/>
      <p:bldP spid="123907" grpId="0" animBg="1"/>
      <p:bldP spid="123907" grpId="1" animBg="1"/>
      <p:bldP spid="123908" grpId="0" animBg="1"/>
      <p:bldP spid="123908" grpId="1" animBg="1"/>
      <p:bldP spid="123909" grpId="0" animBg="1"/>
      <p:bldP spid="123909" grpId="1" animBg="1"/>
      <p:bldP spid="123910" grpId="0" animBg="1"/>
      <p:bldP spid="123911" grpId="0" animBg="1"/>
      <p:bldP spid="123911" grpId="1" animBg="1"/>
      <p:bldP spid="123912" grpId="0" animBg="1"/>
      <p:bldP spid="123912" grpId="1" animBg="1"/>
      <p:bldP spid="123913" grpId="0" animBg="1"/>
      <p:bldP spid="123913" grpId="1" animBg="1"/>
      <p:bldP spid="123914" grpId="0" animBg="1"/>
      <p:bldP spid="123914" grpId="1" animBg="1"/>
      <p:bldP spid="123915" grpId="0" animBg="1"/>
      <p:bldP spid="123915" grpId="1" animBg="1"/>
      <p:bldP spid="123916" grpId="0" animBg="1"/>
      <p:bldP spid="123916" grpId="1" animBg="1"/>
      <p:bldP spid="123917" grpId="0" animBg="1"/>
      <p:bldP spid="123917" grpId="1" animBg="1"/>
      <p:bldP spid="123918" grpId="0" animBg="1"/>
      <p:bldP spid="123918" grpId="1" animBg="1"/>
      <p:bldP spid="123919" grpId="0" animBg="1"/>
      <p:bldP spid="123919" grpId="1" animBg="1"/>
      <p:bldP spid="123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3572" y="152400"/>
            <a:ext cx="88497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u="sng" smtClean="0">
                <a:solidFill>
                  <a:prstClr val="black"/>
                </a:solidFill>
                <a:cs typeface="Times New Roman" pitchFamily="18" charset="0"/>
              </a:rPr>
              <a:t>1. Chiến </a:t>
            </a:r>
            <a:r>
              <a:rPr lang="en-US" sz="3200" b="1" i="1" u="sng">
                <a:solidFill>
                  <a:prstClr val="black"/>
                </a:solidFill>
                <a:cs typeface="Times New Roman" pitchFamily="18" charset="0"/>
              </a:rPr>
              <a:t>lược “Chiến tranh đặc biệt” của Mĩ ở Miền Nam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3421" y="1495233"/>
            <a:ext cx="46482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</a:rPr>
              <a:t>Thắng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lợi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của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nhân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dân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trong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phong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“</a:t>
            </a:r>
            <a:r>
              <a:rPr lang="en-US" sz="2800" dirty="0" err="1" smtClean="0">
                <a:solidFill>
                  <a:prstClr val="black"/>
                </a:solidFill>
              </a:rPr>
              <a:t>Đồng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khởi</a:t>
            </a:r>
            <a:r>
              <a:rPr lang="en-US" sz="2800" dirty="0" smtClean="0">
                <a:solidFill>
                  <a:prstClr val="black"/>
                </a:solidFill>
              </a:rPr>
              <a:t>” (1959-1960) ở </a:t>
            </a:r>
            <a:r>
              <a:rPr lang="en-US" sz="2800" dirty="0" err="1" smtClean="0">
                <a:solidFill>
                  <a:prstClr val="black"/>
                </a:solidFill>
              </a:rPr>
              <a:t>miền</a:t>
            </a:r>
            <a:r>
              <a:rPr lang="en-US" sz="2800" dirty="0" smtClean="0">
                <a:solidFill>
                  <a:prstClr val="black"/>
                </a:solidFill>
              </a:rPr>
              <a:t> Nam.</a:t>
            </a:r>
          </a:p>
          <a:p>
            <a:pPr marL="457200" indent="-457200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</a:rPr>
              <a:t>Phong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trào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giải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phóng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dân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tộc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trên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thê</a:t>
            </a:r>
            <a:r>
              <a:rPr lang="en-US" sz="2800" dirty="0" smtClean="0">
                <a:solidFill>
                  <a:prstClr val="black"/>
                </a:solidFill>
              </a:rPr>
              <a:t>́ </a:t>
            </a:r>
            <a:r>
              <a:rPr lang="en-US" sz="2800" dirty="0" err="1" smtClean="0">
                <a:solidFill>
                  <a:prstClr val="black"/>
                </a:solidFill>
              </a:rPr>
              <a:t>giới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phát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triển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mạnh</a:t>
            </a:r>
            <a:r>
              <a:rPr lang="en-US" sz="2800" dirty="0" smtClean="0">
                <a:solidFill>
                  <a:prstClr val="black"/>
                </a:solidFill>
              </a:rPr>
              <a:t> mẽ.</a:t>
            </a:r>
          </a:p>
          <a:p>
            <a:pPr marL="457200" indent="-457200" algn="just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i="1" dirty="0" err="1" smtClean="0">
                <a:solidFill>
                  <a:prstClr val="black"/>
                </a:solidFill>
              </a:rPr>
              <a:t>Mĩ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chuyển</a:t>
            </a:r>
            <a:r>
              <a:rPr lang="en-US" sz="2800" b="1" i="1" dirty="0">
                <a:solidFill>
                  <a:prstClr val="black"/>
                </a:solidFill>
              </a:rPr>
              <a:t> sang </a:t>
            </a:r>
            <a:r>
              <a:rPr lang="en-US" sz="2800" b="1" i="1" dirty="0" err="1" smtClean="0">
                <a:solidFill>
                  <a:prstClr val="black"/>
                </a:solidFill>
              </a:rPr>
              <a:t>chiến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</a:rPr>
              <a:t>lược</a:t>
            </a:r>
            <a:r>
              <a:rPr lang="en-US" sz="2800" b="1" i="1" dirty="0" smtClean="0">
                <a:solidFill>
                  <a:prstClr val="black"/>
                </a:solidFill>
              </a:rPr>
              <a:t> “</a:t>
            </a:r>
            <a:r>
              <a:rPr lang="en-US" sz="2800" b="1" i="1" dirty="0" err="1" smtClean="0">
                <a:solidFill>
                  <a:prstClr val="black"/>
                </a:solidFill>
              </a:rPr>
              <a:t>Chiến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tranh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đặc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</a:rPr>
              <a:t>biệt</a:t>
            </a:r>
            <a:r>
              <a:rPr lang="en-US" sz="2800" b="1" i="1" dirty="0" smtClean="0">
                <a:solidFill>
                  <a:prstClr val="black"/>
                </a:solidFill>
              </a:rPr>
              <a:t>”.</a:t>
            </a:r>
            <a:endParaRPr lang="en-US" sz="2800" b="1" i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1066800" y="65532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35" y="1752600"/>
            <a:ext cx="3505200" cy="37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798028" y="5467616"/>
            <a:ext cx="411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Tổng thống </a:t>
            </a:r>
            <a:r>
              <a:rPr lang="en-US" sz="2800" b="1" smtClean="0">
                <a:solidFill>
                  <a:srgbClr val="FF0000"/>
                </a:solidFill>
                <a:cs typeface="Times New Roman" pitchFamily="18" charset="0"/>
              </a:rPr>
              <a:t>Ken-nơ-đi</a:t>
            </a:r>
            <a:endParaRPr lang="en-US" sz="28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3371138" y="1905000"/>
            <a:ext cx="5265738" cy="1437382"/>
          </a:xfrm>
          <a:prstGeom prst="wedgeRectCallout">
            <a:avLst>
              <a:gd name="adj1" fmla="val -86037"/>
              <a:gd name="adj2" fmla="val 55888"/>
            </a:avLst>
          </a:prstGeo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Tại sao đế quốc Mĩ đề ra chiến lược “Chiến tranh đặc biệt” ở miền Nam</a:t>
            </a:r>
            <a:endParaRPr lang="en-US" sz="28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1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6" grpId="0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0500" y="5777623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prstClr val="black"/>
                </a:solidFill>
                <a:cs typeface="Times New Roman" pitchFamily="18" charset="0"/>
              </a:rPr>
              <a:t>Âm </a:t>
            </a:r>
            <a:r>
              <a:rPr lang="en-US" sz="3200" b="1" i="1">
                <a:solidFill>
                  <a:prstClr val="black"/>
                </a:solidFill>
                <a:cs typeface="Times New Roman" pitchFamily="18" charset="0"/>
              </a:rPr>
              <a:t>mưu cơ </a:t>
            </a:r>
            <a:r>
              <a:rPr lang="en-US" sz="3200" b="1" i="1" smtClean="0">
                <a:solidFill>
                  <a:prstClr val="black"/>
                </a:solidFill>
                <a:cs typeface="Times New Roman" pitchFamily="18" charset="0"/>
              </a:rPr>
              <a:t>bản: “dùng </a:t>
            </a:r>
            <a:r>
              <a:rPr lang="en-US" sz="3200" b="1" i="1">
                <a:solidFill>
                  <a:prstClr val="black"/>
                </a:solidFill>
                <a:cs typeface="Times New Roman" pitchFamily="18" charset="0"/>
              </a:rPr>
              <a:t>người V</a:t>
            </a:r>
            <a:r>
              <a:rPr lang="en-US" sz="3200" b="1" i="1" smtClean="0">
                <a:solidFill>
                  <a:prstClr val="black"/>
                </a:solidFill>
                <a:cs typeface="Times New Roman" pitchFamily="18" charset="0"/>
              </a:rPr>
              <a:t>iệt </a:t>
            </a:r>
            <a:r>
              <a:rPr lang="en-US" sz="3200" b="1" i="1">
                <a:solidFill>
                  <a:prstClr val="black"/>
                </a:solidFill>
                <a:cs typeface="Times New Roman" pitchFamily="18" charset="0"/>
              </a:rPr>
              <a:t>đánh người </a:t>
            </a:r>
            <a:r>
              <a:rPr lang="en-US" sz="3200" b="1" i="1" smtClean="0">
                <a:solidFill>
                  <a:prstClr val="black"/>
                </a:solidFill>
                <a:cs typeface="Times New Roman" pitchFamily="18" charset="0"/>
              </a:rPr>
              <a:t>Việt” </a:t>
            </a:r>
            <a:endParaRPr lang="en-US" sz="3200" b="1" i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424309"/>
            <a:ext cx="4419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chiến tranh xâm 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lược thực dân </a:t>
            </a:r>
            <a:r>
              <a:rPr lang="en-US" sz="28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 </a:t>
            </a:r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mới.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9621" y="2019300"/>
            <a:ext cx="44196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Được tiến 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 bằng quân đội tay sai là chủ yếu, dưới sự chỉ huy của cố </a:t>
            </a:r>
            <a:r>
              <a:rPr lang="en-US" sz="28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vấn </a:t>
            </a:r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Mĩ.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4114800"/>
            <a:ext cx="441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ựa 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 vũ khí, kĩ thuật, phương tiện chiến tranh </a:t>
            </a:r>
            <a:r>
              <a:rPr lang="en-US" sz="28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Mĩ. 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4545" y="1143000"/>
            <a:ext cx="1752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Nhằm </a:t>
            </a:r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 lại cách mạng và nhân dân ta 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>
            <a:stCxn id="11" idx="3"/>
          </p:cNvCxnSpPr>
          <p:nvPr/>
        </p:nvCxnSpPr>
        <p:spPr>
          <a:xfrm>
            <a:off x="4648200" y="881509"/>
            <a:ext cx="1366345" cy="18997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3"/>
          </p:cNvCxnSpPr>
          <p:nvPr/>
        </p:nvCxnSpPr>
        <p:spPr>
          <a:xfrm>
            <a:off x="4669221" y="2781300"/>
            <a:ext cx="134532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724400" y="2781300"/>
            <a:ext cx="1290145" cy="255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ular Callout 16"/>
          <p:cNvSpPr/>
          <p:nvPr/>
        </p:nvSpPr>
        <p:spPr>
          <a:xfrm>
            <a:off x="2438400" y="1514688"/>
            <a:ext cx="5265738" cy="1437382"/>
          </a:xfrm>
          <a:prstGeom prst="wedgeRectCallout">
            <a:avLst>
              <a:gd name="adj1" fmla="val -70169"/>
              <a:gd name="adj2" fmla="val 96470"/>
            </a:avLst>
          </a:prstGeo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Âm mưu của Mĩ trong chiến lược “Chiến tranh đặc biệt”?</a:t>
            </a:r>
            <a:endParaRPr lang="en-US" sz="32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3" grpId="2"/>
      <p:bldP spid="11" grpId="0" animBg="1"/>
      <p:bldP spid="13" grpId="0" animBg="1"/>
      <p:bldP spid="14" grpId="0" animBg="1"/>
      <p:bldP spid="16" grpId="0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ular Callout 16"/>
          <p:cNvSpPr/>
          <p:nvPr/>
        </p:nvSpPr>
        <p:spPr>
          <a:xfrm>
            <a:off x="2286000" y="1828800"/>
            <a:ext cx="5265738" cy="1437382"/>
          </a:xfrm>
          <a:prstGeom prst="wedgeRectCallout">
            <a:avLst>
              <a:gd name="adj1" fmla="val -70169"/>
              <a:gd name="adj2" fmla="val 96470"/>
            </a:avLst>
          </a:prstGeo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Thủ đoạn của Mĩ trong chiến lược “Chiến tranh đặc biệt”?</a:t>
            </a:r>
            <a:endParaRPr lang="en-US" sz="32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8881" y="1447800"/>
            <a:ext cx="8382000" cy="487363"/>
          </a:xfrm>
        </p:spPr>
        <p:txBody>
          <a:bodyPr/>
          <a:lstStyle/>
          <a:p>
            <a:pPr algn="l" eaLnBrk="1" hangingPunct="1"/>
            <a:r>
              <a:rPr lang="en-US" sz="3200" b="1" i="1" smtClean="0"/>
              <a:t>* </a:t>
            </a:r>
            <a:r>
              <a:rPr lang="en-US" sz="3200" b="1" i="1" u="sng" smtClean="0">
                <a:latin typeface="Times New Roman" pitchFamily="18" charset="0"/>
                <a:cs typeface="Times New Roman" pitchFamily="18" charset="0"/>
              </a:rPr>
              <a:t>Thủ đoạn (biện pháp thực hiện):</a:t>
            </a:r>
            <a:endParaRPr lang="en-US" sz="3200" b="1" i="1" u="sng" smtClean="0"/>
          </a:p>
        </p:txBody>
      </p:sp>
      <p:sp>
        <p:nvSpPr>
          <p:cNvPr id="2" name="Rectangle 1"/>
          <p:cNvSpPr/>
          <p:nvPr/>
        </p:nvSpPr>
        <p:spPr>
          <a:xfrm>
            <a:off x="388881" y="2362200"/>
            <a:ext cx="863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487363"/>
          </a:xfrm>
        </p:spPr>
        <p:txBody>
          <a:bodyPr/>
          <a:lstStyle/>
          <a:p>
            <a:pPr algn="l" eaLnBrk="1" hangingPunct="1"/>
            <a:r>
              <a:rPr lang="en-US" sz="3200" b="1" i="1" smtClean="0"/>
              <a:t>* </a:t>
            </a:r>
            <a:r>
              <a:rPr lang="en-US" sz="3200" b="1" i="1" u="sng" smtClean="0">
                <a:latin typeface="Times New Roman" pitchFamily="18" charset="0"/>
                <a:cs typeface="Times New Roman" pitchFamily="18" charset="0"/>
              </a:rPr>
              <a:t>Thủ đoạn (biện pháp thực hiện):</a:t>
            </a:r>
            <a:endParaRPr lang="en-US" sz="3200" b="1" i="1" u="sng" smtClean="0"/>
          </a:p>
        </p:txBody>
      </p:sp>
      <p:graphicFrame>
        <p:nvGraphicFramePr>
          <p:cNvPr id="7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906372"/>
              </p:ext>
            </p:extLst>
          </p:nvPr>
        </p:nvGraphicFramePr>
        <p:xfrm>
          <a:off x="362605" y="1981200"/>
          <a:ext cx="8628993" cy="1207126"/>
        </p:xfrm>
        <a:graphic>
          <a:graphicData uri="http://schemas.openxmlformats.org/drawingml/2006/table">
            <a:tbl>
              <a:tblPr/>
              <a:tblGrid>
                <a:gridCol w="2837795"/>
                <a:gridCol w="2914867"/>
                <a:gridCol w="2876331"/>
              </a:tblGrid>
              <a:tr h="377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Thời gian</a:t>
                      </a:r>
                      <a:endParaRPr lang="en-US" sz="28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1961-1962</a:t>
                      </a:r>
                      <a:endParaRPr lang="en-US" sz="28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1962-1963</a:t>
                      </a:r>
                      <a:endParaRPr lang="en-US" sz="28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688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Tiền viện trợ</a:t>
                      </a:r>
                      <a:endParaRPr lang="en-US" sz="28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321,7 triệu</a:t>
                      </a:r>
                      <a:r>
                        <a:rPr lang="en-US" sz="2800" b="1" kern="1200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USD</a:t>
                      </a:r>
                      <a:endParaRPr lang="en-US" sz="28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675 triệu 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USD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6879"/>
              </p:ext>
            </p:extLst>
          </p:nvPr>
        </p:nvGraphicFramePr>
        <p:xfrm>
          <a:off x="352094" y="3429000"/>
          <a:ext cx="863950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306"/>
                <a:gridCol w="2971800"/>
                <a:gridCol w="281939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Thời</a:t>
                      </a:r>
                      <a:r>
                        <a:rPr lang="en-US" sz="2800" b="1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Cuối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1960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1964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Cố</a:t>
                      </a:r>
                      <a:r>
                        <a:rPr lang="en-US" sz="2800" b="1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vấn quân sự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26.000</a:t>
                      </a:r>
                      <a:r>
                        <a:rPr lang="en-US" sz="2800" b="1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52096" y="762000"/>
            <a:ext cx="863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ngụy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viện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̣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263772"/>
              </p:ext>
            </p:extLst>
          </p:nvPr>
        </p:nvGraphicFramePr>
        <p:xfrm>
          <a:off x="415158" y="5029200"/>
          <a:ext cx="8576442" cy="1630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242"/>
                <a:gridCol w="2971800"/>
                <a:gridCol w="2819400"/>
              </a:tblGrid>
              <a:tr h="685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Thời gian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4" marB="45734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Giữa 1961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4" marB="45734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Cuối 1964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4" marB="45734" anchor="ctr">
                    <a:solidFill>
                      <a:srgbClr val="0070C0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Quân đội Sài Gòn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4" marB="45734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170.000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4" marB="45734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560.000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4" marB="45734" anchor="ctr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8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8881" y="1447800"/>
            <a:ext cx="8382000" cy="487363"/>
          </a:xfrm>
        </p:spPr>
        <p:txBody>
          <a:bodyPr/>
          <a:lstStyle/>
          <a:p>
            <a:pPr algn="l" eaLnBrk="1" hangingPunct="1"/>
            <a:r>
              <a:rPr lang="en-US" sz="3200" b="1" i="1" smtClean="0"/>
              <a:t>* </a:t>
            </a:r>
            <a:r>
              <a:rPr lang="en-US" sz="3200" b="1" i="1" u="sng" smtClean="0">
                <a:latin typeface="Times New Roman" pitchFamily="18" charset="0"/>
                <a:cs typeface="Times New Roman" pitchFamily="18" charset="0"/>
              </a:rPr>
              <a:t>Thủ đoạn (biện pháp thực hiện):</a:t>
            </a:r>
            <a:endParaRPr lang="en-US" sz="3200" b="1" i="1" u="sng" smtClean="0"/>
          </a:p>
        </p:txBody>
      </p:sp>
      <p:sp>
        <p:nvSpPr>
          <p:cNvPr id="2" name="Rectangle 1"/>
          <p:cNvSpPr/>
          <p:nvPr/>
        </p:nvSpPr>
        <p:spPr>
          <a:xfrm>
            <a:off x="388881" y="2362200"/>
            <a:ext cx="86395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cường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tiện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chiến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chiến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thuật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trực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thiết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1515</Words>
  <Application>Microsoft Office PowerPoint</Application>
  <PresentationFormat>On-screen Show (4:3)</PresentationFormat>
  <Paragraphs>157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.VnBodoniH</vt:lpstr>
      <vt:lpstr>.VnTime</vt:lpstr>
      <vt:lpstr>Arial</vt:lpstr>
      <vt:lpstr>Calibri</vt:lpstr>
      <vt:lpstr>Garamond</vt:lpstr>
      <vt:lpstr>Times New Roman</vt:lpstr>
      <vt:lpstr>Wingdings</vt:lpstr>
      <vt:lpstr>Default Design</vt:lpstr>
      <vt:lpstr>Stream</vt:lpstr>
      <vt:lpstr>1_Default Design</vt:lpstr>
      <vt:lpstr>1_Office Theme</vt:lpstr>
      <vt:lpstr>Blank</vt:lpstr>
      <vt:lpstr>6_Default Design</vt:lpstr>
      <vt:lpstr>7_Default Design</vt:lpstr>
      <vt:lpstr>1_Blank</vt:lpstr>
      <vt:lpstr>2_Default Design</vt:lpstr>
      <vt:lpstr>Packager Shell Object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Thủ đoạn (biện pháp thực hiện):</vt:lpstr>
      <vt:lpstr>* Thủ đoạn (biện pháp thực hiện):</vt:lpstr>
      <vt:lpstr>* Thủ đoạn (biện pháp thực hiện):</vt:lpstr>
      <vt:lpstr>PowerPoint Presentation</vt:lpstr>
      <vt:lpstr>PowerPoint Presentation</vt:lpstr>
      <vt:lpstr>* Thủ đoạn (biện pháp thực hiện):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</dc:creator>
  <cp:lastModifiedBy>Le Tien Duat</cp:lastModifiedBy>
  <cp:revision>107</cp:revision>
  <dcterms:created xsi:type="dcterms:W3CDTF">2019-03-05T13:18:29Z</dcterms:created>
  <dcterms:modified xsi:type="dcterms:W3CDTF">2022-04-12T01:50:06Z</dcterms:modified>
</cp:coreProperties>
</file>