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92" r:id="rId2"/>
    <p:sldId id="285" r:id="rId3"/>
    <p:sldId id="293" r:id="rId4"/>
    <p:sldId id="317" r:id="rId5"/>
    <p:sldId id="271" r:id="rId6"/>
    <p:sldId id="288" r:id="rId7"/>
    <p:sldId id="295" r:id="rId8"/>
    <p:sldId id="296" r:id="rId9"/>
    <p:sldId id="297" r:id="rId10"/>
    <p:sldId id="298" r:id="rId11"/>
    <p:sldId id="299" r:id="rId12"/>
    <p:sldId id="300" r:id="rId13"/>
    <p:sldId id="301" r:id="rId14"/>
    <p:sldId id="302" r:id="rId15"/>
    <p:sldId id="303" r:id="rId16"/>
    <p:sldId id="323" r:id="rId17"/>
    <p:sldId id="324" r:id="rId18"/>
    <p:sldId id="308" r:id="rId19"/>
    <p:sldId id="309" r:id="rId20"/>
    <p:sldId id="310" r:id="rId21"/>
    <p:sldId id="311" r:id="rId22"/>
    <p:sldId id="312" r:id="rId23"/>
    <p:sldId id="313" r:id="rId24"/>
    <p:sldId id="314" r:id="rId25"/>
    <p:sldId id="318" r:id="rId26"/>
    <p:sldId id="319" r:id="rId27"/>
    <p:sldId id="320" r:id="rId28"/>
    <p:sldId id="321" r:id="rId29"/>
    <p:sldId id="322" r:id="rId30"/>
    <p:sldId id="315" r:id="rId31"/>
    <p:sldId id="316" r:id="rId32"/>
    <p:sldId id="273" r:id="rId33"/>
    <p:sldId id="294" r:id="rId34"/>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vl6pPr marL="2286000" lvl="5"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6pPr>
    <a:lvl7pPr marL="2743200" lvl="6"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7pPr>
    <a:lvl8pPr marL="3200400" lvl="7"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8pPr>
    <a:lvl9pPr marL="3657600" lvl="8"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6600"/>
    <a:srgbClr val="FFCCFF"/>
    <a:srgbClr val="FFFF66"/>
    <a:srgbClr val="FF0066"/>
    <a:srgbClr val="00FF00"/>
    <a:srgbClr val="3333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89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5844"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lvl="0" algn="r" eaLnBrk="1" hangingPunct="1">
              <a:buNone/>
            </a:pPr>
            <a:fld id="{9A0DB2DC-4C9A-4742-B13C-FB6460FD3503}" type="slidenum">
              <a:rPr lang="en-US" sz="1200" dirty="0">
                <a:latin typeface="Arial" panose="020B0604020202020204" pitchFamily="34" charset="0"/>
              </a:rPr>
              <a:t>‹#›</a:t>
            </a:fld>
            <a:endParaRPr lang="en-US" sz="1200" dirty="0">
              <a:latin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vi-VN" sz="1200" dirty="0">
                <a:latin typeface="Arial" panose="020B0604020202020204" pitchFamily="34" charset="0"/>
              </a:rPr>
              <a:t>21</a:t>
            </a:fld>
            <a:endParaRPr lang="en-US" altLang="vi-VN" sz="1200" dirty="0">
              <a:latin typeface="Arial" panose="020B0604020202020204" pitchFamily="34" charset="0"/>
            </a:endParaRPr>
          </a:p>
        </p:txBody>
      </p:sp>
      <p:sp>
        <p:nvSpPr>
          <p:cNvPr id="36867" name="Rectangle 2"/>
          <p:cNvSpPr>
            <a:spLocks noGrp="1" noRot="1" noChangeAspect="1" noTextEdit="1"/>
          </p:cNvSpPr>
          <p:nvPr>
            <p:ph type="sldImg"/>
          </p:nvPr>
        </p:nvSpPr>
        <p:spPr/>
      </p:sp>
      <p:sp>
        <p:nvSpPr>
          <p:cNvPr id="36868" name="Rectangle 3"/>
          <p:cNvSpPr>
            <a:spLocks noGrp="1"/>
          </p:cNvSpPr>
          <p:nvPr>
            <p:ph type="body" idx="1"/>
          </p:nvPr>
        </p:nvSpPr>
        <p:spPr/>
        <p:txBody>
          <a:bodyPr wrap="square" lIns="91440" tIns="45720" rIns="91440" bIns="45720" anchor="t" anchorCtr="0"/>
          <a:lstStyle/>
          <a:p>
            <a:pPr lvl="0"/>
            <a:endParaRPr lang="vi-VN" altLang="vi-V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dirty="0"/>
              <a:t>Click to edit Master title style</a:t>
            </a:r>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atin typeface="Arial" panose="020B0604020202020204" pitchFamily="34" charset="0"/>
              </a:defRPr>
            </a:lvl1p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vi.wikipedia.org/wiki/H%C3%ACnh:Phao_phong_khong_To_Vinh_Dien.JPG"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6.w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6.w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cdn.tuoitre.vn/2017/doan-5-1507852592847.jpg" TargetMode="External"/><Relationship Id="rId3" Type="http://schemas.openxmlformats.org/officeDocument/2006/relationships/image" Target="../media/image39.jpeg"/><Relationship Id="rId7" Type="http://schemas.openxmlformats.org/officeDocument/2006/relationships/image" Target="../media/image41.jpeg"/><Relationship Id="rId2" Type="http://schemas.openxmlformats.org/officeDocument/2006/relationships/hyperlink" Target="https://cdn.tuoitre.vn/2017/doan-0-1507852259366.jpg" TargetMode="External"/><Relationship Id="rId1" Type="http://schemas.openxmlformats.org/officeDocument/2006/relationships/slideLayout" Target="../slideLayouts/slideLayout7.xml"/><Relationship Id="rId6" Type="http://schemas.openxmlformats.org/officeDocument/2006/relationships/hyperlink" Target="https://cdn.tuoitre.vn/2017/doan-8-1507852717619.jpg" TargetMode="External"/><Relationship Id="rId5" Type="http://schemas.openxmlformats.org/officeDocument/2006/relationships/image" Target="../media/image40.jpeg"/><Relationship Id="rId4" Type="http://schemas.openxmlformats.org/officeDocument/2006/relationships/hyperlink" Target="https://cdn.tuoitre.vn/2017/doan-1-1507852369505.jpg" TargetMode="External"/><Relationship Id="rId9"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slideLayout" Target="../slideLayouts/slideLayout2.xml"/><Relationship Id="rId7" Type="http://schemas.openxmlformats.org/officeDocument/2006/relationships/image" Target="../media/image7.wmf"/><Relationship Id="rId2" Type="http://schemas.openxmlformats.org/officeDocument/2006/relationships/audio" Target="file:///D:\VAN%20HOA%20GIAI%20TRI\ca%20nhac\Mp3%20Phong%20trao\Mo%20uoc%20ngay%20mai.mp3" TargetMode="External"/><Relationship Id="rId1" Type="http://schemas.microsoft.com/office/2007/relationships/media" Target="file:///D:\VAN%20HOA%20GIAI%20TRI\ca%20nhac\Mp3%20Phong%20trao\Mo%20uoc%20ngay%20mai.mp3" TargetMode="Externa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6.w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6.w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Picture17"/>
          <p:cNvPicPr>
            <a:picLocks noChangeAspect="1"/>
          </p:cNvPicPr>
          <p:nvPr/>
        </p:nvPicPr>
        <p:blipFill>
          <a:blip r:embed="rId2"/>
          <a:stretch>
            <a:fillRect/>
          </a:stretch>
        </p:blipFill>
        <p:spPr>
          <a:xfrm>
            <a:off x="0" y="0"/>
            <a:ext cx="9144000" cy="6858000"/>
          </a:xfrm>
          <a:prstGeom prst="rect">
            <a:avLst/>
          </a:prstGeom>
          <a:noFill/>
          <a:ln w="9525" cap="flat" cmpd="sng">
            <a:solidFill>
              <a:srgbClr val="000000"/>
            </a:solidFill>
            <a:prstDash val="solid"/>
            <a:miter/>
            <a:headEnd type="none" w="med" len="med"/>
            <a:tailEnd type="none" w="med" len="med"/>
          </a:ln>
        </p:spPr>
      </p:pic>
      <p:sp>
        <p:nvSpPr>
          <p:cNvPr id="2051" name="Text Box 5"/>
          <p:cNvSpPr txBox="1"/>
          <p:nvPr/>
        </p:nvSpPr>
        <p:spPr>
          <a:xfrm>
            <a:off x="304800" y="0"/>
            <a:ext cx="8839200" cy="3751263"/>
          </a:xfrm>
          <a:prstGeom prst="rect">
            <a:avLst/>
          </a:prstGeom>
          <a:noFill/>
          <a:ln w="9525">
            <a:noFill/>
          </a:ln>
        </p:spPr>
        <p:txBody>
          <a:bodyPr>
            <a:spAutoFit/>
          </a:bodyPr>
          <a:lstStyle/>
          <a:p>
            <a:pPr>
              <a:spcBef>
                <a:spcPct val="50000"/>
              </a:spcBef>
            </a:pPr>
            <a:r>
              <a:rPr sz="9600" dirty="0">
                <a:latin typeface="Times New Roman" panose="02020603050405020304" pitchFamily="18" charset="0"/>
                <a:cs typeface="Arial" panose="020B0604020202020204" pitchFamily="34" charset="0"/>
              </a:rPr>
              <a:t>   </a:t>
            </a:r>
            <a:r>
              <a:rPr sz="9600" b="1" dirty="0">
                <a:solidFill>
                  <a:srgbClr val="006600"/>
                </a:solidFill>
                <a:latin typeface="Times New Roman" panose="02020603050405020304" pitchFamily="18" charset="0"/>
                <a:cs typeface="Arial" panose="020B0604020202020204" pitchFamily="34" charset="0"/>
              </a:rPr>
              <a:t>B</a:t>
            </a:r>
            <a:r>
              <a:rPr sz="9600" b="1" dirty="0">
                <a:solidFill>
                  <a:srgbClr val="006600"/>
                </a:solidFill>
                <a:latin typeface="Times New Roman" panose="02020603050405020304" pitchFamily="18" charset="0"/>
                <a:ea typeface="Arial" panose="020B0604020202020204" pitchFamily="34" charset="0"/>
              </a:rPr>
              <a:t>à</a:t>
            </a:r>
            <a:r>
              <a:rPr sz="9600" b="1" dirty="0">
                <a:solidFill>
                  <a:srgbClr val="006600"/>
                </a:solidFill>
                <a:latin typeface="Times New Roman" panose="02020603050405020304" pitchFamily="18" charset="0"/>
                <a:cs typeface="Arial" panose="020B0604020202020204" pitchFamily="34" charset="0"/>
              </a:rPr>
              <a:t>i giảng</a:t>
            </a:r>
          </a:p>
          <a:p>
            <a:pPr>
              <a:spcBef>
                <a:spcPct val="50000"/>
              </a:spcBef>
            </a:pPr>
            <a:r>
              <a:rPr sz="9600" b="1" dirty="0">
                <a:solidFill>
                  <a:srgbClr val="006600"/>
                </a:solidFill>
                <a:latin typeface="Times New Roman" panose="02020603050405020304" pitchFamily="18" charset="0"/>
                <a:cs typeface="Arial" panose="020B0604020202020204" pitchFamily="34" charset="0"/>
              </a:rPr>
              <a:t>				   </a:t>
            </a:r>
            <a:r>
              <a:rPr sz="8000" b="1" dirty="0">
                <a:solidFill>
                  <a:srgbClr val="006600"/>
                </a:solidFill>
                <a:latin typeface="Times New Roman" panose="02020603050405020304" pitchFamily="18" charset="0"/>
                <a:cs typeface="Arial" panose="020B0604020202020204" pitchFamily="34" charset="0"/>
              </a:rPr>
              <a:t>GDCD 9</a:t>
            </a:r>
            <a:endParaRPr sz="8000" b="1" dirty="0">
              <a:solidFill>
                <a:srgbClr val="006600"/>
              </a:solidFill>
              <a:latin typeface="Times New Roman" panose="02020603050405020304" pitchFamily="18" charset="0"/>
              <a:ea typeface="Arial" panose="020B0604020202020204" pitchFamily="34" charset="0"/>
            </a:endParaRPr>
          </a:p>
        </p:txBody>
      </p:sp>
      <p:pic>
        <p:nvPicPr>
          <p:cNvPr id="2052" name="Picture 7" descr="HoaBuom"/>
          <p:cNvPicPr>
            <a:picLocks noChangeAspect="1"/>
          </p:cNvPicPr>
          <p:nvPr/>
        </p:nvPicPr>
        <p:blipFill>
          <a:blip r:embed="rId3"/>
          <a:stretch>
            <a:fillRect/>
          </a:stretch>
        </p:blipFill>
        <p:spPr>
          <a:xfrm>
            <a:off x="2590800" y="1524000"/>
            <a:ext cx="2238375" cy="2514600"/>
          </a:xfrm>
          <a:prstGeom prst="rect">
            <a:avLst/>
          </a:prstGeom>
          <a:noFill/>
          <a:ln w="9525">
            <a:noFill/>
          </a:ln>
        </p:spPr>
      </p:pic>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Cỗ pháo phòng không được cho là đã được Tô Vĩnh Diện hy sinh thân minh để chặn khỏi lao xuống dốc.">
            <a:hlinkClick r:id="rId2" tooltip="Cỗ pháo phòng không được cho là đã được Tô Vĩnh Diện hy sinh thân minh để chặn khỏi lao xuống dốc."/>
          </p:cNvPr>
          <p:cNvPicPr>
            <a:picLocks noChangeAspect="1"/>
          </p:cNvPicPr>
          <p:nvPr/>
        </p:nvPicPr>
        <p:blipFill>
          <a:blip r:embed="rId3"/>
          <a:stretch>
            <a:fillRect/>
          </a:stretch>
        </p:blipFill>
        <p:spPr>
          <a:xfrm>
            <a:off x="685800" y="3124200"/>
            <a:ext cx="4267200" cy="3868738"/>
          </a:xfrm>
          <a:prstGeom prst="rect">
            <a:avLst/>
          </a:prstGeom>
          <a:noFill/>
          <a:ln w="9525">
            <a:noFill/>
          </a:ln>
        </p:spPr>
      </p:pic>
      <p:sp>
        <p:nvSpPr>
          <p:cNvPr id="2" name="TextBox 1"/>
          <p:cNvSpPr txBox="1"/>
          <p:nvPr/>
        </p:nvSpPr>
        <p:spPr>
          <a:xfrm>
            <a:off x="6226175" y="4876800"/>
            <a:ext cx="2330450" cy="954088"/>
          </a:xfrm>
          <a:prstGeom prst="rect">
            <a:avLst/>
          </a:prstGeom>
          <a:noFill/>
          <a:ln w="9525">
            <a:noFill/>
          </a:ln>
        </p:spPr>
        <p:txBody>
          <a:bodyPr wrap="none">
            <a:spAutoFit/>
          </a:bodyPr>
          <a:lstStyle/>
          <a:p>
            <a:pPr algn="ctr"/>
            <a:r>
              <a:rPr lang="vi-VN" altLang="x-none" sz="2800" b="1" dirty="0">
                <a:latin typeface="Times New Roman" panose="02020603050405020304" pitchFamily="18" charset="0"/>
              </a:rPr>
              <a:t>Tô V</a:t>
            </a:r>
            <a:r>
              <a:rPr sz="2800" b="1" dirty="0">
                <a:latin typeface="Times New Roman" panose="02020603050405020304" pitchFamily="18" charset="0"/>
              </a:rPr>
              <a:t>ĩ</a:t>
            </a:r>
            <a:r>
              <a:rPr lang="vi-VN" altLang="x-none" sz="2800" b="1" dirty="0">
                <a:latin typeface="Times New Roman" panose="02020603050405020304" pitchFamily="18" charset="0"/>
              </a:rPr>
              <a:t>nh Diện </a:t>
            </a:r>
            <a:endParaRPr sz="2800" b="1" dirty="0">
              <a:latin typeface="Times New Roman" panose="02020603050405020304" pitchFamily="18" charset="0"/>
            </a:endParaRPr>
          </a:p>
          <a:p>
            <a:pPr algn="ctr"/>
            <a:r>
              <a:rPr sz="2800" b="1" dirty="0">
                <a:latin typeface="Times New Roman" panose="02020603050405020304" pitchFamily="18" charset="0"/>
              </a:rPr>
              <a:t>(1924-1954)</a:t>
            </a:r>
            <a:endParaRPr lang="vi-VN" altLang="x-none" sz="2800" b="1" dirty="0">
              <a:latin typeface="Times New Roman" panose="02020603050405020304" pitchFamily="18" charset="0"/>
            </a:endParaRPr>
          </a:p>
        </p:txBody>
      </p:sp>
      <p:pic>
        <p:nvPicPr>
          <p:cNvPr id="11268" name="Picture 4" descr="Kết quả hình ảnh cho To vinh dien"/>
          <p:cNvPicPr>
            <a:picLocks noChangeAspect="1"/>
          </p:cNvPicPr>
          <p:nvPr/>
        </p:nvPicPr>
        <p:blipFill>
          <a:blip r:embed="rId4"/>
          <a:stretch>
            <a:fillRect/>
          </a:stretch>
        </p:blipFill>
        <p:spPr>
          <a:xfrm>
            <a:off x="5486400" y="304800"/>
            <a:ext cx="3429000" cy="3868738"/>
          </a:xfrm>
          <a:prstGeom prst="rect">
            <a:avLst/>
          </a:prstGeom>
          <a:noFill/>
          <a:ln w="9525">
            <a:noFill/>
          </a:ln>
        </p:spPr>
      </p:pic>
      <p:sp>
        <p:nvSpPr>
          <p:cNvPr id="10245" name="Rectangle 2"/>
          <p:cNvSpPr/>
          <p:nvPr/>
        </p:nvSpPr>
        <p:spPr>
          <a:xfrm>
            <a:off x="381000" y="533400"/>
            <a:ext cx="4876800" cy="2246313"/>
          </a:xfrm>
          <a:prstGeom prst="rect">
            <a:avLst/>
          </a:prstGeom>
          <a:noFill/>
          <a:ln w="9525">
            <a:noFill/>
          </a:ln>
        </p:spPr>
        <p:txBody>
          <a:bodyPr>
            <a:spAutoFit/>
          </a:bodyPr>
          <a:lstStyle/>
          <a:p>
            <a:pPr algn="just">
              <a:spcBef>
                <a:spcPts val="600"/>
              </a:spcBef>
            </a:pPr>
            <a:r>
              <a:rPr sz="2800" dirty="0">
                <a:latin typeface="Times New Roman" panose="02020603050405020304" pitchFamily="18" charset="0"/>
                <a:cs typeface="Times New Roman" panose="02020603050405020304" pitchFamily="18" charset="0"/>
              </a:rPr>
              <a:t>	Anh Tô Vĩnh Diện bất chấp nguy hiểm, lấy thân mình chèn pháo khi cùng đồng đội kéo pháo lên dốc trong chiến dịch Điện Biên</a:t>
            </a:r>
            <a:r>
              <a:rPr lang="vi-VN" altLang="x-none" sz="2800" dirty="0">
                <a:latin typeface="Times New Roman" panose="02020603050405020304" pitchFamily="18" charset="0"/>
                <a:cs typeface="Times New Roman" panose="02020603050405020304" pitchFamily="18" charset="0"/>
              </a:rPr>
              <a:t> Phủ</a:t>
            </a:r>
            <a:r>
              <a:rPr sz="2800" dirty="0">
                <a:latin typeface="Times New Roman" panose="02020603050405020304" pitchFamily="18" charset="0"/>
                <a:cs typeface="Times New Roman" panose="02020603050405020304" pitchFamily="18" charset="0"/>
              </a:rPr>
              <a:t>.</a:t>
            </a:r>
            <a:endParaRPr lang="vi-VN" altLang="x-none" sz="2800" dirty="0">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5"/>
                                        </p:tgtEl>
                                        <p:attrNameLst>
                                          <p:attrName>style.visibility</p:attrName>
                                        </p:attrNameLst>
                                      </p:cBhvr>
                                      <p:to>
                                        <p:strVal val="visible"/>
                                      </p:to>
                                    </p:set>
                                    <p:anim calcmode="lin" valueType="num">
                                      <p:cBhvr additive="base">
                                        <p:cTn id="13" dur="500" fill="hold"/>
                                        <p:tgtEl>
                                          <p:spTgt spid="10245"/>
                                        </p:tgtEl>
                                        <p:attrNameLst>
                                          <p:attrName>ppt_x</p:attrName>
                                        </p:attrNameLst>
                                      </p:cBhvr>
                                      <p:tavLst>
                                        <p:tav tm="0">
                                          <p:val>
                                            <p:strVal val="#ppt_x"/>
                                          </p:val>
                                        </p:tav>
                                        <p:tav tm="100000">
                                          <p:val>
                                            <p:strVal val="#ppt_x"/>
                                          </p:val>
                                        </p:tav>
                                      </p:tavLst>
                                    </p:anim>
                                    <p:anim calcmode="lin" valueType="num">
                                      <p:cBhvr additive="base">
                                        <p:cTn id="14" dur="500" fill="hold"/>
                                        <p:tgtEl>
                                          <p:spTgt spid="102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2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p:cNvPicPr>
          <p:nvPr/>
        </p:nvPicPr>
        <p:blipFill>
          <a:blip r:embed="rId2"/>
          <a:stretch>
            <a:fillRect/>
          </a:stretch>
        </p:blipFill>
        <p:spPr>
          <a:xfrm>
            <a:off x="430213" y="747713"/>
            <a:ext cx="3657600" cy="4294187"/>
          </a:xfrm>
          <a:prstGeom prst="rect">
            <a:avLst/>
          </a:prstGeom>
          <a:noFill/>
          <a:ln w="9525">
            <a:noFill/>
          </a:ln>
        </p:spPr>
      </p:pic>
      <p:sp>
        <p:nvSpPr>
          <p:cNvPr id="179203" name="Text Box 3"/>
          <p:cNvSpPr txBox="1"/>
          <p:nvPr/>
        </p:nvSpPr>
        <p:spPr>
          <a:xfrm>
            <a:off x="430213" y="5153025"/>
            <a:ext cx="3657600" cy="1077913"/>
          </a:xfrm>
          <a:prstGeom prst="rect">
            <a:avLst/>
          </a:prstGeom>
          <a:noFill/>
          <a:ln w="9525">
            <a:noFill/>
          </a:ln>
        </p:spPr>
        <p:txBody>
          <a:bodyPr>
            <a:spAutoFit/>
          </a:bodyPr>
          <a:lstStyle/>
          <a:p>
            <a:pPr algn="ctr"/>
            <a:r>
              <a:rPr sz="3200" b="1" dirty="0">
                <a:solidFill>
                  <a:srgbClr val="C00000"/>
                </a:solidFill>
                <a:latin typeface="Arial" panose="020B0604020202020204" pitchFamily="34" charset="0"/>
                <a:cs typeface="Arial" panose="020B0604020202020204" pitchFamily="34" charset="0"/>
              </a:rPr>
              <a:t>Phan Đình Giót</a:t>
            </a:r>
          </a:p>
          <a:p>
            <a:pPr algn="ctr"/>
            <a:r>
              <a:rPr sz="3200" b="1" dirty="0">
                <a:solidFill>
                  <a:srgbClr val="C00000"/>
                </a:solidFill>
                <a:latin typeface="Arial" panose="020B0604020202020204" pitchFamily="34" charset="0"/>
                <a:cs typeface="Arial" panose="020B0604020202020204" pitchFamily="34" charset="0"/>
              </a:rPr>
              <a:t>(1922-1954)</a:t>
            </a:r>
            <a:endParaRPr lang="vi-VN" altLang="x-none" sz="3200" b="1" dirty="0">
              <a:solidFill>
                <a:srgbClr val="C00000"/>
              </a:solidFill>
              <a:latin typeface="Arial" panose="020B0604020202020204" pitchFamily="34" charset="0"/>
              <a:ea typeface="Arial" panose="020B0604020202020204" pitchFamily="34" charset="0"/>
            </a:endParaRPr>
          </a:p>
        </p:txBody>
      </p:sp>
      <p:sp>
        <p:nvSpPr>
          <p:cNvPr id="4" name="Text Box 5"/>
          <p:cNvSpPr txBox="1">
            <a:spLocks noChangeArrowheads="1"/>
          </p:cNvSpPr>
          <p:nvPr/>
        </p:nvSpPr>
        <p:spPr bwMode="auto">
          <a:xfrm>
            <a:off x="4249738" y="688975"/>
            <a:ext cx="4675188" cy="5570538"/>
          </a:xfrm>
          <a:prstGeom prst="rect">
            <a:avLst/>
          </a:prstGeom>
          <a:solidFill>
            <a:schemeClr val="accent3">
              <a:lumMod val="20000"/>
              <a:lumOff val="80000"/>
              <a:alpha val="72000"/>
            </a:schemeClr>
          </a:solidFill>
          <a:ln>
            <a:noFill/>
          </a:ln>
          <a:effectLst/>
        </p:spPr>
        <p:txBody>
          <a:bodyPr>
            <a:spAutoFit/>
          </a:bodyPr>
          <a:lstStyle/>
          <a:p>
            <a:pPr algn="just">
              <a:spcBef>
                <a:spcPts val="600"/>
              </a:spcBef>
              <a:buNone/>
            </a:pPr>
            <a:r>
              <a:rPr lang="en-US" altLang="vi-VN" b="1" dirty="0">
                <a:solidFill>
                  <a:srgbClr val="0000CC"/>
                </a:solidFill>
                <a:latin typeface="Arial" panose="020B0604020202020204" pitchFamily="34" charset="0"/>
                <a:cs typeface="Arial" panose="020B0604020202020204" pitchFamily="34" charset="0"/>
              </a:rPr>
              <a:t>   </a:t>
            </a:r>
            <a:r>
              <a:rPr b="1" dirty="0">
                <a:solidFill>
                  <a:srgbClr val="0000CC"/>
                </a:solidFill>
                <a:latin typeface="Arial" panose="020B0604020202020204" pitchFamily="34" charset="0"/>
                <a:cs typeface="Arial" panose="020B0604020202020204" pitchFamily="34" charset="0"/>
              </a:rPr>
              <a:t> </a:t>
            </a:r>
            <a:r>
              <a:rPr b="1" dirty="0">
                <a:solidFill>
                  <a:srgbClr val="0000CC"/>
                </a:solidFill>
                <a:latin typeface="Times New Roman" panose="02020603050405020304" pitchFamily="18" charset="0"/>
                <a:cs typeface="Times New Roman" panose="02020603050405020304" pitchFamily="18" charset="0"/>
              </a:rPr>
              <a:t>Phan Đình Giót </a:t>
            </a:r>
            <a:r>
              <a:rPr dirty="0">
                <a:solidFill>
                  <a:srgbClr val="0000CC"/>
                </a:solidFill>
                <a:latin typeface="Times New Roman" panose="02020603050405020304" pitchFamily="18" charset="0"/>
                <a:cs typeface="Times New Roman" panose="02020603050405020304" pitchFamily="18" charset="0"/>
              </a:rPr>
              <a:t>(</a:t>
            </a:r>
            <a:r>
              <a:rPr lang="vi-VN" altLang="x-none" dirty="0">
                <a:solidFill>
                  <a:srgbClr val="0000CC"/>
                </a:solidFill>
                <a:latin typeface="Times New Roman" panose="02020603050405020304" pitchFamily="18" charset="0"/>
                <a:cs typeface="Times New Roman" panose="02020603050405020304" pitchFamily="18" charset="0"/>
              </a:rPr>
              <a:t>Cẩm Xuyên</a:t>
            </a:r>
            <a:r>
              <a:rPr dirty="0">
                <a:solidFill>
                  <a:srgbClr val="0000CC"/>
                </a:solidFill>
                <a:latin typeface="Times New Roman" panose="02020603050405020304" pitchFamily="18" charset="0"/>
                <a:cs typeface="Times New Roman" panose="02020603050405020304" pitchFamily="18" charset="0"/>
              </a:rPr>
              <a:t>- </a:t>
            </a:r>
            <a:r>
              <a:rPr lang="vi-VN" altLang="x-none" dirty="0">
                <a:solidFill>
                  <a:srgbClr val="0000CC"/>
                </a:solidFill>
                <a:latin typeface="Times New Roman" panose="02020603050405020304" pitchFamily="18" charset="0"/>
                <a:cs typeface="Times New Roman" panose="02020603050405020304" pitchFamily="18" charset="0"/>
              </a:rPr>
              <a:t>H</a:t>
            </a:r>
            <a:r>
              <a:rPr lang="vi-VN" altLang="x-none" dirty="0">
                <a:solidFill>
                  <a:srgbClr val="0000CC"/>
                </a:solidFill>
                <a:latin typeface="Times New Roman" panose="02020603050405020304" pitchFamily="18" charset="0"/>
                <a:ea typeface="Times New Roman" panose="02020603050405020304" pitchFamily="18" charset="0"/>
              </a:rPr>
              <a:t>à</a:t>
            </a:r>
            <a:r>
              <a:rPr lang="vi-VN" altLang="x-none" dirty="0">
                <a:solidFill>
                  <a:srgbClr val="0000CC"/>
                </a:solidFill>
                <a:latin typeface="Times New Roman" panose="02020603050405020304" pitchFamily="18" charset="0"/>
                <a:cs typeface="Times New Roman" panose="02020603050405020304" pitchFamily="18" charset="0"/>
              </a:rPr>
              <a:t> Tĩnh) </a:t>
            </a:r>
            <a:r>
              <a:rPr dirty="0">
                <a:solidFill>
                  <a:srgbClr val="0000CC"/>
                </a:solidFill>
                <a:latin typeface="Times New Roman" panose="02020603050405020304" pitchFamily="18" charset="0"/>
                <a:cs typeface="Times New Roman" panose="02020603050405020304" pitchFamily="18" charset="0"/>
              </a:rPr>
              <a:t>lấy thân mình lấp lỗ châu mai, tạo điều kiện để đồng đội xông lên tiêu diệt cứ điểm Him Lam.</a:t>
            </a:r>
            <a:r>
              <a:rPr lang="vi-VN" altLang="x-none" dirty="0">
                <a:solidFill>
                  <a:srgbClr val="0000CC"/>
                </a:solidFill>
                <a:latin typeface="Times New Roman" panose="02020603050405020304" pitchFamily="18" charset="0"/>
                <a:cs typeface="Times New Roman" panose="02020603050405020304" pitchFamily="18" charset="0"/>
              </a:rPr>
              <a:t> </a:t>
            </a:r>
            <a:endParaRPr dirty="0">
              <a:solidFill>
                <a:srgbClr val="0000CC"/>
              </a:solidFill>
              <a:latin typeface="Times New Roman" panose="02020603050405020304" pitchFamily="18" charset="0"/>
              <a:cs typeface="Times New Roman" panose="02020603050405020304" pitchFamily="18" charset="0"/>
            </a:endParaRPr>
          </a:p>
          <a:p>
            <a:pPr algn="just">
              <a:spcBef>
                <a:spcPts val="600"/>
              </a:spcBef>
              <a:buNone/>
            </a:pPr>
            <a:r>
              <a:rPr dirty="0">
                <a:solidFill>
                  <a:srgbClr val="0000CC"/>
                </a:solidFill>
                <a:latin typeface="Times New Roman" panose="02020603050405020304" pitchFamily="18" charset="0"/>
                <a:cs typeface="Times New Roman" panose="02020603050405020304" pitchFamily="18" charset="0"/>
              </a:rPr>
              <a:t>   Thế hệ các anh đã l</a:t>
            </a:r>
            <a:r>
              <a:rPr dirty="0">
                <a:solidFill>
                  <a:srgbClr val="0000CC"/>
                </a:solidFill>
                <a:latin typeface="Times New Roman" panose="02020603050405020304" pitchFamily="18" charset="0"/>
                <a:ea typeface="Times New Roman" panose="02020603050405020304" pitchFamily="18" charset="0"/>
              </a:rPr>
              <a:t>à</a:t>
            </a:r>
            <a:r>
              <a:rPr dirty="0">
                <a:solidFill>
                  <a:srgbClr val="0000CC"/>
                </a:solidFill>
                <a:latin typeface="Times New Roman" panose="02020603050405020304" pitchFamily="18" charset="0"/>
                <a:cs typeface="Times New Roman" panose="02020603050405020304" pitchFamily="18" charset="0"/>
              </a:rPr>
              <a:t>m nên chiến thắng:</a:t>
            </a:r>
          </a:p>
          <a:p>
            <a:pPr algn="just">
              <a:spcBef>
                <a:spcPts val="600"/>
              </a:spcBef>
              <a:buNone/>
            </a:pPr>
            <a:r>
              <a:rPr i="1" dirty="0">
                <a:solidFill>
                  <a:srgbClr val="0000CC"/>
                </a:solidFill>
                <a:latin typeface="Times New Roman" panose="02020603050405020304" pitchFamily="18" charset="0"/>
                <a:cs typeface="Times New Roman" panose="02020603050405020304" pitchFamily="18" charset="0"/>
              </a:rPr>
              <a:t>   Chín năm l</a:t>
            </a:r>
            <a:r>
              <a:rPr i="1" dirty="0">
                <a:solidFill>
                  <a:srgbClr val="0000CC"/>
                </a:solidFill>
                <a:latin typeface="Times New Roman" panose="02020603050405020304" pitchFamily="18" charset="0"/>
                <a:ea typeface="Times New Roman" panose="02020603050405020304" pitchFamily="18" charset="0"/>
              </a:rPr>
              <a:t>à</a:t>
            </a:r>
            <a:r>
              <a:rPr i="1" dirty="0">
                <a:solidFill>
                  <a:srgbClr val="0000CC"/>
                </a:solidFill>
                <a:latin typeface="Times New Roman" panose="02020603050405020304" pitchFamily="18" charset="0"/>
                <a:cs typeface="Times New Roman" panose="02020603050405020304" pitchFamily="18" charset="0"/>
              </a:rPr>
              <a:t>m một Điện Biên</a:t>
            </a:r>
          </a:p>
          <a:p>
            <a:pPr algn="just">
              <a:spcBef>
                <a:spcPts val="600"/>
              </a:spcBef>
              <a:buNone/>
            </a:pPr>
            <a:r>
              <a:rPr i="1" dirty="0">
                <a:solidFill>
                  <a:srgbClr val="0000CC"/>
                </a:solidFill>
                <a:latin typeface="Times New Roman" panose="02020603050405020304" pitchFamily="18" charset="0"/>
                <a:cs typeface="Times New Roman" panose="02020603050405020304" pitchFamily="18" charset="0"/>
              </a:rPr>
              <a:t>Nên v</a:t>
            </a:r>
            <a:r>
              <a:rPr i="1" dirty="0">
                <a:solidFill>
                  <a:srgbClr val="0000CC"/>
                </a:solidFill>
                <a:latin typeface="Times New Roman" panose="02020603050405020304" pitchFamily="18" charset="0"/>
                <a:ea typeface="Times New Roman" panose="02020603050405020304" pitchFamily="18" charset="0"/>
              </a:rPr>
              <a:t>à</a:t>
            </a:r>
            <a:r>
              <a:rPr i="1" dirty="0">
                <a:solidFill>
                  <a:srgbClr val="0000CC"/>
                </a:solidFill>
                <a:latin typeface="Times New Roman" panose="02020603050405020304" pitchFamily="18" charset="0"/>
                <a:cs typeface="Times New Roman" panose="02020603050405020304" pitchFamily="18" charset="0"/>
              </a:rPr>
              <a:t>nh hoa đỏ nên thiên sử v</a:t>
            </a:r>
            <a:r>
              <a:rPr i="1" dirty="0">
                <a:solidFill>
                  <a:srgbClr val="0000CC"/>
                </a:solidFill>
                <a:latin typeface="Times New Roman" panose="02020603050405020304" pitchFamily="18" charset="0"/>
                <a:ea typeface="Times New Roman" panose="02020603050405020304" pitchFamily="18" charset="0"/>
              </a:rPr>
              <a:t>à</a:t>
            </a:r>
            <a:r>
              <a:rPr i="1" dirty="0">
                <a:solidFill>
                  <a:srgbClr val="0000CC"/>
                </a:solidFill>
                <a:latin typeface="Times New Roman" panose="02020603050405020304" pitchFamily="18" charset="0"/>
                <a:cs typeface="Times New Roman" panose="02020603050405020304" pitchFamily="18" charset="0"/>
              </a:rPr>
              <a:t>ng.</a:t>
            </a:r>
          </a:p>
          <a:p>
            <a:pPr algn="just">
              <a:spcBef>
                <a:spcPts val="600"/>
              </a:spcBef>
              <a:buNone/>
            </a:pPr>
            <a:r>
              <a:rPr lang="vi-VN" altLang="x-none" dirty="0">
                <a:solidFill>
                  <a:srgbClr val="0000CC"/>
                </a:solidFill>
                <a:latin typeface="Times New Roman" panose="02020603050405020304" pitchFamily="18" charset="0"/>
                <a:cs typeface="Times New Roman" panose="02020603050405020304" pitchFamily="18" charset="0"/>
              </a:rPr>
              <a:t>     Pháp đầu h</a:t>
            </a:r>
            <a:r>
              <a:rPr lang="vi-VN" altLang="x-none" dirty="0">
                <a:solidFill>
                  <a:srgbClr val="0000CC"/>
                </a:solidFill>
                <a:latin typeface="Times New Roman" panose="02020603050405020304" pitchFamily="18" charset="0"/>
                <a:ea typeface="Times New Roman" panose="02020603050405020304" pitchFamily="18" charset="0"/>
              </a:rPr>
              <a:t>à</a:t>
            </a:r>
            <a:r>
              <a:rPr lang="vi-VN" altLang="x-none" dirty="0">
                <a:solidFill>
                  <a:srgbClr val="0000CC"/>
                </a:solidFill>
                <a:latin typeface="Times New Roman" panose="02020603050405020304" pitchFamily="18" charset="0"/>
                <a:cs typeface="Times New Roman" panose="02020603050405020304" pitchFamily="18" charset="0"/>
              </a:rPr>
              <a:t>ng, Mĩ lại sang xâm lược, cuộc kháng chiến lại bắt đầu. “Dù phải đốt cháy dãy Trường Sơn, cũng phải d</a:t>
            </a:r>
            <a:r>
              <a:rPr lang="vi-VN" altLang="x-none" dirty="0">
                <a:solidFill>
                  <a:srgbClr val="0000CC"/>
                </a:solidFill>
                <a:latin typeface="Times New Roman" panose="02020603050405020304" pitchFamily="18" charset="0"/>
                <a:ea typeface="Times New Roman" panose="02020603050405020304" pitchFamily="18" charset="0"/>
              </a:rPr>
              <a:t>à</a:t>
            </a:r>
            <a:r>
              <a:rPr lang="vi-VN" altLang="x-none" dirty="0">
                <a:solidFill>
                  <a:srgbClr val="0000CC"/>
                </a:solidFill>
                <a:latin typeface="Times New Roman" panose="02020603050405020304" pitchFamily="18" charset="0"/>
                <a:cs typeface="Times New Roman" panose="02020603050405020304" pitchFamily="18" charset="0"/>
              </a:rPr>
              <a:t>nh được độc lập”, lớp lớp thanh niên lại tình nguyện lên đường.</a:t>
            </a:r>
            <a:endParaRPr lang="vi-VN" altLang="x-none" dirty="0">
              <a:solidFill>
                <a:srgbClr val="0000CC"/>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9203"/>
                                        </p:tgtEl>
                                        <p:attrNameLst>
                                          <p:attrName>style.visibility</p:attrName>
                                        </p:attrNameLst>
                                      </p:cBhvr>
                                      <p:to>
                                        <p:strVal val="visible"/>
                                      </p:to>
                                    </p:set>
                                    <p:anim calcmode="lin" valueType="num">
                                      <p:cBhvr additive="base">
                                        <p:cTn id="7" dur="500" fill="hold"/>
                                        <p:tgtEl>
                                          <p:spTgt spid="179203"/>
                                        </p:tgtEl>
                                        <p:attrNameLst>
                                          <p:attrName>ppt_x</p:attrName>
                                        </p:attrNameLst>
                                      </p:cBhvr>
                                      <p:tavLst>
                                        <p:tav tm="0">
                                          <p:val>
                                            <p:strVal val="#ppt_x"/>
                                          </p:val>
                                        </p:tav>
                                        <p:tav tm="100000">
                                          <p:val>
                                            <p:strVal val="#ppt_x"/>
                                          </p:val>
                                        </p:tav>
                                      </p:tavLst>
                                    </p:anim>
                                    <p:anim calcmode="lin" valueType="num">
                                      <p:cBhvr additive="base">
                                        <p:cTn id="8" dur="500" fill="hold"/>
                                        <p:tgtEl>
                                          <p:spTgt spid="17920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3"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descr="images716599_NhatKyDangThuyTram2"/>
          <p:cNvPicPr>
            <a:picLocks noChangeAspect="1"/>
          </p:cNvPicPr>
          <p:nvPr/>
        </p:nvPicPr>
        <p:blipFill>
          <a:blip r:embed="rId2"/>
          <a:stretch>
            <a:fillRect/>
          </a:stretch>
        </p:blipFill>
        <p:spPr>
          <a:xfrm>
            <a:off x="890588" y="228600"/>
            <a:ext cx="3840162" cy="4654550"/>
          </a:xfrm>
          <a:prstGeom prst="rect">
            <a:avLst/>
          </a:prstGeom>
          <a:noFill/>
          <a:ln w="9525">
            <a:noFill/>
          </a:ln>
        </p:spPr>
      </p:pic>
      <p:sp>
        <p:nvSpPr>
          <p:cNvPr id="6" name="TextBox 5"/>
          <p:cNvSpPr txBox="1"/>
          <p:nvPr/>
        </p:nvSpPr>
        <p:spPr>
          <a:xfrm>
            <a:off x="976313" y="5105400"/>
            <a:ext cx="3668712" cy="1384300"/>
          </a:xfrm>
          <a:prstGeom prst="rect">
            <a:avLst/>
          </a:prstGeom>
          <a:noFill/>
          <a:ln w="9525">
            <a:noFill/>
          </a:ln>
        </p:spPr>
        <p:txBody>
          <a:bodyPr>
            <a:spAutoFit/>
          </a:bodyPr>
          <a:lstStyle/>
          <a:p>
            <a:pPr algn="ctr"/>
            <a:r>
              <a:rPr lang="en-US" altLang="vi-VN" sz="2800" b="1" dirty="0">
                <a:solidFill>
                  <a:srgbClr val="C00000"/>
                </a:solidFill>
                <a:latin typeface="Arial" panose="020B0604020202020204" pitchFamily="34" charset="0"/>
                <a:cs typeface="Arial" panose="020B0604020202020204" pitchFamily="34" charset="0"/>
              </a:rPr>
              <a:t>ĐẶNG THUỲ TRÂM </a:t>
            </a:r>
            <a:endParaRPr lang="vi-VN" altLang="vi-VN" sz="2800" b="1" dirty="0">
              <a:solidFill>
                <a:srgbClr val="C00000"/>
              </a:solidFill>
              <a:latin typeface="Arial" panose="020B0604020202020204" pitchFamily="34" charset="0"/>
              <a:cs typeface="Arial" panose="020B0604020202020204" pitchFamily="34" charset="0"/>
            </a:endParaRPr>
          </a:p>
          <a:p>
            <a:pPr algn="ctr"/>
            <a:r>
              <a:rPr lang="vi-VN" altLang="vi-VN" sz="2800" b="1" dirty="0">
                <a:solidFill>
                  <a:srgbClr val="0070C0"/>
                </a:solidFill>
                <a:latin typeface="Arial" panose="020B0604020202020204" pitchFamily="34" charset="0"/>
                <a:cs typeface="Arial" panose="020B0604020202020204" pitchFamily="34" charset="0"/>
              </a:rPr>
              <a:t>(26/11/1942 – 22/6/1970)</a:t>
            </a:r>
            <a:endParaRPr lang="vi-VN" altLang="x-none" sz="2800" dirty="0">
              <a:solidFill>
                <a:srgbClr val="0070C0"/>
              </a:solidFill>
              <a:latin typeface="Arial" panose="020B0604020202020204" pitchFamily="34" charset="0"/>
              <a:ea typeface="Arial" panose="020B0604020202020204" pitchFamily="34" charset="0"/>
            </a:endParaRPr>
          </a:p>
        </p:txBody>
      </p:sp>
      <p:sp>
        <p:nvSpPr>
          <p:cNvPr id="11" name="TextBox 10"/>
          <p:cNvSpPr txBox="1"/>
          <p:nvPr/>
        </p:nvSpPr>
        <p:spPr>
          <a:xfrm>
            <a:off x="4903788" y="527050"/>
            <a:ext cx="3876675" cy="4830763"/>
          </a:xfrm>
          <a:prstGeom prst="rect">
            <a:avLst/>
          </a:prstGeom>
          <a:noFill/>
          <a:ln w="9525">
            <a:noFill/>
          </a:ln>
        </p:spPr>
        <p:txBody>
          <a:bodyPr>
            <a:spAutoFit/>
          </a:bodyPr>
          <a:lstStyle/>
          <a:p>
            <a:pPr algn="just"/>
            <a:r>
              <a:rPr lang="vi-VN" altLang="vi-VN" sz="2800" dirty="0">
                <a:solidFill>
                  <a:srgbClr val="0000CC"/>
                </a:solidFill>
                <a:latin typeface="Times New Roman" panose="02020603050405020304" pitchFamily="18" charset="0"/>
                <a:cs typeface="Times New Roman" panose="02020603050405020304" pitchFamily="18" charset="0"/>
              </a:rPr>
              <a:t>B</a:t>
            </a:r>
            <a:r>
              <a:rPr lang="en-US" altLang="vi-VN" sz="2800" dirty="0">
                <a:solidFill>
                  <a:srgbClr val="0000CC"/>
                </a:solidFill>
                <a:latin typeface="Times New Roman" panose="02020603050405020304" pitchFamily="18" charset="0"/>
                <a:cs typeface="Times New Roman" panose="02020603050405020304" pitchFamily="18" charset="0"/>
              </a:rPr>
              <a:t>ác sĩ ĐẶNG THUỲ TRÂM- SV trường Đại học Y khoa H</a:t>
            </a:r>
            <a:r>
              <a:rPr lang="en-US" altLang="vi-VN" sz="2800" dirty="0">
                <a:solidFill>
                  <a:srgbClr val="0000CC"/>
                </a:solidFill>
                <a:latin typeface="Times New Roman" panose="02020603050405020304" pitchFamily="18" charset="0"/>
                <a:ea typeface="Times New Roman" panose="02020603050405020304" pitchFamily="18" charset="0"/>
              </a:rPr>
              <a:t>à</a:t>
            </a:r>
            <a:r>
              <a:rPr lang="en-US" altLang="vi-VN" sz="2800" dirty="0">
                <a:solidFill>
                  <a:srgbClr val="0000CC"/>
                </a:solidFill>
                <a:latin typeface="Times New Roman" panose="02020603050405020304" pitchFamily="18" charset="0"/>
                <a:cs typeface="Times New Roman" panose="02020603050405020304" pitchFamily="18" charset="0"/>
              </a:rPr>
              <a:t> Nội tình nguyện lên đường v</a:t>
            </a:r>
            <a:r>
              <a:rPr lang="en-US" altLang="vi-VN" sz="2800" dirty="0">
                <a:solidFill>
                  <a:srgbClr val="0000CC"/>
                </a:solidFill>
                <a:latin typeface="Times New Roman" panose="02020603050405020304" pitchFamily="18" charset="0"/>
                <a:ea typeface="Times New Roman" panose="02020603050405020304" pitchFamily="18" charset="0"/>
              </a:rPr>
              <a:t>à</a:t>
            </a:r>
            <a:r>
              <a:rPr lang="en-US" altLang="vi-VN" sz="2800" dirty="0">
                <a:solidFill>
                  <a:srgbClr val="0000CC"/>
                </a:solidFill>
                <a:latin typeface="Times New Roman" panose="02020603050405020304" pitchFamily="18" charset="0"/>
                <a:cs typeface="Times New Roman" panose="02020603050405020304" pitchFamily="18" charset="0"/>
              </a:rPr>
              <a:t>o Nam chiến đấu.</a:t>
            </a:r>
            <a:endParaRPr lang="vi-VN" altLang="vi-VN" sz="2800" dirty="0">
              <a:solidFill>
                <a:srgbClr val="0000CC"/>
              </a:solidFill>
              <a:latin typeface="Times New Roman" panose="02020603050405020304" pitchFamily="18" charset="0"/>
              <a:cs typeface="Times New Roman" panose="02020603050405020304" pitchFamily="18" charset="0"/>
            </a:endParaRPr>
          </a:p>
          <a:p>
            <a:pPr algn="just"/>
            <a:r>
              <a:rPr lang="vi-VN" altLang="vi-VN" sz="2800" dirty="0">
                <a:solidFill>
                  <a:srgbClr val="0000CC"/>
                </a:solidFill>
                <a:latin typeface="Times New Roman" panose="02020603050405020304" pitchFamily="18" charset="0"/>
                <a:cs typeface="Times New Roman" panose="02020603050405020304" pitchFamily="18" charset="0"/>
              </a:rPr>
              <a:t>    </a:t>
            </a:r>
            <a:r>
              <a:rPr lang="en-US" altLang="vi-VN" sz="2800" dirty="0">
                <a:solidFill>
                  <a:srgbClr val="0000CC"/>
                </a:solidFill>
                <a:latin typeface="Times New Roman" panose="02020603050405020304" pitchFamily="18" charset="0"/>
                <a:cs typeface="Times New Roman" panose="02020603050405020304" pitchFamily="18" charset="0"/>
              </a:rPr>
              <a:t>Với khẩu súng CKC, chị đã một mình chống trả 120 tên lính Mĩ để bảo vệ thương binh ở Bệnh viện Đức</a:t>
            </a:r>
            <a:r>
              <a:rPr lang="vi-VN" altLang="vi-VN" sz="2800" dirty="0">
                <a:solidFill>
                  <a:srgbClr val="0000CC"/>
                </a:solidFill>
                <a:latin typeface="Times New Roman" panose="02020603050405020304" pitchFamily="18" charset="0"/>
                <a:cs typeface="Times New Roman" panose="02020603050405020304" pitchFamily="18" charset="0"/>
              </a:rPr>
              <a:t> </a:t>
            </a:r>
            <a:r>
              <a:rPr lang="en-US" altLang="vi-VN" sz="2800" dirty="0">
                <a:solidFill>
                  <a:srgbClr val="0000CC"/>
                </a:solidFill>
                <a:latin typeface="Times New Roman" panose="02020603050405020304" pitchFamily="18" charset="0"/>
                <a:cs typeface="Times New Roman" panose="02020603050405020304" pitchFamily="18" charset="0"/>
              </a:rPr>
              <a:t>Phổ</a:t>
            </a:r>
            <a:r>
              <a:rPr lang="vi-VN" altLang="vi-VN" sz="2800" dirty="0">
                <a:solidFill>
                  <a:srgbClr val="0000CC"/>
                </a:solidFill>
                <a:latin typeface="Times New Roman" panose="02020603050405020304" pitchFamily="18" charset="0"/>
                <a:cs typeface="Times New Roman" panose="02020603050405020304" pitchFamily="18" charset="0"/>
              </a:rPr>
              <a:t> </a:t>
            </a:r>
            <a:r>
              <a:rPr lang="en-US" altLang="vi-VN" sz="2800" dirty="0">
                <a:solidFill>
                  <a:srgbClr val="0000CC"/>
                </a:solidFill>
                <a:latin typeface="Times New Roman" panose="02020603050405020304" pitchFamily="18" charset="0"/>
                <a:cs typeface="Times New Roman" panose="02020603050405020304" pitchFamily="18" charset="0"/>
              </a:rPr>
              <a:t>(Quảng Ngãi)</a:t>
            </a:r>
            <a:r>
              <a:rPr lang="vi-VN" altLang="vi-VN" sz="2800" dirty="0">
                <a:solidFill>
                  <a:srgbClr val="0000CC"/>
                </a:solidFill>
                <a:latin typeface="Times New Roman" panose="02020603050405020304" pitchFamily="18" charset="0"/>
                <a:cs typeface="Times New Roman" panose="02020603050405020304" pitchFamily="18" charset="0"/>
              </a:rPr>
              <a:t>.</a:t>
            </a:r>
            <a:r>
              <a:rPr lang="en-US" altLang="vi-VN" sz="2800" dirty="0">
                <a:solidFill>
                  <a:srgbClr val="0000CC"/>
                </a:solidFill>
                <a:latin typeface="Times New Roman" panose="02020603050405020304" pitchFamily="18" charset="0"/>
                <a:cs typeface="Times New Roman" panose="02020603050405020304" pitchFamily="18" charset="0"/>
              </a:rPr>
              <a:t>    </a:t>
            </a:r>
            <a:endParaRPr lang="en-US" altLang="vi-VN" sz="2800" dirty="0">
              <a:solidFill>
                <a:srgbClr val="0000CC"/>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8" descr="images1060211_dangthuytram"/>
          <p:cNvPicPr>
            <a:picLocks noChangeAspect="1"/>
          </p:cNvPicPr>
          <p:nvPr/>
        </p:nvPicPr>
        <p:blipFill>
          <a:blip r:embed="rId2"/>
          <a:stretch>
            <a:fillRect/>
          </a:stretch>
        </p:blipFill>
        <p:spPr>
          <a:xfrm>
            <a:off x="5181600" y="304800"/>
            <a:ext cx="2476500" cy="2681288"/>
          </a:xfrm>
          <a:prstGeom prst="rect">
            <a:avLst/>
          </a:prstGeom>
          <a:noFill/>
          <a:ln w="9525">
            <a:noFill/>
          </a:ln>
        </p:spPr>
      </p:pic>
      <p:sp>
        <p:nvSpPr>
          <p:cNvPr id="110601" name="Text Box 9"/>
          <p:cNvSpPr txBox="1"/>
          <p:nvPr/>
        </p:nvSpPr>
        <p:spPr>
          <a:xfrm>
            <a:off x="457200" y="3124200"/>
            <a:ext cx="8153400" cy="3186113"/>
          </a:xfrm>
          <a:prstGeom prst="rect">
            <a:avLst/>
          </a:prstGeom>
          <a:noFill/>
          <a:ln w="9525">
            <a:noFill/>
          </a:ln>
        </p:spPr>
        <p:txBody>
          <a:bodyPr>
            <a:spAutoFit/>
          </a:bodyPr>
          <a:lstStyle/>
          <a:p>
            <a:pPr algn="just">
              <a:spcBef>
                <a:spcPts val="600"/>
              </a:spcBef>
            </a:pPr>
            <a:r>
              <a:rPr lang="en-US" altLang="vi-VN" sz="2800" dirty="0">
                <a:solidFill>
                  <a:schemeClr val="accent2"/>
                </a:solidFill>
                <a:latin typeface="Times New Roman" panose="02020603050405020304" pitchFamily="18" charset="0"/>
                <a:cs typeface="Times New Roman" panose="02020603050405020304" pitchFamily="18" charset="0"/>
              </a:rPr>
              <a:t>   </a:t>
            </a:r>
            <a:r>
              <a:rPr lang="vi-VN" altLang="x-none" sz="2800" dirty="0">
                <a:solidFill>
                  <a:srgbClr val="002060"/>
                </a:solidFill>
                <a:latin typeface="Times New Roman" panose="02020603050405020304" pitchFamily="18" charset="0"/>
                <a:cs typeface="Times New Roman" panose="02020603050405020304" pitchFamily="18" charset="0"/>
              </a:rPr>
              <a:t>Anh Nguyễn Văn Thạc v</a:t>
            </a:r>
            <a:r>
              <a:rPr lang="vi-VN" altLang="x-none" sz="2800" dirty="0">
                <a:solidFill>
                  <a:srgbClr val="002060"/>
                </a:solidFill>
                <a:latin typeface="Times New Roman" panose="02020603050405020304" pitchFamily="18" charset="0"/>
                <a:ea typeface="Times New Roman" panose="02020603050405020304" pitchFamily="18" charset="0"/>
              </a:rPr>
              <a:t>à</a:t>
            </a:r>
            <a:r>
              <a:rPr lang="vi-VN" altLang="x-none" sz="2800" dirty="0">
                <a:solidFill>
                  <a:srgbClr val="002060"/>
                </a:solidFill>
                <a:latin typeface="Times New Roman" panose="02020603050405020304" pitchFamily="18" charset="0"/>
                <a:cs typeface="Times New Roman" panose="02020603050405020304" pitchFamily="18" charset="0"/>
              </a:rPr>
              <a:t> chị Đặng Thùy Trâm hi sinh đã để lại hai cuốn nhật kí gửi gắm bao ước mơ cháy bỏng ở phía trước.</a:t>
            </a:r>
          </a:p>
          <a:p>
            <a:pPr algn="just">
              <a:spcBef>
                <a:spcPts val="600"/>
              </a:spcBef>
            </a:pPr>
            <a:r>
              <a:rPr lang="vi-VN" altLang="x-none" sz="2800" dirty="0">
                <a:solidFill>
                  <a:srgbClr val="002060"/>
                </a:solidFill>
                <a:latin typeface="Times New Roman" panose="02020603050405020304" pitchFamily="18" charset="0"/>
                <a:cs typeface="Times New Roman" panose="02020603050405020304" pitchFamily="18" charset="0"/>
              </a:rPr>
              <a:t>    V</a:t>
            </a:r>
            <a:r>
              <a:rPr lang="vi-VN" altLang="x-none" sz="2800" dirty="0">
                <a:solidFill>
                  <a:srgbClr val="002060"/>
                </a:solidFill>
                <a:latin typeface="Times New Roman" panose="02020603050405020304" pitchFamily="18" charset="0"/>
                <a:ea typeface="Times New Roman" panose="02020603050405020304" pitchFamily="18" charset="0"/>
              </a:rPr>
              <a:t>à</a:t>
            </a:r>
            <a:r>
              <a:rPr lang="vi-VN" altLang="x-none" sz="2800" dirty="0">
                <a:solidFill>
                  <a:srgbClr val="002060"/>
                </a:solidFill>
                <a:latin typeface="Times New Roman" panose="02020603050405020304" pitchFamily="18" charset="0"/>
                <a:cs typeface="Times New Roman" panose="02020603050405020304" pitchFamily="18" charset="0"/>
              </a:rPr>
              <a:t> chúng ta cũng không thể không nhắc đến</a:t>
            </a:r>
            <a:r>
              <a:rPr sz="2800" dirty="0">
                <a:solidFill>
                  <a:srgbClr val="002060"/>
                </a:solidFill>
                <a:latin typeface="Times New Roman" panose="02020603050405020304" pitchFamily="18" charset="0"/>
                <a:cs typeface="Times New Roman" panose="02020603050405020304" pitchFamily="18" charset="0"/>
              </a:rPr>
              <a:t> </a:t>
            </a:r>
            <a:r>
              <a:rPr sz="2800" dirty="0">
                <a:solidFill>
                  <a:srgbClr val="0000CC"/>
                </a:solidFill>
                <a:latin typeface="Times New Roman" panose="02020603050405020304" pitchFamily="18" charset="0"/>
              </a:rPr>
              <a:t>Bác Hồ vị lãnh tụ kính yêu của dân tộc đã nói về lí tưởng của mình:</a:t>
            </a:r>
            <a:r>
              <a:rPr sz="2800" i="1" dirty="0">
                <a:solidFill>
                  <a:srgbClr val="0000CC"/>
                </a:solidFill>
                <a:latin typeface="Times New Roman" panose="02020603050405020304" pitchFamily="18" charset="0"/>
              </a:rPr>
              <a:t> “Thà hy sinh tất cả chứ nhất định không chịu mất nước , không chịu làm nô lệ”.</a:t>
            </a:r>
          </a:p>
        </p:txBody>
      </p:sp>
      <p:pic>
        <p:nvPicPr>
          <p:cNvPr id="14340" name="Content Placeholder 8" descr="NGUYEN VĂN THẠC.jpg"/>
          <p:cNvPicPr>
            <a:picLocks noGrp="1" noChangeAspect="1"/>
          </p:cNvPicPr>
          <p:nvPr>
            <p:ph idx="1"/>
          </p:nvPr>
        </p:nvPicPr>
        <p:blipFill>
          <a:blip r:embed="rId3"/>
          <a:srcRect/>
          <a:stretch>
            <a:fillRect/>
          </a:stretch>
        </p:blipFill>
        <p:spPr>
          <a:xfrm>
            <a:off x="1620838" y="304800"/>
            <a:ext cx="2646362" cy="2681288"/>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0601"/>
                                        </p:tgtEl>
                                        <p:attrNameLst>
                                          <p:attrName>style.visibility</p:attrName>
                                        </p:attrNameLst>
                                      </p:cBhvr>
                                      <p:to>
                                        <p:strVal val="visible"/>
                                      </p:to>
                                    </p:set>
                                    <p:anim calcmode="lin" valueType="num">
                                      <p:cBhvr additive="base">
                                        <p:cTn id="7" dur="500" fill="hold"/>
                                        <p:tgtEl>
                                          <p:spTgt spid="110601"/>
                                        </p:tgtEl>
                                        <p:attrNameLst>
                                          <p:attrName>ppt_x</p:attrName>
                                        </p:attrNameLst>
                                      </p:cBhvr>
                                      <p:tavLst>
                                        <p:tav tm="0">
                                          <p:val>
                                            <p:strVal val="#ppt_x"/>
                                          </p:val>
                                        </p:tav>
                                        <p:tav tm="100000">
                                          <p:val>
                                            <p:strVal val="#ppt_x"/>
                                          </p:val>
                                        </p:tav>
                                      </p:tavLst>
                                    </p:anim>
                                    <p:anim calcmode="lin" valueType="num">
                                      <p:cBhvr additive="base">
                                        <p:cTn id="8" dur="500" fill="hold"/>
                                        <p:tgtEl>
                                          <p:spTgt spid="1106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bor27"/>
          <p:cNvPicPr preferRelativeResize="0">
            <a:picLocks noChangeAspect="1"/>
          </p:cNvPicPr>
          <p:nvPr/>
        </p:nvPicPr>
        <p:blipFill>
          <a:blip r:embed="rId2"/>
          <a:stretch>
            <a:fillRect/>
          </a:stretch>
        </p:blipFill>
        <p:spPr>
          <a:xfrm>
            <a:off x="0" y="0"/>
            <a:ext cx="9144000" cy="6858000"/>
          </a:xfrm>
          <a:prstGeom prst="rect">
            <a:avLst/>
          </a:prstGeom>
          <a:noFill/>
          <a:ln w="28575" cap="flat" cmpd="sng">
            <a:solidFill>
              <a:srgbClr val="FF00FF"/>
            </a:solidFill>
            <a:prstDash val="solid"/>
            <a:miter/>
            <a:headEnd type="none" w="med" len="med"/>
            <a:tailEnd type="none" w="med" len="med"/>
          </a:ln>
        </p:spPr>
      </p:pic>
      <p:sp>
        <p:nvSpPr>
          <p:cNvPr id="40963" name="Rectangle 3"/>
          <p:cNvSpPr>
            <a:spLocks noGrp="1"/>
          </p:cNvSpPr>
          <p:nvPr>
            <p:ph idx="1"/>
          </p:nvPr>
        </p:nvSpPr>
        <p:spPr>
          <a:xfrm>
            <a:off x="685800" y="1676400"/>
            <a:ext cx="7620000" cy="4114800"/>
          </a:xfrm>
        </p:spPr>
        <p:txBody>
          <a:bodyPr vert="horz" wrap="square" lIns="91440" tIns="45720" rIns="91440" bIns="45720" anchor="t" anchorCtr="0"/>
          <a:lstStyle/>
          <a:p>
            <a:pPr marL="0" indent="0" algn="just">
              <a:lnSpc>
                <a:spcPct val="90000"/>
              </a:lnSpc>
              <a:spcBef>
                <a:spcPts val="600"/>
              </a:spcBef>
              <a:buNone/>
            </a:pPr>
            <a:r>
              <a:rPr lang="en-US" altLang="vi-VN" sz="2800" dirty="0">
                <a:latin typeface="Times New Roman" panose="02020603050405020304" pitchFamily="18" charset="0"/>
                <a:cs typeface="Times New Roman" panose="02020603050405020304" pitchFamily="18" charset="0"/>
              </a:rPr>
              <a:t>- Lí tưởng sống của thanh niên Việt </a:t>
            </a:r>
            <a:r>
              <a:rPr lang="vi-VN" altLang="vi-VN" sz="2800" dirty="0">
                <a:latin typeface="Times New Roman" panose="02020603050405020304" pitchFamily="18" charset="0"/>
                <a:cs typeface="Times New Roman" panose="02020603050405020304" pitchFamily="18" charset="0"/>
              </a:rPr>
              <a:t>N</a:t>
            </a:r>
            <a:r>
              <a:rPr lang="en-US" altLang="vi-VN" sz="2800" dirty="0">
                <a:latin typeface="Times New Roman" panose="02020603050405020304" pitchFamily="18" charset="0"/>
                <a:cs typeface="Times New Roman" panose="02020603050405020304" pitchFamily="18" charset="0"/>
              </a:rPr>
              <a:t>am hiện nay</a:t>
            </a:r>
            <a:r>
              <a:rPr lang="vi-VN" altLang="vi-VN" sz="2800" dirty="0">
                <a:latin typeface="Times New Roman" panose="02020603050405020304" pitchFamily="18" charset="0"/>
                <a:cs typeface="Times New Roman" panose="02020603050405020304" pitchFamily="18" charset="0"/>
              </a:rPr>
              <a:t> </a:t>
            </a:r>
            <a:r>
              <a:rPr lang="en-US" altLang="vi-VN" sz="2800" dirty="0">
                <a:latin typeface="Times New Roman" panose="02020603050405020304" pitchFamily="18" charset="0"/>
                <a:cs typeface="Times New Roman" panose="02020603050405020304" pitchFamily="18" charset="0"/>
              </a:rPr>
              <a:t>l</a:t>
            </a:r>
            <a:r>
              <a:rPr lang="en-US" altLang="vi-VN" sz="2800" dirty="0">
                <a:latin typeface="Times New Roman" panose="02020603050405020304" pitchFamily="18" charset="0"/>
                <a:ea typeface="Times New Roman" panose="02020603050405020304" pitchFamily="18" charset="0"/>
              </a:rPr>
              <a:t>à</a:t>
            </a:r>
            <a:r>
              <a:rPr lang="en-US" altLang="vi-VN" sz="2800" dirty="0">
                <a:latin typeface="Times New Roman" panose="02020603050405020304" pitchFamily="18" charset="0"/>
                <a:cs typeface="Times New Roman" panose="02020603050405020304" pitchFamily="18" charset="0"/>
              </a:rPr>
              <a:t> phấn đấu thực hiện mục tiêu xây dựng nước Việt </a:t>
            </a:r>
            <a:r>
              <a:rPr lang="vi-VN" altLang="vi-VN" sz="2800" dirty="0">
                <a:latin typeface="Times New Roman" panose="02020603050405020304" pitchFamily="18" charset="0"/>
                <a:cs typeface="Times New Roman" panose="02020603050405020304" pitchFamily="18" charset="0"/>
              </a:rPr>
              <a:t>N</a:t>
            </a:r>
            <a:r>
              <a:rPr lang="en-US" altLang="vi-VN" sz="2800" dirty="0">
                <a:latin typeface="Times New Roman" panose="02020603050405020304" pitchFamily="18" charset="0"/>
                <a:cs typeface="Times New Roman" panose="02020603050405020304" pitchFamily="18" charset="0"/>
              </a:rPr>
              <a:t>am độc lập, dân gi</a:t>
            </a:r>
            <a:r>
              <a:rPr lang="en-US" altLang="vi-VN" sz="2800" dirty="0">
                <a:latin typeface="Times New Roman" panose="02020603050405020304" pitchFamily="18" charset="0"/>
                <a:ea typeface="Times New Roman" panose="02020603050405020304" pitchFamily="18" charset="0"/>
              </a:rPr>
              <a:t>à</a:t>
            </a:r>
            <a:r>
              <a:rPr lang="en-US" altLang="vi-VN" sz="2800" dirty="0">
                <a:latin typeface="Times New Roman" panose="02020603050405020304" pitchFamily="18" charset="0"/>
                <a:cs typeface="Times New Roman" panose="02020603050405020304" pitchFamily="18" charset="0"/>
              </a:rPr>
              <a:t>u, nước mạnh, xã hội công bằng</a:t>
            </a:r>
            <a:r>
              <a:rPr lang="vi-VN" altLang="vi-VN" sz="2800" dirty="0">
                <a:latin typeface="Times New Roman" panose="02020603050405020304" pitchFamily="18" charset="0"/>
                <a:cs typeface="Times New Roman" panose="02020603050405020304" pitchFamily="18" charset="0"/>
              </a:rPr>
              <a:t>,</a:t>
            </a:r>
            <a:r>
              <a:rPr lang="en-US" altLang="vi-VN" sz="2800" dirty="0">
                <a:latin typeface="Times New Roman" panose="02020603050405020304" pitchFamily="18" charset="0"/>
                <a:cs typeface="Times New Roman" panose="02020603050405020304" pitchFamily="18" charset="0"/>
              </a:rPr>
              <a:t> dân chủ</a:t>
            </a:r>
            <a:r>
              <a:rPr lang="vi-VN" altLang="vi-VN" sz="2800" dirty="0">
                <a:latin typeface="Times New Roman" panose="02020603050405020304" pitchFamily="18" charset="0"/>
                <a:cs typeface="Times New Roman" panose="02020603050405020304" pitchFamily="18" charset="0"/>
              </a:rPr>
              <a:t>,</a:t>
            </a:r>
            <a:r>
              <a:rPr lang="en-US" altLang="vi-VN" sz="2800" dirty="0">
                <a:latin typeface="Times New Roman" panose="02020603050405020304" pitchFamily="18" charset="0"/>
                <a:cs typeface="Times New Roman" panose="02020603050405020304" pitchFamily="18" charset="0"/>
              </a:rPr>
              <a:t> văn minh. Trước mắt l</a:t>
            </a:r>
            <a:r>
              <a:rPr lang="en-US" altLang="vi-VN" sz="2800" dirty="0">
                <a:latin typeface="Times New Roman" panose="02020603050405020304" pitchFamily="18" charset="0"/>
                <a:ea typeface="Times New Roman" panose="02020603050405020304" pitchFamily="18" charset="0"/>
              </a:rPr>
              <a:t>à</a:t>
            </a:r>
            <a:r>
              <a:rPr lang="en-US" altLang="vi-VN" sz="2800" dirty="0">
                <a:latin typeface="Times New Roman" panose="02020603050405020304" pitchFamily="18" charset="0"/>
                <a:cs typeface="Times New Roman" panose="02020603050405020304" pitchFamily="18" charset="0"/>
              </a:rPr>
              <a:t> thực hiện thắng lợi nhiệm vụ công nghiệp hóa</a:t>
            </a:r>
            <a:r>
              <a:rPr lang="vi-VN" altLang="vi-VN" sz="2800" dirty="0">
                <a:latin typeface="Times New Roman" panose="02020603050405020304" pitchFamily="18" charset="0"/>
                <a:cs typeface="Times New Roman" panose="02020603050405020304" pitchFamily="18" charset="0"/>
              </a:rPr>
              <a:t>,</a:t>
            </a:r>
            <a:r>
              <a:rPr lang="en-US" altLang="vi-VN" sz="2800" dirty="0">
                <a:latin typeface="Times New Roman" panose="02020603050405020304" pitchFamily="18" charset="0"/>
                <a:cs typeface="Times New Roman" panose="02020603050405020304" pitchFamily="18" charset="0"/>
              </a:rPr>
              <a:t> hiện đại hóa đất nước theo định hướng XHCN.</a:t>
            </a:r>
          </a:p>
          <a:p>
            <a:pPr marL="0" indent="0" algn="just">
              <a:lnSpc>
                <a:spcPct val="90000"/>
              </a:lnSpc>
              <a:spcBef>
                <a:spcPts val="600"/>
              </a:spcBef>
              <a:buNone/>
            </a:pPr>
            <a:r>
              <a:rPr lang="en-US" altLang="vi-VN" sz="2800" dirty="0">
                <a:latin typeface="Times New Roman" panose="02020603050405020304" pitchFamily="18" charset="0"/>
                <a:cs typeface="Times New Roman" panose="02020603050405020304" pitchFamily="18" charset="0"/>
              </a:rPr>
              <a:t>- Những tấm gương thanh niên sống có lí tưởng trong sự nghiệp công nghiệp hóa, hiện đại hóa đất nước: Lê Thái Ho</a:t>
            </a:r>
            <a:r>
              <a:rPr lang="en-US" altLang="vi-VN" sz="2800" dirty="0">
                <a:latin typeface="Times New Roman" panose="02020603050405020304" pitchFamily="18" charset="0"/>
                <a:ea typeface="Times New Roman" panose="02020603050405020304" pitchFamily="18" charset="0"/>
              </a:rPr>
              <a:t>à</a:t>
            </a:r>
            <a:r>
              <a:rPr lang="en-US" altLang="vi-VN" sz="2800" dirty="0">
                <a:latin typeface="Times New Roman" panose="02020603050405020304" pitchFamily="18" charset="0"/>
                <a:cs typeface="Times New Roman" panose="02020603050405020304" pitchFamily="18" charset="0"/>
              </a:rPr>
              <a:t>ng, giáo sư Ngô Bảo Châu, Đặng Lê Nguyên Vũ, Phạm Nhật Vượng</a:t>
            </a:r>
            <a:r>
              <a:rPr lang="en-US" altLang="vi-VN" sz="2800" dirty="0">
                <a:latin typeface="Times New Roman" panose="02020603050405020304" pitchFamily="18" charset="0"/>
                <a:ea typeface="Times New Roman" panose="02020603050405020304" pitchFamily="18" charset="0"/>
              </a:rPr>
              <a:t>…</a:t>
            </a:r>
          </a:p>
        </p:txBody>
      </p:sp>
      <p:sp>
        <p:nvSpPr>
          <p:cNvPr id="15364" name="Rectangle 1"/>
          <p:cNvSpPr/>
          <p:nvPr/>
        </p:nvSpPr>
        <p:spPr>
          <a:xfrm>
            <a:off x="3892550" y="838200"/>
            <a:ext cx="1358900" cy="534988"/>
          </a:xfrm>
          <a:prstGeom prst="rect">
            <a:avLst/>
          </a:prstGeom>
          <a:noFill/>
          <a:ln w="9525">
            <a:noFill/>
          </a:ln>
        </p:spPr>
        <p:txBody>
          <a:bodyPr wrap="none">
            <a:spAutoFit/>
          </a:bodyPr>
          <a:lstStyle/>
          <a:p>
            <a:pPr algn="ctr">
              <a:lnSpc>
                <a:spcPct val="90000"/>
              </a:lnSpc>
              <a:spcBef>
                <a:spcPts val="600"/>
              </a:spcBef>
            </a:pPr>
            <a:r>
              <a:rPr lang="en-US" altLang="vi-VN" sz="3200" b="1" u="sng" dirty="0">
                <a:solidFill>
                  <a:srgbClr val="FF0000"/>
                </a:solidFill>
                <a:latin typeface="Times New Roman" panose="02020603050405020304" pitchFamily="18" charset="0"/>
                <a:cs typeface="Times New Roman" panose="02020603050405020304" pitchFamily="18" charset="0"/>
              </a:rPr>
              <a:t>Câu 2:</a:t>
            </a:r>
            <a:endParaRPr lang="en-US" altLang="vi-VN" sz="3200" b="1" u="sng"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additive="base">
                                        <p:cTn id="13" dur="5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6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Quan quan 'Duong len dinh Olympia' 2017 nhan hoc bong cua DH Swinburne hinh anh 1"/>
          <p:cNvPicPr>
            <a:picLocks noChangeAspect="1"/>
          </p:cNvPicPr>
          <p:nvPr/>
        </p:nvPicPr>
        <p:blipFill>
          <a:blip r:embed="rId2"/>
          <a:stretch>
            <a:fillRect/>
          </a:stretch>
        </p:blipFill>
        <p:spPr>
          <a:xfrm>
            <a:off x="1530350" y="228600"/>
            <a:ext cx="6134100" cy="3657600"/>
          </a:xfrm>
          <a:prstGeom prst="rect">
            <a:avLst/>
          </a:prstGeom>
          <a:noFill/>
          <a:ln w="9525">
            <a:noFill/>
          </a:ln>
        </p:spPr>
      </p:pic>
      <p:sp>
        <p:nvSpPr>
          <p:cNvPr id="2" name="TextBox 1"/>
          <p:cNvSpPr txBox="1"/>
          <p:nvPr/>
        </p:nvSpPr>
        <p:spPr>
          <a:xfrm>
            <a:off x="355600" y="4025900"/>
            <a:ext cx="8382000" cy="2308225"/>
          </a:xfrm>
          <a:prstGeom prst="rect">
            <a:avLst/>
          </a:prstGeom>
          <a:noFill/>
        </p:spPr>
        <p:txBody>
          <a:bodyPr>
            <a:spAutoFit/>
          </a:bodyPr>
          <a:lstStyle/>
          <a:p>
            <a:pPr marL="342900" indent="-342900">
              <a:buFont typeface="Wingdings" panose="05000000000000000000" pitchFamily="2" charset="2"/>
              <a:buChar char="Ø"/>
            </a:pPr>
            <a:r>
              <a:rPr lang="vi-VN" altLang="x-none" dirty="0">
                <a:latin typeface="Times New Roman" panose="02020603050405020304" pitchFamily="18" charset="0"/>
              </a:rPr>
              <a:t>Vô địch</a:t>
            </a:r>
            <a:r>
              <a:rPr lang="vi-VN" altLang="x-none" dirty="0">
                <a:solidFill>
                  <a:srgbClr val="0000CC"/>
                </a:solidFill>
                <a:latin typeface="Times New Roman" panose="02020603050405020304" pitchFamily="18" charset="0"/>
              </a:rPr>
              <a:t> </a:t>
            </a:r>
            <a:r>
              <a:rPr lang="vi-VN" altLang="x-none" i="1" dirty="0">
                <a:solidFill>
                  <a:srgbClr val="0000CC"/>
                </a:solidFill>
                <a:latin typeface="Times New Roman" panose="02020603050405020304" pitchFamily="18" charset="0"/>
              </a:rPr>
              <a:t>Đường lên đỉnh Olympia</a:t>
            </a:r>
            <a:r>
              <a:rPr lang="vi-VN" altLang="x-none" dirty="0">
                <a:latin typeface="Times New Roman" panose="02020603050405020304" pitchFamily="18" charset="0"/>
              </a:rPr>
              <a:t> mùa thứ 17, </a:t>
            </a:r>
            <a:r>
              <a:rPr lang="vi-VN" altLang="x-none" dirty="0">
                <a:solidFill>
                  <a:srgbClr val="FF0000"/>
                </a:solidFill>
                <a:latin typeface="Times New Roman" panose="02020603050405020304" pitchFamily="18" charset="0"/>
              </a:rPr>
              <a:t>Phan Đăng Nhật Minh </a:t>
            </a:r>
            <a:r>
              <a:rPr lang="vi-VN" altLang="x-none" dirty="0">
                <a:latin typeface="Times New Roman" panose="02020603050405020304" pitchFamily="18" charset="0"/>
              </a:rPr>
              <a:t>giành học bổng trị giá 35.000 USD của Đại học Kỹ thuật Swinburne.</a:t>
            </a:r>
          </a:p>
          <a:p>
            <a:pPr marL="342900" indent="-342900">
              <a:buNone/>
            </a:pPr>
            <a:r>
              <a:rPr lang="vi-VN" altLang="x-none" dirty="0">
                <a:latin typeface="Times New Roman" panose="02020603050405020304" pitchFamily="18" charset="0"/>
              </a:rPr>
              <a:t>Sáng 27/8, với 300 điểm, Phan Đăng Nhật Minh, học sinh trường THPT Hải Lăng (Quảng Trị) xuất sắc vượt qua 3 nhà leo núi khác để giành vòng nguyệt quế vinh quang trong Olympia mùa thứ 17.</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546100"/>
            <a:ext cx="6324600" cy="37973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7411" name="Rectangle 4"/>
          <p:cNvSpPr/>
          <p:nvPr/>
        </p:nvSpPr>
        <p:spPr>
          <a:xfrm>
            <a:off x="685800" y="4627563"/>
            <a:ext cx="7848600" cy="1200150"/>
          </a:xfrm>
          <a:prstGeom prst="rect">
            <a:avLst/>
          </a:prstGeom>
          <a:noFill/>
          <a:ln w="9525">
            <a:noFill/>
          </a:ln>
        </p:spPr>
        <p:txBody>
          <a:bodyPr>
            <a:spAutoFit/>
          </a:bodyPr>
          <a:lstStyle/>
          <a:p>
            <a:r>
              <a:rPr dirty="0">
                <a:latin typeface="Times New Roman" panose="02020603050405020304" pitchFamily="18" charset="0"/>
              </a:rPr>
              <a:t>Vòng chung kết</a:t>
            </a:r>
            <a:r>
              <a:rPr lang="vi-VN" altLang="x-none" dirty="0">
                <a:latin typeface="Times New Roman" panose="02020603050405020304" pitchFamily="18" charset="0"/>
              </a:rPr>
              <a:t> U23 châu Á 20</a:t>
            </a:r>
            <a:r>
              <a:rPr dirty="0">
                <a:latin typeface="Times New Roman" panose="02020603050405020304" pitchFamily="18" charset="0"/>
              </a:rPr>
              <a:t>18, </a:t>
            </a:r>
            <a:r>
              <a:rPr lang="vi-VN" altLang="x-none" dirty="0">
                <a:latin typeface="Times New Roman" panose="02020603050405020304" pitchFamily="18" charset="0"/>
              </a:rPr>
              <a:t>U23 Việt Nam</a:t>
            </a:r>
            <a:r>
              <a:rPr dirty="0">
                <a:latin typeface="Times New Roman" panose="02020603050405020304" pitchFamily="18" charset="0"/>
              </a:rPr>
              <a:t> đã giành được Huy chương Bạc</a:t>
            </a:r>
            <a:r>
              <a:rPr lang="vi-VN" altLang="x-none" dirty="0">
                <a:latin typeface="Times New Roman" panose="02020603050405020304" pitchFamily="18" charset="0"/>
              </a:rPr>
              <a:t>,  </a:t>
            </a:r>
            <a:r>
              <a:rPr dirty="0">
                <a:latin typeface="Times New Roman" panose="02020603050405020304" pitchFamily="18" charset="0"/>
              </a:rPr>
              <a:t>mang lại niềm tự hào cho bóng đá  Việt Nam.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457200"/>
            <a:ext cx="4267200" cy="3810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8435" name="Rectangle 2"/>
          <p:cNvSpPr/>
          <p:nvPr/>
        </p:nvSpPr>
        <p:spPr>
          <a:xfrm>
            <a:off x="762000" y="4572000"/>
            <a:ext cx="7772400" cy="1816100"/>
          </a:xfrm>
          <a:prstGeom prst="rect">
            <a:avLst/>
          </a:prstGeom>
          <a:noFill/>
          <a:ln w="9525">
            <a:noFill/>
          </a:ln>
        </p:spPr>
        <p:txBody>
          <a:bodyPr>
            <a:spAutoFit/>
          </a:bodyPr>
          <a:lstStyle/>
          <a:p>
            <a:pPr algn="just"/>
            <a:r>
              <a:rPr lang="vi-VN" altLang="x-none" sz="2800" dirty="0">
                <a:latin typeface="Times New Roman" panose="02020603050405020304" pitchFamily="18" charset="0"/>
              </a:rPr>
              <a:t>Với tấm huy chương Vàng </a:t>
            </a:r>
            <a:r>
              <a:rPr sz="2800" dirty="0">
                <a:latin typeface="Times New Roman" panose="02020603050405020304" pitchFamily="18" charset="0"/>
              </a:rPr>
              <a:t>Hóa học </a:t>
            </a:r>
            <a:r>
              <a:rPr lang="vi-VN" altLang="x-none" sz="2800" dirty="0">
                <a:latin typeface="Times New Roman" panose="02020603050405020304" pitchFamily="18" charset="0"/>
              </a:rPr>
              <a:t>đạt được năm 2018, Phạm Đức Anh (</a:t>
            </a:r>
            <a:r>
              <a:rPr sz="2800" dirty="0">
                <a:latin typeface="Times New Roman" panose="02020603050405020304" pitchFamily="18" charset="0"/>
              </a:rPr>
              <a:t>áo đen) </a:t>
            </a:r>
            <a:r>
              <a:rPr lang="vi-VN" altLang="x-none" sz="2800" dirty="0">
                <a:latin typeface="Times New Roman" panose="02020603050405020304" pitchFamily="18" charset="0"/>
              </a:rPr>
              <a:t>trở thành thí sinh 2 năm liền giành được huy chương Vàng</a:t>
            </a:r>
            <a:r>
              <a:rPr sz="2800" dirty="0">
                <a:latin typeface="Times New Roman" panose="02020603050405020304" pitchFamily="18" charset="0"/>
              </a:rPr>
              <a:t> Olimpic Hóa học quốc tế năm 2018, 2019.</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bor27"/>
          <p:cNvPicPr preferRelativeResize="0">
            <a:picLocks noChangeAspect="1"/>
          </p:cNvPicPr>
          <p:nvPr/>
        </p:nvPicPr>
        <p:blipFill>
          <a:blip r:embed="rId2"/>
          <a:stretch>
            <a:fillRect/>
          </a:stretch>
        </p:blipFill>
        <p:spPr>
          <a:xfrm>
            <a:off x="0" y="0"/>
            <a:ext cx="9144000" cy="6858000"/>
          </a:xfrm>
          <a:prstGeom prst="rect">
            <a:avLst/>
          </a:prstGeom>
          <a:noFill/>
          <a:ln w="28575" cap="flat" cmpd="sng">
            <a:solidFill>
              <a:srgbClr val="FF00FF"/>
            </a:solidFill>
            <a:prstDash val="solid"/>
            <a:miter/>
            <a:headEnd type="none" w="med" len="med"/>
            <a:tailEnd type="none" w="med" len="med"/>
          </a:ln>
        </p:spPr>
      </p:pic>
      <p:sp>
        <p:nvSpPr>
          <p:cNvPr id="41987" name="Rectangle 3"/>
          <p:cNvSpPr>
            <a:spLocks noGrp="1"/>
          </p:cNvSpPr>
          <p:nvPr>
            <p:ph idx="1"/>
          </p:nvPr>
        </p:nvSpPr>
        <p:spPr>
          <a:xfrm>
            <a:off x="533400" y="1219200"/>
            <a:ext cx="7924800" cy="5103813"/>
          </a:xfrm>
          <a:ln>
            <a:solidFill>
              <a:schemeClr val="tx1">
                <a:alpha val="100000"/>
              </a:schemeClr>
            </a:solidFill>
            <a:miter lim="800000"/>
          </a:ln>
        </p:spPr>
        <p:txBody>
          <a:bodyPr vert="horz" wrap="square" lIns="91440" tIns="45720" rIns="91440" bIns="45720" anchor="t" anchorCtr="0"/>
          <a:lstStyle/>
          <a:p>
            <a:pPr algn="ctr">
              <a:lnSpc>
                <a:spcPct val="90000"/>
              </a:lnSpc>
              <a:spcBef>
                <a:spcPts val="600"/>
              </a:spcBef>
              <a:buFont typeface="Wingdings" panose="05000000000000000000" pitchFamily="2" charset="2"/>
              <a:buChar char="v"/>
            </a:pPr>
            <a:r>
              <a:rPr lang="en-US" altLang="vi-VN" sz="2800" b="1" dirty="0">
                <a:solidFill>
                  <a:srgbClr val="7030A0"/>
                </a:solidFill>
                <a:latin typeface="Times New Roman" panose="02020603050405020304" pitchFamily="18" charset="0"/>
                <a:cs typeface="Times New Roman" panose="02020603050405020304" pitchFamily="18" charset="0"/>
              </a:rPr>
              <a:t>Biểu hiện của người thanh niên sống có lí tưởng:</a:t>
            </a:r>
          </a:p>
          <a:p>
            <a:pPr algn="just">
              <a:lnSpc>
                <a:spcPct val="90000"/>
              </a:lnSpc>
              <a:spcBef>
                <a:spcPts val="600"/>
              </a:spcBef>
              <a:buNone/>
            </a:pPr>
            <a:r>
              <a:rPr lang="en-US" altLang="vi-VN" sz="2800" b="1" dirty="0">
                <a:latin typeface="Times New Roman" panose="02020603050405020304" pitchFamily="18" charset="0"/>
                <a:cs typeface="Times New Roman" panose="02020603050405020304" pitchFamily="18" charset="0"/>
              </a:rPr>
              <a:t>	</a:t>
            </a:r>
            <a:r>
              <a:rPr lang="en-US" altLang="vi-VN" sz="2800" dirty="0">
                <a:latin typeface="Times New Roman" panose="02020603050405020304" pitchFamily="18" charset="0"/>
                <a:cs typeface="Times New Roman" panose="02020603050405020304" pitchFamily="18" charset="0"/>
              </a:rPr>
              <a:t>- Luôn suy nghĩ h</a:t>
            </a:r>
            <a:r>
              <a:rPr lang="en-US" altLang="vi-VN" sz="2800" dirty="0">
                <a:latin typeface="Times New Roman" panose="02020603050405020304" pitchFamily="18" charset="0"/>
                <a:ea typeface="Times New Roman" panose="02020603050405020304" pitchFamily="18" charset="0"/>
              </a:rPr>
              <a:t>à</a:t>
            </a:r>
            <a:r>
              <a:rPr lang="en-US" altLang="vi-VN" sz="2800" dirty="0">
                <a:latin typeface="Times New Roman" panose="02020603050405020304" pitchFamily="18" charset="0"/>
                <a:cs typeface="Times New Roman" panose="02020603050405020304" pitchFamily="18" charset="0"/>
              </a:rPr>
              <a:t>nh động không mệt mỏi để thực hiện lí tưởng của dân tộc, của nhân loại, vì sự tiến bộ của bản thân v</a:t>
            </a:r>
            <a:r>
              <a:rPr lang="en-US" altLang="vi-VN" sz="2800" dirty="0">
                <a:latin typeface="Times New Roman" panose="02020603050405020304" pitchFamily="18" charset="0"/>
                <a:ea typeface="Times New Roman" panose="02020603050405020304" pitchFamily="18" charset="0"/>
              </a:rPr>
              <a:t>à</a:t>
            </a:r>
            <a:r>
              <a:rPr lang="en-US" altLang="vi-VN" sz="2800" dirty="0">
                <a:latin typeface="Times New Roman" panose="02020603050405020304" pitchFamily="18" charset="0"/>
                <a:cs typeface="Times New Roman" panose="02020603050405020304" pitchFamily="18" charset="0"/>
              </a:rPr>
              <a:t> xã hội.</a:t>
            </a:r>
          </a:p>
          <a:p>
            <a:pPr algn="just">
              <a:lnSpc>
                <a:spcPct val="90000"/>
              </a:lnSpc>
              <a:spcBef>
                <a:spcPts val="600"/>
              </a:spcBef>
              <a:buNone/>
            </a:pPr>
            <a:r>
              <a:rPr lang="en-US" altLang="vi-VN" sz="2800" dirty="0">
                <a:latin typeface="Times New Roman" panose="02020603050405020304" pitchFamily="18" charset="0"/>
                <a:cs typeface="Times New Roman" panose="02020603050405020304" pitchFamily="18" charset="0"/>
              </a:rPr>
              <a:t>	- Luôn vươn tới sự ho</a:t>
            </a:r>
            <a:r>
              <a:rPr lang="en-US" altLang="vi-VN" sz="2800" dirty="0">
                <a:latin typeface="Times New Roman" panose="02020603050405020304" pitchFamily="18" charset="0"/>
                <a:ea typeface="Times New Roman" panose="02020603050405020304" pitchFamily="18" charset="0"/>
              </a:rPr>
              <a:t>à</a:t>
            </a:r>
            <a:r>
              <a:rPr lang="en-US" altLang="vi-VN" sz="2800" dirty="0">
                <a:latin typeface="Times New Roman" panose="02020603050405020304" pitchFamily="18" charset="0"/>
                <a:cs typeface="Times New Roman" panose="02020603050405020304" pitchFamily="18" charset="0"/>
              </a:rPr>
              <a:t>n thiện bản thân về mọi mặt, mong muốn cống hiến trí tuệ v</a:t>
            </a:r>
            <a:r>
              <a:rPr lang="en-US" altLang="vi-VN" sz="2800" dirty="0">
                <a:latin typeface="Times New Roman" panose="02020603050405020304" pitchFamily="18" charset="0"/>
                <a:ea typeface="Times New Roman" panose="02020603050405020304" pitchFamily="18" charset="0"/>
              </a:rPr>
              <a:t>à</a:t>
            </a:r>
            <a:r>
              <a:rPr lang="en-US" altLang="vi-VN" sz="2800" dirty="0">
                <a:latin typeface="Times New Roman" panose="02020603050405020304" pitchFamily="18" charset="0"/>
                <a:cs typeface="Times New Roman" panose="02020603050405020304" pitchFamily="18" charset="0"/>
              </a:rPr>
              <a:t> sức lực cho sự nghiệp chung.</a:t>
            </a:r>
          </a:p>
          <a:p>
            <a:pPr algn="just">
              <a:lnSpc>
                <a:spcPct val="90000"/>
              </a:lnSpc>
              <a:spcBef>
                <a:spcPts val="600"/>
              </a:spcBef>
              <a:buFont typeface="Wingdings" panose="05000000000000000000" pitchFamily="2" charset="2"/>
              <a:buChar char="v"/>
            </a:pPr>
            <a:r>
              <a:rPr lang="en-US" altLang="vi-VN" sz="2800" b="1" dirty="0">
                <a:solidFill>
                  <a:srgbClr val="7030A0"/>
                </a:solidFill>
                <a:latin typeface="Times New Roman" panose="02020603050405020304" pitchFamily="18" charset="0"/>
                <a:cs typeface="Times New Roman" panose="02020603050405020304" pitchFamily="18" charset="0"/>
              </a:rPr>
              <a:t> B</a:t>
            </a:r>
            <a:r>
              <a:rPr lang="en-US" altLang="vi-VN" sz="2800" b="1" dirty="0">
                <a:solidFill>
                  <a:srgbClr val="7030A0"/>
                </a:solidFill>
                <a:latin typeface="Times New Roman" panose="02020603050405020304" pitchFamily="18" charset="0"/>
                <a:ea typeface="Times New Roman" panose="02020603050405020304" pitchFamily="18" charset="0"/>
              </a:rPr>
              <a:t>à</a:t>
            </a:r>
            <a:r>
              <a:rPr lang="en-US" altLang="vi-VN" sz="2800" b="1" dirty="0">
                <a:solidFill>
                  <a:srgbClr val="7030A0"/>
                </a:solidFill>
                <a:latin typeface="Times New Roman" panose="02020603050405020304" pitchFamily="18" charset="0"/>
                <a:cs typeface="Times New Roman" panose="02020603050405020304" pitchFamily="18" charset="0"/>
              </a:rPr>
              <a:t>i học:</a:t>
            </a:r>
          </a:p>
          <a:p>
            <a:pPr algn="just">
              <a:lnSpc>
                <a:spcPct val="90000"/>
              </a:lnSpc>
              <a:spcBef>
                <a:spcPts val="600"/>
              </a:spcBef>
              <a:buNone/>
            </a:pPr>
            <a:r>
              <a:rPr lang="en-US" altLang="vi-VN" sz="2800" dirty="0">
                <a:solidFill>
                  <a:srgbClr val="0000CC"/>
                </a:solidFill>
                <a:latin typeface="Times New Roman" panose="02020603050405020304" pitchFamily="18" charset="0"/>
                <a:cs typeface="Times New Roman" panose="02020603050405020304" pitchFamily="18" charset="0"/>
              </a:rPr>
              <a:t>    Cần phải có những việc l</a:t>
            </a:r>
            <a:r>
              <a:rPr lang="en-US" altLang="vi-VN" sz="2800" dirty="0">
                <a:solidFill>
                  <a:srgbClr val="0000CC"/>
                </a:solidFill>
                <a:latin typeface="Times New Roman" panose="02020603050405020304" pitchFamily="18" charset="0"/>
                <a:ea typeface="Times New Roman" panose="02020603050405020304" pitchFamily="18" charset="0"/>
              </a:rPr>
              <a:t>à</a:t>
            </a:r>
            <a:r>
              <a:rPr lang="en-US" altLang="vi-VN" sz="2800" dirty="0">
                <a:solidFill>
                  <a:srgbClr val="0000CC"/>
                </a:solidFill>
                <a:latin typeface="Times New Roman" panose="02020603050405020304" pitchFamily="18" charset="0"/>
                <a:cs typeface="Times New Roman" panose="02020603050405020304" pitchFamily="18" charset="0"/>
              </a:rPr>
              <a:t>m đúng đắn, có ý nghĩa đối với gia đình, xã hội, dân tộc (học tập tốt, lao động tốt, tích cực tham gia các hoạt động tập thể v</a:t>
            </a:r>
            <a:r>
              <a:rPr lang="en-US" altLang="vi-VN" sz="2800" dirty="0">
                <a:solidFill>
                  <a:srgbClr val="0000CC"/>
                </a:solidFill>
                <a:latin typeface="Times New Roman" panose="02020603050405020304" pitchFamily="18" charset="0"/>
                <a:ea typeface="Times New Roman" panose="02020603050405020304" pitchFamily="18" charset="0"/>
              </a:rPr>
              <a:t>à</a:t>
            </a:r>
            <a:r>
              <a:rPr lang="en-US" altLang="vi-VN" sz="2800" dirty="0">
                <a:solidFill>
                  <a:srgbClr val="0000CC"/>
                </a:solidFill>
                <a:latin typeface="Times New Roman" panose="02020603050405020304" pitchFamily="18" charset="0"/>
                <a:cs typeface="Times New Roman" panose="02020603050405020304" pitchFamily="18" charset="0"/>
              </a:rPr>
              <a:t> hoạt động xã hội).</a:t>
            </a:r>
          </a:p>
          <a:p>
            <a:pPr algn="just">
              <a:lnSpc>
                <a:spcPct val="90000"/>
              </a:lnSpc>
              <a:spcBef>
                <a:spcPts val="600"/>
              </a:spcBef>
              <a:buNone/>
            </a:pPr>
            <a:endParaRPr lang="en-US" altLang="vi-VN" sz="2400" dirty="0"/>
          </a:p>
        </p:txBody>
      </p:sp>
      <p:sp>
        <p:nvSpPr>
          <p:cNvPr id="19460" name="Rectangle 1"/>
          <p:cNvSpPr/>
          <p:nvPr/>
        </p:nvSpPr>
        <p:spPr>
          <a:xfrm>
            <a:off x="3657600" y="609600"/>
            <a:ext cx="1524000" cy="534988"/>
          </a:xfrm>
          <a:prstGeom prst="rect">
            <a:avLst/>
          </a:prstGeom>
          <a:noFill/>
          <a:ln w="9525">
            <a:noFill/>
          </a:ln>
        </p:spPr>
        <p:txBody>
          <a:bodyPr>
            <a:spAutoFit/>
          </a:bodyPr>
          <a:lstStyle/>
          <a:p>
            <a:pPr algn="ctr">
              <a:lnSpc>
                <a:spcPct val="90000"/>
              </a:lnSpc>
              <a:spcBef>
                <a:spcPts val="600"/>
              </a:spcBef>
            </a:pPr>
            <a:r>
              <a:rPr lang="en-US" altLang="vi-VN" sz="3200" b="1" u="sng" dirty="0">
                <a:solidFill>
                  <a:srgbClr val="FF0000"/>
                </a:solidFill>
                <a:latin typeface="Times New Roman" panose="02020603050405020304" pitchFamily="18" charset="0"/>
                <a:cs typeface="Times New Roman" panose="02020603050405020304" pitchFamily="18" charset="0"/>
              </a:rPr>
              <a:t>Câu 3:</a:t>
            </a:r>
            <a:endParaRPr lang="en-US" altLang="vi-VN" sz="3200" b="1" u="sng"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7">
                                            <p:bg/>
                                          </p:spTgt>
                                        </p:tgtEl>
                                        <p:attrNameLst>
                                          <p:attrName>style.visibility</p:attrName>
                                        </p:attrNameLst>
                                      </p:cBhvr>
                                      <p:to>
                                        <p:strVal val="visible"/>
                                      </p:to>
                                    </p:set>
                                    <p:anim calcmode="lin" valueType="num">
                                      <p:cBhvr additive="base">
                                        <p:cTn id="7" dur="500" fill="hold"/>
                                        <p:tgtEl>
                                          <p:spTgt spid="4198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1987">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987">
                                            <p:txEl>
                                              <p:pRg st="0" end="0"/>
                                            </p:txEl>
                                          </p:spTgt>
                                        </p:tgtEl>
                                        <p:attrNameLst>
                                          <p:attrName>style.visibility</p:attrName>
                                        </p:attrNameLst>
                                      </p:cBhvr>
                                      <p:to>
                                        <p:strVal val="visible"/>
                                      </p:to>
                                    </p:set>
                                    <p:anim calcmode="lin" valueType="num">
                                      <p:cBhvr additive="base">
                                        <p:cTn id="13"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987">
                                            <p:txEl>
                                              <p:pRg st="1" end="1"/>
                                            </p:txEl>
                                          </p:spTgt>
                                        </p:tgtEl>
                                        <p:attrNameLst>
                                          <p:attrName>style.visibility</p:attrName>
                                        </p:attrNameLst>
                                      </p:cBhvr>
                                      <p:to>
                                        <p:strVal val="visible"/>
                                      </p:to>
                                    </p:set>
                                    <p:anim calcmode="lin" valueType="num">
                                      <p:cBhvr additive="base">
                                        <p:cTn id="19" dur="5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9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987">
                                            <p:txEl>
                                              <p:pRg st="2" end="2"/>
                                            </p:txEl>
                                          </p:spTgt>
                                        </p:tgtEl>
                                        <p:attrNameLst>
                                          <p:attrName>style.visibility</p:attrName>
                                        </p:attrNameLst>
                                      </p:cBhvr>
                                      <p:to>
                                        <p:strVal val="visible"/>
                                      </p:to>
                                    </p:set>
                                    <p:anim calcmode="lin" valueType="num">
                                      <p:cBhvr additive="base">
                                        <p:cTn id="25" dur="5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9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1987">
                                            <p:txEl>
                                              <p:pRg st="3" end="3"/>
                                            </p:txEl>
                                          </p:spTgt>
                                        </p:tgtEl>
                                        <p:attrNameLst>
                                          <p:attrName>style.visibility</p:attrName>
                                        </p:attrNameLst>
                                      </p:cBhvr>
                                      <p:to>
                                        <p:strVal val="visible"/>
                                      </p:to>
                                    </p:set>
                                    <p:anim calcmode="lin" valueType="num">
                                      <p:cBhvr additive="base">
                                        <p:cTn id="31" dur="500" fill="hold"/>
                                        <p:tgtEl>
                                          <p:spTgt spid="4198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9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1987">
                                            <p:txEl>
                                              <p:pRg st="4" end="4"/>
                                            </p:txEl>
                                          </p:spTgt>
                                        </p:tgtEl>
                                        <p:attrNameLst>
                                          <p:attrName>style.visibility</p:attrName>
                                        </p:attrNameLst>
                                      </p:cBhvr>
                                      <p:to>
                                        <p:strVal val="visible"/>
                                      </p:to>
                                    </p:set>
                                    <p:anim calcmode="lin" valueType="num">
                                      <p:cBhvr additive="base">
                                        <p:cTn id="37" dur="500" fill="hold"/>
                                        <p:tgtEl>
                                          <p:spTgt spid="41987">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98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p:nvPr/>
        </p:nvSpPr>
        <p:spPr>
          <a:xfrm>
            <a:off x="1600200" y="762000"/>
            <a:ext cx="4457700" cy="461963"/>
          </a:xfrm>
          <a:prstGeom prst="rect">
            <a:avLst/>
          </a:prstGeom>
          <a:noFill/>
          <a:ln w="9525">
            <a:noFill/>
          </a:ln>
        </p:spPr>
        <p:txBody>
          <a:bodyPr>
            <a:spAutoFit/>
          </a:bodyPr>
          <a:lstStyle/>
          <a:p>
            <a:pPr eaLnBrk="0" hangingPunct="0">
              <a:spcBef>
                <a:spcPct val="50000"/>
              </a:spcBef>
            </a:pPr>
            <a:endParaRPr lang="vi-VN" altLang="vi-VN" dirty="0">
              <a:latin typeface="Comic Sans MS" panose="030F0702030302020204" pitchFamily="66" charset="0"/>
            </a:endParaRPr>
          </a:p>
        </p:txBody>
      </p:sp>
      <p:sp>
        <p:nvSpPr>
          <p:cNvPr id="20483" name="Text Box 3"/>
          <p:cNvSpPr txBox="1"/>
          <p:nvPr/>
        </p:nvSpPr>
        <p:spPr>
          <a:xfrm>
            <a:off x="1771650" y="1524000"/>
            <a:ext cx="4286250" cy="461963"/>
          </a:xfrm>
          <a:prstGeom prst="rect">
            <a:avLst/>
          </a:prstGeom>
          <a:noFill/>
          <a:ln w="9525">
            <a:noFill/>
          </a:ln>
        </p:spPr>
        <p:txBody>
          <a:bodyPr>
            <a:spAutoFit/>
          </a:bodyPr>
          <a:lstStyle/>
          <a:p>
            <a:pPr eaLnBrk="0" hangingPunct="0">
              <a:spcBef>
                <a:spcPct val="50000"/>
              </a:spcBef>
            </a:pPr>
            <a:endParaRPr lang="vi-VN" altLang="vi-VN" dirty="0">
              <a:latin typeface="Comic Sans MS" panose="030F0702030302020204" pitchFamily="66" charset="0"/>
            </a:endParaRPr>
          </a:p>
        </p:txBody>
      </p:sp>
      <p:sp>
        <p:nvSpPr>
          <p:cNvPr id="20484" name="Text Box 4"/>
          <p:cNvSpPr txBox="1"/>
          <p:nvPr/>
        </p:nvSpPr>
        <p:spPr>
          <a:xfrm>
            <a:off x="1828800" y="1600200"/>
            <a:ext cx="5829300" cy="461963"/>
          </a:xfrm>
          <a:prstGeom prst="rect">
            <a:avLst/>
          </a:prstGeom>
          <a:noFill/>
          <a:ln w="9525">
            <a:noFill/>
          </a:ln>
        </p:spPr>
        <p:txBody>
          <a:bodyPr>
            <a:spAutoFit/>
          </a:bodyPr>
          <a:lstStyle/>
          <a:p>
            <a:pPr eaLnBrk="0" hangingPunct="0">
              <a:spcBef>
                <a:spcPct val="50000"/>
              </a:spcBef>
            </a:pPr>
            <a:endParaRPr lang="vi-VN" altLang="vi-VN" dirty="0">
              <a:latin typeface="Comic Sans MS" panose="030F0702030302020204" pitchFamily="66" charset="0"/>
            </a:endParaRPr>
          </a:p>
        </p:txBody>
      </p:sp>
      <p:pic>
        <p:nvPicPr>
          <p:cNvPr id="20485" name="Picture 2" descr="bor27"/>
          <p:cNvPicPr preferRelativeResize="0">
            <a:picLocks noChangeAspect="1"/>
          </p:cNvPicPr>
          <p:nvPr/>
        </p:nvPicPr>
        <p:blipFill>
          <a:blip r:embed="rId2"/>
          <a:stretch>
            <a:fillRect/>
          </a:stretch>
        </p:blipFill>
        <p:spPr>
          <a:xfrm>
            <a:off x="0" y="0"/>
            <a:ext cx="9144000" cy="6858000"/>
          </a:xfrm>
          <a:prstGeom prst="rect">
            <a:avLst/>
          </a:prstGeom>
          <a:noFill/>
          <a:ln w="28575" cap="flat" cmpd="sng">
            <a:solidFill>
              <a:srgbClr val="FF00FF"/>
            </a:solidFill>
            <a:prstDash val="solid"/>
            <a:miter/>
            <a:headEnd type="none" w="med" len="med"/>
            <a:tailEnd type="none" w="med" len="med"/>
          </a:ln>
        </p:spPr>
      </p:pic>
      <p:sp>
        <p:nvSpPr>
          <p:cNvPr id="43013" name="Text Box 5"/>
          <p:cNvSpPr txBox="1"/>
          <p:nvPr/>
        </p:nvSpPr>
        <p:spPr>
          <a:xfrm>
            <a:off x="800100" y="608013"/>
            <a:ext cx="7772400" cy="460375"/>
          </a:xfrm>
          <a:prstGeom prst="rect">
            <a:avLst/>
          </a:prstGeom>
          <a:noFill/>
          <a:ln w="9525">
            <a:noFill/>
          </a:ln>
        </p:spPr>
        <p:txBody>
          <a:bodyPr>
            <a:spAutoFit/>
          </a:bodyPr>
          <a:lstStyle/>
          <a:p>
            <a:pPr eaLnBrk="0" hangingPunct="0">
              <a:spcBef>
                <a:spcPct val="50000"/>
              </a:spcBef>
            </a:pPr>
            <a:r>
              <a:rPr lang="en-US" altLang="vi-VN" b="1" dirty="0">
                <a:latin typeface="Times New Roman" panose="02020603050405020304" pitchFamily="18" charset="0"/>
                <a:cs typeface="Times New Roman" panose="02020603050405020304" pitchFamily="18" charset="0"/>
              </a:rPr>
              <a:t>1. Trong cu</a:t>
            </a:r>
            <a:r>
              <a:rPr lang="vi-VN" altLang="en-US" b="1" dirty="0">
                <a:latin typeface="Times New Roman" panose="02020603050405020304" pitchFamily="18" charset="0"/>
                <a:cs typeface="Times New Roman" panose="02020603050405020304" pitchFamily="18" charset="0"/>
              </a:rPr>
              <a:t>ộ</a:t>
            </a:r>
            <a:r>
              <a:rPr lang="en-US" altLang="vi-VN" b="1" dirty="0">
                <a:latin typeface="Times New Roman" panose="02020603050405020304" pitchFamily="18" charset="0"/>
                <a:cs typeface="Times New Roman" panose="02020603050405020304" pitchFamily="18" charset="0"/>
              </a:rPr>
              <a:t>c c</a:t>
            </a:r>
            <a:r>
              <a:rPr lang="vi-VN" altLang="en-US" b="1" dirty="0">
                <a:latin typeface="Times New Roman" panose="02020603050405020304" pitchFamily="18" charset="0"/>
                <a:cs typeface="Times New Roman" panose="02020603050405020304" pitchFamily="18" charset="0"/>
              </a:rPr>
              <a:t>á</a:t>
            </a:r>
            <a:r>
              <a:rPr lang="en-US" altLang="vi-VN" b="1" dirty="0">
                <a:latin typeface="Times New Roman" panose="02020603050405020304" pitchFamily="18" charset="0"/>
                <a:cs typeface="Times New Roman" panose="02020603050405020304" pitchFamily="18" charset="0"/>
              </a:rPr>
              <a:t>ch m</a:t>
            </a:r>
            <a:r>
              <a:rPr lang="vi-VN" altLang="en-US" b="1" dirty="0">
                <a:latin typeface="Times New Roman" panose="02020603050405020304" pitchFamily="18" charset="0"/>
                <a:cs typeface="Times New Roman" panose="02020603050405020304" pitchFamily="18" charset="0"/>
              </a:rPr>
              <a:t>ạ</a:t>
            </a:r>
            <a:r>
              <a:rPr lang="en-US" altLang="vi-VN" b="1" dirty="0">
                <a:latin typeface="Times New Roman" panose="02020603050405020304" pitchFamily="18" charset="0"/>
                <a:cs typeface="Times New Roman" panose="02020603050405020304" pitchFamily="18" charset="0"/>
              </a:rPr>
              <a:t>ng gi</a:t>
            </a:r>
            <a:r>
              <a:rPr lang="vi-VN" altLang="en-US" b="1" dirty="0">
                <a:latin typeface="Times New Roman" panose="02020603050405020304" pitchFamily="18" charset="0"/>
                <a:cs typeface="Times New Roman" panose="02020603050405020304" pitchFamily="18" charset="0"/>
              </a:rPr>
              <a:t>ả</a:t>
            </a:r>
            <a:r>
              <a:rPr lang="en-US" altLang="vi-VN" b="1" dirty="0">
                <a:latin typeface="Times New Roman" panose="02020603050405020304" pitchFamily="18" charset="0"/>
                <a:cs typeface="Times New Roman" panose="02020603050405020304" pitchFamily="18" charset="0"/>
              </a:rPr>
              <a:t>i ph</a:t>
            </a:r>
            <a:r>
              <a:rPr lang="vi-VN" altLang="en-US" b="1" dirty="0">
                <a:latin typeface="Times New Roman" panose="02020603050405020304" pitchFamily="18" charset="0"/>
                <a:cs typeface="Times New Roman" panose="02020603050405020304" pitchFamily="18" charset="0"/>
              </a:rPr>
              <a:t>ó</a:t>
            </a:r>
            <a:r>
              <a:rPr lang="en-US" altLang="vi-VN" b="1" dirty="0">
                <a:latin typeface="Times New Roman" panose="02020603050405020304" pitchFamily="18" charset="0"/>
                <a:cs typeface="Times New Roman" panose="02020603050405020304" pitchFamily="18" charset="0"/>
              </a:rPr>
              <a:t>ng dân t</a:t>
            </a:r>
            <a:r>
              <a:rPr lang="vi-VN" altLang="en-US" b="1" dirty="0">
                <a:latin typeface="Times New Roman" panose="02020603050405020304" pitchFamily="18" charset="0"/>
                <a:cs typeface="Times New Roman" panose="02020603050405020304" pitchFamily="18" charset="0"/>
              </a:rPr>
              <a:t>ộ</a:t>
            </a:r>
            <a:r>
              <a:rPr lang="en-US" altLang="vi-VN" b="1" dirty="0">
                <a:latin typeface="Times New Roman" panose="02020603050405020304" pitchFamily="18" charset="0"/>
                <a:cs typeface="Times New Roman" panose="02020603050405020304" pitchFamily="18" charset="0"/>
              </a:rPr>
              <a:t>c:</a:t>
            </a:r>
            <a:endParaRPr lang="en-US" altLang="vi-VN" b="1" dirty="0">
              <a:latin typeface="Times New Roman" panose="02020603050405020304" pitchFamily="18" charset="0"/>
              <a:ea typeface="Times New Roman" panose="02020603050405020304" pitchFamily="18" charset="0"/>
            </a:endParaRPr>
          </a:p>
        </p:txBody>
      </p:sp>
      <p:sp>
        <p:nvSpPr>
          <p:cNvPr id="20487" name="Text Box 6"/>
          <p:cNvSpPr txBox="1"/>
          <p:nvPr/>
        </p:nvSpPr>
        <p:spPr>
          <a:xfrm>
            <a:off x="1828800" y="2362200"/>
            <a:ext cx="3829050" cy="461963"/>
          </a:xfrm>
          <a:prstGeom prst="rect">
            <a:avLst/>
          </a:prstGeom>
          <a:noFill/>
          <a:ln w="9525">
            <a:noFill/>
          </a:ln>
        </p:spPr>
        <p:txBody>
          <a:bodyPr>
            <a:spAutoFit/>
          </a:bodyPr>
          <a:lstStyle/>
          <a:p>
            <a:pPr eaLnBrk="0" hangingPunct="0">
              <a:spcBef>
                <a:spcPct val="50000"/>
              </a:spcBef>
            </a:pPr>
            <a:r>
              <a:rPr lang="en-US" altLang="vi-VN" dirty="0">
                <a:latin typeface="Comic Sans MS" panose="030F0702030302020204" pitchFamily="66" charset="0"/>
              </a:rPr>
              <a:t> </a:t>
            </a:r>
            <a:endParaRPr lang="en-US" altLang="vi-VN" dirty="0">
              <a:solidFill>
                <a:srgbClr val="FF6600"/>
              </a:solidFill>
              <a:latin typeface="Times New Roman" panose="02020603050405020304" pitchFamily="18" charset="0"/>
            </a:endParaRPr>
          </a:p>
        </p:txBody>
      </p:sp>
      <p:sp>
        <p:nvSpPr>
          <p:cNvPr id="43015" name="Text Box 7"/>
          <p:cNvSpPr txBox="1"/>
          <p:nvPr/>
        </p:nvSpPr>
        <p:spPr>
          <a:xfrm>
            <a:off x="565150" y="992188"/>
            <a:ext cx="6527800" cy="460375"/>
          </a:xfrm>
          <a:prstGeom prst="rect">
            <a:avLst/>
          </a:prstGeom>
          <a:noFill/>
          <a:ln w="9525">
            <a:noFill/>
          </a:ln>
        </p:spPr>
        <p:txBody>
          <a:bodyPr>
            <a:spAutoFit/>
          </a:bodyPr>
          <a:lstStyle/>
          <a:p>
            <a:pPr eaLnBrk="0" hangingPunct="0">
              <a:spcBef>
                <a:spcPct val="50000"/>
              </a:spcBef>
            </a:pPr>
            <a:r>
              <a:rPr lang="en-US" altLang="vi-VN" dirty="0">
                <a:solidFill>
                  <a:srgbClr val="0070C0"/>
                </a:solidFill>
                <a:latin typeface="Times New Roman" panose="02020603050405020304" pitchFamily="18" charset="0"/>
                <a:cs typeface="Times New Roman" panose="02020603050405020304" pitchFamily="18" charset="0"/>
              </a:rPr>
              <a:t>  - Thanh niên sẵn s</a:t>
            </a:r>
            <a:r>
              <a:rPr lang="vi-VN" altLang="en-US" dirty="0">
                <a:solidFill>
                  <a:srgbClr val="0070C0"/>
                </a:solidFill>
                <a:latin typeface="Times New Roman" panose="02020603050405020304" pitchFamily="18" charset="0"/>
                <a:cs typeface="Times New Roman" panose="02020603050405020304" pitchFamily="18" charset="0"/>
              </a:rPr>
              <a:t>à</a:t>
            </a:r>
            <a:r>
              <a:rPr lang="en-US" altLang="vi-VN" dirty="0">
                <a:solidFill>
                  <a:srgbClr val="0070C0"/>
                </a:solidFill>
                <a:latin typeface="Times New Roman" panose="02020603050405020304" pitchFamily="18" charset="0"/>
                <a:cs typeface="Times New Roman" panose="02020603050405020304" pitchFamily="18" charset="0"/>
              </a:rPr>
              <a:t>ng hy sinh vì đất nư</a:t>
            </a:r>
            <a:r>
              <a:rPr lang="vi-VN" altLang="en-US" dirty="0">
                <a:solidFill>
                  <a:srgbClr val="0070C0"/>
                </a:solidFill>
                <a:latin typeface="Times New Roman" panose="02020603050405020304" pitchFamily="18" charset="0"/>
                <a:cs typeface="Times New Roman" panose="02020603050405020304" pitchFamily="18" charset="0"/>
              </a:rPr>
              <a:t>ớ</a:t>
            </a:r>
            <a:r>
              <a:rPr lang="en-US" altLang="vi-VN" dirty="0">
                <a:solidFill>
                  <a:srgbClr val="0070C0"/>
                </a:solidFill>
                <a:latin typeface="Times New Roman" panose="02020603050405020304" pitchFamily="18" charset="0"/>
                <a:cs typeface="Times New Roman" panose="02020603050405020304" pitchFamily="18" charset="0"/>
              </a:rPr>
              <a:t>c.</a:t>
            </a:r>
            <a:endParaRPr lang="en-US" altLang="vi-VN" dirty="0">
              <a:solidFill>
                <a:srgbClr val="0070C0"/>
              </a:solidFill>
              <a:latin typeface="Times New Roman" panose="02020603050405020304" pitchFamily="18" charset="0"/>
              <a:ea typeface="Times New Roman" panose="02020603050405020304" pitchFamily="18" charset="0"/>
            </a:endParaRPr>
          </a:p>
        </p:txBody>
      </p:sp>
      <p:sp>
        <p:nvSpPr>
          <p:cNvPr id="43016" name="Text Box 8"/>
          <p:cNvSpPr txBox="1"/>
          <p:nvPr/>
        </p:nvSpPr>
        <p:spPr>
          <a:xfrm>
            <a:off x="546100" y="1395413"/>
            <a:ext cx="7988300" cy="460375"/>
          </a:xfrm>
          <a:prstGeom prst="rect">
            <a:avLst/>
          </a:prstGeom>
          <a:noFill/>
          <a:ln w="9525">
            <a:noFill/>
          </a:ln>
        </p:spPr>
        <p:txBody>
          <a:bodyPr>
            <a:spAutoFit/>
          </a:bodyPr>
          <a:lstStyle/>
          <a:p>
            <a:pPr eaLnBrk="0" hangingPunct="0">
              <a:spcBef>
                <a:spcPct val="50000"/>
              </a:spcBef>
            </a:pPr>
            <a:r>
              <a:rPr lang="en-US" altLang="vi-VN" sz="2000" b="1" dirty="0">
                <a:solidFill>
                  <a:srgbClr val="0070C0"/>
                </a:solidFill>
                <a:latin typeface="Arial" panose="020B0604020202020204" pitchFamily="34" charset="0"/>
                <a:cs typeface="Arial" panose="020B0604020202020204" pitchFamily="34" charset="0"/>
              </a:rPr>
              <a:t> </a:t>
            </a:r>
            <a:r>
              <a:rPr lang="en-US" altLang="vi-VN" dirty="0">
                <a:solidFill>
                  <a:srgbClr val="0070C0"/>
                </a:solidFill>
                <a:latin typeface="Times New Roman" panose="02020603050405020304" pitchFamily="18" charset="0"/>
                <a:cs typeface="Times New Roman" panose="02020603050405020304" pitchFamily="18" charset="0"/>
              </a:rPr>
              <a:t>- Lí tư</a:t>
            </a:r>
            <a:r>
              <a:rPr lang="vi-VN" altLang="en-US" dirty="0">
                <a:solidFill>
                  <a:srgbClr val="0070C0"/>
                </a:solidFill>
                <a:latin typeface="Times New Roman" panose="02020603050405020304" pitchFamily="18" charset="0"/>
                <a:cs typeface="Times New Roman" panose="02020603050405020304" pitchFamily="18" charset="0"/>
              </a:rPr>
              <a:t>ở</a:t>
            </a:r>
            <a:r>
              <a:rPr lang="en-US" altLang="vi-VN" dirty="0">
                <a:solidFill>
                  <a:srgbClr val="0070C0"/>
                </a:solidFill>
                <a:latin typeface="Times New Roman" panose="02020603050405020304" pitchFamily="18" charset="0"/>
                <a:cs typeface="Times New Roman" panose="02020603050405020304" pitchFamily="18" charset="0"/>
              </a:rPr>
              <a:t>ng sống của thanh niên là “gi</a:t>
            </a:r>
            <a:r>
              <a:rPr lang="vi-VN" altLang="en-US" dirty="0">
                <a:solidFill>
                  <a:srgbClr val="0070C0"/>
                </a:solidFill>
                <a:latin typeface="Times New Roman" panose="02020603050405020304" pitchFamily="18" charset="0"/>
                <a:cs typeface="Times New Roman" panose="02020603050405020304" pitchFamily="18" charset="0"/>
              </a:rPr>
              <a:t>ả</a:t>
            </a:r>
            <a:r>
              <a:rPr lang="en-US" altLang="vi-VN" dirty="0">
                <a:solidFill>
                  <a:srgbClr val="0070C0"/>
                </a:solidFill>
                <a:latin typeface="Times New Roman" panose="02020603050405020304" pitchFamily="18" charset="0"/>
                <a:cs typeface="Times New Roman" panose="02020603050405020304" pitchFamily="18" charset="0"/>
              </a:rPr>
              <a:t>i phóng dân t</a:t>
            </a:r>
            <a:r>
              <a:rPr lang="vi-VN" altLang="en-US" dirty="0">
                <a:solidFill>
                  <a:srgbClr val="0070C0"/>
                </a:solidFill>
                <a:latin typeface="Times New Roman" panose="02020603050405020304" pitchFamily="18" charset="0"/>
                <a:cs typeface="Times New Roman" panose="02020603050405020304" pitchFamily="18" charset="0"/>
              </a:rPr>
              <a:t>ộ</a:t>
            </a:r>
            <a:r>
              <a:rPr lang="en-US" altLang="vi-VN" dirty="0">
                <a:solidFill>
                  <a:srgbClr val="0070C0"/>
                </a:solidFill>
                <a:latin typeface="Times New Roman" panose="02020603050405020304" pitchFamily="18" charset="0"/>
                <a:cs typeface="Times New Roman" panose="02020603050405020304" pitchFamily="18" charset="0"/>
              </a:rPr>
              <a:t>c”.</a:t>
            </a:r>
            <a:endParaRPr lang="en-US" altLang="vi-VN" dirty="0">
              <a:solidFill>
                <a:srgbClr val="0070C0"/>
              </a:solidFill>
              <a:latin typeface="Times New Roman" panose="02020603050405020304" pitchFamily="18" charset="0"/>
              <a:ea typeface="Times New Roman" panose="02020603050405020304" pitchFamily="18" charset="0"/>
            </a:endParaRPr>
          </a:p>
        </p:txBody>
      </p:sp>
      <p:sp>
        <p:nvSpPr>
          <p:cNvPr id="43017" name="Text Box 9"/>
          <p:cNvSpPr txBox="1"/>
          <p:nvPr/>
        </p:nvSpPr>
        <p:spPr>
          <a:xfrm>
            <a:off x="546100" y="1754188"/>
            <a:ext cx="6883400" cy="460375"/>
          </a:xfrm>
          <a:prstGeom prst="rect">
            <a:avLst/>
          </a:prstGeom>
          <a:noFill/>
          <a:ln w="9525">
            <a:noFill/>
          </a:ln>
        </p:spPr>
        <p:txBody>
          <a:bodyPr>
            <a:spAutoFit/>
          </a:bodyPr>
          <a:lstStyle/>
          <a:p>
            <a:pPr eaLnBrk="0" hangingPunct="0">
              <a:spcBef>
                <a:spcPct val="50000"/>
              </a:spcBef>
            </a:pPr>
            <a:r>
              <a:rPr lang="en-US" altLang="vi-VN" b="1" dirty="0">
                <a:latin typeface="Arial" panose="020B0604020202020204" pitchFamily="34" charset="0"/>
                <a:cs typeface="Arial" panose="020B0604020202020204" pitchFamily="34" charset="0"/>
              </a:rPr>
              <a:t>  </a:t>
            </a:r>
            <a:r>
              <a:rPr lang="en-US" altLang="vi-VN" b="1" dirty="0">
                <a:latin typeface="Times New Roman" panose="02020603050405020304" pitchFamily="18" charset="0"/>
                <a:cs typeface="Times New Roman" panose="02020603050405020304" pitchFamily="18" charset="0"/>
              </a:rPr>
              <a:t>2. Trong s</a:t>
            </a:r>
            <a:r>
              <a:rPr lang="vi-VN" altLang="en-US" b="1" dirty="0">
                <a:latin typeface="Times New Roman" panose="02020603050405020304" pitchFamily="18" charset="0"/>
                <a:cs typeface="Times New Roman" panose="02020603050405020304" pitchFamily="18" charset="0"/>
              </a:rPr>
              <a:t>ự</a:t>
            </a:r>
            <a:r>
              <a:rPr lang="en-US" altLang="vi-VN" b="1" dirty="0">
                <a:latin typeface="Times New Roman" panose="02020603050405020304" pitchFamily="18" charset="0"/>
                <a:cs typeface="Times New Roman" panose="02020603050405020304" pitchFamily="18" charset="0"/>
              </a:rPr>
              <a:t> nghi</a:t>
            </a:r>
            <a:r>
              <a:rPr lang="vi-VN" altLang="en-US" b="1" dirty="0">
                <a:latin typeface="Times New Roman" panose="02020603050405020304" pitchFamily="18" charset="0"/>
                <a:cs typeface="Times New Roman" panose="02020603050405020304" pitchFamily="18" charset="0"/>
              </a:rPr>
              <a:t>ệ</a:t>
            </a:r>
            <a:r>
              <a:rPr lang="en-US" altLang="vi-VN" b="1" dirty="0">
                <a:latin typeface="Times New Roman" panose="02020603050405020304" pitchFamily="18" charset="0"/>
                <a:cs typeface="Times New Roman" panose="02020603050405020304" pitchFamily="18" charset="0"/>
              </a:rPr>
              <a:t>p đổi m</a:t>
            </a:r>
            <a:r>
              <a:rPr lang="vi-VN" altLang="en-US" b="1" dirty="0">
                <a:latin typeface="Times New Roman" panose="02020603050405020304" pitchFamily="18" charset="0"/>
                <a:cs typeface="Times New Roman" panose="02020603050405020304" pitchFamily="18" charset="0"/>
              </a:rPr>
              <a:t>ớ</a:t>
            </a:r>
            <a:r>
              <a:rPr lang="en-US" altLang="vi-VN" b="1" dirty="0">
                <a:latin typeface="Times New Roman" panose="02020603050405020304" pitchFamily="18" charset="0"/>
                <a:cs typeface="Times New Roman" panose="02020603050405020304" pitchFamily="18" charset="0"/>
              </a:rPr>
              <a:t>i đất nư</a:t>
            </a:r>
            <a:r>
              <a:rPr lang="vi-VN" altLang="en-US" b="1" dirty="0">
                <a:latin typeface="Times New Roman" panose="02020603050405020304" pitchFamily="18" charset="0"/>
                <a:cs typeface="Times New Roman" panose="02020603050405020304" pitchFamily="18" charset="0"/>
              </a:rPr>
              <a:t>ớ</a:t>
            </a:r>
            <a:r>
              <a:rPr lang="en-US" altLang="vi-VN" b="1" dirty="0">
                <a:latin typeface="Times New Roman" panose="02020603050405020304" pitchFamily="18" charset="0"/>
                <a:cs typeface="Times New Roman" panose="02020603050405020304" pitchFamily="18" charset="0"/>
              </a:rPr>
              <a:t>c:</a:t>
            </a:r>
            <a:endParaRPr lang="en-US" altLang="vi-VN" b="1" dirty="0">
              <a:latin typeface="Times New Roman" panose="02020603050405020304" pitchFamily="18" charset="0"/>
              <a:ea typeface="Times New Roman" panose="02020603050405020304" pitchFamily="18" charset="0"/>
            </a:endParaRPr>
          </a:p>
        </p:txBody>
      </p:sp>
      <p:sp>
        <p:nvSpPr>
          <p:cNvPr id="43018" name="Text Box 10"/>
          <p:cNvSpPr txBox="1"/>
          <p:nvPr/>
        </p:nvSpPr>
        <p:spPr>
          <a:xfrm>
            <a:off x="577850" y="2216150"/>
            <a:ext cx="7893050" cy="829945"/>
          </a:xfrm>
          <a:prstGeom prst="rect">
            <a:avLst/>
          </a:prstGeom>
          <a:noFill/>
          <a:ln w="9525">
            <a:noFill/>
          </a:ln>
        </p:spPr>
        <p:txBody>
          <a:bodyPr>
            <a:spAutoFit/>
          </a:bodyPr>
          <a:lstStyle/>
          <a:p>
            <a:pPr eaLnBrk="0" hangingPunct="0">
              <a:spcBef>
                <a:spcPct val="50000"/>
              </a:spcBef>
            </a:pPr>
            <a:r>
              <a:rPr lang="en-US" altLang="vi-VN" dirty="0">
                <a:solidFill>
                  <a:srgbClr val="0070C0"/>
                </a:solidFill>
                <a:latin typeface="Times New Roman" panose="02020603050405020304" pitchFamily="18" charset="0"/>
                <a:cs typeface="Times New Roman" panose="02020603050405020304" pitchFamily="18" charset="0"/>
              </a:rPr>
              <a:t>- Thanh niên đã tích cực tham gia các ho</a:t>
            </a:r>
            <a:r>
              <a:rPr lang="vi-VN" altLang="en-US" dirty="0">
                <a:solidFill>
                  <a:srgbClr val="0070C0"/>
                </a:solidFill>
                <a:latin typeface="Times New Roman" panose="02020603050405020304" pitchFamily="18" charset="0"/>
                <a:cs typeface="Times New Roman" panose="02020603050405020304" pitchFamily="18" charset="0"/>
              </a:rPr>
              <a:t>ạ</a:t>
            </a:r>
            <a:r>
              <a:rPr lang="en-US" altLang="vi-VN" dirty="0">
                <a:solidFill>
                  <a:srgbClr val="0070C0"/>
                </a:solidFill>
                <a:latin typeface="Times New Roman" panose="02020603050405020304" pitchFamily="18" charset="0"/>
                <a:cs typeface="Times New Roman" panose="02020603050405020304" pitchFamily="18" charset="0"/>
              </a:rPr>
              <a:t>t đ</a:t>
            </a:r>
            <a:r>
              <a:rPr lang="vi-VN" altLang="en-US" dirty="0">
                <a:solidFill>
                  <a:srgbClr val="0070C0"/>
                </a:solidFill>
                <a:latin typeface="Times New Roman" panose="02020603050405020304" pitchFamily="18" charset="0"/>
                <a:cs typeface="Times New Roman" panose="02020603050405020304" pitchFamily="18" charset="0"/>
              </a:rPr>
              <a:t>ộ</a:t>
            </a:r>
            <a:r>
              <a:rPr lang="en-US" altLang="vi-VN" dirty="0">
                <a:solidFill>
                  <a:srgbClr val="0070C0"/>
                </a:solidFill>
                <a:latin typeface="Times New Roman" panose="02020603050405020304" pitchFamily="18" charset="0"/>
                <a:cs typeface="Times New Roman" panose="02020603050405020304" pitchFamily="18" charset="0"/>
              </a:rPr>
              <a:t>ng s</a:t>
            </a:r>
            <a:r>
              <a:rPr lang="vi-VN" altLang="en-US" dirty="0">
                <a:solidFill>
                  <a:srgbClr val="0070C0"/>
                </a:solidFill>
                <a:latin typeface="Times New Roman" panose="02020603050405020304" pitchFamily="18" charset="0"/>
                <a:cs typeface="Times New Roman" panose="02020603050405020304" pitchFamily="18" charset="0"/>
              </a:rPr>
              <a:t>á</a:t>
            </a:r>
            <a:r>
              <a:rPr lang="en-US" altLang="vi-VN" dirty="0">
                <a:solidFill>
                  <a:srgbClr val="0070C0"/>
                </a:solidFill>
                <a:latin typeface="Times New Roman" panose="02020603050405020304" pitchFamily="18" charset="0"/>
                <a:cs typeface="Times New Roman" panose="02020603050405020304" pitchFamily="18" charset="0"/>
              </a:rPr>
              <a:t>ng t</a:t>
            </a:r>
            <a:r>
              <a:rPr lang="vi-VN" altLang="en-US" dirty="0">
                <a:solidFill>
                  <a:srgbClr val="0070C0"/>
                </a:solidFill>
                <a:latin typeface="Times New Roman" panose="02020603050405020304" pitchFamily="18" charset="0"/>
                <a:cs typeface="Times New Roman" panose="02020603050405020304" pitchFamily="18" charset="0"/>
              </a:rPr>
              <a:t>ạ</a:t>
            </a:r>
            <a:r>
              <a:rPr lang="en-US" altLang="vi-VN" dirty="0">
                <a:solidFill>
                  <a:srgbClr val="0070C0"/>
                </a:solidFill>
                <a:latin typeface="Times New Roman" panose="02020603050405020304" pitchFamily="18" charset="0"/>
                <a:cs typeface="Times New Roman" panose="02020603050405020304" pitchFamily="18" charset="0"/>
              </a:rPr>
              <a:t>o trên mọi l</a:t>
            </a:r>
            <a:r>
              <a:rPr lang="vi-VN" altLang="en-US" dirty="0">
                <a:solidFill>
                  <a:srgbClr val="0070C0"/>
                </a:solidFill>
                <a:latin typeface="Times New Roman" panose="02020603050405020304" pitchFamily="18" charset="0"/>
                <a:cs typeface="Times New Roman" panose="02020603050405020304" pitchFamily="18" charset="0"/>
              </a:rPr>
              <a:t>ĩ</a:t>
            </a:r>
            <a:r>
              <a:rPr lang="en-US" altLang="vi-VN" dirty="0">
                <a:solidFill>
                  <a:srgbClr val="0070C0"/>
                </a:solidFill>
                <a:latin typeface="Times New Roman" panose="02020603050405020304" pitchFamily="18" charset="0"/>
                <a:cs typeface="Times New Roman" panose="02020603050405020304" pitchFamily="18" charset="0"/>
              </a:rPr>
              <a:t>nh vực như gi</a:t>
            </a:r>
            <a:r>
              <a:rPr lang="vi-VN" altLang="en-US" dirty="0">
                <a:solidFill>
                  <a:srgbClr val="0070C0"/>
                </a:solidFill>
                <a:latin typeface="Times New Roman" panose="02020603050405020304" pitchFamily="18" charset="0"/>
                <a:cs typeface="Times New Roman" panose="02020603050405020304" pitchFamily="18" charset="0"/>
              </a:rPr>
              <a:t>á</a:t>
            </a:r>
            <a:r>
              <a:rPr lang="en-US" altLang="vi-VN" dirty="0">
                <a:solidFill>
                  <a:srgbClr val="0070C0"/>
                </a:solidFill>
                <a:latin typeface="Times New Roman" panose="02020603050405020304" pitchFamily="18" charset="0"/>
                <a:cs typeface="Times New Roman" panose="02020603050405020304" pitchFamily="18" charset="0"/>
              </a:rPr>
              <a:t>o d</a:t>
            </a:r>
            <a:r>
              <a:rPr lang="vi-VN" altLang="en-US" dirty="0">
                <a:solidFill>
                  <a:srgbClr val="0070C0"/>
                </a:solidFill>
                <a:latin typeface="Times New Roman" panose="02020603050405020304" pitchFamily="18" charset="0"/>
                <a:cs typeface="Times New Roman" panose="02020603050405020304" pitchFamily="18" charset="0"/>
              </a:rPr>
              <a:t>ụ</a:t>
            </a:r>
            <a:r>
              <a:rPr lang="en-US" altLang="vi-VN" dirty="0">
                <a:solidFill>
                  <a:srgbClr val="0070C0"/>
                </a:solidFill>
                <a:latin typeface="Times New Roman" panose="02020603050405020304" pitchFamily="18" charset="0"/>
                <a:cs typeface="Times New Roman" panose="02020603050405020304" pitchFamily="18" charset="0"/>
              </a:rPr>
              <a:t>c, kinh tế </a:t>
            </a:r>
            <a:r>
              <a:rPr lang="en-US" altLang="vi-VN" dirty="0">
                <a:solidFill>
                  <a:srgbClr val="0070C0"/>
                </a:solidFill>
                <a:latin typeface="Times New Roman" panose="02020603050405020304" pitchFamily="18" charset="0"/>
                <a:ea typeface="Times New Roman" panose="02020603050405020304" pitchFamily="18" charset="0"/>
              </a:rPr>
              <a:t>…</a:t>
            </a:r>
            <a:r>
              <a:rPr lang="en-US" altLang="vi-VN" dirty="0">
                <a:solidFill>
                  <a:srgbClr val="0070C0"/>
                </a:solidFill>
                <a:latin typeface="Times New Roman" panose="02020603050405020304" pitchFamily="18" charset="0"/>
                <a:cs typeface="Times New Roman" panose="02020603050405020304" pitchFamily="18" charset="0"/>
              </a:rPr>
              <a:t>v..v</a:t>
            </a:r>
            <a:endParaRPr lang="en-US" altLang="vi-VN" dirty="0">
              <a:solidFill>
                <a:srgbClr val="0070C0"/>
              </a:solidFill>
              <a:latin typeface="Times New Roman" panose="02020603050405020304" pitchFamily="18" charset="0"/>
              <a:ea typeface="Times New Roman" panose="02020603050405020304" pitchFamily="18" charset="0"/>
            </a:endParaRPr>
          </a:p>
        </p:txBody>
      </p:sp>
      <p:sp>
        <p:nvSpPr>
          <p:cNvPr id="43021" name="Text Box 13"/>
          <p:cNvSpPr txBox="1"/>
          <p:nvPr/>
        </p:nvSpPr>
        <p:spPr>
          <a:xfrm>
            <a:off x="546100" y="3019425"/>
            <a:ext cx="7924800" cy="1200150"/>
          </a:xfrm>
          <a:prstGeom prst="rect">
            <a:avLst/>
          </a:prstGeom>
          <a:noFill/>
          <a:ln w="9525">
            <a:noFill/>
          </a:ln>
        </p:spPr>
        <p:txBody>
          <a:bodyPr>
            <a:spAutoFit/>
          </a:bodyPr>
          <a:lstStyle/>
          <a:p>
            <a:pPr algn="just" eaLnBrk="0" hangingPunct="0">
              <a:spcBef>
                <a:spcPct val="50000"/>
              </a:spcBef>
            </a:pPr>
            <a:r>
              <a:rPr lang="en-US" altLang="vi-VN" dirty="0">
                <a:solidFill>
                  <a:srgbClr val="0070C0"/>
                </a:solidFill>
                <a:latin typeface="Times New Roman" panose="02020603050405020304" pitchFamily="18" charset="0"/>
                <a:cs typeface="Times New Roman" panose="02020603050405020304" pitchFamily="18" charset="0"/>
              </a:rPr>
              <a:t>- Lí tưởng sống của thanh niên l</a:t>
            </a:r>
            <a:r>
              <a:rPr lang="en-US" altLang="vi-VN" dirty="0">
                <a:solidFill>
                  <a:srgbClr val="0070C0"/>
                </a:solidFill>
                <a:latin typeface="Times New Roman" panose="02020603050405020304" pitchFamily="18" charset="0"/>
                <a:ea typeface="Times New Roman" panose="02020603050405020304" pitchFamily="18" charset="0"/>
              </a:rPr>
              <a:t>à</a:t>
            </a:r>
            <a:r>
              <a:rPr lang="en-US" altLang="vi-VN" dirty="0">
                <a:solidFill>
                  <a:srgbClr val="0070C0"/>
                </a:solidFill>
                <a:latin typeface="Times New Roman" panose="02020603050405020304" pitchFamily="18" charset="0"/>
                <a:cs typeface="Times New Roman" panose="02020603050405020304" pitchFamily="18" charset="0"/>
              </a:rPr>
              <a:t> phấn đấu thực hiện mục tiêu xây dựng nước Việt </a:t>
            </a:r>
            <a:r>
              <a:rPr lang="vi-VN" altLang="vi-VN" dirty="0">
                <a:solidFill>
                  <a:srgbClr val="0070C0"/>
                </a:solidFill>
                <a:latin typeface="Times New Roman" panose="02020603050405020304" pitchFamily="18" charset="0"/>
                <a:cs typeface="Times New Roman" panose="02020603050405020304" pitchFamily="18" charset="0"/>
              </a:rPr>
              <a:t>N</a:t>
            </a:r>
            <a:r>
              <a:rPr lang="en-US" altLang="vi-VN" dirty="0">
                <a:solidFill>
                  <a:srgbClr val="0070C0"/>
                </a:solidFill>
                <a:latin typeface="Times New Roman" panose="02020603050405020304" pitchFamily="18" charset="0"/>
                <a:cs typeface="Times New Roman" panose="02020603050405020304" pitchFamily="18" charset="0"/>
              </a:rPr>
              <a:t>am độc lập, dân gi</a:t>
            </a:r>
            <a:r>
              <a:rPr lang="en-US" altLang="vi-VN" dirty="0">
                <a:solidFill>
                  <a:srgbClr val="0070C0"/>
                </a:solidFill>
                <a:latin typeface="Times New Roman" panose="02020603050405020304" pitchFamily="18" charset="0"/>
                <a:ea typeface="Times New Roman" panose="02020603050405020304" pitchFamily="18" charset="0"/>
              </a:rPr>
              <a:t>à</a:t>
            </a:r>
            <a:r>
              <a:rPr lang="en-US" altLang="vi-VN" dirty="0">
                <a:solidFill>
                  <a:srgbClr val="0070C0"/>
                </a:solidFill>
                <a:latin typeface="Times New Roman" panose="02020603050405020304" pitchFamily="18" charset="0"/>
                <a:cs typeface="Times New Roman" panose="02020603050405020304" pitchFamily="18" charset="0"/>
              </a:rPr>
              <a:t>u, nước mạnh, xã hội công bằng, dân chủ, văn minh. </a:t>
            </a:r>
            <a:endParaRPr lang="en-US" altLang="vi-VN" dirty="0">
              <a:solidFill>
                <a:srgbClr val="0070C0"/>
              </a:solidFill>
              <a:latin typeface="Times New Roman" panose="02020603050405020304" pitchFamily="18" charset="0"/>
              <a:ea typeface="Times New Roman" panose="02020603050405020304" pitchFamily="18" charset="0"/>
            </a:endParaRPr>
          </a:p>
        </p:txBody>
      </p:sp>
      <p:sp>
        <p:nvSpPr>
          <p:cNvPr id="43022" name="Text Box 14"/>
          <p:cNvSpPr txBox="1"/>
          <p:nvPr/>
        </p:nvSpPr>
        <p:spPr>
          <a:xfrm>
            <a:off x="577850" y="4089400"/>
            <a:ext cx="8001000" cy="1201738"/>
          </a:xfrm>
          <a:prstGeom prst="rect">
            <a:avLst/>
          </a:prstGeom>
          <a:noFill/>
          <a:ln w="9525">
            <a:noFill/>
          </a:ln>
        </p:spPr>
        <p:txBody>
          <a:bodyPr>
            <a:spAutoFit/>
          </a:bodyPr>
          <a:lstStyle/>
          <a:p>
            <a:pPr eaLnBrk="0" hangingPunct="0">
              <a:spcBef>
                <a:spcPct val="50000"/>
              </a:spcBef>
            </a:pPr>
            <a:r>
              <a:rPr lang="en-US" altLang="vi-VN" b="1" dirty="0">
                <a:latin typeface="Times New Roman" panose="02020603050405020304" pitchFamily="18" charset="0"/>
                <a:cs typeface="Times New Roman" panose="02020603050405020304" pitchFamily="18" charset="0"/>
                <a:sym typeface="Wingdings 3" panose="05040102010807070707" pitchFamily="18" charset="2"/>
              </a:rPr>
              <a:t> </a:t>
            </a:r>
            <a:r>
              <a:rPr lang="en-US" altLang="vi-VN" b="1" dirty="0">
                <a:solidFill>
                  <a:srgbClr val="FF0000"/>
                </a:solidFill>
                <a:latin typeface="Times New Roman" panose="02020603050405020304" pitchFamily="18" charset="0"/>
                <a:cs typeface="Times New Roman" panose="02020603050405020304" pitchFamily="18" charset="0"/>
                <a:sym typeface="Wingdings 3" panose="05040102010807070707" pitchFamily="18" charset="2"/>
              </a:rPr>
              <a:t>Lí tưởng sống của thanh niên qua 2 giai đoạn trên l</a:t>
            </a:r>
            <a:r>
              <a:rPr lang="en-US" altLang="vi-VN" b="1" dirty="0">
                <a:solidFill>
                  <a:srgbClr val="FF0000"/>
                </a:solidFill>
                <a:latin typeface="Times New Roman" panose="02020603050405020304" pitchFamily="18" charset="0"/>
                <a:ea typeface="Times New Roman" panose="02020603050405020304" pitchFamily="18" charset="0"/>
                <a:sym typeface="Wingdings 3" panose="05040102010807070707" pitchFamily="18" charset="2"/>
              </a:rPr>
              <a:t>à</a:t>
            </a:r>
            <a:r>
              <a:rPr lang="en-US" altLang="vi-VN" b="1" dirty="0">
                <a:solidFill>
                  <a:srgbClr val="FF0000"/>
                </a:solidFill>
                <a:latin typeface="Times New Roman" panose="02020603050405020304" pitchFamily="18" charset="0"/>
                <a:cs typeface="Times New Roman" panose="02020603050405020304" pitchFamily="18" charset="0"/>
                <a:sym typeface="Wingdings 3" panose="05040102010807070707" pitchFamily="18" charset="2"/>
              </a:rPr>
              <a:t> tinh thần yêu nước, xả thân vì độc lập dân tộc, xây dựng đất nước gi</a:t>
            </a:r>
            <a:r>
              <a:rPr lang="en-US" altLang="vi-VN" b="1" dirty="0">
                <a:solidFill>
                  <a:srgbClr val="FF0000"/>
                </a:solidFill>
                <a:latin typeface="Times New Roman" panose="02020603050405020304" pitchFamily="18" charset="0"/>
                <a:ea typeface="Times New Roman" panose="02020603050405020304" pitchFamily="18" charset="0"/>
                <a:sym typeface="Wingdings 3" panose="05040102010807070707" pitchFamily="18" charset="2"/>
              </a:rPr>
              <a:t>à</a:t>
            </a:r>
            <a:r>
              <a:rPr lang="en-US" altLang="vi-VN" b="1" dirty="0">
                <a:solidFill>
                  <a:srgbClr val="FF0000"/>
                </a:solidFill>
                <a:latin typeface="Times New Roman" panose="02020603050405020304" pitchFamily="18" charset="0"/>
                <a:cs typeface="Times New Roman" panose="02020603050405020304" pitchFamily="18" charset="0"/>
                <a:sym typeface="Wingdings 3" panose="05040102010807070707" pitchFamily="18" charset="2"/>
              </a:rPr>
              <a:t>u mạnh, công bằng, dân chủ</a:t>
            </a:r>
            <a:r>
              <a:rPr lang="vi-VN" altLang="vi-VN" b="1" dirty="0">
                <a:solidFill>
                  <a:srgbClr val="FF0000"/>
                </a:solidFill>
                <a:latin typeface="Times New Roman" panose="02020603050405020304" pitchFamily="18" charset="0"/>
                <a:cs typeface="Times New Roman" panose="02020603050405020304" pitchFamily="18" charset="0"/>
                <a:sym typeface="Wingdings 3" panose="05040102010807070707" pitchFamily="18" charset="2"/>
              </a:rPr>
              <a:t>,</a:t>
            </a:r>
            <a:r>
              <a:rPr lang="en-US" altLang="vi-VN" b="1" dirty="0">
                <a:solidFill>
                  <a:srgbClr val="FF0000"/>
                </a:solidFill>
                <a:latin typeface="Times New Roman" panose="02020603050405020304" pitchFamily="18" charset="0"/>
                <a:cs typeface="Times New Roman" panose="02020603050405020304" pitchFamily="18" charset="0"/>
                <a:sym typeface="Wingdings 3" panose="05040102010807070707" pitchFamily="18" charset="2"/>
              </a:rPr>
              <a:t> văn minh. </a:t>
            </a:r>
            <a:endParaRPr lang="en-US" altLang="vi-VN" b="1" dirty="0">
              <a:solidFill>
                <a:srgbClr val="FF0000"/>
              </a:solidFill>
              <a:latin typeface="Times New Roman" panose="02020603050405020304" pitchFamily="18" charset="0"/>
              <a:ea typeface="Times New Roman" panose="02020603050405020304" pitchFamily="18" charset="0"/>
              <a:sym typeface="Wingdings 3" panose="05040102010807070707" pitchFamily="18" charset="2"/>
            </a:endParaRPr>
          </a:p>
        </p:txBody>
      </p:sp>
      <p:sp>
        <p:nvSpPr>
          <p:cNvPr id="43023" name="Text Box 15"/>
          <p:cNvSpPr txBox="1"/>
          <p:nvPr/>
        </p:nvSpPr>
        <p:spPr>
          <a:xfrm>
            <a:off x="533400" y="5291138"/>
            <a:ext cx="7924800" cy="1200150"/>
          </a:xfrm>
          <a:prstGeom prst="rect">
            <a:avLst/>
          </a:prstGeom>
          <a:noFill/>
          <a:ln w="9525">
            <a:noFill/>
          </a:ln>
        </p:spPr>
        <p:txBody>
          <a:bodyPr>
            <a:spAutoFit/>
          </a:bodyPr>
          <a:lstStyle/>
          <a:p>
            <a:pPr eaLnBrk="0" hangingPunct="0">
              <a:spcBef>
                <a:spcPct val="50000"/>
              </a:spcBef>
            </a:pPr>
            <a:r>
              <a:rPr lang="en-US" altLang="vi-VN" b="1" dirty="0">
                <a:latin typeface="Times New Roman" panose="02020603050405020304" pitchFamily="18" charset="0"/>
                <a:cs typeface="Times New Roman" panose="02020603050405020304" pitchFamily="18" charset="0"/>
              </a:rPr>
              <a:t>3. B</a:t>
            </a:r>
            <a:r>
              <a:rPr lang="en-US" altLang="vi-VN" b="1" dirty="0">
                <a:latin typeface="Times New Roman" panose="02020603050405020304" pitchFamily="18" charset="0"/>
                <a:ea typeface="Times New Roman" panose="02020603050405020304" pitchFamily="18" charset="0"/>
              </a:rPr>
              <a:t>à</a:t>
            </a:r>
            <a:r>
              <a:rPr lang="en-US" altLang="vi-VN" b="1" dirty="0">
                <a:latin typeface="Times New Roman" panose="02020603050405020304" pitchFamily="18" charset="0"/>
                <a:cs typeface="Times New Roman" panose="02020603050405020304" pitchFamily="18" charset="0"/>
              </a:rPr>
              <a:t>i học: </a:t>
            </a:r>
            <a:r>
              <a:rPr lang="en-US" altLang="vi-VN" dirty="0">
                <a:solidFill>
                  <a:srgbClr val="0070C0"/>
                </a:solidFill>
                <a:latin typeface="Times New Roman" panose="02020603050405020304" pitchFamily="18" charset="0"/>
                <a:cs typeface="Times New Roman" panose="02020603050405020304" pitchFamily="18" charset="0"/>
              </a:rPr>
              <a:t>Cần phải có những việc l</a:t>
            </a:r>
            <a:r>
              <a:rPr lang="en-US" altLang="vi-VN" dirty="0">
                <a:solidFill>
                  <a:srgbClr val="0070C0"/>
                </a:solidFill>
                <a:latin typeface="Times New Roman" panose="02020603050405020304" pitchFamily="18" charset="0"/>
                <a:ea typeface="Times New Roman" panose="02020603050405020304" pitchFamily="18" charset="0"/>
              </a:rPr>
              <a:t>à</a:t>
            </a:r>
            <a:r>
              <a:rPr lang="en-US" altLang="vi-VN" dirty="0">
                <a:solidFill>
                  <a:srgbClr val="0070C0"/>
                </a:solidFill>
                <a:latin typeface="Times New Roman" panose="02020603050405020304" pitchFamily="18" charset="0"/>
                <a:cs typeface="Times New Roman" panose="02020603050405020304" pitchFamily="18" charset="0"/>
              </a:rPr>
              <a:t>m đúng đắn, có ý nghĩa đối với gia đình, xã hội, dân tộc (học tập tốt, lao động tốt, tích cực tham gia các hoạt động tập thể v</a:t>
            </a:r>
            <a:r>
              <a:rPr lang="en-US" altLang="vi-VN" dirty="0">
                <a:solidFill>
                  <a:srgbClr val="0070C0"/>
                </a:solidFill>
                <a:latin typeface="Times New Roman" panose="02020603050405020304" pitchFamily="18" charset="0"/>
                <a:ea typeface="Times New Roman" panose="02020603050405020304" pitchFamily="18" charset="0"/>
              </a:rPr>
              <a:t>à</a:t>
            </a:r>
            <a:r>
              <a:rPr lang="en-US" altLang="vi-VN" dirty="0">
                <a:solidFill>
                  <a:srgbClr val="0070C0"/>
                </a:solidFill>
                <a:latin typeface="Times New Roman" panose="02020603050405020304" pitchFamily="18" charset="0"/>
                <a:cs typeface="Times New Roman" panose="02020603050405020304" pitchFamily="18" charset="0"/>
              </a:rPr>
              <a:t> hoạt động xã hội).</a:t>
            </a:r>
            <a:endParaRPr lang="en-US" altLang="vi-VN" dirty="0">
              <a:solidFill>
                <a:srgbClr val="0070C0"/>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3013"/>
                                        </p:tgtEl>
                                        <p:attrNameLst>
                                          <p:attrName>style.visibility</p:attrName>
                                        </p:attrNameLst>
                                      </p:cBhvr>
                                      <p:to>
                                        <p:strVal val="visible"/>
                                      </p:to>
                                    </p:set>
                                    <p:animEffect transition="in" filter="box(in)">
                                      <p:cBhvr>
                                        <p:cTn id="7" dur="500"/>
                                        <p:tgtEl>
                                          <p:spTgt spid="430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3015"/>
                                        </p:tgtEl>
                                        <p:attrNameLst>
                                          <p:attrName>style.visibility</p:attrName>
                                        </p:attrNameLst>
                                      </p:cBhvr>
                                      <p:to>
                                        <p:strVal val="visible"/>
                                      </p:to>
                                    </p:set>
                                    <p:anim calcmode="lin" valueType="num">
                                      <p:cBhvr additive="base">
                                        <p:cTn id="12" dur="500" fill="hold"/>
                                        <p:tgtEl>
                                          <p:spTgt spid="43015"/>
                                        </p:tgtEl>
                                        <p:attrNameLst>
                                          <p:attrName>ppt_x</p:attrName>
                                        </p:attrNameLst>
                                      </p:cBhvr>
                                      <p:tavLst>
                                        <p:tav tm="0">
                                          <p:val>
                                            <p:strVal val="#ppt_x"/>
                                          </p:val>
                                        </p:tav>
                                        <p:tav tm="100000">
                                          <p:val>
                                            <p:strVal val="#ppt_x"/>
                                          </p:val>
                                        </p:tav>
                                      </p:tavLst>
                                    </p:anim>
                                    <p:anim calcmode="lin" valueType="num">
                                      <p:cBhvr additive="base">
                                        <p:cTn id="13" dur="500" fill="hold"/>
                                        <p:tgtEl>
                                          <p:spTgt spid="430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43016"/>
                                        </p:tgtEl>
                                        <p:attrNameLst>
                                          <p:attrName>style.visibility</p:attrName>
                                        </p:attrNameLst>
                                      </p:cBhvr>
                                      <p:to>
                                        <p:strVal val="visible"/>
                                      </p:to>
                                    </p:set>
                                    <p:animEffect transition="in" filter="box(in)">
                                      <p:cBhvr>
                                        <p:cTn id="18" dur="500"/>
                                        <p:tgtEl>
                                          <p:spTgt spid="43016"/>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43017">
                                            <p:txEl>
                                              <p:pRg st="0" end="0"/>
                                            </p:txEl>
                                          </p:spTgt>
                                        </p:tgtEl>
                                        <p:attrNameLst>
                                          <p:attrName>style.visibility</p:attrName>
                                        </p:attrNameLst>
                                      </p:cBhvr>
                                      <p:to>
                                        <p:strVal val="visible"/>
                                      </p:to>
                                    </p:set>
                                    <p:animEffect transition="in" filter="box(in)">
                                      <p:cBhvr>
                                        <p:cTn id="23" dur="500"/>
                                        <p:tgtEl>
                                          <p:spTgt spid="4301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43018"/>
                                        </p:tgtEl>
                                        <p:attrNameLst>
                                          <p:attrName>style.visibility</p:attrName>
                                        </p:attrNameLst>
                                      </p:cBhvr>
                                      <p:to>
                                        <p:strVal val="visible"/>
                                      </p:to>
                                    </p:set>
                                    <p:animEffect transition="in" filter="box(in)">
                                      <p:cBhvr>
                                        <p:cTn id="28" dur="500"/>
                                        <p:tgtEl>
                                          <p:spTgt spid="43018"/>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43021"/>
                                        </p:tgtEl>
                                        <p:attrNameLst>
                                          <p:attrName>style.visibility</p:attrName>
                                        </p:attrNameLst>
                                      </p:cBhvr>
                                      <p:to>
                                        <p:strVal val="visible"/>
                                      </p:to>
                                    </p:set>
                                    <p:animEffect transition="in" filter="box(in)">
                                      <p:cBhvr>
                                        <p:cTn id="33" dur="500"/>
                                        <p:tgtEl>
                                          <p:spTgt spid="43021"/>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43022"/>
                                        </p:tgtEl>
                                        <p:attrNameLst>
                                          <p:attrName>style.visibility</p:attrName>
                                        </p:attrNameLst>
                                      </p:cBhvr>
                                      <p:to>
                                        <p:strVal val="visible"/>
                                      </p:to>
                                    </p:set>
                                    <p:animEffect transition="in" filter="box(in)">
                                      <p:cBhvr>
                                        <p:cTn id="38" dur="500"/>
                                        <p:tgtEl>
                                          <p:spTgt spid="43022"/>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43023"/>
                                        </p:tgtEl>
                                        <p:attrNameLst>
                                          <p:attrName>style.visibility</p:attrName>
                                        </p:attrNameLst>
                                      </p:cBhvr>
                                      <p:to>
                                        <p:strVal val="visible"/>
                                      </p:to>
                                    </p:set>
                                    <p:animEffect transition="in" filter="box(in)">
                                      <p:cBhvr>
                                        <p:cTn id="43" dur="500"/>
                                        <p:tgtEl>
                                          <p:spTgt spid="430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p:bldP spid="43015" grpId="0"/>
      <p:bldP spid="43016" grpId="0"/>
      <p:bldP spid="43018" grpId="0"/>
      <p:bldP spid="43021" grpId="0"/>
      <p:bldP spid="43022" grpId="0"/>
      <p:bldP spid="430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descr="bor27"/>
          <p:cNvPicPr>
            <a:picLocks noChangeAspect="1"/>
          </p:cNvPicPr>
          <p:nvPr/>
        </p:nvPicPr>
        <p:blipFill>
          <a:blip r:embed="rId2"/>
          <a:stretch>
            <a:fillRect/>
          </a:stretch>
        </p:blipFill>
        <p:spPr>
          <a:xfrm>
            <a:off x="0" y="0"/>
            <a:ext cx="9144000" cy="6858000"/>
          </a:xfrm>
          <a:prstGeom prst="rect">
            <a:avLst/>
          </a:prstGeom>
          <a:noFill/>
          <a:ln w="9525">
            <a:noFill/>
          </a:ln>
        </p:spPr>
      </p:pic>
      <p:sp>
        <p:nvSpPr>
          <p:cNvPr id="34823" name="Text Box 7"/>
          <p:cNvSpPr txBox="1"/>
          <p:nvPr/>
        </p:nvSpPr>
        <p:spPr>
          <a:xfrm>
            <a:off x="914400" y="1828800"/>
            <a:ext cx="7162800" cy="954088"/>
          </a:xfrm>
          <a:prstGeom prst="rect">
            <a:avLst/>
          </a:prstGeom>
          <a:noFill/>
          <a:ln w="9525">
            <a:noFill/>
          </a:ln>
        </p:spPr>
        <p:txBody>
          <a:bodyPr>
            <a:spAutoFit/>
          </a:bodyPr>
          <a:lstStyle/>
          <a:p>
            <a:pPr>
              <a:spcBef>
                <a:spcPct val="50000"/>
              </a:spcBef>
            </a:pPr>
            <a:r>
              <a:rPr sz="2800" b="1" u="sng" dirty="0">
                <a:solidFill>
                  <a:srgbClr val="FF0000"/>
                </a:solidFill>
                <a:latin typeface="Times New Roman" panose="02020603050405020304" pitchFamily="18" charset="0"/>
              </a:rPr>
              <a:t>Câu 1:</a:t>
            </a:r>
            <a:r>
              <a:rPr sz="2800" b="1" dirty="0">
                <a:solidFill>
                  <a:srgbClr val="FF0000"/>
                </a:solidFill>
                <a:latin typeface="Times New Roman" panose="02020603050405020304" pitchFamily="18" charset="0"/>
              </a:rPr>
              <a:t> </a:t>
            </a:r>
            <a:r>
              <a:rPr sz="2800" b="1" dirty="0">
                <a:solidFill>
                  <a:srgbClr val="006600"/>
                </a:solidFill>
                <a:latin typeface="Times New Roman" panose="02020603050405020304" pitchFamily="18" charset="0"/>
              </a:rPr>
              <a:t>Thế nào là làm việc có năng suất chất lượng và hiệu quả?</a:t>
            </a:r>
          </a:p>
        </p:txBody>
      </p:sp>
      <p:sp>
        <p:nvSpPr>
          <p:cNvPr id="7" name="Text Box 7"/>
          <p:cNvSpPr txBox="1"/>
          <p:nvPr/>
        </p:nvSpPr>
        <p:spPr>
          <a:xfrm>
            <a:off x="990600" y="3200400"/>
            <a:ext cx="7099300" cy="954088"/>
          </a:xfrm>
          <a:prstGeom prst="rect">
            <a:avLst/>
          </a:prstGeom>
          <a:noFill/>
          <a:ln w="9525">
            <a:noFill/>
          </a:ln>
        </p:spPr>
        <p:txBody>
          <a:bodyPr>
            <a:spAutoFit/>
          </a:bodyPr>
          <a:lstStyle/>
          <a:p>
            <a:pPr>
              <a:spcBef>
                <a:spcPct val="50000"/>
              </a:spcBef>
            </a:pPr>
            <a:r>
              <a:rPr sz="2800" b="1" u="sng" dirty="0">
                <a:solidFill>
                  <a:srgbClr val="FF0000"/>
                </a:solidFill>
                <a:latin typeface="Times New Roman" panose="02020603050405020304" pitchFamily="18" charset="0"/>
              </a:rPr>
              <a:t>Câu 2:</a:t>
            </a:r>
            <a:r>
              <a:rPr sz="2800" b="1" dirty="0">
                <a:solidFill>
                  <a:srgbClr val="FF0000"/>
                </a:solidFill>
                <a:latin typeface="Times New Roman" panose="02020603050405020304" pitchFamily="18" charset="0"/>
              </a:rPr>
              <a:t> </a:t>
            </a:r>
            <a:r>
              <a:rPr sz="2800" b="1" dirty="0">
                <a:solidFill>
                  <a:srgbClr val="006600"/>
                </a:solidFill>
                <a:latin typeface="Times New Roman" panose="02020603050405020304" pitchFamily="18" charset="0"/>
              </a:rPr>
              <a:t>Nêu ý nghĩa của làm việc có năng suất chất lượng và hiệu quả?</a:t>
            </a:r>
          </a:p>
        </p:txBody>
      </p:sp>
      <p:sp>
        <p:nvSpPr>
          <p:cNvPr id="8" name="Text Box 7"/>
          <p:cNvSpPr txBox="1"/>
          <p:nvPr/>
        </p:nvSpPr>
        <p:spPr>
          <a:xfrm>
            <a:off x="990600" y="4432300"/>
            <a:ext cx="7124700" cy="954088"/>
          </a:xfrm>
          <a:prstGeom prst="rect">
            <a:avLst/>
          </a:prstGeom>
          <a:noFill/>
          <a:ln w="9525">
            <a:noFill/>
          </a:ln>
        </p:spPr>
        <p:txBody>
          <a:bodyPr>
            <a:spAutoFit/>
          </a:bodyPr>
          <a:lstStyle/>
          <a:p>
            <a:pPr>
              <a:spcBef>
                <a:spcPct val="50000"/>
              </a:spcBef>
            </a:pPr>
            <a:r>
              <a:rPr sz="2800" b="1" u="sng" dirty="0">
                <a:solidFill>
                  <a:srgbClr val="FF0000"/>
                </a:solidFill>
                <a:latin typeface="Times New Roman" panose="02020603050405020304" pitchFamily="18" charset="0"/>
              </a:rPr>
              <a:t>Câu 3:</a:t>
            </a:r>
            <a:r>
              <a:rPr sz="2800" b="1" dirty="0">
                <a:solidFill>
                  <a:srgbClr val="006600"/>
                </a:solidFill>
                <a:latin typeface="Times New Roman" panose="02020603050405020304" pitchFamily="18" charset="0"/>
              </a:rPr>
              <a:t> Nêu </a:t>
            </a:r>
            <a:r>
              <a:rPr sz="2800" b="1" dirty="0">
                <a:solidFill>
                  <a:srgbClr val="006600"/>
                </a:solidFill>
                <a:latin typeface="Times New Roman" panose="02020603050405020304" pitchFamily="18" charset="0"/>
                <a:cs typeface="Times New Roman" panose="02020603050405020304" pitchFamily="18" charset="0"/>
              </a:rPr>
              <a:t>các yếu tố cần thiết để l</a:t>
            </a:r>
            <a:r>
              <a:rPr sz="2800" b="1" dirty="0">
                <a:solidFill>
                  <a:srgbClr val="006600"/>
                </a:solidFill>
                <a:latin typeface="Times New Roman" panose="02020603050405020304" pitchFamily="18" charset="0"/>
                <a:ea typeface="Times New Roman" panose="02020603050405020304" pitchFamily="18" charset="0"/>
              </a:rPr>
              <a:t>à</a:t>
            </a:r>
            <a:r>
              <a:rPr sz="2800" b="1" dirty="0">
                <a:solidFill>
                  <a:srgbClr val="006600"/>
                </a:solidFill>
                <a:latin typeface="Times New Roman" panose="02020603050405020304" pitchFamily="18" charset="0"/>
                <a:cs typeface="Times New Roman" panose="02020603050405020304" pitchFamily="18" charset="0"/>
              </a:rPr>
              <a:t>m việc có năng suất, chất lượng, hiệu quả.</a:t>
            </a:r>
            <a:endParaRPr sz="2800" b="1" dirty="0">
              <a:solidFill>
                <a:srgbClr val="006600"/>
              </a:solidFill>
              <a:latin typeface="Times New Roman" panose="02020603050405020304" pitchFamily="18" charset="0"/>
              <a:ea typeface="Times New Roman" panose="02020603050405020304" pitchFamily="18" charset="0"/>
            </a:endParaRPr>
          </a:p>
        </p:txBody>
      </p:sp>
      <p:sp>
        <p:nvSpPr>
          <p:cNvPr id="9" name="Rectangle 8"/>
          <p:cNvSpPr/>
          <p:nvPr/>
        </p:nvSpPr>
        <p:spPr>
          <a:xfrm>
            <a:off x="1207328" y="631975"/>
            <a:ext cx="6729343" cy="70788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4000" b="1" i="0" u="none" strike="noStrike" kern="1200" cap="none" spc="0" normalizeH="0" baseline="0" noProof="0" dirty="0" err="1">
                <a:ln w="11430"/>
                <a:solidFill>
                  <a:srgbClr val="FF0000"/>
                </a:soli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rPr>
              <a:t>KIỂM</a:t>
            </a:r>
            <a:r>
              <a:rPr kumimoji="0" lang="en-US" sz="4000" b="1" i="0" u="none" strike="noStrike" kern="1200" cap="none" spc="0" normalizeH="0" baseline="0" noProof="0" dirty="0">
                <a:ln w="11430"/>
                <a:solidFill>
                  <a:srgbClr val="FF0000"/>
                </a:soli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w="11430"/>
                <a:solidFill>
                  <a:srgbClr val="FF0000"/>
                </a:soli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rPr>
              <a:t>TRA</a:t>
            </a:r>
            <a:r>
              <a:rPr kumimoji="0" lang="en-US" sz="4000" b="1" i="0" u="none" strike="noStrike" kern="1200" cap="none" spc="0" normalizeH="0" baseline="0" noProof="0" dirty="0">
                <a:ln w="11430"/>
                <a:solidFill>
                  <a:srgbClr val="FF0000"/>
                </a:soli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w="11430"/>
                <a:solidFill>
                  <a:srgbClr val="FF0000"/>
                </a:soli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rPr>
              <a:t>KIẾN</a:t>
            </a:r>
            <a:r>
              <a:rPr kumimoji="0" lang="en-US" sz="4000" b="1" i="0" u="none" strike="noStrike" kern="1200" cap="none" spc="0" normalizeH="0" baseline="0" noProof="0" dirty="0">
                <a:ln w="11430"/>
                <a:solidFill>
                  <a:srgbClr val="FF0000"/>
                </a:soli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w="11430"/>
                <a:solidFill>
                  <a:srgbClr val="FF0000"/>
                </a:soli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rPr>
              <a:t>THỨC</a:t>
            </a:r>
            <a:r>
              <a:rPr kumimoji="0" lang="en-US" sz="4000" b="1" i="0" u="none" strike="noStrike" kern="1200" cap="none" spc="0" normalizeH="0" baseline="0" noProof="0" dirty="0">
                <a:ln w="11430"/>
                <a:solidFill>
                  <a:srgbClr val="FF0000"/>
                </a:soli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w="11430"/>
                <a:solidFill>
                  <a:srgbClr val="FF0000"/>
                </a:soli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rPr>
              <a:t>CŨ</a:t>
            </a:r>
            <a:endParaRPr kumimoji="0" lang="en-US" sz="4000" b="1" i="0" u="none" strike="noStrike" kern="1200" cap="none" spc="0" normalizeH="0" baseline="0" noProof="0" dirty="0">
              <a:ln w="11430"/>
              <a:solidFill>
                <a:srgbClr val="FF0000"/>
              </a:soli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4823"/>
                                        </p:tgtEl>
                                        <p:attrNameLst>
                                          <p:attrName>style.visibility</p:attrName>
                                        </p:attrNameLst>
                                      </p:cBhvr>
                                      <p:to>
                                        <p:strVal val="visible"/>
                                      </p:to>
                                    </p:set>
                                    <p:animEffect transition="in" filter="diamond(in)">
                                      <p:cBhvr>
                                        <p:cTn id="7" dur="2000"/>
                                        <p:tgtEl>
                                          <p:spTgt spid="3482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3"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POINSET2"/>
          <p:cNvPicPr>
            <a:picLocks noChangeAspect="1"/>
          </p:cNvPicPr>
          <p:nvPr/>
        </p:nvPicPr>
        <p:blipFill>
          <a:blip r:embed="rId2"/>
          <a:stretch>
            <a:fillRect/>
          </a:stretch>
        </p:blipFill>
        <p:spPr>
          <a:xfrm>
            <a:off x="0" y="-152400"/>
            <a:ext cx="1600200" cy="2024063"/>
          </a:xfrm>
          <a:prstGeom prst="rect">
            <a:avLst/>
          </a:prstGeom>
          <a:noFill/>
          <a:ln w="9525">
            <a:noFill/>
          </a:ln>
        </p:spPr>
      </p:pic>
      <p:pic>
        <p:nvPicPr>
          <p:cNvPr id="21507" name="Picture 5" descr="POINSET3"/>
          <p:cNvPicPr>
            <a:picLocks noChangeAspect="1"/>
          </p:cNvPicPr>
          <p:nvPr/>
        </p:nvPicPr>
        <p:blipFill>
          <a:blip r:embed="rId3"/>
          <a:stretch>
            <a:fillRect/>
          </a:stretch>
        </p:blipFill>
        <p:spPr>
          <a:xfrm>
            <a:off x="7143750" y="5026025"/>
            <a:ext cx="2000250" cy="1831975"/>
          </a:xfrm>
          <a:prstGeom prst="rect">
            <a:avLst/>
          </a:prstGeom>
          <a:noFill/>
          <a:ln w="9525">
            <a:noFill/>
          </a:ln>
        </p:spPr>
      </p:pic>
      <p:sp>
        <p:nvSpPr>
          <p:cNvPr id="21508" name="Text Box 7"/>
          <p:cNvSpPr txBox="1"/>
          <p:nvPr/>
        </p:nvSpPr>
        <p:spPr>
          <a:xfrm>
            <a:off x="936625" y="2201863"/>
            <a:ext cx="184150" cy="366712"/>
          </a:xfrm>
          <a:prstGeom prst="rect">
            <a:avLst/>
          </a:prstGeom>
          <a:noFill/>
          <a:ln w="9525">
            <a:noFill/>
          </a:ln>
        </p:spPr>
        <p:txBody>
          <a:bodyPr>
            <a:spAutoFit/>
          </a:bodyPr>
          <a:lstStyle/>
          <a:p>
            <a:pPr>
              <a:spcBef>
                <a:spcPct val="50000"/>
              </a:spcBef>
            </a:pPr>
            <a:endParaRPr dirty="0">
              <a:latin typeface=".VnTime" pitchFamily="34" charset="0"/>
              <a:ea typeface="Arial" panose="020B0604020202020204" pitchFamily="34" charset="0"/>
            </a:endParaRPr>
          </a:p>
        </p:txBody>
      </p:sp>
      <p:sp>
        <p:nvSpPr>
          <p:cNvPr id="119816" name="Text Box 8"/>
          <p:cNvSpPr txBox="1"/>
          <p:nvPr/>
        </p:nvSpPr>
        <p:spPr>
          <a:xfrm>
            <a:off x="304800" y="2568575"/>
            <a:ext cx="7851775" cy="2432050"/>
          </a:xfrm>
          <a:prstGeom prst="rect">
            <a:avLst/>
          </a:prstGeom>
          <a:noFill/>
          <a:ln w="9525">
            <a:noFill/>
          </a:ln>
        </p:spPr>
        <p:txBody>
          <a:bodyPr>
            <a:spAutoFit/>
          </a:bodyPr>
          <a:lstStyle/>
          <a:p>
            <a:pPr algn="just"/>
            <a:r>
              <a:rPr sz="4000" b="1" dirty="0">
                <a:solidFill>
                  <a:srgbClr val="0000FF"/>
                </a:solidFill>
                <a:latin typeface="Times New Roman" panose="02020603050405020304" pitchFamily="18" charset="0"/>
                <a:cs typeface="Arial" panose="020B0604020202020204" pitchFamily="34" charset="0"/>
              </a:rPr>
              <a:t>    </a:t>
            </a:r>
            <a:r>
              <a:rPr sz="2800" dirty="0">
                <a:latin typeface=".VnTime" pitchFamily="34" charset="0"/>
                <a:cs typeface="Arial" panose="020B0604020202020204" pitchFamily="34" charset="0"/>
              </a:rPr>
              <a:t>- </a:t>
            </a:r>
            <a:r>
              <a:rPr sz="2800" b="1" dirty="0">
                <a:solidFill>
                  <a:srgbClr val="0000CC"/>
                </a:solidFill>
                <a:latin typeface="Times New Roman" panose="02020603050405020304" pitchFamily="18" charset="0"/>
                <a:cs typeface="Times New Roman" panose="02020603050405020304" pitchFamily="18" charset="0"/>
              </a:rPr>
              <a:t>Lý tưởng sống </a:t>
            </a:r>
            <a:r>
              <a:rPr sz="2800" dirty="0">
                <a:solidFill>
                  <a:srgbClr val="0000CC"/>
                </a:solidFill>
                <a:latin typeface="Times New Roman" panose="02020603050405020304" pitchFamily="18" charset="0"/>
                <a:cs typeface="Times New Roman" panose="02020603050405020304" pitchFamily="18" charset="0"/>
              </a:rPr>
              <a:t>l</a:t>
            </a:r>
            <a:r>
              <a:rPr sz="2800" dirty="0">
                <a:solidFill>
                  <a:srgbClr val="0000CC"/>
                </a:solidFill>
                <a:latin typeface="Times New Roman" panose="02020603050405020304" pitchFamily="18" charset="0"/>
                <a:ea typeface="Times New Roman" panose="02020603050405020304" pitchFamily="18" charset="0"/>
              </a:rPr>
              <a:t>à</a:t>
            </a:r>
            <a:r>
              <a:rPr sz="2800" dirty="0">
                <a:solidFill>
                  <a:srgbClr val="0000CC"/>
                </a:solidFill>
                <a:latin typeface="Times New Roman" panose="02020603050405020304" pitchFamily="18" charset="0"/>
                <a:cs typeface="Times New Roman" panose="02020603050405020304" pitchFamily="18" charset="0"/>
              </a:rPr>
              <a:t> mục đích cuộc sống m</a:t>
            </a:r>
            <a:r>
              <a:rPr sz="2800" dirty="0">
                <a:solidFill>
                  <a:srgbClr val="0000CC"/>
                </a:solidFill>
                <a:latin typeface="Times New Roman" panose="02020603050405020304" pitchFamily="18" charset="0"/>
                <a:ea typeface="Times New Roman" panose="02020603050405020304" pitchFamily="18" charset="0"/>
              </a:rPr>
              <a:t>à</a:t>
            </a:r>
            <a:r>
              <a:rPr sz="2800" dirty="0">
                <a:solidFill>
                  <a:srgbClr val="0000CC"/>
                </a:solidFill>
                <a:latin typeface="Times New Roman" panose="02020603050405020304" pitchFamily="18" charset="0"/>
                <a:cs typeface="Times New Roman" panose="02020603050405020304" pitchFamily="18" charset="0"/>
              </a:rPr>
              <a:t> con người mong muốn đạt tới, có tác dụng định hướng cho các suy nghĩ, h</a:t>
            </a:r>
            <a:r>
              <a:rPr sz="2800" dirty="0">
                <a:solidFill>
                  <a:srgbClr val="0000CC"/>
                </a:solidFill>
                <a:latin typeface="Times New Roman" panose="02020603050405020304" pitchFamily="18" charset="0"/>
                <a:ea typeface="Times New Roman" panose="02020603050405020304" pitchFamily="18" charset="0"/>
              </a:rPr>
              <a:t>à</a:t>
            </a:r>
            <a:r>
              <a:rPr sz="2800" dirty="0">
                <a:solidFill>
                  <a:srgbClr val="0000CC"/>
                </a:solidFill>
                <a:latin typeface="Times New Roman" panose="02020603050405020304" pitchFamily="18" charset="0"/>
                <a:cs typeface="Times New Roman" panose="02020603050405020304" pitchFamily="18" charset="0"/>
              </a:rPr>
              <a:t>nh động, lối sống v</a:t>
            </a:r>
            <a:r>
              <a:rPr sz="2800" dirty="0">
                <a:solidFill>
                  <a:srgbClr val="0000CC"/>
                </a:solidFill>
                <a:latin typeface="Times New Roman" panose="02020603050405020304" pitchFamily="18" charset="0"/>
                <a:ea typeface="Times New Roman" panose="02020603050405020304" pitchFamily="18" charset="0"/>
              </a:rPr>
              <a:t>à</a:t>
            </a:r>
            <a:r>
              <a:rPr sz="2800" dirty="0">
                <a:solidFill>
                  <a:srgbClr val="0000CC"/>
                </a:solidFill>
                <a:latin typeface="Times New Roman" panose="02020603050405020304" pitchFamily="18" charset="0"/>
                <a:cs typeface="Times New Roman" panose="02020603050405020304" pitchFamily="18" charset="0"/>
              </a:rPr>
              <a:t> cách ứng xử của con người.</a:t>
            </a:r>
          </a:p>
          <a:p>
            <a:pPr algn="just"/>
            <a:endParaRPr sz="2800" dirty="0">
              <a:latin typeface="Times New Roman" panose="02020603050405020304" pitchFamily="18" charset="0"/>
              <a:ea typeface="Arial" panose="020B0604020202020204" pitchFamily="34" charset="0"/>
            </a:endParaRPr>
          </a:p>
        </p:txBody>
      </p:sp>
      <p:sp>
        <p:nvSpPr>
          <p:cNvPr id="7" name="TextBox 6"/>
          <p:cNvSpPr txBox="1"/>
          <p:nvPr/>
        </p:nvSpPr>
        <p:spPr bwMode="auto">
          <a:xfrm>
            <a:off x="457200" y="306388"/>
            <a:ext cx="8124825" cy="554038"/>
          </a:xfrm>
          <a:prstGeom prst="rect">
            <a:avLst/>
          </a:prstGeom>
          <a:solidFill>
            <a:srgbClr val="FFE38B"/>
          </a:solidFill>
        </p:spPr>
        <p:style>
          <a:lnRef idx="1">
            <a:schemeClr val="accent6"/>
          </a:lnRef>
          <a:fillRef idx="2">
            <a:schemeClr val="accent6"/>
          </a:fillRef>
          <a:effectRef idx="1">
            <a:schemeClr val="accent6"/>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buNone/>
            </a:pPr>
            <a:r>
              <a:rPr sz="3000" b="1" u="sng" dirty="0">
                <a:solidFill>
                  <a:srgbClr val="FF0000"/>
                </a:solidFill>
                <a:latin typeface="Times New Roman" panose="02020603050405020304" pitchFamily="18" charset="0"/>
                <a:cs typeface="Times New Roman" panose="02020603050405020304" pitchFamily="18" charset="0"/>
              </a:rPr>
              <a:t>B</a:t>
            </a:r>
            <a:r>
              <a:rPr sz="3000" b="1" u="sng" dirty="0">
                <a:solidFill>
                  <a:srgbClr val="FF0000"/>
                </a:solidFill>
                <a:latin typeface="Times New Roman" panose="02020603050405020304" pitchFamily="18" charset="0"/>
                <a:ea typeface="Times New Roman" panose="02020603050405020304" pitchFamily="18" charset="0"/>
              </a:rPr>
              <a:t>à</a:t>
            </a:r>
            <a:r>
              <a:rPr sz="3000" b="1" u="sng" dirty="0">
                <a:solidFill>
                  <a:srgbClr val="FF0000"/>
                </a:solidFill>
                <a:latin typeface="Times New Roman" panose="02020603050405020304" pitchFamily="18" charset="0"/>
                <a:cs typeface="Times New Roman" panose="02020603050405020304" pitchFamily="18" charset="0"/>
              </a:rPr>
              <a:t>i 10: </a:t>
            </a:r>
            <a:r>
              <a:rPr sz="3000" b="1" dirty="0">
                <a:solidFill>
                  <a:srgbClr val="FF0000"/>
                </a:solidFill>
                <a:latin typeface="Times New Roman" panose="02020603050405020304" pitchFamily="18" charset="0"/>
                <a:cs typeface="Times New Roman" panose="02020603050405020304" pitchFamily="18" charset="0"/>
              </a:rPr>
              <a:t>LÝ TƯỞNG SỐNG CỦA THANH NIÊN</a:t>
            </a:r>
            <a:endParaRPr sz="3000" b="1" dirty="0">
              <a:solidFill>
                <a:srgbClr val="FF0000"/>
              </a:solidFill>
              <a:latin typeface="Times New Roman" panose="02020603050405020304" pitchFamily="18" charset="0"/>
              <a:ea typeface="Times New Roman" panose="02020603050405020304" pitchFamily="18" charset="0"/>
            </a:endParaRPr>
          </a:p>
        </p:txBody>
      </p:sp>
      <p:sp>
        <p:nvSpPr>
          <p:cNvPr id="21511" name="Text Box 7"/>
          <p:cNvSpPr txBox="1"/>
          <p:nvPr/>
        </p:nvSpPr>
        <p:spPr>
          <a:xfrm>
            <a:off x="787400" y="1143000"/>
            <a:ext cx="4572000" cy="892175"/>
          </a:xfrm>
          <a:prstGeom prst="rect">
            <a:avLst/>
          </a:prstGeom>
          <a:noFill/>
          <a:ln w="9525">
            <a:noFill/>
          </a:ln>
        </p:spPr>
        <p:txBody>
          <a:bodyPr>
            <a:spAutoFit/>
          </a:bodyPr>
          <a:lstStyle/>
          <a:p>
            <a:r>
              <a:rPr lang="en-US" altLang="en-US" sz="2800" b="1" u="sng" dirty="0">
                <a:solidFill>
                  <a:srgbClr val="FF0000"/>
                </a:solidFill>
                <a:latin typeface="Times New Roman" panose="02020603050405020304" pitchFamily="18" charset="0"/>
                <a:cs typeface="Times New Roman" panose="02020603050405020304" pitchFamily="18" charset="0"/>
              </a:rPr>
              <a:t>II.NỘI DUNG BÀI HỌC</a:t>
            </a:r>
          </a:p>
          <a:p>
            <a:endParaRPr lang="en-US" altLang="en-US" u="sng" dirty="0">
              <a:latin typeface="Times New Roman" panose="02020603050405020304" pitchFamily="18" charset="0"/>
              <a:ea typeface="Times New Roman" panose="02020603050405020304" pitchFamily="18" charset="0"/>
            </a:endParaRPr>
          </a:p>
        </p:txBody>
      </p:sp>
      <p:sp>
        <p:nvSpPr>
          <p:cNvPr id="21512" name="TextBox 8"/>
          <p:cNvSpPr txBox="1"/>
          <p:nvPr/>
        </p:nvSpPr>
        <p:spPr>
          <a:xfrm>
            <a:off x="825500" y="1871663"/>
            <a:ext cx="6400800" cy="584200"/>
          </a:xfrm>
          <a:prstGeom prst="rect">
            <a:avLst/>
          </a:prstGeom>
          <a:noFill/>
          <a:ln w="9525">
            <a:noFill/>
          </a:ln>
        </p:spPr>
        <p:txBody>
          <a:bodyPr>
            <a:spAutoFit/>
          </a:bodyPr>
          <a:lstStyle/>
          <a:p>
            <a:pPr algn="just"/>
            <a:r>
              <a:rPr sz="3200" b="1" dirty="0">
                <a:solidFill>
                  <a:srgbClr val="FF0000"/>
                </a:solidFill>
                <a:latin typeface="Times New Roman" panose="02020603050405020304" pitchFamily="18" charset="0"/>
                <a:cs typeface="Times New Roman" panose="02020603050405020304" pitchFamily="18" charset="0"/>
              </a:rPr>
              <a:t>1. Thế n</a:t>
            </a:r>
            <a:r>
              <a:rPr sz="3200" b="1" dirty="0">
                <a:solidFill>
                  <a:srgbClr val="FF0000"/>
                </a:solidFill>
                <a:latin typeface="Times New Roman" panose="02020603050405020304" pitchFamily="18" charset="0"/>
                <a:ea typeface="Times New Roman" panose="02020603050405020304" pitchFamily="18" charset="0"/>
              </a:rPr>
              <a:t>à</a:t>
            </a:r>
            <a:r>
              <a:rPr sz="3200" b="1" dirty="0">
                <a:solidFill>
                  <a:srgbClr val="FF0000"/>
                </a:solidFill>
                <a:latin typeface="Times New Roman" panose="02020603050405020304" pitchFamily="18" charset="0"/>
                <a:cs typeface="Times New Roman" panose="02020603050405020304" pitchFamily="18" charset="0"/>
              </a:rPr>
              <a:t>o l</a:t>
            </a:r>
            <a:r>
              <a:rPr sz="3200" b="1" dirty="0">
                <a:solidFill>
                  <a:srgbClr val="FF0000"/>
                </a:solidFill>
                <a:latin typeface="Times New Roman" panose="02020603050405020304" pitchFamily="18" charset="0"/>
                <a:ea typeface="Times New Roman" panose="02020603050405020304" pitchFamily="18" charset="0"/>
              </a:rPr>
              <a:t>à</a:t>
            </a:r>
            <a:r>
              <a:rPr sz="3200" b="1" dirty="0">
                <a:solidFill>
                  <a:srgbClr val="FF0000"/>
                </a:solidFill>
                <a:latin typeface="Times New Roman" panose="02020603050405020304" pitchFamily="18" charset="0"/>
                <a:cs typeface="Times New Roman" panose="02020603050405020304" pitchFamily="18" charset="0"/>
              </a:rPr>
              <a:t> lý tưởng sống?</a:t>
            </a:r>
            <a:endParaRPr sz="32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9816"/>
                                        </p:tgtEl>
                                        <p:attrNameLst>
                                          <p:attrName>style.visibility</p:attrName>
                                        </p:attrNameLst>
                                      </p:cBhvr>
                                      <p:to>
                                        <p:strVal val="visible"/>
                                      </p:to>
                                    </p:set>
                                    <p:anim calcmode="lin" valueType="num">
                                      <p:cBhvr additive="base">
                                        <p:cTn id="7" dur="500" fill="hold"/>
                                        <p:tgtEl>
                                          <p:spTgt spid="119816"/>
                                        </p:tgtEl>
                                        <p:attrNameLst>
                                          <p:attrName>ppt_x</p:attrName>
                                        </p:attrNameLst>
                                      </p:cBhvr>
                                      <p:tavLst>
                                        <p:tav tm="0">
                                          <p:val>
                                            <p:strVal val="#ppt_x"/>
                                          </p:val>
                                        </p:tav>
                                        <p:tav tm="100000">
                                          <p:val>
                                            <p:strVal val="#ppt_x"/>
                                          </p:val>
                                        </p:tav>
                                      </p:tavLst>
                                    </p:anim>
                                    <p:anim calcmode="lin" valueType="num">
                                      <p:cBhvr additive="base">
                                        <p:cTn id="8" dur="500" fill="hold"/>
                                        <p:tgtEl>
                                          <p:spTgt spid="1198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bor27"/>
          <p:cNvPicPr preferRelativeResize="0">
            <a:picLocks noChangeAspect="1"/>
          </p:cNvPicPr>
          <p:nvPr/>
        </p:nvPicPr>
        <p:blipFill>
          <a:blip r:embed="rId3"/>
          <a:stretch>
            <a:fillRect/>
          </a:stretch>
        </p:blipFill>
        <p:spPr>
          <a:xfrm>
            <a:off x="0" y="0"/>
            <a:ext cx="9144000" cy="6858000"/>
          </a:xfrm>
          <a:prstGeom prst="rect">
            <a:avLst/>
          </a:prstGeom>
          <a:noFill/>
          <a:ln w="28575" cap="flat" cmpd="sng">
            <a:solidFill>
              <a:srgbClr val="FF00FF"/>
            </a:solidFill>
            <a:prstDash val="solid"/>
            <a:miter/>
            <a:headEnd type="none" w="med" len="med"/>
            <a:tailEnd type="none" w="med" len="med"/>
          </a:ln>
        </p:spPr>
      </p:pic>
      <p:sp>
        <p:nvSpPr>
          <p:cNvPr id="90115" name="Rectangle 3"/>
          <p:cNvSpPr>
            <a:spLocks noChangeArrowheads="1"/>
          </p:cNvSpPr>
          <p:nvPr/>
        </p:nvSpPr>
        <p:spPr bwMode="auto">
          <a:xfrm>
            <a:off x="1485900" y="1371600"/>
            <a:ext cx="6172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0000"/>
              <a:buFont typeface="Wingdings" panose="05000000000000000000" pitchFamily="2" charset="2"/>
              <a:buChar char="n"/>
              <a:defRPr sz="3200">
                <a:solidFill>
                  <a:schemeClr val="tx1"/>
                </a:solidFill>
                <a:effectLst>
                  <a:outerShdw blurRad="38100" dist="38100" dir="2700000" algn="tl">
                    <a:srgbClr val="C0C0C0"/>
                  </a:outerShdw>
                </a:effectLst>
                <a:latin typeface="Times New Roman" panose="02020603050405020304" pitchFamily="18" charset="0"/>
                <a:cs typeface="Arial" panose="020B0604020202020204" pitchFamily="34"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effectLst>
                  <a:outerShdw blurRad="38100" dist="38100" dir="2700000" algn="tl">
                    <a:srgbClr val="C0C0C0"/>
                  </a:outerShdw>
                </a:effectLst>
                <a:latin typeface="Times New Roman" panose="02020603050405020304" pitchFamily="18" charset="0"/>
                <a:cs typeface="Arial" panose="020B0604020202020204" pitchFamily="34"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effectLst>
                  <a:outerShdw blurRad="38100" dist="38100" dir="2700000" algn="tl">
                    <a:srgbClr val="C0C0C0"/>
                  </a:outerShdw>
                </a:effectLst>
                <a:latin typeface="Times New Roman" panose="02020603050405020304" pitchFamily="18" charset="0"/>
                <a:cs typeface="Arial" panose="020B0604020202020204" pitchFamily="34"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effectLst>
                  <a:outerShdw blurRad="38100" dist="38100" dir="2700000" algn="tl">
                    <a:srgbClr val="C0C0C0"/>
                  </a:outerShdw>
                </a:effectLst>
                <a:latin typeface="Times New Roman" panose="02020603050405020304" pitchFamily="18" charset="0"/>
                <a:cs typeface="Arial" panose="020B060402020202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effectLst>
                  <a:outerShdw blurRad="38100" dist="38100" dir="2700000" algn="tl">
                    <a:srgbClr val="C0C0C0"/>
                  </a:outerShdw>
                </a:effectLst>
                <a:latin typeface="Times New Roman" panose="02020603050405020304" pitchFamily="18" charset="0"/>
                <a:cs typeface="Arial" panose="020B0604020202020204" pitchFamily="34" charset="0"/>
              </a:defRPr>
            </a:lvl5pPr>
            <a:lvl6pPr marL="2514600" indent="-228600" fontAlgn="base">
              <a:spcBef>
                <a:spcPct val="20000"/>
              </a:spcBef>
              <a:spcAft>
                <a:spcPct val="0"/>
              </a:spcAft>
              <a:buClr>
                <a:schemeClr val="hlink"/>
              </a:buClr>
              <a:buSzPct val="60000"/>
              <a:buFont typeface="Wingdings" panose="05000000000000000000" pitchFamily="2" charset="2"/>
              <a:buChar char="n"/>
              <a:defRPr sz="2000">
                <a:solidFill>
                  <a:schemeClr val="tx1"/>
                </a:solidFill>
                <a:effectLst>
                  <a:outerShdw blurRad="38100" dist="38100" dir="2700000" algn="tl">
                    <a:srgbClr val="C0C0C0"/>
                  </a:outerShdw>
                </a:effectLst>
                <a:latin typeface="Times New Roman" panose="02020603050405020304" pitchFamily="18" charset="0"/>
                <a:cs typeface="Arial" panose="020B0604020202020204" pitchFamily="34" charset="0"/>
              </a:defRPr>
            </a:lvl6pPr>
            <a:lvl7pPr marL="2971800" indent="-228600" fontAlgn="base">
              <a:spcBef>
                <a:spcPct val="20000"/>
              </a:spcBef>
              <a:spcAft>
                <a:spcPct val="0"/>
              </a:spcAft>
              <a:buClr>
                <a:schemeClr val="hlink"/>
              </a:buClr>
              <a:buSzPct val="60000"/>
              <a:buFont typeface="Wingdings" panose="05000000000000000000" pitchFamily="2" charset="2"/>
              <a:buChar char="n"/>
              <a:defRPr sz="2000">
                <a:solidFill>
                  <a:schemeClr val="tx1"/>
                </a:solidFill>
                <a:effectLst>
                  <a:outerShdw blurRad="38100" dist="38100" dir="2700000" algn="tl">
                    <a:srgbClr val="C0C0C0"/>
                  </a:outerShdw>
                </a:effectLst>
                <a:latin typeface="Times New Roman" panose="02020603050405020304" pitchFamily="18" charset="0"/>
                <a:cs typeface="Arial" panose="020B0604020202020204" pitchFamily="34" charset="0"/>
              </a:defRPr>
            </a:lvl7pPr>
            <a:lvl8pPr marL="3429000" indent="-228600" fontAlgn="base">
              <a:spcBef>
                <a:spcPct val="20000"/>
              </a:spcBef>
              <a:spcAft>
                <a:spcPct val="0"/>
              </a:spcAft>
              <a:buClr>
                <a:schemeClr val="hlink"/>
              </a:buClr>
              <a:buSzPct val="60000"/>
              <a:buFont typeface="Wingdings" panose="05000000000000000000" pitchFamily="2" charset="2"/>
              <a:buChar char="n"/>
              <a:defRPr sz="2000">
                <a:solidFill>
                  <a:schemeClr val="tx1"/>
                </a:solidFill>
                <a:effectLst>
                  <a:outerShdw blurRad="38100" dist="38100" dir="2700000" algn="tl">
                    <a:srgbClr val="C0C0C0"/>
                  </a:outerShdw>
                </a:effectLst>
                <a:latin typeface="Times New Roman" panose="02020603050405020304" pitchFamily="18" charset="0"/>
                <a:cs typeface="Arial" panose="020B0604020202020204" pitchFamily="34" charset="0"/>
              </a:defRPr>
            </a:lvl8pPr>
            <a:lvl9pPr marL="3886200" indent="-228600" fontAlgn="base">
              <a:spcBef>
                <a:spcPct val="20000"/>
              </a:spcBef>
              <a:spcAft>
                <a:spcPct val="0"/>
              </a:spcAft>
              <a:buClr>
                <a:schemeClr val="hlink"/>
              </a:buClr>
              <a:buSzPct val="60000"/>
              <a:buFont typeface="Wingdings" panose="05000000000000000000" pitchFamily="2" charset="2"/>
              <a:buChar char="n"/>
              <a:defRPr sz="2000">
                <a:solidFill>
                  <a:schemeClr val="tx1"/>
                </a:solidFill>
                <a:effectLst>
                  <a:outerShdw blurRad="38100" dist="38100" dir="2700000" algn="tl">
                    <a:srgbClr val="C0C0C0"/>
                  </a:outerShdw>
                </a:effectLst>
                <a:latin typeface="Times New Roman" panose="02020603050405020304" pitchFamily="18" charset="0"/>
                <a:cs typeface="Arial" panose="020B0604020202020204" pitchFamily="34" charset="0"/>
              </a:defRPr>
            </a:lvl9pPr>
          </a:lstStyle>
          <a:p>
            <a:pPr marL="342900" marR="0" lvl="0" indent="-342900" algn="just" defTabSz="914400" rtl="0" eaLnBrk="1" fontAlgn="base" latinLnBrk="0" hangingPunct="1">
              <a:lnSpc>
                <a:spcPct val="90000"/>
              </a:lnSpc>
              <a:spcBef>
                <a:spcPct val="50000"/>
              </a:spcBef>
              <a:spcAft>
                <a:spcPct val="0"/>
              </a:spcAft>
              <a:buClr>
                <a:schemeClr val="hlink"/>
              </a:buClr>
              <a:buSzPct val="60000"/>
              <a:buFont typeface="Wingdings" panose="05000000000000000000" pitchFamily="2" charset="2"/>
              <a:buNone/>
              <a:defRPr/>
            </a:pPr>
            <a:endParaRPr kumimoji="0" lang="vi-VN" altLang="vi-VN" sz="3200" b="0" i="0" u="none" strike="noStrike" kern="1200" cap="none" spc="0" normalizeH="0" baseline="0" noProof="0">
              <a:ln>
                <a:noFill/>
              </a:ln>
              <a:solidFill>
                <a:schemeClr val="hlink"/>
              </a:solidFill>
              <a:effectLst>
                <a:outerShdw blurRad="38100" dist="38100" dir="2700000" algn="tl">
                  <a:srgbClr val="C0C0C0"/>
                </a:outerShdw>
              </a:effectLst>
              <a:uLnTx/>
              <a:uFillTx/>
              <a:latin typeface="VNI-Helve" pitchFamily="2" charset="0"/>
              <a:ea typeface="+mn-ea"/>
              <a:cs typeface="Arial" panose="020B0604020202020204" pitchFamily="34" charset="0"/>
            </a:endParaRPr>
          </a:p>
        </p:txBody>
      </p:sp>
      <p:sp>
        <p:nvSpPr>
          <p:cNvPr id="22532" name="Rectangle 2"/>
          <p:cNvSpPr/>
          <p:nvPr/>
        </p:nvSpPr>
        <p:spPr>
          <a:xfrm>
            <a:off x="673100" y="644525"/>
            <a:ext cx="8013700" cy="1385888"/>
          </a:xfrm>
          <a:prstGeom prst="rect">
            <a:avLst/>
          </a:prstGeom>
          <a:noFill/>
          <a:ln w="9525">
            <a:noFill/>
          </a:ln>
        </p:spPr>
        <p:txBody>
          <a:bodyPr>
            <a:spAutoFit/>
          </a:bodyPr>
          <a:lstStyle/>
          <a:p>
            <a:r>
              <a:rPr lang="en-US" altLang="vi-VN" sz="2800" b="1" dirty="0">
                <a:solidFill>
                  <a:srgbClr val="FF0000"/>
                </a:solidFill>
                <a:latin typeface="Times New Roman" panose="02020603050405020304" pitchFamily="18" charset="0"/>
                <a:cs typeface="Times New Roman" panose="02020603050405020304" pitchFamily="18" charset="0"/>
              </a:rPr>
              <a:t>	</a:t>
            </a:r>
            <a:r>
              <a:rPr lang="vi-VN" altLang="vi-VN" sz="2800" b="1" dirty="0">
                <a:solidFill>
                  <a:srgbClr val="FF0000"/>
                </a:solidFill>
                <a:latin typeface="Times New Roman" panose="02020603050405020304" pitchFamily="18" charset="0"/>
                <a:cs typeface="Times New Roman" panose="02020603050405020304" pitchFamily="18" charset="0"/>
              </a:rPr>
              <a:t>Theo em n</a:t>
            </a:r>
            <a:r>
              <a:rPr lang="en-US" altLang="vi-VN" sz="2800" b="1" dirty="0">
                <a:solidFill>
                  <a:srgbClr val="FF0000"/>
                </a:solidFill>
                <a:latin typeface="Times New Roman" panose="02020603050405020304" pitchFamily="18" charset="0"/>
                <a:cs typeface="Times New Roman" panose="02020603050405020304" pitchFamily="18" charset="0"/>
              </a:rPr>
              <a:t>hững biểu hiện sống có lý tưởng </a:t>
            </a:r>
            <a:r>
              <a:rPr lang="vi-VN" altLang="vi-VN" sz="2800" b="1" dirty="0">
                <a:solidFill>
                  <a:srgbClr val="FF0000"/>
                </a:solidFill>
                <a:latin typeface="Times New Roman" panose="02020603050405020304" pitchFamily="18" charset="0"/>
                <a:cs typeface="Times New Roman" panose="02020603050405020304" pitchFamily="18" charset="0"/>
              </a:rPr>
              <a:t>v</a:t>
            </a:r>
            <a:r>
              <a:rPr lang="vi-VN" altLang="vi-VN" sz="2800" b="1" dirty="0">
                <a:solidFill>
                  <a:srgbClr val="FF0000"/>
                </a:solidFill>
                <a:latin typeface="Times New Roman" panose="02020603050405020304" pitchFamily="18" charset="0"/>
                <a:ea typeface="Times New Roman" panose="02020603050405020304" pitchFamily="18" charset="0"/>
              </a:rPr>
              <a:t>à</a:t>
            </a:r>
            <a:r>
              <a:rPr lang="vi-VN" altLang="vi-VN" sz="2800" b="1" dirty="0">
                <a:solidFill>
                  <a:srgbClr val="FF0000"/>
                </a:solidFill>
                <a:latin typeface="Times New Roman" panose="02020603050405020304" pitchFamily="18" charset="0"/>
                <a:cs typeface="Times New Roman" panose="02020603050405020304" pitchFamily="18" charset="0"/>
              </a:rPr>
              <a:t> sống thiếu lý tưởng </a:t>
            </a:r>
            <a:r>
              <a:rPr lang="en-US" altLang="vi-VN" sz="2800" b="1" dirty="0">
                <a:solidFill>
                  <a:srgbClr val="FF0000"/>
                </a:solidFill>
                <a:latin typeface="Times New Roman" panose="02020603050405020304" pitchFamily="18" charset="0"/>
                <a:cs typeface="Times New Roman" panose="02020603050405020304" pitchFamily="18" charset="0"/>
              </a:rPr>
              <a:t>của thanh niên trong giai đoạn hiện nay</a:t>
            </a:r>
            <a:r>
              <a:rPr lang="vi-VN" altLang="vi-VN" sz="2800" b="1" dirty="0">
                <a:solidFill>
                  <a:srgbClr val="FF0000"/>
                </a:solidFill>
                <a:latin typeface="Times New Roman" panose="02020603050405020304" pitchFamily="18" charset="0"/>
                <a:cs typeface="Times New Roman" panose="02020603050405020304" pitchFamily="18" charset="0"/>
              </a:rPr>
              <a:t> l</a:t>
            </a:r>
            <a:r>
              <a:rPr lang="vi-VN" altLang="vi-VN" sz="2800" b="1" dirty="0">
                <a:solidFill>
                  <a:srgbClr val="FF0000"/>
                </a:solidFill>
                <a:latin typeface="Times New Roman" panose="02020603050405020304" pitchFamily="18" charset="0"/>
                <a:ea typeface="Times New Roman" panose="02020603050405020304" pitchFamily="18" charset="0"/>
              </a:rPr>
              <a:t>à</a:t>
            </a:r>
            <a:r>
              <a:rPr lang="vi-VN" altLang="vi-VN" sz="2800" b="1" dirty="0">
                <a:solidFill>
                  <a:srgbClr val="FF0000"/>
                </a:solidFill>
                <a:latin typeface="Times New Roman" panose="02020603050405020304" pitchFamily="18" charset="0"/>
                <a:cs typeface="Times New Roman" panose="02020603050405020304" pitchFamily="18" charset="0"/>
              </a:rPr>
              <a:t> gì?</a:t>
            </a:r>
            <a:endParaRPr lang="vi-VN" altLang="x-none" sz="2800" dirty="0">
              <a:solidFill>
                <a:srgbClr val="FF0000"/>
              </a:solidFill>
              <a:latin typeface="Times New Roman" panose="02020603050405020304" pitchFamily="18" charset="0"/>
              <a:ea typeface="Times New Roman" panose="02020603050405020304" pitchFamily="18" charset="0"/>
            </a:endParaRPr>
          </a:p>
        </p:txBody>
      </p:sp>
      <p:graphicFrame>
        <p:nvGraphicFramePr>
          <p:cNvPr id="22533" name="Table 22532"/>
          <p:cNvGraphicFramePr/>
          <p:nvPr/>
        </p:nvGraphicFramePr>
        <p:xfrm>
          <a:off x="381000" y="2062163"/>
          <a:ext cx="8305800" cy="4356703"/>
        </p:xfrm>
        <a:graphic>
          <a:graphicData uri="http://schemas.openxmlformats.org/drawingml/2006/table">
            <a:tbl>
              <a:tblPr/>
              <a:tblGrid>
                <a:gridCol w="4152900">
                  <a:extLst>
                    <a:ext uri="{9D8B030D-6E8A-4147-A177-3AD203B41FA5}">
                      <a16:colId xmlns:a16="http://schemas.microsoft.com/office/drawing/2014/main" val="20000"/>
                    </a:ext>
                  </a:extLst>
                </a:gridCol>
                <a:gridCol w="4152900">
                  <a:extLst>
                    <a:ext uri="{9D8B030D-6E8A-4147-A177-3AD203B41FA5}">
                      <a16:colId xmlns:a16="http://schemas.microsoft.com/office/drawing/2014/main" val="20001"/>
                    </a:ext>
                  </a:extLst>
                </a:gridCol>
              </a:tblGrid>
              <a:tr h="517525">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spcBef>
                          <a:spcPct val="20000"/>
                        </a:spcBef>
                        <a:buNone/>
                      </a:pPr>
                      <a:r>
                        <a:rPr lang="en-US" altLang="vi-VN" sz="2800" b="1" dirty="0">
                          <a:solidFill>
                            <a:srgbClr val="0000FF"/>
                          </a:solidFill>
                          <a:latin typeface="Times New Roman" panose="02020603050405020304" pitchFamily="18" charset="0"/>
                          <a:cs typeface="Times New Roman" panose="02020603050405020304" pitchFamily="18" charset="0"/>
                        </a:rPr>
                        <a:t>Sống c</a:t>
                      </a:r>
                      <a:r>
                        <a:rPr lang="vi-VN" altLang="vi-VN" sz="2800" b="1" dirty="0">
                          <a:solidFill>
                            <a:srgbClr val="0000FF"/>
                          </a:solidFill>
                          <a:latin typeface="Times New Roman" panose="02020603050405020304" pitchFamily="18" charset="0"/>
                          <a:cs typeface="Times New Roman" panose="02020603050405020304" pitchFamily="18" charset="0"/>
                        </a:rPr>
                        <a:t>ó</a:t>
                      </a:r>
                      <a:r>
                        <a:rPr lang="en-US" altLang="vi-VN" sz="2800" b="1" dirty="0">
                          <a:solidFill>
                            <a:srgbClr val="0000FF"/>
                          </a:solidFill>
                          <a:latin typeface="Times New Roman" panose="02020603050405020304" pitchFamily="18" charset="0"/>
                          <a:cs typeface="Times New Roman" panose="02020603050405020304" pitchFamily="18" charset="0"/>
                        </a:rPr>
                        <a:t> lý tưởng</a:t>
                      </a:r>
                      <a:endParaRPr lang="en-US" altLang="vi-VN" sz="2800" b="1" dirty="0">
                        <a:solidFill>
                          <a:srgbClr val="0000FF"/>
                        </a:solidFill>
                        <a:latin typeface="Times New Roman" panose="02020603050405020304" pitchFamily="18" charset="0"/>
                        <a:ea typeface="Times New Roman" panose="02020603050405020304" pitchFamily="18" charset="0"/>
                      </a:endParaRPr>
                    </a:p>
                  </a:txBody>
                  <a:tcPr marL="68580" marR="68580" marT="45704" marB="45704">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spcBef>
                          <a:spcPct val="20000"/>
                        </a:spcBef>
                        <a:buNone/>
                      </a:pPr>
                      <a:r>
                        <a:rPr lang="en-US" altLang="vi-VN" sz="2800" b="1" dirty="0">
                          <a:solidFill>
                            <a:srgbClr val="0000FF"/>
                          </a:solidFill>
                          <a:latin typeface="Times New Roman" panose="02020603050405020304" pitchFamily="18" charset="0"/>
                          <a:cs typeface="Times New Roman" panose="02020603050405020304" pitchFamily="18" charset="0"/>
                        </a:rPr>
                        <a:t>Sống thiếu lý tưởng</a:t>
                      </a:r>
                      <a:endParaRPr lang="en-US" altLang="vi-VN" sz="2800" b="1" dirty="0">
                        <a:solidFill>
                          <a:srgbClr val="0000FF"/>
                        </a:solidFill>
                        <a:latin typeface="Times New Roman" panose="02020603050405020304" pitchFamily="18" charset="0"/>
                        <a:ea typeface="Times New Roman" panose="02020603050405020304" pitchFamily="18" charset="0"/>
                      </a:endParaRPr>
                    </a:p>
                  </a:txBody>
                  <a:tcPr marL="68580" marR="68580" marT="45704" marB="4570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38575">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spcBef>
                          <a:spcPct val="20000"/>
                        </a:spcBef>
                        <a:buNone/>
                      </a:pPr>
                      <a:endParaRPr lang="vi-VN" altLang="vi-VN" sz="2800" dirty="0">
                        <a:solidFill>
                          <a:srgbClr val="0000FF"/>
                        </a:solidFill>
                        <a:latin typeface="Times New Roman" panose="02020603050405020304" pitchFamily="18" charset="0"/>
                        <a:ea typeface="Times New Roman" panose="02020603050405020304" pitchFamily="18" charset="0"/>
                      </a:endParaRPr>
                    </a:p>
                  </a:txBody>
                  <a:tcPr marL="68580" marR="68580" marT="45704" marB="45704">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spcBef>
                          <a:spcPct val="20000"/>
                        </a:spcBef>
                        <a:buNone/>
                      </a:pPr>
                      <a:endParaRPr lang="vi-VN" altLang="vi-VN" sz="2800" dirty="0">
                        <a:solidFill>
                          <a:srgbClr val="0000FF"/>
                        </a:solidFill>
                        <a:latin typeface="Times New Roman" panose="02020603050405020304" pitchFamily="18" charset="0"/>
                        <a:ea typeface="Times New Roman" panose="02020603050405020304" pitchFamily="18" charset="0"/>
                      </a:endParaRPr>
                    </a:p>
                  </a:txBody>
                  <a:tcPr marL="68580" marR="68580" marT="45704" marB="4570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9" name="Text Box 16"/>
          <p:cNvSpPr txBox="1"/>
          <p:nvPr/>
        </p:nvSpPr>
        <p:spPr>
          <a:xfrm>
            <a:off x="425450" y="2813050"/>
            <a:ext cx="4114800" cy="3354388"/>
          </a:xfrm>
          <a:prstGeom prst="rect">
            <a:avLst/>
          </a:prstGeom>
          <a:noFill/>
          <a:ln w="9525">
            <a:noFill/>
          </a:ln>
        </p:spPr>
        <p:txBody>
          <a:bodyPr>
            <a:spAutoFit/>
          </a:bodyPr>
          <a:lstStyle/>
          <a:p>
            <a:pPr algn="just">
              <a:spcBef>
                <a:spcPts val="600"/>
              </a:spcBef>
            </a:pPr>
            <a:r>
              <a:rPr lang="en-US" altLang="vi-VN" dirty="0">
                <a:latin typeface="Times New Roman" panose="02020603050405020304" pitchFamily="18" charset="0"/>
                <a:cs typeface="Times New Roman" panose="02020603050405020304" pitchFamily="18" charset="0"/>
              </a:rPr>
              <a:t>- L</a:t>
            </a:r>
            <a:r>
              <a:rPr lang="en-US" altLang="vi-VN" dirty="0">
                <a:latin typeface="Times New Roman" panose="02020603050405020304" pitchFamily="18" charset="0"/>
                <a:ea typeface="Times New Roman" panose="02020603050405020304" pitchFamily="18" charset="0"/>
              </a:rPr>
              <a:t>à</a:t>
            </a:r>
            <a:r>
              <a:rPr lang="en-US" altLang="vi-VN" dirty="0">
                <a:latin typeface="Times New Roman" panose="02020603050405020304" pitchFamily="18" charset="0"/>
                <a:cs typeface="Times New Roman" panose="02020603050405020304" pitchFamily="18" charset="0"/>
              </a:rPr>
              <a:t> sống có mục đích rõ r</a:t>
            </a:r>
            <a:r>
              <a:rPr lang="en-US" altLang="vi-VN" dirty="0">
                <a:latin typeface="Times New Roman" panose="02020603050405020304" pitchFamily="18" charset="0"/>
                <a:ea typeface="Times New Roman" panose="02020603050405020304" pitchFamily="18" charset="0"/>
              </a:rPr>
              <a:t>à</a:t>
            </a:r>
            <a:r>
              <a:rPr lang="en-US" altLang="vi-VN" dirty="0">
                <a:latin typeface="Times New Roman" panose="02020603050405020304" pitchFamily="18" charset="0"/>
                <a:cs typeface="Times New Roman" panose="02020603050405020304" pitchFamily="18" charset="0"/>
              </a:rPr>
              <a:t>ng.</a:t>
            </a:r>
          </a:p>
          <a:p>
            <a:pPr algn="just">
              <a:spcBef>
                <a:spcPts val="600"/>
              </a:spcBef>
              <a:buChar char="-"/>
            </a:pPr>
            <a:r>
              <a:rPr lang="en-US" altLang="vi-VN" dirty="0">
                <a:latin typeface="Times New Roman" panose="02020603050405020304" pitchFamily="18" charset="0"/>
                <a:cs typeface="Times New Roman" panose="02020603050405020304" pitchFamily="18" charset="0"/>
              </a:rPr>
              <a:t> Vượt khó trong học tập.</a:t>
            </a:r>
          </a:p>
          <a:p>
            <a:pPr algn="just">
              <a:spcBef>
                <a:spcPts val="600"/>
              </a:spcBef>
              <a:buChar char="-"/>
            </a:pPr>
            <a:r>
              <a:rPr lang="en-US" altLang="vi-VN" dirty="0">
                <a:latin typeface="Times New Roman" panose="02020603050405020304" pitchFamily="18" charset="0"/>
                <a:cs typeface="Times New Roman" panose="02020603050405020304" pitchFamily="18" charset="0"/>
              </a:rPr>
              <a:t> Năng động sáng tạo trong công việc.</a:t>
            </a:r>
          </a:p>
          <a:p>
            <a:pPr algn="just">
              <a:spcBef>
                <a:spcPts val="600"/>
              </a:spcBef>
              <a:buChar char="-"/>
            </a:pPr>
            <a:r>
              <a:rPr lang="en-US" altLang="vi-VN" dirty="0">
                <a:latin typeface="Times New Roman" panose="02020603050405020304" pitchFamily="18" charset="0"/>
                <a:cs typeface="Times New Roman" panose="02020603050405020304" pitchFamily="18" charset="0"/>
              </a:rPr>
              <a:t> Phấn đấu l</a:t>
            </a:r>
            <a:r>
              <a:rPr lang="en-US" altLang="vi-VN" dirty="0">
                <a:latin typeface="Times New Roman" panose="02020603050405020304" pitchFamily="18" charset="0"/>
                <a:ea typeface="Times New Roman" panose="02020603050405020304" pitchFamily="18" charset="0"/>
              </a:rPr>
              <a:t>à</a:t>
            </a:r>
            <a:r>
              <a:rPr lang="en-US" altLang="vi-VN" dirty="0">
                <a:latin typeface="Times New Roman" panose="02020603050405020304" pitchFamily="18" charset="0"/>
                <a:cs typeface="Times New Roman" panose="02020603050405020304" pitchFamily="18" charset="0"/>
              </a:rPr>
              <a:t>m gi</a:t>
            </a:r>
            <a:r>
              <a:rPr lang="en-US" altLang="vi-VN" dirty="0">
                <a:latin typeface="Times New Roman" panose="02020603050405020304" pitchFamily="18" charset="0"/>
                <a:ea typeface="Times New Roman" panose="02020603050405020304" pitchFamily="18" charset="0"/>
              </a:rPr>
              <a:t>à</a:t>
            </a:r>
            <a:r>
              <a:rPr lang="en-US" altLang="vi-VN" dirty="0">
                <a:latin typeface="Times New Roman" panose="02020603050405020304" pitchFamily="18" charset="0"/>
                <a:cs typeface="Times New Roman" panose="02020603050405020304" pitchFamily="18" charset="0"/>
              </a:rPr>
              <a:t>u chính đáng cho mình, gia đình, xã hội.</a:t>
            </a:r>
          </a:p>
          <a:p>
            <a:pPr algn="just">
              <a:spcBef>
                <a:spcPts val="600"/>
              </a:spcBef>
              <a:buChar char="-"/>
            </a:pPr>
            <a:r>
              <a:rPr lang="en-US" altLang="vi-VN" dirty="0">
                <a:latin typeface="Times New Roman" panose="02020603050405020304" pitchFamily="18" charset="0"/>
                <a:cs typeface="Times New Roman" panose="02020603050405020304" pitchFamily="18" charset="0"/>
              </a:rPr>
              <a:t> Đấu tranh các hiện tương tiêu cực trong xã hội</a:t>
            </a:r>
            <a:r>
              <a:rPr lang="en-US" altLang="vi-VN" dirty="0">
                <a:latin typeface="Times New Roman" panose="02020603050405020304" pitchFamily="18" charset="0"/>
                <a:ea typeface="Times New Roman" panose="02020603050405020304" pitchFamily="18" charset="0"/>
              </a:rPr>
              <a:t>…</a:t>
            </a:r>
          </a:p>
        </p:txBody>
      </p:sp>
      <p:sp>
        <p:nvSpPr>
          <p:cNvPr id="10" name="Text Box 17"/>
          <p:cNvSpPr txBox="1"/>
          <p:nvPr/>
        </p:nvSpPr>
        <p:spPr>
          <a:xfrm>
            <a:off x="4540250" y="2813050"/>
            <a:ext cx="3994150" cy="3200400"/>
          </a:xfrm>
          <a:prstGeom prst="rect">
            <a:avLst/>
          </a:prstGeom>
          <a:noFill/>
          <a:ln w="9525">
            <a:noFill/>
          </a:ln>
        </p:spPr>
        <p:txBody>
          <a:bodyPr>
            <a:spAutoFit/>
          </a:bodyPr>
          <a:lstStyle/>
          <a:p>
            <a:pPr algn="just">
              <a:spcBef>
                <a:spcPts val="600"/>
              </a:spcBef>
            </a:pPr>
            <a:r>
              <a:rPr lang="en-US" altLang="vi-VN" sz="2600" dirty="0">
                <a:latin typeface="Times New Roman" panose="02020603050405020304" pitchFamily="18" charset="0"/>
                <a:cs typeface="Times New Roman" panose="02020603050405020304" pitchFamily="18" charset="0"/>
              </a:rPr>
              <a:t>- L</a:t>
            </a:r>
            <a:r>
              <a:rPr lang="en-US" altLang="vi-VN" sz="2600" dirty="0">
                <a:latin typeface="Times New Roman" panose="02020603050405020304" pitchFamily="18" charset="0"/>
                <a:ea typeface="Times New Roman" panose="02020603050405020304" pitchFamily="18" charset="0"/>
              </a:rPr>
              <a:t>à</a:t>
            </a:r>
            <a:r>
              <a:rPr lang="en-US" altLang="vi-VN" sz="2600" dirty="0">
                <a:latin typeface="Times New Roman" panose="02020603050405020304" pitchFamily="18" charset="0"/>
                <a:cs typeface="Times New Roman" panose="02020603050405020304" pitchFamily="18" charset="0"/>
              </a:rPr>
              <a:t> sống ỷ lại thực dụng</a:t>
            </a:r>
          </a:p>
          <a:p>
            <a:pPr algn="just">
              <a:spcBef>
                <a:spcPts val="600"/>
              </a:spcBef>
              <a:buChar char="-"/>
            </a:pPr>
            <a:r>
              <a:rPr lang="en-US" altLang="vi-VN" sz="2600" dirty="0">
                <a:latin typeface="Times New Roman" panose="02020603050405020304" pitchFamily="18" charset="0"/>
                <a:cs typeface="Times New Roman" panose="02020603050405020304" pitchFamily="18" charset="0"/>
              </a:rPr>
              <a:t> Không có ước mơ ho</a:t>
            </a:r>
            <a:r>
              <a:rPr lang="en-US" altLang="vi-VN" sz="2600" dirty="0">
                <a:latin typeface="Times New Roman" panose="02020603050405020304" pitchFamily="18" charset="0"/>
                <a:ea typeface="Times New Roman" panose="02020603050405020304" pitchFamily="18" charset="0"/>
              </a:rPr>
              <a:t>à</a:t>
            </a:r>
            <a:r>
              <a:rPr lang="en-US" altLang="vi-VN" sz="2600" dirty="0">
                <a:latin typeface="Times New Roman" panose="02020603050405020304" pitchFamily="18" charset="0"/>
                <a:cs typeface="Times New Roman" panose="02020603050405020304" pitchFamily="18" charset="0"/>
              </a:rPr>
              <a:t>i bão.</a:t>
            </a:r>
          </a:p>
          <a:p>
            <a:pPr algn="just">
              <a:spcBef>
                <a:spcPts val="600"/>
              </a:spcBef>
              <a:buChar char="-"/>
            </a:pPr>
            <a:r>
              <a:rPr lang="en-US" altLang="vi-VN" sz="2600" dirty="0">
                <a:latin typeface="Times New Roman" panose="02020603050405020304" pitchFamily="18" charset="0"/>
                <a:cs typeface="Times New Roman" panose="02020603050405020304" pitchFamily="18" charset="0"/>
              </a:rPr>
              <a:t> Sống vì tiền t</a:t>
            </a:r>
            <a:r>
              <a:rPr lang="en-US" altLang="vi-VN" sz="2600" dirty="0">
                <a:latin typeface="Times New Roman" panose="02020603050405020304" pitchFamily="18" charset="0"/>
                <a:ea typeface="Times New Roman" panose="02020603050405020304" pitchFamily="18" charset="0"/>
              </a:rPr>
              <a:t>à</a:t>
            </a:r>
            <a:r>
              <a:rPr lang="en-US" altLang="vi-VN" sz="2600" dirty="0">
                <a:latin typeface="Times New Roman" panose="02020603050405020304" pitchFamily="18" charset="0"/>
                <a:cs typeface="Times New Roman" panose="02020603050405020304" pitchFamily="18" charset="0"/>
              </a:rPr>
              <a:t>i danh vọng.</a:t>
            </a:r>
          </a:p>
          <a:p>
            <a:pPr algn="just">
              <a:spcBef>
                <a:spcPts val="600"/>
              </a:spcBef>
              <a:buChar char="-"/>
            </a:pPr>
            <a:r>
              <a:rPr lang="en-US" altLang="vi-VN" sz="2600" dirty="0">
                <a:latin typeface="Times New Roman" panose="02020603050405020304" pitchFamily="18" charset="0"/>
                <a:cs typeface="Times New Roman" panose="02020603050405020304" pitchFamily="18" charset="0"/>
              </a:rPr>
              <a:t> Ăn chơi nghiện ngập.</a:t>
            </a:r>
          </a:p>
          <a:p>
            <a:pPr algn="just">
              <a:spcBef>
                <a:spcPts val="600"/>
              </a:spcBef>
              <a:buChar char="-"/>
            </a:pPr>
            <a:r>
              <a:rPr lang="en-US" altLang="vi-VN" sz="2600" dirty="0">
                <a:latin typeface="Times New Roman" panose="02020603050405020304" pitchFamily="18" charset="0"/>
                <a:cs typeface="Times New Roman" panose="02020603050405020304" pitchFamily="18" charset="0"/>
              </a:rPr>
              <a:t> Thờ ơ với mọi người, lười biếng</a:t>
            </a:r>
            <a:r>
              <a:rPr lang="en-US" altLang="vi-VN" sz="2600" dirty="0">
                <a:latin typeface="Times New Roman" panose="02020603050405020304" pitchFamily="18" charset="0"/>
                <a:ea typeface="Times New Roman" panose="02020603050405020304" pitchFamily="18" charset="0"/>
              </a:rPr>
              <a:t>…</a:t>
            </a:r>
            <a:endParaRPr lang="vi-VN" altLang="vi-VN" sz="2600" dirty="0">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nodePh="1">
                                  <p:stCondLst>
                                    <p:cond delay="0"/>
                                  </p:stCondLst>
                                  <p:endCondLst>
                                    <p:cond evt="begin" delay="0">
                                      <p:tn val="5"/>
                                    </p:cond>
                                  </p:endCondLst>
                                  <p:childTnLst>
                                    <p:set>
                                      <p:cBhvr>
                                        <p:cTn id="6" dur="1" fill="hold">
                                          <p:stCondLst>
                                            <p:cond delay="0"/>
                                          </p:stCondLst>
                                        </p:cTn>
                                        <p:tgtEl>
                                          <p:spTgt spid="90115">
                                            <p:txEl>
                                              <p:pRg st="0" end="0"/>
                                            </p:txEl>
                                          </p:spTgt>
                                        </p:tgtEl>
                                        <p:attrNameLst>
                                          <p:attrName>style.visibility</p:attrName>
                                        </p:attrNameLst>
                                      </p:cBhvr>
                                      <p:to>
                                        <p:strVal val="visible"/>
                                      </p:to>
                                    </p:set>
                                    <p:anim calcmode="lin" valueType="num">
                                      <p:cBhvr>
                                        <p:cTn id="7" dur="500" fill="hold"/>
                                        <p:tgtEl>
                                          <p:spTgt spid="901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011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22533"/>
                                        </p:tgtEl>
                                        <p:attrNameLst>
                                          <p:attrName>style.visibility</p:attrName>
                                        </p:attrNameLst>
                                      </p:cBhvr>
                                      <p:to>
                                        <p:strVal val="visible"/>
                                      </p:to>
                                    </p:set>
                                    <p:animEffect transition="in" filter="diamond(in)">
                                      <p:cBhvr>
                                        <p:cTn id="13" dur="2000"/>
                                        <p:tgtEl>
                                          <p:spTgt spid="2253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slide(fromBottom)">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a:xfrm>
            <a:off x="457200" y="4546600"/>
            <a:ext cx="2514600" cy="1854200"/>
          </a:xfrm>
        </p:spPr>
        <p:txBody>
          <a:bodyPr vert="horz" wrap="square" lIns="91440" tIns="45720" rIns="91440" bIns="45720" anchor="ctr" anchorCtr="0"/>
          <a:lstStyle/>
          <a:p>
            <a:pPr algn="just"/>
            <a:r>
              <a:rPr lang="en-US" altLang="vi-VN" sz="2400" dirty="0">
                <a:latin typeface="Times New Roman" panose="02020603050405020304" pitchFamily="18" charset="0"/>
                <a:cs typeface="Times New Roman" panose="02020603050405020304" pitchFamily="18" charset="0"/>
              </a:rPr>
              <a:t>Sát thủ Lê Văn Luyện thảm sát ba người trong 1 gia đình.</a:t>
            </a:r>
            <a:endParaRPr lang="en-US" altLang="vi-VN" sz="2400" dirty="0">
              <a:latin typeface="Times New Roman" panose="02020603050405020304" pitchFamily="18" charset="0"/>
              <a:ea typeface="Times New Roman" panose="02020603050405020304" pitchFamily="18" charset="0"/>
            </a:endParaRPr>
          </a:p>
        </p:txBody>
      </p:sp>
      <p:pic>
        <p:nvPicPr>
          <p:cNvPr id="23555" name="Picture 4" descr="19_pham104-470"/>
          <p:cNvPicPr>
            <a:picLocks noChangeAspect="1"/>
          </p:cNvPicPr>
          <p:nvPr/>
        </p:nvPicPr>
        <p:blipFill>
          <a:blip r:embed="rId2"/>
          <a:stretch>
            <a:fillRect/>
          </a:stretch>
        </p:blipFill>
        <p:spPr>
          <a:xfrm>
            <a:off x="279400" y="533400"/>
            <a:ext cx="2800350" cy="3741738"/>
          </a:xfrm>
          <a:prstGeom prst="rect">
            <a:avLst/>
          </a:prstGeom>
          <a:noFill/>
          <a:ln w="9525">
            <a:noFill/>
          </a:ln>
        </p:spPr>
      </p:pic>
      <p:pic>
        <p:nvPicPr>
          <p:cNvPr id="23556" name="Picture 4" descr="images (2)"/>
          <p:cNvPicPr>
            <a:picLocks noChangeAspect="1"/>
          </p:cNvPicPr>
          <p:nvPr/>
        </p:nvPicPr>
        <p:blipFill>
          <a:blip r:embed="rId3"/>
          <a:stretch>
            <a:fillRect/>
          </a:stretch>
        </p:blipFill>
        <p:spPr>
          <a:xfrm>
            <a:off x="3302000" y="520700"/>
            <a:ext cx="2792413" cy="3740150"/>
          </a:xfrm>
          <a:prstGeom prst="rect">
            <a:avLst/>
          </a:prstGeom>
          <a:noFill/>
          <a:ln w="9525">
            <a:noFill/>
          </a:ln>
        </p:spPr>
      </p:pic>
      <p:sp>
        <p:nvSpPr>
          <p:cNvPr id="2" name="TextBox 1"/>
          <p:cNvSpPr txBox="1"/>
          <p:nvPr/>
        </p:nvSpPr>
        <p:spPr>
          <a:xfrm>
            <a:off x="3302000" y="4343400"/>
            <a:ext cx="2792413" cy="2308225"/>
          </a:xfrm>
          <a:prstGeom prst="rect">
            <a:avLst/>
          </a:prstGeom>
          <a:noFill/>
          <a:ln w="9525">
            <a:noFill/>
          </a:ln>
        </p:spPr>
        <p:txBody>
          <a:bodyPr>
            <a:spAutoFit/>
          </a:bodyPr>
          <a:lstStyle/>
          <a:p>
            <a:r>
              <a:rPr lang="en-US" altLang="vi-VN" dirty="0">
                <a:latin typeface="Times New Roman" panose="02020603050405020304" pitchFamily="18" charset="0"/>
                <a:cs typeface="Times New Roman" panose="02020603050405020304" pitchFamily="18" charset="0"/>
              </a:rPr>
              <a:t>Nguyễn Hải Dương v</a:t>
            </a:r>
            <a:r>
              <a:rPr lang="en-US" altLang="vi-VN" dirty="0">
                <a:latin typeface="Times New Roman" panose="02020603050405020304" pitchFamily="18" charset="0"/>
                <a:ea typeface="Times New Roman" panose="02020603050405020304" pitchFamily="18" charset="0"/>
              </a:rPr>
              <a:t>à</a:t>
            </a:r>
            <a:r>
              <a:rPr lang="en-US" altLang="vi-VN" dirty="0">
                <a:latin typeface="Times New Roman" panose="02020603050405020304" pitchFamily="18" charset="0"/>
                <a:cs typeface="Times New Roman" panose="02020603050405020304" pitchFamily="18" charset="0"/>
              </a:rPr>
              <a:t> Vũ Văn Tiến hai đối tượng chính gây ra vụ thảm sát 6 mạng người ở Bình Phước</a:t>
            </a:r>
            <a:endParaRPr lang="vi-VN" altLang="x-none" dirty="0">
              <a:latin typeface="Times New Roman" panose="02020603050405020304" pitchFamily="18" charset="0"/>
              <a:ea typeface="Times New Roman" panose="02020603050405020304" pitchFamily="18" charset="0"/>
            </a:endParaRPr>
          </a:p>
        </p:txBody>
      </p:sp>
      <p:pic>
        <p:nvPicPr>
          <p:cNvPr id="23558" name="Picture 4" descr="download (1)"/>
          <p:cNvPicPr>
            <a:picLocks noChangeAspect="1"/>
          </p:cNvPicPr>
          <p:nvPr/>
        </p:nvPicPr>
        <p:blipFill>
          <a:blip r:embed="rId4"/>
          <a:stretch>
            <a:fillRect/>
          </a:stretch>
        </p:blipFill>
        <p:spPr>
          <a:xfrm>
            <a:off x="6270625" y="533400"/>
            <a:ext cx="2568575" cy="3741738"/>
          </a:xfrm>
          <a:prstGeom prst="rect">
            <a:avLst/>
          </a:prstGeom>
          <a:noFill/>
          <a:ln w="9525">
            <a:noFill/>
          </a:ln>
        </p:spPr>
      </p:pic>
      <p:sp>
        <p:nvSpPr>
          <p:cNvPr id="8" name="Rectangle 2"/>
          <p:cNvSpPr txBox="1"/>
          <p:nvPr/>
        </p:nvSpPr>
        <p:spPr>
          <a:xfrm>
            <a:off x="6400800" y="4587875"/>
            <a:ext cx="2320925" cy="1325563"/>
          </a:xfrm>
          <a:prstGeom prst="rect">
            <a:avLst/>
          </a:prstGeom>
          <a:noFill/>
          <a:ln w="9525">
            <a:noFill/>
          </a:ln>
        </p:spPr>
        <p:txBody>
          <a:bodyPr anchor="ctr" anchorCtr="0"/>
          <a:lstStyle/>
          <a:p>
            <a:pPr algn="just">
              <a:lnSpc>
                <a:spcPct val="90000"/>
              </a:lnSpc>
            </a:pPr>
            <a:r>
              <a:rPr lang="en-US" altLang="vi-VN" dirty="0">
                <a:latin typeface="Times New Roman" panose="02020603050405020304" pitchFamily="18" charset="0"/>
                <a:cs typeface="Times New Roman" panose="02020603050405020304" pitchFamily="18" charset="0"/>
              </a:rPr>
              <a:t>Đặng Văn Hùng đối tượng thảm sát 4 người ở Yên Bái</a:t>
            </a:r>
            <a:endParaRPr lang="en-US" altLang="vi-VN" dirty="0">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additive="base">
                                        <p:cTn id="7" dur="500" fill="hold"/>
                                        <p:tgtEl>
                                          <p:spTgt spid="55298"/>
                                        </p:tgtEl>
                                        <p:attrNameLst>
                                          <p:attrName>ppt_x</p:attrName>
                                        </p:attrNameLst>
                                      </p:cBhvr>
                                      <p:tavLst>
                                        <p:tav tm="0">
                                          <p:val>
                                            <p:strVal val="#ppt_x"/>
                                          </p:val>
                                        </p:tav>
                                        <p:tav tm="100000">
                                          <p:val>
                                            <p:strVal val="#ppt_x"/>
                                          </p:val>
                                        </p:tav>
                                      </p:tavLst>
                                    </p:anim>
                                    <p:anim calcmode="lin" valueType="num">
                                      <p:cBhvr additive="base">
                                        <p:cTn id="8" dur="500" fill="hold"/>
                                        <p:tgtEl>
                                          <p:spTgt spid="552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2"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hvbffz7UM_5VoM:b" descr="ANd9GcSyzMpOsDl9sHcGg5KiHQT1AYcvlKXWIObmysDxTITcvYjpaZk&amp;t=1&amp;h=167&amp;w=222&amp;usg=__5fqlCNkVJPFHNXL4-qpcGYuCG1A="/>
          <p:cNvPicPr>
            <a:picLocks noChangeAspect="1"/>
          </p:cNvPicPr>
          <p:nvPr/>
        </p:nvPicPr>
        <p:blipFill>
          <a:blip r:embed="rId2"/>
          <a:stretch>
            <a:fillRect/>
          </a:stretch>
        </p:blipFill>
        <p:spPr>
          <a:xfrm>
            <a:off x="882650" y="533400"/>
            <a:ext cx="3824288" cy="4343400"/>
          </a:xfrm>
          <a:prstGeom prst="rect">
            <a:avLst/>
          </a:prstGeom>
          <a:noFill/>
          <a:ln w="9525">
            <a:noFill/>
          </a:ln>
        </p:spPr>
      </p:pic>
      <p:pic>
        <p:nvPicPr>
          <p:cNvPr id="61445" name="x6e0hvcIpZEguM:b" descr="ANd9GcR-nzowMd7kkcpcclZmV7qJGcG0VHKm3yacwroFKX3iliRjMsM&amp;t=1&amp;h=165&amp;w=226&amp;usg=__3cdqpYyGMasWLu5ZaTo_kS66o7M="/>
          <p:cNvPicPr>
            <a:picLocks noChangeAspect="1"/>
          </p:cNvPicPr>
          <p:nvPr/>
        </p:nvPicPr>
        <p:blipFill>
          <a:blip r:embed="rId3"/>
          <a:stretch>
            <a:fillRect/>
          </a:stretch>
        </p:blipFill>
        <p:spPr>
          <a:xfrm>
            <a:off x="4926013" y="381000"/>
            <a:ext cx="3684587" cy="4495800"/>
          </a:xfrm>
          <a:prstGeom prst="rect">
            <a:avLst/>
          </a:prstGeom>
          <a:noFill/>
          <a:ln w="9525">
            <a:noFill/>
          </a:ln>
        </p:spPr>
      </p:pic>
      <p:sp>
        <p:nvSpPr>
          <p:cNvPr id="61446" name="Text Box 6"/>
          <p:cNvSpPr txBox="1"/>
          <p:nvPr/>
        </p:nvSpPr>
        <p:spPr>
          <a:xfrm>
            <a:off x="644525" y="5129213"/>
            <a:ext cx="7737475" cy="954087"/>
          </a:xfrm>
          <a:prstGeom prst="rect">
            <a:avLst/>
          </a:prstGeom>
          <a:noFill/>
          <a:ln w="9525">
            <a:noFill/>
          </a:ln>
        </p:spPr>
        <p:txBody>
          <a:bodyPr>
            <a:spAutoFit/>
          </a:bodyPr>
          <a:lstStyle/>
          <a:p>
            <a:pPr algn="ctr">
              <a:spcBef>
                <a:spcPct val="50000"/>
              </a:spcBef>
            </a:pPr>
            <a:r>
              <a:rPr lang="en-US" altLang="vi-VN" sz="2800" b="1" dirty="0">
                <a:latin typeface="Times New Roman" panose="02020603050405020304" pitchFamily="18" charset="0"/>
                <a:cs typeface="Times New Roman" panose="02020603050405020304" pitchFamily="18" charset="0"/>
              </a:rPr>
              <a:t>     Đua đòi - coi thường tính mạng</a:t>
            </a:r>
            <a:r>
              <a:rPr lang="vi-VN" altLang="vi-VN" sz="2800" b="1" dirty="0">
                <a:latin typeface="Times New Roman" panose="02020603050405020304" pitchFamily="18" charset="0"/>
                <a:cs typeface="Times New Roman" panose="02020603050405020304" pitchFamily="18" charset="0"/>
              </a:rPr>
              <a:t> -</a:t>
            </a:r>
            <a:r>
              <a:rPr lang="en-US" altLang="vi-VN" sz="2800" b="1" dirty="0">
                <a:latin typeface="Times New Roman" panose="02020603050405020304" pitchFamily="18" charset="0"/>
                <a:cs typeface="Times New Roman" panose="02020603050405020304" pitchFamily="18" charset="0"/>
              </a:rPr>
              <a:t> vi phạm pháp luật</a:t>
            </a:r>
            <a:endParaRPr lang="en-US" altLang="vi-VN" sz="2800" b="1" dirty="0">
              <a:solidFill>
                <a:srgbClr val="0066CC"/>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44"/>
                                        </p:tgtEl>
                                        <p:attrNameLst>
                                          <p:attrName>style.visibility</p:attrName>
                                        </p:attrNameLst>
                                      </p:cBhvr>
                                      <p:to>
                                        <p:strVal val="visible"/>
                                      </p:to>
                                    </p:set>
                                    <p:animEffect transition="in" filter="circle(in)">
                                      <p:cBhvr>
                                        <p:cTn id="7" dur="2000"/>
                                        <p:tgtEl>
                                          <p:spTgt spid="61444"/>
                                        </p:tgtEl>
                                      </p:cBhvr>
                                    </p:animEffect>
                                  </p:childTnLst>
                                </p:cTn>
                              </p:par>
                              <p:par>
                                <p:cTn id="8" presetID="6" presetClass="entr" presetSubtype="16" fill="hold" nodeType="withEffect">
                                  <p:stCondLst>
                                    <p:cond delay="0"/>
                                  </p:stCondLst>
                                  <p:childTnLst>
                                    <p:set>
                                      <p:cBhvr>
                                        <p:cTn id="9" dur="1" fill="hold">
                                          <p:stCondLst>
                                            <p:cond delay="0"/>
                                          </p:stCondLst>
                                        </p:cTn>
                                        <p:tgtEl>
                                          <p:spTgt spid="61445"/>
                                        </p:tgtEl>
                                        <p:attrNameLst>
                                          <p:attrName>style.visibility</p:attrName>
                                        </p:attrNameLst>
                                      </p:cBhvr>
                                      <p:to>
                                        <p:strVal val="visible"/>
                                      </p:to>
                                    </p:set>
                                    <p:animEffect transition="in" filter="circle(in)">
                                      <p:cBhvr>
                                        <p:cTn id="10" dur="2000"/>
                                        <p:tgtEl>
                                          <p:spTgt spid="6144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1446"/>
                                        </p:tgtEl>
                                        <p:attrNameLst>
                                          <p:attrName>style.visibility</p:attrName>
                                        </p:attrNameLst>
                                      </p:cBhvr>
                                      <p:to>
                                        <p:strVal val="visible"/>
                                      </p:to>
                                    </p:set>
                                    <p:animEffect transition="in" filter="circle(in)">
                                      <p:cBhvr>
                                        <p:cTn id="13" dur="2000"/>
                                        <p:tgtEl>
                                          <p:spTgt spid="61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POINSET2"/>
          <p:cNvPicPr>
            <a:picLocks noChangeAspect="1"/>
          </p:cNvPicPr>
          <p:nvPr/>
        </p:nvPicPr>
        <p:blipFill>
          <a:blip r:embed="rId2"/>
          <a:stretch>
            <a:fillRect/>
          </a:stretch>
        </p:blipFill>
        <p:spPr>
          <a:xfrm>
            <a:off x="0" y="-152400"/>
            <a:ext cx="1600200" cy="2024063"/>
          </a:xfrm>
          <a:prstGeom prst="rect">
            <a:avLst/>
          </a:prstGeom>
          <a:noFill/>
          <a:ln w="9525">
            <a:noFill/>
          </a:ln>
        </p:spPr>
      </p:pic>
      <p:pic>
        <p:nvPicPr>
          <p:cNvPr id="25603" name="Picture 5" descr="POINSET3"/>
          <p:cNvPicPr>
            <a:picLocks noChangeAspect="1"/>
          </p:cNvPicPr>
          <p:nvPr/>
        </p:nvPicPr>
        <p:blipFill>
          <a:blip r:embed="rId3"/>
          <a:stretch>
            <a:fillRect/>
          </a:stretch>
        </p:blipFill>
        <p:spPr>
          <a:xfrm>
            <a:off x="7143750" y="5026025"/>
            <a:ext cx="2000250" cy="1831975"/>
          </a:xfrm>
          <a:prstGeom prst="rect">
            <a:avLst/>
          </a:prstGeom>
          <a:noFill/>
          <a:ln w="9525">
            <a:noFill/>
          </a:ln>
        </p:spPr>
      </p:pic>
      <p:sp>
        <p:nvSpPr>
          <p:cNvPr id="25604" name="Text Box 7"/>
          <p:cNvSpPr txBox="1"/>
          <p:nvPr/>
        </p:nvSpPr>
        <p:spPr>
          <a:xfrm>
            <a:off x="936625" y="2201863"/>
            <a:ext cx="184150" cy="366712"/>
          </a:xfrm>
          <a:prstGeom prst="rect">
            <a:avLst/>
          </a:prstGeom>
          <a:noFill/>
          <a:ln w="9525">
            <a:noFill/>
          </a:ln>
        </p:spPr>
        <p:txBody>
          <a:bodyPr>
            <a:spAutoFit/>
          </a:bodyPr>
          <a:lstStyle/>
          <a:p>
            <a:pPr>
              <a:spcBef>
                <a:spcPct val="50000"/>
              </a:spcBef>
            </a:pPr>
            <a:endParaRPr dirty="0">
              <a:latin typeface=".VnTime" pitchFamily="34" charset="0"/>
              <a:ea typeface="Arial" panose="020B0604020202020204" pitchFamily="34" charset="0"/>
            </a:endParaRPr>
          </a:p>
        </p:txBody>
      </p:sp>
      <p:sp>
        <p:nvSpPr>
          <p:cNvPr id="119816" name="Text Box 8"/>
          <p:cNvSpPr txBox="1"/>
          <p:nvPr/>
        </p:nvSpPr>
        <p:spPr>
          <a:xfrm>
            <a:off x="762000" y="2427288"/>
            <a:ext cx="7851775" cy="706437"/>
          </a:xfrm>
          <a:prstGeom prst="rect">
            <a:avLst/>
          </a:prstGeom>
          <a:noFill/>
          <a:ln w="9525">
            <a:noFill/>
          </a:ln>
        </p:spPr>
        <p:txBody>
          <a:bodyPr>
            <a:spAutoFit/>
          </a:bodyPr>
          <a:lstStyle/>
          <a:p>
            <a:pPr algn="just"/>
            <a:r>
              <a:rPr sz="4000" b="1" dirty="0">
                <a:solidFill>
                  <a:srgbClr val="0000FF"/>
                </a:solidFill>
                <a:latin typeface="Times New Roman" panose="02020603050405020304" pitchFamily="18" charset="0"/>
                <a:cs typeface="Arial" panose="020B0604020202020204" pitchFamily="34" charset="0"/>
              </a:rPr>
              <a:t> </a:t>
            </a:r>
            <a:r>
              <a:rPr sz="2800" dirty="0">
                <a:latin typeface=".VnTime" pitchFamily="34" charset="0"/>
                <a:cs typeface="Arial" panose="020B0604020202020204" pitchFamily="34" charset="0"/>
              </a:rPr>
              <a:t>- </a:t>
            </a:r>
            <a:r>
              <a:rPr sz="2800" b="1" dirty="0">
                <a:solidFill>
                  <a:srgbClr val="0000CC"/>
                </a:solidFill>
                <a:latin typeface="Times New Roman" panose="02020603050405020304" pitchFamily="18" charset="0"/>
                <a:cs typeface="Times New Roman" panose="02020603050405020304" pitchFamily="18" charset="0"/>
              </a:rPr>
              <a:t>Thanh niên cần sống có lí tưởng vì:</a:t>
            </a:r>
            <a:endParaRPr sz="2800" dirty="0">
              <a:latin typeface="Times New Roman" panose="02020603050405020304" pitchFamily="18" charset="0"/>
              <a:ea typeface="Arial" panose="020B0604020202020204" pitchFamily="34" charset="0"/>
            </a:endParaRPr>
          </a:p>
        </p:txBody>
      </p:sp>
      <p:sp>
        <p:nvSpPr>
          <p:cNvPr id="7" name="TextBox 6"/>
          <p:cNvSpPr txBox="1"/>
          <p:nvPr/>
        </p:nvSpPr>
        <p:spPr bwMode="auto">
          <a:xfrm>
            <a:off x="457200" y="306388"/>
            <a:ext cx="8124825" cy="554038"/>
          </a:xfrm>
          <a:prstGeom prst="rect">
            <a:avLst/>
          </a:prstGeom>
          <a:solidFill>
            <a:srgbClr val="FFE38B"/>
          </a:solidFill>
        </p:spPr>
        <p:style>
          <a:lnRef idx="1">
            <a:schemeClr val="accent6"/>
          </a:lnRef>
          <a:fillRef idx="2">
            <a:schemeClr val="accent6"/>
          </a:fillRef>
          <a:effectRef idx="1">
            <a:schemeClr val="accent6"/>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buNone/>
            </a:pPr>
            <a:r>
              <a:rPr sz="3000" b="1" u="sng" dirty="0">
                <a:solidFill>
                  <a:srgbClr val="FF0000"/>
                </a:solidFill>
                <a:latin typeface="Times New Roman" panose="02020603050405020304" pitchFamily="18" charset="0"/>
                <a:cs typeface="Times New Roman" panose="02020603050405020304" pitchFamily="18" charset="0"/>
              </a:rPr>
              <a:t>B</a:t>
            </a:r>
            <a:r>
              <a:rPr sz="3000" b="1" u="sng" dirty="0">
                <a:solidFill>
                  <a:srgbClr val="FF0000"/>
                </a:solidFill>
                <a:latin typeface="Times New Roman" panose="02020603050405020304" pitchFamily="18" charset="0"/>
                <a:ea typeface="Times New Roman" panose="02020603050405020304" pitchFamily="18" charset="0"/>
              </a:rPr>
              <a:t>à</a:t>
            </a:r>
            <a:r>
              <a:rPr sz="3000" b="1" u="sng" dirty="0">
                <a:solidFill>
                  <a:srgbClr val="FF0000"/>
                </a:solidFill>
                <a:latin typeface="Times New Roman" panose="02020603050405020304" pitchFamily="18" charset="0"/>
                <a:cs typeface="Times New Roman" panose="02020603050405020304" pitchFamily="18" charset="0"/>
              </a:rPr>
              <a:t>i 10: </a:t>
            </a:r>
            <a:r>
              <a:rPr sz="3000" b="1" dirty="0">
                <a:solidFill>
                  <a:srgbClr val="FF0000"/>
                </a:solidFill>
                <a:latin typeface="Times New Roman" panose="02020603050405020304" pitchFamily="18" charset="0"/>
                <a:cs typeface="Times New Roman" panose="02020603050405020304" pitchFamily="18" charset="0"/>
              </a:rPr>
              <a:t>LÝ TƯỞNG SỐNG CỦA THANH NIÊN</a:t>
            </a:r>
            <a:endParaRPr sz="3000" b="1" dirty="0">
              <a:solidFill>
                <a:srgbClr val="FF0000"/>
              </a:solidFill>
              <a:latin typeface="Times New Roman" panose="02020603050405020304" pitchFamily="18" charset="0"/>
              <a:ea typeface="Times New Roman" panose="02020603050405020304" pitchFamily="18" charset="0"/>
            </a:endParaRPr>
          </a:p>
        </p:txBody>
      </p:sp>
      <p:sp>
        <p:nvSpPr>
          <p:cNvPr id="25607" name="Text Box 7"/>
          <p:cNvSpPr txBox="1"/>
          <p:nvPr/>
        </p:nvSpPr>
        <p:spPr>
          <a:xfrm>
            <a:off x="787400" y="1143000"/>
            <a:ext cx="4572000" cy="892175"/>
          </a:xfrm>
          <a:prstGeom prst="rect">
            <a:avLst/>
          </a:prstGeom>
          <a:noFill/>
          <a:ln w="9525">
            <a:noFill/>
          </a:ln>
        </p:spPr>
        <p:txBody>
          <a:bodyPr>
            <a:spAutoFit/>
          </a:bodyPr>
          <a:lstStyle/>
          <a:p>
            <a:r>
              <a:rPr lang="en-US" altLang="en-US" sz="2800" b="1" u="sng" dirty="0">
                <a:solidFill>
                  <a:srgbClr val="FF0000"/>
                </a:solidFill>
                <a:latin typeface="Times New Roman" panose="02020603050405020304" pitchFamily="18" charset="0"/>
                <a:cs typeface="Times New Roman" panose="02020603050405020304" pitchFamily="18" charset="0"/>
              </a:rPr>
              <a:t>II.NỘI DUNG BÀI HỌC</a:t>
            </a:r>
          </a:p>
          <a:p>
            <a:endParaRPr lang="en-US" altLang="en-US" u="sng" dirty="0">
              <a:latin typeface="Times New Roman" panose="02020603050405020304" pitchFamily="18" charset="0"/>
              <a:ea typeface="Times New Roman" panose="02020603050405020304" pitchFamily="18" charset="0"/>
            </a:endParaRPr>
          </a:p>
        </p:txBody>
      </p:sp>
      <p:sp>
        <p:nvSpPr>
          <p:cNvPr id="25608" name="TextBox 8"/>
          <p:cNvSpPr txBox="1"/>
          <p:nvPr/>
        </p:nvSpPr>
        <p:spPr>
          <a:xfrm>
            <a:off x="825500" y="1871663"/>
            <a:ext cx="7756525" cy="584200"/>
          </a:xfrm>
          <a:prstGeom prst="rect">
            <a:avLst/>
          </a:prstGeom>
          <a:noFill/>
          <a:ln w="9525">
            <a:noFill/>
          </a:ln>
        </p:spPr>
        <p:txBody>
          <a:bodyPr>
            <a:spAutoFit/>
          </a:bodyPr>
          <a:lstStyle/>
          <a:p>
            <a:pPr algn="just"/>
            <a:r>
              <a:rPr sz="3200" b="1" dirty="0">
                <a:solidFill>
                  <a:srgbClr val="FF0000"/>
                </a:solidFill>
                <a:latin typeface="Times New Roman" panose="02020603050405020304" pitchFamily="18" charset="0"/>
                <a:cs typeface="Times New Roman" panose="02020603050405020304" pitchFamily="18" charset="0"/>
              </a:rPr>
              <a:t>2. Vì sao thanh niên cần sống có lý tưởng?</a:t>
            </a:r>
            <a:endParaRPr sz="3200" b="1" dirty="0">
              <a:solidFill>
                <a:srgbClr val="FF0000"/>
              </a:solidFill>
              <a:latin typeface="Times New Roman" panose="02020603050405020304" pitchFamily="18" charset="0"/>
              <a:ea typeface="Times New Roman" panose="02020603050405020304" pitchFamily="18" charset="0"/>
            </a:endParaRPr>
          </a:p>
        </p:txBody>
      </p:sp>
      <p:sp>
        <p:nvSpPr>
          <p:cNvPr id="2" name="Rectangle 1"/>
          <p:cNvSpPr/>
          <p:nvPr/>
        </p:nvSpPr>
        <p:spPr>
          <a:xfrm>
            <a:off x="457200" y="3133725"/>
            <a:ext cx="8001000" cy="2862263"/>
          </a:xfrm>
          <a:prstGeom prst="rect">
            <a:avLst/>
          </a:prstGeom>
          <a:noFill/>
          <a:ln w="9525">
            <a:noFill/>
          </a:ln>
        </p:spPr>
        <p:txBody>
          <a:bodyPr>
            <a:spAutoFit/>
          </a:bodyPr>
          <a:lstStyle/>
          <a:p>
            <a:pPr algn="just">
              <a:lnSpc>
                <a:spcPct val="150000"/>
              </a:lnSpc>
            </a:pPr>
            <a:r>
              <a:rPr dirty="0">
                <a:latin typeface="Times New Roman" panose="02020603050405020304" pitchFamily="18" charset="0"/>
              </a:rPr>
              <a:t>+ Thanh niên là những chủ nhân trẻ tuổi của đất nước, là lực lượng chủ chốt trong sự nghiêp xây dựng và bảo vệ Tổ quốc.</a:t>
            </a:r>
          </a:p>
          <a:p>
            <a:pPr algn="just">
              <a:lnSpc>
                <a:spcPct val="150000"/>
              </a:lnSpc>
            </a:pPr>
            <a:r>
              <a:rPr dirty="0">
                <a:latin typeface="Times New Roman" panose="02020603050405020304" pitchFamily="18" charset="0"/>
              </a:rPr>
              <a:t>+ Lứa tuổi thanh niên là lứa tuổi của những ước mơ cao đẹp.</a:t>
            </a:r>
          </a:p>
          <a:p>
            <a:pPr algn="just">
              <a:lnSpc>
                <a:spcPct val="150000"/>
              </a:lnSpc>
            </a:pPr>
            <a:r>
              <a:rPr dirty="0">
                <a:latin typeface="Times New Roman" panose="02020603050405020304" pitchFamily="18" charset="0"/>
              </a:rPr>
              <a:t>+ Người có lí tưởng sống cao đẹp sẽ được mọi người kính trọng.</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9816"/>
                                        </p:tgtEl>
                                        <p:attrNameLst>
                                          <p:attrName>style.visibility</p:attrName>
                                        </p:attrNameLst>
                                      </p:cBhvr>
                                      <p:to>
                                        <p:strVal val="visible"/>
                                      </p:to>
                                    </p:set>
                                    <p:anim calcmode="lin" valueType="num">
                                      <p:cBhvr additive="base">
                                        <p:cTn id="7" dur="500" fill="hold"/>
                                        <p:tgtEl>
                                          <p:spTgt spid="119816"/>
                                        </p:tgtEl>
                                        <p:attrNameLst>
                                          <p:attrName>ppt_x</p:attrName>
                                        </p:attrNameLst>
                                      </p:cBhvr>
                                      <p:tavLst>
                                        <p:tav tm="0">
                                          <p:val>
                                            <p:strVal val="#ppt_x"/>
                                          </p:val>
                                        </p:tav>
                                        <p:tav tm="100000">
                                          <p:val>
                                            <p:strVal val="#ppt_x"/>
                                          </p:val>
                                        </p:tav>
                                      </p:tavLst>
                                    </p:anim>
                                    <p:anim calcmode="lin" valueType="num">
                                      <p:cBhvr additive="base">
                                        <p:cTn id="8" dur="500" fill="hold"/>
                                        <p:tgtEl>
                                          <p:spTgt spid="1198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6"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p:nvPr/>
        </p:nvSpPr>
        <p:spPr>
          <a:xfrm>
            <a:off x="609600" y="228600"/>
            <a:ext cx="8294688" cy="461963"/>
          </a:xfrm>
          <a:prstGeom prst="rect">
            <a:avLst/>
          </a:prstGeom>
          <a:noFill/>
          <a:ln w="9525">
            <a:noFill/>
          </a:ln>
        </p:spPr>
        <p:txBody>
          <a:bodyPr>
            <a:spAutoFit/>
          </a:bodyPr>
          <a:lstStyle/>
          <a:p>
            <a:pPr algn="ctr">
              <a:spcBef>
                <a:spcPct val="50000"/>
              </a:spcBef>
            </a:pPr>
            <a:r>
              <a:rPr lang="en-US" altLang="vi-VN" b="1" dirty="0">
                <a:solidFill>
                  <a:srgbClr val="FF0000"/>
                </a:solidFill>
                <a:latin typeface="Times New Roman" panose="02020603050405020304" pitchFamily="18" charset="0"/>
                <a:cs typeface="Times New Roman" panose="02020603050405020304" pitchFamily="18" charset="0"/>
              </a:rPr>
              <a:t>HOẠT ĐỘNG XÃ HỘI CỦA THANH NÊN TÌNH NGUYỆN</a:t>
            </a:r>
            <a:endParaRPr lang="en-US" altLang="vi-VN" b="1" dirty="0">
              <a:solidFill>
                <a:srgbClr val="FF0000"/>
              </a:solidFill>
              <a:latin typeface="Times New Roman" panose="02020603050405020304" pitchFamily="18" charset="0"/>
              <a:ea typeface="Times New Roman" panose="02020603050405020304" pitchFamily="18" charset="0"/>
            </a:endParaRPr>
          </a:p>
        </p:txBody>
      </p:sp>
      <p:pic>
        <p:nvPicPr>
          <p:cNvPr id="26627" name="Picture 6" descr="muahexanh2.jpg"/>
          <p:cNvPicPr>
            <a:picLocks noChangeAspect="1"/>
          </p:cNvPicPr>
          <p:nvPr/>
        </p:nvPicPr>
        <p:blipFill>
          <a:blip r:embed="rId2"/>
          <a:stretch>
            <a:fillRect/>
          </a:stretch>
        </p:blipFill>
        <p:spPr>
          <a:xfrm>
            <a:off x="692150" y="3962400"/>
            <a:ext cx="2698750" cy="2598738"/>
          </a:xfrm>
          <a:prstGeom prst="rect">
            <a:avLst/>
          </a:prstGeom>
          <a:noFill/>
          <a:ln w="9525">
            <a:noFill/>
          </a:ln>
        </p:spPr>
      </p:pic>
      <p:pic>
        <p:nvPicPr>
          <p:cNvPr id="26628" name="Picture 7" descr="thanh-nien-tinh-nguyen"/>
          <p:cNvPicPr>
            <a:picLocks noChangeAspect="1"/>
          </p:cNvPicPr>
          <p:nvPr/>
        </p:nvPicPr>
        <p:blipFill>
          <a:blip r:embed="rId3"/>
          <a:stretch>
            <a:fillRect/>
          </a:stretch>
        </p:blipFill>
        <p:spPr>
          <a:xfrm>
            <a:off x="6400800" y="4017963"/>
            <a:ext cx="2503488" cy="2705100"/>
          </a:xfrm>
          <a:prstGeom prst="rect">
            <a:avLst/>
          </a:prstGeom>
          <a:noFill/>
          <a:ln w="9525">
            <a:noFill/>
          </a:ln>
        </p:spPr>
      </p:pic>
      <p:pic>
        <p:nvPicPr>
          <p:cNvPr id="26629" name="Picture 8" descr="images18744_Ly-tuong-thanh-nien5"/>
          <p:cNvPicPr>
            <a:picLocks noChangeAspect="1"/>
          </p:cNvPicPr>
          <p:nvPr/>
        </p:nvPicPr>
        <p:blipFill>
          <a:blip r:embed="rId4"/>
          <a:stretch>
            <a:fillRect/>
          </a:stretch>
        </p:blipFill>
        <p:spPr>
          <a:xfrm>
            <a:off x="3441700" y="841375"/>
            <a:ext cx="2654300" cy="2886075"/>
          </a:xfrm>
          <a:prstGeom prst="rect">
            <a:avLst/>
          </a:prstGeom>
          <a:noFill/>
          <a:ln w="9525">
            <a:noFill/>
          </a:ln>
        </p:spPr>
      </p:pic>
      <p:pic>
        <p:nvPicPr>
          <p:cNvPr id="26630" name="Picture 9" descr="Kết quả hình ảnh cho thanh nien"/>
          <p:cNvPicPr>
            <a:picLocks noChangeAspect="1"/>
          </p:cNvPicPr>
          <p:nvPr/>
        </p:nvPicPr>
        <p:blipFill>
          <a:blip r:embed="rId5"/>
          <a:stretch>
            <a:fillRect/>
          </a:stretch>
        </p:blipFill>
        <p:spPr>
          <a:xfrm>
            <a:off x="711200" y="849313"/>
            <a:ext cx="2679700" cy="2924175"/>
          </a:xfrm>
          <a:prstGeom prst="rect">
            <a:avLst/>
          </a:prstGeom>
          <a:noFill/>
          <a:ln w="9525">
            <a:noFill/>
          </a:ln>
        </p:spPr>
      </p:pic>
      <p:pic>
        <p:nvPicPr>
          <p:cNvPr id="26631" name="Picture 10" descr="Kết quả hình ảnh cho thanh nien vinh phuc an toan giao thong"/>
          <p:cNvPicPr>
            <a:picLocks noChangeAspect="1"/>
          </p:cNvPicPr>
          <p:nvPr/>
        </p:nvPicPr>
        <p:blipFill>
          <a:blip r:embed="rId6"/>
          <a:stretch>
            <a:fillRect/>
          </a:stretch>
        </p:blipFill>
        <p:spPr>
          <a:xfrm>
            <a:off x="6216650" y="803275"/>
            <a:ext cx="2463800" cy="2924175"/>
          </a:xfrm>
          <a:prstGeom prst="rect">
            <a:avLst/>
          </a:prstGeom>
          <a:noFill/>
          <a:ln w="9525">
            <a:noFill/>
          </a:ln>
        </p:spPr>
      </p:pic>
      <p:pic>
        <p:nvPicPr>
          <p:cNvPr id="26632" name="Picture 4"/>
          <p:cNvPicPr>
            <a:picLocks noChangeAspect="1"/>
          </p:cNvPicPr>
          <p:nvPr/>
        </p:nvPicPr>
        <p:blipFill>
          <a:blip r:embed="rId7"/>
          <a:stretch>
            <a:fillRect/>
          </a:stretch>
        </p:blipFill>
        <p:spPr>
          <a:xfrm>
            <a:off x="3562350" y="4056063"/>
            <a:ext cx="2654300" cy="2505075"/>
          </a:xfrm>
          <a:prstGeom prst="rect">
            <a:avLst/>
          </a:prstGeom>
          <a:noFill/>
          <a:ln w="9525">
            <a:noFill/>
          </a:ln>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29"/>
          <p:cNvPicPr>
            <a:picLocks noChangeAspect="1"/>
          </p:cNvPicPr>
          <p:nvPr/>
        </p:nvPicPr>
        <p:blipFill>
          <a:blip r:embed="rId2"/>
          <a:stretch>
            <a:fillRect/>
          </a:stretch>
        </p:blipFill>
        <p:spPr>
          <a:xfrm>
            <a:off x="528638" y="457200"/>
            <a:ext cx="8053387" cy="1219200"/>
          </a:xfrm>
          <a:prstGeom prst="rect">
            <a:avLst/>
          </a:prstGeom>
          <a:noFill/>
          <a:ln w="9525">
            <a:noFill/>
          </a:ln>
        </p:spPr>
      </p:pic>
      <p:sp>
        <p:nvSpPr>
          <p:cNvPr id="88068" name="Rectangle 4"/>
          <p:cNvSpPr>
            <a:spLocks noGrp="1" noRot="1" noChangeArrowheads="1"/>
          </p:cNvSpPr>
          <p:nvPr>
            <p:ph idx="1"/>
          </p:nvPr>
        </p:nvSpPr>
        <p:spPr>
          <a:xfrm>
            <a:off x="581025" y="571500"/>
            <a:ext cx="7696200" cy="990600"/>
          </a:xfrm>
        </p:spPr>
        <p:txBody>
          <a:bodyPr vert="horz" wrap="square" lIns="91440" tIns="45720" rIns="91440" bIns="45720" numCol="1" anchor="t" anchorCtr="0" compatLnSpc="1"/>
          <a:lstStyle/>
          <a:p>
            <a:pPr marL="0" indent="0" algn="ctr">
              <a:buNone/>
            </a:pPr>
            <a:r>
              <a:rPr lang="en-US" altLang="vi-VN" sz="2800" b="1" dirty="0">
                <a:solidFill>
                  <a:srgbClr val="C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Tích cực tham gia các hoạt động chính trị, xã hội như phong tr</a:t>
            </a:r>
            <a:r>
              <a:rPr lang="en-US" altLang="vi-VN" sz="2800" b="1" dirty="0">
                <a:solidFill>
                  <a:srgbClr val="C00000"/>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lang="en-US" altLang="vi-VN" sz="2800" b="1" dirty="0">
                <a:solidFill>
                  <a:srgbClr val="C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o đền ơn, đáp nghĩa.</a:t>
            </a:r>
            <a:endParaRPr lang="en-US" altLang="vi-VN" sz="2800" b="1" dirty="0">
              <a:solidFill>
                <a:srgbClr val="C00000"/>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27652" name="Rectangle 5"/>
          <p:cNvSpPr/>
          <p:nvPr/>
        </p:nvSpPr>
        <p:spPr>
          <a:xfrm>
            <a:off x="528638" y="5327650"/>
            <a:ext cx="3840162" cy="1200150"/>
          </a:xfrm>
          <a:prstGeom prst="rect">
            <a:avLst/>
          </a:prstGeom>
          <a:noFill/>
          <a:ln w="9525">
            <a:noFill/>
          </a:ln>
        </p:spPr>
        <p:txBody>
          <a:bodyPr>
            <a:spAutoFit/>
          </a:bodyPr>
          <a:lstStyle/>
          <a:p>
            <a:pPr algn="ctr"/>
            <a:r>
              <a:rPr lang="vi-VN" altLang="x-none" dirty="0">
                <a:solidFill>
                  <a:srgbClr val="002060"/>
                </a:solidFill>
                <a:latin typeface="Times New Roman" panose="02020603050405020304" pitchFamily="18" charset="0"/>
                <a:cs typeface="Times New Roman" panose="02020603050405020304" pitchFamily="18" charset="0"/>
              </a:rPr>
              <a:t>Đo</a:t>
            </a:r>
            <a:r>
              <a:rPr lang="vi-VN" altLang="x-none" dirty="0">
                <a:solidFill>
                  <a:srgbClr val="002060"/>
                </a:solidFill>
                <a:latin typeface="Times New Roman" panose="02020603050405020304" pitchFamily="18" charset="0"/>
                <a:ea typeface="Times New Roman" panose="02020603050405020304" pitchFamily="18" charset="0"/>
              </a:rPr>
              <a:t>à</a:t>
            </a:r>
            <a:r>
              <a:rPr lang="vi-VN" altLang="x-none" dirty="0">
                <a:solidFill>
                  <a:srgbClr val="002060"/>
                </a:solidFill>
                <a:latin typeface="Times New Roman" panose="02020603050405020304" pitchFamily="18" charset="0"/>
                <a:cs typeface="Times New Roman" panose="02020603050405020304" pitchFamily="18" charset="0"/>
              </a:rPr>
              <a:t>n viên thanh niên thắp hương trên mộ anh hùng liệt sĩ</a:t>
            </a:r>
            <a:endParaRPr lang="vi-VN" altLang="x-none" dirty="0">
              <a:solidFill>
                <a:srgbClr val="002060"/>
              </a:solidFill>
              <a:latin typeface="Times New Roman" panose="02020603050405020304" pitchFamily="18" charset="0"/>
              <a:ea typeface="Times New Roman" panose="02020603050405020304" pitchFamily="18" charset="0"/>
            </a:endParaRPr>
          </a:p>
        </p:txBody>
      </p:sp>
      <p:pic>
        <p:nvPicPr>
          <p:cNvPr id="27653" name="Picture 7" descr="http://baovinhphuc.com.vn/thumbnail/550/8.jpg?url=Storage/Images/2016/7/18/8.jpg"/>
          <p:cNvPicPr>
            <a:picLocks noChangeAspect="1"/>
          </p:cNvPicPr>
          <p:nvPr/>
        </p:nvPicPr>
        <p:blipFill>
          <a:blip r:embed="rId3"/>
          <a:stretch>
            <a:fillRect/>
          </a:stretch>
        </p:blipFill>
        <p:spPr>
          <a:xfrm>
            <a:off x="4857750" y="2051050"/>
            <a:ext cx="3724275" cy="3128963"/>
          </a:xfrm>
          <a:prstGeom prst="rect">
            <a:avLst/>
          </a:prstGeom>
          <a:noFill/>
          <a:ln w="9525">
            <a:noFill/>
          </a:ln>
        </p:spPr>
      </p:pic>
      <p:sp>
        <p:nvSpPr>
          <p:cNvPr id="27654" name="TextBox 1"/>
          <p:cNvSpPr txBox="1"/>
          <p:nvPr/>
        </p:nvSpPr>
        <p:spPr>
          <a:xfrm>
            <a:off x="4833938" y="5264150"/>
            <a:ext cx="3748087" cy="1200150"/>
          </a:xfrm>
          <a:prstGeom prst="rect">
            <a:avLst/>
          </a:prstGeom>
          <a:noFill/>
          <a:ln w="9525">
            <a:noFill/>
          </a:ln>
        </p:spPr>
        <p:txBody>
          <a:bodyPr>
            <a:spAutoFit/>
          </a:bodyPr>
          <a:lstStyle/>
          <a:p>
            <a:pPr algn="ctr"/>
            <a:r>
              <a:rPr lang="vi-VN" altLang="x-none" dirty="0">
                <a:solidFill>
                  <a:srgbClr val="002060"/>
                </a:solidFill>
                <a:latin typeface="Times New Roman" panose="02020603050405020304" pitchFamily="18" charset="0"/>
              </a:rPr>
              <a:t>Đoàn viên thanh niên tham gia vệ sinh, chỉnh trang nghĩa trang liệt sĩ</a:t>
            </a:r>
            <a:r>
              <a:rPr dirty="0">
                <a:solidFill>
                  <a:srgbClr val="002060"/>
                </a:solidFill>
                <a:latin typeface="Times New Roman" panose="02020603050405020304" pitchFamily="18" charset="0"/>
              </a:rPr>
              <a:t>.</a:t>
            </a:r>
            <a:endParaRPr lang="vi-VN" altLang="x-none" dirty="0">
              <a:solidFill>
                <a:srgbClr val="002060"/>
              </a:solidFill>
              <a:latin typeface="Times New Roman" panose="02020603050405020304" pitchFamily="18" charset="0"/>
            </a:endParaRPr>
          </a:p>
        </p:txBody>
      </p:sp>
      <p:pic>
        <p:nvPicPr>
          <p:cNvPr id="27655" name="Picture 10" descr="Kết quả hình ảnh cho thanh nien vinh phuc tham nghia trang"/>
          <p:cNvPicPr>
            <a:picLocks noChangeAspect="1"/>
          </p:cNvPicPr>
          <p:nvPr/>
        </p:nvPicPr>
        <p:blipFill>
          <a:blip r:embed="rId4"/>
          <a:stretch>
            <a:fillRect/>
          </a:stretch>
        </p:blipFill>
        <p:spPr>
          <a:xfrm>
            <a:off x="528638" y="1838325"/>
            <a:ext cx="4043362" cy="3341688"/>
          </a:xfrm>
          <a:prstGeom prst="rect">
            <a:avLst/>
          </a:prstGeom>
          <a:noFill/>
          <a:ln w="9525">
            <a:noFill/>
          </a:ln>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a:xfrm>
            <a:off x="695325" y="533400"/>
            <a:ext cx="7820025" cy="838200"/>
          </a:xfrm>
        </p:spPr>
        <p:txBody>
          <a:bodyPr vert="horz" wrap="square" lIns="91440" tIns="45720" rIns="91440" bIns="45720" anchor="ctr" anchorCtr="0"/>
          <a:lstStyle/>
          <a:p>
            <a:r>
              <a:rPr sz="2800" b="1" dirty="0">
                <a:solidFill>
                  <a:srgbClr val="FF0000"/>
                </a:solidFill>
                <a:latin typeface="Times New Roman" panose="02020603050405020304" pitchFamily="18" charset="0"/>
                <a:cs typeface="Times New Roman" panose="02020603050405020304" pitchFamily="18" charset="0"/>
              </a:rPr>
              <a:t>Thanh niên hiến máu nhân đạo</a:t>
            </a:r>
            <a:endParaRPr lang="en-US" altLang="vi-VN" sz="2800" b="1" dirty="0">
              <a:solidFill>
                <a:srgbClr val="FF0000"/>
              </a:solidFill>
              <a:latin typeface="Times New Roman" panose="02020603050405020304" pitchFamily="18" charset="0"/>
              <a:ea typeface="Times New Roman" panose="02020603050405020304" pitchFamily="18" charset="0"/>
            </a:endParaRPr>
          </a:p>
        </p:txBody>
      </p:sp>
      <p:pic>
        <p:nvPicPr>
          <p:cNvPr id="28675" name="Picture 5" descr="Kết quả hình ảnh cho thanh nien vinh phuc  hien mau"/>
          <p:cNvPicPr>
            <a:picLocks noChangeAspect="1"/>
          </p:cNvPicPr>
          <p:nvPr/>
        </p:nvPicPr>
        <p:blipFill>
          <a:blip r:embed="rId2"/>
          <a:stretch>
            <a:fillRect/>
          </a:stretch>
        </p:blipFill>
        <p:spPr>
          <a:xfrm>
            <a:off x="787400" y="1863725"/>
            <a:ext cx="3238500" cy="4432300"/>
          </a:xfrm>
          <a:prstGeom prst="rect">
            <a:avLst/>
          </a:prstGeom>
          <a:noFill/>
          <a:ln w="9525">
            <a:noFill/>
          </a:ln>
        </p:spPr>
      </p:pic>
      <p:pic>
        <p:nvPicPr>
          <p:cNvPr id="28676" name="Picture 6" descr="https://www.nihbt.org.vn/Uploads/thangtuve82@yahoo.com/2017/5/24/_MG_0130.jpg?maxwidth=620&amp;quality=100&amp;format=jpg"/>
          <p:cNvPicPr>
            <a:picLocks noChangeAspect="1"/>
          </p:cNvPicPr>
          <p:nvPr/>
        </p:nvPicPr>
        <p:blipFill>
          <a:blip r:embed="rId3"/>
          <a:stretch>
            <a:fillRect/>
          </a:stretch>
        </p:blipFill>
        <p:spPr>
          <a:xfrm>
            <a:off x="4310063" y="1863725"/>
            <a:ext cx="4100512" cy="4432300"/>
          </a:xfrm>
          <a:prstGeom prst="rect">
            <a:avLst/>
          </a:prstGeom>
          <a:noFill/>
          <a:ln w="9525">
            <a:noFill/>
          </a:ln>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descr="Hàng nghìn thanh niên tình nguyện giúp dân sau mưa lũ miền Bắc - Ảnh 1.">
            <a:hlinkClick r:id="rId2" tooltip="&quot;Đoàn viên, thanh niên tình nguyện giúp người dân dựng, lợp lại mái nhà tại phường Cầu Thia, thị xã Nghĩa Lộ - Ảnh: DUY QUỲNH&quot;"/>
          </p:cNvPr>
          <p:cNvPicPr>
            <a:picLocks noChangeAspect="1"/>
          </p:cNvPicPr>
          <p:nvPr/>
        </p:nvPicPr>
        <p:blipFill>
          <a:blip r:embed="rId3"/>
          <a:stretch>
            <a:fillRect/>
          </a:stretch>
        </p:blipFill>
        <p:spPr>
          <a:xfrm>
            <a:off x="668338" y="1144588"/>
            <a:ext cx="3505200" cy="2274887"/>
          </a:xfrm>
          <a:prstGeom prst="rect">
            <a:avLst/>
          </a:prstGeom>
          <a:noFill/>
          <a:ln w="9525">
            <a:noFill/>
          </a:ln>
        </p:spPr>
      </p:pic>
      <p:pic>
        <p:nvPicPr>
          <p:cNvPr id="29699" name="Picture 2" descr="Hàng nghìn thanh niên tình nguyện giúp dân sau mưa lũ miền Bắc - Ảnh 2.">
            <a:hlinkClick r:id="rId4" tooltip="&quot;Đoàn viên thanh niên tham gia giúp đỡ người dân sửa nhà, góp phần giúp bà con nhanh chóng ổn định cuộc sống sau lũ - ẢNH: DUY QUỲNH&quot;"/>
          </p:cNvPr>
          <p:cNvPicPr>
            <a:picLocks noChangeAspect="1"/>
          </p:cNvPicPr>
          <p:nvPr/>
        </p:nvPicPr>
        <p:blipFill>
          <a:blip r:embed="rId5"/>
          <a:stretch>
            <a:fillRect/>
          </a:stretch>
        </p:blipFill>
        <p:spPr>
          <a:xfrm>
            <a:off x="4632325" y="1144588"/>
            <a:ext cx="3557588" cy="2432050"/>
          </a:xfrm>
          <a:prstGeom prst="rect">
            <a:avLst/>
          </a:prstGeom>
          <a:noFill/>
          <a:ln w="9525">
            <a:noFill/>
          </a:ln>
        </p:spPr>
      </p:pic>
      <p:sp>
        <p:nvSpPr>
          <p:cNvPr id="29700" name="TextBox 3"/>
          <p:cNvSpPr txBox="1"/>
          <p:nvPr/>
        </p:nvSpPr>
        <p:spPr>
          <a:xfrm>
            <a:off x="327025" y="352425"/>
            <a:ext cx="8054975" cy="523875"/>
          </a:xfrm>
          <a:prstGeom prst="rect">
            <a:avLst/>
          </a:prstGeom>
          <a:noFill/>
          <a:ln w="9525">
            <a:noFill/>
          </a:ln>
        </p:spPr>
        <p:txBody>
          <a:bodyPr>
            <a:spAutoFit/>
          </a:bodyPr>
          <a:lstStyle/>
          <a:p>
            <a:pPr algn="ctr"/>
            <a:r>
              <a:rPr sz="2800" b="1" dirty="0">
                <a:solidFill>
                  <a:srgbClr val="FF0000"/>
                </a:solidFill>
                <a:latin typeface="Times New Roman" panose="02020603050405020304" pitchFamily="18" charset="0"/>
              </a:rPr>
              <a:t>T</a:t>
            </a:r>
            <a:r>
              <a:rPr lang="vi-VN" altLang="x-none" sz="2800" b="1" dirty="0">
                <a:solidFill>
                  <a:srgbClr val="FF0000"/>
                </a:solidFill>
                <a:latin typeface="Times New Roman" panose="02020603050405020304" pitchFamily="18" charset="0"/>
              </a:rPr>
              <a:t>hanh niên tình nguyện giúp dân sau</a:t>
            </a:r>
            <a:r>
              <a:rPr sz="2800" b="1" dirty="0">
                <a:solidFill>
                  <a:srgbClr val="FF0000"/>
                </a:solidFill>
                <a:latin typeface="Times New Roman" panose="02020603050405020304" pitchFamily="18" charset="0"/>
              </a:rPr>
              <a:t> bão, lũ lụt</a:t>
            </a:r>
            <a:endParaRPr lang="vi-VN" altLang="x-none" sz="2800" dirty="0">
              <a:solidFill>
                <a:srgbClr val="FF0000"/>
              </a:solidFill>
              <a:latin typeface="Times New Roman" panose="02020603050405020304" pitchFamily="18" charset="0"/>
            </a:endParaRPr>
          </a:p>
        </p:txBody>
      </p:sp>
      <p:pic>
        <p:nvPicPr>
          <p:cNvPr id="29701" name="Picture 4" descr="Hàng nghìn thanh niên tình nguyện giúp dân sau mưa lũ miền Bắc - Ảnh 7.">
            <a:hlinkClick r:id="rId6" tooltip="&quot;Lực lượng quân đội cũng được huy động, cùng thanh niên tình nguyện giúp người dân khắc phục hậu quả sau lũ - Ảnh: DUY QUỲNH&quot;"/>
          </p:cNvPr>
          <p:cNvPicPr>
            <a:picLocks noChangeAspect="1"/>
          </p:cNvPicPr>
          <p:nvPr/>
        </p:nvPicPr>
        <p:blipFill>
          <a:blip r:embed="rId7"/>
          <a:stretch>
            <a:fillRect/>
          </a:stretch>
        </p:blipFill>
        <p:spPr>
          <a:xfrm>
            <a:off x="4632325" y="3948113"/>
            <a:ext cx="3557588" cy="2563812"/>
          </a:xfrm>
          <a:prstGeom prst="rect">
            <a:avLst/>
          </a:prstGeom>
          <a:noFill/>
          <a:ln w="9525">
            <a:noFill/>
          </a:ln>
        </p:spPr>
      </p:pic>
      <p:pic>
        <p:nvPicPr>
          <p:cNvPr id="29702" name="Picture 5" descr="Hàng nghìn thanh niên tình nguyện giúp dân sau mưa lũ miền Bắc - Ảnh 5.">
            <a:hlinkClick r:id="rId8" tooltip="&quot;Đội thanh niên tình nguyện gồm 21 đoàn viên chi đoàn cơ quan Tỉnh đoàn Yên Bái cũng tham gia giúp dân dọn dẹp nhà cửa sau lũ tại thị xã Nghĩa Lộ, huyện Văn Chấn, Trạm Tấu - Ảnh: DUY QUỲNH&quot;"/>
          </p:cNvPr>
          <p:cNvPicPr>
            <a:picLocks noChangeAspect="1"/>
          </p:cNvPicPr>
          <p:nvPr/>
        </p:nvPicPr>
        <p:blipFill>
          <a:blip r:embed="rId9"/>
          <a:stretch>
            <a:fillRect/>
          </a:stretch>
        </p:blipFill>
        <p:spPr>
          <a:xfrm>
            <a:off x="668338" y="3722688"/>
            <a:ext cx="3505200" cy="2789237"/>
          </a:xfrm>
          <a:prstGeom prst="rect">
            <a:avLst/>
          </a:prstGeom>
          <a:noFill/>
          <a:ln w="9525">
            <a:noFill/>
          </a:ln>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descr="Kết quả hình ảnh cho thanh nien vinh phuc tiep suc mua thi"/>
          <p:cNvPicPr>
            <a:picLocks noChangeAspect="1"/>
          </p:cNvPicPr>
          <p:nvPr/>
        </p:nvPicPr>
        <p:blipFill>
          <a:blip r:embed="rId2"/>
          <a:stretch>
            <a:fillRect/>
          </a:stretch>
        </p:blipFill>
        <p:spPr>
          <a:xfrm>
            <a:off x="862013" y="3535363"/>
            <a:ext cx="3429000" cy="2773362"/>
          </a:xfrm>
          <a:prstGeom prst="rect">
            <a:avLst/>
          </a:prstGeom>
          <a:noFill/>
          <a:ln w="9525">
            <a:noFill/>
          </a:ln>
        </p:spPr>
      </p:pic>
      <p:pic>
        <p:nvPicPr>
          <p:cNvPr id="30723" name="Picture 2" descr="Kết quả hình ảnh cho thanh nien vinh phuc tiep suc mua thi"/>
          <p:cNvPicPr>
            <a:picLocks noChangeAspect="1"/>
          </p:cNvPicPr>
          <p:nvPr/>
        </p:nvPicPr>
        <p:blipFill>
          <a:blip r:embed="rId3"/>
          <a:stretch>
            <a:fillRect/>
          </a:stretch>
        </p:blipFill>
        <p:spPr>
          <a:xfrm>
            <a:off x="4506913" y="414338"/>
            <a:ext cx="3575050" cy="2538412"/>
          </a:xfrm>
          <a:prstGeom prst="rect">
            <a:avLst/>
          </a:prstGeom>
          <a:noFill/>
          <a:ln w="9525">
            <a:noFill/>
          </a:ln>
        </p:spPr>
      </p:pic>
      <p:pic>
        <p:nvPicPr>
          <p:cNvPr id="30724" name="Picture 3" descr="Kết quả hình ảnh cho thanh nien vinh phuc tiep suc mua thi"/>
          <p:cNvPicPr>
            <a:picLocks noChangeAspect="1"/>
          </p:cNvPicPr>
          <p:nvPr/>
        </p:nvPicPr>
        <p:blipFill>
          <a:blip r:embed="rId4"/>
          <a:stretch>
            <a:fillRect/>
          </a:stretch>
        </p:blipFill>
        <p:spPr>
          <a:xfrm>
            <a:off x="930275" y="414338"/>
            <a:ext cx="3360738" cy="2538412"/>
          </a:xfrm>
          <a:prstGeom prst="rect">
            <a:avLst/>
          </a:prstGeom>
          <a:noFill/>
          <a:ln w="9525">
            <a:noFill/>
          </a:ln>
        </p:spPr>
      </p:pic>
      <p:pic>
        <p:nvPicPr>
          <p:cNvPr id="30725" name="Picture 4" descr="Kết quả hình ảnh cho thanh nien vinh phuc tiep suc mua thi"/>
          <p:cNvPicPr>
            <a:picLocks noChangeAspect="1"/>
          </p:cNvPicPr>
          <p:nvPr/>
        </p:nvPicPr>
        <p:blipFill>
          <a:blip r:embed="rId5"/>
          <a:stretch>
            <a:fillRect/>
          </a:stretch>
        </p:blipFill>
        <p:spPr>
          <a:xfrm>
            <a:off x="4614863" y="3535363"/>
            <a:ext cx="3575050" cy="2773362"/>
          </a:xfrm>
          <a:prstGeom prst="rect">
            <a:avLst/>
          </a:prstGeom>
          <a:noFill/>
          <a:ln w="9525">
            <a:noFill/>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Mo uoc ngay mai.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4"/>
          <a:stretch>
            <a:fillRect/>
          </a:stretch>
        </p:blipFill>
        <p:spPr>
          <a:xfrm>
            <a:off x="381000" y="6172200"/>
            <a:ext cx="304800" cy="304800"/>
          </a:xfrm>
          <a:prstGeom prst="rect">
            <a:avLst/>
          </a:prstGeom>
          <a:noFill/>
          <a:ln w="9525">
            <a:noFill/>
          </a:ln>
        </p:spPr>
      </p:pic>
      <p:pic>
        <p:nvPicPr>
          <p:cNvPr id="4099" name="Picture 3" descr="POINSET3"/>
          <p:cNvPicPr>
            <a:picLocks noChangeAspect="1"/>
          </p:cNvPicPr>
          <p:nvPr/>
        </p:nvPicPr>
        <p:blipFill>
          <a:blip r:embed="rId5"/>
          <a:stretch>
            <a:fillRect/>
          </a:stretch>
        </p:blipFill>
        <p:spPr>
          <a:xfrm>
            <a:off x="8081963" y="5884863"/>
            <a:ext cx="1062037" cy="973137"/>
          </a:xfrm>
          <a:prstGeom prst="rect">
            <a:avLst/>
          </a:prstGeom>
          <a:noFill/>
          <a:ln w="9525">
            <a:noFill/>
          </a:ln>
        </p:spPr>
      </p:pic>
      <p:pic>
        <p:nvPicPr>
          <p:cNvPr id="4100" name="Picture 5" descr="POINSET3"/>
          <p:cNvPicPr>
            <a:picLocks noChangeAspect="1"/>
          </p:cNvPicPr>
          <p:nvPr/>
        </p:nvPicPr>
        <p:blipFill>
          <a:blip r:embed="rId5"/>
          <a:stretch>
            <a:fillRect/>
          </a:stretch>
        </p:blipFill>
        <p:spPr>
          <a:xfrm flipH="1">
            <a:off x="0" y="5930900"/>
            <a:ext cx="1219200" cy="927100"/>
          </a:xfrm>
          <a:prstGeom prst="rect">
            <a:avLst/>
          </a:prstGeom>
          <a:noFill/>
          <a:ln w="9525">
            <a:noFill/>
          </a:ln>
        </p:spPr>
      </p:pic>
      <p:pic>
        <p:nvPicPr>
          <p:cNvPr id="4101" name="Picture 6" descr="POINSET2"/>
          <p:cNvPicPr>
            <a:picLocks noChangeAspect="1"/>
          </p:cNvPicPr>
          <p:nvPr/>
        </p:nvPicPr>
        <p:blipFill>
          <a:blip r:embed="rId6"/>
          <a:stretch>
            <a:fillRect/>
          </a:stretch>
        </p:blipFill>
        <p:spPr>
          <a:xfrm rot="-5400413" flipH="1">
            <a:off x="19050" y="-19050"/>
            <a:ext cx="1104900" cy="1143000"/>
          </a:xfrm>
          <a:prstGeom prst="rect">
            <a:avLst/>
          </a:prstGeom>
          <a:noFill/>
          <a:ln w="9525">
            <a:noFill/>
          </a:ln>
        </p:spPr>
      </p:pic>
      <p:pic>
        <p:nvPicPr>
          <p:cNvPr id="4102" name="Picture 9" descr="j0196374"/>
          <p:cNvPicPr>
            <a:picLocks noChangeAspect="1"/>
          </p:cNvPicPr>
          <p:nvPr/>
        </p:nvPicPr>
        <p:blipFill>
          <a:blip r:embed="rId7"/>
          <a:stretch>
            <a:fillRect/>
          </a:stretch>
        </p:blipFill>
        <p:spPr>
          <a:xfrm>
            <a:off x="352425" y="166688"/>
            <a:ext cx="820738" cy="911225"/>
          </a:xfrm>
          <a:prstGeom prst="rect">
            <a:avLst/>
          </a:prstGeom>
          <a:noFill/>
          <a:ln w="9525">
            <a:noFill/>
          </a:ln>
        </p:spPr>
      </p:pic>
      <p:sp>
        <p:nvSpPr>
          <p:cNvPr id="4103" name="Oval 10"/>
          <p:cNvSpPr/>
          <p:nvPr/>
        </p:nvSpPr>
        <p:spPr>
          <a:xfrm>
            <a:off x="690563" y="484188"/>
            <a:ext cx="304800" cy="304800"/>
          </a:xfrm>
          <a:prstGeom prst="ellipse">
            <a:avLst/>
          </a:prstGeom>
          <a:noFill/>
          <a:ln w="9525" cap="flat" cmpd="sng">
            <a:solidFill>
              <a:srgbClr val="FFFFFF"/>
            </a:solidFill>
            <a:prstDash val="solid"/>
            <a:headEnd type="none" w="med" len="med"/>
            <a:tailEnd type="none" w="med" len="med"/>
          </a:ln>
        </p:spPr>
        <p:txBody>
          <a:bodyPr wrap="none" anchor="ctr" anchorCtr="0"/>
          <a:lstStyle/>
          <a:p>
            <a:pPr algn="ctr"/>
            <a:r>
              <a:rPr b="1" u="sng" dirty="0">
                <a:solidFill>
                  <a:srgbClr val="FF0066"/>
                </a:solidFill>
                <a:latin typeface="Times New Roman" panose="02020603050405020304" pitchFamily="18" charset="0"/>
              </a:rPr>
              <a:t>10</a:t>
            </a:r>
          </a:p>
        </p:txBody>
      </p:sp>
      <p:sp>
        <p:nvSpPr>
          <p:cNvPr id="10" name="Rectangle 9"/>
          <p:cNvSpPr/>
          <p:nvPr/>
        </p:nvSpPr>
        <p:spPr>
          <a:xfrm>
            <a:off x="263502" y="1332412"/>
            <a:ext cx="6354445" cy="70675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4000" b="1" i="0" u="sng" strike="noStrike" kern="1200" cap="none" spc="0" normalizeH="0" baseline="0" noProof="0" dirty="0">
                <a:ln w="11430"/>
                <a:solidFill>
                  <a:srgbClr val="0033CC"/>
                </a:solidFill>
                <a:effectLst>
                  <a:innerShdw blurRad="63500" dist="50800" dir="13500000">
                    <a:prstClr val="black">
                      <a:alpha val="50000"/>
                    </a:prstClr>
                  </a:innerShdw>
                </a:effectLst>
                <a:uLnTx/>
                <a:uFillTx/>
                <a:latin typeface="Times New Roman" panose="02020603050405020304" pitchFamily="18" charset="0"/>
                <a:ea typeface="+mn-ea"/>
                <a:cs typeface="Times New Roman" panose="02020603050405020304" pitchFamily="18" charset="0"/>
              </a:rPr>
              <a:t>TIẾT </a:t>
            </a:r>
            <a:r>
              <a:rPr kumimoji="0" lang="vi-VN" altLang="en-US" sz="4000" b="1" i="0" u="sng" strike="noStrike" kern="1200" cap="none" spc="0" normalizeH="0" baseline="0" noProof="0" dirty="0">
                <a:ln w="11430"/>
                <a:solidFill>
                  <a:srgbClr val="0033CC"/>
                </a:solidFill>
                <a:effectLst>
                  <a:innerShdw blurRad="63500" dist="50800" dir="13500000">
                    <a:prstClr val="black">
                      <a:alpha val="50000"/>
                    </a:prstClr>
                  </a:innerShdw>
                </a:effectLst>
                <a:uLnTx/>
                <a:uFillTx/>
                <a:latin typeface="Times New Roman" panose="02020603050405020304" pitchFamily="18" charset="0"/>
                <a:ea typeface="+mn-ea"/>
                <a:cs typeface="Times New Roman" panose="02020603050405020304" pitchFamily="18" charset="0"/>
              </a:rPr>
              <a:t>13,</a:t>
            </a:r>
            <a:r>
              <a:rPr kumimoji="0" lang="en-US" sz="4000" b="1" i="0" u="sng" strike="noStrike" kern="1200" cap="none" spc="0" normalizeH="0" baseline="0" noProof="0" dirty="0">
                <a:ln w="11430"/>
                <a:solidFill>
                  <a:srgbClr val="0033CC"/>
                </a:solidFill>
                <a:effectLst>
                  <a:innerShdw blurRad="63500" dist="50800" dir="13500000">
                    <a:prstClr val="black">
                      <a:alpha val="50000"/>
                    </a:prstClr>
                  </a:innerShdw>
                </a:effectLst>
                <a:uLnTx/>
                <a:uFillTx/>
                <a:latin typeface="Times New Roman" panose="02020603050405020304" pitchFamily="18" charset="0"/>
                <a:ea typeface="+mn-ea"/>
                <a:cs typeface="Times New Roman" panose="02020603050405020304" pitchFamily="18" charset="0"/>
              </a:rPr>
              <a:t>14- NGOẠI KHÓA</a:t>
            </a:r>
          </a:p>
        </p:txBody>
      </p:sp>
      <p:sp>
        <p:nvSpPr>
          <p:cNvPr id="11" name="Content Placeholder 3"/>
          <p:cNvSpPr>
            <a:spLocks noGrp="1"/>
          </p:cNvSpPr>
          <p:nvPr>
            <p:ph idx="1"/>
          </p:nvPr>
        </p:nvSpPr>
        <p:spPr>
          <a:xfrm>
            <a:off x="533400" y="2438400"/>
            <a:ext cx="8229600" cy="2819400"/>
          </a:xfrm>
          <a:prstGeom prst="roundRect">
            <a:avLst/>
          </a:prstGeom>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lstStyle/>
          <a:p>
            <a:pPr marL="273050" indent="-273050" algn="ctr" eaLnBrk="1" hangingPunct="1">
              <a:buClrTx/>
              <a:buSzTx/>
              <a:buFontTx/>
              <a:buNone/>
            </a:pPr>
            <a:r>
              <a:rPr sz="4400" b="1" u="sng"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10:</a:t>
            </a:r>
          </a:p>
          <a:p>
            <a:pPr marL="273050" indent="-273050" algn="ctr" eaLnBrk="1" hangingPunct="1">
              <a:buClrTx/>
              <a:buSzTx/>
              <a:buFontTx/>
              <a:buNone/>
            </a:pPr>
            <a:r>
              <a:rPr sz="4400" b="1"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LÝ TƯỞNG SỐNG CỦA THANH NIÊN</a:t>
            </a:r>
            <a:endParaRPr sz="4400" b="1" dirty="0">
              <a:solidFill>
                <a:srgbClr val="FF0000"/>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pic>
        <p:nvPicPr>
          <p:cNvPr id="4106" name="Picture 3" descr="hhd"/>
          <p:cNvPicPr>
            <a:picLocks noChangeAspect="1"/>
          </p:cNvPicPr>
          <p:nvPr/>
        </p:nvPicPr>
        <p:blipFill>
          <a:blip r:embed="rId8"/>
          <a:stretch>
            <a:fillRect/>
          </a:stretch>
        </p:blipFill>
        <p:spPr>
          <a:xfrm>
            <a:off x="6705600" y="87313"/>
            <a:ext cx="2171700" cy="2198687"/>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blinds(horizontal)">
                                      <p:cBhvr>
                                        <p:cTn id="7" dur="500"/>
                                        <p:tgtEl>
                                          <p:spTgt spid="11">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linds(horizont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blinds(horizontal)">
                                      <p:cBhvr>
                                        <p:cTn id="1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190466"/>
                </p:tgtEl>
              </p:cMediaNode>
            </p:audio>
          </p:childTnLst>
        </p:cTn>
      </p:par>
    </p:tnLst>
    <p:bldLst>
      <p:bldP spid="11"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POINSET2"/>
          <p:cNvPicPr>
            <a:picLocks noChangeAspect="1"/>
          </p:cNvPicPr>
          <p:nvPr/>
        </p:nvPicPr>
        <p:blipFill>
          <a:blip r:embed="rId2"/>
          <a:stretch>
            <a:fillRect/>
          </a:stretch>
        </p:blipFill>
        <p:spPr>
          <a:xfrm>
            <a:off x="0" y="-152400"/>
            <a:ext cx="1600200" cy="2024063"/>
          </a:xfrm>
          <a:prstGeom prst="rect">
            <a:avLst/>
          </a:prstGeom>
          <a:noFill/>
          <a:ln w="9525">
            <a:noFill/>
          </a:ln>
        </p:spPr>
      </p:pic>
      <p:pic>
        <p:nvPicPr>
          <p:cNvPr id="31747" name="Picture 5" descr="POINSET3"/>
          <p:cNvPicPr>
            <a:picLocks noChangeAspect="1"/>
          </p:cNvPicPr>
          <p:nvPr/>
        </p:nvPicPr>
        <p:blipFill>
          <a:blip r:embed="rId3"/>
          <a:stretch>
            <a:fillRect/>
          </a:stretch>
        </p:blipFill>
        <p:spPr>
          <a:xfrm>
            <a:off x="7143750" y="5026025"/>
            <a:ext cx="2000250" cy="1831975"/>
          </a:xfrm>
          <a:prstGeom prst="rect">
            <a:avLst/>
          </a:prstGeom>
          <a:noFill/>
          <a:ln w="9525">
            <a:noFill/>
          </a:ln>
        </p:spPr>
      </p:pic>
      <p:sp>
        <p:nvSpPr>
          <p:cNvPr id="31748" name="Text Box 7"/>
          <p:cNvSpPr txBox="1"/>
          <p:nvPr/>
        </p:nvSpPr>
        <p:spPr>
          <a:xfrm>
            <a:off x="936625" y="2201863"/>
            <a:ext cx="184150" cy="366712"/>
          </a:xfrm>
          <a:prstGeom prst="rect">
            <a:avLst/>
          </a:prstGeom>
          <a:noFill/>
          <a:ln w="9525">
            <a:noFill/>
          </a:ln>
        </p:spPr>
        <p:txBody>
          <a:bodyPr>
            <a:spAutoFit/>
          </a:bodyPr>
          <a:lstStyle/>
          <a:p>
            <a:pPr>
              <a:spcBef>
                <a:spcPct val="50000"/>
              </a:spcBef>
            </a:pPr>
            <a:endParaRPr dirty="0">
              <a:latin typeface=".VnTime" pitchFamily="34" charset="0"/>
              <a:ea typeface="Arial" panose="020B0604020202020204" pitchFamily="34" charset="0"/>
            </a:endParaRPr>
          </a:p>
        </p:txBody>
      </p:sp>
      <p:sp>
        <p:nvSpPr>
          <p:cNvPr id="7" name="TextBox 6"/>
          <p:cNvSpPr txBox="1"/>
          <p:nvPr/>
        </p:nvSpPr>
        <p:spPr bwMode="auto">
          <a:xfrm>
            <a:off x="457200" y="306388"/>
            <a:ext cx="8124825" cy="554038"/>
          </a:xfrm>
          <a:prstGeom prst="rect">
            <a:avLst/>
          </a:prstGeom>
          <a:solidFill>
            <a:srgbClr val="FFE38B"/>
          </a:solidFill>
        </p:spPr>
        <p:style>
          <a:lnRef idx="1">
            <a:schemeClr val="accent6"/>
          </a:lnRef>
          <a:fillRef idx="2">
            <a:schemeClr val="accent6"/>
          </a:fillRef>
          <a:effectRef idx="1">
            <a:schemeClr val="accent6"/>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buNone/>
            </a:pPr>
            <a:r>
              <a:rPr sz="3000" b="1" u="sng" dirty="0">
                <a:solidFill>
                  <a:srgbClr val="FF0000"/>
                </a:solidFill>
                <a:latin typeface="Times New Roman" panose="02020603050405020304" pitchFamily="18" charset="0"/>
                <a:cs typeface="Times New Roman" panose="02020603050405020304" pitchFamily="18" charset="0"/>
              </a:rPr>
              <a:t>B</a:t>
            </a:r>
            <a:r>
              <a:rPr sz="3000" b="1" u="sng" dirty="0">
                <a:solidFill>
                  <a:srgbClr val="FF0000"/>
                </a:solidFill>
                <a:latin typeface="Times New Roman" panose="02020603050405020304" pitchFamily="18" charset="0"/>
                <a:ea typeface="Times New Roman" panose="02020603050405020304" pitchFamily="18" charset="0"/>
              </a:rPr>
              <a:t>à</a:t>
            </a:r>
            <a:r>
              <a:rPr sz="3000" b="1" u="sng" dirty="0">
                <a:solidFill>
                  <a:srgbClr val="FF0000"/>
                </a:solidFill>
                <a:latin typeface="Times New Roman" panose="02020603050405020304" pitchFamily="18" charset="0"/>
                <a:cs typeface="Times New Roman" panose="02020603050405020304" pitchFamily="18" charset="0"/>
              </a:rPr>
              <a:t>i 10: </a:t>
            </a:r>
            <a:r>
              <a:rPr sz="3000" b="1" dirty="0">
                <a:solidFill>
                  <a:srgbClr val="FF0000"/>
                </a:solidFill>
                <a:latin typeface="Times New Roman" panose="02020603050405020304" pitchFamily="18" charset="0"/>
                <a:cs typeface="Times New Roman" panose="02020603050405020304" pitchFamily="18" charset="0"/>
              </a:rPr>
              <a:t>LÝ TƯỞNG SỐNG CỦA THANH NIÊN</a:t>
            </a:r>
            <a:endParaRPr sz="3000" b="1" dirty="0">
              <a:solidFill>
                <a:srgbClr val="FF0000"/>
              </a:solidFill>
              <a:latin typeface="Times New Roman" panose="02020603050405020304" pitchFamily="18" charset="0"/>
              <a:ea typeface="Times New Roman" panose="02020603050405020304" pitchFamily="18" charset="0"/>
            </a:endParaRPr>
          </a:p>
        </p:txBody>
      </p:sp>
      <p:sp>
        <p:nvSpPr>
          <p:cNvPr id="31750" name="Text Box 7"/>
          <p:cNvSpPr txBox="1"/>
          <p:nvPr/>
        </p:nvSpPr>
        <p:spPr>
          <a:xfrm>
            <a:off x="787400" y="1143000"/>
            <a:ext cx="4572000" cy="892175"/>
          </a:xfrm>
          <a:prstGeom prst="rect">
            <a:avLst/>
          </a:prstGeom>
          <a:noFill/>
          <a:ln w="9525">
            <a:noFill/>
          </a:ln>
        </p:spPr>
        <p:txBody>
          <a:bodyPr>
            <a:spAutoFit/>
          </a:bodyPr>
          <a:lstStyle/>
          <a:p>
            <a:r>
              <a:rPr lang="en-US" altLang="en-US" sz="2800" b="1" u="sng" dirty="0">
                <a:solidFill>
                  <a:srgbClr val="FF0000"/>
                </a:solidFill>
                <a:latin typeface="Times New Roman" panose="02020603050405020304" pitchFamily="18" charset="0"/>
                <a:cs typeface="Times New Roman" panose="02020603050405020304" pitchFamily="18" charset="0"/>
              </a:rPr>
              <a:t>II.NỘI DUNG BÀI HỌC</a:t>
            </a:r>
          </a:p>
          <a:p>
            <a:endParaRPr lang="en-US" altLang="en-US" u="sng" dirty="0">
              <a:latin typeface="Times New Roman" panose="02020603050405020304" pitchFamily="18" charset="0"/>
              <a:ea typeface="Times New Roman" panose="02020603050405020304" pitchFamily="18" charset="0"/>
            </a:endParaRPr>
          </a:p>
        </p:txBody>
      </p:sp>
      <p:sp>
        <p:nvSpPr>
          <p:cNvPr id="31751" name="TextBox 8"/>
          <p:cNvSpPr txBox="1"/>
          <p:nvPr/>
        </p:nvSpPr>
        <p:spPr>
          <a:xfrm>
            <a:off x="457200" y="1871663"/>
            <a:ext cx="8124825" cy="523875"/>
          </a:xfrm>
          <a:prstGeom prst="rect">
            <a:avLst/>
          </a:prstGeom>
          <a:noFill/>
          <a:ln w="9525">
            <a:noFill/>
          </a:ln>
        </p:spPr>
        <p:txBody>
          <a:bodyPr>
            <a:spAutoFit/>
          </a:bodyPr>
          <a:lstStyle/>
          <a:p>
            <a:pPr algn="just"/>
            <a:r>
              <a:rPr sz="2800" b="1" dirty="0">
                <a:solidFill>
                  <a:srgbClr val="FF0000"/>
                </a:solidFill>
                <a:latin typeface="Times New Roman" panose="02020603050405020304" pitchFamily="18" charset="0"/>
                <a:cs typeface="Times New Roman" panose="02020603050405020304" pitchFamily="18" charset="0"/>
              </a:rPr>
              <a:t>3. Lý tưởng sống của thanh niên Việt Nam hiện nay</a:t>
            </a:r>
            <a:endParaRPr sz="2800" b="1" dirty="0">
              <a:solidFill>
                <a:srgbClr val="FF0000"/>
              </a:solidFill>
              <a:latin typeface="Times New Roman" panose="02020603050405020304" pitchFamily="18" charset="0"/>
              <a:ea typeface="Times New Roman" panose="02020603050405020304" pitchFamily="18" charset="0"/>
            </a:endParaRPr>
          </a:p>
        </p:txBody>
      </p:sp>
      <p:sp>
        <p:nvSpPr>
          <p:cNvPr id="3" name="Rectangle 2"/>
          <p:cNvSpPr/>
          <p:nvPr/>
        </p:nvSpPr>
        <p:spPr>
          <a:xfrm>
            <a:off x="685800" y="2717800"/>
            <a:ext cx="7620000" cy="2246313"/>
          </a:xfrm>
          <a:prstGeom prst="rect">
            <a:avLst/>
          </a:prstGeom>
          <a:noFill/>
          <a:ln w="9525">
            <a:noFill/>
          </a:ln>
        </p:spPr>
        <p:txBody>
          <a:bodyPr>
            <a:spAutoFit/>
          </a:bodyPr>
          <a:lstStyle/>
          <a:p>
            <a:pPr algn="just"/>
            <a:r>
              <a:rPr sz="2800" b="1" dirty="0">
                <a:latin typeface="Times New Roman" panose="02020603050405020304" pitchFamily="18" charset="0"/>
              </a:rPr>
              <a:t>- </a:t>
            </a:r>
            <a:r>
              <a:rPr sz="2800" dirty="0">
                <a:latin typeface="Times New Roman" panose="02020603050405020304" pitchFamily="18" charset="0"/>
              </a:rPr>
              <a:t>Là phấn đấu thực hiện mục tiêu xây dựng nước Việt Nam độc lập, dân giàu, nước mạnh, xã hội công bằng, dân chủ, văn minh. Trước mắt là thực hiện thắng lợi nhiệm vụ Công nghiệp hóa - Hiện đại hóa theo định hướng xã hội chủ nghĩa.</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POINSET2"/>
          <p:cNvPicPr>
            <a:picLocks noChangeAspect="1"/>
          </p:cNvPicPr>
          <p:nvPr/>
        </p:nvPicPr>
        <p:blipFill>
          <a:blip r:embed="rId2"/>
          <a:stretch>
            <a:fillRect/>
          </a:stretch>
        </p:blipFill>
        <p:spPr>
          <a:xfrm>
            <a:off x="0" y="-152400"/>
            <a:ext cx="1600200" cy="2024063"/>
          </a:xfrm>
          <a:prstGeom prst="rect">
            <a:avLst/>
          </a:prstGeom>
          <a:noFill/>
          <a:ln w="9525">
            <a:noFill/>
          </a:ln>
        </p:spPr>
      </p:pic>
      <p:pic>
        <p:nvPicPr>
          <p:cNvPr id="32771" name="Picture 5" descr="POINSET3"/>
          <p:cNvPicPr>
            <a:picLocks noChangeAspect="1"/>
          </p:cNvPicPr>
          <p:nvPr/>
        </p:nvPicPr>
        <p:blipFill>
          <a:blip r:embed="rId3"/>
          <a:stretch>
            <a:fillRect/>
          </a:stretch>
        </p:blipFill>
        <p:spPr>
          <a:xfrm>
            <a:off x="7143750" y="5026025"/>
            <a:ext cx="2000250" cy="1831975"/>
          </a:xfrm>
          <a:prstGeom prst="rect">
            <a:avLst/>
          </a:prstGeom>
          <a:noFill/>
          <a:ln w="9525">
            <a:noFill/>
          </a:ln>
        </p:spPr>
      </p:pic>
      <p:sp>
        <p:nvSpPr>
          <p:cNvPr id="32772" name="Text Box 7"/>
          <p:cNvSpPr txBox="1"/>
          <p:nvPr/>
        </p:nvSpPr>
        <p:spPr>
          <a:xfrm>
            <a:off x="936625" y="2201863"/>
            <a:ext cx="184150" cy="366712"/>
          </a:xfrm>
          <a:prstGeom prst="rect">
            <a:avLst/>
          </a:prstGeom>
          <a:noFill/>
          <a:ln w="9525">
            <a:noFill/>
          </a:ln>
        </p:spPr>
        <p:txBody>
          <a:bodyPr>
            <a:spAutoFit/>
          </a:bodyPr>
          <a:lstStyle/>
          <a:p>
            <a:pPr>
              <a:spcBef>
                <a:spcPct val="50000"/>
              </a:spcBef>
            </a:pPr>
            <a:endParaRPr dirty="0">
              <a:latin typeface=".VnTime" pitchFamily="34" charset="0"/>
              <a:ea typeface="Arial" panose="020B0604020202020204" pitchFamily="34" charset="0"/>
            </a:endParaRPr>
          </a:p>
        </p:txBody>
      </p:sp>
      <p:sp>
        <p:nvSpPr>
          <p:cNvPr id="7" name="TextBox 6"/>
          <p:cNvSpPr txBox="1"/>
          <p:nvPr/>
        </p:nvSpPr>
        <p:spPr bwMode="auto">
          <a:xfrm>
            <a:off x="457200" y="306388"/>
            <a:ext cx="8124825" cy="554038"/>
          </a:xfrm>
          <a:prstGeom prst="rect">
            <a:avLst/>
          </a:prstGeom>
          <a:solidFill>
            <a:srgbClr val="FFE38B"/>
          </a:solidFill>
        </p:spPr>
        <p:style>
          <a:lnRef idx="1">
            <a:schemeClr val="accent6"/>
          </a:lnRef>
          <a:fillRef idx="2">
            <a:schemeClr val="accent6"/>
          </a:fillRef>
          <a:effectRef idx="1">
            <a:schemeClr val="accent6"/>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buNone/>
            </a:pPr>
            <a:r>
              <a:rPr sz="3000" b="1" u="sng" dirty="0">
                <a:solidFill>
                  <a:srgbClr val="FF0000"/>
                </a:solidFill>
                <a:latin typeface="Times New Roman" panose="02020603050405020304" pitchFamily="18" charset="0"/>
                <a:cs typeface="Times New Roman" panose="02020603050405020304" pitchFamily="18" charset="0"/>
              </a:rPr>
              <a:t>B</a:t>
            </a:r>
            <a:r>
              <a:rPr sz="3000" b="1" u="sng" dirty="0">
                <a:solidFill>
                  <a:srgbClr val="FF0000"/>
                </a:solidFill>
                <a:latin typeface="Times New Roman" panose="02020603050405020304" pitchFamily="18" charset="0"/>
                <a:ea typeface="Times New Roman" panose="02020603050405020304" pitchFamily="18" charset="0"/>
              </a:rPr>
              <a:t>à</a:t>
            </a:r>
            <a:r>
              <a:rPr sz="3000" b="1" u="sng" dirty="0">
                <a:solidFill>
                  <a:srgbClr val="FF0000"/>
                </a:solidFill>
                <a:latin typeface="Times New Roman" panose="02020603050405020304" pitchFamily="18" charset="0"/>
                <a:cs typeface="Times New Roman" panose="02020603050405020304" pitchFamily="18" charset="0"/>
              </a:rPr>
              <a:t>i 10: </a:t>
            </a:r>
            <a:r>
              <a:rPr sz="3000" b="1" dirty="0">
                <a:solidFill>
                  <a:srgbClr val="FF0000"/>
                </a:solidFill>
                <a:latin typeface="Times New Roman" panose="02020603050405020304" pitchFamily="18" charset="0"/>
                <a:cs typeface="Times New Roman" panose="02020603050405020304" pitchFamily="18" charset="0"/>
              </a:rPr>
              <a:t>LÝ TƯỞNG SỐNG CỦA THANH NIÊN</a:t>
            </a:r>
            <a:endParaRPr sz="3000" b="1" dirty="0">
              <a:solidFill>
                <a:srgbClr val="FF0000"/>
              </a:solidFill>
              <a:latin typeface="Times New Roman" panose="02020603050405020304" pitchFamily="18" charset="0"/>
              <a:ea typeface="Times New Roman" panose="02020603050405020304" pitchFamily="18" charset="0"/>
            </a:endParaRPr>
          </a:p>
        </p:txBody>
      </p:sp>
      <p:sp>
        <p:nvSpPr>
          <p:cNvPr id="32774" name="Text Box 7"/>
          <p:cNvSpPr txBox="1"/>
          <p:nvPr/>
        </p:nvSpPr>
        <p:spPr>
          <a:xfrm>
            <a:off x="787400" y="1143000"/>
            <a:ext cx="4572000" cy="892175"/>
          </a:xfrm>
          <a:prstGeom prst="rect">
            <a:avLst/>
          </a:prstGeom>
          <a:noFill/>
          <a:ln w="9525">
            <a:noFill/>
          </a:ln>
        </p:spPr>
        <p:txBody>
          <a:bodyPr>
            <a:spAutoFit/>
          </a:bodyPr>
          <a:lstStyle/>
          <a:p>
            <a:r>
              <a:rPr lang="en-US" altLang="en-US" sz="2800" b="1" u="sng" dirty="0">
                <a:solidFill>
                  <a:srgbClr val="FF0000"/>
                </a:solidFill>
                <a:latin typeface="Times New Roman" panose="02020603050405020304" pitchFamily="18" charset="0"/>
                <a:cs typeface="Times New Roman" panose="02020603050405020304" pitchFamily="18" charset="0"/>
              </a:rPr>
              <a:t>II.NỘI DUNG BÀI HỌC</a:t>
            </a:r>
          </a:p>
          <a:p>
            <a:endParaRPr lang="en-US" altLang="en-US" u="sng" dirty="0">
              <a:latin typeface="Times New Roman" panose="02020603050405020304" pitchFamily="18" charset="0"/>
              <a:ea typeface="Times New Roman" panose="02020603050405020304" pitchFamily="18" charset="0"/>
            </a:endParaRPr>
          </a:p>
        </p:txBody>
      </p:sp>
      <p:sp>
        <p:nvSpPr>
          <p:cNvPr id="32775" name="TextBox 8"/>
          <p:cNvSpPr txBox="1"/>
          <p:nvPr/>
        </p:nvSpPr>
        <p:spPr>
          <a:xfrm>
            <a:off x="609600" y="1862138"/>
            <a:ext cx="7921625" cy="523875"/>
          </a:xfrm>
          <a:prstGeom prst="rect">
            <a:avLst/>
          </a:prstGeom>
          <a:noFill/>
          <a:ln w="9525">
            <a:noFill/>
          </a:ln>
        </p:spPr>
        <p:txBody>
          <a:bodyPr>
            <a:spAutoFit/>
          </a:bodyPr>
          <a:lstStyle/>
          <a:p>
            <a:pPr algn="just"/>
            <a:r>
              <a:rPr sz="2800" b="1" dirty="0">
                <a:solidFill>
                  <a:srgbClr val="FF0000"/>
                </a:solidFill>
                <a:latin typeface="Times New Roman" panose="02020603050405020304" pitchFamily="18" charset="0"/>
                <a:cs typeface="Times New Roman" panose="02020603050405020304" pitchFamily="18" charset="0"/>
              </a:rPr>
              <a:t>4. Trách nhiệm của học sinh</a:t>
            </a:r>
            <a:endParaRPr sz="2800" b="1" dirty="0">
              <a:solidFill>
                <a:srgbClr val="FF0000"/>
              </a:solidFill>
              <a:latin typeface="Times New Roman" panose="02020603050405020304" pitchFamily="18" charset="0"/>
              <a:ea typeface="Times New Roman" panose="02020603050405020304" pitchFamily="18" charset="0"/>
            </a:endParaRPr>
          </a:p>
        </p:txBody>
      </p:sp>
      <p:sp>
        <p:nvSpPr>
          <p:cNvPr id="2" name="Rectangle 1"/>
          <p:cNvSpPr/>
          <p:nvPr/>
        </p:nvSpPr>
        <p:spPr>
          <a:xfrm>
            <a:off x="936625" y="2725738"/>
            <a:ext cx="6835775" cy="2676525"/>
          </a:xfrm>
          <a:prstGeom prst="rect">
            <a:avLst/>
          </a:prstGeom>
          <a:noFill/>
          <a:ln w="9525">
            <a:noFill/>
          </a:ln>
        </p:spPr>
        <p:txBody>
          <a:bodyPr>
            <a:spAutoFit/>
          </a:bodyPr>
          <a:lstStyle/>
          <a:p>
            <a:pPr algn="just"/>
            <a:r>
              <a:rPr sz="2800" dirty="0">
                <a:latin typeface="Times New Roman" panose="02020603050405020304" pitchFamily="18" charset="0"/>
              </a:rPr>
              <a:t>- Thanh niên học sinh phải ra sức học tập, rèn luyện để có tri thức, phẩm chất, năng lực để thực hiện lý tưởng.</a:t>
            </a:r>
          </a:p>
          <a:p>
            <a:pPr algn="just"/>
            <a:r>
              <a:rPr sz="2800" dirty="0">
                <a:latin typeface="Times New Roman" panose="02020603050405020304" pitchFamily="18" charset="0"/>
              </a:rPr>
              <a:t>- Mỗi cá nhân cần học tập tốt, rèn luyện đạo đức, lối sống, tham gia các hoạt động của xã hội.</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3" descr="bor27"/>
          <p:cNvPicPr>
            <a:picLocks noChangeAspect="1"/>
          </p:cNvPicPr>
          <p:nvPr/>
        </p:nvPicPr>
        <p:blipFill>
          <a:blip r:embed="rId2"/>
          <a:stretch>
            <a:fillRect/>
          </a:stretch>
        </p:blipFill>
        <p:spPr>
          <a:xfrm>
            <a:off x="0" y="0"/>
            <a:ext cx="9144000" cy="6858000"/>
          </a:xfrm>
          <a:prstGeom prst="rect">
            <a:avLst/>
          </a:prstGeom>
          <a:noFill/>
          <a:ln w="9525">
            <a:noFill/>
          </a:ln>
        </p:spPr>
      </p:pic>
      <p:sp>
        <p:nvSpPr>
          <p:cNvPr id="20484" name="Text Box 4"/>
          <p:cNvSpPr txBox="1"/>
          <p:nvPr/>
        </p:nvSpPr>
        <p:spPr>
          <a:xfrm>
            <a:off x="2590800" y="0"/>
            <a:ext cx="4953000" cy="641350"/>
          </a:xfrm>
          <a:prstGeom prst="rect">
            <a:avLst/>
          </a:prstGeom>
          <a:noFill/>
          <a:ln w="9525">
            <a:noFill/>
          </a:ln>
        </p:spPr>
        <p:txBody>
          <a:bodyPr>
            <a:spAutoFit/>
          </a:bodyPr>
          <a:lstStyle/>
          <a:p>
            <a:pPr>
              <a:spcBef>
                <a:spcPct val="50000"/>
              </a:spcBef>
            </a:pPr>
            <a:r>
              <a:rPr sz="3600" b="1" u="sng" dirty="0">
                <a:solidFill>
                  <a:srgbClr val="3333FF"/>
                </a:solidFill>
                <a:latin typeface="Times New Roman" panose="02020603050405020304" pitchFamily="18" charset="0"/>
              </a:rPr>
              <a:t>Bài tập 1:</a:t>
            </a:r>
          </a:p>
        </p:txBody>
      </p:sp>
      <p:sp>
        <p:nvSpPr>
          <p:cNvPr id="20485" name="Text Box 5"/>
          <p:cNvSpPr txBox="1"/>
          <p:nvPr/>
        </p:nvSpPr>
        <p:spPr>
          <a:xfrm>
            <a:off x="609600" y="609600"/>
            <a:ext cx="7848600" cy="1371600"/>
          </a:xfrm>
          <a:prstGeom prst="rect">
            <a:avLst/>
          </a:prstGeom>
          <a:noFill/>
          <a:ln w="9525">
            <a:noFill/>
          </a:ln>
        </p:spPr>
        <p:txBody>
          <a:bodyPr>
            <a:spAutoFit/>
          </a:bodyPr>
          <a:lstStyle/>
          <a:p>
            <a:pPr algn="just"/>
            <a:r>
              <a:rPr sz="3600" b="1" dirty="0">
                <a:solidFill>
                  <a:srgbClr val="0000FF"/>
                </a:solidFill>
                <a:latin typeface=".VnTime" pitchFamily="34" charset="0"/>
              </a:rPr>
              <a:t>     </a:t>
            </a:r>
            <a:r>
              <a:rPr b="1" u="sng" dirty="0">
                <a:solidFill>
                  <a:srgbClr val="0000FF"/>
                </a:solidFill>
                <a:latin typeface="Times New Roman" panose="02020603050405020304" pitchFamily="18" charset="0"/>
              </a:rPr>
              <a:t>Trong những việc làm dưới đây ,việc làm nào biểu hiện lí tưởng sống cao đẹp ,đúng đắn của thanh niên?</a:t>
            </a:r>
          </a:p>
          <a:p>
            <a:pPr algn="just"/>
            <a:endParaRPr u="sng" dirty="0">
              <a:latin typeface="Times New Roman" panose="02020603050405020304" pitchFamily="18" charset="0"/>
            </a:endParaRPr>
          </a:p>
        </p:txBody>
      </p:sp>
      <p:sp>
        <p:nvSpPr>
          <p:cNvPr id="20487" name="Text Box 7"/>
          <p:cNvSpPr txBox="1"/>
          <p:nvPr/>
        </p:nvSpPr>
        <p:spPr>
          <a:xfrm>
            <a:off x="533400" y="1676400"/>
            <a:ext cx="7772400" cy="4108450"/>
          </a:xfrm>
          <a:prstGeom prst="rect">
            <a:avLst/>
          </a:prstGeom>
          <a:noFill/>
          <a:ln w="9525">
            <a:noFill/>
          </a:ln>
        </p:spPr>
        <p:txBody>
          <a:bodyPr>
            <a:spAutoFit/>
          </a:bodyPr>
          <a:lstStyle/>
          <a:p>
            <a:pPr>
              <a:spcBef>
                <a:spcPct val="50000"/>
              </a:spcBef>
            </a:pPr>
            <a:r>
              <a:rPr b="1" dirty="0">
                <a:solidFill>
                  <a:srgbClr val="0000CC"/>
                </a:solidFill>
                <a:latin typeface="Times New Roman" panose="02020603050405020304" pitchFamily="18" charset="0"/>
              </a:rPr>
              <a:t>a/  Vượt khó trong học tập để tiến bộ không ngừng</a:t>
            </a:r>
          </a:p>
          <a:p>
            <a:pPr>
              <a:spcBef>
                <a:spcPct val="50000"/>
              </a:spcBef>
            </a:pPr>
            <a:r>
              <a:rPr b="1" dirty="0">
                <a:solidFill>
                  <a:srgbClr val="0000CC"/>
                </a:solidFill>
                <a:latin typeface="Times New Roman" panose="02020603050405020304" pitchFamily="18" charset="0"/>
              </a:rPr>
              <a:t>b/  Bị cám dỗ bởi những nhu cầu tầm thường.</a:t>
            </a:r>
          </a:p>
          <a:p>
            <a:pPr>
              <a:spcBef>
                <a:spcPct val="50000"/>
              </a:spcBef>
            </a:pPr>
            <a:r>
              <a:rPr b="1" dirty="0">
                <a:solidFill>
                  <a:srgbClr val="0000CC"/>
                </a:solidFill>
                <a:latin typeface="Times New Roman" panose="02020603050405020304" pitchFamily="18" charset="0"/>
              </a:rPr>
              <a:t>c/  Vận dụng những điều đã học vào thực tiễn</a:t>
            </a:r>
          </a:p>
          <a:p>
            <a:pPr>
              <a:spcBef>
                <a:spcPct val="50000"/>
              </a:spcBef>
            </a:pPr>
            <a:r>
              <a:rPr b="1" dirty="0">
                <a:solidFill>
                  <a:srgbClr val="0000CC"/>
                </a:solidFill>
                <a:latin typeface="Times New Roman" panose="02020603050405020304" pitchFamily="18" charset="0"/>
              </a:rPr>
              <a:t>d/  Luôn sáng tạo trong lao động và trong hoạt động xã hội</a:t>
            </a:r>
          </a:p>
          <a:p>
            <a:pPr>
              <a:spcBef>
                <a:spcPct val="50000"/>
              </a:spcBef>
            </a:pPr>
            <a:r>
              <a:rPr b="1" dirty="0">
                <a:solidFill>
                  <a:srgbClr val="0000CC"/>
                </a:solidFill>
                <a:latin typeface="Times New Roman" panose="02020603050405020304" pitchFamily="18" charset="0"/>
              </a:rPr>
              <a:t>đ/ Luôn khắc phục khó khăn vươn lên trong cuộc sống</a:t>
            </a:r>
          </a:p>
          <a:p>
            <a:pPr>
              <a:spcBef>
                <a:spcPct val="50000"/>
              </a:spcBef>
            </a:pPr>
            <a:r>
              <a:rPr b="1" dirty="0">
                <a:solidFill>
                  <a:srgbClr val="0000CC"/>
                </a:solidFill>
                <a:latin typeface="Times New Roman" panose="02020603050405020304" pitchFamily="18" charset="0"/>
              </a:rPr>
              <a:t>e/ Thắng không kiêu bại không nản</a:t>
            </a:r>
          </a:p>
          <a:p>
            <a:pPr>
              <a:spcBef>
                <a:spcPct val="50000"/>
              </a:spcBef>
            </a:pPr>
            <a:r>
              <a:rPr b="1" dirty="0">
                <a:solidFill>
                  <a:srgbClr val="0000CC"/>
                </a:solidFill>
                <a:latin typeface="Times New Roman" panose="02020603050405020304" pitchFamily="18" charset="0"/>
              </a:rPr>
              <a:t>g/ Không có kế hoạch phấn đấu.</a:t>
            </a:r>
          </a:p>
        </p:txBody>
      </p:sp>
      <p:sp>
        <p:nvSpPr>
          <p:cNvPr id="20488" name="AutoShape 8"/>
          <p:cNvSpPr/>
          <p:nvPr/>
        </p:nvSpPr>
        <p:spPr>
          <a:xfrm>
            <a:off x="533400" y="1752600"/>
            <a:ext cx="533400" cy="381000"/>
          </a:xfrm>
          <a:prstGeom prst="diamond">
            <a:avLst/>
          </a:prstGeom>
          <a:solidFill>
            <a:srgbClr val="FF0066"/>
          </a:solidFill>
          <a:ln w="9525" cap="flat" cmpd="sng">
            <a:solidFill>
              <a:schemeClr val="tx1"/>
            </a:solidFill>
            <a:prstDash val="solid"/>
            <a:miter/>
            <a:headEnd type="none" w="med" len="med"/>
            <a:tailEnd type="none" w="med" len="med"/>
          </a:ln>
        </p:spPr>
        <p:txBody>
          <a:bodyPr wrap="none" anchor="ctr" anchorCtr="0"/>
          <a:lstStyle/>
          <a:p>
            <a:endParaRPr dirty="0">
              <a:latin typeface="Times New Roman" panose="02020603050405020304" pitchFamily="18" charset="0"/>
            </a:endParaRPr>
          </a:p>
        </p:txBody>
      </p:sp>
      <p:sp>
        <p:nvSpPr>
          <p:cNvPr id="20489" name="AutoShape 9"/>
          <p:cNvSpPr/>
          <p:nvPr/>
        </p:nvSpPr>
        <p:spPr>
          <a:xfrm>
            <a:off x="533400" y="2819400"/>
            <a:ext cx="533400" cy="381000"/>
          </a:xfrm>
          <a:prstGeom prst="diamond">
            <a:avLst/>
          </a:prstGeom>
          <a:solidFill>
            <a:srgbClr val="FF0066"/>
          </a:solidFill>
          <a:ln w="9525" cap="flat" cmpd="sng">
            <a:solidFill>
              <a:schemeClr val="tx1"/>
            </a:solidFill>
            <a:prstDash val="solid"/>
            <a:miter/>
            <a:headEnd type="none" w="med" len="med"/>
            <a:tailEnd type="none" w="med" len="med"/>
          </a:ln>
        </p:spPr>
        <p:txBody>
          <a:bodyPr wrap="none" anchor="ctr" anchorCtr="0"/>
          <a:lstStyle/>
          <a:p>
            <a:endParaRPr dirty="0">
              <a:latin typeface="Times New Roman" panose="02020603050405020304" pitchFamily="18" charset="0"/>
            </a:endParaRPr>
          </a:p>
        </p:txBody>
      </p:sp>
      <p:sp>
        <p:nvSpPr>
          <p:cNvPr id="20490" name="AutoShape 10"/>
          <p:cNvSpPr/>
          <p:nvPr/>
        </p:nvSpPr>
        <p:spPr>
          <a:xfrm>
            <a:off x="533400" y="3352800"/>
            <a:ext cx="533400" cy="381000"/>
          </a:xfrm>
          <a:prstGeom prst="diamond">
            <a:avLst/>
          </a:prstGeom>
          <a:solidFill>
            <a:srgbClr val="FF0066"/>
          </a:solidFill>
          <a:ln w="9525" cap="flat" cmpd="sng">
            <a:solidFill>
              <a:schemeClr val="tx1"/>
            </a:solidFill>
            <a:prstDash val="solid"/>
            <a:miter/>
            <a:headEnd type="none" w="med" len="med"/>
            <a:tailEnd type="none" w="med" len="med"/>
          </a:ln>
        </p:spPr>
        <p:txBody>
          <a:bodyPr wrap="none" anchor="ctr" anchorCtr="0"/>
          <a:lstStyle/>
          <a:p>
            <a:endParaRPr dirty="0">
              <a:latin typeface="Times New Roman" panose="02020603050405020304" pitchFamily="18" charset="0"/>
            </a:endParaRPr>
          </a:p>
        </p:txBody>
      </p:sp>
      <p:sp>
        <p:nvSpPr>
          <p:cNvPr id="20491" name="AutoShape 11"/>
          <p:cNvSpPr/>
          <p:nvPr/>
        </p:nvSpPr>
        <p:spPr>
          <a:xfrm>
            <a:off x="457200" y="4267200"/>
            <a:ext cx="533400" cy="381000"/>
          </a:xfrm>
          <a:prstGeom prst="diamond">
            <a:avLst/>
          </a:prstGeom>
          <a:solidFill>
            <a:srgbClr val="FF0066"/>
          </a:solidFill>
          <a:ln w="9525" cap="flat" cmpd="sng">
            <a:solidFill>
              <a:schemeClr val="tx1"/>
            </a:solidFill>
            <a:prstDash val="solid"/>
            <a:miter/>
            <a:headEnd type="none" w="med" len="med"/>
            <a:tailEnd type="none" w="med" len="med"/>
          </a:ln>
        </p:spPr>
        <p:txBody>
          <a:bodyPr wrap="none" anchor="ctr" anchorCtr="0"/>
          <a:lstStyle/>
          <a:p>
            <a:endParaRPr dirty="0">
              <a:latin typeface="Times New Roman" panose="02020603050405020304" pitchFamily="18" charset="0"/>
            </a:endParaRPr>
          </a:p>
        </p:txBody>
      </p:sp>
      <p:sp>
        <p:nvSpPr>
          <p:cNvPr id="20492" name="AutoShape 12"/>
          <p:cNvSpPr/>
          <p:nvPr/>
        </p:nvSpPr>
        <p:spPr>
          <a:xfrm>
            <a:off x="533400" y="4800600"/>
            <a:ext cx="457200" cy="381000"/>
          </a:xfrm>
          <a:prstGeom prst="diamond">
            <a:avLst/>
          </a:prstGeom>
          <a:solidFill>
            <a:srgbClr val="FF0066"/>
          </a:solidFill>
          <a:ln w="9525" cap="flat" cmpd="sng">
            <a:solidFill>
              <a:schemeClr val="tx1"/>
            </a:solidFill>
            <a:prstDash val="solid"/>
            <a:miter/>
            <a:headEnd type="none" w="med" len="med"/>
            <a:tailEnd type="none" w="med" len="med"/>
          </a:ln>
        </p:spPr>
        <p:txBody>
          <a:bodyPr wrap="none" anchor="ctr" anchorCtr="0"/>
          <a:lstStyle/>
          <a:p>
            <a:endParaRPr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blinds(horizontal)">
                                      <p:cBhvr>
                                        <p:cTn id="7" dur="500"/>
                                        <p:tgtEl>
                                          <p:spTgt spid="2048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box(in)">
                                      <p:cBhvr>
                                        <p:cTn id="12" dur="500"/>
                                        <p:tgtEl>
                                          <p:spTgt spid="2048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487"/>
                                        </p:tgtEl>
                                        <p:attrNameLst>
                                          <p:attrName>style.visibility</p:attrName>
                                        </p:attrNameLst>
                                      </p:cBhvr>
                                      <p:to>
                                        <p:strVal val="visible"/>
                                      </p:to>
                                    </p:set>
                                    <p:animEffect transition="in" filter="box(in)">
                                      <p:cBhvr>
                                        <p:cTn id="17" dur="500"/>
                                        <p:tgtEl>
                                          <p:spTgt spid="2048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0488"/>
                                        </p:tgtEl>
                                        <p:attrNameLst>
                                          <p:attrName>style.visibility</p:attrName>
                                        </p:attrNameLst>
                                      </p:cBhvr>
                                      <p:to>
                                        <p:strVal val="visible"/>
                                      </p:to>
                                    </p:set>
                                    <p:animEffect transition="in" filter="box(in)">
                                      <p:cBhvr>
                                        <p:cTn id="22" dur="500"/>
                                        <p:tgtEl>
                                          <p:spTgt spid="2048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0489"/>
                                        </p:tgtEl>
                                        <p:attrNameLst>
                                          <p:attrName>style.visibility</p:attrName>
                                        </p:attrNameLst>
                                      </p:cBhvr>
                                      <p:to>
                                        <p:strVal val="visible"/>
                                      </p:to>
                                    </p:set>
                                    <p:animEffect transition="in" filter="box(in)">
                                      <p:cBhvr>
                                        <p:cTn id="27" dur="500"/>
                                        <p:tgtEl>
                                          <p:spTgt spid="2048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0490"/>
                                        </p:tgtEl>
                                        <p:attrNameLst>
                                          <p:attrName>style.visibility</p:attrName>
                                        </p:attrNameLst>
                                      </p:cBhvr>
                                      <p:to>
                                        <p:strVal val="visible"/>
                                      </p:to>
                                    </p:set>
                                    <p:animEffect transition="in" filter="box(in)">
                                      <p:cBhvr>
                                        <p:cTn id="32" dur="500"/>
                                        <p:tgtEl>
                                          <p:spTgt spid="2049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0491"/>
                                        </p:tgtEl>
                                        <p:attrNameLst>
                                          <p:attrName>style.visibility</p:attrName>
                                        </p:attrNameLst>
                                      </p:cBhvr>
                                      <p:to>
                                        <p:strVal val="visible"/>
                                      </p:to>
                                    </p:set>
                                    <p:animEffect transition="in" filter="box(in)">
                                      <p:cBhvr>
                                        <p:cTn id="37" dur="500"/>
                                        <p:tgtEl>
                                          <p:spTgt spid="20491"/>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0492"/>
                                        </p:tgtEl>
                                        <p:attrNameLst>
                                          <p:attrName>style.visibility</p:attrName>
                                        </p:attrNameLst>
                                      </p:cBhvr>
                                      <p:to>
                                        <p:strVal val="visible"/>
                                      </p:to>
                                    </p:set>
                                    <p:animEffect transition="in" filter="box(in)">
                                      <p:cBhvr>
                                        <p:cTn id="42" dur="500"/>
                                        <p:tgtEl>
                                          <p:spTgt spid="20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20485" grpId="0"/>
      <p:bldP spid="20487" grpId="0"/>
      <p:bldP spid="20488" grpId="0" animBg="1"/>
      <p:bldP spid="20489" grpId="0" animBg="1"/>
      <p:bldP spid="20490" grpId="0" animBg="1"/>
      <p:bldP spid="20491" grpId="0" animBg="1"/>
      <p:bldP spid="204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11" name="Group 7"/>
          <p:cNvGrpSpPr/>
          <p:nvPr/>
        </p:nvGrpSpPr>
        <p:grpSpPr bwMode="auto">
          <a:xfrm>
            <a:off x="247240" y="346"/>
            <a:ext cx="8880345" cy="1043845"/>
            <a:chOff x="720" y="1392"/>
            <a:chExt cx="4058" cy="480"/>
          </a:xfrm>
          <a:effectLst>
            <a:reflection blurRad="6350" stA="50000" endA="300" endPos="90000" dist="50800" dir="5400000" sy="-100000" algn="bl" rotWithShape="0"/>
          </a:effectLst>
        </p:grpSpPr>
        <p:sp>
          <p:nvSpPr>
            <p:cNvPr id="47112" name="AutoShape 8"/>
            <p:cNvSpPr>
              <a:spLocks noChangeArrowheads="1"/>
            </p:cNvSpPr>
            <p:nvPr/>
          </p:nvSpPr>
          <p:spPr bwMode="ltGray">
            <a:xfrm>
              <a:off x="720" y="1392"/>
              <a:ext cx="4058" cy="480"/>
            </a:xfrm>
            <a:prstGeom prst="roundRect">
              <a:avLst>
                <a:gd name="adj" fmla="val 17509"/>
              </a:avLst>
            </a:prstGeom>
            <a:gradFill rotWithShape="1">
              <a:gsLst>
                <a:gs pos="0">
                  <a:schemeClr val="hlink"/>
                </a:gs>
                <a:gs pos="50000">
                  <a:schemeClr val="hlink">
                    <a:gamma/>
                    <a:shade val="89020"/>
                    <a:invGamma/>
                  </a:schemeClr>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grpSp>
          <p:nvGrpSpPr>
            <p:cNvPr id="47113" name="Group 9"/>
            <p:cNvGrpSpPr/>
            <p:nvPr/>
          </p:nvGrpSpPr>
          <p:grpSpPr bwMode="auto">
            <a:xfrm>
              <a:off x="730" y="1407"/>
              <a:ext cx="4043" cy="444"/>
              <a:chOff x="744" y="1407"/>
              <a:chExt cx="3988" cy="444"/>
            </a:xfrm>
          </p:grpSpPr>
          <p:sp>
            <p:nvSpPr>
              <p:cNvPr id="47114" name="AutoShape 10"/>
              <p:cNvSpPr>
                <a:spLocks noChangeArrowheads="1"/>
              </p:cNvSpPr>
              <p:nvPr/>
            </p:nvSpPr>
            <p:spPr bwMode="ltGray">
              <a:xfrm>
                <a:off x="744" y="1736"/>
                <a:ext cx="3988" cy="115"/>
              </a:xfrm>
              <a:prstGeom prst="roundRect">
                <a:avLst>
                  <a:gd name="adj" fmla="val 50000"/>
                </a:avLst>
              </a:prstGeom>
              <a:gradFill rotWithShape="1">
                <a:gsLst>
                  <a:gs pos="0">
                    <a:schemeClr val="hlink">
                      <a:alpha val="0"/>
                    </a:schemeClr>
                  </a:gs>
                  <a:gs pos="100000">
                    <a:schemeClr val="hlink">
                      <a:gamma/>
                      <a:tint val="41176"/>
                      <a:invGamma/>
                    </a:scheme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
            <p:nvSpPr>
              <p:cNvPr id="47115" name="AutoShape 11"/>
              <p:cNvSpPr>
                <a:spLocks noChangeArrowheads="1"/>
              </p:cNvSpPr>
              <p:nvPr/>
            </p:nvSpPr>
            <p:spPr bwMode="ltGray">
              <a:xfrm>
                <a:off x="744" y="1407"/>
                <a:ext cx="3988" cy="115"/>
              </a:xfrm>
              <a:prstGeom prst="roundRect">
                <a:avLst>
                  <a:gd name="adj" fmla="val 50000"/>
                </a:avLst>
              </a:prstGeom>
              <a:gradFill rotWithShape="1">
                <a:gsLst>
                  <a:gs pos="0">
                    <a:schemeClr val="hlink">
                      <a:gamma/>
                      <a:tint val="33333"/>
                      <a:invGamma/>
                    </a:schemeClr>
                  </a:gs>
                  <a:gs pos="100000">
                    <a:schemeClr val="hlink">
                      <a:alpha val="0"/>
                    </a:scheme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grpSp>
      </p:grpSp>
      <p:sp>
        <p:nvSpPr>
          <p:cNvPr id="34819" name="WordArt 3"/>
          <p:cNvSpPr>
            <a:spLocks noTextEdit="1"/>
          </p:cNvSpPr>
          <p:nvPr/>
        </p:nvSpPr>
        <p:spPr>
          <a:xfrm>
            <a:off x="190500" y="304800"/>
            <a:ext cx="1181100" cy="228600"/>
          </a:xfrm>
          <a:prstGeom prst="rect">
            <a:avLst/>
          </a:prstGeom>
        </p:spPr>
        <p:txBody>
          <a:bodyPr wrap="none" fromWordArt="1">
            <a:prstTxWarp prst="textPlain">
              <a:avLst>
                <a:gd name="adj" fmla="val 50000"/>
              </a:avLst>
            </a:prstTxWarp>
            <a:normAutofit/>
          </a:bodyPr>
          <a:lstStyle/>
          <a:p>
            <a:pPr algn="l"/>
            <a:r>
              <a:rPr lang="en-US" sz="3600" b="1">
                <a:solidFill>
                  <a:schemeClr val="bg1"/>
                </a:solidFill>
                <a:latin typeface="Tahoma" panose="020B0604030504040204" charset="0"/>
                <a:ea typeface="Tahoma" panose="020B0604030504040204" charset="0"/>
              </a:rPr>
              <a:t>Tuần 26 - Tiết 26</a:t>
            </a:r>
          </a:p>
        </p:txBody>
      </p:sp>
      <p:sp>
        <p:nvSpPr>
          <p:cNvPr id="34820" name="WordArt 4"/>
          <p:cNvSpPr>
            <a:spLocks noTextEdit="1"/>
          </p:cNvSpPr>
          <p:nvPr/>
        </p:nvSpPr>
        <p:spPr>
          <a:xfrm>
            <a:off x="1765300" y="266700"/>
            <a:ext cx="6477000" cy="685800"/>
          </a:xfrm>
          <a:prstGeom prst="rect">
            <a:avLst/>
          </a:prstGeom>
        </p:spPr>
        <p:txBody>
          <a:bodyPr wrap="none" fromWordArt="1">
            <a:prstTxWarp prst="textPlain">
              <a:avLst>
                <a:gd name="adj" fmla="val 50000"/>
              </a:avLst>
            </a:prstTxWarp>
            <a:normAutofit/>
          </a:bodyPr>
          <a:lstStyle/>
          <a:p>
            <a:pPr algn="l"/>
            <a:r>
              <a:rPr lang="en-US" sz="3600" b="1">
                <a:solidFill>
                  <a:srgbClr val="FFFF00"/>
                </a:solidFill>
                <a:latin typeface="Times New Roman" panose="02020603050405020304" pitchFamily="18" charset="0"/>
                <a:ea typeface="Times New Roman" panose="02020603050405020304" pitchFamily="18" charset="0"/>
              </a:rPr>
              <a:t>Baøi 18 : QUYEÀN KHIEÁU NAÏI, TOÁ CAÙO </a:t>
            </a:r>
          </a:p>
          <a:p>
            <a:pPr algn="l"/>
            <a:r>
              <a:rPr lang="en-US" sz="3600" b="1">
                <a:solidFill>
                  <a:srgbClr val="FFFF00"/>
                </a:solidFill>
                <a:latin typeface="Times New Roman" panose="02020603050405020304" pitchFamily="18" charset="0"/>
                <a:ea typeface="Times New Roman" panose="02020603050405020304" pitchFamily="18" charset="0"/>
              </a:rPr>
              <a:t>CUÛA COÂNG DAÂN</a:t>
            </a:r>
          </a:p>
        </p:txBody>
      </p:sp>
      <p:grpSp>
        <p:nvGrpSpPr>
          <p:cNvPr id="34821" name="Group 5"/>
          <p:cNvGrpSpPr/>
          <p:nvPr/>
        </p:nvGrpSpPr>
        <p:grpSpPr>
          <a:xfrm>
            <a:off x="8382000" y="177800"/>
            <a:ext cx="762000" cy="736600"/>
            <a:chOff x="288" y="328"/>
            <a:chExt cx="480" cy="409"/>
          </a:xfrm>
        </p:grpSpPr>
        <p:sp>
          <p:nvSpPr>
            <p:cNvPr id="34827" name="Line 6"/>
            <p:cNvSpPr/>
            <p:nvPr/>
          </p:nvSpPr>
          <p:spPr>
            <a:xfrm>
              <a:off x="525" y="328"/>
              <a:ext cx="1" cy="362"/>
            </a:xfrm>
            <a:prstGeom prst="line">
              <a:avLst/>
            </a:prstGeom>
            <a:ln w="63500" cap="flat" cmpd="sng">
              <a:solidFill>
                <a:srgbClr val="FF8300"/>
              </a:solidFill>
              <a:prstDash val="solid"/>
              <a:headEnd type="none" w="med" len="med"/>
              <a:tailEnd type="none" w="med" len="med"/>
            </a:ln>
          </p:spPr>
        </p:sp>
        <p:sp>
          <p:nvSpPr>
            <p:cNvPr id="34828" name="Line 7"/>
            <p:cNvSpPr/>
            <p:nvPr/>
          </p:nvSpPr>
          <p:spPr>
            <a:xfrm>
              <a:off x="367" y="328"/>
              <a:ext cx="306" cy="1"/>
            </a:xfrm>
            <a:prstGeom prst="line">
              <a:avLst/>
            </a:prstGeom>
            <a:ln w="47625" cap="flat" cmpd="sng">
              <a:solidFill>
                <a:srgbClr val="FF8300"/>
              </a:solidFill>
              <a:prstDash val="solid"/>
              <a:headEnd type="none" w="med" len="med"/>
              <a:tailEnd type="none" w="med" len="med"/>
            </a:ln>
          </p:spPr>
        </p:sp>
        <p:sp>
          <p:nvSpPr>
            <p:cNvPr id="34829" name="AutoShape 8"/>
            <p:cNvSpPr/>
            <p:nvPr/>
          </p:nvSpPr>
          <p:spPr>
            <a:xfrm rot="-5400000">
              <a:off x="499" y="537"/>
              <a:ext cx="47" cy="353"/>
            </a:xfrm>
            <a:prstGeom prst="flowChartDelay">
              <a:avLst/>
            </a:prstGeom>
            <a:solidFill>
              <a:srgbClr val="0000FF"/>
            </a:solidFill>
            <a:ln w="9525">
              <a:noFill/>
            </a:ln>
          </p:spPr>
          <p:txBody>
            <a:bodyPr/>
            <a:lstStyle/>
            <a:p>
              <a:endParaRPr dirty="0">
                <a:latin typeface="Times New Roman" panose="02020603050405020304" pitchFamily="18" charset="0"/>
              </a:endParaRPr>
            </a:p>
          </p:txBody>
        </p:sp>
        <p:grpSp>
          <p:nvGrpSpPr>
            <p:cNvPr id="34830" name="Group 9"/>
            <p:cNvGrpSpPr/>
            <p:nvPr/>
          </p:nvGrpSpPr>
          <p:grpSpPr>
            <a:xfrm>
              <a:off x="288" y="333"/>
              <a:ext cx="185" cy="186"/>
              <a:chOff x="4552" y="3504"/>
              <a:chExt cx="280" cy="296"/>
            </a:xfrm>
          </p:grpSpPr>
          <p:sp>
            <p:nvSpPr>
              <p:cNvPr id="34836" name="AutoShape 10"/>
              <p:cNvSpPr/>
              <p:nvPr/>
            </p:nvSpPr>
            <p:spPr>
              <a:xfrm rot="5400000">
                <a:off x="4668" y="3636"/>
                <a:ext cx="48" cy="280"/>
              </a:xfrm>
              <a:prstGeom prst="flowChartDelay">
                <a:avLst/>
              </a:prstGeom>
              <a:solidFill>
                <a:srgbClr val="0000FF"/>
              </a:solidFill>
              <a:ln w="9525">
                <a:noFill/>
              </a:ln>
            </p:spPr>
            <p:txBody>
              <a:bodyPr/>
              <a:lstStyle/>
              <a:p>
                <a:endParaRPr dirty="0">
                  <a:latin typeface="Times New Roman" panose="02020603050405020304" pitchFamily="18" charset="0"/>
                </a:endParaRPr>
              </a:p>
            </p:txBody>
          </p:sp>
          <p:grpSp>
            <p:nvGrpSpPr>
              <p:cNvPr id="34837" name="Group 11"/>
              <p:cNvGrpSpPr/>
              <p:nvPr/>
            </p:nvGrpSpPr>
            <p:grpSpPr>
              <a:xfrm>
                <a:off x="4560" y="3504"/>
                <a:ext cx="264" cy="240"/>
                <a:chOff x="5096" y="1624"/>
                <a:chExt cx="264" cy="240"/>
              </a:xfrm>
            </p:grpSpPr>
            <p:sp>
              <p:nvSpPr>
                <p:cNvPr id="34838" name="Line 12"/>
                <p:cNvSpPr/>
                <p:nvPr/>
              </p:nvSpPr>
              <p:spPr>
                <a:xfrm>
                  <a:off x="5216" y="1624"/>
                  <a:ext cx="144" cy="240"/>
                </a:xfrm>
                <a:prstGeom prst="line">
                  <a:avLst/>
                </a:prstGeom>
                <a:ln w="9525" cap="flat" cmpd="sng">
                  <a:solidFill>
                    <a:srgbClr val="FF8300"/>
                  </a:solidFill>
                  <a:prstDash val="solid"/>
                  <a:headEnd type="none" w="med" len="med"/>
                  <a:tailEnd type="none" w="med" len="med"/>
                </a:ln>
              </p:spPr>
            </p:sp>
            <p:sp>
              <p:nvSpPr>
                <p:cNvPr id="34839" name="Line 13"/>
                <p:cNvSpPr/>
                <p:nvPr/>
              </p:nvSpPr>
              <p:spPr>
                <a:xfrm flipH="1">
                  <a:off x="5096" y="1632"/>
                  <a:ext cx="112" cy="232"/>
                </a:xfrm>
                <a:prstGeom prst="line">
                  <a:avLst/>
                </a:prstGeom>
                <a:ln w="9525" cap="flat" cmpd="sng">
                  <a:solidFill>
                    <a:srgbClr val="FF8300"/>
                  </a:solidFill>
                  <a:prstDash val="solid"/>
                  <a:headEnd type="none" w="med" len="med"/>
                  <a:tailEnd type="none" w="med" len="med"/>
                </a:ln>
              </p:spPr>
            </p:sp>
          </p:grpSp>
        </p:grpSp>
        <p:grpSp>
          <p:nvGrpSpPr>
            <p:cNvPr id="34831" name="Group 14"/>
            <p:cNvGrpSpPr/>
            <p:nvPr/>
          </p:nvGrpSpPr>
          <p:grpSpPr>
            <a:xfrm>
              <a:off x="583" y="328"/>
              <a:ext cx="185" cy="186"/>
              <a:chOff x="4552" y="3504"/>
              <a:chExt cx="280" cy="296"/>
            </a:xfrm>
          </p:grpSpPr>
          <p:sp>
            <p:nvSpPr>
              <p:cNvPr id="34832" name="AutoShape 15"/>
              <p:cNvSpPr/>
              <p:nvPr/>
            </p:nvSpPr>
            <p:spPr>
              <a:xfrm rot="5400000">
                <a:off x="4668" y="3636"/>
                <a:ext cx="48" cy="280"/>
              </a:xfrm>
              <a:prstGeom prst="flowChartDelay">
                <a:avLst/>
              </a:prstGeom>
              <a:solidFill>
                <a:srgbClr val="0000FF"/>
              </a:solidFill>
              <a:ln w="9525">
                <a:noFill/>
              </a:ln>
            </p:spPr>
            <p:txBody>
              <a:bodyPr/>
              <a:lstStyle/>
              <a:p>
                <a:endParaRPr dirty="0">
                  <a:latin typeface="Times New Roman" panose="02020603050405020304" pitchFamily="18" charset="0"/>
                </a:endParaRPr>
              </a:p>
            </p:txBody>
          </p:sp>
          <p:grpSp>
            <p:nvGrpSpPr>
              <p:cNvPr id="34833" name="Group 16"/>
              <p:cNvGrpSpPr/>
              <p:nvPr/>
            </p:nvGrpSpPr>
            <p:grpSpPr>
              <a:xfrm>
                <a:off x="4560" y="3504"/>
                <a:ext cx="264" cy="240"/>
                <a:chOff x="5096" y="1624"/>
                <a:chExt cx="264" cy="240"/>
              </a:xfrm>
            </p:grpSpPr>
            <p:sp>
              <p:nvSpPr>
                <p:cNvPr id="34834" name="Line 17"/>
                <p:cNvSpPr/>
                <p:nvPr/>
              </p:nvSpPr>
              <p:spPr>
                <a:xfrm>
                  <a:off x="5216" y="1624"/>
                  <a:ext cx="144" cy="240"/>
                </a:xfrm>
                <a:prstGeom prst="line">
                  <a:avLst/>
                </a:prstGeom>
                <a:ln w="9525" cap="flat" cmpd="sng">
                  <a:solidFill>
                    <a:srgbClr val="FF8300"/>
                  </a:solidFill>
                  <a:prstDash val="solid"/>
                  <a:headEnd type="none" w="med" len="med"/>
                  <a:tailEnd type="none" w="med" len="med"/>
                </a:ln>
              </p:spPr>
            </p:sp>
            <p:sp>
              <p:nvSpPr>
                <p:cNvPr id="34835" name="Line 18"/>
                <p:cNvSpPr/>
                <p:nvPr/>
              </p:nvSpPr>
              <p:spPr>
                <a:xfrm flipH="1">
                  <a:off x="5096" y="1632"/>
                  <a:ext cx="112" cy="232"/>
                </a:xfrm>
                <a:prstGeom prst="line">
                  <a:avLst/>
                </a:prstGeom>
                <a:ln w="9525" cap="flat" cmpd="sng">
                  <a:solidFill>
                    <a:srgbClr val="FF8300"/>
                  </a:solidFill>
                  <a:prstDash val="solid"/>
                  <a:headEnd type="none" w="med" len="med"/>
                  <a:tailEnd type="none" w="med" len="med"/>
                </a:ln>
              </p:spPr>
            </p:sp>
          </p:grpSp>
        </p:grpSp>
      </p:grpSp>
      <p:sp>
        <p:nvSpPr>
          <p:cNvPr id="34822" name="Text Box 19"/>
          <p:cNvSpPr txBox="1"/>
          <p:nvPr/>
        </p:nvSpPr>
        <p:spPr>
          <a:xfrm>
            <a:off x="5867400" y="4343400"/>
            <a:ext cx="3276600" cy="1004888"/>
          </a:xfrm>
          <a:prstGeom prst="rect">
            <a:avLst/>
          </a:prstGeom>
          <a:noFill/>
          <a:ln w="38100">
            <a:noFill/>
          </a:ln>
        </p:spPr>
        <p:txBody>
          <a:bodyPr>
            <a:spAutoFit/>
          </a:bodyPr>
          <a:lstStyle/>
          <a:p>
            <a:endParaRPr i="1" dirty="0">
              <a:solidFill>
                <a:srgbClr val="FF0066"/>
              </a:solidFill>
              <a:latin typeface="Times New Roman" panose="02020603050405020304" pitchFamily="18" charset="0"/>
              <a:cs typeface="Arial" panose="020B0604020202020204" pitchFamily="34" charset="0"/>
            </a:endParaRPr>
          </a:p>
          <a:p>
            <a:pPr>
              <a:spcBef>
                <a:spcPct val="50000"/>
              </a:spcBef>
            </a:pPr>
            <a:endParaRPr dirty="0">
              <a:solidFill>
                <a:srgbClr val="FF0066"/>
              </a:solidFill>
              <a:latin typeface="Times New Roman" panose="02020603050405020304" pitchFamily="18" charset="0"/>
              <a:ea typeface="Arial" panose="020B0604020202020204" pitchFamily="34" charset="0"/>
            </a:endParaRPr>
          </a:p>
        </p:txBody>
      </p:sp>
      <p:pic>
        <p:nvPicPr>
          <p:cNvPr id="34823" name="Picture 20" descr="bckgrnd041a"/>
          <p:cNvPicPr>
            <a:picLocks noChangeAspect="1"/>
          </p:cNvPicPr>
          <p:nvPr/>
        </p:nvPicPr>
        <p:blipFill>
          <a:blip r:embed="rId2"/>
          <a:stretch>
            <a:fillRect/>
          </a:stretch>
        </p:blipFill>
        <p:spPr>
          <a:xfrm>
            <a:off x="-42862" y="0"/>
            <a:ext cx="9186862" cy="7029450"/>
          </a:xfrm>
          <a:prstGeom prst="rect">
            <a:avLst/>
          </a:prstGeom>
          <a:noFill/>
          <a:ln w="9525">
            <a:noFill/>
          </a:ln>
        </p:spPr>
      </p:pic>
      <p:pic>
        <p:nvPicPr>
          <p:cNvPr id="34824" name="Picture 21" descr="CHUOI"/>
          <p:cNvPicPr>
            <a:picLocks noChangeAspect="1"/>
          </p:cNvPicPr>
          <p:nvPr/>
        </p:nvPicPr>
        <p:blipFill>
          <a:blip r:embed="rId3"/>
          <a:stretch>
            <a:fillRect/>
          </a:stretch>
        </p:blipFill>
        <p:spPr>
          <a:xfrm>
            <a:off x="4038600" y="5486400"/>
            <a:ext cx="2324100" cy="209550"/>
          </a:xfrm>
          <a:prstGeom prst="rect">
            <a:avLst/>
          </a:prstGeom>
          <a:noFill/>
          <a:ln w="9525">
            <a:noFill/>
          </a:ln>
        </p:spPr>
      </p:pic>
      <p:sp>
        <p:nvSpPr>
          <p:cNvPr id="34825" name="WordArt 22"/>
          <p:cNvSpPr>
            <a:spLocks noTextEdit="1"/>
          </p:cNvSpPr>
          <p:nvPr/>
        </p:nvSpPr>
        <p:spPr>
          <a:xfrm>
            <a:off x="2971800" y="533400"/>
            <a:ext cx="3962400" cy="803275"/>
          </a:xfrm>
          <a:prstGeom prst="rect">
            <a:avLst/>
          </a:prstGeom>
        </p:spPr>
        <p:txBody>
          <a:bodyPr wrap="none" fromWordArt="1">
            <a:prstTxWarp prst="textDeflateBottom">
              <a:avLst>
                <a:gd name="adj" fmla="val 76472"/>
              </a:avLst>
            </a:prstTxWarp>
            <a:normAutofit/>
          </a:bodyPr>
          <a:lstStyle/>
          <a:p>
            <a:pPr algn="l"/>
            <a:r>
              <a:rPr lang="en-US" sz="3600" b="1">
                <a:ln w="9525" cap="flat" cmpd="sng">
                  <a:solidFill>
                    <a:srgbClr val="000000"/>
                  </a:solidFill>
                  <a:prstDash val="solid"/>
                  <a:headEnd type="none" w="med" len="med"/>
                  <a:tailEnd type="none" w="med" len="med"/>
                </a:ln>
                <a:solidFill>
                  <a:srgbClr val="336600"/>
                </a:solidFill>
                <a:effectLst>
                  <a:outerShdw dist="107763" dir="13499999" algn="ctr" rotWithShape="0">
                    <a:srgbClr val="868686">
                      <a:alpha val="50000"/>
                    </a:srgbClr>
                  </a:outerShdw>
                </a:effectLst>
                <a:latin typeface="Tahoma" panose="020B0604030504040204" charset="0"/>
                <a:ea typeface="Tahoma" panose="020B0604030504040204" charset="0"/>
              </a:rPr>
              <a:t>Hướng dẫn về nhà</a:t>
            </a:r>
          </a:p>
        </p:txBody>
      </p:sp>
      <p:sp>
        <p:nvSpPr>
          <p:cNvPr id="34826" name="Text Box 23"/>
          <p:cNvSpPr txBox="1"/>
          <p:nvPr/>
        </p:nvSpPr>
        <p:spPr>
          <a:xfrm>
            <a:off x="2590800" y="1676400"/>
            <a:ext cx="5715000" cy="2676525"/>
          </a:xfrm>
          <a:prstGeom prst="rect">
            <a:avLst/>
          </a:prstGeom>
          <a:noFill/>
          <a:ln w="38100">
            <a:noFill/>
          </a:ln>
        </p:spPr>
        <p:txBody>
          <a:bodyPr>
            <a:spAutoFit/>
          </a:bodyPr>
          <a:lstStyle/>
          <a:p>
            <a:pPr>
              <a:lnSpc>
                <a:spcPct val="150000"/>
              </a:lnSpc>
              <a:spcBef>
                <a:spcPct val="50000"/>
              </a:spcBef>
              <a:buChar char="-"/>
            </a:pPr>
            <a:r>
              <a:rPr b="1" dirty="0">
                <a:latin typeface="Times New Roman" panose="02020603050405020304" pitchFamily="18" charset="0"/>
                <a:cs typeface="Arial" panose="020B0604020202020204" pitchFamily="34" charset="0"/>
              </a:rPr>
              <a:t> Học thuộc đề cương.</a:t>
            </a:r>
          </a:p>
          <a:p>
            <a:pPr>
              <a:lnSpc>
                <a:spcPct val="150000"/>
              </a:lnSpc>
              <a:spcBef>
                <a:spcPct val="50000"/>
              </a:spcBef>
              <a:buChar char="-"/>
            </a:pPr>
            <a:r>
              <a:rPr b="1" dirty="0">
                <a:latin typeface="Times New Roman" panose="02020603050405020304" pitchFamily="18" charset="0"/>
                <a:cs typeface="Arial" panose="020B0604020202020204" pitchFamily="34" charset="0"/>
              </a:rPr>
              <a:t> L</a:t>
            </a:r>
            <a:r>
              <a:rPr b="1" dirty="0">
                <a:latin typeface="Times New Roman" panose="02020603050405020304" pitchFamily="18" charset="0"/>
                <a:ea typeface="Arial" panose="020B0604020202020204" pitchFamily="34" charset="0"/>
              </a:rPr>
              <a:t>à</a:t>
            </a:r>
            <a:r>
              <a:rPr b="1" dirty="0">
                <a:latin typeface="Times New Roman" panose="02020603050405020304" pitchFamily="18" charset="0"/>
                <a:cs typeface="Arial" panose="020B0604020202020204" pitchFamily="34" charset="0"/>
              </a:rPr>
              <a:t>m các b</a:t>
            </a:r>
            <a:r>
              <a:rPr b="1" dirty="0">
                <a:latin typeface="Times New Roman" panose="02020603050405020304" pitchFamily="18" charset="0"/>
                <a:ea typeface="Arial" panose="020B0604020202020204" pitchFamily="34" charset="0"/>
              </a:rPr>
              <a:t>à</a:t>
            </a:r>
            <a:r>
              <a:rPr b="1" dirty="0">
                <a:latin typeface="Times New Roman" panose="02020603050405020304" pitchFamily="18" charset="0"/>
                <a:cs typeface="Arial" panose="020B0604020202020204" pitchFamily="34" charset="0"/>
              </a:rPr>
              <a:t>i tập SGK b</a:t>
            </a:r>
            <a:r>
              <a:rPr b="1" dirty="0">
                <a:latin typeface="Times New Roman" panose="02020603050405020304" pitchFamily="18" charset="0"/>
                <a:ea typeface="Arial" panose="020B0604020202020204" pitchFamily="34" charset="0"/>
              </a:rPr>
              <a:t>à</a:t>
            </a:r>
            <a:r>
              <a:rPr b="1" dirty="0">
                <a:latin typeface="Times New Roman" panose="02020603050405020304" pitchFamily="18" charset="0"/>
                <a:cs typeface="Arial" panose="020B0604020202020204" pitchFamily="34" charset="0"/>
              </a:rPr>
              <a:t>i 8,9.</a:t>
            </a:r>
          </a:p>
          <a:p>
            <a:pPr>
              <a:lnSpc>
                <a:spcPct val="150000"/>
              </a:lnSpc>
              <a:spcBef>
                <a:spcPct val="50000"/>
              </a:spcBef>
              <a:buChar char="-"/>
            </a:pPr>
            <a:r>
              <a:rPr b="1" dirty="0">
                <a:latin typeface="Times New Roman" panose="02020603050405020304" pitchFamily="18" charset="0"/>
                <a:cs typeface="Arial" panose="020B0604020202020204" pitchFamily="34" charset="0"/>
              </a:rPr>
              <a:t> Xem trước </a:t>
            </a:r>
            <a:r>
              <a:rPr lang="vi-VN" b="1" dirty="0">
                <a:latin typeface="Times New Roman" panose="02020603050405020304" pitchFamily="18" charset="0"/>
                <a:cs typeface="Arial" panose="020B0604020202020204" pitchFamily="34" charset="0"/>
              </a:rPr>
              <a:t>nội dung ngoại khóa các vấn đề liên quan đến địa phương.</a:t>
            </a:r>
            <a:endParaRPr lang="vi-VN" b="1" dirty="0">
              <a:latin typeface="Times New Roman" panose="02020603050405020304" pitchFamily="18" charset="0"/>
              <a:ea typeface="Arial" panose="020B0604020202020204" pitchFamily="34" charset="0"/>
              <a:cs typeface="Arial" panose="020B0604020202020204" pitchFamily="34" charset="0"/>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752600" y="1143000"/>
            <a:ext cx="5284788" cy="74453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buNone/>
            </a:pPr>
            <a:r>
              <a:rPr sz="3200" b="1" dirty="0">
                <a:solidFill>
                  <a:srgbClr val="FF0000"/>
                </a:solidFill>
                <a:latin typeface="Times New Roman" panose="02020603050405020304" pitchFamily="18" charset="0"/>
                <a:cs typeface="Times New Roman" panose="02020603050405020304" pitchFamily="18" charset="0"/>
              </a:rPr>
              <a:t>NỘI DUNG BÀI HỌC</a:t>
            </a:r>
            <a:endParaRPr sz="3200" b="1" dirty="0">
              <a:solidFill>
                <a:srgbClr val="FF0000"/>
              </a:solidFill>
              <a:latin typeface="Times New Roman" panose="02020603050405020304" pitchFamily="18" charset="0"/>
              <a:ea typeface="Times New Roman" panose="02020603050405020304" pitchFamily="18" charset="0"/>
            </a:endParaRPr>
          </a:p>
        </p:txBody>
      </p:sp>
      <p:sp>
        <p:nvSpPr>
          <p:cNvPr id="5" name="Rounded Rectangle 4"/>
          <p:cNvSpPr/>
          <p:nvPr/>
        </p:nvSpPr>
        <p:spPr>
          <a:xfrm>
            <a:off x="431800" y="2209800"/>
            <a:ext cx="8382000" cy="6858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sz="2800" b="1" dirty="0">
                <a:solidFill>
                  <a:srgbClr val="FF0000"/>
                </a:solidFill>
                <a:latin typeface="Times New Roman" panose="02020603050405020304" pitchFamily="18" charset="0"/>
                <a:cs typeface="Times New Roman" panose="02020603050405020304" pitchFamily="18" charset="0"/>
              </a:rPr>
              <a:t>1. Thế n</a:t>
            </a:r>
            <a:r>
              <a:rPr sz="2800" b="1" dirty="0">
                <a:solidFill>
                  <a:srgbClr val="FF0000"/>
                </a:solidFill>
                <a:latin typeface="Times New Roman" panose="02020603050405020304" pitchFamily="18" charset="0"/>
                <a:ea typeface="Times New Roman" panose="02020603050405020304" pitchFamily="18" charset="0"/>
              </a:rPr>
              <a:t>à</a:t>
            </a:r>
            <a:r>
              <a:rPr sz="2800" b="1" dirty="0">
                <a:solidFill>
                  <a:srgbClr val="FF0000"/>
                </a:solidFill>
                <a:latin typeface="Times New Roman" panose="02020603050405020304" pitchFamily="18" charset="0"/>
                <a:cs typeface="Times New Roman" panose="02020603050405020304" pitchFamily="18" charset="0"/>
              </a:rPr>
              <a:t>o lý tưởng sống?</a:t>
            </a:r>
            <a:endParaRPr sz="2800" b="1" dirty="0">
              <a:solidFill>
                <a:srgbClr val="FF0000"/>
              </a:solidFill>
              <a:latin typeface="Times New Roman" panose="02020603050405020304" pitchFamily="18" charset="0"/>
              <a:ea typeface="Times New Roman" panose="02020603050405020304" pitchFamily="18" charset="0"/>
            </a:endParaRPr>
          </a:p>
        </p:txBody>
      </p:sp>
      <p:sp>
        <p:nvSpPr>
          <p:cNvPr id="6" name="Rounded Rectangle 5"/>
          <p:cNvSpPr/>
          <p:nvPr/>
        </p:nvSpPr>
        <p:spPr>
          <a:xfrm>
            <a:off x="457200" y="3276600"/>
            <a:ext cx="8382000" cy="6858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sz="2800" b="1" dirty="0">
                <a:solidFill>
                  <a:srgbClr val="FF0000"/>
                </a:solidFill>
                <a:latin typeface="Times New Roman" panose="02020603050405020304" pitchFamily="18" charset="0"/>
                <a:cs typeface="Times New Roman" panose="02020603050405020304" pitchFamily="18" charset="0"/>
              </a:rPr>
              <a:t>2. Vì sao thanh niên cần sống có lý tưởng?</a:t>
            </a:r>
            <a:endParaRPr sz="2800" b="1" dirty="0">
              <a:solidFill>
                <a:srgbClr val="FF0000"/>
              </a:solidFill>
              <a:latin typeface="Times New Roman" panose="02020603050405020304" pitchFamily="18" charset="0"/>
              <a:ea typeface="Times New Roman" panose="02020603050405020304" pitchFamily="18" charset="0"/>
            </a:endParaRPr>
          </a:p>
        </p:txBody>
      </p:sp>
      <p:sp>
        <p:nvSpPr>
          <p:cNvPr id="9" name="Rounded Rectangle 8"/>
          <p:cNvSpPr/>
          <p:nvPr/>
        </p:nvSpPr>
        <p:spPr>
          <a:xfrm>
            <a:off x="431800" y="4267200"/>
            <a:ext cx="8382000" cy="8382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sz="2800" b="1" dirty="0">
                <a:solidFill>
                  <a:srgbClr val="FF0000"/>
                </a:solidFill>
                <a:latin typeface="Times New Roman" panose="02020603050405020304" pitchFamily="18" charset="0"/>
                <a:cs typeface="Times New Roman" panose="02020603050405020304" pitchFamily="18" charset="0"/>
              </a:rPr>
              <a:t>3. Lý tưởng sống của thanh niên Việt Nam hiện nay.</a:t>
            </a:r>
            <a:endParaRPr sz="2800" b="1" dirty="0">
              <a:solidFill>
                <a:srgbClr val="FF0000"/>
              </a:solidFill>
              <a:latin typeface="Times New Roman" panose="02020603050405020304" pitchFamily="18" charset="0"/>
              <a:ea typeface="Times New Roman" panose="02020603050405020304" pitchFamily="18" charset="0"/>
            </a:endParaRPr>
          </a:p>
        </p:txBody>
      </p:sp>
      <p:sp>
        <p:nvSpPr>
          <p:cNvPr id="8" name="TextBox 7"/>
          <p:cNvSpPr txBox="1"/>
          <p:nvPr/>
        </p:nvSpPr>
        <p:spPr bwMode="auto">
          <a:xfrm>
            <a:off x="457200" y="306388"/>
            <a:ext cx="8124825" cy="554038"/>
          </a:xfrm>
          <a:prstGeom prst="rect">
            <a:avLst/>
          </a:prstGeom>
          <a:solidFill>
            <a:srgbClr val="FFE38B"/>
          </a:solidFill>
        </p:spPr>
        <p:style>
          <a:lnRef idx="1">
            <a:schemeClr val="accent6"/>
          </a:lnRef>
          <a:fillRef idx="2">
            <a:schemeClr val="accent6"/>
          </a:fillRef>
          <a:effectRef idx="1">
            <a:schemeClr val="accent6"/>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buNone/>
            </a:pPr>
            <a:r>
              <a:rPr sz="3000" b="1" u="sng" dirty="0">
                <a:solidFill>
                  <a:srgbClr val="FF0000"/>
                </a:solidFill>
                <a:latin typeface="Times New Roman" panose="02020603050405020304" pitchFamily="18" charset="0"/>
                <a:cs typeface="Times New Roman" panose="02020603050405020304" pitchFamily="18" charset="0"/>
              </a:rPr>
              <a:t>B</a:t>
            </a:r>
            <a:r>
              <a:rPr sz="3000" b="1" u="sng" dirty="0">
                <a:solidFill>
                  <a:srgbClr val="FF0000"/>
                </a:solidFill>
                <a:latin typeface="Times New Roman" panose="02020603050405020304" pitchFamily="18" charset="0"/>
                <a:ea typeface="Times New Roman" panose="02020603050405020304" pitchFamily="18" charset="0"/>
              </a:rPr>
              <a:t>à</a:t>
            </a:r>
            <a:r>
              <a:rPr sz="3000" b="1" u="sng" dirty="0">
                <a:solidFill>
                  <a:srgbClr val="FF0000"/>
                </a:solidFill>
                <a:latin typeface="Times New Roman" panose="02020603050405020304" pitchFamily="18" charset="0"/>
                <a:cs typeface="Times New Roman" panose="02020603050405020304" pitchFamily="18" charset="0"/>
              </a:rPr>
              <a:t>i 10: </a:t>
            </a:r>
            <a:r>
              <a:rPr sz="3000" b="1" dirty="0">
                <a:solidFill>
                  <a:srgbClr val="FF0000"/>
                </a:solidFill>
                <a:latin typeface="Times New Roman" panose="02020603050405020304" pitchFamily="18" charset="0"/>
                <a:cs typeface="Times New Roman" panose="02020603050405020304" pitchFamily="18" charset="0"/>
              </a:rPr>
              <a:t>LÝ TƯỞNG SỐNG CỦA THANH NIÊN</a:t>
            </a:r>
            <a:endParaRPr sz="3000" b="1" dirty="0">
              <a:solidFill>
                <a:srgbClr val="FF0000"/>
              </a:solidFill>
              <a:latin typeface="Times New Roman" panose="02020603050405020304" pitchFamily="18" charset="0"/>
              <a:ea typeface="Times New Roman" panose="02020603050405020304" pitchFamily="18" charset="0"/>
            </a:endParaRPr>
          </a:p>
        </p:txBody>
      </p:sp>
      <p:sp>
        <p:nvSpPr>
          <p:cNvPr id="10" name="Rounded Rectangle 9"/>
          <p:cNvSpPr/>
          <p:nvPr/>
        </p:nvSpPr>
        <p:spPr>
          <a:xfrm>
            <a:off x="431800" y="5410200"/>
            <a:ext cx="8382000" cy="8382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sz="2800" b="1" dirty="0">
                <a:solidFill>
                  <a:srgbClr val="FF0000"/>
                </a:solidFill>
                <a:latin typeface="Times New Roman" panose="02020603050405020304" pitchFamily="18" charset="0"/>
                <a:cs typeface="Times New Roman" panose="02020603050405020304" pitchFamily="18" charset="0"/>
              </a:rPr>
              <a:t>4. Trách nhiệm của học sinh.</a:t>
            </a:r>
            <a:endParaRPr sz="28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bor27"/>
          <p:cNvPicPr>
            <a:picLocks noChangeAspect="1"/>
          </p:cNvPicPr>
          <p:nvPr/>
        </p:nvPicPr>
        <p:blipFill>
          <a:blip r:embed="rId2"/>
          <a:stretch>
            <a:fillRect/>
          </a:stretch>
        </p:blipFill>
        <p:spPr>
          <a:xfrm>
            <a:off x="0" y="304800"/>
            <a:ext cx="9144000" cy="6553200"/>
          </a:xfrm>
          <a:prstGeom prst="rect">
            <a:avLst/>
          </a:prstGeom>
          <a:noFill/>
          <a:ln w="9525">
            <a:noFill/>
          </a:ln>
        </p:spPr>
      </p:pic>
      <p:pic>
        <p:nvPicPr>
          <p:cNvPr id="17412" name="Picture 5" descr="Bac_ho"/>
          <p:cNvPicPr>
            <a:picLocks noChangeAspect="1"/>
          </p:cNvPicPr>
          <p:nvPr/>
        </p:nvPicPr>
        <p:blipFill>
          <a:blip r:embed="rId3"/>
          <a:stretch>
            <a:fillRect/>
          </a:stretch>
        </p:blipFill>
        <p:spPr>
          <a:xfrm>
            <a:off x="2895600" y="1066800"/>
            <a:ext cx="3581400" cy="3581400"/>
          </a:xfrm>
          <a:prstGeom prst="rect">
            <a:avLst/>
          </a:prstGeom>
          <a:noFill/>
          <a:ln w="9525">
            <a:noFill/>
          </a:ln>
        </p:spPr>
      </p:pic>
      <p:sp>
        <p:nvSpPr>
          <p:cNvPr id="17413" name="Text Box 5"/>
          <p:cNvSpPr txBox="1"/>
          <p:nvPr/>
        </p:nvSpPr>
        <p:spPr>
          <a:xfrm>
            <a:off x="609600" y="4686300"/>
            <a:ext cx="7848600" cy="1373188"/>
          </a:xfrm>
          <a:prstGeom prst="rect">
            <a:avLst/>
          </a:prstGeom>
          <a:noFill/>
          <a:ln w="9525">
            <a:noFill/>
          </a:ln>
        </p:spPr>
        <p:txBody>
          <a:bodyPr>
            <a:spAutoFit/>
          </a:bodyPr>
          <a:lstStyle/>
          <a:p>
            <a:pPr algn="just">
              <a:spcBef>
                <a:spcPct val="50000"/>
              </a:spcBef>
            </a:pPr>
            <a:r>
              <a:rPr sz="2800" b="1" dirty="0">
                <a:solidFill>
                  <a:srgbClr val="0000CC"/>
                </a:solidFill>
                <a:latin typeface="Times New Roman" panose="02020603050405020304" pitchFamily="18" charset="0"/>
              </a:rPr>
              <a:t>“Cả đời tôi chỉ có một ham muốn, ham muốn tột bậc là nước nhà được độc lập, đồng bào ta ai cũng có cơm ăn, áo mặc, ai cũng được học hành”.</a:t>
            </a:r>
            <a:r>
              <a:rPr sz="2800" b="1" dirty="0">
                <a:latin typeface="Times New Roman" panose="02020603050405020304" pitchFamily="18" charset="0"/>
              </a:rPr>
              <a:t>   </a:t>
            </a:r>
          </a:p>
        </p:txBody>
      </p:sp>
      <p:sp>
        <p:nvSpPr>
          <p:cNvPr id="5" name="Text Box 6"/>
          <p:cNvSpPr txBox="1"/>
          <p:nvPr/>
        </p:nvSpPr>
        <p:spPr>
          <a:xfrm>
            <a:off x="762000" y="1066800"/>
            <a:ext cx="2794000" cy="1076325"/>
          </a:xfrm>
          <a:prstGeom prst="rect">
            <a:avLst/>
          </a:prstGeom>
          <a:noFill/>
          <a:ln w="12700">
            <a:noFill/>
          </a:ln>
        </p:spPr>
        <p:txBody>
          <a:bodyPr>
            <a:spAutoFit/>
          </a:bodyPr>
          <a:lstStyle/>
          <a:p>
            <a:pPr eaLnBrk="0" hangingPunct="0"/>
            <a:r>
              <a:rPr sz="3200" b="1" dirty="0">
                <a:solidFill>
                  <a:srgbClr val="FF0000"/>
                </a:solidFill>
                <a:latin typeface="Times New Roman" panose="02020603050405020304" pitchFamily="18" charset="0"/>
                <a:cs typeface="Arial" panose="020B0604020202020204" pitchFamily="34" charset="0"/>
              </a:rPr>
              <a:t>I. Đặt vấn đề </a:t>
            </a:r>
            <a:r>
              <a:rPr lang="vi-VN" sz="3200" b="1" dirty="0">
                <a:solidFill>
                  <a:srgbClr val="FF0000"/>
                </a:solidFill>
                <a:latin typeface="Times New Roman" panose="02020603050405020304" pitchFamily="18" charset="0"/>
                <a:cs typeface="Arial" panose="020B0604020202020204" pitchFamily="34" charset="0"/>
              </a:rPr>
              <a:t>( hs tự đọc)</a:t>
            </a:r>
            <a:endParaRPr lang="vi-VN" sz="3200" b="1" dirty="0">
              <a:solidFill>
                <a:srgbClr val="FF0000"/>
              </a:solidFill>
              <a:latin typeface="Times New Roman" panose="02020603050405020304" pitchFamily="18" charset="0"/>
              <a:ea typeface="Arial" panose="020B0604020202020204" pitchFamily="34" charset="0"/>
              <a:cs typeface="Arial" panose="020B0604020202020204" pitchFamily="34" charset="0"/>
            </a:endParaRPr>
          </a:p>
        </p:txBody>
      </p:sp>
      <p:sp>
        <p:nvSpPr>
          <p:cNvPr id="6" name="TextBox 5"/>
          <p:cNvSpPr txBox="1"/>
          <p:nvPr/>
        </p:nvSpPr>
        <p:spPr bwMode="auto">
          <a:xfrm>
            <a:off x="546100" y="228600"/>
            <a:ext cx="8124825" cy="554038"/>
          </a:xfrm>
          <a:prstGeom prst="rect">
            <a:avLst/>
          </a:prstGeom>
          <a:solidFill>
            <a:srgbClr val="FFE38B"/>
          </a:solidFill>
        </p:spPr>
        <p:style>
          <a:lnRef idx="1">
            <a:schemeClr val="accent6"/>
          </a:lnRef>
          <a:fillRef idx="2">
            <a:schemeClr val="accent6"/>
          </a:fillRef>
          <a:effectRef idx="1">
            <a:schemeClr val="accent6"/>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buNone/>
            </a:pPr>
            <a:r>
              <a:rPr sz="3000" b="1" u="sng" dirty="0">
                <a:solidFill>
                  <a:srgbClr val="FF0000"/>
                </a:solidFill>
                <a:latin typeface="Times New Roman" panose="02020603050405020304" pitchFamily="18" charset="0"/>
                <a:cs typeface="Times New Roman" panose="02020603050405020304" pitchFamily="18" charset="0"/>
              </a:rPr>
              <a:t>B</a:t>
            </a:r>
            <a:r>
              <a:rPr sz="3000" b="1" u="sng" dirty="0">
                <a:solidFill>
                  <a:srgbClr val="FF0000"/>
                </a:solidFill>
                <a:latin typeface="Times New Roman" panose="02020603050405020304" pitchFamily="18" charset="0"/>
                <a:ea typeface="Times New Roman" panose="02020603050405020304" pitchFamily="18" charset="0"/>
              </a:rPr>
              <a:t>à</a:t>
            </a:r>
            <a:r>
              <a:rPr sz="3000" b="1" u="sng" dirty="0">
                <a:solidFill>
                  <a:srgbClr val="FF0000"/>
                </a:solidFill>
                <a:latin typeface="Times New Roman" panose="02020603050405020304" pitchFamily="18" charset="0"/>
                <a:cs typeface="Times New Roman" panose="02020603050405020304" pitchFamily="18" charset="0"/>
              </a:rPr>
              <a:t>i 10: </a:t>
            </a:r>
            <a:r>
              <a:rPr sz="3000" b="1" dirty="0">
                <a:solidFill>
                  <a:srgbClr val="FF0000"/>
                </a:solidFill>
                <a:latin typeface="Times New Roman" panose="02020603050405020304" pitchFamily="18" charset="0"/>
                <a:cs typeface="Times New Roman" panose="02020603050405020304" pitchFamily="18" charset="0"/>
              </a:rPr>
              <a:t>LÝ TƯỞNG SỐNG CỦA THANH NIÊN</a:t>
            </a:r>
            <a:endParaRPr sz="30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7412"/>
                                        </p:tgtEl>
                                        <p:attrNameLst>
                                          <p:attrName>style.visibility</p:attrName>
                                        </p:attrNameLst>
                                      </p:cBhvr>
                                      <p:to>
                                        <p:strVal val="visible"/>
                                      </p:to>
                                    </p:set>
                                    <p:animEffect transition="in" filter="checkerboard(across)">
                                      <p:cBhvr>
                                        <p:cTn id="12" dur="500"/>
                                        <p:tgtEl>
                                          <p:spTgt spid="174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413"/>
                                        </p:tgtEl>
                                        <p:attrNameLst>
                                          <p:attrName>style.visibility</p:attrName>
                                        </p:attrNameLst>
                                      </p:cBhvr>
                                      <p:to>
                                        <p:strVal val="visible"/>
                                      </p:to>
                                    </p:set>
                                    <p:animEffect transition="in" filter="blinds(horizontal)">
                                      <p:cBhvr>
                                        <p:cTn id="17"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or27"/>
          <p:cNvPicPr preferRelativeResize="0">
            <a:picLocks noChangeAspect="1"/>
          </p:cNvPicPr>
          <p:nvPr/>
        </p:nvPicPr>
        <p:blipFill>
          <a:blip r:embed="rId2"/>
          <a:stretch>
            <a:fillRect/>
          </a:stretch>
        </p:blipFill>
        <p:spPr>
          <a:xfrm>
            <a:off x="0" y="0"/>
            <a:ext cx="9144000" cy="6858000"/>
          </a:xfrm>
          <a:prstGeom prst="rect">
            <a:avLst/>
          </a:prstGeom>
          <a:noFill/>
          <a:ln w="28575" cap="flat" cmpd="sng">
            <a:solidFill>
              <a:srgbClr val="FF00FF"/>
            </a:solidFill>
            <a:prstDash val="solid"/>
            <a:miter/>
            <a:headEnd type="none" w="med" len="med"/>
            <a:tailEnd type="none" w="med" len="med"/>
          </a:ln>
        </p:spPr>
      </p:pic>
      <p:sp>
        <p:nvSpPr>
          <p:cNvPr id="6147" name="Text Box 24"/>
          <p:cNvSpPr txBox="1"/>
          <p:nvPr/>
        </p:nvSpPr>
        <p:spPr>
          <a:xfrm>
            <a:off x="685800" y="1828800"/>
            <a:ext cx="2133600" cy="4137025"/>
          </a:xfrm>
          <a:prstGeom prst="rect">
            <a:avLst/>
          </a:prstGeom>
          <a:noFill/>
          <a:ln w="28575" cap="flat" cmpd="sng">
            <a:solidFill>
              <a:srgbClr val="FF00FF"/>
            </a:solidFill>
            <a:prstDash val="solid"/>
            <a:miter/>
            <a:headEnd type="none" w="med" len="med"/>
            <a:tailEnd type="none" w="med" len="med"/>
          </a:ln>
        </p:spPr>
        <p:txBody>
          <a:bodyPr>
            <a:spAutoFit/>
          </a:bodyPr>
          <a:lstStyle/>
          <a:p>
            <a:pPr algn="ctr">
              <a:spcBef>
                <a:spcPct val="50000"/>
              </a:spcBef>
            </a:pPr>
            <a:r>
              <a:rPr b="1" u="sng" dirty="0">
                <a:solidFill>
                  <a:srgbClr val="0000CC"/>
                </a:solidFill>
                <a:latin typeface="Times New Roman" panose="02020603050405020304" pitchFamily="18" charset="0"/>
              </a:rPr>
              <a:t> Câu 1</a:t>
            </a:r>
            <a:r>
              <a:rPr b="1" dirty="0">
                <a:solidFill>
                  <a:srgbClr val="0000CC"/>
                </a:solidFill>
                <a:latin typeface="Times New Roman" panose="02020603050405020304" pitchFamily="18" charset="0"/>
              </a:rPr>
              <a:t>:</a:t>
            </a:r>
            <a:r>
              <a:rPr dirty="0">
                <a:solidFill>
                  <a:srgbClr val="0000CC"/>
                </a:solidFill>
                <a:latin typeface="Times New Roman" panose="02020603050405020304" pitchFamily="18" charset="0"/>
              </a:rPr>
              <a:t> Trong cuộc cách mạng giải phóng dân tộc    thế hệ trẻ chúng ta đã làm gì? Lí tưởng thanh niên trong giai đoạn cách mạng </a:t>
            </a:r>
            <a:r>
              <a:rPr dirty="0">
                <a:solidFill>
                  <a:srgbClr val="0000CC"/>
                </a:solidFill>
                <a:latin typeface=".VnTime" pitchFamily="34" charset="0"/>
              </a:rPr>
              <a:t>n</a:t>
            </a:r>
            <a:r>
              <a:rPr dirty="0">
                <a:solidFill>
                  <a:srgbClr val="0000CC"/>
                </a:solidFill>
                <a:latin typeface="Times New Roman" panose="02020603050405020304" pitchFamily="18" charset="0"/>
                <a:ea typeface="Times New Roman" panose="02020603050405020304" pitchFamily="18" charset="0"/>
              </a:rPr>
              <a:t>à</a:t>
            </a:r>
            <a:r>
              <a:rPr dirty="0">
                <a:solidFill>
                  <a:srgbClr val="0000CC"/>
                </a:solidFill>
                <a:latin typeface=".VnTime" pitchFamily="34" charset="0"/>
              </a:rPr>
              <a:t>y </a:t>
            </a:r>
            <a:r>
              <a:rPr dirty="0">
                <a:solidFill>
                  <a:srgbClr val="0000CC"/>
                </a:solidFill>
                <a:latin typeface="Times New Roman" panose="02020603050405020304" pitchFamily="18" charset="0"/>
              </a:rPr>
              <a:t>là gì?</a:t>
            </a:r>
          </a:p>
        </p:txBody>
      </p:sp>
      <p:sp>
        <p:nvSpPr>
          <p:cNvPr id="6148" name="Text Box 25"/>
          <p:cNvSpPr txBox="1"/>
          <p:nvPr/>
        </p:nvSpPr>
        <p:spPr>
          <a:xfrm>
            <a:off x="3505200" y="1828800"/>
            <a:ext cx="2209800" cy="3786188"/>
          </a:xfrm>
          <a:prstGeom prst="rect">
            <a:avLst/>
          </a:prstGeom>
          <a:noFill/>
          <a:ln w="28575" cap="flat" cmpd="sng">
            <a:solidFill>
              <a:srgbClr val="FF00FF"/>
            </a:solidFill>
            <a:prstDash val="solid"/>
            <a:miter/>
            <a:headEnd type="none" w="med" len="med"/>
            <a:tailEnd type="none" w="med" len="med"/>
          </a:ln>
        </p:spPr>
        <p:txBody>
          <a:bodyPr>
            <a:spAutoFit/>
          </a:bodyPr>
          <a:lstStyle/>
          <a:p>
            <a:pPr algn="ctr">
              <a:spcBef>
                <a:spcPct val="50000"/>
              </a:spcBef>
            </a:pPr>
            <a:r>
              <a:rPr b="1" u="sng" dirty="0">
                <a:solidFill>
                  <a:srgbClr val="0000CC"/>
                </a:solidFill>
                <a:latin typeface="Times New Roman" panose="02020603050405020304" pitchFamily="18" charset="0"/>
              </a:rPr>
              <a:t>Câu 2</a:t>
            </a:r>
            <a:r>
              <a:rPr b="1" dirty="0">
                <a:solidFill>
                  <a:srgbClr val="0000CC"/>
                </a:solidFill>
                <a:latin typeface="Times New Roman" panose="02020603050405020304" pitchFamily="18" charset="0"/>
              </a:rPr>
              <a:t>:</a:t>
            </a:r>
            <a:r>
              <a:rPr dirty="0">
                <a:solidFill>
                  <a:srgbClr val="0000CC"/>
                </a:solidFill>
                <a:latin typeface="Times New Roman" panose="02020603050405020304" pitchFamily="18" charset="0"/>
              </a:rPr>
              <a:t> Trong thời kì đổi mới đất nước thanh niên chúng ta đã có những đóng góp gì? Lí tưởng sống của thanh niên trong giai đoạn hiện nay là gì?</a:t>
            </a:r>
          </a:p>
        </p:txBody>
      </p:sp>
      <p:sp>
        <p:nvSpPr>
          <p:cNvPr id="6149" name="Text Box 26"/>
          <p:cNvSpPr txBox="1"/>
          <p:nvPr/>
        </p:nvSpPr>
        <p:spPr>
          <a:xfrm>
            <a:off x="6324600" y="1828800"/>
            <a:ext cx="2057400" cy="3600450"/>
          </a:xfrm>
          <a:prstGeom prst="rect">
            <a:avLst/>
          </a:prstGeom>
          <a:noFill/>
          <a:ln w="28575">
            <a:noFill/>
          </a:ln>
        </p:spPr>
        <p:txBody>
          <a:bodyPr>
            <a:spAutoFit/>
          </a:bodyPr>
          <a:lstStyle/>
          <a:p>
            <a:pPr algn="ctr">
              <a:spcBef>
                <a:spcPct val="50000"/>
              </a:spcBef>
            </a:pPr>
            <a:r>
              <a:rPr b="1" u="sng" dirty="0">
                <a:solidFill>
                  <a:srgbClr val="0000CC"/>
                </a:solidFill>
                <a:latin typeface="Times New Roman" panose="02020603050405020304" pitchFamily="18" charset="0"/>
              </a:rPr>
              <a:t>Câu 3</a:t>
            </a:r>
            <a:r>
              <a:rPr b="1" dirty="0">
                <a:solidFill>
                  <a:srgbClr val="0000CC"/>
                </a:solidFill>
                <a:latin typeface="Times New Roman" panose="02020603050405020304" pitchFamily="18" charset="0"/>
              </a:rPr>
              <a:t>: </a:t>
            </a:r>
            <a:r>
              <a:rPr dirty="0">
                <a:solidFill>
                  <a:srgbClr val="0000CC"/>
                </a:solidFill>
                <a:latin typeface="Times New Roman" panose="02020603050405020304" pitchFamily="18" charset="0"/>
              </a:rPr>
              <a:t>Suy nghĩ của bản thân em về  lí tưởng của thanh niên qua hai giai đoạn trên? Em học tập được gì?</a:t>
            </a:r>
          </a:p>
          <a:p>
            <a:pPr algn="ctr">
              <a:spcBef>
                <a:spcPct val="50000"/>
              </a:spcBef>
            </a:pPr>
            <a:endParaRPr dirty="0">
              <a:solidFill>
                <a:srgbClr val="0000CC"/>
              </a:solidFill>
              <a:latin typeface="Times New Roman" panose="02020603050405020304" pitchFamily="18" charset="0"/>
            </a:endParaRPr>
          </a:p>
        </p:txBody>
      </p:sp>
      <p:sp>
        <p:nvSpPr>
          <p:cNvPr id="7174" name="Text Box 27"/>
          <p:cNvSpPr txBox="1"/>
          <p:nvPr/>
        </p:nvSpPr>
        <p:spPr>
          <a:xfrm>
            <a:off x="2438400" y="838200"/>
            <a:ext cx="3429000" cy="457200"/>
          </a:xfrm>
          <a:prstGeom prst="rect">
            <a:avLst/>
          </a:prstGeom>
          <a:noFill/>
          <a:ln w="9525">
            <a:noFill/>
          </a:ln>
        </p:spPr>
        <p:txBody>
          <a:bodyPr>
            <a:spAutoFit/>
          </a:bodyPr>
          <a:lstStyle/>
          <a:p>
            <a:pPr>
              <a:spcBef>
                <a:spcPct val="50000"/>
              </a:spcBef>
            </a:pPr>
            <a:endParaRPr dirty="0">
              <a:latin typeface="Times New Roman" panose="02020603050405020304" pitchFamily="18" charset="0"/>
            </a:endParaRPr>
          </a:p>
        </p:txBody>
      </p:sp>
      <p:sp>
        <p:nvSpPr>
          <p:cNvPr id="7175" name="Text Box 28"/>
          <p:cNvSpPr txBox="1"/>
          <p:nvPr/>
        </p:nvSpPr>
        <p:spPr>
          <a:xfrm>
            <a:off x="3200400" y="762000"/>
            <a:ext cx="2819400" cy="457200"/>
          </a:xfrm>
          <a:prstGeom prst="rect">
            <a:avLst/>
          </a:prstGeom>
          <a:noFill/>
          <a:ln w="9525">
            <a:noFill/>
          </a:ln>
        </p:spPr>
        <p:txBody>
          <a:bodyPr>
            <a:spAutoFit/>
          </a:bodyPr>
          <a:lstStyle/>
          <a:p>
            <a:pPr algn="ctr">
              <a:spcBef>
                <a:spcPct val="50000"/>
              </a:spcBef>
            </a:pPr>
            <a:r>
              <a:rPr b="1" dirty="0">
                <a:latin typeface="Times New Roman" panose="02020603050405020304" pitchFamily="18" charset="0"/>
                <a:cs typeface="Times New Roman" panose="02020603050405020304" pitchFamily="18" charset="0"/>
              </a:rPr>
              <a:t>CÂU HỎI</a:t>
            </a:r>
            <a:endParaRPr b="1" dirty="0">
              <a:latin typeface="Times New Roman" panose="02020603050405020304" pitchFamily="18" charset="0"/>
              <a:ea typeface="Times New Roman" panose="02020603050405020304" pitchFamily="18" charset="0"/>
            </a:endParaRPr>
          </a:p>
        </p:txBody>
      </p:sp>
      <p:sp>
        <p:nvSpPr>
          <p:cNvPr id="7176" name="Rectangle 29"/>
          <p:cNvSpPr/>
          <p:nvPr/>
        </p:nvSpPr>
        <p:spPr>
          <a:xfrm>
            <a:off x="3124200" y="609600"/>
            <a:ext cx="2971800" cy="685800"/>
          </a:xfrm>
          <a:prstGeom prst="rect">
            <a:avLst/>
          </a:prstGeom>
          <a:noFill/>
          <a:ln w="28575" cap="flat" cmpd="sng">
            <a:solidFill>
              <a:srgbClr val="FF00FF"/>
            </a:solidFill>
            <a:prstDash val="solid"/>
            <a:miter/>
            <a:headEnd type="none" w="med" len="med"/>
            <a:tailEnd type="none" w="med" len="med"/>
          </a:ln>
        </p:spPr>
        <p:txBody>
          <a:bodyPr wrap="none" anchor="ctr" anchorCtr="0"/>
          <a:lstStyle/>
          <a:p>
            <a:endParaRPr dirty="0">
              <a:latin typeface="Times New Roman" panose="02020603050405020304" pitchFamily="18" charset="0"/>
            </a:endParaRPr>
          </a:p>
        </p:txBody>
      </p:sp>
      <p:sp>
        <p:nvSpPr>
          <p:cNvPr id="7177" name="Line 30"/>
          <p:cNvSpPr/>
          <p:nvPr/>
        </p:nvSpPr>
        <p:spPr>
          <a:xfrm flipH="1">
            <a:off x="1676400" y="1295400"/>
            <a:ext cx="2819400" cy="533400"/>
          </a:xfrm>
          <a:prstGeom prst="line">
            <a:avLst/>
          </a:prstGeom>
          <a:ln w="28575" cap="flat" cmpd="sng">
            <a:solidFill>
              <a:srgbClr val="FF00FF"/>
            </a:solidFill>
            <a:prstDash val="solid"/>
            <a:headEnd type="none" w="med" len="med"/>
            <a:tailEnd type="triangle" w="med" len="med"/>
          </a:ln>
        </p:spPr>
      </p:sp>
      <p:sp>
        <p:nvSpPr>
          <p:cNvPr id="7178" name="Line 31"/>
          <p:cNvSpPr/>
          <p:nvPr/>
        </p:nvSpPr>
        <p:spPr>
          <a:xfrm>
            <a:off x="4572000" y="1295400"/>
            <a:ext cx="0" cy="533400"/>
          </a:xfrm>
          <a:prstGeom prst="line">
            <a:avLst/>
          </a:prstGeom>
          <a:ln w="28575" cap="flat" cmpd="sng">
            <a:solidFill>
              <a:srgbClr val="FF00FF"/>
            </a:solidFill>
            <a:prstDash val="solid"/>
            <a:headEnd type="none" w="med" len="med"/>
            <a:tailEnd type="triangle" w="med" len="med"/>
          </a:ln>
        </p:spPr>
      </p:sp>
      <p:sp>
        <p:nvSpPr>
          <p:cNvPr id="7179" name="Line 32"/>
          <p:cNvSpPr/>
          <p:nvPr/>
        </p:nvSpPr>
        <p:spPr>
          <a:xfrm>
            <a:off x="4648200" y="1295400"/>
            <a:ext cx="2819400" cy="533400"/>
          </a:xfrm>
          <a:prstGeom prst="line">
            <a:avLst/>
          </a:prstGeom>
          <a:ln w="28575" cap="flat" cmpd="sng">
            <a:solidFill>
              <a:srgbClr val="FF00FF"/>
            </a:solidFill>
            <a:prstDash val="solid"/>
            <a:headEnd type="none" w="med" len="med"/>
            <a:tailEnd type="triangle" w="med" len="med"/>
          </a:ln>
        </p:spPr>
      </p:sp>
      <p:sp>
        <p:nvSpPr>
          <p:cNvPr id="6156" name="Rectangle 33"/>
          <p:cNvSpPr/>
          <p:nvPr/>
        </p:nvSpPr>
        <p:spPr>
          <a:xfrm>
            <a:off x="6324600" y="1828800"/>
            <a:ext cx="2057400" cy="4114800"/>
          </a:xfrm>
          <a:prstGeom prst="rect">
            <a:avLst/>
          </a:prstGeom>
          <a:noFill/>
          <a:ln w="28575" cap="flat" cmpd="sng">
            <a:solidFill>
              <a:srgbClr val="FF00FF"/>
            </a:solidFill>
            <a:prstDash val="solid"/>
            <a:miter/>
            <a:headEnd type="none" w="med" len="med"/>
            <a:tailEnd type="none" w="med" len="med"/>
          </a:ln>
        </p:spPr>
        <p:txBody>
          <a:bodyPr wrap="none" anchor="ctr" anchorCtr="0"/>
          <a:lstStyle/>
          <a:p>
            <a:endParaRPr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arn(inVertical)">
                                      <p:cBhvr>
                                        <p:cTn id="7" dur="5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barn(inVertical)">
                                      <p:cBhvr>
                                        <p:cTn id="12" dur="500"/>
                                        <p:tgtEl>
                                          <p:spTgt spid="614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149"/>
                                        </p:tgtEl>
                                        <p:attrNameLst>
                                          <p:attrName>style.visibility</p:attrName>
                                        </p:attrNameLst>
                                      </p:cBhvr>
                                      <p:to>
                                        <p:strVal val="visible"/>
                                      </p:to>
                                    </p:set>
                                    <p:animEffect transition="in" filter="barn(inVertical)">
                                      <p:cBhvr>
                                        <p:cTn id="17" dur="500"/>
                                        <p:tgtEl>
                                          <p:spTgt spid="614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156"/>
                                        </p:tgtEl>
                                        <p:attrNameLst>
                                          <p:attrName>style.visibility</p:attrName>
                                        </p:attrNameLst>
                                      </p:cBhvr>
                                      <p:to>
                                        <p:strVal val="visible"/>
                                      </p:to>
                                    </p:set>
                                    <p:animEffect transition="in" filter="barn(inVertical)">
                                      <p:cBhvr>
                                        <p:cTn id="20" dur="500"/>
                                        <p:tgtEl>
                                          <p:spTgt spid="6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8" grpId="0" animBg="1"/>
      <p:bldP spid="6149" grpId="0"/>
      <p:bldP spid="61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or27"/>
          <p:cNvPicPr preferRelativeResize="0">
            <a:picLocks noChangeAspect="1"/>
          </p:cNvPicPr>
          <p:nvPr/>
        </p:nvPicPr>
        <p:blipFill>
          <a:blip r:embed="rId2"/>
          <a:stretch>
            <a:fillRect/>
          </a:stretch>
        </p:blipFill>
        <p:spPr>
          <a:xfrm>
            <a:off x="0" y="0"/>
            <a:ext cx="9144000" cy="6858000"/>
          </a:xfrm>
          <a:prstGeom prst="rect">
            <a:avLst/>
          </a:prstGeom>
          <a:noFill/>
          <a:ln w="28575" cap="flat" cmpd="sng">
            <a:solidFill>
              <a:srgbClr val="FF00FF"/>
            </a:solidFill>
            <a:prstDash val="solid"/>
            <a:miter/>
            <a:headEnd type="none" w="med" len="med"/>
            <a:tailEnd type="none" w="med" len="med"/>
          </a:ln>
        </p:spPr>
      </p:pic>
      <p:sp>
        <p:nvSpPr>
          <p:cNvPr id="7171" name="Rectangle 3"/>
          <p:cNvSpPr>
            <a:spLocks noGrp="1"/>
          </p:cNvSpPr>
          <p:nvPr>
            <p:ph idx="1"/>
          </p:nvPr>
        </p:nvSpPr>
        <p:spPr>
          <a:xfrm>
            <a:off x="304800" y="1524000"/>
            <a:ext cx="8001000" cy="4648200"/>
          </a:xfrm>
        </p:spPr>
        <p:txBody>
          <a:bodyPr vert="horz" wrap="square" lIns="91440" tIns="45720" rIns="91440" bIns="45720" anchor="t" anchorCtr="0"/>
          <a:lstStyle/>
          <a:p>
            <a:pPr algn="just">
              <a:lnSpc>
                <a:spcPct val="110000"/>
              </a:lnSpc>
              <a:spcBef>
                <a:spcPts val="600"/>
              </a:spcBef>
              <a:buNone/>
            </a:pPr>
            <a:r>
              <a:rPr lang="en-US" altLang="vi-VN" sz="2600" b="1" dirty="0">
                <a:cs typeface="Arial" panose="020B0604020202020204" pitchFamily="34" charset="0"/>
              </a:rPr>
              <a:t>	</a:t>
            </a:r>
            <a:r>
              <a:rPr lang="en-US" altLang="vi-VN" sz="2600" dirty="0">
                <a:cs typeface="Arial" panose="020B0604020202020204" pitchFamily="34" charset="0"/>
              </a:rPr>
              <a:t>-</a:t>
            </a:r>
            <a:r>
              <a:rPr lang="en-US" altLang="vi-VN" sz="2600" b="1" dirty="0">
                <a:cs typeface="Arial" panose="020B0604020202020204" pitchFamily="34" charset="0"/>
              </a:rPr>
              <a:t> </a:t>
            </a:r>
            <a:r>
              <a:rPr lang="en-US" altLang="vi-VN" sz="2800" dirty="0">
                <a:latin typeface="Times New Roman" panose="02020603050405020304" pitchFamily="18" charset="0"/>
                <a:cs typeface="Times New Roman" panose="02020603050405020304" pitchFamily="18" charset="0"/>
              </a:rPr>
              <a:t>Lí tưởng của thanh niên Việt </a:t>
            </a:r>
            <a:r>
              <a:rPr lang="vi-VN" altLang="vi-VN" sz="2800" dirty="0">
                <a:latin typeface="Times New Roman" panose="02020603050405020304" pitchFamily="18" charset="0"/>
                <a:cs typeface="Times New Roman" panose="02020603050405020304" pitchFamily="18" charset="0"/>
              </a:rPr>
              <a:t>N</a:t>
            </a:r>
            <a:r>
              <a:rPr lang="en-US" altLang="vi-VN" sz="2800" dirty="0">
                <a:latin typeface="Times New Roman" panose="02020603050405020304" pitchFamily="18" charset="0"/>
                <a:cs typeface="Times New Roman" panose="02020603050405020304" pitchFamily="18" charset="0"/>
              </a:rPr>
              <a:t>am trong cuộc </a:t>
            </a:r>
            <a:r>
              <a:rPr lang="vi-VN" altLang="vi-VN" sz="2800" dirty="0">
                <a:latin typeface="Times New Roman" panose="02020603050405020304" pitchFamily="18" charset="0"/>
                <a:cs typeface="Times New Roman" panose="02020603050405020304" pitchFamily="18" charset="0"/>
              </a:rPr>
              <a:t>C</a:t>
            </a:r>
            <a:r>
              <a:rPr lang="en-US" altLang="vi-VN" sz="2800" dirty="0">
                <a:latin typeface="Times New Roman" panose="02020603050405020304" pitchFamily="18" charset="0"/>
                <a:cs typeface="Times New Roman" panose="02020603050405020304" pitchFamily="18" charset="0"/>
              </a:rPr>
              <a:t>ách mạng giải phóng dân tộc đó l</a:t>
            </a:r>
            <a:r>
              <a:rPr lang="en-US" altLang="vi-VN" sz="2800" dirty="0">
                <a:latin typeface="Times New Roman" panose="02020603050405020304" pitchFamily="18" charset="0"/>
                <a:ea typeface="Times New Roman" panose="02020603050405020304" pitchFamily="18" charset="0"/>
              </a:rPr>
              <a:t>à</a:t>
            </a:r>
            <a:r>
              <a:rPr lang="en-US" altLang="vi-VN" sz="2800" dirty="0">
                <a:latin typeface="Times New Roman" panose="02020603050405020304" pitchFamily="18" charset="0"/>
                <a:cs typeface="Times New Roman" panose="02020603050405020304" pitchFamily="18" charset="0"/>
              </a:rPr>
              <a:t> “giải phóng dân</a:t>
            </a:r>
            <a:r>
              <a:rPr lang="vi-VN" altLang="vi-VN" sz="2800" dirty="0">
                <a:latin typeface="Times New Roman" panose="02020603050405020304" pitchFamily="18" charset="0"/>
                <a:cs typeface="Times New Roman" panose="02020603050405020304" pitchFamily="18" charset="0"/>
              </a:rPr>
              <a:t> </a:t>
            </a:r>
            <a:r>
              <a:rPr lang="en-US" altLang="vi-VN" sz="2800" dirty="0">
                <a:latin typeface="Times New Roman" panose="02020603050405020304" pitchFamily="18" charset="0"/>
                <a:cs typeface="Times New Roman" panose="02020603050405020304" pitchFamily="18" charset="0"/>
              </a:rPr>
              <a:t>tộc”.</a:t>
            </a:r>
            <a:endParaRPr lang="vi-VN" altLang="vi-VN" sz="2800" dirty="0">
              <a:latin typeface="Times New Roman" panose="02020603050405020304" pitchFamily="18" charset="0"/>
              <a:cs typeface="Times New Roman" panose="02020603050405020304" pitchFamily="18" charset="0"/>
            </a:endParaRPr>
          </a:p>
          <a:p>
            <a:pPr algn="just">
              <a:lnSpc>
                <a:spcPct val="110000"/>
              </a:lnSpc>
              <a:spcBef>
                <a:spcPts val="600"/>
              </a:spcBef>
              <a:buNone/>
            </a:pPr>
            <a:r>
              <a:rPr lang="en-US" altLang="vi-VN" sz="2800" dirty="0">
                <a:latin typeface="Times New Roman" panose="02020603050405020304" pitchFamily="18" charset="0"/>
                <a:cs typeface="Times New Roman" panose="02020603050405020304" pitchFamily="18" charset="0"/>
              </a:rPr>
              <a:t>	- Những tấm gương thanh niên </a:t>
            </a:r>
            <a:r>
              <a:rPr lang="vi-VN" altLang="vi-VN" sz="2800" dirty="0">
                <a:latin typeface="Times New Roman" panose="02020603050405020304" pitchFamily="18" charset="0"/>
                <a:cs typeface="Times New Roman" panose="02020603050405020304" pitchFamily="18" charset="0"/>
              </a:rPr>
              <a:t>V</a:t>
            </a:r>
            <a:r>
              <a:rPr lang="en-US" altLang="vi-VN" sz="2800" dirty="0">
                <a:latin typeface="Times New Roman" panose="02020603050405020304" pitchFamily="18" charset="0"/>
                <a:cs typeface="Times New Roman" panose="02020603050405020304" pitchFamily="18" charset="0"/>
              </a:rPr>
              <a:t>iệt </a:t>
            </a:r>
            <a:r>
              <a:rPr lang="vi-VN" altLang="vi-VN" sz="2800" dirty="0">
                <a:latin typeface="Times New Roman" panose="02020603050405020304" pitchFamily="18" charset="0"/>
                <a:cs typeface="Times New Roman" panose="02020603050405020304" pitchFamily="18" charset="0"/>
              </a:rPr>
              <a:t>N</a:t>
            </a:r>
            <a:r>
              <a:rPr lang="en-US" altLang="vi-VN" sz="2800" dirty="0">
                <a:latin typeface="Times New Roman" panose="02020603050405020304" pitchFamily="18" charset="0"/>
                <a:cs typeface="Times New Roman" panose="02020603050405020304" pitchFamily="18" charset="0"/>
              </a:rPr>
              <a:t>am trong cuộc cách mạng giải phóng dân tộc: Lý Tự Trọng, Nguyễn Thị Minh Khai, Võ Thị Sáu, Nguyễn Thị Chiên, La Văn Cầu, Nguyễn Văn Trỗi, Nguyễn Viết Xuân,  Cù Chính Lan, Hồ Chí Minh</a:t>
            </a:r>
            <a:r>
              <a:rPr lang="en-US" altLang="vi-VN" sz="2800" dirty="0">
                <a:latin typeface="Times New Roman" panose="02020603050405020304" pitchFamily="18" charset="0"/>
                <a:ea typeface="Times New Roman" panose="02020603050405020304" pitchFamily="18" charset="0"/>
              </a:rPr>
              <a:t>……</a:t>
            </a:r>
            <a:r>
              <a:rPr lang="en-US" altLang="vi-VN" sz="2800" dirty="0">
                <a:latin typeface="Times New Roman" panose="02020603050405020304" pitchFamily="18" charset="0"/>
                <a:cs typeface="Times New Roman" panose="02020603050405020304" pitchFamily="18" charset="0"/>
              </a:rPr>
              <a:t>.</a:t>
            </a:r>
            <a:endParaRPr lang="en-US" altLang="vi-VN" sz="2800" dirty="0">
              <a:latin typeface="Times New Roman" panose="02020603050405020304" pitchFamily="18" charset="0"/>
              <a:ea typeface="Times New Roman" panose="02020603050405020304" pitchFamily="18" charset="0"/>
            </a:endParaRPr>
          </a:p>
        </p:txBody>
      </p:sp>
      <p:sp>
        <p:nvSpPr>
          <p:cNvPr id="8196" name="Rectangle 1"/>
          <p:cNvSpPr/>
          <p:nvPr/>
        </p:nvSpPr>
        <p:spPr>
          <a:xfrm>
            <a:off x="3270250" y="838200"/>
            <a:ext cx="1460500" cy="534988"/>
          </a:xfrm>
          <a:prstGeom prst="rect">
            <a:avLst/>
          </a:prstGeom>
          <a:noFill/>
          <a:ln w="9525">
            <a:noFill/>
          </a:ln>
        </p:spPr>
        <p:txBody>
          <a:bodyPr wrap="none">
            <a:spAutoFit/>
          </a:bodyPr>
          <a:lstStyle/>
          <a:p>
            <a:pPr algn="ctr">
              <a:lnSpc>
                <a:spcPct val="90000"/>
              </a:lnSpc>
            </a:pPr>
            <a:r>
              <a:rPr lang="en-US" altLang="vi-VN" sz="3200" b="1" u="sng" dirty="0">
                <a:solidFill>
                  <a:srgbClr val="FF0000"/>
                </a:solidFill>
                <a:latin typeface="Times New Roman" panose="02020603050405020304" pitchFamily="18" charset="0"/>
                <a:cs typeface="Times New Roman" panose="02020603050405020304" pitchFamily="18" charset="0"/>
              </a:rPr>
              <a:t>Câu 1: </a:t>
            </a:r>
            <a:endParaRPr lang="en-US" altLang="vi-VN" sz="3200" b="1" u="sng"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Effect transition="in" filter="fade">
                                      <p:cBhvr>
                                        <p:cTn id="14" dur="1000"/>
                                        <p:tgtEl>
                                          <p:spTgt spid="7171">
                                            <p:txEl>
                                              <p:pRg st="1" end="1"/>
                                            </p:txEl>
                                          </p:spTgt>
                                        </p:tgtEl>
                                      </p:cBhvr>
                                    </p:animEffect>
                                    <p:anim calcmode="lin" valueType="num">
                                      <p:cBhvr>
                                        <p:cTn id="15"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p:cNvPicPr>
          <p:nvPr/>
        </p:nvPicPr>
        <p:blipFill>
          <a:blip r:embed="rId2"/>
          <a:stretch>
            <a:fillRect/>
          </a:stretch>
        </p:blipFill>
        <p:spPr>
          <a:xfrm>
            <a:off x="623888" y="228600"/>
            <a:ext cx="2611437" cy="3505200"/>
          </a:xfrm>
          <a:prstGeom prst="rect">
            <a:avLst/>
          </a:prstGeom>
          <a:noFill/>
          <a:ln w="9525">
            <a:noFill/>
          </a:ln>
        </p:spPr>
      </p:pic>
      <p:pic>
        <p:nvPicPr>
          <p:cNvPr id="9219" name="Picture 5"/>
          <p:cNvPicPr>
            <a:picLocks noChangeAspect="1"/>
          </p:cNvPicPr>
          <p:nvPr/>
        </p:nvPicPr>
        <p:blipFill>
          <a:blip r:embed="rId3"/>
          <a:stretch>
            <a:fillRect/>
          </a:stretch>
        </p:blipFill>
        <p:spPr>
          <a:xfrm>
            <a:off x="6065838" y="228600"/>
            <a:ext cx="2268537" cy="3505200"/>
          </a:xfrm>
          <a:prstGeom prst="rect">
            <a:avLst/>
          </a:prstGeom>
          <a:noFill/>
          <a:ln w="9525">
            <a:noFill/>
          </a:ln>
        </p:spPr>
      </p:pic>
      <p:pic>
        <p:nvPicPr>
          <p:cNvPr id="31750" name="Picture 6"/>
          <p:cNvPicPr>
            <a:picLocks noChangeAspect="1"/>
          </p:cNvPicPr>
          <p:nvPr/>
        </p:nvPicPr>
        <p:blipFill>
          <a:blip r:embed="rId4"/>
          <a:stretch>
            <a:fillRect/>
          </a:stretch>
        </p:blipFill>
        <p:spPr>
          <a:xfrm>
            <a:off x="3436938" y="228600"/>
            <a:ext cx="2414587" cy="3505200"/>
          </a:xfrm>
          <a:prstGeom prst="rect">
            <a:avLst/>
          </a:prstGeom>
          <a:noFill/>
          <a:ln w="9525">
            <a:noFill/>
          </a:ln>
        </p:spPr>
      </p:pic>
      <p:sp>
        <p:nvSpPr>
          <p:cNvPr id="31751" name="Rectangle 7"/>
          <p:cNvSpPr/>
          <p:nvPr/>
        </p:nvSpPr>
        <p:spPr>
          <a:xfrm>
            <a:off x="482600" y="3886200"/>
            <a:ext cx="8153400" cy="1938338"/>
          </a:xfrm>
          <a:prstGeom prst="rect">
            <a:avLst/>
          </a:prstGeom>
          <a:noFill/>
          <a:ln w="9525">
            <a:noFill/>
          </a:ln>
        </p:spPr>
        <p:txBody>
          <a:bodyPr anchor="ctr" anchorCtr="0">
            <a:spAutoFit/>
          </a:bodyPr>
          <a:lstStyle/>
          <a:p>
            <a:pPr algn="just"/>
            <a:r>
              <a:rPr lang="en-US" altLang="vi-VN" dirty="0">
                <a:solidFill>
                  <a:srgbClr val="0000FF"/>
                </a:solidFill>
                <a:latin typeface="Times New Roman" panose="02020603050405020304" pitchFamily="18" charset="0"/>
                <a:cs typeface="Times New Roman" panose="02020603050405020304" pitchFamily="18" charset="0"/>
              </a:rPr>
              <a:t>Ng</a:t>
            </a:r>
            <a:r>
              <a:rPr lang="en-US" altLang="vi-VN" dirty="0">
                <a:solidFill>
                  <a:srgbClr val="0000FF"/>
                </a:solidFill>
                <a:latin typeface="Times New Roman" panose="02020603050405020304" pitchFamily="18" charset="0"/>
                <a:ea typeface="Times New Roman" panose="02020603050405020304" pitchFamily="18" charset="0"/>
              </a:rPr>
              <a:t>à</a:t>
            </a:r>
            <a:r>
              <a:rPr lang="en-US" altLang="vi-VN" dirty="0">
                <a:solidFill>
                  <a:srgbClr val="0000FF"/>
                </a:solidFill>
                <a:latin typeface="Times New Roman" panose="02020603050405020304" pitchFamily="18" charset="0"/>
                <a:cs typeface="Times New Roman" panose="02020603050405020304" pitchFamily="18" charset="0"/>
              </a:rPr>
              <a:t>y 9 - 2 -1931, trong buổi mít tinh kỉ niệm một năm cuộc khởi nghĩa Yên Bái tổ chức tại S</a:t>
            </a:r>
            <a:r>
              <a:rPr lang="en-US" altLang="vi-VN" dirty="0">
                <a:solidFill>
                  <a:srgbClr val="0000FF"/>
                </a:solidFill>
                <a:latin typeface="Times New Roman" panose="02020603050405020304" pitchFamily="18" charset="0"/>
                <a:ea typeface="Times New Roman" panose="02020603050405020304" pitchFamily="18" charset="0"/>
              </a:rPr>
              <a:t>à</a:t>
            </a:r>
            <a:r>
              <a:rPr lang="en-US" altLang="vi-VN" dirty="0">
                <a:solidFill>
                  <a:srgbClr val="0000FF"/>
                </a:solidFill>
                <a:latin typeface="Times New Roman" panose="02020603050405020304" pitchFamily="18" charset="0"/>
                <a:cs typeface="Times New Roman" panose="02020603050405020304" pitchFamily="18" charset="0"/>
              </a:rPr>
              <a:t>i Gòn khi mật thám đến đ</a:t>
            </a:r>
            <a:r>
              <a:rPr lang="en-US" altLang="vi-VN" dirty="0">
                <a:solidFill>
                  <a:srgbClr val="0000FF"/>
                </a:solidFill>
                <a:latin typeface="Times New Roman" panose="02020603050405020304" pitchFamily="18" charset="0"/>
                <a:ea typeface="Times New Roman" panose="02020603050405020304" pitchFamily="18" charset="0"/>
              </a:rPr>
              <a:t>à</a:t>
            </a:r>
            <a:r>
              <a:rPr lang="en-US" altLang="vi-VN" dirty="0">
                <a:solidFill>
                  <a:srgbClr val="0000FF"/>
                </a:solidFill>
                <a:latin typeface="Times New Roman" panose="02020603050405020304" pitchFamily="18" charset="0"/>
                <a:cs typeface="Times New Roman" panose="02020603050405020304" pitchFamily="18" charset="0"/>
              </a:rPr>
              <a:t>n áp, Lý Tự Trọng đã bắn chết thanh tra mật thám Legrant, anh bị bắt v</a:t>
            </a:r>
            <a:r>
              <a:rPr lang="en-US" altLang="vi-VN" dirty="0">
                <a:solidFill>
                  <a:srgbClr val="0000FF"/>
                </a:solidFill>
                <a:latin typeface="Times New Roman" panose="02020603050405020304" pitchFamily="18" charset="0"/>
                <a:ea typeface="Times New Roman" panose="02020603050405020304" pitchFamily="18" charset="0"/>
              </a:rPr>
              <a:t>à</a:t>
            </a:r>
            <a:r>
              <a:rPr lang="en-US" altLang="vi-VN" dirty="0">
                <a:solidFill>
                  <a:srgbClr val="0000FF"/>
                </a:solidFill>
                <a:latin typeface="Times New Roman" panose="02020603050405020304" pitchFamily="18" charset="0"/>
                <a:cs typeface="Times New Roman" panose="02020603050405020304" pitchFamily="18" charset="0"/>
              </a:rPr>
              <a:t> kết án tử hình v</a:t>
            </a:r>
            <a:r>
              <a:rPr lang="en-US" altLang="vi-VN" dirty="0">
                <a:solidFill>
                  <a:srgbClr val="0000FF"/>
                </a:solidFill>
                <a:latin typeface="Times New Roman" panose="02020603050405020304" pitchFamily="18" charset="0"/>
                <a:ea typeface="Times New Roman" panose="02020603050405020304" pitchFamily="18" charset="0"/>
              </a:rPr>
              <a:t>à</a:t>
            </a:r>
            <a:r>
              <a:rPr lang="en-US" altLang="vi-VN" dirty="0">
                <a:solidFill>
                  <a:srgbClr val="0000FF"/>
                </a:solidFill>
                <a:latin typeface="Times New Roman" panose="02020603050405020304" pitchFamily="18" charset="0"/>
                <a:cs typeface="Times New Roman" panose="02020603050405020304" pitchFamily="18" charset="0"/>
              </a:rPr>
              <a:t>o ng</a:t>
            </a:r>
            <a:r>
              <a:rPr lang="en-US" altLang="vi-VN" dirty="0">
                <a:solidFill>
                  <a:srgbClr val="0000FF"/>
                </a:solidFill>
                <a:latin typeface="Times New Roman" panose="02020603050405020304" pitchFamily="18" charset="0"/>
                <a:ea typeface="Times New Roman" panose="02020603050405020304" pitchFamily="18" charset="0"/>
              </a:rPr>
              <a:t>à</a:t>
            </a:r>
            <a:r>
              <a:rPr lang="en-US" altLang="vi-VN" dirty="0">
                <a:solidFill>
                  <a:srgbClr val="0000FF"/>
                </a:solidFill>
                <a:latin typeface="Times New Roman" panose="02020603050405020304" pitchFamily="18" charset="0"/>
                <a:cs typeface="Times New Roman" panose="02020603050405020304" pitchFamily="18" charset="0"/>
              </a:rPr>
              <a:t>y 20 tháng 11 năm 1931 khi anh mới 17 tuổi. Với câu nói nổi tiếng:</a:t>
            </a:r>
            <a:endParaRPr lang="en-US" altLang="vi-VN" dirty="0">
              <a:solidFill>
                <a:srgbClr val="0000FF"/>
              </a:solidFill>
              <a:latin typeface="Times New Roman" panose="02020603050405020304" pitchFamily="18" charset="0"/>
              <a:ea typeface="Times New Roman" panose="02020603050405020304" pitchFamily="18" charset="0"/>
            </a:endParaRPr>
          </a:p>
        </p:txBody>
      </p:sp>
      <p:sp>
        <p:nvSpPr>
          <p:cNvPr id="31752" name="Rectangle 8"/>
          <p:cNvSpPr/>
          <p:nvPr/>
        </p:nvSpPr>
        <p:spPr>
          <a:xfrm>
            <a:off x="482600" y="5824538"/>
            <a:ext cx="8139113" cy="831850"/>
          </a:xfrm>
          <a:prstGeom prst="rect">
            <a:avLst/>
          </a:prstGeom>
          <a:noFill/>
          <a:ln w="9525">
            <a:noFill/>
          </a:ln>
        </p:spPr>
        <p:txBody>
          <a:bodyPr>
            <a:spAutoFit/>
          </a:bodyPr>
          <a:lstStyle/>
          <a:p>
            <a:pPr algn="ctr"/>
            <a:r>
              <a:rPr lang="en-US" altLang="vi-VN" b="1" i="1" dirty="0">
                <a:solidFill>
                  <a:srgbClr val="C00000"/>
                </a:solidFill>
                <a:latin typeface="Times New Roman" panose="02020603050405020304" pitchFamily="18" charset="0"/>
                <a:cs typeface="Times New Roman" panose="02020603050405020304" pitchFamily="18" charset="0"/>
              </a:rPr>
              <a:t>“Con đường của thanh niên chỉ có thể l</a:t>
            </a:r>
            <a:r>
              <a:rPr lang="en-US" altLang="vi-VN" b="1" i="1" dirty="0">
                <a:solidFill>
                  <a:srgbClr val="C00000"/>
                </a:solidFill>
                <a:latin typeface="Times New Roman" panose="02020603050405020304" pitchFamily="18" charset="0"/>
                <a:ea typeface="Times New Roman" panose="02020603050405020304" pitchFamily="18" charset="0"/>
              </a:rPr>
              <a:t>à</a:t>
            </a:r>
            <a:r>
              <a:rPr lang="en-US" altLang="vi-VN" b="1" i="1" dirty="0">
                <a:solidFill>
                  <a:srgbClr val="C00000"/>
                </a:solidFill>
                <a:latin typeface="Times New Roman" panose="02020603050405020304" pitchFamily="18" charset="0"/>
                <a:cs typeface="Times New Roman" panose="02020603050405020304" pitchFamily="18" charset="0"/>
              </a:rPr>
              <a:t> con đường cách mạng</a:t>
            </a:r>
            <a:r>
              <a:rPr lang="vi-VN" altLang="vi-VN" b="1" i="1" dirty="0">
                <a:solidFill>
                  <a:srgbClr val="C00000"/>
                </a:solidFill>
                <a:latin typeface="Times New Roman" panose="02020603050405020304" pitchFamily="18" charset="0"/>
                <a:cs typeface="Times New Roman" panose="02020603050405020304" pitchFamily="18" charset="0"/>
              </a:rPr>
              <a:t> </a:t>
            </a:r>
            <a:r>
              <a:rPr lang="en-US" altLang="vi-VN" b="1" i="1" dirty="0">
                <a:solidFill>
                  <a:srgbClr val="C00000"/>
                </a:solidFill>
                <a:latin typeface="Times New Roman" panose="02020603050405020304" pitchFamily="18" charset="0"/>
                <a:cs typeface="Times New Roman" panose="02020603050405020304" pitchFamily="18" charset="0"/>
              </a:rPr>
              <a:t>v</a:t>
            </a:r>
            <a:r>
              <a:rPr lang="en-US" altLang="vi-VN" b="1" i="1" dirty="0">
                <a:solidFill>
                  <a:srgbClr val="C00000"/>
                </a:solidFill>
                <a:latin typeface="Times New Roman" panose="02020603050405020304" pitchFamily="18" charset="0"/>
                <a:ea typeface="Times New Roman" panose="02020603050405020304" pitchFamily="18" charset="0"/>
              </a:rPr>
              <a:t>à</a:t>
            </a:r>
            <a:r>
              <a:rPr lang="en-US" altLang="vi-VN" b="1" i="1" dirty="0">
                <a:solidFill>
                  <a:srgbClr val="C00000"/>
                </a:solidFill>
                <a:latin typeface="Times New Roman" panose="02020603050405020304" pitchFamily="18" charset="0"/>
                <a:cs typeface="Times New Roman" panose="02020603050405020304" pitchFamily="18" charset="0"/>
              </a:rPr>
              <a:t> không thể l</a:t>
            </a:r>
            <a:r>
              <a:rPr lang="en-US" altLang="vi-VN" b="1" i="1" dirty="0">
                <a:solidFill>
                  <a:srgbClr val="C00000"/>
                </a:solidFill>
                <a:latin typeface="Times New Roman" panose="02020603050405020304" pitchFamily="18" charset="0"/>
                <a:ea typeface="Times New Roman" panose="02020603050405020304" pitchFamily="18" charset="0"/>
              </a:rPr>
              <a:t>à</a:t>
            </a:r>
            <a:r>
              <a:rPr lang="en-US" altLang="vi-VN" b="1" i="1" dirty="0">
                <a:solidFill>
                  <a:srgbClr val="C00000"/>
                </a:solidFill>
                <a:latin typeface="Times New Roman" panose="02020603050405020304" pitchFamily="18" charset="0"/>
                <a:cs typeface="Times New Roman" panose="02020603050405020304" pitchFamily="18" charset="0"/>
              </a:rPr>
              <a:t> con đường n</a:t>
            </a:r>
            <a:r>
              <a:rPr lang="en-US" altLang="vi-VN" b="1" i="1" dirty="0">
                <a:solidFill>
                  <a:srgbClr val="C00000"/>
                </a:solidFill>
                <a:latin typeface="Times New Roman" panose="02020603050405020304" pitchFamily="18" charset="0"/>
                <a:ea typeface="Times New Roman" panose="02020603050405020304" pitchFamily="18" charset="0"/>
              </a:rPr>
              <a:t>à</a:t>
            </a:r>
            <a:r>
              <a:rPr lang="en-US" altLang="vi-VN" b="1" i="1" dirty="0">
                <a:solidFill>
                  <a:srgbClr val="C00000"/>
                </a:solidFill>
                <a:latin typeface="Times New Roman" panose="02020603050405020304" pitchFamily="18" charset="0"/>
                <a:cs typeface="Times New Roman" panose="02020603050405020304" pitchFamily="18" charset="0"/>
              </a:rPr>
              <a:t>o khác”.</a:t>
            </a:r>
            <a:endParaRPr lang="en-US" altLang="vi-VN" b="1" i="1" dirty="0">
              <a:solidFill>
                <a:srgbClr val="C00000"/>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50"/>
                                        </p:tgtEl>
                                        <p:attrNameLst>
                                          <p:attrName>style.visibility</p:attrName>
                                        </p:attrNameLst>
                                      </p:cBhvr>
                                      <p:to>
                                        <p:strVal val="visible"/>
                                      </p:to>
                                    </p:set>
                                    <p:anim calcmode="lin" valueType="num">
                                      <p:cBhvr additive="base">
                                        <p:cTn id="7" dur="500" fill="hold"/>
                                        <p:tgtEl>
                                          <p:spTgt spid="31750"/>
                                        </p:tgtEl>
                                        <p:attrNameLst>
                                          <p:attrName>ppt_x</p:attrName>
                                        </p:attrNameLst>
                                      </p:cBhvr>
                                      <p:tavLst>
                                        <p:tav tm="0">
                                          <p:val>
                                            <p:strVal val="#ppt_x"/>
                                          </p:val>
                                        </p:tav>
                                        <p:tav tm="100000">
                                          <p:val>
                                            <p:strVal val="#ppt_x"/>
                                          </p:val>
                                        </p:tav>
                                      </p:tavLst>
                                    </p:anim>
                                    <p:anim calcmode="lin" valueType="num">
                                      <p:cBhvr additive="base">
                                        <p:cTn id="8" dur="500" fill="hold"/>
                                        <p:tgtEl>
                                          <p:spTgt spid="317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51"/>
                                        </p:tgtEl>
                                        <p:attrNameLst>
                                          <p:attrName>style.visibility</p:attrName>
                                        </p:attrNameLst>
                                      </p:cBhvr>
                                      <p:to>
                                        <p:strVal val="visible"/>
                                      </p:to>
                                    </p:set>
                                    <p:anim calcmode="lin" valueType="num">
                                      <p:cBhvr additive="base">
                                        <p:cTn id="13" dur="500" fill="hold"/>
                                        <p:tgtEl>
                                          <p:spTgt spid="31751"/>
                                        </p:tgtEl>
                                        <p:attrNameLst>
                                          <p:attrName>ppt_x</p:attrName>
                                        </p:attrNameLst>
                                      </p:cBhvr>
                                      <p:tavLst>
                                        <p:tav tm="0">
                                          <p:val>
                                            <p:strVal val="#ppt_x"/>
                                          </p:val>
                                        </p:tav>
                                        <p:tav tm="100000">
                                          <p:val>
                                            <p:strVal val="#ppt_x"/>
                                          </p:val>
                                        </p:tav>
                                      </p:tavLst>
                                    </p:anim>
                                    <p:anim calcmode="lin" valueType="num">
                                      <p:cBhvr additive="base">
                                        <p:cTn id="14" dur="500" fill="hold"/>
                                        <p:tgtEl>
                                          <p:spTgt spid="3175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52"/>
                                        </p:tgtEl>
                                        <p:attrNameLst>
                                          <p:attrName>style.visibility</p:attrName>
                                        </p:attrNameLst>
                                      </p:cBhvr>
                                      <p:to>
                                        <p:strVal val="visible"/>
                                      </p:to>
                                    </p:set>
                                    <p:anim calcmode="lin" valueType="num">
                                      <p:cBhvr additive="base">
                                        <p:cTn id="19" dur="500" fill="hold"/>
                                        <p:tgtEl>
                                          <p:spTgt spid="31752"/>
                                        </p:tgtEl>
                                        <p:attrNameLst>
                                          <p:attrName>ppt_x</p:attrName>
                                        </p:attrNameLst>
                                      </p:cBhvr>
                                      <p:tavLst>
                                        <p:tav tm="0">
                                          <p:val>
                                            <p:strVal val="#ppt_x"/>
                                          </p:val>
                                        </p:tav>
                                        <p:tav tm="100000">
                                          <p:val>
                                            <p:strVal val="#ppt_x"/>
                                          </p:val>
                                        </p:tav>
                                      </p:tavLst>
                                    </p:anim>
                                    <p:anim calcmode="lin" valueType="num">
                                      <p:cBhvr additive="base">
                                        <p:cTn id="20" dur="500" fill="hold"/>
                                        <p:tgtEl>
                                          <p:spTgt spid="317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p:bldP spid="3175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p:nvPr/>
        </p:nvSpPr>
        <p:spPr>
          <a:xfrm>
            <a:off x="6019800" y="4343400"/>
            <a:ext cx="2438400" cy="1030288"/>
          </a:xfrm>
          <a:prstGeom prst="rect">
            <a:avLst/>
          </a:prstGeom>
          <a:noFill/>
          <a:ln w="9525">
            <a:noFill/>
          </a:ln>
        </p:spPr>
        <p:txBody>
          <a:bodyPr>
            <a:spAutoFit/>
          </a:bodyPr>
          <a:lstStyle/>
          <a:p>
            <a:pPr algn="ctr">
              <a:spcBef>
                <a:spcPts val="600"/>
              </a:spcBef>
            </a:pPr>
            <a:r>
              <a:rPr lang="en-US" altLang="vi-VN" sz="2800" b="1" dirty="0">
                <a:solidFill>
                  <a:srgbClr val="C00000"/>
                </a:solidFill>
                <a:latin typeface="Arial" panose="020B0604020202020204" pitchFamily="34" charset="0"/>
                <a:cs typeface="Arial" panose="020B0604020202020204" pitchFamily="34" charset="0"/>
              </a:rPr>
              <a:t>Võ Thị Sáu</a:t>
            </a:r>
            <a:endParaRPr lang="vi-VN" altLang="vi-VN" sz="2800" b="1" dirty="0">
              <a:solidFill>
                <a:srgbClr val="C00000"/>
              </a:solidFill>
              <a:latin typeface="Arial" panose="020B0604020202020204" pitchFamily="34" charset="0"/>
              <a:cs typeface="Arial" panose="020B0604020202020204" pitchFamily="34" charset="0"/>
            </a:endParaRPr>
          </a:p>
          <a:p>
            <a:pPr algn="ctr">
              <a:spcBef>
                <a:spcPts val="600"/>
              </a:spcBef>
            </a:pPr>
            <a:r>
              <a:rPr lang="vi-VN" altLang="x-none" sz="2800" dirty="0">
                <a:solidFill>
                  <a:srgbClr val="C00000"/>
                </a:solidFill>
                <a:latin typeface="Arial" panose="020B0604020202020204" pitchFamily="34" charset="0"/>
                <a:cs typeface="Arial" panose="020B0604020202020204" pitchFamily="34" charset="0"/>
              </a:rPr>
              <a:t> </a:t>
            </a:r>
            <a:r>
              <a:rPr sz="2800" dirty="0">
                <a:solidFill>
                  <a:srgbClr val="C00000"/>
                </a:solidFill>
                <a:latin typeface="Arial" panose="020B0604020202020204" pitchFamily="34" charset="0"/>
                <a:cs typeface="Arial" panose="020B0604020202020204" pitchFamily="34" charset="0"/>
              </a:rPr>
              <a:t>(1933-1952)</a:t>
            </a:r>
            <a:endParaRPr lang="en-US" altLang="vi-VN" sz="2800" b="1" dirty="0">
              <a:solidFill>
                <a:srgbClr val="0070C0"/>
              </a:solidFill>
              <a:latin typeface="Arial" panose="020B0604020202020204" pitchFamily="34" charset="0"/>
              <a:ea typeface="Arial" panose="020B0604020202020204" pitchFamily="34" charset="0"/>
            </a:endParaRPr>
          </a:p>
        </p:txBody>
      </p:sp>
      <p:pic>
        <p:nvPicPr>
          <p:cNvPr id="10243" name="Picture 3"/>
          <p:cNvPicPr>
            <a:picLocks noChangeAspect="1"/>
          </p:cNvPicPr>
          <p:nvPr/>
        </p:nvPicPr>
        <p:blipFill>
          <a:blip r:embed="rId2"/>
          <a:stretch>
            <a:fillRect/>
          </a:stretch>
        </p:blipFill>
        <p:spPr>
          <a:xfrm>
            <a:off x="5913438" y="457200"/>
            <a:ext cx="2752725" cy="3581400"/>
          </a:xfrm>
          <a:prstGeom prst="rect">
            <a:avLst/>
          </a:prstGeom>
          <a:noFill/>
          <a:ln w="9525">
            <a:noFill/>
          </a:ln>
        </p:spPr>
      </p:pic>
      <p:sp>
        <p:nvSpPr>
          <p:cNvPr id="33797" name="Rectangle 5"/>
          <p:cNvSpPr/>
          <p:nvPr/>
        </p:nvSpPr>
        <p:spPr>
          <a:xfrm>
            <a:off x="203200" y="487363"/>
            <a:ext cx="5511800" cy="6000750"/>
          </a:xfrm>
          <a:prstGeom prst="rect">
            <a:avLst/>
          </a:prstGeom>
          <a:noFill/>
          <a:ln w="9525">
            <a:noFill/>
          </a:ln>
        </p:spPr>
        <p:txBody>
          <a:bodyPr anchor="ctr" anchorCtr="0">
            <a:spAutoFit/>
          </a:bodyPr>
          <a:lstStyle/>
          <a:p>
            <a:pPr algn="just"/>
            <a:r>
              <a:rPr lang="en-US" altLang="vi-VN" dirty="0">
                <a:solidFill>
                  <a:srgbClr val="0000FF"/>
                </a:solidFill>
                <a:latin typeface="Times New Roman" panose="02020603050405020304" pitchFamily="18" charset="0"/>
                <a:cs typeface="Times New Roman" panose="02020603050405020304" pitchFamily="18" charset="0"/>
              </a:rPr>
              <a:t>Võ Thị Sáu quê ở xã Phước Lợi, huyện Long Đất, tỉnh B</a:t>
            </a:r>
            <a:r>
              <a:rPr lang="en-US" altLang="vi-VN" dirty="0">
                <a:solidFill>
                  <a:srgbClr val="0000FF"/>
                </a:solidFill>
                <a:latin typeface="Times New Roman" panose="02020603050405020304" pitchFamily="18" charset="0"/>
                <a:ea typeface="Times New Roman" panose="02020603050405020304" pitchFamily="18" charset="0"/>
              </a:rPr>
              <a:t>à</a:t>
            </a:r>
            <a:r>
              <a:rPr lang="en-US" altLang="vi-VN" dirty="0">
                <a:solidFill>
                  <a:srgbClr val="0000FF"/>
                </a:solidFill>
                <a:latin typeface="Times New Roman" panose="02020603050405020304" pitchFamily="18" charset="0"/>
                <a:cs typeface="Times New Roman" panose="02020603050405020304" pitchFamily="18" charset="0"/>
              </a:rPr>
              <a:t> Rịa - Vũng T</a:t>
            </a:r>
            <a:r>
              <a:rPr lang="en-US" altLang="vi-VN" dirty="0">
                <a:solidFill>
                  <a:srgbClr val="0000FF"/>
                </a:solidFill>
                <a:latin typeface="Times New Roman" panose="02020603050405020304" pitchFamily="18" charset="0"/>
                <a:ea typeface="Times New Roman" panose="02020603050405020304" pitchFamily="18" charset="0"/>
              </a:rPr>
              <a:t>à</a:t>
            </a:r>
            <a:r>
              <a:rPr lang="en-US" altLang="vi-VN" dirty="0">
                <a:solidFill>
                  <a:srgbClr val="0000FF"/>
                </a:solidFill>
                <a:latin typeface="Times New Roman" panose="02020603050405020304" pitchFamily="18" charset="0"/>
                <a:cs typeface="Times New Roman" panose="02020603050405020304" pitchFamily="18" charset="0"/>
              </a:rPr>
              <a:t>u. Năm 1950, khi tròn 15 tuổi chị đã bị giặc bắt vì tham gia hoạt động cách mạng v</a:t>
            </a:r>
            <a:r>
              <a:rPr lang="en-US" altLang="vi-VN" dirty="0">
                <a:solidFill>
                  <a:srgbClr val="0000FF"/>
                </a:solidFill>
                <a:latin typeface="Times New Roman" panose="02020603050405020304" pitchFamily="18" charset="0"/>
                <a:ea typeface="Times New Roman" panose="02020603050405020304" pitchFamily="18" charset="0"/>
              </a:rPr>
              <a:t>à</a:t>
            </a:r>
            <a:r>
              <a:rPr lang="en-US" altLang="vi-VN" dirty="0">
                <a:solidFill>
                  <a:srgbClr val="0000FF"/>
                </a:solidFill>
                <a:latin typeface="Times New Roman" panose="02020603050405020304" pitchFamily="18" charset="0"/>
                <a:cs typeface="Times New Roman" panose="02020603050405020304" pitchFamily="18" charset="0"/>
              </a:rPr>
              <a:t> bị tù đ</a:t>
            </a:r>
            <a:r>
              <a:rPr lang="en-US" altLang="vi-VN" dirty="0">
                <a:solidFill>
                  <a:srgbClr val="0000FF"/>
                </a:solidFill>
                <a:latin typeface="Times New Roman" panose="02020603050405020304" pitchFamily="18" charset="0"/>
                <a:ea typeface="Times New Roman" panose="02020603050405020304" pitchFamily="18" charset="0"/>
              </a:rPr>
              <a:t>à</a:t>
            </a:r>
            <a:r>
              <a:rPr lang="en-US" altLang="vi-VN" dirty="0">
                <a:solidFill>
                  <a:srgbClr val="0000FF"/>
                </a:solidFill>
                <a:latin typeface="Times New Roman" panose="02020603050405020304" pitchFamily="18" charset="0"/>
                <a:cs typeface="Times New Roman" panose="02020603050405020304" pitchFamily="18" charset="0"/>
              </a:rPr>
              <a:t>y qua các nh</a:t>
            </a:r>
            <a:r>
              <a:rPr lang="en-US" altLang="vi-VN" dirty="0">
                <a:solidFill>
                  <a:srgbClr val="0000FF"/>
                </a:solidFill>
                <a:latin typeface="Times New Roman" panose="02020603050405020304" pitchFamily="18" charset="0"/>
                <a:ea typeface="Times New Roman" panose="02020603050405020304" pitchFamily="18" charset="0"/>
              </a:rPr>
              <a:t>à</a:t>
            </a:r>
            <a:r>
              <a:rPr lang="en-US" altLang="vi-VN" dirty="0">
                <a:solidFill>
                  <a:srgbClr val="0000FF"/>
                </a:solidFill>
                <a:latin typeface="Times New Roman" panose="02020603050405020304" pitchFamily="18" charset="0"/>
                <a:cs typeface="Times New Roman" panose="02020603050405020304" pitchFamily="18" charset="0"/>
              </a:rPr>
              <a:t> tù Chí Ho</a:t>
            </a:r>
            <a:r>
              <a:rPr lang="en-US" altLang="vi-VN" dirty="0">
                <a:solidFill>
                  <a:srgbClr val="0000FF"/>
                </a:solidFill>
                <a:latin typeface="Times New Roman" panose="02020603050405020304" pitchFamily="18" charset="0"/>
                <a:ea typeface="Times New Roman" panose="02020603050405020304" pitchFamily="18" charset="0"/>
              </a:rPr>
              <a:t>à</a:t>
            </a:r>
            <a:r>
              <a:rPr lang="en-US" altLang="vi-VN" dirty="0">
                <a:solidFill>
                  <a:srgbClr val="0000FF"/>
                </a:solidFill>
                <a:latin typeface="Times New Roman" panose="02020603050405020304" pitchFamily="18" charset="0"/>
                <a:cs typeface="Times New Roman" panose="02020603050405020304" pitchFamily="18" charset="0"/>
              </a:rPr>
              <a:t>, B</a:t>
            </a:r>
            <a:r>
              <a:rPr lang="en-US" altLang="vi-VN" dirty="0">
                <a:solidFill>
                  <a:srgbClr val="0000FF"/>
                </a:solidFill>
                <a:latin typeface="Times New Roman" panose="02020603050405020304" pitchFamily="18" charset="0"/>
                <a:ea typeface="Times New Roman" panose="02020603050405020304" pitchFamily="18" charset="0"/>
              </a:rPr>
              <a:t>à</a:t>
            </a:r>
            <a:r>
              <a:rPr lang="en-US" altLang="vi-VN" dirty="0">
                <a:solidFill>
                  <a:srgbClr val="0000FF"/>
                </a:solidFill>
                <a:latin typeface="Times New Roman" panose="02020603050405020304" pitchFamily="18" charset="0"/>
                <a:cs typeface="Times New Roman" panose="02020603050405020304" pitchFamily="18" charset="0"/>
              </a:rPr>
              <a:t> Rịa v</a:t>
            </a:r>
            <a:r>
              <a:rPr lang="en-US" altLang="vi-VN" dirty="0">
                <a:solidFill>
                  <a:srgbClr val="0000FF"/>
                </a:solidFill>
                <a:latin typeface="Times New Roman" panose="02020603050405020304" pitchFamily="18" charset="0"/>
                <a:ea typeface="Times New Roman" panose="02020603050405020304" pitchFamily="18" charset="0"/>
              </a:rPr>
              <a:t>à</a:t>
            </a:r>
            <a:r>
              <a:rPr lang="en-US" altLang="vi-VN" dirty="0">
                <a:solidFill>
                  <a:srgbClr val="0000FF"/>
                </a:solidFill>
                <a:latin typeface="Times New Roman" panose="02020603050405020304" pitchFamily="18" charset="0"/>
                <a:cs typeface="Times New Roman" panose="02020603050405020304" pitchFamily="18" charset="0"/>
              </a:rPr>
              <a:t> Côn Đảo. Chị đã bị kết án tử hình vì tội ném lựu đạn giết chết một tên sĩ quan v</a:t>
            </a:r>
            <a:r>
              <a:rPr lang="en-US" altLang="vi-VN" dirty="0">
                <a:solidFill>
                  <a:srgbClr val="0000FF"/>
                </a:solidFill>
                <a:latin typeface="Times New Roman" panose="02020603050405020304" pitchFamily="18" charset="0"/>
                <a:ea typeface="Times New Roman" panose="02020603050405020304" pitchFamily="18" charset="0"/>
              </a:rPr>
              <a:t>à</a:t>
            </a:r>
            <a:r>
              <a:rPr lang="en-US" altLang="vi-VN" dirty="0">
                <a:solidFill>
                  <a:srgbClr val="0000FF"/>
                </a:solidFill>
                <a:latin typeface="Times New Roman" panose="02020603050405020304" pitchFamily="18" charset="0"/>
                <a:cs typeface="Times New Roman" panose="02020603050405020304" pitchFamily="18" charset="0"/>
              </a:rPr>
              <a:t> bị thương 20 tên lính của địch. Đối mặt với cái chết trước những họng súng sẵn s</a:t>
            </a:r>
            <a:r>
              <a:rPr lang="en-US" altLang="vi-VN" dirty="0">
                <a:solidFill>
                  <a:srgbClr val="0000FF"/>
                </a:solidFill>
                <a:latin typeface="Times New Roman" panose="02020603050405020304" pitchFamily="18" charset="0"/>
                <a:ea typeface="Times New Roman" panose="02020603050405020304" pitchFamily="18" charset="0"/>
              </a:rPr>
              <a:t>à</a:t>
            </a:r>
            <a:r>
              <a:rPr lang="en-US" altLang="vi-VN" dirty="0">
                <a:solidFill>
                  <a:srgbClr val="0000FF"/>
                </a:solidFill>
                <a:latin typeface="Times New Roman" panose="02020603050405020304" pitchFamily="18" charset="0"/>
                <a:cs typeface="Times New Roman" panose="02020603050405020304" pitchFamily="18" charset="0"/>
              </a:rPr>
              <a:t>ng nhả đạn, chị đã không hề nao núng hô vang những lời cuối cùng "Hồ Chủ </a:t>
            </a:r>
            <a:r>
              <a:rPr lang="vi-VN" altLang="vi-VN" dirty="0">
                <a:solidFill>
                  <a:srgbClr val="0000FF"/>
                </a:solidFill>
                <a:latin typeface="Times New Roman" panose="02020603050405020304" pitchFamily="18" charset="0"/>
                <a:cs typeface="Times New Roman" panose="02020603050405020304" pitchFamily="18" charset="0"/>
              </a:rPr>
              <a:t>T</a:t>
            </a:r>
            <a:r>
              <a:rPr lang="en-US" altLang="vi-VN" dirty="0">
                <a:solidFill>
                  <a:srgbClr val="0000FF"/>
                </a:solidFill>
                <a:latin typeface="Times New Roman" panose="02020603050405020304" pitchFamily="18" charset="0"/>
                <a:cs typeface="Times New Roman" panose="02020603050405020304" pitchFamily="18" charset="0"/>
              </a:rPr>
              <a:t>ịch muôn năm" át cả tiếng súng kẻ thù. Mộ của Võ Thị Sáu hiện còn ở nghĩa trang liệt sĩ H</a:t>
            </a:r>
            <a:r>
              <a:rPr lang="en-US" altLang="vi-VN" dirty="0">
                <a:solidFill>
                  <a:srgbClr val="0000FF"/>
                </a:solidFill>
                <a:latin typeface="Times New Roman" panose="02020603050405020304" pitchFamily="18" charset="0"/>
                <a:ea typeface="Times New Roman" panose="02020603050405020304" pitchFamily="18" charset="0"/>
              </a:rPr>
              <a:t>à</a:t>
            </a:r>
            <a:r>
              <a:rPr lang="en-US" altLang="vi-VN" dirty="0">
                <a:solidFill>
                  <a:srgbClr val="0000FF"/>
                </a:solidFill>
                <a:latin typeface="Times New Roman" panose="02020603050405020304" pitchFamily="18" charset="0"/>
                <a:cs typeface="Times New Roman" panose="02020603050405020304" pitchFamily="18" charset="0"/>
              </a:rPr>
              <a:t>ng Dương, Côn Đảo. Ng</a:t>
            </a:r>
            <a:r>
              <a:rPr lang="en-US" altLang="vi-VN" dirty="0">
                <a:solidFill>
                  <a:srgbClr val="0000FF"/>
                </a:solidFill>
                <a:latin typeface="Times New Roman" panose="02020603050405020304" pitchFamily="18" charset="0"/>
                <a:ea typeface="Times New Roman" panose="02020603050405020304" pitchFamily="18" charset="0"/>
              </a:rPr>
              <a:t>à</a:t>
            </a:r>
            <a:r>
              <a:rPr lang="en-US" altLang="vi-VN" dirty="0">
                <a:solidFill>
                  <a:srgbClr val="0000FF"/>
                </a:solidFill>
                <a:latin typeface="Times New Roman" panose="02020603050405020304" pitchFamily="18" charset="0"/>
                <a:cs typeface="Times New Roman" panose="02020603050405020304" pitchFamily="18" charset="0"/>
              </a:rPr>
              <a:t>y 2/9/199</a:t>
            </a:r>
            <a:r>
              <a:rPr lang="vi-VN" altLang="vi-VN" dirty="0">
                <a:solidFill>
                  <a:srgbClr val="0000FF"/>
                </a:solidFill>
                <a:latin typeface="Times New Roman" panose="02020603050405020304" pitchFamily="18" charset="0"/>
                <a:cs typeface="Times New Roman" panose="02020603050405020304" pitchFamily="18" charset="0"/>
              </a:rPr>
              <a:t>3</a:t>
            </a:r>
            <a:r>
              <a:rPr lang="en-US" altLang="vi-VN" dirty="0">
                <a:solidFill>
                  <a:srgbClr val="0000FF"/>
                </a:solidFill>
                <a:latin typeface="Times New Roman" panose="02020603050405020304" pitchFamily="18" charset="0"/>
                <a:cs typeface="Times New Roman" panose="02020603050405020304" pitchFamily="18" charset="0"/>
              </a:rPr>
              <a:t>, chị đã được Nh</a:t>
            </a:r>
            <a:r>
              <a:rPr lang="en-US" altLang="vi-VN" dirty="0">
                <a:solidFill>
                  <a:srgbClr val="0000FF"/>
                </a:solidFill>
                <a:latin typeface="Times New Roman" panose="02020603050405020304" pitchFamily="18" charset="0"/>
                <a:ea typeface="Times New Roman" panose="02020603050405020304" pitchFamily="18" charset="0"/>
              </a:rPr>
              <a:t>à</a:t>
            </a:r>
            <a:r>
              <a:rPr lang="en-US" altLang="vi-VN" dirty="0">
                <a:solidFill>
                  <a:srgbClr val="0000FF"/>
                </a:solidFill>
                <a:latin typeface="Times New Roman" panose="02020603050405020304" pitchFamily="18" charset="0"/>
                <a:cs typeface="Times New Roman" panose="02020603050405020304" pitchFamily="18" charset="0"/>
              </a:rPr>
              <a:t> nước Việt Nam truy tặng danh hiệu Anh hùng lực lượng vũ trang nhân dân.</a:t>
            </a:r>
            <a:endParaRPr lang="en-US" altLang="vi-VN"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fill="hold"/>
                                        <p:tgtEl>
                                          <p:spTgt spid="33794"/>
                                        </p:tgtEl>
                                        <p:attrNameLst>
                                          <p:attrName>ppt_x</p:attrName>
                                        </p:attrNameLst>
                                      </p:cBhvr>
                                      <p:tavLst>
                                        <p:tav tm="0">
                                          <p:val>
                                            <p:strVal val="#ppt_x"/>
                                          </p:val>
                                        </p:tav>
                                        <p:tav tm="100000">
                                          <p:val>
                                            <p:strVal val="#ppt_x"/>
                                          </p:val>
                                        </p:tav>
                                      </p:tavLst>
                                    </p:anim>
                                    <p:anim calcmode="lin" valueType="num">
                                      <p:cBhvr additive="base">
                                        <p:cTn id="8" dur="500" fill="hold"/>
                                        <p:tgtEl>
                                          <p:spTgt spid="337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797"/>
                                        </p:tgtEl>
                                        <p:attrNameLst>
                                          <p:attrName>style.visibility</p:attrName>
                                        </p:attrNameLst>
                                      </p:cBhvr>
                                      <p:to>
                                        <p:strVal val="visible"/>
                                      </p:to>
                                    </p:set>
                                    <p:anim calcmode="lin" valueType="num">
                                      <p:cBhvr additive="base">
                                        <p:cTn id="13" dur="500" fill="hold"/>
                                        <p:tgtEl>
                                          <p:spTgt spid="33797"/>
                                        </p:tgtEl>
                                        <p:attrNameLst>
                                          <p:attrName>ppt_x</p:attrName>
                                        </p:attrNameLst>
                                      </p:cBhvr>
                                      <p:tavLst>
                                        <p:tav tm="0">
                                          <p:val>
                                            <p:strVal val="#ppt_x"/>
                                          </p:val>
                                        </p:tav>
                                        <p:tav tm="100000">
                                          <p:val>
                                            <p:strVal val="#ppt_x"/>
                                          </p:val>
                                        </p:tav>
                                      </p:tavLst>
                                    </p:anim>
                                    <p:anim calcmode="lin" valueType="num">
                                      <p:cBhvr additive="base">
                                        <p:cTn id="14" dur="500" fill="hold"/>
                                        <p:tgtEl>
                                          <p:spTgt spid="337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7"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2324</Words>
  <Application>Microsoft Office PowerPoint</Application>
  <PresentationFormat>On-screen Show (4:3)</PresentationFormat>
  <Paragraphs>129</Paragraphs>
  <Slides>33</Slides>
  <Notes>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.VnTime</vt:lpstr>
      <vt:lpstr>Arial</vt:lpstr>
      <vt:lpstr>Calibri</vt:lpstr>
      <vt:lpstr>Comic Sans MS</vt:lpstr>
      <vt:lpstr>Tahoma</vt:lpstr>
      <vt:lpstr>Times New Roman</vt:lpstr>
      <vt:lpstr>VNI-Helve</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Sát thủ Lê Văn Luyện thảm sát ba người trong 1 gia đình.</vt:lpstr>
      <vt:lpstr>PowerPoint Presentation</vt:lpstr>
      <vt:lpstr>PowerPoint Presentation</vt:lpstr>
      <vt:lpstr>PowerPoint Presentation</vt:lpstr>
      <vt:lpstr>PowerPoint Presentation</vt:lpstr>
      <vt:lpstr>Thanh niên hiến máu nhân đạo</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pyc</dc:creator>
  <cp:lastModifiedBy>Administrator</cp:lastModifiedBy>
  <cp:revision>82</cp:revision>
  <dcterms:created xsi:type="dcterms:W3CDTF">2009-11-04T06:59:00Z</dcterms:created>
  <dcterms:modified xsi:type="dcterms:W3CDTF">2024-05-29T15:58:44Z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7DAC266E6BD84D2A98A1B1C70919A7C3</vt:lpwstr>
  </property>
  <property fmtid="{D5CDD505-2E9C-101B-9397-08002B2CF9AE}" pid="3" name="KSOProductBuildVer">
    <vt:lpwstr>1033-11.2.0.10382</vt:lpwstr>
  </property>
</Properties>
</file>