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9Slide05 Aphrodite Pro" panose="02000000000000000000" pitchFamily="2" charset="0"/>
      <p:regular r:id="rId26"/>
    </p:embeddedFont>
    <p:embeddedFont>
      <p:font typeface="#9Slide07 SVNUT Triumph Press" panose="00000500000000000000" pitchFamily="2" charset="0"/>
      <p:regular r:id="rId27"/>
      <p:boldItalic r:id="rId28"/>
    </p:embeddedFont>
    <p:embeddedFont>
      <p:font typeface="Calibri" panose="020F0502020204030204" pitchFamily="34" charset="0"/>
      <p:regular r:id="rId29"/>
      <p:bold r:id="rId30"/>
      <p:italic r:id="rId31"/>
      <p:boldItalic r:id="rId32"/>
    </p:embeddedFont>
    <p:embeddedFont>
      <p:font typeface="Fraunces" panose="020B0604020202020204" charset="0"/>
      <p:regular r:id="rId33"/>
    </p:embeddedFont>
    <p:embeddedFont>
      <p:font typeface="Fraunces Bold" panose="020B0604020202020204" charset="0"/>
      <p:regular r:id="rId34"/>
    </p:embeddedFont>
    <p:embeddedFont>
      <p:font typeface="Open Sans Bold Italics" panose="020B0604020202020204" charset="0"/>
      <p:regular r:id="rId35"/>
    </p:embeddedFont>
    <p:embeddedFont>
      <p:font typeface="Roboto Bold" panose="020B0604020202020204" charset="0"/>
      <p:regular r:id="rId36"/>
    </p:embeddedFont>
    <p:embeddedFont>
      <p:font typeface="Roboto Condensed" panose="02000000000000000000" pitchFamily="2" charset="0"/>
      <p:regular r:id="rId37"/>
    </p:embeddedFont>
    <p:embeddedFont>
      <p:font typeface="Roboto Condensed Bold" panose="02000000000000000000"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224"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watch?v=3vX9ffuryb4&amp;ab_channel=T%E1%BB%91NgaSingerOfficia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sv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6.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444" b="-6444"/>
            </a:stretch>
          </a:blipFill>
        </p:spPr>
        <p:txBody>
          <a:bodyPr/>
          <a:lstStyle/>
          <a:p>
            <a:endParaRPr lang="en-US"/>
          </a:p>
        </p:txBody>
      </p:sp>
      <p:sp>
        <p:nvSpPr>
          <p:cNvPr id="3" name="Freeform 3"/>
          <p:cNvSpPr/>
          <p:nvPr/>
        </p:nvSpPr>
        <p:spPr>
          <a:xfrm>
            <a:off x="5391283" y="3720549"/>
            <a:ext cx="7505435" cy="6764273"/>
          </a:xfrm>
          <a:custGeom>
            <a:avLst/>
            <a:gdLst/>
            <a:ahLst/>
            <a:cxnLst/>
            <a:rect l="l" t="t" r="r" b="b"/>
            <a:pathLst>
              <a:path w="7505435" h="6764273">
                <a:moveTo>
                  <a:pt x="0" y="0"/>
                </a:moveTo>
                <a:lnTo>
                  <a:pt x="7505434" y="0"/>
                </a:lnTo>
                <a:lnTo>
                  <a:pt x="7505434" y="6764273"/>
                </a:lnTo>
                <a:lnTo>
                  <a:pt x="0" y="676427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9203709" y="376393"/>
            <a:ext cx="7678727" cy="1171263"/>
          </a:xfrm>
          <a:prstGeom prst="rect">
            <a:avLst/>
          </a:prstGeom>
        </p:spPr>
        <p:txBody>
          <a:bodyPr lIns="0" tIns="0" rIns="0" bIns="0" rtlCol="0" anchor="t">
            <a:spAutoFit/>
          </a:bodyPr>
          <a:lstStyle/>
          <a:p>
            <a:pPr algn="ctr">
              <a:lnSpc>
                <a:spcPts val="9535"/>
              </a:lnSpc>
            </a:pPr>
            <a:r>
              <a:rPr lang="en-US" sz="6810">
                <a:solidFill>
                  <a:srgbClr val="F2F4F6"/>
                </a:solidFill>
                <a:latin typeface="Fraunces Bold"/>
              </a:rPr>
              <a:t>1. CHUẨN BỊ ĐỌC </a:t>
            </a:r>
          </a:p>
        </p:txBody>
      </p:sp>
      <p:sp>
        <p:nvSpPr>
          <p:cNvPr id="5" name="TextBox 5"/>
          <p:cNvSpPr txBox="1"/>
          <p:nvPr/>
        </p:nvSpPr>
        <p:spPr>
          <a:xfrm>
            <a:off x="1028700" y="2025412"/>
            <a:ext cx="15504836" cy="1333500"/>
          </a:xfrm>
          <a:prstGeom prst="rect">
            <a:avLst/>
          </a:prstGeom>
        </p:spPr>
        <p:txBody>
          <a:bodyPr lIns="0" tIns="0" rIns="0" bIns="0" rtlCol="0" anchor="t">
            <a:spAutoFit/>
          </a:bodyPr>
          <a:lstStyle/>
          <a:p>
            <a:pPr algn="just">
              <a:lnSpc>
                <a:spcPts val="6299"/>
              </a:lnSpc>
              <a:spcBef>
                <a:spcPct val="0"/>
              </a:spcBef>
            </a:pPr>
            <a:r>
              <a:rPr lang="en-US" sz="4500">
                <a:solidFill>
                  <a:srgbClr val="F2F4F6"/>
                </a:solidFill>
                <a:latin typeface="Roboto Condensed"/>
              </a:rPr>
              <a:t>Xem video “Cúc ơi” và trả lời câu hỏi:</a:t>
            </a:r>
          </a:p>
          <a:p>
            <a:pPr algn="just">
              <a:lnSpc>
                <a:spcPts val="4200"/>
              </a:lnSpc>
              <a:spcBef>
                <a:spcPct val="0"/>
              </a:spcBef>
            </a:pPr>
            <a:r>
              <a:rPr lang="en-US" sz="3000">
                <a:solidFill>
                  <a:srgbClr val="F2F4F6"/>
                </a:solidFill>
                <a:latin typeface="Roboto Condensed"/>
              </a:rPr>
              <a:t>https://www.youtube.com/watch?v=3vX9ffuryb4&amp;ab_channel=T%E1%BB%91NgaSingerOfficial</a:t>
            </a:r>
          </a:p>
        </p:txBody>
      </p:sp>
      <p:sp>
        <p:nvSpPr>
          <p:cNvPr id="6" name="TextBox 6"/>
          <p:cNvSpPr txBox="1"/>
          <p:nvPr/>
        </p:nvSpPr>
        <p:spPr>
          <a:xfrm>
            <a:off x="6323928" y="4625783"/>
            <a:ext cx="5759561" cy="3495541"/>
          </a:xfrm>
          <a:prstGeom prst="rect">
            <a:avLst/>
          </a:prstGeom>
        </p:spPr>
        <p:txBody>
          <a:bodyPr lIns="0" tIns="0" rIns="0" bIns="0" rtlCol="0" anchor="t">
            <a:spAutoFit/>
          </a:bodyPr>
          <a:lstStyle/>
          <a:p>
            <a:pPr algn="ctr">
              <a:lnSpc>
                <a:spcPts val="5527"/>
              </a:lnSpc>
              <a:spcBef>
                <a:spcPct val="0"/>
              </a:spcBef>
            </a:pPr>
            <a:r>
              <a:rPr lang="en-US" sz="3948">
                <a:solidFill>
                  <a:srgbClr val="4D4D4E"/>
                </a:solidFill>
                <a:latin typeface="Roboto Condensed"/>
              </a:rPr>
              <a:t>(?) Bài hát gợi cho em những hình dung như thế nào về những cô gái thanh niên xung phong trong thời kì kháng chiến?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059" r="-97" b="-573"/>
            </a:stretch>
          </a:blipFill>
        </p:spPr>
        <p:txBody>
          <a:bodyPr/>
          <a:lstStyle/>
          <a:p>
            <a:endParaRPr lang="en-US"/>
          </a:p>
        </p:txBody>
      </p:sp>
      <p:grpSp>
        <p:nvGrpSpPr>
          <p:cNvPr id="3" name="Group 3"/>
          <p:cNvGrpSpPr/>
          <p:nvPr/>
        </p:nvGrpSpPr>
        <p:grpSpPr>
          <a:xfrm>
            <a:off x="-291830" y="2907354"/>
            <a:ext cx="19017574" cy="6588057"/>
            <a:chOff x="0" y="0"/>
            <a:chExt cx="5008744" cy="1735126"/>
          </a:xfrm>
        </p:grpSpPr>
        <p:sp>
          <p:nvSpPr>
            <p:cNvPr id="4" name="Freeform 4"/>
            <p:cNvSpPr/>
            <p:nvPr/>
          </p:nvSpPr>
          <p:spPr>
            <a:xfrm>
              <a:off x="0" y="0"/>
              <a:ext cx="5008744" cy="1735126"/>
            </a:xfrm>
            <a:custGeom>
              <a:avLst/>
              <a:gdLst/>
              <a:ahLst/>
              <a:cxnLst/>
              <a:rect l="l" t="t" r="r" b="b"/>
              <a:pathLst>
                <a:path w="5008744" h="1735126">
                  <a:moveTo>
                    <a:pt x="20762" y="0"/>
                  </a:moveTo>
                  <a:lnTo>
                    <a:pt x="4987982" y="0"/>
                  </a:lnTo>
                  <a:cubicBezTo>
                    <a:pt x="4993489" y="0"/>
                    <a:pt x="4998769" y="2187"/>
                    <a:pt x="5002663" y="6081"/>
                  </a:cubicBezTo>
                  <a:cubicBezTo>
                    <a:pt x="5006556" y="9975"/>
                    <a:pt x="5008744" y="15255"/>
                    <a:pt x="5008744" y="20762"/>
                  </a:cubicBezTo>
                  <a:lnTo>
                    <a:pt x="5008744" y="1714365"/>
                  </a:lnTo>
                  <a:cubicBezTo>
                    <a:pt x="5008744" y="1725831"/>
                    <a:pt x="4999449" y="1735126"/>
                    <a:pt x="4987982" y="1735126"/>
                  </a:cubicBezTo>
                  <a:lnTo>
                    <a:pt x="20762" y="1735126"/>
                  </a:lnTo>
                  <a:cubicBezTo>
                    <a:pt x="15255" y="1735126"/>
                    <a:pt x="9975" y="1732939"/>
                    <a:pt x="6081" y="1729045"/>
                  </a:cubicBezTo>
                  <a:cubicBezTo>
                    <a:pt x="2187" y="1725152"/>
                    <a:pt x="0" y="1719871"/>
                    <a:pt x="0" y="1714365"/>
                  </a:cubicBezTo>
                  <a:lnTo>
                    <a:pt x="0" y="20762"/>
                  </a:lnTo>
                  <a:cubicBezTo>
                    <a:pt x="0" y="9295"/>
                    <a:pt x="9295" y="0"/>
                    <a:pt x="20762" y="0"/>
                  </a:cubicBezTo>
                  <a:close/>
                </a:path>
              </a:pathLst>
            </a:custGeom>
            <a:solidFill>
              <a:srgbClr val="FCFCFD">
                <a:alpha val="44706"/>
              </a:srgbClr>
            </a:solidFill>
          </p:spPr>
          <p:txBody>
            <a:bodyPr/>
            <a:lstStyle/>
            <a:p>
              <a:endParaRPr lang="en-US"/>
            </a:p>
          </p:txBody>
        </p:sp>
        <p:sp>
          <p:nvSpPr>
            <p:cNvPr id="5" name="TextBox 5"/>
            <p:cNvSpPr txBox="1"/>
            <p:nvPr/>
          </p:nvSpPr>
          <p:spPr>
            <a:xfrm>
              <a:off x="0" y="-38100"/>
              <a:ext cx="5008744" cy="1773226"/>
            </a:xfrm>
            <a:prstGeom prst="rect">
              <a:avLst/>
            </a:prstGeom>
          </p:spPr>
          <p:txBody>
            <a:bodyPr lIns="50800" tIns="50800" rIns="50800" bIns="50800" rtlCol="0" anchor="ctr"/>
            <a:lstStyle/>
            <a:p>
              <a:pPr algn="ctr">
                <a:lnSpc>
                  <a:spcPts val="2213"/>
                </a:lnSpc>
              </a:pPr>
              <a:endParaRPr/>
            </a:p>
          </p:txBody>
        </p:sp>
      </p:grpSp>
      <p:sp>
        <p:nvSpPr>
          <p:cNvPr id="6" name="Freeform 6"/>
          <p:cNvSpPr/>
          <p:nvPr/>
        </p:nvSpPr>
        <p:spPr>
          <a:xfrm>
            <a:off x="14001458" y="-123384"/>
            <a:ext cx="3744055" cy="3583882"/>
          </a:xfrm>
          <a:custGeom>
            <a:avLst/>
            <a:gdLst/>
            <a:ahLst/>
            <a:cxnLst/>
            <a:rect l="l" t="t" r="r" b="b"/>
            <a:pathLst>
              <a:path w="3744055" h="3583882">
                <a:moveTo>
                  <a:pt x="0" y="0"/>
                </a:moveTo>
                <a:lnTo>
                  <a:pt x="3744055" y="0"/>
                </a:lnTo>
                <a:lnTo>
                  <a:pt x="3744055" y="3583882"/>
                </a:lnTo>
                <a:lnTo>
                  <a:pt x="0" y="3583882"/>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924183" y="154722"/>
            <a:ext cx="9077077" cy="1158805"/>
          </a:xfrm>
          <a:prstGeom prst="rect">
            <a:avLst/>
          </a:prstGeom>
        </p:spPr>
        <p:txBody>
          <a:bodyPr lIns="0" tIns="0" rIns="0" bIns="0" rtlCol="0" anchor="t">
            <a:spAutoFit/>
          </a:bodyPr>
          <a:lstStyle/>
          <a:p>
            <a:pPr algn="ctr">
              <a:lnSpc>
                <a:spcPts val="9169"/>
              </a:lnSpc>
            </a:pPr>
            <a:r>
              <a:rPr lang="en-US" sz="6549">
                <a:solidFill>
                  <a:srgbClr val="FCFCFD"/>
                </a:solidFill>
                <a:latin typeface="#9Slide05 Aphrodite Pro"/>
              </a:rPr>
              <a:t>3.2 Khám phá văn bản </a:t>
            </a:r>
          </a:p>
        </p:txBody>
      </p:sp>
      <p:sp>
        <p:nvSpPr>
          <p:cNvPr id="8" name="TextBox 8"/>
          <p:cNvSpPr txBox="1"/>
          <p:nvPr/>
        </p:nvSpPr>
        <p:spPr>
          <a:xfrm>
            <a:off x="1028700" y="1573307"/>
            <a:ext cx="13452146" cy="764527"/>
          </a:xfrm>
          <a:prstGeom prst="rect">
            <a:avLst/>
          </a:prstGeom>
        </p:spPr>
        <p:txBody>
          <a:bodyPr lIns="0" tIns="0" rIns="0" bIns="0" rtlCol="0" anchor="t">
            <a:spAutoFit/>
          </a:bodyPr>
          <a:lstStyle/>
          <a:p>
            <a:pPr algn="ctr">
              <a:lnSpc>
                <a:spcPts val="6158"/>
              </a:lnSpc>
            </a:pPr>
            <a:r>
              <a:rPr lang="en-US" sz="4399">
                <a:solidFill>
                  <a:srgbClr val="FFF3E9"/>
                </a:solidFill>
                <a:latin typeface="Roboto Condensed Bold"/>
              </a:rPr>
              <a:t>a.  Đặc điểm truyện trong văn bản “Những ngôi sao xa xôi”</a:t>
            </a:r>
          </a:p>
        </p:txBody>
      </p:sp>
      <p:sp>
        <p:nvSpPr>
          <p:cNvPr id="9" name="TextBox 9"/>
          <p:cNvSpPr txBox="1"/>
          <p:nvPr/>
        </p:nvSpPr>
        <p:spPr>
          <a:xfrm>
            <a:off x="1028700" y="3174748"/>
            <a:ext cx="16715979" cy="5970270"/>
          </a:xfrm>
          <a:prstGeom prst="rect">
            <a:avLst/>
          </a:prstGeom>
        </p:spPr>
        <p:txBody>
          <a:bodyPr lIns="0" tIns="0" rIns="0" bIns="0" rtlCol="0" anchor="t">
            <a:spAutoFit/>
          </a:bodyPr>
          <a:lstStyle/>
          <a:p>
            <a:pPr>
              <a:lnSpc>
                <a:spcPts val="7980"/>
              </a:lnSpc>
            </a:pPr>
            <a:r>
              <a:rPr lang="en-US" sz="4200">
                <a:solidFill>
                  <a:srgbClr val="022648"/>
                </a:solidFill>
                <a:latin typeface="Roboto Condensed Bold"/>
              </a:rPr>
              <a:t>Câu 4:  Câu chuyện được diễn ra trong khoảng thời gian nào?</a:t>
            </a:r>
          </a:p>
          <a:p>
            <a:pPr>
              <a:lnSpc>
                <a:spcPts val="7980"/>
              </a:lnSpc>
            </a:pPr>
            <a:r>
              <a:rPr lang="en-US" sz="4200">
                <a:solidFill>
                  <a:srgbClr val="022648"/>
                </a:solidFill>
                <a:latin typeface="Roboto Condensed"/>
              </a:rPr>
              <a:t>A. Cuộc kháng chiến chống đế quốc Mĩ đang trong thời điểm cam go, ác liệt.</a:t>
            </a:r>
          </a:p>
          <a:p>
            <a:pPr>
              <a:lnSpc>
                <a:spcPts val="7980"/>
              </a:lnSpc>
            </a:pPr>
            <a:r>
              <a:rPr lang="en-US" sz="4200">
                <a:solidFill>
                  <a:srgbClr val="022648"/>
                </a:solidFill>
                <a:latin typeface="Roboto Condensed"/>
              </a:rPr>
              <a:t>C. Cuộc kháng chiến chống thực dân Pháp đang trong thời điểm cam go, ác liệt.</a:t>
            </a:r>
          </a:p>
          <a:p>
            <a:pPr>
              <a:lnSpc>
                <a:spcPts val="7980"/>
              </a:lnSpc>
            </a:pPr>
            <a:r>
              <a:rPr lang="en-US" sz="4200">
                <a:solidFill>
                  <a:srgbClr val="022648"/>
                </a:solidFill>
                <a:latin typeface="Roboto Condensed"/>
              </a:rPr>
              <a:t>B. Cuộc kháng chiến chống đế quốc Mĩ đang ở giai đoạn đầu.</a:t>
            </a:r>
          </a:p>
          <a:p>
            <a:pPr>
              <a:lnSpc>
                <a:spcPts val="7980"/>
              </a:lnSpc>
            </a:pPr>
            <a:r>
              <a:rPr lang="en-US" sz="4200">
                <a:solidFill>
                  <a:srgbClr val="022648"/>
                </a:solidFill>
                <a:latin typeface="Roboto Condensed"/>
              </a:rPr>
              <a:t>D. Cuộc kháng chiến chống đế quốc Pháp đang giành thắng lợi cuối cùng.</a:t>
            </a:r>
          </a:p>
          <a:p>
            <a:pPr>
              <a:lnSpc>
                <a:spcPts val="7980"/>
              </a:lnSpc>
            </a:pPr>
            <a:endParaRPr lang="en-US" sz="4200">
              <a:solidFill>
                <a:srgbClr val="022648"/>
              </a:solidFill>
              <a:latin typeface="Roboto Condensed"/>
            </a:endParaRPr>
          </a:p>
        </p:txBody>
      </p:sp>
      <p:sp>
        <p:nvSpPr>
          <p:cNvPr id="10" name="Freeform 10"/>
          <p:cNvSpPr/>
          <p:nvPr/>
        </p:nvSpPr>
        <p:spPr>
          <a:xfrm>
            <a:off x="316026" y="4226938"/>
            <a:ext cx="1216314" cy="1176507"/>
          </a:xfrm>
          <a:custGeom>
            <a:avLst/>
            <a:gdLst/>
            <a:ahLst/>
            <a:cxnLst/>
            <a:rect l="l" t="t" r="r" b="b"/>
            <a:pathLst>
              <a:path w="1216314" h="1176507">
                <a:moveTo>
                  <a:pt x="0" y="0"/>
                </a:moveTo>
                <a:lnTo>
                  <a:pt x="1216314" y="0"/>
                </a:lnTo>
                <a:lnTo>
                  <a:pt x="1216314" y="1176507"/>
                </a:lnTo>
                <a:lnTo>
                  <a:pt x="0" y="11765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059" r="-97" b="-573"/>
            </a:stretch>
          </a:blipFill>
        </p:spPr>
        <p:txBody>
          <a:bodyPr/>
          <a:lstStyle/>
          <a:p>
            <a:endParaRPr lang="en-US"/>
          </a:p>
        </p:txBody>
      </p:sp>
      <p:grpSp>
        <p:nvGrpSpPr>
          <p:cNvPr id="3" name="Group 3"/>
          <p:cNvGrpSpPr/>
          <p:nvPr/>
        </p:nvGrpSpPr>
        <p:grpSpPr>
          <a:xfrm>
            <a:off x="-291830" y="2337834"/>
            <a:ext cx="19017574" cy="7443570"/>
            <a:chOff x="0" y="0"/>
            <a:chExt cx="5008744" cy="1960446"/>
          </a:xfrm>
        </p:grpSpPr>
        <p:sp>
          <p:nvSpPr>
            <p:cNvPr id="4" name="Freeform 4"/>
            <p:cNvSpPr/>
            <p:nvPr/>
          </p:nvSpPr>
          <p:spPr>
            <a:xfrm>
              <a:off x="0" y="0"/>
              <a:ext cx="5008744" cy="1960446"/>
            </a:xfrm>
            <a:custGeom>
              <a:avLst/>
              <a:gdLst/>
              <a:ahLst/>
              <a:cxnLst/>
              <a:rect l="l" t="t" r="r" b="b"/>
              <a:pathLst>
                <a:path w="5008744" h="1960446">
                  <a:moveTo>
                    <a:pt x="20762" y="0"/>
                  </a:moveTo>
                  <a:lnTo>
                    <a:pt x="4987982" y="0"/>
                  </a:lnTo>
                  <a:cubicBezTo>
                    <a:pt x="4993489" y="0"/>
                    <a:pt x="4998769" y="2187"/>
                    <a:pt x="5002663" y="6081"/>
                  </a:cubicBezTo>
                  <a:cubicBezTo>
                    <a:pt x="5006556" y="9975"/>
                    <a:pt x="5008744" y="15255"/>
                    <a:pt x="5008744" y="20762"/>
                  </a:cubicBezTo>
                  <a:lnTo>
                    <a:pt x="5008744" y="1939685"/>
                  </a:lnTo>
                  <a:cubicBezTo>
                    <a:pt x="5008744" y="1945191"/>
                    <a:pt x="5006556" y="1950472"/>
                    <a:pt x="5002663" y="1954365"/>
                  </a:cubicBezTo>
                  <a:cubicBezTo>
                    <a:pt x="4998769" y="1958259"/>
                    <a:pt x="4993489" y="1960446"/>
                    <a:pt x="4987982" y="1960446"/>
                  </a:cubicBezTo>
                  <a:lnTo>
                    <a:pt x="20762" y="1960446"/>
                  </a:lnTo>
                  <a:cubicBezTo>
                    <a:pt x="9295" y="1960446"/>
                    <a:pt x="0" y="1951151"/>
                    <a:pt x="0" y="1939685"/>
                  </a:cubicBezTo>
                  <a:lnTo>
                    <a:pt x="0" y="20762"/>
                  </a:lnTo>
                  <a:cubicBezTo>
                    <a:pt x="0" y="9295"/>
                    <a:pt x="9295" y="0"/>
                    <a:pt x="20762" y="0"/>
                  </a:cubicBezTo>
                  <a:close/>
                </a:path>
              </a:pathLst>
            </a:custGeom>
            <a:solidFill>
              <a:srgbClr val="FCFCFD">
                <a:alpha val="44706"/>
              </a:srgbClr>
            </a:solidFill>
          </p:spPr>
          <p:txBody>
            <a:bodyPr/>
            <a:lstStyle/>
            <a:p>
              <a:endParaRPr lang="en-US"/>
            </a:p>
          </p:txBody>
        </p:sp>
        <p:sp>
          <p:nvSpPr>
            <p:cNvPr id="5" name="TextBox 5"/>
            <p:cNvSpPr txBox="1"/>
            <p:nvPr/>
          </p:nvSpPr>
          <p:spPr>
            <a:xfrm>
              <a:off x="0" y="-38100"/>
              <a:ext cx="5008744" cy="1998546"/>
            </a:xfrm>
            <a:prstGeom prst="rect">
              <a:avLst/>
            </a:prstGeom>
          </p:spPr>
          <p:txBody>
            <a:bodyPr lIns="50800" tIns="50800" rIns="50800" bIns="50800" rtlCol="0" anchor="ctr"/>
            <a:lstStyle/>
            <a:p>
              <a:pPr algn="ctr">
                <a:lnSpc>
                  <a:spcPts val="2213"/>
                </a:lnSpc>
              </a:pPr>
              <a:endParaRPr/>
            </a:p>
          </p:txBody>
        </p:sp>
      </p:grpSp>
      <p:sp>
        <p:nvSpPr>
          <p:cNvPr id="6" name="Freeform 6"/>
          <p:cNvSpPr/>
          <p:nvPr/>
        </p:nvSpPr>
        <p:spPr>
          <a:xfrm>
            <a:off x="14741357" y="-763241"/>
            <a:ext cx="3744055" cy="3583882"/>
          </a:xfrm>
          <a:custGeom>
            <a:avLst/>
            <a:gdLst/>
            <a:ahLst/>
            <a:cxnLst/>
            <a:rect l="l" t="t" r="r" b="b"/>
            <a:pathLst>
              <a:path w="3744055" h="3583882">
                <a:moveTo>
                  <a:pt x="0" y="0"/>
                </a:moveTo>
                <a:lnTo>
                  <a:pt x="3744055" y="0"/>
                </a:lnTo>
                <a:lnTo>
                  <a:pt x="3744055" y="3583882"/>
                </a:lnTo>
                <a:lnTo>
                  <a:pt x="0" y="3583882"/>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924183" y="164247"/>
            <a:ext cx="8549262" cy="1091313"/>
          </a:xfrm>
          <a:prstGeom prst="rect">
            <a:avLst/>
          </a:prstGeom>
        </p:spPr>
        <p:txBody>
          <a:bodyPr lIns="0" tIns="0" rIns="0" bIns="0" rtlCol="0" anchor="t">
            <a:spAutoFit/>
          </a:bodyPr>
          <a:lstStyle/>
          <a:p>
            <a:pPr algn="ctr">
              <a:lnSpc>
                <a:spcPts val="8636"/>
              </a:lnSpc>
            </a:pPr>
            <a:r>
              <a:rPr lang="en-US" sz="6168">
                <a:solidFill>
                  <a:srgbClr val="FCFCFD"/>
                </a:solidFill>
                <a:latin typeface="#9Slide05 Aphrodite Pro"/>
              </a:rPr>
              <a:t>3.2 Khám phá văn bản </a:t>
            </a:r>
          </a:p>
        </p:txBody>
      </p:sp>
      <p:sp>
        <p:nvSpPr>
          <p:cNvPr id="8" name="TextBox 8"/>
          <p:cNvSpPr txBox="1"/>
          <p:nvPr/>
        </p:nvSpPr>
        <p:spPr>
          <a:xfrm>
            <a:off x="1028700" y="1346284"/>
            <a:ext cx="13452146" cy="764527"/>
          </a:xfrm>
          <a:prstGeom prst="rect">
            <a:avLst/>
          </a:prstGeom>
        </p:spPr>
        <p:txBody>
          <a:bodyPr lIns="0" tIns="0" rIns="0" bIns="0" rtlCol="0" anchor="t">
            <a:spAutoFit/>
          </a:bodyPr>
          <a:lstStyle/>
          <a:p>
            <a:pPr algn="ctr">
              <a:lnSpc>
                <a:spcPts val="6158"/>
              </a:lnSpc>
            </a:pPr>
            <a:r>
              <a:rPr lang="en-US" sz="4399">
                <a:solidFill>
                  <a:srgbClr val="FFF3E9"/>
                </a:solidFill>
                <a:latin typeface="Roboto Condensed Bold"/>
              </a:rPr>
              <a:t>a.  Đặc điểm truyện trong văn bản “Những ngôi sao xa xôi”</a:t>
            </a:r>
          </a:p>
        </p:txBody>
      </p:sp>
      <p:sp>
        <p:nvSpPr>
          <p:cNvPr id="9" name="TextBox 9"/>
          <p:cNvSpPr txBox="1"/>
          <p:nvPr/>
        </p:nvSpPr>
        <p:spPr>
          <a:xfrm>
            <a:off x="460372" y="2631304"/>
            <a:ext cx="17513172" cy="7216775"/>
          </a:xfrm>
          <a:prstGeom prst="rect">
            <a:avLst/>
          </a:prstGeom>
        </p:spPr>
        <p:txBody>
          <a:bodyPr lIns="0" tIns="0" rIns="0" bIns="0" rtlCol="0" anchor="t">
            <a:spAutoFit/>
          </a:bodyPr>
          <a:lstStyle/>
          <a:p>
            <a:pPr algn="just">
              <a:lnSpc>
                <a:spcPts val="5199"/>
              </a:lnSpc>
            </a:pPr>
            <a:r>
              <a:rPr lang="en-US" sz="3999">
                <a:solidFill>
                  <a:srgbClr val="022648"/>
                </a:solidFill>
                <a:latin typeface="Roboto Condensed Bold"/>
              </a:rPr>
              <a:t>Câu 5: Hãy sắp xếp lại trình tự sự việc sau cho phù hợp với diễn biến của câu chuyện:</a:t>
            </a:r>
          </a:p>
          <a:p>
            <a:pPr algn="just">
              <a:lnSpc>
                <a:spcPts val="5199"/>
              </a:lnSpc>
            </a:pPr>
            <a:r>
              <a:rPr lang="en-US" sz="3999">
                <a:solidFill>
                  <a:srgbClr val="022648"/>
                </a:solidFill>
                <a:latin typeface="Roboto Condensed"/>
              </a:rPr>
              <a:t>1. Máy bay ném bom, ba cô gái ra đường phá bom, bom nổ, Nho bị thương, Phương Định và Thao hết lòng chăm sóc vết thương cho Nho.</a:t>
            </a:r>
          </a:p>
          <a:p>
            <a:pPr algn="just">
              <a:lnSpc>
                <a:spcPts val="5199"/>
              </a:lnSpc>
            </a:pPr>
            <a:r>
              <a:rPr lang="en-US" sz="3999">
                <a:solidFill>
                  <a:srgbClr val="022648"/>
                </a:solidFill>
                <a:latin typeface="Roboto Condensed"/>
              </a:rPr>
              <a:t>2. Một đêm yên tĩnh, Phương Định và Nho ngắm nhìn đoàn ra trận, tình yêu đồng đội trào dâng.</a:t>
            </a:r>
          </a:p>
          <a:p>
            <a:pPr algn="just">
              <a:lnSpc>
                <a:spcPts val="5199"/>
              </a:lnSpc>
            </a:pPr>
            <a:r>
              <a:rPr lang="en-US" sz="3999">
                <a:solidFill>
                  <a:srgbClr val="022648"/>
                </a:solidFill>
                <a:latin typeface="Roboto Condensed"/>
              </a:rPr>
              <a:t>3. Một cơn mưa đá đột ngột trút xuống cao điểm khiến ba cô gái thích thú. Ngắm mưa, Phương Định nhớ về thành phố tuổi thơ.</a:t>
            </a:r>
          </a:p>
          <a:p>
            <a:pPr algn="just">
              <a:lnSpc>
                <a:spcPts val="5199"/>
              </a:lnSpc>
            </a:pPr>
            <a:r>
              <a:rPr lang="en-US" sz="3999">
                <a:solidFill>
                  <a:srgbClr val="022648"/>
                </a:solidFill>
                <a:latin typeface="Roboto Condensed"/>
              </a:rPr>
              <a:t>4. Ba cô gái thanh niên xung phong làm nhiệm vụ phá bom trên cao điểm ác liệt. Họ đang làm việc riêng theo ý thích trong chiếc hang và trò chuyện về ước mơ sau chiến tranh.</a:t>
            </a:r>
          </a:p>
          <a:p>
            <a:pPr algn="just">
              <a:lnSpc>
                <a:spcPts val="5199"/>
              </a:lnSpc>
            </a:pPr>
            <a:endParaRPr lang="en-US" sz="3999">
              <a:solidFill>
                <a:srgbClr val="022648"/>
              </a:solidFill>
              <a:latin typeface="Roboto Condensed"/>
            </a:endParaRPr>
          </a:p>
        </p:txBody>
      </p:sp>
      <p:sp>
        <p:nvSpPr>
          <p:cNvPr id="10" name="TextBox 10"/>
          <p:cNvSpPr txBox="1"/>
          <p:nvPr/>
        </p:nvSpPr>
        <p:spPr>
          <a:xfrm>
            <a:off x="5943601" y="8854440"/>
            <a:ext cx="4452674" cy="721995"/>
          </a:xfrm>
          <a:prstGeom prst="rect">
            <a:avLst/>
          </a:prstGeom>
        </p:spPr>
        <p:txBody>
          <a:bodyPr wrap="square" lIns="0" tIns="0" rIns="0" bIns="0" rtlCol="0" anchor="t">
            <a:spAutoFit/>
          </a:bodyPr>
          <a:lstStyle/>
          <a:p>
            <a:pPr algn="ctr">
              <a:lnSpc>
                <a:spcPts val="5880"/>
              </a:lnSpc>
            </a:pPr>
            <a:r>
              <a:rPr lang="en-US" sz="4200">
                <a:solidFill>
                  <a:srgbClr val="FFDC5C"/>
                </a:solidFill>
                <a:latin typeface="Roboto Bold"/>
              </a:rPr>
              <a:t>4 - 1 - 3 - 2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059" r="-97" b="-573"/>
            </a:stretch>
          </a:blipFill>
        </p:spPr>
        <p:txBody>
          <a:bodyPr/>
          <a:lstStyle/>
          <a:p>
            <a:endParaRPr lang="en-US"/>
          </a:p>
        </p:txBody>
      </p:sp>
      <p:grpSp>
        <p:nvGrpSpPr>
          <p:cNvPr id="3" name="Group 3"/>
          <p:cNvGrpSpPr/>
          <p:nvPr/>
        </p:nvGrpSpPr>
        <p:grpSpPr>
          <a:xfrm>
            <a:off x="-291830" y="2967454"/>
            <a:ext cx="19017574" cy="5464237"/>
            <a:chOff x="0" y="0"/>
            <a:chExt cx="5008744" cy="1439141"/>
          </a:xfrm>
        </p:grpSpPr>
        <p:sp>
          <p:nvSpPr>
            <p:cNvPr id="4" name="Freeform 4"/>
            <p:cNvSpPr/>
            <p:nvPr/>
          </p:nvSpPr>
          <p:spPr>
            <a:xfrm>
              <a:off x="0" y="0"/>
              <a:ext cx="5008744" cy="1439141"/>
            </a:xfrm>
            <a:custGeom>
              <a:avLst/>
              <a:gdLst/>
              <a:ahLst/>
              <a:cxnLst/>
              <a:rect l="l" t="t" r="r" b="b"/>
              <a:pathLst>
                <a:path w="5008744" h="1439141">
                  <a:moveTo>
                    <a:pt x="20762" y="0"/>
                  </a:moveTo>
                  <a:lnTo>
                    <a:pt x="4987982" y="0"/>
                  </a:lnTo>
                  <a:cubicBezTo>
                    <a:pt x="4993489" y="0"/>
                    <a:pt x="4998769" y="2187"/>
                    <a:pt x="5002663" y="6081"/>
                  </a:cubicBezTo>
                  <a:cubicBezTo>
                    <a:pt x="5006556" y="9975"/>
                    <a:pt x="5008744" y="15255"/>
                    <a:pt x="5008744" y="20762"/>
                  </a:cubicBezTo>
                  <a:lnTo>
                    <a:pt x="5008744" y="1418379"/>
                  </a:lnTo>
                  <a:cubicBezTo>
                    <a:pt x="5008744" y="1429845"/>
                    <a:pt x="4999449" y="1439141"/>
                    <a:pt x="4987982" y="1439141"/>
                  </a:cubicBezTo>
                  <a:lnTo>
                    <a:pt x="20762" y="1439141"/>
                  </a:lnTo>
                  <a:cubicBezTo>
                    <a:pt x="15255" y="1439141"/>
                    <a:pt x="9975" y="1436953"/>
                    <a:pt x="6081" y="1433060"/>
                  </a:cubicBezTo>
                  <a:cubicBezTo>
                    <a:pt x="2187" y="1429166"/>
                    <a:pt x="0" y="1423885"/>
                    <a:pt x="0" y="1418379"/>
                  </a:cubicBezTo>
                  <a:lnTo>
                    <a:pt x="0" y="20762"/>
                  </a:lnTo>
                  <a:cubicBezTo>
                    <a:pt x="0" y="9295"/>
                    <a:pt x="9295" y="0"/>
                    <a:pt x="20762" y="0"/>
                  </a:cubicBezTo>
                  <a:close/>
                </a:path>
              </a:pathLst>
            </a:custGeom>
            <a:solidFill>
              <a:srgbClr val="FCFCFD">
                <a:alpha val="44706"/>
              </a:srgbClr>
            </a:solidFill>
          </p:spPr>
          <p:txBody>
            <a:bodyPr/>
            <a:lstStyle/>
            <a:p>
              <a:endParaRPr lang="en-US"/>
            </a:p>
          </p:txBody>
        </p:sp>
        <p:sp>
          <p:nvSpPr>
            <p:cNvPr id="5" name="TextBox 5"/>
            <p:cNvSpPr txBox="1"/>
            <p:nvPr/>
          </p:nvSpPr>
          <p:spPr>
            <a:xfrm>
              <a:off x="0" y="-38100"/>
              <a:ext cx="5008744" cy="1477241"/>
            </a:xfrm>
            <a:prstGeom prst="rect">
              <a:avLst/>
            </a:prstGeom>
          </p:spPr>
          <p:txBody>
            <a:bodyPr lIns="50800" tIns="50800" rIns="50800" bIns="50800" rtlCol="0" anchor="ctr"/>
            <a:lstStyle/>
            <a:p>
              <a:pPr algn="ctr">
                <a:lnSpc>
                  <a:spcPts val="2213"/>
                </a:lnSpc>
              </a:pPr>
              <a:endParaRPr/>
            </a:p>
          </p:txBody>
        </p:sp>
      </p:grpSp>
      <p:sp>
        <p:nvSpPr>
          <p:cNvPr id="6" name="Freeform 6"/>
          <p:cNvSpPr/>
          <p:nvPr/>
        </p:nvSpPr>
        <p:spPr>
          <a:xfrm>
            <a:off x="14001458" y="-123384"/>
            <a:ext cx="3744055" cy="3583882"/>
          </a:xfrm>
          <a:custGeom>
            <a:avLst/>
            <a:gdLst/>
            <a:ahLst/>
            <a:cxnLst/>
            <a:rect l="l" t="t" r="r" b="b"/>
            <a:pathLst>
              <a:path w="3744055" h="3583882">
                <a:moveTo>
                  <a:pt x="0" y="0"/>
                </a:moveTo>
                <a:lnTo>
                  <a:pt x="3744055" y="0"/>
                </a:lnTo>
                <a:lnTo>
                  <a:pt x="3744055" y="3583882"/>
                </a:lnTo>
                <a:lnTo>
                  <a:pt x="0" y="3583882"/>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924183" y="173772"/>
            <a:ext cx="8175492" cy="1040740"/>
          </a:xfrm>
          <a:prstGeom prst="rect">
            <a:avLst/>
          </a:prstGeom>
        </p:spPr>
        <p:txBody>
          <a:bodyPr lIns="0" tIns="0" rIns="0" bIns="0" rtlCol="0" anchor="t">
            <a:spAutoFit/>
          </a:bodyPr>
          <a:lstStyle/>
          <a:p>
            <a:pPr algn="ctr">
              <a:lnSpc>
                <a:spcPts val="8258"/>
              </a:lnSpc>
            </a:pPr>
            <a:r>
              <a:rPr lang="en-US" sz="5899">
                <a:solidFill>
                  <a:srgbClr val="FCFCFD"/>
                </a:solidFill>
                <a:latin typeface="#9Slide05 Aphrodite Pro"/>
              </a:rPr>
              <a:t>3.2 Khám phá văn bản </a:t>
            </a:r>
          </a:p>
        </p:txBody>
      </p:sp>
      <p:sp>
        <p:nvSpPr>
          <p:cNvPr id="8" name="TextBox 8"/>
          <p:cNvSpPr txBox="1"/>
          <p:nvPr/>
        </p:nvSpPr>
        <p:spPr>
          <a:xfrm>
            <a:off x="1028700" y="1661094"/>
            <a:ext cx="13452146" cy="764527"/>
          </a:xfrm>
          <a:prstGeom prst="rect">
            <a:avLst/>
          </a:prstGeom>
        </p:spPr>
        <p:txBody>
          <a:bodyPr lIns="0" tIns="0" rIns="0" bIns="0" rtlCol="0" anchor="t">
            <a:spAutoFit/>
          </a:bodyPr>
          <a:lstStyle/>
          <a:p>
            <a:pPr algn="ctr">
              <a:lnSpc>
                <a:spcPts val="6158"/>
              </a:lnSpc>
            </a:pPr>
            <a:r>
              <a:rPr lang="en-US" sz="4399">
                <a:solidFill>
                  <a:srgbClr val="FFF3E9"/>
                </a:solidFill>
                <a:latin typeface="Roboto Condensed Bold"/>
              </a:rPr>
              <a:t>a.  Đặc điểm truyện trong văn bản “Những ngôi sao xa xôi”</a:t>
            </a:r>
          </a:p>
        </p:txBody>
      </p:sp>
      <p:sp>
        <p:nvSpPr>
          <p:cNvPr id="9" name="TextBox 9"/>
          <p:cNvSpPr txBox="1"/>
          <p:nvPr/>
        </p:nvSpPr>
        <p:spPr>
          <a:xfrm>
            <a:off x="1422134" y="3241423"/>
            <a:ext cx="16323379" cy="5659755"/>
          </a:xfrm>
          <a:prstGeom prst="rect">
            <a:avLst/>
          </a:prstGeom>
        </p:spPr>
        <p:txBody>
          <a:bodyPr lIns="0" tIns="0" rIns="0" bIns="0" rtlCol="0" anchor="t">
            <a:spAutoFit/>
          </a:bodyPr>
          <a:lstStyle/>
          <a:p>
            <a:pPr algn="just">
              <a:lnSpc>
                <a:spcPts val="7559"/>
              </a:lnSpc>
            </a:pPr>
            <a:r>
              <a:rPr lang="en-US" sz="4499">
                <a:solidFill>
                  <a:srgbClr val="022648"/>
                </a:solidFill>
                <a:latin typeface="Roboto Condensed Bold"/>
              </a:rPr>
              <a:t>Câu 6. Văn bản viết về đề tài gì?</a:t>
            </a:r>
          </a:p>
          <a:p>
            <a:pPr algn="just">
              <a:lnSpc>
                <a:spcPts val="7559"/>
              </a:lnSpc>
            </a:pPr>
            <a:r>
              <a:rPr lang="en-US" sz="4499">
                <a:solidFill>
                  <a:srgbClr val="022648"/>
                </a:solidFill>
                <a:latin typeface="Roboto Condensed"/>
              </a:rPr>
              <a:t>A. Người lính cụ hồ trong thời kì kháng chiến chống Pháp.</a:t>
            </a:r>
          </a:p>
          <a:p>
            <a:pPr algn="just">
              <a:lnSpc>
                <a:spcPts val="7559"/>
              </a:lnSpc>
            </a:pPr>
            <a:r>
              <a:rPr lang="en-US" sz="4499">
                <a:solidFill>
                  <a:srgbClr val="022648"/>
                </a:solidFill>
                <a:latin typeface="Roboto Condensed"/>
              </a:rPr>
              <a:t>B. Người lính lái xe trên tuyến đường Trường Sơn.</a:t>
            </a:r>
          </a:p>
          <a:p>
            <a:pPr algn="just">
              <a:lnSpc>
                <a:spcPts val="7559"/>
              </a:lnSpc>
            </a:pPr>
            <a:r>
              <a:rPr lang="en-US" sz="4499">
                <a:solidFill>
                  <a:srgbClr val="022648"/>
                </a:solidFill>
                <a:latin typeface="Roboto Condensed"/>
              </a:rPr>
              <a:t>C. Những cô gái thanh niên xung phong trên tuyến đường Trường Sơn.</a:t>
            </a:r>
          </a:p>
          <a:p>
            <a:pPr algn="just">
              <a:lnSpc>
                <a:spcPts val="7559"/>
              </a:lnSpc>
            </a:pPr>
            <a:r>
              <a:rPr lang="en-US" sz="4499">
                <a:solidFill>
                  <a:srgbClr val="022648"/>
                </a:solidFill>
                <a:latin typeface="Roboto Condensed"/>
              </a:rPr>
              <a:t>D. Tình quân dân thắm thiết trong kháng chiến chống Mĩ cứu nước.</a:t>
            </a:r>
          </a:p>
          <a:p>
            <a:pPr algn="just">
              <a:lnSpc>
                <a:spcPts val="7559"/>
              </a:lnSpc>
            </a:pPr>
            <a:endParaRPr lang="en-US" sz="4499">
              <a:solidFill>
                <a:srgbClr val="022648"/>
              </a:solidFill>
              <a:latin typeface="Roboto Condensed"/>
            </a:endParaRPr>
          </a:p>
        </p:txBody>
      </p:sp>
      <p:sp>
        <p:nvSpPr>
          <p:cNvPr id="10" name="Freeform 10"/>
          <p:cNvSpPr/>
          <p:nvPr/>
        </p:nvSpPr>
        <p:spPr>
          <a:xfrm>
            <a:off x="894767" y="5977917"/>
            <a:ext cx="1216314" cy="1176507"/>
          </a:xfrm>
          <a:custGeom>
            <a:avLst/>
            <a:gdLst/>
            <a:ahLst/>
            <a:cxnLst/>
            <a:rect l="l" t="t" r="r" b="b"/>
            <a:pathLst>
              <a:path w="1216314" h="1176507">
                <a:moveTo>
                  <a:pt x="0" y="0"/>
                </a:moveTo>
                <a:lnTo>
                  <a:pt x="1216313" y="0"/>
                </a:lnTo>
                <a:lnTo>
                  <a:pt x="1216313" y="1176507"/>
                </a:lnTo>
                <a:lnTo>
                  <a:pt x="0" y="11765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CE6"/>
        </a:solidFill>
        <a:effectLst/>
      </p:bgPr>
    </p:bg>
    <p:spTree>
      <p:nvGrpSpPr>
        <p:cNvPr id="1" name=""/>
        <p:cNvGrpSpPr/>
        <p:nvPr/>
      </p:nvGrpSpPr>
      <p:grpSpPr>
        <a:xfrm>
          <a:off x="0" y="0"/>
          <a:ext cx="0" cy="0"/>
          <a:chOff x="0" y="0"/>
          <a:chExt cx="0" cy="0"/>
        </a:xfrm>
      </p:grpSpPr>
      <p:sp>
        <p:nvSpPr>
          <p:cNvPr id="2" name="TextBox 2"/>
          <p:cNvSpPr txBox="1"/>
          <p:nvPr/>
        </p:nvSpPr>
        <p:spPr>
          <a:xfrm>
            <a:off x="3348368" y="4038827"/>
            <a:ext cx="10404423" cy="2796539"/>
          </a:xfrm>
          <a:prstGeom prst="rect">
            <a:avLst/>
          </a:prstGeom>
        </p:spPr>
        <p:txBody>
          <a:bodyPr lIns="0" tIns="0" rIns="0" bIns="0" rtlCol="0" anchor="t">
            <a:spAutoFit/>
          </a:bodyPr>
          <a:lstStyle/>
          <a:p>
            <a:pPr marL="891543" lvl="2" indent="-297181" algn="just">
              <a:lnSpc>
                <a:spcPts val="5459"/>
              </a:lnSpc>
              <a:buFont typeface="Arial"/>
              <a:buChar char="⚬"/>
            </a:pPr>
            <a:r>
              <a:rPr lang="en-US" sz="3900">
                <a:solidFill>
                  <a:srgbClr val="574B46"/>
                </a:solidFill>
                <a:latin typeface="Roboto Condensed Bold"/>
              </a:rPr>
              <a:t>Hoạt động 6 nhóm </a:t>
            </a:r>
          </a:p>
          <a:p>
            <a:pPr marL="891543" lvl="2" indent="-297181" algn="just">
              <a:lnSpc>
                <a:spcPts val="5459"/>
              </a:lnSpc>
              <a:buFont typeface="Arial"/>
              <a:buChar char="⚬"/>
            </a:pPr>
            <a:r>
              <a:rPr lang="en-US" sz="3900">
                <a:solidFill>
                  <a:srgbClr val="574B46"/>
                </a:solidFill>
                <a:latin typeface="Roboto Condensed Bold"/>
              </a:rPr>
              <a:t>Nhiệm vụ: thực hiện nhiệm vụ ra bảng thảo luận</a:t>
            </a:r>
          </a:p>
          <a:p>
            <a:pPr marL="891543" lvl="2" indent="-297181" algn="just">
              <a:lnSpc>
                <a:spcPts val="5459"/>
              </a:lnSpc>
              <a:buFont typeface="Arial"/>
              <a:buChar char="⚬"/>
            </a:pPr>
            <a:r>
              <a:rPr lang="en-US" sz="3900">
                <a:solidFill>
                  <a:srgbClr val="574B46"/>
                </a:solidFill>
                <a:latin typeface="Roboto Condensed Bold"/>
              </a:rPr>
              <a:t>Thời gian thảo luận: 7 phút</a:t>
            </a:r>
          </a:p>
          <a:p>
            <a:pPr marL="891543" lvl="2" indent="-297181" algn="just">
              <a:lnSpc>
                <a:spcPts val="5459"/>
              </a:lnSpc>
              <a:buFont typeface="Arial"/>
              <a:buChar char="⚬"/>
            </a:pPr>
            <a:r>
              <a:rPr lang="en-US" sz="3900">
                <a:solidFill>
                  <a:srgbClr val="574B46"/>
                </a:solidFill>
                <a:latin typeface="Roboto Condensed Bold"/>
              </a:rPr>
              <a:t>Thời gian trình bày tối đa: 2 phút/nhóm</a:t>
            </a:r>
          </a:p>
        </p:txBody>
      </p:sp>
      <p:grpSp>
        <p:nvGrpSpPr>
          <p:cNvPr id="3" name="Group 3"/>
          <p:cNvGrpSpPr/>
          <p:nvPr/>
        </p:nvGrpSpPr>
        <p:grpSpPr>
          <a:xfrm>
            <a:off x="-221410" y="7614626"/>
            <a:ext cx="18803462" cy="2933340"/>
            <a:chOff x="0" y="0"/>
            <a:chExt cx="25071283" cy="3911120"/>
          </a:xfrm>
        </p:grpSpPr>
        <p:sp>
          <p:nvSpPr>
            <p:cNvPr id="4" name="Freeform 4"/>
            <p:cNvSpPr/>
            <p:nvPr/>
          </p:nvSpPr>
          <p:spPr>
            <a:xfrm>
              <a:off x="0" y="0"/>
              <a:ext cx="25071324" cy="3911092"/>
            </a:xfrm>
            <a:custGeom>
              <a:avLst/>
              <a:gdLst/>
              <a:ahLst/>
              <a:cxnLst/>
              <a:rect l="l" t="t" r="r" b="b"/>
              <a:pathLst>
                <a:path w="25071324" h="3911092">
                  <a:moveTo>
                    <a:pt x="0" y="0"/>
                  </a:moveTo>
                  <a:lnTo>
                    <a:pt x="25071324" y="0"/>
                  </a:lnTo>
                  <a:lnTo>
                    <a:pt x="25071324" y="3911092"/>
                  </a:lnTo>
                  <a:lnTo>
                    <a:pt x="0" y="3911092"/>
                  </a:lnTo>
                  <a:lnTo>
                    <a:pt x="0" y="0"/>
                  </a:lnTo>
                  <a:close/>
                </a:path>
              </a:pathLst>
            </a:custGeom>
            <a:solidFill>
              <a:srgbClr val="000000">
                <a:alpha val="0"/>
              </a:srgbClr>
            </a:solidFill>
          </p:spPr>
          <p:txBody>
            <a:bodyPr/>
            <a:lstStyle/>
            <a:p>
              <a:endParaRPr lang="en-US"/>
            </a:p>
          </p:txBody>
        </p:sp>
      </p:grpSp>
      <p:sp>
        <p:nvSpPr>
          <p:cNvPr id="5" name="Freeform 5"/>
          <p:cNvSpPr/>
          <p:nvPr/>
        </p:nvSpPr>
        <p:spPr>
          <a:xfrm>
            <a:off x="1864950" y="2214223"/>
            <a:ext cx="15394350" cy="8345040"/>
          </a:xfrm>
          <a:custGeom>
            <a:avLst/>
            <a:gdLst/>
            <a:ahLst/>
            <a:cxnLst/>
            <a:rect l="l" t="t" r="r" b="b"/>
            <a:pathLst>
              <a:path w="15394350" h="8345040">
                <a:moveTo>
                  <a:pt x="0" y="0"/>
                </a:moveTo>
                <a:lnTo>
                  <a:pt x="15394349" y="0"/>
                </a:lnTo>
                <a:lnTo>
                  <a:pt x="15394349" y="8345039"/>
                </a:lnTo>
                <a:lnTo>
                  <a:pt x="0" y="8345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763310" y="2553231"/>
            <a:ext cx="5632789" cy="7952627"/>
          </a:xfrm>
          <a:custGeom>
            <a:avLst/>
            <a:gdLst/>
            <a:ahLst/>
            <a:cxnLst/>
            <a:rect l="l" t="t" r="r" b="b"/>
            <a:pathLst>
              <a:path w="5632789" h="7952627">
                <a:moveTo>
                  <a:pt x="0" y="0"/>
                </a:moveTo>
                <a:lnTo>
                  <a:pt x="5632788" y="0"/>
                </a:lnTo>
                <a:lnTo>
                  <a:pt x="5632788" y="7952626"/>
                </a:lnTo>
                <a:lnTo>
                  <a:pt x="0" y="7952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915506" y="2697243"/>
            <a:ext cx="13664245" cy="7335084"/>
          </a:xfrm>
          <a:custGeom>
            <a:avLst/>
            <a:gdLst/>
            <a:ahLst/>
            <a:cxnLst/>
            <a:rect l="l" t="t" r="r" b="b"/>
            <a:pathLst>
              <a:path w="13664245" h="7335084">
                <a:moveTo>
                  <a:pt x="0" y="0"/>
                </a:moveTo>
                <a:lnTo>
                  <a:pt x="13664245" y="0"/>
                </a:lnTo>
                <a:lnTo>
                  <a:pt x="13664245" y="7335085"/>
                </a:lnTo>
                <a:lnTo>
                  <a:pt x="0" y="7335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8"/>
          <p:cNvGrpSpPr/>
          <p:nvPr/>
        </p:nvGrpSpPr>
        <p:grpSpPr>
          <a:xfrm rot="-2374795">
            <a:off x="16437101" y="8666101"/>
            <a:ext cx="2630043" cy="4114800"/>
            <a:chOff x="0" y="0"/>
            <a:chExt cx="3506724" cy="5486400"/>
          </a:xfrm>
        </p:grpSpPr>
        <p:sp>
          <p:nvSpPr>
            <p:cNvPr id="9" name="Freeform 9"/>
            <p:cNvSpPr/>
            <p:nvPr/>
          </p:nvSpPr>
          <p:spPr>
            <a:xfrm>
              <a:off x="0" y="0"/>
              <a:ext cx="3506724" cy="5486400"/>
            </a:xfrm>
            <a:custGeom>
              <a:avLst/>
              <a:gdLst/>
              <a:ahLst/>
              <a:cxnLst/>
              <a:rect l="l" t="t" r="r" b="b"/>
              <a:pathLst>
                <a:path w="3506724" h="5486400">
                  <a:moveTo>
                    <a:pt x="0" y="0"/>
                  </a:moveTo>
                  <a:lnTo>
                    <a:pt x="3506724" y="0"/>
                  </a:lnTo>
                  <a:lnTo>
                    <a:pt x="3506724" y="5486400"/>
                  </a:lnTo>
                  <a:lnTo>
                    <a:pt x="0" y="5486400"/>
                  </a:lnTo>
                  <a:lnTo>
                    <a:pt x="0" y="0"/>
                  </a:lnTo>
                  <a:close/>
                </a:path>
              </a:pathLst>
            </a:custGeom>
            <a:blipFill>
              <a:blip r:embed="rId8"/>
              <a:stretch>
                <a:fillRect l="-43" r="-43"/>
              </a:stretch>
            </a:blipFill>
          </p:spPr>
          <p:txBody>
            <a:bodyPr/>
            <a:lstStyle/>
            <a:p>
              <a:endParaRPr lang="en-US"/>
            </a:p>
          </p:txBody>
        </p:sp>
      </p:grpSp>
      <p:sp>
        <p:nvSpPr>
          <p:cNvPr id="10" name="TextBox 10"/>
          <p:cNvSpPr txBox="1"/>
          <p:nvPr/>
        </p:nvSpPr>
        <p:spPr>
          <a:xfrm rot="-88994">
            <a:off x="3102729" y="3524493"/>
            <a:ext cx="8257248" cy="5450840"/>
          </a:xfrm>
          <a:prstGeom prst="rect">
            <a:avLst/>
          </a:prstGeom>
        </p:spPr>
        <p:txBody>
          <a:bodyPr lIns="0" tIns="0" rIns="0" bIns="0" rtlCol="0" anchor="t">
            <a:spAutoFit/>
          </a:bodyPr>
          <a:lstStyle/>
          <a:p>
            <a:pPr marL="1005841" lvl="2" indent="-335280" algn="just">
              <a:lnSpc>
                <a:spcPts val="6160"/>
              </a:lnSpc>
              <a:buFont typeface="Arial"/>
              <a:buChar char="⚬"/>
            </a:pPr>
            <a:r>
              <a:rPr lang="en-US" sz="4400">
                <a:solidFill>
                  <a:srgbClr val="574B46"/>
                </a:solidFill>
                <a:latin typeface="Roboto Condensed"/>
              </a:rPr>
              <a:t>Lớp chia thành 6 nhóm thực hiện nhiệm vụ theo kĩ thuật Khăn trải bàn – Hoàn thành PHT 02 – Tìm hiểu nhân vật.</a:t>
            </a:r>
          </a:p>
          <a:p>
            <a:pPr marL="1005841" lvl="2" indent="-335280" algn="just">
              <a:lnSpc>
                <a:spcPts val="6160"/>
              </a:lnSpc>
              <a:buFont typeface="Arial"/>
              <a:buChar char="⚬"/>
            </a:pPr>
            <a:r>
              <a:rPr lang="en-US" sz="4400">
                <a:solidFill>
                  <a:srgbClr val="574B46"/>
                </a:solidFill>
                <a:latin typeface="Roboto Condensed"/>
              </a:rPr>
              <a:t>Thời gian làm cá nhân: 5 phút</a:t>
            </a:r>
          </a:p>
          <a:p>
            <a:pPr marL="1005844" lvl="2" indent="-335281" algn="just">
              <a:lnSpc>
                <a:spcPts val="6160"/>
              </a:lnSpc>
              <a:buFont typeface="Arial"/>
              <a:buChar char="⚬"/>
            </a:pPr>
            <a:r>
              <a:rPr lang="en-US" sz="4400">
                <a:solidFill>
                  <a:srgbClr val="574B46"/>
                </a:solidFill>
                <a:latin typeface="Roboto Condensed"/>
              </a:rPr>
              <a:t>Thời gian chia sẻ, thảo luận nhóm: 2 phút</a:t>
            </a:r>
          </a:p>
        </p:txBody>
      </p:sp>
      <p:sp>
        <p:nvSpPr>
          <p:cNvPr id="11" name="Freeform 11"/>
          <p:cNvSpPr/>
          <p:nvPr/>
        </p:nvSpPr>
        <p:spPr>
          <a:xfrm rot="487662">
            <a:off x="11951330" y="2148257"/>
            <a:ext cx="5524637" cy="7785241"/>
          </a:xfrm>
          <a:custGeom>
            <a:avLst/>
            <a:gdLst/>
            <a:ahLst/>
            <a:cxnLst/>
            <a:rect l="l" t="t" r="r" b="b"/>
            <a:pathLst>
              <a:path w="5524637" h="7785241">
                <a:moveTo>
                  <a:pt x="0" y="0"/>
                </a:moveTo>
                <a:lnTo>
                  <a:pt x="5524637" y="0"/>
                </a:lnTo>
                <a:lnTo>
                  <a:pt x="5524637" y="7785241"/>
                </a:lnTo>
                <a:lnTo>
                  <a:pt x="0" y="7785241"/>
                </a:lnTo>
                <a:lnTo>
                  <a:pt x="0" y="0"/>
                </a:lnTo>
                <a:close/>
              </a:path>
            </a:pathLst>
          </a:custGeom>
          <a:blipFill>
            <a:blip r:embed="rId9"/>
            <a:stretch>
              <a:fillRect/>
            </a:stretch>
          </a:blipFill>
        </p:spPr>
        <p:txBody>
          <a:bodyPr/>
          <a:lstStyle/>
          <a:p>
            <a:endParaRPr lang="en-US"/>
          </a:p>
        </p:txBody>
      </p:sp>
      <p:sp>
        <p:nvSpPr>
          <p:cNvPr id="12" name="TextBox 12"/>
          <p:cNvSpPr txBox="1"/>
          <p:nvPr/>
        </p:nvSpPr>
        <p:spPr>
          <a:xfrm>
            <a:off x="1566529" y="1701571"/>
            <a:ext cx="13968101" cy="804531"/>
          </a:xfrm>
          <a:prstGeom prst="rect">
            <a:avLst/>
          </a:prstGeom>
        </p:spPr>
        <p:txBody>
          <a:bodyPr lIns="0" tIns="0" rIns="0" bIns="0" rtlCol="0" anchor="t">
            <a:spAutoFit/>
          </a:bodyPr>
          <a:lstStyle/>
          <a:p>
            <a:pPr algn="just">
              <a:lnSpc>
                <a:spcPts val="6578"/>
              </a:lnSpc>
            </a:pPr>
            <a:r>
              <a:rPr lang="en-US" sz="4699">
                <a:solidFill>
                  <a:srgbClr val="145DA0"/>
                </a:solidFill>
                <a:latin typeface="Roboto Condensed Bold"/>
              </a:rPr>
              <a:t>b. Tìm hiểu nhân vật</a:t>
            </a:r>
          </a:p>
        </p:txBody>
      </p:sp>
      <p:sp>
        <p:nvSpPr>
          <p:cNvPr id="13" name="TextBox 13"/>
          <p:cNvSpPr txBox="1"/>
          <p:nvPr/>
        </p:nvSpPr>
        <p:spPr>
          <a:xfrm>
            <a:off x="1028700" y="241665"/>
            <a:ext cx="9616637" cy="1133840"/>
          </a:xfrm>
          <a:prstGeom prst="rect">
            <a:avLst/>
          </a:prstGeom>
        </p:spPr>
        <p:txBody>
          <a:bodyPr lIns="0" tIns="0" rIns="0" bIns="0" rtlCol="0" anchor="t">
            <a:spAutoFit/>
          </a:bodyPr>
          <a:lstStyle/>
          <a:p>
            <a:pPr algn="ctr">
              <a:lnSpc>
                <a:spcPts val="8907"/>
              </a:lnSpc>
            </a:pPr>
            <a:r>
              <a:rPr lang="en-US" sz="6362">
                <a:solidFill>
                  <a:srgbClr val="024762"/>
                </a:solidFill>
                <a:latin typeface="#9Slide05 Aphrodite Pro"/>
              </a:rPr>
              <a:t>3.2 Khám phá văn bản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CE6"/>
        </a:solidFill>
        <a:effectLst/>
      </p:bgPr>
    </p:bg>
    <p:spTree>
      <p:nvGrpSpPr>
        <p:cNvPr id="1" name=""/>
        <p:cNvGrpSpPr/>
        <p:nvPr/>
      </p:nvGrpSpPr>
      <p:grpSpPr>
        <a:xfrm>
          <a:off x="0" y="0"/>
          <a:ext cx="0" cy="0"/>
          <a:chOff x="0" y="0"/>
          <a:chExt cx="0" cy="0"/>
        </a:xfrm>
      </p:grpSpPr>
      <p:grpSp>
        <p:nvGrpSpPr>
          <p:cNvPr id="2" name="Group 2"/>
          <p:cNvGrpSpPr/>
          <p:nvPr/>
        </p:nvGrpSpPr>
        <p:grpSpPr>
          <a:xfrm>
            <a:off x="-515775" y="1916545"/>
            <a:ext cx="19319549" cy="11181189"/>
            <a:chOff x="0" y="0"/>
            <a:chExt cx="22663260" cy="13116361"/>
          </a:xfrm>
        </p:grpSpPr>
        <p:sp>
          <p:nvSpPr>
            <p:cNvPr id="3" name="Freeform 3"/>
            <p:cNvSpPr/>
            <p:nvPr/>
          </p:nvSpPr>
          <p:spPr>
            <a:xfrm>
              <a:off x="0" y="0"/>
              <a:ext cx="22663277" cy="13116306"/>
            </a:xfrm>
            <a:custGeom>
              <a:avLst/>
              <a:gdLst/>
              <a:ahLst/>
              <a:cxnLst/>
              <a:rect l="l" t="t" r="r" b="b"/>
              <a:pathLst>
                <a:path w="22663277" h="13116306">
                  <a:moveTo>
                    <a:pt x="0" y="0"/>
                  </a:moveTo>
                  <a:lnTo>
                    <a:pt x="22663277" y="0"/>
                  </a:lnTo>
                  <a:lnTo>
                    <a:pt x="22663277" y="13116306"/>
                  </a:lnTo>
                  <a:lnTo>
                    <a:pt x="0" y="13116306"/>
                  </a:lnTo>
                  <a:lnTo>
                    <a:pt x="0" y="0"/>
                  </a:lnTo>
                  <a:close/>
                </a:path>
              </a:pathLst>
            </a:custGeom>
            <a:blipFill>
              <a:blip r:embed="rId2">
                <a:alphaModFix amt="75000"/>
              </a:blip>
              <a:stretch>
                <a:fillRect l="-22" r="-22"/>
              </a:stretch>
            </a:blipFill>
          </p:spPr>
          <p:txBody>
            <a:bodyPr/>
            <a:lstStyle/>
            <a:p>
              <a:endParaRPr lang="en-US"/>
            </a:p>
          </p:txBody>
        </p:sp>
      </p:grpSp>
      <p:sp>
        <p:nvSpPr>
          <p:cNvPr id="4" name="TextBox 4"/>
          <p:cNvSpPr txBox="1"/>
          <p:nvPr/>
        </p:nvSpPr>
        <p:spPr>
          <a:xfrm>
            <a:off x="2079239" y="3331117"/>
            <a:ext cx="15385082" cy="6231875"/>
          </a:xfrm>
          <a:prstGeom prst="rect">
            <a:avLst/>
          </a:prstGeom>
        </p:spPr>
        <p:txBody>
          <a:bodyPr lIns="0" tIns="0" rIns="0" bIns="0" rtlCol="0" anchor="t">
            <a:spAutoFit/>
          </a:bodyPr>
          <a:lstStyle/>
          <a:p>
            <a:pPr marL="949752" lvl="1" indent="-474876" algn="just">
              <a:lnSpc>
                <a:spcPts val="6158"/>
              </a:lnSpc>
              <a:buFont typeface="Arial"/>
              <a:buChar char="•"/>
            </a:pPr>
            <a:r>
              <a:rPr lang="en-US" sz="4399">
                <a:solidFill>
                  <a:srgbClr val="000000"/>
                </a:solidFill>
                <a:latin typeface="Roboto Condensed"/>
              </a:rPr>
              <a:t>Yêu quê hương, đất nước.</a:t>
            </a:r>
          </a:p>
          <a:p>
            <a:pPr marL="949752" lvl="1" indent="-474876" algn="just">
              <a:lnSpc>
                <a:spcPts val="6158"/>
              </a:lnSpc>
              <a:buFont typeface="Arial"/>
              <a:buChar char="•"/>
            </a:pPr>
            <a:r>
              <a:rPr lang="en-US" sz="4399">
                <a:solidFill>
                  <a:srgbClr val="000000"/>
                </a:solidFill>
                <a:latin typeface="Roboto Condensed"/>
              </a:rPr>
              <a:t>Dũng cảm, kiên cường, trách nhiệm với công việc.</a:t>
            </a:r>
          </a:p>
          <a:p>
            <a:pPr marL="949752" lvl="1" indent="-474876" algn="just">
              <a:lnSpc>
                <a:spcPts val="6158"/>
              </a:lnSpc>
              <a:buFont typeface="Arial"/>
              <a:buChar char="•"/>
            </a:pPr>
            <a:r>
              <a:rPr lang="en-US" sz="4399">
                <a:solidFill>
                  <a:srgbClr val="000000"/>
                </a:solidFill>
                <a:latin typeface="Roboto Condensed"/>
              </a:rPr>
              <a:t>Tình đồng đội gắn bó mật thiết, keo sơn. </a:t>
            </a:r>
          </a:p>
          <a:p>
            <a:pPr algn="just">
              <a:lnSpc>
                <a:spcPts val="6158"/>
              </a:lnSpc>
            </a:pPr>
            <a:endParaRPr lang="en-US" sz="4399">
              <a:solidFill>
                <a:srgbClr val="000000"/>
              </a:solidFill>
              <a:latin typeface="Roboto Condensed"/>
            </a:endParaRPr>
          </a:p>
          <a:p>
            <a:pPr algn="just">
              <a:lnSpc>
                <a:spcPts val="6158"/>
              </a:lnSpc>
            </a:pPr>
            <a:r>
              <a:rPr lang="en-US" sz="4399">
                <a:solidFill>
                  <a:srgbClr val="000000"/>
                </a:solidFill>
                <a:latin typeface="Roboto Condensed"/>
              </a:rPr>
              <a:t>Cả ba cô gái đều ngày đêm sống trên chiến trường thật gian khổ, hiểm nguy nhưng họ vẫn luôn giữ được sự lạc quan và yêu đời. Họ có cuộc sống nội tâm phong phú đáng yêu, dễ cảm xúc, nhiều mơ ước, hay mơ mộng của những cô gái tuổi đời còn 20.</a:t>
            </a:r>
          </a:p>
        </p:txBody>
      </p:sp>
      <p:sp>
        <p:nvSpPr>
          <p:cNvPr id="5" name="Freeform 5"/>
          <p:cNvSpPr/>
          <p:nvPr/>
        </p:nvSpPr>
        <p:spPr>
          <a:xfrm rot="-5472269">
            <a:off x="458676" y="6200733"/>
            <a:ext cx="1840652" cy="1362083"/>
          </a:xfrm>
          <a:custGeom>
            <a:avLst/>
            <a:gdLst/>
            <a:ahLst/>
            <a:cxnLst/>
            <a:rect l="l" t="t" r="r" b="b"/>
            <a:pathLst>
              <a:path w="1840652" h="1362083">
                <a:moveTo>
                  <a:pt x="0" y="0"/>
                </a:moveTo>
                <a:lnTo>
                  <a:pt x="1840653" y="0"/>
                </a:lnTo>
                <a:lnTo>
                  <a:pt x="1840653" y="1362083"/>
                </a:lnTo>
                <a:lnTo>
                  <a:pt x="0" y="13620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028700" y="1525085"/>
            <a:ext cx="13968101" cy="830545"/>
          </a:xfrm>
          <a:prstGeom prst="rect">
            <a:avLst/>
          </a:prstGeom>
        </p:spPr>
        <p:txBody>
          <a:bodyPr lIns="0" tIns="0" rIns="0" bIns="0" rtlCol="0" anchor="t">
            <a:spAutoFit/>
          </a:bodyPr>
          <a:lstStyle/>
          <a:p>
            <a:pPr algn="just">
              <a:lnSpc>
                <a:spcPts val="6720"/>
              </a:lnSpc>
            </a:pPr>
            <a:r>
              <a:rPr lang="en-US" sz="4800">
                <a:solidFill>
                  <a:srgbClr val="145DA0"/>
                </a:solidFill>
                <a:latin typeface="Roboto Condensed Bold"/>
              </a:rPr>
              <a:t>b. Tìm hiểu nhân vật</a:t>
            </a:r>
          </a:p>
        </p:txBody>
      </p:sp>
      <p:sp>
        <p:nvSpPr>
          <p:cNvPr id="7" name="TextBox 7"/>
          <p:cNvSpPr txBox="1"/>
          <p:nvPr/>
        </p:nvSpPr>
        <p:spPr>
          <a:xfrm>
            <a:off x="1028700" y="305910"/>
            <a:ext cx="9591447" cy="1057250"/>
          </a:xfrm>
          <a:prstGeom prst="rect">
            <a:avLst/>
          </a:prstGeom>
        </p:spPr>
        <p:txBody>
          <a:bodyPr lIns="0" tIns="0" rIns="0" bIns="0" rtlCol="0" anchor="t">
            <a:spAutoFit/>
          </a:bodyPr>
          <a:lstStyle/>
          <a:p>
            <a:pPr algn="just">
              <a:lnSpc>
                <a:spcPts val="8398"/>
              </a:lnSpc>
            </a:pPr>
            <a:r>
              <a:rPr lang="en-US" sz="5998">
                <a:solidFill>
                  <a:srgbClr val="024762"/>
                </a:solidFill>
                <a:latin typeface="#9Slide05 Aphrodite Pro"/>
              </a:rPr>
              <a:t>3.2 Khám phá văn bản </a:t>
            </a:r>
          </a:p>
        </p:txBody>
      </p:sp>
      <p:sp>
        <p:nvSpPr>
          <p:cNvPr id="8" name="TextBox 8"/>
          <p:cNvSpPr txBox="1"/>
          <p:nvPr/>
        </p:nvSpPr>
        <p:spPr>
          <a:xfrm>
            <a:off x="3317182" y="2360392"/>
            <a:ext cx="12427446" cy="880237"/>
          </a:xfrm>
          <a:prstGeom prst="rect">
            <a:avLst/>
          </a:prstGeom>
        </p:spPr>
        <p:txBody>
          <a:bodyPr lIns="0" tIns="0" rIns="0" bIns="0" rtlCol="0" anchor="t">
            <a:spAutoFit/>
          </a:bodyPr>
          <a:lstStyle/>
          <a:p>
            <a:pPr algn="ctr">
              <a:lnSpc>
                <a:spcPts val="7138"/>
              </a:lnSpc>
            </a:pPr>
            <a:r>
              <a:rPr lang="en-US" sz="5100">
                <a:solidFill>
                  <a:srgbClr val="000000"/>
                </a:solidFill>
                <a:latin typeface="#9Slide07 SVNUT Triumph Press"/>
              </a:rPr>
              <a:t>Nét chung của ba cô gái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barn(inVertical)">
                                      <p:cBhvr>
                                        <p:cTn id="3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CE6"/>
        </a:solidFill>
        <a:effectLst/>
      </p:bgPr>
    </p:bg>
    <p:spTree>
      <p:nvGrpSpPr>
        <p:cNvPr id="1" name=""/>
        <p:cNvGrpSpPr/>
        <p:nvPr/>
      </p:nvGrpSpPr>
      <p:grpSpPr>
        <a:xfrm>
          <a:off x="0" y="0"/>
          <a:ext cx="0" cy="0"/>
          <a:chOff x="0" y="0"/>
          <a:chExt cx="0" cy="0"/>
        </a:xfrm>
      </p:grpSpPr>
      <p:grpSp>
        <p:nvGrpSpPr>
          <p:cNvPr id="2" name="Group 2"/>
          <p:cNvGrpSpPr/>
          <p:nvPr/>
        </p:nvGrpSpPr>
        <p:grpSpPr>
          <a:xfrm>
            <a:off x="10724870" y="-209595"/>
            <a:ext cx="8151214" cy="5246370"/>
            <a:chOff x="0" y="0"/>
            <a:chExt cx="5513070" cy="3548380"/>
          </a:xfrm>
        </p:grpSpPr>
        <p:sp>
          <p:nvSpPr>
            <p:cNvPr id="3" name="Freeform 3"/>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2"/>
              <a:stretch>
                <a:fillRect t="-2186" b="-2186"/>
              </a:stretch>
            </a:blipFill>
          </p:spPr>
          <p:txBody>
            <a:bodyPr/>
            <a:lstStyle/>
            <a:p>
              <a:endParaRPr lang="en-US"/>
            </a:p>
          </p:txBody>
        </p:sp>
      </p:grpSp>
      <p:sp>
        <p:nvSpPr>
          <p:cNvPr id="4" name="TextBox 4"/>
          <p:cNvSpPr txBox="1"/>
          <p:nvPr/>
        </p:nvSpPr>
        <p:spPr>
          <a:xfrm>
            <a:off x="4529601" y="4941525"/>
            <a:ext cx="13180187" cy="3888745"/>
          </a:xfrm>
          <a:prstGeom prst="rect">
            <a:avLst/>
          </a:prstGeom>
        </p:spPr>
        <p:txBody>
          <a:bodyPr lIns="0" tIns="0" rIns="0" bIns="0" rtlCol="0" anchor="t">
            <a:spAutoFit/>
          </a:bodyPr>
          <a:lstStyle/>
          <a:p>
            <a:pPr marL="949752" lvl="1" indent="-474876" algn="just">
              <a:lnSpc>
                <a:spcPts val="6158"/>
              </a:lnSpc>
              <a:buFont typeface="Arial"/>
              <a:buChar char="•"/>
            </a:pPr>
            <a:r>
              <a:rPr lang="en-US" sz="4399">
                <a:solidFill>
                  <a:srgbClr val="000000"/>
                </a:solidFill>
                <a:latin typeface="Roboto Condensed"/>
              </a:rPr>
              <a:t>Một cô gái rất trẻ có vẻ ngoài xinh xắn và một tâm hồn rất hồn nhiên, thích vòi vĩnh, nũng nịu với Thao và Phương Định. </a:t>
            </a:r>
          </a:p>
          <a:p>
            <a:pPr marL="949752" lvl="1" indent="-474876" algn="just">
              <a:lnSpc>
                <a:spcPts val="6158"/>
              </a:lnSpc>
              <a:buFont typeface="Arial"/>
              <a:buChar char="•"/>
            </a:pPr>
            <a:r>
              <a:rPr lang="en-US" sz="4399">
                <a:solidFill>
                  <a:srgbClr val="000000"/>
                </a:solidFill>
                <a:latin typeface="Roboto Condensed"/>
              </a:rPr>
              <a:t>Khi chiến đấu thì cô biến đổi thành một con người khác rất dũng cảm, hành động thật nhanh gọn.</a:t>
            </a:r>
          </a:p>
        </p:txBody>
      </p:sp>
      <p:grpSp>
        <p:nvGrpSpPr>
          <p:cNvPr id="5" name="Group 5"/>
          <p:cNvGrpSpPr/>
          <p:nvPr/>
        </p:nvGrpSpPr>
        <p:grpSpPr>
          <a:xfrm>
            <a:off x="-4005128" y="7077947"/>
            <a:ext cx="17763527" cy="3647867"/>
            <a:chOff x="0" y="0"/>
            <a:chExt cx="21640800" cy="4444093"/>
          </a:xfrm>
        </p:grpSpPr>
        <p:sp>
          <p:nvSpPr>
            <p:cNvPr id="6" name="Freeform 6"/>
            <p:cNvSpPr/>
            <p:nvPr/>
          </p:nvSpPr>
          <p:spPr>
            <a:xfrm>
              <a:off x="0" y="0"/>
              <a:ext cx="21640800" cy="4444111"/>
            </a:xfrm>
            <a:custGeom>
              <a:avLst/>
              <a:gdLst/>
              <a:ahLst/>
              <a:cxnLst/>
              <a:rect l="l" t="t" r="r" b="b"/>
              <a:pathLst>
                <a:path w="21640800" h="4444111">
                  <a:moveTo>
                    <a:pt x="0" y="0"/>
                  </a:moveTo>
                  <a:lnTo>
                    <a:pt x="21640800" y="0"/>
                  </a:lnTo>
                  <a:lnTo>
                    <a:pt x="21640800" y="4444111"/>
                  </a:lnTo>
                  <a:lnTo>
                    <a:pt x="0" y="4444111"/>
                  </a:lnTo>
                  <a:lnTo>
                    <a:pt x="0" y="0"/>
                  </a:lnTo>
                  <a:close/>
                </a:path>
              </a:pathLst>
            </a:custGeom>
            <a:blipFill>
              <a:blip r:embed="rId3"/>
              <a:stretch>
                <a:fillRect/>
              </a:stretch>
            </a:blipFill>
          </p:spPr>
          <p:txBody>
            <a:bodyPr/>
            <a:lstStyle/>
            <a:p>
              <a:endParaRPr lang="en-US"/>
            </a:p>
          </p:txBody>
        </p:sp>
      </p:grpSp>
      <p:sp>
        <p:nvSpPr>
          <p:cNvPr id="7" name="Freeform 7"/>
          <p:cNvSpPr/>
          <p:nvPr/>
        </p:nvSpPr>
        <p:spPr>
          <a:xfrm>
            <a:off x="832376" y="3798419"/>
            <a:ext cx="4333251" cy="1071495"/>
          </a:xfrm>
          <a:custGeom>
            <a:avLst/>
            <a:gdLst/>
            <a:ahLst/>
            <a:cxnLst/>
            <a:rect l="l" t="t" r="r" b="b"/>
            <a:pathLst>
              <a:path w="4333251" h="1071495">
                <a:moveTo>
                  <a:pt x="0" y="0"/>
                </a:moveTo>
                <a:lnTo>
                  <a:pt x="4333251" y="0"/>
                </a:lnTo>
                <a:lnTo>
                  <a:pt x="4333251" y="1071495"/>
                </a:lnTo>
                <a:lnTo>
                  <a:pt x="0" y="1071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832376" y="2308815"/>
            <a:ext cx="10132070" cy="936600"/>
          </a:xfrm>
          <a:prstGeom prst="rect">
            <a:avLst/>
          </a:prstGeom>
        </p:spPr>
        <p:txBody>
          <a:bodyPr lIns="0" tIns="0" rIns="0" bIns="0" rtlCol="0" anchor="t">
            <a:spAutoFit/>
          </a:bodyPr>
          <a:lstStyle/>
          <a:p>
            <a:pPr algn="ctr">
              <a:lnSpc>
                <a:spcPts val="7698"/>
              </a:lnSpc>
            </a:pPr>
            <a:r>
              <a:rPr lang="en-US" sz="5498">
                <a:solidFill>
                  <a:srgbClr val="825445"/>
                </a:solidFill>
                <a:latin typeface="Roboto Condensed Bold"/>
              </a:rPr>
              <a:t>Nét riêng của mỗi nhân vật</a:t>
            </a:r>
          </a:p>
        </p:txBody>
      </p:sp>
      <p:sp>
        <p:nvSpPr>
          <p:cNvPr id="9" name="TextBox 9"/>
          <p:cNvSpPr txBox="1"/>
          <p:nvPr/>
        </p:nvSpPr>
        <p:spPr>
          <a:xfrm>
            <a:off x="832376" y="1533479"/>
            <a:ext cx="13968101" cy="880110"/>
          </a:xfrm>
          <a:prstGeom prst="rect">
            <a:avLst/>
          </a:prstGeom>
        </p:spPr>
        <p:txBody>
          <a:bodyPr lIns="0" tIns="0" rIns="0" bIns="0" rtlCol="0" anchor="t">
            <a:spAutoFit/>
          </a:bodyPr>
          <a:lstStyle/>
          <a:p>
            <a:pPr algn="just">
              <a:lnSpc>
                <a:spcPts val="7139"/>
              </a:lnSpc>
            </a:pPr>
            <a:r>
              <a:rPr lang="en-US" sz="5099">
                <a:solidFill>
                  <a:srgbClr val="145DA0"/>
                </a:solidFill>
                <a:latin typeface="Roboto Condensed Bold"/>
              </a:rPr>
              <a:t>b. Tìm hiểu nhân vật</a:t>
            </a:r>
          </a:p>
        </p:txBody>
      </p:sp>
      <p:sp>
        <p:nvSpPr>
          <p:cNvPr id="10" name="TextBox 10"/>
          <p:cNvSpPr txBox="1"/>
          <p:nvPr/>
        </p:nvSpPr>
        <p:spPr>
          <a:xfrm>
            <a:off x="524956" y="338150"/>
            <a:ext cx="8619044" cy="1057250"/>
          </a:xfrm>
          <a:prstGeom prst="rect">
            <a:avLst/>
          </a:prstGeom>
        </p:spPr>
        <p:txBody>
          <a:bodyPr lIns="0" tIns="0" rIns="0" bIns="0" rtlCol="0" anchor="t">
            <a:spAutoFit/>
          </a:bodyPr>
          <a:lstStyle/>
          <a:p>
            <a:pPr algn="just">
              <a:lnSpc>
                <a:spcPts val="8398"/>
              </a:lnSpc>
            </a:pPr>
            <a:r>
              <a:rPr lang="en-US" sz="5998">
                <a:solidFill>
                  <a:srgbClr val="155670"/>
                </a:solidFill>
                <a:latin typeface="#9Slide05 Aphrodite Pro"/>
              </a:rPr>
              <a:t>3.2 Khám phá văn bản </a:t>
            </a:r>
          </a:p>
        </p:txBody>
      </p:sp>
      <p:sp>
        <p:nvSpPr>
          <p:cNvPr id="11" name="TextBox 11"/>
          <p:cNvSpPr txBox="1"/>
          <p:nvPr/>
        </p:nvSpPr>
        <p:spPr>
          <a:xfrm>
            <a:off x="1480533" y="3849979"/>
            <a:ext cx="3036937" cy="863600"/>
          </a:xfrm>
          <a:prstGeom prst="rect">
            <a:avLst/>
          </a:prstGeom>
        </p:spPr>
        <p:txBody>
          <a:bodyPr lIns="0" tIns="0" rIns="0" bIns="0" rtlCol="0" anchor="t">
            <a:spAutoFit/>
          </a:bodyPr>
          <a:lstStyle/>
          <a:p>
            <a:pPr algn="ctr">
              <a:lnSpc>
                <a:spcPts val="7000"/>
              </a:lnSpc>
            </a:pPr>
            <a:r>
              <a:rPr lang="en-US" sz="5000">
                <a:solidFill>
                  <a:srgbClr val="03475B"/>
                </a:solidFill>
                <a:latin typeface="Fraunces Bold"/>
              </a:rPr>
              <a:t>NHO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CE6"/>
        </a:solidFill>
        <a:effectLst/>
      </p:bgPr>
    </p:bg>
    <p:spTree>
      <p:nvGrpSpPr>
        <p:cNvPr id="1" name=""/>
        <p:cNvGrpSpPr/>
        <p:nvPr/>
      </p:nvGrpSpPr>
      <p:grpSpPr>
        <a:xfrm>
          <a:off x="0" y="0"/>
          <a:ext cx="0" cy="0"/>
          <a:chOff x="0" y="0"/>
          <a:chExt cx="0" cy="0"/>
        </a:xfrm>
      </p:grpSpPr>
      <p:sp>
        <p:nvSpPr>
          <p:cNvPr id="2" name="Freeform 2"/>
          <p:cNvSpPr/>
          <p:nvPr/>
        </p:nvSpPr>
        <p:spPr>
          <a:xfrm>
            <a:off x="11860422" y="6517671"/>
            <a:ext cx="13978089" cy="8229600"/>
          </a:xfrm>
          <a:custGeom>
            <a:avLst/>
            <a:gdLst/>
            <a:ahLst/>
            <a:cxnLst/>
            <a:rect l="l" t="t" r="r" b="b"/>
            <a:pathLst>
              <a:path w="13978089" h="8229600">
                <a:moveTo>
                  <a:pt x="0" y="0"/>
                </a:moveTo>
                <a:lnTo>
                  <a:pt x="13978089" y="0"/>
                </a:lnTo>
                <a:lnTo>
                  <a:pt x="13978089"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3107479" y="7158886"/>
            <a:ext cx="9631292" cy="5670423"/>
          </a:xfrm>
          <a:custGeom>
            <a:avLst/>
            <a:gdLst/>
            <a:ahLst/>
            <a:cxnLst/>
            <a:rect l="l" t="t" r="r" b="b"/>
            <a:pathLst>
              <a:path w="9631292" h="5670423">
                <a:moveTo>
                  <a:pt x="0" y="0"/>
                </a:moveTo>
                <a:lnTo>
                  <a:pt x="9631292" y="0"/>
                </a:lnTo>
                <a:lnTo>
                  <a:pt x="9631292" y="5670424"/>
                </a:lnTo>
                <a:lnTo>
                  <a:pt x="0" y="567042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5795696" y="2583575"/>
            <a:ext cx="10132070" cy="936600"/>
          </a:xfrm>
          <a:prstGeom prst="rect">
            <a:avLst/>
          </a:prstGeom>
        </p:spPr>
        <p:txBody>
          <a:bodyPr lIns="0" tIns="0" rIns="0" bIns="0" rtlCol="0" anchor="t">
            <a:spAutoFit/>
          </a:bodyPr>
          <a:lstStyle/>
          <a:p>
            <a:pPr algn="ctr">
              <a:lnSpc>
                <a:spcPts val="7698"/>
              </a:lnSpc>
            </a:pPr>
            <a:r>
              <a:rPr lang="en-US" sz="5498">
                <a:solidFill>
                  <a:srgbClr val="825445"/>
                </a:solidFill>
                <a:latin typeface="#9Slide07 SVNUT Triumph Press"/>
              </a:rPr>
              <a:t>Nét riêng của mỗi nhân vật</a:t>
            </a:r>
          </a:p>
        </p:txBody>
      </p:sp>
      <p:sp>
        <p:nvSpPr>
          <p:cNvPr id="5" name="TextBox 5"/>
          <p:cNvSpPr txBox="1"/>
          <p:nvPr/>
        </p:nvSpPr>
        <p:spPr>
          <a:xfrm>
            <a:off x="524956" y="1493915"/>
            <a:ext cx="13968101" cy="880110"/>
          </a:xfrm>
          <a:prstGeom prst="rect">
            <a:avLst/>
          </a:prstGeom>
        </p:spPr>
        <p:txBody>
          <a:bodyPr lIns="0" tIns="0" rIns="0" bIns="0" rtlCol="0" anchor="t">
            <a:spAutoFit/>
          </a:bodyPr>
          <a:lstStyle/>
          <a:p>
            <a:pPr algn="just">
              <a:lnSpc>
                <a:spcPts val="7139"/>
              </a:lnSpc>
            </a:pPr>
            <a:r>
              <a:rPr lang="en-US" sz="5099">
                <a:solidFill>
                  <a:srgbClr val="145DA0"/>
                </a:solidFill>
                <a:latin typeface="Roboto Condensed Bold"/>
              </a:rPr>
              <a:t>b. Tìm hiểu nhân vật</a:t>
            </a:r>
          </a:p>
        </p:txBody>
      </p:sp>
      <p:sp>
        <p:nvSpPr>
          <p:cNvPr id="6" name="TextBox 6"/>
          <p:cNvSpPr txBox="1"/>
          <p:nvPr/>
        </p:nvSpPr>
        <p:spPr>
          <a:xfrm>
            <a:off x="524956" y="224270"/>
            <a:ext cx="8619044" cy="1057250"/>
          </a:xfrm>
          <a:prstGeom prst="rect">
            <a:avLst/>
          </a:prstGeom>
        </p:spPr>
        <p:txBody>
          <a:bodyPr lIns="0" tIns="0" rIns="0" bIns="0" rtlCol="0" anchor="t">
            <a:spAutoFit/>
          </a:bodyPr>
          <a:lstStyle/>
          <a:p>
            <a:pPr algn="just">
              <a:lnSpc>
                <a:spcPts val="8398"/>
              </a:lnSpc>
            </a:pPr>
            <a:r>
              <a:rPr lang="en-US" sz="5998">
                <a:solidFill>
                  <a:srgbClr val="155670"/>
                </a:solidFill>
                <a:latin typeface="#9Slide05 Aphrodite Pro"/>
              </a:rPr>
              <a:t>3.2 Khám phá văn bản </a:t>
            </a:r>
          </a:p>
        </p:txBody>
      </p:sp>
      <p:sp>
        <p:nvSpPr>
          <p:cNvPr id="7" name="Freeform 7"/>
          <p:cNvSpPr/>
          <p:nvPr/>
        </p:nvSpPr>
        <p:spPr>
          <a:xfrm>
            <a:off x="380543" y="2866002"/>
            <a:ext cx="4333251" cy="1071495"/>
          </a:xfrm>
          <a:custGeom>
            <a:avLst/>
            <a:gdLst/>
            <a:ahLst/>
            <a:cxnLst/>
            <a:rect l="l" t="t" r="r" b="b"/>
            <a:pathLst>
              <a:path w="4333251" h="1071495">
                <a:moveTo>
                  <a:pt x="0" y="0"/>
                </a:moveTo>
                <a:lnTo>
                  <a:pt x="4333251" y="0"/>
                </a:lnTo>
                <a:lnTo>
                  <a:pt x="4333251" y="1071495"/>
                </a:lnTo>
                <a:lnTo>
                  <a:pt x="0" y="10714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028700" y="2917562"/>
            <a:ext cx="3036937" cy="863600"/>
          </a:xfrm>
          <a:prstGeom prst="rect">
            <a:avLst/>
          </a:prstGeom>
        </p:spPr>
        <p:txBody>
          <a:bodyPr lIns="0" tIns="0" rIns="0" bIns="0" rtlCol="0" anchor="t">
            <a:spAutoFit/>
          </a:bodyPr>
          <a:lstStyle/>
          <a:p>
            <a:pPr algn="ctr">
              <a:lnSpc>
                <a:spcPts val="7000"/>
              </a:lnSpc>
            </a:pPr>
            <a:r>
              <a:rPr lang="en-US" sz="5000">
                <a:solidFill>
                  <a:srgbClr val="155670"/>
                </a:solidFill>
                <a:latin typeface="Fraunces Bold"/>
              </a:rPr>
              <a:t>THAO</a:t>
            </a:r>
          </a:p>
        </p:txBody>
      </p:sp>
      <p:sp>
        <p:nvSpPr>
          <p:cNvPr id="9" name="TextBox 9"/>
          <p:cNvSpPr txBox="1"/>
          <p:nvPr/>
        </p:nvSpPr>
        <p:spPr>
          <a:xfrm>
            <a:off x="4238108" y="3685912"/>
            <a:ext cx="13021192" cy="5450845"/>
          </a:xfrm>
          <a:prstGeom prst="rect">
            <a:avLst/>
          </a:prstGeom>
        </p:spPr>
        <p:txBody>
          <a:bodyPr lIns="0" tIns="0" rIns="0" bIns="0" rtlCol="0" anchor="t">
            <a:spAutoFit/>
          </a:bodyPr>
          <a:lstStyle/>
          <a:p>
            <a:pPr marL="949752" lvl="1" indent="-474876" algn="just">
              <a:lnSpc>
                <a:spcPts val="6158"/>
              </a:lnSpc>
              <a:buFont typeface="Arial"/>
              <a:buChar char="•"/>
            </a:pPr>
            <a:r>
              <a:rPr lang="en-US" sz="4399">
                <a:solidFill>
                  <a:srgbClr val="000000"/>
                </a:solidFill>
                <a:latin typeface="Roboto Condensed"/>
              </a:rPr>
              <a:t>Đã có sự từng trải hơn so với Phương Định và Nho.</a:t>
            </a:r>
          </a:p>
          <a:p>
            <a:pPr marL="949752" lvl="1" indent="-474876" algn="just">
              <a:lnSpc>
                <a:spcPts val="6158"/>
              </a:lnSpc>
              <a:buFont typeface="Arial"/>
              <a:buChar char="•"/>
            </a:pPr>
            <a:r>
              <a:rPr lang="en-US" sz="4399">
                <a:solidFill>
                  <a:srgbClr val="000000"/>
                </a:solidFill>
                <a:latin typeface="Roboto Condensed"/>
              </a:rPr>
              <a:t>Chị mơ ước và dự tính về tương lai có vẻ thiết thực hơn nhưng cũng không thiếu những khát khao và rung động của tuổi trẻ. </a:t>
            </a:r>
          </a:p>
          <a:p>
            <a:pPr marL="949752" lvl="1" indent="-474876" algn="just">
              <a:lnSpc>
                <a:spcPts val="6158"/>
              </a:lnSpc>
              <a:buFont typeface="Arial"/>
              <a:buChar char="•"/>
            </a:pPr>
            <a:r>
              <a:rPr lang="en-US" sz="4399">
                <a:solidFill>
                  <a:srgbClr val="000000"/>
                </a:solidFill>
                <a:latin typeface="Roboto Condensed"/>
              </a:rPr>
              <a:t>Trong công việc, chị là một người chiến sĩ có tính cách cương quyết và táo bạo. Thế nhưng chị Thao lại là người rất sợ máu và sợ vắt.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CE6"/>
        </a:solidFill>
        <a:effectLst/>
      </p:bgPr>
    </p:bg>
    <p:spTree>
      <p:nvGrpSpPr>
        <p:cNvPr id="1" name=""/>
        <p:cNvGrpSpPr/>
        <p:nvPr/>
      </p:nvGrpSpPr>
      <p:grpSpPr>
        <a:xfrm>
          <a:off x="0" y="0"/>
          <a:ext cx="0" cy="0"/>
          <a:chOff x="0" y="0"/>
          <a:chExt cx="0" cy="0"/>
        </a:xfrm>
      </p:grpSpPr>
      <p:sp>
        <p:nvSpPr>
          <p:cNvPr id="2" name="Freeform 2"/>
          <p:cNvSpPr/>
          <p:nvPr/>
        </p:nvSpPr>
        <p:spPr>
          <a:xfrm>
            <a:off x="-626084" y="0"/>
            <a:ext cx="18914084" cy="9916384"/>
          </a:xfrm>
          <a:custGeom>
            <a:avLst/>
            <a:gdLst/>
            <a:ahLst/>
            <a:cxnLst/>
            <a:rect l="l" t="t" r="r" b="b"/>
            <a:pathLst>
              <a:path w="18914084" h="9916384">
                <a:moveTo>
                  <a:pt x="0" y="0"/>
                </a:moveTo>
                <a:lnTo>
                  <a:pt x="18914084" y="0"/>
                </a:lnTo>
                <a:lnTo>
                  <a:pt x="18914084" y="9916384"/>
                </a:lnTo>
                <a:lnTo>
                  <a:pt x="0" y="991638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6214759" y="3173366"/>
            <a:ext cx="11512685" cy="5701907"/>
            <a:chOff x="0" y="0"/>
            <a:chExt cx="3032147" cy="1501737"/>
          </a:xfrm>
        </p:grpSpPr>
        <p:sp>
          <p:nvSpPr>
            <p:cNvPr id="4" name="Freeform 4"/>
            <p:cNvSpPr/>
            <p:nvPr/>
          </p:nvSpPr>
          <p:spPr>
            <a:xfrm>
              <a:off x="0" y="0"/>
              <a:ext cx="3032147" cy="1501737"/>
            </a:xfrm>
            <a:custGeom>
              <a:avLst/>
              <a:gdLst/>
              <a:ahLst/>
              <a:cxnLst/>
              <a:rect l="l" t="t" r="r" b="b"/>
              <a:pathLst>
                <a:path w="3032147" h="1501737">
                  <a:moveTo>
                    <a:pt x="34296" y="0"/>
                  </a:moveTo>
                  <a:lnTo>
                    <a:pt x="2997852" y="0"/>
                  </a:lnTo>
                  <a:cubicBezTo>
                    <a:pt x="3006947" y="0"/>
                    <a:pt x="3015671" y="3613"/>
                    <a:pt x="3022102" y="10045"/>
                  </a:cubicBezTo>
                  <a:cubicBezTo>
                    <a:pt x="3028534" y="16477"/>
                    <a:pt x="3032147" y="25200"/>
                    <a:pt x="3032147" y="34296"/>
                  </a:cubicBezTo>
                  <a:lnTo>
                    <a:pt x="3032147" y="1467441"/>
                  </a:lnTo>
                  <a:cubicBezTo>
                    <a:pt x="3032147" y="1476537"/>
                    <a:pt x="3028534" y="1485260"/>
                    <a:pt x="3022102" y="1491692"/>
                  </a:cubicBezTo>
                  <a:cubicBezTo>
                    <a:pt x="3015671" y="1498124"/>
                    <a:pt x="3006947" y="1501737"/>
                    <a:pt x="2997852" y="1501737"/>
                  </a:cubicBezTo>
                  <a:lnTo>
                    <a:pt x="34296" y="1501737"/>
                  </a:lnTo>
                  <a:cubicBezTo>
                    <a:pt x="25200" y="1501737"/>
                    <a:pt x="16477" y="1498124"/>
                    <a:pt x="10045" y="1491692"/>
                  </a:cubicBezTo>
                  <a:cubicBezTo>
                    <a:pt x="3613" y="1485260"/>
                    <a:pt x="0" y="1476537"/>
                    <a:pt x="0" y="1467441"/>
                  </a:cubicBezTo>
                  <a:lnTo>
                    <a:pt x="0" y="34296"/>
                  </a:lnTo>
                  <a:cubicBezTo>
                    <a:pt x="0" y="25200"/>
                    <a:pt x="3613" y="16477"/>
                    <a:pt x="10045" y="10045"/>
                  </a:cubicBezTo>
                  <a:cubicBezTo>
                    <a:pt x="16477" y="3613"/>
                    <a:pt x="25200" y="0"/>
                    <a:pt x="34296" y="0"/>
                  </a:cubicBezTo>
                  <a:close/>
                </a:path>
              </a:pathLst>
            </a:custGeom>
            <a:solidFill>
              <a:srgbClr val="FFFFFF">
                <a:alpha val="80784"/>
              </a:srgbClr>
            </a:solidFill>
          </p:spPr>
          <p:txBody>
            <a:bodyPr/>
            <a:lstStyle/>
            <a:p>
              <a:endParaRPr lang="en-US"/>
            </a:p>
          </p:txBody>
        </p:sp>
        <p:sp>
          <p:nvSpPr>
            <p:cNvPr id="5" name="TextBox 5"/>
            <p:cNvSpPr txBox="1"/>
            <p:nvPr/>
          </p:nvSpPr>
          <p:spPr>
            <a:xfrm>
              <a:off x="0" y="-38100"/>
              <a:ext cx="3032147" cy="1539837"/>
            </a:xfrm>
            <a:prstGeom prst="rect">
              <a:avLst/>
            </a:prstGeom>
          </p:spPr>
          <p:txBody>
            <a:bodyPr lIns="50800" tIns="50800" rIns="50800" bIns="50800" rtlCol="0" anchor="ctr"/>
            <a:lstStyle/>
            <a:p>
              <a:pPr algn="ctr">
                <a:lnSpc>
                  <a:spcPts val="2213"/>
                </a:lnSpc>
              </a:pPr>
              <a:endParaRPr/>
            </a:p>
          </p:txBody>
        </p:sp>
      </p:grpSp>
      <p:sp>
        <p:nvSpPr>
          <p:cNvPr id="6" name="TextBox 6"/>
          <p:cNvSpPr txBox="1"/>
          <p:nvPr/>
        </p:nvSpPr>
        <p:spPr>
          <a:xfrm>
            <a:off x="6312033" y="3641797"/>
            <a:ext cx="10947267" cy="4669795"/>
          </a:xfrm>
          <a:prstGeom prst="rect">
            <a:avLst/>
          </a:prstGeom>
        </p:spPr>
        <p:txBody>
          <a:bodyPr lIns="0" tIns="0" rIns="0" bIns="0" rtlCol="0" anchor="t">
            <a:spAutoFit/>
          </a:bodyPr>
          <a:lstStyle/>
          <a:p>
            <a:pPr marL="949752" lvl="1" indent="-474876" algn="just">
              <a:lnSpc>
                <a:spcPts val="6158"/>
              </a:lnSpc>
              <a:buFont typeface="Arial"/>
              <a:buChar char="•"/>
            </a:pPr>
            <a:r>
              <a:rPr lang="en-US" sz="4399">
                <a:solidFill>
                  <a:srgbClr val="022648"/>
                </a:solidFill>
                <a:latin typeface="Roboto Condensed"/>
              </a:rPr>
              <a:t>Phương Định là cô gái Hà thành có ngoài hình trẻ trung và xinh xắn. </a:t>
            </a:r>
          </a:p>
          <a:p>
            <a:pPr marL="949752" lvl="1" indent="-474876" algn="just">
              <a:lnSpc>
                <a:spcPts val="6158"/>
              </a:lnSpc>
              <a:buFont typeface="Arial"/>
              <a:buChar char="•"/>
            </a:pPr>
            <a:r>
              <a:rPr lang="en-US" sz="4399">
                <a:solidFill>
                  <a:srgbClr val="022648"/>
                </a:solidFill>
                <a:latin typeface="Roboto Condensed"/>
              </a:rPr>
              <a:t>Có một tâm hồn nhạy cảm và hồn nhiên, là một người thích mơ mộng và hay sống với những kỉ niệm của tuổi thiếu nữ đôi mươi về gia đình và về thành phố của mình.</a:t>
            </a:r>
          </a:p>
        </p:txBody>
      </p:sp>
      <p:sp>
        <p:nvSpPr>
          <p:cNvPr id="7" name="Freeform 7"/>
          <p:cNvSpPr/>
          <p:nvPr/>
        </p:nvSpPr>
        <p:spPr>
          <a:xfrm>
            <a:off x="378360" y="-9525"/>
            <a:ext cx="8765640" cy="1729071"/>
          </a:xfrm>
          <a:custGeom>
            <a:avLst/>
            <a:gdLst/>
            <a:ahLst/>
            <a:cxnLst/>
            <a:rect l="l" t="t" r="r" b="b"/>
            <a:pathLst>
              <a:path w="8765640" h="1729071">
                <a:moveTo>
                  <a:pt x="0" y="0"/>
                </a:moveTo>
                <a:lnTo>
                  <a:pt x="8765640" y="0"/>
                </a:lnTo>
                <a:lnTo>
                  <a:pt x="8765640" y="1729071"/>
                </a:lnTo>
                <a:lnTo>
                  <a:pt x="0" y="1729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0221737" y="952500"/>
            <a:ext cx="5773380" cy="880110"/>
          </a:xfrm>
          <a:prstGeom prst="rect">
            <a:avLst/>
          </a:prstGeom>
        </p:spPr>
        <p:txBody>
          <a:bodyPr lIns="0" tIns="0" rIns="0" bIns="0" rtlCol="0" anchor="t">
            <a:spAutoFit/>
          </a:bodyPr>
          <a:lstStyle/>
          <a:p>
            <a:pPr algn="just">
              <a:lnSpc>
                <a:spcPts val="7139"/>
              </a:lnSpc>
            </a:pPr>
            <a:r>
              <a:rPr lang="en-US" sz="5099">
                <a:solidFill>
                  <a:srgbClr val="FCFCFD"/>
                </a:solidFill>
                <a:latin typeface="Roboto Condensed Bold"/>
              </a:rPr>
              <a:t>b. Tìm hiểu nhân vật</a:t>
            </a:r>
          </a:p>
        </p:txBody>
      </p:sp>
      <p:sp>
        <p:nvSpPr>
          <p:cNvPr id="9" name="TextBox 9"/>
          <p:cNvSpPr txBox="1"/>
          <p:nvPr/>
        </p:nvSpPr>
        <p:spPr>
          <a:xfrm>
            <a:off x="641753" y="105533"/>
            <a:ext cx="8619044" cy="1057250"/>
          </a:xfrm>
          <a:prstGeom prst="rect">
            <a:avLst/>
          </a:prstGeom>
        </p:spPr>
        <p:txBody>
          <a:bodyPr lIns="0" tIns="0" rIns="0" bIns="0" rtlCol="0" anchor="t">
            <a:spAutoFit/>
          </a:bodyPr>
          <a:lstStyle/>
          <a:p>
            <a:pPr algn="ctr">
              <a:lnSpc>
                <a:spcPts val="8398"/>
              </a:lnSpc>
            </a:pPr>
            <a:r>
              <a:rPr lang="en-US" sz="5998">
                <a:solidFill>
                  <a:srgbClr val="F2F4F6"/>
                </a:solidFill>
                <a:latin typeface="#9Slide05 Aphrodite Pro"/>
              </a:rPr>
              <a:t>3.2 Khám phá văn bản </a:t>
            </a:r>
          </a:p>
        </p:txBody>
      </p:sp>
      <p:sp>
        <p:nvSpPr>
          <p:cNvPr id="10" name="TextBox 10"/>
          <p:cNvSpPr txBox="1"/>
          <p:nvPr/>
        </p:nvSpPr>
        <p:spPr>
          <a:xfrm>
            <a:off x="10324957" y="1883442"/>
            <a:ext cx="5262139" cy="863600"/>
          </a:xfrm>
          <a:prstGeom prst="rect">
            <a:avLst/>
          </a:prstGeom>
        </p:spPr>
        <p:txBody>
          <a:bodyPr lIns="0" tIns="0" rIns="0" bIns="0" rtlCol="0" anchor="t">
            <a:spAutoFit/>
          </a:bodyPr>
          <a:lstStyle/>
          <a:p>
            <a:pPr algn="ctr">
              <a:lnSpc>
                <a:spcPts val="7000"/>
              </a:lnSpc>
            </a:pPr>
            <a:r>
              <a:rPr lang="en-US" sz="5000">
                <a:solidFill>
                  <a:srgbClr val="FFF7D8"/>
                </a:solidFill>
                <a:latin typeface="Fraunces Bold"/>
              </a:rPr>
              <a:t>PHƯƠNG ĐỊNH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CE6"/>
        </a:solidFill>
        <a:effectLst/>
      </p:bgPr>
    </p:bg>
    <p:spTree>
      <p:nvGrpSpPr>
        <p:cNvPr id="1" name=""/>
        <p:cNvGrpSpPr/>
        <p:nvPr/>
      </p:nvGrpSpPr>
      <p:grpSpPr>
        <a:xfrm>
          <a:off x="0" y="0"/>
          <a:ext cx="0" cy="0"/>
          <a:chOff x="0" y="0"/>
          <a:chExt cx="0" cy="0"/>
        </a:xfrm>
      </p:grpSpPr>
      <p:sp>
        <p:nvSpPr>
          <p:cNvPr id="2" name="Freeform 2"/>
          <p:cNvSpPr/>
          <p:nvPr/>
        </p:nvSpPr>
        <p:spPr>
          <a:xfrm>
            <a:off x="590627" y="2284447"/>
            <a:ext cx="7715944" cy="3105667"/>
          </a:xfrm>
          <a:custGeom>
            <a:avLst/>
            <a:gdLst/>
            <a:ahLst/>
            <a:cxnLst/>
            <a:rect l="l" t="t" r="r" b="b"/>
            <a:pathLst>
              <a:path w="7715944" h="3105667">
                <a:moveTo>
                  <a:pt x="0" y="0"/>
                </a:moveTo>
                <a:lnTo>
                  <a:pt x="7715944" y="0"/>
                </a:lnTo>
                <a:lnTo>
                  <a:pt x="7715944" y="3105667"/>
                </a:lnTo>
                <a:lnTo>
                  <a:pt x="0" y="31056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009037" y="4934199"/>
            <a:ext cx="11645639" cy="4694648"/>
          </a:xfrm>
          <a:custGeom>
            <a:avLst/>
            <a:gdLst/>
            <a:ahLst/>
            <a:cxnLst/>
            <a:rect l="l" t="t" r="r" b="b"/>
            <a:pathLst>
              <a:path w="11645639" h="4694648">
                <a:moveTo>
                  <a:pt x="0" y="0"/>
                </a:moveTo>
                <a:lnTo>
                  <a:pt x="11645639" y="0"/>
                </a:lnTo>
                <a:lnTo>
                  <a:pt x="11645639" y="4694648"/>
                </a:lnTo>
                <a:lnTo>
                  <a:pt x="0" y="4694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107479" y="7158886"/>
            <a:ext cx="9631292" cy="5670423"/>
          </a:xfrm>
          <a:custGeom>
            <a:avLst/>
            <a:gdLst/>
            <a:ahLst/>
            <a:cxnLst/>
            <a:rect l="l" t="t" r="r" b="b"/>
            <a:pathLst>
              <a:path w="9631292" h="5670423">
                <a:moveTo>
                  <a:pt x="0" y="0"/>
                </a:moveTo>
                <a:lnTo>
                  <a:pt x="9631292" y="0"/>
                </a:lnTo>
                <a:lnTo>
                  <a:pt x="9631292" y="5670424"/>
                </a:lnTo>
                <a:lnTo>
                  <a:pt x="0" y="5670424"/>
                </a:lnTo>
                <a:lnTo>
                  <a:pt x="0" y="0"/>
                </a:lnTo>
                <a:close/>
              </a:path>
            </a:pathLst>
          </a:custGeom>
          <a:blipFill>
            <a:blip r:embed="rId6"/>
            <a:stretch>
              <a:fillRect/>
            </a:stretch>
          </a:blipFill>
        </p:spPr>
        <p:txBody>
          <a:bodyPr/>
          <a:lstStyle/>
          <a:p>
            <a:endParaRPr lang="en-US"/>
          </a:p>
        </p:txBody>
      </p:sp>
      <p:sp>
        <p:nvSpPr>
          <p:cNvPr id="5" name="Freeform 5"/>
          <p:cNvSpPr/>
          <p:nvPr/>
        </p:nvSpPr>
        <p:spPr>
          <a:xfrm rot="-939723" flipH="1">
            <a:off x="14571122" y="-426063"/>
            <a:ext cx="3293270" cy="5421020"/>
          </a:xfrm>
          <a:custGeom>
            <a:avLst/>
            <a:gdLst/>
            <a:ahLst/>
            <a:cxnLst/>
            <a:rect l="l" t="t" r="r" b="b"/>
            <a:pathLst>
              <a:path w="3293270" h="5421020">
                <a:moveTo>
                  <a:pt x="3293270" y="0"/>
                </a:moveTo>
                <a:lnTo>
                  <a:pt x="0" y="0"/>
                </a:lnTo>
                <a:lnTo>
                  <a:pt x="0" y="5421019"/>
                </a:lnTo>
                <a:lnTo>
                  <a:pt x="3293270" y="5421019"/>
                </a:lnTo>
                <a:lnTo>
                  <a:pt x="3293270" y="0"/>
                </a:lnTo>
                <a:close/>
              </a:path>
            </a:pathLst>
          </a:custGeom>
          <a:blipFill>
            <a:blip r:embed="rId7"/>
            <a:stretch>
              <a:fillRect/>
            </a:stretch>
          </a:blipFill>
        </p:spPr>
        <p:txBody>
          <a:bodyPr/>
          <a:lstStyle/>
          <a:p>
            <a:endParaRPr lang="en-US"/>
          </a:p>
        </p:txBody>
      </p:sp>
      <p:sp>
        <p:nvSpPr>
          <p:cNvPr id="6" name="TextBox 6"/>
          <p:cNvSpPr txBox="1"/>
          <p:nvPr/>
        </p:nvSpPr>
        <p:spPr>
          <a:xfrm>
            <a:off x="1322520" y="1265918"/>
            <a:ext cx="13968101" cy="847079"/>
          </a:xfrm>
          <a:prstGeom prst="rect">
            <a:avLst/>
          </a:prstGeom>
        </p:spPr>
        <p:txBody>
          <a:bodyPr lIns="0" tIns="0" rIns="0" bIns="0" rtlCol="0" anchor="t">
            <a:spAutoFit/>
          </a:bodyPr>
          <a:lstStyle/>
          <a:p>
            <a:pPr algn="just">
              <a:lnSpc>
                <a:spcPts val="6858"/>
              </a:lnSpc>
            </a:pPr>
            <a:r>
              <a:rPr lang="en-US" sz="4899">
                <a:solidFill>
                  <a:srgbClr val="145DA0"/>
                </a:solidFill>
                <a:latin typeface="Roboto Condensed Bold"/>
              </a:rPr>
              <a:t>d. Tìm hiểu đề tài, chủ đề của bài thơ</a:t>
            </a:r>
          </a:p>
        </p:txBody>
      </p:sp>
      <p:sp>
        <p:nvSpPr>
          <p:cNvPr id="7" name="TextBox 7"/>
          <p:cNvSpPr txBox="1"/>
          <p:nvPr/>
        </p:nvSpPr>
        <p:spPr>
          <a:xfrm>
            <a:off x="921776" y="209856"/>
            <a:ext cx="8175492" cy="1007717"/>
          </a:xfrm>
          <a:prstGeom prst="rect">
            <a:avLst/>
          </a:prstGeom>
        </p:spPr>
        <p:txBody>
          <a:bodyPr lIns="0" tIns="0" rIns="0" bIns="0" rtlCol="0" anchor="t">
            <a:spAutoFit/>
          </a:bodyPr>
          <a:lstStyle/>
          <a:p>
            <a:pPr algn="ctr">
              <a:lnSpc>
                <a:spcPts val="7979"/>
              </a:lnSpc>
            </a:pPr>
            <a:r>
              <a:rPr lang="en-US" sz="5698">
                <a:solidFill>
                  <a:srgbClr val="024762"/>
                </a:solidFill>
                <a:latin typeface="#9Slide05 Aphrodite Pro"/>
              </a:rPr>
              <a:t>3.2 Khám phá văn bản </a:t>
            </a:r>
          </a:p>
        </p:txBody>
      </p:sp>
      <p:sp>
        <p:nvSpPr>
          <p:cNvPr id="8" name="TextBox 8"/>
          <p:cNvSpPr txBox="1"/>
          <p:nvPr/>
        </p:nvSpPr>
        <p:spPr>
          <a:xfrm>
            <a:off x="921776" y="2772385"/>
            <a:ext cx="6984050" cy="2034540"/>
          </a:xfrm>
          <a:prstGeom prst="rect">
            <a:avLst/>
          </a:prstGeom>
        </p:spPr>
        <p:txBody>
          <a:bodyPr lIns="0" tIns="0" rIns="0" bIns="0" rtlCol="0" anchor="t">
            <a:spAutoFit/>
          </a:bodyPr>
          <a:lstStyle/>
          <a:p>
            <a:pPr algn="ctr">
              <a:lnSpc>
                <a:spcPts val="5459"/>
              </a:lnSpc>
            </a:pPr>
            <a:r>
              <a:rPr lang="en-US" sz="3899">
                <a:solidFill>
                  <a:srgbClr val="3D4874"/>
                </a:solidFill>
                <a:latin typeface="Roboto Condensed Bold"/>
              </a:rPr>
              <a:t>Đề tài: </a:t>
            </a:r>
          </a:p>
          <a:p>
            <a:pPr algn="ctr">
              <a:lnSpc>
                <a:spcPts val="5459"/>
              </a:lnSpc>
            </a:pPr>
            <a:r>
              <a:rPr lang="en-US" sz="3899">
                <a:solidFill>
                  <a:srgbClr val="3D4874"/>
                </a:solidFill>
                <a:latin typeface="Roboto Condensed"/>
              </a:rPr>
              <a:t>những cô gái thanh niên xung phong trong thời kì kháng chiến.</a:t>
            </a:r>
          </a:p>
        </p:txBody>
      </p:sp>
      <p:sp>
        <p:nvSpPr>
          <p:cNvPr id="9" name="TextBox 9"/>
          <p:cNvSpPr txBox="1"/>
          <p:nvPr/>
        </p:nvSpPr>
        <p:spPr>
          <a:xfrm>
            <a:off x="6752533" y="5361539"/>
            <a:ext cx="10506767" cy="3980180"/>
          </a:xfrm>
          <a:prstGeom prst="rect">
            <a:avLst/>
          </a:prstGeom>
        </p:spPr>
        <p:txBody>
          <a:bodyPr lIns="0" tIns="0" rIns="0" bIns="0" rtlCol="0" anchor="t">
            <a:spAutoFit/>
          </a:bodyPr>
          <a:lstStyle/>
          <a:p>
            <a:pPr algn="ctr">
              <a:lnSpc>
                <a:spcPts val="5319"/>
              </a:lnSpc>
            </a:pPr>
            <a:r>
              <a:rPr lang="en-US" sz="3799">
                <a:solidFill>
                  <a:srgbClr val="3D4874"/>
                </a:solidFill>
                <a:latin typeface="Roboto Condensed Bold"/>
              </a:rPr>
              <a:t>Chủ đề:</a:t>
            </a:r>
            <a:r>
              <a:rPr lang="en-US" sz="3799">
                <a:solidFill>
                  <a:srgbClr val="3D4874"/>
                </a:solidFill>
                <a:latin typeface="Roboto Condensed"/>
              </a:rPr>
              <a:t> </a:t>
            </a:r>
          </a:p>
          <a:p>
            <a:pPr algn="just">
              <a:lnSpc>
                <a:spcPts val="5319"/>
              </a:lnSpc>
            </a:pPr>
            <a:r>
              <a:rPr lang="en-US" sz="3799">
                <a:solidFill>
                  <a:srgbClr val="3D4874"/>
                </a:solidFill>
                <a:latin typeface="Roboto Condensed"/>
              </a:rPr>
              <a:t>Ca ngợi những cô gái thanh niên xung phong trên một cao điểm của tuyến đường Trường Sơn. Đứng giữa ranh giới sống chết nhưng vẫn luôn giữ được tâm hồn trong sáng, hay mơ mộng, bất chấp mọi hiểm nguy, thử thách, khó khăn để sống lạc quan, yêu đời hơn.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CE6"/>
        </a:solidFill>
        <a:effectLst/>
      </p:bgPr>
    </p:bg>
    <p:spTree>
      <p:nvGrpSpPr>
        <p:cNvPr id="1" name=""/>
        <p:cNvGrpSpPr/>
        <p:nvPr/>
      </p:nvGrpSpPr>
      <p:grpSpPr>
        <a:xfrm>
          <a:off x="0" y="0"/>
          <a:ext cx="0" cy="0"/>
          <a:chOff x="0" y="0"/>
          <a:chExt cx="0" cy="0"/>
        </a:xfrm>
      </p:grpSpPr>
      <p:sp>
        <p:nvSpPr>
          <p:cNvPr id="2" name="Freeform 2"/>
          <p:cNvSpPr/>
          <p:nvPr/>
        </p:nvSpPr>
        <p:spPr>
          <a:xfrm>
            <a:off x="10482711" y="20574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1710339" y="1728564"/>
            <a:ext cx="8165262" cy="7767205"/>
          </a:xfrm>
          <a:custGeom>
            <a:avLst/>
            <a:gdLst/>
            <a:ahLst/>
            <a:cxnLst/>
            <a:rect l="l" t="t" r="r" b="b"/>
            <a:pathLst>
              <a:path w="8165262" h="7767205">
                <a:moveTo>
                  <a:pt x="0" y="0"/>
                </a:moveTo>
                <a:lnTo>
                  <a:pt x="8165261" y="0"/>
                </a:lnTo>
                <a:lnTo>
                  <a:pt x="8165261" y="7767205"/>
                </a:lnTo>
                <a:lnTo>
                  <a:pt x="0" y="77672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028700" y="1567964"/>
            <a:ext cx="13412093" cy="649225"/>
          </a:xfrm>
          <a:prstGeom prst="rect">
            <a:avLst/>
          </a:prstGeom>
        </p:spPr>
        <p:txBody>
          <a:bodyPr lIns="0" tIns="0" rIns="0" bIns="0" rtlCol="0" anchor="t">
            <a:spAutoFit/>
          </a:bodyPr>
          <a:lstStyle/>
          <a:p>
            <a:pPr algn="just">
              <a:lnSpc>
                <a:spcPts val="4848"/>
              </a:lnSpc>
            </a:pPr>
            <a:r>
              <a:rPr lang="en-US" sz="4800">
                <a:solidFill>
                  <a:srgbClr val="145DA0"/>
                </a:solidFill>
                <a:latin typeface="Roboto Condensed Bold"/>
              </a:rPr>
              <a:t>d. Chia sẻ bài học về cách nghĩ và ứng xử của cá nhân</a:t>
            </a:r>
          </a:p>
        </p:txBody>
      </p:sp>
      <p:sp>
        <p:nvSpPr>
          <p:cNvPr id="5" name="TextBox 5"/>
          <p:cNvSpPr txBox="1"/>
          <p:nvPr/>
        </p:nvSpPr>
        <p:spPr>
          <a:xfrm>
            <a:off x="1028700" y="279574"/>
            <a:ext cx="8441264" cy="1040740"/>
          </a:xfrm>
          <a:prstGeom prst="rect">
            <a:avLst/>
          </a:prstGeom>
        </p:spPr>
        <p:txBody>
          <a:bodyPr lIns="0" tIns="0" rIns="0" bIns="0" rtlCol="0" anchor="t">
            <a:spAutoFit/>
          </a:bodyPr>
          <a:lstStyle/>
          <a:p>
            <a:pPr algn="just">
              <a:lnSpc>
                <a:spcPts val="8258"/>
              </a:lnSpc>
            </a:pPr>
            <a:r>
              <a:rPr lang="en-US" sz="5899">
                <a:solidFill>
                  <a:srgbClr val="155670"/>
                </a:solidFill>
                <a:latin typeface="#9Slide05 Aphrodite Pro"/>
              </a:rPr>
              <a:t>3.2 Khám phá văn bản </a:t>
            </a:r>
          </a:p>
        </p:txBody>
      </p:sp>
      <p:sp>
        <p:nvSpPr>
          <p:cNvPr id="6" name="TextBox 6"/>
          <p:cNvSpPr txBox="1"/>
          <p:nvPr/>
        </p:nvSpPr>
        <p:spPr>
          <a:xfrm>
            <a:off x="2379991" y="3871631"/>
            <a:ext cx="6534127" cy="3290545"/>
          </a:xfrm>
          <a:prstGeom prst="rect">
            <a:avLst/>
          </a:prstGeom>
        </p:spPr>
        <p:txBody>
          <a:bodyPr lIns="0" tIns="0" rIns="0" bIns="0" rtlCol="0" anchor="t">
            <a:spAutoFit/>
          </a:bodyPr>
          <a:lstStyle/>
          <a:p>
            <a:pPr algn="ctr">
              <a:lnSpc>
                <a:spcPts val="6578"/>
              </a:lnSpc>
            </a:pPr>
            <a:r>
              <a:rPr lang="en-US" sz="4699">
                <a:solidFill>
                  <a:srgbClr val="013989"/>
                </a:solidFill>
                <a:latin typeface="Roboto Condensed Bold"/>
              </a:rPr>
              <a:t>Từ văn bản “Nhưng ngôi sao xa xôi”, hãy rút ra bài học về cách nghĩ và ứng xử của thế hệ trẻ ngày nay.</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1028700" y="892025"/>
            <a:ext cx="16259384" cy="9145903"/>
          </a:xfrm>
          <a:prstGeom prst="rect">
            <a:avLst/>
          </a:prstGeom>
        </p:spPr>
      </p:pic>
    </p:spTree>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CE6"/>
        </a:solidFill>
        <a:effectLst/>
      </p:bgPr>
    </p:bg>
    <p:spTree>
      <p:nvGrpSpPr>
        <p:cNvPr id="1" name=""/>
        <p:cNvGrpSpPr/>
        <p:nvPr/>
      </p:nvGrpSpPr>
      <p:grpSpPr>
        <a:xfrm>
          <a:off x="0" y="0"/>
          <a:ext cx="0" cy="0"/>
          <a:chOff x="0" y="0"/>
          <a:chExt cx="0" cy="0"/>
        </a:xfrm>
      </p:grpSpPr>
      <p:sp>
        <p:nvSpPr>
          <p:cNvPr id="2" name="Freeform 2"/>
          <p:cNvSpPr/>
          <p:nvPr/>
        </p:nvSpPr>
        <p:spPr>
          <a:xfrm>
            <a:off x="10482711" y="20574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1710339" y="1728564"/>
            <a:ext cx="8165262" cy="7767205"/>
          </a:xfrm>
          <a:custGeom>
            <a:avLst/>
            <a:gdLst/>
            <a:ahLst/>
            <a:cxnLst/>
            <a:rect l="l" t="t" r="r" b="b"/>
            <a:pathLst>
              <a:path w="8165262" h="7767205">
                <a:moveTo>
                  <a:pt x="0" y="0"/>
                </a:moveTo>
                <a:lnTo>
                  <a:pt x="8165261" y="0"/>
                </a:lnTo>
                <a:lnTo>
                  <a:pt x="8165261" y="7767205"/>
                </a:lnTo>
                <a:lnTo>
                  <a:pt x="0" y="77672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028700" y="1567964"/>
            <a:ext cx="13412093" cy="649225"/>
          </a:xfrm>
          <a:prstGeom prst="rect">
            <a:avLst/>
          </a:prstGeom>
        </p:spPr>
        <p:txBody>
          <a:bodyPr lIns="0" tIns="0" rIns="0" bIns="0" rtlCol="0" anchor="t">
            <a:spAutoFit/>
          </a:bodyPr>
          <a:lstStyle/>
          <a:p>
            <a:pPr algn="just">
              <a:lnSpc>
                <a:spcPts val="4848"/>
              </a:lnSpc>
            </a:pPr>
            <a:r>
              <a:rPr lang="en-US" sz="4800">
                <a:solidFill>
                  <a:srgbClr val="145DA0"/>
                </a:solidFill>
                <a:latin typeface="Roboto Condensed Bold"/>
              </a:rPr>
              <a:t>d. Chia sẻ bài học về cách nghĩ và ứng xử của cá nhân</a:t>
            </a:r>
          </a:p>
        </p:txBody>
      </p:sp>
      <p:sp>
        <p:nvSpPr>
          <p:cNvPr id="5" name="TextBox 5"/>
          <p:cNvSpPr txBox="1"/>
          <p:nvPr/>
        </p:nvSpPr>
        <p:spPr>
          <a:xfrm>
            <a:off x="1028700" y="279574"/>
            <a:ext cx="8441264" cy="1040740"/>
          </a:xfrm>
          <a:prstGeom prst="rect">
            <a:avLst/>
          </a:prstGeom>
        </p:spPr>
        <p:txBody>
          <a:bodyPr lIns="0" tIns="0" rIns="0" bIns="0" rtlCol="0" anchor="t">
            <a:spAutoFit/>
          </a:bodyPr>
          <a:lstStyle/>
          <a:p>
            <a:pPr algn="just">
              <a:lnSpc>
                <a:spcPts val="8258"/>
              </a:lnSpc>
            </a:pPr>
            <a:r>
              <a:rPr lang="en-US" sz="5899">
                <a:solidFill>
                  <a:srgbClr val="155670"/>
                </a:solidFill>
                <a:latin typeface="#9Slide05 Aphrodite Pro"/>
              </a:rPr>
              <a:t>3.2 Khám phá văn bản </a:t>
            </a:r>
          </a:p>
        </p:txBody>
      </p:sp>
      <p:sp>
        <p:nvSpPr>
          <p:cNvPr id="6" name="TextBox 6"/>
          <p:cNvSpPr txBox="1"/>
          <p:nvPr/>
        </p:nvSpPr>
        <p:spPr>
          <a:xfrm>
            <a:off x="2671821" y="3871631"/>
            <a:ext cx="6242297" cy="3290545"/>
          </a:xfrm>
          <a:prstGeom prst="rect">
            <a:avLst/>
          </a:prstGeom>
        </p:spPr>
        <p:txBody>
          <a:bodyPr lIns="0" tIns="0" rIns="0" bIns="0" rtlCol="0" anchor="t">
            <a:spAutoFit/>
          </a:bodyPr>
          <a:lstStyle/>
          <a:p>
            <a:pPr algn="ctr">
              <a:lnSpc>
                <a:spcPts val="6578"/>
              </a:lnSpc>
            </a:pPr>
            <a:r>
              <a:rPr lang="en-US" sz="4699">
                <a:solidFill>
                  <a:srgbClr val="3D4874"/>
                </a:solidFill>
                <a:latin typeface="Roboto Condensed Bold"/>
              </a:rPr>
              <a:t>Cống hiến và thực hiện lí tưởng đem lại độc lập cho dân tộc, sự no ấm cho quê hương.</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CE6"/>
        </a:solidFill>
        <a:effectLst/>
      </p:bgPr>
    </p:bg>
    <p:spTree>
      <p:nvGrpSpPr>
        <p:cNvPr id="1" name=""/>
        <p:cNvGrpSpPr/>
        <p:nvPr/>
      </p:nvGrpSpPr>
      <p:grpSpPr>
        <a:xfrm>
          <a:off x="0" y="0"/>
          <a:ext cx="0" cy="0"/>
          <a:chOff x="0" y="0"/>
          <a:chExt cx="0" cy="0"/>
        </a:xfrm>
      </p:grpSpPr>
      <p:sp>
        <p:nvSpPr>
          <p:cNvPr id="2" name="TextBox 2"/>
          <p:cNvSpPr txBox="1"/>
          <p:nvPr/>
        </p:nvSpPr>
        <p:spPr>
          <a:xfrm>
            <a:off x="1207965" y="885825"/>
            <a:ext cx="6817570" cy="1203325"/>
          </a:xfrm>
          <a:prstGeom prst="rect">
            <a:avLst/>
          </a:prstGeom>
        </p:spPr>
        <p:txBody>
          <a:bodyPr lIns="0" tIns="0" rIns="0" bIns="0" rtlCol="0" anchor="t">
            <a:spAutoFit/>
          </a:bodyPr>
          <a:lstStyle/>
          <a:p>
            <a:pPr algn="just">
              <a:lnSpc>
                <a:spcPts val="9800"/>
              </a:lnSpc>
            </a:pPr>
            <a:r>
              <a:rPr lang="en-US" sz="7000">
                <a:solidFill>
                  <a:srgbClr val="145DA0"/>
                </a:solidFill>
                <a:latin typeface="Fraunces Bold"/>
              </a:rPr>
              <a:t>4. LUYỆN TẬP</a:t>
            </a:r>
          </a:p>
        </p:txBody>
      </p:sp>
      <p:grpSp>
        <p:nvGrpSpPr>
          <p:cNvPr id="3" name="Group 3"/>
          <p:cNvGrpSpPr/>
          <p:nvPr/>
        </p:nvGrpSpPr>
        <p:grpSpPr>
          <a:xfrm>
            <a:off x="-762095" y="1733400"/>
            <a:ext cx="19254233" cy="11143387"/>
            <a:chOff x="0" y="0"/>
            <a:chExt cx="22663260" cy="13116361"/>
          </a:xfrm>
        </p:grpSpPr>
        <p:sp>
          <p:nvSpPr>
            <p:cNvPr id="4" name="Freeform 4"/>
            <p:cNvSpPr/>
            <p:nvPr/>
          </p:nvSpPr>
          <p:spPr>
            <a:xfrm>
              <a:off x="0" y="0"/>
              <a:ext cx="22663277" cy="13116306"/>
            </a:xfrm>
            <a:custGeom>
              <a:avLst/>
              <a:gdLst/>
              <a:ahLst/>
              <a:cxnLst/>
              <a:rect l="l" t="t" r="r" b="b"/>
              <a:pathLst>
                <a:path w="22663277" h="13116306">
                  <a:moveTo>
                    <a:pt x="0" y="0"/>
                  </a:moveTo>
                  <a:lnTo>
                    <a:pt x="22663277" y="0"/>
                  </a:lnTo>
                  <a:lnTo>
                    <a:pt x="22663277" y="13116306"/>
                  </a:lnTo>
                  <a:lnTo>
                    <a:pt x="0" y="13116306"/>
                  </a:lnTo>
                  <a:lnTo>
                    <a:pt x="0" y="0"/>
                  </a:lnTo>
                  <a:close/>
                </a:path>
              </a:pathLst>
            </a:custGeom>
            <a:blipFill>
              <a:blip r:embed="rId2"/>
              <a:stretch>
                <a:fillRect l="-22" r="-22"/>
              </a:stretch>
            </a:blipFill>
          </p:spPr>
          <p:txBody>
            <a:bodyPr/>
            <a:lstStyle/>
            <a:p>
              <a:endParaRPr lang="en-US"/>
            </a:p>
          </p:txBody>
        </p:sp>
      </p:grpSp>
      <p:sp>
        <p:nvSpPr>
          <p:cNvPr id="5" name="TextBox 5"/>
          <p:cNvSpPr txBox="1"/>
          <p:nvPr/>
        </p:nvSpPr>
        <p:spPr>
          <a:xfrm>
            <a:off x="1207965" y="3085253"/>
            <a:ext cx="16051335" cy="4026530"/>
          </a:xfrm>
          <a:prstGeom prst="rect">
            <a:avLst/>
          </a:prstGeom>
        </p:spPr>
        <p:txBody>
          <a:bodyPr lIns="0" tIns="0" rIns="0" bIns="0" rtlCol="0" anchor="t">
            <a:spAutoFit/>
          </a:bodyPr>
          <a:lstStyle/>
          <a:p>
            <a:pPr algn="just">
              <a:lnSpc>
                <a:spcPts val="6438"/>
              </a:lnSpc>
            </a:pPr>
            <a:r>
              <a:rPr lang="en-US" sz="4598">
                <a:solidFill>
                  <a:srgbClr val="013989"/>
                </a:solidFill>
                <a:latin typeface="Roboto Condensed"/>
              </a:rPr>
              <a:t>Hình ảnh “em gái tiền phương” trong bài thơ “Lá đỏ” và những nữ thanh niên xung phong trong truyện “Những ngôi sao xa xôi” gợi cho em suy nghĩ gì về tuổi trẻ Việt Nam trong những năm chiến tranh? Hãy viết đoạn văn ngắn (khoảng 7-10 câu) trình bày suy nghĩ của em.</a:t>
            </a:r>
          </a:p>
          <a:p>
            <a:pPr algn="just">
              <a:lnSpc>
                <a:spcPts val="6439"/>
              </a:lnSpc>
            </a:pPr>
            <a:endParaRPr lang="en-US" sz="4598">
              <a:solidFill>
                <a:srgbClr val="013989"/>
              </a:solidFill>
              <a:latin typeface="Roboto Condensed"/>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CE6"/>
        </a:solidFill>
        <a:effectLst/>
      </p:bgPr>
    </p:bg>
    <p:spTree>
      <p:nvGrpSpPr>
        <p:cNvPr id="1" name=""/>
        <p:cNvGrpSpPr/>
        <p:nvPr/>
      </p:nvGrpSpPr>
      <p:grpSpPr>
        <a:xfrm>
          <a:off x="0" y="0"/>
          <a:ext cx="0" cy="0"/>
          <a:chOff x="0" y="0"/>
          <a:chExt cx="0" cy="0"/>
        </a:xfrm>
      </p:grpSpPr>
      <p:sp>
        <p:nvSpPr>
          <p:cNvPr id="2" name="TextBox 2"/>
          <p:cNvSpPr txBox="1"/>
          <p:nvPr/>
        </p:nvSpPr>
        <p:spPr>
          <a:xfrm>
            <a:off x="5257800" y="105654"/>
            <a:ext cx="6957355" cy="1346200"/>
          </a:xfrm>
          <a:prstGeom prst="rect">
            <a:avLst/>
          </a:prstGeom>
        </p:spPr>
        <p:txBody>
          <a:bodyPr lIns="0" tIns="0" rIns="0" bIns="0" rtlCol="0" anchor="t">
            <a:spAutoFit/>
          </a:bodyPr>
          <a:lstStyle/>
          <a:p>
            <a:pPr algn="ctr">
              <a:lnSpc>
                <a:spcPts val="9800"/>
              </a:lnSpc>
            </a:pPr>
            <a:r>
              <a:rPr lang="en-US" sz="7000">
                <a:solidFill>
                  <a:srgbClr val="145DA0"/>
                </a:solidFill>
                <a:latin typeface="Fraunces Bold"/>
              </a:rPr>
              <a:t>4. LUYỆN TẬP</a:t>
            </a:r>
          </a:p>
        </p:txBody>
      </p:sp>
      <p:grpSp>
        <p:nvGrpSpPr>
          <p:cNvPr id="3" name="Group 3"/>
          <p:cNvGrpSpPr/>
          <p:nvPr/>
        </p:nvGrpSpPr>
        <p:grpSpPr>
          <a:xfrm>
            <a:off x="645278" y="1670001"/>
            <a:ext cx="16997445" cy="9837271"/>
            <a:chOff x="0" y="0"/>
            <a:chExt cx="22663260" cy="13116361"/>
          </a:xfrm>
        </p:grpSpPr>
        <p:sp>
          <p:nvSpPr>
            <p:cNvPr id="4" name="Freeform 4"/>
            <p:cNvSpPr/>
            <p:nvPr/>
          </p:nvSpPr>
          <p:spPr>
            <a:xfrm>
              <a:off x="0" y="0"/>
              <a:ext cx="22663277" cy="13116306"/>
            </a:xfrm>
            <a:custGeom>
              <a:avLst/>
              <a:gdLst/>
              <a:ahLst/>
              <a:cxnLst/>
              <a:rect l="l" t="t" r="r" b="b"/>
              <a:pathLst>
                <a:path w="22663277" h="13116306">
                  <a:moveTo>
                    <a:pt x="0" y="0"/>
                  </a:moveTo>
                  <a:lnTo>
                    <a:pt x="22663277" y="0"/>
                  </a:lnTo>
                  <a:lnTo>
                    <a:pt x="22663277" y="13116306"/>
                  </a:lnTo>
                  <a:lnTo>
                    <a:pt x="0" y="13116306"/>
                  </a:lnTo>
                  <a:lnTo>
                    <a:pt x="0" y="0"/>
                  </a:lnTo>
                  <a:close/>
                </a:path>
              </a:pathLst>
            </a:custGeom>
            <a:blipFill>
              <a:blip r:embed="rId2"/>
              <a:stretch>
                <a:fillRect l="-22" r="-22"/>
              </a:stretch>
            </a:blipFill>
          </p:spPr>
          <p:txBody>
            <a:bodyPr/>
            <a:lstStyle/>
            <a:p>
              <a:endParaRPr lang="en-US"/>
            </a:p>
          </p:txBody>
        </p:sp>
      </p:grpSp>
      <p:graphicFrame>
        <p:nvGraphicFramePr>
          <p:cNvPr id="5" name="Table 5"/>
          <p:cNvGraphicFramePr>
            <a:graphicFrameLocks noGrp="1"/>
          </p:cNvGraphicFramePr>
          <p:nvPr/>
        </p:nvGraphicFramePr>
        <p:xfrm>
          <a:off x="770357" y="1840929"/>
          <a:ext cx="17183100" cy="8045386"/>
        </p:xfrm>
        <a:graphic>
          <a:graphicData uri="http://schemas.openxmlformats.org/drawingml/2006/table">
            <a:tbl>
              <a:tblPr/>
              <a:tblGrid>
                <a:gridCol w="3083547">
                  <a:extLst>
                    <a:ext uri="{9D8B030D-6E8A-4147-A177-3AD203B41FA5}">
                      <a16:colId xmlns:a16="http://schemas.microsoft.com/office/drawing/2014/main" val="20000"/>
                    </a:ext>
                  </a:extLst>
                </a:gridCol>
                <a:gridCol w="14099553">
                  <a:extLst>
                    <a:ext uri="{9D8B030D-6E8A-4147-A177-3AD203B41FA5}">
                      <a16:colId xmlns:a16="http://schemas.microsoft.com/office/drawing/2014/main" val="20001"/>
                    </a:ext>
                  </a:extLst>
                </a:gridCol>
              </a:tblGrid>
              <a:tr h="1791390">
                <a:tc>
                  <a:txBody>
                    <a:bodyPr/>
                    <a:lstStyle/>
                    <a:p>
                      <a:pPr algn="ctr">
                        <a:lnSpc>
                          <a:spcPts val="5244"/>
                        </a:lnSpc>
                        <a:defRPr/>
                      </a:pPr>
                      <a:r>
                        <a:rPr lang="en-US" sz="3800">
                          <a:solidFill>
                            <a:srgbClr val="013989"/>
                          </a:solidFill>
                          <a:latin typeface="Roboto Condensed Bold"/>
                        </a:rPr>
                        <a:t>Mở đoạn </a:t>
                      </a:r>
                      <a:endParaRPr lang="en-US" sz="1100"/>
                    </a:p>
                    <a:p>
                      <a:pPr algn="ctr">
                        <a:lnSpc>
                          <a:spcPts val="5244"/>
                        </a:lnSpc>
                      </a:pPr>
                      <a:r>
                        <a:rPr lang="en-US" sz="3800">
                          <a:solidFill>
                            <a:srgbClr val="013989"/>
                          </a:solidFill>
                          <a:latin typeface="Roboto Condensed Bold"/>
                        </a:rPr>
                        <a:t>(1 câu)</a:t>
                      </a:r>
                    </a:p>
                  </a:txBody>
                  <a:tcPr marL="190500" marR="190500" marT="190500" marB="190500" anchor="ctr">
                    <a:lnL w="12700" cap="flat" cmpd="sng" algn="ctr">
                      <a:solidFill>
                        <a:srgbClr val="024762"/>
                      </a:solidFill>
                      <a:prstDash val="solid"/>
                      <a:round/>
                      <a:headEnd type="none" w="med" len="med"/>
                      <a:tailEnd type="none" w="med" len="med"/>
                    </a:lnL>
                    <a:lnR w="12700" cap="flat" cmpd="sng" algn="ctr">
                      <a:solidFill>
                        <a:srgbClr val="024762"/>
                      </a:solidFill>
                      <a:prstDash val="solid"/>
                      <a:round/>
                      <a:headEnd type="none" w="med" len="med"/>
                      <a:tailEnd type="none" w="med" len="med"/>
                    </a:lnR>
                    <a:lnT w="12700" cap="flat" cmpd="sng" algn="ctr">
                      <a:solidFill>
                        <a:srgbClr val="024762"/>
                      </a:solidFill>
                      <a:prstDash val="solid"/>
                      <a:round/>
                      <a:headEnd type="none" w="med" len="med"/>
                      <a:tailEnd type="none" w="med" len="med"/>
                    </a:lnT>
                    <a:lnB w="12700" cap="flat" cmpd="sng" algn="ctr">
                      <a:solidFill>
                        <a:srgbClr val="024762"/>
                      </a:solidFill>
                      <a:prstDash val="solid"/>
                      <a:round/>
                      <a:headEnd type="none" w="med" len="med"/>
                      <a:tailEnd type="none" w="med" len="med"/>
                    </a:lnB>
                    <a:solidFill>
                      <a:srgbClr val="E7CBD1"/>
                    </a:solidFill>
                  </a:tcPr>
                </a:tc>
                <a:tc>
                  <a:txBody>
                    <a:bodyPr/>
                    <a:lstStyle/>
                    <a:p>
                      <a:pPr algn="just">
                        <a:lnSpc>
                          <a:spcPts val="5244"/>
                        </a:lnSpc>
                        <a:defRPr/>
                      </a:pPr>
                      <a:r>
                        <a:rPr lang="en-US" sz="3800">
                          <a:solidFill>
                            <a:srgbClr val="013989"/>
                          </a:solidFill>
                          <a:latin typeface="Roboto Condensed"/>
                        </a:rPr>
                        <a:t>Giới thiệu hình ảnh những cô gái thanh niên xung phong trong hai tác phẩm.</a:t>
                      </a:r>
                      <a:endParaRPr lang="en-US" sz="1100"/>
                    </a:p>
                  </a:txBody>
                  <a:tcPr marL="190500" marR="190500" marT="190500" marB="190500" anchor="ctr">
                    <a:lnL w="12700" cap="flat" cmpd="sng" algn="ctr">
                      <a:solidFill>
                        <a:srgbClr val="024762"/>
                      </a:solidFill>
                      <a:prstDash val="solid"/>
                      <a:round/>
                      <a:headEnd type="none" w="med" len="med"/>
                      <a:tailEnd type="none" w="med" len="med"/>
                    </a:lnL>
                    <a:lnR w="12700" cap="flat" cmpd="sng" algn="ctr">
                      <a:solidFill>
                        <a:srgbClr val="024762"/>
                      </a:solidFill>
                      <a:prstDash val="solid"/>
                      <a:round/>
                      <a:headEnd type="none" w="med" len="med"/>
                      <a:tailEnd type="none" w="med" len="med"/>
                    </a:lnR>
                    <a:lnT w="12700" cap="flat" cmpd="sng" algn="ctr">
                      <a:solidFill>
                        <a:srgbClr val="024762"/>
                      </a:solidFill>
                      <a:prstDash val="solid"/>
                      <a:round/>
                      <a:headEnd type="none" w="med" len="med"/>
                      <a:tailEnd type="none" w="med" len="med"/>
                    </a:lnT>
                    <a:lnB w="12700" cap="flat" cmpd="sng" algn="ctr">
                      <a:solidFill>
                        <a:srgbClr val="024762"/>
                      </a:solidFill>
                      <a:prstDash val="solid"/>
                      <a:round/>
                      <a:headEnd type="none" w="med" len="med"/>
                      <a:tailEnd type="none" w="med" len="med"/>
                    </a:lnB>
                    <a:solidFill>
                      <a:srgbClr val="FFF3E9"/>
                    </a:solidFill>
                  </a:tcPr>
                </a:tc>
                <a:extLst>
                  <a:ext uri="{0D108BD9-81ED-4DB2-BD59-A6C34878D82A}">
                    <a16:rowId xmlns:a16="http://schemas.microsoft.com/office/drawing/2014/main" val="10000"/>
                  </a:ext>
                </a:extLst>
              </a:tr>
              <a:tr h="4462606">
                <a:tc>
                  <a:txBody>
                    <a:bodyPr/>
                    <a:lstStyle/>
                    <a:p>
                      <a:pPr algn="ctr">
                        <a:lnSpc>
                          <a:spcPts val="5244"/>
                        </a:lnSpc>
                        <a:defRPr/>
                      </a:pPr>
                      <a:r>
                        <a:rPr lang="en-US" sz="3800">
                          <a:solidFill>
                            <a:srgbClr val="013989"/>
                          </a:solidFill>
                          <a:latin typeface="Roboto Condensed Bold"/>
                        </a:rPr>
                        <a:t>Thân đoạn </a:t>
                      </a:r>
                      <a:endParaRPr lang="en-US" sz="1100"/>
                    </a:p>
                    <a:p>
                      <a:pPr algn="ctr">
                        <a:lnSpc>
                          <a:spcPts val="5244"/>
                        </a:lnSpc>
                      </a:pPr>
                      <a:r>
                        <a:rPr lang="en-US" sz="3800">
                          <a:solidFill>
                            <a:srgbClr val="013989"/>
                          </a:solidFill>
                          <a:latin typeface="Roboto Condensed Bold"/>
                        </a:rPr>
                        <a:t>(4-5 câu)</a:t>
                      </a:r>
                    </a:p>
                  </a:txBody>
                  <a:tcPr marL="190500" marR="190500" marT="190500" marB="190500" anchor="ctr">
                    <a:lnL w="12700" cap="flat" cmpd="sng" algn="ctr">
                      <a:solidFill>
                        <a:srgbClr val="024762"/>
                      </a:solidFill>
                      <a:prstDash val="solid"/>
                      <a:round/>
                      <a:headEnd type="none" w="med" len="med"/>
                      <a:tailEnd type="none" w="med" len="med"/>
                    </a:lnL>
                    <a:lnR w="12700" cap="flat" cmpd="sng" algn="ctr">
                      <a:solidFill>
                        <a:srgbClr val="024762"/>
                      </a:solidFill>
                      <a:prstDash val="solid"/>
                      <a:round/>
                      <a:headEnd type="none" w="med" len="med"/>
                      <a:tailEnd type="none" w="med" len="med"/>
                    </a:lnR>
                    <a:lnT w="12700" cap="flat" cmpd="sng" algn="ctr">
                      <a:solidFill>
                        <a:srgbClr val="024762"/>
                      </a:solidFill>
                      <a:prstDash val="solid"/>
                      <a:round/>
                      <a:headEnd type="none" w="med" len="med"/>
                      <a:tailEnd type="none" w="med" len="med"/>
                    </a:lnT>
                    <a:lnB w="12700" cap="flat" cmpd="sng" algn="ctr">
                      <a:solidFill>
                        <a:srgbClr val="024762"/>
                      </a:solidFill>
                      <a:prstDash val="solid"/>
                      <a:round/>
                      <a:headEnd type="none" w="med" len="med"/>
                      <a:tailEnd type="none" w="med" len="med"/>
                    </a:lnB>
                    <a:solidFill>
                      <a:srgbClr val="E7CBD1"/>
                    </a:solidFill>
                  </a:tcPr>
                </a:tc>
                <a:tc>
                  <a:txBody>
                    <a:bodyPr/>
                    <a:lstStyle/>
                    <a:p>
                      <a:pPr marL="868681" lvl="2" indent="-289560" algn="just">
                        <a:lnSpc>
                          <a:spcPts val="5244"/>
                        </a:lnSpc>
                        <a:buFont typeface="Arial"/>
                        <a:buChar char="⚬"/>
                        <a:defRPr/>
                      </a:pPr>
                      <a:r>
                        <a:rPr lang="en-US" sz="3800">
                          <a:solidFill>
                            <a:srgbClr val="013989"/>
                          </a:solidFill>
                          <a:latin typeface="Roboto Condensed"/>
                        </a:rPr>
                        <a:t>Họ là những con người trẻ tuổi yêu nước, căm thù giặc.</a:t>
                      </a:r>
                      <a:endParaRPr lang="en-US" sz="1100"/>
                    </a:p>
                    <a:p>
                      <a:pPr marL="868681" lvl="2" indent="-289560" algn="just">
                        <a:lnSpc>
                          <a:spcPts val="5244"/>
                        </a:lnSpc>
                        <a:buFont typeface="Arial"/>
                        <a:buChar char="⚬"/>
                      </a:pPr>
                      <a:r>
                        <a:rPr lang="en-US" sz="3800">
                          <a:solidFill>
                            <a:srgbClr val="013989"/>
                          </a:solidFill>
                          <a:latin typeface="Roboto Condensed"/>
                        </a:rPr>
                        <a:t>Đứng trước những khó khăn, vất vả, hiểm nguy, họ vẫn lạc quan, vẫn một lòng can đảm tiến về phía trước.</a:t>
                      </a:r>
                    </a:p>
                    <a:p>
                      <a:pPr marL="868681" lvl="2" indent="-289560" algn="just">
                        <a:lnSpc>
                          <a:spcPts val="5244"/>
                        </a:lnSpc>
                        <a:buFont typeface="Arial"/>
                        <a:buChar char="⚬"/>
                      </a:pPr>
                      <a:r>
                        <a:rPr lang="en-US" sz="3800">
                          <a:solidFill>
                            <a:srgbClr val="013989"/>
                          </a:solidFill>
                          <a:latin typeface="Roboto Condensed"/>
                        </a:rPr>
                        <a:t>Sự cống hiến, hi sinh của tuổi trẻ Việt Nam trong những năm chiến tranh đã góp phần làm nên dáng hình xứ sở, làm nên một Việt Nam độc lập – tự do – hạnh phúc hôm nay.</a:t>
                      </a:r>
                    </a:p>
                  </a:txBody>
                  <a:tcPr marL="190500" marR="190500" marT="190500" marB="190500" anchor="ctr">
                    <a:lnL w="12700" cap="flat" cmpd="sng" algn="ctr">
                      <a:solidFill>
                        <a:srgbClr val="024762"/>
                      </a:solidFill>
                      <a:prstDash val="solid"/>
                      <a:round/>
                      <a:headEnd type="none" w="med" len="med"/>
                      <a:tailEnd type="none" w="med" len="med"/>
                    </a:lnL>
                    <a:lnR w="12700" cap="flat" cmpd="sng" algn="ctr">
                      <a:solidFill>
                        <a:srgbClr val="024762"/>
                      </a:solidFill>
                      <a:prstDash val="solid"/>
                      <a:round/>
                      <a:headEnd type="none" w="med" len="med"/>
                      <a:tailEnd type="none" w="med" len="med"/>
                    </a:lnR>
                    <a:lnT w="12700" cap="flat" cmpd="sng" algn="ctr">
                      <a:solidFill>
                        <a:srgbClr val="024762"/>
                      </a:solidFill>
                      <a:prstDash val="solid"/>
                      <a:round/>
                      <a:headEnd type="none" w="med" len="med"/>
                      <a:tailEnd type="none" w="med" len="med"/>
                    </a:lnT>
                    <a:lnB w="12700" cap="flat" cmpd="sng" algn="ctr">
                      <a:solidFill>
                        <a:srgbClr val="024762"/>
                      </a:solidFill>
                      <a:prstDash val="solid"/>
                      <a:round/>
                      <a:headEnd type="none" w="med" len="med"/>
                      <a:tailEnd type="none" w="med" len="med"/>
                    </a:lnB>
                    <a:solidFill>
                      <a:srgbClr val="FFF3E9"/>
                    </a:solidFill>
                  </a:tcPr>
                </a:tc>
                <a:extLst>
                  <a:ext uri="{0D108BD9-81ED-4DB2-BD59-A6C34878D82A}">
                    <a16:rowId xmlns:a16="http://schemas.microsoft.com/office/drawing/2014/main" val="10001"/>
                  </a:ext>
                </a:extLst>
              </a:tr>
              <a:tr h="1791390">
                <a:tc>
                  <a:txBody>
                    <a:bodyPr/>
                    <a:lstStyle/>
                    <a:p>
                      <a:pPr algn="ctr">
                        <a:lnSpc>
                          <a:spcPts val="5244"/>
                        </a:lnSpc>
                        <a:defRPr/>
                      </a:pPr>
                      <a:r>
                        <a:rPr lang="en-US" sz="3800">
                          <a:solidFill>
                            <a:srgbClr val="013989"/>
                          </a:solidFill>
                          <a:latin typeface="Roboto Condensed Bold"/>
                        </a:rPr>
                        <a:t>Kết đoạn </a:t>
                      </a:r>
                      <a:endParaRPr lang="en-US" sz="1100"/>
                    </a:p>
                    <a:p>
                      <a:pPr algn="ctr">
                        <a:lnSpc>
                          <a:spcPts val="5244"/>
                        </a:lnSpc>
                      </a:pPr>
                      <a:r>
                        <a:rPr lang="en-US" sz="3800">
                          <a:solidFill>
                            <a:srgbClr val="013989"/>
                          </a:solidFill>
                          <a:latin typeface="Roboto Condensed Bold"/>
                        </a:rPr>
                        <a:t>(1 câu)</a:t>
                      </a:r>
                    </a:p>
                  </a:txBody>
                  <a:tcPr marL="190500" marR="190500" marT="190500" marB="190500" anchor="ctr">
                    <a:lnL w="12700" cap="flat" cmpd="sng" algn="ctr">
                      <a:solidFill>
                        <a:srgbClr val="024762"/>
                      </a:solidFill>
                      <a:prstDash val="solid"/>
                      <a:round/>
                      <a:headEnd type="none" w="med" len="med"/>
                      <a:tailEnd type="none" w="med" len="med"/>
                    </a:lnL>
                    <a:lnR w="12700" cap="flat" cmpd="sng" algn="ctr">
                      <a:solidFill>
                        <a:srgbClr val="024762"/>
                      </a:solidFill>
                      <a:prstDash val="solid"/>
                      <a:round/>
                      <a:headEnd type="none" w="med" len="med"/>
                      <a:tailEnd type="none" w="med" len="med"/>
                    </a:lnR>
                    <a:lnT w="12700" cap="flat" cmpd="sng" algn="ctr">
                      <a:solidFill>
                        <a:srgbClr val="024762"/>
                      </a:solidFill>
                      <a:prstDash val="solid"/>
                      <a:round/>
                      <a:headEnd type="none" w="med" len="med"/>
                      <a:tailEnd type="none" w="med" len="med"/>
                    </a:lnT>
                    <a:lnB w="12700" cap="flat" cmpd="sng" algn="ctr">
                      <a:solidFill>
                        <a:srgbClr val="024762"/>
                      </a:solidFill>
                      <a:prstDash val="solid"/>
                      <a:round/>
                      <a:headEnd type="none" w="med" len="med"/>
                      <a:tailEnd type="none" w="med" len="med"/>
                    </a:lnB>
                    <a:solidFill>
                      <a:srgbClr val="E7CBD1"/>
                    </a:solidFill>
                  </a:tcPr>
                </a:tc>
                <a:tc>
                  <a:txBody>
                    <a:bodyPr/>
                    <a:lstStyle/>
                    <a:p>
                      <a:pPr algn="just">
                        <a:lnSpc>
                          <a:spcPts val="5244"/>
                        </a:lnSpc>
                        <a:defRPr/>
                      </a:pPr>
                      <a:r>
                        <a:rPr lang="en-US" sz="3800">
                          <a:solidFill>
                            <a:srgbClr val="013989"/>
                          </a:solidFill>
                          <a:latin typeface="Roboto Condensed"/>
                        </a:rPr>
                        <a:t>Liên hệ bản thân</a:t>
                      </a:r>
                      <a:endParaRPr lang="en-US" sz="1100"/>
                    </a:p>
                  </a:txBody>
                  <a:tcPr marL="190500" marR="190500" marT="190500" marB="190500" anchor="ctr">
                    <a:lnL w="12700" cap="flat" cmpd="sng" algn="ctr">
                      <a:solidFill>
                        <a:srgbClr val="024762"/>
                      </a:solidFill>
                      <a:prstDash val="solid"/>
                      <a:round/>
                      <a:headEnd type="none" w="med" len="med"/>
                      <a:tailEnd type="none" w="med" len="med"/>
                    </a:lnL>
                    <a:lnR w="12700" cap="flat" cmpd="sng" algn="ctr">
                      <a:solidFill>
                        <a:srgbClr val="024762"/>
                      </a:solidFill>
                      <a:prstDash val="solid"/>
                      <a:round/>
                      <a:headEnd type="none" w="med" len="med"/>
                      <a:tailEnd type="none" w="med" len="med"/>
                    </a:lnR>
                    <a:lnT w="12700" cap="flat" cmpd="sng" algn="ctr">
                      <a:solidFill>
                        <a:srgbClr val="024762"/>
                      </a:solidFill>
                      <a:prstDash val="solid"/>
                      <a:round/>
                      <a:headEnd type="none" w="med" len="med"/>
                      <a:tailEnd type="none" w="med" len="med"/>
                    </a:lnT>
                    <a:lnB w="12700" cap="flat" cmpd="sng" algn="ctr">
                      <a:solidFill>
                        <a:srgbClr val="024762"/>
                      </a:solidFill>
                      <a:prstDash val="solid"/>
                      <a:round/>
                      <a:headEnd type="none" w="med" len="med"/>
                      <a:tailEnd type="none" w="med" len="med"/>
                    </a:lnB>
                    <a:solidFill>
                      <a:srgbClr val="FFF3E9"/>
                    </a:solidFill>
                  </a:tcPr>
                </a:tc>
                <a:extLst>
                  <a:ext uri="{0D108BD9-81ED-4DB2-BD59-A6C34878D82A}">
                    <a16:rowId xmlns:a16="http://schemas.microsoft.com/office/drawing/2014/main" val="10002"/>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CE6"/>
        </a:solidFill>
        <a:effectLst/>
      </p:bgPr>
    </p:bg>
    <p:spTree>
      <p:nvGrpSpPr>
        <p:cNvPr id="1" name=""/>
        <p:cNvGrpSpPr/>
        <p:nvPr/>
      </p:nvGrpSpPr>
      <p:grpSpPr>
        <a:xfrm>
          <a:off x="0" y="0"/>
          <a:ext cx="0" cy="0"/>
          <a:chOff x="0" y="0"/>
          <a:chExt cx="0" cy="0"/>
        </a:xfrm>
      </p:grpSpPr>
      <p:sp>
        <p:nvSpPr>
          <p:cNvPr id="2" name="TextBox 2"/>
          <p:cNvSpPr txBox="1"/>
          <p:nvPr/>
        </p:nvSpPr>
        <p:spPr>
          <a:xfrm>
            <a:off x="357576" y="1979659"/>
            <a:ext cx="17572849" cy="8248650"/>
          </a:xfrm>
          <a:prstGeom prst="rect">
            <a:avLst/>
          </a:prstGeom>
        </p:spPr>
        <p:txBody>
          <a:bodyPr lIns="0" tIns="0" rIns="0" bIns="0" rtlCol="0" anchor="t">
            <a:spAutoFit/>
          </a:bodyPr>
          <a:lstStyle/>
          <a:p>
            <a:pPr algn="ctr">
              <a:lnSpc>
                <a:spcPts val="5400"/>
              </a:lnSpc>
            </a:pPr>
            <a:r>
              <a:rPr lang="en-US" sz="4500">
                <a:solidFill>
                  <a:srgbClr val="013989"/>
                </a:solidFill>
                <a:latin typeface="Roboto Condensed Bold"/>
              </a:rPr>
              <a:t>HOẠT ĐỘNG TRẢI NGHIỆM</a:t>
            </a:r>
          </a:p>
          <a:p>
            <a:pPr algn="ctr">
              <a:lnSpc>
                <a:spcPts val="5400"/>
              </a:lnSpc>
            </a:pPr>
            <a:r>
              <a:rPr lang="en-US" sz="4500">
                <a:solidFill>
                  <a:srgbClr val="013989"/>
                </a:solidFill>
                <a:latin typeface="Roboto Condensed"/>
              </a:rPr>
              <a:t>ẤN PHẨM: </a:t>
            </a:r>
            <a:r>
              <a:rPr lang="en-US" sz="4500">
                <a:solidFill>
                  <a:srgbClr val="013989"/>
                </a:solidFill>
                <a:latin typeface="Roboto Condensed Bold"/>
              </a:rPr>
              <a:t>TIN YÊU VÀ ƯỚC VỌNG</a:t>
            </a:r>
          </a:p>
          <a:p>
            <a:pPr marL="971550" lvl="1" indent="-485775" algn="just">
              <a:lnSpc>
                <a:spcPts val="5400"/>
              </a:lnSpc>
              <a:buFont typeface="Arial"/>
              <a:buChar char="•"/>
            </a:pPr>
            <a:r>
              <a:rPr lang="en-US" sz="4500">
                <a:solidFill>
                  <a:srgbClr val="013989"/>
                </a:solidFill>
                <a:latin typeface="Roboto Condensed"/>
              </a:rPr>
              <a:t>Sưu tầm các bài thơ về chủ đề NGƯỜI LÍNH – ĐẤT NƯỚC, trình bày dưới dạng: Nội san (bài thơ theo chủ đề + hình ảnh minh họa)</a:t>
            </a:r>
          </a:p>
          <a:p>
            <a:pPr marL="971550" lvl="1" indent="-485775" algn="just">
              <a:lnSpc>
                <a:spcPts val="5400"/>
              </a:lnSpc>
              <a:buFont typeface="Arial"/>
              <a:buChar char="•"/>
            </a:pPr>
            <a:r>
              <a:rPr lang="en-US" sz="4500">
                <a:solidFill>
                  <a:srgbClr val="013989"/>
                </a:solidFill>
                <a:latin typeface="Roboto Condensed"/>
              </a:rPr>
              <a:t>Thực hiện sưu tầm những câu thơ, bài thơ viết về người lính, về đất nước.</a:t>
            </a:r>
          </a:p>
          <a:p>
            <a:pPr marL="971550" lvl="1" indent="-485775" algn="just">
              <a:lnSpc>
                <a:spcPts val="5400"/>
              </a:lnSpc>
              <a:buFont typeface="Arial"/>
              <a:buChar char="•"/>
            </a:pPr>
            <a:r>
              <a:rPr lang="en-US" sz="4500">
                <a:solidFill>
                  <a:srgbClr val="013989"/>
                </a:solidFill>
                <a:latin typeface="Roboto Condensed"/>
              </a:rPr>
              <a:t>Phân tích đặc trưng thể loại thơ trong các tác phẩm đó bằng sơ đồ tư duy.</a:t>
            </a:r>
          </a:p>
          <a:p>
            <a:pPr marL="971550" lvl="1" indent="-485775" algn="just">
              <a:lnSpc>
                <a:spcPts val="5400"/>
              </a:lnSpc>
              <a:buFont typeface="Arial"/>
              <a:buChar char="•"/>
            </a:pPr>
            <a:r>
              <a:rPr lang="en-US" sz="4500">
                <a:solidFill>
                  <a:srgbClr val="013989"/>
                </a:solidFill>
                <a:latin typeface="Roboto Condensed"/>
              </a:rPr>
              <a:t>Cảm nhận/Bình luận ngắn khoảng 4-5 câu về chi tiết/hình ảnh em yêu thích trong bài</a:t>
            </a:r>
          </a:p>
          <a:p>
            <a:pPr marL="971550" lvl="1" indent="-485775" algn="just">
              <a:lnSpc>
                <a:spcPts val="5400"/>
              </a:lnSpc>
              <a:buFont typeface="Arial"/>
              <a:buChar char="•"/>
            </a:pPr>
            <a:r>
              <a:rPr lang="en-US" sz="4500">
                <a:solidFill>
                  <a:srgbClr val="013989"/>
                </a:solidFill>
                <a:latin typeface="Roboto Condensed"/>
              </a:rPr>
              <a:t>Trình bày minh họa vẽ tay hoặc Canva, đóng thành quyển.</a:t>
            </a:r>
          </a:p>
          <a:p>
            <a:pPr marL="971550" lvl="1" indent="-485775" algn="just">
              <a:lnSpc>
                <a:spcPts val="5400"/>
              </a:lnSpc>
              <a:buFont typeface="Arial"/>
              <a:buChar char="•"/>
            </a:pPr>
            <a:r>
              <a:rPr lang="en-US" sz="4500">
                <a:solidFill>
                  <a:srgbClr val="013989"/>
                </a:solidFill>
                <a:latin typeface="Roboto Condensed"/>
              </a:rPr>
              <a:t>Thời gian hoàn thành: 2 tuần. HS chia sẻ trong lớp học.</a:t>
            </a:r>
          </a:p>
          <a:p>
            <a:pPr algn="just">
              <a:lnSpc>
                <a:spcPts val="5400"/>
              </a:lnSpc>
            </a:pPr>
            <a:endParaRPr lang="en-US" sz="4500">
              <a:solidFill>
                <a:srgbClr val="013989"/>
              </a:solidFill>
              <a:latin typeface="Roboto Condensed"/>
            </a:endParaRPr>
          </a:p>
        </p:txBody>
      </p:sp>
      <p:sp>
        <p:nvSpPr>
          <p:cNvPr id="3" name="TextBox 3"/>
          <p:cNvSpPr txBox="1"/>
          <p:nvPr/>
        </p:nvSpPr>
        <p:spPr>
          <a:xfrm>
            <a:off x="4964003" y="569346"/>
            <a:ext cx="7125453" cy="1270524"/>
          </a:xfrm>
          <a:prstGeom prst="rect">
            <a:avLst/>
          </a:prstGeom>
        </p:spPr>
        <p:txBody>
          <a:bodyPr lIns="0" tIns="0" rIns="0" bIns="0" rtlCol="0" anchor="t">
            <a:spAutoFit/>
          </a:bodyPr>
          <a:lstStyle/>
          <a:p>
            <a:pPr algn="ctr">
              <a:lnSpc>
                <a:spcPts val="9238"/>
              </a:lnSpc>
            </a:pPr>
            <a:r>
              <a:rPr lang="en-US" sz="6598">
                <a:solidFill>
                  <a:srgbClr val="D08465"/>
                </a:solidFill>
                <a:latin typeface="Fraunces Bold"/>
              </a:rPr>
              <a:t>5. VẬN DỤNG </a:t>
            </a:r>
          </a:p>
        </p:txBody>
      </p:sp>
      <p:sp>
        <p:nvSpPr>
          <p:cNvPr id="4" name="Freeform 4"/>
          <p:cNvSpPr/>
          <p:nvPr/>
        </p:nvSpPr>
        <p:spPr>
          <a:xfrm>
            <a:off x="16317358" y="149201"/>
            <a:ext cx="1970642" cy="2238757"/>
          </a:xfrm>
          <a:custGeom>
            <a:avLst/>
            <a:gdLst/>
            <a:ahLst/>
            <a:cxnLst/>
            <a:rect l="l" t="t" r="r" b="b"/>
            <a:pathLst>
              <a:path w="1970642" h="2238757">
                <a:moveTo>
                  <a:pt x="0" y="0"/>
                </a:moveTo>
                <a:lnTo>
                  <a:pt x="1970642" y="0"/>
                </a:lnTo>
                <a:lnTo>
                  <a:pt x="1970642" y="2238757"/>
                </a:lnTo>
                <a:lnTo>
                  <a:pt x="0" y="22387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11277" y="8275312"/>
            <a:ext cx="2369579" cy="2687717"/>
          </a:xfrm>
          <a:custGeom>
            <a:avLst/>
            <a:gdLst/>
            <a:ahLst/>
            <a:cxnLst/>
            <a:rect l="l" t="t" r="r" b="b"/>
            <a:pathLst>
              <a:path w="2369579" h="2687717">
                <a:moveTo>
                  <a:pt x="0" y="0"/>
                </a:moveTo>
                <a:lnTo>
                  <a:pt x="2369579" y="0"/>
                </a:lnTo>
                <a:lnTo>
                  <a:pt x="2369579" y="2687717"/>
                </a:lnTo>
                <a:lnTo>
                  <a:pt x="0" y="26877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7" b="-38890"/>
            </a:stretch>
          </a:blipFill>
        </p:spPr>
        <p:txBody>
          <a:bodyPr/>
          <a:lstStyle/>
          <a:p>
            <a:endParaRPr lang="en-US"/>
          </a:p>
        </p:txBody>
      </p:sp>
      <p:grpSp>
        <p:nvGrpSpPr>
          <p:cNvPr id="3" name="Group 3"/>
          <p:cNvGrpSpPr/>
          <p:nvPr/>
        </p:nvGrpSpPr>
        <p:grpSpPr>
          <a:xfrm>
            <a:off x="7082714" y="5041769"/>
            <a:ext cx="3550850" cy="3168245"/>
            <a:chOff x="0" y="0"/>
            <a:chExt cx="4734467" cy="4224327"/>
          </a:xfrm>
        </p:grpSpPr>
        <p:sp>
          <p:nvSpPr>
            <p:cNvPr id="4" name="Freeform 4"/>
            <p:cNvSpPr/>
            <p:nvPr/>
          </p:nvSpPr>
          <p:spPr>
            <a:xfrm>
              <a:off x="0" y="0"/>
              <a:ext cx="4734433" cy="4224274"/>
            </a:xfrm>
            <a:custGeom>
              <a:avLst/>
              <a:gdLst/>
              <a:ahLst/>
              <a:cxnLst/>
              <a:rect l="l" t="t" r="r" b="b"/>
              <a:pathLst>
                <a:path w="4734433" h="4224274">
                  <a:moveTo>
                    <a:pt x="0" y="0"/>
                  </a:moveTo>
                  <a:lnTo>
                    <a:pt x="4734433" y="0"/>
                  </a:lnTo>
                  <a:lnTo>
                    <a:pt x="4734433" y="4224274"/>
                  </a:lnTo>
                  <a:lnTo>
                    <a:pt x="0" y="4224274"/>
                  </a:lnTo>
                  <a:lnTo>
                    <a:pt x="0" y="0"/>
                  </a:lnTo>
                  <a:close/>
                </a:path>
              </a:pathLst>
            </a:custGeom>
            <a:blipFill>
              <a:blip r:embed="rId3"/>
              <a:stretch>
                <a:fillRect l="-70" r="-71" b="-1"/>
              </a:stretch>
            </a:blipFill>
          </p:spPr>
          <p:txBody>
            <a:bodyPr/>
            <a:lstStyle/>
            <a:p>
              <a:endParaRPr lang="en-US"/>
            </a:p>
          </p:txBody>
        </p:sp>
      </p:grpSp>
      <p:sp>
        <p:nvSpPr>
          <p:cNvPr id="5" name="TextBox 5"/>
          <p:cNvSpPr txBox="1"/>
          <p:nvPr/>
        </p:nvSpPr>
        <p:spPr>
          <a:xfrm>
            <a:off x="2862848" y="2970462"/>
            <a:ext cx="12781923" cy="1140193"/>
          </a:xfrm>
          <a:prstGeom prst="rect">
            <a:avLst/>
          </a:prstGeom>
        </p:spPr>
        <p:txBody>
          <a:bodyPr lIns="0" tIns="0" rIns="0" bIns="0" rtlCol="0" anchor="t">
            <a:spAutoFit/>
          </a:bodyPr>
          <a:lstStyle/>
          <a:p>
            <a:pPr algn="ctr">
              <a:lnSpc>
                <a:spcPts val="8185"/>
              </a:lnSpc>
            </a:pPr>
            <a:r>
              <a:rPr lang="en-US" sz="8185">
                <a:solidFill>
                  <a:srgbClr val="013989"/>
                </a:solidFill>
                <a:latin typeface="#9Slide05 Aphrodite Pro"/>
              </a:rPr>
              <a:t>Xin chào và hẹn gặp lại!</a:t>
            </a:r>
          </a:p>
        </p:txBody>
      </p:sp>
      <p:sp>
        <p:nvSpPr>
          <p:cNvPr id="6" name="Freeform 6"/>
          <p:cNvSpPr/>
          <p:nvPr/>
        </p:nvSpPr>
        <p:spPr>
          <a:xfrm>
            <a:off x="15644771" y="189698"/>
            <a:ext cx="2232812" cy="2536596"/>
          </a:xfrm>
          <a:custGeom>
            <a:avLst/>
            <a:gdLst/>
            <a:ahLst/>
            <a:cxnLst/>
            <a:rect l="l" t="t" r="r" b="b"/>
            <a:pathLst>
              <a:path w="2232812" h="2536596">
                <a:moveTo>
                  <a:pt x="0" y="0"/>
                </a:moveTo>
                <a:lnTo>
                  <a:pt x="2232812" y="0"/>
                </a:lnTo>
                <a:lnTo>
                  <a:pt x="2232812" y="2536596"/>
                </a:lnTo>
                <a:lnTo>
                  <a:pt x="0" y="25365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681896" y="-37935"/>
            <a:ext cx="2456532" cy="2764229"/>
          </a:xfrm>
          <a:custGeom>
            <a:avLst/>
            <a:gdLst/>
            <a:ahLst/>
            <a:cxnLst/>
            <a:rect l="l" t="t" r="r" b="b"/>
            <a:pathLst>
              <a:path w="2456532" h="2764229">
                <a:moveTo>
                  <a:pt x="0" y="0"/>
                </a:moveTo>
                <a:lnTo>
                  <a:pt x="2456533" y="0"/>
                </a:lnTo>
                <a:lnTo>
                  <a:pt x="2456533" y="2764229"/>
                </a:lnTo>
                <a:lnTo>
                  <a:pt x="0" y="27642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0" y="7082456"/>
            <a:ext cx="2550796" cy="2893264"/>
          </a:xfrm>
          <a:custGeom>
            <a:avLst/>
            <a:gdLst/>
            <a:ahLst/>
            <a:cxnLst/>
            <a:rect l="l" t="t" r="r" b="b"/>
            <a:pathLst>
              <a:path w="2550796" h="2893264">
                <a:moveTo>
                  <a:pt x="0" y="0"/>
                </a:moveTo>
                <a:lnTo>
                  <a:pt x="2550796" y="0"/>
                </a:lnTo>
                <a:lnTo>
                  <a:pt x="2550796" y="2893263"/>
                </a:lnTo>
                <a:lnTo>
                  <a:pt x="0" y="2893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55"/>
            </a:stretch>
          </a:blipFill>
        </p:spPr>
        <p:txBody>
          <a:bodyPr/>
          <a:lstStyle/>
          <a:p>
            <a:endParaRPr lang="en-US"/>
          </a:p>
        </p:txBody>
      </p:sp>
      <p:sp>
        <p:nvSpPr>
          <p:cNvPr id="3" name="TextBox 3"/>
          <p:cNvSpPr txBox="1"/>
          <p:nvPr/>
        </p:nvSpPr>
        <p:spPr>
          <a:xfrm>
            <a:off x="476184" y="9481710"/>
            <a:ext cx="674032" cy="275538"/>
          </a:xfrm>
          <a:prstGeom prst="rect">
            <a:avLst/>
          </a:prstGeom>
        </p:spPr>
        <p:txBody>
          <a:bodyPr lIns="0" tIns="0" rIns="0" bIns="0" rtlCol="0" anchor="t">
            <a:spAutoFit/>
          </a:bodyPr>
          <a:lstStyle/>
          <a:p>
            <a:pPr algn="ctr">
              <a:lnSpc>
                <a:spcPts val="2213"/>
              </a:lnSpc>
              <a:spcBef>
                <a:spcPct val="0"/>
              </a:spcBef>
            </a:pPr>
            <a:r>
              <a:rPr lang="en-US" sz="1580">
                <a:solidFill>
                  <a:srgbClr val="FFFFFF">
                    <a:alpha val="0"/>
                  </a:srgbClr>
                </a:solidFill>
                <a:latin typeface="Open Sans Bold Italics"/>
              </a:rPr>
              <a:t>canva</a:t>
            </a:r>
          </a:p>
        </p:txBody>
      </p:sp>
      <p:sp>
        <p:nvSpPr>
          <p:cNvPr id="4" name="TextBox 4"/>
          <p:cNvSpPr txBox="1"/>
          <p:nvPr/>
        </p:nvSpPr>
        <p:spPr>
          <a:xfrm>
            <a:off x="1571509" y="1250476"/>
            <a:ext cx="15144982" cy="1695450"/>
          </a:xfrm>
          <a:prstGeom prst="rect">
            <a:avLst/>
          </a:prstGeom>
        </p:spPr>
        <p:txBody>
          <a:bodyPr lIns="0" tIns="0" rIns="0" bIns="0" rtlCol="0" anchor="t">
            <a:spAutoFit/>
          </a:bodyPr>
          <a:lstStyle/>
          <a:p>
            <a:pPr algn="ctr">
              <a:lnSpc>
                <a:spcPts val="6720"/>
              </a:lnSpc>
            </a:pPr>
            <a:r>
              <a:rPr lang="en-US" sz="5600" spc="280">
                <a:solidFill>
                  <a:srgbClr val="BE919F"/>
                </a:solidFill>
                <a:latin typeface="Fraunces Bold"/>
              </a:rPr>
              <a:t>BÀI 7: </a:t>
            </a:r>
          </a:p>
          <a:p>
            <a:pPr algn="ctr">
              <a:lnSpc>
                <a:spcPts val="6720"/>
              </a:lnSpc>
            </a:pPr>
            <a:r>
              <a:rPr lang="en-US" sz="5599" spc="280">
                <a:solidFill>
                  <a:srgbClr val="BE919F"/>
                </a:solidFill>
                <a:latin typeface="Fraunces Bold"/>
              </a:rPr>
              <a:t>TIN YÊU VÀ ƯỚC VỌNG</a:t>
            </a:r>
          </a:p>
        </p:txBody>
      </p:sp>
      <p:sp>
        <p:nvSpPr>
          <p:cNvPr id="5" name="TextBox 5"/>
          <p:cNvSpPr txBox="1"/>
          <p:nvPr/>
        </p:nvSpPr>
        <p:spPr>
          <a:xfrm>
            <a:off x="1508536" y="3055324"/>
            <a:ext cx="15480655" cy="1576027"/>
          </a:xfrm>
          <a:prstGeom prst="rect">
            <a:avLst/>
          </a:prstGeom>
        </p:spPr>
        <p:txBody>
          <a:bodyPr lIns="0" tIns="0" rIns="0" bIns="0" rtlCol="0" anchor="t">
            <a:spAutoFit/>
          </a:bodyPr>
          <a:lstStyle/>
          <a:p>
            <a:pPr algn="ctr">
              <a:lnSpc>
                <a:spcPts val="12880"/>
              </a:lnSpc>
            </a:pPr>
            <a:r>
              <a:rPr lang="en-US" sz="9200">
                <a:solidFill>
                  <a:srgbClr val="FFFFFF"/>
                </a:solidFill>
                <a:latin typeface="Fraunces"/>
              </a:rPr>
              <a:t>NHỮNG NGÔI SAO XA XÔI</a:t>
            </a:r>
          </a:p>
        </p:txBody>
      </p:sp>
      <p:sp>
        <p:nvSpPr>
          <p:cNvPr id="6" name="TextBox 6"/>
          <p:cNvSpPr txBox="1"/>
          <p:nvPr/>
        </p:nvSpPr>
        <p:spPr>
          <a:xfrm>
            <a:off x="1747627" y="5029200"/>
            <a:ext cx="14968864" cy="790575"/>
          </a:xfrm>
          <a:prstGeom prst="rect">
            <a:avLst/>
          </a:prstGeom>
        </p:spPr>
        <p:txBody>
          <a:bodyPr lIns="0" tIns="0" rIns="0" bIns="0" rtlCol="0" anchor="t">
            <a:spAutoFit/>
          </a:bodyPr>
          <a:lstStyle/>
          <a:p>
            <a:pPr algn="ctr">
              <a:lnSpc>
                <a:spcPts val="6299"/>
              </a:lnSpc>
            </a:pPr>
            <a:r>
              <a:rPr lang="en-US" sz="4499">
                <a:solidFill>
                  <a:srgbClr val="D6DAFF"/>
                </a:solidFill>
                <a:latin typeface="#9Slide05 Aphrodite Pro"/>
              </a:rPr>
              <a:t>Lê Minh Khuê</a:t>
            </a:r>
          </a:p>
        </p:txBody>
      </p:sp>
    </p:spTree>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25" t="-4351" r="-2584" b="-22039"/>
            </a:stretch>
          </a:blipFill>
        </p:spPr>
        <p:txBody>
          <a:bodyPr/>
          <a:lstStyle/>
          <a:p>
            <a:endParaRPr lang="en-US"/>
          </a:p>
        </p:txBody>
      </p:sp>
      <p:sp>
        <p:nvSpPr>
          <p:cNvPr id="3" name="TextBox 3"/>
          <p:cNvSpPr txBox="1"/>
          <p:nvPr/>
        </p:nvSpPr>
        <p:spPr>
          <a:xfrm>
            <a:off x="1028700" y="914400"/>
            <a:ext cx="11454110" cy="995650"/>
          </a:xfrm>
          <a:prstGeom prst="rect">
            <a:avLst/>
          </a:prstGeom>
        </p:spPr>
        <p:txBody>
          <a:bodyPr lIns="0" tIns="0" rIns="0" bIns="0" rtlCol="0" anchor="t">
            <a:spAutoFit/>
          </a:bodyPr>
          <a:lstStyle/>
          <a:p>
            <a:pPr>
              <a:lnSpc>
                <a:spcPts val="8119"/>
              </a:lnSpc>
            </a:pPr>
            <a:r>
              <a:rPr lang="en-US" sz="5798">
                <a:solidFill>
                  <a:srgbClr val="FCFCFD"/>
                </a:solidFill>
                <a:latin typeface="Fraunces Bold"/>
              </a:rPr>
              <a:t>2. ĐỌC VĂN BẢN </a:t>
            </a:r>
          </a:p>
        </p:txBody>
      </p:sp>
      <p:graphicFrame>
        <p:nvGraphicFramePr>
          <p:cNvPr id="4" name="Table 4"/>
          <p:cNvGraphicFramePr>
            <a:graphicFrameLocks noGrp="1"/>
          </p:cNvGraphicFramePr>
          <p:nvPr/>
        </p:nvGraphicFramePr>
        <p:xfrm>
          <a:off x="387330" y="2346965"/>
          <a:ext cx="17576800" cy="7046351"/>
        </p:xfrm>
        <a:graphic>
          <a:graphicData uri="http://schemas.openxmlformats.org/drawingml/2006/table">
            <a:tbl>
              <a:tblPr/>
              <a:tblGrid>
                <a:gridCol w="14706938">
                  <a:extLst>
                    <a:ext uri="{9D8B030D-6E8A-4147-A177-3AD203B41FA5}">
                      <a16:colId xmlns:a16="http://schemas.microsoft.com/office/drawing/2014/main" val="20000"/>
                    </a:ext>
                  </a:extLst>
                </a:gridCol>
                <a:gridCol w="1460059">
                  <a:extLst>
                    <a:ext uri="{9D8B030D-6E8A-4147-A177-3AD203B41FA5}">
                      <a16:colId xmlns:a16="http://schemas.microsoft.com/office/drawing/2014/main" val="20001"/>
                    </a:ext>
                  </a:extLst>
                </a:gridCol>
                <a:gridCol w="1409803">
                  <a:extLst>
                    <a:ext uri="{9D8B030D-6E8A-4147-A177-3AD203B41FA5}">
                      <a16:colId xmlns:a16="http://schemas.microsoft.com/office/drawing/2014/main" val="20002"/>
                    </a:ext>
                  </a:extLst>
                </a:gridCol>
              </a:tblGrid>
              <a:tr h="1244982">
                <a:tc>
                  <a:txBody>
                    <a:bodyPr/>
                    <a:lstStyle/>
                    <a:p>
                      <a:pPr algn="ctr">
                        <a:lnSpc>
                          <a:spcPts val="5040"/>
                        </a:lnSpc>
                        <a:defRPr/>
                      </a:pPr>
                      <a:r>
                        <a:rPr lang="en-US" sz="4200">
                          <a:solidFill>
                            <a:srgbClr val="FFFFFF"/>
                          </a:solidFill>
                          <a:latin typeface="Roboto Condensed Bold"/>
                        </a:rPr>
                        <a:t>Tiêu chí</a:t>
                      </a:r>
                      <a:endParaRPr lang="en-US" sz="1100"/>
                    </a:p>
                  </a:txBody>
                  <a:tcPr marL="190500" marR="190500" marT="190500" marB="190500" anchor="ctr">
                    <a:lnL w="38100" cap="flat" cmpd="sng" algn="ctr">
                      <a:solidFill>
                        <a:srgbClr val="145DA0"/>
                      </a:solidFill>
                      <a:prstDash val="solid"/>
                      <a:round/>
                      <a:headEnd type="none" w="med" len="med"/>
                      <a:tailEnd type="none" w="med" len="med"/>
                    </a:lnL>
                    <a:lnR w="38100" cap="flat" cmpd="sng" algn="ctr">
                      <a:solidFill>
                        <a:srgbClr val="145DA0"/>
                      </a:solidFill>
                      <a:prstDash val="solid"/>
                      <a:round/>
                      <a:headEnd type="none" w="med" len="med"/>
                      <a:tailEnd type="none" w="med" len="med"/>
                    </a:lnR>
                    <a:lnT w="38100" cap="flat" cmpd="sng" algn="ctr">
                      <a:solidFill>
                        <a:srgbClr val="145DA0"/>
                      </a:solidFill>
                      <a:prstDash val="solid"/>
                      <a:round/>
                      <a:headEnd type="none" w="med" len="med"/>
                      <a:tailEnd type="none" w="med" len="med"/>
                    </a:lnT>
                    <a:lnB w="38100" cap="flat" cmpd="sng" algn="ctr">
                      <a:solidFill>
                        <a:srgbClr val="145DA0"/>
                      </a:solidFill>
                      <a:prstDash val="solid"/>
                      <a:round/>
                      <a:headEnd type="none" w="med" len="med"/>
                      <a:tailEnd type="none" w="med" len="med"/>
                    </a:lnB>
                    <a:solidFill>
                      <a:srgbClr val="1573B2"/>
                    </a:solidFill>
                  </a:tcPr>
                </a:tc>
                <a:tc>
                  <a:txBody>
                    <a:bodyPr/>
                    <a:lstStyle/>
                    <a:p>
                      <a:pPr algn="ctr">
                        <a:lnSpc>
                          <a:spcPts val="5040"/>
                        </a:lnSpc>
                        <a:defRPr/>
                      </a:pPr>
                      <a:r>
                        <a:rPr lang="en-US" sz="4200">
                          <a:solidFill>
                            <a:srgbClr val="FFFFFF"/>
                          </a:solidFill>
                          <a:latin typeface="Roboto Condensed Bold"/>
                        </a:rPr>
                        <a:t>Đạt </a:t>
                      </a:r>
                      <a:endParaRPr lang="en-US" sz="1100"/>
                    </a:p>
                  </a:txBody>
                  <a:tcPr marL="190500" marR="190500" marT="190500" marB="190500" anchor="ctr">
                    <a:lnL w="38100" cap="flat" cmpd="sng" algn="ctr">
                      <a:solidFill>
                        <a:srgbClr val="145DA0"/>
                      </a:solidFill>
                      <a:prstDash val="solid"/>
                      <a:round/>
                      <a:headEnd type="none" w="med" len="med"/>
                      <a:tailEnd type="none" w="med" len="med"/>
                    </a:lnL>
                    <a:lnR w="38100" cap="flat" cmpd="sng" algn="ctr">
                      <a:solidFill>
                        <a:srgbClr val="145DA0"/>
                      </a:solidFill>
                      <a:prstDash val="solid"/>
                      <a:round/>
                      <a:headEnd type="none" w="med" len="med"/>
                      <a:tailEnd type="none" w="med" len="med"/>
                    </a:lnR>
                    <a:lnT w="38100" cap="flat" cmpd="sng" algn="ctr">
                      <a:solidFill>
                        <a:srgbClr val="145DA0"/>
                      </a:solidFill>
                      <a:prstDash val="solid"/>
                      <a:round/>
                      <a:headEnd type="none" w="med" len="med"/>
                      <a:tailEnd type="none" w="med" len="med"/>
                    </a:lnT>
                    <a:lnB w="38100" cap="flat" cmpd="sng" algn="ctr">
                      <a:solidFill>
                        <a:srgbClr val="145DA0"/>
                      </a:solidFill>
                      <a:prstDash val="solid"/>
                      <a:round/>
                      <a:headEnd type="none" w="med" len="med"/>
                      <a:tailEnd type="none" w="med" len="med"/>
                    </a:lnB>
                    <a:solidFill>
                      <a:srgbClr val="1573B2"/>
                    </a:solidFill>
                  </a:tcPr>
                </a:tc>
                <a:tc>
                  <a:txBody>
                    <a:bodyPr/>
                    <a:lstStyle/>
                    <a:p>
                      <a:pPr algn="ctr">
                        <a:lnSpc>
                          <a:spcPts val="5040"/>
                        </a:lnSpc>
                        <a:defRPr/>
                      </a:pPr>
                      <a:r>
                        <a:rPr lang="en-US" sz="4200">
                          <a:solidFill>
                            <a:srgbClr val="FFFFFF"/>
                          </a:solidFill>
                          <a:latin typeface="Roboto Condensed Bold"/>
                        </a:rPr>
                        <a:t>CĐ</a:t>
                      </a:r>
                      <a:endParaRPr lang="en-US" sz="1100"/>
                    </a:p>
                  </a:txBody>
                  <a:tcPr marL="190500" marR="190500" marT="190500" marB="190500" anchor="ctr">
                    <a:lnL w="38100" cap="flat" cmpd="sng" algn="ctr">
                      <a:solidFill>
                        <a:srgbClr val="145DA0"/>
                      </a:solidFill>
                      <a:prstDash val="solid"/>
                      <a:round/>
                      <a:headEnd type="none" w="med" len="med"/>
                      <a:tailEnd type="none" w="med" len="med"/>
                    </a:lnL>
                    <a:lnR w="38100" cap="flat" cmpd="sng" algn="ctr">
                      <a:solidFill>
                        <a:srgbClr val="145DA0"/>
                      </a:solidFill>
                      <a:prstDash val="solid"/>
                      <a:round/>
                      <a:headEnd type="none" w="med" len="med"/>
                      <a:tailEnd type="none" w="med" len="med"/>
                    </a:lnR>
                    <a:lnT w="38100" cap="flat" cmpd="sng" algn="ctr">
                      <a:solidFill>
                        <a:srgbClr val="145DA0"/>
                      </a:solidFill>
                      <a:prstDash val="solid"/>
                      <a:round/>
                      <a:headEnd type="none" w="med" len="med"/>
                      <a:tailEnd type="none" w="med" len="med"/>
                    </a:lnT>
                    <a:lnB w="38100" cap="flat" cmpd="sng" algn="ctr">
                      <a:solidFill>
                        <a:srgbClr val="145DA0"/>
                      </a:solidFill>
                      <a:prstDash val="solid"/>
                      <a:round/>
                      <a:headEnd type="none" w="med" len="med"/>
                      <a:tailEnd type="none" w="med" len="med"/>
                    </a:lnB>
                    <a:solidFill>
                      <a:srgbClr val="1573B2"/>
                    </a:solidFill>
                  </a:tcPr>
                </a:tc>
                <a:extLst>
                  <a:ext uri="{0D108BD9-81ED-4DB2-BD59-A6C34878D82A}">
                    <a16:rowId xmlns:a16="http://schemas.microsoft.com/office/drawing/2014/main" val="10000"/>
                  </a:ext>
                </a:extLst>
              </a:tr>
              <a:tr h="1216251">
                <a:tc>
                  <a:txBody>
                    <a:bodyPr/>
                    <a:lstStyle/>
                    <a:p>
                      <a:pPr algn="l">
                        <a:lnSpc>
                          <a:spcPts val="4919"/>
                        </a:lnSpc>
                        <a:defRPr/>
                      </a:pPr>
                      <a:r>
                        <a:rPr lang="en-US" sz="4098">
                          <a:solidFill>
                            <a:srgbClr val="000000"/>
                          </a:solidFill>
                          <a:latin typeface="Roboto Condensed"/>
                        </a:rPr>
                        <a:t>Đọc diễn cảm, không bỏ từ, thêm từ.</a:t>
                      </a:r>
                      <a:endParaRPr lang="en-US" sz="1100"/>
                    </a:p>
                  </a:txBody>
                  <a:tcPr marL="190500" marR="190500" marT="190500" marB="190500" anchor="ctr">
                    <a:lnL w="38100" cap="flat" cmpd="sng" algn="ctr">
                      <a:solidFill>
                        <a:srgbClr val="145DA0"/>
                      </a:solidFill>
                      <a:prstDash val="solid"/>
                      <a:round/>
                      <a:headEnd type="none" w="med" len="med"/>
                      <a:tailEnd type="none" w="med" len="med"/>
                    </a:lnL>
                    <a:lnR w="38100" cap="flat" cmpd="sng" algn="ctr">
                      <a:solidFill>
                        <a:srgbClr val="145DA0"/>
                      </a:solidFill>
                      <a:prstDash val="solid"/>
                      <a:round/>
                      <a:headEnd type="none" w="med" len="med"/>
                      <a:tailEnd type="none" w="med" len="med"/>
                    </a:lnR>
                    <a:lnT w="38100" cap="flat" cmpd="sng" algn="ctr">
                      <a:solidFill>
                        <a:srgbClr val="145DA0"/>
                      </a:solidFill>
                      <a:prstDash val="solid"/>
                      <a:round/>
                      <a:headEnd type="none" w="med" len="med"/>
                      <a:tailEnd type="none" w="med" len="med"/>
                    </a:lnT>
                    <a:lnB w="38100" cap="flat" cmpd="sng" algn="ctr">
                      <a:solidFill>
                        <a:srgbClr val="145DA0"/>
                      </a:solidFill>
                      <a:prstDash val="solid"/>
                      <a:round/>
                      <a:headEnd type="none" w="med" len="med"/>
                      <a:tailEnd type="none" w="med" len="med"/>
                    </a:lnB>
                    <a:solidFill>
                      <a:srgbClr val="FFF3E9"/>
                    </a:solidFill>
                  </a:tcPr>
                </a:tc>
                <a:tc>
                  <a:txBody>
                    <a:bodyPr/>
                    <a:lstStyle/>
                    <a:p>
                      <a:pPr algn="l">
                        <a:lnSpc>
                          <a:spcPts val="1679"/>
                        </a:lnSpc>
                        <a:defRPr/>
                      </a:pPr>
                      <a:endParaRPr lang="en-US" sz="1100"/>
                    </a:p>
                  </a:txBody>
                  <a:tcPr marL="190500" marR="190500" marT="190500" marB="190500" anchor="ctr">
                    <a:lnL w="38100" cap="flat" cmpd="sng" algn="ctr">
                      <a:solidFill>
                        <a:srgbClr val="145DA0"/>
                      </a:solidFill>
                      <a:prstDash val="solid"/>
                      <a:round/>
                      <a:headEnd type="none" w="med" len="med"/>
                      <a:tailEnd type="none" w="med" len="med"/>
                    </a:lnL>
                    <a:lnR w="38100" cap="flat" cmpd="sng" algn="ctr">
                      <a:solidFill>
                        <a:srgbClr val="145DA0"/>
                      </a:solidFill>
                      <a:prstDash val="solid"/>
                      <a:round/>
                      <a:headEnd type="none" w="med" len="med"/>
                      <a:tailEnd type="none" w="med" len="med"/>
                    </a:lnR>
                    <a:lnT w="38100" cap="flat" cmpd="sng" algn="ctr">
                      <a:solidFill>
                        <a:srgbClr val="145DA0"/>
                      </a:solidFill>
                      <a:prstDash val="solid"/>
                      <a:round/>
                      <a:headEnd type="none" w="med" len="med"/>
                      <a:tailEnd type="none" w="med" len="med"/>
                    </a:lnT>
                    <a:lnB w="38100" cap="flat" cmpd="sng" algn="ctr">
                      <a:solidFill>
                        <a:srgbClr val="145DA0"/>
                      </a:solidFill>
                      <a:prstDash val="solid"/>
                      <a:round/>
                      <a:headEnd type="none" w="med" len="med"/>
                      <a:tailEnd type="none" w="med" len="med"/>
                    </a:lnB>
                    <a:solidFill>
                      <a:srgbClr val="FFF3E9"/>
                    </a:solidFill>
                  </a:tcPr>
                </a:tc>
                <a:tc>
                  <a:txBody>
                    <a:bodyPr/>
                    <a:lstStyle/>
                    <a:p>
                      <a:pPr algn="l">
                        <a:lnSpc>
                          <a:spcPts val="1679"/>
                        </a:lnSpc>
                        <a:defRPr/>
                      </a:pPr>
                      <a:endParaRPr lang="en-US" sz="1100"/>
                    </a:p>
                  </a:txBody>
                  <a:tcPr marL="190500" marR="190500" marT="190500" marB="190500" anchor="ctr">
                    <a:lnL w="38100" cap="flat" cmpd="sng" algn="ctr">
                      <a:solidFill>
                        <a:srgbClr val="145DA0"/>
                      </a:solidFill>
                      <a:prstDash val="solid"/>
                      <a:round/>
                      <a:headEnd type="none" w="med" len="med"/>
                      <a:tailEnd type="none" w="med" len="med"/>
                    </a:lnL>
                    <a:lnR w="38100" cap="flat" cmpd="sng" algn="ctr">
                      <a:solidFill>
                        <a:srgbClr val="145DA0"/>
                      </a:solidFill>
                      <a:prstDash val="solid"/>
                      <a:round/>
                      <a:headEnd type="none" w="med" len="med"/>
                      <a:tailEnd type="none" w="med" len="med"/>
                    </a:lnR>
                    <a:lnT w="38100" cap="flat" cmpd="sng" algn="ctr">
                      <a:solidFill>
                        <a:srgbClr val="145DA0"/>
                      </a:solidFill>
                      <a:prstDash val="solid"/>
                      <a:round/>
                      <a:headEnd type="none" w="med" len="med"/>
                      <a:tailEnd type="none" w="med" len="med"/>
                    </a:lnT>
                    <a:lnB w="38100" cap="flat" cmpd="sng" algn="ctr">
                      <a:solidFill>
                        <a:srgbClr val="145DA0"/>
                      </a:solidFill>
                      <a:prstDash val="solid"/>
                      <a:round/>
                      <a:headEnd type="none" w="med" len="med"/>
                      <a:tailEnd type="none" w="med" len="med"/>
                    </a:lnB>
                    <a:solidFill>
                      <a:srgbClr val="FFF3E9"/>
                    </a:solidFill>
                  </a:tcPr>
                </a:tc>
                <a:extLst>
                  <a:ext uri="{0D108BD9-81ED-4DB2-BD59-A6C34878D82A}">
                    <a16:rowId xmlns:a16="http://schemas.microsoft.com/office/drawing/2014/main" val="10001"/>
                  </a:ext>
                </a:extLst>
              </a:tr>
              <a:tr h="1886626">
                <a:tc>
                  <a:txBody>
                    <a:bodyPr/>
                    <a:lstStyle/>
                    <a:p>
                      <a:pPr algn="l">
                        <a:lnSpc>
                          <a:spcPts val="5040"/>
                        </a:lnSpc>
                        <a:defRPr/>
                      </a:pPr>
                      <a:r>
                        <a:rPr lang="en-US" sz="4200">
                          <a:solidFill>
                            <a:srgbClr val="000000"/>
                          </a:solidFill>
                          <a:latin typeface="Roboto Condensed"/>
                        </a:rPr>
                        <a:t>Đọc to, rõ bảo đảm trong không gian lớp học, cả lớp cùng nghe được.</a:t>
                      </a:r>
                      <a:endParaRPr lang="en-US" sz="1100"/>
                    </a:p>
                  </a:txBody>
                  <a:tcPr marL="190500" marR="190500" marT="190500" marB="190500" anchor="ctr">
                    <a:lnL w="38100" cap="flat" cmpd="sng" algn="ctr">
                      <a:solidFill>
                        <a:srgbClr val="145DA0"/>
                      </a:solidFill>
                      <a:prstDash val="solid"/>
                      <a:round/>
                      <a:headEnd type="none" w="med" len="med"/>
                      <a:tailEnd type="none" w="med" len="med"/>
                    </a:lnL>
                    <a:lnR w="38100" cap="flat" cmpd="sng" algn="ctr">
                      <a:solidFill>
                        <a:srgbClr val="145DA0"/>
                      </a:solidFill>
                      <a:prstDash val="solid"/>
                      <a:round/>
                      <a:headEnd type="none" w="med" len="med"/>
                      <a:tailEnd type="none" w="med" len="med"/>
                    </a:lnR>
                    <a:lnT w="38100" cap="flat" cmpd="sng" algn="ctr">
                      <a:solidFill>
                        <a:srgbClr val="145DA0"/>
                      </a:solidFill>
                      <a:prstDash val="solid"/>
                      <a:round/>
                      <a:headEnd type="none" w="med" len="med"/>
                      <a:tailEnd type="none" w="med" len="med"/>
                    </a:lnT>
                    <a:lnB w="38100" cap="flat" cmpd="sng" algn="ctr">
                      <a:solidFill>
                        <a:srgbClr val="145DA0"/>
                      </a:solidFill>
                      <a:prstDash val="solid"/>
                      <a:round/>
                      <a:headEnd type="none" w="med" len="med"/>
                      <a:tailEnd type="none" w="med" len="med"/>
                    </a:lnB>
                    <a:solidFill>
                      <a:srgbClr val="FFF3E9"/>
                    </a:solidFill>
                  </a:tcPr>
                </a:tc>
                <a:tc>
                  <a:txBody>
                    <a:bodyPr/>
                    <a:lstStyle/>
                    <a:p>
                      <a:pPr algn="l">
                        <a:lnSpc>
                          <a:spcPts val="1679"/>
                        </a:lnSpc>
                        <a:defRPr/>
                      </a:pPr>
                      <a:endParaRPr lang="en-US" sz="1100"/>
                    </a:p>
                  </a:txBody>
                  <a:tcPr marL="190500" marR="190500" marT="190500" marB="190500" anchor="ctr">
                    <a:lnL w="38100" cap="flat" cmpd="sng" algn="ctr">
                      <a:solidFill>
                        <a:srgbClr val="145DA0"/>
                      </a:solidFill>
                      <a:prstDash val="solid"/>
                      <a:round/>
                      <a:headEnd type="none" w="med" len="med"/>
                      <a:tailEnd type="none" w="med" len="med"/>
                    </a:lnL>
                    <a:lnR w="38100" cap="flat" cmpd="sng" algn="ctr">
                      <a:solidFill>
                        <a:srgbClr val="145DA0"/>
                      </a:solidFill>
                      <a:prstDash val="solid"/>
                      <a:round/>
                      <a:headEnd type="none" w="med" len="med"/>
                      <a:tailEnd type="none" w="med" len="med"/>
                    </a:lnR>
                    <a:lnT w="38100" cap="flat" cmpd="sng" algn="ctr">
                      <a:solidFill>
                        <a:srgbClr val="145DA0"/>
                      </a:solidFill>
                      <a:prstDash val="solid"/>
                      <a:round/>
                      <a:headEnd type="none" w="med" len="med"/>
                      <a:tailEnd type="none" w="med" len="med"/>
                    </a:lnT>
                    <a:lnB w="38100" cap="flat" cmpd="sng" algn="ctr">
                      <a:solidFill>
                        <a:srgbClr val="145DA0"/>
                      </a:solidFill>
                      <a:prstDash val="solid"/>
                      <a:round/>
                      <a:headEnd type="none" w="med" len="med"/>
                      <a:tailEnd type="none" w="med" len="med"/>
                    </a:lnB>
                    <a:solidFill>
                      <a:srgbClr val="FFF3E9"/>
                    </a:solidFill>
                  </a:tcPr>
                </a:tc>
                <a:tc>
                  <a:txBody>
                    <a:bodyPr/>
                    <a:lstStyle/>
                    <a:p>
                      <a:pPr algn="l">
                        <a:lnSpc>
                          <a:spcPts val="1679"/>
                        </a:lnSpc>
                        <a:defRPr/>
                      </a:pPr>
                      <a:endParaRPr lang="en-US" sz="1100"/>
                    </a:p>
                  </a:txBody>
                  <a:tcPr marL="190500" marR="190500" marT="190500" marB="190500" anchor="ctr">
                    <a:lnL w="38100" cap="flat" cmpd="sng" algn="ctr">
                      <a:solidFill>
                        <a:srgbClr val="145DA0"/>
                      </a:solidFill>
                      <a:prstDash val="solid"/>
                      <a:round/>
                      <a:headEnd type="none" w="med" len="med"/>
                      <a:tailEnd type="none" w="med" len="med"/>
                    </a:lnL>
                    <a:lnR w="38100" cap="flat" cmpd="sng" algn="ctr">
                      <a:solidFill>
                        <a:srgbClr val="145DA0"/>
                      </a:solidFill>
                      <a:prstDash val="solid"/>
                      <a:round/>
                      <a:headEnd type="none" w="med" len="med"/>
                      <a:tailEnd type="none" w="med" len="med"/>
                    </a:lnR>
                    <a:lnT w="38100" cap="flat" cmpd="sng" algn="ctr">
                      <a:solidFill>
                        <a:srgbClr val="145DA0"/>
                      </a:solidFill>
                      <a:prstDash val="solid"/>
                      <a:round/>
                      <a:headEnd type="none" w="med" len="med"/>
                      <a:tailEnd type="none" w="med" len="med"/>
                    </a:lnT>
                    <a:lnB w="38100" cap="flat" cmpd="sng" algn="ctr">
                      <a:solidFill>
                        <a:srgbClr val="145DA0"/>
                      </a:solidFill>
                      <a:prstDash val="solid"/>
                      <a:round/>
                      <a:headEnd type="none" w="med" len="med"/>
                      <a:tailEnd type="none" w="med" len="med"/>
                    </a:lnB>
                    <a:solidFill>
                      <a:srgbClr val="FFF3E9"/>
                    </a:solidFill>
                  </a:tcPr>
                </a:tc>
                <a:extLst>
                  <a:ext uri="{0D108BD9-81ED-4DB2-BD59-A6C34878D82A}">
                    <a16:rowId xmlns:a16="http://schemas.microsoft.com/office/drawing/2014/main" val="10002"/>
                  </a:ext>
                </a:extLst>
              </a:tr>
              <a:tr h="1244982">
                <a:tc>
                  <a:txBody>
                    <a:bodyPr/>
                    <a:lstStyle/>
                    <a:p>
                      <a:pPr algn="l">
                        <a:lnSpc>
                          <a:spcPts val="5040"/>
                        </a:lnSpc>
                        <a:defRPr/>
                      </a:pPr>
                      <a:r>
                        <a:rPr lang="en-US" sz="4200">
                          <a:solidFill>
                            <a:srgbClr val="000000"/>
                          </a:solidFill>
                          <a:latin typeface="Roboto Condensed"/>
                        </a:rPr>
                        <a:t>Tốc độ đọc phù hợp.</a:t>
                      </a:r>
                      <a:endParaRPr lang="en-US" sz="1100"/>
                    </a:p>
                  </a:txBody>
                  <a:tcPr marL="190500" marR="190500" marT="190500" marB="190500" anchor="ctr">
                    <a:lnL w="38100" cap="flat" cmpd="sng" algn="ctr">
                      <a:solidFill>
                        <a:srgbClr val="145DA0"/>
                      </a:solidFill>
                      <a:prstDash val="solid"/>
                      <a:round/>
                      <a:headEnd type="none" w="med" len="med"/>
                      <a:tailEnd type="none" w="med" len="med"/>
                    </a:lnL>
                    <a:lnR w="38100" cap="flat" cmpd="sng" algn="ctr">
                      <a:solidFill>
                        <a:srgbClr val="145DA0"/>
                      </a:solidFill>
                      <a:prstDash val="solid"/>
                      <a:round/>
                      <a:headEnd type="none" w="med" len="med"/>
                      <a:tailEnd type="none" w="med" len="med"/>
                    </a:lnR>
                    <a:lnT w="38100" cap="flat" cmpd="sng" algn="ctr">
                      <a:solidFill>
                        <a:srgbClr val="145DA0"/>
                      </a:solidFill>
                      <a:prstDash val="solid"/>
                      <a:round/>
                      <a:headEnd type="none" w="med" len="med"/>
                      <a:tailEnd type="none" w="med" len="med"/>
                    </a:lnT>
                    <a:lnB w="38100" cap="flat" cmpd="sng" algn="ctr">
                      <a:solidFill>
                        <a:srgbClr val="145DA0"/>
                      </a:solidFill>
                      <a:prstDash val="solid"/>
                      <a:round/>
                      <a:headEnd type="none" w="med" len="med"/>
                      <a:tailEnd type="none" w="med" len="med"/>
                    </a:lnB>
                    <a:solidFill>
                      <a:srgbClr val="FFF3E9"/>
                    </a:solidFill>
                  </a:tcPr>
                </a:tc>
                <a:tc>
                  <a:txBody>
                    <a:bodyPr/>
                    <a:lstStyle/>
                    <a:p>
                      <a:pPr algn="l">
                        <a:lnSpc>
                          <a:spcPts val="1679"/>
                        </a:lnSpc>
                        <a:defRPr/>
                      </a:pPr>
                      <a:endParaRPr lang="en-US" sz="1100"/>
                    </a:p>
                  </a:txBody>
                  <a:tcPr marL="190500" marR="190500" marT="190500" marB="190500" anchor="ctr">
                    <a:lnL w="38100" cap="flat" cmpd="sng" algn="ctr">
                      <a:solidFill>
                        <a:srgbClr val="145DA0"/>
                      </a:solidFill>
                      <a:prstDash val="solid"/>
                      <a:round/>
                      <a:headEnd type="none" w="med" len="med"/>
                      <a:tailEnd type="none" w="med" len="med"/>
                    </a:lnL>
                    <a:lnR w="38100" cap="flat" cmpd="sng" algn="ctr">
                      <a:solidFill>
                        <a:srgbClr val="145DA0"/>
                      </a:solidFill>
                      <a:prstDash val="solid"/>
                      <a:round/>
                      <a:headEnd type="none" w="med" len="med"/>
                      <a:tailEnd type="none" w="med" len="med"/>
                    </a:lnR>
                    <a:lnT w="38100" cap="flat" cmpd="sng" algn="ctr">
                      <a:solidFill>
                        <a:srgbClr val="145DA0"/>
                      </a:solidFill>
                      <a:prstDash val="solid"/>
                      <a:round/>
                      <a:headEnd type="none" w="med" len="med"/>
                      <a:tailEnd type="none" w="med" len="med"/>
                    </a:lnT>
                    <a:lnB w="38100" cap="flat" cmpd="sng" algn="ctr">
                      <a:solidFill>
                        <a:srgbClr val="145DA0"/>
                      </a:solidFill>
                      <a:prstDash val="solid"/>
                      <a:round/>
                      <a:headEnd type="none" w="med" len="med"/>
                      <a:tailEnd type="none" w="med" len="med"/>
                    </a:lnB>
                    <a:solidFill>
                      <a:srgbClr val="FFF3E9"/>
                    </a:solidFill>
                  </a:tcPr>
                </a:tc>
                <a:tc>
                  <a:txBody>
                    <a:bodyPr/>
                    <a:lstStyle/>
                    <a:p>
                      <a:pPr algn="l">
                        <a:lnSpc>
                          <a:spcPts val="1679"/>
                        </a:lnSpc>
                        <a:defRPr/>
                      </a:pPr>
                      <a:endParaRPr lang="en-US" sz="1100"/>
                    </a:p>
                  </a:txBody>
                  <a:tcPr marL="190500" marR="190500" marT="190500" marB="190500" anchor="ctr">
                    <a:lnL w="38100" cap="flat" cmpd="sng" algn="ctr">
                      <a:solidFill>
                        <a:srgbClr val="145DA0"/>
                      </a:solidFill>
                      <a:prstDash val="solid"/>
                      <a:round/>
                      <a:headEnd type="none" w="med" len="med"/>
                      <a:tailEnd type="none" w="med" len="med"/>
                    </a:lnL>
                    <a:lnR w="38100" cap="flat" cmpd="sng" algn="ctr">
                      <a:solidFill>
                        <a:srgbClr val="145DA0"/>
                      </a:solidFill>
                      <a:prstDash val="solid"/>
                      <a:round/>
                      <a:headEnd type="none" w="med" len="med"/>
                      <a:tailEnd type="none" w="med" len="med"/>
                    </a:lnR>
                    <a:lnT w="38100" cap="flat" cmpd="sng" algn="ctr">
                      <a:solidFill>
                        <a:srgbClr val="145DA0"/>
                      </a:solidFill>
                      <a:prstDash val="solid"/>
                      <a:round/>
                      <a:headEnd type="none" w="med" len="med"/>
                      <a:tailEnd type="none" w="med" len="med"/>
                    </a:lnT>
                    <a:lnB w="38100" cap="flat" cmpd="sng" algn="ctr">
                      <a:solidFill>
                        <a:srgbClr val="145DA0"/>
                      </a:solidFill>
                      <a:prstDash val="solid"/>
                      <a:round/>
                      <a:headEnd type="none" w="med" len="med"/>
                      <a:tailEnd type="none" w="med" len="med"/>
                    </a:lnB>
                    <a:solidFill>
                      <a:srgbClr val="FFF3E9"/>
                    </a:solidFill>
                  </a:tcPr>
                </a:tc>
                <a:extLst>
                  <a:ext uri="{0D108BD9-81ED-4DB2-BD59-A6C34878D82A}">
                    <a16:rowId xmlns:a16="http://schemas.microsoft.com/office/drawing/2014/main" val="10003"/>
                  </a:ext>
                </a:extLst>
              </a:tr>
              <a:tr h="1453510">
                <a:tc>
                  <a:txBody>
                    <a:bodyPr/>
                    <a:lstStyle/>
                    <a:p>
                      <a:pPr algn="l">
                        <a:lnSpc>
                          <a:spcPts val="5040"/>
                        </a:lnSpc>
                        <a:defRPr/>
                      </a:pPr>
                      <a:r>
                        <a:rPr lang="en-US" sz="4200">
                          <a:solidFill>
                            <a:srgbClr val="000000"/>
                          </a:solidFill>
                          <a:latin typeface="Roboto Condensed"/>
                        </a:rPr>
                        <a:t>Sử dụng giọng điệu thay đổi phù hợp với tâm trạng của nhân vật.</a:t>
                      </a:r>
                      <a:endParaRPr lang="en-US" sz="1100"/>
                    </a:p>
                  </a:txBody>
                  <a:tcPr marL="190500" marR="190500" marT="190500" marB="190500" anchor="ctr">
                    <a:lnL w="38100" cap="flat" cmpd="sng" algn="ctr">
                      <a:solidFill>
                        <a:srgbClr val="145DA0"/>
                      </a:solidFill>
                      <a:prstDash val="solid"/>
                      <a:round/>
                      <a:headEnd type="none" w="med" len="med"/>
                      <a:tailEnd type="none" w="med" len="med"/>
                    </a:lnL>
                    <a:lnR w="38100" cap="flat" cmpd="sng" algn="ctr">
                      <a:solidFill>
                        <a:srgbClr val="145DA0"/>
                      </a:solidFill>
                      <a:prstDash val="solid"/>
                      <a:round/>
                      <a:headEnd type="none" w="med" len="med"/>
                      <a:tailEnd type="none" w="med" len="med"/>
                    </a:lnR>
                    <a:lnT w="38100" cap="flat" cmpd="sng" algn="ctr">
                      <a:solidFill>
                        <a:srgbClr val="145DA0"/>
                      </a:solidFill>
                      <a:prstDash val="solid"/>
                      <a:round/>
                      <a:headEnd type="none" w="med" len="med"/>
                      <a:tailEnd type="none" w="med" len="med"/>
                    </a:lnT>
                    <a:lnB w="38100" cap="flat" cmpd="sng" algn="ctr">
                      <a:solidFill>
                        <a:srgbClr val="145DA0"/>
                      </a:solidFill>
                      <a:prstDash val="solid"/>
                      <a:round/>
                      <a:headEnd type="none" w="med" len="med"/>
                      <a:tailEnd type="none" w="med" len="med"/>
                    </a:lnB>
                    <a:solidFill>
                      <a:srgbClr val="FFF3E9"/>
                    </a:solidFill>
                  </a:tcPr>
                </a:tc>
                <a:tc>
                  <a:txBody>
                    <a:bodyPr/>
                    <a:lstStyle/>
                    <a:p>
                      <a:pPr algn="l">
                        <a:lnSpc>
                          <a:spcPts val="1679"/>
                        </a:lnSpc>
                        <a:defRPr/>
                      </a:pPr>
                      <a:endParaRPr lang="en-US" sz="1100"/>
                    </a:p>
                  </a:txBody>
                  <a:tcPr marL="190500" marR="190500" marT="190500" marB="190500" anchor="ctr">
                    <a:lnL w="38100" cap="flat" cmpd="sng" algn="ctr">
                      <a:solidFill>
                        <a:srgbClr val="145DA0"/>
                      </a:solidFill>
                      <a:prstDash val="solid"/>
                      <a:round/>
                      <a:headEnd type="none" w="med" len="med"/>
                      <a:tailEnd type="none" w="med" len="med"/>
                    </a:lnL>
                    <a:lnR w="38100" cap="flat" cmpd="sng" algn="ctr">
                      <a:solidFill>
                        <a:srgbClr val="145DA0"/>
                      </a:solidFill>
                      <a:prstDash val="solid"/>
                      <a:round/>
                      <a:headEnd type="none" w="med" len="med"/>
                      <a:tailEnd type="none" w="med" len="med"/>
                    </a:lnR>
                    <a:lnT w="38100" cap="flat" cmpd="sng" algn="ctr">
                      <a:solidFill>
                        <a:srgbClr val="145DA0"/>
                      </a:solidFill>
                      <a:prstDash val="solid"/>
                      <a:round/>
                      <a:headEnd type="none" w="med" len="med"/>
                      <a:tailEnd type="none" w="med" len="med"/>
                    </a:lnT>
                    <a:lnB w="38100" cap="flat" cmpd="sng" algn="ctr">
                      <a:solidFill>
                        <a:srgbClr val="145DA0"/>
                      </a:solidFill>
                      <a:prstDash val="solid"/>
                      <a:round/>
                      <a:headEnd type="none" w="med" len="med"/>
                      <a:tailEnd type="none" w="med" len="med"/>
                    </a:lnB>
                    <a:solidFill>
                      <a:srgbClr val="FFF3E9"/>
                    </a:solidFill>
                  </a:tcPr>
                </a:tc>
                <a:tc>
                  <a:txBody>
                    <a:bodyPr/>
                    <a:lstStyle/>
                    <a:p>
                      <a:pPr algn="l">
                        <a:lnSpc>
                          <a:spcPts val="1679"/>
                        </a:lnSpc>
                        <a:defRPr/>
                      </a:pPr>
                      <a:endParaRPr lang="en-US" sz="1100"/>
                    </a:p>
                  </a:txBody>
                  <a:tcPr marL="190500" marR="190500" marT="190500" marB="190500" anchor="ctr">
                    <a:lnL w="38100" cap="flat" cmpd="sng" algn="ctr">
                      <a:solidFill>
                        <a:srgbClr val="145DA0"/>
                      </a:solidFill>
                      <a:prstDash val="solid"/>
                      <a:round/>
                      <a:headEnd type="none" w="med" len="med"/>
                      <a:tailEnd type="none" w="med" len="med"/>
                    </a:lnL>
                    <a:lnR w="38100" cap="flat" cmpd="sng" algn="ctr">
                      <a:solidFill>
                        <a:srgbClr val="145DA0"/>
                      </a:solidFill>
                      <a:prstDash val="solid"/>
                      <a:round/>
                      <a:headEnd type="none" w="med" len="med"/>
                      <a:tailEnd type="none" w="med" len="med"/>
                    </a:lnR>
                    <a:lnT w="38100" cap="flat" cmpd="sng" algn="ctr">
                      <a:solidFill>
                        <a:srgbClr val="145DA0"/>
                      </a:solidFill>
                      <a:prstDash val="solid"/>
                      <a:round/>
                      <a:headEnd type="none" w="med" len="med"/>
                      <a:tailEnd type="none" w="med" len="med"/>
                    </a:lnT>
                    <a:lnB w="38100" cap="flat" cmpd="sng" algn="ctr">
                      <a:solidFill>
                        <a:srgbClr val="145DA0"/>
                      </a:solidFill>
                      <a:prstDash val="solid"/>
                      <a:round/>
                      <a:headEnd type="none" w="med" len="med"/>
                      <a:tailEnd type="none" w="med" len="med"/>
                    </a:lnB>
                    <a:solidFill>
                      <a:srgbClr val="FFF3E9"/>
                    </a:solidFill>
                  </a:tcPr>
                </a:tc>
                <a:extLst>
                  <a:ext uri="{0D108BD9-81ED-4DB2-BD59-A6C34878D82A}">
                    <a16:rowId xmlns:a16="http://schemas.microsoft.com/office/drawing/2014/main" val="10004"/>
                  </a:ext>
                </a:extLst>
              </a:tr>
            </a:tbl>
          </a:graphicData>
        </a:graphic>
      </p:graphicFrame>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CE6"/>
        </a:solidFill>
        <a:effectLst/>
      </p:bgPr>
    </p:bg>
    <p:spTree>
      <p:nvGrpSpPr>
        <p:cNvPr id="1" name=""/>
        <p:cNvGrpSpPr/>
        <p:nvPr/>
      </p:nvGrpSpPr>
      <p:grpSpPr>
        <a:xfrm>
          <a:off x="0" y="0"/>
          <a:ext cx="0" cy="0"/>
          <a:chOff x="0" y="0"/>
          <a:chExt cx="0" cy="0"/>
        </a:xfrm>
      </p:grpSpPr>
      <p:sp>
        <p:nvSpPr>
          <p:cNvPr id="2" name="Freeform 2"/>
          <p:cNvSpPr/>
          <p:nvPr/>
        </p:nvSpPr>
        <p:spPr>
          <a:xfrm>
            <a:off x="0" y="-94002"/>
            <a:ext cx="18288000" cy="10381002"/>
          </a:xfrm>
          <a:custGeom>
            <a:avLst/>
            <a:gdLst/>
            <a:ahLst/>
            <a:cxnLst/>
            <a:rect l="l" t="t" r="r" b="b"/>
            <a:pathLst>
              <a:path w="18288000" h="10381002">
                <a:moveTo>
                  <a:pt x="0" y="0"/>
                </a:moveTo>
                <a:lnTo>
                  <a:pt x="18288000" y="0"/>
                </a:lnTo>
                <a:lnTo>
                  <a:pt x="18288000" y="10381002"/>
                </a:lnTo>
                <a:lnTo>
                  <a:pt x="0" y="10381002"/>
                </a:lnTo>
                <a:lnTo>
                  <a:pt x="0" y="0"/>
                </a:lnTo>
                <a:close/>
              </a:path>
            </a:pathLst>
          </a:custGeom>
          <a:blipFill>
            <a:blip r:embed="rId2"/>
            <a:stretch>
              <a:fillRect l="-31074" r="-29767"/>
            </a:stretch>
          </a:blipFill>
        </p:spPr>
        <p:txBody>
          <a:bodyPr/>
          <a:lstStyle/>
          <a:p>
            <a:endParaRPr lang="en-US"/>
          </a:p>
        </p:txBody>
      </p:sp>
      <p:sp>
        <p:nvSpPr>
          <p:cNvPr id="3" name="Freeform 3"/>
          <p:cNvSpPr/>
          <p:nvPr/>
        </p:nvSpPr>
        <p:spPr>
          <a:xfrm>
            <a:off x="555006" y="2369949"/>
            <a:ext cx="11621199" cy="7580156"/>
          </a:xfrm>
          <a:custGeom>
            <a:avLst/>
            <a:gdLst/>
            <a:ahLst/>
            <a:cxnLst/>
            <a:rect l="l" t="t" r="r" b="b"/>
            <a:pathLst>
              <a:path w="11621199" h="7580156">
                <a:moveTo>
                  <a:pt x="0" y="0"/>
                </a:moveTo>
                <a:lnTo>
                  <a:pt x="11621199" y="0"/>
                </a:lnTo>
                <a:lnTo>
                  <a:pt x="11621199" y="7580156"/>
                </a:lnTo>
                <a:lnTo>
                  <a:pt x="0" y="7580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106568" y="9412808"/>
            <a:ext cx="8435188" cy="1748384"/>
            <a:chOff x="0" y="0"/>
            <a:chExt cx="11246917" cy="2331179"/>
          </a:xfrm>
        </p:grpSpPr>
        <p:sp>
          <p:nvSpPr>
            <p:cNvPr id="5" name="Freeform 5"/>
            <p:cNvSpPr/>
            <p:nvPr/>
          </p:nvSpPr>
          <p:spPr>
            <a:xfrm>
              <a:off x="0" y="0"/>
              <a:ext cx="11246866" cy="2331212"/>
            </a:xfrm>
            <a:custGeom>
              <a:avLst/>
              <a:gdLst/>
              <a:ahLst/>
              <a:cxnLst/>
              <a:rect l="l" t="t" r="r" b="b"/>
              <a:pathLst>
                <a:path w="11246866" h="2331212">
                  <a:moveTo>
                    <a:pt x="0" y="0"/>
                  </a:moveTo>
                  <a:lnTo>
                    <a:pt x="11246866" y="0"/>
                  </a:lnTo>
                  <a:lnTo>
                    <a:pt x="11246866" y="2331212"/>
                  </a:lnTo>
                  <a:lnTo>
                    <a:pt x="0" y="2331212"/>
                  </a:lnTo>
                  <a:lnTo>
                    <a:pt x="0" y="0"/>
                  </a:lnTo>
                  <a:close/>
                </a:path>
              </a:pathLst>
            </a:custGeom>
            <a:blipFill>
              <a:blip r:embed="rId5"/>
              <a:stretch>
                <a:fillRect t="-97" b="-95"/>
              </a:stretch>
            </a:blipFill>
          </p:spPr>
          <p:txBody>
            <a:bodyPr/>
            <a:lstStyle/>
            <a:p>
              <a:endParaRPr lang="en-US"/>
            </a:p>
          </p:txBody>
        </p:sp>
      </p:grpSp>
      <p:grpSp>
        <p:nvGrpSpPr>
          <p:cNvPr id="6" name="Group 6"/>
          <p:cNvGrpSpPr/>
          <p:nvPr/>
        </p:nvGrpSpPr>
        <p:grpSpPr>
          <a:xfrm>
            <a:off x="12293279" y="9779925"/>
            <a:ext cx="5443792" cy="760077"/>
            <a:chOff x="0" y="0"/>
            <a:chExt cx="7258389" cy="1013435"/>
          </a:xfrm>
        </p:grpSpPr>
        <p:sp>
          <p:nvSpPr>
            <p:cNvPr id="7" name="Freeform 7"/>
            <p:cNvSpPr/>
            <p:nvPr/>
          </p:nvSpPr>
          <p:spPr>
            <a:xfrm>
              <a:off x="0" y="0"/>
              <a:ext cx="7258431" cy="1013460"/>
            </a:xfrm>
            <a:custGeom>
              <a:avLst/>
              <a:gdLst/>
              <a:ahLst/>
              <a:cxnLst/>
              <a:rect l="l" t="t" r="r" b="b"/>
              <a:pathLst>
                <a:path w="7258431" h="1013460">
                  <a:moveTo>
                    <a:pt x="7258431" y="1013460"/>
                  </a:moveTo>
                  <a:lnTo>
                    <a:pt x="0" y="1013460"/>
                  </a:lnTo>
                  <a:lnTo>
                    <a:pt x="0" y="0"/>
                  </a:lnTo>
                  <a:lnTo>
                    <a:pt x="7258431" y="0"/>
                  </a:lnTo>
                  <a:lnTo>
                    <a:pt x="7258431" y="1013460"/>
                  </a:lnTo>
                  <a:close/>
                </a:path>
              </a:pathLst>
            </a:custGeom>
            <a:blipFill>
              <a:blip r:embed="rId6"/>
              <a:stretch>
                <a:fillRect t="-82630" b="-82628"/>
              </a:stretch>
            </a:blipFill>
          </p:spPr>
          <p:txBody>
            <a:bodyPr/>
            <a:lstStyle/>
            <a:p>
              <a:endParaRPr lang="en-US"/>
            </a:p>
          </p:txBody>
        </p:sp>
      </p:grpSp>
      <p:sp>
        <p:nvSpPr>
          <p:cNvPr id="8" name="Freeform 8"/>
          <p:cNvSpPr/>
          <p:nvPr/>
        </p:nvSpPr>
        <p:spPr>
          <a:xfrm>
            <a:off x="12176205" y="144834"/>
            <a:ext cx="6839405" cy="10253966"/>
          </a:xfrm>
          <a:custGeom>
            <a:avLst/>
            <a:gdLst/>
            <a:ahLst/>
            <a:cxnLst/>
            <a:rect l="l" t="t" r="r" b="b"/>
            <a:pathLst>
              <a:path w="6839405" h="10253966">
                <a:moveTo>
                  <a:pt x="0" y="0"/>
                </a:moveTo>
                <a:lnTo>
                  <a:pt x="6839406" y="0"/>
                </a:lnTo>
                <a:lnTo>
                  <a:pt x="6839406" y="10253966"/>
                </a:lnTo>
                <a:lnTo>
                  <a:pt x="0" y="10253966"/>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491751" y="2562597"/>
            <a:ext cx="11137274" cy="7217329"/>
          </a:xfrm>
          <a:prstGeom prst="rect">
            <a:avLst/>
          </a:prstGeom>
        </p:spPr>
        <p:txBody>
          <a:bodyPr lIns="0" tIns="0" rIns="0" bIns="0" rtlCol="0" anchor="t">
            <a:spAutoFit/>
          </a:bodyPr>
          <a:lstStyle/>
          <a:p>
            <a:pPr marL="896569" lvl="2" indent="-298856" algn="just">
              <a:lnSpc>
                <a:spcPts val="5177"/>
              </a:lnSpc>
              <a:buFont typeface="Arial"/>
              <a:buChar char="⚬"/>
            </a:pPr>
            <a:r>
              <a:rPr lang="en-US" sz="3921">
                <a:solidFill>
                  <a:srgbClr val="413A3A"/>
                </a:solidFill>
                <a:latin typeface="Roboto Condensed"/>
              </a:rPr>
              <a:t>Lê Minh Khuê sinh năm 1949, quê ở tỉnh Thanh Hóa. </a:t>
            </a:r>
          </a:p>
          <a:p>
            <a:pPr marL="896569" lvl="2" indent="-298856" algn="just">
              <a:lnSpc>
                <a:spcPts val="5177"/>
              </a:lnSpc>
              <a:buFont typeface="Arial"/>
              <a:buChar char="⚬"/>
            </a:pPr>
            <a:r>
              <a:rPr lang="en-US" sz="3921">
                <a:solidFill>
                  <a:srgbClr val="413A3A"/>
                </a:solidFill>
                <a:latin typeface="Roboto Condensed"/>
              </a:rPr>
              <a:t>Trong kháng chiến chống Mĩ, bà tham gia thanh niên xung phong và bắt đầu viết văn từ năm 1970 (thế kỉ XX). </a:t>
            </a:r>
          </a:p>
          <a:p>
            <a:pPr marL="896569" lvl="2" indent="-298856" algn="just">
              <a:lnSpc>
                <a:spcPts val="5177"/>
              </a:lnSpc>
              <a:buFont typeface="Arial"/>
              <a:buChar char="⚬"/>
            </a:pPr>
            <a:r>
              <a:rPr lang="en-US" sz="3921">
                <a:solidFill>
                  <a:srgbClr val="413A3A"/>
                </a:solidFill>
                <a:latin typeface="Roboto Condensed"/>
              </a:rPr>
              <a:t>Là cây bút chuyên viết truyện ngắn với đề tài chiến tranh, Lê Minh Khuê cũng như nhiều tác giả khác viết về cuộc sống và chiến đấu của thế hệ trẻ ở Trường Sơn. </a:t>
            </a:r>
          </a:p>
          <a:p>
            <a:pPr marL="896586" lvl="2" indent="-298862" algn="just">
              <a:lnSpc>
                <a:spcPts val="5177"/>
              </a:lnSpc>
              <a:buFont typeface="Arial"/>
              <a:buChar char="⚬"/>
            </a:pPr>
            <a:r>
              <a:rPr lang="en-US" sz="3921">
                <a:solidFill>
                  <a:srgbClr val="413A3A"/>
                </a:solidFill>
                <a:latin typeface="Roboto Condensed"/>
              </a:rPr>
              <a:t>Sau năm 1975, cây bút có sự chuyển hướng, bám sát những chuyến biến của đời sống xã hội và con người trên tinh thần đổi mới.</a:t>
            </a:r>
          </a:p>
        </p:txBody>
      </p:sp>
      <p:sp>
        <p:nvSpPr>
          <p:cNvPr id="10" name="TextBox 10"/>
          <p:cNvSpPr txBox="1"/>
          <p:nvPr/>
        </p:nvSpPr>
        <p:spPr>
          <a:xfrm>
            <a:off x="-261707" y="238744"/>
            <a:ext cx="11548669" cy="927075"/>
          </a:xfrm>
          <a:prstGeom prst="rect">
            <a:avLst/>
          </a:prstGeom>
        </p:spPr>
        <p:txBody>
          <a:bodyPr lIns="0" tIns="0" rIns="0" bIns="0" rtlCol="0" anchor="t">
            <a:spAutoFit/>
          </a:bodyPr>
          <a:lstStyle/>
          <a:p>
            <a:pPr algn="ctr">
              <a:lnSpc>
                <a:spcPts val="7698"/>
              </a:lnSpc>
            </a:pPr>
            <a:r>
              <a:rPr lang="en-US" sz="5498">
                <a:solidFill>
                  <a:srgbClr val="FCFCFD"/>
                </a:solidFill>
                <a:latin typeface="Fraunces Bold"/>
              </a:rPr>
              <a:t>3. KHÁM PHÁ VĂN BẢN</a:t>
            </a:r>
          </a:p>
        </p:txBody>
      </p:sp>
      <p:sp>
        <p:nvSpPr>
          <p:cNvPr id="11" name="TextBox 11"/>
          <p:cNvSpPr txBox="1"/>
          <p:nvPr/>
        </p:nvSpPr>
        <p:spPr>
          <a:xfrm>
            <a:off x="0" y="1326644"/>
            <a:ext cx="10106568" cy="767080"/>
          </a:xfrm>
          <a:prstGeom prst="rect">
            <a:avLst/>
          </a:prstGeom>
        </p:spPr>
        <p:txBody>
          <a:bodyPr lIns="0" tIns="0" rIns="0" bIns="0" rtlCol="0" anchor="t">
            <a:spAutoFit/>
          </a:bodyPr>
          <a:lstStyle/>
          <a:p>
            <a:pPr algn="ctr">
              <a:lnSpc>
                <a:spcPts val="6020"/>
              </a:lnSpc>
            </a:pPr>
            <a:r>
              <a:rPr lang="en-US" sz="4300">
                <a:solidFill>
                  <a:srgbClr val="FFFFFF"/>
                </a:solidFill>
                <a:latin typeface="#9Slide05 Aphrodite Pro"/>
              </a:rPr>
              <a:t>3.1 Tác giả Lê Minh Khuê</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872016" y="1682338"/>
            <a:ext cx="13452146" cy="1545577"/>
          </a:xfrm>
          <a:prstGeom prst="rect">
            <a:avLst/>
          </a:prstGeom>
        </p:spPr>
        <p:txBody>
          <a:bodyPr lIns="0" tIns="0" rIns="0" bIns="0" rtlCol="0" anchor="t">
            <a:spAutoFit/>
          </a:bodyPr>
          <a:lstStyle/>
          <a:p>
            <a:pPr algn="ctr">
              <a:lnSpc>
                <a:spcPts val="6158"/>
              </a:lnSpc>
            </a:pPr>
            <a:r>
              <a:rPr lang="en-US" sz="4399">
                <a:solidFill>
                  <a:srgbClr val="FCFCFD"/>
                </a:solidFill>
                <a:latin typeface="Roboto Condensed Bold"/>
              </a:rPr>
              <a:t>a.  Đặc điểm truyện trong văn bản “Những ngôi sao xa xôi”</a:t>
            </a:r>
          </a:p>
          <a:p>
            <a:pPr algn="ctr">
              <a:lnSpc>
                <a:spcPts val="6158"/>
              </a:lnSpc>
            </a:pPr>
            <a:endParaRPr lang="en-US" sz="4399">
              <a:solidFill>
                <a:srgbClr val="FCFCFD"/>
              </a:solidFill>
              <a:latin typeface="Roboto Condensed Bold"/>
            </a:endParaRPr>
          </a:p>
        </p:txBody>
      </p:sp>
      <p:sp>
        <p:nvSpPr>
          <p:cNvPr id="3" name="Freeform 3"/>
          <p:cNvSpPr/>
          <p:nvPr/>
        </p:nvSpPr>
        <p:spPr>
          <a:xfrm>
            <a:off x="13776160" y="-503936"/>
            <a:ext cx="4932023" cy="4913527"/>
          </a:xfrm>
          <a:custGeom>
            <a:avLst/>
            <a:gdLst/>
            <a:ahLst/>
            <a:cxnLst/>
            <a:rect l="l" t="t" r="r" b="b"/>
            <a:pathLst>
              <a:path w="4932023" h="4913527">
                <a:moveTo>
                  <a:pt x="0" y="0"/>
                </a:moveTo>
                <a:lnTo>
                  <a:pt x="4932022" y="0"/>
                </a:lnTo>
                <a:lnTo>
                  <a:pt x="4932022" y="4913527"/>
                </a:lnTo>
                <a:lnTo>
                  <a:pt x="0" y="491352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2665796" y="3026137"/>
            <a:ext cx="12205781" cy="6624536"/>
            <a:chOff x="0" y="0"/>
            <a:chExt cx="3214691" cy="1744734"/>
          </a:xfrm>
        </p:grpSpPr>
        <p:sp>
          <p:nvSpPr>
            <p:cNvPr id="5" name="Freeform 5"/>
            <p:cNvSpPr/>
            <p:nvPr/>
          </p:nvSpPr>
          <p:spPr>
            <a:xfrm>
              <a:off x="0" y="0"/>
              <a:ext cx="3214691" cy="1744734"/>
            </a:xfrm>
            <a:custGeom>
              <a:avLst/>
              <a:gdLst/>
              <a:ahLst/>
              <a:cxnLst/>
              <a:rect l="l" t="t" r="r" b="b"/>
              <a:pathLst>
                <a:path w="3214691" h="1744734">
                  <a:moveTo>
                    <a:pt x="32348" y="0"/>
                  </a:moveTo>
                  <a:lnTo>
                    <a:pt x="3182343" y="0"/>
                  </a:lnTo>
                  <a:cubicBezTo>
                    <a:pt x="3190922" y="0"/>
                    <a:pt x="3199150" y="3408"/>
                    <a:pt x="3205217" y="9475"/>
                  </a:cubicBezTo>
                  <a:cubicBezTo>
                    <a:pt x="3211283" y="15541"/>
                    <a:pt x="3214691" y="23769"/>
                    <a:pt x="3214691" y="32348"/>
                  </a:cubicBezTo>
                  <a:lnTo>
                    <a:pt x="3214691" y="1712385"/>
                  </a:lnTo>
                  <a:cubicBezTo>
                    <a:pt x="3214691" y="1730251"/>
                    <a:pt x="3200208" y="1744734"/>
                    <a:pt x="3182343" y="1744734"/>
                  </a:cubicBezTo>
                  <a:lnTo>
                    <a:pt x="32348" y="1744734"/>
                  </a:lnTo>
                  <a:cubicBezTo>
                    <a:pt x="14483" y="1744734"/>
                    <a:pt x="0" y="1730251"/>
                    <a:pt x="0" y="1712385"/>
                  </a:cubicBezTo>
                  <a:lnTo>
                    <a:pt x="0" y="32348"/>
                  </a:lnTo>
                  <a:cubicBezTo>
                    <a:pt x="0" y="14483"/>
                    <a:pt x="14483" y="0"/>
                    <a:pt x="32348" y="0"/>
                  </a:cubicBezTo>
                  <a:close/>
                </a:path>
              </a:pathLst>
            </a:custGeom>
            <a:solidFill>
              <a:srgbClr val="D6DAFF">
                <a:alpha val="60784"/>
              </a:srgbClr>
            </a:solidFill>
          </p:spPr>
          <p:txBody>
            <a:bodyPr/>
            <a:lstStyle/>
            <a:p>
              <a:endParaRPr lang="en-US"/>
            </a:p>
          </p:txBody>
        </p:sp>
        <p:sp>
          <p:nvSpPr>
            <p:cNvPr id="6" name="TextBox 6"/>
            <p:cNvSpPr txBox="1"/>
            <p:nvPr/>
          </p:nvSpPr>
          <p:spPr>
            <a:xfrm>
              <a:off x="0" y="-38100"/>
              <a:ext cx="3214691" cy="1782834"/>
            </a:xfrm>
            <a:prstGeom prst="rect">
              <a:avLst/>
            </a:prstGeom>
          </p:spPr>
          <p:txBody>
            <a:bodyPr lIns="50800" tIns="50800" rIns="50800" bIns="50800" rtlCol="0" anchor="ctr"/>
            <a:lstStyle/>
            <a:p>
              <a:pPr algn="ctr">
                <a:lnSpc>
                  <a:spcPts val="2213"/>
                </a:lnSpc>
              </a:pPr>
              <a:endParaRPr/>
            </a:p>
          </p:txBody>
        </p:sp>
      </p:grpSp>
      <p:sp>
        <p:nvSpPr>
          <p:cNvPr id="7" name="TextBox 7"/>
          <p:cNvSpPr txBox="1"/>
          <p:nvPr/>
        </p:nvSpPr>
        <p:spPr>
          <a:xfrm>
            <a:off x="1665136" y="3142190"/>
            <a:ext cx="12997863" cy="6665565"/>
          </a:xfrm>
          <a:prstGeom prst="rect">
            <a:avLst/>
          </a:prstGeom>
        </p:spPr>
        <p:txBody>
          <a:bodyPr lIns="0" tIns="0" rIns="0" bIns="0" rtlCol="0" anchor="t">
            <a:spAutoFit/>
          </a:bodyPr>
          <a:lstStyle/>
          <a:p>
            <a:pPr algn="ctr">
              <a:lnSpc>
                <a:spcPts val="5880"/>
              </a:lnSpc>
            </a:pPr>
            <a:r>
              <a:rPr lang="en-US" sz="4200">
                <a:solidFill>
                  <a:srgbClr val="022648"/>
                </a:solidFill>
                <a:latin typeface="Roboto Condensed Bold"/>
              </a:rPr>
              <a:t>Nhiệm vụ 1: </a:t>
            </a:r>
          </a:p>
          <a:p>
            <a:pPr marL="1813560" lvl="2" indent="-604520" algn="just">
              <a:lnSpc>
                <a:spcPts val="5880"/>
              </a:lnSpc>
              <a:buFont typeface="Arial"/>
              <a:buChar char="⚬"/>
            </a:pPr>
            <a:r>
              <a:rPr lang="en-US" sz="4200">
                <a:solidFill>
                  <a:srgbClr val="022648"/>
                </a:solidFill>
                <a:latin typeface="Roboto Condensed"/>
              </a:rPr>
              <a:t>HS làm việc THEO CẶP tại lớp: Hoàn thành toàn bộ các câu hỏi trắc nghiệm từ 1 đến 6 theo hình thức SỨC MẠNH ĐỒNG ĐỘI (2 bạn cùng làm bài, cùng tìm hiểu và cùng thảo luận để đưa ra đáp án cho Phiếu học tập số 1). 3 cặp trả lời đúng và nhanh nhất sẽ nhận được điểm thưởng.</a:t>
            </a:r>
          </a:p>
          <a:p>
            <a:pPr marL="1813560" lvl="2" indent="-604520" algn="just">
              <a:lnSpc>
                <a:spcPts val="5880"/>
              </a:lnSpc>
              <a:buFont typeface="Arial"/>
              <a:buChar char="⚬"/>
            </a:pPr>
            <a:r>
              <a:rPr lang="en-US" sz="4200">
                <a:solidFill>
                  <a:srgbClr val="022648"/>
                </a:solidFill>
                <a:latin typeface="Roboto Condensed"/>
              </a:rPr>
              <a:t>Thời gian: tối đa 5 phút cho nhiệm vụ 1.</a:t>
            </a:r>
          </a:p>
          <a:p>
            <a:pPr algn="just">
              <a:lnSpc>
                <a:spcPts val="5880"/>
              </a:lnSpc>
            </a:pPr>
            <a:endParaRPr lang="en-US" sz="4200">
              <a:solidFill>
                <a:srgbClr val="022648"/>
              </a:solidFill>
              <a:latin typeface="Roboto Condensed"/>
            </a:endParaRPr>
          </a:p>
        </p:txBody>
      </p:sp>
      <p:grpSp>
        <p:nvGrpSpPr>
          <p:cNvPr id="8" name="Group 8"/>
          <p:cNvGrpSpPr/>
          <p:nvPr/>
        </p:nvGrpSpPr>
        <p:grpSpPr>
          <a:xfrm>
            <a:off x="13567987" y="6125896"/>
            <a:ext cx="4873530" cy="1156727"/>
            <a:chOff x="0" y="0"/>
            <a:chExt cx="6498040" cy="1542303"/>
          </a:xfrm>
        </p:grpSpPr>
        <p:sp>
          <p:nvSpPr>
            <p:cNvPr id="9" name="Freeform 9"/>
            <p:cNvSpPr/>
            <p:nvPr/>
          </p:nvSpPr>
          <p:spPr>
            <a:xfrm>
              <a:off x="0" y="0"/>
              <a:ext cx="6498082" cy="1542288"/>
            </a:xfrm>
            <a:custGeom>
              <a:avLst/>
              <a:gdLst/>
              <a:ahLst/>
              <a:cxnLst/>
              <a:rect l="l" t="t" r="r" b="b"/>
              <a:pathLst>
                <a:path w="6498082" h="1542288">
                  <a:moveTo>
                    <a:pt x="0" y="0"/>
                  </a:moveTo>
                  <a:lnTo>
                    <a:pt x="6498082" y="0"/>
                  </a:lnTo>
                  <a:lnTo>
                    <a:pt x="6498082" y="1542288"/>
                  </a:lnTo>
                  <a:lnTo>
                    <a:pt x="0" y="1542288"/>
                  </a:lnTo>
                  <a:lnTo>
                    <a:pt x="0" y="0"/>
                  </a:lnTo>
                  <a:close/>
                </a:path>
              </a:pathLst>
            </a:custGeom>
            <a:solidFill>
              <a:srgbClr val="000000">
                <a:alpha val="0"/>
              </a:srgbClr>
            </a:solidFill>
          </p:spPr>
          <p:txBody>
            <a:bodyPr/>
            <a:lstStyle/>
            <a:p>
              <a:endParaRPr lang="en-US"/>
            </a:p>
          </p:txBody>
        </p:sp>
      </p:grpSp>
      <p:sp>
        <p:nvSpPr>
          <p:cNvPr id="10" name="Freeform 10"/>
          <p:cNvSpPr/>
          <p:nvPr/>
        </p:nvSpPr>
        <p:spPr>
          <a:xfrm>
            <a:off x="7928042" y="4762016"/>
            <a:ext cx="15564255" cy="8229600"/>
          </a:xfrm>
          <a:custGeom>
            <a:avLst/>
            <a:gdLst/>
            <a:ahLst/>
            <a:cxnLst/>
            <a:rect l="l" t="t" r="r" b="b"/>
            <a:pathLst>
              <a:path w="15564255" h="8229600">
                <a:moveTo>
                  <a:pt x="0" y="0"/>
                </a:moveTo>
                <a:lnTo>
                  <a:pt x="15564256" y="0"/>
                </a:lnTo>
                <a:lnTo>
                  <a:pt x="15564256" y="8229600"/>
                </a:lnTo>
                <a:lnTo>
                  <a:pt x="0" y="8229600"/>
                </a:lnTo>
                <a:lnTo>
                  <a:pt x="0" y="0"/>
                </a:lnTo>
                <a:close/>
              </a:path>
            </a:pathLst>
          </a:custGeom>
          <a:blipFill>
            <a:blip r:embed="rId3"/>
            <a:stretch>
              <a:fillRect/>
            </a:stretch>
          </a:blipFill>
        </p:spPr>
        <p:txBody>
          <a:bodyPr/>
          <a:lstStyle/>
          <a:p>
            <a:endParaRPr lang="en-US"/>
          </a:p>
        </p:txBody>
      </p:sp>
      <p:sp>
        <p:nvSpPr>
          <p:cNvPr id="11" name="Freeform 11"/>
          <p:cNvSpPr/>
          <p:nvPr/>
        </p:nvSpPr>
        <p:spPr>
          <a:xfrm>
            <a:off x="-6989045" y="6938253"/>
            <a:ext cx="13978089" cy="8229600"/>
          </a:xfrm>
          <a:custGeom>
            <a:avLst/>
            <a:gdLst/>
            <a:ahLst/>
            <a:cxnLst/>
            <a:rect l="l" t="t" r="r" b="b"/>
            <a:pathLst>
              <a:path w="13978089" h="8229600">
                <a:moveTo>
                  <a:pt x="0" y="0"/>
                </a:moveTo>
                <a:lnTo>
                  <a:pt x="13978090" y="0"/>
                </a:lnTo>
                <a:lnTo>
                  <a:pt x="13978090" y="8229600"/>
                </a:lnTo>
                <a:lnTo>
                  <a:pt x="0" y="8229600"/>
                </a:lnTo>
                <a:lnTo>
                  <a:pt x="0" y="0"/>
                </a:lnTo>
                <a:close/>
              </a:path>
            </a:pathLst>
          </a:custGeom>
          <a:blipFill>
            <a:blip r:embed="rId4"/>
            <a:stretch>
              <a:fillRect/>
            </a:stretch>
          </a:blipFill>
        </p:spPr>
        <p:txBody>
          <a:bodyPr/>
          <a:lstStyle/>
          <a:p>
            <a:endParaRPr lang="en-US"/>
          </a:p>
        </p:txBody>
      </p:sp>
      <p:sp>
        <p:nvSpPr>
          <p:cNvPr id="12" name="TextBox 12"/>
          <p:cNvSpPr txBox="1"/>
          <p:nvPr/>
        </p:nvSpPr>
        <p:spPr>
          <a:xfrm>
            <a:off x="614223" y="262656"/>
            <a:ext cx="8905090" cy="1083277"/>
          </a:xfrm>
          <a:prstGeom prst="rect">
            <a:avLst/>
          </a:prstGeom>
        </p:spPr>
        <p:txBody>
          <a:bodyPr lIns="0" tIns="0" rIns="0" bIns="0" rtlCol="0" anchor="t">
            <a:spAutoFit/>
          </a:bodyPr>
          <a:lstStyle/>
          <a:p>
            <a:pPr algn="ctr">
              <a:lnSpc>
                <a:spcPts val="8539"/>
              </a:lnSpc>
            </a:pPr>
            <a:r>
              <a:rPr lang="en-US" sz="6098">
                <a:solidFill>
                  <a:srgbClr val="FCFCFD"/>
                </a:solidFill>
                <a:latin typeface="#9Slide05 Aphrodite Pro"/>
              </a:rPr>
              <a:t>3.2 Khám phá văn bản </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059" r="-97" b="-573"/>
            </a:stretch>
          </a:blipFill>
        </p:spPr>
        <p:txBody>
          <a:bodyPr/>
          <a:lstStyle/>
          <a:p>
            <a:endParaRPr lang="en-US"/>
          </a:p>
        </p:txBody>
      </p:sp>
      <p:grpSp>
        <p:nvGrpSpPr>
          <p:cNvPr id="3" name="Group 3"/>
          <p:cNvGrpSpPr/>
          <p:nvPr/>
        </p:nvGrpSpPr>
        <p:grpSpPr>
          <a:xfrm>
            <a:off x="-291830" y="3460498"/>
            <a:ext cx="19017574" cy="4721680"/>
            <a:chOff x="0" y="0"/>
            <a:chExt cx="5008744" cy="1243570"/>
          </a:xfrm>
        </p:grpSpPr>
        <p:sp>
          <p:nvSpPr>
            <p:cNvPr id="4" name="Freeform 4"/>
            <p:cNvSpPr/>
            <p:nvPr/>
          </p:nvSpPr>
          <p:spPr>
            <a:xfrm>
              <a:off x="0" y="0"/>
              <a:ext cx="5008744" cy="1243570"/>
            </a:xfrm>
            <a:custGeom>
              <a:avLst/>
              <a:gdLst/>
              <a:ahLst/>
              <a:cxnLst/>
              <a:rect l="l" t="t" r="r" b="b"/>
              <a:pathLst>
                <a:path w="5008744" h="1243570">
                  <a:moveTo>
                    <a:pt x="20762" y="0"/>
                  </a:moveTo>
                  <a:lnTo>
                    <a:pt x="4987982" y="0"/>
                  </a:lnTo>
                  <a:cubicBezTo>
                    <a:pt x="4993489" y="0"/>
                    <a:pt x="4998769" y="2187"/>
                    <a:pt x="5002663" y="6081"/>
                  </a:cubicBezTo>
                  <a:cubicBezTo>
                    <a:pt x="5006556" y="9975"/>
                    <a:pt x="5008744" y="15255"/>
                    <a:pt x="5008744" y="20762"/>
                  </a:cubicBezTo>
                  <a:lnTo>
                    <a:pt x="5008744" y="1222808"/>
                  </a:lnTo>
                  <a:cubicBezTo>
                    <a:pt x="5008744" y="1228315"/>
                    <a:pt x="5006556" y="1233595"/>
                    <a:pt x="5002663" y="1237489"/>
                  </a:cubicBezTo>
                  <a:cubicBezTo>
                    <a:pt x="4998769" y="1241383"/>
                    <a:pt x="4993489" y="1243570"/>
                    <a:pt x="4987982" y="1243570"/>
                  </a:cubicBezTo>
                  <a:lnTo>
                    <a:pt x="20762" y="1243570"/>
                  </a:lnTo>
                  <a:cubicBezTo>
                    <a:pt x="9295" y="1243570"/>
                    <a:pt x="0" y="1234275"/>
                    <a:pt x="0" y="1222808"/>
                  </a:cubicBezTo>
                  <a:lnTo>
                    <a:pt x="0" y="20762"/>
                  </a:lnTo>
                  <a:cubicBezTo>
                    <a:pt x="0" y="9295"/>
                    <a:pt x="9295" y="0"/>
                    <a:pt x="20762" y="0"/>
                  </a:cubicBezTo>
                  <a:close/>
                </a:path>
              </a:pathLst>
            </a:custGeom>
            <a:solidFill>
              <a:srgbClr val="FCFCFD">
                <a:alpha val="44706"/>
              </a:srgbClr>
            </a:solidFill>
          </p:spPr>
          <p:txBody>
            <a:bodyPr/>
            <a:lstStyle/>
            <a:p>
              <a:endParaRPr lang="en-US"/>
            </a:p>
          </p:txBody>
        </p:sp>
        <p:sp>
          <p:nvSpPr>
            <p:cNvPr id="5" name="TextBox 5"/>
            <p:cNvSpPr txBox="1"/>
            <p:nvPr/>
          </p:nvSpPr>
          <p:spPr>
            <a:xfrm>
              <a:off x="0" y="-38100"/>
              <a:ext cx="5008744" cy="1281670"/>
            </a:xfrm>
            <a:prstGeom prst="rect">
              <a:avLst/>
            </a:prstGeom>
          </p:spPr>
          <p:txBody>
            <a:bodyPr lIns="50800" tIns="50800" rIns="50800" bIns="50800" rtlCol="0" anchor="ctr"/>
            <a:lstStyle/>
            <a:p>
              <a:pPr algn="ctr">
                <a:lnSpc>
                  <a:spcPts val="2213"/>
                </a:lnSpc>
              </a:pPr>
              <a:endParaRPr/>
            </a:p>
          </p:txBody>
        </p:sp>
      </p:grpSp>
      <p:sp>
        <p:nvSpPr>
          <p:cNvPr id="6" name="Freeform 6"/>
          <p:cNvSpPr/>
          <p:nvPr/>
        </p:nvSpPr>
        <p:spPr>
          <a:xfrm>
            <a:off x="14001458" y="-123384"/>
            <a:ext cx="3744055" cy="3583882"/>
          </a:xfrm>
          <a:custGeom>
            <a:avLst/>
            <a:gdLst/>
            <a:ahLst/>
            <a:cxnLst/>
            <a:rect l="l" t="t" r="r" b="b"/>
            <a:pathLst>
              <a:path w="3744055" h="3583882">
                <a:moveTo>
                  <a:pt x="0" y="0"/>
                </a:moveTo>
                <a:lnTo>
                  <a:pt x="3744055" y="0"/>
                </a:lnTo>
                <a:lnTo>
                  <a:pt x="3744055" y="3583882"/>
                </a:lnTo>
                <a:lnTo>
                  <a:pt x="0" y="3583882"/>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970473" y="4237902"/>
            <a:ext cx="15288827" cy="2890647"/>
          </a:xfrm>
          <a:prstGeom prst="rect">
            <a:avLst/>
          </a:prstGeom>
        </p:spPr>
        <p:txBody>
          <a:bodyPr lIns="0" tIns="0" rIns="0" bIns="0" rtlCol="0" anchor="t">
            <a:spAutoFit/>
          </a:bodyPr>
          <a:lstStyle/>
          <a:p>
            <a:pPr>
              <a:lnSpc>
                <a:spcPts val="7854"/>
              </a:lnSpc>
            </a:pPr>
            <a:r>
              <a:rPr lang="en-US" sz="4200">
                <a:solidFill>
                  <a:srgbClr val="022648"/>
                </a:solidFill>
                <a:latin typeface="Roboto Condensed Bold"/>
              </a:rPr>
              <a:t>Câu 1: Văn bản “Những ngôi sao xa xôi” được viết theo thể loại nào?</a:t>
            </a:r>
          </a:p>
          <a:p>
            <a:pPr>
              <a:lnSpc>
                <a:spcPts val="7854"/>
              </a:lnSpc>
            </a:pPr>
            <a:r>
              <a:rPr lang="en-US" sz="4200">
                <a:solidFill>
                  <a:srgbClr val="022648"/>
                </a:solidFill>
                <a:latin typeface="Roboto Condensed Bold"/>
              </a:rPr>
              <a:t>A. Truyện ngắn                                          B. Tiểu thuyết</a:t>
            </a:r>
          </a:p>
          <a:p>
            <a:pPr>
              <a:lnSpc>
                <a:spcPts val="7854"/>
              </a:lnSpc>
            </a:pPr>
            <a:r>
              <a:rPr lang="en-US" sz="4200">
                <a:solidFill>
                  <a:srgbClr val="022648"/>
                </a:solidFill>
                <a:latin typeface="Roboto Condensed Bold"/>
              </a:rPr>
              <a:t>C. Tùy bút                                                   D. Tản văn</a:t>
            </a:r>
          </a:p>
        </p:txBody>
      </p:sp>
      <p:sp>
        <p:nvSpPr>
          <p:cNvPr id="8" name="Freeform 8"/>
          <p:cNvSpPr/>
          <p:nvPr/>
        </p:nvSpPr>
        <p:spPr>
          <a:xfrm>
            <a:off x="754159" y="5143500"/>
            <a:ext cx="1216314" cy="1176507"/>
          </a:xfrm>
          <a:custGeom>
            <a:avLst/>
            <a:gdLst/>
            <a:ahLst/>
            <a:cxnLst/>
            <a:rect l="l" t="t" r="r" b="b"/>
            <a:pathLst>
              <a:path w="1216314" h="1176507">
                <a:moveTo>
                  <a:pt x="0" y="0"/>
                </a:moveTo>
                <a:lnTo>
                  <a:pt x="1216314" y="0"/>
                </a:lnTo>
                <a:lnTo>
                  <a:pt x="1216314" y="1176507"/>
                </a:lnTo>
                <a:lnTo>
                  <a:pt x="0" y="11765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1028700" y="472242"/>
            <a:ext cx="9331895" cy="1196315"/>
          </a:xfrm>
          <a:prstGeom prst="rect">
            <a:avLst/>
          </a:prstGeom>
        </p:spPr>
        <p:txBody>
          <a:bodyPr lIns="0" tIns="0" rIns="0" bIns="0" rtlCol="0" anchor="t">
            <a:spAutoFit/>
          </a:bodyPr>
          <a:lstStyle/>
          <a:p>
            <a:pPr algn="ctr">
              <a:lnSpc>
                <a:spcPts val="9427"/>
              </a:lnSpc>
            </a:pPr>
            <a:r>
              <a:rPr lang="en-US" sz="6733">
                <a:solidFill>
                  <a:srgbClr val="FCFCFD"/>
                </a:solidFill>
                <a:latin typeface="#9Slide05 Aphrodite Pro"/>
              </a:rPr>
              <a:t>3.2 Khám phá văn bản </a:t>
            </a:r>
          </a:p>
        </p:txBody>
      </p:sp>
      <p:sp>
        <p:nvSpPr>
          <p:cNvPr id="10" name="TextBox 10"/>
          <p:cNvSpPr txBox="1"/>
          <p:nvPr/>
        </p:nvSpPr>
        <p:spPr>
          <a:xfrm>
            <a:off x="1028700" y="1971117"/>
            <a:ext cx="13452146" cy="764527"/>
          </a:xfrm>
          <a:prstGeom prst="rect">
            <a:avLst/>
          </a:prstGeom>
        </p:spPr>
        <p:txBody>
          <a:bodyPr lIns="0" tIns="0" rIns="0" bIns="0" rtlCol="0" anchor="t">
            <a:spAutoFit/>
          </a:bodyPr>
          <a:lstStyle/>
          <a:p>
            <a:pPr algn="ctr">
              <a:lnSpc>
                <a:spcPts val="6158"/>
              </a:lnSpc>
            </a:pPr>
            <a:r>
              <a:rPr lang="en-US" sz="4399">
                <a:solidFill>
                  <a:srgbClr val="FFF3E9"/>
                </a:solidFill>
                <a:latin typeface="Roboto Condensed Bold"/>
              </a:rPr>
              <a:t>a.  Đặc điểm truyện trong văn bản “Những ngôi sao xa xôi”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059" r="-97" b="-573"/>
            </a:stretch>
          </a:blipFill>
        </p:spPr>
        <p:txBody>
          <a:bodyPr/>
          <a:lstStyle/>
          <a:p>
            <a:endParaRPr lang="en-US"/>
          </a:p>
        </p:txBody>
      </p:sp>
      <p:grpSp>
        <p:nvGrpSpPr>
          <p:cNvPr id="3" name="Group 3"/>
          <p:cNvGrpSpPr/>
          <p:nvPr/>
        </p:nvGrpSpPr>
        <p:grpSpPr>
          <a:xfrm>
            <a:off x="-291830" y="2907354"/>
            <a:ext cx="19017574" cy="5858483"/>
            <a:chOff x="0" y="0"/>
            <a:chExt cx="5008744" cy="1542975"/>
          </a:xfrm>
        </p:grpSpPr>
        <p:sp>
          <p:nvSpPr>
            <p:cNvPr id="4" name="Freeform 4"/>
            <p:cNvSpPr/>
            <p:nvPr/>
          </p:nvSpPr>
          <p:spPr>
            <a:xfrm>
              <a:off x="0" y="0"/>
              <a:ext cx="5008744" cy="1542975"/>
            </a:xfrm>
            <a:custGeom>
              <a:avLst/>
              <a:gdLst/>
              <a:ahLst/>
              <a:cxnLst/>
              <a:rect l="l" t="t" r="r" b="b"/>
              <a:pathLst>
                <a:path w="5008744" h="1542975">
                  <a:moveTo>
                    <a:pt x="20762" y="0"/>
                  </a:moveTo>
                  <a:lnTo>
                    <a:pt x="4987982" y="0"/>
                  </a:lnTo>
                  <a:cubicBezTo>
                    <a:pt x="4993489" y="0"/>
                    <a:pt x="4998769" y="2187"/>
                    <a:pt x="5002663" y="6081"/>
                  </a:cubicBezTo>
                  <a:cubicBezTo>
                    <a:pt x="5006556" y="9975"/>
                    <a:pt x="5008744" y="15255"/>
                    <a:pt x="5008744" y="20762"/>
                  </a:cubicBezTo>
                  <a:lnTo>
                    <a:pt x="5008744" y="1522213"/>
                  </a:lnTo>
                  <a:cubicBezTo>
                    <a:pt x="5008744" y="1533680"/>
                    <a:pt x="4999449" y="1542975"/>
                    <a:pt x="4987982" y="1542975"/>
                  </a:cubicBezTo>
                  <a:lnTo>
                    <a:pt x="20762" y="1542975"/>
                  </a:lnTo>
                  <a:cubicBezTo>
                    <a:pt x="9295" y="1542975"/>
                    <a:pt x="0" y="1533680"/>
                    <a:pt x="0" y="1522213"/>
                  </a:cubicBezTo>
                  <a:lnTo>
                    <a:pt x="0" y="20762"/>
                  </a:lnTo>
                  <a:cubicBezTo>
                    <a:pt x="0" y="9295"/>
                    <a:pt x="9295" y="0"/>
                    <a:pt x="20762" y="0"/>
                  </a:cubicBezTo>
                  <a:close/>
                </a:path>
              </a:pathLst>
            </a:custGeom>
            <a:solidFill>
              <a:srgbClr val="FCFCFD">
                <a:alpha val="44706"/>
              </a:srgbClr>
            </a:solidFill>
          </p:spPr>
          <p:txBody>
            <a:bodyPr/>
            <a:lstStyle/>
            <a:p>
              <a:endParaRPr lang="en-US"/>
            </a:p>
          </p:txBody>
        </p:sp>
        <p:sp>
          <p:nvSpPr>
            <p:cNvPr id="5" name="TextBox 5"/>
            <p:cNvSpPr txBox="1"/>
            <p:nvPr/>
          </p:nvSpPr>
          <p:spPr>
            <a:xfrm>
              <a:off x="0" y="-38100"/>
              <a:ext cx="5008744" cy="1581075"/>
            </a:xfrm>
            <a:prstGeom prst="rect">
              <a:avLst/>
            </a:prstGeom>
          </p:spPr>
          <p:txBody>
            <a:bodyPr lIns="50800" tIns="50800" rIns="50800" bIns="50800" rtlCol="0" anchor="ctr"/>
            <a:lstStyle/>
            <a:p>
              <a:pPr algn="ctr">
                <a:lnSpc>
                  <a:spcPts val="2213"/>
                </a:lnSpc>
              </a:pPr>
              <a:endParaRPr/>
            </a:p>
          </p:txBody>
        </p:sp>
      </p:grpSp>
      <p:sp>
        <p:nvSpPr>
          <p:cNvPr id="6" name="Freeform 6"/>
          <p:cNvSpPr/>
          <p:nvPr/>
        </p:nvSpPr>
        <p:spPr>
          <a:xfrm>
            <a:off x="14001458" y="-123384"/>
            <a:ext cx="3744055" cy="3583882"/>
          </a:xfrm>
          <a:custGeom>
            <a:avLst/>
            <a:gdLst/>
            <a:ahLst/>
            <a:cxnLst/>
            <a:rect l="l" t="t" r="r" b="b"/>
            <a:pathLst>
              <a:path w="3744055" h="3583882">
                <a:moveTo>
                  <a:pt x="0" y="0"/>
                </a:moveTo>
                <a:lnTo>
                  <a:pt x="3744055" y="0"/>
                </a:lnTo>
                <a:lnTo>
                  <a:pt x="3744055" y="3583882"/>
                </a:lnTo>
                <a:lnTo>
                  <a:pt x="0" y="3583882"/>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335093" y="3262560"/>
            <a:ext cx="16410420" cy="4871847"/>
          </a:xfrm>
          <a:prstGeom prst="rect">
            <a:avLst/>
          </a:prstGeom>
        </p:spPr>
        <p:txBody>
          <a:bodyPr lIns="0" tIns="0" rIns="0" bIns="0" rtlCol="0" anchor="t">
            <a:spAutoFit/>
          </a:bodyPr>
          <a:lstStyle/>
          <a:p>
            <a:pPr>
              <a:lnSpc>
                <a:spcPts val="7854"/>
              </a:lnSpc>
            </a:pPr>
            <a:r>
              <a:rPr lang="en-US" sz="4200">
                <a:solidFill>
                  <a:srgbClr val="022648"/>
                </a:solidFill>
                <a:latin typeface="Roboto Condensed Bold"/>
              </a:rPr>
              <a:t>Câu 2: Câu chuyện được kể bằng lời của người kể chuyện ở ngôi thứ mấy?</a:t>
            </a:r>
          </a:p>
          <a:p>
            <a:pPr>
              <a:lnSpc>
                <a:spcPts val="7854"/>
              </a:lnSpc>
            </a:pPr>
            <a:r>
              <a:rPr lang="en-US" sz="4200">
                <a:solidFill>
                  <a:srgbClr val="022648"/>
                </a:solidFill>
                <a:latin typeface="Roboto Condensed"/>
              </a:rPr>
              <a:t>A. Ngôi thứ nhất – Chị Thao</a:t>
            </a:r>
          </a:p>
          <a:p>
            <a:pPr>
              <a:lnSpc>
                <a:spcPts val="7854"/>
              </a:lnSpc>
            </a:pPr>
            <a:r>
              <a:rPr lang="en-US" sz="4200">
                <a:solidFill>
                  <a:srgbClr val="022648"/>
                </a:solidFill>
                <a:latin typeface="Roboto Condensed"/>
              </a:rPr>
              <a:t>B. Ngôi thứ nhất - Nho</a:t>
            </a:r>
          </a:p>
          <a:p>
            <a:pPr>
              <a:lnSpc>
                <a:spcPts val="7854"/>
              </a:lnSpc>
            </a:pPr>
            <a:r>
              <a:rPr lang="en-US" sz="4200">
                <a:solidFill>
                  <a:srgbClr val="022648"/>
                </a:solidFill>
                <a:latin typeface="Roboto Condensed"/>
              </a:rPr>
              <a:t>C. Ngôi thứ nhất – Phương Định</a:t>
            </a:r>
          </a:p>
          <a:p>
            <a:pPr>
              <a:lnSpc>
                <a:spcPts val="7854"/>
              </a:lnSpc>
            </a:pPr>
            <a:r>
              <a:rPr lang="en-US" sz="4200">
                <a:solidFill>
                  <a:srgbClr val="022648"/>
                </a:solidFill>
                <a:latin typeface="Roboto Condensed"/>
              </a:rPr>
              <a:t>D. Ngôi thứ ba – người kể giấu mặt</a:t>
            </a:r>
          </a:p>
        </p:txBody>
      </p:sp>
      <p:sp>
        <p:nvSpPr>
          <p:cNvPr id="8" name="Freeform 8"/>
          <p:cNvSpPr/>
          <p:nvPr/>
        </p:nvSpPr>
        <p:spPr>
          <a:xfrm>
            <a:off x="118779" y="6189757"/>
            <a:ext cx="1216314" cy="1176507"/>
          </a:xfrm>
          <a:custGeom>
            <a:avLst/>
            <a:gdLst/>
            <a:ahLst/>
            <a:cxnLst/>
            <a:rect l="l" t="t" r="r" b="b"/>
            <a:pathLst>
              <a:path w="1216314" h="1176507">
                <a:moveTo>
                  <a:pt x="0" y="0"/>
                </a:moveTo>
                <a:lnTo>
                  <a:pt x="1216314" y="0"/>
                </a:lnTo>
                <a:lnTo>
                  <a:pt x="1216314" y="1176507"/>
                </a:lnTo>
                <a:lnTo>
                  <a:pt x="0" y="11765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1028700" y="381561"/>
            <a:ext cx="8836213" cy="1132353"/>
          </a:xfrm>
          <a:prstGeom prst="rect">
            <a:avLst/>
          </a:prstGeom>
        </p:spPr>
        <p:txBody>
          <a:bodyPr lIns="0" tIns="0" rIns="0" bIns="0" rtlCol="0" anchor="t">
            <a:spAutoFit/>
          </a:bodyPr>
          <a:lstStyle/>
          <a:p>
            <a:pPr algn="ctr">
              <a:lnSpc>
                <a:spcPts val="8926"/>
              </a:lnSpc>
            </a:pPr>
            <a:r>
              <a:rPr lang="en-US" sz="6375">
                <a:solidFill>
                  <a:srgbClr val="FCFCFD"/>
                </a:solidFill>
                <a:latin typeface="#9Slide05 Aphrodite Pro"/>
              </a:rPr>
              <a:t>3.2 Khám phá văn bản </a:t>
            </a:r>
          </a:p>
        </p:txBody>
      </p:sp>
      <p:sp>
        <p:nvSpPr>
          <p:cNvPr id="10" name="TextBox 10"/>
          <p:cNvSpPr txBox="1"/>
          <p:nvPr/>
        </p:nvSpPr>
        <p:spPr>
          <a:xfrm>
            <a:off x="1028700" y="1601882"/>
            <a:ext cx="13452146" cy="764527"/>
          </a:xfrm>
          <a:prstGeom prst="rect">
            <a:avLst/>
          </a:prstGeom>
        </p:spPr>
        <p:txBody>
          <a:bodyPr lIns="0" tIns="0" rIns="0" bIns="0" rtlCol="0" anchor="t">
            <a:spAutoFit/>
          </a:bodyPr>
          <a:lstStyle/>
          <a:p>
            <a:pPr algn="ctr">
              <a:lnSpc>
                <a:spcPts val="6158"/>
              </a:lnSpc>
            </a:pPr>
            <a:r>
              <a:rPr lang="en-US" sz="4399">
                <a:solidFill>
                  <a:srgbClr val="FFF3E9"/>
                </a:solidFill>
                <a:latin typeface="Roboto Condensed Bold"/>
              </a:rPr>
              <a:t>a.  Đặc điểm truyện trong văn bản “Những ngôi sao xa xôi”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059" r="-97" b="-573"/>
            </a:stretch>
          </a:blipFill>
        </p:spPr>
        <p:txBody>
          <a:bodyPr/>
          <a:lstStyle/>
          <a:p>
            <a:endParaRPr lang="en-US"/>
          </a:p>
        </p:txBody>
      </p:sp>
      <p:grpSp>
        <p:nvGrpSpPr>
          <p:cNvPr id="3" name="Group 3"/>
          <p:cNvGrpSpPr/>
          <p:nvPr/>
        </p:nvGrpSpPr>
        <p:grpSpPr>
          <a:xfrm>
            <a:off x="-291830" y="2907354"/>
            <a:ext cx="19017574" cy="6588057"/>
            <a:chOff x="0" y="0"/>
            <a:chExt cx="5008744" cy="1735126"/>
          </a:xfrm>
        </p:grpSpPr>
        <p:sp>
          <p:nvSpPr>
            <p:cNvPr id="4" name="Freeform 4"/>
            <p:cNvSpPr/>
            <p:nvPr/>
          </p:nvSpPr>
          <p:spPr>
            <a:xfrm>
              <a:off x="0" y="0"/>
              <a:ext cx="5008744" cy="1735126"/>
            </a:xfrm>
            <a:custGeom>
              <a:avLst/>
              <a:gdLst/>
              <a:ahLst/>
              <a:cxnLst/>
              <a:rect l="l" t="t" r="r" b="b"/>
              <a:pathLst>
                <a:path w="5008744" h="1735126">
                  <a:moveTo>
                    <a:pt x="20762" y="0"/>
                  </a:moveTo>
                  <a:lnTo>
                    <a:pt x="4987982" y="0"/>
                  </a:lnTo>
                  <a:cubicBezTo>
                    <a:pt x="4993489" y="0"/>
                    <a:pt x="4998769" y="2187"/>
                    <a:pt x="5002663" y="6081"/>
                  </a:cubicBezTo>
                  <a:cubicBezTo>
                    <a:pt x="5006556" y="9975"/>
                    <a:pt x="5008744" y="15255"/>
                    <a:pt x="5008744" y="20762"/>
                  </a:cubicBezTo>
                  <a:lnTo>
                    <a:pt x="5008744" y="1714365"/>
                  </a:lnTo>
                  <a:cubicBezTo>
                    <a:pt x="5008744" y="1725831"/>
                    <a:pt x="4999449" y="1735126"/>
                    <a:pt x="4987982" y="1735126"/>
                  </a:cubicBezTo>
                  <a:lnTo>
                    <a:pt x="20762" y="1735126"/>
                  </a:lnTo>
                  <a:cubicBezTo>
                    <a:pt x="15255" y="1735126"/>
                    <a:pt x="9975" y="1732939"/>
                    <a:pt x="6081" y="1729045"/>
                  </a:cubicBezTo>
                  <a:cubicBezTo>
                    <a:pt x="2187" y="1725152"/>
                    <a:pt x="0" y="1719871"/>
                    <a:pt x="0" y="1714365"/>
                  </a:cubicBezTo>
                  <a:lnTo>
                    <a:pt x="0" y="20762"/>
                  </a:lnTo>
                  <a:cubicBezTo>
                    <a:pt x="0" y="9295"/>
                    <a:pt x="9295" y="0"/>
                    <a:pt x="20762" y="0"/>
                  </a:cubicBezTo>
                  <a:close/>
                </a:path>
              </a:pathLst>
            </a:custGeom>
            <a:solidFill>
              <a:srgbClr val="FCFCFD">
                <a:alpha val="44706"/>
              </a:srgbClr>
            </a:solidFill>
          </p:spPr>
          <p:txBody>
            <a:bodyPr/>
            <a:lstStyle/>
            <a:p>
              <a:endParaRPr lang="en-US"/>
            </a:p>
          </p:txBody>
        </p:sp>
        <p:sp>
          <p:nvSpPr>
            <p:cNvPr id="5" name="TextBox 5"/>
            <p:cNvSpPr txBox="1"/>
            <p:nvPr/>
          </p:nvSpPr>
          <p:spPr>
            <a:xfrm>
              <a:off x="0" y="-38100"/>
              <a:ext cx="5008744" cy="1773226"/>
            </a:xfrm>
            <a:prstGeom prst="rect">
              <a:avLst/>
            </a:prstGeom>
          </p:spPr>
          <p:txBody>
            <a:bodyPr lIns="50800" tIns="50800" rIns="50800" bIns="50800" rtlCol="0" anchor="ctr"/>
            <a:lstStyle/>
            <a:p>
              <a:pPr algn="ctr">
                <a:lnSpc>
                  <a:spcPts val="2213"/>
                </a:lnSpc>
              </a:pPr>
              <a:endParaRPr/>
            </a:p>
          </p:txBody>
        </p:sp>
      </p:grpSp>
      <p:sp>
        <p:nvSpPr>
          <p:cNvPr id="6" name="Freeform 6"/>
          <p:cNvSpPr/>
          <p:nvPr/>
        </p:nvSpPr>
        <p:spPr>
          <a:xfrm>
            <a:off x="14001458" y="-123384"/>
            <a:ext cx="3744055" cy="3583882"/>
          </a:xfrm>
          <a:custGeom>
            <a:avLst/>
            <a:gdLst/>
            <a:ahLst/>
            <a:cxnLst/>
            <a:rect l="l" t="t" r="r" b="b"/>
            <a:pathLst>
              <a:path w="3744055" h="3583882">
                <a:moveTo>
                  <a:pt x="0" y="0"/>
                </a:moveTo>
                <a:lnTo>
                  <a:pt x="3744055" y="0"/>
                </a:lnTo>
                <a:lnTo>
                  <a:pt x="3744055" y="3583882"/>
                </a:lnTo>
                <a:lnTo>
                  <a:pt x="0" y="3583882"/>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924183" y="154722"/>
            <a:ext cx="9177567" cy="1169841"/>
          </a:xfrm>
          <a:prstGeom prst="rect">
            <a:avLst/>
          </a:prstGeom>
        </p:spPr>
        <p:txBody>
          <a:bodyPr lIns="0" tIns="0" rIns="0" bIns="0" rtlCol="0" anchor="t">
            <a:spAutoFit/>
          </a:bodyPr>
          <a:lstStyle/>
          <a:p>
            <a:pPr algn="ctr">
              <a:lnSpc>
                <a:spcPts val="9271"/>
              </a:lnSpc>
            </a:pPr>
            <a:r>
              <a:rPr lang="en-US" sz="6622">
                <a:solidFill>
                  <a:srgbClr val="FCFCFD"/>
                </a:solidFill>
                <a:latin typeface="#9Slide05 Aphrodite Pro"/>
              </a:rPr>
              <a:t>3.2 Khám phá văn bản </a:t>
            </a:r>
          </a:p>
        </p:txBody>
      </p:sp>
      <p:sp>
        <p:nvSpPr>
          <p:cNvPr id="8" name="TextBox 8"/>
          <p:cNvSpPr txBox="1"/>
          <p:nvPr/>
        </p:nvSpPr>
        <p:spPr>
          <a:xfrm>
            <a:off x="1028700" y="1573307"/>
            <a:ext cx="13452146" cy="764527"/>
          </a:xfrm>
          <a:prstGeom prst="rect">
            <a:avLst/>
          </a:prstGeom>
        </p:spPr>
        <p:txBody>
          <a:bodyPr lIns="0" tIns="0" rIns="0" bIns="0" rtlCol="0" anchor="t">
            <a:spAutoFit/>
          </a:bodyPr>
          <a:lstStyle/>
          <a:p>
            <a:pPr algn="ctr">
              <a:lnSpc>
                <a:spcPts val="6158"/>
              </a:lnSpc>
            </a:pPr>
            <a:r>
              <a:rPr lang="en-US" sz="4399">
                <a:solidFill>
                  <a:srgbClr val="FFF3E9"/>
                </a:solidFill>
                <a:latin typeface="Roboto Condensed Bold"/>
              </a:rPr>
              <a:t>a.  Đặc điểm truyện trong văn bản “Những ngôi sao xa xôi”</a:t>
            </a:r>
          </a:p>
        </p:txBody>
      </p:sp>
      <p:sp>
        <p:nvSpPr>
          <p:cNvPr id="9" name="TextBox 9"/>
          <p:cNvSpPr txBox="1"/>
          <p:nvPr/>
        </p:nvSpPr>
        <p:spPr>
          <a:xfrm>
            <a:off x="298775" y="3222144"/>
            <a:ext cx="17728550" cy="5922645"/>
          </a:xfrm>
          <a:prstGeom prst="rect">
            <a:avLst/>
          </a:prstGeom>
        </p:spPr>
        <p:txBody>
          <a:bodyPr lIns="0" tIns="0" rIns="0" bIns="0" rtlCol="0" anchor="t">
            <a:spAutoFit/>
          </a:bodyPr>
          <a:lstStyle/>
          <a:p>
            <a:pPr algn="just">
              <a:lnSpc>
                <a:spcPts val="5880"/>
              </a:lnSpc>
            </a:pPr>
            <a:r>
              <a:rPr lang="en-US" sz="4200">
                <a:solidFill>
                  <a:srgbClr val="022648"/>
                </a:solidFill>
                <a:latin typeface="Roboto Condensed Bold"/>
              </a:rPr>
              <a:t>Câu 3: Ngôi kể đó có tác dụng như thế nào trong việc thể hiện nội dung câu chuyện?</a:t>
            </a:r>
          </a:p>
          <a:p>
            <a:pPr algn="just">
              <a:lnSpc>
                <a:spcPts val="5880"/>
              </a:lnSpc>
            </a:pPr>
            <a:r>
              <a:rPr lang="en-US" sz="4200">
                <a:solidFill>
                  <a:srgbClr val="022648"/>
                </a:solidFill>
                <a:latin typeface="Roboto Condensed"/>
              </a:rPr>
              <a:t>A. Tạo điểm nhìn phù hợp, dễ dàng tái hiện hiện thực khốc liệt của chiến tranh cũng như tâm trạng của nhân vật.</a:t>
            </a:r>
          </a:p>
          <a:p>
            <a:pPr algn="just">
              <a:lnSpc>
                <a:spcPts val="5880"/>
              </a:lnSpc>
            </a:pPr>
            <a:r>
              <a:rPr lang="en-US" sz="4200">
                <a:solidFill>
                  <a:srgbClr val="022648"/>
                </a:solidFill>
                <a:latin typeface="Roboto Condensed"/>
              </a:rPr>
              <a:t>B. Tạo cái nhìn khách quan cho câu chuyện mang đến cho câu chuyện sự hấp dẫn.</a:t>
            </a:r>
          </a:p>
          <a:p>
            <a:pPr algn="just">
              <a:lnSpc>
                <a:spcPts val="5880"/>
              </a:lnSpc>
            </a:pPr>
            <a:r>
              <a:rPr lang="en-US" sz="4200">
                <a:solidFill>
                  <a:srgbClr val="022648"/>
                </a:solidFill>
                <a:latin typeface="Roboto Condensed"/>
              </a:rPr>
              <a:t>C. Dễ dàng diễn tả, tái hiện diễn biến tâm lí của các nhân vật.</a:t>
            </a:r>
          </a:p>
          <a:p>
            <a:pPr algn="just">
              <a:lnSpc>
                <a:spcPts val="5880"/>
              </a:lnSpc>
            </a:pPr>
            <a:r>
              <a:rPr lang="en-US" sz="4200">
                <a:solidFill>
                  <a:srgbClr val="022648"/>
                </a:solidFill>
                <a:latin typeface="Roboto Condensed"/>
              </a:rPr>
              <a:t>D. Dễ dàng miêu tả các nhân vật cũng như bộc lộ tình cảm, cảm xúc của người kể chuyện.</a:t>
            </a:r>
          </a:p>
        </p:txBody>
      </p:sp>
      <p:sp>
        <p:nvSpPr>
          <p:cNvPr id="10" name="Freeform 10"/>
          <p:cNvSpPr/>
          <p:nvPr/>
        </p:nvSpPr>
        <p:spPr>
          <a:xfrm>
            <a:off x="0" y="4555246"/>
            <a:ext cx="1216314" cy="1176507"/>
          </a:xfrm>
          <a:custGeom>
            <a:avLst/>
            <a:gdLst/>
            <a:ahLst/>
            <a:cxnLst/>
            <a:rect l="l" t="t" r="r" b="b"/>
            <a:pathLst>
              <a:path w="1216314" h="1176507">
                <a:moveTo>
                  <a:pt x="0" y="0"/>
                </a:moveTo>
                <a:lnTo>
                  <a:pt x="1216314" y="0"/>
                </a:lnTo>
                <a:lnTo>
                  <a:pt x="1216314" y="1176508"/>
                </a:lnTo>
                <a:lnTo>
                  <a:pt x="0" y="1176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1937</Words>
  <Application>Microsoft Office PowerPoint</Application>
  <PresentationFormat>Custom</PresentationFormat>
  <Paragraphs>140</Paragraphs>
  <Slides>24</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Calibri</vt:lpstr>
      <vt:lpstr>Arial</vt:lpstr>
      <vt:lpstr>Roboto Condensed</vt:lpstr>
      <vt:lpstr>Fraunces Bold</vt:lpstr>
      <vt:lpstr>Fraunces</vt:lpstr>
      <vt:lpstr>#9Slide05 Aphrodite Pro</vt:lpstr>
      <vt:lpstr>Roboto Condensed Bold</vt:lpstr>
      <vt:lpstr>Open Sans Bold Italics</vt:lpstr>
      <vt:lpstr>Roboto Bold</vt:lpstr>
      <vt:lpstr>#9Slide07 SVNUT Triumph Press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8KNTT_B7_Doc 4_Nhung ngoi sao xa xoi.pptx</dc:title>
  <cp:lastModifiedBy>Thao Le</cp:lastModifiedBy>
  <cp:revision>2</cp:revision>
  <dcterms:created xsi:type="dcterms:W3CDTF">2006-08-16T00:00:00Z</dcterms:created>
  <dcterms:modified xsi:type="dcterms:W3CDTF">2023-12-28T14:33:42Z</dcterms:modified>
  <dc:identifier>DAF1FcNieZs</dc:identifier>
</cp:coreProperties>
</file>