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0" r:id="rId2"/>
    <p:sldId id="272" r:id="rId3"/>
    <p:sldId id="262" r:id="rId4"/>
    <p:sldId id="273" r:id="rId5"/>
    <p:sldId id="274" r:id="rId6"/>
    <p:sldId id="287" r:id="rId7"/>
    <p:sldId id="275" r:id="rId8"/>
    <p:sldId id="276" r:id="rId9"/>
    <p:sldId id="288" r:id="rId10"/>
    <p:sldId id="289" r:id="rId11"/>
    <p:sldId id="290" r:id="rId12"/>
    <p:sldId id="278" r:id="rId13"/>
    <p:sldId id="279" r:id="rId14"/>
    <p:sldId id="280" r:id="rId15"/>
    <p:sldId id="281" r:id="rId16"/>
    <p:sldId id="291" r:id="rId17"/>
    <p:sldId id="282" r:id="rId18"/>
    <p:sldId id="283" r:id="rId19"/>
    <p:sldId id="267" r:id="rId20"/>
    <p:sldId id="292" r:id="rId21"/>
    <p:sldId id="293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BBA24-7B64-46F3-81B0-753D18C8E10F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CB6AE-424C-4210-8AEA-B11AF658E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D710-EB01-4256-AF20-B2ADD8735D32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mathleadership.org/1683-2/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alarm-clock-png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leadership.org/1683-2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foto.com/preview/11-22-1/Sun-Dial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cargandolamemoria.com/2010_04_01_archive.html" TargetMode="External"/><Relationship Id="rId5" Type="http://schemas.openxmlformats.org/officeDocument/2006/relationships/image" Target="../media/image18.jpeg"/><Relationship Id="rId10" Type="http://schemas.openxmlformats.org/officeDocument/2006/relationships/hyperlink" Target="http://www.flickr.com/photos/curiousexpeditions/962395582/" TargetMode="External"/><Relationship Id="rId4" Type="http://schemas.openxmlformats.org/officeDocument/2006/relationships/hyperlink" Target="https://pixabay.com/en/clock-hourglass-time-2029613/" TargetMode="Externa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SB_Backgroun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-49213"/>
            <a:ext cx="9040091" cy="7351713"/>
          </a:xfrm>
          <a:prstGeom prst="rect">
            <a:avLst/>
          </a:prstGeom>
          <a:noFill/>
          <a:ln w="57150" cmpd="thinThick">
            <a:solidFill>
              <a:srgbClr val="DAEDEF">
                <a:alpha val="96077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7" descr="cau thi n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506320"/>
            <a:ext cx="4595812" cy="58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25430" y="2952750"/>
            <a:ext cx="934640" cy="1371600"/>
            <a:chOff x="2844800" y="1422399"/>
            <a:chExt cx="2235200" cy="2235200"/>
          </a:xfrm>
        </p:grpSpPr>
        <p:sp>
          <p:nvSpPr>
            <p:cNvPr id="7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8" name=" 4"/>
            <p:cNvSpPr/>
            <p:nvPr/>
          </p:nvSpPr>
          <p:spPr>
            <a:xfrm>
              <a:off x="3294688" y="1944980"/>
              <a:ext cx="1335425" cy="11512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ea typeface="SimSun" charset="-122"/>
                <a:cs typeface="Arial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2492062" y="2133602"/>
            <a:ext cx="1121021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  <a:ea typeface="SimSun" charset="-122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40695" y="2914650"/>
            <a:ext cx="978694" cy="1524000"/>
            <a:chOff x="2844800" y="1422399"/>
            <a:chExt cx="2235200" cy="2235200"/>
          </a:xfrm>
        </p:grpSpPr>
        <p:sp>
          <p:nvSpPr>
            <p:cNvPr id="1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4" name=" 4"/>
            <p:cNvSpPr/>
            <p:nvPr/>
          </p:nvSpPr>
          <p:spPr>
            <a:xfrm>
              <a:off x="3293472" y="1946275"/>
              <a:ext cx="1337857" cy="11478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ea typeface="SimSun" charset="-122"/>
                <a:cs typeface="Arial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2505952" y="3579509"/>
            <a:ext cx="1121399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7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  <a:ea typeface="SimSun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50475" y="3007968"/>
            <a:ext cx="42922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vi-VN" sz="4400" b="1" kern="0" dirty="0">
                <a:solidFill>
                  <a:srgbClr val="00C200"/>
                </a:solidFill>
                <a:ea typeface="SimSun" charset="-122"/>
                <a:cs typeface="Arial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5536" y="3007968"/>
            <a:ext cx="42643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FF0000"/>
                </a:solidFill>
                <a:ea typeface="SimSun" charset="-122"/>
                <a:cs typeface="Arial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5769" y="3004793"/>
            <a:ext cx="42643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4400" b="1" kern="0" dirty="0">
                <a:solidFill>
                  <a:srgbClr val="24602E"/>
                </a:solidFill>
                <a:ea typeface="SimSun" charset="-122"/>
                <a:cs typeface="Arial" charset="0"/>
              </a:rPr>
              <a:t>T</a:t>
            </a:r>
            <a:endParaRPr lang="vi-VN" sz="4400" b="1" kern="0" dirty="0">
              <a:solidFill>
                <a:srgbClr val="24602E"/>
              </a:solidFill>
              <a:ea typeface="SimSun" charset="-122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9103" y="2990279"/>
            <a:ext cx="425838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5B34DA"/>
                </a:solidFill>
                <a:ea typeface="SimSun" charset="-122"/>
                <a:cs typeface="Arial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7737" y="2990279"/>
            <a:ext cx="425838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333300"/>
                </a:solidFill>
                <a:ea typeface="SimSun" charset="-122"/>
                <a:cs typeface="Arial" charset="0"/>
              </a:rPr>
              <a:t>6</a:t>
            </a:r>
          </a:p>
        </p:txBody>
      </p:sp>
      <p:pic>
        <p:nvPicPr>
          <p:cNvPr id="25" name="Picture 37" descr="Firewr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41" y="3810002"/>
            <a:ext cx="971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38" descr="Firewrk5"/>
          <p:cNvSpPr>
            <a:spLocks noChangeAspect="1" noChangeArrowheads="1"/>
          </p:cNvSpPr>
          <p:nvPr/>
        </p:nvSpPr>
        <p:spPr bwMode="auto">
          <a:xfrm>
            <a:off x="6110289" y="3232150"/>
            <a:ext cx="5607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28" name="Oval 40"/>
          <p:cNvSpPr>
            <a:spLocks noChangeArrowheads="1"/>
          </p:cNvSpPr>
          <p:nvPr/>
        </p:nvSpPr>
        <p:spPr bwMode="auto">
          <a:xfrm>
            <a:off x="5568554" y="2946400"/>
            <a:ext cx="1771650" cy="2312988"/>
          </a:xfrm>
          <a:prstGeom prst="ellipse">
            <a:avLst/>
          </a:pr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auto">
          <a:xfrm>
            <a:off x="5874061" y="3313257"/>
            <a:ext cx="1153715" cy="1524000"/>
          </a:xfrm>
          <a:prstGeom prst="ellipse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kern="0">
              <a:solidFill>
                <a:sysClr val="windowText" lastClr="000000"/>
              </a:solidFill>
              <a:latin typeface="Arial" charset="0"/>
              <a:ea typeface="SimSun" charset="-122"/>
              <a:cs typeface="Arial" charset="0"/>
            </a:endParaRPr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5995987" y="3714752"/>
            <a:ext cx="842963" cy="104775"/>
          </a:xfrm>
          <a:custGeom>
            <a:avLst/>
            <a:gdLst>
              <a:gd name="T0" fmla="*/ 0 w 1440"/>
              <a:gd name="T1" fmla="*/ 0 h 128"/>
              <a:gd name="T2" fmla="*/ 98692176 w 1440"/>
              <a:gd name="T3" fmla="*/ 29481066 h 128"/>
              <a:gd name="T4" fmla="*/ 248558420 w 1440"/>
              <a:gd name="T5" fmla="*/ 63653268 h 128"/>
              <a:gd name="T6" fmla="*/ 418529320 w 1440"/>
              <a:gd name="T7" fmla="*/ 85764067 h 128"/>
              <a:gd name="T8" fmla="*/ 593982598 w 1440"/>
              <a:gd name="T9" fmla="*/ 69013164 h 128"/>
              <a:gd name="T10" fmla="*/ 733492112 w 1440"/>
              <a:gd name="T11" fmla="*/ 40872073 h 128"/>
              <a:gd name="T12" fmla="*/ 877266391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1" name="Freeform 43"/>
          <p:cNvSpPr>
            <a:spLocks/>
          </p:cNvSpPr>
          <p:nvPr/>
        </p:nvSpPr>
        <p:spPr bwMode="auto">
          <a:xfrm rot="10800000">
            <a:off x="5998370" y="4627565"/>
            <a:ext cx="845344" cy="104775"/>
          </a:xfrm>
          <a:custGeom>
            <a:avLst/>
            <a:gdLst>
              <a:gd name="T0" fmla="*/ 0 w 1440"/>
              <a:gd name="T1" fmla="*/ 0 h 128"/>
              <a:gd name="T2" fmla="*/ 99251184 w 1440"/>
              <a:gd name="T3" fmla="*/ 29481066 h 128"/>
              <a:gd name="T4" fmla="*/ 249965016 w 1440"/>
              <a:gd name="T5" fmla="*/ 63653268 h 128"/>
              <a:gd name="T6" fmla="*/ 420897436 w 1440"/>
              <a:gd name="T7" fmla="*/ 85764067 h 128"/>
              <a:gd name="T8" fmla="*/ 597342593 w 1440"/>
              <a:gd name="T9" fmla="*/ 69013164 h 128"/>
              <a:gd name="T10" fmla="*/ 737642260 w 1440"/>
              <a:gd name="T11" fmla="*/ 40872073 h 128"/>
              <a:gd name="T12" fmla="*/ 882229698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5844779" y="4210050"/>
            <a:ext cx="1152525" cy="158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6425805" y="3475038"/>
            <a:ext cx="1190" cy="14843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pic>
        <p:nvPicPr>
          <p:cNvPr id="2084" name="Picture 46" descr="BOOKANI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48" y="4206875"/>
            <a:ext cx="531019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TORC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3536952"/>
            <a:ext cx="2809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57" descr="atom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2192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112156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4">
            <a:extLst>
              <a:ext uri="{FF2B5EF4-FFF2-40B4-BE49-F238E27FC236}">
                <a16:creationId xmlns:a16="http://schemas.microsoft.com/office/drawing/2014/main" id="{79E8BA89-D66D-42E0-A247-3C5F5D49BAB1}"/>
              </a:ext>
            </a:extLst>
          </p:cNvPr>
          <p:cNvSpPr txBox="1">
            <a:spLocks/>
          </p:cNvSpPr>
          <p:nvPr/>
        </p:nvSpPr>
        <p:spPr>
          <a:xfrm>
            <a:off x="1143000" y="304800"/>
            <a:ext cx="7593525" cy="8268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rgbClr val="002060"/>
                </a:solidFill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BÀI </a:t>
            </a:r>
            <a:r>
              <a:rPr lang="vi-VN" altLang="en-US" sz="5400" b="1" dirty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7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:ĐO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20337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985 L -0.00521 0.12989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94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764 L -0.00174 -0.17078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44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16247 L -4.44444E-6 -0.09267 " pathEditMode="relative" rAng="0" ptsTypes="AA">
                                      <p:cBhvr>
                                        <p:cTn id="16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27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1688 L 1.38889E-6 -0.1160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3" presetClass="exit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0" y="719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DỤNG CỤ ĐO THỜI GIAN HIỆN ĐẠI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327489" y="727358"/>
            <a:ext cx="2540578" cy="249381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5148" t="-10924" r="5148" b="-109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327489" y="3629687"/>
            <a:ext cx="2540578" cy="28263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878" t="91" r="23878" b="-2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2351990" y="2638563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2357791" y="5869950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5497603" y="2593797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8146980" y="281155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40DF0-C896-46E8-A88D-CA1D2691E9AE}"/>
              </a:ext>
            </a:extLst>
          </p:cNvPr>
          <p:cNvSpPr/>
          <p:nvPr/>
        </p:nvSpPr>
        <p:spPr>
          <a:xfrm>
            <a:off x="3393987" y="739659"/>
            <a:ext cx="2540578" cy="249381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 l="12119" t="-1455" r="12119" b="-1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6EC9B5-B73E-4716-8BFD-C3CCD9156AE9}"/>
              </a:ext>
            </a:extLst>
          </p:cNvPr>
          <p:cNvSpPr/>
          <p:nvPr/>
        </p:nvSpPr>
        <p:spPr>
          <a:xfrm>
            <a:off x="3398250" y="3624525"/>
            <a:ext cx="2536314" cy="282632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485" t="-2783" r="4485" b="-63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719951-719A-42C6-931F-798969D280A2}"/>
              </a:ext>
            </a:extLst>
          </p:cNvPr>
          <p:cNvSpPr/>
          <p:nvPr/>
        </p:nvSpPr>
        <p:spPr>
          <a:xfrm>
            <a:off x="5256012" y="5886381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A2C150-8E07-4AC0-91A0-44C245E06EF8}"/>
              </a:ext>
            </a:extLst>
          </p:cNvPr>
          <p:cNvSpPr/>
          <p:nvPr/>
        </p:nvSpPr>
        <p:spPr>
          <a:xfrm>
            <a:off x="6322092" y="591617"/>
            <a:ext cx="2540578" cy="2826321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643" t="1629" r="14643" b="2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E6AE7-8D04-4669-9FDA-431851973CDD}"/>
              </a:ext>
            </a:extLst>
          </p:cNvPr>
          <p:cNvSpPr/>
          <p:nvPr/>
        </p:nvSpPr>
        <p:spPr>
          <a:xfrm>
            <a:off x="5955810" y="3611998"/>
            <a:ext cx="2540578" cy="2882701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683" t="-4746" r="15683" b="-2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C1DA94-D56B-4F9F-9018-E53835BA74B5}"/>
              </a:ext>
            </a:extLst>
          </p:cNvPr>
          <p:cNvSpPr/>
          <p:nvPr/>
        </p:nvSpPr>
        <p:spPr>
          <a:xfrm>
            <a:off x="7780696" y="5781172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32420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A7C422-3E40-4A14-AB93-F8EE66628D2D}"/>
              </a:ext>
            </a:extLst>
          </p:cNvPr>
          <p:cNvSpPr txBox="1"/>
          <p:nvPr/>
        </p:nvSpPr>
        <p:spPr>
          <a:xfrm>
            <a:off x="0" y="719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ĐCNN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lang="en-US" sz="3600" dirty="0">
              <a:latin typeface="A3.BoosterNextFYBlackRegular-Sa" panose="02000A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D9B75-5D84-430F-9143-A3D1E698A6A3}"/>
              </a:ext>
            </a:extLst>
          </p:cNvPr>
          <p:cNvSpPr/>
          <p:nvPr/>
        </p:nvSpPr>
        <p:spPr>
          <a:xfrm>
            <a:off x="323850" y="860371"/>
            <a:ext cx="3111692" cy="406437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-4912" t="-6095" r="-1582" b="-26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635570-1162-4BD8-A47D-9F81B545BB6C}"/>
              </a:ext>
            </a:extLst>
          </p:cNvPr>
          <p:cNvSpPr/>
          <p:nvPr/>
        </p:nvSpPr>
        <p:spPr>
          <a:xfrm>
            <a:off x="2786917" y="419817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7BB6B-1C0F-41A0-AEBF-F77F108993E0}"/>
              </a:ext>
            </a:extLst>
          </p:cNvPr>
          <p:cNvSpPr/>
          <p:nvPr/>
        </p:nvSpPr>
        <p:spPr>
          <a:xfrm>
            <a:off x="3532024" y="733662"/>
            <a:ext cx="2351740" cy="41910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6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4BD09-B6A6-4A2D-A67A-811B65C11CF7}"/>
              </a:ext>
            </a:extLst>
          </p:cNvPr>
          <p:cNvSpPr/>
          <p:nvPr/>
        </p:nvSpPr>
        <p:spPr>
          <a:xfrm>
            <a:off x="6126288" y="733662"/>
            <a:ext cx="2902664" cy="41910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92" t="-2923" r="-6462" b="-318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D00402-2B9A-4204-B9ED-3C35A7274A2F}"/>
              </a:ext>
            </a:extLst>
          </p:cNvPr>
          <p:cNvSpPr/>
          <p:nvPr/>
        </p:nvSpPr>
        <p:spPr>
          <a:xfrm>
            <a:off x="5504327" y="4326699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06B8F8-8824-4A1D-B351-0E6EFC2D18C7}"/>
              </a:ext>
            </a:extLst>
          </p:cNvPr>
          <p:cNvSpPr/>
          <p:nvPr/>
        </p:nvSpPr>
        <p:spPr>
          <a:xfrm>
            <a:off x="8537201" y="4317822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B0EF3-3342-46D5-B1CF-059FBB91C81E}"/>
              </a:ext>
            </a:extLst>
          </p:cNvPr>
          <p:cNvSpPr txBox="1"/>
          <p:nvPr/>
        </p:nvSpPr>
        <p:spPr>
          <a:xfrm>
            <a:off x="419470" y="5290474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1s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8D7BE-81A8-48F4-99A7-A77F7E1B7449}"/>
              </a:ext>
            </a:extLst>
          </p:cNvPr>
          <p:cNvSpPr txBox="1"/>
          <p:nvPr/>
        </p:nvSpPr>
        <p:spPr>
          <a:xfrm>
            <a:off x="3343452" y="5346463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0,2s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8708C-4838-4471-8400-71FB47A4F6CE}"/>
              </a:ext>
            </a:extLst>
          </p:cNvPr>
          <p:cNvSpPr txBox="1"/>
          <p:nvPr/>
        </p:nvSpPr>
        <p:spPr>
          <a:xfrm>
            <a:off x="6123914" y="5346462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0,01</a:t>
            </a:r>
            <a:r>
              <a:rPr lang="vi-VN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036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1.Hãy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mô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just" eaLnBrk="1" hangingPunct="1"/>
            <a:endParaRPr lang="en-US" sz="4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2.Hãy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vòng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đ</a:t>
            </a:r>
            <a:r>
              <a:rPr lang="vi-VN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9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?1.Muốn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2590800"/>
            <a:ext cx="8991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cụ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2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296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?2.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marL="514350" indent="-514350" eaLnBrk="1" hangingPunct="1"/>
            <a:r>
              <a:rPr lang="vi-VN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a.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/>
            <a:r>
              <a:rPr lang="vi-VN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b.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vi-VN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c.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18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B1.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B2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B3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105400"/>
            <a:ext cx="84914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ca” </a:t>
            </a:r>
          </a:p>
        </p:txBody>
      </p:sp>
    </p:spTree>
    <p:extLst>
      <p:ext uri="{BB962C8B-B14F-4D97-AF65-F5344CB8AC3E}">
        <p14:creationId xmlns:p14="http://schemas.microsoft.com/office/powerpoint/2010/main" val="31781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107" y="236498"/>
            <a:ext cx="5051093" cy="56292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ĐO THỜI GIAN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72" y="788933"/>
            <a:ext cx="4438627" cy="60585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934"/>
            <a:ext cx="4648200" cy="58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8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8364"/>
            <a:ext cx="7848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ctr"/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2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05789"/>
              </p:ext>
            </p:extLst>
          </p:nvPr>
        </p:nvGraphicFramePr>
        <p:xfrm>
          <a:off x="228600" y="1066801"/>
          <a:ext cx="8686800" cy="4697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8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818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201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736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cxnSpLocks/>
          </p:cNvCxnSpPr>
          <p:nvPr/>
        </p:nvCxnSpPr>
        <p:spPr>
          <a:xfrm rot="16200000" flipH="1">
            <a:off x="2477336" y="2399463"/>
            <a:ext cx="1376955" cy="1150027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rot="5400000" flipH="1" flipV="1">
            <a:off x="2725572" y="2456028"/>
            <a:ext cx="1178256" cy="1143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209800" y="5145206"/>
            <a:ext cx="1846273" cy="3639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5538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22349"/>
              </p:ext>
            </p:extLst>
          </p:nvPr>
        </p:nvGraphicFramePr>
        <p:xfrm>
          <a:off x="-1" y="533400"/>
          <a:ext cx="9144001" cy="6648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25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3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800s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652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800" b="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Reset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Start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Stop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213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ta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1295400"/>
            <a:ext cx="250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1h20p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4.800s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0600" y="1371600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8534400" y="5791200"/>
            <a:ext cx="34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2895600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094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011362"/>
          </a:xfrm>
        </p:spPr>
        <p:txBody>
          <a:bodyPr>
            <a:noAutofit/>
          </a:bodyPr>
          <a:lstStyle/>
          <a:p>
            <a:pPr algn="l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Trước khi tiến hành đo ta hiệu chỉnh kim đồng hồ về vạch nào là thuận tiện để chúng ta đo thời gian nhất. Về vạch số 0 hay để vạch nào thì để?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Đồng hồ bấm giây cơ | Sản phẩm | Công ty TNHH Cung ứng Vật tư và Kỹ thu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09800"/>
            <a:ext cx="3276600" cy="3810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1722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a,                                               b,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6096000"/>
            <a:ext cx="1524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84" name="Picture 8" descr="Doing One Minute Of Intense Exercise Three Times A Week Can Significantly  Benefit Your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  <a:r>
              <a:rPr lang="en-US" sz="3600" b="1" dirty="0" err="1">
                <a:solidFill>
                  <a:srgbClr val="002060"/>
                </a:solidFill>
              </a:rPr>
              <a:t>Hãy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nên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những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ưu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điểm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r>
              <a:rPr lang="en-US" sz="3600" b="1" dirty="0">
                <a:solidFill>
                  <a:srgbClr val="002060"/>
                </a:solidFill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dưới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đây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152401" y="5548495"/>
            <a:ext cx="3149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trời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Đồng hồ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1219200"/>
            <a:ext cx="4044236" cy="4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ng hồ cát và nến chỉ giờ. - Physics and Life - Nguyễn Thanh 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2300288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W-5600DE-2 Đồng hồ Casio G-Shock Nam chính hãng BẢO HÀNH 5 NĂM – Be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3287891" cy="52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7600" y="5715000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609" y="6211669"/>
            <a:ext cx="3347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điện tử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0688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Khi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đo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thời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gian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của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một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hoạt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, ta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cần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i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Ước</a:t>
            </a:r>
            <a:r>
              <a:rPr lang="en-US" sz="3200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lượng</a:t>
            </a:r>
            <a:r>
              <a:rPr lang="en-US" sz="3200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khoảng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thời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gian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cần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đo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highlight>
                <a:srgbClr val="FFFFFF"/>
              </a:highlight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highlight>
                <a:srgbClr val="FFFFFF"/>
              </a:highlight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highlight>
                <a:srgbClr val="FFFFFF"/>
              </a:highlight>
              <a:latin typeface="Arial" panose="020B0604020202020204" pitchFamily="34" charset="0"/>
              <a:ea typeface="A3.NotoSans-San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0" y="13414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CÁC BƯỚC ĐO THỜI GIAN BẰNG ĐỒNG HỒ ĐIỆN TỬ</a:t>
            </a:r>
          </a:p>
        </p:txBody>
      </p:sp>
    </p:spTree>
    <p:extLst>
      <p:ext uri="{BB962C8B-B14F-4D97-AF65-F5344CB8AC3E}">
        <p14:creationId xmlns:p14="http://schemas.microsoft.com/office/powerpoint/2010/main" val="18579535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2057400"/>
            <a:ext cx="8915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ta dùng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để đo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5 Phương Pháp Ghi Nhớ Hiệu Quả, Dễ Áp Dụng - U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685800"/>
            <a:ext cx="8839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TRẢI NGHIỆM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thiết kế 1 cái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kumimoji="0" lang="vi-VN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giản để sử dụng với các vật dụng như: 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dính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28600"/>
          <a:ext cx="88392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076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TIỆN ÍCH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5148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mặt trời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0" i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Giúp con người xa xưa biết được thời gian khi chưa có nhiều dụng cụ đo hiện đại như ngày nay.</a:t>
                      </a:r>
                      <a:endParaRPr lang="en-US" sz="24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Chiếc đồng hồ này không thể chỉ giờ vào những ngày âm u hay vào ban đêm.Nó cũng không chính xác vì mặt trời ở những góc khác nhau vào các thời điểm khác nhau trong năm; giờ có thể ngắn hơn hoặc dài hơn tùy thuộc vào mùa.Rất cồng kềnh.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819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cát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Giúp con người đo được khoảng thời gian nhất định nào đó.Hiện nay có thể dùng làm món quà ý nghĩa tặng người khác. 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757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điện tử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Độ chính xác cao, sai số ít, ít bị ảnh hưởng bởi các yếu tố bên ngoài.Nhỏ, gọn dễ sử dụng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0" i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Sau một thời gian dùng sẽ phải thay pin và chỉnh lại đồng hồ đo.</a:t>
                      </a:r>
                      <a:endParaRPr lang="en-US" sz="24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I. </a:t>
            </a:r>
            <a:r>
              <a:rPr lang="en-US" sz="3600" b="1" dirty="0" err="1">
                <a:solidFill>
                  <a:srgbClr val="002060"/>
                </a:solidFill>
              </a:rPr>
              <a:t>Đơn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762000"/>
            <a:ext cx="8915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còn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Phút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giờ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kỷ</a:t>
            </a:r>
            <a:r>
              <a:rPr lang="en-US" sz="36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81101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 Điền số thích hợp vào chỗ trống: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2,5h = .... phút = .......giây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1 ngày = .....giờ = ....... phút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40 giây = ......phút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03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I. </a:t>
            </a:r>
            <a:r>
              <a:rPr lang="en-US" sz="3600" b="1" dirty="0" err="1">
                <a:solidFill>
                  <a:srgbClr val="002060"/>
                </a:solidFill>
              </a:rPr>
              <a:t>Đơn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685800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còn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Phút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giờ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kỷ</a:t>
            </a:r>
            <a:r>
              <a:rPr lang="en-US" sz="36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81101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 Điền số thích hợp vào chỗ trống: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2,5h = 150 phút = 9000 giây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1 ngày = 24 giờ = 1440 phút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40 giây = 2/3 phút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43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3E7EEEC-93A4-479C-B4F8-179113B45E59}"/>
              </a:ext>
            </a:extLst>
          </p:cNvPr>
          <p:cNvSpPr txBox="1"/>
          <p:nvPr/>
        </p:nvSpPr>
        <p:spPr>
          <a:xfrm>
            <a:off x="55486" y="928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VỊ ĐO THỜI GIAN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5D292-9417-462E-960B-BD2A367889A4}"/>
              </a:ext>
            </a:extLst>
          </p:cNvPr>
          <p:cNvSpPr txBox="1"/>
          <p:nvPr/>
        </p:nvSpPr>
        <p:spPr>
          <a:xfrm>
            <a:off x="4747334" y="1154835"/>
            <a:ext cx="4337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i="1" u="sng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giây</a:t>
            </a:r>
            <a:r>
              <a:rPr lang="en-US" sz="3200" b="1" i="1" u="sng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(s)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(min) = 60s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(h) = 60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24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kỉ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96FF1-A47B-41C2-AFE5-90BE6BABB71B}"/>
              </a:ext>
            </a:extLst>
          </p:cNvPr>
          <p:cNvSpPr txBox="1"/>
          <p:nvPr/>
        </p:nvSpPr>
        <p:spPr>
          <a:xfrm>
            <a:off x="187554" y="2000998"/>
            <a:ext cx="4220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canh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trăng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……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828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THÊM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ĐƠN VỊ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28514023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55783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198120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cụ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endParaRPr lang="en-US" sz="36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số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đeo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tay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lắc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tử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bấm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…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vi-VN" dirty="0">
                <a:latin typeface="Times New Roman" pitchFamily="18" charset="0"/>
                <a:cs typeface="Times New Roman" pitchFamily="18" charset="0"/>
              </a:rPr>
              <a:t>Để đo thời gian thì chúng ta dùng dụng cụ đo thời gian là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914400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sz="3600" dirty="0">
                <a:solidFill>
                  <a:srgbClr val="C00000"/>
                </a:solidFill>
                <a:latin typeface="+mj-lt"/>
              </a:rPr>
              <a:t>Đồng hồ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6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5578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orient fac00003w0, đồng hồ orient chính hãng, đồng hồ nam, máy cơ / automatic, kính cong, dây da, chống nước 3atm, sku/upc/mpn: 4942715001285 - Ảnh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508614" cy="33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ẫu Đồng Hồ Quả Lắc Đẹp ĐGHG01 trang trí phòng khách Sang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79" y="1251010"/>
            <a:ext cx="2466647" cy="43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5+ Mẫu Đồng Hồ Casio Điện Tử Nam Chính Hãng Đáng Mu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353494" cy="31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ồng hồ thông minh apple watch se apple giá rẻ, chính hãng 09/2021 -  Thegioidido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30252"/>
            <a:ext cx="2045811" cy="27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ánh giá] đồng hồ bấm giờ đếm ngược điện tử mini tốt nhấ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146150" cy="28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330509" y="727358"/>
            <a:ext cx="2540578" cy="24938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181" t="-362" r="-3787" b="36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EAFEC-A287-41D7-8A41-049CDC5F625C}"/>
              </a:ext>
            </a:extLst>
          </p:cNvPr>
          <p:cNvSpPr/>
          <p:nvPr/>
        </p:nvSpPr>
        <p:spPr>
          <a:xfrm>
            <a:off x="4945160" y="727360"/>
            <a:ext cx="1766651" cy="48657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 t="1560" b="16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0AC67-D465-40AD-B5F5-2262748C58EB}"/>
              </a:ext>
            </a:extLst>
          </p:cNvPr>
          <p:cNvSpPr/>
          <p:nvPr/>
        </p:nvSpPr>
        <p:spPr>
          <a:xfrm>
            <a:off x="6774157" y="727359"/>
            <a:ext cx="2049312" cy="486575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 l="-15469" r="-154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330509" y="3840706"/>
            <a:ext cx="2540578" cy="249381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 l="-5215" r="-521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96B8E-93AC-4988-AB14-80961B740A25}"/>
              </a:ext>
            </a:extLst>
          </p:cNvPr>
          <p:cNvSpPr/>
          <p:nvPr/>
        </p:nvSpPr>
        <p:spPr>
          <a:xfrm>
            <a:off x="3008406" y="718324"/>
            <a:ext cx="1766651" cy="487478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 t="-848" b="14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1382317" y="322040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1382317" y="629606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3673251" y="5599368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E54761-8129-4274-B8FE-D98D06F73E53}"/>
              </a:ext>
            </a:extLst>
          </p:cNvPr>
          <p:cNvSpPr/>
          <p:nvPr/>
        </p:nvSpPr>
        <p:spPr>
          <a:xfrm>
            <a:off x="5610005" y="5602147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7580333" y="556819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F7242-9B61-4737-A540-99A36E1D50C1}"/>
              </a:ext>
            </a:extLst>
          </p:cNvPr>
          <p:cNvSpPr/>
          <p:nvPr/>
        </p:nvSpPr>
        <p:spPr>
          <a:xfrm>
            <a:off x="553171" y="62961"/>
            <a:ext cx="8419028" cy="582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0" y="810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DỤNG CỤ ĐO THỜI GIAN CỔ</a:t>
            </a:r>
          </a:p>
        </p:txBody>
      </p:sp>
    </p:spTree>
    <p:extLst>
      <p:ext uri="{BB962C8B-B14F-4D97-AF65-F5344CB8AC3E}">
        <p14:creationId xmlns:p14="http://schemas.microsoft.com/office/powerpoint/2010/main" val="7319799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1292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A3.BoosterNextFYBlackRegular-Sa</vt:lpstr>
      <vt:lpstr>A3.NotoSans-San</vt:lpstr>
      <vt:lpstr>Algerian</vt:lpstr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đo thời gian thì chúng ta dùng dụng cụ đo thời gian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ĐO THỜI GIAN </vt:lpstr>
      <vt:lpstr>PowerPoint Presentation</vt:lpstr>
      <vt:lpstr>PowerPoint Presentation</vt:lpstr>
      <vt:lpstr>Trước khi tiến hành đo ta hiệu chỉnh kim đồng hồ về vạch nào là thuận tiện để chúng ta đo thời gian nhất. Về vạch số 0 hay để vạch nào thì để?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95</cp:revision>
  <dcterms:created xsi:type="dcterms:W3CDTF">2021-09-19T03:38:14Z</dcterms:created>
  <dcterms:modified xsi:type="dcterms:W3CDTF">2023-08-03T03:11:37Z</dcterms:modified>
</cp:coreProperties>
</file>